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315" r:id="rId2"/>
    <p:sldId id="483" r:id="rId3"/>
    <p:sldId id="492" r:id="rId4"/>
    <p:sldId id="493" r:id="rId5"/>
    <p:sldId id="494" r:id="rId6"/>
    <p:sldId id="495" r:id="rId7"/>
    <p:sldId id="496" r:id="rId8"/>
    <p:sldId id="497" r:id="rId9"/>
    <p:sldId id="510" r:id="rId10"/>
    <p:sldId id="508" r:id="rId11"/>
    <p:sldId id="484" r:id="rId12"/>
    <p:sldId id="505" r:id="rId13"/>
    <p:sldId id="506" r:id="rId14"/>
    <p:sldId id="504" r:id="rId15"/>
    <p:sldId id="509" r:id="rId16"/>
    <p:sldId id="488" r:id="rId17"/>
    <p:sldId id="487" r:id="rId18"/>
    <p:sldId id="507" r:id="rId19"/>
  </p:sldIdLst>
  <p:sldSz cx="9144000" cy="6858000" type="screen4x3"/>
  <p:notesSz cx="7099300" cy="10234613"/>
  <p:defaultTextStyle>
    <a:defPPr>
      <a:defRPr lang="zh-CN"/>
    </a:defPPr>
    <a:lvl1pPr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1pPr>
    <a:lvl2pPr marL="4572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2pPr>
    <a:lvl3pPr marL="9144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3pPr>
    <a:lvl4pPr marL="13716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4pPr>
    <a:lvl5pPr marL="18288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5pPr>
    <a:lvl6pPr marL="2286000" algn="l" defTabSz="914400" rtl="0" eaLnBrk="1" latinLnBrk="0" hangingPunct="1">
      <a:defRPr kumimoji="1" sz="2400" kern="1200">
        <a:solidFill>
          <a:schemeClr val="accent2"/>
        </a:solidFill>
        <a:latin typeface="Tahoma" pitchFamily="34" charset="0"/>
        <a:ea typeface="宋体" pitchFamily="2" charset="-122"/>
        <a:cs typeface="+mn-cs"/>
      </a:defRPr>
    </a:lvl6pPr>
    <a:lvl7pPr marL="2743200" algn="l" defTabSz="914400" rtl="0" eaLnBrk="1" latinLnBrk="0" hangingPunct="1">
      <a:defRPr kumimoji="1" sz="2400" kern="1200">
        <a:solidFill>
          <a:schemeClr val="accent2"/>
        </a:solidFill>
        <a:latin typeface="Tahoma" pitchFamily="34" charset="0"/>
        <a:ea typeface="宋体" pitchFamily="2" charset="-122"/>
        <a:cs typeface="+mn-cs"/>
      </a:defRPr>
    </a:lvl7pPr>
    <a:lvl8pPr marL="3200400" algn="l" defTabSz="914400" rtl="0" eaLnBrk="1" latinLnBrk="0" hangingPunct="1">
      <a:defRPr kumimoji="1" sz="2400" kern="1200">
        <a:solidFill>
          <a:schemeClr val="accent2"/>
        </a:solidFill>
        <a:latin typeface="Tahoma" pitchFamily="34" charset="0"/>
        <a:ea typeface="宋体" pitchFamily="2" charset="-122"/>
        <a:cs typeface="+mn-cs"/>
      </a:defRPr>
    </a:lvl8pPr>
    <a:lvl9pPr marL="3657600" algn="l" defTabSz="914400" rtl="0" eaLnBrk="1" latinLnBrk="0" hangingPunct="1">
      <a:defRPr kumimoji="1" sz="2400" kern="1200">
        <a:solidFill>
          <a:schemeClr val="accent2"/>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FF"/>
    <a:srgbClr val="FF3300"/>
    <a:srgbClr val="990000"/>
    <a:srgbClr val="663300"/>
    <a:srgbClr val="660066"/>
    <a:srgbClr val="FF3399"/>
    <a:srgbClr val="FF9900"/>
    <a:srgbClr val="B7A02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4" autoAdjust="0"/>
    <p:restoredTop sz="94424" autoAdjust="0"/>
  </p:normalViewPr>
  <p:slideViewPr>
    <p:cSldViewPr>
      <p:cViewPr varScale="1">
        <p:scale>
          <a:sx n="74" d="100"/>
          <a:sy n="74" d="100"/>
        </p:scale>
        <p:origin x="12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lnSpc>
                <a:spcPct val="100000"/>
              </a:lnSpc>
              <a:spcBef>
                <a:spcPct val="0"/>
              </a:spcBef>
              <a:buClrTx/>
              <a:buSzTx/>
              <a:buFontTx/>
              <a:buNone/>
              <a:defRPr sz="1300">
                <a:solidFill>
                  <a:schemeClr val="tx1"/>
                </a:solidFill>
                <a:latin typeface="Times New Roman" pitchFamily="18" charset="0"/>
              </a:defRPr>
            </a:lvl1pPr>
          </a:lstStyle>
          <a:p>
            <a:pPr>
              <a:defRPr/>
            </a:pPr>
            <a:endParaRPr lang="en-US" altLang="zh-CN"/>
          </a:p>
        </p:txBody>
      </p:sp>
      <p:sp>
        <p:nvSpPr>
          <p:cNvPr id="78851"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lnSpc>
                <a:spcPct val="100000"/>
              </a:lnSpc>
              <a:spcBef>
                <a:spcPct val="0"/>
              </a:spcBef>
              <a:buClrTx/>
              <a:buSzTx/>
              <a:buFontTx/>
              <a:buNone/>
              <a:defRPr sz="1300">
                <a:solidFill>
                  <a:schemeClr val="tx1"/>
                </a:solidFill>
                <a:latin typeface="Times New Roman" pitchFamily="18" charset="0"/>
              </a:defRPr>
            </a:lvl1pPr>
          </a:lstStyle>
          <a:p>
            <a:pPr>
              <a:defRPr/>
            </a:pPr>
            <a:endParaRPr lang="en-US" altLang="zh-CN"/>
          </a:p>
        </p:txBody>
      </p:sp>
      <p:sp>
        <p:nvSpPr>
          <p:cNvPr id="2355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8854"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lnSpc>
                <a:spcPct val="100000"/>
              </a:lnSpc>
              <a:spcBef>
                <a:spcPct val="0"/>
              </a:spcBef>
              <a:buClrTx/>
              <a:buSzTx/>
              <a:buFontTx/>
              <a:buNone/>
              <a:defRPr sz="1300">
                <a:solidFill>
                  <a:schemeClr val="tx1"/>
                </a:solidFill>
                <a:latin typeface="Times New Roman" pitchFamily="18" charset="0"/>
              </a:defRPr>
            </a:lvl1pPr>
          </a:lstStyle>
          <a:p>
            <a:pPr>
              <a:defRPr/>
            </a:pPr>
            <a:endParaRPr lang="en-US" altLang="zh-CN"/>
          </a:p>
        </p:txBody>
      </p:sp>
      <p:sp>
        <p:nvSpPr>
          <p:cNvPr id="78855"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solidFill>
                  <a:schemeClr val="tx1"/>
                </a:solidFill>
                <a:latin typeface="Times New Roman" pitchFamily="18" charset="0"/>
              </a:defRPr>
            </a:lvl1pPr>
          </a:lstStyle>
          <a:p>
            <a:pPr>
              <a:defRPr/>
            </a:pPr>
            <a:fld id="{26BFFB13-4B3E-40D3-B029-8A437BFF0DF3}" type="slidenum">
              <a:rPr lang="en-US" altLang="zh-CN"/>
              <a:pPr>
                <a:defRPr/>
              </a:pPr>
              <a:t>‹#›</a:t>
            </a:fld>
            <a:endParaRPr lang="en-US" altLang="zh-CN"/>
          </a:p>
        </p:txBody>
      </p:sp>
    </p:spTree>
    <p:extLst>
      <p:ext uri="{BB962C8B-B14F-4D97-AF65-F5344CB8AC3E}">
        <p14:creationId xmlns:p14="http://schemas.microsoft.com/office/powerpoint/2010/main" val="3360923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fontScale="25000" lnSpcReduction="20000"/>
          </a:bodyPr>
          <a:lstStyle/>
          <a:p>
            <a:pPr>
              <a:defRPr/>
            </a:pPr>
            <a:r>
              <a:rPr lang="zh-CN" altLang="en-US" dirty="0"/>
              <a:t>高能重离子碰撞中的喷注淬火效应是高能核物理中的一个重要研究课题。通过研究喷注穿过夸克胶子等离子体过程中喷注的能量和结构的改变，我们可以获得关于热密物质性质的信息。在喷注能量损失的同时，高能部分子与介质的相互作用也会改变介质本身。为了研究喷注的传播过程， </a:t>
            </a:r>
            <a:r>
              <a:rPr lang="zh-CN" altLang="en-US" dirty="0" smtClean="0"/>
              <a:t>在王新年领导下的武汉</a:t>
            </a:r>
            <a:r>
              <a:rPr lang="en-US" altLang="zh-CN" dirty="0" smtClean="0"/>
              <a:t>-</a:t>
            </a:r>
            <a:r>
              <a:rPr lang="zh-CN" altLang="en-US" dirty="0" smtClean="0"/>
              <a:t>伯克利小组发展</a:t>
            </a:r>
            <a:r>
              <a:rPr lang="zh-CN" altLang="en-US" dirty="0"/>
              <a:t>出了线性玻尔兹曼输运模型（</a:t>
            </a:r>
            <a:r>
              <a:rPr lang="en-US" altLang="zh-CN" dirty="0"/>
              <a:t>LBT Model</a:t>
            </a:r>
            <a:r>
              <a:rPr lang="zh-CN" altLang="en-US" dirty="0"/>
              <a:t>），在模型中我们引入了完备的</a:t>
            </a:r>
            <a:r>
              <a:rPr lang="en-US" altLang="zh-CN" dirty="0"/>
              <a:t>2</a:t>
            </a:r>
            <a:r>
              <a:rPr lang="zh-CN" altLang="en-US" dirty="0"/>
              <a:t>到</a:t>
            </a:r>
            <a:r>
              <a:rPr lang="en-US" altLang="zh-CN" dirty="0"/>
              <a:t>2</a:t>
            </a:r>
            <a:r>
              <a:rPr lang="zh-CN" altLang="en-US" dirty="0"/>
              <a:t>弹性散射过程和辐射过程（</a:t>
            </a:r>
            <a:r>
              <a:rPr lang="en-US" altLang="zh-CN" dirty="0"/>
              <a:t>High twist</a:t>
            </a:r>
            <a:r>
              <a:rPr lang="zh-CN" altLang="en-US" dirty="0"/>
              <a:t>） 我们同时考虑了领头粒子</a:t>
            </a:r>
            <a:r>
              <a:rPr lang="en-US" altLang="zh-CN" dirty="0"/>
              <a:t>,</a:t>
            </a:r>
            <a:r>
              <a:rPr lang="zh-CN" altLang="en-US" dirty="0"/>
              <a:t>辐射胶子和被激发的热部分子的传播，从而可以同时研究喷注能量损失以及由此引起的介质激发。在重建喷注的过程中我们同样考虑了介质中被激发的热部分子的影响。</a:t>
            </a:r>
            <a:endParaRPr lang="en-US" altLang="zh-CN" dirty="0"/>
          </a:p>
          <a:p>
            <a:pPr>
              <a:defRPr/>
            </a:pPr>
            <a:endParaRPr lang="en-US" altLang="zh-CN" dirty="0"/>
          </a:p>
          <a:p>
            <a:pPr>
              <a:defRPr/>
            </a:pPr>
            <a:r>
              <a:rPr lang="zh-CN" altLang="en-US" dirty="0"/>
              <a:t>我们首先研究了</a:t>
            </a:r>
            <a:r>
              <a:rPr lang="en-US" altLang="zh-CN" dirty="0"/>
              <a:t>RHIC</a:t>
            </a:r>
            <a:r>
              <a:rPr lang="zh-CN" altLang="en-US" dirty="0"/>
              <a:t>和</a:t>
            </a:r>
            <a:r>
              <a:rPr lang="en-US" altLang="zh-CN" dirty="0"/>
              <a:t>LHC</a:t>
            </a:r>
            <a:r>
              <a:rPr lang="zh-CN" altLang="en-US" dirty="0"/>
              <a:t>能区重离子碰撞中光子标记喷注的能量损失和结构的变化。</a:t>
            </a:r>
            <a:endParaRPr lang="en-US" altLang="zh-CN" dirty="0">
              <a:latin typeface="LucidaGrande"/>
            </a:endParaRPr>
          </a:p>
          <a:p>
            <a:pPr>
              <a:defRPr/>
            </a:pPr>
            <a:endParaRPr lang="en-US" altLang="zh-CN" dirty="0">
              <a:latin typeface="LucidaGrande"/>
            </a:endParaRPr>
          </a:p>
          <a:p>
            <a:pPr eaLnBrk="1" fontAlgn="auto" hangingPunct="1">
              <a:spcBef>
                <a:spcPts val="0"/>
              </a:spcBef>
              <a:spcAft>
                <a:spcPts val="0"/>
              </a:spcAft>
              <a:defRPr/>
            </a:pPr>
            <a:r>
              <a:rPr lang="zh-CN" altLang="en-US" dirty="0"/>
              <a:t>在对高能粒子与热密介质的相互作用的进一步研究中，我们引入了完备的</a:t>
            </a:r>
            <a:r>
              <a:rPr lang="en-US" altLang="zh-CN" dirty="0"/>
              <a:t>2</a:t>
            </a:r>
            <a:r>
              <a:rPr lang="zh-CN" altLang="en-US" dirty="0"/>
              <a:t>到</a:t>
            </a:r>
            <a:r>
              <a:rPr lang="en-US" altLang="zh-CN" dirty="0"/>
              <a:t>2</a:t>
            </a:r>
            <a:r>
              <a:rPr lang="zh-CN" altLang="en-US" dirty="0"/>
              <a:t>弹性散射过程，讨论了夸克喷注和胶子喷注的区别。在真实的高能重离子碰撞中，喷注和其所穿过的介质是同时演化的。</a:t>
            </a: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r>
              <a:rPr lang="en-US" altLang="zh-CN" dirty="0">
                <a:latin typeface="LucidaGrande"/>
              </a:rPr>
              <a:t>The model we use is the linearized </a:t>
            </a:r>
            <a:r>
              <a:rPr lang="en-US" altLang="zh-CN" dirty="0" err="1">
                <a:latin typeface="LucidaGrande"/>
              </a:rPr>
              <a:t>boltzmann</a:t>
            </a:r>
            <a:r>
              <a:rPr lang="en-US" altLang="zh-CN" dirty="0">
                <a:latin typeface="LucidaGrande"/>
              </a:rPr>
              <a:t> transport model. Which is based on this equation, </a:t>
            </a:r>
          </a:p>
          <a:p>
            <a:pPr>
              <a:defRPr/>
            </a:pPr>
            <a:endParaRPr lang="en-US" altLang="zh-CN" dirty="0">
              <a:latin typeface="LucidaGrande"/>
            </a:endParaRPr>
          </a:p>
          <a:p>
            <a:pPr>
              <a:defRPr/>
            </a:pPr>
            <a:r>
              <a:rPr lang="en-US" altLang="zh-CN" dirty="0">
                <a:latin typeface="LucidaGrande"/>
              </a:rPr>
              <a:t>the two terms in the bracket are the loss and gain term of particle 1.  </a:t>
            </a:r>
          </a:p>
          <a:p>
            <a:pPr>
              <a:defRPr/>
            </a:pPr>
            <a:endParaRPr lang="en-US" altLang="zh-CN" dirty="0">
              <a:latin typeface="LucidaGrande"/>
            </a:endParaRPr>
          </a:p>
          <a:p>
            <a:pPr>
              <a:defRPr/>
            </a:pPr>
            <a:r>
              <a:rPr lang="en-US" altLang="zh-CN" dirty="0">
                <a:latin typeface="LucidaGrande"/>
              </a:rPr>
              <a:t>M^2 is the scattering amplitude. </a:t>
            </a:r>
          </a:p>
          <a:p>
            <a:pPr>
              <a:defRPr/>
            </a:pPr>
            <a:endParaRPr lang="en-US" altLang="zh-CN" dirty="0">
              <a:latin typeface="LucidaGrande"/>
            </a:endParaRPr>
          </a:p>
          <a:p>
            <a:pPr>
              <a:defRPr/>
            </a:pPr>
            <a:r>
              <a:rPr lang="en-US" altLang="zh-CN" dirty="0">
                <a:latin typeface="LucidaGrande"/>
              </a:rPr>
              <a:t>We include both the elastic scattering and inelastic radiation process in the model.  </a:t>
            </a:r>
          </a:p>
          <a:p>
            <a:pPr>
              <a:defRPr/>
            </a:pPr>
            <a:endParaRPr lang="en-US" altLang="zh-CN" dirty="0">
              <a:latin typeface="LucidaGrande"/>
            </a:endParaRPr>
          </a:p>
          <a:p>
            <a:pPr eaLnBrk="1" fontAlgn="auto" hangingPunct="1">
              <a:spcBef>
                <a:spcPts val="0"/>
              </a:spcBef>
              <a:spcAft>
                <a:spcPts val="0"/>
              </a:spcAft>
              <a:defRPr/>
            </a:pPr>
            <a:r>
              <a:rPr lang="en-US" altLang="zh-CN" dirty="0">
                <a:latin typeface="LucidaGrande"/>
              </a:rPr>
              <a:t>And we follow the propagation of the jet shower </a:t>
            </a:r>
            <a:r>
              <a:rPr lang="en-US" altLang="zh-CN" dirty="0" err="1">
                <a:latin typeface="LucidaGrande"/>
              </a:rPr>
              <a:t>parton</a:t>
            </a:r>
            <a:r>
              <a:rPr lang="en-US" altLang="zh-CN" dirty="0">
                <a:latin typeface="LucidaGrande"/>
              </a:rPr>
              <a:t> and radiated gluons and the recoiled </a:t>
            </a:r>
            <a:r>
              <a:rPr lang="en-US" altLang="zh-CN" dirty="0" err="1">
                <a:latin typeface="LucidaGrande"/>
              </a:rPr>
              <a:t>parton</a:t>
            </a:r>
            <a:r>
              <a:rPr lang="en-US" altLang="zh-CN" dirty="0">
                <a:latin typeface="LucidaGrande"/>
              </a:rPr>
              <a:t> from the scattering process and allow they to scatter further in our simulation. </a:t>
            </a:r>
          </a:p>
          <a:p>
            <a:pPr>
              <a:defRPr/>
            </a:pPr>
            <a:endParaRPr lang="en-US" altLang="zh-CN" dirty="0">
              <a:latin typeface="LucidaGrande"/>
            </a:endParaRPr>
          </a:p>
          <a:p>
            <a:pPr>
              <a:defRPr/>
            </a:pPr>
            <a:r>
              <a:rPr lang="en-US" altLang="zh-CN" dirty="0">
                <a:latin typeface="LucidaGrande"/>
              </a:rPr>
              <a:t>(which we called Jet-induced medium </a:t>
            </a:r>
            <a:r>
              <a:rPr lang="en-US" altLang="zh-CN" dirty="0" err="1">
                <a:latin typeface="LucidaGrande"/>
              </a:rPr>
              <a:t>partons</a:t>
            </a:r>
            <a:r>
              <a:rPr lang="en-US" altLang="zh-CN" dirty="0">
                <a:latin typeface="LucidaGrande"/>
              </a:rPr>
              <a:t>.)</a:t>
            </a:r>
          </a:p>
          <a:p>
            <a:pPr>
              <a:defRPr/>
            </a:pPr>
            <a:endParaRPr lang="en-US" altLang="zh-CN" dirty="0">
              <a:latin typeface="LucidaGrande"/>
            </a:endParaRPr>
          </a:p>
          <a:p>
            <a:pPr eaLnBrk="1" fontAlgn="auto" hangingPunct="1">
              <a:spcBef>
                <a:spcPts val="0"/>
              </a:spcBef>
              <a:spcAft>
                <a:spcPts val="0"/>
              </a:spcAft>
              <a:defRPr/>
            </a:pPr>
            <a:r>
              <a:rPr lang="en-US" altLang="zh-CN" dirty="0">
                <a:latin typeface="LucidaGrande"/>
              </a:rPr>
              <a:t>those recoiled </a:t>
            </a:r>
            <a:r>
              <a:rPr lang="en-US" altLang="zh-CN" dirty="0" err="1">
                <a:latin typeface="LucidaGrande"/>
              </a:rPr>
              <a:t>partons</a:t>
            </a:r>
            <a:r>
              <a:rPr lang="en-US" altLang="zh-CN" dirty="0">
                <a:latin typeface="LucidaGrande"/>
              </a:rPr>
              <a:t> are also included in the final jet reconstruction along with the shower </a:t>
            </a:r>
            <a:r>
              <a:rPr lang="en-US" altLang="zh-CN" dirty="0" err="1">
                <a:latin typeface="LucidaGrande"/>
              </a:rPr>
              <a:t>partons</a:t>
            </a:r>
            <a:r>
              <a:rPr lang="en-US" altLang="zh-CN" dirty="0">
                <a:latin typeface="LucidaGrande"/>
              </a:rPr>
              <a:t> and radiated gluons</a:t>
            </a:r>
          </a:p>
          <a:p>
            <a:pPr>
              <a:defRPr/>
            </a:pPr>
            <a:endParaRPr lang="en-US" altLang="zh-CN" dirty="0">
              <a:latin typeface="LucidaGrande"/>
            </a:endParaRPr>
          </a:p>
          <a:p>
            <a:pPr>
              <a:defRPr/>
            </a:pPr>
            <a:endParaRPr lang="en-US" altLang="zh-CN" dirty="0">
              <a:latin typeface="LucidaGrande"/>
            </a:endParaRPr>
          </a:p>
          <a:p>
            <a:pPr>
              <a:defRPr/>
            </a:pPr>
            <a:r>
              <a:rPr lang="en-US" altLang="zh-CN" dirty="0">
                <a:latin typeface="LucidaGrande"/>
              </a:rPr>
              <a:t>////////////////////////////////////////////////////////////////////////////////////////////////////////////////////////////////////////</a:t>
            </a:r>
          </a:p>
          <a:p>
            <a:pPr>
              <a:defRPr/>
            </a:pPr>
            <a:r>
              <a:rPr lang="en-US" altLang="zh-CN" dirty="0">
                <a:latin typeface="LucidaGrande"/>
              </a:rPr>
              <a:t>In particularly we also follow the initial thermal </a:t>
            </a:r>
            <a:r>
              <a:rPr lang="en-US" altLang="zh-CN" dirty="0" err="1">
                <a:latin typeface="LucidaGrande"/>
              </a:rPr>
              <a:t>parton</a:t>
            </a:r>
            <a:r>
              <a:rPr lang="en-US" altLang="zh-CN" dirty="0">
                <a:latin typeface="LucidaGrande"/>
              </a:rPr>
              <a:t> who are denoted by negative particle to include the back reaction of the </a:t>
            </a:r>
            <a:r>
              <a:rPr lang="en-US" altLang="zh-CN" dirty="0" err="1">
                <a:latin typeface="LucidaGrande"/>
              </a:rPr>
              <a:t>boltzmann</a:t>
            </a:r>
            <a:r>
              <a:rPr lang="en-US" altLang="zh-CN" dirty="0">
                <a:latin typeface="LucidaGrande"/>
              </a:rPr>
              <a:t> transport. It is essentially the depletion of different phase space which is a part of Jet-induced medium excitation, and we need to subtract their contribution in the final results.</a:t>
            </a:r>
          </a:p>
          <a:p>
            <a:pPr>
              <a:defRPr/>
            </a:pPr>
            <a:endParaRPr lang="en-US" altLang="zh-CN" dirty="0">
              <a:latin typeface="LucidaGrande"/>
            </a:endParaRPr>
          </a:p>
          <a:p>
            <a:pPr>
              <a:defRPr/>
            </a:pPr>
            <a:r>
              <a:rPr lang="en-US" altLang="zh-CN" dirty="0">
                <a:latin typeface="LucidaGrande"/>
              </a:rPr>
              <a:t>&gt;&gt;&gt;&gt;&gt;&gt;&gt;&gt;&gt;&gt;&gt;&gt;&gt;&gt;&gt;&gt;&gt;&gt;&gt;&gt;&gt;&gt;&gt;&gt;&gt;&gt;&gt;&gt;&gt;&gt;&gt;&gt;&gt;&gt;&gt;&gt;&gt;&gt;&gt;&gt;&gt;&gt;&gt;&gt;&gt;&gt;&gt;&gt;&gt;&gt;&gt;&gt;&gt;&gt;&gt;&gt;&gt;&gt;&gt;&gt;&gt;&gt;&gt;&gt;&gt;&gt;&gt;&gt;&gt;&gt;&gt;&gt;&gt;&gt;&gt;&gt;&gt;&gt;&gt;&gt;&gt;&gt;&gt;&gt;&gt;&gt;&gt;&gt;&gt;&gt;&gt;&gt;</a:t>
            </a:r>
          </a:p>
          <a:p>
            <a:pPr>
              <a:defRPr/>
            </a:pPr>
            <a:endParaRPr lang="en-US" altLang="zh-CN" dirty="0">
              <a:latin typeface="LucidaGrande"/>
            </a:endParaRPr>
          </a:p>
          <a:p>
            <a:pPr>
              <a:defRPr/>
            </a:pPr>
            <a:endParaRPr lang="en-US" altLang="zh-CN" dirty="0">
              <a:latin typeface="LucidaGrande"/>
            </a:endParaRPr>
          </a:p>
          <a:p>
            <a:pPr>
              <a:defRPr/>
            </a:pPr>
            <a:endParaRPr lang="en-US" altLang="zh-CN" dirty="0">
              <a:latin typeface="LucidaGrande"/>
            </a:endParaRPr>
          </a:p>
          <a:p>
            <a:pPr>
              <a:defRPr/>
            </a:pPr>
            <a:r>
              <a:rPr lang="en-US" altLang="zh-CN" dirty="0">
                <a:latin typeface="LucidaGrande"/>
              </a:rPr>
              <a:t>mu^2 in the denominator is there to regulate the IR divergent.</a:t>
            </a:r>
            <a:endParaRPr lang="en-US" altLang="zh-CN" dirty="0">
              <a:solidFill>
                <a:prstClr val="black"/>
              </a:solidFill>
            </a:endParaRPr>
          </a:p>
          <a:p>
            <a:pPr>
              <a:defRPr/>
            </a:pPr>
            <a:endParaRPr lang="en-US" altLang="zh-CN" dirty="0">
              <a:latin typeface="LucidaGrande"/>
            </a:endParaRPr>
          </a:p>
          <a:p>
            <a:pPr>
              <a:defRPr/>
            </a:pPr>
            <a:r>
              <a:rPr lang="en-US" altLang="zh-CN" dirty="0">
                <a:latin typeface="LucidaGrande"/>
              </a:rPr>
              <a:t>&gt;&gt;&gt;&gt;&gt;&gt;&gt;&gt;&gt;&gt;&gt;&gt;&gt;&gt;&gt;&gt;&gt;&gt;&gt;&gt;&gt;&gt;&gt;&gt;&gt;&gt;&gt;&gt;&gt;&gt;&gt;&gt;&gt;&gt;&gt;&gt;&gt;&gt;&gt;&gt;&gt;&gt;&gt;&gt;&gt;&gt;&gt;&gt;&gt;&gt;&gt;&gt;&gt;&gt;&gt;&gt;&gt;&gt;&gt;&gt;&gt;&gt;&gt;&gt;&gt;&gt;&gt;&gt;&gt;&gt;&gt;&gt;&gt;&gt;&gt;&gt;&gt;&gt;&gt;</a:t>
            </a:r>
          </a:p>
          <a:p>
            <a:pPr>
              <a:defRPr/>
            </a:pPr>
            <a:endParaRPr lang="en-US" altLang="zh-CN" dirty="0">
              <a:latin typeface="LucidaGrande"/>
            </a:endParaRPr>
          </a:p>
          <a:p>
            <a:pPr>
              <a:defRPr/>
            </a:pPr>
            <a:r>
              <a:rPr lang="en-US" altLang="zh-CN" dirty="0">
                <a:latin typeface="LucidaGrande"/>
              </a:rPr>
              <a:t>When a jet </a:t>
            </a:r>
            <a:r>
              <a:rPr lang="en-US" altLang="zh-CN" dirty="0" err="1">
                <a:latin typeface="LucidaGrande"/>
              </a:rPr>
              <a:t>parton</a:t>
            </a:r>
            <a:r>
              <a:rPr lang="en-US" altLang="zh-CN" dirty="0">
                <a:latin typeface="LucidaGrande"/>
              </a:rPr>
              <a:t> traveling through the medium, the thermal </a:t>
            </a:r>
            <a:r>
              <a:rPr lang="en-US" altLang="zh-CN" dirty="0" err="1">
                <a:latin typeface="LucidaGrande"/>
              </a:rPr>
              <a:t>partons</a:t>
            </a:r>
            <a:r>
              <a:rPr lang="en-US" altLang="zh-CN" dirty="0">
                <a:latin typeface="LucidaGrande"/>
              </a:rPr>
              <a:t> will be excited by the jet </a:t>
            </a:r>
            <a:r>
              <a:rPr lang="en-US" altLang="zh-CN" dirty="0" err="1">
                <a:latin typeface="LucidaGrande"/>
              </a:rPr>
              <a:t>parton</a:t>
            </a:r>
            <a:r>
              <a:rPr lang="en-US" altLang="zh-CN" dirty="0">
                <a:latin typeface="LucidaGrande"/>
              </a:rPr>
              <a:t> from the medium</a:t>
            </a:r>
          </a:p>
          <a:p>
            <a:pPr>
              <a:defRPr/>
            </a:pPr>
            <a:r>
              <a:rPr lang="en-US" altLang="zh-CN" dirty="0">
                <a:latin typeface="LucidaGrande"/>
              </a:rPr>
              <a:t>those recoiled </a:t>
            </a:r>
            <a:r>
              <a:rPr lang="en-US" altLang="zh-CN" dirty="0" err="1">
                <a:latin typeface="LucidaGrande"/>
              </a:rPr>
              <a:t>partons</a:t>
            </a:r>
            <a:r>
              <a:rPr lang="en-US" altLang="zh-CN" dirty="0">
                <a:latin typeface="LucidaGrande"/>
              </a:rPr>
              <a:t> will further scatter with other thermal </a:t>
            </a:r>
            <a:r>
              <a:rPr lang="en-US" altLang="zh-CN" dirty="0" err="1">
                <a:latin typeface="LucidaGrande"/>
              </a:rPr>
              <a:t>partons</a:t>
            </a:r>
            <a:r>
              <a:rPr lang="en-US" altLang="zh-CN" dirty="0">
                <a:latin typeface="LucidaGrande"/>
              </a:rPr>
              <a:t> in the medium.</a:t>
            </a:r>
          </a:p>
          <a:p>
            <a:pPr>
              <a:defRPr/>
            </a:pPr>
            <a:endParaRPr lang="en-US" altLang="zh-CN" dirty="0">
              <a:latin typeface="LucidaGrande"/>
            </a:endParaRPr>
          </a:p>
          <a:p>
            <a:pPr>
              <a:defRPr/>
            </a:pPr>
            <a:r>
              <a:rPr lang="en-US" altLang="zh-CN" dirty="0">
                <a:latin typeface="LucidaGrande"/>
              </a:rPr>
              <a:t>In our simulation, both the leading </a:t>
            </a:r>
            <a:r>
              <a:rPr lang="en-US" altLang="zh-CN" dirty="0" err="1">
                <a:latin typeface="LucidaGrande"/>
              </a:rPr>
              <a:t>parton</a:t>
            </a:r>
            <a:r>
              <a:rPr lang="en-US" altLang="zh-CN" dirty="0">
                <a:latin typeface="LucidaGrande"/>
              </a:rPr>
              <a:t> – thermal scattering and the recoiled </a:t>
            </a:r>
            <a:r>
              <a:rPr lang="en-US" altLang="zh-CN" dirty="0" err="1">
                <a:latin typeface="LucidaGrande"/>
              </a:rPr>
              <a:t>parton</a:t>
            </a:r>
            <a:r>
              <a:rPr lang="en-US" altLang="zh-CN" dirty="0">
                <a:latin typeface="LucidaGrande"/>
              </a:rPr>
              <a:t> – thermal </a:t>
            </a:r>
            <a:r>
              <a:rPr lang="en-US" altLang="zh-CN" dirty="0" err="1">
                <a:latin typeface="LucidaGrande"/>
              </a:rPr>
              <a:t>parton</a:t>
            </a:r>
            <a:r>
              <a:rPr lang="en-US" altLang="zh-CN" dirty="0">
                <a:latin typeface="LucidaGrande"/>
              </a:rPr>
              <a:t> scattering are taken in to account</a:t>
            </a:r>
          </a:p>
          <a:p>
            <a:pPr>
              <a:defRPr/>
            </a:pPr>
            <a:endParaRPr lang="en-US" altLang="zh-CN" dirty="0">
              <a:latin typeface="LucidaGrande"/>
            </a:endParaRPr>
          </a:p>
          <a:p>
            <a:pPr>
              <a:defRPr/>
            </a:pPr>
            <a:r>
              <a:rPr lang="en-US" altLang="zh-CN" dirty="0">
                <a:latin typeface="LucidaGrande"/>
              </a:rPr>
              <a:t>But we neglect the scattering between the recoiled </a:t>
            </a:r>
            <a:r>
              <a:rPr lang="en-US" altLang="zh-CN" dirty="0" err="1">
                <a:latin typeface="LucidaGrande"/>
              </a:rPr>
              <a:t>partons</a:t>
            </a:r>
            <a:r>
              <a:rPr lang="en-US" altLang="zh-CN" dirty="0">
                <a:latin typeface="LucidaGrande"/>
              </a:rPr>
              <a:t>, that is the reason we call it a linearized (Boltzmann transport) model</a:t>
            </a:r>
          </a:p>
          <a:p>
            <a:pPr>
              <a:defRPr/>
            </a:pPr>
            <a:endParaRPr lang="en-US" altLang="zh-CN" dirty="0">
              <a:latin typeface="LucidaGrande"/>
            </a:endParaRPr>
          </a:p>
          <a:p>
            <a:pPr>
              <a:defRPr/>
            </a:pPr>
            <a:r>
              <a:rPr lang="en-US" altLang="zh-CN" dirty="0">
                <a:latin typeface="LucidaGrande"/>
              </a:rPr>
              <a:t>?????????</a:t>
            </a:r>
          </a:p>
          <a:p>
            <a:pPr>
              <a:defRPr/>
            </a:pPr>
            <a:r>
              <a:rPr lang="en-US" altLang="zh-CN" dirty="0">
                <a:latin typeface="LucidaGrande"/>
              </a:rPr>
              <a:t>it is a good approximation when the medium excitation is </a:t>
            </a:r>
            <a:r>
              <a:rPr lang="en-US" altLang="zh-CN" dirty="0"/>
              <a:t>relatively</a:t>
            </a:r>
            <a:r>
              <a:rPr lang="en-US" altLang="zh-CN" dirty="0">
                <a:latin typeface="LucidaGrande"/>
              </a:rPr>
              <a:t> small.</a:t>
            </a:r>
          </a:p>
          <a:p>
            <a:pPr>
              <a:defRPr/>
            </a:pPr>
            <a:endParaRPr lang="en-US" altLang="zh-CN" dirty="0">
              <a:latin typeface="LucidaGrande"/>
            </a:endParaRPr>
          </a:p>
          <a:p>
            <a:pPr>
              <a:defRPr/>
            </a:pPr>
            <a:r>
              <a:rPr lang="en-US" altLang="zh-CN" dirty="0">
                <a:latin typeface="LucidaGrande"/>
              </a:rPr>
              <a:t>&gt;&gt;&gt;&gt;&gt;&gt;&gt;&gt;&gt;&gt;&gt;&gt;&gt;&gt;&gt;&gt;&gt;&gt;&gt;&gt;&gt;&gt;&gt;&gt;&gt;&gt;&gt;&gt;&gt;&gt;&gt;&gt;&gt;&gt;&gt;&gt;&gt;&gt;&gt;&gt;&gt;&gt;&gt;&gt;&gt;&gt;&gt;&gt;&gt;&gt;&gt;&gt;&gt;&gt;&gt;&gt;&gt;&gt;&gt;&gt;&gt;&gt;&gt;&gt;&gt;&gt;&gt;&gt;&gt;&gt;&gt;&gt;&gt;&gt;&gt;&gt;&gt;&gt;&gt;</a:t>
            </a:r>
          </a:p>
          <a:p>
            <a:pPr>
              <a:defRPr/>
            </a:pPr>
            <a:r>
              <a:rPr lang="en-US" altLang="zh-CN" dirty="0">
                <a:latin typeface="LucidaGrande"/>
              </a:rPr>
              <a:t>And in our simulation, </a:t>
            </a:r>
          </a:p>
          <a:p>
            <a:pPr>
              <a:defRPr/>
            </a:pPr>
            <a:endParaRPr lang="en-US" altLang="zh-CN" dirty="0">
              <a:latin typeface="LucidaGrande"/>
            </a:endParaRPr>
          </a:p>
          <a:p>
            <a:pPr>
              <a:defRPr/>
            </a:pPr>
            <a:r>
              <a:rPr lang="en-US" altLang="zh-CN" dirty="0">
                <a:latin typeface="LucidaGrande"/>
              </a:rPr>
              <a:t>whenever there is a thermal </a:t>
            </a:r>
            <a:r>
              <a:rPr lang="en-US" altLang="zh-CN" dirty="0" err="1">
                <a:latin typeface="LucidaGrande"/>
              </a:rPr>
              <a:t>parton</a:t>
            </a:r>
            <a:r>
              <a:rPr lang="en-US" altLang="zh-CN" dirty="0">
                <a:latin typeface="LucidaGrande"/>
              </a:rPr>
              <a:t> excited from the medium, there is a original thermal </a:t>
            </a:r>
            <a:r>
              <a:rPr lang="en-US" altLang="zh-CN" dirty="0" err="1">
                <a:latin typeface="LucidaGrande"/>
              </a:rPr>
              <a:t>parton</a:t>
            </a:r>
            <a:r>
              <a:rPr lang="en-US" altLang="zh-CN" dirty="0">
                <a:latin typeface="LucidaGrande"/>
              </a:rPr>
              <a:t> missing in the original phase space, </a:t>
            </a:r>
          </a:p>
          <a:p>
            <a:pPr>
              <a:defRPr/>
            </a:pPr>
            <a:r>
              <a:rPr lang="en-US" altLang="zh-CN" dirty="0">
                <a:latin typeface="LucidaGrande"/>
              </a:rPr>
              <a:t>therefore every scattering will leave a particle hole in the background, those particle hole are denoted as negative particles,</a:t>
            </a:r>
          </a:p>
          <a:p>
            <a:pPr>
              <a:defRPr/>
            </a:pPr>
            <a:endParaRPr lang="en-US" altLang="zh-CN" dirty="0">
              <a:latin typeface="LucidaGrande"/>
            </a:endParaRPr>
          </a:p>
          <a:p>
            <a:pPr>
              <a:defRPr/>
            </a:pPr>
            <a:r>
              <a:rPr lang="en-US" altLang="zh-CN" dirty="0">
                <a:latin typeface="LucidaGrande"/>
              </a:rPr>
              <a:t>And we have to subtract their 4-momentum in the final results.</a:t>
            </a:r>
          </a:p>
          <a:p>
            <a:pPr>
              <a:defRPr/>
            </a:pPr>
            <a:endParaRPr lang="en-US" altLang="zh-CN" dirty="0">
              <a:latin typeface="LucidaGrande"/>
            </a:endParaRPr>
          </a:p>
          <a:p>
            <a:pPr>
              <a:defRPr/>
            </a:pPr>
            <a:r>
              <a:rPr lang="en-US" altLang="zh-CN" dirty="0">
                <a:latin typeface="LucidaGrande"/>
              </a:rPr>
              <a:t>????????????</a:t>
            </a:r>
          </a:p>
          <a:p>
            <a:pPr>
              <a:defRPr/>
            </a:pPr>
            <a:r>
              <a:rPr lang="en-US" altLang="zh-CN" dirty="0">
                <a:latin typeface="LucidaGrande"/>
              </a:rPr>
              <a:t>Actually those negative particles are account for the ???????? </a:t>
            </a:r>
            <a:r>
              <a:rPr lang="en-US" altLang="zh-CN" dirty="0">
                <a:solidFill>
                  <a:srgbClr val="FF0000"/>
                </a:solidFill>
                <a:latin typeface="LucidaGrande"/>
              </a:rPr>
              <a:t>back </a:t>
            </a:r>
            <a:r>
              <a:rPr lang="en-US" altLang="zh-CN" dirty="0">
                <a:latin typeface="LucidaGrande"/>
              </a:rPr>
              <a:t>reaction in the Boltzmann </a:t>
            </a:r>
            <a:r>
              <a:rPr lang="en-US" altLang="zh-CN" dirty="0">
                <a:solidFill>
                  <a:srgbClr val="FF0000"/>
                </a:solidFill>
                <a:latin typeface="LucidaGrande"/>
              </a:rPr>
              <a:t>transport</a:t>
            </a:r>
          </a:p>
          <a:p>
            <a:pPr eaLnBrk="1" fontAlgn="auto" hangingPunct="1">
              <a:spcBef>
                <a:spcPts val="0"/>
              </a:spcBef>
              <a:spcAft>
                <a:spcPts val="0"/>
              </a:spcAft>
              <a:defRPr/>
            </a:pPr>
            <a:endParaRPr lang="en-US" altLang="zh-CN" dirty="0">
              <a:latin typeface="LucidaGrande"/>
            </a:endParaRPr>
          </a:p>
          <a:p>
            <a:pPr eaLnBrk="1" fontAlgn="auto" hangingPunct="1">
              <a:spcBef>
                <a:spcPts val="0"/>
              </a:spcBef>
              <a:spcAft>
                <a:spcPts val="0"/>
              </a:spcAft>
              <a:defRPr/>
            </a:pPr>
            <a:r>
              <a:rPr lang="en-US" altLang="zh-CN" dirty="0">
                <a:latin typeface="LucidaGrande"/>
              </a:rPr>
              <a:t>So they are also transported according to the Boltzmann equation.</a:t>
            </a:r>
          </a:p>
          <a:p>
            <a:pPr>
              <a:defRPr/>
            </a:pPr>
            <a:endParaRPr lang="en-US" altLang="zh-CN" dirty="0">
              <a:latin typeface="LucidaGrande"/>
            </a:endParaRPr>
          </a:p>
          <a:p>
            <a:pPr>
              <a:defRPr/>
            </a:pPr>
            <a:r>
              <a:rPr lang="en-US" altLang="zh-CN" dirty="0">
                <a:latin typeface="LucidaGrande"/>
              </a:rPr>
              <a:t>We have to subtract their 4-momentum in the final results.     C…To conserve the energy and momentum.					</a:t>
            </a:r>
          </a:p>
          <a:p>
            <a:pPr>
              <a:defRPr/>
            </a:pPr>
            <a:r>
              <a:rPr lang="en-US" altLang="zh-CN" dirty="0">
                <a:latin typeface="LucidaGrande"/>
              </a:rPr>
              <a:t>&gt;&gt;&gt;&gt;&gt;&gt;&gt;&gt;&gt;&gt;&gt;&gt;&gt;&gt;&gt;&gt;&gt;&gt;&gt;&gt;&gt;&gt;&gt;&gt;&gt;&gt;&gt;&gt;&gt;&gt;&gt;&gt;&gt;&gt;&gt;&gt;&gt;&gt;&gt;&gt;&gt;&gt;&gt;&gt;&gt;&gt;&gt;&gt;&gt;&gt;&gt;&gt;&gt;&gt;&gt;&gt;&gt;&gt;&gt;&gt;&gt;&gt;&gt;&gt;</a:t>
            </a:r>
          </a:p>
          <a:p>
            <a:pPr>
              <a:defRPr/>
            </a:pPr>
            <a:r>
              <a:rPr lang="en-US" altLang="zh-CN" dirty="0">
                <a:latin typeface="LucidaGrande"/>
              </a:rPr>
              <a:t>In this way we can conserve the energy and momentum.</a:t>
            </a:r>
          </a:p>
          <a:p>
            <a:pPr>
              <a:defRPr/>
            </a:pPr>
            <a:endParaRPr lang="en-US" altLang="zh-CN" dirty="0"/>
          </a:p>
        </p:txBody>
      </p:sp>
      <p:sp>
        <p:nvSpPr>
          <p:cNvPr id="71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804763" indent="-309524" eaLnBrk="0" hangingPunct="0">
              <a:defRPr>
                <a:solidFill>
                  <a:schemeClr val="tx1"/>
                </a:solidFill>
                <a:latin typeface="Arial" pitchFamily="34" charset="0"/>
                <a:ea typeface="宋体" pitchFamily="2" charset="-122"/>
              </a:defRPr>
            </a:lvl2pPr>
            <a:lvl3pPr marL="1238098" indent="-247620" eaLnBrk="0" hangingPunct="0">
              <a:defRPr>
                <a:solidFill>
                  <a:schemeClr val="tx1"/>
                </a:solidFill>
                <a:latin typeface="Arial" pitchFamily="34" charset="0"/>
                <a:ea typeface="宋体" pitchFamily="2" charset="-122"/>
              </a:defRPr>
            </a:lvl3pPr>
            <a:lvl4pPr marL="1733337" indent="-247620" eaLnBrk="0" hangingPunct="0">
              <a:defRPr>
                <a:solidFill>
                  <a:schemeClr val="tx1"/>
                </a:solidFill>
                <a:latin typeface="Arial" pitchFamily="34" charset="0"/>
                <a:ea typeface="宋体" pitchFamily="2" charset="-122"/>
              </a:defRPr>
            </a:lvl4pPr>
            <a:lvl5pPr marL="2228576" indent="-247620" eaLnBrk="0" hangingPunct="0">
              <a:defRPr>
                <a:solidFill>
                  <a:schemeClr val="tx1"/>
                </a:solidFill>
                <a:latin typeface="Arial" pitchFamily="34" charset="0"/>
                <a:ea typeface="宋体" pitchFamily="2" charset="-122"/>
              </a:defRPr>
            </a:lvl5pPr>
            <a:lvl6pPr marL="2723815" indent="-247620" eaLnBrk="0" fontAlgn="base" hangingPunct="0">
              <a:spcBef>
                <a:spcPct val="0"/>
              </a:spcBef>
              <a:spcAft>
                <a:spcPct val="0"/>
              </a:spcAft>
              <a:defRPr>
                <a:solidFill>
                  <a:schemeClr val="tx1"/>
                </a:solidFill>
                <a:latin typeface="Arial" pitchFamily="34" charset="0"/>
                <a:ea typeface="宋体" pitchFamily="2" charset="-122"/>
              </a:defRPr>
            </a:lvl6pPr>
            <a:lvl7pPr marL="3219054" indent="-247620" eaLnBrk="0" fontAlgn="base" hangingPunct="0">
              <a:spcBef>
                <a:spcPct val="0"/>
              </a:spcBef>
              <a:spcAft>
                <a:spcPct val="0"/>
              </a:spcAft>
              <a:defRPr>
                <a:solidFill>
                  <a:schemeClr val="tx1"/>
                </a:solidFill>
                <a:latin typeface="Arial" pitchFamily="34" charset="0"/>
                <a:ea typeface="宋体" pitchFamily="2" charset="-122"/>
              </a:defRPr>
            </a:lvl7pPr>
            <a:lvl8pPr marL="3714293" indent="-247620" eaLnBrk="0" fontAlgn="base" hangingPunct="0">
              <a:spcBef>
                <a:spcPct val="0"/>
              </a:spcBef>
              <a:spcAft>
                <a:spcPct val="0"/>
              </a:spcAft>
              <a:defRPr>
                <a:solidFill>
                  <a:schemeClr val="tx1"/>
                </a:solidFill>
                <a:latin typeface="Arial" pitchFamily="34" charset="0"/>
                <a:ea typeface="宋体" pitchFamily="2" charset="-122"/>
              </a:defRPr>
            </a:lvl8pPr>
            <a:lvl9pPr marL="4209532" indent="-24762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E6119830-D438-42BC-BE6D-95F98C5A242E}" type="slidenum">
              <a:rPr lang="zh-CN" altLang="en-US" smtClean="0"/>
              <a:pPr eaLnBrk="1" hangingPunct="1"/>
              <a:t>12</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ln/>
        </p:spPr>
        <p:txBody>
          <a:bodyPr/>
          <a:lstStyle/>
          <a:p>
            <a:pPr>
              <a:defRPr/>
            </a:pPr>
            <a:r>
              <a:rPr lang="zh-CN" altLang="en-US" dirty="0" smtClean="0">
                <a:solidFill>
                  <a:srgbClr val="FFD30F"/>
                </a:solidFill>
                <a:ea typeface="宋体" charset="-122"/>
              </a:rPr>
              <a:t>发展</a:t>
            </a:r>
            <a:r>
              <a:rPr lang="en-US" altLang="zh-CN" dirty="0" err="1" smtClean="0">
                <a:solidFill>
                  <a:srgbClr val="FFD30F"/>
                </a:solidFill>
                <a:ea typeface="宋体" charset="-122"/>
              </a:rPr>
              <a:t>CoLBT</a:t>
            </a:r>
            <a:r>
              <a:rPr lang="en-US" altLang="zh-CN" dirty="0" smtClean="0">
                <a:solidFill>
                  <a:srgbClr val="FFD30F"/>
                </a:solidFill>
                <a:ea typeface="宋体" charset="-122"/>
              </a:rPr>
              <a:t>-hydro</a:t>
            </a:r>
            <a:r>
              <a:rPr lang="zh-CN" altLang="en-US" dirty="0" smtClean="0">
                <a:solidFill>
                  <a:srgbClr val="FFD30F"/>
                </a:solidFill>
                <a:ea typeface="宋体" charset="-122"/>
              </a:rPr>
              <a:t>模型（</a:t>
            </a:r>
            <a:r>
              <a:rPr lang="en-US" altLang="zh-CN" dirty="0" smtClean="0">
                <a:solidFill>
                  <a:srgbClr val="FFD30F"/>
                </a:solidFill>
                <a:ea typeface="宋体" charset="-122"/>
              </a:rPr>
              <a:t>Coupled Linear Boltzmann Jet Transport and Hydrodynamics</a:t>
            </a:r>
            <a:r>
              <a:rPr lang="zh-CN" altLang="en-US" dirty="0" smtClean="0">
                <a:solidFill>
                  <a:srgbClr val="FFD30F"/>
                </a:solidFill>
                <a:ea typeface="宋体" charset="-122"/>
              </a:rPr>
              <a:t>）。我们已发展了</a:t>
            </a:r>
            <a:r>
              <a:rPr lang="en-US" altLang="zh-CN" dirty="0" smtClean="0">
                <a:solidFill>
                  <a:srgbClr val="FFD30F"/>
                </a:solidFill>
                <a:ea typeface="宋体" charset="-122"/>
              </a:rPr>
              <a:t>LBT</a:t>
            </a:r>
            <a:r>
              <a:rPr lang="zh-CN" altLang="en-US" dirty="0" smtClean="0">
                <a:solidFill>
                  <a:srgbClr val="FFD30F"/>
                </a:solidFill>
                <a:ea typeface="宋体" charset="-122"/>
              </a:rPr>
              <a:t>模型以及（</a:t>
            </a:r>
            <a:r>
              <a:rPr lang="en-US" altLang="zh-CN" dirty="0" smtClean="0">
                <a:solidFill>
                  <a:srgbClr val="FFD30F"/>
                </a:solidFill>
                <a:ea typeface="宋体" charset="-122"/>
              </a:rPr>
              <a:t>3+1</a:t>
            </a:r>
            <a:r>
              <a:rPr lang="zh-CN" altLang="en-US" dirty="0" smtClean="0">
                <a:solidFill>
                  <a:srgbClr val="FFD30F"/>
                </a:solidFill>
                <a:ea typeface="宋体" charset="-122"/>
              </a:rPr>
              <a:t>）</a:t>
            </a:r>
            <a:r>
              <a:rPr lang="en-US" altLang="zh-CN" dirty="0" smtClean="0">
                <a:solidFill>
                  <a:srgbClr val="FFD30F"/>
                </a:solidFill>
                <a:ea typeface="宋体" charset="-122"/>
              </a:rPr>
              <a:t>D</a:t>
            </a:r>
            <a:r>
              <a:rPr lang="zh-CN" altLang="en-US" dirty="0" smtClean="0">
                <a:solidFill>
                  <a:srgbClr val="FFD30F"/>
                </a:solidFill>
                <a:ea typeface="宋体" charset="-122"/>
              </a:rPr>
              <a:t>流体力学模型，我们已</a:t>
            </a:r>
            <a:r>
              <a:rPr lang="zh-CN" altLang="en-US" dirty="0" smtClean="0">
                <a:ea typeface="宋体" charset="-122"/>
              </a:rPr>
              <a:t>把线性</a:t>
            </a:r>
            <a:r>
              <a:rPr lang="en-US" altLang="zh-CN" dirty="0" smtClean="0">
                <a:ea typeface="宋体" charset="-122"/>
              </a:rPr>
              <a:t>Boltzmann</a:t>
            </a:r>
            <a:r>
              <a:rPr lang="zh-CN" altLang="en-US" dirty="0" smtClean="0">
                <a:ea typeface="宋体" charset="-122"/>
              </a:rPr>
              <a:t>方程（</a:t>
            </a:r>
            <a:r>
              <a:rPr lang="en-US" altLang="zh-CN" dirty="0" smtClean="0">
                <a:ea typeface="宋体" charset="-122"/>
              </a:rPr>
              <a:t>LBT</a:t>
            </a:r>
            <a:r>
              <a:rPr lang="zh-CN" altLang="en-US" dirty="0" smtClean="0">
                <a:ea typeface="宋体" charset="-122"/>
              </a:rPr>
              <a:t>）方法和（</a:t>
            </a:r>
            <a:r>
              <a:rPr lang="en-US" altLang="zh-CN" dirty="0" smtClean="0">
                <a:ea typeface="宋体" charset="-122"/>
              </a:rPr>
              <a:t>3+1</a:t>
            </a:r>
            <a:r>
              <a:rPr lang="zh-CN" altLang="en-US" dirty="0" smtClean="0">
                <a:ea typeface="宋体" charset="-122"/>
              </a:rPr>
              <a:t>）</a:t>
            </a:r>
            <a:r>
              <a:rPr lang="en-US" altLang="zh-CN" dirty="0" smtClean="0">
                <a:ea typeface="宋体" charset="-122"/>
              </a:rPr>
              <a:t>D</a:t>
            </a:r>
            <a:r>
              <a:rPr lang="zh-CN" altLang="en-US" dirty="0" smtClean="0">
                <a:ea typeface="宋体" charset="-122"/>
              </a:rPr>
              <a:t>流体力学结合起来，发展一个既考虑热密</a:t>
            </a:r>
            <a:r>
              <a:rPr lang="en-US" altLang="zh-CN" dirty="0" smtClean="0">
                <a:ea typeface="宋体" charset="-122"/>
              </a:rPr>
              <a:t>QCD</a:t>
            </a:r>
            <a:r>
              <a:rPr lang="zh-CN" altLang="en-US" dirty="0" smtClean="0">
                <a:ea typeface="宋体" charset="-122"/>
              </a:rPr>
              <a:t>介质对喷注的影响，又包含喷注（及能量损失）对介质的影响的统一模型：</a:t>
            </a:r>
            <a:r>
              <a:rPr lang="en-US" altLang="zh-CN" dirty="0" err="1" smtClean="0">
                <a:ea typeface="宋体" charset="-122"/>
              </a:rPr>
              <a:t>CoLBT</a:t>
            </a:r>
            <a:r>
              <a:rPr lang="en-US" altLang="zh-CN" dirty="0" smtClean="0">
                <a:ea typeface="宋体" charset="-122"/>
              </a:rPr>
              <a:t>-Hydro</a:t>
            </a:r>
            <a:r>
              <a:rPr lang="zh-CN" altLang="en-US" dirty="0" smtClean="0">
                <a:ea typeface="宋体" charset="-122"/>
              </a:rPr>
              <a:t>模型。得到一个普适的模型：从</a:t>
            </a:r>
            <a:r>
              <a:rPr lang="en-US" altLang="zh-CN" dirty="0" smtClean="0">
                <a:ea typeface="宋体" charset="-122"/>
              </a:rPr>
              <a:t>soft </a:t>
            </a:r>
            <a:r>
              <a:rPr lang="en-US" altLang="zh-CN" dirty="0" err="1" smtClean="0">
                <a:ea typeface="宋体" charset="-122"/>
              </a:rPr>
              <a:t>Physcis</a:t>
            </a:r>
            <a:r>
              <a:rPr lang="zh-CN" altLang="en-US" dirty="0" smtClean="0">
                <a:ea typeface="宋体" charset="-122"/>
              </a:rPr>
              <a:t>到</a:t>
            </a:r>
            <a:r>
              <a:rPr lang="en-US" altLang="zh-CN" dirty="0" smtClean="0">
                <a:ea typeface="宋体" charset="-122"/>
              </a:rPr>
              <a:t>high </a:t>
            </a:r>
            <a:r>
              <a:rPr lang="en-US" altLang="zh-CN" dirty="0" err="1" smtClean="0">
                <a:ea typeface="宋体" charset="-122"/>
              </a:rPr>
              <a:t>pT</a:t>
            </a:r>
            <a:r>
              <a:rPr lang="en-US" altLang="zh-CN" dirty="0" smtClean="0">
                <a:ea typeface="宋体" charset="-122"/>
              </a:rPr>
              <a:t> physics. (</a:t>
            </a:r>
            <a:r>
              <a:rPr lang="zh-CN" altLang="en-US" dirty="0" smtClean="0">
                <a:ea typeface="宋体" charset="-122"/>
              </a:rPr>
              <a:t>如图）。我们已经得到一些初步结果</a:t>
            </a:r>
            <a:r>
              <a:rPr lang="zh-CN" altLang="en-US" b="1" kern="0" dirty="0" smtClean="0">
                <a:solidFill>
                  <a:schemeClr val="tx2"/>
                </a:solidFill>
                <a:latin typeface="Arial Bold" charset="0"/>
                <a:ea typeface="Arial Unicode MS" pitchFamily="34" charset="-122"/>
                <a:cs typeface="Arial Bold" charset="0"/>
              </a:rPr>
              <a:t>。</a:t>
            </a:r>
            <a:endParaRPr lang="zh-CN" altLang="en-US" dirty="0" smtClean="0">
              <a:ea typeface="宋体" charset="-122"/>
            </a:endParaRPr>
          </a:p>
          <a:p>
            <a:pPr>
              <a:defRPr/>
            </a:pPr>
            <a:endParaRPr lang="zh-CN" altLang="en-US" dirty="0" smtClean="0">
              <a:ea typeface="宋体" charset="-122"/>
            </a:endParaRPr>
          </a:p>
        </p:txBody>
      </p:sp>
      <p:sp>
        <p:nvSpPr>
          <p:cNvPr id="81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804763" indent="-309524" eaLnBrk="0" hangingPunct="0">
              <a:defRPr>
                <a:solidFill>
                  <a:schemeClr val="tx1"/>
                </a:solidFill>
                <a:latin typeface="Arial" pitchFamily="34" charset="0"/>
                <a:ea typeface="宋体" pitchFamily="2" charset="-122"/>
              </a:defRPr>
            </a:lvl2pPr>
            <a:lvl3pPr marL="1238098" indent="-247620" eaLnBrk="0" hangingPunct="0">
              <a:defRPr>
                <a:solidFill>
                  <a:schemeClr val="tx1"/>
                </a:solidFill>
                <a:latin typeface="Arial" pitchFamily="34" charset="0"/>
                <a:ea typeface="宋体" pitchFamily="2" charset="-122"/>
              </a:defRPr>
            </a:lvl3pPr>
            <a:lvl4pPr marL="1733337" indent="-247620" eaLnBrk="0" hangingPunct="0">
              <a:defRPr>
                <a:solidFill>
                  <a:schemeClr val="tx1"/>
                </a:solidFill>
                <a:latin typeface="Arial" pitchFamily="34" charset="0"/>
                <a:ea typeface="宋体" pitchFamily="2" charset="-122"/>
              </a:defRPr>
            </a:lvl4pPr>
            <a:lvl5pPr marL="2228576" indent="-247620" eaLnBrk="0" hangingPunct="0">
              <a:defRPr>
                <a:solidFill>
                  <a:schemeClr val="tx1"/>
                </a:solidFill>
                <a:latin typeface="Arial" pitchFamily="34" charset="0"/>
                <a:ea typeface="宋体" pitchFamily="2" charset="-122"/>
              </a:defRPr>
            </a:lvl5pPr>
            <a:lvl6pPr marL="2723815" indent="-247620" eaLnBrk="0" fontAlgn="base" hangingPunct="0">
              <a:spcBef>
                <a:spcPct val="0"/>
              </a:spcBef>
              <a:spcAft>
                <a:spcPct val="0"/>
              </a:spcAft>
              <a:defRPr>
                <a:solidFill>
                  <a:schemeClr val="tx1"/>
                </a:solidFill>
                <a:latin typeface="Arial" pitchFamily="34" charset="0"/>
                <a:ea typeface="宋体" pitchFamily="2" charset="-122"/>
              </a:defRPr>
            </a:lvl6pPr>
            <a:lvl7pPr marL="3219054" indent="-247620" eaLnBrk="0" fontAlgn="base" hangingPunct="0">
              <a:spcBef>
                <a:spcPct val="0"/>
              </a:spcBef>
              <a:spcAft>
                <a:spcPct val="0"/>
              </a:spcAft>
              <a:defRPr>
                <a:solidFill>
                  <a:schemeClr val="tx1"/>
                </a:solidFill>
                <a:latin typeface="Arial" pitchFamily="34" charset="0"/>
                <a:ea typeface="宋体" pitchFamily="2" charset="-122"/>
              </a:defRPr>
            </a:lvl7pPr>
            <a:lvl8pPr marL="3714293" indent="-247620" eaLnBrk="0" fontAlgn="base" hangingPunct="0">
              <a:spcBef>
                <a:spcPct val="0"/>
              </a:spcBef>
              <a:spcAft>
                <a:spcPct val="0"/>
              </a:spcAft>
              <a:defRPr>
                <a:solidFill>
                  <a:schemeClr val="tx1"/>
                </a:solidFill>
                <a:latin typeface="Arial" pitchFamily="34" charset="0"/>
                <a:ea typeface="宋体" pitchFamily="2" charset="-122"/>
              </a:defRPr>
            </a:lvl8pPr>
            <a:lvl9pPr marL="4209532" indent="-24762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18D4E291-B8FC-4859-A822-22EEA7A1AFAB}" type="slidenum">
              <a:rPr lang="en-US" altLang="zh-CN" smtClean="0"/>
              <a:pPr eaLnBrk="1" hangingPunct="1"/>
              <a:t>13</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accent2"/>
                  </a:solidFill>
                  <a:latin typeface="Tahoma" pitchFamily="34" charset="0"/>
                  <a:ea typeface="宋体" pitchFamily="2" charset="-122"/>
                </a:defRPr>
              </a:lvl1pPr>
              <a:lvl2pPr marL="742950" indent="-285750" eaLnBrk="0" hangingPunct="0">
                <a:defRPr kumimoji="1" sz="2400">
                  <a:solidFill>
                    <a:schemeClr val="accent2"/>
                  </a:solidFill>
                  <a:latin typeface="Tahoma" pitchFamily="34" charset="0"/>
                  <a:ea typeface="宋体" pitchFamily="2" charset="-122"/>
                </a:defRPr>
              </a:lvl2pPr>
              <a:lvl3pPr marL="1143000" indent="-228600" eaLnBrk="0" hangingPunct="0">
                <a:defRPr kumimoji="1" sz="2400">
                  <a:solidFill>
                    <a:schemeClr val="accent2"/>
                  </a:solidFill>
                  <a:latin typeface="Tahoma" pitchFamily="34" charset="0"/>
                  <a:ea typeface="宋体" pitchFamily="2" charset="-122"/>
                </a:defRPr>
              </a:lvl3pPr>
              <a:lvl4pPr marL="1600200" indent="-228600" eaLnBrk="0" hangingPunct="0">
                <a:defRPr kumimoji="1" sz="2400">
                  <a:solidFill>
                    <a:schemeClr val="accent2"/>
                  </a:solidFill>
                  <a:latin typeface="Tahoma" pitchFamily="34" charset="0"/>
                  <a:ea typeface="宋体" pitchFamily="2" charset="-122"/>
                </a:defRPr>
              </a:lvl4pPr>
              <a:lvl5pPr marL="2057400" indent="-228600" eaLnBrk="0" hangingPunct="0">
                <a:defRPr kumimoji="1" sz="2400">
                  <a:solidFill>
                    <a:schemeClr val="accent2"/>
                  </a:solidFill>
                  <a:latin typeface="Tahoma" pitchFamily="34" charset="0"/>
                  <a:ea typeface="宋体" pitchFamily="2" charset="-122"/>
                </a:defRPr>
              </a:lvl5pPr>
              <a:lvl6pPr marL="25146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6pPr>
              <a:lvl7pPr marL="29718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7pPr>
              <a:lvl8pPr marL="34290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8pPr>
              <a:lvl9pPr marL="3886200" indent="-228600" eaLnBrk="0" fontAlgn="base" hangingPunct="0">
                <a:lnSpc>
                  <a:spcPct val="90000"/>
                </a:lnSpc>
                <a:spcBef>
                  <a:spcPct val="20000"/>
                </a:spcBef>
                <a:spcAft>
                  <a:spcPct val="0"/>
                </a:spcAft>
                <a:buClr>
                  <a:schemeClr val="folHlink"/>
                </a:buClr>
                <a:buSzPct val="60000"/>
                <a:buFont typeface="Wingdings" pitchFamily="2" charset="2"/>
                <a:buChar char="n"/>
                <a:defRPr kumimoji="1" sz="2400">
                  <a:solidFill>
                    <a:schemeClr val="accent2"/>
                  </a:solidFill>
                  <a:latin typeface="Tahoma" pitchFamily="34" charset="0"/>
                  <a:ea typeface="宋体"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defRPr/>
              </a:pPr>
              <a:endParaRPr lang="zh-CN" altLang="en-US" smtClean="0"/>
            </a:p>
          </p:txBody>
        </p:sp>
      </p:grpSp>
      <p:sp>
        <p:nvSpPr>
          <p:cNvPr id="3084" name="Rectangle 12"/>
          <p:cNvSpPr>
            <a:spLocks noGrp="1" noChangeArrowheads="1"/>
          </p:cNvSpPr>
          <p:nvPr>
            <p:ph type="ctrTitle"/>
          </p:nvPr>
        </p:nvSpPr>
        <p:spPr>
          <a:xfrm>
            <a:off x="990600" y="1828800"/>
            <a:ext cx="7772400" cy="1143000"/>
          </a:xfrm>
        </p:spPr>
        <p:txBody>
          <a:bodyPr/>
          <a:lstStyle>
            <a:lvl1pPr>
              <a:defRPr/>
            </a:lvl1pPr>
          </a:lstStyle>
          <a:p>
            <a:pPr lvl="0"/>
            <a:r>
              <a:rPr lang="zh-CN" altLang="en-US" noProof="0" smtClean="0"/>
              <a:t>单击此处编辑母版标题样式</a:t>
            </a:r>
          </a:p>
        </p:txBody>
      </p:sp>
      <p:sp>
        <p:nvSpPr>
          <p:cNvPr id="30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n-US" altLang="zh-CN"/>
              <a:t>2013-07-11</a:t>
            </a: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zh-CN" altLang="en-US"/>
              <a:t>北京九华山庄</a:t>
            </a: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868D56A-A8CE-46B8-8BBF-2067EEBFD48B}" type="slidenum">
              <a:rPr lang="en-US" altLang="zh-CN"/>
              <a:pPr>
                <a:defRPr/>
              </a:pPr>
              <a:t>‹#›</a:t>
            </a:fld>
            <a:endParaRPr lang="en-US" altLang="zh-CN"/>
          </a:p>
        </p:txBody>
      </p:sp>
    </p:spTree>
    <p:extLst>
      <p:ext uri="{BB962C8B-B14F-4D97-AF65-F5344CB8AC3E}">
        <p14:creationId xmlns:p14="http://schemas.microsoft.com/office/powerpoint/2010/main" val="173736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5"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2D175A84-3FD1-4B77-B0CD-F83439B4331F}" type="slidenum">
              <a:rPr lang="en-US" altLang="zh-CN"/>
              <a:pPr>
                <a:defRPr/>
              </a:pPr>
              <a:t>‹#›</a:t>
            </a:fld>
            <a:endParaRPr lang="en-US" altLang="zh-CN"/>
          </a:p>
        </p:txBody>
      </p:sp>
    </p:spTree>
    <p:extLst>
      <p:ext uri="{BB962C8B-B14F-4D97-AF65-F5344CB8AC3E}">
        <p14:creationId xmlns:p14="http://schemas.microsoft.com/office/powerpoint/2010/main" val="355407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5"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FC68EB8C-3E52-47B9-9672-DA69603B099F}" type="slidenum">
              <a:rPr lang="en-US" altLang="zh-CN"/>
              <a:pPr>
                <a:defRPr/>
              </a:pPr>
              <a:t>‹#›</a:t>
            </a:fld>
            <a:endParaRPr lang="en-US" altLang="zh-CN"/>
          </a:p>
        </p:txBody>
      </p:sp>
    </p:spTree>
    <p:extLst>
      <p:ext uri="{BB962C8B-B14F-4D97-AF65-F5344CB8AC3E}">
        <p14:creationId xmlns:p14="http://schemas.microsoft.com/office/powerpoint/2010/main" val="376184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150938" y="617538"/>
            <a:ext cx="7793037"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1826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1450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1826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51450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8"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9" name="Rectangle 13"/>
          <p:cNvSpPr>
            <a:spLocks noGrp="1" noChangeArrowheads="1"/>
          </p:cNvSpPr>
          <p:nvPr>
            <p:ph type="sldNum" sz="quarter" idx="12"/>
          </p:nvPr>
        </p:nvSpPr>
        <p:spPr/>
        <p:txBody>
          <a:bodyPr/>
          <a:lstStyle>
            <a:lvl1pPr>
              <a:defRPr/>
            </a:lvl1pPr>
          </a:lstStyle>
          <a:p>
            <a:pPr>
              <a:defRPr/>
            </a:pPr>
            <a:fld id="{CAD11BEB-79C4-4FBB-B5E5-E3318CFA8BB2}" type="slidenum">
              <a:rPr lang="en-US" altLang="zh-CN"/>
              <a:pPr>
                <a:defRPr/>
              </a:pPr>
              <a:t>‹#›</a:t>
            </a:fld>
            <a:endParaRPr lang="en-US" altLang="zh-CN"/>
          </a:p>
        </p:txBody>
      </p:sp>
    </p:spTree>
    <p:extLst>
      <p:ext uri="{BB962C8B-B14F-4D97-AF65-F5344CB8AC3E}">
        <p14:creationId xmlns:p14="http://schemas.microsoft.com/office/powerpoint/2010/main" val="107447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1450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1450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1"/>
          <p:cNvSpPr>
            <a:spLocks noGrp="1" noChangeArrowheads="1"/>
          </p:cNvSpPr>
          <p:nvPr>
            <p:ph type="dt" sz="half" idx="10"/>
          </p:nvPr>
        </p:nvSpPr>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p:txBody>
          <a:bodyPr/>
          <a:lstStyle>
            <a:lvl1pPr>
              <a:defRPr/>
            </a:lvl1pPr>
          </a:lstStyle>
          <a:p>
            <a:pPr>
              <a:defRPr/>
            </a:pPr>
            <a:r>
              <a:rPr lang="en-US" altLang="zh-CN"/>
              <a:t>ATHIC III at Wuhan,      October, 2010</a:t>
            </a:r>
          </a:p>
        </p:txBody>
      </p:sp>
      <p:sp>
        <p:nvSpPr>
          <p:cNvPr id="8" name="Rectangle 13"/>
          <p:cNvSpPr>
            <a:spLocks noGrp="1" noChangeArrowheads="1"/>
          </p:cNvSpPr>
          <p:nvPr>
            <p:ph type="sldNum" sz="quarter" idx="12"/>
          </p:nvPr>
        </p:nvSpPr>
        <p:spPr/>
        <p:txBody>
          <a:bodyPr/>
          <a:lstStyle>
            <a:lvl1pPr>
              <a:defRPr/>
            </a:lvl1pPr>
          </a:lstStyle>
          <a:p>
            <a:pPr>
              <a:defRPr/>
            </a:pPr>
            <a:fld id="{1D5EF4C8-4129-4966-8DE6-9AE2D054AC62}" type="slidenum">
              <a:rPr lang="en-US" altLang="zh-CN"/>
              <a:pPr>
                <a:defRPr/>
              </a:pPr>
              <a:t>‹#›</a:t>
            </a:fld>
            <a:endParaRPr lang="en-US" altLang="zh-CN"/>
          </a:p>
        </p:txBody>
      </p:sp>
    </p:spTree>
    <p:extLst>
      <p:ext uri="{BB962C8B-B14F-4D97-AF65-F5344CB8AC3E}">
        <p14:creationId xmlns:p14="http://schemas.microsoft.com/office/powerpoint/2010/main" val="193340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9032307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5"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88084E73-DD63-4F1B-8F3C-C54A8F4BABBB}" type="slidenum">
              <a:rPr lang="en-US" altLang="zh-CN"/>
              <a:pPr>
                <a:defRPr/>
              </a:pPr>
              <a:t>‹#›</a:t>
            </a:fld>
            <a:endParaRPr lang="en-US" altLang="zh-CN"/>
          </a:p>
        </p:txBody>
      </p:sp>
    </p:spTree>
    <p:extLst>
      <p:ext uri="{BB962C8B-B14F-4D97-AF65-F5344CB8AC3E}">
        <p14:creationId xmlns:p14="http://schemas.microsoft.com/office/powerpoint/2010/main" val="338638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5"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07B043D0-D73F-40AA-BB8B-968E79936C93}" type="slidenum">
              <a:rPr lang="en-US" altLang="zh-CN"/>
              <a:pPr>
                <a:defRPr/>
              </a:pPr>
              <a:t>‹#›</a:t>
            </a:fld>
            <a:endParaRPr lang="en-US" altLang="zh-CN"/>
          </a:p>
        </p:txBody>
      </p:sp>
    </p:spTree>
    <p:extLst>
      <p:ext uri="{BB962C8B-B14F-4D97-AF65-F5344CB8AC3E}">
        <p14:creationId xmlns:p14="http://schemas.microsoft.com/office/powerpoint/2010/main" val="249232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6"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32B12704-5D82-4D87-8C36-145643A98466}" type="slidenum">
              <a:rPr lang="en-US" altLang="zh-CN"/>
              <a:pPr>
                <a:defRPr/>
              </a:pPr>
              <a:t>‹#›</a:t>
            </a:fld>
            <a:endParaRPr lang="en-US" altLang="zh-CN"/>
          </a:p>
        </p:txBody>
      </p:sp>
    </p:spTree>
    <p:extLst>
      <p:ext uri="{BB962C8B-B14F-4D97-AF65-F5344CB8AC3E}">
        <p14:creationId xmlns:p14="http://schemas.microsoft.com/office/powerpoint/2010/main" val="392471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8"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9" name="Rectangle 13"/>
          <p:cNvSpPr>
            <a:spLocks noGrp="1" noChangeArrowheads="1"/>
          </p:cNvSpPr>
          <p:nvPr>
            <p:ph type="sldNum" sz="quarter" idx="12"/>
          </p:nvPr>
        </p:nvSpPr>
        <p:spPr/>
        <p:txBody>
          <a:bodyPr/>
          <a:lstStyle>
            <a:lvl1pPr>
              <a:defRPr/>
            </a:lvl1pPr>
          </a:lstStyle>
          <a:p>
            <a:pPr>
              <a:defRPr/>
            </a:pPr>
            <a:fld id="{491AEA36-17B7-4F62-ABD8-F17378AC3197}" type="slidenum">
              <a:rPr lang="en-US" altLang="zh-CN"/>
              <a:pPr>
                <a:defRPr/>
              </a:pPr>
              <a:t>‹#›</a:t>
            </a:fld>
            <a:endParaRPr lang="en-US" altLang="zh-CN"/>
          </a:p>
        </p:txBody>
      </p:sp>
    </p:spTree>
    <p:extLst>
      <p:ext uri="{BB962C8B-B14F-4D97-AF65-F5344CB8AC3E}">
        <p14:creationId xmlns:p14="http://schemas.microsoft.com/office/powerpoint/2010/main" val="203530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4"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5" name="Rectangle 13"/>
          <p:cNvSpPr>
            <a:spLocks noGrp="1" noChangeArrowheads="1"/>
          </p:cNvSpPr>
          <p:nvPr>
            <p:ph type="sldNum" sz="quarter" idx="12"/>
          </p:nvPr>
        </p:nvSpPr>
        <p:spPr/>
        <p:txBody>
          <a:bodyPr/>
          <a:lstStyle>
            <a:lvl1pPr>
              <a:defRPr/>
            </a:lvl1pPr>
          </a:lstStyle>
          <a:p>
            <a:pPr>
              <a:defRPr/>
            </a:pPr>
            <a:fld id="{F0585D0D-65FB-4147-BE8A-FEB195B29E55}" type="slidenum">
              <a:rPr lang="en-US" altLang="zh-CN"/>
              <a:pPr>
                <a:defRPr/>
              </a:pPr>
              <a:t>‹#›</a:t>
            </a:fld>
            <a:endParaRPr lang="en-US" altLang="zh-CN"/>
          </a:p>
        </p:txBody>
      </p:sp>
    </p:spTree>
    <p:extLst>
      <p:ext uri="{BB962C8B-B14F-4D97-AF65-F5344CB8AC3E}">
        <p14:creationId xmlns:p14="http://schemas.microsoft.com/office/powerpoint/2010/main" val="423738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3"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4" name="Rectangle 13"/>
          <p:cNvSpPr>
            <a:spLocks noGrp="1" noChangeArrowheads="1"/>
          </p:cNvSpPr>
          <p:nvPr>
            <p:ph type="sldNum" sz="quarter" idx="12"/>
          </p:nvPr>
        </p:nvSpPr>
        <p:spPr/>
        <p:txBody>
          <a:bodyPr/>
          <a:lstStyle>
            <a:lvl1pPr>
              <a:defRPr/>
            </a:lvl1pPr>
          </a:lstStyle>
          <a:p>
            <a:pPr>
              <a:defRPr/>
            </a:pPr>
            <a:fld id="{05C1B9AB-2D15-4CAF-AEE1-D2616D27EB71}" type="slidenum">
              <a:rPr lang="en-US" altLang="zh-CN"/>
              <a:pPr>
                <a:defRPr/>
              </a:pPr>
              <a:t>‹#›</a:t>
            </a:fld>
            <a:endParaRPr lang="en-US" altLang="zh-CN"/>
          </a:p>
        </p:txBody>
      </p:sp>
    </p:spTree>
    <p:extLst>
      <p:ext uri="{BB962C8B-B14F-4D97-AF65-F5344CB8AC3E}">
        <p14:creationId xmlns:p14="http://schemas.microsoft.com/office/powerpoint/2010/main" val="22442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6"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F00A88C7-9B08-441B-8EF8-D6D877575AE1}" type="slidenum">
              <a:rPr lang="en-US" altLang="zh-CN"/>
              <a:pPr>
                <a:defRPr/>
              </a:pPr>
              <a:t>‹#›</a:t>
            </a:fld>
            <a:endParaRPr lang="en-US" altLang="zh-CN"/>
          </a:p>
        </p:txBody>
      </p:sp>
    </p:spTree>
    <p:extLst>
      <p:ext uri="{BB962C8B-B14F-4D97-AF65-F5344CB8AC3E}">
        <p14:creationId xmlns:p14="http://schemas.microsoft.com/office/powerpoint/2010/main" val="48879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p:txBody>
          <a:bodyPr/>
          <a:lstStyle>
            <a:lvl1pPr>
              <a:defRPr/>
            </a:lvl1pPr>
          </a:lstStyle>
          <a:p>
            <a:pPr>
              <a:defRPr/>
            </a:pPr>
            <a:r>
              <a:rPr lang="en-US" altLang="zh-CN"/>
              <a:t>2013-07-11</a:t>
            </a:r>
          </a:p>
        </p:txBody>
      </p:sp>
      <p:sp>
        <p:nvSpPr>
          <p:cNvPr id="6" name="Rectangle 12"/>
          <p:cNvSpPr>
            <a:spLocks noGrp="1" noChangeArrowheads="1"/>
          </p:cNvSpPr>
          <p:nvPr>
            <p:ph type="ftr" sz="quarter" idx="11"/>
          </p:nvPr>
        </p:nvSpPr>
        <p:spPr/>
        <p:txBody>
          <a:bodyPr/>
          <a:lstStyle>
            <a:lvl1pPr>
              <a:defRPr/>
            </a:lvl1pPr>
          </a:lstStyle>
          <a:p>
            <a:pPr>
              <a:defRPr/>
            </a:pPr>
            <a:r>
              <a:rPr lang="zh-CN" altLang="en-US"/>
              <a:t>北京九华山庄</a:t>
            </a: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59C21248-B9F3-48A2-816E-8F39EB3211DB}" type="slidenum">
              <a:rPr lang="en-US" altLang="zh-CN"/>
              <a:pPr>
                <a:defRPr/>
              </a:pPr>
              <a:t>‹#›</a:t>
            </a:fld>
            <a:endParaRPr lang="en-US" altLang="zh-CN"/>
          </a:p>
        </p:txBody>
      </p:sp>
    </p:spTree>
    <p:extLst>
      <p:ext uri="{BB962C8B-B14F-4D97-AF65-F5344CB8AC3E}">
        <p14:creationId xmlns:p14="http://schemas.microsoft.com/office/powerpoint/2010/main" val="239021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9"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kumimoji="0" sz="1400">
                <a:solidFill>
                  <a:schemeClr val="tx1"/>
                </a:solidFill>
              </a:defRPr>
            </a:lvl1pPr>
          </a:lstStyle>
          <a:p>
            <a:pPr>
              <a:defRPr/>
            </a:pPr>
            <a:r>
              <a:rPr lang="en-US" altLang="zh-CN"/>
              <a:t>2013-07-11</a:t>
            </a:r>
          </a:p>
        </p:txBody>
      </p:sp>
      <p:sp>
        <p:nvSpPr>
          <p:cNvPr id="2060"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kumimoji="0" sz="1400">
                <a:solidFill>
                  <a:schemeClr val="tx1"/>
                </a:solidFill>
              </a:defRPr>
            </a:lvl1pPr>
          </a:lstStyle>
          <a:p>
            <a:pPr>
              <a:defRPr/>
            </a:pPr>
            <a:r>
              <a:rPr lang="zh-CN" altLang="en-US"/>
              <a:t>北京九华山庄</a:t>
            </a:r>
            <a:endParaRPr lang="en-US" altLang="zh-CN"/>
          </a:p>
        </p:txBody>
      </p:sp>
      <p:sp>
        <p:nvSpPr>
          <p:cNvPr id="2061"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solidFill>
                  <a:schemeClr val="tx1"/>
                </a:solidFill>
              </a:defRPr>
            </a:lvl1pPr>
          </a:lstStyle>
          <a:p>
            <a:pPr>
              <a:defRPr/>
            </a:pPr>
            <a:fld id="{395A6CF5-8048-445E-AC6B-4B4B137E0CD1}" type="slidenum">
              <a:rPr lang="en-US" altLang="zh-CN"/>
              <a:pPr>
                <a:defRPr/>
              </a:pPr>
              <a:t>‹#›</a:t>
            </a:fld>
            <a:endParaRPr lang="en-US" altLang="zh-CN"/>
          </a:p>
        </p:txBody>
      </p:sp>
      <p:pic>
        <p:nvPicPr>
          <p:cNvPr id="1031" name="Picture 14" descr="shouyea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115888"/>
            <a:ext cx="1676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宋体" pitchFamily="2" charset="-122"/>
        </a:defRPr>
      </a:lvl2pPr>
      <a:lvl3pPr algn="l" rtl="0" eaLnBrk="0" fontAlgn="base" hangingPunct="0">
        <a:spcBef>
          <a:spcPct val="0"/>
        </a:spcBef>
        <a:spcAft>
          <a:spcPct val="0"/>
        </a:spcAft>
        <a:defRPr kumimoji="1" sz="4400">
          <a:solidFill>
            <a:schemeClr val="tx2"/>
          </a:solidFill>
          <a:latin typeface="Tahoma" pitchFamily="34" charset="0"/>
          <a:ea typeface="宋体" pitchFamily="2" charset="-122"/>
        </a:defRPr>
      </a:lvl3pPr>
      <a:lvl4pPr algn="l" rtl="0" eaLnBrk="0" fontAlgn="base" hangingPunct="0">
        <a:spcBef>
          <a:spcPct val="0"/>
        </a:spcBef>
        <a:spcAft>
          <a:spcPct val="0"/>
        </a:spcAft>
        <a:defRPr kumimoji="1" sz="4400">
          <a:solidFill>
            <a:schemeClr val="tx2"/>
          </a:solidFill>
          <a:latin typeface="Tahoma" pitchFamily="34" charset="0"/>
          <a:ea typeface="宋体" pitchFamily="2" charset="-122"/>
        </a:defRPr>
      </a:lvl4pPr>
      <a:lvl5pPr algn="l" rtl="0" eaLnBrk="0" fontAlgn="base" hangingPunct="0">
        <a:spcBef>
          <a:spcPct val="0"/>
        </a:spcBef>
        <a:spcAft>
          <a:spcPct val="0"/>
        </a:spcAft>
        <a:defRPr kumimoji="1" sz="4400">
          <a:solidFill>
            <a:schemeClr val="tx2"/>
          </a:solidFill>
          <a:latin typeface="Tahoma" pitchFamily="34" charset="0"/>
          <a:ea typeface="宋体" pitchFamily="2" charset="-122"/>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10.png"/><Relationship Id="rId4" Type="http://schemas.openxmlformats.org/officeDocument/2006/relationships/image" Target="../media/image50.png"/><Relationship Id="rId9" Type="http://schemas.openxmlformats.org/officeDocument/2006/relationships/image" Target="../media/image500.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oleObject" Target="../embeddings/oleObject4.bin"/><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60.emf"/><Relationship Id="rId11" Type="http://schemas.openxmlformats.org/officeDocument/2006/relationships/image" Target="../media/image55.png"/><Relationship Id="rId5" Type="http://schemas.openxmlformats.org/officeDocument/2006/relationships/image" Target="../media/image59.png"/><Relationship Id="rId10" Type="http://schemas.openxmlformats.org/officeDocument/2006/relationships/oleObject" Target="../embeddings/oleObject3.bin"/><Relationship Id="rId4" Type="http://schemas.openxmlformats.org/officeDocument/2006/relationships/image" Target="../media/image58.emf"/><Relationship Id="rId9" Type="http://schemas.openxmlformats.org/officeDocument/2006/relationships/image" Target="../media/image63.png"/><Relationship Id="rId14" Type="http://schemas.openxmlformats.org/officeDocument/2006/relationships/image" Target="../media/image56.w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5.bin"/><Relationship Id="rId3" Type="http://schemas.openxmlformats.org/officeDocument/2006/relationships/image" Target="../media/image72.png"/><Relationship Id="rId12" Type="http://schemas.openxmlformats.org/officeDocument/2006/relationships/image" Target="../media/image68.png"/><Relationship Id="rId2" Type="http://schemas.openxmlformats.org/officeDocument/2006/relationships/slideLayout" Target="../slideLayouts/slideLayout12.xml"/><Relationship Id="rId16" Type="http://schemas.openxmlformats.org/officeDocument/2006/relationships/image" Target="../media/image69.png"/><Relationship Id="rId1" Type="http://schemas.openxmlformats.org/officeDocument/2006/relationships/vmlDrawing" Target="../drawings/vmlDrawing4.vml"/><Relationship Id="rId11"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4.png"/><Relationship Id="rId4" Type="http://schemas.openxmlformats.org/officeDocument/2006/relationships/image" Target="../media/image66.png"/><Relationship Id="rId9" Type="http://schemas.openxmlformats.org/officeDocument/2006/relationships/image" Target="../media/image78.png"/><Relationship Id="rId14" Type="http://schemas.openxmlformats.org/officeDocument/2006/relationships/image" Target="../media/image65.emf"/></Relationships>
</file>

<file path=ppt/slides/_rels/slide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2.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7504" y="1858179"/>
            <a:ext cx="8820472" cy="1138773"/>
          </a:xfrm>
          <a:prstGeom prst="rect">
            <a:avLst/>
          </a:prstGeom>
          <a:noFill/>
        </p:spPr>
        <p:txBody>
          <a:bodyPr wrap="square" rtlCol="0">
            <a:spAutoFit/>
          </a:bodyPr>
          <a:lstStyle/>
          <a:p>
            <a:pPr algn="ctr"/>
            <a:r>
              <a:rPr lang="en-US" altLang="zh-CN" sz="2800" i="1" dirty="0" smtClean="0">
                <a:solidFill>
                  <a:srgbClr val="C00000"/>
                </a:solidFill>
                <a:latin typeface="Arial" panose="020B0604020202020204" pitchFamily="34" charset="0"/>
                <a:cs typeface="Arial" panose="020B0604020202020204" pitchFamily="34" charset="0"/>
              </a:rPr>
              <a:t>Heavy Ion Collisions at LHC: Theory  </a:t>
            </a:r>
          </a:p>
          <a:p>
            <a:pPr algn="ctr"/>
            <a:r>
              <a:rPr lang="en-US" altLang="zh-CN" i="1" dirty="0" smtClean="0">
                <a:solidFill>
                  <a:srgbClr val="C00000"/>
                </a:solidFill>
                <a:latin typeface="Arial" panose="020B0604020202020204" pitchFamily="34" charset="0"/>
                <a:cs typeface="Arial" panose="020B0604020202020204" pitchFamily="34" charset="0"/>
              </a:rPr>
              <a:t> </a:t>
            </a:r>
            <a:r>
              <a:rPr lang="en-US" altLang="zh-CN" sz="1600" i="1" dirty="0" smtClean="0">
                <a:solidFill>
                  <a:srgbClr val="0000CC"/>
                </a:solidFill>
                <a:latin typeface="Arial" panose="020B0604020202020204" pitchFamily="34" charset="0"/>
                <a:cs typeface="Arial" panose="020B0604020202020204" pitchFamily="34" charset="0"/>
              </a:rPr>
              <a:t>Pengfei Zhuang                                                                                                                            </a:t>
            </a:r>
            <a:r>
              <a:rPr lang="en-US" altLang="zh-CN" sz="1600" i="1" dirty="0" smtClean="0">
                <a:solidFill>
                  <a:srgbClr val="0000CC"/>
                </a:solidFill>
                <a:latin typeface="Arial" panose="020B0604020202020204" pitchFamily="34" charset="0"/>
                <a:ea typeface="楷体" pitchFamily="49" charset="-122"/>
                <a:cs typeface="Arial" panose="020B0604020202020204" pitchFamily="34" charset="0"/>
              </a:rPr>
              <a:t>Physics Department, Tsinghua University</a:t>
            </a:r>
            <a:r>
              <a:rPr lang="en-US" altLang="zh-CN" sz="1600" i="1" dirty="0" smtClean="0">
                <a:solidFill>
                  <a:srgbClr val="0000CC"/>
                </a:solidFill>
                <a:effectLst/>
                <a:latin typeface="Arial" panose="020B0604020202020204" pitchFamily="34" charset="0"/>
                <a:ea typeface="楷体" pitchFamily="49" charset="-122"/>
                <a:cs typeface="Arial" panose="020B0604020202020204" pitchFamily="34" charset="0"/>
              </a:rPr>
              <a:t>                                           </a:t>
            </a:r>
          </a:p>
        </p:txBody>
      </p:sp>
      <p:sp>
        <p:nvSpPr>
          <p:cNvPr id="4" name="TextBox 3"/>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1</a:t>
            </a:r>
            <a:endParaRPr lang="zh-CN" altLang="en-US" sz="1200" i="1" dirty="0">
              <a:solidFill>
                <a:srgbClr val="0000CC"/>
              </a:solidFill>
              <a:latin typeface="Arial" pitchFamily="34" charset="0"/>
              <a:cs typeface="Arial" pitchFamily="34" charset="0"/>
            </a:endParaRPr>
          </a:p>
        </p:txBody>
      </p:sp>
      <p:sp>
        <p:nvSpPr>
          <p:cNvPr id="2" name="文本框 1"/>
          <p:cNvSpPr txBox="1"/>
          <p:nvPr/>
        </p:nvSpPr>
        <p:spPr>
          <a:xfrm>
            <a:off x="1835696" y="3279755"/>
            <a:ext cx="5616624" cy="1569660"/>
          </a:xfrm>
          <a:prstGeom prst="rect">
            <a:avLst/>
          </a:prstGeom>
          <a:noFill/>
        </p:spPr>
        <p:txBody>
          <a:bodyPr wrap="square" rtlCol="0">
            <a:spAutoFit/>
          </a:bodyPr>
          <a:lstStyle/>
          <a:p>
            <a:r>
              <a:rPr lang="en-US" altLang="zh-CN" dirty="0" smtClean="0">
                <a:solidFill>
                  <a:srgbClr val="C00000"/>
                </a:solidFill>
                <a:latin typeface="Arial" panose="020B0604020202020204" pitchFamily="34" charset="0"/>
                <a:cs typeface="Arial" panose="020B0604020202020204" pitchFamily="34" charset="0"/>
              </a:rPr>
              <a:t>● </a:t>
            </a:r>
            <a:r>
              <a:rPr lang="en-US" altLang="zh-CN" i="1" dirty="0" smtClean="0">
                <a:solidFill>
                  <a:srgbClr val="C00000"/>
                </a:solidFill>
                <a:latin typeface="Arial" panose="020B0604020202020204" pitchFamily="34" charset="0"/>
                <a:cs typeface="Arial" panose="020B0604020202020204" pitchFamily="34" charset="0"/>
              </a:rPr>
              <a:t>Phases of QCD                                        </a:t>
            </a:r>
          </a:p>
          <a:p>
            <a:r>
              <a:rPr lang="en-US" altLang="zh-CN" i="1" dirty="0">
                <a:solidFill>
                  <a:srgbClr val="FF0000"/>
                </a:solidFill>
                <a:latin typeface="Arial" panose="020B0604020202020204" pitchFamily="34" charset="0"/>
                <a:cs typeface="Arial" panose="020B0604020202020204" pitchFamily="34" charset="0"/>
              </a:rPr>
              <a:t> </a:t>
            </a:r>
            <a:r>
              <a:rPr lang="en-US" altLang="zh-CN" i="1" dirty="0" smtClean="0">
                <a:solidFill>
                  <a:srgbClr val="FF0000"/>
                </a:solidFill>
                <a:latin typeface="Arial" panose="020B0604020202020204" pitchFamily="34" charset="0"/>
                <a:cs typeface="Arial" panose="020B0604020202020204" pitchFamily="34" charset="0"/>
              </a:rPr>
              <a:t>    </a:t>
            </a:r>
            <a:r>
              <a:rPr lang="en-US" altLang="zh-CN" sz="2000" i="1" dirty="0" smtClean="0">
                <a:solidFill>
                  <a:schemeClr val="tx1"/>
                </a:solidFill>
                <a:latin typeface="Arial" panose="020B0604020202020204" pitchFamily="34" charset="0"/>
                <a:cs typeface="Arial" panose="020B0604020202020204" pitchFamily="34" charset="0"/>
              </a:rPr>
              <a:t>Lattice QCD, </a:t>
            </a:r>
            <a:r>
              <a:rPr lang="en-US" altLang="zh-CN" sz="2000" i="1" dirty="0">
                <a:solidFill>
                  <a:schemeClr val="tx1"/>
                </a:solidFill>
                <a:latin typeface="Arial" panose="020B0604020202020204" pitchFamily="34" charset="0"/>
                <a:cs typeface="Arial" panose="020B0604020202020204" pitchFamily="34" charset="0"/>
              </a:rPr>
              <a:t>C</a:t>
            </a:r>
            <a:r>
              <a:rPr lang="en-US" altLang="zh-CN" sz="2000" i="1" dirty="0" smtClean="0">
                <a:solidFill>
                  <a:schemeClr val="tx1"/>
                </a:solidFill>
                <a:latin typeface="Arial" panose="020B0604020202020204" pitchFamily="34" charset="0"/>
                <a:cs typeface="Arial" panose="020B0604020202020204" pitchFamily="34" charset="0"/>
              </a:rPr>
              <a:t>ritical </a:t>
            </a:r>
            <a:r>
              <a:rPr lang="en-US" altLang="zh-CN" sz="2000" i="1" dirty="0" smtClean="0">
                <a:solidFill>
                  <a:schemeClr val="tx1"/>
                </a:solidFill>
                <a:latin typeface="Arial" panose="020B0604020202020204" pitchFamily="34" charset="0"/>
                <a:cs typeface="Arial" panose="020B0604020202020204" pitchFamily="34" charset="0"/>
              </a:rPr>
              <a:t>P</a:t>
            </a:r>
            <a:r>
              <a:rPr lang="en-US" altLang="zh-CN" sz="2000" i="1" dirty="0" smtClean="0">
                <a:solidFill>
                  <a:schemeClr val="tx1"/>
                </a:solidFill>
                <a:latin typeface="Arial" panose="020B0604020202020204" pitchFamily="34" charset="0"/>
                <a:cs typeface="Arial" panose="020B0604020202020204" pitchFamily="34" charset="0"/>
              </a:rPr>
              <a:t>oint</a:t>
            </a:r>
            <a:r>
              <a:rPr lang="en-US" altLang="zh-CN" sz="2000" i="1" dirty="0" smtClean="0">
                <a:solidFill>
                  <a:schemeClr val="tx1"/>
                </a:solidFill>
                <a:latin typeface="Arial" panose="020B0604020202020204" pitchFamily="34" charset="0"/>
                <a:cs typeface="Arial" panose="020B0604020202020204" pitchFamily="34" charset="0"/>
              </a:rPr>
              <a:t>, CME and CVE</a:t>
            </a:r>
          </a:p>
          <a:p>
            <a:r>
              <a:rPr lang="en-US" altLang="zh-CN" dirty="0" smtClean="0">
                <a:solidFill>
                  <a:srgbClr val="C00000"/>
                </a:solidFill>
                <a:latin typeface="Arial" panose="020B0604020202020204" pitchFamily="34" charset="0"/>
                <a:cs typeface="Arial" panose="020B0604020202020204" pitchFamily="34" charset="0"/>
              </a:rPr>
              <a:t>● </a:t>
            </a:r>
            <a:r>
              <a:rPr lang="en-US" altLang="zh-CN" i="1" dirty="0" smtClean="0">
                <a:solidFill>
                  <a:srgbClr val="C00000"/>
                </a:solidFill>
                <a:latin typeface="Arial" panose="020B0604020202020204" pitchFamily="34" charset="0"/>
                <a:cs typeface="Arial" panose="020B0604020202020204" pitchFamily="34" charset="0"/>
              </a:rPr>
              <a:t>Probes of QGP                                     </a:t>
            </a:r>
          </a:p>
          <a:p>
            <a:r>
              <a:rPr lang="en-US" altLang="zh-CN" i="1" dirty="0">
                <a:solidFill>
                  <a:srgbClr val="FF0000"/>
                </a:solidFill>
                <a:latin typeface="Arial" panose="020B0604020202020204" pitchFamily="34" charset="0"/>
                <a:cs typeface="Arial" panose="020B0604020202020204" pitchFamily="34" charset="0"/>
              </a:rPr>
              <a:t> </a:t>
            </a:r>
            <a:r>
              <a:rPr lang="en-US" altLang="zh-CN" i="1" dirty="0" smtClean="0">
                <a:solidFill>
                  <a:srgbClr val="FF0000"/>
                </a:solidFill>
                <a:latin typeface="Arial" panose="020B0604020202020204" pitchFamily="34" charset="0"/>
                <a:cs typeface="Arial" panose="020B0604020202020204" pitchFamily="34" charset="0"/>
              </a:rPr>
              <a:t>   </a:t>
            </a:r>
            <a:r>
              <a:rPr lang="en-US" altLang="zh-CN" sz="2000" i="1" dirty="0" smtClean="0">
                <a:solidFill>
                  <a:schemeClr val="tx1"/>
                </a:solidFill>
                <a:latin typeface="Arial" panose="020B0604020202020204" pitchFamily="34" charset="0"/>
                <a:cs typeface="Arial" panose="020B0604020202020204" pitchFamily="34" charset="0"/>
              </a:rPr>
              <a:t>Jet </a:t>
            </a:r>
            <a:r>
              <a:rPr lang="en-US" altLang="zh-CN" sz="2000" i="1" dirty="0" smtClean="0">
                <a:solidFill>
                  <a:schemeClr val="tx1"/>
                </a:solidFill>
                <a:latin typeface="Arial" panose="020B0604020202020204" pitchFamily="34" charset="0"/>
                <a:cs typeface="Arial" panose="020B0604020202020204" pitchFamily="34" charset="0"/>
              </a:rPr>
              <a:t>Quenching and Charmed </a:t>
            </a:r>
            <a:r>
              <a:rPr lang="en-US" altLang="zh-CN" sz="2000" i="1" dirty="0">
                <a:solidFill>
                  <a:schemeClr val="tx1"/>
                </a:solidFill>
                <a:latin typeface="Arial" panose="020B0604020202020204" pitchFamily="34" charset="0"/>
                <a:cs typeface="Arial" panose="020B0604020202020204" pitchFamily="34" charset="0"/>
              </a:rPr>
              <a:t>H</a:t>
            </a:r>
            <a:r>
              <a:rPr lang="en-US" altLang="zh-CN" sz="2000" i="1" dirty="0" smtClean="0">
                <a:solidFill>
                  <a:schemeClr val="tx1"/>
                </a:solidFill>
                <a:latin typeface="Arial" panose="020B0604020202020204" pitchFamily="34" charset="0"/>
                <a:cs typeface="Arial" panose="020B0604020202020204" pitchFamily="34" charset="0"/>
              </a:rPr>
              <a:t>adrons</a:t>
            </a:r>
            <a:endParaRPr lang="zh-CN" altLang="en-US" sz="2000" i="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818785" y="220578"/>
            <a:ext cx="3281796" cy="400110"/>
          </a:xfrm>
          <a:prstGeom prst="rect">
            <a:avLst/>
          </a:prstGeom>
        </p:spPr>
        <p:txBody>
          <a:bodyPr wrap="none">
            <a:spAutoFit/>
          </a:bodyPr>
          <a:lstStyle/>
          <a:p>
            <a:pPr eaLnBrk="1" hangingPunct="1">
              <a:spcBef>
                <a:spcPct val="50000"/>
              </a:spcBef>
            </a:pPr>
            <a:r>
              <a:rPr lang="en-US" altLang="zh-CN" sz="2000" i="1" u="sng" dirty="0" smtClean="0">
                <a:solidFill>
                  <a:srgbClr val="C00000"/>
                </a:solidFill>
                <a:latin typeface="Arial" panose="020B0604020202020204" pitchFamily="34" charset="0"/>
                <a:cs typeface="Arial" panose="020B0604020202020204" pitchFamily="34" charset="0"/>
              </a:rPr>
              <a:t>Chiral </a:t>
            </a:r>
            <a:r>
              <a:rPr lang="en-US" altLang="zh-CN" sz="2000" i="1" u="sng" dirty="0" err="1" smtClean="0">
                <a:solidFill>
                  <a:srgbClr val="C00000"/>
                </a:solidFill>
                <a:latin typeface="Arial" panose="020B0604020202020204" pitchFamily="34" charset="0"/>
                <a:cs typeface="Arial" panose="020B0604020202020204" pitchFamily="34" charset="0"/>
              </a:rPr>
              <a:t>Vortical</a:t>
            </a:r>
            <a:r>
              <a:rPr lang="en-US" altLang="zh-CN" sz="2000" i="1" u="sng" dirty="0" smtClean="0">
                <a:solidFill>
                  <a:srgbClr val="C00000"/>
                </a:solidFill>
                <a:latin typeface="Arial" panose="020B0604020202020204" pitchFamily="34" charset="0"/>
                <a:cs typeface="Arial" panose="020B0604020202020204" pitchFamily="34" charset="0"/>
              </a:rPr>
              <a:t> Effect in HIC</a:t>
            </a:r>
            <a:endParaRPr lang="en-US" altLang="zh-CN" sz="2000" i="1" u="sng" dirty="0">
              <a:solidFill>
                <a:srgbClr val="C00000"/>
              </a:solidFill>
              <a:latin typeface="Arial" panose="020B0604020202020204" pitchFamily="34" charset="0"/>
              <a:cs typeface="Arial" panose="020B0604020202020204" pitchFamily="34" charset="0"/>
            </a:endParaRPr>
          </a:p>
        </p:txBody>
      </p:sp>
      <p:pic>
        <p:nvPicPr>
          <p:cNvPr id="460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210181"/>
            <a:ext cx="3024336" cy="70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692696"/>
            <a:ext cx="2919317" cy="377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60915" y="4437112"/>
            <a:ext cx="3911085" cy="923330"/>
          </a:xfrm>
          <a:prstGeom prst="rect">
            <a:avLst/>
          </a:prstGeom>
          <a:noFill/>
        </p:spPr>
        <p:txBody>
          <a:bodyPr wrap="square" rtlCol="0">
            <a:spAutoFit/>
          </a:bodyPr>
          <a:lstStyle/>
          <a:p>
            <a:r>
              <a:rPr lang="en-US" sz="1800" i="1" dirty="0" smtClean="0">
                <a:solidFill>
                  <a:srgbClr val="FF0000"/>
                </a:solidFill>
                <a:latin typeface="Arial" panose="020B0604020202020204" pitchFamily="34" charset="0"/>
                <a:cs typeface="Arial" panose="020B0604020202020204" pitchFamily="34" charset="0"/>
              </a:rPr>
              <a:t>The signal is consistent with vorticity </a:t>
            </a:r>
            <a:r>
              <a:rPr lang="en-US" sz="1800" b="1" i="1" dirty="0" smtClean="0">
                <a:solidFill>
                  <a:srgbClr val="FF0000"/>
                </a:solidFill>
                <a:latin typeface="Arial" panose="020B0604020202020204" pitchFamily="34" charset="0"/>
                <a:cs typeface="Arial" panose="020B0604020202020204" pitchFamily="34" charset="0"/>
              </a:rPr>
              <a:t>ω = (9 ± 1)x10</a:t>
            </a:r>
            <a:r>
              <a:rPr lang="en-US" sz="1800" b="1" i="1" baseline="30000" dirty="0" smtClean="0">
                <a:solidFill>
                  <a:srgbClr val="FF0000"/>
                </a:solidFill>
                <a:latin typeface="Arial" panose="020B0604020202020204" pitchFamily="34" charset="0"/>
                <a:cs typeface="Arial" panose="020B0604020202020204" pitchFamily="34" charset="0"/>
              </a:rPr>
              <a:t>21</a:t>
            </a:r>
            <a:r>
              <a:rPr lang="en-US" sz="1800" b="1" i="1" dirty="0" smtClean="0">
                <a:solidFill>
                  <a:srgbClr val="FF0000"/>
                </a:solidFill>
                <a:latin typeface="Arial" panose="020B0604020202020204" pitchFamily="34" charset="0"/>
                <a:cs typeface="Arial" panose="020B0604020202020204" pitchFamily="34" charset="0"/>
              </a:rPr>
              <a:t>/s</a:t>
            </a:r>
            <a:r>
              <a:rPr lang="en-US" sz="1800" i="1" dirty="0" smtClean="0">
                <a:solidFill>
                  <a:srgbClr val="FF0000"/>
                </a:solidFill>
                <a:latin typeface="Arial" panose="020B0604020202020204" pitchFamily="34" charset="0"/>
                <a:cs typeface="Arial" panose="020B0604020202020204" pitchFamily="34" charset="0"/>
              </a:rPr>
              <a:t>,  greater than previously observed in any system. </a:t>
            </a:r>
            <a:endParaRPr lang="en-US" sz="1800" i="1" dirty="0">
              <a:solidFill>
                <a:srgbClr val="FF0000"/>
              </a:solidFill>
              <a:latin typeface="Arial" panose="020B0604020202020204" pitchFamily="34" charset="0"/>
              <a:cs typeface="Arial" panose="020B0604020202020204" pitchFamily="34" charset="0"/>
            </a:endParaRPr>
          </a:p>
        </p:txBody>
      </p:sp>
      <p:sp>
        <p:nvSpPr>
          <p:cNvPr id="9" name="文本框 1"/>
          <p:cNvSpPr txBox="1"/>
          <p:nvPr/>
        </p:nvSpPr>
        <p:spPr>
          <a:xfrm>
            <a:off x="467544" y="5355213"/>
            <a:ext cx="4608512" cy="954107"/>
          </a:xfrm>
          <a:prstGeom prst="rect">
            <a:avLst/>
          </a:prstGeom>
          <a:noFill/>
        </p:spPr>
        <p:txBody>
          <a:bodyPr wrap="square" rtlCol="0">
            <a:spAutoFit/>
          </a:bodyPr>
          <a:lstStyle/>
          <a:p>
            <a:r>
              <a:rPr kumimoji="1" lang="en-US" altLang="zh-CN" sz="1400" i="1" dirty="0" smtClean="0">
                <a:solidFill>
                  <a:srgbClr val="0000CC"/>
                </a:solidFill>
                <a:latin typeface="Arial" panose="020B0604020202020204" pitchFamily="34" charset="0"/>
                <a:cs typeface="Arial" panose="020B0604020202020204" pitchFamily="34" charset="0"/>
              </a:rPr>
              <a:t>Liang &amp; Wang, PRL (</a:t>
            </a:r>
            <a:r>
              <a:rPr lang="en-US" altLang="zh-CN" sz="1400" i="1" dirty="0">
                <a:solidFill>
                  <a:srgbClr val="0000CC"/>
                </a:solidFill>
                <a:latin typeface="Arial" panose="020B0604020202020204" pitchFamily="34" charset="0"/>
                <a:cs typeface="Arial" panose="020B0604020202020204" pitchFamily="34" charset="0"/>
              </a:rPr>
              <a:t>2005) </a:t>
            </a:r>
            <a:endParaRPr lang="en-US" altLang="zh-CN" sz="1400" i="1" dirty="0" smtClean="0">
              <a:solidFill>
                <a:srgbClr val="0000CC"/>
              </a:solidFill>
              <a:latin typeface="Arial" panose="020B0604020202020204" pitchFamily="34" charset="0"/>
              <a:cs typeface="Arial" panose="020B0604020202020204" pitchFamily="34" charset="0"/>
            </a:endParaRPr>
          </a:p>
          <a:p>
            <a:r>
              <a:rPr lang="en-US" altLang="zh-CN" sz="1400" i="1" dirty="0" smtClean="0">
                <a:solidFill>
                  <a:srgbClr val="0000CC"/>
                </a:solidFill>
                <a:latin typeface="Arial" panose="020B0604020202020204" pitchFamily="34" charset="0"/>
                <a:cs typeface="Arial" panose="020B0604020202020204" pitchFamily="34" charset="0"/>
              </a:rPr>
              <a:t>Betz</a:t>
            </a:r>
            <a:r>
              <a:rPr lang="en-US" altLang="zh-CN" sz="1400" i="1" dirty="0">
                <a:solidFill>
                  <a:srgbClr val="0000CC"/>
                </a:solidFill>
                <a:latin typeface="Arial" panose="020B0604020202020204" pitchFamily="34" charset="0"/>
                <a:cs typeface="Arial" panose="020B0604020202020204" pitchFamily="34" charset="0"/>
              </a:rPr>
              <a:t>, </a:t>
            </a:r>
            <a:r>
              <a:rPr lang="en-US" altLang="zh-CN" sz="1400" i="1" dirty="0" err="1">
                <a:solidFill>
                  <a:srgbClr val="0000CC"/>
                </a:solidFill>
                <a:latin typeface="Arial" panose="020B0604020202020204" pitchFamily="34" charset="0"/>
                <a:cs typeface="Arial" panose="020B0604020202020204" pitchFamily="34" charset="0"/>
              </a:rPr>
              <a:t>Gyulassy</a:t>
            </a:r>
            <a:r>
              <a:rPr lang="en-US" altLang="zh-CN" sz="1400" i="1" dirty="0">
                <a:solidFill>
                  <a:srgbClr val="0000CC"/>
                </a:solidFill>
                <a:latin typeface="Arial" panose="020B0604020202020204" pitchFamily="34" charset="0"/>
                <a:cs typeface="Arial" panose="020B0604020202020204" pitchFamily="34" charset="0"/>
              </a:rPr>
              <a:t>, </a:t>
            </a:r>
            <a:r>
              <a:rPr lang="en-US" altLang="zh-CN" sz="1400" i="1" dirty="0" err="1">
                <a:solidFill>
                  <a:srgbClr val="0000CC"/>
                </a:solidFill>
                <a:latin typeface="Arial" panose="020B0604020202020204" pitchFamily="34" charset="0"/>
                <a:cs typeface="Arial" panose="020B0604020202020204" pitchFamily="34" charset="0"/>
              </a:rPr>
              <a:t>Torrieri</a:t>
            </a:r>
            <a:r>
              <a:rPr lang="en-US" altLang="zh-CN" sz="1400" i="1" dirty="0">
                <a:solidFill>
                  <a:srgbClr val="0000CC"/>
                </a:solidFill>
                <a:latin typeface="Arial" panose="020B0604020202020204" pitchFamily="34" charset="0"/>
                <a:cs typeface="Arial" panose="020B0604020202020204" pitchFamily="34" charset="0"/>
              </a:rPr>
              <a:t>, PRC (2007</a:t>
            </a:r>
            <a:r>
              <a:rPr lang="en-US" altLang="zh-CN" sz="1400" i="1" dirty="0" smtClean="0">
                <a:solidFill>
                  <a:srgbClr val="0000CC"/>
                </a:solidFill>
                <a:latin typeface="Arial" panose="020B0604020202020204" pitchFamily="34" charset="0"/>
                <a:cs typeface="Arial" panose="020B0604020202020204" pitchFamily="34" charset="0"/>
              </a:rPr>
              <a:t>) </a:t>
            </a:r>
            <a:endParaRPr lang="en-US" altLang="zh-CN" sz="1400" i="1" dirty="0">
              <a:solidFill>
                <a:srgbClr val="0000CC"/>
              </a:solidFill>
              <a:latin typeface="Arial" panose="020B0604020202020204" pitchFamily="34" charset="0"/>
              <a:cs typeface="Arial" panose="020B0604020202020204" pitchFamily="34" charset="0"/>
            </a:endParaRPr>
          </a:p>
          <a:p>
            <a:r>
              <a:rPr lang="en-US" altLang="zh-CN" sz="1400" i="1" dirty="0" err="1">
                <a:solidFill>
                  <a:srgbClr val="0000CC"/>
                </a:solidFill>
                <a:latin typeface="Arial" panose="020B0604020202020204" pitchFamily="34" charset="0"/>
                <a:cs typeface="Arial" panose="020B0604020202020204" pitchFamily="34" charset="0"/>
              </a:rPr>
              <a:t>Becattini</a:t>
            </a:r>
            <a:r>
              <a:rPr lang="en-US" altLang="zh-CN" sz="1400" i="1" dirty="0">
                <a:solidFill>
                  <a:srgbClr val="0000CC"/>
                </a:solidFill>
                <a:latin typeface="Arial" panose="020B0604020202020204" pitchFamily="34" charset="0"/>
                <a:cs typeface="Arial" panose="020B0604020202020204" pitchFamily="34" charset="0"/>
              </a:rPr>
              <a:t>, </a:t>
            </a:r>
            <a:r>
              <a:rPr lang="en-US" altLang="zh-CN" sz="1400" i="1" dirty="0" err="1">
                <a:solidFill>
                  <a:srgbClr val="0000CC"/>
                </a:solidFill>
                <a:latin typeface="Arial" panose="020B0604020202020204" pitchFamily="34" charset="0"/>
                <a:cs typeface="Arial" panose="020B0604020202020204" pitchFamily="34" charset="0"/>
              </a:rPr>
              <a:t>Piccinini</a:t>
            </a:r>
            <a:r>
              <a:rPr lang="en-US" altLang="zh-CN" sz="1400" i="1" dirty="0">
                <a:solidFill>
                  <a:srgbClr val="0000CC"/>
                </a:solidFill>
                <a:latin typeface="Arial" panose="020B0604020202020204" pitchFamily="34" charset="0"/>
                <a:cs typeface="Arial" panose="020B0604020202020204" pitchFamily="34" charset="0"/>
              </a:rPr>
              <a:t>, Rizzo, PRC (2008</a:t>
            </a:r>
            <a:r>
              <a:rPr lang="en-US" altLang="zh-CN" sz="1400" i="1" dirty="0" smtClean="0">
                <a:solidFill>
                  <a:srgbClr val="0000CC"/>
                </a:solidFill>
                <a:latin typeface="Arial" panose="020B0604020202020204" pitchFamily="34" charset="0"/>
                <a:cs typeface="Arial" panose="020B0604020202020204" pitchFamily="34" charset="0"/>
              </a:rPr>
              <a:t>)                             </a:t>
            </a:r>
            <a:r>
              <a:rPr lang="en-US" altLang="zh-CN" sz="1400" i="1" dirty="0" err="1" smtClean="0">
                <a:solidFill>
                  <a:srgbClr val="0000CC"/>
                </a:solidFill>
                <a:latin typeface="Arial" panose="020B0604020202020204" pitchFamily="34" charset="0"/>
                <a:cs typeface="Arial" panose="020B0604020202020204" pitchFamily="34" charset="0"/>
              </a:rPr>
              <a:t>Becattini</a:t>
            </a:r>
            <a:r>
              <a:rPr lang="en-US" altLang="zh-CN" sz="1400" i="1" dirty="0">
                <a:solidFill>
                  <a:srgbClr val="0000CC"/>
                </a:solidFill>
                <a:latin typeface="Arial" panose="020B0604020202020204" pitchFamily="34" charset="0"/>
                <a:cs typeface="Arial" panose="020B0604020202020204" pitchFamily="34" charset="0"/>
              </a:rPr>
              <a:t>, Karpenko, Lisa, </a:t>
            </a:r>
            <a:r>
              <a:rPr lang="en-US" altLang="zh-CN" sz="1400" i="1" dirty="0" err="1">
                <a:solidFill>
                  <a:srgbClr val="0000CC"/>
                </a:solidFill>
                <a:latin typeface="Arial" panose="020B0604020202020204" pitchFamily="34" charset="0"/>
                <a:cs typeface="Arial" panose="020B0604020202020204" pitchFamily="34" charset="0"/>
              </a:rPr>
              <a:t>Upsal</a:t>
            </a:r>
            <a:r>
              <a:rPr lang="en-US" altLang="zh-CN" sz="1400" i="1" dirty="0">
                <a:solidFill>
                  <a:srgbClr val="0000CC"/>
                </a:solidFill>
                <a:latin typeface="Arial" panose="020B0604020202020204" pitchFamily="34" charset="0"/>
                <a:cs typeface="Arial" panose="020B0604020202020204" pitchFamily="34" charset="0"/>
              </a:rPr>
              <a:t>, </a:t>
            </a:r>
            <a:r>
              <a:rPr lang="en-US" altLang="zh-CN" sz="1400" i="1" dirty="0" err="1">
                <a:solidFill>
                  <a:srgbClr val="0000CC"/>
                </a:solidFill>
                <a:latin typeface="Arial" panose="020B0604020202020204" pitchFamily="34" charset="0"/>
                <a:cs typeface="Arial" panose="020B0604020202020204" pitchFamily="34" charset="0"/>
              </a:rPr>
              <a:t>Voloshin</a:t>
            </a:r>
            <a:r>
              <a:rPr lang="en-US" altLang="zh-CN" sz="1400" i="1" dirty="0">
                <a:solidFill>
                  <a:srgbClr val="0000CC"/>
                </a:solidFill>
                <a:latin typeface="Arial" panose="020B0604020202020204" pitchFamily="34" charset="0"/>
                <a:cs typeface="Arial" panose="020B0604020202020204" pitchFamily="34" charset="0"/>
              </a:rPr>
              <a:t>, PRC (2017</a:t>
            </a:r>
            <a:r>
              <a:rPr lang="en-US" altLang="zh-CN" sz="1400" i="1" dirty="0" smtClean="0">
                <a:solidFill>
                  <a:srgbClr val="0000CC"/>
                </a:solidFill>
                <a:latin typeface="Arial" panose="020B0604020202020204" pitchFamily="34" charset="0"/>
                <a:cs typeface="Arial" panose="020B0604020202020204" pitchFamily="34" charset="0"/>
              </a:rPr>
              <a:t>)</a:t>
            </a:r>
            <a:endParaRPr kumimoji="1" lang="zh-CN" altLang="en-US" sz="1400" i="1" dirty="0">
              <a:solidFill>
                <a:srgbClr val="0000CC"/>
              </a:solidFill>
              <a:latin typeface="Arial" panose="020B0604020202020204" pitchFamily="34" charset="0"/>
              <a:cs typeface="Arial" panose="020B0604020202020204" pitchFamily="34" charset="0"/>
            </a:endParaRPr>
          </a:p>
        </p:txBody>
      </p:sp>
      <p:sp>
        <p:nvSpPr>
          <p:cNvPr id="10" name="TextBox 9"/>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10</a:t>
            </a:r>
            <a:endParaRPr lang="zh-CN" altLang="en-US" sz="1200" i="1" dirty="0">
              <a:solidFill>
                <a:srgbClr val="0000CC"/>
              </a:solidFill>
              <a:latin typeface="Arial" pitchFamily="34" charset="0"/>
              <a:cs typeface="Arial" pitchFamily="34" charset="0"/>
            </a:endParaRPr>
          </a:p>
        </p:txBody>
      </p:sp>
      <p:sp>
        <p:nvSpPr>
          <p:cNvPr id="11" name="文本框 3074"/>
          <p:cNvSpPr txBox="1"/>
          <p:nvPr/>
        </p:nvSpPr>
        <p:spPr>
          <a:xfrm>
            <a:off x="5220072" y="5538936"/>
            <a:ext cx="4248472" cy="914400"/>
          </a:xfrm>
          <a:prstGeom prst="rect">
            <a:avLst/>
          </a:prstGeom>
          <a:noFill/>
          <a:ln w="9525">
            <a:noFill/>
          </a:ln>
        </p:spPr>
        <p:txBody>
          <a:bodyPr lIns="0" tIns="13062" rIns="0" bIns="0" anchor="ctr"/>
          <a:lstStyle/>
          <a:p>
            <a:pPr defTabSz="0" eaLnBrk="0" hangingPunct="0">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zh-CN" sz="1600" i="1" noProof="1">
                <a:solidFill>
                  <a:srgbClr val="C00000"/>
                </a:solidFill>
                <a:latin typeface="Arial" panose="020B0604020202020204" pitchFamily="34" charset="0"/>
                <a:cs typeface="Arial" panose="020B0604020202020204" pitchFamily="34" charset="0"/>
                <a:sym typeface="+mn-ea"/>
              </a:rPr>
              <a:t>The Chiral phase diagram on T-ω plane</a:t>
            </a:r>
          </a:p>
          <a:p>
            <a:pPr defTabSz="0" eaLnBrk="0" hangingPunct="0">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zh-CN" sz="1600" i="1" noProof="1">
                <a:solidFill>
                  <a:srgbClr val="0000CC"/>
                </a:solidFill>
                <a:latin typeface="Arial" panose="020B0604020202020204" pitchFamily="34" charset="0"/>
                <a:cs typeface="Arial" panose="020B0604020202020204" pitchFamily="34" charset="0"/>
                <a:sym typeface="+mn-ea"/>
              </a:rPr>
              <a:t>Y. Jiang, J. Liao, PRL117, 192302 (2016)</a:t>
            </a:r>
          </a:p>
        </p:txBody>
      </p:sp>
      <p:pic>
        <p:nvPicPr>
          <p:cNvPr id="12" name="图片 30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469" y="2434431"/>
            <a:ext cx="466407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04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23"/>
          <p:cNvSpPr>
            <a:spLocks noChangeShapeType="1"/>
          </p:cNvSpPr>
          <p:nvPr/>
        </p:nvSpPr>
        <p:spPr bwMode="auto">
          <a:xfrm flipV="1">
            <a:off x="1835150" y="765175"/>
            <a:ext cx="3311525" cy="2735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zh-CN" altLang="en-US"/>
          </a:p>
        </p:txBody>
      </p:sp>
      <p:sp>
        <p:nvSpPr>
          <p:cNvPr id="12" name="TextBox 12"/>
          <p:cNvSpPr txBox="1"/>
          <p:nvPr/>
        </p:nvSpPr>
        <p:spPr>
          <a:xfrm>
            <a:off x="142293" y="220578"/>
            <a:ext cx="8820472" cy="400110"/>
          </a:xfrm>
          <a:prstGeom prst="rect">
            <a:avLst/>
          </a:prstGeom>
          <a:noFill/>
        </p:spPr>
        <p:txBody>
          <a:bodyPr wrap="square" rtlCol="0">
            <a:spAutoFit/>
          </a:bodyPr>
          <a:lstStyle/>
          <a:p>
            <a:pPr algn="ctr"/>
            <a:r>
              <a:rPr lang="en-US" altLang="zh-CN" sz="2000" i="1" u="sng" dirty="0" smtClean="0">
                <a:solidFill>
                  <a:srgbClr val="C00000"/>
                </a:solidFill>
                <a:latin typeface="Arial" panose="020B0604020202020204" pitchFamily="34" charset="0"/>
                <a:cs typeface="Arial" panose="020B0604020202020204" pitchFamily="34" charset="0"/>
              </a:rPr>
              <a:t>Probing QGP in HIC</a:t>
            </a:r>
            <a:r>
              <a:rPr lang="en-US" altLang="zh-CN" sz="2000" i="1" u="sng" dirty="0" smtClean="0">
                <a:solidFill>
                  <a:srgbClr val="0000CC"/>
                </a:solidFill>
                <a:effectLst/>
                <a:latin typeface="Arial" panose="020B0604020202020204" pitchFamily="34" charset="0"/>
                <a:cs typeface="Arial" panose="020B0604020202020204" pitchFamily="34" charset="0"/>
              </a:rPr>
              <a:t>                           </a:t>
            </a:r>
          </a:p>
        </p:txBody>
      </p:sp>
      <p:pic>
        <p:nvPicPr>
          <p:cNvPr id="13" name="Picture 2" descr="LightCone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293096"/>
            <a:ext cx="2667151" cy="22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p:nvPr/>
        </p:nvSpPr>
        <p:spPr>
          <a:xfrm>
            <a:off x="4499992" y="4494077"/>
            <a:ext cx="4320480" cy="1615827"/>
          </a:xfrm>
          <a:prstGeom prst="rect">
            <a:avLst/>
          </a:prstGeom>
          <a:noFill/>
        </p:spPr>
        <p:txBody>
          <a:bodyPr wrap="square">
            <a:spAutoFit/>
          </a:bodyPr>
          <a:lstStyle/>
          <a:p>
            <a:pPr eaLnBrk="1" hangingPunct="1">
              <a:lnSpc>
                <a:spcPct val="90000"/>
              </a:lnSpc>
              <a:spcBef>
                <a:spcPct val="20000"/>
              </a:spcBef>
              <a:buClr>
                <a:schemeClr val="folHlink"/>
              </a:buClr>
              <a:buSzPct val="60000"/>
              <a:buFont typeface="Wingdings" panose="05000000000000000000" pitchFamily="2" charset="2"/>
              <a:buNone/>
              <a:defRPr/>
            </a:pPr>
            <a:r>
              <a:rPr lang="en-US" altLang="zh-CN" sz="2000" i="1" dirty="0" smtClean="0">
                <a:solidFill>
                  <a:srgbClr val="FF0000"/>
                </a:solidFill>
                <a:latin typeface="Arial" panose="020B0604020202020204" pitchFamily="34" charset="0"/>
                <a:cs typeface="Arial" panose="020B0604020202020204" pitchFamily="34" charset="0"/>
              </a:rPr>
              <a:t>Signatures of QGP:                    </a:t>
            </a:r>
            <a:r>
              <a:rPr lang="en-US" altLang="zh-CN" sz="1800" i="1" dirty="0" smtClean="0">
                <a:solidFill>
                  <a:srgbClr val="990000"/>
                </a:solidFill>
                <a:latin typeface="Arial" pitchFamily="34" charset="0"/>
                <a:ea typeface="楷体" pitchFamily="49" charset="-122"/>
                <a:cs typeface="Arial" pitchFamily="34" charset="0"/>
              </a:rPr>
              <a:t>Collective flow                                        Strangeness </a:t>
            </a:r>
            <a:r>
              <a:rPr lang="en-US" altLang="zh-CN" sz="1800" i="1" smtClean="0">
                <a:solidFill>
                  <a:srgbClr val="990000"/>
                </a:solidFill>
                <a:latin typeface="Arial" pitchFamily="34" charset="0"/>
                <a:ea typeface="楷体" pitchFamily="49" charset="-122"/>
                <a:cs typeface="Arial" pitchFamily="34" charset="0"/>
              </a:rPr>
              <a:t>enhancement                  Jet </a:t>
            </a:r>
            <a:r>
              <a:rPr lang="en-US" altLang="zh-CN" sz="1800" i="1" dirty="0" smtClean="0">
                <a:solidFill>
                  <a:srgbClr val="990000"/>
                </a:solidFill>
                <a:latin typeface="Arial" pitchFamily="34" charset="0"/>
                <a:ea typeface="楷体" pitchFamily="49" charset="-122"/>
                <a:cs typeface="Arial" pitchFamily="34" charset="0"/>
              </a:rPr>
              <a:t>quenching</a:t>
            </a:r>
            <a:r>
              <a:rPr lang="en-US" altLang="zh-CN" sz="1800" dirty="0" smtClean="0">
                <a:solidFill>
                  <a:srgbClr val="0000CC"/>
                </a:solidFill>
                <a:latin typeface="Arial" pitchFamily="34" charset="0"/>
                <a:ea typeface="楷体" pitchFamily="49" charset="-122"/>
                <a:cs typeface="Arial" pitchFamily="34" charset="0"/>
              </a:rPr>
              <a:t>                                    </a:t>
            </a:r>
            <a:r>
              <a:rPr lang="en-US" altLang="zh-CN" sz="1800" i="1" dirty="0" err="1" smtClean="0">
                <a:solidFill>
                  <a:srgbClr val="990000"/>
                </a:solidFill>
                <a:latin typeface="Arial" pitchFamily="34" charset="0"/>
                <a:ea typeface="楷体" pitchFamily="49" charset="-122"/>
                <a:cs typeface="Arial" pitchFamily="34" charset="0"/>
              </a:rPr>
              <a:t>Quarkonium</a:t>
            </a:r>
            <a:r>
              <a:rPr lang="en-US" altLang="zh-CN" sz="1800" i="1" dirty="0" smtClean="0">
                <a:solidFill>
                  <a:srgbClr val="990000"/>
                </a:solidFill>
                <a:latin typeface="Arial" pitchFamily="34" charset="0"/>
                <a:ea typeface="楷体" pitchFamily="49" charset="-122"/>
                <a:cs typeface="Arial" pitchFamily="34" charset="0"/>
              </a:rPr>
              <a:t> </a:t>
            </a:r>
            <a:r>
              <a:rPr lang="en-US" altLang="zh-CN" sz="1800" i="1" dirty="0" err="1" smtClean="0">
                <a:solidFill>
                  <a:srgbClr val="990000"/>
                </a:solidFill>
                <a:latin typeface="Arial" pitchFamily="34" charset="0"/>
                <a:ea typeface="楷体" pitchFamily="49" charset="-122"/>
                <a:cs typeface="Arial" pitchFamily="34" charset="0"/>
              </a:rPr>
              <a:t>supression</a:t>
            </a:r>
            <a:r>
              <a:rPr lang="en-US" altLang="zh-CN" sz="1800" i="1" dirty="0" smtClean="0">
                <a:solidFill>
                  <a:srgbClr val="990000"/>
                </a:solidFill>
                <a:latin typeface="Arial" pitchFamily="34" charset="0"/>
                <a:ea typeface="楷体" pitchFamily="49" charset="-122"/>
                <a:cs typeface="Arial" pitchFamily="34" charset="0"/>
              </a:rPr>
              <a:t>/enhancement</a:t>
            </a:r>
            <a:r>
              <a:rPr lang="en-US" altLang="zh-CN" sz="1800" dirty="0" smtClean="0">
                <a:solidFill>
                  <a:srgbClr val="0000CC"/>
                </a:solidFill>
                <a:latin typeface="Arial" pitchFamily="34" charset="0"/>
                <a:ea typeface="楷体" pitchFamily="49" charset="-122"/>
                <a:cs typeface="Arial" pitchFamily="34" charset="0"/>
              </a:rPr>
              <a:t>                                              </a:t>
            </a:r>
            <a:r>
              <a:rPr lang="en-US" altLang="zh-CN" sz="1800" i="1" dirty="0" smtClean="0">
                <a:solidFill>
                  <a:srgbClr val="990000"/>
                </a:solidFill>
                <a:latin typeface="Arial" pitchFamily="34" charset="0"/>
                <a:ea typeface="楷体" pitchFamily="49" charset="-122"/>
                <a:cs typeface="Arial" pitchFamily="34" charset="0"/>
              </a:rPr>
              <a:t>Global polarization ……</a:t>
            </a:r>
            <a:r>
              <a:rPr lang="en-US" altLang="zh-CN" sz="1800" dirty="0" smtClean="0">
                <a:solidFill>
                  <a:srgbClr val="0000CC"/>
                </a:solidFill>
                <a:latin typeface="Arial" pitchFamily="34" charset="0"/>
                <a:ea typeface="楷体" pitchFamily="49" charset="-122"/>
                <a:cs typeface="Arial" pitchFamily="34" charset="0"/>
              </a:rPr>
              <a:t>                           </a:t>
            </a:r>
            <a:endParaRPr lang="zh-CN" altLang="en-US" sz="1800" dirty="0">
              <a:solidFill>
                <a:srgbClr val="0000CC"/>
              </a:solidFill>
              <a:latin typeface="Arial" pitchFamily="34" charset="0"/>
              <a:ea typeface="楷体" pitchFamily="49" charset="-122"/>
              <a:cs typeface="Arial" pitchFamily="34" charset="0"/>
            </a:endParaRPr>
          </a:p>
        </p:txBody>
      </p:sp>
      <p:pic>
        <p:nvPicPr>
          <p:cNvPr id="6" name="Picture 1048" descr="Q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706" y="794568"/>
            <a:ext cx="3787502" cy="141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u+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917" y="2290174"/>
            <a:ext cx="2886475" cy="173412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4" descr="bul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2290174"/>
            <a:ext cx="2879749" cy="172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8"/>
          <p:cNvSpPr>
            <a:spLocks noChangeShapeType="1"/>
          </p:cNvSpPr>
          <p:nvPr/>
        </p:nvSpPr>
        <p:spPr bwMode="auto">
          <a:xfrm>
            <a:off x="4213002" y="3140968"/>
            <a:ext cx="719038" cy="0"/>
          </a:xfrm>
          <a:prstGeom prst="line">
            <a:avLst/>
          </a:prstGeom>
          <a:ln>
            <a:solidFill>
              <a:srgbClr val="FF0000"/>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a:defRPr/>
            </a:pPr>
            <a:endParaRPr lang="zh-CN" altLang="en-US"/>
          </a:p>
        </p:txBody>
      </p:sp>
      <p:sp>
        <p:nvSpPr>
          <p:cNvPr id="10" name="TextBox 9"/>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11</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049534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510" y="1700808"/>
            <a:ext cx="2412330" cy="24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文本框 2"/>
          <p:cNvSpPr txBox="1">
            <a:spLocks noChangeArrowheads="1"/>
          </p:cNvSpPr>
          <p:nvPr/>
        </p:nvSpPr>
        <p:spPr bwMode="auto">
          <a:xfrm>
            <a:off x="6319838" y="1033463"/>
            <a:ext cx="199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a:solidFill>
                  <a:schemeClr val="bg1"/>
                </a:solidFill>
                <a:ea typeface="黑体" pitchFamily="49" charset="-122"/>
              </a:rPr>
              <a:t>+ radiation</a:t>
            </a:r>
            <a:endParaRPr lang="zh-CN" altLang="en-US" sz="2800">
              <a:solidFill>
                <a:schemeClr val="bg1"/>
              </a:solidFill>
              <a:ea typeface="黑体" pitchFamily="49" charset="-122"/>
            </a:endParaRPr>
          </a:p>
        </p:txBody>
      </p:sp>
      <p:sp>
        <p:nvSpPr>
          <p:cNvPr id="2059" name="矩形 35"/>
          <p:cNvSpPr>
            <a:spLocks noChangeArrowheads="1"/>
          </p:cNvSpPr>
          <p:nvPr/>
        </p:nvSpPr>
        <p:spPr bwMode="auto">
          <a:xfrm>
            <a:off x="3498850" y="1552575"/>
            <a:ext cx="3929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a:solidFill>
                  <a:schemeClr val="bg1"/>
                </a:solidFill>
                <a:ea typeface="黑体" pitchFamily="49" charset="-122"/>
              </a:rPr>
              <a:t>Complete set of 2-2 processes</a:t>
            </a:r>
            <a:endParaRPr lang="zh-CN" altLang="en-US" sz="2400">
              <a:solidFill>
                <a:schemeClr val="bg1"/>
              </a:solidFill>
              <a:ea typeface="黑体" pitchFamily="49" charset="-122"/>
            </a:endParaRPr>
          </a:p>
        </p:txBody>
      </p:sp>
      <p:sp>
        <p:nvSpPr>
          <p:cNvPr id="2" name="矩形 1"/>
          <p:cNvSpPr/>
          <p:nvPr/>
        </p:nvSpPr>
        <p:spPr>
          <a:xfrm>
            <a:off x="611560" y="336138"/>
            <a:ext cx="8064896" cy="1292662"/>
          </a:xfrm>
          <a:prstGeom prst="rect">
            <a:avLst/>
          </a:prstGeom>
        </p:spPr>
        <p:txBody>
          <a:bodyPr wrap="square">
            <a:spAutoFit/>
          </a:bodyPr>
          <a:lstStyle/>
          <a:p>
            <a:r>
              <a:rPr lang="en-US" altLang="zh-CN" sz="2000" i="1" dirty="0" smtClean="0">
                <a:solidFill>
                  <a:srgbClr val="C00000"/>
                </a:solidFill>
                <a:latin typeface="Arial" panose="020B0604020202020204" pitchFamily="34" charset="0"/>
                <a:ea typeface="宋体" charset="-122"/>
                <a:cs typeface="Arial" panose="020B0604020202020204" pitchFamily="34" charset="0"/>
              </a:rPr>
              <a:t>     </a:t>
            </a:r>
            <a:r>
              <a:rPr lang="en-US" altLang="zh-CN" sz="2000" i="1" u="sng" dirty="0" smtClean="0">
                <a:solidFill>
                  <a:srgbClr val="C00000"/>
                </a:solidFill>
                <a:latin typeface="Arial" panose="020B0604020202020204" pitchFamily="34" charset="0"/>
                <a:ea typeface="宋体" charset="-122"/>
                <a:cs typeface="Arial" panose="020B0604020202020204" pitchFamily="34" charset="0"/>
              </a:rPr>
              <a:t>Coupled </a:t>
            </a:r>
            <a:r>
              <a:rPr lang="en-US" altLang="zh-CN" sz="2000" i="1" u="sng" dirty="0">
                <a:solidFill>
                  <a:srgbClr val="C00000"/>
                </a:solidFill>
                <a:latin typeface="Arial" panose="020B0604020202020204" pitchFamily="34" charset="0"/>
                <a:ea typeface="宋体" charset="-122"/>
                <a:cs typeface="Arial" panose="020B0604020202020204" pitchFamily="34" charset="0"/>
              </a:rPr>
              <a:t>Linear Boltzmann Jet Transport and </a:t>
            </a:r>
            <a:r>
              <a:rPr lang="en-US" altLang="zh-CN" sz="2000" i="1" u="sng" dirty="0" smtClean="0">
                <a:solidFill>
                  <a:srgbClr val="C00000"/>
                </a:solidFill>
                <a:latin typeface="Arial" panose="020B0604020202020204" pitchFamily="34" charset="0"/>
                <a:ea typeface="宋体" charset="-122"/>
                <a:cs typeface="Arial" panose="020B0604020202020204" pitchFamily="34" charset="0"/>
              </a:rPr>
              <a:t>Hydrodynamics                      </a:t>
            </a:r>
          </a:p>
          <a:p>
            <a:endParaRPr lang="en-US" altLang="zh-CN" sz="2000" i="1" dirty="0" smtClean="0">
              <a:solidFill>
                <a:srgbClr val="C00000"/>
              </a:solidFill>
              <a:latin typeface="Arial" panose="020B0604020202020204" pitchFamily="34" charset="0"/>
              <a:ea typeface="宋体" charset="-122"/>
              <a:cs typeface="Arial" panose="020B0604020202020204" pitchFamily="34" charset="0"/>
            </a:endParaRPr>
          </a:p>
          <a:p>
            <a:endParaRPr lang="en-US" altLang="zh-CN" sz="2000" i="1" dirty="0">
              <a:solidFill>
                <a:srgbClr val="C00000"/>
              </a:solidFill>
              <a:latin typeface="Arial" panose="020B0604020202020204" pitchFamily="34" charset="0"/>
              <a:ea typeface="宋体" charset="-122"/>
              <a:cs typeface="Arial" panose="020B0604020202020204" pitchFamily="34" charset="0"/>
            </a:endParaRPr>
          </a:p>
          <a:p>
            <a:r>
              <a:rPr lang="en-US" altLang="zh-CN" sz="1800" i="1" dirty="0" smtClean="0">
                <a:solidFill>
                  <a:srgbClr val="FF0000"/>
                </a:solidFill>
                <a:latin typeface="Arial" panose="020B0604020202020204" pitchFamily="34" charset="0"/>
                <a:ea typeface="宋体" charset="-122"/>
                <a:cs typeface="Arial" panose="020B0604020202020204" pitchFamily="34" charset="0"/>
              </a:rPr>
              <a:t>A comprehensive treatment of soft physics (medium) and hard physics (jet)</a:t>
            </a:r>
            <a:endParaRPr lang="zh-CN" altLang="en-US" sz="1800" i="1" dirty="0">
              <a:solidFill>
                <a:srgbClr val="FF0000"/>
              </a:solidFill>
              <a:latin typeface="Arial" panose="020B0604020202020204" pitchFamily="34" charset="0"/>
              <a:cs typeface="Arial" panose="020B0604020202020204" pitchFamily="34" charset="0"/>
            </a:endParaRPr>
          </a:p>
        </p:txBody>
      </p:sp>
      <p:sp>
        <p:nvSpPr>
          <p:cNvPr id="29" name="矩形 28"/>
          <p:cNvSpPr>
            <a:spLocks noChangeArrowheads="1"/>
          </p:cNvSpPr>
          <p:nvPr/>
        </p:nvSpPr>
        <p:spPr bwMode="auto">
          <a:xfrm>
            <a:off x="3311798" y="692696"/>
            <a:ext cx="5580682" cy="307777"/>
          </a:xfrm>
          <a:prstGeom prst="rect">
            <a:avLst/>
          </a:prstGeom>
          <a:solidFill>
            <a:srgbClr val="8DE9A5">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400" i="1" dirty="0">
                <a:solidFill>
                  <a:srgbClr val="6600FF"/>
                </a:solidFill>
                <a:ea typeface="黑体" pitchFamily="49" charset="-122"/>
              </a:rPr>
              <a:t>S </a:t>
            </a:r>
            <a:r>
              <a:rPr lang="en-US" altLang="zh-CN" sz="1400" i="1" dirty="0" err="1">
                <a:solidFill>
                  <a:srgbClr val="6600FF"/>
                </a:solidFill>
                <a:ea typeface="黑体" pitchFamily="49" charset="-122"/>
              </a:rPr>
              <a:t>S</a:t>
            </a:r>
            <a:r>
              <a:rPr lang="en-US" altLang="zh-CN" sz="1400" i="1" dirty="0">
                <a:solidFill>
                  <a:srgbClr val="6600FF"/>
                </a:solidFill>
                <a:ea typeface="黑体" pitchFamily="49" charset="-122"/>
              </a:rPr>
              <a:t> Cao, W Chen, Y He, T Luo, L Pang, E Wang, X </a:t>
            </a:r>
            <a:r>
              <a:rPr lang="en-US" altLang="zh-CN" sz="1400" i="1" dirty="0" smtClean="0">
                <a:solidFill>
                  <a:srgbClr val="6600FF"/>
                </a:solidFill>
                <a:ea typeface="黑体" pitchFamily="49" charset="-122"/>
              </a:rPr>
              <a:t>Wang, 2017</a:t>
            </a:r>
            <a:endParaRPr lang="zh-CN" altLang="en-US" sz="1400" i="1" dirty="0">
              <a:solidFill>
                <a:srgbClr val="6600FF"/>
              </a:solidFill>
              <a:ea typeface="黑体" pitchFamily="49" charset="-122"/>
            </a:endParaRPr>
          </a:p>
        </p:txBody>
      </p:sp>
      <p:sp>
        <p:nvSpPr>
          <p:cNvPr id="30" name="矩形 19"/>
          <p:cNvSpPr>
            <a:spLocks noChangeArrowheads="1"/>
          </p:cNvSpPr>
          <p:nvPr/>
        </p:nvSpPr>
        <p:spPr bwMode="auto">
          <a:xfrm>
            <a:off x="16843" y="4149080"/>
            <a:ext cx="3835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i="1" dirty="0" smtClean="0">
                <a:solidFill>
                  <a:srgbClr val="FF0000"/>
                </a:solidFill>
                <a:ea typeface="黑体" pitchFamily="49" charset="-122"/>
              </a:rPr>
              <a:t>Jet energy loss and medium excitation </a:t>
            </a:r>
            <a:endParaRPr lang="zh-CN" altLang="en-US" sz="1600" i="1" dirty="0">
              <a:solidFill>
                <a:srgbClr val="FF0000"/>
              </a:solidFill>
              <a:ea typeface="黑体" pitchFamily="49" charset="-122"/>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142" y="1813371"/>
            <a:ext cx="4667250"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5"/>
          <p:cNvSpPr>
            <a:spLocks noChangeArrowheads="1"/>
          </p:cNvSpPr>
          <p:nvPr/>
        </p:nvSpPr>
        <p:spPr bwMode="auto">
          <a:xfrm>
            <a:off x="495674" y="4581128"/>
            <a:ext cx="2924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600" i="1" dirty="0" smtClean="0">
                <a:ea typeface="黑体" pitchFamily="49" charset="-122"/>
              </a:rPr>
              <a:t>complete </a:t>
            </a:r>
            <a:r>
              <a:rPr lang="en-US" altLang="zh-CN" sz="1600" i="1" dirty="0">
                <a:ea typeface="黑体" pitchFamily="49" charset="-122"/>
              </a:rPr>
              <a:t>set of 2-2 </a:t>
            </a:r>
            <a:r>
              <a:rPr lang="en-US" altLang="zh-CN" sz="1600" i="1" dirty="0" smtClean="0">
                <a:ea typeface="黑体" pitchFamily="49" charset="-122"/>
              </a:rPr>
              <a:t>processes</a:t>
            </a:r>
          </a:p>
          <a:p>
            <a:pPr eaLnBrk="1" hangingPunct="1"/>
            <a:r>
              <a:rPr lang="en-US" altLang="zh-CN" sz="1600" i="1" dirty="0" smtClean="0">
                <a:ea typeface="黑体" pitchFamily="49" charset="-122"/>
              </a:rPr>
              <a:t> + radiation:</a:t>
            </a:r>
            <a:endParaRPr lang="zh-CN" altLang="en-US" sz="1600" i="1" dirty="0">
              <a:ea typeface="黑体" pitchFamily="49" charset="-122"/>
            </a:endParaRPr>
          </a:p>
        </p:txBody>
      </p:sp>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5157192"/>
            <a:ext cx="1656184" cy="96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541" y="3368399"/>
            <a:ext cx="4208187" cy="279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12</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34731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00063" y="400447"/>
            <a:ext cx="7883525" cy="580281"/>
          </a:xfrm>
          <a:prstGeom prst="rect">
            <a:avLst/>
          </a:prstGeom>
          <a:noFill/>
          <a:ln>
            <a:miter lim="800000"/>
            <a:headEnd/>
            <a:tailEnd/>
          </a:ln>
        </p:spPr>
        <p:txBody>
          <a:bodyPr lIns="64291" tIns="32146" rIns="64291" bIns="32146"/>
          <a:lstStyle/>
          <a:p>
            <a:pPr algn="ctr">
              <a:defRPr/>
            </a:pPr>
            <a:r>
              <a:rPr lang="en-US" altLang="zh-CN" sz="2000" b="1" kern="0" dirty="0">
                <a:solidFill>
                  <a:schemeClr val="tx2"/>
                </a:solidFill>
                <a:latin typeface="Arial Bold" charset="0"/>
                <a:ea typeface="Arial Unicode MS" pitchFamily="34" charset="-122"/>
                <a:cs typeface="Arial Bold" charset="0"/>
              </a:rPr>
              <a:t>   </a:t>
            </a:r>
            <a:r>
              <a:rPr lang="en-US" altLang="zh-CN" sz="2000" i="1" u="sng" kern="0" dirty="0" smtClean="0">
                <a:solidFill>
                  <a:srgbClr val="C00000"/>
                </a:solidFill>
                <a:latin typeface="Arial" panose="020B0604020202020204" pitchFamily="34" charset="0"/>
                <a:ea typeface="Arial Unicode MS" pitchFamily="34" charset="-122"/>
                <a:cs typeface="Arial" panose="020B0604020202020204" pitchFamily="34" charset="0"/>
              </a:rPr>
              <a:t>Results with </a:t>
            </a:r>
            <a:r>
              <a:rPr lang="en-US" altLang="zh-CN" sz="2000" i="1" u="sng" kern="0" dirty="0" err="1" smtClean="0">
                <a:solidFill>
                  <a:srgbClr val="C00000"/>
                </a:solidFill>
                <a:latin typeface="Arial" panose="020B0604020202020204" pitchFamily="34" charset="0"/>
                <a:ea typeface="Arial Unicode MS" pitchFamily="34" charset="-122"/>
                <a:cs typeface="Arial" panose="020B0604020202020204" pitchFamily="34" charset="0"/>
              </a:rPr>
              <a:t>CoLBT</a:t>
            </a:r>
            <a:r>
              <a:rPr lang="en-US" altLang="zh-CN" sz="2000" i="1" u="sng" kern="0" dirty="0" smtClean="0">
                <a:solidFill>
                  <a:srgbClr val="C00000"/>
                </a:solidFill>
                <a:latin typeface="Arial" panose="020B0604020202020204" pitchFamily="34" charset="0"/>
                <a:ea typeface="Arial Unicode MS" pitchFamily="34" charset="-122"/>
                <a:cs typeface="Arial" panose="020B0604020202020204" pitchFamily="34" charset="0"/>
              </a:rPr>
              <a:t>-Hydro Model</a:t>
            </a:r>
            <a:endParaRPr lang="en-US" altLang="zh-CN" sz="2000" i="1" u="sng" kern="0" dirty="0">
              <a:solidFill>
                <a:srgbClr val="C00000"/>
              </a:solidFill>
              <a:latin typeface="Arial" panose="020B0604020202020204" pitchFamily="34" charset="0"/>
              <a:ea typeface="Arial Unicode MS" pitchFamily="34" charset="-122"/>
              <a:cs typeface="Arial" panose="020B0604020202020204" pitchFamily="34" charset="0"/>
            </a:endParaRPr>
          </a:p>
        </p:txBody>
      </p:sp>
      <p:sp>
        <p:nvSpPr>
          <p:cNvPr id="3076" name="TextBox 3"/>
          <p:cNvSpPr txBox="1">
            <a:spLocks noChangeArrowheads="1"/>
          </p:cNvSpPr>
          <p:nvPr/>
        </p:nvSpPr>
        <p:spPr bwMode="auto">
          <a:xfrm>
            <a:off x="0" y="307546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en-US" altLang="zh-CN" sz="4000">
              <a:solidFill>
                <a:srgbClr val="FFD30F"/>
              </a:solidFill>
              <a:ea typeface="黑体" pitchFamily="49" charset="-122"/>
            </a:endParaRPr>
          </a:p>
        </p:txBody>
      </p:sp>
      <p:pic>
        <p:nvPicPr>
          <p:cNvPr id="3078" name="Picture 2" descr="D:\Ben-Wei\百度云同步盘\本威同步盘\talks\2015\07-21 上海 973\picture\hard-so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65331"/>
            <a:ext cx="4032448" cy="31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D:\Ben-Wei\百度云同步盘\本威同步盘\talks\2017\2 大连\figures\Ia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280" y="1576502"/>
            <a:ext cx="4123184" cy="35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3763218" y="816967"/>
            <a:ext cx="5057254"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400" i="1" dirty="0" smtClean="0">
                <a:solidFill>
                  <a:srgbClr val="6600FF"/>
                </a:solidFill>
              </a:rPr>
              <a:t>W </a:t>
            </a:r>
            <a:r>
              <a:rPr lang="en-US" altLang="zh-CN" sz="1400" i="1" dirty="0">
                <a:solidFill>
                  <a:srgbClr val="6600FF"/>
                </a:solidFill>
              </a:rPr>
              <a:t>Chen, S Cao, T Luo, L G Pang, </a:t>
            </a:r>
            <a:r>
              <a:rPr lang="en-US" altLang="zh-CN" sz="1400" i="1" dirty="0" smtClean="0">
                <a:solidFill>
                  <a:srgbClr val="6600FF"/>
                </a:solidFill>
              </a:rPr>
              <a:t>X </a:t>
            </a:r>
            <a:r>
              <a:rPr lang="en-US" altLang="zh-CN" sz="1400" i="1" dirty="0">
                <a:solidFill>
                  <a:srgbClr val="6600FF"/>
                </a:solidFill>
              </a:rPr>
              <a:t>Wang</a:t>
            </a:r>
            <a:r>
              <a:rPr lang="en-US" altLang="ja-JP" sz="1400" i="1" dirty="0">
                <a:solidFill>
                  <a:srgbClr val="6600FF"/>
                </a:solidFill>
              </a:rPr>
              <a:t>, arXiv:1704.03648</a:t>
            </a:r>
            <a:r>
              <a:rPr lang="en-US" altLang="zh-CN" sz="1400" i="1" dirty="0">
                <a:solidFill>
                  <a:srgbClr val="6600FF"/>
                </a:solidFill>
              </a:rPr>
              <a:t> </a:t>
            </a:r>
            <a:r>
              <a:rPr lang="en-US" altLang="ja-JP" sz="1400" i="1" dirty="0">
                <a:solidFill>
                  <a:srgbClr val="6600FF"/>
                </a:solidFill>
              </a:rPr>
              <a:t>  </a:t>
            </a:r>
            <a:endParaRPr lang="en-US" altLang="zh-CN" sz="1400" i="1" dirty="0">
              <a:solidFill>
                <a:srgbClr val="6600FF"/>
              </a:solidFill>
            </a:endParaRPr>
          </a:p>
        </p:txBody>
      </p:sp>
      <p:pic>
        <p:nvPicPr>
          <p:cNvPr id="10" name="Picture 12" descr="D:\Ben-Wei\百度云同步盘\本威同步盘\talks\2017\2 大连\figures\Iaa_def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5133891"/>
            <a:ext cx="1224136" cy="23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D:\Ben-Wei\百度云同步盘\本威同步盘\talks\2017\2 大连\figures\Iaa_Dz.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201" y="5005444"/>
            <a:ext cx="774959" cy="4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D:\Ben-Wei\百度云同步盘\本威同步盘\talks\2017\2 大连\figures\Iaa_z.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672" y="5118052"/>
            <a:ext cx="917376" cy="24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D:\Ben-Wei\百度云同步盘\本威同步盘\talks\2017\2 大连\figures\Iaa_ks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5288" y="5124706"/>
            <a:ext cx="1003176" cy="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67544" y="5446965"/>
                <a:ext cx="8496944" cy="646331"/>
              </a:xfrm>
              <a:prstGeom prst="rect">
                <a:avLst/>
              </a:prstGeom>
              <a:noFill/>
            </p:spPr>
            <p:txBody>
              <a:bodyPr wrap="square" rtlCol="0">
                <a:spAutoFit/>
              </a:bodyPr>
              <a:lstStyle/>
              <a:p>
                <a:r>
                  <a:rPr lang="en-US" altLang="zh-CN" sz="1800" i="1" dirty="0" smtClean="0">
                    <a:solidFill>
                      <a:srgbClr val="FF0000"/>
                    </a:solidFill>
                    <a:latin typeface="Arial" panose="020B0604020202020204" pitchFamily="34" charset="0"/>
                    <a:cs typeface="Arial" panose="020B0604020202020204" pitchFamily="34" charset="0"/>
                  </a:rPr>
                  <a:t>Strong suppression of high </a:t>
                </a:r>
                <a14:m>
                  <m:oMath xmlns:m="http://schemas.openxmlformats.org/officeDocument/2006/math">
                    <m:sSub>
                      <m:sSubPr>
                        <m:ctrlPr>
                          <a:rPr lang="en-US" altLang="zh-CN" sz="180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𝑝</m:t>
                        </m:r>
                      </m:e>
                      <m:sub>
                        <m:r>
                          <a:rPr lang="en-US" altLang="zh-CN" sz="1800" b="0" i="1" smtClean="0">
                            <a:solidFill>
                              <a:srgbClr val="FF0000"/>
                            </a:solidFill>
                            <a:latin typeface="Cambria Math"/>
                            <a:cs typeface="Arial" panose="020B0604020202020204" pitchFamily="34" charset="0"/>
                          </a:rPr>
                          <m:t>𝑡</m:t>
                        </m:r>
                      </m:sub>
                    </m:sSub>
                  </m:oMath>
                </a14:m>
                <a:r>
                  <a:rPr lang="en-US" altLang="zh-CN" sz="1800" i="1" dirty="0" smtClean="0">
                    <a:solidFill>
                      <a:srgbClr val="FF0000"/>
                    </a:solidFill>
                    <a:latin typeface="Arial" panose="020B0604020202020204" pitchFamily="34" charset="0"/>
                    <a:cs typeface="Arial" panose="020B0604020202020204" pitchFamily="34" charset="0"/>
                  </a:rPr>
                  <a:t> leading hadrons due to jet energy loss and significant enhancement of low </a:t>
                </a:r>
                <a14:m>
                  <m:oMath xmlns:m="http://schemas.openxmlformats.org/officeDocument/2006/math">
                    <m:sSub>
                      <m:sSubPr>
                        <m:ctrlPr>
                          <a:rPr lang="en-US" altLang="zh-CN" sz="180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𝑝</m:t>
                        </m:r>
                      </m:e>
                      <m:sub>
                        <m:r>
                          <a:rPr lang="en-US" altLang="zh-CN" sz="1800" b="0" i="1" smtClean="0">
                            <a:solidFill>
                              <a:srgbClr val="FF0000"/>
                            </a:solidFill>
                            <a:latin typeface="Cambria Math"/>
                            <a:cs typeface="Arial" panose="020B0604020202020204" pitchFamily="34" charset="0"/>
                          </a:rPr>
                          <m:t>𝑡</m:t>
                        </m:r>
                      </m:sub>
                    </m:sSub>
                  </m:oMath>
                </a14:m>
                <a:r>
                  <a:rPr lang="en-US" altLang="zh-CN" sz="1800" i="1" dirty="0" smtClean="0">
                    <a:solidFill>
                      <a:srgbClr val="FF0000"/>
                    </a:solidFill>
                    <a:latin typeface="Arial" panose="020B0604020202020204" pitchFamily="34" charset="0"/>
                    <a:cs typeface="Arial" panose="020B0604020202020204" pitchFamily="34" charset="0"/>
                  </a:rPr>
                  <a:t> hadrons due to jet-induced medium excitation. </a:t>
                </a:r>
                <a:endParaRPr lang="zh-CN" altLang="en-US" sz="1800" i="1" dirty="0">
                  <a:solidFill>
                    <a:srgbClr val="FF0000"/>
                  </a:solidFill>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7544" y="5446965"/>
                <a:ext cx="8496944" cy="646331"/>
              </a:xfrm>
              <a:prstGeom prst="rect">
                <a:avLst/>
              </a:prstGeom>
              <a:blipFill rotWithShape="1">
                <a:blip r:embed="rId9"/>
                <a:stretch>
                  <a:fillRect l="-646" t="-4717" b="-14151"/>
                </a:stretch>
              </a:blipFill>
            </p:spPr>
            <p:txBody>
              <a:bodyPr/>
              <a:lstStyle/>
              <a:p>
                <a:r>
                  <a:rPr lang="zh-CN" altLang="en-US">
                    <a:noFill/>
                  </a:rPr>
                  <a:t> </a:t>
                </a:r>
              </a:p>
            </p:txBody>
          </p:sp>
        </mc:Fallback>
      </mc:AlternateContent>
      <p:sp>
        <p:nvSpPr>
          <p:cNvPr id="5" name="矩形 4"/>
          <p:cNvSpPr/>
          <p:nvPr/>
        </p:nvSpPr>
        <p:spPr>
          <a:xfrm>
            <a:off x="4968552" y="1250176"/>
            <a:ext cx="4572000" cy="369332"/>
          </a:xfrm>
          <a:prstGeom prst="rect">
            <a:avLst/>
          </a:prstGeom>
        </p:spPr>
        <p:txBody>
          <a:bodyPr>
            <a:spAutoFit/>
          </a:bodyPr>
          <a:lstStyle/>
          <a:p>
            <a:r>
              <a:rPr lang="en-US" altLang="zh-CN" sz="1800" i="1" dirty="0" smtClean="0">
                <a:solidFill>
                  <a:srgbClr val="FF0000"/>
                </a:solidFill>
                <a:latin typeface="Arial" panose="020B0604020202020204" pitchFamily="34" charset="0"/>
                <a:cs typeface="Arial" panose="020B0604020202020204" pitchFamily="34" charset="0"/>
              </a:rPr>
              <a:t>Photon</a:t>
            </a:r>
            <a:r>
              <a:rPr lang="en-US" altLang="zh-CN" sz="1800" i="1" dirty="0">
                <a:solidFill>
                  <a:srgbClr val="FF0000"/>
                </a:solidFill>
                <a:latin typeface="Arial" panose="020B0604020202020204" pitchFamily="34" charset="0"/>
                <a:cs typeface="Arial" panose="020B0604020202020204" pitchFamily="34" charset="0"/>
              </a:rPr>
              <a:t>+ hadron with </a:t>
            </a:r>
            <a:r>
              <a:rPr lang="en-US" altLang="zh-CN" sz="1800" i="1" dirty="0" err="1">
                <a:solidFill>
                  <a:srgbClr val="FF0000"/>
                </a:solidFill>
                <a:latin typeface="Arial" panose="020B0604020202020204" pitchFamily="34" charset="0"/>
                <a:cs typeface="Arial" panose="020B0604020202020204" pitchFamily="34" charset="0"/>
              </a:rPr>
              <a:t>CoLBT</a:t>
            </a:r>
            <a:r>
              <a:rPr lang="en-US" altLang="zh-CN" sz="1800" i="1" dirty="0">
                <a:solidFill>
                  <a:srgbClr val="FF0000"/>
                </a:solidFill>
                <a:latin typeface="Arial" panose="020B0604020202020204" pitchFamily="34" charset="0"/>
                <a:cs typeface="Arial" panose="020B0604020202020204" pitchFamily="34" charset="0"/>
              </a:rPr>
              <a:t>-hydro </a:t>
            </a:r>
            <a:endParaRPr lang="zh-CN" altLang="en-US" sz="1800" i="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矩形 15"/>
              <p:cNvSpPr/>
              <p:nvPr/>
            </p:nvSpPr>
            <p:spPr>
              <a:xfrm>
                <a:off x="683568" y="1259468"/>
                <a:ext cx="4572000" cy="369332"/>
              </a:xfrm>
              <a:prstGeom prst="rect">
                <a:avLst/>
              </a:prstGeom>
            </p:spPr>
            <p:txBody>
              <a:bodyPr>
                <a:spAutoFit/>
              </a:bodyPr>
              <a:lstStyle/>
              <a:p>
                <a:r>
                  <a:rPr lang="en-US" altLang="zh-CN" sz="1800" i="1" dirty="0" smtClean="0">
                    <a:solidFill>
                      <a:srgbClr val="FF0000"/>
                    </a:solidFill>
                    <a:latin typeface="Arial" panose="020B0604020202020204" pitchFamily="34" charset="0"/>
                    <a:cs typeface="Arial" panose="020B0604020202020204" pitchFamily="34" charset="0"/>
                  </a:rPr>
                  <a:t>Charged hadron </a:t>
                </a:r>
                <a14:m>
                  <m:oMath xmlns:m="http://schemas.openxmlformats.org/officeDocument/2006/math">
                    <m:sSub>
                      <m:sSubPr>
                        <m:ctrlPr>
                          <a:rPr lang="en-US" altLang="zh-CN" sz="180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𝑝</m:t>
                        </m:r>
                      </m:e>
                      <m:sub>
                        <m:r>
                          <a:rPr lang="en-US" altLang="zh-CN" sz="1800" b="0" i="1" smtClean="0">
                            <a:solidFill>
                              <a:srgbClr val="FF0000"/>
                            </a:solidFill>
                            <a:latin typeface="Cambria Math"/>
                            <a:cs typeface="Arial" panose="020B0604020202020204" pitchFamily="34" charset="0"/>
                          </a:rPr>
                          <m:t>𝑡</m:t>
                        </m:r>
                      </m:sub>
                    </m:sSub>
                  </m:oMath>
                </a14:m>
                <a:r>
                  <a:rPr lang="en-US" altLang="zh-CN" sz="1800" i="1" dirty="0" smtClean="0">
                    <a:solidFill>
                      <a:srgbClr val="FF0000"/>
                    </a:solidFill>
                    <a:latin typeface="Arial" panose="020B0604020202020204" pitchFamily="34" charset="0"/>
                    <a:cs typeface="Arial" panose="020B0604020202020204" pitchFamily="34" charset="0"/>
                  </a:rPr>
                  <a:t> distribution</a:t>
                </a:r>
                <a:endParaRPr lang="zh-CN" altLang="en-US" sz="1800" i="1" dirty="0">
                  <a:solidFill>
                    <a:srgbClr val="FF0000"/>
                  </a:solidFill>
                  <a:latin typeface="Arial" panose="020B0604020202020204" pitchFamily="34" charset="0"/>
                  <a:cs typeface="Arial" panose="020B0604020202020204" pitchFamily="34"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683568" y="1259468"/>
                <a:ext cx="4572000" cy="369332"/>
              </a:xfrm>
              <a:prstGeom prst="rect">
                <a:avLst/>
              </a:prstGeom>
              <a:blipFill rotWithShape="1">
                <a:blip r:embed="rId10"/>
                <a:stretch>
                  <a:fillRect l="-1067" t="-8333" b="-26667"/>
                </a:stretch>
              </a:blipFill>
            </p:spPr>
            <p:txBody>
              <a:bodyPr/>
              <a:lstStyle/>
              <a:p>
                <a:r>
                  <a:rPr lang="zh-CN" altLang="en-US">
                    <a:noFill/>
                  </a:rPr>
                  <a:t> </a:t>
                </a:r>
              </a:p>
            </p:txBody>
          </p:sp>
        </mc:Fallback>
      </mc:AlternateContent>
      <p:sp>
        <p:nvSpPr>
          <p:cNvPr id="14" name="TextBox 13"/>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13</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54349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7" name="直接箭头连接符 9"/>
          <p:cNvCxnSpPr>
            <a:cxnSpLocks noChangeShapeType="1"/>
          </p:cNvCxnSpPr>
          <p:nvPr/>
        </p:nvCxnSpPr>
        <p:spPr bwMode="auto">
          <a:xfrm rot="10800000" flipV="1">
            <a:off x="5715000" y="4071938"/>
            <a:ext cx="2214563" cy="6429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1508" name="直接箭头连接符 12"/>
          <p:cNvCxnSpPr>
            <a:cxnSpLocks noChangeShapeType="1"/>
          </p:cNvCxnSpPr>
          <p:nvPr/>
        </p:nvCxnSpPr>
        <p:spPr bwMode="auto">
          <a:xfrm rot="10800000" flipV="1">
            <a:off x="3929063" y="3357563"/>
            <a:ext cx="642937" cy="4286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1509" name="直接箭头连接符 17"/>
          <p:cNvCxnSpPr>
            <a:cxnSpLocks noChangeShapeType="1"/>
          </p:cNvCxnSpPr>
          <p:nvPr/>
        </p:nvCxnSpPr>
        <p:spPr bwMode="auto">
          <a:xfrm>
            <a:off x="4572000" y="335756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1519" name="直接箭头连接符 3"/>
          <p:cNvCxnSpPr>
            <a:cxnSpLocks noChangeShapeType="1"/>
          </p:cNvCxnSpPr>
          <p:nvPr/>
        </p:nvCxnSpPr>
        <p:spPr bwMode="auto">
          <a:xfrm>
            <a:off x="422275" y="622776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080" y="3625279"/>
            <a:ext cx="3005440" cy="227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 descr="fig2.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7" y="3642119"/>
            <a:ext cx="1872207" cy="2257219"/>
          </a:xfrm>
          <a:prstGeom prst="rect">
            <a:avLst/>
          </a:prstGeom>
        </p:spPr>
      </p:pic>
      <p:sp>
        <p:nvSpPr>
          <p:cNvPr id="40" name="Text Box 2"/>
          <p:cNvSpPr txBox="1">
            <a:spLocks noChangeArrowheads="1"/>
          </p:cNvSpPr>
          <p:nvPr/>
        </p:nvSpPr>
        <p:spPr bwMode="auto">
          <a:xfrm>
            <a:off x="899592" y="3306470"/>
            <a:ext cx="2304256" cy="338554"/>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None/>
              <a:defRPr/>
            </a:pPr>
            <a:r>
              <a:rPr lang="en-US" altLang="zh-CN" sz="1600" i="1" dirty="0" err="1" smtClean="0">
                <a:solidFill>
                  <a:srgbClr val="FF0000"/>
                </a:solidFill>
                <a:latin typeface="Arial" pitchFamily="34" charset="0"/>
                <a:ea typeface="宋体" pitchFamily="2" charset="-122"/>
              </a:rPr>
              <a:t>Charmonia</a:t>
            </a:r>
            <a:r>
              <a:rPr lang="en-US" altLang="zh-CN" sz="1600" i="1" dirty="0" smtClean="0">
                <a:solidFill>
                  <a:srgbClr val="FF0000"/>
                </a:solidFill>
                <a:latin typeface="Arial" pitchFamily="34" charset="0"/>
                <a:ea typeface="宋体" pitchFamily="2" charset="-122"/>
              </a:rPr>
              <a:t> in </a:t>
            </a:r>
            <a:r>
              <a:rPr lang="en-US" altLang="zh-CN" sz="1600" i="1" dirty="0" err="1" smtClean="0">
                <a:solidFill>
                  <a:srgbClr val="FF0000"/>
                </a:solidFill>
                <a:latin typeface="Arial" pitchFamily="34" charset="0"/>
                <a:ea typeface="宋体" pitchFamily="2" charset="-122"/>
              </a:rPr>
              <a:t>p+A</a:t>
            </a:r>
            <a:endParaRPr lang="en-US" altLang="zh-CN" sz="1600" i="1" dirty="0">
              <a:solidFill>
                <a:srgbClr val="FF0000"/>
              </a:solidFill>
              <a:latin typeface="Arial" pitchFamily="34" charset="0"/>
              <a:ea typeface="宋体" pitchFamily="2" charset="-122"/>
            </a:endParaRPr>
          </a:p>
        </p:txBody>
      </p:sp>
      <mc:AlternateContent xmlns:mc="http://schemas.openxmlformats.org/markup-compatibility/2006">
        <mc:Choice xmlns:a14="http://schemas.microsoft.com/office/drawing/2010/main" Requires="a14">
          <p:sp>
            <p:nvSpPr>
              <p:cNvPr id="46" name="Text Box 29"/>
              <p:cNvSpPr txBox="1">
                <a:spLocks noChangeArrowheads="1"/>
              </p:cNvSpPr>
              <p:nvPr/>
            </p:nvSpPr>
            <p:spPr bwMode="auto">
              <a:xfrm>
                <a:off x="-324544" y="5827330"/>
                <a:ext cx="4932040" cy="553998"/>
              </a:xfrm>
              <a:prstGeom prst="rect">
                <a:avLst/>
              </a:prstGeom>
              <a:noFill/>
              <a:ln w="9525">
                <a:noFill/>
                <a:miter lim="800000"/>
                <a:headEnd/>
                <a:tailEnd/>
              </a:ln>
              <a:effectLst/>
            </p:spPr>
            <p:txBody>
              <a:bodyPr wrap="square">
                <a:spAutoFit/>
              </a:bodyPr>
              <a:lstStyle/>
              <a:p>
                <a:pPr marL="342900" indent="-342900">
                  <a:spcBef>
                    <a:spcPct val="50000"/>
                  </a:spcBef>
                  <a:defRPr/>
                </a:pPr>
                <a:r>
                  <a:rPr lang="en-US" altLang="zh-CN" sz="1600" i="1" dirty="0" smtClean="0">
                    <a:solidFill>
                      <a:srgbClr val="FF0000"/>
                    </a:solidFill>
                    <a:latin typeface="Arial" panose="020B0604020202020204" pitchFamily="34" charset="0"/>
                    <a:cs typeface="Arial" panose="020B0604020202020204" pitchFamily="34" charset="0"/>
                  </a:rPr>
                  <a:t>      </a:t>
                </a:r>
                <a:r>
                  <a:rPr lang="en-US" altLang="zh-CN" sz="1400" i="1" dirty="0" smtClean="0">
                    <a:solidFill>
                      <a:srgbClr val="FF0000"/>
                    </a:solidFill>
                    <a:latin typeface="Arial" panose="020B0604020202020204" pitchFamily="34" charset="0"/>
                    <a:cs typeface="Arial" panose="020B0604020202020204" pitchFamily="34" charset="0"/>
                  </a:rPr>
                  <a:t>Shadowing </a:t>
                </a:r>
                <a:r>
                  <a:rPr lang="en-US" altLang="zh-CN" sz="1400" i="1" dirty="0" smtClean="0">
                    <a:solidFill>
                      <a:srgbClr val="FF0000"/>
                    </a:solidFill>
                    <a:effectLst/>
                    <a:latin typeface="Arial" panose="020B0604020202020204" pitchFamily="34" charset="0"/>
                    <a:cs typeface="Arial" panose="020B0604020202020204" pitchFamily="34" charset="0"/>
                  </a:rPr>
                  <a:t>effect can explain </a:t>
                </a:r>
                <a14:m>
                  <m:oMath xmlns:m="http://schemas.openxmlformats.org/officeDocument/2006/math">
                    <m:r>
                      <a:rPr lang="en-US" altLang="zh-CN" sz="1400" b="0" i="1" smtClean="0">
                        <a:solidFill>
                          <a:srgbClr val="FF0000"/>
                        </a:solidFill>
                        <a:effectLst/>
                        <a:latin typeface="Cambria Math"/>
                        <a:cs typeface="Arial" panose="020B0604020202020204" pitchFamily="34" charset="0"/>
                      </a:rPr>
                      <m:t>𝐽</m:t>
                    </m:r>
                    <m:r>
                      <a:rPr lang="en-US" altLang="zh-CN" sz="1400" b="0" i="1" smtClean="0">
                        <a:solidFill>
                          <a:srgbClr val="FF0000"/>
                        </a:solidFill>
                        <a:effectLst/>
                        <a:latin typeface="Cambria Math"/>
                        <a:cs typeface="Arial" panose="020B0604020202020204" pitchFamily="34" charset="0"/>
                      </a:rPr>
                      <m:t>/</m:t>
                    </m:r>
                    <m:r>
                      <a:rPr lang="zh-CN" altLang="en-US" sz="1400" b="0" i="1" smtClean="0">
                        <a:solidFill>
                          <a:srgbClr val="FF0000"/>
                        </a:solidFill>
                        <a:effectLst/>
                        <a:latin typeface="Cambria Math"/>
                        <a:cs typeface="Arial" panose="020B0604020202020204" pitchFamily="34" charset="0"/>
                      </a:rPr>
                      <m:t>𝜓</m:t>
                    </m:r>
                  </m:oMath>
                </a14:m>
                <a:r>
                  <a:rPr lang="en-US" altLang="zh-CN" sz="1400" i="1" dirty="0" smtClean="0">
                    <a:solidFill>
                      <a:srgbClr val="FF0000"/>
                    </a:solidFill>
                    <a:effectLst/>
                    <a:latin typeface="Arial" panose="020B0604020202020204" pitchFamily="34" charset="0"/>
                    <a:cs typeface="Arial" panose="020B0604020202020204" pitchFamily="34" charset="0"/>
                  </a:rPr>
                  <a:t>, but </a:t>
                </a:r>
                <a14:m>
                  <m:oMath xmlns:m="http://schemas.openxmlformats.org/officeDocument/2006/math">
                    <m:r>
                      <a:rPr lang="zh-CN" altLang="en-US" sz="1400" i="1">
                        <a:solidFill>
                          <a:srgbClr val="FF0000"/>
                        </a:solidFill>
                        <a:latin typeface="Cambria Math" panose="02040503050406030204" pitchFamily="18" charset="0"/>
                        <a:cs typeface="Arial" panose="020B0604020202020204" pitchFamily="34" charset="0"/>
                      </a:rPr>
                      <m:t>𝜓</m:t>
                    </m:r>
                    <m:r>
                      <a:rPr lang="en-US" altLang="zh-CN" sz="1400" i="1">
                        <a:solidFill>
                          <a:srgbClr val="FF0000"/>
                        </a:solidFill>
                        <a:latin typeface="Cambria Math" panose="02040503050406030204" pitchFamily="18" charset="0"/>
                        <a:cs typeface="Arial" panose="020B0604020202020204" pitchFamily="34" charset="0"/>
                      </a:rPr>
                      <m:t>′</m:t>
                    </m:r>
                  </m:oMath>
                </a14:m>
                <a:r>
                  <a:rPr lang="zh-CN" altLang="en-US" sz="1400" i="1" dirty="0">
                    <a:solidFill>
                      <a:srgbClr val="FF0000"/>
                    </a:solidFill>
                    <a:latin typeface="Arial" panose="020B0604020202020204" pitchFamily="34" charset="0"/>
                    <a:cs typeface="Arial" panose="020B0604020202020204" pitchFamily="34" charset="0"/>
                  </a:rPr>
                  <a:t> </a:t>
                </a:r>
                <a:r>
                  <a:rPr lang="en-US" altLang="zh-CN" sz="1400" i="1" dirty="0">
                    <a:solidFill>
                      <a:srgbClr val="FF0000"/>
                    </a:solidFill>
                    <a:latin typeface="Arial" panose="020B0604020202020204" pitchFamily="34" charset="0"/>
                    <a:cs typeface="Arial" panose="020B0604020202020204" pitchFamily="34" charset="0"/>
                  </a:rPr>
                  <a:t>shows </a:t>
                </a:r>
                <a:r>
                  <a:rPr lang="en-US" altLang="zh-CN" sz="1400" i="1" dirty="0" smtClean="0">
                    <a:solidFill>
                      <a:srgbClr val="FF0000"/>
                    </a:solidFill>
                    <a:latin typeface="Arial" panose="020B0604020202020204" pitchFamily="34" charset="0"/>
                    <a:cs typeface="Arial" panose="020B0604020202020204" pitchFamily="34" charset="0"/>
                  </a:rPr>
                  <a:t>a sizeable hot medium effect, especially the </a:t>
                </a:r>
                <a14:m>
                  <m:oMath xmlns:m="http://schemas.openxmlformats.org/officeDocument/2006/math">
                    <m:sSup>
                      <m:sSupPr>
                        <m:ctrlPr>
                          <a:rPr lang="en-US" altLang="zh-CN" sz="1400" b="0" i="1" smtClean="0">
                            <a:solidFill>
                              <a:srgbClr val="FF0000"/>
                            </a:solidFill>
                            <a:latin typeface="Cambria Math" panose="02040503050406030204" pitchFamily="18" charset="0"/>
                            <a:cs typeface="Arial" panose="020B0604020202020204" pitchFamily="34" charset="0"/>
                          </a:rPr>
                        </m:ctrlPr>
                      </m:sSupPr>
                      <m:e>
                        <m:r>
                          <a:rPr lang="zh-CN" altLang="en-US" sz="1400" i="1" smtClean="0">
                            <a:solidFill>
                              <a:srgbClr val="FF0000"/>
                            </a:solidFill>
                            <a:latin typeface="Cambria Math"/>
                            <a:cs typeface="Arial" panose="020B0604020202020204" pitchFamily="34" charset="0"/>
                          </a:rPr>
                          <m:t>𝜓</m:t>
                        </m:r>
                      </m:e>
                      <m:sup>
                        <m:r>
                          <a:rPr lang="en-US" altLang="zh-CN" sz="1400" b="0" i="1" smtClean="0">
                            <a:solidFill>
                              <a:srgbClr val="FF0000"/>
                            </a:solidFill>
                            <a:latin typeface="Cambria Math"/>
                            <a:cs typeface="Arial" panose="020B0604020202020204" pitchFamily="34" charset="0"/>
                          </a:rPr>
                          <m:t>′</m:t>
                        </m:r>
                      </m:sup>
                    </m:sSup>
                    <m:r>
                      <a:rPr lang="en-US" altLang="zh-CN" sz="1400" b="0" i="1" smtClean="0">
                        <a:solidFill>
                          <a:srgbClr val="FF0000"/>
                        </a:solidFill>
                        <a:latin typeface="Cambria Math"/>
                        <a:cs typeface="Arial" panose="020B0604020202020204" pitchFamily="34" charset="0"/>
                      </a:rPr>
                      <m:t>  </m:t>
                    </m:r>
                    <m:sSub>
                      <m:sSubPr>
                        <m:ctrlPr>
                          <a:rPr lang="en-US" altLang="zh-CN" sz="1400" b="0" i="1" smtClean="0">
                            <a:solidFill>
                              <a:srgbClr val="FF0000"/>
                            </a:solidFill>
                            <a:latin typeface="Cambria Math" panose="02040503050406030204" pitchFamily="18" charset="0"/>
                            <a:cs typeface="Arial" panose="020B0604020202020204" pitchFamily="34" charset="0"/>
                          </a:rPr>
                        </m:ctrlPr>
                      </m:sSubPr>
                      <m:e>
                        <m:r>
                          <a:rPr lang="en-US" altLang="zh-CN" sz="1400" b="0" i="1" smtClean="0">
                            <a:solidFill>
                              <a:srgbClr val="FF0000"/>
                            </a:solidFill>
                            <a:latin typeface="Cambria Math"/>
                            <a:cs typeface="Arial" panose="020B0604020202020204" pitchFamily="34" charset="0"/>
                          </a:rPr>
                          <m:t>𝑝</m:t>
                        </m:r>
                      </m:e>
                      <m:sub>
                        <m:r>
                          <a:rPr lang="en-US" altLang="zh-CN" sz="1400" b="0" i="1" smtClean="0">
                            <a:solidFill>
                              <a:srgbClr val="FF0000"/>
                            </a:solidFill>
                            <a:latin typeface="Cambria Math"/>
                            <a:cs typeface="Arial" panose="020B0604020202020204" pitchFamily="34" charset="0"/>
                          </a:rPr>
                          <m:t>𝑡</m:t>
                        </m:r>
                      </m:sub>
                    </m:sSub>
                  </m:oMath>
                </a14:m>
                <a:r>
                  <a:rPr lang="en-US" altLang="zh-CN" sz="1400" i="1" dirty="0" smtClean="0">
                    <a:solidFill>
                      <a:srgbClr val="FF0000"/>
                    </a:solidFill>
                    <a:latin typeface="Arial" panose="020B0604020202020204" pitchFamily="34" charset="0"/>
                    <a:cs typeface="Arial" panose="020B0604020202020204" pitchFamily="34" charset="0"/>
                  </a:rPr>
                  <a:t>.</a:t>
                </a:r>
                <a:endParaRPr lang="en-US" altLang="zh-CN" sz="1400" i="1" dirty="0">
                  <a:solidFill>
                    <a:srgbClr val="FF0000"/>
                  </a:solidFill>
                  <a:effectLst/>
                  <a:latin typeface="Arial" panose="020B0604020202020204" pitchFamily="34" charset="0"/>
                  <a:cs typeface="Arial" panose="020B0604020202020204" pitchFamily="34" charset="0"/>
                </a:endParaRPr>
              </a:p>
            </p:txBody>
          </p:sp>
        </mc:Choice>
        <mc:Fallback>
          <p:sp>
            <p:nvSpPr>
              <p:cNvPr id="46" name="Text Box 29"/>
              <p:cNvSpPr txBox="1">
                <a:spLocks noRot="1" noChangeAspect="1" noMove="1" noResize="1" noEditPoints="1" noAdjustHandles="1" noChangeArrowheads="1" noChangeShapeType="1" noTextEdit="1"/>
              </p:cNvSpPr>
              <p:nvPr/>
            </p:nvSpPr>
            <p:spPr bwMode="auto">
              <a:xfrm>
                <a:off x="-324544" y="5827330"/>
                <a:ext cx="4932040" cy="553998"/>
              </a:xfrm>
              <a:prstGeom prst="rect">
                <a:avLst/>
              </a:prstGeom>
              <a:blipFill>
                <a:blip r:embed="rId5"/>
                <a:stretch>
                  <a:fillRect b="-9890"/>
                </a:stretch>
              </a:blipFill>
              <a:ln w="9525">
                <a:noFill/>
                <a:miter lim="800000"/>
                <a:headEnd/>
                <a:tailEnd/>
              </a:ln>
              <a:effectLst/>
            </p:spPr>
            <p:txBody>
              <a:bodyPr/>
              <a:lstStyle/>
              <a:p>
                <a:r>
                  <a:rPr lang="zh-CN" altLang="en-US">
                    <a:noFill/>
                  </a:rPr>
                  <a:t> </a:t>
                </a:r>
              </a:p>
            </p:txBody>
          </p:sp>
        </mc:Fallback>
      </mc:AlternateContent>
      <p:pic>
        <p:nvPicPr>
          <p:cNvPr id="48" name="Picture 4" descr="fig3.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3642119"/>
            <a:ext cx="1944216" cy="2257219"/>
          </a:xfrm>
          <a:prstGeom prst="rect">
            <a:avLst/>
          </a:prstGeom>
        </p:spPr>
      </p:pic>
      <p:sp>
        <p:nvSpPr>
          <p:cNvPr id="49" name="矩形 48"/>
          <p:cNvSpPr/>
          <p:nvPr/>
        </p:nvSpPr>
        <p:spPr>
          <a:xfrm>
            <a:off x="5427476" y="548680"/>
            <a:ext cx="4113076" cy="276999"/>
          </a:xfrm>
          <a:prstGeom prst="rect">
            <a:avLst/>
          </a:prstGeom>
        </p:spPr>
        <p:txBody>
          <a:bodyPr wrap="square">
            <a:spAutoFit/>
          </a:bodyPr>
          <a:lstStyle/>
          <a:p>
            <a:r>
              <a:rPr lang="en-US" altLang="zh-CN" sz="1200" i="1" dirty="0" smtClean="0">
                <a:solidFill>
                  <a:srgbClr val="0000CC"/>
                </a:solidFill>
                <a:latin typeface="Arial" panose="020B0604020202020204" pitchFamily="34" charset="0"/>
                <a:cs typeface="Arial" panose="020B0604020202020204" pitchFamily="34" charset="0"/>
              </a:rPr>
              <a:t>Chen</a:t>
            </a:r>
            <a:r>
              <a:rPr lang="en-US" altLang="zh-CN" sz="1200" i="1" dirty="0">
                <a:solidFill>
                  <a:srgbClr val="0000CC"/>
                </a:solidFill>
                <a:latin typeface="Arial" panose="020B0604020202020204" pitchFamily="34" charset="0"/>
                <a:cs typeface="Arial" panose="020B0604020202020204" pitchFamily="34" charset="0"/>
              </a:rPr>
              <a:t>, </a:t>
            </a:r>
            <a:r>
              <a:rPr lang="en-US" altLang="zh-CN" sz="1200" i="1" dirty="0" err="1" smtClean="0">
                <a:solidFill>
                  <a:srgbClr val="0000CC"/>
                </a:solidFill>
                <a:latin typeface="Arial" panose="020B0604020202020204" pitchFamily="34" charset="0"/>
                <a:cs typeface="Arial" panose="020B0604020202020204" pitchFamily="34" charset="0"/>
              </a:rPr>
              <a:t>Guo</a:t>
            </a:r>
            <a:r>
              <a:rPr lang="en-US" altLang="zh-CN" sz="1200" i="1" dirty="0">
                <a:solidFill>
                  <a:srgbClr val="0000CC"/>
                </a:solidFill>
                <a:latin typeface="Arial" panose="020B0604020202020204" pitchFamily="34" charset="0"/>
                <a:cs typeface="Arial" panose="020B0604020202020204" pitchFamily="34" charset="0"/>
              </a:rPr>
              <a:t>, </a:t>
            </a:r>
            <a:r>
              <a:rPr lang="en-US" altLang="zh-CN" sz="1200" i="1" dirty="0" smtClean="0">
                <a:solidFill>
                  <a:srgbClr val="0000CC"/>
                </a:solidFill>
                <a:latin typeface="Arial" panose="020B0604020202020204" pitchFamily="34" charset="0"/>
                <a:cs typeface="Arial" panose="020B0604020202020204" pitchFamily="34" charset="0"/>
              </a:rPr>
              <a:t>Liu</a:t>
            </a:r>
            <a:r>
              <a:rPr lang="en-US" altLang="zh-CN" sz="1200" i="1" dirty="0">
                <a:solidFill>
                  <a:srgbClr val="0000CC"/>
                </a:solidFill>
                <a:latin typeface="Arial" panose="020B0604020202020204" pitchFamily="34" charset="0"/>
                <a:cs typeface="Arial" panose="020B0604020202020204" pitchFamily="34" charset="0"/>
              </a:rPr>
              <a:t>, </a:t>
            </a:r>
            <a:r>
              <a:rPr lang="en-US" altLang="zh-CN" sz="1200" i="1" dirty="0" smtClean="0">
                <a:solidFill>
                  <a:srgbClr val="0000CC"/>
                </a:solidFill>
                <a:latin typeface="Arial" panose="020B0604020202020204" pitchFamily="34" charset="0"/>
                <a:cs typeface="Arial" panose="020B0604020202020204" pitchFamily="34" charset="0"/>
              </a:rPr>
              <a:t>Zhuang, PLB765, 323(2017) </a:t>
            </a:r>
            <a:endParaRPr lang="zh-CN" altLang="en-US" sz="1200" i="1" dirty="0">
              <a:solidFill>
                <a:srgbClr val="0000CC"/>
              </a:solidFill>
              <a:latin typeface="Arial" panose="020B0604020202020204" pitchFamily="34" charset="0"/>
              <a:cs typeface="Arial" panose="020B0604020202020204" pitchFamily="34" charset="0"/>
            </a:endParaRPr>
          </a:p>
        </p:txBody>
      </p:sp>
      <p:pic>
        <p:nvPicPr>
          <p:cNvPr id="6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1" y="3625279"/>
            <a:ext cx="2592288" cy="225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26"/>
          <p:cNvSpPr txBox="1">
            <a:spLocks noChangeArrowheads="1"/>
          </p:cNvSpPr>
          <p:nvPr/>
        </p:nvSpPr>
        <p:spPr bwMode="auto">
          <a:xfrm>
            <a:off x="2771800" y="220578"/>
            <a:ext cx="5328592" cy="400110"/>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None/>
              <a:defRPr/>
            </a:pPr>
            <a:r>
              <a:rPr lang="en-US" altLang="zh-CN" sz="2000" i="1" u="sng" dirty="0" err="1" smtClean="0">
                <a:solidFill>
                  <a:srgbClr val="C00000"/>
                </a:solidFill>
                <a:latin typeface="Arial" panose="020B0604020202020204" pitchFamily="34" charset="0"/>
                <a:cs typeface="Arial" panose="020B0604020202020204" pitchFamily="34" charset="0"/>
              </a:rPr>
              <a:t>Quarkonia</a:t>
            </a:r>
            <a:r>
              <a:rPr lang="en-US" altLang="zh-CN" sz="2000" i="1" u="sng" dirty="0" smtClean="0">
                <a:solidFill>
                  <a:srgbClr val="C00000"/>
                </a:solidFill>
                <a:latin typeface="Arial" panose="020B0604020202020204" pitchFamily="34" charset="0"/>
                <a:cs typeface="Arial" panose="020B0604020202020204" pitchFamily="34" charset="0"/>
              </a:rPr>
              <a:t> in </a:t>
            </a:r>
            <a:r>
              <a:rPr lang="en-US" altLang="zh-CN" sz="2000" i="1" u="sng" dirty="0" err="1" smtClean="0">
                <a:solidFill>
                  <a:srgbClr val="C00000"/>
                </a:solidFill>
                <a:latin typeface="Arial" panose="020B0604020202020204" pitchFamily="34" charset="0"/>
                <a:cs typeface="Arial" panose="020B0604020202020204" pitchFamily="34" charset="0"/>
              </a:rPr>
              <a:t>p+A</a:t>
            </a:r>
            <a:r>
              <a:rPr lang="en-US" altLang="zh-CN" sz="2000" i="1" u="sng" dirty="0" smtClean="0">
                <a:solidFill>
                  <a:srgbClr val="C00000"/>
                </a:solidFill>
                <a:latin typeface="Arial" panose="020B0604020202020204" pitchFamily="34" charset="0"/>
                <a:cs typeface="Arial" panose="020B0604020202020204" pitchFamily="34" charset="0"/>
              </a:rPr>
              <a:t> and A+A</a:t>
            </a:r>
            <a:endParaRPr lang="en-US" altLang="zh-CN" sz="2000" i="1" u="sng" dirty="0">
              <a:solidFill>
                <a:srgbClr val="C00000"/>
              </a:solidFill>
              <a:latin typeface="Arial"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1" name="Text Box 26"/>
              <p:cNvSpPr txBox="1">
                <a:spLocks noChangeArrowheads="1"/>
              </p:cNvSpPr>
              <p:nvPr/>
            </p:nvSpPr>
            <p:spPr bwMode="auto">
              <a:xfrm>
                <a:off x="4572000" y="3284984"/>
                <a:ext cx="5328592" cy="338554"/>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None/>
                  <a:defRPr/>
                </a:pPr>
                <a14:m>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b="0" i="1" smtClean="0">
                            <a:solidFill>
                              <a:srgbClr val="FF0000"/>
                            </a:solidFill>
                            <a:latin typeface="Cambria Math"/>
                          </a:rPr>
                          <m:t>𝑉</m:t>
                        </m:r>
                      </m:e>
                      <m:sub>
                        <m:r>
                          <a:rPr lang="en-US" altLang="zh-CN" sz="1600" b="0" i="1" smtClean="0">
                            <a:solidFill>
                              <a:srgbClr val="FF0000"/>
                            </a:solidFill>
                            <a:latin typeface="Cambria Math"/>
                          </a:rPr>
                          <m:t>2</m:t>
                        </m:r>
                      </m:sub>
                    </m:sSub>
                  </m:oMath>
                </a14:m>
                <a:r>
                  <a:rPr lang="en-US" altLang="zh-CN" sz="1600" i="1" dirty="0" smtClean="0">
                    <a:solidFill>
                      <a:srgbClr val="FF0000"/>
                    </a:solidFill>
                    <a:latin typeface="Arial" pitchFamily="34" charset="0"/>
                    <a:cs typeface="Arial" panose="020B0604020202020204" pitchFamily="34" charset="0"/>
                  </a:rPr>
                  <a:t> in A+A</a:t>
                </a:r>
                <a:endParaRPr lang="en-US" altLang="zh-CN" sz="1600" i="1" dirty="0">
                  <a:solidFill>
                    <a:srgbClr val="FF0000"/>
                  </a:solidFill>
                  <a:latin typeface="Arial" pitchFamily="34" charset="0"/>
                  <a:cs typeface="Arial" panose="020B0604020202020204" pitchFamily="34" charset="0"/>
                </a:endParaRPr>
              </a:p>
            </p:txBody>
          </p:sp>
        </mc:Choice>
        <mc:Fallback>
          <p:sp>
            <p:nvSpPr>
              <p:cNvPr id="31" name="Text Box 26"/>
              <p:cNvSpPr txBox="1">
                <a:spLocks noRot="1" noChangeAspect="1" noMove="1" noResize="1" noEditPoints="1" noAdjustHandles="1" noChangeArrowheads="1" noChangeShapeType="1" noTextEdit="1"/>
              </p:cNvSpPr>
              <p:nvPr/>
            </p:nvSpPr>
            <p:spPr bwMode="auto">
              <a:xfrm>
                <a:off x="4572000" y="3284984"/>
                <a:ext cx="5328592" cy="338554"/>
              </a:xfrm>
              <a:prstGeom prst="rect">
                <a:avLst/>
              </a:prstGeom>
              <a:blipFill>
                <a:blip r:embed="rId8"/>
                <a:stretch>
                  <a:fillRect t="-5455" b="-23636"/>
                </a:stretch>
              </a:blipFill>
              <a:ln w="9525">
                <a:noFill/>
                <a:miter lim="800000"/>
                <a:headEnd/>
                <a:tailEnd/>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Text Box 26"/>
              <p:cNvSpPr txBox="1">
                <a:spLocks noChangeArrowheads="1"/>
              </p:cNvSpPr>
              <p:nvPr/>
            </p:nvSpPr>
            <p:spPr bwMode="auto">
              <a:xfrm>
                <a:off x="6876256" y="3110456"/>
                <a:ext cx="2304256" cy="606576"/>
              </a:xfrm>
              <a:prstGeom prst="rect">
                <a:avLst/>
              </a:prstGeom>
              <a:noFill/>
              <a:ln w="9525">
                <a:noFill/>
                <a:miter lim="800000"/>
                <a:headEnd/>
                <a:tailEnd/>
              </a:ln>
              <a:effectLst/>
            </p:spPr>
            <p:txBody>
              <a:bodyPr wrap="square">
                <a:spAutoFit/>
              </a:bodyPr>
              <a:lstStyle/>
              <a:p>
                <a:pPr marL="342900" indent="-342900">
                  <a:spcBef>
                    <a:spcPct val="50000"/>
                  </a:spcBef>
                  <a:buFont typeface="Wingdings" pitchFamily="2" charset="2"/>
                  <a:buNone/>
                  <a:defRPr/>
                </a:pPr>
                <a14:m>
                  <m:oMath xmlns:m="http://schemas.openxmlformats.org/officeDocument/2006/math">
                    <m:sSub>
                      <m:sSubPr>
                        <m:ctrlPr>
                          <a:rPr lang="en-US" altLang="zh-CN" sz="1600" i="1" smtClean="0">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𝑟</m:t>
                        </m:r>
                      </m:e>
                      <m:sub>
                        <m:r>
                          <a:rPr lang="en-US" altLang="zh-CN" sz="1600" i="1">
                            <a:solidFill>
                              <a:srgbClr val="FF0000"/>
                            </a:solidFill>
                            <a:latin typeface="Cambria Math" panose="02040503050406030204" pitchFamily="18" charset="0"/>
                          </a:rPr>
                          <m:t>𝐴𝐴</m:t>
                        </m:r>
                      </m:sub>
                    </m:sSub>
                    <m:r>
                      <a:rPr lang="en-US" altLang="zh-CN" sz="1600" i="1">
                        <a:solidFill>
                          <a:srgbClr val="FF0000"/>
                        </a:solidFill>
                        <a:latin typeface="Cambria Math" panose="02040503050406030204" pitchFamily="18" charset="0"/>
                      </a:rPr>
                      <m:t>=</m:t>
                    </m:r>
                    <m:f>
                      <m:fPr>
                        <m:ctrlPr>
                          <a:rPr lang="en-US" altLang="zh-CN" sz="1600" i="1">
                            <a:solidFill>
                              <a:srgbClr val="FF0000"/>
                            </a:solidFill>
                            <a:latin typeface="Cambria Math" panose="02040503050406030204" pitchFamily="18" charset="0"/>
                          </a:rPr>
                        </m:ctrlPr>
                      </m:fPr>
                      <m:num>
                        <m:sSub>
                          <m:sSubPr>
                            <m:ctrlPr>
                              <a:rPr lang="en-US" altLang="zh-CN" sz="1600" i="1">
                                <a:solidFill>
                                  <a:srgbClr val="FF0000"/>
                                </a:solidFill>
                                <a:latin typeface="Cambria Math" panose="02040503050406030204" pitchFamily="18" charset="0"/>
                              </a:rPr>
                            </m:ctrlPr>
                          </m:sSubPr>
                          <m:e>
                            <m:d>
                              <m:dPr>
                                <m:begChr m:val="⟨"/>
                                <m:endChr m:val="⟩"/>
                                <m:ctrlPr>
                                  <a:rPr lang="en-US" altLang="zh-CN" sz="1600" i="1">
                                    <a:solidFill>
                                      <a:srgbClr val="FF0000"/>
                                    </a:solidFill>
                                    <a:latin typeface="Cambria Math" panose="02040503050406030204" pitchFamily="18" charset="0"/>
                                  </a:rPr>
                                </m:ctrlPr>
                              </m:dPr>
                              <m:e>
                                <m:sSubSup>
                                  <m:sSubSupPr>
                                    <m:ctrlPr>
                                      <a:rPr lang="en-US" altLang="zh-CN" sz="1600" i="1">
                                        <a:solidFill>
                                          <a:srgbClr val="FF0000"/>
                                        </a:solidFill>
                                        <a:latin typeface="Cambria Math" panose="02040503050406030204" pitchFamily="18" charset="0"/>
                                      </a:rPr>
                                    </m:ctrlPr>
                                  </m:sSubSupPr>
                                  <m:e>
                                    <m:r>
                                      <a:rPr lang="en-US" altLang="zh-CN" sz="1600" i="1">
                                        <a:solidFill>
                                          <a:srgbClr val="FF0000"/>
                                        </a:solidFill>
                                        <a:latin typeface="Cambria Math" panose="02040503050406030204" pitchFamily="18" charset="0"/>
                                      </a:rPr>
                                      <m:t>𝑝</m:t>
                                    </m:r>
                                  </m:e>
                                  <m:sub>
                                    <m:r>
                                      <a:rPr lang="en-US" altLang="zh-CN" sz="1600" i="1">
                                        <a:solidFill>
                                          <a:srgbClr val="FF0000"/>
                                        </a:solidFill>
                                        <a:latin typeface="Cambria Math" panose="02040503050406030204" pitchFamily="18" charset="0"/>
                                      </a:rPr>
                                      <m:t>𝑡</m:t>
                                    </m:r>
                                  </m:sub>
                                  <m:sup>
                                    <m:r>
                                      <a:rPr lang="en-US" altLang="zh-CN" sz="1600" i="1">
                                        <a:solidFill>
                                          <a:srgbClr val="FF0000"/>
                                        </a:solidFill>
                                        <a:latin typeface="Cambria Math" panose="02040503050406030204" pitchFamily="18" charset="0"/>
                                      </a:rPr>
                                      <m:t>2</m:t>
                                    </m:r>
                                  </m:sup>
                                </m:sSubSup>
                              </m:e>
                            </m:d>
                          </m:e>
                          <m:sub>
                            <m:r>
                              <a:rPr lang="en-US" altLang="zh-CN" sz="1600" i="1">
                                <a:solidFill>
                                  <a:srgbClr val="FF0000"/>
                                </a:solidFill>
                                <a:latin typeface="Cambria Math" panose="02040503050406030204" pitchFamily="18" charset="0"/>
                              </a:rPr>
                              <m:t>𝐴𝐴</m:t>
                            </m:r>
                          </m:sub>
                        </m:sSub>
                      </m:num>
                      <m:den>
                        <m:sSub>
                          <m:sSubPr>
                            <m:ctrlPr>
                              <a:rPr lang="en-US" altLang="zh-CN" sz="1600" i="1">
                                <a:solidFill>
                                  <a:srgbClr val="FF0000"/>
                                </a:solidFill>
                                <a:latin typeface="Cambria Math" panose="02040503050406030204" pitchFamily="18" charset="0"/>
                              </a:rPr>
                            </m:ctrlPr>
                          </m:sSubPr>
                          <m:e>
                            <m:d>
                              <m:dPr>
                                <m:begChr m:val="⟨"/>
                                <m:endChr m:val="⟩"/>
                                <m:ctrlPr>
                                  <a:rPr lang="en-US" altLang="zh-CN" sz="1600" i="1">
                                    <a:solidFill>
                                      <a:srgbClr val="FF0000"/>
                                    </a:solidFill>
                                    <a:latin typeface="Cambria Math" panose="02040503050406030204" pitchFamily="18" charset="0"/>
                                  </a:rPr>
                                </m:ctrlPr>
                              </m:dPr>
                              <m:e>
                                <m:sSubSup>
                                  <m:sSubSupPr>
                                    <m:ctrlPr>
                                      <a:rPr lang="en-US" altLang="zh-CN" sz="1600" i="1">
                                        <a:solidFill>
                                          <a:srgbClr val="FF0000"/>
                                        </a:solidFill>
                                        <a:latin typeface="Cambria Math" panose="02040503050406030204" pitchFamily="18" charset="0"/>
                                      </a:rPr>
                                    </m:ctrlPr>
                                  </m:sSubSupPr>
                                  <m:e>
                                    <m:r>
                                      <a:rPr lang="en-US" altLang="zh-CN" sz="1600" i="1">
                                        <a:solidFill>
                                          <a:srgbClr val="FF0000"/>
                                        </a:solidFill>
                                        <a:latin typeface="Cambria Math" panose="02040503050406030204" pitchFamily="18" charset="0"/>
                                      </a:rPr>
                                      <m:t>𝑝</m:t>
                                    </m:r>
                                  </m:e>
                                  <m:sub>
                                    <m:r>
                                      <a:rPr lang="en-US" altLang="zh-CN" sz="1600" i="1">
                                        <a:solidFill>
                                          <a:srgbClr val="FF0000"/>
                                        </a:solidFill>
                                        <a:latin typeface="Cambria Math" panose="02040503050406030204" pitchFamily="18" charset="0"/>
                                      </a:rPr>
                                      <m:t>𝑡</m:t>
                                    </m:r>
                                  </m:sub>
                                  <m:sup>
                                    <m:r>
                                      <a:rPr lang="en-US" altLang="zh-CN" sz="1600" i="1">
                                        <a:solidFill>
                                          <a:srgbClr val="FF0000"/>
                                        </a:solidFill>
                                        <a:latin typeface="Cambria Math" panose="02040503050406030204" pitchFamily="18" charset="0"/>
                                      </a:rPr>
                                      <m:t>2</m:t>
                                    </m:r>
                                  </m:sup>
                                </m:sSubSup>
                              </m:e>
                            </m:d>
                          </m:e>
                          <m:sub>
                            <m:r>
                              <a:rPr lang="en-US" altLang="zh-CN" sz="1600" i="1">
                                <a:solidFill>
                                  <a:srgbClr val="FF0000"/>
                                </a:solidFill>
                                <a:latin typeface="Cambria Math" panose="02040503050406030204" pitchFamily="18" charset="0"/>
                              </a:rPr>
                              <m:t>𝑝𝑝</m:t>
                            </m:r>
                          </m:sub>
                        </m:sSub>
                      </m:den>
                    </m:f>
                  </m:oMath>
                </a14:m>
                <a:r>
                  <a:rPr lang="en-US" altLang="zh-CN" sz="1600" i="1" dirty="0" smtClean="0">
                    <a:solidFill>
                      <a:srgbClr val="FF0000"/>
                    </a:solidFill>
                    <a:latin typeface="Arial" pitchFamily="34" charset="0"/>
                  </a:rPr>
                  <a:t> in A+A  </a:t>
                </a:r>
                <a:endParaRPr lang="en-US" altLang="zh-CN" sz="1600" i="1" dirty="0">
                  <a:solidFill>
                    <a:srgbClr val="FF0000"/>
                  </a:solidFill>
                  <a:latin typeface="Arial" pitchFamily="34" charset="0"/>
                </a:endParaRPr>
              </a:p>
            </p:txBody>
          </p:sp>
        </mc:Choice>
        <mc:Fallback>
          <p:sp>
            <p:nvSpPr>
              <p:cNvPr id="32" name="Text Box 26"/>
              <p:cNvSpPr txBox="1">
                <a:spLocks noRot="1" noChangeAspect="1" noMove="1" noResize="1" noEditPoints="1" noAdjustHandles="1" noChangeArrowheads="1" noChangeShapeType="1" noTextEdit="1"/>
              </p:cNvSpPr>
              <p:nvPr/>
            </p:nvSpPr>
            <p:spPr bwMode="auto">
              <a:xfrm>
                <a:off x="6876256" y="3110456"/>
                <a:ext cx="2304256" cy="606576"/>
              </a:xfrm>
              <a:prstGeom prst="rect">
                <a:avLst/>
              </a:prstGeom>
              <a:blipFill>
                <a:blip r:embed="rId9"/>
                <a:stretch>
                  <a:fillRect/>
                </a:stretch>
              </a:blipFill>
              <a:ln w="9525">
                <a:noFill/>
                <a:miter lim="800000"/>
                <a:headEnd/>
                <a:tailEnd/>
              </a:ln>
              <a:effectLst/>
            </p:spPr>
            <p:txBody>
              <a:bodyPr/>
              <a:lstStyle/>
              <a:p>
                <a:r>
                  <a:rPr lang="zh-CN" altLang="en-US">
                    <a:noFill/>
                  </a:rPr>
                  <a:t> </a:t>
                </a:r>
              </a:p>
            </p:txBody>
          </p:sp>
        </mc:Fallback>
      </mc:AlternateContent>
      <p:sp>
        <p:nvSpPr>
          <p:cNvPr id="24" name="TextBox 23"/>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14</a:t>
            </a:r>
            <a:endParaRPr lang="zh-CN" altLang="en-US" sz="1200" i="1" dirty="0">
              <a:solidFill>
                <a:srgbClr val="0000CC"/>
              </a:solidFill>
              <a:latin typeface="Arial" pitchFamily="34" charset="0"/>
              <a:cs typeface="Arial" pitchFamily="34" charset="0"/>
            </a:endParaRPr>
          </a:p>
        </p:txBody>
      </p:sp>
      <p:sp>
        <p:nvSpPr>
          <p:cNvPr id="25" name="Text Box 8"/>
          <p:cNvSpPr txBox="1">
            <a:spLocks noChangeArrowheads="1"/>
          </p:cNvSpPr>
          <p:nvPr/>
        </p:nvSpPr>
        <p:spPr bwMode="auto">
          <a:xfrm>
            <a:off x="3289301" y="2574196"/>
            <a:ext cx="4365625" cy="400110"/>
          </a:xfrm>
          <a:prstGeom prst="rect">
            <a:avLst/>
          </a:prstGeom>
          <a:noFill/>
          <a:ln w="9525">
            <a:noFill/>
            <a:miter lim="800000"/>
            <a:headEnd/>
            <a:tailEnd/>
          </a:ln>
          <a:effectLst/>
        </p:spPr>
        <p:txBody>
          <a:bodyPr>
            <a:spAutoFit/>
          </a:bodyPr>
          <a:lstStyle/>
          <a:p>
            <a:pPr marL="342900" indent="-342900">
              <a:spcBef>
                <a:spcPct val="50000"/>
              </a:spcBef>
              <a:buFont typeface="Wingdings" pitchFamily="2" charset="2"/>
              <a:buNone/>
              <a:defRPr/>
            </a:pPr>
            <a:r>
              <a:rPr lang="en-US" altLang="zh-CN" sz="2000" b="1" i="1" dirty="0">
                <a:solidFill>
                  <a:srgbClr val="FF0000"/>
                </a:solidFill>
                <a:effectLst>
                  <a:outerShdw blurRad="38100" dist="38100" dir="2700000" algn="tl">
                    <a:srgbClr val="C0C0C0"/>
                  </a:outerShdw>
                </a:effectLst>
                <a:latin typeface="Arial" charset="0"/>
                <a:ea typeface="宋体" pitchFamily="2" charset="-122"/>
              </a:rPr>
              <a:t>     </a:t>
            </a:r>
            <a:r>
              <a:rPr lang="en-US" altLang="zh-CN" sz="1600" i="1" dirty="0">
                <a:solidFill>
                  <a:srgbClr val="FF0000"/>
                </a:solidFill>
                <a:latin typeface="Arial" charset="0"/>
                <a:ea typeface="宋体" pitchFamily="2" charset="-122"/>
              </a:rPr>
              <a:t>+ </a:t>
            </a:r>
            <a:r>
              <a:rPr lang="en-US" altLang="zh-CN" sz="1600" i="1" dirty="0" smtClean="0">
                <a:solidFill>
                  <a:srgbClr val="FF0000"/>
                </a:solidFill>
                <a:latin typeface="Arial" charset="0"/>
                <a:ea typeface="宋体" pitchFamily="2" charset="-122"/>
              </a:rPr>
              <a:t>QCD equation </a:t>
            </a:r>
            <a:r>
              <a:rPr lang="en-US" altLang="zh-CN" sz="1600" i="1" dirty="0">
                <a:solidFill>
                  <a:srgbClr val="FF0000"/>
                </a:solidFill>
                <a:latin typeface="Arial" charset="0"/>
                <a:ea typeface="宋体" pitchFamily="2" charset="-122"/>
              </a:rPr>
              <a:t>of state</a:t>
            </a:r>
          </a:p>
        </p:txBody>
      </p:sp>
      <p:graphicFrame>
        <p:nvGraphicFramePr>
          <p:cNvPr id="26" name="Object 3"/>
          <p:cNvGraphicFramePr>
            <a:graphicFrameLocks noGrp="1" noChangeAspect="1"/>
          </p:cNvGraphicFramePr>
          <p:nvPr>
            <p:ph sz="quarter" idx="2"/>
            <p:extLst>
              <p:ext uri="{D42A27DB-BD31-4B8C-83A1-F6EECF244321}">
                <p14:modId xmlns:p14="http://schemas.microsoft.com/office/powerpoint/2010/main" val="2959354921"/>
              </p:ext>
            </p:extLst>
          </p:nvPr>
        </p:nvGraphicFramePr>
        <p:xfrm>
          <a:off x="1686745" y="1461251"/>
          <a:ext cx="6184205" cy="1112945"/>
        </p:xfrm>
        <a:graphic>
          <a:graphicData uri="http://schemas.openxmlformats.org/presentationml/2006/ole">
            <mc:AlternateContent xmlns:mc="http://schemas.openxmlformats.org/markup-compatibility/2006">
              <mc:Choice xmlns:v="urn:schemas-microsoft-com:vml" Requires="v">
                <p:oleObj spid="_x0000_s46090" name="位图图像" r:id="rId10" imgW="6504762" imgH="1295238" progId="Paint.Picture">
                  <p:embed/>
                </p:oleObj>
              </mc:Choice>
              <mc:Fallback>
                <p:oleObj name="位图图像" r:id="rId10" imgW="6504762" imgH="1295238" progId="Paint.Picture">
                  <p:embed/>
                  <p:pic>
                    <p:nvPicPr>
                      <p:cNvPr id="21513"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6745" y="1461251"/>
                        <a:ext cx="6184205" cy="1112945"/>
                      </a:xfrm>
                      <a:prstGeom prst="rect">
                        <a:avLst/>
                      </a:prstGeom>
                      <a:noFill/>
                      <a:ln>
                        <a:noFill/>
                      </a:ln>
                      <a:effectLst/>
                      <a:extLst/>
                    </p:spPr>
                  </p:pic>
                </p:oleObj>
              </mc:Fallback>
            </mc:AlternateContent>
          </a:graphicData>
        </a:graphic>
      </p:graphicFrame>
      <p:pic>
        <p:nvPicPr>
          <p:cNvPr id="27"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7768" y="1222824"/>
            <a:ext cx="2964830" cy="3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对象 1"/>
          <p:cNvGraphicFramePr>
            <a:graphicFrameLocks noChangeAspect="1"/>
          </p:cNvGraphicFramePr>
          <p:nvPr>
            <p:extLst>
              <p:ext uri="{D42A27DB-BD31-4B8C-83A1-F6EECF244321}">
                <p14:modId xmlns:p14="http://schemas.microsoft.com/office/powerpoint/2010/main" val="2350019785"/>
              </p:ext>
            </p:extLst>
          </p:nvPr>
        </p:nvGraphicFramePr>
        <p:xfrm>
          <a:off x="1822278" y="2648154"/>
          <a:ext cx="1807706" cy="286082"/>
        </p:xfrm>
        <a:graphic>
          <a:graphicData uri="http://schemas.openxmlformats.org/presentationml/2006/ole">
            <mc:AlternateContent xmlns:mc="http://schemas.openxmlformats.org/markup-compatibility/2006">
              <mc:Choice xmlns:v="urn:schemas-microsoft-com:vml" Requires="v">
                <p:oleObj spid="_x0000_s46091" name="Equation" r:id="rId13" imgW="3467100" imgH="546100" progId="Equation.DSMT4">
                  <p:embed/>
                </p:oleObj>
              </mc:Choice>
              <mc:Fallback>
                <p:oleObj name="Equation" r:id="rId13" imgW="3467100" imgH="546100" progId="Equation.DSMT4">
                  <p:embed/>
                  <p:pic>
                    <p:nvPicPr>
                      <p:cNvPr id="21516" name="对象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2278" y="2648154"/>
                        <a:ext cx="1807706" cy="286082"/>
                      </a:xfrm>
                      <a:prstGeom prst="rect">
                        <a:avLst/>
                      </a:prstGeom>
                      <a:noFill/>
                      <a:ln>
                        <a:noFill/>
                      </a:ln>
                      <a:extLst/>
                    </p:spPr>
                  </p:pic>
                </p:oleObj>
              </mc:Fallback>
            </mc:AlternateContent>
          </a:graphicData>
        </a:graphic>
      </p:graphicFrame>
      <p:sp>
        <p:nvSpPr>
          <p:cNvPr id="34" name="TextBox 33"/>
          <p:cNvSpPr txBox="1"/>
          <p:nvPr/>
        </p:nvSpPr>
        <p:spPr>
          <a:xfrm>
            <a:off x="971600" y="908720"/>
            <a:ext cx="7547422" cy="369332"/>
          </a:xfrm>
          <a:prstGeom prst="rect">
            <a:avLst/>
          </a:prstGeom>
          <a:noFill/>
        </p:spPr>
        <p:txBody>
          <a:bodyPr wrap="square">
            <a:spAutoFit/>
          </a:bodyPr>
          <a:lstStyle/>
          <a:p>
            <a:pPr>
              <a:buFont typeface="Wingdings" pitchFamily="2" charset="2"/>
              <a:buNone/>
              <a:defRPr/>
            </a:pPr>
            <a:r>
              <a:rPr lang="en-US" altLang="zh-CN" sz="1800" i="1" dirty="0" smtClean="0">
                <a:solidFill>
                  <a:srgbClr val="FF0000"/>
                </a:solidFill>
                <a:latin typeface="Arial" panose="020B0604020202020204" pitchFamily="34" charset="0"/>
                <a:cs typeface="Arial" panose="020B0604020202020204" pitchFamily="34" charset="0"/>
              </a:rPr>
              <a:t>Transport equations for </a:t>
            </a:r>
            <a:r>
              <a:rPr lang="en-US" altLang="zh-CN" sz="1800" i="1" dirty="0" err="1" smtClean="0">
                <a:solidFill>
                  <a:srgbClr val="FF0000"/>
                </a:solidFill>
                <a:latin typeface="Arial" panose="020B0604020202020204" pitchFamily="34" charset="0"/>
                <a:cs typeface="Arial" panose="020B0604020202020204" pitchFamily="34" charset="0"/>
              </a:rPr>
              <a:t>quarkonia</a:t>
            </a:r>
            <a:r>
              <a:rPr lang="en-US" altLang="zh-CN" sz="1800" i="1" dirty="0" smtClean="0">
                <a:solidFill>
                  <a:srgbClr val="FF0000"/>
                </a:solidFill>
                <a:latin typeface="Arial" panose="020B0604020202020204" pitchFamily="34" charset="0"/>
                <a:cs typeface="Arial" panose="020B0604020202020204" pitchFamily="34" charset="0"/>
              </a:rPr>
              <a:t> and hydrodynamic equation for QGP:</a:t>
            </a:r>
            <a:endParaRPr lang="zh-CN" altLang="en-US" sz="18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85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8104" y="458088"/>
            <a:ext cx="3059832" cy="738664"/>
          </a:xfrm>
          <a:prstGeom prst="rect">
            <a:avLst/>
          </a:prstGeom>
        </p:spPr>
        <p:txBody>
          <a:bodyPr wrap="square">
            <a:spAutoFit/>
          </a:bodyPr>
          <a:lstStyle/>
          <a:p>
            <a:pPr lvl="0">
              <a:defRPr sz="1800"/>
            </a:pPr>
            <a:r>
              <a:rPr lang="en-US" altLang="zh-CN" sz="1400" i="1" dirty="0" smtClean="0">
                <a:solidFill>
                  <a:srgbClr val="0000FF"/>
                </a:solidFill>
                <a:latin typeface="Arial" pitchFamily="34" charset="0"/>
                <a:cs typeface="Arial" pitchFamily="34" charset="0"/>
              </a:rPr>
              <a:t>He, Zhuang, PLB746</a:t>
            </a:r>
            <a:r>
              <a:rPr lang="en-US" altLang="zh-CN" sz="1400" i="1" dirty="0">
                <a:solidFill>
                  <a:srgbClr val="0000FF"/>
                </a:solidFill>
                <a:latin typeface="Arial" pitchFamily="34" charset="0"/>
                <a:cs typeface="Arial" pitchFamily="34" charset="0"/>
              </a:rPr>
              <a:t>, </a:t>
            </a:r>
            <a:r>
              <a:rPr lang="en-US" altLang="zh-CN" sz="1400" i="1" dirty="0" smtClean="0">
                <a:solidFill>
                  <a:srgbClr val="0000FF"/>
                </a:solidFill>
                <a:latin typeface="Arial" pitchFamily="34" charset="0"/>
                <a:cs typeface="Arial" pitchFamily="34" charset="0"/>
              </a:rPr>
              <a:t>59(2015),                                                    Zhao, Zhuang, PLB771, 349(2017)                                                  Zhao Zhuang, PLB </a:t>
            </a:r>
            <a:endParaRPr lang="en-US" altLang="zh-CN" sz="1400" i="1" dirty="0">
              <a:solidFill>
                <a:srgbClr val="0000FF"/>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4" name="TextBox 30"/>
              <p:cNvSpPr txBox="1"/>
              <p:nvPr/>
            </p:nvSpPr>
            <p:spPr>
              <a:xfrm>
                <a:off x="504056" y="862830"/>
                <a:ext cx="8316416" cy="1270026"/>
              </a:xfrm>
              <a:prstGeom prst="rect">
                <a:avLst/>
              </a:prstGeom>
              <a:noFill/>
            </p:spPr>
            <p:txBody>
              <a:bodyPr wrap="square" lIns="130046" tIns="65023" rIns="130046" bIns="65023" rtlCol="0">
                <a:spAutoFit/>
              </a:bodyPr>
              <a:lstStyle/>
              <a:p>
                <a:pPr/>
                <a14:m>
                  <m:oMathPara xmlns:m="http://schemas.openxmlformats.org/officeDocument/2006/math">
                    <m:oMathParaPr>
                      <m:jc m:val="left"/>
                    </m:oMathParaPr>
                    <m:oMath xmlns:m="http://schemas.openxmlformats.org/officeDocument/2006/math">
                      <m:sSub>
                        <m:sSubPr>
                          <m:ctrlPr>
                            <a:rPr lang="en-US" altLang="zh-CN" sz="1800" i="1" smtClean="0">
                              <a:solidFill>
                                <a:schemeClr val="tx1"/>
                              </a:solidFill>
                              <a:latin typeface="Cambria Math" panose="02040503050406030204" pitchFamily="18" charset="0"/>
                              <a:cs typeface="Arial" pitchFamily="34" charset="0"/>
                            </a:rPr>
                          </m:ctrlPr>
                        </m:sSubPr>
                        <m:e>
                          <m:r>
                            <a:rPr lang="en-US" altLang="zh-CN" sz="1800" b="0" i="1" smtClean="0">
                              <a:solidFill>
                                <a:schemeClr val="tx1"/>
                              </a:solidFill>
                              <a:latin typeface="Cambria Math"/>
                              <a:cs typeface="Arial" pitchFamily="34" charset="0"/>
                            </a:rPr>
                            <m:t>𝑁</m:t>
                          </m:r>
                        </m:e>
                        <m:sub>
                          <m:r>
                            <a:rPr lang="en-US" altLang="zh-CN" sz="1800" b="0" i="1" smtClean="0">
                              <a:solidFill>
                                <a:schemeClr val="tx1"/>
                              </a:solidFill>
                              <a:latin typeface="Cambria Math"/>
                              <a:cs typeface="Arial" pitchFamily="34" charset="0"/>
                            </a:rPr>
                            <m:t>𝑐</m:t>
                          </m:r>
                        </m:sub>
                      </m:sSub>
                      <m:r>
                        <a:rPr lang="en-US" altLang="zh-CN" sz="1800" i="1" smtClean="0">
                          <a:solidFill>
                            <a:schemeClr val="tx1"/>
                          </a:solidFill>
                          <a:latin typeface="Cambria Math"/>
                          <a:ea typeface="Cambria Math"/>
                          <a:cs typeface="Arial" pitchFamily="34" charset="0"/>
                        </a:rPr>
                        <m:t>~</m:t>
                      </m:r>
                      <m:r>
                        <a:rPr lang="en-US" altLang="zh-CN" sz="1800" b="0" i="1" smtClean="0">
                          <a:solidFill>
                            <a:schemeClr val="tx1"/>
                          </a:solidFill>
                          <a:latin typeface="Cambria Math"/>
                          <a:ea typeface="Cambria Math"/>
                          <a:cs typeface="Arial" pitchFamily="34" charset="0"/>
                        </a:rPr>
                        <m:t>100</m:t>
                      </m:r>
                      <m:r>
                        <a:rPr lang="en-US" altLang="zh-CN" sz="1800" b="0" i="1" smtClean="0">
                          <a:solidFill>
                            <a:schemeClr val="tx1"/>
                          </a:solidFill>
                          <a:latin typeface="Cambria Math"/>
                          <a:ea typeface="Cambria Math"/>
                          <a:cs typeface="Arial" pitchFamily="34" charset="0"/>
                        </a:rPr>
                        <m:t>  </m:t>
                      </m:r>
                      <m:r>
                        <a:rPr lang="en-US" altLang="zh-CN" sz="1800" b="0" i="1" smtClean="0">
                          <a:solidFill>
                            <a:schemeClr val="tx1"/>
                          </a:solidFill>
                          <a:latin typeface="Cambria Math"/>
                          <a:ea typeface="Cambria Math"/>
                          <a:cs typeface="Arial" pitchFamily="34" charset="0"/>
                        </a:rPr>
                        <m:t>𝑖𝑛</m:t>
                      </m:r>
                      <m:r>
                        <a:rPr lang="en-US" altLang="zh-CN" sz="1800" b="0" i="1" smtClean="0">
                          <a:solidFill>
                            <a:schemeClr val="tx1"/>
                          </a:solidFill>
                          <a:latin typeface="Cambria Math"/>
                          <a:ea typeface="Cambria Math"/>
                          <a:cs typeface="Arial" pitchFamily="34" charset="0"/>
                        </a:rPr>
                        <m:t> </m:t>
                      </m:r>
                      <m:r>
                        <a:rPr lang="en-US" altLang="zh-CN" sz="1800" b="0" i="1" smtClean="0">
                          <a:solidFill>
                            <a:schemeClr val="tx1"/>
                          </a:solidFill>
                          <a:latin typeface="Cambria Math"/>
                          <a:ea typeface="Cambria Math"/>
                          <a:cs typeface="Arial" pitchFamily="34" charset="0"/>
                        </a:rPr>
                        <m:t>𝑃𝑏</m:t>
                      </m:r>
                      <m:r>
                        <a:rPr lang="en-US" altLang="zh-CN" sz="1800" b="0" i="1" smtClean="0">
                          <a:solidFill>
                            <a:schemeClr val="tx1"/>
                          </a:solidFill>
                          <a:latin typeface="Cambria Math"/>
                          <a:ea typeface="Cambria Math"/>
                          <a:cs typeface="Arial" pitchFamily="34" charset="0"/>
                        </a:rPr>
                        <m:t>+</m:t>
                      </m:r>
                      <m:r>
                        <a:rPr lang="en-US" altLang="zh-CN" sz="1800" b="0" i="1" smtClean="0">
                          <a:solidFill>
                            <a:schemeClr val="tx1"/>
                          </a:solidFill>
                          <a:latin typeface="Cambria Math"/>
                          <a:ea typeface="Cambria Math"/>
                          <a:cs typeface="Arial" pitchFamily="34" charset="0"/>
                        </a:rPr>
                        <m:t>𝑃𝑏</m:t>
                      </m:r>
                      <m:r>
                        <a:rPr lang="en-US" altLang="zh-CN" sz="1800" b="0" i="1" smtClean="0">
                          <a:solidFill>
                            <a:schemeClr val="tx1"/>
                          </a:solidFill>
                          <a:latin typeface="Cambria Math"/>
                          <a:ea typeface="Cambria Math"/>
                          <a:cs typeface="Arial" pitchFamily="34" charset="0"/>
                        </a:rPr>
                        <m:t> </m:t>
                      </m:r>
                      <m:r>
                        <a:rPr lang="en-US" altLang="zh-CN" sz="1800" b="0" i="1" smtClean="0">
                          <a:solidFill>
                            <a:schemeClr val="tx1"/>
                          </a:solidFill>
                          <a:latin typeface="Cambria Math"/>
                          <a:ea typeface="Cambria Math"/>
                          <a:cs typeface="Arial" pitchFamily="34" charset="0"/>
                        </a:rPr>
                        <m:t>𝑎𝑡</m:t>
                      </m:r>
                      <m:r>
                        <a:rPr lang="en-US" altLang="zh-CN" sz="1800" b="0" i="1" smtClean="0">
                          <a:solidFill>
                            <a:schemeClr val="tx1"/>
                          </a:solidFill>
                          <a:latin typeface="Cambria Math"/>
                          <a:ea typeface="Cambria Math"/>
                          <a:cs typeface="Arial" pitchFamily="34" charset="0"/>
                        </a:rPr>
                        <m:t> </m:t>
                      </m:r>
                      <m:r>
                        <a:rPr lang="en-US" altLang="zh-CN" sz="1800" b="0" i="1" smtClean="0">
                          <a:solidFill>
                            <a:schemeClr val="tx1"/>
                          </a:solidFill>
                          <a:latin typeface="Cambria Math"/>
                          <a:ea typeface="Cambria Math"/>
                          <a:cs typeface="Arial" pitchFamily="34" charset="0"/>
                        </a:rPr>
                        <m:t>𝐿𝐻𝐶</m:t>
                      </m:r>
                      <m:r>
                        <a:rPr lang="en-US" altLang="zh-CN" sz="1800" b="0" i="1" smtClean="0">
                          <a:solidFill>
                            <a:schemeClr val="tx1"/>
                          </a:solidFill>
                          <a:latin typeface="Cambria Math"/>
                          <a:ea typeface="Cambria Math"/>
                          <a:cs typeface="Arial" pitchFamily="34" charset="0"/>
                        </a:rPr>
                        <m:t>,</m:t>
                      </m:r>
                    </m:oMath>
                  </m:oMathPara>
                </a14:m>
                <a:endParaRPr lang="en-US" altLang="zh-CN" sz="1800" b="0" i="1" dirty="0" smtClean="0">
                  <a:solidFill>
                    <a:schemeClr val="tx1"/>
                  </a:solidFill>
                  <a:latin typeface="Cambria Math"/>
                  <a:ea typeface="Cambria Math"/>
                  <a:cs typeface="Arial" pitchFamily="34" charset="0"/>
                </a:endParaRPr>
              </a:p>
              <a:p>
                <a14:m>
                  <m:oMath xmlns:m="http://schemas.openxmlformats.org/officeDocument/2006/math">
                    <m:sSub>
                      <m:sSubPr>
                        <m:ctrlPr>
                          <a:rPr lang="en-US" altLang="zh-CN" sz="1800" i="1" smtClean="0">
                            <a:solidFill>
                              <a:schemeClr val="tx1"/>
                            </a:solidFill>
                            <a:latin typeface="Cambria Math" panose="02040503050406030204" pitchFamily="18" charset="0"/>
                            <a:cs typeface="Arial" pitchFamily="34" charset="0"/>
                          </a:rPr>
                        </m:ctrlPr>
                      </m:sSubPr>
                      <m:e>
                        <m:r>
                          <a:rPr lang="en-US" altLang="zh-CN" sz="1800" b="0" i="1" smtClean="0">
                            <a:solidFill>
                              <a:schemeClr val="tx1"/>
                            </a:solidFill>
                            <a:latin typeface="Cambria Math"/>
                            <a:cs typeface="Arial" pitchFamily="34" charset="0"/>
                          </a:rPr>
                          <m:t>𝑁</m:t>
                        </m:r>
                      </m:e>
                      <m:sub>
                        <m:sSub>
                          <m:sSubPr>
                            <m:ctrlPr>
                              <a:rPr lang="en-US" altLang="zh-CN" sz="1800" i="1" smtClean="0">
                                <a:solidFill>
                                  <a:schemeClr val="tx1"/>
                                </a:solidFill>
                                <a:latin typeface="Cambria Math" panose="02040503050406030204" pitchFamily="18" charset="0"/>
                                <a:cs typeface="Arial" pitchFamily="34" charset="0"/>
                              </a:rPr>
                            </m:ctrlPr>
                          </m:sSubPr>
                          <m:e>
                            <m:r>
                              <m:rPr>
                                <m:sty m:val="p"/>
                              </m:rPr>
                              <a:rPr lang="el-GR" altLang="zh-CN" sz="1800" i="1" smtClean="0">
                                <a:solidFill>
                                  <a:schemeClr val="tx1"/>
                                </a:solidFill>
                                <a:latin typeface="Cambria Math"/>
                                <a:ea typeface="Cambria Math"/>
                                <a:cs typeface="Arial" pitchFamily="34" charset="0"/>
                              </a:rPr>
                              <m:t>Ξ</m:t>
                            </m:r>
                          </m:e>
                          <m:sub>
                            <m:r>
                              <a:rPr lang="en-US" altLang="zh-CN" sz="1800" b="0" i="1" smtClean="0">
                                <a:solidFill>
                                  <a:schemeClr val="tx1"/>
                                </a:solidFill>
                                <a:latin typeface="Cambria Math"/>
                                <a:cs typeface="Arial" pitchFamily="34" charset="0"/>
                              </a:rPr>
                              <m:t>𝑐𝑐</m:t>
                            </m:r>
                          </m:sub>
                        </m:sSub>
                      </m:sub>
                    </m:sSub>
                    <m:r>
                      <a:rPr lang="en-US" altLang="zh-CN" sz="1800" b="0" i="1" smtClean="0">
                        <a:solidFill>
                          <a:schemeClr val="tx1"/>
                        </a:solidFill>
                        <a:latin typeface="Cambria Math"/>
                        <a:cs typeface="Arial" pitchFamily="34" charset="0"/>
                      </a:rPr>
                      <m:t>~</m:t>
                    </m:r>
                    <m:sSup>
                      <m:sSupPr>
                        <m:ctrlPr>
                          <a:rPr lang="en-US" altLang="zh-CN" sz="1800" b="0" i="1" smtClean="0">
                            <a:solidFill>
                              <a:schemeClr val="tx1"/>
                            </a:solidFill>
                            <a:latin typeface="Cambria Math" panose="02040503050406030204" pitchFamily="18" charset="0"/>
                            <a:cs typeface="Arial" pitchFamily="34" charset="0"/>
                          </a:rPr>
                        </m:ctrlPr>
                      </m:sSupPr>
                      <m:e>
                        <m:d>
                          <m:dPr>
                            <m:ctrlPr>
                              <a:rPr lang="en-US" altLang="zh-CN" sz="1800" b="0" i="1" smtClean="0">
                                <a:solidFill>
                                  <a:schemeClr val="tx1"/>
                                </a:solidFill>
                                <a:latin typeface="Cambria Math" panose="02040503050406030204" pitchFamily="18" charset="0"/>
                                <a:cs typeface="Arial" pitchFamily="34" charset="0"/>
                              </a:rPr>
                            </m:ctrlPr>
                          </m:dPr>
                          <m:e>
                            <m:sSubSup>
                              <m:sSubSupPr>
                                <m:ctrlPr>
                                  <a:rPr lang="en-US" altLang="zh-CN" sz="1800" i="1">
                                    <a:solidFill>
                                      <a:schemeClr val="tx1"/>
                                    </a:solidFill>
                                    <a:latin typeface="Cambria Math" panose="02040503050406030204" pitchFamily="18" charset="0"/>
                                    <a:cs typeface="Arial" pitchFamily="34" charset="0"/>
                                  </a:rPr>
                                </m:ctrlPr>
                              </m:sSubSupPr>
                              <m:e>
                                <m:r>
                                  <a:rPr lang="en-US" altLang="zh-CN" sz="1800" i="1">
                                    <a:solidFill>
                                      <a:schemeClr val="tx1"/>
                                    </a:solidFill>
                                    <a:latin typeface="Cambria Math"/>
                                    <a:cs typeface="Arial" pitchFamily="34" charset="0"/>
                                  </a:rPr>
                                  <m:t>𝑁</m:t>
                                </m:r>
                              </m:e>
                              <m:sub>
                                <m:r>
                                  <a:rPr lang="en-US" altLang="zh-CN" sz="1800" i="1">
                                    <a:solidFill>
                                      <a:schemeClr val="tx1"/>
                                    </a:solidFill>
                                    <a:latin typeface="Cambria Math"/>
                                    <a:cs typeface="Arial" pitchFamily="34" charset="0"/>
                                  </a:rPr>
                                  <m:t>𝑐</m:t>
                                </m:r>
                              </m:sub>
                              <m:sup/>
                            </m:sSubSup>
                          </m:e>
                        </m:d>
                      </m:e>
                      <m:sup>
                        <m:r>
                          <a:rPr lang="en-US" altLang="zh-CN" sz="1800" b="0" i="1" smtClean="0">
                            <a:solidFill>
                              <a:schemeClr val="tx1"/>
                            </a:solidFill>
                            <a:latin typeface="Cambria Math"/>
                            <a:cs typeface="Arial" pitchFamily="34" charset="0"/>
                          </a:rPr>
                          <m:t>2</m:t>
                        </m:r>
                      </m:sup>
                    </m:sSup>
                  </m:oMath>
                </a14:m>
                <a:r>
                  <a:rPr lang="en-US" altLang="zh-CN" sz="1800" i="1" dirty="0" smtClean="0">
                    <a:solidFill>
                      <a:schemeClr val="tx1"/>
                    </a:solidFill>
                    <a:latin typeface="Arial" pitchFamily="34" charset="0"/>
                    <a:cs typeface="Arial" pitchFamily="34" charset="0"/>
                  </a:rPr>
                  <a:t> and </a:t>
                </a:r>
                <a14:m>
                  <m:oMath xmlns:m="http://schemas.openxmlformats.org/officeDocument/2006/math">
                    <m:sSub>
                      <m:sSubPr>
                        <m:ctrlPr>
                          <a:rPr lang="en-US" altLang="zh-CN" sz="1800" i="1">
                            <a:solidFill>
                              <a:schemeClr val="tx1"/>
                            </a:solidFill>
                            <a:latin typeface="Cambria Math" panose="02040503050406030204" pitchFamily="18" charset="0"/>
                            <a:cs typeface="Arial" pitchFamily="34" charset="0"/>
                          </a:rPr>
                        </m:ctrlPr>
                      </m:sSubPr>
                      <m:e>
                        <m:r>
                          <a:rPr lang="en-US" altLang="zh-CN" sz="1800" i="1">
                            <a:solidFill>
                              <a:schemeClr val="tx1"/>
                            </a:solidFill>
                            <a:latin typeface="Cambria Math"/>
                            <a:cs typeface="Arial" pitchFamily="34" charset="0"/>
                          </a:rPr>
                          <m:t>𝑁</m:t>
                        </m:r>
                      </m:e>
                      <m:sub>
                        <m:sSub>
                          <m:sSubPr>
                            <m:ctrlPr>
                              <a:rPr lang="en-US" altLang="zh-CN" sz="1800" i="1" smtClean="0">
                                <a:solidFill>
                                  <a:schemeClr val="tx1"/>
                                </a:solidFill>
                                <a:latin typeface="Cambria Math" panose="02040503050406030204" pitchFamily="18" charset="0"/>
                                <a:cs typeface="Arial" pitchFamily="34" charset="0"/>
                              </a:rPr>
                            </m:ctrlPr>
                          </m:sSubPr>
                          <m:e>
                            <m:r>
                              <m:rPr>
                                <m:sty m:val="p"/>
                              </m:rPr>
                              <a:rPr lang="el-GR" altLang="zh-CN" sz="1800" i="1" smtClean="0">
                                <a:solidFill>
                                  <a:schemeClr val="tx1"/>
                                </a:solidFill>
                                <a:latin typeface="Cambria Math"/>
                                <a:ea typeface="Cambria Math"/>
                                <a:cs typeface="Arial" pitchFamily="34" charset="0"/>
                              </a:rPr>
                              <m:t>Ω</m:t>
                            </m:r>
                          </m:e>
                          <m:sub>
                            <m:r>
                              <a:rPr lang="en-US" altLang="zh-CN" sz="1800" b="0" i="1" smtClean="0">
                                <a:solidFill>
                                  <a:schemeClr val="tx1"/>
                                </a:solidFill>
                                <a:latin typeface="Cambria Math"/>
                                <a:cs typeface="Arial" pitchFamily="34" charset="0"/>
                              </a:rPr>
                              <m:t>𝑐𝑐𝑐</m:t>
                            </m:r>
                          </m:sub>
                        </m:sSub>
                      </m:sub>
                    </m:sSub>
                    <m:r>
                      <a:rPr lang="en-US" altLang="zh-CN" sz="1800" i="1">
                        <a:solidFill>
                          <a:schemeClr val="tx1"/>
                        </a:solidFill>
                        <a:latin typeface="Cambria Math"/>
                        <a:cs typeface="Arial" pitchFamily="34" charset="0"/>
                      </a:rPr>
                      <m:t>~</m:t>
                    </m:r>
                    <m:sSup>
                      <m:sSupPr>
                        <m:ctrlPr>
                          <a:rPr lang="en-US" altLang="zh-CN" sz="1800" i="1">
                            <a:solidFill>
                              <a:schemeClr val="tx1"/>
                            </a:solidFill>
                            <a:latin typeface="Cambria Math" panose="02040503050406030204" pitchFamily="18" charset="0"/>
                            <a:cs typeface="Arial" pitchFamily="34" charset="0"/>
                          </a:rPr>
                        </m:ctrlPr>
                      </m:sSupPr>
                      <m:e>
                        <m:d>
                          <m:dPr>
                            <m:ctrlPr>
                              <a:rPr lang="en-US" altLang="zh-CN" sz="1800" i="1">
                                <a:solidFill>
                                  <a:schemeClr val="tx1"/>
                                </a:solidFill>
                                <a:latin typeface="Cambria Math" panose="02040503050406030204" pitchFamily="18" charset="0"/>
                                <a:cs typeface="Arial" pitchFamily="34" charset="0"/>
                              </a:rPr>
                            </m:ctrlPr>
                          </m:dPr>
                          <m:e>
                            <m:sSubSup>
                              <m:sSubSupPr>
                                <m:ctrlPr>
                                  <a:rPr lang="en-US" altLang="zh-CN" sz="1800" i="1">
                                    <a:solidFill>
                                      <a:schemeClr val="tx1"/>
                                    </a:solidFill>
                                    <a:latin typeface="Cambria Math" panose="02040503050406030204" pitchFamily="18" charset="0"/>
                                    <a:cs typeface="Arial" pitchFamily="34" charset="0"/>
                                  </a:rPr>
                                </m:ctrlPr>
                              </m:sSubSupPr>
                              <m:e>
                                <m:r>
                                  <a:rPr lang="en-US" altLang="zh-CN" sz="1800" i="1">
                                    <a:solidFill>
                                      <a:schemeClr val="tx1"/>
                                    </a:solidFill>
                                    <a:latin typeface="Cambria Math"/>
                                    <a:cs typeface="Arial" pitchFamily="34" charset="0"/>
                                  </a:rPr>
                                  <m:t>𝑁</m:t>
                                </m:r>
                              </m:e>
                              <m:sub>
                                <m:r>
                                  <a:rPr lang="en-US" altLang="zh-CN" sz="1800" i="1">
                                    <a:solidFill>
                                      <a:schemeClr val="tx1"/>
                                    </a:solidFill>
                                    <a:latin typeface="Cambria Math"/>
                                    <a:cs typeface="Arial" pitchFamily="34" charset="0"/>
                                  </a:rPr>
                                  <m:t>𝑐</m:t>
                                </m:r>
                              </m:sub>
                              <m:sup/>
                            </m:sSubSup>
                          </m:e>
                        </m:d>
                      </m:e>
                      <m:sup>
                        <m:r>
                          <a:rPr lang="en-US" altLang="zh-CN" sz="1800" b="0" i="1" smtClean="0">
                            <a:solidFill>
                              <a:schemeClr val="tx1"/>
                            </a:solidFill>
                            <a:latin typeface="Cambria Math"/>
                            <a:cs typeface="Arial" pitchFamily="34" charset="0"/>
                          </a:rPr>
                          <m:t>3</m:t>
                        </m:r>
                      </m:sup>
                    </m:sSup>
                  </m:oMath>
                </a14:m>
                <a:r>
                  <a:rPr lang="en-US" altLang="zh-CN" sz="1800" i="1" dirty="0" smtClean="0">
                    <a:solidFill>
                      <a:schemeClr val="tx1"/>
                    </a:solidFill>
                    <a:latin typeface="Arial" pitchFamily="34" charset="0"/>
                    <a:cs typeface="Arial" pitchFamily="34" charset="0"/>
                  </a:rPr>
                  <a:t> in coalescence mechanism. </a:t>
                </a:r>
              </a:p>
              <a:p>
                <a:r>
                  <a:rPr lang="en-US" altLang="zh-CN" sz="1800" i="1" dirty="0" smtClean="0">
                    <a:solidFill>
                      <a:schemeClr val="tx1"/>
                    </a:solidFill>
                    <a:latin typeface="Arial" pitchFamily="34" charset="0"/>
                    <a:cs typeface="Arial" pitchFamily="34" charset="0"/>
                  </a:rPr>
                  <a:t>It is most probable to discover </a:t>
                </a:r>
                <a14:m>
                  <m:oMath xmlns:m="http://schemas.openxmlformats.org/officeDocument/2006/math">
                    <m:sSubSup>
                      <m:sSubSupPr>
                        <m:ctrlPr>
                          <a:rPr lang="en-US" altLang="zh-CN" sz="1800" i="1">
                            <a:solidFill>
                              <a:schemeClr val="tx1"/>
                            </a:solidFill>
                            <a:latin typeface="Cambria Math" panose="02040503050406030204" pitchFamily="18" charset="0"/>
                          </a:rPr>
                        </m:ctrlPr>
                      </m:sSubSupPr>
                      <m:e>
                        <m:r>
                          <a:rPr lang="zh-CN" altLang="en-US" sz="1800" i="1">
                            <a:solidFill>
                              <a:schemeClr val="tx1"/>
                            </a:solidFill>
                            <a:latin typeface="Cambria Math"/>
                          </a:rPr>
                          <m:t>𝛯</m:t>
                        </m:r>
                      </m:e>
                      <m:sub>
                        <m:r>
                          <a:rPr lang="en-US" altLang="zh-CN" sz="1800" i="1">
                            <a:solidFill>
                              <a:schemeClr val="tx1"/>
                            </a:solidFill>
                            <a:latin typeface="Cambria Math"/>
                          </a:rPr>
                          <m:t>𝑐𝑐</m:t>
                        </m:r>
                      </m:sub>
                      <m:sup>
                        <m:r>
                          <a:rPr lang="en-US" altLang="zh-CN" sz="1800" i="1">
                            <a:solidFill>
                              <a:schemeClr val="tx1"/>
                            </a:solidFill>
                            <a:latin typeface="Cambria Math"/>
                          </a:rPr>
                          <m:t> </m:t>
                        </m:r>
                      </m:sup>
                    </m:sSubSup>
                    <m:r>
                      <a:rPr lang="en-US" altLang="zh-CN" sz="1800" i="1">
                        <a:solidFill>
                          <a:schemeClr val="tx1"/>
                        </a:solidFill>
                        <a:latin typeface="Cambria Math"/>
                      </a:rPr>
                      <m:t> </m:t>
                    </m:r>
                  </m:oMath>
                </a14:m>
                <a:r>
                  <a:rPr lang="en-US" altLang="zh-CN" sz="1800" i="1" dirty="0" smtClean="0">
                    <a:solidFill>
                      <a:schemeClr val="tx1"/>
                    </a:solidFill>
                    <a:latin typeface="Arial" pitchFamily="34" charset="0"/>
                    <a:cs typeface="Arial" pitchFamily="34" charset="0"/>
                  </a:rPr>
                  <a:t>and </a:t>
                </a:r>
                <a14:m>
                  <m:oMath xmlns:m="http://schemas.openxmlformats.org/officeDocument/2006/math">
                    <m:sSub>
                      <m:sSubPr>
                        <m:ctrlPr>
                          <a:rPr lang="en-US" altLang="zh-CN" sz="1800" i="1">
                            <a:solidFill>
                              <a:schemeClr val="tx1"/>
                            </a:solidFill>
                            <a:latin typeface="Cambria Math" panose="02040503050406030204" pitchFamily="18" charset="0"/>
                            <a:ea typeface="楷体" pitchFamily="49" charset="-122"/>
                            <a:cs typeface="Arial" pitchFamily="34" charset="0"/>
                          </a:rPr>
                        </m:ctrlPr>
                      </m:sSubPr>
                      <m:e>
                        <m:r>
                          <m:rPr>
                            <m:sty m:val="p"/>
                          </m:rPr>
                          <a:rPr lang="el-GR" altLang="zh-CN" sz="1800" i="1">
                            <a:solidFill>
                              <a:schemeClr val="tx1"/>
                            </a:solidFill>
                            <a:latin typeface="Cambria Math"/>
                            <a:ea typeface="Cambria Math"/>
                            <a:cs typeface="Arial" pitchFamily="34" charset="0"/>
                          </a:rPr>
                          <m:t>Ω</m:t>
                        </m:r>
                      </m:e>
                      <m:sub>
                        <m:r>
                          <a:rPr lang="en-US" altLang="zh-CN" sz="1800" i="1">
                            <a:solidFill>
                              <a:schemeClr val="tx1"/>
                            </a:solidFill>
                            <a:latin typeface="Cambria Math"/>
                            <a:ea typeface="楷体" pitchFamily="49" charset="-122"/>
                            <a:cs typeface="Arial" pitchFamily="34" charset="0"/>
                          </a:rPr>
                          <m:t>𝑐𝑐𝑐</m:t>
                        </m:r>
                      </m:sub>
                    </m:sSub>
                    <m:r>
                      <a:rPr lang="en-US" altLang="zh-CN" sz="1800" i="1">
                        <a:solidFill>
                          <a:schemeClr val="tx1"/>
                        </a:solidFill>
                        <a:latin typeface="Cambria Math"/>
                        <a:ea typeface="楷体" pitchFamily="49" charset="-122"/>
                        <a:cs typeface="Arial" pitchFamily="34" charset="0"/>
                      </a:rPr>
                      <m:t> </m:t>
                    </m:r>
                  </m:oMath>
                </a14:m>
                <a:r>
                  <a:rPr lang="en-US" altLang="zh-CN" sz="1800" i="1" dirty="0" smtClean="0">
                    <a:solidFill>
                      <a:schemeClr val="tx1"/>
                    </a:solidFill>
                    <a:latin typeface="Arial" pitchFamily="34" charset="0"/>
                    <a:cs typeface="Arial" pitchFamily="34" charset="0"/>
                  </a:rPr>
                  <a:t>in A+A at LHC, and the discovery is a unique signal of QGP formation.</a:t>
                </a:r>
                <a:endParaRPr lang="en-US" altLang="zh-CN" sz="1800" i="1" dirty="0">
                  <a:solidFill>
                    <a:schemeClr val="tx1"/>
                  </a:solidFill>
                  <a:latin typeface="Arial" panose="020B0604020202020204" pitchFamily="34" charset="0"/>
                  <a:cs typeface="Arial" panose="020B0604020202020204" pitchFamily="34" charset="0"/>
                </a:endParaRPr>
              </a:p>
            </p:txBody>
          </p:sp>
        </mc:Choice>
        <mc:Fallback xmlns="">
          <p:sp>
            <p:nvSpPr>
              <p:cNvPr id="14" name="TextBox 30"/>
              <p:cNvSpPr txBox="1">
                <a:spLocks noRot="1" noChangeAspect="1" noMove="1" noResize="1" noEditPoints="1" noAdjustHandles="1" noChangeArrowheads="1" noChangeShapeType="1" noTextEdit="1"/>
              </p:cNvSpPr>
              <p:nvPr/>
            </p:nvSpPr>
            <p:spPr>
              <a:xfrm>
                <a:off x="504056" y="862830"/>
                <a:ext cx="8316416" cy="1270026"/>
              </a:xfrm>
              <a:prstGeom prst="rect">
                <a:avLst/>
              </a:prstGeom>
              <a:blipFill>
                <a:blip r:embed="rId3"/>
                <a:stretch>
                  <a:fillRect l="-147" b="-11538"/>
                </a:stretch>
              </a:blipFill>
            </p:spPr>
            <p:txBody>
              <a:bodyPr/>
              <a:lstStyle/>
              <a:p>
                <a:r>
                  <a:rPr lang="zh-CN" altLang="en-US">
                    <a:noFill/>
                  </a:rPr>
                  <a:t> </a:t>
                </a:r>
              </a:p>
            </p:txBody>
          </p:sp>
        </mc:Fallback>
      </mc:AlternateContent>
      <p:pic>
        <p:nvPicPr>
          <p:cNvPr id="17" name="pasted-image.pdf"/>
          <p:cNvPicPr/>
          <p:nvPr/>
        </p:nvPicPr>
        <p:blipFill>
          <a:blip r:embed="rId4">
            <a:extLst/>
          </a:blip>
          <a:stretch>
            <a:fillRect/>
          </a:stretch>
        </p:blipFill>
        <p:spPr>
          <a:xfrm>
            <a:off x="2915816" y="2206024"/>
            <a:ext cx="3168352" cy="483151"/>
          </a:xfrm>
          <a:prstGeom prst="rect">
            <a:avLst/>
          </a:prstGeom>
          <a:ln w="12700">
            <a:miter lim="400000"/>
          </a:ln>
        </p:spPr>
      </p:pic>
      <mc:AlternateContent xmlns:mc="http://schemas.openxmlformats.org/markup-compatibility/2006" xmlns:a14="http://schemas.microsoft.com/office/drawing/2010/main">
        <mc:Choice Requires="a14">
          <p:sp>
            <p:nvSpPr>
              <p:cNvPr id="24" name="矩形 23"/>
              <p:cNvSpPr/>
              <p:nvPr/>
            </p:nvSpPr>
            <p:spPr>
              <a:xfrm>
                <a:off x="3155409" y="292586"/>
                <a:ext cx="2352695" cy="400110"/>
              </a:xfrm>
              <a:prstGeom prst="rect">
                <a:avLst/>
              </a:prstGeom>
            </p:spPr>
            <p:txBody>
              <a:bodyPr wrap="none">
                <a:spAutoFit/>
              </a:bodyPr>
              <a:lstStyle/>
              <a:p>
                <a14:m>
                  <m:oMath xmlns:m="http://schemas.openxmlformats.org/officeDocument/2006/math">
                    <m:sSub>
                      <m:sSubPr>
                        <m:ctrlPr>
                          <a:rPr lang="en-US" altLang="zh-CN" sz="2000" i="1" smtClean="0">
                            <a:solidFill>
                              <a:srgbClr val="C00000"/>
                            </a:solidFill>
                            <a:latin typeface="Cambria Math" panose="02040503050406030204" pitchFamily="18" charset="0"/>
                            <a:cs typeface="Arial" panose="020B0604020202020204" pitchFamily="34" charset="0"/>
                          </a:rPr>
                        </m:ctrlPr>
                      </m:sSubPr>
                      <m:e>
                        <m:r>
                          <a:rPr lang="el-GR" altLang="zh-CN"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𝛯</m:t>
                        </m:r>
                      </m:e>
                      <m:sub>
                        <m:r>
                          <a:rPr lang="en-US" altLang="zh-CN" sz="2000" i="1">
                            <a:solidFill>
                              <a:srgbClr val="C00000"/>
                            </a:solidFill>
                            <a:latin typeface="Cambria Math" panose="02040503050406030204" pitchFamily="18" charset="0"/>
                            <a:cs typeface="Arial" panose="020B0604020202020204" pitchFamily="34" charset="0"/>
                          </a:rPr>
                          <m:t>𝑐𝑐</m:t>
                        </m:r>
                      </m:sub>
                    </m:sSub>
                  </m:oMath>
                </a14:m>
                <a:r>
                  <a:rPr lang="en-US" altLang="zh-CN" sz="2000" i="1" dirty="0">
                    <a:solidFill>
                      <a:srgbClr val="C00000"/>
                    </a:solidFill>
                    <a:latin typeface="Arial" panose="020B0604020202020204" pitchFamily="34" charset="0"/>
                    <a:cs typeface="Arial" panose="020B0604020202020204" pitchFamily="34" charset="0"/>
                  </a:rPr>
                  <a:t> and </a:t>
                </a:r>
                <a14:m>
                  <m:oMath xmlns:m="http://schemas.openxmlformats.org/officeDocument/2006/math">
                    <m:sSub>
                      <m:sSubPr>
                        <m:ctrlPr>
                          <a:rPr lang="en-US" altLang="zh-CN" sz="2000" i="1">
                            <a:solidFill>
                              <a:srgbClr val="C00000"/>
                            </a:solidFill>
                            <a:latin typeface="Cambria Math" panose="02040503050406030204" pitchFamily="18" charset="0"/>
                            <a:cs typeface="Arial" panose="020B0604020202020204" pitchFamily="34" charset="0"/>
                          </a:rPr>
                        </m:ctrlPr>
                      </m:sSubPr>
                      <m:e>
                        <m:r>
                          <a:rPr lang="el-GR" altLang="zh-CN"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𝛺</m:t>
                        </m:r>
                      </m:e>
                      <m:sub>
                        <m:r>
                          <a:rPr lang="en-US" altLang="zh-CN" sz="2000" i="1">
                            <a:solidFill>
                              <a:srgbClr val="C00000"/>
                            </a:solidFill>
                            <a:latin typeface="Cambria Math" panose="02040503050406030204" pitchFamily="18" charset="0"/>
                            <a:cs typeface="Arial" panose="020B0604020202020204" pitchFamily="34" charset="0"/>
                          </a:rPr>
                          <m:t>𝑐𝑐𝑐</m:t>
                        </m:r>
                      </m:sub>
                    </m:sSub>
                  </m:oMath>
                </a14:m>
                <a:r>
                  <a:rPr lang="en-US" altLang="zh-CN" sz="2000" i="1" dirty="0">
                    <a:solidFill>
                      <a:srgbClr val="C00000"/>
                    </a:solidFill>
                    <a:latin typeface="Arial" panose="020B0604020202020204" pitchFamily="34" charset="0"/>
                    <a:cs typeface="Arial" panose="020B0604020202020204" pitchFamily="34" charset="0"/>
                  </a:rPr>
                  <a:t> </a:t>
                </a:r>
                <a:r>
                  <a:rPr lang="en-US" altLang="zh-CN" sz="2000" i="1" dirty="0" smtClean="0">
                    <a:solidFill>
                      <a:srgbClr val="C00000"/>
                    </a:solidFill>
                    <a:latin typeface="Arial" panose="020B0604020202020204" pitchFamily="34" charset="0"/>
                    <a:cs typeface="Arial" panose="020B0604020202020204" pitchFamily="34" charset="0"/>
                  </a:rPr>
                  <a:t>in HIC</a:t>
                </a:r>
                <a:endParaRPr lang="zh-CN" altLang="en-US" sz="2000" i="1" dirty="0">
                  <a:solidFill>
                    <a:srgbClr val="C00000"/>
                  </a:solidFill>
                  <a:effectLst/>
                  <a:latin typeface="Arial" pitchFamily="34" charset="0"/>
                  <a:cs typeface="Arial" pitchFamily="34"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3155409" y="292586"/>
                <a:ext cx="2352695" cy="400110"/>
              </a:xfrm>
              <a:prstGeom prst="rect">
                <a:avLst/>
              </a:prstGeom>
              <a:blipFill rotWithShape="1">
                <a:blip r:embed="rId9"/>
                <a:stretch>
                  <a:fillRect t="-6061" r="-1554" b="-27273"/>
                </a:stretch>
              </a:blipFill>
            </p:spPr>
            <p:txBody>
              <a:bodyPr/>
              <a:lstStyle/>
              <a:p>
                <a:r>
                  <a:rPr lang="zh-CN" altLang="en-US">
                    <a:noFill/>
                  </a:rPr>
                  <a:t> </a:t>
                </a:r>
              </a:p>
            </p:txBody>
          </p:sp>
        </mc:Fallback>
      </mc:AlternateContent>
      <p:sp>
        <p:nvSpPr>
          <p:cNvPr id="34" name="矩形 33"/>
          <p:cNvSpPr/>
          <p:nvPr/>
        </p:nvSpPr>
        <p:spPr>
          <a:xfrm>
            <a:off x="4896544" y="2617167"/>
            <a:ext cx="2699792" cy="307777"/>
          </a:xfrm>
          <a:prstGeom prst="rect">
            <a:avLst/>
          </a:prstGeom>
        </p:spPr>
        <p:txBody>
          <a:bodyPr wrap="square">
            <a:spAutoFit/>
          </a:bodyPr>
          <a:lstStyle/>
          <a:p>
            <a:pPr lvl="0">
              <a:defRPr sz="1800"/>
            </a:pPr>
            <a:r>
              <a:rPr lang="en-US" altLang="zh-CN" sz="1400" i="1" dirty="0" smtClean="0">
                <a:solidFill>
                  <a:srgbClr val="FF0000"/>
                </a:solidFill>
                <a:latin typeface="Arial" pitchFamily="34" charset="0"/>
                <a:cs typeface="Arial" pitchFamily="34" charset="0"/>
              </a:rPr>
              <a:t>Lattice QCD potential at finite T</a:t>
            </a:r>
            <a:endParaRPr lang="en-US" altLang="zh-CN" sz="1400" i="1" dirty="0">
              <a:solidFill>
                <a:srgbClr val="FF0000"/>
              </a:solidFill>
              <a:latin typeface="Arial" pitchFamily="34" charset="0"/>
              <a:cs typeface="Arial" pitchFamily="34" charset="0"/>
            </a:endParaRPr>
          </a:p>
        </p:txBody>
      </p:sp>
      <p:sp>
        <p:nvSpPr>
          <p:cNvPr id="35" name="Line 18"/>
          <p:cNvSpPr>
            <a:spLocks noChangeShapeType="1"/>
          </p:cNvSpPr>
          <p:nvPr/>
        </p:nvSpPr>
        <p:spPr bwMode="auto">
          <a:xfrm flipH="1" flipV="1">
            <a:off x="4716016" y="2545158"/>
            <a:ext cx="288032" cy="14401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mc:AlternateContent xmlns:mc="http://schemas.openxmlformats.org/markup-compatibility/2006" xmlns:a14="http://schemas.microsoft.com/office/drawing/2010/main">
        <mc:Choice Requires="a14">
          <p:sp>
            <p:nvSpPr>
              <p:cNvPr id="42" name="TextBox 41"/>
              <p:cNvSpPr txBox="1"/>
              <p:nvPr/>
            </p:nvSpPr>
            <p:spPr>
              <a:xfrm>
                <a:off x="539552" y="2852936"/>
                <a:ext cx="8064896" cy="984885"/>
              </a:xfrm>
              <a:prstGeom prst="rect">
                <a:avLst/>
              </a:prstGeom>
              <a:noFill/>
            </p:spPr>
            <p:txBody>
              <a:bodyPr wrap="square" rtlCol="0">
                <a:spAutoFit/>
              </a:bodyPr>
              <a:lstStyle/>
              <a:p>
                <a:r>
                  <a:rPr lang="en-US" altLang="zh-CN" sz="1600" i="1" dirty="0" smtClean="0">
                    <a:solidFill>
                      <a:srgbClr val="FF0000"/>
                    </a:solidFill>
                    <a:latin typeface="Arial" panose="020B0604020202020204" pitchFamily="34" charset="0"/>
                    <a:cs typeface="Arial" panose="020B0604020202020204" pitchFamily="34" charset="0"/>
                  </a:rPr>
                  <a:t>In </a:t>
                </a:r>
                <a:r>
                  <a:rPr lang="en-US" altLang="zh-CN" sz="1600" i="1" dirty="0" err="1" smtClean="0">
                    <a:solidFill>
                      <a:srgbClr val="FF0000"/>
                    </a:solidFill>
                    <a:latin typeface="Arial" panose="020B0604020202020204" pitchFamily="34" charset="0"/>
                    <a:cs typeface="Arial" panose="020B0604020202020204" pitchFamily="34" charset="0"/>
                  </a:rPr>
                  <a:t>Pb+Pb</a:t>
                </a:r>
                <a:r>
                  <a:rPr lang="en-US" altLang="zh-CN" sz="1600" i="1" dirty="0" smtClean="0">
                    <a:solidFill>
                      <a:srgbClr val="FF0000"/>
                    </a:solidFill>
                    <a:latin typeface="Arial" panose="020B0604020202020204" pitchFamily="34" charset="0"/>
                    <a:cs typeface="Arial" panose="020B0604020202020204" pitchFamily="34" charset="0"/>
                  </a:rPr>
                  <a:t> at 2.76 </a:t>
                </a:r>
                <a:r>
                  <a:rPr lang="en-US" altLang="zh-CN" sz="1600" i="1" dirty="0" err="1" smtClean="0">
                    <a:solidFill>
                      <a:srgbClr val="FF0000"/>
                    </a:solidFill>
                    <a:latin typeface="Arial" panose="020B0604020202020204" pitchFamily="34" charset="0"/>
                    <a:cs typeface="Arial" panose="020B0604020202020204" pitchFamily="34" charset="0"/>
                  </a:rPr>
                  <a:t>TeV</a:t>
                </a:r>
                <a:r>
                  <a:rPr lang="en-US" altLang="zh-CN" sz="1600" i="1" dirty="0" smtClean="0">
                    <a:solidFill>
                      <a:srgbClr val="FF0000"/>
                    </a:solidFill>
                    <a:latin typeface="Arial" panose="020B0604020202020204" pitchFamily="34" charset="0"/>
                    <a:cs typeface="Arial" panose="020B0604020202020204" pitchFamily="34" charset="0"/>
                  </a:rPr>
                  <a:t> :  </a:t>
                </a:r>
                <a14:m>
                  <m:oMath xmlns:m="http://schemas.openxmlformats.org/officeDocument/2006/math">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𝜎</m:t>
                        </m:r>
                      </m:e>
                      <m:sub>
                        <m:r>
                          <a:rPr lang="el-GR" altLang="zh-CN" sz="1600" i="1">
                            <a:solidFill>
                              <a:srgbClr val="FF0000"/>
                            </a:solidFill>
                            <a:latin typeface="Cambria Math" panose="02040503050406030204" pitchFamily="18" charset="0"/>
                            <a:ea typeface="Cambria Math" panose="02040503050406030204" pitchFamily="18" charset="0"/>
                          </a:rPr>
                          <m:t>𝛺</m:t>
                        </m:r>
                      </m:sub>
                    </m:sSub>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3</m:t>
                    </m:r>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5</m:t>
                    </m:r>
                    <m:r>
                      <a:rPr lang="en-US" altLang="zh-CN" sz="1600" i="1">
                        <a:solidFill>
                          <a:srgbClr val="FF0000"/>
                        </a:solidFill>
                        <a:latin typeface="Cambria Math" panose="02040503050406030204" pitchFamily="18" charset="0"/>
                        <a:ea typeface="Cambria Math" panose="02040503050406030204" pitchFamily="18" charset="0"/>
                      </a:rPr>
                      <m:t>×</m:t>
                    </m:r>
                    <m:sSup>
                      <m:sSupPr>
                        <m:ctrlPr>
                          <a:rPr lang="en-US" altLang="zh-CN" sz="1600" i="1">
                            <a:solidFill>
                              <a:srgbClr val="FF0000"/>
                            </a:solidFill>
                            <a:latin typeface="Cambria Math" panose="02040503050406030204" pitchFamily="18" charset="0"/>
                          </a:rPr>
                        </m:ctrlPr>
                      </m:sSupPr>
                      <m:e>
                        <m:r>
                          <a:rPr lang="en-US" altLang="zh-CN" sz="1600" i="1">
                            <a:solidFill>
                              <a:srgbClr val="FF0000"/>
                            </a:solidFill>
                            <a:latin typeface="Cambria Math" panose="02040503050406030204" pitchFamily="18" charset="0"/>
                          </a:rPr>
                          <m:t>10</m:t>
                        </m:r>
                      </m:e>
                      <m:sup>
                        <m:r>
                          <a:rPr lang="en-US" altLang="zh-CN" sz="1600" i="1">
                            <a:solidFill>
                              <a:srgbClr val="FF0000"/>
                            </a:solidFill>
                            <a:latin typeface="Cambria Math" panose="02040503050406030204" pitchFamily="18" charset="0"/>
                          </a:rPr>
                          <m:t>4</m:t>
                        </m:r>
                      </m:sup>
                    </m:sSup>
                    <m:r>
                      <a:rPr lang="en-US" altLang="zh-CN" sz="1600" i="1">
                        <a:solidFill>
                          <a:srgbClr val="FF0000"/>
                        </a:solidFill>
                        <a:latin typeface="Cambria Math"/>
                      </a:rPr>
                      <m:t> </m:t>
                    </m:r>
                    <m:r>
                      <a:rPr lang="en-US" altLang="zh-CN" sz="1600" i="1">
                        <a:solidFill>
                          <a:srgbClr val="FF0000"/>
                        </a:solidFill>
                        <a:latin typeface="Cambria Math"/>
                      </a:rPr>
                      <m:t>𝑛𝑏</m:t>
                    </m:r>
                  </m:oMath>
                </a14:m>
                <a:endParaRPr lang="en-US" altLang="zh-CN" sz="1600" i="1" dirty="0" smtClean="0">
                  <a:solidFill>
                    <a:schemeClr val="tx1"/>
                  </a:solidFill>
                  <a:latin typeface="Arial" panose="020B0604020202020204" pitchFamily="34" charset="0"/>
                  <a:cs typeface="Arial" panose="020B0604020202020204" pitchFamily="34" charset="0"/>
                </a:endParaRPr>
              </a:p>
              <a:p>
                <a14:m>
                  <m:oMath xmlns:m="http://schemas.openxmlformats.org/officeDocument/2006/math">
                    <m:r>
                      <m:rPr>
                        <m:nor/>
                      </m:rPr>
                      <a:rPr lang="en-US" altLang="zh-CN" sz="1600" b="0" i="1" smtClean="0">
                        <a:solidFill>
                          <a:srgbClr val="0000CC"/>
                        </a:solidFill>
                        <a:latin typeface="Arial" panose="020B0604020202020204" pitchFamily="34" charset="0"/>
                        <a:cs typeface="Arial" panose="020B0604020202020204" pitchFamily="34" charset="0"/>
                      </a:rPr>
                      <m:t>In</m:t>
                    </m:r>
                    <m:r>
                      <m:rPr>
                        <m:nor/>
                      </m:rPr>
                      <a:rPr lang="en-US" altLang="zh-CN" sz="1600" b="0" i="1" smtClean="0">
                        <a:solidFill>
                          <a:srgbClr val="0000CC"/>
                        </a:solidFill>
                        <a:latin typeface="Arial" panose="020B0604020202020204" pitchFamily="34" charset="0"/>
                        <a:cs typeface="Arial" panose="020B0604020202020204" pitchFamily="34" charset="0"/>
                      </a:rPr>
                      <m:t> </m:t>
                    </m:r>
                    <m:r>
                      <m:rPr>
                        <m:nor/>
                      </m:rPr>
                      <a:rPr lang="en-US" altLang="zh-CN" sz="1600" b="0" i="1" smtClean="0">
                        <a:solidFill>
                          <a:srgbClr val="0000CC"/>
                        </a:solidFill>
                        <a:latin typeface="Arial" panose="020B0604020202020204" pitchFamily="34" charset="0"/>
                        <a:cs typeface="Arial" panose="020B0604020202020204" pitchFamily="34" charset="0"/>
                      </a:rPr>
                      <m:t>p</m:t>
                    </m:r>
                    <m:r>
                      <m:rPr>
                        <m:nor/>
                      </m:rPr>
                      <a:rPr lang="en-US" altLang="zh-CN" sz="1600" b="0" i="1" smtClean="0">
                        <a:solidFill>
                          <a:srgbClr val="0000CC"/>
                        </a:solidFill>
                        <a:latin typeface="Arial" panose="020B0604020202020204" pitchFamily="34" charset="0"/>
                        <a:cs typeface="Arial" panose="020B0604020202020204" pitchFamily="34" charset="0"/>
                      </a:rPr>
                      <m:t>+</m:t>
                    </m:r>
                    <m:r>
                      <m:rPr>
                        <m:nor/>
                      </m:rPr>
                      <a:rPr lang="en-US" altLang="zh-CN" sz="1600" b="0" i="1" smtClean="0">
                        <a:solidFill>
                          <a:srgbClr val="0000CC"/>
                        </a:solidFill>
                        <a:latin typeface="Arial" panose="020B0604020202020204" pitchFamily="34" charset="0"/>
                        <a:cs typeface="Arial" panose="020B0604020202020204" pitchFamily="34" charset="0"/>
                      </a:rPr>
                      <m:t>p</m:t>
                    </m:r>
                    <m:r>
                      <m:rPr>
                        <m:nor/>
                      </m:rPr>
                      <a:rPr lang="en-US" altLang="zh-CN" sz="1600" b="0" i="1" smtClean="0">
                        <a:solidFill>
                          <a:srgbClr val="0000CC"/>
                        </a:solidFill>
                        <a:latin typeface="Arial" panose="020B0604020202020204" pitchFamily="34" charset="0"/>
                        <a:cs typeface="Arial" panose="020B0604020202020204" pitchFamily="34" charset="0"/>
                      </a:rPr>
                      <m:t> </m:t>
                    </m:r>
                    <m:r>
                      <m:rPr>
                        <m:nor/>
                      </m:rPr>
                      <a:rPr lang="da-DK" altLang="zh-CN" sz="1600" i="1" smtClean="0">
                        <a:solidFill>
                          <a:srgbClr val="0000CC"/>
                        </a:solidFill>
                        <a:latin typeface="Arial" panose="020B0604020202020204" pitchFamily="34" charset="0"/>
                        <a:cs typeface="Arial" panose="020B0604020202020204" pitchFamily="34" charset="0"/>
                      </a:rPr>
                      <m:t>at</m:t>
                    </m:r>
                    <m:r>
                      <m:rPr>
                        <m:nor/>
                      </m:rPr>
                      <a:rPr lang="da-DK" altLang="zh-CN" sz="1600" i="1" smtClean="0">
                        <a:solidFill>
                          <a:srgbClr val="0000CC"/>
                        </a:solidFill>
                        <a:latin typeface="Arial" panose="020B0604020202020204" pitchFamily="34" charset="0"/>
                        <a:cs typeface="Arial" panose="020B0604020202020204" pitchFamily="34" charset="0"/>
                      </a:rPr>
                      <m:t> </m:t>
                    </m:r>
                    <m:r>
                      <m:rPr>
                        <m:nor/>
                      </m:rPr>
                      <a:rPr lang="da-DK" altLang="zh-CN" sz="1600" i="1" smtClean="0">
                        <a:solidFill>
                          <a:srgbClr val="0000CC"/>
                        </a:solidFill>
                        <a:latin typeface="Arial" panose="020B0604020202020204" pitchFamily="34" charset="0"/>
                        <a:cs typeface="Arial" panose="020B0604020202020204" pitchFamily="34" charset="0"/>
                      </a:rPr>
                      <m:t>7 </m:t>
                    </m:r>
                    <m:r>
                      <a:rPr lang="en-US" altLang="zh-CN" sz="1600" b="0" i="1" smtClean="0">
                        <a:solidFill>
                          <a:srgbClr val="0000CC"/>
                        </a:solidFill>
                        <a:latin typeface="Cambria Math" panose="02040503050406030204" pitchFamily="18" charset="0"/>
                        <a:cs typeface="Arial" panose="020B0604020202020204" pitchFamily="34" charset="0"/>
                      </a:rPr>
                      <m:t>𝑇</m:t>
                    </m:r>
                    <m:r>
                      <m:rPr>
                        <m:nor/>
                      </m:rPr>
                      <a:rPr lang="da-DK" altLang="zh-CN" sz="1600" i="1">
                        <a:solidFill>
                          <a:srgbClr val="0000CC"/>
                        </a:solidFill>
                        <a:latin typeface="Arial" panose="020B0604020202020204" pitchFamily="34" charset="0"/>
                        <a:cs typeface="Arial" panose="020B0604020202020204" pitchFamily="34" charset="0"/>
                      </a:rPr>
                      <m:t>eV</m:t>
                    </m:r>
                    <m:r>
                      <m:rPr>
                        <m:nor/>
                      </m:rPr>
                      <a:rPr lang="en-US" altLang="zh-CN" sz="1600" b="0" i="1" smtClean="0">
                        <a:solidFill>
                          <a:srgbClr val="0000CC"/>
                        </a:solidFill>
                        <a:latin typeface="Arial" panose="020B0604020202020204" pitchFamily="34" charset="0"/>
                        <a:cs typeface="Arial" panose="020B0604020202020204" pitchFamily="34" charset="0"/>
                      </a:rPr>
                      <m:t> :           </m:t>
                    </m:r>
                    <m:sSub>
                      <m:sSubPr>
                        <m:ctrlPr>
                          <a:rPr lang="en-US" altLang="zh-CN" sz="1600" i="1">
                            <a:solidFill>
                              <a:srgbClr val="0000CC"/>
                            </a:solidFill>
                            <a:latin typeface="Cambria Math" panose="02040503050406030204" pitchFamily="18" charset="0"/>
                            <a:cs typeface="Arial" panose="020B0604020202020204" pitchFamily="34" charset="0"/>
                          </a:rPr>
                        </m:ctrlPr>
                      </m:sSubPr>
                      <m:e>
                        <m:r>
                          <a:rPr lang="zh-CN" altLang="en-US" sz="1600" i="1">
                            <a:solidFill>
                              <a:srgbClr val="0000CC"/>
                            </a:solidFill>
                            <a:latin typeface="Cambria Math" panose="02040503050406030204" pitchFamily="18" charset="0"/>
                            <a:cs typeface="Arial" panose="020B0604020202020204" pitchFamily="34" charset="0"/>
                          </a:rPr>
                          <m:t>𝜎</m:t>
                        </m:r>
                      </m:e>
                      <m:sub>
                        <m:r>
                          <m:rPr>
                            <m:sty m:val="p"/>
                          </m:rPr>
                          <a:rPr lang="el-GR" altLang="zh-CN" sz="1600" i="1">
                            <a:solidFill>
                              <a:srgbClr val="0000CC"/>
                            </a:solidFill>
                            <a:latin typeface="Cambria Math" panose="02040503050406030204" pitchFamily="18" charset="0"/>
                            <a:ea typeface="Cambria Math" panose="02040503050406030204" pitchFamily="18" charset="0"/>
                            <a:cs typeface="Arial" panose="020B0604020202020204" pitchFamily="34" charset="0"/>
                          </a:rPr>
                          <m:t>Ω</m:t>
                        </m:r>
                      </m:sub>
                    </m:sSub>
                    <m:r>
                      <m:rPr>
                        <m:nor/>
                      </m:rPr>
                      <a:rPr lang="en-US" altLang="zh-CN" sz="1600" i="1">
                        <a:solidFill>
                          <a:srgbClr val="0000CC"/>
                        </a:solidFill>
                        <a:latin typeface="Cambria Math" panose="02040503050406030204" pitchFamily="18" charset="0"/>
                        <a:ea typeface="Cambria Math" panose="02040503050406030204" pitchFamily="18" charset="0"/>
                        <a:cs typeface="Arial" panose="020B0604020202020204" pitchFamily="34" charset="0"/>
                      </a:rPr>
                      <m:t>~</m:t>
                    </m:r>
                    <m:r>
                      <m:rPr>
                        <m:nor/>
                      </m:rPr>
                      <a:rPr lang="en-US" altLang="zh-CN" sz="1600" i="1">
                        <a:solidFill>
                          <a:srgbClr val="0000CC"/>
                        </a:solidFill>
                        <a:latin typeface="Cambria Math" panose="02040503050406030204" pitchFamily="18" charset="0"/>
                        <a:ea typeface="Cambria Math" panose="02040503050406030204" pitchFamily="18" charset="0"/>
                        <a:cs typeface="Arial" panose="020B0604020202020204" pitchFamily="34" charset="0"/>
                      </a:rPr>
                      <m:t>0.1</m:t>
                    </m:r>
                    <m:r>
                      <m:rPr>
                        <m:nor/>
                      </m:rPr>
                      <a:rPr lang="da-DK" altLang="zh-CN" sz="1600" i="1">
                        <a:solidFill>
                          <a:srgbClr val="0000CC"/>
                        </a:solidFill>
                        <a:latin typeface="Arial" panose="020B0604020202020204" pitchFamily="34" charset="0"/>
                        <a:cs typeface="Arial" panose="020B0604020202020204" pitchFamily="34" charset="0"/>
                      </a:rPr>
                      <m:t> </m:t>
                    </m:r>
                    <m:r>
                      <m:rPr>
                        <m:nor/>
                      </m:rPr>
                      <a:rPr lang="da-DK" altLang="zh-CN" sz="1600" i="1">
                        <a:solidFill>
                          <a:srgbClr val="0000CC"/>
                        </a:solidFill>
                        <a:latin typeface="Arial" panose="020B0604020202020204" pitchFamily="34" charset="0"/>
                        <a:cs typeface="Arial" panose="020B0604020202020204" pitchFamily="34" charset="0"/>
                      </a:rPr>
                      <m:t>nb</m:t>
                    </m:r>
                    <m:r>
                      <m:rPr>
                        <m:nor/>
                      </m:rPr>
                      <a:rPr lang="en-US" altLang="zh-CN" sz="1600" b="0" i="1" smtClean="0">
                        <a:solidFill>
                          <a:srgbClr val="0000CC"/>
                        </a:solidFill>
                        <a:latin typeface="Arial" panose="020B0604020202020204" pitchFamily="34" charset="0"/>
                        <a:cs typeface="Arial" panose="020B0604020202020204" pitchFamily="34" charset="0"/>
                      </a:rPr>
                      <m:t>  [</m:t>
                    </m:r>
                  </m:oMath>
                </a14:m>
                <a:r>
                  <a:rPr lang="en-US" altLang="zh-CN" sz="1600" i="1" dirty="0" err="1" smtClean="0">
                    <a:solidFill>
                      <a:srgbClr val="0000CC"/>
                    </a:solidFill>
                    <a:latin typeface="Arial" panose="020B0604020202020204" pitchFamily="34" charset="0"/>
                    <a:cs typeface="Arial" panose="020B0604020202020204" pitchFamily="34" charset="0"/>
                  </a:rPr>
                  <a:t>Bjorken</a:t>
                </a:r>
                <a:r>
                  <a:rPr lang="en-US" altLang="zh-CN" sz="1600" i="1" dirty="0" smtClean="0">
                    <a:solidFill>
                      <a:srgbClr val="0000CC"/>
                    </a:solidFill>
                    <a:latin typeface="Arial" panose="020B0604020202020204" pitchFamily="34" charset="0"/>
                    <a:cs typeface="Arial" panose="020B0604020202020204" pitchFamily="34" charset="0"/>
                  </a:rPr>
                  <a:t> 1986, Chen, Wu</a:t>
                </a:r>
                <a:r>
                  <a:rPr lang="en-US" altLang="zh-CN" sz="1600" i="1" dirty="0">
                    <a:solidFill>
                      <a:srgbClr val="0000CC"/>
                    </a:solidFill>
                    <a:latin typeface="Arial" panose="020B0604020202020204" pitchFamily="34" charset="0"/>
                    <a:cs typeface="Arial" panose="020B0604020202020204" pitchFamily="34" charset="0"/>
                  </a:rPr>
                  <a:t>, JHEP 08, 144(2011</a:t>
                </a:r>
                <a:r>
                  <a:rPr lang="en-US" altLang="zh-CN" sz="1600" i="1" dirty="0" smtClean="0">
                    <a:solidFill>
                      <a:srgbClr val="0000CC"/>
                    </a:solidFill>
                    <a:latin typeface="Arial" panose="020B0604020202020204" pitchFamily="34" charset="0"/>
                    <a:cs typeface="Arial" panose="020B0604020202020204" pitchFamily="34" charset="0"/>
                  </a:rPr>
                  <a:t>)]. </a:t>
                </a:r>
                <a:endParaRPr lang="en-US" altLang="zh-CN" sz="1600" i="1" dirty="0">
                  <a:solidFill>
                    <a:srgbClr val="0000CC"/>
                  </a:solidFill>
                  <a:latin typeface="Arial" panose="020B0604020202020204" pitchFamily="34" charset="0"/>
                  <a:cs typeface="Arial" panose="020B0604020202020204" pitchFamily="34" charset="0"/>
                </a:endParaRPr>
              </a:p>
              <a:p>
                <a:endParaRPr lang="en-US" altLang="zh-CN" sz="800" b="1" i="1" dirty="0" smtClean="0">
                  <a:solidFill>
                    <a:srgbClr val="FF0000"/>
                  </a:solidFill>
                  <a:latin typeface="Arial" panose="020B0604020202020204" pitchFamily="34" charset="0"/>
                  <a:cs typeface="Arial" panose="020B0604020202020204" pitchFamily="34" charset="0"/>
                </a:endParaRPr>
              </a:p>
              <a:p>
                <a:r>
                  <a:rPr lang="en-US" altLang="zh-CN" sz="1800" i="1" dirty="0" smtClean="0">
                    <a:solidFill>
                      <a:srgbClr val="FF0000"/>
                    </a:solidFill>
                    <a:latin typeface="Arial" panose="020B0604020202020204" pitchFamily="34" charset="0"/>
                    <a:cs typeface="Arial" panose="020B0604020202020204" pitchFamily="34" charset="0"/>
                  </a:rPr>
                  <a:t>Conclusion: </a:t>
                </a:r>
                <a14:m>
                  <m:oMath xmlns:m="http://schemas.openxmlformats.org/officeDocument/2006/math">
                    <m:sSub>
                      <m:sSubPr>
                        <m:ctrlPr>
                          <a:rPr lang="en-US" altLang="zh-CN" sz="1800" i="1" smtClean="0">
                            <a:solidFill>
                              <a:srgbClr val="FF0000"/>
                            </a:solidFill>
                            <a:latin typeface="Cambria Math" panose="02040503050406030204" pitchFamily="18" charset="0"/>
                            <a:cs typeface="Arial" panose="020B0604020202020204" pitchFamily="34" charset="0"/>
                          </a:rPr>
                        </m:ctrlPr>
                      </m:sSubPr>
                      <m:e>
                        <m:r>
                          <a:rPr lang="el-GR" altLang="zh-CN" sz="1800" i="1" smtClean="0">
                            <a:solidFill>
                              <a:srgbClr val="FF0000"/>
                            </a:solidFill>
                            <a:latin typeface="Cambria Math"/>
                            <a:ea typeface="Cambria Math"/>
                            <a:cs typeface="Arial" panose="020B0604020202020204" pitchFamily="34" charset="0"/>
                          </a:rPr>
                          <m:t>𝛺</m:t>
                        </m:r>
                      </m:e>
                      <m:sub>
                        <m:r>
                          <a:rPr lang="en-US" altLang="zh-CN" sz="1800" b="0" i="1" smtClean="0">
                            <a:solidFill>
                              <a:srgbClr val="FF0000"/>
                            </a:solidFill>
                            <a:latin typeface="Cambria Math"/>
                            <a:cs typeface="Arial" panose="020B0604020202020204" pitchFamily="34" charset="0"/>
                          </a:rPr>
                          <m:t>𝑐𝑐𝑐</m:t>
                        </m:r>
                      </m:sub>
                    </m:sSub>
                  </m:oMath>
                </a14:m>
                <a:r>
                  <a:rPr lang="en-US" altLang="zh-CN" sz="1800" i="1" dirty="0" smtClean="0">
                    <a:solidFill>
                      <a:srgbClr val="FF0000"/>
                    </a:solidFill>
                    <a:latin typeface="Arial" panose="020B0604020202020204" pitchFamily="34" charset="0"/>
                    <a:cs typeface="Arial" panose="020B0604020202020204" pitchFamily="34" charset="0"/>
                  </a:rPr>
                  <a:t> enhancement by 6 orders !</a:t>
                </a:r>
                <a:endParaRPr lang="zh-CN" altLang="en-US" sz="1800" i="1" dirty="0">
                  <a:solidFill>
                    <a:srgbClr val="FF0000"/>
                  </a:solidFill>
                  <a:latin typeface="Arial" panose="020B0604020202020204" pitchFamily="34" charset="0"/>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9552" y="2852936"/>
                <a:ext cx="8064896" cy="984885"/>
              </a:xfrm>
              <a:prstGeom prst="rect">
                <a:avLst/>
              </a:prstGeom>
              <a:blipFill>
                <a:blip r:embed="rId10"/>
                <a:stretch>
                  <a:fillRect l="-681" t="-1852" b="-8642"/>
                </a:stretch>
              </a:blipFill>
            </p:spPr>
            <p:txBody>
              <a:bodyPr/>
              <a:lstStyle/>
              <a:p>
                <a:r>
                  <a:rPr lang="zh-CN" altLang="en-US">
                    <a:noFill/>
                  </a:rPr>
                  <a:t> </a:t>
                </a:r>
              </a:p>
            </p:txBody>
          </p:sp>
        </mc:Fallback>
      </mc:AlternateContent>
      <p:pic>
        <p:nvPicPr>
          <p:cNvPr id="22" name="图片 3"/>
          <p:cNvPicPr/>
          <p:nvPr/>
        </p:nvPicPr>
        <p:blipFill>
          <a:blip r:embed="rId11">
            <a:extLst>
              <a:ext uri="{28A0092B-C50C-407E-A947-70E740481C1C}">
                <a14:useLocalDpi xmlns:a14="http://schemas.microsoft.com/office/drawing/2010/main" val="0"/>
              </a:ext>
            </a:extLst>
          </a:blip>
          <a:srcRect/>
          <a:stretch>
            <a:fillRect/>
          </a:stretch>
        </p:blipFill>
        <p:spPr bwMode="auto">
          <a:xfrm>
            <a:off x="107504" y="3861048"/>
            <a:ext cx="3206940" cy="2287577"/>
          </a:xfrm>
          <a:prstGeom prst="rect">
            <a:avLst/>
          </a:prstGeom>
          <a:noFill/>
          <a:ln>
            <a:noFill/>
          </a:ln>
        </p:spPr>
      </p:pic>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6961" y="3691772"/>
            <a:ext cx="2773511"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5" name="对象 2"/>
          <p:cNvGraphicFramePr>
            <a:graphicFrameLocks noChangeAspect="1"/>
          </p:cNvGraphicFramePr>
          <p:nvPr>
            <p:extLst/>
          </p:nvPr>
        </p:nvGraphicFramePr>
        <p:xfrm>
          <a:off x="2915816" y="3933056"/>
          <a:ext cx="3204356" cy="2278995"/>
        </p:xfrm>
        <a:graphic>
          <a:graphicData uri="http://schemas.openxmlformats.org/presentationml/2006/ole">
            <mc:AlternateContent xmlns:mc="http://schemas.openxmlformats.org/markup-compatibility/2006">
              <mc:Choice xmlns:v="urn:schemas-microsoft-com:vml" Requires="v">
                <p:oleObj spid="_x0000_s47109" name="Acrobat Document" r:id="rId13" imgW="2700314" imgH="2138226" progId="AcroExch.Document.11">
                  <p:embed/>
                </p:oleObj>
              </mc:Choice>
              <mc:Fallback>
                <p:oleObj name="Acrobat Document" r:id="rId13" imgW="2700314" imgH="2138226" progId="AcroExch.Document.11">
                  <p:embed/>
                  <p:pic>
                    <p:nvPicPr>
                      <p:cNvPr id="25" name="对象 2"/>
                      <p:cNvPicPr/>
                      <p:nvPr/>
                    </p:nvPicPr>
                    <p:blipFill>
                      <a:blip r:embed="rId14"/>
                      <a:stretch>
                        <a:fillRect/>
                      </a:stretch>
                    </p:blipFill>
                    <p:spPr>
                      <a:xfrm>
                        <a:off x="2915816" y="3933056"/>
                        <a:ext cx="3204356" cy="227899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5436096" y="6124017"/>
                <a:ext cx="3528392" cy="473335"/>
              </a:xfrm>
              <a:prstGeom prst="rect">
                <a:avLst/>
              </a:prstGeom>
              <a:noFill/>
            </p:spPr>
            <p:txBody>
              <a:bodyPr wrap="square" rtlCol="0">
                <a:spAutoFit/>
              </a:bodyPr>
              <a:lstStyle/>
              <a:p>
                <a14:m>
                  <m:oMath xmlns:m="http://schemas.openxmlformats.org/officeDocument/2006/math">
                    <m:f>
                      <m:fPr>
                        <m:ctrlPr>
                          <a:rPr lang="en-US" altLang="zh-CN" sz="1600" b="0" i="1" smtClean="0">
                            <a:solidFill>
                              <a:srgbClr val="FF0000"/>
                            </a:solidFill>
                            <a:latin typeface="Cambria Math" panose="02040503050406030204" pitchFamily="18" charset="0"/>
                            <a:cs typeface="Arial" panose="020B0604020202020204" pitchFamily="34" charset="0"/>
                          </a:rPr>
                        </m:ctrlPr>
                      </m:fPr>
                      <m:num>
                        <m:sSub>
                          <m:sSubPr>
                            <m:ctrlPr>
                              <a:rPr lang="en-US" altLang="zh-CN" sz="1600" i="1" smtClean="0">
                                <a:solidFill>
                                  <a:srgbClr val="FF0000"/>
                                </a:solidFill>
                                <a:latin typeface="Cambria Math" panose="02040503050406030204" pitchFamily="18" charset="0"/>
                                <a:cs typeface="Arial" panose="020B0604020202020204" pitchFamily="34" charset="0"/>
                              </a:rPr>
                            </m:ctrlPr>
                          </m:sSubPr>
                          <m:e>
                            <m:r>
                              <a:rPr lang="en-US" altLang="zh-CN" sz="1600" b="0" i="1" smtClean="0">
                                <a:solidFill>
                                  <a:srgbClr val="FF0000"/>
                                </a:solidFill>
                                <a:latin typeface="Cambria Math"/>
                                <a:cs typeface="Arial" panose="020B0604020202020204" pitchFamily="34" charset="0"/>
                              </a:rPr>
                              <m:t>𝐸</m:t>
                            </m:r>
                          </m:e>
                          <m:sub>
                            <m:r>
                              <a:rPr lang="en-US" altLang="zh-CN" sz="1600" b="0" i="1" smtClean="0">
                                <a:solidFill>
                                  <a:srgbClr val="FF0000"/>
                                </a:solidFill>
                                <a:latin typeface="Cambria Math"/>
                                <a:cs typeface="Arial" panose="020B0604020202020204" pitchFamily="34" charset="0"/>
                              </a:rPr>
                              <m:t>𝑛</m:t>
                            </m:r>
                          </m:sub>
                        </m:sSub>
                      </m:num>
                      <m:den>
                        <m:sSub>
                          <m:sSubPr>
                            <m:ctrlPr>
                              <a:rPr lang="en-US" altLang="zh-CN" sz="1600" b="0" i="1" smtClean="0">
                                <a:solidFill>
                                  <a:srgbClr val="FF0000"/>
                                </a:solidFill>
                                <a:latin typeface="Cambria Math" panose="02040503050406030204" pitchFamily="18" charset="0"/>
                                <a:cs typeface="Arial" panose="020B0604020202020204" pitchFamily="34" charset="0"/>
                              </a:rPr>
                            </m:ctrlPr>
                          </m:sSubPr>
                          <m:e>
                            <m:r>
                              <a:rPr lang="en-US" altLang="zh-CN" sz="1600" b="0" i="1" smtClean="0">
                                <a:solidFill>
                                  <a:srgbClr val="FF0000"/>
                                </a:solidFill>
                                <a:latin typeface="Cambria Math"/>
                                <a:cs typeface="Arial" panose="020B0604020202020204" pitchFamily="34" charset="0"/>
                              </a:rPr>
                              <m:t>𝐸</m:t>
                            </m:r>
                          </m:e>
                          <m:sub>
                            <m:r>
                              <a:rPr lang="en-US" altLang="zh-CN" sz="1600" b="0" i="1" smtClean="0">
                                <a:solidFill>
                                  <a:srgbClr val="FF0000"/>
                                </a:solidFill>
                                <a:latin typeface="Cambria Math"/>
                                <a:cs typeface="Arial" panose="020B0604020202020204" pitchFamily="34" charset="0"/>
                              </a:rPr>
                              <m:t>𝑛</m:t>
                            </m:r>
                            <m:r>
                              <a:rPr lang="en-US" altLang="zh-CN" sz="1600" b="0" i="1" smtClean="0">
                                <a:solidFill>
                                  <a:srgbClr val="FF0000"/>
                                </a:solidFill>
                                <a:latin typeface="Cambria Math"/>
                                <a:cs typeface="Arial" panose="020B0604020202020204" pitchFamily="34" charset="0"/>
                              </a:rPr>
                              <m:t>+</m:t>
                            </m:r>
                            <m:r>
                              <a:rPr lang="en-US" altLang="zh-CN" sz="1600" b="0" i="1" smtClean="0">
                                <a:solidFill>
                                  <a:srgbClr val="FF0000"/>
                                </a:solidFill>
                                <a:latin typeface="Cambria Math"/>
                                <a:cs typeface="Arial" panose="020B0604020202020204" pitchFamily="34" charset="0"/>
                              </a:rPr>
                              <m:t>1</m:t>
                            </m:r>
                          </m:sub>
                        </m:sSub>
                      </m:den>
                    </m:f>
                    <m:r>
                      <a:rPr lang="en-US" altLang="zh-CN" sz="1600" b="0" i="1" smtClean="0">
                        <a:solidFill>
                          <a:srgbClr val="FF0000"/>
                        </a:solidFill>
                        <a:latin typeface="Cambria Math"/>
                        <a:cs typeface="Arial" panose="020B0604020202020204" pitchFamily="34" charset="0"/>
                      </a:rPr>
                      <m:t>=</m:t>
                    </m:r>
                    <m:sSup>
                      <m:sSupPr>
                        <m:ctrlPr>
                          <a:rPr lang="en-US" altLang="zh-CN" sz="1600" b="0" i="1" smtClean="0">
                            <a:solidFill>
                              <a:srgbClr val="FF0000"/>
                            </a:solidFill>
                            <a:latin typeface="Cambria Math" panose="02040503050406030204" pitchFamily="18" charset="0"/>
                            <a:cs typeface="Arial" panose="020B0604020202020204" pitchFamily="34" charset="0"/>
                          </a:rPr>
                        </m:ctrlPr>
                      </m:sSupPr>
                      <m:e>
                        <m:r>
                          <a:rPr lang="en-US" altLang="zh-CN" sz="1600" b="0" i="1" smtClean="0">
                            <a:solidFill>
                              <a:srgbClr val="FF0000"/>
                            </a:solidFill>
                            <a:latin typeface="Cambria Math"/>
                            <a:cs typeface="Arial" panose="020B0604020202020204" pitchFamily="34" charset="0"/>
                          </a:rPr>
                          <m:t>𝑒</m:t>
                        </m:r>
                      </m:e>
                      <m:sup>
                        <m:r>
                          <a:rPr lang="en-US" altLang="zh-CN" sz="1600" b="0" i="1" smtClean="0">
                            <a:solidFill>
                              <a:srgbClr val="FF0000"/>
                            </a:solidFill>
                            <a:latin typeface="Cambria Math"/>
                            <a:cs typeface="Arial" panose="020B0604020202020204" pitchFamily="34" charset="0"/>
                          </a:rPr>
                          <m:t>2</m:t>
                        </m:r>
                        <m:r>
                          <a:rPr lang="zh-CN" altLang="en-US" sz="1600" b="0" i="1" smtClean="0">
                            <a:solidFill>
                              <a:srgbClr val="FF0000"/>
                            </a:solidFill>
                            <a:latin typeface="Cambria Math"/>
                            <a:cs typeface="Arial" panose="020B0604020202020204" pitchFamily="34" charset="0"/>
                          </a:rPr>
                          <m:t>𝜋</m:t>
                        </m:r>
                        <m:r>
                          <a:rPr lang="en-US" altLang="zh-CN" sz="1600" b="0" i="1" smtClean="0">
                            <a:solidFill>
                              <a:srgbClr val="FF0000"/>
                            </a:solidFill>
                            <a:latin typeface="Cambria Math"/>
                            <a:cs typeface="Arial" panose="020B0604020202020204" pitchFamily="34" charset="0"/>
                          </a:rPr>
                          <m:t>/</m:t>
                        </m:r>
                        <m:sSub>
                          <m:sSubPr>
                            <m:ctrlPr>
                              <a:rPr lang="en-US" altLang="zh-CN" sz="1600" b="0" i="1" smtClean="0">
                                <a:solidFill>
                                  <a:srgbClr val="FF0000"/>
                                </a:solidFill>
                                <a:latin typeface="Cambria Math" panose="02040503050406030204" pitchFamily="18" charset="0"/>
                                <a:cs typeface="Arial" panose="020B0604020202020204" pitchFamily="34" charset="0"/>
                              </a:rPr>
                            </m:ctrlPr>
                          </m:sSubPr>
                          <m:e>
                            <m:r>
                              <a:rPr lang="en-US" altLang="zh-CN" sz="1600" b="0" i="1" smtClean="0">
                                <a:solidFill>
                                  <a:srgbClr val="FF0000"/>
                                </a:solidFill>
                                <a:latin typeface="Cambria Math"/>
                                <a:cs typeface="Arial" panose="020B0604020202020204" pitchFamily="34" charset="0"/>
                              </a:rPr>
                              <m:t>𝑠</m:t>
                            </m:r>
                          </m:e>
                          <m:sub>
                            <m:r>
                              <a:rPr lang="en-US" altLang="zh-CN" sz="1600" b="0" i="1" smtClean="0">
                                <a:solidFill>
                                  <a:srgbClr val="FF0000"/>
                                </a:solidFill>
                                <a:latin typeface="Cambria Math"/>
                                <a:cs typeface="Arial" panose="020B0604020202020204" pitchFamily="34" charset="0"/>
                              </a:rPr>
                              <m:t>0</m:t>
                            </m:r>
                          </m:sub>
                        </m:sSub>
                      </m:sup>
                    </m:sSup>
                    <m:r>
                      <a:rPr lang="en-US" altLang="zh-CN" sz="1600" b="0" i="1" smtClean="0">
                        <a:solidFill>
                          <a:srgbClr val="FF0000"/>
                        </a:solidFill>
                        <a:latin typeface="Cambria Math"/>
                        <a:cs typeface="Arial" panose="020B0604020202020204" pitchFamily="34" charset="0"/>
                      </a:rPr>
                      <m:t>=</m:t>
                    </m:r>
                    <m:r>
                      <a:rPr lang="en-US" altLang="zh-CN" sz="1600" b="0" i="1" smtClean="0">
                        <a:solidFill>
                          <a:srgbClr val="FF0000"/>
                        </a:solidFill>
                        <a:latin typeface="Cambria Math"/>
                        <a:cs typeface="Arial" panose="020B0604020202020204" pitchFamily="34" charset="0"/>
                      </a:rPr>
                      <m:t>515</m:t>
                    </m:r>
                  </m:oMath>
                </a14:m>
                <a:r>
                  <a:rPr lang="en-US" altLang="zh-CN" sz="1600" i="1" dirty="0" smtClean="0">
                    <a:solidFill>
                      <a:srgbClr val="FF0000"/>
                    </a:solidFill>
                    <a:latin typeface="Arial" panose="020B0604020202020204" pitchFamily="34" charset="0"/>
                    <a:cs typeface="Arial" panose="020B0604020202020204" pitchFamily="34" charset="0"/>
                  </a:rPr>
                  <a:t>, </a:t>
                </a:r>
                <a:r>
                  <a:rPr lang="en-US" altLang="zh-CN" sz="1600" i="1" dirty="0" err="1" smtClean="0">
                    <a:solidFill>
                      <a:srgbClr val="FF0000"/>
                    </a:solidFill>
                    <a:latin typeface="Arial" panose="020B0604020202020204" pitchFamily="34" charset="0"/>
                    <a:cs typeface="Arial" panose="020B0604020202020204" pitchFamily="34" charset="0"/>
                  </a:rPr>
                  <a:t>Efimov</a:t>
                </a:r>
                <a:r>
                  <a:rPr lang="en-US" altLang="zh-CN" sz="1600" i="1" dirty="0" smtClean="0">
                    <a:solidFill>
                      <a:srgbClr val="FF0000"/>
                    </a:solidFill>
                    <a:latin typeface="Arial" panose="020B0604020202020204" pitchFamily="34" charset="0"/>
                    <a:cs typeface="Arial" panose="020B0604020202020204" pitchFamily="34" charset="0"/>
                  </a:rPr>
                  <a:t> states !</a:t>
                </a:r>
                <a:endParaRPr lang="zh-CN" altLang="en-US" sz="1600" i="1" dirty="0">
                  <a:solidFill>
                    <a:srgbClr val="FF0000"/>
                  </a:solidFill>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436096" y="6124017"/>
                <a:ext cx="3528392" cy="473335"/>
              </a:xfrm>
              <a:prstGeom prst="rect">
                <a:avLst/>
              </a:prstGeom>
              <a:blipFill>
                <a:blip r:embed="rId15"/>
                <a:stretch>
                  <a:fillRect/>
                </a:stretch>
              </a:blipFill>
            </p:spPr>
            <p:txBody>
              <a:bodyPr/>
              <a:lstStyle/>
              <a:p>
                <a:r>
                  <a:rPr lang="zh-CN" altLang="en-US">
                    <a:noFill/>
                  </a:rPr>
                  <a:t> </a:t>
                </a:r>
              </a:p>
            </p:txBody>
          </p:sp>
        </mc:Fallback>
      </mc:AlternateContent>
      <p:pic>
        <p:nvPicPr>
          <p:cNvPr id="27"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44616" y="4510958"/>
            <a:ext cx="507504" cy="50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79512" y="6114782"/>
            <a:ext cx="3024336" cy="338554"/>
          </a:xfrm>
          <a:prstGeom prst="rect">
            <a:avLst/>
          </a:prstGeom>
          <a:noFill/>
        </p:spPr>
        <p:txBody>
          <a:bodyPr wrap="square" rtlCol="0">
            <a:spAutoFit/>
          </a:bodyPr>
          <a:lstStyle/>
          <a:p>
            <a:r>
              <a:rPr lang="en-US" altLang="zh-CN" sz="1600" i="1" dirty="0">
                <a:solidFill>
                  <a:schemeClr val="tx1"/>
                </a:solidFill>
                <a:latin typeface="Arial" panose="020B0604020202020204" pitchFamily="34" charset="0"/>
                <a:cs typeface="Arial" panose="020B0604020202020204" pitchFamily="34" charset="0"/>
              </a:rPr>
              <a:t>s</a:t>
            </a:r>
            <a:r>
              <a:rPr lang="en-US" altLang="zh-CN" sz="1600" i="1" dirty="0" smtClean="0">
                <a:solidFill>
                  <a:schemeClr val="tx1"/>
                </a:solidFill>
                <a:latin typeface="Arial" panose="020B0604020202020204" pitchFamily="34" charset="0"/>
                <a:cs typeface="Arial" panose="020B0604020202020204" pitchFamily="34" charset="0"/>
              </a:rPr>
              <a:t>hort range potential at high T !</a:t>
            </a:r>
            <a:endParaRPr lang="zh-CN" altLang="en-US" sz="1600" i="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15</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442782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标题 1"/>
              <p:cNvSpPr>
                <a:spLocks/>
              </p:cNvSpPr>
              <p:nvPr/>
            </p:nvSpPr>
            <p:spPr bwMode="auto">
              <a:xfrm>
                <a:off x="827534" y="1340768"/>
                <a:ext cx="7848922" cy="4392488"/>
              </a:xfrm>
              <a:prstGeom prst="rect">
                <a:avLst/>
              </a:prstGeom>
              <a:noFill/>
              <a:ln w="9525">
                <a:noFill/>
                <a:miter lim="800000"/>
                <a:headEnd/>
                <a:tailEnd/>
              </a:ln>
            </p:spPr>
            <p:txBody>
              <a:bodyPr anchor="b"/>
              <a:lstStyle/>
              <a:p>
                <a:pPr eaLnBrk="1" hangingPunct="1">
                  <a:defRPr/>
                </a:pPr>
                <a:r>
                  <a:rPr lang="en-US" altLang="zh-CN" sz="2000" i="1" u="sng" dirty="0" smtClean="0">
                    <a:solidFill>
                      <a:srgbClr val="FF0000"/>
                    </a:solidFill>
                    <a:effectLst/>
                    <a:latin typeface="Arial" pitchFamily="34" charset="0"/>
                    <a:ea typeface="黑体" pitchFamily="49" charset="-122"/>
                    <a:cs typeface="Arial" pitchFamily="34" charset="0"/>
                  </a:rPr>
                  <a:t>What we have known:</a:t>
                </a:r>
                <a:r>
                  <a:rPr lang="zh-CN" altLang="en-US" sz="2000" i="1" u="sng" dirty="0">
                    <a:solidFill>
                      <a:srgbClr val="FF0000"/>
                    </a:solidFill>
                    <a:effectLst/>
                    <a:latin typeface="Arial" pitchFamily="34" charset="0"/>
                    <a:ea typeface="黑体" pitchFamily="49" charset="-122"/>
                    <a:cs typeface="Arial" pitchFamily="34" charset="0"/>
                  </a:rPr>
                  <a:t> </a:t>
                </a:r>
              </a:p>
              <a:p>
                <a:pPr eaLnBrk="1" hangingPunct="1">
                  <a:defRPr/>
                </a:pPr>
                <a:r>
                  <a:rPr lang="en-US" altLang="zh-CN" sz="2000" dirty="0" smtClean="0">
                    <a:solidFill>
                      <a:srgbClr val="FF0000"/>
                    </a:solidFill>
                    <a:effectLst/>
                    <a:latin typeface="Arial" pitchFamily="34" charset="0"/>
                    <a:ea typeface="黑体" pitchFamily="49" charset="-122"/>
                    <a:cs typeface="Arial" pitchFamily="34" charset="0"/>
                  </a:rPr>
                  <a:t>●</a:t>
                </a:r>
                <a:r>
                  <a:rPr lang="en-US" altLang="zh-CN" sz="2000" i="1" dirty="0" smtClean="0">
                    <a:solidFill>
                      <a:srgbClr val="FF0000"/>
                    </a:solidFill>
                    <a:effectLst/>
                    <a:latin typeface="Arial" pitchFamily="34" charset="0"/>
                    <a:ea typeface="黑体" pitchFamily="49" charset="-122"/>
                    <a:cs typeface="Arial" pitchFamily="34" charset="0"/>
                  </a:rPr>
                  <a:t>A crossover from hadron gas to QGP at </a:t>
                </a:r>
                <a14:m>
                  <m:oMath xmlns:m="http://schemas.openxmlformats.org/officeDocument/2006/math">
                    <m:sSub>
                      <m:sSubPr>
                        <m:ctrlPr>
                          <a:rPr lang="en-US" altLang="zh-CN" sz="2000" i="1" smtClean="0">
                            <a:solidFill>
                              <a:srgbClr val="FF0000"/>
                            </a:solidFill>
                            <a:effectLst/>
                            <a:latin typeface="Cambria Math" panose="02040503050406030204" pitchFamily="18" charset="0"/>
                            <a:ea typeface="黑体" pitchFamily="49" charset="-122"/>
                            <a:cs typeface="Arial" pitchFamily="34" charset="0"/>
                          </a:rPr>
                        </m:ctrlPr>
                      </m:sSubPr>
                      <m:e>
                        <m:r>
                          <a:rPr lang="zh-CN" altLang="en-US" sz="2000" b="0" i="1" smtClean="0">
                            <a:solidFill>
                              <a:srgbClr val="FF0000"/>
                            </a:solidFill>
                            <a:effectLst/>
                            <a:latin typeface="Cambria Math"/>
                            <a:ea typeface="黑体" pitchFamily="49" charset="-122"/>
                            <a:cs typeface="Arial" pitchFamily="34" charset="0"/>
                          </a:rPr>
                          <m:t>𝜇</m:t>
                        </m:r>
                      </m:e>
                      <m:sub>
                        <m:r>
                          <a:rPr lang="en-US" altLang="zh-CN" sz="2000" b="0" i="1" smtClean="0">
                            <a:solidFill>
                              <a:srgbClr val="FF0000"/>
                            </a:solidFill>
                            <a:effectLst/>
                            <a:latin typeface="Cambria Math"/>
                            <a:ea typeface="黑体" pitchFamily="49" charset="-122"/>
                            <a:cs typeface="Arial" pitchFamily="34" charset="0"/>
                          </a:rPr>
                          <m:t>𝐵</m:t>
                        </m:r>
                      </m:sub>
                    </m:sSub>
                    <m:r>
                      <a:rPr lang="en-US" altLang="zh-CN" sz="2000" b="0" i="1" smtClean="0">
                        <a:solidFill>
                          <a:srgbClr val="FF0000"/>
                        </a:solidFill>
                        <a:effectLst/>
                        <a:latin typeface="Cambria Math"/>
                        <a:ea typeface="黑体" pitchFamily="49" charset="-122"/>
                        <a:cs typeface="Arial" pitchFamily="34" charset="0"/>
                      </a:rPr>
                      <m:t>=</m:t>
                    </m:r>
                    <m:r>
                      <a:rPr lang="en-US" altLang="zh-CN" sz="2000" b="0" i="1" smtClean="0">
                        <a:solidFill>
                          <a:srgbClr val="FF0000"/>
                        </a:solidFill>
                        <a:effectLst/>
                        <a:latin typeface="Cambria Math"/>
                        <a:ea typeface="黑体" pitchFamily="49" charset="-122"/>
                        <a:cs typeface="Arial" pitchFamily="34" charset="0"/>
                      </a:rPr>
                      <m:t>0</m:t>
                    </m:r>
                  </m:oMath>
                </a14:m>
                <a:r>
                  <a:rPr lang="en-US" altLang="zh-CN" sz="2000" i="1" dirty="0" smtClean="0">
                    <a:solidFill>
                      <a:srgbClr val="FF0000"/>
                    </a:solidFill>
                    <a:effectLst/>
                    <a:latin typeface="Arial" pitchFamily="34" charset="0"/>
                    <a:ea typeface="黑体" pitchFamily="49" charset="-122"/>
                    <a:cs typeface="Arial" pitchFamily="34" charset="0"/>
                  </a:rPr>
                  <a:t> and </a:t>
                </a:r>
                <a14:m>
                  <m:oMath xmlns:m="http://schemas.openxmlformats.org/officeDocument/2006/math">
                    <m:sSub>
                      <m:sSubPr>
                        <m:ctrlPr>
                          <a:rPr lang="en-US" altLang="zh-CN" sz="2000" i="1" smtClean="0">
                            <a:solidFill>
                              <a:srgbClr val="FF0000"/>
                            </a:solidFill>
                            <a:effectLst/>
                            <a:latin typeface="Cambria Math" panose="02040503050406030204" pitchFamily="18" charset="0"/>
                            <a:ea typeface="黑体" pitchFamily="49" charset="-122"/>
                            <a:cs typeface="Arial" pitchFamily="34" charset="0"/>
                          </a:rPr>
                        </m:ctrlPr>
                      </m:sSubPr>
                      <m:e>
                        <m:r>
                          <a:rPr lang="en-US" altLang="zh-CN" sz="2000" b="0" i="1" smtClean="0">
                            <a:solidFill>
                              <a:srgbClr val="FF0000"/>
                            </a:solidFill>
                            <a:effectLst/>
                            <a:latin typeface="Cambria Math"/>
                            <a:ea typeface="黑体" pitchFamily="49" charset="-122"/>
                            <a:cs typeface="Arial" pitchFamily="34" charset="0"/>
                          </a:rPr>
                          <m:t>𝑇</m:t>
                        </m:r>
                      </m:e>
                      <m:sub>
                        <m:r>
                          <a:rPr lang="en-US" altLang="zh-CN" sz="2000" b="0" i="1" smtClean="0">
                            <a:solidFill>
                              <a:srgbClr val="FF0000"/>
                            </a:solidFill>
                            <a:effectLst/>
                            <a:latin typeface="Cambria Math"/>
                            <a:ea typeface="黑体" pitchFamily="49" charset="-122"/>
                            <a:cs typeface="Arial" pitchFamily="34" charset="0"/>
                          </a:rPr>
                          <m:t>𝑐</m:t>
                        </m:r>
                      </m:sub>
                    </m:sSub>
                  </m:oMath>
                </a14:m>
                <a:r>
                  <a:rPr lang="en-US" altLang="zh-CN" sz="2000" i="1" dirty="0" smtClean="0">
                    <a:solidFill>
                      <a:srgbClr val="FF0000"/>
                    </a:solidFill>
                    <a:effectLst/>
                    <a:latin typeface="Arial" pitchFamily="34" charset="0"/>
                    <a:ea typeface="黑体" pitchFamily="49" charset="-122"/>
                    <a:cs typeface="Arial" pitchFamily="34" charset="0"/>
                  </a:rPr>
                  <a:t>=155 MeV</a:t>
                </a:r>
                <a:r>
                  <a:rPr lang="zh-CN" altLang="en-US" sz="2000" i="1" dirty="0" smtClean="0">
                    <a:solidFill>
                      <a:srgbClr val="FF0000"/>
                    </a:solidFill>
                    <a:effectLst/>
                    <a:latin typeface="Arial" pitchFamily="34" charset="0"/>
                    <a:ea typeface="黑体" pitchFamily="49" charset="-122"/>
                    <a:cs typeface="Arial" pitchFamily="34" charset="0"/>
                  </a:rPr>
                  <a:t> </a:t>
                </a:r>
                <a:endParaRPr lang="zh-CN" altLang="en-US" sz="2000" i="1" dirty="0">
                  <a:solidFill>
                    <a:srgbClr val="FF0000"/>
                  </a:solidFill>
                  <a:effectLst/>
                  <a:latin typeface="Arial" pitchFamily="34" charset="0"/>
                  <a:ea typeface="黑体" pitchFamily="49" charset="-122"/>
                  <a:cs typeface="Arial" pitchFamily="34" charset="0"/>
                </a:endParaRPr>
              </a:p>
              <a:p>
                <a:pPr eaLnBrk="1" hangingPunct="1">
                  <a:defRPr/>
                </a:pPr>
                <a:r>
                  <a:rPr lang="zh-CN" altLang="en-US" sz="2000" dirty="0" smtClean="0">
                    <a:solidFill>
                      <a:srgbClr val="FF0000"/>
                    </a:solidFill>
                    <a:effectLst/>
                    <a:latin typeface="Arial" pitchFamily="34" charset="0"/>
                    <a:ea typeface="黑体" pitchFamily="49" charset="-122"/>
                    <a:cs typeface="Arial" pitchFamily="34" charset="0"/>
                  </a:rPr>
                  <a:t>●</a:t>
                </a:r>
                <a:r>
                  <a:rPr lang="en-US" altLang="zh-CN" sz="2000" i="1" dirty="0" smtClean="0">
                    <a:solidFill>
                      <a:srgbClr val="0000CC"/>
                    </a:solidFill>
                    <a:latin typeface="Arial" pitchFamily="34" charset="0"/>
                    <a:ea typeface="黑体" pitchFamily="49" charset="-122"/>
                    <a:cs typeface="Arial" pitchFamily="34" charset="0"/>
                  </a:rPr>
                  <a:t>Very rich structure of QCD condensed matter at high density</a:t>
                </a:r>
                <a:r>
                  <a:rPr lang="zh-CN" altLang="en-US" sz="2000" i="1" dirty="0" smtClean="0">
                    <a:solidFill>
                      <a:srgbClr val="0000CC"/>
                    </a:solidFill>
                    <a:effectLst/>
                    <a:latin typeface="Arial" pitchFamily="34" charset="0"/>
                    <a:ea typeface="黑体" pitchFamily="49" charset="-122"/>
                    <a:cs typeface="Arial" pitchFamily="34" charset="0"/>
                  </a:rPr>
                  <a:t>                                                   </a:t>
                </a:r>
                <a:r>
                  <a:rPr lang="zh-CN" altLang="en-US" sz="2000" dirty="0" smtClean="0">
                    <a:solidFill>
                      <a:srgbClr val="FF0000"/>
                    </a:solidFill>
                    <a:effectLst/>
                    <a:latin typeface="Arial" pitchFamily="34" charset="0"/>
                    <a:ea typeface="黑体" pitchFamily="49" charset="-122"/>
                    <a:cs typeface="Arial" pitchFamily="34" charset="0"/>
                  </a:rPr>
                  <a:t>●</a:t>
                </a:r>
                <a:r>
                  <a:rPr lang="en-US" altLang="zh-CN" sz="2000" i="1" dirty="0" smtClean="0">
                    <a:solidFill>
                      <a:srgbClr val="FF0000"/>
                    </a:solidFill>
                    <a:effectLst/>
                    <a:latin typeface="Arial" pitchFamily="34" charset="0"/>
                    <a:ea typeface="黑体" pitchFamily="49" charset="-122"/>
                    <a:cs typeface="Arial" pitchFamily="34" charset="0"/>
                  </a:rPr>
                  <a:t>Signatures of </a:t>
                </a:r>
                <a:r>
                  <a:rPr lang="en-US" altLang="zh-CN" sz="2000" i="1" dirty="0" err="1" smtClean="0">
                    <a:solidFill>
                      <a:srgbClr val="FF0000"/>
                    </a:solidFill>
                    <a:effectLst/>
                    <a:latin typeface="Arial" pitchFamily="34" charset="0"/>
                    <a:ea typeface="黑体" pitchFamily="49" charset="-122"/>
                    <a:cs typeface="Arial" pitchFamily="34" charset="0"/>
                  </a:rPr>
                  <a:t>sQGP</a:t>
                </a:r>
                <a:r>
                  <a:rPr lang="en-US" altLang="zh-CN" sz="2000" i="1" dirty="0" smtClean="0">
                    <a:solidFill>
                      <a:srgbClr val="FF0000"/>
                    </a:solidFill>
                    <a:effectLst/>
                    <a:latin typeface="Arial" pitchFamily="34" charset="0"/>
                    <a:ea typeface="黑体" pitchFamily="49" charset="-122"/>
                    <a:cs typeface="Arial" pitchFamily="34" charset="0"/>
                  </a:rPr>
                  <a:t> discovered at RHIC and LHC</a:t>
                </a:r>
              </a:p>
              <a:p>
                <a:pPr eaLnBrk="1" hangingPunct="1">
                  <a:defRPr/>
                </a:pPr>
                <a:r>
                  <a:rPr lang="zh-CN" altLang="en-US" sz="2000" i="1" dirty="0" smtClean="0">
                    <a:solidFill>
                      <a:srgbClr val="FF0000"/>
                    </a:solidFill>
                    <a:effectLst/>
                    <a:latin typeface="Arial" pitchFamily="34" charset="0"/>
                    <a:ea typeface="黑体" pitchFamily="49" charset="-122"/>
                    <a:cs typeface="Arial" pitchFamily="34" charset="0"/>
                  </a:rPr>
                  <a:t>     </a:t>
                </a:r>
                <a:endParaRPr lang="en-US" altLang="zh-CN" sz="2000" i="1" dirty="0">
                  <a:solidFill>
                    <a:srgbClr val="FF0000"/>
                  </a:solidFill>
                  <a:effectLst/>
                  <a:latin typeface="Arial" pitchFamily="34" charset="0"/>
                  <a:ea typeface="黑体" pitchFamily="49" charset="-122"/>
                  <a:cs typeface="Arial" pitchFamily="34" charset="0"/>
                </a:endParaRPr>
              </a:p>
              <a:p>
                <a:pPr eaLnBrk="1" hangingPunct="1">
                  <a:defRPr/>
                </a:pPr>
                <a:r>
                  <a:rPr lang="en-US" altLang="zh-CN" sz="2000" i="1" u="sng" dirty="0">
                    <a:solidFill>
                      <a:srgbClr val="FF0000"/>
                    </a:solidFill>
                    <a:effectLst/>
                    <a:latin typeface="Arial" pitchFamily="34" charset="0"/>
                    <a:ea typeface="黑体" pitchFamily="49" charset="-122"/>
                    <a:cs typeface="Arial" pitchFamily="34" charset="0"/>
                  </a:rPr>
                  <a:t>What we </a:t>
                </a:r>
                <a:r>
                  <a:rPr lang="en-US" altLang="zh-CN" sz="2000" i="1" u="sng" dirty="0" smtClean="0">
                    <a:solidFill>
                      <a:srgbClr val="FF0000"/>
                    </a:solidFill>
                    <a:effectLst/>
                    <a:latin typeface="Arial" pitchFamily="34" charset="0"/>
                    <a:ea typeface="黑体" pitchFamily="49" charset="-122"/>
                    <a:cs typeface="Arial" pitchFamily="34" charset="0"/>
                  </a:rPr>
                  <a:t>are doing and will do:</a:t>
                </a:r>
                <a:r>
                  <a:rPr lang="zh-CN" altLang="en-US" sz="2000" i="1" u="sng" dirty="0" smtClean="0">
                    <a:solidFill>
                      <a:srgbClr val="FF0000"/>
                    </a:solidFill>
                    <a:effectLst/>
                    <a:latin typeface="Arial" pitchFamily="34" charset="0"/>
                    <a:ea typeface="黑体" pitchFamily="49" charset="-122"/>
                    <a:cs typeface="Arial" pitchFamily="34" charset="0"/>
                  </a:rPr>
                  <a:t>                                                                                                    </a:t>
                </a:r>
                <a:endParaRPr lang="zh-CN" altLang="en-US" sz="2000" i="1" u="sng" dirty="0">
                  <a:solidFill>
                    <a:srgbClr val="FF0000"/>
                  </a:solidFill>
                  <a:effectLst/>
                  <a:latin typeface="Arial" pitchFamily="34" charset="0"/>
                  <a:ea typeface="黑体" pitchFamily="49" charset="-122"/>
                  <a:cs typeface="Arial" pitchFamily="34" charset="0"/>
                </a:endParaRPr>
              </a:p>
              <a:p>
                <a:pPr eaLnBrk="1" hangingPunct="1">
                  <a:defRPr/>
                </a:pPr>
                <a:r>
                  <a:rPr lang="zh-CN" altLang="en-US" sz="2000" dirty="0">
                    <a:solidFill>
                      <a:srgbClr val="FF0000"/>
                    </a:solidFill>
                    <a:effectLst/>
                    <a:latin typeface="Arial" pitchFamily="34" charset="0"/>
                    <a:ea typeface="黑体" pitchFamily="49" charset="-122"/>
                    <a:cs typeface="Arial" pitchFamily="34" charset="0"/>
                  </a:rPr>
                  <a:t>●</a:t>
                </a:r>
                <a:r>
                  <a:rPr lang="en-US" altLang="zh-CN" sz="2000" i="1" dirty="0">
                    <a:solidFill>
                      <a:srgbClr val="FF0000"/>
                    </a:solidFill>
                    <a:effectLst/>
                    <a:latin typeface="Arial" pitchFamily="34" charset="0"/>
                    <a:ea typeface="黑体" pitchFamily="49" charset="-122"/>
                    <a:cs typeface="Arial" pitchFamily="34" charset="0"/>
                  </a:rPr>
                  <a:t>QCD phase transitions at finite density             </a:t>
                </a:r>
                <a:r>
                  <a:rPr lang="en-US" altLang="zh-CN" sz="2000" i="1" dirty="0" smtClean="0">
                    <a:solidFill>
                      <a:srgbClr val="FF0000"/>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chemeClr val="tx1"/>
                    </a:solidFill>
                    <a:effectLst/>
                    <a:latin typeface="Arial" pitchFamily="34" charset="0"/>
                    <a:ea typeface="黑体" pitchFamily="49" charset="-122"/>
                    <a:cs typeface="Arial" pitchFamily="34" charset="0"/>
                  </a:rPr>
                  <a:t>QCD critical point                                                                                </a:t>
                </a:r>
                <a:r>
                  <a:rPr lang="en-US" altLang="zh-CN" sz="2000" i="1" dirty="0" smtClean="0">
                    <a:solidFill>
                      <a:schemeClr val="tx1"/>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err="1">
                    <a:solidFill>
                      <a:srgbClr val="FF0000"/>
                    </a:solidFill>
                    <a:effectLst/>
                    <a:latin typeface="Arial" pitchFamily="34" charset="0"/>
                    <a:ea typeface="黑体" pitchFamily="49" charset="-122"/>
                    <a:cs typeface="Arial" pitchFamily="34" charset="0"/>
                  </a:rPr>
                  <a:t>EoS</a:t>
                </a:r>
                <a:r>
                  <a:rPr lang="en-US" altLang="zh-CN" sz="2000" i="1" dirty="0">
                    <a:solidFill>
                      <a:srgbClr val="FF0000"/>
                    </a:solidFill>
                    <a:effectLst/>
                    <a:latin typeface="Arial" pitchFamily="34" charset="0"/>
                    <a:ea typeface="黑体" pitchFamily="49" charset="-122"/>
                    <a:cs typeface="Arial" pitchFamily="34" charset="0"/>
                  </a:rPr>
                  <a:t> of </a:t>
                </a:r>
                <a:r>
                  <a:rPr lang="en-US" altLang="zh-CN" sz="2000" i="1" dirty="0" err="1">
                    <a:solidFill>
                      <a:srgbClr val="FF0000"/>
                    </a:solidFill>
                    <a:effectLst/>
                    <a:latin typeface="Arial" pitchFamily="34" charset="0"/>
                    <a:ea typeface="黑体" pitchFamily="49" charset="-122"/>
                    <a:cs typeface="Arial" pitchFamily="34" charset="0"/>
                  </a:rPr>
                  <a:t>sQGP</a:t>
                </a:r>
                <a:r>
                  <a:rPr lang="en-US" altLang="zh-CN" sz="2000" i="1" dirty="0">
                    <a:solidFill>
                      <a:srgbClr val="FF0000"/>
                    </a:solidFill>
                    <a:effectLst/>
                    <a:latin typeface="Arial" pitchFamily="34" charset="0"/>
                    <a:ea typeface="黑体" pitchFamily="49" charset="-122"/>
                    <a:cs typeface="Arial" pitchFamily="34" charset="0"/>
                  </a:rPr>
                  <a:t>                                                                          </a:t>
                </a:r>
                <a:r>
                  <a:rPr lang="en-US" altLang="zh-CN" sz="2000" i="1" dirty="0" smtClean="0">
                    <a:solidFill>
                      <a:srgbClr val="FF0000"/>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chemeClr val="tx1"/>
                    </a:solidFill>
                    <a:effectLst/>
                    <a:latin typeface="Arial" pitchFamily="34" charset="0"/>
                    <a:ea typeface="黑体" pitchFamily="49" charset="-122"/>
                    <a:cs typeface="Arial" pitchFamily="34" charset="0"/>
                  </a:rPr>
                  <a:t>Inhomogeneous QCD phases                                                                </a:t>
                </a:r>
                <a:r>
                  <a:rPr lang="en-US" altLang="zh-CN" sz="2000" i="1" dirty="0" smtClean="0">
                    <a:solidFill>
                      <a:schemeClr val="tx1"/>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rgbClr val="FF0000"/>
                    </a:solidFill>
                    <a:effectLst/>
                    <a:latin typeface="Arial" pitchFamily="34" charset="0"/>
                    <a:ea typeface="黑体" pitchFamily="49" charset="-122"/>
                    <a:cs typeface="Arial" pitchFamily="34" charset="0"/>
                  </a:rPr>
                  <a:t>QCD phases </a:t>
                </a:r>
                <a:r>
                  <a:rPr lang="en-US" altLang="zh-CN" sz="2000" i="1" dirty="0" smtClean="0">
                    <a:solidFill>
                      <a:srgbClr val="FF0000"/>
                    </a:solidFill>
                    <a:effectLst/>
                    <a:latin typeface="Arial" pitchFamily="34" charset="0"/>
                    <a:ea typeface="黑体" pitchFamily="49" charset="-122"/>
                    <a:cs typeface="Arial" pitchFamily="34" charset="0"/>
                  </a:rPr>
                  <a:t>in </a:t>
                </a:r>
                <a:r>
                  <a:rPr lang="en-US" altLang="zh-CN" sz="2000" i="1" dirty="0">
                    <a:solidFill>
                      <a:srgbClr val="FF0000"/>
                    </a:solidFill>
                    <a:effectLst/>
                    <a:latin typeface="Arial" pitchFamily="34" charset="0"/>
                    <a:ea typeface="黑体" pitchFamily="49" charset="-122"/>
                    <a:cs typeface="Arial" pitchFamily="34" charset="0"/>
                  </a:rPr>
                  <a:t>strong </a:t>
                </a:r>
                <a:r>
                  <a:rPr lang="en-US" altLang="zh-CN" sz="2000" i="1" dirty="0" smtClean="0">
                    <a:solidFill>
                      <a:srgbClr val="FF0000"/>
                    </a:solidFill>
                    <a:effectLst/>
                    <a:latin typeface="Arial" pitchFamily="34" charset="0"/>
                    <a:ea typeface="黑体" pitchFamily="49" charset="-122"/>
                    <a:cs typeface="Arial" pitchFamily="34" charset="0"/>
                  </a:rPr>
                  <a:t>electromagnetic fields</a:t>
                </a:r>
                <a:r>
                  <a:rPr lang="en-US" altLang="zh-CN" sz="2000" i="1" dirty="0" smtClean="0">
                    <a:solidFill>
                      <a:srgbClr val="0000CC"/>
                    </a:solidFill>
                    <a:effectLst/>
                    <a:latin typeface="Arial" pitchFamily="34" charset="0"/>
                    <a:ea typeface="黑体" pitchFamily="49" charset="-122"/>
                    <a:cs typeface="Arial" pitchFamily="34" charset="0"/>
                  </a:rPr>
                  <a:t>            </a:t>
                </a:r>
                <a:r>
                  <a:rPr lang="en-US" altLang="zh-CN" sz="2000" i="1" dirty="0" smtClean="0">
                    <a:solidFill>
                      <a:srgbClr val="FF0000"/>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chemeClr val="tx1"/>
                    </a:solidFill>
                    <a:effectLst/>
                    <a:latin typeface="Arial" pitchFamily="34" charset="0"/>
                    <a:ea typeface="黑体" pitchFamily="49" charset="-122"/>
                    <a:cs typeface="Arial" pitchFamily="34" charset="0"/>
                  </a:rPr>
                  <a:t>Initial </a:t>
                </a:r>
                <a:r>
                  <a:rPr lang="en-US" altLang="zh-CN" sz="2000" i="1" dirty="0" err="1">
                    <a:solidFill>
                      <a:schemeClr val="tx1"/>
                    </a:solidFill>
                    <a:effectLst/>
                    <a:latin typeface="Arial" pitchFamily="34" charset="0"/>
                    <a:ea typeface="黑体" pitchFamily="49" charset="-122"/>
                    <a:cs typeface="Arial" pitchFamily="34" charset="0"/>
                  </a:rPr>
                  <a:t>thermalization</a:t>
                </a:r>
                <a:r>
                  <a:rPr lang="en-US" altLang="zh-CN" sz="2000" i="1" dirty="0">
                    <a:solidFill>
                      <a:schemeClr val="tx1"/>
                    </a:solidFill>
                    <a:effectLst/>
                    <a:latin typeface="Arial" pitchFamily="34" charset="0"/>
                    <a:ea typeface="黑体" pitchFamily="49" charset="-122"/>
                    <a:cs typeface="Arial" pitchFamily="34" charset="0"/>
                  </a:rPr>
                  <a:t> in HIC                                                               </a:t>
                </a:r>
                <a:r>
                  <a:rPr lang="en-US" altLang="zh-CN" sz="2000" i="1" dirty="0" smtClean="0">
                    <a:solidFill>
                      <a:schemeClr val="tx1"/>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rgbClr val="FF0000"/>
                    </a:solidFill>
                    <a:effectLst/>
                    <a:latin typeface="Arial" pitchFamily="34" charset="0"/>
                    <a:ea typeface="黑体" pitchFamily="49" charset="-122"/>
                    <a:cs typeface="Arial" pitchFamily="34" charset="0"/>
                  </a:rPr>
                  <a:t>Viscos </a:t>
                </a:r>
                <a:r>
                  <a:rPr lang="en-US" altLang="zh-CN" sz="2000" i="1" dirty="0" smtClean="0">
                    <a:solidFill>
                      <a:srgbClr val="FF0000"/>
                    </a:solidFill>
                    <a:effectLst/>
                    <a:latin typeface="Arial" pitchFamily="34" charset="0"/>
                    <a:ea typeface="黑体" pitchFamily="49" charset="-122"/>
                    <a:cs typeface="Arial" pitchFamily="34" charset="0"/>
                  </a:rPr>
                  <a:t>hot medium </a:t>
                </a:r>
                <a:r>
                  <a:rPr lang="en-US" altLang="zh-CN" sz="2000" i="1" dirty="0">
                    <a:solidFill>
                      <a:srgbClr val="FF0000"/>
                    </a:solidFill>
                    <a:effectLst/>
                    <a:latin typeface="Arial" pitchFamily="34" charset="0"/>
                    <a:ea typeface="黑体" pitchFamily="49" charset="-122"/>
                    <a:cs typeface="Arial" pitchFamily="34" charset="0"/>
                  </a:rPr>
                  <a:t>in HIC                                                     </a:t>
                </a:r>
                <a:r>
                  <a:rPr lang="en-US" altLang="zh-CN" sz="2000" i="1" dirty="0" smtClean="0">
                    <a:solidFill>
                      <a:srgbClr val="FF0000"/>
                    </a:solidFill>
                    <a:effectLst/>
                    <a:latin typeface="Arial" pitchFamily="34" charset="0"/>
                    <a:ea typeface="黑体" pitchFamily="49" charset="-122"/>
                    <a:cs typeface="Arial" pitchFamily="34" charset="0"/>
                  </a:rPr>
                  <a:t>                                </a:t>
                </a:r>
                <a:r>
                  <a:rPr lang="en-US" altLang="zh-CN" sz="2000" dirty="0">
                    <a:solidFill>
                      <a:srgbClr val="FF0000"/>
                    </a:solidFill>
                    <a:effectLst/>
                    <a:latin typeface="Arial" pitchFamily="34" charset="0"/>
                    <a:ea typeface="黑体" pitchFamily="49" charset="-122"/>
                    <a:cs typeface="Arial" pitchFamily="34" charset="0"/>
                  </a:rPr>
                  <a:t>●</a:t>
                </a:r>
                <a:r>
                  <a:rPr lang="en-US" altLang="zh-CN" sz="2000" i="1" dirty="0">
                    <a:solidFill>
                      <a:schemeClr val="tx1"/>
                    </a:solidFill>
                    <a:effectLst/>
                    <a:latin typeface="Arial" pitchFamily="34" charset="0"/>
                    <a:ea typeface="黑体" pitchFamily="49" charset="-122"/>
                    <a:cs typeface="Arial" pitchFamily="34" charset="0"/>
                  </a:rPr>
                  <a:t>Signatures of </a:t>
                </a:r>
                <a:r>
                  <a:rPr lang="en-US" altLang="zh-CN" sz="2000" i="1" dirty="0" err="1">
                    <a:solidFill>
                      <a:schemeClr val="tx1"/>
                    </a:solidFill>
                    <a:effectLst/>
                    <a:latin typeface="Arial" pitchFamily="34" charset="0"/>
                    <a:ea typeface="黑体" pitchFamily="49" charset="-122"/>
                    <a:cs typeface="Arial" pitchFamily="34" charset="0"/>
                  </a:rPr>
                  <a:t>sQGP</a:t>
                </a:r>
                <a:r>
                  <a:rPr lang="en-US" altLang="zh-CN" sz="2000" i="1" dirty="0">
                    <a:solidFill>
                      <a:schemeClr val="tx1"/>
                    </a:solidFill>
                    <a:effectLst/>
                    <a:latin typeface="Arial" pitchFamily="34" charset="0"/>
                    <a:ea typeface="黑体" pitchFamily="49" charset="-122"/>
                    <a:cs typeface="Arial" pitchFamily="34" charset="0"/>
                  </a:rPr>
                  <a:t> (hard and soft probes) </a:t>
                </a:r>
              </a:p>
            </p:txBody>
          </p:sp>
        </mc:Choice>
        <mc:Fallback xmlns="">
          <p:sp>
            <p:nvSpPr>
              <p:cNvPr id="5" name="标题 1"/>
              <p:cNvSpPr>
                <a:spLocks noRot="1" noChangeAspect="1" noMove="1" noResize="1" noEditPoints="1" noAdjustHandles="1" noChangeArrowheads="1" noChangeShapeType="1" noTextEdit="1"/>
              </p:cNvSpPr>
              <p:nvPr/>
            </p:nvSpPr>
            <p:spPr bwMode="auto">
              <a:xfrm>
                <a:off x="827534" y="1340768"/>
                <a:ext cx="7848922" cy="4392488"/>
              </a:xfrm>
              <a:prstGeom prst="rect">
                <a:avLst/>
              </a:prstGeom>
              <a:blipFill rotWithShape="1">
                <a:blip r:embed="rId2"/>
                <a:stretch>
                  <a:fillRect l="-855" r="-5983" b="-2639"/>
                </a:stretch>
              </a:blipFill>
              <a:ln w="9525">
                <a:noFill/>
                <a:miter lim="800000"/>
                <a:headEnd/>
                <a:tailEnd/>
              </a:ln>
            </p:spPr>
            <p:txBody>
              <a:bodyPr/>
              <a:lstStyle/>
              <a:p>
                <a:r>
                  <a:rPr lang="zh-CN" altLang="en-US">
                    <a:noFill/>
                  </a:rPr>
                  <a:t> </a:t>
                </a:r>
              </a:p>
            </p:txBody>
          </p:sp>
        </mc:Fallback>
      </mc:AlternateContent>
      <p:sp>
        <p:nvSpPr>
          <p:cNvPr id="3" name="Rectangle 4"/>
          <p:cNvSpPr>
            <a:spLocks noChangeArrowheads="1"/>
          </p:cNvSpPr>
          <p:nvPr/>
        </p:nvSpPr>
        <p:spPr bwMode="auto">
          <a:xfrm>
            <a:off x="2987824" y="772020"/>
            <a:ext cx="323713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lnSpc>
                <a:spcPct val="90000"/>
              </a:lnSpc>
              <a:spcBef>
                <a:spcPct val="20000"/>
              </a:spcBef>
              <a:buClr>
                <a:schemeClr val="folHlink"/>
              </a:buClr>
              <a:buSzPct val="60000"/>
              <a:buFont typeface="Wingdings" panose="05000000000000000000" pitchFamily="2" charset="2"/>
              <a:buNone/>
              <a:defRPr/>
            </a:pPr>
            <a:r>
              <a:rPr lang="en-US" altLang="zh-CN" i="1" u="sng" dirty="0" smtClean="0">
                <a:solidFill>
                  <a:srgbClr val="C00000"/>
                </a:solidFill>
                <a:latin typeface="Arial" pitchFamily="34" charset="0"/>
                <a:ea typeface="楷体" pitchFamily="49" charset="-122"/>
                <a:cs typeface="Arial" pitchFamily="34" charset="0"/>
              </a:rPr>
              <a:t>Summary &amp; Outlook</a:t>
            </a:r>
            <a:endParaRPr lang="zh-CN" altLang="en-US" i="1" u="sng" dirty="0">
              <a:solidFill>
                <a:srgbClr val="C00000"/>
              </a:solidFill>
              <a:latin typeface="Arial" pitchFamily="34" charset="0"/>
              <a:ea typeface="楷体" pitchFamily="49" charset="-122"/>
              <a:cs typeface="Arial" pitchFamily="34" charset="0"/>
            </a:endParaRPr>
          </a:p>
        </p:txBody>
      </p:sp>
      <p:sp>
        <p:nvSpPr>
          <p:cNvPr id="4" name="TextBox 3"/>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16</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477648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4" descr="le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58938"/>
            <a:ext cx="28463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5"/>
          <p:cNvSpPr>
            <a:spLocks noChangeArrowheads="1"/>
          </p:cNvSpPr>
          <p:nvPr/>
        </p:nvSpPr>
        <p:spPr bwMode="auto">
          <a:xfrm>
            <a:off x="6444208" y="2204864"/>
            <a:ext cx="2520280" cy="3022366"/>
          </a:xfrm>
          <a:prstGeom prst="rect">
            <a:avLst/>
          </a:prstGeom>
          <a:noFill/>
          <a:ln w="9525">
            <a:noFill/>
            <a:miter lim="800000"/>
            <a:headEnd/>
            <a:tailEnd/>
          </a:ln>
          <a:effectLst/>
        </p:spPr>
        <p:txBody>
          <a:bodyPr wrap="square" anchor="ctr">
            <a:spAutoFit/>
          </a:bodyPr>
          <a:lstStyle/>
          <a:p>
            <a:pPr>
              <a:lnSpc>
                <a:spcPct val="90000"/>
              </a:lnSpc>
              <a:spcBef>
                <a:spcPct val="20000"/>
              </a:spcBef>
              <a:buClr>
                <a:schemeClr val="folHlink"/>
              </a:buClr>
              <a:buSzPct val="60000"/>
              <a:buFont typeface="Wingdings" panose="05000000000000000000" pitchFamily="2" charset="2"/>
              <a:buNone/>
              <a:defRPr/>
            </a:pPr>
            <a:r>
              <a:rPr lang="zh-CN" sz="1600" dirty="0">
                <a:solidFill>
                  <a:srgbClr val="0000CC"/>
                </a:solidFill>
                <a:latin typeface="Arial" pitchFamily="34" charset="0"/>
                <a:ea typeface="黑体" pitchFamily="49" charset="-122"/>
                <a:cs typeface="Arial" pitchFamily="34" charset="0"/>
              </a:rPr>
              <a:t>大事物由小事物组成</a:t>
            </a:r>
          </a:p>
          <a:p>
            <a:pPr>
              <a:defRPr/>
            </a:pPr>
            <a:r>
              <a:rPr lang="zh-CN" sz="1600" dirty="0">
                <a:solidFill>
                  <a:srgbClr val="0000CC"/>
                </a:solidFill>
                <a:latin typeface="Arial" pitchFamily="34" charset="0"/>
                <a:ea typeface="黑体" pitchFamily="49" charset="-122"/>
                <a:cs typeface="Arial" pitchFamily="34" charset="0"/>
              </a:rPr>
              <a:t>甚至是更小的。</a:t>
            </a:r>
          </a:p>
          <a:p>
            <a:pPr>
              <a:defRPr/>
            </a:pPr>
            <a:r>
              <a:rPr lang="zh-CN" sz="1600" dirty="0">
                <a:solidFill>
                  <a:srgbClr val="0000CC"/>
                </a:solidFill>
                <a:latin typeface="Arial" pitchFamily="34" charset="0"/>
                <a:ea typeface="黑体" pitchFamily="49" charset="-122"/>
                <a:cs typeface="Arial" pitchFamily="34" charset="0"/>
              </a:rPr>
              <a:t>要想认识最小的</a:t>
            </a:r>
          </a:p>
          <a:p>
            <a:pPr>
              <a:defRPr/>
            </a:pPr>
            <a:r>
              <a:rPr lang="zh-CN" sz="1600" dirty="0">
                <a:solidFill>
                  <a:srgbClr val="0000CC"/>
                </a:solidFill>
                <a:latin typeface="Arial" pitchFamily="34" charset="0"/>
                <a:ea typeface="黑体" pitchFamily="49" charset="-122"/>
                <a:cs typeface="Arial" pitchFamily="34" charset="0"/>
              </a:rPr>
              <a:t>我们也需要知道最大的。</a:t>
            </a:r>
          </a:p>
          <a:p>
            <a:pPr>
              <a:defRPr/>
            </a:pPr>
            <a:r>
              <a:rPr lang="zh-CN" sz="1600" dirty="0">
                <a:solidFill>
                  <a:srgbClr val="0000CC"/>
                </a:solidFill>
                <a:latin typeface="Arial" pitchFamily="34" charset="0"/>
                <a:ea typeface="黑体" pitchFamily="49" charset="-122"/>
                <a:cs typeface="Arial" pitchFamily="34" charset="0"/>
              </a:rPr>
              <a:t>一切都取决于真空</a:t>
            </a:r>
          </a:p>
          <a:p>
            <a:pPr>
              <a:defRPr/>
            </a:pPr>
            <a:r>
              <a:rPr lang="zh-CN" sz="1600" dirty="0">
                <a:solidFill>
                  <a:srgbClr val="0000CC"/>
                </a:solidFill>
                <a:latin typeface="Arial" pitchFamily="34" charset="0"/>
                <a:ea typeface="黑体" pitchFamily="49" charset="-122"/>
                <a:cs typeface="Arial" pitchFamily="34" charset="0"/>
              </a:rPr>
              <a:t>无论何时何地。</a:t>
            </a:r>
          </a:p>
          <a:p>
            <a:pPr>
              <a:defRPr/>
            </a:pPr>
            <a:r>
              <a:rPr lang="zh-CN" sz="1600" dirty="0">
                <a:solidFill>
                  <a:srgbClr val="0000CC"/>
                </a:solidFill>
                <a:latin typeface="Arial" pitchFamily="34" charset="0"/>
                <a:ea typeface="黑体" pitchFamily="49" charset="-122"/>
                <a:cs typeface="Arial" pitchFamily="34" charset="0"/>
              </a:rPr>
              <a:t>微观的事物怎能</a:t>
            </a:r>
          </a:p>
          <a:p>
            <a:pPr>
              <a:defRPr/>
            </a:pPr>
            <a:r>
              <a:rPr lang="zh-CN" sz="1600" dirty="0">
                <a:solidFill>
                  <a:srgbClr val="0000CC"/>
                </a:solidFill>
                <a:latin typeface="Arial" pitchFamily="34" charset="0"/>
                <a:ea typeface="黑体" pitchFamily="49" charset="-122"/>
                <a:cs typeface="Arial" pitchFamily="34" charset="0"/>
              </a:rPr>
              <a:t>与宏观相分离？</a:t>
            </a:r>
          </a:p>
          <a:p>
            <a:pPr>
              <a:defRPr/>
            </a:pPr>
            <a:r>
              <a:rPr lang="zh-CN" sz="1600" dirty="0">
                <a:solidFill>
                  <a:srgbClr val="0000CC"/>
                </a:solidFill>
                <a:latin typeface="Arial" pitchFamily="34" charset="0"/>
                <a:ea typeface="黑体" pitchFamily="49" charset="-122"/>
                <a:cs typeface="Arial" pitchFamily="34" charset="0"/>
              </a:rPr>
              <a:t>真空其实是一种凝聚</a:t>
            </a:r>
          </a:p>
          <a:p>
            <a:pPr>
              <a:defRPr/>
            </a:pPr>
            <a:r>
              <a:rPr lang="zh-CN" sz="1600" dirty="0">
                <a:solidFill>
                  <a:srgbClr val="0000CC"/>
                </a:solidFill>
                <a:latin typeface="Arial" pitchFamily="34" charset="0"/>
                <a:ea typeface="黑体" pitchFamily="49" charset="-122"/>
                <a:cs typeface="Arial" pitchFamily="34" charset="0"/>
              </a:rPr>
              <a:t>破坏了和谐。</a:t>
            </a:r>
          </a:p>
          <a:p>
            <a:pPr>
              <a:defRPr/>
            </a:pPr>
            <a:r>
              <a:rPr lang="zh-CN" sz="1600" dirty="0">
                <a:solidFill>
                  <a:srgbClr val="0000CC"/>
                </a:solidFill>
                <a:latin typeface="Arial" pitchFamily="34" charset="0"/>
                <a:ea typeface="黑体" pitchFamily="49" charset="-122"/>
                <a:cs typeface="Arial" pitchFamily="34" charset="0"/>
              </a:rPr>
              <a:t>如此我们方可洞穿</a:t>
            </a:r>
          </a:p>
          <a:p>
            <a:pPr>
              <a:defRPr/>
            </a:pPr>
            <a:r>
              <a:rPr lang="zh-CN" sz="1600" dirty="0">
                <a:solidFill>
                  <a:srgbClr val="0000CC"/>
                </a:solidFill>
                <a:latin typeface="Arial" pitchFamily="34" charset="0"/>
                <a:ea typeface="黑体" pitchFamily="49" charset="-122"/>
                <a:cs typeface="Arial" pitchFamily="34" charset="0"/>
              </a:rPr>
              <a:t>不对称中的对称。</a:t>
            </a:r>
          </a:p>
        </p:txBody>
      </p:sp>
      <p:sp>
        <p:nvSpPr>
          <p:cNvPr id="57350" name="Rectangle 6"/>
          <p:cNvSpPr>
            <a:spLocks noChangeArrowheads="1"/>
          </p:cNvSpPr>
          <p:nvPr/>
        </p:nvSpPr>
        <p:spPr bwMode="auto">
          <a:xfrm>
            <a:off x="827584" y="548292"/>
            <a:ext cx="7560840" cy="892552"/>
          </a:xfrm>
          <a:prstGeom prst="rect">
            <a:avLst/>
          </a:prstGeom>
          <a:noFill/>
          <a:ln w="9525">
            <a:noFill/>
            <a:miter lim="800000"/>
            <a:headEnd/>
            <a:tailEnd/>
          </a:ln>
          <a:effectLst/>
        </p:spPr>
        <p:txBody>
          <a:bodyPr wrap="square" anchor="ctr">
            <a:spAutoFit/>
          </a:bodyPr>
          <a:lstStyle/>
          <a:p>
            <a:pPr algn="ctr">
              <a:lnSpc>
                <a:spcPct val="90000"/>
              </a:lnSpc>
              <a:spcBef>
                <a:spcPct val="20000"/>
              </a:spcBef>
              <a:buClr>
                <a:schemeClr val="folHlink"/>
              </a:buClr>
              <a:buSzPct val="60000"/>
              <a:buFont typeface="Wingdings" panose="05000000000000000000" pitchFamily="2" charset="2"/>
              <a:buNone/>
              <a:defRPr/>
            </a:pPr>
            <a:r>
              <a:rPr lang="en-US" altLang="zh-CN" sz="2000" i="1" u="sng" dirty="0" smtClean="0">
                <a:solidFill>
                  <a:srgbClr val="FF0000"/>
                </a:solidFill>
                <a:latin typeface="Arial" pitchFamily="34" charset="0"/>
                <a:ea typeface="黑体" pitchFamily="49" charset="-122"/>
                <a:cs typeface="Arial" pitchFamily="34" charset="0"/>
              </a:rPr>
              <a:t>To Know the Smallest, We Need the Largest</a:t>
            </a:r>
            <a:endParaRPr lang="zh-CN" sz="2000" i="1" u="sng" dirty="0">
              <a:solidFill>
                <a:srgbClr val="FF0000"/>
              </a:solidFill>
              <a:latin typeface="Arial" pitchFamily="34" charset="0"/>
              <a:ea typeface="黑体" pitchFamily="49" charset="-122"/>
              <a:cs typeface="Arial" pitchFamily="34" charset="0"/>
            </a:endParaRPr>
          </a:p>
          <a:p>
            <a:pPr algn="ctr">
              <a:defRPr/>
            </a:pPr>
            <a:r>
              <a:rPr lang="en-US" altLang="zh-CN" sz="1800" i="1" dirty="0" err="1" smtClean="0">
                <a:solidFill>
                  <a:srgbClr val="0000CC"/>
                </a:solidFill>
                <a:latin typeface="Arial" pitchFamily="34" charset="0"/>
                <a:ea typeface="黑体" pitchFamily="49" charset="-122"/>
                <a:cs typeface="Arial" pitchFamily="34" charset="0"/>
              </a:rPr>
              <a:t>T.D.Lee</a:t>
            </a:r>
            <a:endParaRPr lang="zh-CN" sz="1800" i="1" dirty="0">
              <a:solidFill>
                <a:srgbClr val="0000CC"/>
              </a:solidFill>
              <a:latin typeface="Arial" pitchFamily="34" charset="0"/>
              <a:ea typeface="黑体" pitchFamily="49" charset="-122"/>
              <a:cs typeface="Arial" pitchFamily="34" charset="0"/>
            </a:endParaRPr>
          </a:p>
          <a:p>
            <a:pPr algn="ctr">
              <a:defRPr/>
            </a:pPr>
            <a:r>
              <a:rPr lang="en-US" altLang="zh-CN" sz="1600" i="1" dirty="0" smtClean="0">
                <a:solidFill>
                  <a:srgbClr val="0000CC"/>
                </a:solidFill>
                <a:latin typeface="Arial" pitchFamily="34" charset="0"/>
                <a:ea typeface="黑体" pitchFamily="49" charset="-122"/>
                <a:cs typeface="Arial" pitchFamily="34" charset="0"/>
              </a:rPr>
              <a:t>Theory Workshop on Relativistic Heavy Ion Collisions, July 8-19, 1996, BNL</a:t>
            </a:r>
            <a:endParaRPr lang="en-US" altLang="zh-CN" sz="1600" i="1" dirty="0">
              <a:solidFill>
                <a:srgbClr val="0000CC"/>
              </a:solidFill>
              <a:latin typeface="Arial" pitchFamily="34" charset="0"/>
              <a:ea typeface="黑体" pitchFamily="49" charset="-122"/>
              <a:cs typeface="Arial" pitchFamily="34" charset="0"/>
            </a:endParaRPr>
          </a:p>
        </p:txBody>
      </p:sp>
      <p:sp>
        <p:nvSpPr>
          <p:cNvPr id="20486" name="Text Box 6"/>
          <p:cNvSpPr txBox="1">
            <a:spLocks noChangeArrowheads="1"/>
          </p:cNvSpPr>
          <p:nvPr/>
        </p:nvSpPr>
        <p:spPr bwMode="auto">
          <a:xfrm>
            <a:off x="2914650" y="2244725"/>
            <a:ext cx="3673475" cy="2984500"/>
          </a:xfrm>
          <a:prstGeom prst="rect">
            <a:avLst/>
          </a:prstGeom>
          <a:noFill/>
          <a:ln w="9525">
            <a:noFill/>
            <a:miter lim="800000"/>
            <a:headEnd/>
            <a:tailEnd/>
          </a:ln>
          <a:effectLst/>
        </p:spPr>
        <p:txBody>
          <a:bodyPr>
            <a:spAutoFit/>
          </a:bodyPr>
          <a:lstStyle/>
          <a:p>
            <a:pPr eaLnBrk="1" hangingPunct="1">
              <a:lnSpc>
                <a:spcPct val="90000"/>
              </a:lnSpc>
              <a:spcBef>
                <a:spcPct val="50000"/>
              </a:spcBef>
              <a:buClr>
                <a:schemeClr val="folHlink"/>
              </a:buClr>
              <a:buSzPct val="60000"/>
              <a:buFont typeface="Wingdings" panose="05000000000000000000" pitchFamily="2" charset="2"/>
              <a:buNone/>
              <a:defRPr/>
            </a:pPr>
            <a:r>
              <a:rPr lang="en-US" altLang="zh-CN" sz="1600" i="1" dirty="0">
                <a:solidFill>
                  <a:srgbClr val="0000CC"/>
                </a:solidFill>
                <a:latin typeface="Arial" pitchFamily="34" charset="0"/>
                <a:ea typeface="宋体" panose="02010600030101010101" pitchFamily="2" charset="-122"/>
              </a:rPr>
              <a:t>Large things are made of small  </a:t>
            </a:r>
            <a:r>
              <a:rPr lang="en-US" altLang="zh-CN" sz="1600" i="1" dirty="0" smtClean="0">
                <a:solidFill>
                  <a:srgbClr val="0000CC"/>
                </a:solidFill>
                <a:latin typeface="Arial" pitchFamily="34" charset="0"/>
                <a:ea typeface="宋体" panose="02010600030101010101" pitchFamily="2" charset="-122"/>
              </a:rPr>
              <a:t>     And </a:t>
            </a:r>
            <a:r>
              <a:rPr lang="en-US" altLang="zh-CN" sz="1600" i="1" dirty="0">
                <a:solidFill>
                  <a:srgbClr val="0000CC"/>
                </a:solidFill>
                <a:latin typeface="Arial" pitchFamily="34" charset="0"/>
                <a:ea typeface="宋体" panose="02010600030101010101" pitchFamily="2" charset="-122"/>
              </a:rPr>
              <a:t>even smaller.                                </a:t>
            </a:r>
            <a:r>
              <a:rPr lang="en-US" altLang="zh-CN" sz="1600" i="1" dirty="0" smtClean="0">
                <a:solidFill>
                  <a:srgbClr val="0000CC"/>
                </a:solidFill>
                <a:latin typeface="Arial" pitchFamily="34" charset="0"/>
                <a:ea typeface="宋体" panose="02010600030101010101" pitchFamily="2" charset="-122"/>
              </a:rPr>
              <a:t>      </a:t>
            </a:r>
            <a:r>
              <a:rPr lang="en-US" altLang="zh-CN" sz="1600" i="1" dirty="0">
                <a:solidFill>
                  <a:srgbClr val="0000CC"/>
                </a:solidFill>
                <a:latin typeface="Arial" pitchFamily="34" charset="0"/>
                <a:ea typeface="宋体" panose="02010600030101010101" pitchFamily="2" charset="-122"/>
              </a:rPr>
              <a:t>To know the smallest                    </a:t>
            </a:r>
            <a:r>
              <a:rPr lang="en-US" altLang="zh-CN" sz="1600" i="1" dirty="0" smtClean="0">
                <a:solidFill>
                  <a:srgbClr val="0000CC"/>
                </a:solidFill>
                <a:latin typeface="Arial" pitchFamily="34" charset="0"/>
                <a:ea typeface="宋体" panose="02010600030101010101" pitchFamily="2" charset="-122"/>
              </a:rPr>
              <a:t>   We </a:t>
            </a:r>
            <a:r>
              <a:rPr lang="en-US" altLang="zh-CN" sz="1600" i="1" dirty="0">
                <a:solidFill>
                  <a:srgbClr val="0000CC"/>
                </a:solidFill>
                <a:latin typeface="Arial" pitchFamily="34" charset="0"/>
                <a:ea typeface="宋体" panose="02010600030101010101" pitchFamily="2" charset="-122"/>
              </a:rPr>
              <a:t>need also the </a:t>
            </a:r>
            <a:r>
              <a:rPr lang="en-US" altLang="zh-CN" sz="1600" i="1" dirty="0" smtClean="0">
                <a:solidFill>
                  <a:srgbClr val="0000CC"/>
                </a:solidFill>
                <a:latin typeface="Arial" pitchFamily="34" charset="0"/>
                <a:ea typeface="宋体" panose="02010600030101010101" pitchFamily="2" charset="-122"/>
              </a:rPr>
              <a:t>largest.     </a:t>
            </a:r>
            <a:endParaRPr lang="en-US" altLang="zh-CN" sz="1600" i="1" dirty="0">
              <a:solidFill>
                <a:srgbClr val="0000CC"/>
              </a:solidFill>
              <a:latin typeface="Arial" pitchFamily="34" charset="0"/>
              <a:ea typeface="宋体" panose="02010600030101010101" pitchFamily="2" charset="-122"/>
            </a:endParaRPr>
          </a:p>
          <a:p>
            <a:pPr eaLnBrk="1" hangingPunct="1">
              <a:lnSpc>
                <a:spcPct val="90000"/>
              </a:lnSpc>
              <a:spcBef>
                <a:spcPct val="50000"/>
              </a:spcBef>
              <a:buClr>
                <a:schemeClr val="folHlink"/>
              </a:buClr>
              <a:buSzPct val="60000"/>
              <a:buFont typeface="Wingdings" panose="05000000000000000000" pitchFamily="2" charset="2"/>
              <a:buNone/>
              <a:defRPr/>
            </a:pPr>
            <a:r>
              <a:rPr lang="en-US" altLang="zh-CN" sz="1600" i="1" dirty="0">
                <a:solidFill>
                  <a:srgbClr val="0000CC"/>
                </a:solidFill>
                <a:latin typeface="Arial" pitchFamily="34" charset="0"/>
                <a:ea typeface="宋体" panose="02010600030101010101" pitchFamily="2" charset="-122"/>
              </a:rPr>
              <a:t>All lie in vacuum </a:t>
            </a:r>
            <a:r>
              <a:rPr lang="en-US" altLang="zh-CN" sz="1600" i="1" dirty="0" smtClean="0">
                <a:solidFill>
                  <a:srgbClr val="0000CC"/>
                </a:solidFill>
                <a:latin typeface="Arial" pitchFamily="34" charset="0"/>
                <a:ea typeface="宋体" panose="02010600030101010101" pitchFamily="2" charset="-122"/>
              </a:rPr>
              <a:t>                  </a:t>
            </a:r>
            <a:r>
              <a:rPr lang="en-US" altLang="zh-CN" sz="1600" i="1" dirty="0" err="1">
                <a:solidFill>
                  <a:srgbClr val="0000CC"/>
                </a:solidFill>
                <a:latin typeface="Arial" pitchFamily="34" charset="0"/>
                <a:ea typeface="宋体" panose="02010600030101010101" pitchFamily="2" charset="-122"/>
              </a:rPr>
              <a:t>Everywhen</a:t>
            </a:r>
            <a:r>
              <a:rPr lang="en-US" altLang="zh-CN" sz="1600" i="1" dirty="0">
                <a:solidFill>
                  <a:srgbClr val="0000CC"/>
                </a:solidFill>
                <a:latin typeface="Arial" pitchFamily="34" charset="0"/>
                <a:ea typeface="宋体" panose="02010600030101010101" pitchFamily="2" charset="-122"/>
              </a:rPr>
              <a:t> and everywhere. </a:t>
            </a:r>
            <a:r>
              <a:rPr lang="en-US" altLang="zh-CN" sz="1600" i="1" dirty="0" smtClean="0">
                <a:solidFill>
                  <a:srgbClr val="0000CC"/>
                </a:solidFill>
                <a:latin typeface="Arial" pitchFamily="34" charset="0"/>
                <a:ea typeface="宋体" panose="02010600030101010101" pitchFamily="2" charset="-122"/>
              </a:rPr>
              <a:t>         </a:t>
            </a:r>
            <a:r>
              <a:rPr lang="en-US" altLang="zh-CN" sz="1600" i="1" dirty="0">
                <a:solidFill>
                  <a:srgbClr val="0000CC"/>
                </a:solidFill>
                <a:latin typeface="Arial" pitchFamily="34" charset="0"/>
                <a:ea typeface="宋体" panose="02010600030101010101" pitchFamily="2" charset="-122"/>
              </a:rPr>
              <a:t>How can the micro                  </a:t>
            </a:r>
            <a:r>
              <a:rPr lang="en-US" altLang="zh-CN" sz="1600" i="1" dirty="0" smtClean="0">
                <a:solidFill>
                  <a:srgbClr val="0000CC"/>
                </a:solidFill>
                <a:latin typeface="Arial" pitchFamily="34" charset="0"/>
                <a:ea typeface="宋体" panose="02010600030101010101" pitchFamily="2" charset="-122"/>
              </a:rPr>
              <a:t>          </a:t>
            </a:r>
            <a:r>
              <a:rPr lang="en-US" altLang="zh-CN" sz="1600" i="1" dirty="0">
                <a:solidFill>
                  <a:srgbClr val="0000CC"/>
                </a:solidFill>
                <a:latin typeface="Arial" pitchFamily="34" charset="0"/>
                <a:ea typeface="宋体" panose="02010600030101010101" pitchFamily="2" charset="-122"/>
              </a:rPr>
              <a:t>Be separate from the macro?</a:t>
            </a:r>
          </a:p>
          <a:p>
            <a:pPr eaLnBrk="1" hangingPunct="1">
              <a:lnSpc>
                <a:spcPct val="90000"/>
              </a:lnSpc>
              <a:spcBef>
                <a:spcPct val="50000"/>
              </a:spcBef>
              <a:buClr>
                <a:schemeClr val="folHlink"/>
              </a:buClr>
              <a:buSzPct val="60000"/>
              <a:buFont typeface="Wingdings" panose="05000000000000000000" pitchFamily="2" charset="2"/>
              <a:buNone/>
              <a:defRPr/>
            </a:pPr>
            <a:r>
              <a:rPr lang="en-US" altLang="zh-CN" sz="1600" i="1" dirty="0">
                <a:solidFill>
                  <a:srgbClr val="0000CC"/>
                </a:solidFill>
                <a:latin typeface="Arial" pitchFamily="34" charset="0"/>
                <a:ea typeface="宋体" panose="02010600030101010101" pitchFamily="2" charset="-122"/>
              </a:rPr>
              <a:t>Let vacuum be a condensate </a:t>
            </a:r>
            <a:r>
              <a:rPr lang="en-US" altLang="zh-CN" sz="1600" i="1" dirty="0" smtClean="0">
                <a:solidFill>
                  <a:srgbClr val="0000CC"/>
                </a:solidFill>
                <a:latin typeface="Arial" pitchFamily="34" charset="0"/>
                <a:ea typeface="宋体" panose="02010600030101010101" pitchFamily="2" charset="-122"/>
              </a:rPr>
              <a:t> Violating harmony.                            We </a:t>
            </a:r>
            <a:r>
              <a:rPr lang="en-US" altLang="zh-CN" sz="1600" i="1" dirty="0">
                <a:solidFill>
                  <a:srgbClr val="0000CC"/>
                </a:solidFill>
                <a:latin typeface="Arial" pitchFamily="34" charset="0"/>
                <a:ea typeface="宋体" panose="02010600030101010101" pitchFamily="2" charset="-122"/>
              </a:rPr>
              <a:t>can then penetrate            Through asymmetry into </a:t>
            </a:r>
            <a:r>
              <a:rPr lang="en-US" altLang="zh-CN" sz="1600" i="1" dirty="0" smtClean="0">
                <a:solidFill>
                  <a:srgbClr val="0000CC"/>
                </a:solidFill>
                <a:latin typeface="Arial" pitchFamily="34" charset="0"/>
                <a:ea typeface="宋体" panose="02010600030101010101" pitchFamily="2" charset="-122"/>
              </a:rPr>
              <a:t>symmetry.</a:t>
            </a:r>
            <a:endParaRPr lang="en-US" altLang="zh-CN" sz="1600" i="1" dirty="0">
              <a:solidFill>
                <a:srgbClr val="0000CC"/>
              </a:solidFill>
              <a:latin typeface="Arial" pitchFamily="34" charset="0"/>
              <a:ea typeface="宋体" panose="02010600030101010101" pitchFamily="2" charset="-122"/>
            </a:endParaRPr>
          </a:p>
        </p:txBody>
      </p:sp>
      <p:sp>
        <p:nvSpPr>
          <p:cNvPr id="6" name="TextBox 5"/>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17</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86936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p:cNvSpPr>
          <p:nvPr/>
        </p:nvSpPr>
        <p:spPr bwMode="auto">
          <a:xfrm>
            <a:off x="899592" y="2852936"/>
            <a:ext cx="7632848" cy="936104"/>
          </a:xfrm>
          <a:prstGeom prst="rect">
            <a:avLst/>
          </a:prstGeom>
          <a:noFill/>
          <a:ln w="9525">
            <a:noFill/>
            <a:miter lim="800000"/>
            <a:headEnd/>
            <a:tailEnd/>
          </a:ln>
        </p:spPr>
        <p:txBody>
          <a:bodyPr anchor="b"/>
          <a:lstStyle/>
          <a:p>
            <a:pPr eaLnBrk="1" hangingPunct="1">
              <a:defRPr/>
            </a:pPr>
            <a:r>
              <a:rPr lang="en-US" altLang="zh-CN" sz="1800" i="1" dirty="0" smtClean="0">
                <a:solidFill>
                  <a:schemeClr val="tx1"/>
                </a:solidFill>
                <a:effectLst/>
                <a:latin typeface="Arial" pitchFamily="34" charset="0"/>
                <a:ea typeface="黑体" pitchFamily="49" charset="-122"/>
                <a:cs typeface="Arial" pitchFamily="34" charset="0"/>
              </a:rPr>
              <a:t>I </a:t>
            </a:r>
            <a:r>
              <a:rPr lang="en-US" altLang="zh-CN" sz="1800" i="1" dirty="0" smtClean="0">
                <a:solidFill>
                  <a:schemeClr val="tx1"/>
                </a:solidFill>
                <a:effectLst/>
                <a:latin typeface="Arial" pitchFamily="34" charset="0"/>
                <a:ea typeface="黑体" pitchFamily="49" charset="-122"/>
                <a:cs typeface="Arial" pitchFamily="34" charset="0"/>
              </a:rPr>
              <a:t>thank the following colleagues during the preparation of the talk:   </a:t>
            </a:r>
            <a:r>
              <a:rPr lang="en-US" altLang="zh-CN" sz="1800" i="1" dirty="0" err="1" smtClean="0">
                <a:solidFill>
                  <a:schemeClr val="tx1"/>
                </a:solidFill>
                <a:effectLst/>
                <a:latin typeface="Arial" pitchFamily="34" charset="0"/>
                <a:ea typeface="黑体" pitchFamily="49" charset="-122"/>
                <a:cs typeface="Arial" pitchFamily="34" charset="0"/>
              </a:rPr>
              <a:t>Hengtong</a:t>
            </a:r>
            <a:r>
              <a:rPr lang="en-US" altLang="zh-CN" sz="1800" i="1" dirty="0" smtClean="0">
                <a:solidFill>
                  <a:schemeClr val="tx1"/>
                </a:solidFill>
                <a:effectLst/>
                <a:latin typeface="Arial" pitchFamily="34" charset="0"/>
                <a:ea typeface="黑体" pitchFamily="49" charset="-122"/>
                <a:cs typeface="Arial" pitchFamily="34" charset="0"/>
              </a:rPr>
              <a:t> Ding, </a:t>
            </a:r>
            <a:r>
              <a:rPr lang="en-US" altLang="zh-CN" sz="1800" i="1" dirty="0" err="1" smtClean="0">
                <a:solidFill>
                  <a:schemeClr val="tx1"/>
                </a:solidFill>
                <a:effectLst/>
                <a:latin typeface="Arial" pitchFamily="34" charset="0"/>
                <a:ea typeface="黑体" pitchFamily="49" charset="-122"/>
                <a:cs typeface="Arial" pitchFamily="34" charset="0"/>
              </a:rPr>
              <a:t>Xuguang</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smtClean="0">
                <a:solidFill>
                  <a:schemeClr val="tx1"/>
                </a:solidFill>
                <a:effectLst/>
                <a:latin typeface="Arial" pitchFamily="34" charset="0"/>
                <a:ea typeface="黑体" pitchFamily="49" charset="-122"/>
                <a:cs typeface="Arial" pitchFamily="34" charset="0"/>
              </a:rPr>
              <a:t>Huang, </a:t>
            </a:r>
            <a:r>
              <a:rPr lang="en-US" altLang="zh-CN" sz="1800" i="1" dirty="0" err="1" smtClean="0">
                <a:solidFill>
                  <a:schemeClr val="tx1"/>
                </a:solidFill>
                <a:effectLst/>
                <a:latin typeface="Arial" pitchFamily="34" charset="0"/>
                <a:ea typeface="黑体" pitchFamily="49" charset="-122"/>
                <a:cs typeface="Arial" pitchFamily="34" charset="0"/>
              </a:rPr>
              <a:t>Zuotang</a:t>
            </a:r>
            <a:r>
              <a:rPr lang="en-US" altLang="zh-CN" sz="1800" i="1" dirty="0" smtClean="0">
                <a:solidFill>
                  <a:schemeClr val="tx1"/>
                </a:solidFill>
                <a:effectLst/>
                <a:latin typeface="Arial" pitchFamily="34" charset="0"/>
                <a:ea typeface="黑体" pitchFamily="49" charset="-122"/>
                <a:cs typeface="Arial" pitchFamily="34" charset="0"/>
              </a:rPr>
              <a:t> Liang</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err="1" smtClean="0">
                <a:solidFill>
                  <a:schemeClr val="tx1"/>
                </a:solidFill>
                <a:effectLst/>
                <a:latin typeface="Arial" pitchFamily="34" charset="0"/>
                <a:ea typeface="黑体" pitchFamily="49" charset="-122"/>
                <a:cs typeface="Arial" pitchFamily="34" charset="0"/>
              </a:rPr>
              <a:t>Jinfeng</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smtClean="0">
                <a:solidFill>
                  <a:schemeClr val="tx1"/>
                </a:solidFill>
                <a:effectLst/>
                <a:latin typeface="Arial" pitchFamily="34" charset="0"/>
                <a:ea typeface="黑体" pitchFamily="49" charset="-122"/>
                <a:cs typeface="Arial" pitchFamily="34" charset="0"/>
              </a:rPr>
              <a:t>Liao,  </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err="1" smtClean="0">
                <a:solidFill>
                  <a:schemeClr val="tx1"/>
                </a:solidFill>
                <a:effectLst/>
                <a:latin typeface="Arial" pitchFamily="34" charset="0"/>
                <a:ea typeface="黑体" pitchFamily="49" charset="-122"/>
                <a:cs typeface="Arial" pitchFamily="34" charset="0"/>
              </a:rPr>
              <a:t>Xiaofeng</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smtClean="0">
                <a:solidFill>
                  <a:schemeClr val="tx1"/>
                </a:solidFill>
                <a:effectLst/>
                <a:latin typeface="Arial" pitchFamily="34" charset="0"/>
                <a:ea typeface="黑体" pitchFamily="49" charset="-122"/>
                <a:cs typeface="Arial" pitchFamily="34" charset="0"/>
              </a:rPr>
              <a:t>Luo, Ralf Rapp, M. </a:t>
            </a:r>
            <a:r>
              <a:rPr lang="en-US" altLang="zh-CN" sz="1800" i="1" dirty="0" err="1" smtClean="0">
                <a:solidFill>
                  <a:schemeClr val="tx1"/>
                </a:solidFill>
                <a:effectLst/>
                <a:latin typeface="Arial" pitchFamily="34" charset="0"/>
                <a:ea typeface="黑体" pitchFamily="49" charset="-122"/>
                <a:cs typeface="Arial" pitchFamily="34" charset="0"/>
              </a:rPr>
              <a:t>Stephanov</a:t>
            </a:r>
            <a:r>
              <a:rPr lang="en-US" altLang="zh-CN" sz="1800" i="1" dirty="0" smtClean="0">
                <a:solidFill>
                  <a:schemeClr val="tx1"/>
                </a:solidFill>
                <a:effectLst/>
                <a:latin typeface="Arial" pitchFamily="34" charset="0"/>
                <a:ea typeface="黑体" pitchFamily="49" charset="-122"/>
                <a:cs typeface="Arial" pitchFamily="34" charset="0"/>
              </a:rPr>
              <a:t>, Nu Xu, </a:t>
            </a:r>
            <a:r>
              <a:rPr lang="en-US" altLang="zh-CN" sz="1800" i="1" dirty="0" err="1" smtClean="0">
                <a:solidFill>
                  <a:schemeClr val="tx1"/>
                </a:solidFill>
                <a:effectLst/>
                <a:latin typeface="Arial" pitchFamily="34" charset="0"/>
                <a:ea typeface="黑体" pitchFamily="49" charset="-122"/>
                <a:cs typeface="Arial" pitchFamily="34" charset="0"/>
              </a:rPr>
              <a:t>Benwei</a:t>
            </a:r>
            <a:r>
              <a:rPr lang="en-US" altLang="zh-CN" sz="1800" i="1" dirty="0" smtClean="0">
                <a:solidFill>
                  <a:schemeClr val="tx1"/>
                </a:solidFill>
                <a:effectLst/>
                <a:latin typeface="Arial" pitchFamily="34" charset="0"/>
                <a:ea typeface="黑体" pitchFamily="49" charset="-122"/>
                <a:cs typeface="Arial" pitchFamily="34" charset="0"/>
              </a:rPr>
              <a:t> </a:t>
            </a:r>
            <a:r>
              <a:rPr lang="en-US" altLang="zh-CN" sz="1800" i="1" dirty="0" smtClean="0">
                <a:solidFill>
                  <a:schemeClr val="tx1"/>
                </a:solidFill>
                <a:effectLst/>
                <a:latin typeface="Arial" pitchFamily="34" charset="0"/>
                <a:ea typeface="黑体" pitchFamily="49" charset="-122"/>
                <a:cs typeface="Arial" pitchFamily="34" charset="0"/>
              </a:rPr>
              <a:t>Zhuang</a:t>
            </a:r>
            <a:r>
              <a:rPr lang="en-US" altLang="zh-CN" sz="1800" i="1" dirty="0" smtClean="0">
                <a:solidFill>
                  <a:schemeClr val="tx1"/>
                </a:solidFill>
                <a:effectLst/>
                <a:latin typeface="Arial" pitchFamily="34" charset="0"/>
                <a:ea typeface="黑体" pitchFamily="49" charset="-122"/>
                <a:cs typeface="Arial" pitchFamily="34" charset="0"/>
              </a:rPr>
              <a:t>, ……</a:t>
            </a:r>
            <a:endParaRPr lang="en-US" altLang="zh-CN" sz="1800" i="1" dirty="0">
              <a:solidFill>
                <a:schemeClr val="tx1"/>
              </a:solidFill>
              <a:effectLst/>
              <a:latin typeface="Arial" pitchFamily="34" charset="0"/>
              <a:ea typeface="黑体" pitchFamily="49" charset="-122"/>
              <a:cs typeface="Arial" pitchFamily="34" charset="0"/>
            </a:endParaRPr>
          </a:p>
        </p:txBody>
      </p:sp>
      <p:sp>
        <p:nvSpPr>
          <p:cNvPr id="3" name="TextBox 2"/>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a:t>
            </a:r>
            <a:r>
              <a:rPr lang="en-US" altLang="zh-CN" sz="1200" i="1" smtClean="0">
                <a:solidFill>
                  <a:srgbClr val="0000CC"/>
                </a:solidFill>
                <a:latin typeface="Arial" pitchFamily="34" charset="0"/>
                <a:cs typeface="Arial" pitchFamily="34" charset="0"/>
              </a:rPr>
              <a:t>20181222                                                                                                </a:t>
            </a:r>
            <a:r>
              <a:rPr lang="en-US" altLang="zh-CN" sz="1200" i="1" smtClean="0">
                <a:solidFill>
                  <a:srgbClr val="0000CC"/>
                </a:solidFill>
                <a:latin typeface="Arial" pitchFamily="34" charset="0"/>
                <a:cs typeface="Arial" pitchFamily="34" charset="0"/>
              </a:rPr>
              <a:t>   18</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54543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7504" y="508610"/>
            <a:ext cx="8820472" cy="400110"/>
          </a:xfrm>
          <a:prstGeom prst="rect">
            <a:avLst/>
          </a:prstGeom>
          <a:noFill/>
        </p:spPr>
        <p:txBody>
          <a:bodyPr wrap="square" rtlCol="0">
            <a:spAutoFit/>
          </a:bodyPr>
          <a:lstStyle/>
          <a:p>
            <a:pPr algn="ctr"/>
            <a:r>
              <a:rPr lang="en-US" altLang="zh-CN" sz="2000" i="1" u="sng" dirty="0" smtClean="0">
                <a:solidFill>
                  <a:srgbClr val="C00000"/>
                </a:solidFill>
                <a:latin typeface="Arial" panose="020B0604020202020204" pitchFamily="34" charset="0"/>
                <a:cs typeface="Arial" panose="020B0604020202020204" pitchFamily="34" charset="0"/>
              </a:rPr>
              <a:t>QCD Phase Diagrams</a:t>
            </a:r>
            <a:r>
              <a:rPr lang="en-US" altLang="zh-CN" sz="2000" i="1" u="sng" dirty="0" smtClean="0">
                <a:solidFill>
                  <a:srgbClr val="0000CC"/>
                </a:solidFill>
                <a:effectLst/>
                <a:latin typeface="Arial" panose="020B0604020202020204" pitchFamily="34" charset="0"/>
                <a:cs typeface="Arial" panose="020B0604020202020204" pitchFamily="34" charset="0"/>
              </a:rPr>
              <a:t>                              </a:t>
            </a:r>
          </a:p>
        </p:txBody>
      </p:sp>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616" y="2348880"/>
            <a:ext cx="3264536" cy="273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57931"/>
            <a:ext cx="2448272"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7504" y="908720"/>
            <a:ext cx="4176464" cy="615553"/>
          </a:xfrm>
          <a:prstGeom prst="rect">
            <a:avLst/>
          </a:prstGeom>
          <a:noFill/>
        </p:spPr>
        <p:txBody>
          <a:bodyPr wrap="square" rtlCol="0">
            <a:spAutoFit/>
          </a:bodyPr>
          <a:lstStyle/>
          <a:p>
            <a:r>
              <a:rPr lang="en-US" altLang="zh-CN" sz="1800" i="1" dirty="0" err="1" smtClean="0">
                <a:solidFill>
                  <a:srgbClr val="FF0000"/>
                </a:solidFill>
                <a:latin typeface="Arial" pitchFamily="34" charset="0"/>
                <a:cs typeface="Arial" pitchFamily="34" charset="0"/>
              </a:rPr>
              <a:t>Deconfinement</a:t>
            </a:r>
            <a:r>
              <a:rPr lang="en-US" altLang="zh-CN" sz="1800" i="1" dirty="0">
                <a:solidFill>
                  <a:srgbClr val="FF0000"/>
                </a:solidFill>
                <a:latin typeface="Arial" pitchFamily="34" charset="0"/>
                <a:cs typeface="Arial" pitchFamily="34" charset="0"/>
              </a:rPr>
              <a:t> </a:t>
            </a:r>
            <a:r>
              <a:rPr lang="en-US" altLang="zh-CN" sz="1600" i="1" dirty="0" smtClean="0">
                <a:solidFill>
                  <a:srgbClr val="FF0000"/>
                </a:solidFill>
                <a:latin typeface="Arial" pitchFamily="34" charset="0"/>
                <a:cs typeface="Arial" pitchFamily="34" charset="0"/>
              </a:rPr>
              <a:t>                 </a:t>
            </a:r>
            <a:r>
              <a:rPr lang="en-US" altLang="zh-CN" sz="1600" i="1" dirty="0" smtClean="0">
                <a:solidFill>
                  <a:srgbClr val="0000CC"/>
                </a:solidFill>
                <a:latin typeface="Arial" pitchFamily="34" charset="0"/>
                <a:cs typeface="Arial" pitchFamily="34" charset="0"/>
              </a:rPr>
              <a:t>              </a:t>
            </a:r>
            <a:r>
              <a:rPr lang="en-US" altLang="zh-CN" sz="1600" i="1" dirty="0" err="1" smtClean="0">
                <a:solidFill>
                  <a:srgbClr val="0000CC"/>
                </a:solidFill>
                <a:latin typeface="Arial" pitchFamily="34" charset="0"/>
                <a:cs typeface="Arial" pitchFamily="34" charset="0"/>
              </a:rPr>
              <a:t>N.Cabbibo</a:t>
            </a:r>
            <a:r>
              <a:rPr lang="en-US" altLang="zh-CN" sz="1600" i="1" dirty="0" smtClean="0">
                <a:solidFill>
                  <a:srgbClr val="0000CC"/>
                </a:solidFill>
                <a:latin typeface="Arial" pitchFamily="34" charset="0"/>
                <a:cs typeface="Arial" pitchFamily="34" charset="0"/>
              </a:rPr>
              <a:t> and </a:t>
            </a:r>
            <a:r>
              <a:rPr lang="en-US" altLang="zh-CN" sz="1600" i="1" dirty="0" err="1" smtClean="0">
                <a:solidFill>
                  <a:srgbClr val="0000CC"/>
                </a:solidFill>
                <a:latin typeface="Arial" pitchFamily="34" charset="0"/>
                <a:cs typeface="Arial" pitchFamily="34" charset="0"/>
              </a:rPr>
              <a:t>G.Parisi</a:t>
            </a:r>
            <a:r>
              <a:rPr lang="en-US" altLang="zh-CN" sz="1600" i="1" dirty="0" smtClean="0">
                <a:solidFill>
                  <a:srgbClr val="0000CC"/>
                </a:solidFill>
                <a:latin typeface="Arial" pitchFamily="34" charset="0"/>
                <a:cs typeface="Arial" pitchFamily="34" charset="0"/>
              </a:rPr>
              <a:t>, PLB59, 67(1975)</a:t>
            </a:r>
            <a:endParaRPr lang="zh-CN" altLang="en-US" sz="1600" i="1" dirty="0">
              <a:solidFill>
                <a:srgbClr val="0000CC"/>
              </a:solidFill>
              <a:latin typeface="Arial" pitchFamily="34" charset="0"/>
              <a:cs typeface="Arial" pitchFamily="34" charset="0"/>
            </a:endParaRPr>
          </a:p>
        </p:txBody>
      </p:sp>
      <p:sp>
        <p:nvSpPr>
          <p:cNvPr id="24" name="TextBox 23"/>
          <p:cNvSpPr txBox="1"/>
          <p:nvPr/>
        </p:nvSpPr>
        <p:spPr>
          <a:xfrm>
            <a:off x="2699792" y="1866890"/>
            <a:ext cx="3672408" cy="615553"/>
          </a:xfrm>
          <a:prstGeom prst="rect">
            <a:avLst/>
          </a:prstGeom>
          <a:noFill/>
        </p:spPr>
        <p:txBody>
          <a:bodyPr wrap="square" rtlCol="0">
            <a:spAutoFit/>
          </a:bodyPr>
          <a:lstStyle/>
          <a:p>
            <a:r>
              <a:rPr lang="en-US" altLang="zh-CN" sz="1800" i="1" dirty="0" smtClean="0">
                <a:solidFill>
                  <a:srgbClr val="FF0000"/>
                </a:solidFill>
                <a:latin typeface="Arial" pitchFamily="34" charset="0"/>
                <a:cs typeface="Arial" pitchFamily="34" charset="0"/>
              </a:rPr>
              <a:t>+ Chiral restoration                           </a:t>
            </a:r>
            <a:r>
              <a:rPr lang="en-US" altLang="zh-CN" sz="1600" i="1" dirty="0" err="1" smtClean="0">
                <a:solidFill>
                  <a:srgbClr val="0000CC"/>
                </a:solidFill>
                <a:latin typeface="Arial" pitchFamily="34" charset="0"/>
                <a:cs typeface="Arial" pitchFamily="34" charset="0"/>
              </a:rPr>
              <a:t>G.Baym</a:t>
            </a:r>
            <a:r>
              <a:rPr lang="en-US" altLang="zh-CN" sz="1600" i="1" dirty="0" smtClean="0">
                <a:solidFill>
                  <a:srgbClr val="0000CC"/>
                </a:solidFill>
                <a:latin typeface="Arial" pitchFamily="34" charset="0"/>
                <a:cs typeface="Arial" pitchFamily="34" charset="0"/>
              </a:rPr>
              <a:t>, NSAC Long Rang Plan, 1983</a:t>
            </a:r>
            <a:endParaRPr lang="zh-CN" altLang="en-US" sz="1600" i="1" dirty="0">
              <a:solidFill>
                <a:srgbClr val="0000CC"/>
              </a:solidFill>
              <a:latin typeface="Arial" pitchFamily="34" charset="0"/>
              <a:cs typeface="Arial" pitchFamily="34" charset="0"/>
            </a:endParaRPr>
          </a:p>
        </p:txBody>
      </p:sp>
      <p:sp>
        <p:nvSpPr>
          <p:cNvPr id="31" name="TextBox 30"/>
          <p:cNvSpPr txBox="1"/>
          <p:nvPr/>
        </p:nvSpPr>
        <p:spPr>
          <a:xfrm>
            <a:off x="251520" y="4293096"/>
            <a:ext cx="2952328" cy="1837426"/>
          </a:xfrm>
          <a:prstGeom prst="rect">
            <a:avLst/>
          </a:prstGeom>
          <a:noFill/>
        </p:spPr>
        <p:txBody>
          <a:bodyPr wrap="square">
            <a:spAutoFit/>
          </a:bodyPr>
          <a:lstStyle/>
          <a:p>
            <a:pPr eaLnBrk="1" hangingPunct="1">
              <a:lnSpc>
                <a:spcPct val="90000"/>
              </a:lnSpc>
              <a:spcBef>
                <a:spcPct val="20000"/>
              </a:spcBef>
              <a:buClr>
                <a:schemeClr val="folHlink"/>
              </a:buClr>
              <a:buSzPct val="60000"/>
              <a:buFont typeface="Wingdings" panose="05000000000000000000" pitchFamily="2" charset="2"/>
              <a:buNone/>
              <a:defRPr/>
            </a:pPr>
            <a:r>
              <a:rPr lang="en-US" altLang="zh-CN" sz="1800" i="1" dirty="0" smtClean="0">
                <a:solidFill>
                  <a:srgbClr val="FF0000"/>
                </a:solidFill>
                <a:latin typeface="Arial" panose="020B0604020202020204" pitchFamily="34" charset="0"/>
                <a:cs typeface="Arial" panose="020B0604020202020204" pitchFamily="34" charset="0"/>
              </a:rPr>
              <a:t>Theoretical Methods:                                                                                          </a:t>
            </a:r>
            <a:r>
              <a:rPr lang="en-US" altLang="zh-CN" sz="1800" i="1" dirty="0" smtClean="0">
                <a:solidFill>
                  <a:srgbClr val="990000"/>
                </a:solidFill>
                <a:latin typeface="Arial" pitchFamily="34" charset="0"/>
                <a:ea typeface="楷体" pitchFamily="49" charset="-122"/>
                <a:cs typeface="Arial" pitchFamily="34" charset="0"/>
              </a:rPr>
              <a:t>Lattice QCD                       Functional RG                   Resumed </a:t>
            </a:r>
            <a:r>
              <a:rPr lang="en-US" altLang="zh-CN" sz="1800" i="1" dirty="0" err="1" smtClean="0">
                <a:solidFill>
                  <a:srgbClr val="990000"/>
                </a:solidFill>
                <a:latin typeface="Arial" pitchFamily="34" charset="0"/>
                <a:ea typeface="楷体" pitchFamily="49" charset="-122"/>
                <a:cs typeface="Arial" pitchFamily="34" charset="0"/>
              </a:rPr>
              <a:t>pQCD</a:t>
            </a:r>
            <a:r>
              <a:rPr lang="en-US" altLang="zh-CN" sz="1800" i="1" dirty="0" smtClean="0">
                <a:solidFill>
                  <a:srgbClr val="990000"/>
                </a:solidFill>
                <a:latin typeface="Arial" pitchFamily="34" charset="0"/>
                <a:ea typeface="楷体" pitchFamily="49" charset="-122"/>
                <a:cs typeface="Arial" pitchFamily="34" charset="0"/>
              </a:rPr>
              <a:t>                 Dyson-Schwinger equation</a:t>
            </a:r>
            <a:r>
              <a:rPr lang="en-US" altLang="zh-CN" sz="1800" dirty="0" smtClean="0">
                <a:solidFill>
                  <a:srgbClr val="0000CC"/>
                </a:solidFill>
                <a:latin typeface="Arial" pitchFamily="34" charset="0"/>
                <a:ea typeface="楷体" pitchFamily="49" charset="-122"/>
                <a:cs typeface="Arial" pitchFamily="34" charset="0"/>
              </a:rPr>
              <a:t>                             </a:t>
            </a:r>
            <a:r>
              <a:rPr lang="en-US" altLang="zh-CN" sz="1800" i="1" dirty="0" err="1" smtClean="0">
                <a:solidFill>
                  <a:srgbClr val="990000"/>
                </a:solidFill>
                <a:latin typeface="Arial" pitchFamily="34" charset="0"/>
                <a:ea typeface="楷体" pitchFamily="49" charset="-122"/>
                <a:cs typeface="Arial" pitchFamily="34" charset="0"/>
              </a:rPr>
              <a:t>AdS</a:t>
            </a:r>
            <a:r>
              <a:rPr lang="en-US" altLang="zh-CN" sz="1800" i="1" dirty="0" smtClean="0">
                <a:solidFill>
                  <a:srgbClr val="990000"/>
                </a:solidFill>
                <a:latin typeface="Arial" pitchFamily="34" charset="0"/>
                <a:ea typeface="楷体" pitchFamily="49" charset="-122"/>
                <a:cs typeface="Arial" pitchFamily="34" charset="0"/>
              </a:rPr>
              <a:t>/CFT                            Effective models</a:t>
            </a:r>
            <a:endParaRPr lang="zh-CN" altLang="en-US" sz="1800" dirty="0">
              <a:solidFill>
                <a:srgbClr val="0000CC"/>
              </a:solidFill>
              <a:latin typeface="Arial" pitchFamily="34" charset="0"/>
              <a:ea typeface="楷体" pitchFamily="49" charset="-122"/>
              <a:cs typeface="Arial" pitchFamily="34"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501008"/>
            <a:ext cx="324036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228184" y="2924944"/>
            <a:ext cx="2808312" cy="646331"/>
          </a:xfrm>
          <a:prstGeom prst="rect">
            <a:avLst/>
          </a:prstGeom>
          <a:noFill/>
        </p:spPr>
        <p:txBody>
          <a:bodyPr wrap="square" rtlCol="0">
            <a:spAutoFit/>
          </a:bodyPr>
          <a:lstStyle/>
          <a:p>
            <a:r>
              <a:rPr lang="en-US" altLang="zh-CN" sz="1800" i="1" dirty="0" smtClean="0">
                <a:solidFill>
                  <a:srgbClr val="FF0000"/>
                </a:solidFill>
                <a:latin typeface="Arial" pitchFamily="34" charset="0"/>
                <a:cs typeface="Arial" pitchFamily="34" charset="0"/>
              </a:rPr>
              <a:t>+ CSC, </a:t>
            </a:r>
            <a:r>
              <a:rPr lang="en-US" altLang="zh-CN" sz="1800" i="1" dirty="0" err="1" smtClean="0">
                <a:solidFill>
                  <a:srgbClr val="FF0000"/>
                </a:solidFill>
                <a:latin typeface="Arial" pitchFamily="34" charset="0"/>
                <a:cs typeface="Arial" pitchFamily="34" charset="0"/>
              </a:rPr>
              <a:t>Quarkonic</a:t>
            </a:r>
            <a:r>
              <a:rPr lang="en-US" altLang="zh-CN" sz="1800" i="1" dirty="0" smtClean="0">
                <a:solidFill>
                  <a:srgbClr val="FF0000"/>
                </a:solidFill>
                <a:latin typeface="Arial" pitchFamily="34" charset="0"/>
                <a:cs typeface="Arial" pitchFamily="34" charset="0"/>
              </a:rPr>
              <a:t> </a:t>
            </a:r>
            <a:r>
              <a:rPr lang="en-US" altLang="zh-CN" sz="1800" i="1" dirty="0" smtClean="0">
                <a:solidFill>
                  <a:srgbClr val="FF0000"/>
                </a:solidFill>
                <a:latin typeface="Arial" pitchFamily="34" charset="0"/>
                <a:cs typeface="Arial" pitchFamily="34" charset="0"/>
              </a:rPr>
              <a:t>phase, Critical </a:t>
            </a:r>
            <a:r>
              <a:rPr lang="en-US" altLang="zh-CN" sz="1800" i="1" dirty="0" smtClean="0">
                <a:solidFill>
                  <a:srgbClr val="FF0000"/>
                </a:solidFill>
                <a:latin typeface="Arial" pitchFamily="34" charset="0"/>
                <a:cs typeface="Arial" pitchFamily="34" charset="0"/>
              </a:rPr>
              <a:t>point, ……</a:t>
            </a:r>
            <a:endParaRPr lang="zh-CN" altLang="en-US" sz="1800" i="1" dirty="0">
              <a:solidFill>
                <a:srgbClr val="0000CC"/>
              </a:solidFill>
              <a:latin typeface="Arial" pitchFamily="34" charset="0"/>
              <a:cs typeface="Arial" pitchFamily="34" charset="0"/>
            </a:endParaRPr>
          </a:p>
        </p:txBody>
      </p:sp>
      <p:sp>
        <p:nvSpPr>
          <p:cNvPr id="11" name="TextBox 10"/>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2</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299068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Shape 36"/>
              <p:cNvSpPr/>
              <p:nvPr/>
            </p:nvSpPr>
            <p:spPr>
              <a:xfrm>
                <a:off x="2051720" y="672828"/>
                <a:ext cx="5967461" cy="37990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defRPr sz="1800"/>
                </a:pPr>
                <a:r>
                  <a:rPr lang="en-US" sz="2000" i="1" u="sng" dirty="0" smtClean="0">
                    <a:solidFill>
                      <a:srgbClr val="C00000"/>
                    </a:solidFill>
                    <a:latin typeface="Arial" panose="020B0604020202020204" pitchFamily="34" charset="0"/>
                    <a:cs typeface="Arial" panose="020B0604020202020204" pitchFamily="34" charset="0"/>
                  </a:rPr>
                  <a:t>Lattice QCD: Equation of State at Nonzero </a:t>
                </a:r>
                <a14:m>
                  <m:oMath xmlns:m="http://schemas.openxmlformats.org/officeDocument/2006/math">
                    <m:sSub>
                      <m:sSubPr>
                        <m:ctrlPr>
                          <a:rPr lang="ar-AE" altLang="zh-CN" sz="2000" i="1" u="sng" smtClean="0">
                            <a:solidFill>
                              <a:srgbClr val="C00000"/>
                            </a:solidFill>
                            <a:latin typeface="Cambria Math" panose="02040503050406030204" pitchFamily="18" charset="0"/>
                            <a:cs typeface="Arial" panose="020B0604020202020204" pitchFamily="34" charset="0"/>
                          </a:rPr>
                        </m:ctrlPr>
                      </m:sSubPr>
                      <m:e>
                        <m:r>
                          <a:rPr lang="zh-CN" altLang="en-US" sz="2000" i="1" u="sng" smtClean="0">
                            <a:solidFill>
                              <a:srgbClr val="C00000"/>
                            </a:solidFill>
                            <a:latin typeface="Cambria Math"/>
                            <a:cs typeface="Arial" panose="020B0604020202020204" pitchFamily="34" charset="0"/>
                          </a:rPr>
                          <m:t>𝜇</m:t>
                        </m:r>
                      </m:e>
                      <m:sub>
                        <m:r>
                          <a:rPr lang="en-US" altLang="zh-CN" sz="2000" b="0" i="1" u="sng" smtClean="0">
                            <a:solidFill>
                              <a:srgbClr val="C00000"/>
                            </a:solidFill>
                            <a:latin typeface="Cambria Math"/>
                            <a:cs typeface="Arial" panose="020B0604020202020204" pitchFamily="34" charset="0"/>
                          </a:rPr>
                          <m:t>𝐵</m:t>
                        </m:r>
                      </m:sub>
                    </m:sSub>
                  </m:oMath>
                </a14:m>
                <a:r>
                  <a:rPr lang="ar-AE" sz="2000" i="1" u="sng" baseline="-5999" dirty="0" smtClean="0">
                    <a:solidFill>
                      <a:srgbClr val="FF0000"/>
                    </a:solidFill>
                    <a:latin typeface="Arial" panose="020B0604020202020204" pitchFamily="34" charset="0"/>
                    <a:cs typeface="Arial" panose="020B0604020202020204" pitchFamily="34" charset="0"/>
                  </a:rPr>
                  <a:t> </a:t>
                </a:r>
                <a:endParaRPr sz="2000" i="1" u="sng" baseline="-5999" dirty="0">
                  <a:solidFill>
                    <a:srgbClr val="FF0000"/>
                  </a:solidFill>
                  <a:latin typeface="Arial" panose="020B0604020202020204" pitchFamily="34" charset="0"/>
                  <a:cs typeface="Arial" panose="020B0604020202020204" pitchFamily="34" charset="0"/>
                </a:endParaRPr>
              </a:p>
            </p:txBody>
          </p:sp>
        </mc:Choice>
        <mc:Fallback xmlns="">
          <p:sp>
            <p:nvSpPr>
              <p:cNvPr id="36" name="Shape 36"/>
              <p:cNvSpPr>
                <a:spLocks noRot="1" noChangeAspect="1" noMove="1" noResize="1" noEditPoints="1" noAdjustHandles="1" noChangeArrowheads="1" noChangeShapeType="1" noTextEdit="1"/>
              </p:cNvSpPr>
              <p:nvPr/>
            </p:nvSpPr>
            <p:spPr>
              <a:xfrm>
                <a:off x="2051720" y="672828"/>
                <a:ext cx="5967461" cy="379908"/>
              </a:xfrm>
              <a:prstGeom prst="rect">
                <a:avLst/>
              </a:prstGeom>
              <a:blipFill rotWithShape="1">
                <a:blip r:embed="rId2"/>
                <a:stretch>
                  <a:fillRect l="-2045" t="-7937" b="-31746"/>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Shape 37"/>
              <p:cNvSpPr/>
              <p:nvPr/>
            </p:nvSpPr>
            <p:spPr>
              <a:xfrm>
                <a:off x="1619672" y="5448887"/>
                <a:ext cx="6336704" cy="35637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defRPr sz="1800"/>
                </a:pPr>
                <a:r>
                  <a:rPr lang="en-US" dirty="0" smtClean="0"/>
                  <a:t> </a:t>
                </a:r>
                <a:r>
                  <a:rPr lang="en-US" i="1" dirty="0">
                    <a:solidFill>
                      <a:srgbClr val="FF0000"/>
                    </a:solidFill>
                    <a:latin typeface="Arial" panose="020B0604020202020204" pitchFamily="34" charset="0"/>
                    <a:cs typeface="Arial" panose="020B0604020202020204" pitchFamily="34" charset="0"/>
                  </a:rPr>
                  <a:t>The </a:t>
                </a:r>
                <a:r>
                  <a:rPr lang="en-US" i="1" dirty="0" err="1">
                    <a:solidFill>
                      <a:srgbClr val="FF0000"/>
                    </a:solidFill>
                    <a:latin typeface="Arial" panose="020B0604020202020204" pitchFamily="34" charset="0"/>
                    <a:cs typeface="Arial" panose="020B0604020202020204" pitchFamily="34" charset="0"/>
                  </a:rPr>
                  <a:t>EoS</a:t>
                </a:r>
                <a:r>
                  <a:rPr lang="en-US" i="1" dirty="0">
                    <a:solidFill>
                      <a:srgbClr val="FF0000"/>
                    </a:solidFill>
                    <a:latin typeface="Arial" panose="020B0604020202020204" pitchFamily="34" charset="0"/>
                    <a:cs typeface="Arial" panose="020B0604020202020204" pitchFamily="34" charset="0"/>
                  </a:rPr>
                  <a:t> is well under control at </a:t>
                </a:r>
                <a14:m>
                  <m:oMath xmlns:m="http://schemas.openxmlformats.org/officeDocument/2006/math">
                    <m:sSub>
                      <m:sSubPr>
                        <m:ctrlPr>
                          <a:rPr lang="ar-AE" altLang="zh-CN" i="1" smtClean="0">
                            <a:solidFill>
                              <a:srgbClr val="FF0000"/>
                            </a:solidFill>
                            <a:latin typeface="Cambria Math" panose="02040503050406030204" pitchFamily="18" charset="0"/>
                            <a:cs typeface="Arial" panose="020B0604020202020204" pitchFamily="34" charset="0"/>
                          </a:rPr>
                        </m:ctrlPr>
                      </m:sSubPr>
                      <m:e>
                        <m:r>
                          <a:rPr lang="zh-CN" altLang="en-US" i="1" smtClean="0">
                            <a:solidFill>
                              <a:srgbClr val="FF0000"/>
                            </a:solidFill>
                            <a:latin typeface="Cambria Math"/>
                            <a:cs typeface="Arial" panose="020B0604020202020204" pitchFamily="34" charset="0"/>
                          </a:rPr>
                          <m:t>𝜇</m:t>
                        </m:r>
                      </m:e>
                      <m:sub>
                        <m:r>
                          <a:rPr lang="zh-CN" altLang="en-US" b="0" i="1" smtClean="0">
                            <a:solidFill>
                              <a:srgbClr val="FF0000"/>
                            </a:solidFill>
                            <a:latin typeface="Cambria Math"/>
                            <a:cs typeface="Arial" panose="020B0604020202020204" pitchFamily="34" charset="0"/>
                          </a:rPr>
                          <m:t>𝐵</m:t>
                        </m:r>
                      </m:sub>
                    </m:sSub>
                    <m:r>
                      <a:rPr lang="en-US" altLang="zh-CN" b="0" i="1" smtClean="0">
                        <a:solidFill>
                          <a:srgbClr val="FF0000"/>
                        </a:solidFill>
                        <a:latin typeface="Cambria Math"/>
                        <a:cs typeface="Arial" panose="020B0604020202020204" pitchFamily="34" charset="0"/>
                      </a:rPr>
                      <m:t>/</m:t>
                    </m:r>
                    <m:r>
                      <a:rPr lang="en-US" altLang="zh-CN" b="0" i="1" smtClean="0">
                        <a:solidFill>
                          <a:srgbClr val="FF0000"/>
                        </a:solidFill>
                        <a:latin typeface="Cambria Math"/>
                        <a:cs typeface="Arial" panose="020B0604020202020204" pitchFamily="34" charset="0"/>
                      </a:rPr>
                      <m:t>𝑇</m:t>
                    </m:r>
                  </m:oMath>
                </a14:m>
                <a:r>
                  <a:rPr lang="en-US" i="1" dirty="0" smtClean="0">
                    <a:solidFill>
                      <a:srgbClr val="FF0000"/>
                    </a:solidFill>
                    <a:latin typeface="Arial" panose="020B0604020202020204" pitchFamily="34" charset="0"/>
                    <a:cs typeface="Arial" panose="020B0604020202020204" pitchFamily="34" charset="0"/>
                  </a:rPr>
                  <a:t>≲ 2 </a:t>
                </a:r>
                <a:r>
                  <a:rPr lang="en-US" i="1" dirty="0">
                    <a:solidFill>
                      <a:srgbClr val="FF0000"/>
                    </a:solidFill>
                    <a:latin typeface="Arial" panose="020B0604020202020204" pitchFamily="34" charset="0"/>
                    <a:cs typeface="Arial" panose="020B0604020202020204" pitchFamily="34" charset="0"/>
                  </a:rPr>
                  <a:t>or </a:t>
                </a:r>
                <a14:m>
                  <m:oMath xmlns:m="http://schemas.openxmlformats.org/officeDocument/2006/math">
                    <m:rad>
                      <m:radPr>
                        <m:degHide m:val="on"/>
                        <m:ctrlPr>
                          <a:rPr lang="en-US" altLang="zh-CN" i="1" smtClean="0">
                            <a:solidFill>
                              <a:srgbClr val="FF0000"/>
                            </a:solidFill>
                            <a:latin typeface="Cambria Math" panose="02040503050406030204" pitchFamily="18" charset="0"/>
                            <a:cs typeface="Arial" panose="020B0604020202020204" pitchFamily="34" charset="0"/>
                          </a:rPr>
                        </m:ctrlPr>
                      </m:radPr>
                      <m:deg/>
                      <m:e>
                        <m:sSub>
                          <m:sSubPr>
                            <m:ctrlPr>
                              <a:rPr lang="en-US" altLang="zh-CN" i="1" smtClean="0">
                                <a:solidFill>
                                  <a:srgbClr val="FF0000"/>
                                </a:solidFill>
                                <a:latin typeface="Cambria Math" panose="02040503050406030204" pitchFamily="18" charset="0"/>
                                <a:cs typeface="Arial" panose="020B0604020202020204" pitchFamily="34" charset="0"/>
                              </a:rPr>
                            </m:ctrlPr>
                          </m:sSubPr>
                          <m:e>
                            <m:r>
                              <a:rPr lang="en-US" altLang="zh-CN" b="0" i="1" smtClean="0">
                                <a:solidFill>
                                  <a:srgbClr val="FF0000"/>
                                </a:solidFill>
                                <a:latin typeface="Cambria Math"/>
                                <a:cs typeface="Arial" panose="020B0604020202020204" pitchFamily="34" charset="0"/>
                              </a:rPr>
                              <m:t>𝑠</m:t>
                            </m:r>
                          </m:e>
                          <m:sub>
                            <m:r>
                              <a:rPr lang="en-US" altLang="zh-CN" b="0" i="1" smtClean="0">
                                <a:solidFill>
                                  <a:srgbClr val="FF0000"/>
                                </a:solidFill>
                                <a:latin typeface="Cambria Math"/>
                                <a:cs typeface="Arial" panose="020B0604020202020204" pitchFamily="34" charset="0"/>
                              </a:rPr>
                              <m:t>𝑁𝑁</m:t>
                            </m:r>
                          </m:sub>
                        </m:sSub>
                      </m:e>
                    </m:rad>
                  </m:oMath>
                </a14:m>
                <a:r>
                  <a:rPr lang="en-US" i="1" dirty="0">
                    <a:solidFill>
                      <a:srgbClr val="FF0000"/>
                    </a:solidFill>
                    <a:latin typeface="Arial" panose="020B0604020202020204" pitchFamily="34" charset="0"/>
                    <a:cs typeface="Arial" panose="020B0604020202020204" pitchFamily="34" charset="0"/>
                  </a:rPr>
                  <a:t>≳12 GeV</a:t>
                </a:r>
                <a:endParaRPr i="1" dirty="0">
                  <a:solidFill>
                    <a:srgbClr val="FF0000"/>
                  </a:solidFill>
                  <a:latin typeface="Arial" panose="020B0604020202020204" pitchFamily="34" charset="0"/>
                  <a:cs typeface="Arial" panose="020B0604020202020204" pitchFamily="34" charset="0"/>
                </a:endParaRPr>
              </a:p>
            </p:txBody>
          </p:sp>
        </mc:Choice>
        <mc:Fallback xmlns="">
          <p:sp>
            <p:nvSpPr>
              <p:cNvPr id="37" name="Shape 37"/>
              <p:cNvSpPr>
                <a:spLocks noRot="1" noChangeAspect="1" noMove="1" noResize="1" noEditPoints="1" noAdjustHandles="1" noChangeArrowheads="1" noChangeShapeType="1" noTextEdit="1"/>
              </p:cNvSpPr>
              <p:nvPr/>
            </p:nvSpPr>
            <p:spPr>
              <a:xfrm>
                <a:off x="1619672" y="5448887"/>
                <a:ext cx="6336704" cy="356377"/>
              </a:xfrm>
              <a:prstGeom prst="rect">
                <a:avLst/>
              </a:prstGeom>
              <a:blipFill>
                <a:blip r:embed="rId3"/>
                <a:stretch>
                  <a:fillRect l="-577" t="-13793" b="-27586"/>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zh-CN" altLang="en-US">
                    <a:noFill/>
                  </a:rPr>
                  <a:t> </a:t>
                </a:r>
              </a:p>
            </p:txBody>
          </p:sp>
        </mc:Fallback>
      </mc:AlternateContent>
      <p:sp>
        <p:nvSpPr>
          <p:cNvPr id="41" name="Shape 41"/>
          <p:cNvSpPr/>
          <p:nvPr/>
        </p:nvSpPr>
        <p:spPr>
          <a:xfrm>
            <a:off x="539552" y="1420061"/>
            <a:ext cx="1807863"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3000"/>
            </a:lvl1pPr>
          </a:lstStyle>
          <a:p>
            <a:pPr lvl="0">
              <a:defRPr sz="1800"/>
            </a:pPr>
            <a:r>
              <a:rPr sz="1800" i="1" dirty="0">
                <a:solidFill>
                  <a:srgbClr val="FF0000"/>
                </a:solidFill>
                <a:latin typeface="Arial" panose="020B0604020202020204" pitchFamily="34" charset="0"/>
                <a:cs typeface="Arial" panose="020B0604020202020204" pitchFamily="34" charset="0"/>
              </a:rPr>
              <a:t>Taylor </a:t>
            </a:r>
            <a:r>
              <a:rPr sz="1800" i="1" dirty="0" smtClean="0">
                <a:solidFill>
                  <a:srgbClr val="FF0000"/>
                </a:solidFill>
                <a:latin typeface="Arial" panose="020B0604020202020204" pitchFamily="34" charset="0"/>
                <a:cs typeface="Arial" panose="020B0604020202020204" pitchFamily="34" charset="0"/>
              </a:rPr>
              <a:t>expansion</a:t>
            </a:r>
            <a:endParaRPr sz="1800" i="1" dirty="0">
              <a:solidFill>
                <a:srgbClr val="FF0000"/>
              </a:solidFill>
              <a:latin typeface="Arial" panose="020B0604020202020204" pitchFamily="34" charset="0"/>
              <a:cs typeface="Arial" panose="020B0604020202020204" pitchFamily="34" charset="0"/>
            </a:endParaRPr>
          </a:p>
        </p:txBody>
      </p:sp>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985216"/>
            <a:ext cx="4214986" cy="321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1769192"/>
            <a:ext cx="4518994" cy="350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Shape 42"/>
              <p:cNvSpPr/>
              <p:nvPr/>
            </p:nvSpPr>
            <p:spPr>
              <a:xfrm>
                <a:off x="5262828" y="1580421"/>
                <a:ext cx="3274227"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lvl="0">
                  <a:defRPr sz="1800"/>
                </a:pPr>
                <a:r>
                  <a:rPr lang="en-US" sz="1800" i="1" dirty="0" smtClean="0">
                    <a:solidFill>
                      <a:srgbClr val="FF0000"/>
                    </a:solidFill>
                    <a:latin typeface="Arial" panose="020B0604020202020204" pitchFamily="34" charset="0"/>
                    <a:cs typeface="Arial" panose="020B0604020202020204" pitchFamily="34" charset="0"/>
                  </a:rPr>
                  <a:t>Imginary </a:t>
                </a:r>
                <a14:m>
                  <m:oMath xmlns:m="http://schemas.openxmlformats.org/officeDocument/2006/math">
                    <m:sSub>
                      <m:sSubPr>
                        <m:ctrlPr>
                          <a:rPr lang="ar-AE" altLang="zh-CN" sz="1800" i="1" smtClean="0">
                            <a:solidFill>
                              <a:srgbClr val="FF0000"/>
                            </a:solidFill>
                            <a:latin typeface="Cambria Math" panose="02040503050406030204" pitchFamily="18" charset="0"/>
                          </a:rPr>
                        </m:ctrlPr>
                      </m:sSubPr>
                      <m:e>
                        <m:r>
                          <a:rPr lang="zh-CN" altLang="en-US" sz="1800" i="1" smtClean="0">
                            <a:solidFill>
                              <a:srgbClr val="FF0000"/>
                            </a:solidFill>
                            <a:latin typeface="Cambria Math"/>
                          </a:rPr>
                          <m:t>𝜇</m:t>
                        </m:r>
                      </m:e>
                      <m:sub>
                        <m:r>
                          <a:rPr lang="zh-CN" altLang="en-US" sz="1800" b="0" i="1" smtClean="0">
                            <a:solidFill>
                              <a:srgbClr val="FF0000"/>
                            </a:solidFill>
                            <a:latin typeface="Cambria Math"/>
                          </a:rPr>
                          <m:t>𝐵</m:t>
                        </m:r>
                      </m:sub>
                    </m:sSub>
                  </m:oMath>
                </a14:m>
                <a:r>
                  <a:rPr lang="ar-AE" sz="1800" i="1" dirty="0" smtClean="0">
                    <a:solidFill>
                      <a:srgbClr val="FF0000"/>
                    </a:solidFill>
                    <a:latin typeface="Arial" panose="020B0604020202020204" pitchFamily="34" charset="0"/>
                    <a:cs typeface="Arial" panose="020B0604020202020204" pitchFamily="34" charset="0"/>
                  </a:rPr>
                  <a:t>.</a:t>
                </a:r>
                <a:r>
                  <a:rPr lang="ar-AE" sz="1800" i="1" dirty="0">
                    <a:solidFill>
                      <a:srgbClr val="FF0000"/>
                    </a:solidFill>
                    <a:latin typeface="Arial" panose="020B0604020202020204" pitchFamily="34" charset="0"/>
                    <a:cs typeface="Arial" panose="020B0604020202020204" pitchFamily="34" charset="0"/>
                  </a:rPr>
                  <a:t>+ </a:t>
                </a:r>
                <a:r>
                  <a:rPr lang="en-US" sz="1800" i="1" dirty="0">
                    <a:solidFill>
                      <a:srgbClr val="FF0000"/>
                    </a:solidFill>
                    <a:latin typeface="Arial" panose="020B0604020202020204" pitchFamily="34" charset="0"/>
                    <a:cs typeface="Arial" panose="020B0604020202020204" pitchFamily="34" charset="0"/>
                  </a:rPr>
                  <a:t>Taylor </a:t>
                </a:r>
                <a:r>
                  <a:rPr lang="en-US" sz="1800" i="1" dirty="0" smtClean="0">
                    <a:solidFill>
                      <a:srgbClr val="FF0000"/>
                    </a:solidFill>
                    <a:latin typeface="Arial" panose="020B0604020202020204" pitchFamily="34" charset="0"/>
                    <a:cs typeface="Arial" panose="020B0604020202020204" pitchFamily="34" charset="0"/>
                  </a:rPr>
                  <a:t>expansion</a:t>
                </a:r>
                <a:endParaRPr lang="en-US" sz="1800" i="1" dirty="0">
                  <a:solidFill>
                    <a:srgbClr val="FF0000"/>
                  </a:solidFill>
                  <a:latin typeface="Arial" panose="020B0604020202020204" pitchFamily="34" charset="0"/>
                  <a:cs typeface="Arial" panose="020B0604020202020204" pitchFamily="34" charset="0"/>
                </a:endParaRPr>
              </a:p>
            </p:txBody>
          </p:sp>
        </mc:Choice>
        <mc:Fallback xmlns="">
          <p:sp>
            <p:nvSpPr>
              <p:cNvPr id="13" name="Shape 42"/>
              <p:cNvSpPr>
                <a:spLocks noRot="1" noChangeAspect="1" noMove="1" noResize="1" noEditPoints="1" noAdjustHandles="1" noChangeArrowheads="1" noChangeShapeType="1" noTextEdit="1"/>
              </p:cNvSpPr>
              <p:nvPr/>
            </p:nvSpPr>
            <p:spPr>
              <a:xfrm>
                <a:off x="5262828" y="1580421"/>
                <a:ext cx="3274227" cy="349131"/>
              </a:xfrm>
              <a:prstGeom prst="rect">
                <a:avLst/>
              </a:prstGeom>
              <a:blipFill>
                <a:blip r:embed="rId6"/>
                <a:stretch>
                  <a:fillRect l="-3166" t="-12069" r="-2421" b="-29310"/>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
              <p:cNvSpPr txBox="1"/>
              <p:nvPr/>
            </p:nvSpPr>
            <p:spPr>
              <a:xfrm>
                <a:off x="1835696" y="1265136"/>
                <a:ext cx="2977480" cy="764505"/>
              </a:xfrm>
              <a:prstGeom prst="rect">
                <a:avLst/>
              </a:prstGeom>
              <a:noFill/>
            </p:spPr>
            <p:txBody>
              <a:bodyPr wrap="square" rtlCol="0">
                <a:spAutoFit/>
              </a:bodyPr>
              <a:lstStyle>
                <a:defPPr>
                  <a:defRPr lang="zh-CN"/>
                </a:defPPr>
                <a:lvl1pPr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1pPr>
                <a:lvl2pPr marL="4572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2pPr>
                <a:lvl3pPr marL="9144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3pPr>
                <a:lvl4pPr marL="13716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4pPr>
                <a:lvl5pPr marL="1828800" algn="l" rtl="0" eaLnBrk="0" fontAlgn="base" hangingPunct="0">
                  <a:spcBef>
                    <a:spcPct val="0"/>
                  </a:spcBef>
                  <a:spcAft>
                    <a:spcPct val="0"/>
                  </a:spcAft>
                  <a:defRPr kumimoji="1" sz="2400" kern="1200">
                    <a:solidFill>
                      <a:schemeClr val="accent2"/>
                    </a:solidFill>
                    <a:latin typeface="Tahoma" pitchFamily="34" charset="0"/>
                    <a:ea typeface="宋体" pitchFamily="2" charset="-122"/>
                    <a:cs typeface="+mn-cs"/>
                  </a:defRPr>
                </a:lvl5pPr>
                <a:lvl6pPr marL="2286000" algn="l" defTabSz="914400" rtl="0" eaLnBrk="1" latinLnBrk="0" hangingPunct="1">
                  <a:defRPr kumimoji="1" sz="2400" kern="1200">
                    <a:solidFill>
                      <a:schemeClr val="accent2"/>
                    </a:solidFill>
                    <a:latin typeface="Tahoma" pitchFamily="34" charset="0"/>
                    <a:ea typeface="宋体" pitchFamily="2" charset="-122"/>
                    <a:cs typeface="+mn-cs"/>
                  </a:defRPr>
                </a:lvl6pPr>
                <a:lvl7pPr marL="2743200" algn="l" defTabSz="914400" rtl="0" eaLnBrk="1" latinLnBrk="0" hangingPunct="1">
                  <a:defRPr kumimoji="1" sz="2400" kern="1200">
                    <a:solidFill>
                      <a:schemeClr val="accent2"/>
                    </a:solidFill>
                    <a:latin typeface="Tahoma" pitchFamily="34" charset="0"/>
                    <a:ea typeface="宋体" pitchFamily="2" charset="-122"/>
                    <a:cs typeface="+mn-cs"/>
                  </a:defRPr>
                </a:lvl7pPr>
                <a:lvl8pPr marL="3200400" algn="l" defTabSz="914400" rtl="0" eaLnBrk="1" latinLnBrk="0" hangingPunct="1">
                  <a:defRPr kumimoji="1" sz="2400" kern="1200">
                    <a:solidFill>
                      <a:schemeClr val="accent2"/>
                    </a:solidFill>
                    <a:latin typeface="Tahoma" pitchFamily="34" charset="0"/>
                    <a:ea typeface="宋体" pitchFamily="2" charset="-122"/>
                    <a:cs typeface="+mn-cs"/>
                  </a:defRPr>
                </a:lvl8pPr>
                <a:lvl9pPr marL="3657600" algn="l" defTabSz="914400" rtl="0" eaLnBrk="1" latinLnBrk="0" hangingPunct="1">
                  <a:defRPr kumimoji="1" sz="2400" kern="1200">
                    <a:solidFill>
                      <a:schemeClr val="accent2"/>
                    </a:solidFill>
                    <a:latin typeface="Tahoma" pitchFamily="34" charset="0"/>
                    <a:ea typeface="宋体" pitchFamily="2" charset="-122"/>
                    <a:cs typeface="+mn-cs"/>
                  </a:defRPr>
                </a:lvl9pPr>
              </a:lstStyle>
              <a:p>
                <a:pPr/>
                <a14:m>
                  <m:oMathPara xmlns:m="http://schemas.openxmlformats.org/officeDocument/2006/math">
                    <m:oMathParaPr>
                      <m:jc m:val="centerGroup"/>
                    </m:oMathParaPr>
                    <m:oMath xmlns:m="http://schemas.openxmlformats.org/officeDocument/2006/math">
                      <m:f>
                        <m:fPr>
                          <m:ctrlPr>
                            <a:rPr lang="en-US" altLang="zh-CN" sz="1800" i="1" smtClean="0">
                              <a:solidFill>
                                <a:schemeClr val="tx1"/>
                              </a:solidFill>
                              <a:latin typeface="Cambria Math" panose="02040503050406030204" pitchFamily="18" charset="0"/>
                            </a:rPr>
                          </m:ctrlPr>
                        </m:fPr>
                        <m:num>
                          <m:r>
                            <a:rPr lang="en-US" altLang="zh-CN" sz="1800" b="0" i="1" smtClean="0">
                              <a:solidFill>
                                <a:schemeClr val="tx1"/>
                              </a:solidFill>
                              <a:latin typeface="Cambria Math"/>
                            </a:rPr>
                            <m:t>𝑃</m:t>
                          </m:r>
                        </m:num>
                        <m:den>
                          <m:sSup>
                            <m:sSupPr>
                              <m:ctrlPr>
                                <a:rPr lang="en-US" altLang="zh-CN" sz="1800" i="1" smtClean="0">
                                  <a:solidFill>
                                    <a:schemeClr val="tx1"/>
                                  </a:solidFill>
                                  <a:latin typeface="Cambria Math" panose="02040503050406030204" pitchFamily="18" charset="0"/>
                                </a:rPr>
                              </m:ctrlPr>
                            </m:sSupPr>
                            <m:e>
                              <m:r>
                                <a:rPr lang="en-US" altLang="zh-CN" sz="1800" b="0" i="1" smtClean="0">
                                  <a:solidFill>
                                    <a:schemeClr val="tx1"/>
                                  </a:solidFill>
                                  <a:latin typeface="Cambria Math"/>
                                </a:rPr>
                                <m:t>𝑇</m:t>
                              </m:r>
                            </m:e>
                            <m:sup>
                              <m:r>
                                <a:rPr lang="en-US" altLang="zh-CN" sz="1800" b="0" i="1" smtClean="0">
                                  <a:solidFill>
                                    <a:schemeClr val="tx1"/>
                                  </a:solidFill>
                                  <a:latin typeface="Cambria Math"/>
                                </a:rPr>
                                <m:t>4</m:t>
                              </m:r>
                            </m:sup>
                          </m:sSup>
                        </m:den>
                      </m:f>
                      <m:r>
                        <a:rPr lang="en-US" altLang="zh-CN" sz="1800" b="0" i="1" smtClean="0">
                          <a:solidFill>
                            <a:schemeClr val="tx1"/>
                          </a:solidFill>
                          <a:latin typeface="Cambria Math"/>
                        </a:rPr>
                        <m:t>=</m:t>
                      </m:r>
                      <m:nary>
                        <m:naryPr>
                          <m:chr m:val="∑"/>
                          <m:supHide m:val="on"/>
                          <m:ctrlPr>
                            <a:rPr lang="en-US" altLang="zh-CN" sz="1800" b="0" i="1" smtClean="0">
                              <a:solidFill>
                                <a:schemeClr val="tx1"/>
                              </a:solidFill>
                              <a:latin typeface="Cambria Math" panose="02040503050406030204" pitchFamily="18" charset="0"/>
                            </a:rPr>
                          </m:ctrlPr>
                        </m:naryPr>
                        <m:sub>
                          <m:r>
                            <m:rPr>
                              <m:brk m:alnAt="7"/>
                            </m:rPr>
                            <a:rPr lang="en-US" altLang="zh-CN" sz="1800" b="0" i="1" smtClean="0">
                              <a:solidFill>
                                <a:schemeClr val="tx1"/>
                              </a:solidFill>
                              <a:latin typeface="Cambria Math"/>
                            </a:rPr>
                            <m:t>𝑛</m:t>
                          </m:r>
                        </m:sub>
                        <m:sup/>
                        <m:e>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a:rPr>
                                <m:t>𝑐</m:t>
                              </m:r>
                            </m:e>
                            <m:sub>
                              <m:r>
                                <a:rPr lang="en-US" altLang="zh-CN" sz="1800" b="0" i="1" smtClean="0">
                                  <a:solidFill>
                                    <a:schemeClr val="tx1"/>
                                  </a:solidFill>
                                  <a:latin typeface="Cambria Math"/>
                                </a:rPr>
                                <m:t>𝑛</m:t>
                              </m:r>
                            </m:sub>
                          </m:sSub>
                          <m:sSup>
                            <m:sSupPr>
                              <m:ctrlPr>
                                <a:rPr lang="en-US" altLang="zh-CN" sz="1800" b="0" i="1" smtClean="0">
                                  <a:solidFill>
                                    <a:schemeClr val="tx1"/>
                                  </a:solidFill>
                                  <a:latin typeface="Cambria Math" panose="02040503050406030204" pitchFamily="18" charset="0"/>
                                </a:rPr>
                              </m:ctrlPr>
                            </m:sSupPr>
                            <m:e>
                              <m:d>
                                <m:dPr>
                                  <m:ctrlPr>
                                    <a:rPr lang="en-US" altLang="zh-CN" sz="1800" i="1">
                                      <a:solidFill>
                                        <a:schemeClr val="tx1"/>
                                      </a:solidFill>
                                      <a:latin typeface="Cambria Math" panose="02040503050406030204" pitchFamily="18" charset="0"/>
                                    </a:rPr>
                                  </m:ctrlPr>
                                </m:dPr>
                                <m:e>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a:rPr>
                                            <m:t>𝜇</m:t>
                                          </m:r>
                                        </m:e>
                                        <m:sub>
                                          <m:r>
                                            <a:rPr lang="en-US" altLang="zh-CN" sz="1800" i="1">
                                              <a:solidFill>
                                                <a:schemeClr val="tx1"/>
                                              </a:solidFill>
                                              <a:latin typeface="Cambria Math"/>
                                            </a:rPr>
                                            <m:t>𝐵</m:t>
                                          </m:r>
                                        </m:sub>
                                      </m:sSub>
                                    </m:num>
                                    <m:den>
                                      <m:r>
                                        <a:rPr lang="en-US" altLang="zh-CN" sz="1800" i="1">
                                          <a:solidFill>
                                            <a:schemeClr val="tx1"/>
                                          </a:solidFill>
                                          <a:latin typeface="Cambria Math"/>
                                        </a:rPr>
                                        <m:t>𝑇</m:t>
                                      </m:r>
                                    </m:den>
                                  </m:f>
                                </m:e>
                              </m:d>
                            </m:e>
                            <m:sup>
                              <m:r>
                                <a:rPr lang="en-US" altLang="zh-CN" sz="1800" b="0" i="1" smtClean="0">
                                  <a:solidFill>
                                    <a:schemeClr val="tx1"/>
                                  </a:solidFill>
                                  <a:latin typeface="Cambria Math"/>
                                </a:rPr>
                                <m:t>𝑛</m:t>
                              </m:r>
                            </m:sup>
                          </m:sSup>
                        </m:e>
                      </m:nary>
                    </m:oMath>
                  </m:oMathPara>
                </a14:m>
                <a:endParaRPr lang="zh-CN" altLang="en-US" sz="1800" dirty="0"/>
              </a:p>
            </p:txBody>
          </p:sp>
        </mc:Choice>
        <mc:Fallback xmlns="">
          <p:sp>
            <p:nvSpPr>
              <p:cNvPr id="9" name="TextBox 1"/>
              <p:cNvSpPr txBox="1">
                <a:spLocks noRot="1" noChangeAspect="1" noMove="1" noResize="1" noEditPoints="1" noAdjustHandles="1" noChangeArrowheads="1" noChangeShapeType="1" noTextEdit="1"/>
              </p:cNvSpPr>
              <p:nvPr/>
            </p:nvSpPr>
            <p:spPr>
              <a:xfrm>
                <a:off x="1835696" y="1265136"/>
                <a:ext cx="2977480" cy="764505"/>
              </a:xfrm>
              <a:prstGeom prst="rect">
                <a:avLst/>
              </a:prstGeom>
              <a:blipFill>
                <a:blip r:embed="rId7"/>
                <a:stretch>
                  <a:fillRect/>
                </a:stretch>
              </a:blipFill>
            </p:spPr>
            <p:txBody>
              <a:bodyPr/>
              <a:lstStyle/>
              <a:p>
                <a:r>
                  <a:rPr lang="zh-CN" altLang="en-US">
                    <a:noFill/>
                  </a:rPr>
                  <a:t> </a:t>
                </a:r>
              </a:p>
            </p:txBody>
          </p:sp>
        </mc:Fallback>
      </mc:AlternateContent>
      <p:sp>
        <p:nvSpPr>
          <p:cNvPr id="10" name="TextBox 9"/>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3</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42482059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 name="Shape 45"/>
              <p:cNvSpPr>
                <a:spLocks noGrp="1"/>
              </p:cNvSpPr>
              <p:nvPr>
                <p:ph type="title"/>
              </p:nvPr>
            </p:nvSpPr>
            <p:spPr>
              <a:xfrm>
                <a:off x="1619672" y="462085"/>
                <a:ext cx="6696744" cy="446635"/>
              </a:xfrm>
              <a:prstGeom prst="rect">
                <a:avLst/>
              </a:prstGeom>
            </p:spPr>
            <p:txBody>
              <a:bodyPr/>
              <a:lstStyle/>
              <a:p>
                <a:pPr>
                  <a:spcBef>
                    <a:spcPts val="2953"/>
                  </a:spcBef>
                  <a:defRPr sz="1800"/>
                </a:pPr>
                <a:r>
                  <a:rPr lang="en-US" sz="2000" i="1" u="sng" dirty="0" smtClean="0">
                    <a:solidFill>
                      <a:srgbClr val="C00000"/>
                    </a:solidFill>
                    <a:latin typeface="Arial" panose="020B0604020202020204" pitchFamily="34" charset="0"/>
                    <a:ea typeface="Helvetica"/>
                    <a:cs typeface="Arial" panose="020B0604020202020204" pitchFamily="34" charset="0"/>
                    <a:sym typeface="Helvetica"/>
                  </a:rPr>
                  <a:t>Lattice QCD: Critical Point is Disfavored </a:t>
                </a:r>
                <a:r>
                  <a:rPr lang="en-US" sz="2000" i="1" u="sng" dirty="0">
                    <a:solidFill>
                      <a:srgbClr val="C00000"/>
                    </a:solidFill>
                    <a:latin typeface="Arial" panose="020B0604020202020204" pitchFamily="34" charset="0"/>
                    <a:ea typeface="Helvetica"/>
                    <a:cs typeface="Arial" panose="020B0604020202020204" pitchFamily="34" charset="0"/>
                    <a:sym typeface="Helvetica"/>
                  </a:rPr>
                  <a:t>at </a:t>
                </a:r>
                <a14:m>
                  <m:oMath xmlns:m="http://schemas.openxmlformats.org/officeDocument/2006/math">
                    <m:sSub>
                      <m:sSubPr>
                        <m:ctrlPr>
                          <a:rPr lang="ar-AE" altLang="zh-CN" sz="2000" i="1" u="sng" smtClean="0">
                            <a:solidFill>
                              <a:srgbClr val="C00000"/>
                            </a:solidFill>
                            <a:latin typeface="Cambria Math" panose="02040503050406030204" pitchFamily="18" charset="0"/>
                            <a:cs typeface="Arial" panose="020B0604020202020204" pitchFamily="34" charset="0"/>
                            <a:sym typeface="Helvetica"/>
                          </a:rPr>
                        </m:ctrlPr>
                      </m:sSubPr>
                      <m:e>
                        <m:r>
                          <a:rPr lang="zh-CN" altLang="en-US" sz="2000" i="1" u="sng" smtClean="0">
                            <a:solidFill>
                              <a:srgbClr val="C00000"/>
                            </a:solidFill>
                            <a:latin typeface="Cambria Math"/>
                            <a:cs typeface="Arial" panose="020B0604020202020204" pitchFamily="34" charset="0"/>
                            <a:sym typeface="Helvetica"/>
                          </a:rPr>
                          <m:t>𝜇</m:t>
                        </m:r>
                      </m:e>
                      <m:sub>
                        <m:r>
                          <a:rPr lang="zh-CN" altLang="en-US" sz="2000" b="0" i="1" u="sng" smtClean="0">
                            <a:solidFill>
                              <a:srgbClr val="C00000"/>
                            </a:solidFill>
                            <a:latin typeface="Cambria Math"/>
                            <a:cs typeface="Arial" panose="020B0604020202020204" pitchFamily="34" charset="0"/>
                            <a:sym typeface="Helvetica"/>
                          </a:rPr>
                          <m:t>𝐵</m:t>
                        </m:r>
                      </m:sub>
                    </m:sSub>
                    <m:r>
                      <a:rPr lang="en-US" altLang="zh-CN" sz="2000" b="0" i="1" u="sng" smtClean="0">
                        <a:solidFill>
                          <a:srgbClr val="C00000"/>
                        </a:solidFill>
                        <a:latin typeface="Cambria Math"/>
                        <a:cs typeface="Arial" panose="020B0604020202020204" pitchFamily="34" charset="0"/>
                        <a:sym typeface="Helvetica"/>
                      </a:rPr>
                      <m:t>/</m:t>
                    </m:r>
                    <m:r>
                      <a:rPr lang="en-US" altLang="zh-CN" sz="2000" b="0" i="1" u="sng" smtClean="0">
                        <a:solidFill>
                          <a:srgbClr val="C00000"/>
                        </a:solidFill>
                        <a:latin typeface="Cambria Math"/>
                        <a:cs typeface="Arial" panose="020B0604020202020204" pitchFamily="34" charset="0"/>
                        <a:sym typeface="Helvetica"/>
                      </a:rPr>
                      <m:t>𝑇</m:t>
                    </m:r>
                  </m:oMath>
                </a14:m>
                <a:r>
                  <a:rPr lang="en-US" sz="2000" i="1" u="sng" dirty="0">
                    <a:solidFill>
                      <a:srgbClr val="C00000"/>
                    </a:solidFill>
                    <a:latin typeface="Arial" panose="020B0604020202020204" pitchFamily="34" charset="0"/>
                    <a:ea typeface="Helvetica"/>
                    <a:cs typeface="Arial" panose="020B0604020202020204" pitchFamily="34" charset="0"/>
                    <a:sym typeface="Helvetica"/>
                  </a:rPr>
                  <a:t>≲ 2</a:t>
                </a:r>
                <a:endParaRPr sz="2000" i="1" u="sng" dirty="0">
                  <a:solidFill>
                    <a:srgbClr val="C00000"/>
                  </a:solidFill>
                  <a:latin typeface="Arial" panose="020B0604020202020204" pitchFamily="34" charset="0"/>
                  <a:ea typeface="Helvetica"/>
                  <a:cs typeface="Arial" panose="020B0604020202020204" pitchFamily="34" charset="0"/>
                  <a:sym typeface="Helvetica"/>
                </a:endParaRPr>
              </a:p>
            </p:txBody>
          </p:sp>
        </mc:Choice>
        <mc:Fallback xmlns="">
          <p:sp>
            <p:nvSpPr>
              <p:cNvPr id="45" name="Shape 45"/>
              <p:cNvSpPr>
                <a:spLocks noGrp="1" noRot="1" noChangeAspect="1" noMove="1" noResize="1" noEditPoints="1" noAdjustHandles="1" noChangeArrowheads="1" noChangeShapeType="1" noTextEdit="1"/>
              </p:cNvSpPr>
              <p:nvPr>
                <p:ph type="title"/>
              </p:nvPr>
            </p:nvSpPr>
            <p:spPr>
              <a:xfrm>
                <a:off x="1619672" y="462085"/>
                <a:ext cx="6696744" cy="446635"/>
              </a:xfrm>
              <a:prstGeom prst="rect">
                <a:avLst/>
              </a:prstGeom>
              <a:blipFill rotWithShape="1">
                <a:blip r:embed="rId2"/>
                <a:stretch>
                  <a:fillRect l="-1002" b="-26027"/>
                </a:stretch>
              </a:blipFill>
            </p:spPr>
            <p:txBody>
              <a:bodyPr/>
              <a:lstStyle/>
              <a:p>
                <a:r>
                  <a:rPr lang="zh-CN" altLang="en-US">
                    <a:noFill/>
                  </a:rPr>
                  <a:t> </a:t>
                </a:r>
              </a:p>
            </p:txBody>
          </p:sp>
        </mc:Fallback>
      </mc:AlternateContent>
      <p:pic>
        <p:nvPicPr>
          <p:cNvPr id="46" name="Screen Shot 2017-05-07 at 9.13.51 PM.png"/>
          <p:cNvPicPr/>
          <p:nvPr/>
        </p:nvPicPr>
        <p:blipFill>
          <a:blip r:embed="rId3">
            <a:extLst/>
          </a:blip>
          <a:stretch>
            <a:fillRect/>
          </a:stretch>
        </p:blipFill>
        <p:spPr>
          <a:xfrm>
            <a:off x="1752717" y="1484784"/>
            <a:ext cx="5555587" cy="3592656"/>
          </a:xfrm>
          <a:prstGeom prst="rect">
            <a:avLst/>
          </a:prstGeom>
          <a:ln w="12700">
            <a:miter lim="400000"/>
          </a:ln>
        </p:spPr>
      </p:pic>
      <p:sp>
        <p:nvSpPr>
          <p:cNvPr id="47" name="Shape 47"/>
          <p:cNvSpPr/>
          <p:nvPr/>
        </p:nvSpPr>
        <p:spPr>
          <a:xfrm>
            <a:off x="1259632" y="980728"/>
            <a:ext cx="6912768" cy="62612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3200"/>
            </a:lvl1pPr>
          </a:lstStyle>
          <a:p>
            <a:pPr lvl="0">
              <a:defRPr sz="1800"/>
            </a:pPr>
            <a:r>
              <a:rPr lang="en-US" sz="1800" i="1" dirty="0" smtClean="0">
                <a:solidFill>
                  <a:schemeClr val="tx1"/>
                </a:solidFill>
                <a:latin typeface="Arial" panose="020B0604020202020204" pitchFamily="34" charset="0"/>
                <a:cs typeface="Arial" panose="020B0604020202020204" pitchFamily="34" charset="0"/>
              </a:rPr>
              <a:t>Critical point is a singularity of </a:t>
            </a:r>
            <a:r>
              <a:rPr lang="en-US" sz="1800" i="1" dirty="0" err="1" smtClean="0">
                <a:solidFill>
                  <a:schemeClr val="tx1"/>
                </a:solidFill>
                <a:latin typeface="Arial" panose="020B0604020202020204" pitchFamily="34" charset="0"/>
                <a:cs typeface="Arial" panose="020B0604020202020204" pitchFamily="34" charset="0"/>
              </a:rPr>
              <a:t>EoS</a:t>
            </a:r>
            <a:r>
              <a:rPr lang="en-US" sz="1800" i="1" dirty="0" smtClean="0">
                <a:solidFill>
                  <a:schemeClr val="tx1"/>
                </a:solidFill>
                <a:latin typeface="Arial" panose="020B0604020202020204" pitchFamily="34" charset="0"/>
                <a:cs typeface="Arial" panose="020B0604020202020204" pitchFamily="34" charset="0"/>
              </a:rPr>
              <a:t>,                                      </a:t>
            </a:r>
          </a:p>
          <a:p>
            <a:pPr lvl="0">
              <a:defRPr sz="1800"/>
            </a:pPr>
            <a:r>
              <a:rPr lang="en-US" sz="1800" i="1" dirty="0">
                <a:solidFill>
                  <a:srgbClr val="FF0000"/>
                </a:solidFill>
                <a:latin typeface="Arial" panose="020B0604020202020204" pitchFamily="34" charset="0"/>
                <a:cs typeface="Arial" panose="020B0604020202020204" pitchFamily="34" charset="0"/>
              </a:rPr>
              <a:t>C</a:t>
            </a:r>
            <a:r>
              <a:rPr lang="en-US" sz="1800" i="1" dirty="0" smtClean="0">
                <a:solidFill>
                  <a:srgbClr val="FF0000"/>
                </a:solidFill>
                <a:latin typeface="Arial" panose="020B0604020202020204" pitchFamily="34" charset="0"/>
                <a:cs typeface="Arial" panose="020B0604020202020204" pitchFamily="34" charset="0"/>
              </a:rPr>
              <a:t>alculating the radius of c</a:t>
            </a:r>
            <a:r>
              <a:rPr sz="1800" i="1" dirty="0" smtClean="0">
                <a:solidFill>
                  <a:srgbClr val="FF0000"/>
                </a:solidFill>
                <a:latin typeface="Arial" panose="020B0604020202020204" pitchFamily="34" charset="0"/>
                <a:cs typeface="Arial" panose="020B0604020202020204" pitchFamily="34" charset="0"/>
              </a:rPr>
              <a:t>onvergence</a:t>
            </a:r>
            <a:r>
              <a:rPr lang="en-US" sz="1800" i="1" dirty="0" smtClean="0">
                <a:solidFill>
                  <a:srgbClr val="FF0000"/>
                </a:solidFill>
                <a:latin typeface="Arial" panose="020B0604020202020204" pitchFamily="34" charset="0"/>
                <a:cs typeface="Arial" panose="020B0604020202020204" pitchFamily="34" charset="0"/>
              </a:rPr>
              <a:t> of </a:t>
            </a:r>
            <a:r>
              <a:rPr lang="en-US" sz="1800" i="1" dirty="0" err="1" smtClean="0">
                <a:solidFill>
                  <a:srgbClr val="FF0000"/>
                </a:solidFill>
                <a:latin typeface="Arial" panose="020B0604020202020204" pitchFamily="34" charset="0"/>
                <a:cs typeface="Arial" panose="020B0604020202020204" pitchFamily="34" charset="0"/>
              </a:rPr>
              <a:t>EoS</a:t>
            </a:r>
            <a:r>
              <a:rPr lang="en-US" sz="1800" i="1" dirty="0" smtClean="0">
                <a:solidFill>
                  <a:srgbClr val="FF0000"/>
                </a:solidFill>
                <a:latin typeface="Arial" panose="020B0604020202020204" pitchFamily="34" charset="0"/>
                <a:cs typeface="Arial" panose="020B0604020202020204" pitchFamily="34" charset="0"/>
              </a:rPr>
              <a:t> </a:t>
            </a:r>
            <a:r>
              <a:rPr lang="en-US" altLang="zh-CN" sz="1800" i="1" dirty="0" smtClean="0">
                <a:solidFill>
                  <a:srgbClr val="FF0000"/>
                </a:solidFill>
                <a:latin typeface="Arial" panose="020B0604020202020204" pitchFamily="34" charset="0"/>
                <a:cs typeface="Arial" panose="020B0604020202020204" pitchFamily="34" charset="0"/>
              </a:rPr>
              <a:t>to 6</a:t>
            </a:r>
            <a:r>
              <a:rPr lang="en-US" altLang="zh-CN" sz="1800" i="1" baseline="30000" dirty="0" smtClean="0">
                <a:solidFill>
                  <a:srgbClr val="FF0000"/>
                </a:solidFill>
                <a:latin typeface="Arial" panose="020B0604020202020204" pitchFamily="34" charset="0"/>
                <a:cs typeface="Arial" panose="020B0604020202020204" pitchFamily="34" charset="0"/>
              </a:rPr>
              <a:t>th</a:t>
            </a:r>
            <a:r>
              <a:rPr lang="en-US" altLang="zh-CN" sz="1800" i="1" dirty="0" smtClean="0">
                <a:solidFill>
                  <a:srgbClr val="FF0000"/>
                </a:solidFill>
                <a:latin typeface="Arial" panose="020B0604020202020204" pitchFamily="34" charset="0"/>
                <a:cs typeface="Arial" panose="020B0604020202020204" pitchFamily="34" charset="0"/>
              </a:rPr>
              <a:t> order </a:t>
            </a:r>
            <a:r>
              <a:rPr lang="en-US" sz="1800" i="1" dirty="0" smtClean="0">
                <a:solidFill>
                  <a:srgbClr val="FF0000"/>
                </a:solidFill>
                <a:latin typeface="Arial" panose="020B0604020202020204" pitchFamily="34" charset="0"/>
                <a:cs typeface="Arial" panose="020B0604020202020204" pitchFamily="34" charset="0"/>
              </a:rPr>
              <a:t>at high T</a:t>
            </a:r>
            <a:endParaRPr sz="2200" dirty="0"/>
          </a:p>
        </p:txBody>
      </p:sp>
      <p:sp>
        <p:nvSpPr>
          <p:cNvPr id="10" name="Shape 49"/>
          <p:cNvSpPr/>
          <p:nvPr/>
        </p:nvSpPr>
        <p:spPr>
          <a:xfrm>
            <a:off x="2214391" y="5028564"/>
            <a:ext cx="5093914"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1400" i="1" dirty="0" smtClean="0">
                <a:solidFill>
                  <a:srgbClr val="0000CC"/>
                </a:solidFill>
                <a:latin typeface="Arial" panose="020B0604020202020204" pitchFamily="34" charset="0"/>
                <a:ea typeface="Helvetica"/>
                <a:cs typeface="Arial" panose="020B0604020202020204" pitchFamily="34" charset="0"/>
                <a:sym typeface="Helvetica"/>
              </a:rPr>
              <a:t>Bielefeld-BNL-CCNU,</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a:t>
            </a:r>
            <a:r>
              <a:rPr sz="1400" i="1" dirty="0" smtClean="0">
                <a:solidFill>
                  <a:srgbClr val="0000CC"/>
                </a:solidFill>
                <a:latin typeface="Arial" panose="020B0604020202020204" pitchFamily="34" charset="0"/>
                <a:ea typeface="Helvetica"/>
                <a:cs typeface="Arial" panose="020B0604020202020204" pitchFamily="34" charset="0"/>
                <a:sym typeface="Helvetica"/>
              </a:rPr>
              <a:t>PRD </a:t>
            </a:r>
            <a:r>
              <a:rPr sz="1400" i="1" dirty="0">
                <a:solidFill>
                  <a:srgbClr val="0000CC"/>
                </a:solidFill>
                <a:latin typeface="Arial" panose="020B0604020202020204" pitchFamily="34" charset="0"/>
                <a:ea typeface="Helvetica"/>
                <a:cs typeface="Arial" panose="020B0604020202020204" pitchFamily="34" charset="0"/>
                <a:sym typeface="Helvetica"/>
              </a:rPr>
              <a:t>95 (2017) no.5, </a:t>
            </a:r>
            <a:r>
              <a:rPr sz="1400" i="1" dirty="0" smtClean="0">
                <a:solidFill>
                  <a:srgbClr val="0000CC"/>
                </a:solidFill>
                <a:latin typeface="Arial" panose="020B0604020202020204" pitchFamily="34" charset="0"/>
                <a:ea typeface="Helvetica"/>
                <a:cs typeface="Arial" panose="020B0604020202020204" pitchFamily="34" charset="0"/>
                <a:sym typeface="Helvetica"/>
              </a:rPr>
              <a:t>054504</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a:t>
            </a:r>
            <a:endParaRPr sz="1400" i="1" dirty="0">
              <a:solidFill>
                <a:srgbClr val="0000CC"/>
              </a:solidFill>
              <a:latin typeface="Arial" panose="020B0604020202020204" pitchFamily="34" charset="0"/>
              <a:ea typeface="Helvetica"/>
              <a:cs typeface="Arial" panose="020B0604020202020204" pitchFamily="34" charset="0"/>
              <a:sym typeface="Helvetica"/>
            </a:endParaRPr>
          </a:p>
        </p:txBody>
      </p:sp>
      <p:sp>
        <p:nvSpPr>
          <p:cNvPr id="11" name="Shape 50"/>
          <p:cNvSpPr/>
          <p:nvPr/>
        </p:nvSpPr>
        <p:spPr>
          <a:xfrm>
            <a:off x="2123728" y="5589240"/>
            <a:ext cx="3239413" cy="3180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1400" i="1" dirty="0" smtClean="0">
                <a:solidFill>
                  <a:srgbClr val="0000CC"/>
                </a:solidFill>
                <a:latin typeface="Arial" panose="020B0604020202020204" pitchFamily="34" charset="0"/>
                <a:ea typeface="Helvetica"/>
                <a:cs typeface="Arial" panose="020B0604020202020204" pitchFamily="34" charset="0"/>
                <a:sym typeface="Helvetica"/>
              </a:rPr>
              <a:t>Fodor </a:t>
            </a:r>
            <a:r>
              <a:rPr sz="1400" i="1" dirty="0">
                <a:solidFill>
                  <a:srgbClr val="0000CC"/>
                </a:solidFill>
                <a:latin typeface="Arial" panose="020B0604020202020204" pitchFamily="34" charset="0"/>
                <a:ea typeface="Helvetica"/>
                <a:cs typeface="Arial" panose="020B0604020202020204" pitchFamily="34" charset="0"/>
                <a:sym typeface="Helvetica"/>
              </a:rPr>
              <a:t>and Katz, JHEP 0404 (2004) 050</a:t>
            </a:r>
          </a:p>
        </p:txBody>
      </p:sp>
      <p:sp>
        <p:nvSpPr>
          <p:cNvPr id="12" name="Shape 51"/>
          <p:cNvSpPr/>
          <p:nvPr/>
        </p:nvSpPr>
        <p:spPr>
          <a:xfrm>
            <a:off x="2168209" y="5415220"/>
            <a:ext cx="2907847" cy="3180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1400" i="1" dirty="0" err="1" smtClean="0">
                <a:solidFill>
                  <a:srgbClr val="0000CC"/>
                </a:solidFill>
                <a:latin typeface="Arial" panose="020B0604020202020204" pitchFamily="34" charset="0"/>
                <a:ea typeface="Helvetica"/>
                <a:cs typeface="Arial" panose="020B0604020202020204" pitchFamily="34" charset="0"/>
                <a:sym typeface="Helvetica"/>
              </a:rPr>
              <a:t>Datta</a:t>
            </a:r>
            <a:r>
              <a:rPr sz="1400" i="1" dirty="0" smtClean="0">
                <a:solidFill>
                  <a:srgbClr val="0000CC"/>
                </a:solidFill>
                <a:latin typeface="Arial" panose="020B0604020202020204" pitchFamily="34" charset="0"/>
                <a:ea typeface="Helvetica"/>
                <a:cs typeface="Arial" panose="020B0604020202020204" pitchFamily="34" charset="0"/>
                <a:sym typeface="Helvetica"/>
              </a:rPr>
              <a:t> </a:t>
            </a:r>
            <a:r>
              <a:rPr sz="1400" i="1" dirty="0">
                <a:solidFill>
                  <a:srgbClr val="0000CC"/>
                </a:solidFill>
                <a:latin typeface="Arial" panose="020B0604020202020204" pitchFamily="34" charset="0"/>
                <a:ea typeface="Helvetica"/>
                <a:cs typeface="Arial" panose="020B0604020202020204" pitchFamily="34" charset="0"/>
                <a:sym typeface="Helvetica"/>
              </a:rPr>
              <a:t>et al., PRD 95 (2017) 054512</a:t>
            </a:r>
          </a:p>
        </p:txBody>
      </p:sp>
      <p:sp>
        <p:nvSpPr>
          <p:cNvPr id="2" name="矩形 1"/>
          <p:cNvSpPr/>
          <p:nvPr/>
        </p:nvSpPr>
        <p:spPr>
          <a:xfrm>
            <a:off x="2142382" y="5229200"/>
            <a:ext cx="3581746" cy="307777"/>
          </a:xfrm>
          <a:prstGeom prst="rect">
            <a:avLst/>
          </a:prstGeom>
        </p:spPr>
        <p:txBody>
          <a:bodyPr wrap="square">
            <a:spAutoFit/>
          </a:bodyPr>
          <a:lstStyle/>
          <a:p>
            <a:r>
              <a:rPr lang="en-US" altLang="zh-CN" sz="1400" i="1" dirty="0" err="1" smtClean="0">
                <a:solidFill>
                  <a:srgbClr val="0000CC"/>
                </a:solidFill>
                <a:latin typeface="Arial" panose="020B0604020202020204" pitchFamily="34" charset="0"/>
                <a:cs typeface="Arial" panose="020B0604020202020204" pitchFamily="34" charset="0"/>
              </a:rPr>
              <a:t>D’Elia</a:t>
            </a:r>
            <a:r>
              <a:rPr lang="en-US" altLang="zh-CN" sz="1400" i="1" dirty="0" smtClean="0">
                <a:solidFill>
                  <a:srgbClr val="0000CC"/>
                </a:solidFill>
                <a:latin typeface="Arial" panose="020B0604020202020204" pitchFamily="34" charset="0"/>
                <a:cs typeface="Arial" panose="020B0604020202020204" pitchFamily="34" charset="0"/>
              </a:rPr>
              <a:t> </a:t>
            </a:r>
            <a:r>
              <a:rPr lang="en-US" altLang="zh-CN" sz="1400" i="1" dirty="0">
                <a:solidFill>
                  <a:srgbClr val="0000CC"/>
                </a:solidFill>
                <a:latin typeface="Arial" panose="020B0604020202020204" pitchFamily="34" charset="0"/>
                <a:cs typeface="Arial" panose="020B0604020202020204" pitchFamily="34" charset="0"/>
              </a:rPr>
              <a:t>et al., PRD 95 (2017) 094503</a:t>
            </a:r>
          </a:p>
        </p:txBody>
      </p:sp>
      <p:sp>
        <p:nvSpPr>
          <p:cNvPr id="13" name="Shape 47"/>
          <p:cNvSpPr/>
          <p:nvPr/>
        </p:nvSpPr>
        <p:spPr>
          <a:xfrm>
            <a:off x="2348136" y="5888181"/>
            <a:ext cx="4744144" cy="349131"/>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3200"/>
            </a:lvl1pPr>
          </a:lstStyle>
          <a:p>
            <a:pPr lvl="0">
              <a:defRPr sz="1800"/>
            </a:pPr>
            <a:r>
              <a:rPr lang="en-US" sz="1800" i="1" dirty="0" smtClean="0">
                <a:solidFill>
                  <a:srgbClr val="FF0000"/>
                </a:solidFill>
                <a:latin typeface="Arial" panose="020B0604020202020204" pitchFamily="34" charset="0"/>
                <a:cs typeface="Arial" panose="020B0604020202020204" pitchFamily="34" charset="0"/>
              </a:rPr>
              <a:t>C</a:t>
            </a:r>
            <a:r>
              <a:rPr lang="en-US" altLang="zh-CN" sz="1800" i="1" dirty="0" smtClean="0">
                <a:solidFill>
                  <a:srgbClr val="FF0000"/>
                </a:solidFill>
                <a:latin typeface="Arial" panose="020B0604020202020204" pitchFamily="34" charset="0"/>
                <a:cs typeface="Arial" panose="020B0604020202020204" pitchFamily="34" charset="0"/>
              </a:rPr>
              <a:t>ritical point is not excluded in this region </a:t>
            </a:r>
            <a:r>
              <a:rPr lang="zh-CN" altLang="en-US" sz="1800" i="1" dirty="0" smtClean="0">
                <a:solidFill>
                  <a:srgbClr val="FF0000"/>
                </a:solidFill>
                <a:latin typeface="Arial" panose="020B0604020202020204" pitchFamily="34" charset="0"/>
                <a:cs typeface="Arial" panose="020B0604020202020204" pitchFamily="34" charset="0"/>
              </a:rPr>
              <a:t>！</a:t>
            </a:r>
            <a:endParaRPr sz="2200" dirty="0"/>
          </a:p>
        </p:txBody>
      </p:sp>
      <p:sp>
        <p:nvSpPr>
          <p:cNvPr id="14" name="TextBox 13"/>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4</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71052873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2051720" y="462085"/>
            <a:ext cx="5688632" cy="446635"/>
          </a:xfrm>
          <a:prstGeom prst="rect">
            <a:avLst/>
          </a:prstGeom>
        </p:spPr>
        <p:txBody>
          <a:bodyPr/>
          <a:lstStyle/>
          <a:p>
            <a:pPr>
              <a:spcBef>
                <a:spcPts val="2953"/>
              </a:spcBef>
              <a:defRPr sz="1800"/>
            </a:pPr>
            <a:r>
              <a:rPr lang="en-US" sz="2000" i="1" u="sng" dirty="0" smtClean="0">
                <a:solidFill>
                  <a:srgbClr val="C00000"/>
                </a:solidFill>
                <a:latin typeface="Arial" panose="020B0604020202020204" pitchFamily="34" charset="0"/>
                <a:ea typeface="Helvetica"/>
                <a:cs typeface="Arial" panose="020B0604020202020204" pitchFamily="34" charset="0"/>
                <a:sym typeface="Helvetica"/>
              </a:rPr>
              <a:t>Dynamical Fluctuations around Critical Point</a:t>
            </a:r>
            <a:endParaRPr sz="2000" i="1" u="sng" dirty="0">
              <a:solidFill>
                <a:srgbClr val="C00000"/>
              </a:solidFill>
              <a:latin typeface="Arial" panose="020B0604020202020204" pitchFamily="34" charset="0"/>
              <a:ea typeface="Helvetica"/>
              <a:cs typeface="Arial" panose="020B0604020202020204" pitchFamily="34" charset="0"/>
              <a:sym typeface="Helvetica"/>
            </a:endParaRPr>
          </a:p>
        </p:txBody>
      </p:sp>
      <mc:AlternateContent xmlns:mc="http://schemas.openxmlformats.org/markup-compatibility/2006" xmlns:a14="http://schemas.microsoft.com/office/drawing/2010/main">
        <mc:Choice Requires="a14">
          <p:sp>
            <p:nvSpPr>
              <p:cNvPr id="47" name="Shape 47"/>
              <p:cNvSpPr/>
              <p:nvPr/>
            </p:nvSpPr>
            <p:spPr>
              <a:xfrm>
                <a:off x="827584" y="1024734"/>
                <a:ext cx="7992888" cy="514057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3200"/>
                </a:lvl1pPr>
              </a:lstStyle>
              <a:p>
                <a:pPr lvl="0">
                  <a:defRPr sz="1800"/>
                </a:pPr>
                <a:r>
                  <a:rPr lang="en-US" sz="1800" dirty="0" smtClean="0">
                    <a:solidFill>
                      <a:srgbClr val="FF0000"/>
                    </a:solidFill>
                    <a:latin typeface="Arial" panose="020B0604020202020204" pitchFamily="34" charset="0"/>
                    <a:cs typeface="Arial" panose="020B0604020202020204" pitchFamily="34" charset="0"/>
                  </a:rPr>
                  <a:t>●</a:t>
                </a:r>
                <a:r>
                  <a:rPr lang="en-US" sz="1800" i="1" dirty="0" smtClean="0">
                    <a:solidFill>
                      <a:schemeClr val="tx1"/>
                    </a:solidFill>
                    <a:latin typeface="Arial" panose="020B0604020202020204" pitchFamily="34" charset="0"/>
                    <a:cs typeface="Arial" panose="020B0604020202020204" pitchFamily="34" charset="0"/>
                  </a:rPr>
                  <a:t>Correlation length </a:t>
                </a:r>
                <a14:m>
                  <m:oMath xmlns:m="http://schemas.openxmlformats.org/officeDocument/2006/math">
                    <m:r>
                      <a:rPr lang="en-US" sz="2000" i="1" smtClean="0">
                        <a:solidFill>
                          <a:schemeClr val="tx1"/>
                        </a:solidFill>
                        <a:latin typeface="Cambria Math"/>
                        <a:ea typeface="Cambria Math"/>
                        <a:cs typeface="Arial" panose="020B0604020202020204" pitchFamily="34" charset="0"/>
                      </a:rPr>
                      <m:t>𝜉</m:t>
                    </m:r>
                    <m:r>
                      <a:rPr lang="en-US" sz="2000" i="1" smtClean="0">
                        <a:solidFill>
                          <a:schemeClr val="tx1"/>
                        </a:solidFill>
                        <a:latin typeface="Cambria Math"/>
                        <a:ea typeface="Cambria Math"/>
                        <a:cs typeface="Arial" panose="020B0604020202020204" pitchFamily="34" charset="0"/>
                      </a:rPr>
                      <m:t>→∞</m:t>
                    </m:r>
                  </m:oMath>
                </a14:m>
                <a:r>
                  <a:rPr lang="en-US" sz="2000" i="1" dirty="0" smtClean="0">
                    <a:solidFill>
                      <a:schemeClr val="tx1"/>
                    </a:solidFill>
                    <a:latin typeface="Arial" panose="020B0604020202020204" pitchFamily="34" charset="0"/>
                    <a:cs typeface="Arial" panose="020B0604020202020204" pitchFamily="34" charset="0"/>
                  </a:rPr>
                  <a:t> </a:t>
                </a:r>
                <a:r>
                  <a:rPr lang="en-US" sz="1800" i="1" dirty="0" smtClean="0">
                    <a:solidFill>
                      <a:schemeClr val="tx1"/>
                    </a:solidFill>
                    <a:latin typeface="Arial" panose="020B0604020202020204" pitchFamily="34" charset="0"/>
                    <a:cs typeface="Arial" panose="020B0604020202020204" pitchFamily="34" charset="0"/>
                  </a:rPr>
                  <a:t>at a critical point  </a:t>
                </a:r>
                <a:endParaRPr lang="en-US" sz="800" i="1" dirty="0" smtClean="0">
                  <a:solidFill>
                    <a:schemeClr val="tx1"/>
                  </a:solidFill>
                  <a:latin typeface="Arial" panose="020B0604020202020204" pitchFamily="34" charset="0"/>
                  <a:cs typeface="Arial" panose="020B0604020202020204" pitchFamily="34" charset="0"/>
                </a:endParaRPr>
              </a:p>
              <a:p>
                <a:pPr lvl="0">
                  <a:defRPr sz="1800"/>
                </a:pPr>
                <a:r>
                  <a:rPr lang="en-US" sz="800" i="1" dirty="0" smtClean="0">
                    <a:solidFill>
                      <a:schemeClr val="tx1"/>
                    </a:solidFill>
                    <a:latin typeface="Arial" panose="020B0604020202020204" pitchFamily="34" charset="0"/>
                    <a:cs typeface="Arial" panose="020B0604020202020204" pitchFamily="34" charset="0"/>
                  </a:rPr>
                  <a:t>                                    </a:t>
                </a:r>
              </a:p>
              <a:p>
                <a:pPr lvl="0">
                  <a:defRPr sz="1800"/>
                </a:pPr>
                <a:r>
                  <a:rPr lang="en-US" altLang="zh-CN" sz="1800" dirty="0" smtClean="0">
                    <a:solidFill>
                      <a:srgbClr val="FF0000"/>
                    </a:solidFill>
                    <a:latin typeface="Arial" panose="020B0604020202020204" pitchFamily="34" charset="0"/>
                    <a:cs typeface="Arial" panose="020B0604020202020204" pitchFamily="34" charset="0"/>
                  </a:rPr>
                  <a:t>●</a:t>
                </a:r>
                <a:r>
                  <a:rPr lang="en-US" altLang="zh-CN" sz="1800" i="1" dirty="0" smtClean="0">
                    <a:solidFill>
                      <a:schemeClr val="tx1"/>
                    </a:solidFill>
                    <a:latin typeface="Arial" panose="020B0604020202020204" pitchFamily="34" charset="0"/>
                    <a:cs typeface="Arial" panose="020B0604020202020204" pitchFamily="34" charset="0"/>
                  </a:rPr>
                  <a:t>Order parameter field </a:t>
                </a:r>
                <a14:m>
                  <m:oMath xmlns:m="http://schemas.openxmlformats.org/officeDocument/2006/math">
                    <m:r>
                      <a:rPr lang="zh-CN" altLang="en-US" sz="2000" i="1" smtClean="0">
                        <a:solidFill>
                          <a:schemeClr val="tx1"/>
                        </a:solidFill>
                        <a:latin typeface="Cambria Math"/>
                        <a:cs typeface="Arial" panose="020B0604020202020204" pitchFamily="34" charset="0"/>
                      </a:rPr>
                      <m:t>𝜎</m:t>
                    </m:r>
                    <m:r>
                      <a:rPr lang="en-US" altLang="zh-CN" sz="2000" b="0" i="1" smtClean="0">
                        <a:solidFill>
                          <a:schemeClr val="tx1"/>
                        </a:solidFill>
                        <a:latin typeface="Cambria Math"/>
                        <a:cs typeface="Arial" panose="020B0604020202020204" pitchFamily="34" charset="0"/>
                      </a:rPr>
                      <m:t>(</m:t>
                    </m:r>
                    <m:r>
                      <a:rPr lang="en-US" altLang="zh-CN" sz="2000" b="0" i="1" smtClean="0">
                        <a:solidFill>
                          <a:schemeClr val="tx1"/>
                        </a:solidFill>
                        <a:latin typeface="Cambria Math"/>
                        <a:cs typeface="Arial" panose="020B0604020202020204" pitchFamily="34" charset="0"/>
                      </a:rPr>
                      <m:t>𝑥</m:t>
                    </m:r>
                    <m:r>
                      <a:rPr lang="en-US" altLang="zh-CN" sz="2000" b="0" i="1" smtClean="0">
                        <a:solidFill>
                          <a:schemeClr val="tx1"/>
                        </a:solidFill>
                        <a:latin typeface="Cambria Math"/>
                        <a:cs typeface="Arial" panose="020B0604020202020204" pitchFamily="34" charset="0"/>
                      </a:rPr>
                      <m:t>)</m:t>
                    </m:r>
                  </m:oMath>
                </a14:m>
                <a:endParaRPr lang="en-US" altLang="zh-CN" sz="2000" i="1" dirty="0" smtClean="0">
                  <a:solidFill>
                    <a:schemeClr val="tx1"/>
                  </a:solidFill>
                  <a:latin typeface="Arial" panose="020B0604020202020204" pitchFamily="34" charset="0"/>
                  <a:cs typeface="Arial" panose="020B0604020202020204" pitchFamily="34" charset="0"/>
                </a:endParaRPr>
              </a:p>
              <a:p>
                <a:pPr lvl="0">
                  <a:defRPr sz="1800"/>
                </a:pPr>
                <a:r>
                  <a:rPr lang="en-US" altLang="zh-CN" sz="1800" i="1" dirty="0">
                    <a:solidFill>
                      <a:schemeClr val="tx1"/>
                    </a:solidFill>
                    <a:latin typeface="Arial" panose="020B0604020202020204" pitchFamily="34" charset="0"/>
                    <a:cs typeface="Arial" panose="020B0604020202020204" pitchFamily="34" charset="0"/>
                  </a:rPr>
                  <a:t> </a:t>
                </a:r>
                <a:r>
                  <a:rPr lang="en-US" altLang="zh-CN" sz="1800" i="1" dirty="0" smtClean="0">
                    <a:solidFill>
                      <a:schemeClr val="tx1"/>
                    </a:solidFill>
                    <a:latin typeface="Arial" panose="020B0604020202020204" pitchFamily="34" charset="0"/>
                    <a:cs typeface="Arial" panose="020B0604020202020204" pitchFamily="34" charset="0"/>
                  </a:rPr>
                  <a:t>   fluctuation distribution  </a:t>
                </a:r>
                <a14:m>
                  <m:oMath xmlns:m="http://schemas.openxmlformats.org/officeDocument/2006/math">
                    <m:r>
                      <a:rPr lang="en-US" altLang="zh-CN" sz="2000" b="0" i="1" smtClean="0">
                        <a:solidFill>
                          <a:schemeClr val="tx1"/>
                        </a:solidFill>
                        <a:latin typeface="Cambria Math"/>
                        <a:cs typeface="Arial" panose="020B0604020202020204" pitchFamily="34" charset="0"/>
                      </a:rPr>
                      <m:t>𝑃</m:t>
                    </m:r>
                    <m:d>
                      <m:dPr>
                        <m:begChr m:val="["/>
                        <m:endChr m:val="]"/>
                        <m:ctrlPr>
                          <a:rPr lang="en-US" altLang="zh-CN" sz="2000" b="0" i="1" smtClean="0">
                            <a:solidFill>
                              <a:schemeClr val="tx1"/>
                            </a:solidFill>
                            <a:latin typeface="Cambria Math" panose="02040503050406030204" pitchFamily="18" charset="0"/>
                            <a:cs typeface="Arial" panose="020B0604020202020204" pitchFamily="34" charset="0"/>
                          </a:rPr>
                        </m:ctrlPr>
                      </m:dPr>
                      <m:e>
                        <m:r>
                          <a:rPr lang="zh-CN" altLang="en-US" sz="2000" b="0" i="1" smtClean="0">
                            <a:solidFill>
                              <a:schemeClr val="tx1"/>
                            </a:solidFill>
                            <a:latin typeface="Cambria Math"/>
                            <a:cs typeface="Arial" panose="020B0604020202020204" pitchFamily="34" charset="0"/>
                          </a:rPr>
                          <m:t>𝜎</m:t>
                        </m:r>
                      </m:e>
                    </m:d>
                    <m:r>
                      <a:rPr lang="en-US" altLang="zh-CN" sz="2000" b="0" i="1" smtClean="0">
                        <a:solidFill>
                          <a:schemeClr val="tx1"/>
                        </a:solidFill>
                        <a:latin typeface="Cambria Math"/>
                        <a:cs typeface="Arial" panose="020B0604020202020204" pitchFamily="34" charset="0"/>
                      </a:rPr>
                      <m:t> </m:t>
                    </m:r>
                    <m:r>
                      <a:rPr lang="en-US" altLang="zh-CN" sz="2000" b="0" i="1" smtClean="0">
                        <a:solidFill>
                          <a:schemeClr val="tx1"/>
                        </a:solidFill>
                        <a:latin typeface="Cambria Math"/>
                        <a:ea typeface="Cambria Math"/>
                        <a:cs typeface="Arial" panose="020B0604020202020204" pitchFamily="34" charset="0"/>
                      </a:rPr>
                      <m:t>~ </m:t>
                    </m:r>
                    <m:sSup>
                      <m:sSupPr>
                        <m:ctrlPr>
                          <a:rPr lang="en-US" altLang="zh-CN" sz="2000" b="0" i="1" smtClean="0">
                            <a:solidFill>
                              <a:schemeClr val="tx1"/>
                            </a:solidFill>
                            <a:latin typeface="Cambria Math" panose="02040503050406030204" pitchFamily="18" charset="0"/>
                            <a:ea typeface="Cambria Math"/>
                            <a:cs typeface="Arial" panose="020B0604020202020204" pitchFamily="34" charset="0"/>
                          </a:rPr>
                        </m:ctrlPr>
                      </m:sSupPr>
                      <m:e>
                        <m:r>
                          <a:rPr lang="en-US" altLang="zh-CN" sz="2000" b="0" i="1" smtClean="0">
                            <a:solidFill>
                              <a:schemeClr val="tx1"/>
                            </a:solidFill>
                            <a:latin typeface="Cambria Math"/>
                            <a:ea typeface="Cambria Math"/>
                            <a:cs typeface="Arial" panose="020B0604020202020204" pitchFamily="34" charset="0"/>
                          </a:rPr>
                          <m:t>𝑒</m:t>
                        </m:r>
                      </m:e>
                      <m:sup>
                        <m:r>
                          <a:rPr lang="en-US" altLang="zh-CN" sz="2000" b="0" i="1" smtClean="0">
                            <a:solidFill>
                              <a:schemeClr val="tx1"/>
                            </a:solidFill>
                            <a:latin typeface="Cambria Math"/>
                            <a:ea typeface="Cambria Math"/>
                            <a:cs typeface="Arial" panose="020B0604020202020204" pitchFamily="34" charset="0"/>
                          </a:rPr>
                          <m:t>−</m:t>
                        </m:r>
                        <m:r>
                          <m:rPr>
                            <m:sty m:val="p"/>
                          </m:rPr>
                          <a:rPr lang="el-GR" altLang="zh-CN" sz="2000" b="0" i="1" smtClean="0">
                            <a:solidFill>
                              <a:schemeClr val="tx1"/>
                            </a:solidFill>
                            <a:latin typeface="Cambria Math"/>
                            <a:ea typeface="Cambria Math"/>
                            <a:cs typeface="Arial" panose="020B0604020202020204" pitchFamily="34" charset="0"/>
                          </a:rPr>
                          <m:t>Ω</m:t>
                        </m:r>
                        <m:d>
                          <m:dPr>
                            <m:ctrlPr>
                              <a:rPr lang="el-GR" altLang="zh-CN" sz="2000" b="0" i="1" smtClean="0">
                                <a:solidFill>
                                  <a:schemeClr val="tx1"/>
                                </a:solidFill>
                                <a:latin typeface="Cambria Math" panose="02040503050406030204" pitchFamily="18" charset="0"/>
                                <a:ea typeface="Cambria Math"/>
                                <a:cs typeface="Arial" panose="020B0604020202020204" pitchFamily="34" charset="0"/>
                              </a:rPr>
                            </m:ctrlPr>
                          </m:dPr>
                          <m:e>
                            <m:r>
                              <a:rPr lang="zh-CN" altLang="el-GR" sz="2000" b="0" i="1" smtClean="0">
                                <a:solidFill>
                                  <a:schemeClr val="tx1"/>
                                </a:solidFill>
                                <a:latin typeface="Cambria Math"/>
                                <a:ea typeface="Cambria Math"/>
                                <a:cs typeface="Arial" panose="020B0604020202020204" pitchFamily="34" charset="0"/>
                              </a:rPr>
                              <m:t>𝜎</m:t>
                            </m:r>
                          </m:e>
                        </m:d>
                        <m:r>
                          <a:rPr lang="en-US" altLang="zh-CN" sz="2000" b="0" i="1" smtClean="0">
                            <a:solidFill>
                              <a:schemeClr val="tx1"/>
                            </a:solidFill>
                            <a:latin typeface="Cambria Math"/>
                            <a:ea typeface="Cambria Math"/>
                            <a:cs typeface="Arial" panose="020B0604020202020204" pitchFamily="34" charset="0"/>
                          </a:rPr>
                          <m:t>/</m:t>
                        </m:r>
                        <m:r>
                          <a:rPr lang="en-US" altLang="zh-CN" sz="2000" b="0" i="1" smtClean="0">
                            <a:solidFill>
                              <a:schemeClr val="tx1"/>
                            </a:solidFill>
                            <a:latin typeface="Cambria Math"/>
                            <a:ea typeface="Cambria Math"/>
                            <a:cs typeface="Arial" panose="020B0604020202020204" pitchFamily="34" charset="0"/>
                          </a:rPr>
                          <m:t>𝑇</m:t>
                        </m:r>
                      </m:sup>
                    </m:sSup>
                  </m:oMath>
                </a14:m>
                <a:endParaRPr lang="en-US" altLang="zh-CN" sz="2000" i="1" dirty="0" smtClean="0">
                  <a:solidFill>
                    <a:schemeClr val="tx1"/>
                  </a:solidFill>
                  <a:latin typeface="Arial" panose="020B0604020202020204" pitchFamily="34" charset="0"/>
                  <a:cs typeface="Arial" panose="020B0604020202020204" pitchFamily="34" charset="0"/>
                </a:endParaRPr>
              </a:p>
              <a:p>
                <a:pPr lvl="0">
                  <a:defRPr sz="1800"/>
                </a:pPr>
                <a:r>
                  <a:rPr lang="en-US" sz="1800" i="1" dirty="0" smtClean="0">
                    <a:solidFill>
                      <a:srgbClr val="FF0000"/>
                    </a:solidFill>
                    <a:latin typeface="Arial" panose="020B0604020202020204" pitchFamily="34" charset="0"/>
                    <a:cs typeface="Arial" panose="020B0604020202020204" pitchFamily="34" charset="0"/>
                  </a:rPr>
                  <a:t>    </a:t>
                </a:r>
                <a:r>
                  <a:rPr lang="en-US" sz="1800" i="1" dirty="0" err="1" smtClean="0">
                    <a:solidFill>
                      <a:srgbClr val="FF0000"/>
                    </a:solidFill>
                    <a:latin typeface="Arial" panose="020B0604020202020204" pitchFamily="34" charset="0"/>
                    <a:cs typeface="Arial" panose="020B0604020202020204" pitchFamily="34" charset="0"/>
                  </a:rPr>
                  <a:t>Cumulants</a:t>
                </a:r>
                <a:r>
                  <a:rPr lang="en-US" sz="1800" i="1" dirty="0" smtClean="0">
                    <a:solidFill>
                      <a:srgbClr val="FF0000"/>
                    </a:solidFill>
                    <a:latin typeface="Arial" panose="020B0604020202020204" pitchFamily="34" charset="0"/>
                    <a:cs typeface="Arial" panose="020B0604020202020204" pitchFamily="34" charset="0"/>
                  </a:rPr>
                  <a:t>:  </a:t>
                </a:r>
              </a:p>
              <a:p>
                <a:pPr lvl="0">
                  <a:defRPr sz="1800"/>
                </a:pPr>
                <a:endParaRPr lang="en-US" sz="800" i="1" dirty="0">
                  <a:solidFill>
                    <a:srgbClr val="FF0000"/>
                  </a:solidFill>
                  <a:latin typeface="Arial" panose="020B0604020202020204" pitchFamily="34" charset="0"/>
                  <a:cs typeface="Arial" panose="020B0604020202020204" pitchFamily="34" charset="0"/>
                </a:endParaRPr>
              </a:p>
              <a:p>
                <a:pPr lvl="0">
                  <a:defRPr sz="1800"/>
                </a:pPr>
                <a:endParaRPr lang="en-US" sz="1800" i="1" dirty="0" smtClean="0">
                  <a:solidFill>
                    <a:srgbClr val="FF0000"/>
                  </a:solidFill>
                  <a:latin typeface="Arial" panose="020B0604020202020204" pitchFamily="34" charset="0"/>
                  <a:cs typeface="Arial" panose="020B0604020202020204" pitchFamily="34" charset="0"/>
                </a:endParaRPr>
              </a:p>
              <a:p>
                <a:pPr lvl="0">
                  <a:defRPr sz="1800"/>
                </a:pPr>
                <a:r>
                  <a:rPr lang="en-US" sz="1800" i="1" dirty="0" smtClean="0">
                    <a:solidFill>
                      <a:srgbClr val="FF0000"/>
                    </a:solidFill>
                    <a:latin typeface="Arial" panose="020B0604020202020204" pitchFamily="34" charset="0"/>
                    <a:cs typeface="Arial" panose="020B0604020202020204" pitchFamily="34" charset="0"/>
                  </a:rPr>
                  <a:t>     High order </a:t>
                </a:r>
                <a:r>
                  <a:rPr lang="en-US" sz="1800" i="1" dirty="0" err="1" smtClean="0">
                    <a:solidFill>
                      <a:srgbClr val="FF0000"/>
                    </a:solidFill>
                    <a:latin typeface="Arial" panose="020B0604020202020204" pitchFamily="34" charset="0"/>
                    <a:cs typeface="Arial" panose="020B0604020202020204" pitchFamily="34" charset="0"/>
                  </a:rPr>
                  <a:t>cumulants</a:t>
                </a:r>
                <a:r>
                  <a:rPr lang="en-US" sz="1800" i="1" dirty="0" smtClean="0">
                    <a:solidFill>
                      <a:srgbClr val="FF0000"/>
                    </a:solidFill>
                    <a:latin typeface="Arial" panose="020B0604020202020204" pitchFamily="34" charset="0"/>
                    <a:cs typeface="Arial" panose="020B0604020202020204" pitchFamily="34" charset="0"/>
                  </a:rPr>
                  <a:t> are more sensitive to </a:t>
                </a:r>
                <a14:m>
                  <m:oMath xmlns:m="http://schemas.openxmlformats.org/officeDocument/2006/math">
                    <m:r>
                      <a:rPr lang="en-US" sz="1800" i="1" smtClean="0">
                        <a:solidFill>
                          <a:srgbClr val="FF0000"/>
                        </a:solidFill>
                        <a:latin typeface="Cambria Math"/>
                        <a:ea typeface="Cambria Math"/>
                      </a:rPr>
                      <m:t>𝜉</m:t>
                    </m:r>
                  </m:oMath>
                </a14:m>
                <a:r>
                  <a:rPr lang="en-US" sz="1800" i="1" dirty="0" smtClean="0">
                    <a:solidFill>
                      <a:srgbClr val="FF0000"/>
                    </a:solidFill>
                    <a:latin typeface="Arial" panose="020B0604020202020204" pitchFamily="34" charset="0"/>
                    <a:cs typeface="Arial" panose="020B0604020202020204" pitchFamily="34" charset="0"/>
                  </a:rPr>
                  <a:t> and cab be used to </a:t>
                </a:r>
              </a:p>
              <a:p>
                <a:pPr lvl="0">
                  <a:defRPr sz="1800"/>
                </a:pPr>
                <a:r>
                  <a:rPr lang="en-US" sz="1800" i="1" dirty="0">
                    <a:solidFill>
                      <a:srgbClr val="FF0000"/>
                    </a:solidFill>
                    <a:latin typeface="Arial" panose="020B0604020202020204" pitchFamily="34" charset="0"/>
                    <a:cs typeface="Arial" panose="020B0604020202020204" pitchFamily="34" charset="0"/>
                  </a:rPr>
                  <a:t> </a:t>
                </a:r>
                <a:r>
                  <a:rPr lang="en-US" sz="1800" i="1" dirty="0" smtClean="0">
                    <a:solidFill>
                      <a:srgbClr val="FF0000"/>
                    </a:solidFill>
                    <a:latin typeface="Arial" panose="020B0604020202020204" pitchFamily="34" charset="0"/>
                    <a:cs typeface="Arial" panose="020B0604020202020204" pitchFamily="34" charset="0"/>
                  </a:rPr>
                  <a:t>    sensitively probe the critical point. </a:t>
                </a:r>
              </a:p>
              <a:p>
                <a:pPr lvl="0">
                  <a:defRPr sz="1800"/>
                </a:pPr>
                <a:endParaRPr lang="en-US" sz="1200" i="1" dirty="0">
                  <a:solidFill>
                    <a:srgbClr val="FF0000"/>
                  </a:solidFill>
                  <a:latin typeface="Arial" panose="020B0604020202020204" pitchFamily="34" charset="0"/>
                  <a:cs typeface="Arial" panose="020B0604020202020204" pitchFamily="34" charset="0"/>
                </a:endParaRPr>
              </a:p>
              <a:p>
                <a:pPr lvl="0">
                  <a:defRPr sz="1800"/>
                </a:pPr>
                <a:endParaRPr lang="en-US" sz="1200" i="1" dirty="0" smtClean="0">
                  <a:solidFill>
                    <a:srgbClr val="FF0000"/>
                  </a:solidFill>
                  <a:latin typeface="Arial" panose="020B0604020202020204" pitchFamily="34" charset="0"/>
                  <a:cs typeface="Arial" panose="020B0604020202020204" pitchFamily="34" charset="0"/>
                </a:endParaRPr>
              </a:p>
              <a:p>
                <a:pPr lvl="0">
                  <a:defRPr sz="1800"/>
                </a:pPr>
                <a:r>
                  <a:rPr lang="en-US" sz="1800" dirty="0" smtClean="0">
                    <a:solidFill>
                      <a:srgbClr val="FF0000"/>
                    </a:solidFill>
                    <a:latin typeface="Arial" panose="020B0604020202020204" pitchFamily="34" charset="0"/>
                    <a:cs typeface="Arial" panose="020B0604020202020204" pitchFamily="34" charset="0"/>
                  </a:rPr>
                  <a:t>● </a:t>
                </a:r>
                <a:r>
                  <a:rPr lang="en-US" sz="1800" i="1" dirty="0" smtClean="0">
                    <a:solidFill>
                      <a:srgbClr val="FF0000"/>
                    </a:solidFill>
                    <a:latin typeface="Arial" panose="020B0604020202020204" pitchFamily="34" charset="0"/>
                    <a:cs typeface="Arial" panose="020B0604020202020204" pitchFamily="34" charset="0"/>
                  </a:rPr>
                  <a:t>The sign of </a:t>
                </a:r>
                <a14:m>
                  <m:oMath xmlns:m="http://schemas.openxmlformats.org/officeDocument/2006/math">
                    <m:sSub>
                      <m:sSubPr>
                        <m:ctrlPr>
                          <a:rPr lang="en-US" altLang="zh-CN" sz="180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𝐶</m:t>
                        </m:r>
                      </m:e>
                      <m:sub>
                        <m:r>
                          <a:rPr lang="en-US" altLang="zh-CN" sz="1800" b="0" i="1" smtClean="0">
                            <a:solidFill>
                              <a:srgbClr val="FF0000"/>
                            </a:solidFill>
                            <a:latin typeface="Cambria Math"/>
                            <a:cs typeface="Arial" panose="020B0604020202020204" pitchFamily="34" charset="0"/>
                          </a:rPr>
                          <m:t>4</m:t>
                        </m:r>
                      </m:sub>
                    </m:sSub>
                    <m:r>
                      <a:rPr lang="en-US" altLang="zh-CN" sz="1800" b="0" i="1" smtClean="0">
                        <a:solidFill>
                          <a:srgbClr val="FF0000"/>
                        </a:solidFill>
                        <a:latin typeface="Cambria Math"/>
                        <a:cs typeface="Arial" panose="020B0604020202020204" pitchFamily="34" charset="0"/>
                      </a:rPr>
                      <m:t> </m:t>
                    </m:r>
                    <m:d>
                      <m:dPr>
                        <m:ctrlPr>
                          <a:rPr lang="en-US" altLang="zh-CN" sz="1800" b="0" i="1" smtClean="0">
                            <a:solidFill>
                              <a:srgbClr val="FF0000"/>
                            </a:solidFill>
                            <a:latin typeface="Cambria Math" panose="02040503050406030204" pitchFamily="18" charset="0"/>
                            <a:cs typeface="Arial" panose="020B0604020202020204" pitchFamily="34" charset="0"/>
                          </a:rPr>
                        </m:ctrlPr>
                      </m:dPr>
                      <m:e>
                        <m:sSub>
                          <m:sSubPr>
                            <m:ctrlPr>
                              <a:rPr lang="en-US" altLang="zh-CN" sz="1800" b="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𝐶</m:t>
                            </m:r>
                          </m:e>
                          <m:sub>
                            <m:r>
                              <a:rPr lang="en-US" altLang="zh-CN" sz="1800" b="0" i="1" smtClean="0">
                                <a:solidFill>
                                  <a:srgbClr val="FF0000"/>
                                </a:solidFill>
                                <a:latin typeface="Cambria Math"/>
                                <a:cs typeface="Arial" panose="020B0604020202020204" pitchFamily="34" charset="0"/>
                              </a:rPr>
                              <m:t>4</m:t>
                            </m:r>
                          </m:sub>
                        </m:sSub>
                        <m:r>
                          <a:rPr lang="en-US" altLang="zh-CN" sz="1800" b="0" i="1" smtClean="0">
                            <a:solidFill>
                              <a:srgbClr val="FF0000"/>
                            </a:solidFill>
                            <a:latin typeface="Cambria Math"/>
                            <a:cs typeface="Arial" panose="020B0604020202020204" pitchFamily="34" charset="0"/>
                          </a:rPr>
                          <m:t>/</m:t>
                        </m:r>
                        <m:sSub>
                          <m:sSubPr>
                            <m:ctrlPr>
                              <a:rPr lang="en-US" altLang="zh-CN" sz="1800" b="0" i="1" smtClean="0">
                                <a:solidFill>
                                  <a:srgbClr val="FF0000"/>
                                </a:solidFill>
                                <a:latin typeface="Cambria Math" panose="02040503050406030204" pitchFamily="18" charset="0"/>
                                <a:cs typeface="Arial" panose="020B0604020202020204" pitchFamily="34" charset="0"/>
                              </a:rPr>
                            </m:ctrlPr>
                          </m:sSubPr>
                          <m:e>
                            <m:r>
                              <a:rPr lang="en-US" altLang="zh-CN" sz="1800" b="0" i="1" smtClean="0">
                                <a:solidFill>
                                  <a:srgbClr val="FF0000"/>
                                </a:solidFill>
                                <a:latin typeface="Cambria Math"/>
                                <a:cs typeface="Arial" panose="020B0604020202020204" pitchFamily="34" charset="0"/>
                              </a:rPr>
                              <m:t>𝐶</m:t>
                            </m:r>
                          </m:e>
                          <m:sub>
                            <m:r>
                              <a:rPr lang="en-US" altLang="zh-CN" sz="1800" b="0" i="1" smtClean="0">
                                <a:solidFill>
                                  <a:srgbClr val="FF0000"/>
                                </a:solidFill>
                                <a:latin typeface="Cambria Math"/>
                                <a:cs typeface="Arial" panose="020B0604020202020204" pitchFamily="34" charset="0"/>
                              </a:rPr>
                              <m:t>2</m:t>
                            </m:r>
                          </m:sub>
                        </m:sSub>
                      </m:e>
                    </m:d>
                  </m:oMath>
                </a14:m>
                <a:r>
                  <a:rPr lang="en-US" sz="1800" i="1" dirty="0" smtClean="0">
                    <a:solidFill>
                      <a:srgbClr val="FF0000"/>
                    </a:solidFill>
                    <a:latin typeface="Arial" panose="020B0604020202020204" pitchFamily="34" charset="0"/>
                    <a:cs typeface="Arial" panose="020B0604020202020204" pitchFamily="34" charset="0"/>
                  </a:rPr>
                  <a:t> depends on which side of the critical point we are.</a:t>
                </a:r>
                <a:endParaRPr lang="en-US" sz="1800" i="1" dirty="0">
                  <a:solidFill>
                    <a:srgbClr val="FF0000"/>
                  </a:solidFill>
                  <a:latin typeface="Arial" panose="020B0604020202020204" pitchFamily="34" charset="0"/>
                  <a:cs typeface="Arial" panose="020B0604020202020204" pitchFamily="34" charset="0"/>
                </a:endParaRPr>
              </a:p>
              <a:p>
                <a:pPr lvl="0">
                  <a:defRPr sz="1800"/>
                </a:pPr>
                <a:endParaRPr lang="en-US" sz="1800" i="1" dirty="0" smtClean="0">
                  <a:solidFill>
                    <a:srgbClr val="FF0000"/>
                  </a:solidFill>
                  <a:latin typeface="Arial" panose="020B0604020202020204" pitchFamily="34" charset="0"/>
                  <a:cs typeface="Arial" panose="020B0604020202020204" pitchFamily="34" charset="0"/>
                </a:endParaRPr>
              </a:p>
              <a:p>
                <a:pPr lvl="0">
                  <a:defRPr sz="1800"/>
                </a:pPr>
                <a:endParaRPr lang="en-US" sz="1800" i="1" dirty="0">
                  <a:solidFill>
                    <a:srgbClr val="FF0000"/>
                  </a:solidFill>
                  <a:latin typeface="Arial" panose="020B0604020202020204" pitchFamily="34" charset="0"/>
                  <a:cs typeface="Arial" panose="020B0604020202020204" pitchFamily="34" charset="0"/>
                </a:endParaRPr>
              </a:p>
              <a:p>
                <a:pPr lvl="0">
                  <a:defRPr sz="1800"/>
                </a:pPr>
                <a:r>
                  <a:rPr lang="en-US" sz="1600" i="1" dirty="0" smtClean="0">
                    <a:solidFill>
                      <a:schemeClr val="tx1"/>
                    </a:solidFill>
                    <a:latin typeface="Arial" panose="020B0604020202020204" pitchFamily="34" charset="0"/>
                    <a:cs typeface="Arial" panose="020B0604020202020204" pitchFamily="34" charset="0"/>
                  </a:rPr>
                  <a:t>Far from CP:     </a:t>
                </a:r>
                <a14:m>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a:cs typeface="Arial" panose="020B0604020202020204" pitchFamily="34" charset="0"/>
                          </a:rPr>
                          <m:t>𝐶</m:t>
                        </m:r>
                      </m:e>
                      <m:sub>
                        <m:r>
                          <a:rPr lang="en-US" altLang="zh-CN" sz="1600" b="0" i="1" smtClean="0">
                            <a:solidFill>
                              <a:schemeClr val="tx1"/>
                            </a:solidFill>
                            <a:latin typeface="Cambria Math"/>
                            <a:cs typeface="Arial" panose="020B0604020202020204" pitchFamily="34" charset="0"/>
                          </a:rPr>
                          <m:t>4</m:t>
                        </m:r>
                      </m:sub>
                    </m:sSub>
                    <m:r>
                      <a:rPr lang="en-US" altLang="zh-CN" sz="1600" b="0" i="1" smtClean="0">
                        <a:solidFill>
                          <a:schemeClr val="tx1"/>
                        </a:solidFill>
                        <a:latin typeface="Cambria Math"/>
                        <a:cs typeface="Arial" panose="020B0604020202020204" pitchFamily="34" charset="0"/>
                      </a:rPr>
                      <m:t>=0</m:t>
                    </m:r>
                  </m:oMath>
                </a14:m>
                <a:endParaRPr lang="en-US" sz="1600" i="1" dirty="0">
                  <a:solidFill>
                    <a:schemeClr val="tx1"/>
                  </a:solidFill>
                  <a:latin typeface="Arial" panose="020B0604020202020204" pitchFamily="34" charset="0"/>
                  <a:cs typeface="Arial" panose="020B0604020202020204" pitchFamily="34" charset="0"/>
                </a:endParaRPr>
              </a:p>
              <a:p>
                <a:pPr lvl="0">
                  <a:defRPr sz="1800"/>
                </a:pPr>
                <a:r>
                  <a:rPr lang="en-US" sz="1600" i="1" dirty="0" smtClean="0">
                    <a:solidFill>
                      <a:schemeClr val="tx1"/>
                    </a:solidFill>
                    <a:latin typeface="Arial" panose="020B0604020202020204" pitchFamily="34" charset="0"/>
                    <a:cs typeface="Arial" panose="020B0604020202020204" pitchFamily="34" charset="0"/>
                  </a:rPr>
                  <a:t>Crossover side: </a:t>
                </a:r>
                <a14:m>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a:cs typeface="Arial" panose="020B0604020202020204" pitchFamily="34" charset="0"/>
                          </a:rPr>
                          <m:t>𝐶</m:t>
                        </m:r>
                      </m:e>
                      <m:sub>
                        <m:r>
                          <a:rPr lang="en-US" altLang="zh-CN" sz="1600" b="0" i="1" smtClean="0">
                            <a:solidFill>
                              <a:schemeClr val="tx1"/>
                            </a:solidFill>
                            <a:latin typeface="Cambria Math"/>
                            <a:cs typeface="Arial" panose="020B0604020202020204" pitchFamily="34" charset="0"/>
                          </a:rPr>
                          <m:t>4</m:t>
                        </m:r>
                      </m:sub>
                    </m:sSub>
                    <m:r>
                      <a:rPr lang="en-US" altLang="zh-CN" sz="1600" b="0" i="1" smtClean="0">
                        <a:solidFill>
                          <a:schemeClr val="tx1"/>
                        </a:solidFill>
                        <a:latin typeface="Cambria Math"/>
                        <a:cs typeface="Arial" panose="020B0604020202020204" pitchFamily="34" charset="0"/>
                      </a:rPr>
                      <m:t>&lt;0</m:t>
                    </m:r>
                  </m:oMath>
                </a14:m>
                <a:endParaRPr lang="en-US" sz="1600" i="1" dirty="0" smtClean="0">
                  <a:solidFill>
                    <a:schemeClr val="tx1"/>
                  </a:solidFill>
                  <a:latin typeface="Arial" panose="020B0604020202020204" pitchFamily="34" charset="0"/>
                  <a:cs typeface="Arial" panose="020B0604020202020204" pitchFamily="34" charset="0"/>
                </a:endParaRPr>
              </a:p>
              <a:p>
                <a:pPr lvl="0">
                  <a:defRPr sz="1800"/>
                </a:pPr>
                <a:r>
                  <a:rPr lang="en-US" sz="1600" i="1" dirty="0" smtClean="0">
                    <a:solidFill>
                      <a:schemeClr val="tx1"/>
                    </a:solidFill>
                    <a:latin typeface="Arial" panose="020B0604020202020204" pitchFamily="34" charset="0"/>
                    <a:cs typeface="Arial" panose="020B0604020202020204" pitchFamily="34" charset="0"/>
                  </a:rPr>
                  <a:t>First order side: </a:t>
                </a:r>
                <a14:m>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a:cs typeface="Arial" panose="020B0604020202020204" pitchFamily="34" charset="0"/>
                          </a:rPr>
                          <m:t>𝐶</m:t>
                        </m:r>
                      </m:e>
                      <m:sub>
                        <m:r>
                          <a:rPr lang="en-US" altLang="zh-CN" sz="1600" b="0" i="1" smtClean="0">
                            <a:solidFill>
                              <a:schemeClr val="tx1"/>
                            </a:solidFill>
                            <a:latin typeface="Cambria Math"/>
                            <a:cs typeface="Arial" panose="020B0604020202020204" pitchFamily="34" charset="0"/>
                          </a:rPr>
                          <m:t>4</m:t>
                        </m:r>
                      </m:sub>
                    </m:sSub>
                    <m:r>
                      <a:rPr lang="en-US" altLang="zh-CN" sz="1600" b="0" i="1" smtClean="0">
                        <a:solidFill>
                          <a:schemeClr val="tx1"/>
                        </a:solidFill>
                        <a:latin typeface="Cambria Math"/>
                        <a:cs typeface="Arial" panose="020B0604020202020204" pitchFamily="34" charset="0"/>
                      </a:rPr>
                      <m:t>&gt;0</m:t>
                    </m:r>
                  </m:oMath>
                </a14:m>
                <a:endParaRPr lang="en-US" sz="1600" i="1" dirty="0" smtClean="0">
                  <a:solidFill>
                    <a:schemeClr val="tx1"/>
                  </a:solidFill>
                  <a:latin typeface="Arial" panose="020B0604020202020204" pitchFamily="34" charset="0"/>
                  <a:cs typeface="Arial" panose="020B0604020202020204" pitchFamily="34" charset="0"/>
                </a:endParaRPr>
              </a:p>
              <a:p>
                <a:pPr lvl="0">
                  <a:defRPr sz="1800"/>
                </a:pPr>
                <a14:m>
                  <m:oMathPara xmlns:m="http://schemas.openxmlformats.org/officeDocument/2006/math">
                    <m:oMathParaPr>
                      <m:jc m:val="centerGroup"/>
                    </m:oMathParaPr>
                    <m:oMath xmlns:m="http://schemas.openxmlformats.org/officeDocument/2006/math">
                      <a:fld id="{2ED6C8EE-42F6-4A87-AE13-7D11CFD7D4E2}" type="mathplaceholder">
                        <a:rPr lang="zh-CN" altLang="en-US" sz="1800" i="1" smtClean="0">
                          <a:solidFill>
                            <a:srgbClr val="FF0000"/>
                          </a:solidFill>
                          <a:latin typeface="Cambria Math"/>
                          <a:cs typeface="Arial" panose="020B0604020202020204" pitchFamily="34" charset="0"/>
                        </a:rPr>
                        <a:t>在此处键入公式。</a:t>
                      </a:fld>
                    </m:oMath>
                  </m:oMathPara>
                </a14:m>
                <a:endParaRPr lang="en-US" sz="1800" i="1" dirty="0" smtClean="0">
                  <a:solidFill>
                    <a:srgbClr val="FF0000"/>
                  </a:solidFill>
                  <a:latin typeface="Arial" panose="020B0604020202020204" pitchFamily="34" charset="0"/>
                  <a:cs typeface="Arial" panose="020B0604020202020204" pitchFamily="34" charset="0"/>
                </a:endParaRPr>
              </a:p>
              <a:p>
                <a:pPr lvl="0">
                  <a:defRPr sz="1800"/>
                </a:pPr>
                <a14:m>
                  <m:oMathPara xmlns:m="http://schemas.openxmlformats.org/officeDocument/2006/math">
                    <m:oMathParaPr>
                      <m:jc m:val="centerGroup"/>
                    </m:oMathParaPr>
                    <m:oMath xmlns:m="http://schemas.openxmlformats.org/officeDocument/2006/math">
                      <a:fld id="{3DA7E02D-D436-402E-AE7F-E74665BAA07D}" type="mathplaceholder">
                        <a:rPr lang="zh-CN" altLang="en-US" sz="1800" i="1" smtClean="0">
                          <a:solidFill>
                            <a:srgbClr val="FF0000"/>
                          </a:solidFill>
                          <a:latin typeface="Cambria Math"/>
                          <a:cs typeface="Arial" panose="020B0604020202020204" pitchFamily="34" charset="0"/>
                        </a:rPr>
                        <a:t>在此处键入公式。</a:t>
                      </a:fld>
                    </m:oMath>
                  </m:oMathPara>
                </a14:m>
                <a:endParaRPr lang="en-US" sz="1800" i="1" dirty="0">
                  <a:solidFill>
                    <a:srgbClr val="FF0000"/>
                  </a:solidFill>
                  <a:latin typeface="Arial" panose="020B0604020202020204" pitchFamily="34" charset="0"/>
                  <a:cs typeface="Arial" panose="020B0604020202020204" pitchFamily="34" charset="0"/>
                </a:endParaRPr>
              </a:p>
              <a:p>
                <a:pPr lvl="0">
                  <a:defRPr sz="1800"/>
                </a:pPr>
                <a:endParaRPr lang="en-US" sz="1800" i="1" dirty="0">
                  <a:solidFill>
                    <a:srgbClr val="FF0000"/>
                  </a:solidFill>
                  <a:latin typeface="Arial" panose="020B0604020202020204" pitchFamily="34" charset="0"/>
                  <a:cs typeface="Arial" panose="020B0604020202020204" pitchFamily="34" charset="0"/>
                </a:endParaRPr>
              </a:p>
            </p:txBody>
          </p:sp>
        </mc:Choice>
        <mc:Fallback xmlns="">
          <p:sp>
            <p:nvSpPr>
              <p:cNvPr id="47" name="Shape 47"/>
              <p:cNvSpPr>
                <a:spLocks noRot="1" noChangeAspect="1" noMove="1" noResize="1" noEditPoints="1" noAdjustHandles="1" noChangeArrowheads="1" noChangeShapeType="1" noTextEdit="1"/>
              </p:cNvSpPr>
              <p:nvPr/>
            </p:nvSpPr>
            <p:spPr>
              <a:xfrm>
                <a:off x="827584" y="1024734"/>
                <a:ext cx="7992888" cy="5140570"/>
              </a:xfrm>
              <a:prstGeom prst="rect">
                <a:avLst/>
              </a:prstGeom>
              <a:blipFill rotWithShape="1">
                <a:blip r:embed="rId3"/>
                <a:stretch>
                  <a:fillRect l="-1373"/>
                </a:stretch>
              </a:blipFill>
              <a:ln w="12700">
                <a:miter lim="400000"/>
              </a:ln>
              <a:extLst>
                <a:ext uri="{C572A759-6A51-4108-AA02-DFA0A04FC94B}">
                  <ma14:wrappingTextBoxFlag xmlns="" xmlns:ma14="http://schemas.microsoft.com/office/mac/drawingml/2011/main" xmlns:a14="http://schemas.microsoft.com/office/drawing/2010/main" val="1"/>
                </a:ext>
              </a:extLst>
            </p:spPr>
            <p:txBody>
              <a:bodyPr/>
              <a:lstStyle/>
              <a:p>
                <a:r>
                  <a:rPr lang="zh-CN" altLang="en-US">
                    <a:noFill/>
                  </a:rPr>
                  <a:t> </a:t>
                </a:r>
              </a:p>
            </p:txBody>
          </p:sp>
        </mc:Fallback>
      </mc:AlternateContent>
      <p:sp>
        <p:nvSpPr>
          <p:cNvPr id="10" name="Shape 49"/>
          <p:cNvSpPr/>
          <p:nvPr/>
        </p:nvSpPr>
        <p:spPr>
          <a:xfrm>
            <a:off x="4590654" y="3212976"/>
            <a:ext cx="5093914"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1400" i="1" dirty="0" err="1" smtClean="0">
                <a:solidFill>
                  <a:srgbClr val="0000CC"/>
                </a:solidFill>
                <a:latin typeface="Arial" panose="020B0604020202020204" pitchFamily="34" charset="0"/>
                <a:ea typeface="Helvetica"/>
                <a:cs typeface="Arial" panose="020B0604020202020204" pitchFamily="34" charset="0"/>
                <a:sym typeface="Helvetica"/>
              </a:rPr>
              <a:t>M.Stephanov</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PRL102, 032301(2009)                         </a:t>
            </a:r>
            <a:r>
              <a:rPr lang="en-US" sz="1400" i="1" dirty="0" err="1" smtClean="0">
                <a:solidFill>
                  <a:srgbClr val="0000CC"/>
                </a:solidFill>
                <a:latin typeface="Arial" panose="020B0604020202020204" pitchFamily="34" charset="0"/>
                <a:ea typeface="Helvetica"/>
                <a:cs typeface="Arial" panose="020B0604020202020204" pitchFamily="34" charset="0"/>
                <a:sym typeface="Helvetica"/>
              </a:rPr>
              <a:t>M.Asakava</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a:t>
            </a:r>
            <a:r>
              <a:rPr lang="en-US" sz="1400" i="1" dirty="0" err="1" smtClean="0">
                <a:solidFill>
                  <a:srgbClr val="0000CC"/>
                </a:solidFill>
                <a:latin typeface="Arial" panose="020B0604020202020204" pitchFamily="34" charset="0"/>
                <a:ea typeface="Helvetica"/>
                <a:cs typeface="Arial" panose="020B0604020202020204" pitchFamily="34" charset="0"/>
                <a:sym typeface="Helvetica"/>
              </a:rPr>
              <a:t>S.Ejiri</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a:t>
            </a:r>
            <a:r>
              <a:rPr lang="en-US" sz="1400" i="1" dirty="0" err="1" smtClean="0">
                <a:solidFill>
                  <a:srgbClr val="0000CC"/>
                </a:solidFill>
                <a:latin typeface="Arial" panose="020B0604020202020204" pitchFamily="34" charset="0"/>
                <a:ea typeface="Helvetica"/>
                <a:cs typeface="Arial" panose="020B0604020202020204" pitchFamily="34" charset="0"/>
                <a:sym typeface="Helvetica"/>
              </a:rPr>
              <a:t>M.Kitazawa</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PRL103, 262301(2009)</a:t>
            </a:r>
            <a:endParaRPr sz="1400" i="1" dirty="0">
              <a:solidFill>
                <a:srgbClr val="0000CC"/>
              </a:solidFill>
              <a:latin typeface="Arial" panose="020B0604020202020204" pitchFamily="34" charset="0"/>
              <a:ea typeface="Helvetica"/>
              <a:cs typeface="Arial" panose="020B0604020202020204" pitchFamily="34" charset="0"/>
              <a:sym typeface="Helvetic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54376824"/>
              </p:ext>
            </p:extLst>
          </p:nvPr>
        </p:nvGraphicFramePr>
        <p:xfrm>
          <a:off x="2847975" y="2441575"/>
          <a:ext cx="3698875" cy="347663"/>
        </p:xfrm>
        <a:graphic>
          <a:graphicData uri="http://schemas.openxmlformats.org/presentationml/2006/ole">
            <mc:AlternateContent xmlns:mc="http://schemas.openxmlformats.org/markup-compatibility/2006">
              <mc:Choice xmlns:v="urn:schemas-microsoft-com:vml" Requires="v">
                <p:oleObj spid="_x0000_s44128" name="Equation" r:id="rId4" imgW="6705360" imgH="622080" progId="Equation.DSMT4">
                  <p:embed/>
                </p:oleObj>
              </mc:Choice>
              <mc:Fallback>
                <p:oleObj name="Equation" r:id="rId4" imgW="6705360" imgH="622080" progId="Equation.DSMT4">
                  <p:embed/>
                  <p:pic>
                    <p:nvPicPr>
                      <p:cNvPr id="0" name="对象 1"/>
                      <p:cNvPicPr>
                        <a:picLocks noChangeAspect="1" noChangeArrowheads="1"/>
                      </p:cNvPicPr>
                      <p:nvPr/>
                    </p:nvPicPr>
                    <p:blipFill>
                      <a:blip r:embed="rId5"/>
                      <a:srcRect/>
                      <a:stretch>
                        <a:fillRect/>
                      </a:stretch>
                    </p:blipFill>
                    <p:spPr bwMode="auto">
                      <a:xfrm>
                        <a:off x="2847975" y="2441575"/>
                        <a:ext cx="3698875" cy="347663"/>
                      </a:xfrm>
                      <a:prstGeom prst="rect">
                        <a:avLst/>
                      </a:prstGeom>
                      <a:noFill/>
                      <a:ln>
                        <a:noFill/>
                      </a:ln>
                    </p:spPr>
                  </p:pic>
                </p:oleObj>
              </mc:Fallback>
            </mc:AlternateContent>
          </a:graphicData>
        </a:graphic>
      </p:graphicFrame>
      <p:sp>
        <p:nvSpPr>
          <p:cNvPr id="14" name="Shape 49"/>
          <p:cNvSpPr/>
          <p:nvPr/>
        </p:nvSpPr>
        <p:spPr>
          <a:xfrm>
            <a:off x="5220072" y="3903052"/>
            <a:ext cx="3168352"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n-US" sz="1400" i="1" dirty="0" err="1" smtClean="0">
                <a:solidFill>
                  <a:srgbClr val="0000CC"/>
                </a:solidFill>
                <a:latin typeface="Arial" panose="020B0604020202020204" pitchFamily="34" charset="0"/>
                <a:ea typeface="Helvetica"/>
                <a:cs typeface="Arial" panose="020B0604020202020204" pitchFamily="34" charset="0"/>
                <a:sym typeface="Helvetica"/>
              </a:rPr>
              <a:t>M.Stephanov</a:t>
            </a:r>
            <a:r>
              <a:rPr lang="en-US" sz="1400" i="1" dirty="0" smtClean="0">
                <a:solidFill>
                  <a:srgbClr val="0000CC"/>
                </a:solidFill>
                <a:latin typeface="Arial" panose="020B0604020202020204" pitchFamily="34" charset="0"/>
                <a:ea typeface="Helvetica"/>
                <a:cs typeface="Arial" panose="020B0604020202020204" pitchFamily="34" charset="0"/>
                <a:sym typeface="Helvetica"/>
              </a:rPr>
              <a:t>, PRL107, 052301(2011)</a:t>
            </a:r>
            <a:endParaRPr sz="1400" i="1" dirty="0">
              <a:solidFill>
                <a:srgbClr val="0000CC"/>
              </a:solidFill>
              <a:latin typeface="Arial" panose="020B0604020202020204" pitchFamily="34" charset="0"/>
              <a:ea typeface="Helvetica"/>
              <a:cs typeface="Arial" panose="020B0604020202020204" pitchFamily="34" charset="0"/>
              <a:sym typeface="Helvetica"/>
            </a:endParaRPr>
          </a:p>
        </p:txBody>
      </p:sp>
      <p:pic>
        <p:nvPicPr>
          <p:cNvPr id="4404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4293567"/>
            <a:ext cx="2232248" cy="201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293096"/>
            <a:ext cx="2955791" cy="206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300763" y="5363607"/>
                <a:ext cx="1712328" cy="766107"/>
              </a:xfrm>
              <a:prstGeom prst="rect">
                <a:avLst/>
              </a:prstGeom>
              <a:noFill/>
            </p:spPr>
            <p:txBody>
              <a:bodyPr wrap="none" rtlCol="0">
                <a:spAutoFit/>
              </a:bodyPr>
              <a:lstStyle/>
              <a:p>
                <a14:m>
                  <m:oMath xmlns:m="http://schemas.openxmlformats.org/officeDocument/2006/math">
                    <m:r>
                      <a:rPr lang="en-US" altLang="zh-CN" sz="1800" b="0" i="1" smtClean="0">
                        <a:solidFill>
                          <a:schemeClr val="tx1"/>
                        </a:solidFill>
                        <a:latin typeface="Cambria Math"/>
                      </a:rPr>
                      <m:t>𝑡</m:t>
                    </m:r>
                    <m:r>
                      <a:rPr lang="en-US" altLang="zh-CN" sz="1800" b="0" i="1" smtClean="0">
                        <a:solidFill>
                          <a:schemeClr val="tx1"/>
                        </a:solidFill>
                        <a:latin typeface="Cambria Math"/>
                      </a:rPr>
                      <m:t>=</m:t>
                    </m:r>
                    <m:f>
                      <m:fPr>
                        <m:ctrlPr>
                          <a:rPr lang="en-US" altLang="zh-CN" sz="1800" b="0" i="1" smtClean="0">
                            <a:solidFill>
                              <a:schemeClr val="tx1"/>
                            </a:solidFill>
                            <a:latin typeface="Cambria Math" panose="02040503050406030204" pitchFamily="18" charset="0"/>
                          </a:rPr>
                        </m:ctrlPr>
                      </m:fPr>
                      <m:num>
                        <m:r>
                          <a:rPr lang="en-US" altLang="zh-CN" sz="1800" b="0" i="1" smtClean="0">
                            <a:solidFill>
                              <a:schemeClr val="tx1"/>
                            </a:solidFill>
                            <a:latin typeface="Cambria Math"/>
                          </a:rPr>
                          <m:t>𝑇</m:t>
                        </m:r>
                        <m:r>
                          <a:rPr lang="en-US" altLang="zh-CN" sz="1800" b="0" i="1" smtClean="0">
                            <a:solidFill>
                              <a:schemeClr val="tx1"/>
                            </a:solidFill>
                            <a:latin typeface="Cambria Math"/>
                          </a:rPr>
                          <m:t>−</m:t>
                        </m:r>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a:rPr>
                              <m:t>𝑇</m:t>
                            </m:r>
                          </m:e>
                          <m:sub>
                            <m:r>
                              <a:rPr lang="en-US" altLang="zh-CN" sz="1800" b="0" i="1" smtClean="0">
                                <a:solidFill>
                                  <a:schemeClr val="tx1"/>
                                </a:solidFill>
                                <a:latin typeface="Cambria Math"/>
                              </a:rPr>
                              <m:t>𝑐</m:t>
                            </m:r>
                          </m:sub>
                        </m:sSub>
                      </m:num>
                      <m:den>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a:rPr>
                              <m:t>𝑇</m:t>
                            </m:r>
                          </m:e>
                          <m:sub>
                            <m:r>
                              <a:rPr lang="en-US" altLang="zh-CN" sz="1800" b="0" i="1" smtClean="0">
                                <a:solidFill>
                                  <a:schemeClr val="tx1"/>
                                </a:solidFill>
                                <a:latin typeface="Cambria Math"/>
                              </a:rPr>
                              <m:t>𝑐</m:t>
                            </m:r>
                          </m:sub>
                        </m:sSub>
                      </m:den>
                    </m:f>
                  </m:oMath>
                </a14:m>
                <a:r>
                  <a:rPr lang="zh-CN" altLang="en-US" sz="1800" dirty="0" smtClean="0">
                    <a:latin typeface="Arial" panose="020B0604020202020204" pitchFamily="34" charset="0"/>
                    <a:cs typeface="Arial" panose="020B0604020202020204" pitchFamily="34" charset="0"/>
                  </a:rPr>
                  <a:t> </a:t>
                </a:r>
                <a:endParaRPr lang="en-US" altLang="zh-CN" sz="1800" dirty="0" smtClean="0">
                  <a:latin typeface="Arial" panose="020B0604020202020204" pitchFamily="34" charset="0"/>
                  <a:cs typeface="Arial" panose="020B0604020202020204" pitchFamily="34" charset="0"/>
                </a:endParaRPr>
              </a:p>
              <a:p>
                <a:r>
                  <a:rPr lang="en-US" altLang="zh-CN" sz="1600" i="1" dirty="0" smtClean="0">
                    <a:solidFill>
                      <a:schemeClr val="tx1"/>
                    </a:solidFill>
                    <a:latin typeface="Arial" panose="020B0604020202020204" pitchFamily="34" charset="0"/>
                    <a:cs typeface="Arial" panose="020B0604020202020204" pitchFamily="34" charset="0"/>
                  </a:rPr>
                  <a:t>H: magnetic field</a:t>
                </a:r>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00763" y="5363607"/>
                <a:ext cx="1712328" cy="766107"/>
              </a:xfrm>
              <a:prstGeom prst="rect">
                <a:avLst/>
              </a:prstGeom>
              <a:blipFill>
                <a:blip r:embed="rId8"/>
                <a:stretch>
                  <a:fillRect l="-1779" b="-9524"/>
                </a:stretch>
              </a:blipFill>
            </p:spPr>
            <p:txBody>
              <a:bodyPr/>
              <a:lstStyle/>
              <a:p>
                <a:r>
                  <a:rPr lang="zh-CN" altLang="en-US">
                    <a:noFill/>
                  </a:rPr>
                  <a:t> </a:t>
                </a:r>
              </a:p>
            </p:txBody>
          </p:sp>
        </mc:Fallback>
      </mc:AlternateContent>
      <p:sp>
        <p:nvSpPr>
          <p:cNvPr id="11" name="TextBox 10"/>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5</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6209250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2771800" y="318069"/>
            <a:ext cx="4392488" cy="446635"/>
          </a:xfrm>
          <a:prstGeom prst="rect">
            <a:avLst/>
          </a:prstGeom>
        </p:spPr>
        <p:txBody>
          <a:bodyPr/>
          <a:lstStyle/>
          <a:p>
            <a:pPr>
              <a:spcBef>
                <a:spcPts val="2953"/>
              </a:spcBef>
              <a:defRPr sz="1800"/>
            </a:pPr>
            <a:r>
              <a:rPr lang="en-US" sz="2000" i="1" u="sng" dirty="0" smtClean="0">
                <a:solidFill>
                  <a:srgbClr val="C00000"/>
                </a:solidFill>
                <a:latin typeface="Arial" panose="020B0604020202020204" pitchFamily="34" charset="0"/>
                <a:ea typeface="Helvetica"/>
                <a:cs typeface="Arial" panose="020B0604020202020204" pitchFamily="34" charset="0"/>
                <a:sym typeface="Helvetica"/>
              </a:rPr>
              <a:t>Baryon Number Moments in HIC</a:t>
            </a:r>
            <a:endParaRPr sz="2000" i="1" u="sng" dirty="0">
              <a:solidFill>
                <a:srgbClr val="C00000"/>
              </a:solidFill>
              <a:latin typeface="Arial" panose="020B0604020202020204" pitchFamily="34" charset="0"/>
              <a:ea typeface="Helvetica"/>
              <a:cs typeface="Arial" panose="020B0604020202020204" pitchFamily="34" charset="0"/>
              <a:sym typeface="Helvetica"/>
            </a:endParaRPr>
          </a:p>
        </p:txBody>
      </p:sp>
      <p:sp>
        <p:nvSpPr>
          <p:cNvPr id="47" name="Shape 47"/>
          <p:cNvSpPr/>
          <p:nvPr/>
        </p:nvSpPr>
        <p:spPr>
          <a:xfrm>
            <a:off x="395536" y="836712"/>
            <a:ext cx="8424936" cy="349131"/>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3200"/>
            </a:lvl1pPr>
          </a:lstStyle>
          <a:p>
            <a:pPr lvl="0">
              <a:defRPr sz="1800"/>
            </a:pPr>
            <a:r>
              <a:rPr lang="en-US" sz="1800" dirty="0" smtClean="0">
                <a:solidFill>
                  <a:srgbClr val="FF0000"/>
                </a:solidFill>
                <a:latin typeface="Arial" panose="020B0604020202020204" pitchFamily="34" charset="0"/>
                <a:cs typeface="Arial" panose="020B0604020202020204" pitchFamily="34" charset="0"/>
              </a:rPr>
              <a:t>●</a:t>
            </a:r>
            <a:r>
              <a:rPr lang="en-US" sz="1800" i="1" dirty="0">
                <a:solidFill>
                  <a:schemeClr val="tx1"/>
                </a:solidFill>
                <a:latin typeface="Arial" panose="020B0604020202020204" pitchFamily="34" charset="0"/>
                <a:cs typeface="Arial" panose="020B0604020202020204" pitchFamily="34" charset="0"/>
              </a:rPr>
              <a:t> </a:t>
            </a:r>
            <a:r>
              <a:rPr lang="en-US" sz="1800" i="1" dirty="0" smtClean="0">
                <a:solidFill>
                  <a:srgbClr val="FF0000"/>
                </a:solidFill>
                <a:latin typeface="Arial" panose="020B0604020202020204" pitchFamily="34" charset="0"/>
                <a:cs typeface="Arial" panose="020B0604020202020204" pitchFamily="34" charset="0"/>
              </a:rPr>
              <a:t>NJL model</a:t>
            </a:r>
            <a:endParaRPr lang="en-US" sz="1800" i="1" dirty="0">
              <a:solidFill>
                <a:srgbClr val="FF0000"/>
              </a:solidFill>
              <a:latin typeface="Arial" panose="020B0604020202020204" pitchFamily="34" charset="0"/>
              <a:cs typeface="Arial" panose="020B0604020202020204" pitchFamily="34" charset="0"/>
            </a:endParaRPr>
          </a:p>
        </p:txBody>
      </p:sp>
      <p:sp>
        <p:nvSpPr>
          <p:cNvPr id="14" name="Shape 49"/>
          <p:cNvSpPr/>
          <p:nvPr/>
        </p:nvSpPr>
        <p:spPr>
          <a:xfrm>
            <a:off x="2123728" y="878716"/>
            <a:ext cx="4968552"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de-DE" sz="1400" i="1" dirty="0" smtClean="0">
                <a:solidFill>
                  <a:srgbClr val="0000CC"/>
                </a:solidFill>
                <a:latin typeface="Arial" panose="020B0604020202020204" pitchFamily="34" charset="0"/>
                <a:ea typeface="Helvetica"/>
                <a:cs typeface="Arial" panose="020B0604020202020204" pitchFamily="34" charset="0"/>
                <a:sym typeface="Helvetica"/>
              </a:rPr>
              <a:t>Chen, Deng, Kohyama</a:t>
            </a:r>
            <a:r>
              <a:rPr lang="de-DE" sz="1400" i="1" dirty="0">
                <a:solidFill>
                  <a:srgbClr val="0000CC"/>
                </a:solidFill>
                <a:latin typeface="Arial" panose="020B0604020202020204" pitchFamily="34" charset="0"/>
                <a:ea typeface="Helvetica"/>
                <a:cs typeface="Arial" panose="020B0604020202020204" pitchFamily="34" charset="0"/>
                <a:sym typeface="Helvetica"/>
              </a:rPr>
              <a:t>, Labum, PRD93, 034037 (2016)</a:t>
            </a:r>
            <a:endParaRPr sz="1400" i="1" dirty="0">
              <a:solidFill>
                <a:srgbClr val="0000CC"/>
              </a:solidFill>
              <a:latin typeface="Arial" panose="020B0604020202020204" pitchFamily="34" charset="0"/>
              <a:ea typeface="Helvetica"/>
              <a:cs typeface="Arial" panose="020B0604020202020204" pitchFamily="34" charset="0"/>
              <a:sym typeface="Helvetica"/>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71" y="1151064"/>
            <a:ext cx="2585029" cy="17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677" y="1167897"/>
            <a:ext cx="2561395" cy="175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8406" y="1196752"/>
            <a:ext cx="2395922" cy="173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7596336" y="1660738"/>
                <a:ext cx="10517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a:rPr>
                            <m:t>𝑚</m:t>
                          </m:r>
                        </m:e>
                        <m:sub>
                          <m:r>
                            <a:rPr lang="en-US" altLang="zh-CN" sz="2000" b="0" i="1" smtClean="0">
                              <a:solidFill>
                                <a:schemeClr val="tx1"/>
                              </a:solidFill>
                              <a:latin typeface="Cambria Math"/>
                            </a:rPr>
                            <m:t>2</m:t>
                          </m:r>
                        </m:sub>
                      </m:sSub>
                      <m:r>
                        <a:rPr lang="en-US" altLang="zh-CN" sz="2000" i="1" smtClean="0">
                          <a:solidFill>
                            <a:schemeClr val="tx1"/>
                          </a:solidFill>
                          <a:latin typeface="Cambria Math"/>
                          <a:ea typeface="Cambria Math"/>
                        </a:rPr>
                        <m:t>~</m:t>
                      </m:r>
                      <m:sSup>
                        <m:sSupPr>
                          <m:ctrlPr>
                            <a:rPr lang="en-US" altLang="zh-CN" sz="2000" i="1" smtClean="0">
                              <a:solidFill>
                                <a:schemeClr val="tx1"/>
                              </a:solidFill>
                              <a:latin typeface="Cambria Math" panose="02040503050406030204" pitchFamily="18" charset="0"/>
                              <a:ea typeface="Cambria Math"/>
                            </a:rPr>
                          </m:ctrlPr>
                        </m:sSupPr>
                        <m:e>
                          <m:r>
                            <a:rPr lang="zh-CN" altLang="en-US" sz="2000" i="1" smtClean="0">
                              <a:solidFill>
                                <a:schemeClr val="tx1"/>
                              </a:solidFill>
                              <a:latin typeface="Cambria Math"/>
                              <a:ea typeface="Cambria Math"/>
                            </a:rPr>
                            <m:t>𝜒</m:t>
                          </m:r>
                        </m:e>
                        <m:sup>
                          <m:r>
                            <a:rPr lang="en-US" altLang="zh-CN" sz="2000" b="0" i="1" smtClean="0">
                              <a:solidFill>
                                <a:schemeClr val="tx1"/>
                              </a:solidFill>
                              <a:latin typeface="Cambria Math"/>
                              <a:ea typeface="Cambria Math"/>
                            </a:rPr>
                            <m:t>4</m:t>
                          </m:r>
                        </m:sup>
                      </m:sSup>
                    </m:oMath>
                  </m:oMathPara>
                </a14:m>
                <a:endParaRPr lang="zh-CN" altLang="en-US" sz="20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596336" y="1660738"/>
                <a:ext cx="1051763" cy="400110"/>
              </a:xfrm>
              <a:prstGeom prst="rect">
                <a:avLst/>
              </a:prstGeom>
              <a:blipFill rotWithShape="1">
                <a:blip r:embed="rId5"/>
                <a:stretch>
                  <a:fillRect b="-7576"/>
                </a:stretch>
              </a:blipFill>
            </p:spPr>
            <p:txBody>
              <a:bodyPr/>
              <a:lstStyle/>
              <a:p>
                <a:r>
                  <a:rPr lang="zh-CN" altLang="en-US">
                    <a:noFill/>
                  </a:rPr>
                  <a:t> </a:t>
                </a:r>
              </a:p>
            </p:txBody>
          </p:sp>
        </mc:Fallback>
      </mc:AlternateContent>
      <p:sp>
        <p:nvSpPr>
          <p:cNvPr id="19" name="Shape 49"/>
          <p:cNvSpPr/>
          <p:nvPr/>
        </p:nvSpPr>
        <p:spPr>
          <a:xfrm>
            <a:off x="395536" y="2895521"/>
            <a:ext cx="8352928"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de-DE" sz="1400" i="1" dirty="0" smtClean="0">
                <a:solidFill>
                  <a:schemeClr val="tx1"/>
                </a:solidFill>
                <a:latin typeface="Arial" panose="020B0604020202020204" pitchFamily="34" charset="0"/>
                <a:ea typeface="Helvetica"/>
                <a:cs typeface="Arial" panose="020B0604020202020204" pitchFamily="34" charset="0"/>
                <a:sym typeface="Helvetica"/>
              </a:rPr>
              <a:t>1) The shape depends on the location of the freeze-out with respect to the location of CP.                                   2) Baryon number moments are more sensitive to the correlation length than electronic charge moments.</a:t>
            </a:r>
          </a:p>
        </p:txBody>
      </p:sp>
      <p:sp>
        <p:nvSpPr>
          <p:cNvPr id="20" name="Shape 49"/>
          <p:cNvSpPr/>
          <p:nvPr/>
        </p:nvSpPr>
        <p:spPr>
          <a:xfrm>
            <a:off x="611560" y="1887409"/>
            <a:ext cx="2295872"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de-DE" sz="1400" i="1" dirty="0" smtClean="0">
                <a:solidFill>
                  <a:schemeClr val="tx1"/>
                </a:solidFill>
                <a:latin typeface="Arial" panose="020B0604020202020204" pitchFamily="34" charset="0"/>
                <a:ea typeface="Helvetica"/>
                <a:cs typeface="Arial" panose="020B0604020202020204" pitchFamily="34" charset="0"/>
                <a:sym typeface="Helvetica"/>
              </a:rPr>
              <a:t>Chemical </a:t>
            </a:r>
          </a:p>
          <a:p>
            <a:pPr lvl="0">
              <a:defRPr sz="1800"/>
            </a:pPr>
            <a:r>
              <a:rPr lang="de-DE" sz="1400" i="1" dirty="0" smtClean="0">
                <a:solidFill>
                  <a:schemeClr val="tx1"/>
                </a:solidFill>
                <a:latin typeface="Arial" panose="020B0604020202020204" pitchFamily="34" charset="0"/>
                <a:ea typeface="Helvetica"/>
                <a:cs typeface="Arial" panose="020B0604020202020204" pitchFamily="34" charset="0"/>
                <a:sym typeface="Helvetica"/>
              </a:rPr>
              <a:t>freeze-out lines</a:t>
            </a:r>
            <a:endParaRPr sz="1400" i="1" dirty="0">
              <a:solidFill>
                <a:schemeClr val="tx1"/>
              </a:solidFill>
              <a:latin typeface="Arial" panose="020B0604020202020204" pitchFamily="34" charset="0"/>
              <a:ea typeface="Helvetica"/>
              <a:cs typeface="Arial" panose="020B0604020202020204" pitchFamily="34" charset="0"/>
              <a:sym typeface="Helvetica"/>
            </a:endParaRPr>
          </a:p>
        </p:txBody>
      </p:sp>
      <p:sp>
        <p:nvSpPr>
          <p:cNvPr id="21" name="Shape 47"/>
          <p:cNvSpPr/>
          <p:nvPr/>
        </p:nvSpPr>
        <p:spPr>
          <a:xfrm>
            <a:off x="467544" y="4581128"/>
            <a:ext cx="2952328" cy="1487904"/>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3200"/>
            </a:lvl1pPr>
          </a:lstStyle>
          <a:p>
            <a:pPr lvl="0">
              <a:defRPr sz="1800"/>
            </a:pPr>
            <a:r>
              <a:rPr lang="en-US" sz="1800" dirty="0" smtClean="0">
                <a:solidFill>
                  <a:srgbClr val="FF0000"/>
                </a:solidFill>
                <a:latin typeface="Arial" panose="020B0604020202020204" pitchFamily="34" charset="0"/>
                <a:cs typeface="Arial" panose="020B0604020202020204" pitchFamily="34" charset="0"/>
              </a:rPr>
              <a:t>●</a:t>
            </a:r>
            <a:r>
              <a:rPr lang="en-US" sz="1800" i="1" dirty="0">
                <a:solidFill>
                  <a:schemeClr val="tx1"/>
                </a:solidFill>
                <a:latin typeface="Arial" panose="020B0604020202020204" pitchFamily="34" charset="0"/>
                <a:cs typeface="Arial" panose="020B0604020202020204" pitchFamily="34" charset="0"/>
              </a:rPr>
              <a:t> </a:t>
            </a:r>
            <a:r>
              <a:rPr lang="en-US" sz="1800" i="1" dirty="0" smtClean="0">
                <a:solidFill>
                  <a:srgbClr val="FF0000"/>
                </a:solidFill>
                <a:latin typeface="Arial" panose="020B0604020202020204" pitchFamily="34" charset="0"/>
                <a:cs typeface="Arial" panose="020B0604020202020204" pitchFamily="34" charset="0"/>
              </a:rPr>
              <a:t>Experimental  data</a:t>
            </a:r>
          </a:p>
          <a:p>
            <a:pPr lvl="0">
              <a:defRPr sz="1800"/>
            </a:pPr>
            <a:r>
              <a:rPr lang="en-US" sz="1800" i="1" dirty="0" smtClean="0">
                <a:solidFill>
                  <a:srgbClr val="FF0000"/>
                </a:solidFill>
                <a:latin typeface="Arial" panose="020B0604020202020204" pitchFamily="34" charset="0"/>
                <a:cs typeface="Arial" panose="020B0604020202020204" pitchFamily="34" charset="0"/>
              </a:rPr>
              <a:t>    </a:t>
            </a:r>
            <a:r>
              <a:rPr lang="en-US" sz="1600" i="1" dirty="0" smtClean="0">
                <a:solidFill>
                  <a:srgbClr val="FF0000"/>
                </a:solidFill>
                <a:latin typeface="Arial" panose="020B0604020202020204" pitchFamily="34" charset="0"/>
                <a:cs typeface="Arial" panose="020B0604020202020204" pitchFamily="34" charset="0"/>
              </a:rPr>
              <a:t>Challenges:                          </a:t>
            </a:r>
            <a:r>
              <a:rPr lang="en-US" sz="1400" i="1" dirty="0" smtClean="0">
                <a:solidFill>
                  <a:srgbClr val="FF0000"/>
                </a:solidFill>
                <a:latin typeface="Arial" panose="020B0604020202020204" pitchFamily="34" charset="0"/>
                <a:cs typeface="Arial" panose="020B0604020202020204" pitchFamily="34" charset="0"/>
              </a:rPr>
              <a:t>♣</a:t>
            </a:r>
            <a:r>
              <a:rPr lang="en-US" sz="1400" dirty="0" smtClean="0">
                <a:solidFill>
                  <a:srgbClr val="FF0000"/>
                </a:solidFill>
                <a:latin typeface="Arial" panose="020B0604020202020204" pitchFamily="34" charset="0"/>
                <a:cs typeface="Arial" panose="020B0604020202020204" pitchFamily="34" charset="0"/>
              </a:rPr>
              <a:t> </a:t>
            </a:r>
            <a:r>
              <a:rPr lang="en-US" sz="1400" i="1" dirty="0" smtClean="0">
                <a:solidFill>
                  <a:schemeClr val="tx1"/>
                </a:solidFill>
                <a:latin typeface="Arial" panose="020B0604020202020204" pitchFamily="34" charset="0"/>
                <a:cs typeface="Arial" panose="020B0604020202020204" pitchFamily="34" charset="0"/>
              </a:rPr>
              <a:t>finite size                                           </a:t>
            </a:r>
            <a:r>
              <a:rPr lang="en-US" altLang="zh-CN" sz="1400" i="1" dirty="0" smtClean="0">
                <a:solidFill>
                  <a:srgbClr val="FF0000"/>
                </a:solidFill>
                <a:latin typeface="Arial" panose="020B0604020202020204" pitchFamily="34" charset="0"/>
                <a:cs typeface="Arial" panose="020B0604020202020204" pitchFamily="34" charset="0"/>
              </a:rPr>
              <a:t>♣ </a:t>
            </a:r>
            <a:r>
              <a:rPr lang="en-US" altLang="zh-CN" sz="1400" i="1" dirty="0" smtClean="0">
                <a:solidFill>
                  <a:schemeClr val="tx1"/>
                </a:solidFill>
                <a:latin typeface="Arial" panose="020B0604020202020204" pitchFamily="34" charset="0"/>
                <a:cs typeface="Arial" panose="020B0604020202020204" pitchFamily="34" charset="0"/>
              </a:rPr>
              <a:t>non-eq</a:t>
            </a:r>
            <a:r>
              <a:rPr lang="en-US" sz="1400" i="1" dirty="0" smtClean="0">
                <a:solidFill>
                  <a:schemeClr val="tx1"/>
                </a:solidFill>
                <a:latin typeface="Arial" panose="020B0604020202020204" pitchFamily="34" charset="0"/>
                <a:cs typeface="Arial" panose="020B0604020202020204" pitchFamily="34" charset="0"/>
              </a:rPr>
              <a:t>uilibrium (</a:t>
            </a:r>
            <a:r>
              <a:rPr lang="en-US" sz="1400" i="1" dirty="0" smtClean="0">
                <a:solidFill>
                  <a:srgbClr val="0000CC"/>
                </a:solidFill>
                <a:latin typeface="Arial" panose="020B0604020202020204" pitchFamily="34" charset="0"/>
                <a:cs typeface="Arial" panose="020B0604020202020204" pitchFamily="34" charset="0"/>
              </a:rPr>
              <a:t>Yin, Song,……</a:t>
            </a:r>
            <a:r>
              <a:rPr lang="en-US" sz="1400" i="1" dirty="0" smtClean="0">
                <a:solidFill>
                  <a:schemeClr val="tx1"/>
                </a:solidFill>
                <a:latin typeface="Arial" panose="020B0604020202020204" pitchFamily="34" charset="0"/>
                <a:cs typeface="Arial" panose="020B0604020202020204" pitchFamily="34" charset="0"/>
              </a:rPr>
              <a:t>) </a:t>
            </a:r>
            <a:r>
              <a:rPr lang="en-US" altLang="zh-CN" sz="1400" i="1" dirty="0">
                <a:solidFill>
                  <a:srgbClr val="FF0000"/>
                </a:solidFill>
                <a:latin typeface="Arial" panose="020B0604020202020204" pitchFamily="34" charset="0"/>
                <a:cs typeface="Arial" panose="020B0604020202020204" pitchFamily="34" charset="0"/>
              </a:rPr>
              <a:t>♣ </a:t>
            </a:r>
            <a:r>
              <a:rPr lang="en-US" sz="1400" i="1" dirty="0" smtClean="0">
                <a:solidFill>
                  <a:schemeClr val="tx1"/>
                </a:solidFill>
                <a:latin typeface="Arial" panose="020B0604020202020204" pitchFamily="34" charset="0"/>
                <a:cs typeface="Arial" panose="020B0604020202020204" pitchFamily="34" charset="0"/>
              </a:rPr>
              <a:t>background                                            </a:t>
            </a:r>
            <a:r>
              <a:rPr lang="en-US" altLang="zh-CN" sz="1400" i="1" dirty="0" smtClean="0">
                <a:solidFill>
                  <a:srgbClr val="FF0000"/>
                </a:solidFill>
                <a:latin typeface="Arial" panose="020B0604020202020204" pitchFamily="34" charset="0"/>
                <a:cs typeface="Arial" panose="020B0604020202020204" pitchFamily="34" charset="0"/>
              </a:rPr>
              <a:t>♣ </a:t>
            </a:r>
            <a:r>
              <a:rPr lang="en-US" sz="1400" i="1" dirty="0" smtClean="0">
                <a:solidFill>
                  <a:schemeClr val="tx1"/>
                </a:solidFill>
                <a:latin typeface="Arial" panose="020B0604020202020204" pitchFamily="34" charset="0"/>
                <a:cs typeface="Arial" panose="020B0604020202020204" pitchFamily="34" charset="0"/>
              </a:rPr>
              <a:t>data at lower energies</a:t>
            </a:r>
            <a:endParaRPr lang="en-US" sz="1800" i="1" dirty="0">
              <a:solidFill>
                <a:srgbClr val="FF0000"/>
              </a:solidFill>
              <a:latin typeface="Arial" panose="020B0604020202020204" pitchFamily="34" charset="0"/>
              <a:cs typeface="Arial" panose="020B0604020202020204" pitchFamily="34" charset="0"/>
            </a:endParaRPr>
          </a:p>
        </p:txBody>
      </p:sp>
      <p:pic>
        <p:nvPicPr>
          <p:cNvPr id="22" name="Picture 10"/>
          <p:cNvPicPr/>
          <p:nvPr/>
        </p:nvPicPr>
        <p:blipFill>
          <a:blip r:embed="rId6"/>
          <a:srcRect/>
          <a:stretch>
            <a:fillRect/>
          </a:stretch>
        </p:blipFill>
        <p:spPr bwMode="auto">
          <a:xfrm>
            <a:off x="3419872" y="4581128"/>
            <a:ext cx="2160240" cy="1182678"/>
          </a:xfrm>
          <a:prstGeom prst="rect">
            <a:avLst/>
          </a:prstGeom>
          <a:noFill/>
          <a:ln w="9525">
            <a:noFill/>
            <a:miter lim="800000"/>
            <a:headEnd/>
            <a:tailEnd/>
          </a:ln>
        </p:spPr>
      </p:pic>
      <p:pic>
        <p:nvPicPr>
          <p:cNvPr id="4506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3573016"/>
            <a:ext cx="297458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hape 49"/>
          <p:cNvSpPr/>
          <p:nvPr/>
        </p:nvSpPr>
        <p:spPr>
          <a:xfrm>
            <a:off x="395536" y="3472745"/>
            <a:ext cx="5472608" cy="964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de-DE" sz="1400" i="1" dirty="0" smtClean="0">
                <a:solidFill>
                  <a:srgbClr val="C00000"/>
                </a:solidFill>
                <a:latin typeface="Arial" panose="020B0604020202020204" pitchFamily="34" charset="0"/>
                <a:ea typeface="Helvetica"/>
                <a:cs typeface="Arial" panose="020B0604020202020204" pitchFamily="34" charset="0"/>
                <a:sym typeface="Helvetica"/>
              </a:rPr>
              <a:t>Similar results in PQM (</a:t>
            </a:r>
            <a:r>
              <a:rPr lang="de-DE" sz="1400" i="1" dirty="0" smtClean="0">
                <a:solidFill>
                  <a:srgbClr val="0000CC"/>
                </a:solidFill>
                <a:latin typeface="Arial" panose="020B0604020202020204" pitchFamily="34" charset="0"/>
                <a:ea typeface="Helvetica"/>
                <a:cs typeface="Arial" panose="020B0604020202020204" pitchFamily="34" charset="0"/>
                <a:sym typeface="Helvetica"/>
              </a:rPr>
              <a:t>Schaefer, Wanger, PRD85,034027(2012), V.Skokov, QM12</a:t>
            </a:r>
            <a:r>
              <a:rPr lang="de-DE" sz="1400" i="1" dirty="0" smtClean="0">
                <a:solidFill>
                  <a:srgbClr val="C00000"/>
                </a:solidFill>
                <a:latin typeface="Arial" panose="020B0604020202020204" pitchFamily="34" charset="0"/>
                <a:ea typeface="Helvetica"/>
                <a:cs typeface="Arial" panose="020B0604020202020204" pitchFamily="34" charset="0"/>
                <a:sym typeface="Helvetica"/>
              </a:rPr>
              <a:t>), VDW (</a:t>
            </a:r>
            <a:r>
              <a:rPr lang="de-DE" sz="1400" i="1" dirty="0" smtClean="0">
                <a:solidFill>
                  <a:srgbClr val="0000CC"/>
                </a:solidFill>
                <a:latin typeface="Arial" panose="020B0604020202020204" pitchFamily="34" charset="0"/>
                <a:ea typeface="Helvetica"/>
                <a:cs typeface="Arial" panose="020B0604020202020204" pitchFamily="34" charset="0"/>
                <a:sym typeface="Helvetica"/>
              </a:rPr>
              <a:t>Vovchenko et al., PRC92, 054901(2015)</a:t>
            </a:r>
            <a:r>
              <a:rPr lang="de-DE" sz="1400" i="1" dirty="0" smtClean="0">
                <a:solidFill>
                  <a:srgbClr val="C00000"/>
                </a:solidFill>
                <a:latin typeface="Arial" panose="020B0604020202020204" pitchFamily="34" charset="0"/>
                <a:ea typeface="Helvetica"/>
                <a:cs typeface="Arial" panose="020B0604020202020204" pitchFamily="34" charset="0"/>
                <a:sym typeface="Helvetica"/>
              </a:rPr>
              <a:t>), and considering Memory and Non-equilibrium effects (</a:t>
            </a:r>
            <a:r>
              <a:rPr lang="de-DE" sz="1400" i="1" dirty="0" smtClean="0">
                <a:solidFill>
                  <a:srgbClr val="0000CC"/>
                </a:solidFill>
                <a:latin typeface="Arial" panose="020B0604020202020204" pitchFamily="34" charset="0"/>
                <a:ea typeface="Helvetica"/>
                <a:cs typeface="Arial" panose="020B0604020202020204" pitchFamily="34" charset="0"/>
                <a:sym typeface="Helvetica"/>
              </a:rPr>
              <a:t>Swagato et al., PRC92, 034912(2015)</a:t>
            </a:r>
            <a:r>
              <a:rPr lang="de-DE" sz="1400" i="1" dirty="0" smtClean="0">
                <a:solidFill>
                  <a:srgbClr val="C00000"/>
                </a:solidFill>
                <a:latin typeface="Arial" panose="020B0604020202020204" pitchFamily="34" charset="0"/>
                <a:ea typeface="Helvetica"/>
                <a:cs typeface="Arial" panose="020B0604020202020204" pitchFamily="34" charset="0"/>
                <a:sym typeface="Helvetica"/>
              </a:rPr>
              <a:t>).</a:t>
            </a:r>
          </a:p>
        </p:txBody>
      </p:sp>
      <p:sp>
        <p:nvSpPr>
          <p:cNvPr id="15" name="TextBox 14"/>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6</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50948259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72816"/>
            <a:ext cx="1728594" cy="75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564904"/>
            <a:ext cx="2271713" cy="165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p:cNvSpPr txBox="1">
            <a:spLocks noChangeArrowheads="1"/>
          </p:cNvSpPr>
          <p:nvPr/>
        </p:nvSpPr>
        <p:spPr bwMode="auto">
          <a:xfrm>
            <a:off x="829766" y="836712"/>
            <a:ext cx="7486650" cy="6485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800" i="1" dirty="0" smtClean="0">
                <a:solidFill>
                  <a:srgbClr val="FF0000"/>
                </a:solidFill>
                <a:latin typeface="Arial" panose="020B0604020202020204" pitchFamily="34" charset="0"/>
                <a:cs typeface="Arial" panose="020B0604020202020204" pitchFamily="34" charset="0"/>
              </a:rPr>
              <a:t>A chirality imbalance induced electric current in external magnetic field, a </a:t>
            </a:r>
            <a:r>
              <a:rPr lang="en-US" altLang="zh-CN" sz="1800" i="1" dirty="0">
                <a:solidFill>
                  <a:srgbClr val="FF0000"/>
                </a:solidFill>
                <a:latin typeface="Arial" panose="020B0604020202020204" pitchFamily="34" charset="0"/>
                <a:cs typeface="Arial" panose="020B0604020202020204" pitchFamily="34" charset="0"/>
              </a:rPr>
              <a:t>probe of nontrivial topology of </a:t>
            </a:r>
            <a:r>
              <a:rPr lang="en-US" altLang="zh-CN" sz="1800" i="1" dirty="0" smtClean="0">
                <a:solidFill>
                  <a:srgbClr val="FF0000"/>
                </a:solidFill>
                <a:latin typeface="Arial" panose="020B0604020202020204" pitchFamily="34" charset="0"/>
                <a:cs typeface="Arial" panose="020B0604020202020204" pitchFamily="34" charset="0"/>
              </a:rPr>
              <a:t>QCD.  </a:t>
            </a:r>
            <a:endParaRPr lang="en-US" altLang="zh-CN" sz="1800" i="1" dirty="0">
              <a:solidFill>
                <a:srgbClr val="FF0000"/>
              </a:solidFill>
              <a:latin typeface="Arial" panose="020B0604020202020204" pitchFamily="34" charset="0"/>
              <a:cs typeface="Arial" panose="020B0604020202020204" pitchFamily="34" charset="0"/>
            </a:endParaRPr>
          </a:p>
        </p:txBody>
      </p:sp>
      <p:sp>
        <p:nvSpPr>
          <p:cNvPr id="17415" name="Text Box 7"/>
          <p:cNvSpPr txBox="1">
            <a:spLocks noChangeArrowheads="1"/>
          </p:cNvSpPr>
          <p:nvPr/>
        </p:nvSpPr>
        <p:spPr bwMode="auto">
          <a:xfrm>
            <a:off x="1115616" y="1577107"/>
            <a:ext cx="324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600" i="1" dirty="0">
                <a:solidFill>
                  <a:srgbClr val="C00000"/>
                </a:solidFill>
                <a:latin typeface="Arial" panose="020B0604020202020204" pitchFamily="34" charset="0"/>
                <a:cs typeface="Arial" panose="020B0604020202020204" pitchFamily="34" charset="0"/>
              </a:rPr>
              <a:t>QED VVA triangle anomaly</a:t>
            </a:r>
          </a:p>
        </p:txBody>
      </p:sp>
      <p:sp>
        <p:nvSpPr>
          <p:cNvPr id="17416" name="Text Box 7"/>
          <p:cNvSpPr txBox="1">
            <a:spLocks noChangeArrowheads="1"/>
          </p:cNvSpPr>
          <p:nvPr/>
        </p:nvSpPr>
        <p:spPr bwMode="auto">
          <a:xfrm>
            <a:off x="3779912" y="4457427"/>
            <a:ext cx="32400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600" i="1" dirty="0">
                <a:solidFill>
                  <a:srgbClr val="C00000"/>
                </a:solidFill>
                <a:latin typeface="Arial" panose="020B0604020202020204" pitchFamily="34" charset="0"/>
                <a:cs typeface="Arial" panose="020B0604020202020204" pitchFamily="34" charset="0"/>
              </a:rPr>
              <a:t>QCD VVA triangle anomaly</a:t>
            </a:r>
          </a:p>
        </p:txBody>
      </p:sp>
      <p:sp>
        <p:nvSpPr>
          <p:cNvPr id="4" name="椭圆 3"/>
          <p:cNvSpPr/>
          <p:nvPr/>
        </p:nvSpPr>
        <p:spPr bwMode="auto">
          <a:xfrm>
            <a:off x="3302199" y="3140968"/>
            <a:ext cx="693737" cy="566738"/>
          </a:xfrm>
          <a:prstGeom prst="ellipse">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tileRect/>
          </a:gradFill>
          <a:ln w="9525" cap="flat" cmpd="sng" algn="ctr">
            <a:noFill/>
            <a:prstDash val="solid"/>
            <a:round/>
            <a:headEnd type="none" w="med" len="med"/>
            <a:tailEnd type="none" w="med" len="med"/>
          </a:ln>
          <a:effectLst/>
          <a:extLst/>
        </p:spPr>
        <p:txBody>
          <a:bodyPr lIns="90000" tIns="46800" rIns="90000" bIns="46800"/>
          <a:lstStyle/>
          <a:p>
            <a:pPr algn="ctr" eaLnBrk="1" hangingPunct="1">
              <a:defRPr/>
            </a:pPr>
            <a:endParaRPr lang="zh-CN" altLang="en-US"/>
          </a:p>
        </p:txBody>
      </p:sp>
      <p:pic>
        <p:nvPicPr>
          <p:cNvPr id="17419"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39641"/>
            <a:ext cx="4333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636912"/>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图片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933056"/>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2996952"/>
            <a:ext cx="2078683" cy="59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bwMode="auto">
          <a:xfrm>
            <a:off x="5579467" y="2492896"/>
            <a:ext cx="720725" cy="2052637"/>
          </a:xfrm>
          <a:prstGeom prst="ellipse">
            <a:avLst/>
          </a:prstGeom>
          <a:solidFill>
            <a:schemeClr val="accent2">
              <a:lumMod val="40000"/>
              <a:lumOff val="60000"/>
              <a:alpha val="32000"/>
            </a:schemeClr>
          </a:solidFill>
          <a:ln w="9525" cap="flat" cmpd="sng" algn="ctr">
            <a:noFill/>
            <a:prstDash val="solid"/>
            <a:round/>
            <a:headEnd type="none" w="med" len="med"/>
            <a:tailEnd type="none" w="med" len="med"/>
          </a:ln>
          <a:effectLst/>
          <a:extLst/>
        </p:spPr>
        <p:txBody>
          <a:bodyPr lIns="90000" tIns="46800" rIns="90000" bIns="46800"/>
          <a:lstStyle/>
          <a:p>
            <a:pPr algn="ctr" eaLnBrk="1" hangingPunct="1">
              <a:defRPr/>
            </a:pPr>
            <a:endParaRPr lang="zh-CN" altLang="en-US" dirty="0"/>
          </a:p>
        </p:txBody>
      </p:sp>
      <p:sp>
        <p:nvSpPr>
          <p:cNvPr id="17426" name="右箭头 14"/>
          <p:cNvSpPr>
            <a:spLocks noChangeArrowheads="1"/>
          </p:cNvSpPr>
          <p:nvPr/>
        </p:nvSpPr>
        <p:spPr bwMode="auto">
          <a:xfrm>
            <a:off x="3491880" y="2204864"/>
            <a:ext cx="647700" cy="215900"/>
          </a:xfrm>
          <a:prstGeom prst="rightArrow">
            <a:avLst>
              <a:gd name="adj1" fmla="val 50000"/>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algn="ctr" eaLnBrk="1" hangingPunct="1"/>
            <a:endParaRPr lang="zh-CN" altLang="en-US"/>
          </a:p>
        </p:txBody>
      </p:sp>
      <p:sp>
        <p:nvSpPr>
          <p:cNvPr id="17427" name="Text Box 14"/>
          <p:cNvSpPr txBox="1">
            <a:spLocks noChangeArrowheads="1"/>
          </p:cNvSpPr>
          <p:nvPr/>
        </p:nvSpPr>
        <p:spPr bwMode="auto">
          <a:xfrm>
            <a:off x="1229642" y="5373216"/>
            <a:ext cx="7518822" cy="10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a:spcBef>
                <a:spcPct val="50000"/>
              </a:spcBef>
            </a:pPr>
            <a:r>
              <a:rPr lang="en-US" altLang="zh-CN" sz="1600" i="1" dirty="0" err="1" smtClean="0">
                <a:solidFill>
                  <a:srgbClr val="0000CC"/>
                </a:solidFill>
                <a:latin typeface="Arial" panose="020B0604020202020204" pitchFamily="34" charset="0"/>
                <a:cs typeface="Arial" panose="020B0604020202020204" pitchFamily="34" charset="0"/>
              </a:rPr>
              <a:t>Kharzeev</a:t>
            </a:r>
            <a:r>
              <a:rPr lang="en-US" altLang="zh-CN" sz="1600" i="1" dirty="0" smtClean="0">
                <a:solidFill>
                  <a:srgbClr val="0000CC"/>
                </a:solidFill>
                <a:latin typeface="Arial" panose="020B0604020202020204" pitchFamily="34" charset="0"/>
                <a:cs typeface="Arial" panose="020B0604020202020204" pitchFamily="34" charset="0"/>
              </a:rPr>
              <a:t>, 2004                                                                                                    </a:t>
            </a:r>
            <a:r>
              <a:rPr lang="en-US" altLang="zh-CN" sz="1600" i="1" dirty="0" err="1" smtClean="0">
                <a:solidFill>
                  <a:srgbClr val="0000CC"/>
                </a:solidFill>
                <a:latin typeface="Arial" panose="020B0604020202020204" pitchFamily="34" charset="0"/>
                <a:cs typeface="Arial" panose="020B0604020202020204" pitchFamily="34" charset="0"/>
              </a:rPr>
              <a:t>Kharzeev</a:t>
            </a:r>
            <a:r>
              <a:rPr lang="en-US" altLang="zh-CN" sz="1600" i="1" dirty="0">
                <a:solidFill>
                  <a:srgbClr val="0000CC"/>
                </a:solidFill>
                <a:latin typeface="Arial" panose="020B0604020202020204" pitchFamily="34" charset="0"/>
                <a:cs typeface="Arial" panose="020B0604020202020204" pitchFamily="34" charset="0"/>
              </a:rPr>
              <a:t>, </a:t>
            </a:r>
            <a:r>
              <a:rPr lang="en-US" altLang="zh-CN" sz="1600" i="1" dirty="0" err="1">
                <a:solidFill>
                  <a:srgbClr val="0000CC"/>
                </a:solidFill>
                <a:latin typeface="Arial" panose="020B0604020202020204" pitchFamily="34" charset="0"/>
                <a:cs typeface="Arial" panose="020B0604020202020204" pitchFamily="34" charset="0"/>
              </a:rPr>
              <a:t>Warringa</a:t>
            </a:r>
            <a:r>
              <a:rPr lang="en-US" altLang="zh-CN" sz="1600" i="1" dirty="0">
                <a:solidFill>
                  <a:srgbClr val="0000CC"/>
                </a:solidFill>
                <a:latin typeface="Arial" panose="020B0604020202020204" pitchFamily="34" charset="0"/>
                <a:cs typeface="Arial" panose="020B0604020202020204" pitchFamily="34" charset="0"/>
              </a:rPr>
              <a:t>, </a:t>
            </a:r>
            <a:r>
              <a:rPr lang="en-US" altLang="zh-CN" sz="1600" i="1" dirty="0" err="1">
                <a:solidFill>
                  <a:srgbClr val="0000CC"/>
                </a:solidFill>
                <a:latin typeface="Arial" panose="020B0604020202020204" pitchFamily="34" charset="0"/>
                <a:cs typeface="Arial" panose="020B0604020202020204" pitchFamily="34" charset="0"/>
              </a:rPr>
              <a:t>McLarren</a:t>
            </a:r>
            <a:r>
              <a:rPr lang="en-US" altLang="zh-CN" sz="1600" i="1" dirty="0">
                <a:solidFill>
                  <a:srgbClr val="0000CC"/>
                </a:solidFill>
                <a:latin typeface="Arial" panose="020B0604020202020204" pitchFamily="34" charset="0"/>
                <a:cs typeface="Arial" panose="020B0604020202020204" pitchFamily="34" charset="0"/>
              </a:rPr>
              <a:t>, </a:t>
            </a:r>
            <a:r>
              <a:rPr lang="en-US" altLang="zh-CN" sz="1600" i="1" dirty="0" smtClean="0">
                <a:solidFill>
                  <a:srgbClr val="0000CC"/>
                </a:solidFill>
                <a:latin typeface="Arial" panose="020B0604020202020204" pitchFamily="34" charset="0"/>
                <a:cs typeface="Arial" panose="020B0604020202020204" pitchFamily="34" charset="0"/>
              </a:rPr>
              <a:t>Fukushima, 2008                                                         </a:t>
            </a:r>
            <a:r>
              <a:rPr lang="en-US" altLang="zh-CN" sz="1600" i="1" dirty="0" err="1" smtClean="0">
                <a:solidFill>
                  <a:srgbClr val="0000CC"/>
                </a:solidFill>
                <a:latin typeface="Arial" panose="020B0604020202020204" pitchFamily="34" charset="0"/>
                <a:cs typeface="Arial" panose="020B0604020202020204" pitchFamily="34" charset="0"/>
              </a:rPr>
              <a:t>Kharzeev</a:t>
            </a:r>
            <a:r>
              <a:rPr lang="en-US" altLang="zh-CN" sz="1600" i="1" dirty="0" smtClean="0">
                <a:solidFill>
                  <a:srgbClr val="0000CC"/>
                </a:solidFill>
                <a:latin typeface="Arial" panose="020B0604020202020204" pitchFamily="34" charset="0"/>
                <a:cs typeface="Arial" panose="020B0604020202020204" pitchFamily="34" charset="0"/>
              </a:rPr>
              <a:t>, Liao, </a:t>
            </a:r>
            <a:r>
              <a:rPr lang="en-US" altLang="zh-CN" sz="1600" i="1" dirty="0" err="1" smtClean="0">
                <a:solidFill>
                  <a:srgbClr val="0000CC"/>
                </a:solidFill>
                <a:latin typeface="Arial" panose="020B0604020202020204" pitchFamily="34" charset="0"/>
                <a:cs typeface="Arial" panose="020B0604020202020204" pitchFamily="34" charset="0"/>
              </a:rPr>
              <a:t>Voloshin</a:t>
            </a:r>
            <a:r>
              <a:rPr lang="en-US" altLang="zh-CN" sz="1600" i="1" dirty="0" smtClean="0">
                <a:solidFill>
                  <a:srgbClr val="0000CC"/>
                </a:solidFill>
                <a:latin typeface="Arial" panose="020B0604020202020204" pitchFamily="34" charset="0"/>
                <a:cs typeface="Arial" panose="020B0604020202020204" pitchFamily="34" charset="0"/>
              </a:rPr>
              <a:t>, Wang, </a:t>
            </a:r>
            <a:r>
              <a:rPr lang="en-US" altLang="zh-CN" sz="1600" i="1" dirty="0" err="1" smtClean="0">
                <a:solidFill>
                  <a:srgbClr val="0000CC"/>
                </a:solidFill>
                <a:latin typeface="Arial" panose="020B0604020202020204" pitchFamily="34" charset="0"/>
                <a:cs typeface="Arial" panose="020B0604020202020204" pitchFamily="34" charset="0"/>
              </a:rPr>
              <a:t>Prog</a:t>
            </a:r>
            <a:r>
              <a:rPr lang="en-US" altLang="zh-CN" sz="1600" i="1" dirty="0">
                <a:solidFill>
                  <a:srgbClr val="0000CC"/>
                </a:solidFill>
                <a:latin typeface="Arial" panose="020B0604020202020204" pitchFamily="34" charset="0"/>
                <a:cs typeface="Arial" panose="020B0604020202020204" pitchFamily="34" charset="0"/>
              </a:rPr>
              <a:t>. Part. </a:t>
            </a:r>
            <a:r>
              <a:rPr lang="en-US" altLang="zh-CN" sz="1600" i="1" dirty="0" err="1">
                <a:solidFill>
                  <a:srgbClr val="0000CC"/>
                </a:solidFill>
                <a:latin typeface="Arial" panose="020B0604020202020204" pitchFamily="34" charset="0"/>
                <a:cs typeface="Arial" panose="020B0604020202020204" pitchFamily="34" charset="0"/>
              </a:rPr>
              <a:t>Nucl</a:t>
            </a:r>
            <a:r>
              <a:rPr lang="en-US" altLang="zh-CN" sz="1600" i="1" dirty="0">
                <a:solidFill>
                  <a:srgbClr val="0000CC"/>
                </a:solidFill>
                <a:latin typeface="Arial" panose="020B0604020202020204" pitchFamily="34" charset="0"/>
                <a:cs typeface="Arial" panose="020B0604020202020204" pitchFamily="34" charset="0"/>
              </a:rPr>
              <a:t>. Phys., 2016, 88: </a:t>
            </a:r>
            <a:r>
              <a:rPr lang="en-US" altLang="zh-CN" sz="1600" i="1" dirty="0" smtClean="0">
                <a:solidFill>
                  <a:srgbClr val="0000CC"/>
                </a:solidFill>
                <a:latin typeface="Arial" panose="020B0604020202020204" pitchFamily="34" charset="0"/>
                <a:cs typeface="Arial" panose="020B0604020202020204" pitchFamily="34" charset="0"/>
              </a:rPr>
              <a:t>1                        Huang, Rep</a:t>
            </a:r>
            <a:r>
              <a:rPr lang="en-US" altLang="zh-CN" sz="1600" i="1" dirty="0">
                <a:solidFill>
                  <a:srgbClr val="0000CC"/>
                </a:solidFill>
                <a:latin typeface="Arial" panose="020B0604020202020204" pitchFamily="34" charset="0"/>
                <a:cs typeface="Arial" panose="020B0604020202020204" pitchFamily="34" charset="0"/>
              </a:rPr>
              <a:t>. </a:t>
            </a:r>
            <a:r>
              <a:rPr lang="en-US" altLang="zh-CN" sz="1600" i="1" dirty="0" err="1">
                <a:solidFill>
                  <a:srgbClr val="0000CC"/>
                </a:solidFill>
                <a:latin typeface="Arial" panose="020B0604020202020204" pitchFamily="34" charset="0"/>
                <a:cs typeface="Arial" panose="020B0604020202020204" pitchFamily="34" charset="0"/>
              </a:rPr>
              <a:t>Prog</a:t>
            </a:r>
            <a:r>
              <a:rPr lang="en-US" altLang="zh-CN" sz="1600" i="1" dirty="0">
                <a:solidFill>
                  <a:srgbClr val="0000CC"/>
                </a:solidFill>
                <a:latin typeface="Arial" panose="020B0604020202020204" pitchFamily="34" charset="0"/>
                <a:cs typeface="Arial" panose="020B0604020202020204" pitchFamily="34" charset="0"/>
              </a:rPr>
              <a:t>. Phys., 2016, 79: </a:t>
            </a:r>
            <a:r>
              <a:rPr lang="en-US" altLang="zh-CN" sz="1600" i="1" dirty="0" smtClean="0">
                <a:solidFill>
                  <a:srgbClr val="0000CC"/>
                </a:solidFill>
                <a:latin typeface="Arial" panose="020B0604020202020204" pitchFamily="34" charset="0"/>
                <a:cs typeface="Arial" panose="020B0604020202020204" pitchFamily="34" charset="0"/>
              </a:rPr>
              <a:t>076302,……</a:t>
            </a:r>
            <a:endParaRPr lang="en-US" altLang="zh-CN" sz="1600" i="1" dirty="0">
              <a:solidFill>
                <a:srgbClr val="0000CC"/>
              </a:solidFill>
              <a:latin typeface="Arial" panose="020B0604020202020204" pitchFamily="34" charset="0"/>
              <a:cs typeface="Arial" panose="020B0604020202020204" pitchFamily="34" charset="0"/>
            </a:endParaRPr>
          </a:p>
        </p:txBody>
      </p:sp>
      <p:sp>
        <p:nvSpPr>
          <p:cNvPr id="23" name="Shape 45"/>
          <p:cNvSpPr>
            <a:spLocks noGrp="1"/>
          </p:cNvSpPr>
          <p:nvPr>
            <p:ph type="title"/>
          </p:nvPr>
        </p:nvSpPr>
        <p:spPr>
          <a:xfrm>
            <a:off x="2876624" y="318069"/>
            <a:ext cx="2703488" cy="446635"/>
          </a:xfrm>
          <a:prstGeom prst="rect">
            <a:avLst/>
          </a:prstGeom>
        </p:spPr>
        <p:txBody>
          <a:bodyPr/>
          <a:lstStyle/>
          <a:p>
            <a:pPr>
              <a:spcBef>
                <a:spcPts val="2953"/>
              </a:spcBef>
              <a:defRPr sz="1800"/>
            </a:pPr>
            <a:r>
              <a:rPr lang="en-US" sz="2000" i="1" u="sng" dirty="0" smtClean="0">
                <a:solidFill>
                  <a:srgbClr val="C00000"/>
                </a:solidFill>
                <a:latin typeface="Arial" panose="020B0604020202020204" pitchFamily="34" charset="0"/>
                <a:ea typeface="Helvetica"/>
                <a:cs typeface="Arial" panose="020B0604020202020204" pitchFamily="34" charset="0"/>
                <a:sym typeface="Helvetica"/>
              </a:rPr>
              <a:t>Chiral M</a:t>
            </a:r>
            <a:r>
              <a:rPr lang="en-US" altLang="zh-CN" sz="2000" i="1" u="sng" dirty="0" smtClean="0">
                <a:solidFill>
                  <a:srgbClr val="C00000"/>
                </a:solidFill>
                <a:latin typeface="Arial" panose="020B0604020202020204" pitchFamily="34" charset="0"/>
                <a:ea typeface="Helvetica"/>
                <a:cs typeface="Arial" panose="020B0604020202020204" pitchFamily="34" charset="0"/>
                <a:sym typeface="Helvetica"/>
              </a:rPr>
              <a:t>agnetic Effect</a:t>
            </a:r>
            <a:endParaRPr sz="2000" i="1" u="sng" dirty="0">
              <a:solidFill>
                <a:srgbClr val="C00000"/>
              </a:solidFill>
              <a:latin typeface="Arial" panose="020B0604020202020204" pitchFamily="34" charset="0"/>
              <a:ea typeface="Helvetica"/>
              <a:cs typeface="Arial" panose="020B0604020202020204" pitchFamily="34" charset="0"/>
              <a:sym typeface="Helvetica"/>
            </a:endParaRPr>
          </a:p>
        </p:txBody>
      </p:sp>
      <p:sp>
        <p:nvSpPr>
          <p:cNvPr id="3" name="文本框 2"/>
          <p:cNvSpPr txBox="1"/>
          <p:nvPr/>
        </p:nvSpPr>
        <p:spPr>
          <a:xfrm>
            <a:off x="4211960" y="2010713"/>
            <a:ext cx="1333600" cy="369332"/>
          </a:xfrm>
          <a:prstGeom prst="rect">
            <a:avLst/>
          </a:prstGeom>
          <a:noFill/>
        </p:spPr>
        <p:txBody>
          <a:bodyPr wrap="square" rtlCol="0">
            <a:spAutoFit/>
          </a:bodyPr>
          <a:lstStyle/>
          <a:p>
            <a:r>
              <a:rPr lang="en-US" altLang="zh-CN" sz="1800" i="1" dirty="0" smtClean="0">
                <a:solidFill>
                  <a:srgbClr val="FF0000"/>
                </a:solidFill>
                <a:latin typeface="Arial" panose="020B0604020202020204" pitchFamily="34" charset="0"/>
                <a:cs typeface="Arial" panose="020B0604020202020204" pitchFamily="34" charset="0"/>
              </a:rPr>
              <a:t>CME:</a:t>
            </a:r>
            <a:endParaRPr lang="zh-CN" altLang="en-US" sz="1800" i="1" dirty="0">
              <a:solidFill>
                <a:srgbClr val="FF0000"/>
              </a:solidFill>
              <a:latin typeface="Arial" panose="020B0604020202020204" pitchFamily="34" charset="0"/>
              <a:cs typeface="Arial" panose="020B0604020202020204" pitchFamily="34" charset="0"/>
            </a:endParaRPr>
          </a:p>
        </p:txBody>
      </p:sp>
      <p:pic>
        <p:nvPicPr>
          <p:cNvPr id="25" name="图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844824"/>
            <a:ext cx="2739950" cy="16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3789040"/>
            <a:ext cx="2559100" cy="88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15"/>
          <p:cNvSpPr>
            <a:spLocks/>
          </p:cNvSpPr>
          <p:nvPr/>
        </p:nvSpPr>
        <p:spPr bwMode="auto">
          <a:xfrm rot="1139999">
            <a:off x="7007270" y="4414026"/>
            <a:ext cx="750533" cy="45719"/>
          </a:xfrm>
          <a:prstGeom prst="rightArrow">
            <a:avLst>
              <a:gd name="adj1" fmla="val 50000"/>
              <a:gd name="adj2" fmla="val 62430"/>
            </a:avLst>
          </a:prstGeom>
          <a:solidFill>
            <a:srgbClr val="0070C0"/>
          </a:solidFill>
          <a:ln w="9525">
            <a:solidFill>
              <a:srgbClr val="9966FF"/>
            </a:solidFill>
            <a:miter lim="800000"/>
            <a:headEnd/>
            <a:tailEnd/>
          </a:ln>
        </p:spPr>
        <p:txBody>
          <a:bodyPr lIns="0" tIns="0" rIns="0" bIns="0"/>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en-US" altLang="en-US" sz="3400">
              <a:solidFill>
                <a:schemeClr val="tx2"/>
              </a:solidFill>
              <a:latin typeface="Times New Roman" panose="02020603050405020304" pitchFamily="18" charset="0"/>
            </a:endParaRPr>
          </a:p>
        </p:txBody>
      </p:sp>
      <p:sp>
        <p:nvSpPr>
          <p:cNvPr id="37" name="AutoShape 16"/>
          <p:cNvSpPr>
            <a:spLocks/>
          </p:cNvSpPr>
          <p:nvPr/>
        </p:nvSpPr>
        <p:spPr bwMode="auto">
          <a:xfrm rot="1139999">
            <a:off x="7437065" y="3725521"/>
            <a:ext cx="568771" cy="443819"/>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0" y="21600"/>
                </a:moveTo>
                <a:cubicBezTo>
                  <a:pt x="0" y="9671"/>
                  <a:pt x="3883" y="0"/>
                  <a:pt x="8674" y="0"/>
                </a:cubicBezTo>
                <a:lnTo>
                  <a:pt x="11272" y="0"/>
                </a:lnTo>
                <a:cubicBezTo>
                  <a:pt x="14905" y="0"/>
                  <a:pt x="18154" y="5640"/>
                  <a:pt x="19411" y="14129"/>
                </a:cubicBezTo>
                <a:lnTo>
                  <a:pt x="21600" y="14130"/>
                </a:lnTo>
                <a:lnTo>
                  <a:pt x="18646" y="21600"/>
                </a:lnTo>
                <a:lnTo>
                  <a:pt x="14622" y="14130"/>
                </a:lnTo>
                <a:lnTo>
                  <a:pt x="16813" y="14129"/>
                </a:lnTo>
                <a:cubicBezTo>
                  <a:pt x="15719" y="6742"/>
                  <a:pt x="13098" y="1422"/>
                  <a:pt x="9972" y="243"/>
                </a:cubicBezTo>
                <a:lnTo>
                  <a:pt x="9972" y="244"/>
                </a:lnTo>
                <a:cubicBezTo>
                  <a:pt x="5732" y="1844"/>
                  <a:pt x="2598" y="10920"/>
                  <a:pt x="2598" y="21600"/>
                </a:cubicBezTo>
                <a:lnTo>
                  <a:pt x="0" y="21600"/>
                </a:lnTo>
                <a:close/>
                <a:moveTo>
                  <a:pt x="0" y="21600"/>
                </a:moveTo>
              </a:path>
            </a:pathLst>
          </a:custGeom>
          <a:solidFill>
            <a:srgbClr val="FF33CC"/>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zh-CN" altLang="en-US"/>
          </a:p>
        </p:txBody>
      </p:sp>
      <p:sp>
        <p:nvSpPr>
          <p:cNvPr id="38" name="AutoShape 17"/>
          <p:cNvSpPr>
            <a:spLocks/>
          </p:cNvSpPr>
          <p:nvPr/>
        </p:nvSpPr>
        <p:spPr bwMode="auto">
          <a:xfrm rot="1139999">
            <a:off x="7445587" y="3675801"/>
            <a:ext cx="262445" cy="443819"/>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cubicBezTo>
                  <a:pt x="0" y="9671"/>
                  <a:pt x="8411" y="0"/>
                  <a:pt x="18788" y="0"/>
                </a:cubicBezTo>
                <a:cubicBezTo>
                  <a:pt x="19729" y="0"/>
                  <a:pt x="20669" y="81"/>
                  <a:pt x="21600" y="243"/>
                </a:cubicBezTo>
                <a:lnTo>
                  <a:pt x="21600" y="244"/>
                </a:lnTo>
                <a:cubicBezTo>
                  <a:pt x="12416" y="1844"/>
                  <a:pt x="5627" y="10920"/>
                  <a:pt x="5627" y="21600"/>
                </a:cubicBezTo>
                <a:lnTo>
                  <a:pt x="0" y="21600"/>
                </a:lnTo>
                <a:close/>
                <a:moveTo>
                  <a:pt x="0" y="21600"/>
                </a:moveTo>
              </a:path>
            </a:pathLst>
          </a:custGeom>
          <a:solidFill>
            <a:srgbClr val="CC28A3"/>
          </a:solidFill>
          <a:ln>
            <a:noFill/>
          </a:ln>
          <a:extLs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lstStyle/>
          <a:p>
            <a:endParaRPr lang="zh-CN" altLang="en-US"/>
          </a:p>
        </p:txBody>
      </p:sp>
      <p:sp>
        <p:nvSpPr>
          <p:cNvPr id="39" name="文本框 38"/>
          <p:cNvSpPr txBox="1"/>
          <p:nvPr/>
        </p:nvSpPr>
        <p:spPr>
          <a:xfrm>
            <a:off x="6804248" y="4499828"/>
            <a:ext cx="1261592" cy="369332"/>
          </a:xfrm>
          <a:prstGeom prst="rect">
            <a:avLst/>
          </a:prstGeom>
          <a:noFill/>
        </p:spPr>
        <p:txBody>
          <a:bodyPr wrap="square" rtlCol="0">
            <a:spAutoFit/>
          </a:bodyPr>
          <a:lstStyle/>
          <a:p>
            <a:r>
              <a:rPr lang="en-US" altLang="zh-CN" sz="1800" i="1" dirty="0" smtClean="0">
                <a:solidFill>
                  <a:srgbClr val="6600FF"/>
                </a:solidFill>
                <a:latin typeface="Arial" panose="020B0604020202020204" pitchFamily="34" charset="0"/>
                <a:cs typeface="Arial" panose="020B0604020202020204" pitchFamily="34" charset="0"/>
              </a:rPr>
              <a:t>instantons</a:t>
            </a:r>
            <a:endParaRPr lang="zh-CN" altLang="en-US" sz="1800" i="1" dirty="0">
              <a:solidFill>
                <a:srgbClr val="6600FF"/>
              </a:solidFill>
              <a:latin typeface="Arial" panose="020B0604020202020204" pitchFamily="34" charset="0"/>
              <a:cs typeface="Arial" panose="020B0604020202020204" pitchFamily="34" charset="0"/>
            </a:endParaRPr>
          </a:p>
        </p:txBody>
      </p:sp>
      <p:sp>
        <p:nvSpPr>
          <p:cNvPr id="5" name="矩形 4"/>
          <p:cNvSpPr/>
          <p:nvPr/>
        </p:nvSpPr>
        <p:spPr>
          <a:xfrm>
            <a:off x="7740352" y="3471391"/>
            <a:ext cx="1447832" cy="461665"/>
          </a:xfrm>
          <a:prstGeom prst="rect">
            <a:avLst/>
          </a:prstGeom>
        </p:spPr>
        <p:txBody>
          <a:bodyPr wrap="none">
            <a:spAutoFit/>
          </a:bodyPr>
          <a:lstStyle/>
          <a:p>
            <a:r>
              <a:rPr lang="en-US" altLang="en-US" dirty="0">
                <a:latin typeface="Times New Roman" panose="02020603050405020304" pitchFamily="18" charset="0"/>
                <a:cs typeface="Arial" panose="020B0604020202020204" pitchFamily="34" charset="0"/>
              </a:rPr>
              <a:t> </a:t>
            </a:r>
            <a:r>
              <a:rPr lang="en-US" altLang="en-US" sz="1800" i="1" dirty="0" err="1">
                <a:solidFill>
                  <a:srgbClr val="CC0099"/>
                </a:solidFill>
                <a:latin typeface="Arial" panose="020B0604020202020204" pitchFamily="34" charset="0"/>
                <a:cs typeface="Arial" panose="020B0604020202020204" pitchFamily="34" charset="0"/>
              </a:rPr>
              <a:t>sphalerons</a:t>
            </a:r>
            <a:r>
              <a:rPr lang="en-US" altLang="en-US" sz="1800" dirty="0">
                <a:latin typeface="Times New Roman" panose="02020603050405020304" pitchFamily="18" charset="0"/>
                <a:cs typeface="Arial" panose="020B0604020202020204" pitchFamily="34" charset="0"/>
              </a:rPr>
              <a:t> </a:t>
            </a:r>
            <a:endParaRPr lang="zh-CN" altLang="en-US" sz="1800" dirty="0"/>
          </a:p>
        </p:txBody>
      </p:sp>
      <mc:AlternateContent xmlns:mc="http://schemas.openxmlformats.org/markup-compatibility/2006" xmlns:a14="http://schemas.microsoft.com/office/drawing/2010/main">
        <mc:Choice Requires="a14">
          <p:sp>
            <p:nvSpPr>
              <p:cNvPr id="41" name="Text Box 4"/>
              <p:cNvSpPr txBox="1">
                <a:spLocks noChangeArrowheads="1"/>
              </p:cNvSpPr>
              <p:nvPr/>
            </p:nvSpPr>
            <p:spPr bwMode="auto">
              <a:xfrm>
                <a:off x="4612703" y="4869160"/>
                <a:ext cx="4495801" cy="83099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en-US" sz="1600" i="1" dirty="0">
                    <a:solidFill>
                      <a:srgbClr val="FF0000"/>
                    </a:solidFill>
                    <a:cs typeface="Arial" panose="020B0604020202020204" pitchFamily="34" charset="0"/>
                  </a:rPr>
                  <a:t>QCD vacuum </a:t>
                </a:r>
                <a:r>
                  <a:rPr lang="en-US" altLang="en-US" sz="1600" i="1" dirty="0" smtClean="0">
                    <a:solidFill>
                      <a:srgbClr val="FF0000"/>
                    </a:solidFill>
                    <a:cs typeface="Arial" panose="020B0604020202020204" pitchFamily="34" charset="0"/>
                  </a:rPr>
                  <a:t>transition: </a:t>
                </a:r>
                <a:endParaRPr lang="en-US" altLang="en-US" sz="1600" i="1" dirty="0">
                  <a:solidFill>
                    <a:srgbClr val="FF0000"/>
                  </a:solidFill>
                  <a:cs typeface="Arial" panose="020B0604020202020204" pitchFamily="34" charset="0"/>
                </a:endParaRPr>
              </a:p>
              <a:p>
                <a:pPr algn="just" eaLnBrk="1" hangingPunct="1">
                  <a:spcBef>
                    <a:spcPct val="0"/>
                  </a:spcBef>
                  <a:buFontTx/>
                  <a:buNone/>
                </a:pPr>
                <a14:m>
                  <m:oMath xmlns:m="http://schemas.openxmlformats.org/officeDocument/2006/math">
                    <m:r>
                      <a:rPr lang="en-US" altLang="en-US" sz="16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sz="1600" i="1" dirty="0" smtClean="0">
                    <a:solidFill>
                      <a:srgbClr val="002060"/>
                    </a:solidFill>
                    <a:cs typeface="Arial" panose="020B0604020202020204" pitchFamily="34" charset="0"/>
                  </a:rPr>
                  <a:t> nonzero </a:t>
                </a:r>
                <a:r>
                  <a:rPr lang="en-US" altLang="en-US" sz="1600" i="1" dirty="0">
                    <a:solidFill>
                      <a:srgbClr val="002060"/>
                    </a:solidFill>
                    <a:cs typeface="Arial" panose="020B0604020202020204" pitchFamily="34" charset="0"/>
                  </a:rPr>
                  <a:t>topological charge </a:t>
                </a:r>
              </a:p>
              <a:p>
                <a:pPr algn="just" eaLnBrk="1" hangingPunct="1">
                  <a:spcBef>
                    <a:spcPct val="0"/>
                  </a:spcBef>
                  <a:buFontTx/>
                  <a:buNone/>
                </a:pPr>
                <a14:m>
                  <m:oMath xmlns:m="http://schemas.openxmlformats.org/officeDocument/2006/math">
                    <m:r>
                      <a:rPr lang="en-US" altLang="en-US" sz="16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altLang="en-US" sz="1600" i="1" dirty="0" smtClean="0">
                    <a:solidFill>
                      <a:srgbClr val="002060"/>
                    </a:solidFill>
                    <a:cs typeface="Arial" panose="020B0604020202020204" pitchFamily="34" charset="0"/>
                  </a:rPr>
                  <a:t> chirality </a:t>
                </a:r>
                <a:r>
                  <a:rPr lang="en-US" altLang="en-US" sz="1600" i="1" dirty="0">
                    <a:solidFill>
                      <a:srgbClr val="002060"/>
                    </a:solidFill>
                    <a:cs typeface="Arial" panose="020B0604020202020204" pitchFamily="34" charset="0"/>
                  </a:rPr>
                  <a:t>imbalance</a:t>
                </a:r>
                <a:r>
                  <a:rPr lang="zh-CN" altLang="en-US" sz="1600" i="1" dirty="0">
                    <a:solidFill>
                      <a:srgbClr val="002060"/>
                    </a:solidFill>
                    <a:cs typeface="Arial" panose="020B0604020202020204" pitchFamily="34" charset="0"/>
                  </a:rPr>
                  <a:t> (local parity violation)</a:t>
                </a:r>
                <a:endParaRPr lang="en-US" altLang="en-US" sz="1600" i="1" dirty="0">
                  <a:solidFill>
                    <a:srgbClr val="002060"/>
                  </a:solidFill>
                  <a:cs typeface="Arial" panose="020B0604020202020204" pitchFamily="34" charset="0"/>
                </a:endParaRPr>
              </a:p>
            </p:txBody>
          </p:sp>
        </mc:Choice>
        <mc:Fallback xmlns="">
          <p:sp>
            <p:nvSpPr>
              <p:cNvPr id="41" name="Text Box 4"/>
              <p:cNvSpPr txBox="1">
                <a:spLocks noRot="1" noChangeAspect="1" noMove="1" noResize="1" noEditPoints="1" noAdjustHandles="1" noChangeArrowheads="1" noChangeShapeType="1" noTextEdit="1"/>
              </p:cNvSpPr>
              <p:nvPr/>
            </p:nvSpPr>
            <p:spPr bwMode="auto">
              <a:xfrm>
                <a:off x="4612703" y="4869160"/>
                <a:ext cx="4495801" cy="830997"/>
              </a:xfrm>
              <a:prstGeom prst="rect">
                <a:avLst/>
              </a:prstGeom>
              <a:blipFill rotWithShape="1">
                <a:blip r:embed="rId9"/>
                <a:stretch>
                  <a:fillRect l="-814" t="-2206" b="-88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2" name="Rectangle 23"/>
          <p:cNvSpPr>
            <a:spLocks/>
          </p:cNvSpPr>
          <p:nvPr/>
        </p:nvSpPr>
        <p:spPr bwMode="auto">
          <a:xfrm>
            <a:off x="323255" y="3794370"/>
            <a:ext cx="3456657" cy="1578846"/>
          </a:xfrm>
          <a:prstGeom prst="rect">
            <a:avLst/>
          </a:prstGeom>
          <a:solidFill>
            <a:schemeClr val="accent1"/>
          </a:solidFill>
          <a:ln w="12700">
            <a:solidFill>
              <a:schemeClr val="bg1"/>
            </a:solidFill>
            <a:miter lim="800000"/>
            <a:headEnd/>
            <a:tailEnd/>
          </a:ln>
        </p:spPr>
        <p:txBody>
          <a:bodyPr lIns="0" tIns="0" rIns="58702" bIns="0"/>
          <a:lstStyle>
            <a:lvl1pPr marL="571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en-US" altLang="en-US" sz="1600" i="1" dirty="0" smtClean="0">
              <a:solidFill>
                <a:srgbClr val="C00000"/>
              </a:solidFill>
              <a:cs typeface="Arial" panose="020B0604020202020204" pitchFamily="34" charset="0"/>
            </a:endParaRPr>
          </a:p>
          <a:p>
            <a:pPr>
              <a:spcBef>
                <a:spcPct val="0"/>
              </a:spcBef>
              <a:buFontTx/>
              <a:buNone/>
            </a:pPr>
            <a:r>
              <a:rPr lang="en-US" altLang="en-US" sz="1600" i="1" dirty="0" smtClean="0">
                <a:solidFill>
                  <a:srgbClr val="C00000"/>
                </a:solidFill>
                <a:cs typeface="Arial" panose="020B0604020202020204" pitchFamily="34" charset="0"/>
              </a:rPr>
              <a:t>Topological </a:t>
            </a:r>
            <a:r>
              <a:rPr lang="en-US" altLang="en-US" sz="1600" i="1" dirty="0">
                <a:solidFill>
                  <a:srgbClr val="C00000"/>
                </a:solidFill>
                <a:cs typeface="Arial" panose="020B0604020202020204" pitchFamily="34" charset="0"/>
              </a:rPr>
              <a:t>transitions have never been observed </a:t>
            </a:r>
            <a:r>
              <a:rPr lang="en-US" altLang="en-US" sz="1600" i="1" dirty="0" smtClean="0">
                <a:solidFill>
                  <a:srgbClr val="C00000"/>
                </a:solidFill>
                <a:cs typeface="Arial" panose="020B0604020202020204" pitchFamily="34" charset="0"/>
              </a:rPr>
              <a:t>directly.                           An </a:t>
            </a:r>
            <a:r>
              <a:rPr lang="en-US" altLang="en-US" sz="1600" i="1" dirty="0">
                <a:solidFill>
                  <a:srgbClr val="C00000"/>
                </a:solidFill>
                <a:cs typeface="Arial" panose="020B0604020202020204" pitchFamily="34" charset="0"/>
              </a:rPr>
              <a:t>observation of the local strong parity </a:t>
            </a:r>
            <a:r>
              <a:rPr lang="en-US" altLang="en-US" sz="1600" i="1" dirty="0" smtClean="0">
                <a:solidFill>
                  <a:srgbClr val="C00000"/>
                </a:solidFill>
                <a:cs typeface="Arial" panose="020B0604020202020204" pitchFamily="34" charset="0"/>
              </a:rPr>
              <a:t>violation could </a:t>
            </a:r>
            <a:r>
              <a:rPr lang="en-US" altLang="en-US" sz="1600" i="1" dirty="0">
                <a:solidFill>
                  <a:srgbClr val="C00000"/>
                </a:solidFill>
                <a:cs typeface="Arial" panose="020B0604020202020204" pitchFamily="34" charset="0"/>
              </a:rPr>
              <a:t>be a clear proof for the existence of such physics. </a:t>
            </a:r>
          </a:p>
        </p:txBody>
      </p:sp>
      <p:sp>
        <p:nvSpPr>
          <p:cNvPr id="26" name="TextBox 25"/>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7</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40552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92696"/>
            <a:ext cx="2580872" cy="2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7"/>
          <p:cNvSpPr txBox="1">
            <a:spLocks noChangeArrowheads="1"/>
          </p:cNvSpPr>
          <p:nvPr/>
        </p:nvSpPr>
        <p:spPr bwMode="auto">
          <a:xfrm>
            <a:off x="5220072" y="3058067"/>
            <a:ext cx="3744416"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600" i="1" dirty="0">
                <a:solidFill>
                  <a:srgbClr val="FF0000"/>
                </a:solidFill>
                <a:latin typeface="Arial" panose="020B0604020202020204" pitchFamily="34" charset="0"/>
                <a:cs typeface="Arial" panose="020B0604020202020204" pitchFamily="34" charset="0"/>
              </a:rPr>
              <a:t>The observable: </a:t>
            </a:r>
            <a:r>
              <a:rPr lang="en-US" altLang="zh-CN" sz="1600" i="1" dirty="0" smtClean="0">
                <a:solidFill>
                  <a:srgbClr val="FF0000"/>
                </a:solidFill>
                <a:latin typeface="Arial" panose="020B0604020202020204" pitchFamily="34" charset="0"/>
                <a:cs typeface="Arial" panose="020B0604020202020204" pitchFamily="34" charset="0"/>
              </a:rPr>
              <a:t>The </a:t>
            </a:r>
            <a:r>
              <a:rPr lang="en-US" altLang="zh-CN" sz="1600" i="1" dirty="0">
                <a:solidFill>
                  <a:srgbClr val="FF0000"/>
                </a:solidFill>
                <a:latin typeface="Arial" panose="020B0604020202020204" pitchFamily="34" charset="0"/>
                <a:cs typeface="Arial" panose="020B0604020202020204" pitchFamily="34" charset="0"/>
              </a:rPr>
              <a:t>gamma correlator </a:t>
            </a:r>
            <a:r>
              <a:rPr lang="en-US" altLang="zh-CN" sz="1600" i="1" dirty="0">
                <a:solidFill>
                  <a:srgbClr val="6600FF"/>
                </a:solidFill>
                <a:latin typeface="Arial" panose="020B0604020202020204" pitchFamily="34" charset="0"/>
                <a:cs typeface="Arial" panose="020B0604020202020204" pitchFamily="34" charset="0"/>
              </a:rPr>
              <a:t>(</a:t>
            </a:r>
            <a:r>
              <a:rPr lang="en-US" altLang="zh-CN" sz="1600" i="1" dirty="0" err="1">
                <a:solidFill>
                  <a:srgbClr val="6600FF"/>
                </a:solidFill>
                <a:latin typeface="Arial" panose="020B0604020202020204" pitchFamily="34" charset="0"/>
                <a:cs typeface="Arial" panose="020B0604020202020204" pitchFamily="34" charset="0"/>
              </a:rPr>
              <a:t>Voloshin</a:t>
            </a:r>
            <a:r>
              <a:rPr lang="en-US" altLang="zh-CN" sz="1600" i="1" dirty="0">
                <a:solidFill>
                  <a:srgbClr val="6600FF"/>
                </a:solidFill>
                <a:latin typeface="Arial" panose="020B0604020202020204" pitchFamily="34" charset="0"/>
                <a:cs typeface="Arial" panose="020B0604020202020204" pitchFamily="34" charset="0"/>
              </a:rPr>
              <a:t> 2004)</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443" y="4020541"/>
            <a:ext cx="3248869" cy="2072755"/>
          </a:xfrm>
          <a:prstGeom prst="rect">
            <a:avLst/>
          </a:prstGeom>
        </p:spPr>
      </p:pic>
      <p:sp>
        <p:nvSpPr>
          <p:cNvPr id="12" name="Text Box 7"/>
          <p:cNvSpPr txBox="1">
            <a:spLocks noChangeArrowheads="1"/>
          </p:cNvSpPr>
          <p:nvPr/>
        </p:nvSpPr>
        <p:spPr bwMode="auto">
          <a:xfrm>
            <a:off x="2217380" y="3872543"/>
            <a:ext cx="207962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400" i="1" dirty="0">
                <a:solidFill>
                  <a:srgbClr val="FF0000"/>
                </a:solidFill>
              </a:rPr>
              <a:t>ALICE 2013</a:t>
            </a:r>
          </a:p>
        </p:txBody>
      </p:sp>
      <p:pic>
        <p:nvPicPr>
          <p:cNvPr id="3" name="图片 2"/>
          <p:cNvPicPr>
            <a:picLocks noChangeAspect="1"/>
          </p:cNvPicPr>
          <p:nvPr/>
        </p:nvPicPr>
        <p:blipFill>
          <a:blip r:embed="rId5"/>
          <a:stretch>
            <a:fillRect/>
          </a:stretch>
        </p:blipFill>
        <p:spPr>
          <a:xfrm>
            <a:off x="4033392" y="4077072"/>
            <a:ext cx="4211016" cy="2049249"/>
          </a:xfrm>
          <a:prstGeom prst="rect">
            <a:avLst/>
          </a:prstGeom>
        </p:spPr>
      </p:pic>
      <p:sp>
        <p:nvSpPr>
          <p:cNvPr id="14" name="Text Box 7"/>
          <p:cNvSpPr txBox="1">
            <a:spLocks noChangeArrowheads="1"/>
          </p:cNvSpPr>
          <p:nvPr/>
        </p:nvSpPr>
        <p:spPr bwMode="auto">
          <a:xfrm>
            <a:off x="4427984" y="3861048"/>
            <a:ext cx="129031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000">
                <a:solidFill>
                  <a:srgbClr val="3333FF"/>
                </a:solidFill>
                <a:latin typeface="Verdana" panose="020B0604030504040204" pitchFamily="34" charset="0"/>
                <a:ea typeface="宋体" panose="02010600030101010101" pitchFamily="2" charset="-122"/>
              </a:defRPr>
            </a:lvl1pPr>
            <a:lvl2pPr marL="742950" indent="-285750">
              <a:defRPr sz="2000">
                <a:solidFill>
                  <a:srgbClr val="3333FF"/>
                </a:solidFill>
                <a:latin typeface="Verdana" panose="020B0604030504040204" pitchFamily="34" charset="0"/>
                <a:ea typeface="宋体" panose="02010600030101010101" pitchFamily="2" charset="-122"/>
              </a:defRPr>
            </a:lvl2pPr>
            <a:lvl3pPr marL="1143000" indent="-228600">
              <a:defRPr sz="2000">
                <a:solidFill>
                  <a:srgbClr val="3333FF"/>
                </a:solidFill>
                <a:latin typeface="Verdana" panose="020B0604030504040204" pitchFamily="34" charset="0"/>
                <a:ea typeface="宋体" panose="02010600030101010101" pitchFamily="2" charset="-122"/>
              </a:defRPr>
            </a:lvl3pPr>
            <a:lvl4pPr marL="1600200" indent="-228600">
              <a:defRPr sz="2000">
                <a:solidFill>
                  <a:srgbClr val="3333FF"/>
                </a:solidFill>
                <a:latin typeface="Verdana" panose="020B0604030504040204" pitchFamily="34" charset="0"/>
                <a:ea typeface="宋体" panose="02010600030101010101" pitchFamily="2" charset="-122"/>
              </a:defRPr>
            </a:lvl4pPr>
            <a:lvl5pPr marL="2057400" indent="-228600">
              <a:defRPr sz="2000">
                <a:solidFill>
                  <a:srgbClr val="3333FF"/>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3333FF"/>
                </a:solidFill>
                <a:latin typeface="Verdana" panose="020B0604030504040204" pitchFamily="34" charset="0"/>
                <a:ea typeface="宋体" panose="02010600030101010101" pitchFamily="2" charset="-122"/>
              </a:defRPr>
            </a:lvl9pPr>
          </a:lstStyle>
          <a:p>
            <a:pPr eaLnBrk="1" hangingPunct="1">
              <a:spcBef>
                <a:spcPct val="50000"/>
              </a:spcBef>
            </a:pPr>
            <a:r>
              <a:rPr lang="en-US" altLang="zh-CN" sz="1400" i="1" dirty="0">
                <a:solidFill>
                  <a:srgbClr val="FF0000"/>
                </a:solidFill>
                <a:latin typeface="Arial" panose="020B0604020202020204" pitchFamily="34" charset="0"/>
                <a:cs typeface="Arial" panose="020B0604020202020204" pitchFamily="34" charset="0"/>
              </a:rPr>
              <a:t>STAR 2014</a:t>
            </a:r>
          </a:p>
        </p:txBody>
      </p:sp>
      <p:sp>
        <p:nvSpPr>
          <p:cNvPr id="13" name="文本框 12"/>
          <p:cNvSpPr txBox="1"/>
          <p:nvPr/>
        </p:nvSpPr>
        <p:spPr>
          <a:xfrm>
            <a:off x="6228184" y="2132856"/>
            <a:ext cx="2664296" cy="646331"/>
          </a:xfrm>
          <a:prstGeom prst="rect">
            <a:avLst/>
          </a:prstGeom>
          <a:noFill/>
        </p:spPr>
        <p:txBody>
          <a:bodyPr wrap="square" rtlCol="0">
            <a:spAutoFit/>
          </a:bodyPr>
          <a:lstStyle/>
          <a:p>
            <a:r>
              <a:rPr lang="en-US" altLang="zh-CN" sz="1800" i="1" dirty="0" smtClean="0">
                <a:solidFill>
                  <a:schemeClr val="tx1"/>
                </a:solidFill>
                <a:latin typeface="Arial" panose="020B0604020202020204" pitchFamily="34" charset="0"/>
                <a:cs typeface="Arial" panose="020B0604020202020204" pitchFamily="34" charset="0"/>
              </a:rPr>
              <a:t>Strongest magnetic field (Rotation) in nature !</a:t>
            </a:r>
            <a:endParaRPr lang="zh-CN" altLang="en-US" sz="1800" i="1" dirty="0">
              <a:solidFill>
                <a:schemeClr val="tx1"/>
              </a:solidFill>
              <a:latin typeface="Arial" panose="020B0604020202020204" pitchFamily="34" charset="0"/>
              <a:cs typeface="Arial" panose="020B0604020202020204" pitchFamily="34" charset="0"/>
            </a:endParaRPr>
          </a:p>
        </p:txBody>
      </p:sp>
      <p:grpSp>
        <p:nvGrpSpPr>
          <p:cNvPr id="31" name="Group 16"/>
          <p:cNvGrpSpPr>
            <a:grpSpLocks noChangeAspect="1"/>
          </p:cNvGrpSpPr>
          <p:nvPr/>
        </p:nvGrpSpPr>
        <p:grpSpPr>
          <a:xfrm>
            <a:off x="179514" y="1097271"/>
            <a:ext cx="3744414" cy="1755665"/>
            <a:chOff x="5076056" y="3079551"/>
            <a:chExt cx="3509656" cy="1645593"/>
          </a:xfrm>
        </p:grpSpPr>
        <p:pic>
          <p:nvPicPr>
            <p:cNvPr id="32" name="Picture 9"/>
            <p:cNvPicPr>
              <a:picLocks noChangeAspect="1"/>
            </p:cNvPicPr>
            <p:nvPr/>
          </p:nvPicPr>
          <p:blipFill rotWithShape="1">
            <a:blip r:embed="rId6"/>
            <a:srcRect t="16806"/>
            <a:stretch/>
          </p:blipFill>
          <p:spPr>
            <a:xfrm>
              <a:off x="5076056" y="3079551"/>
              <a:ext cx="2905512" cy="1645593"/>
            </a:xfrm>
            <a:prstGeom prst="rect">
              <a:avLst/>
            </a:prstGeom>
          </p:spPr>
        </p:pic>
        <p:sp>
          <p:nvSpPr>
            <p:cNvPr id="33" name="TextBox 11"/>
            <p:cNvSpPr txBox="1"/>
            <p:nvPr/>
          </p:nvSpPr>
          <p:spPr>
            <a:xfrm rot="5400000">
              <a:off x="8137564" y="4036480"/>
              <a:ext cx="292407" cy="603889"/>
            </a:xfrm>
            <a:prstGeom prst="rect">
              <a:avLst/>
            </a:prstGeom>
            <a:noFill/>
          </p:spPr>
          <p:txBody>
            <a:bodyPr wrap="none" rtlCol="0">
              <a:spAutoFit/>
            </a:bodyPr>
            <a:lstStyle/>
            <a:p>
              <a:r>
                <a:rPr lang="en-US" sz="4400" dirty="0" smtClean="0">
                  <a:solidFill>
                    <a:srgbClr val="FF0000"/>
                  </a:solidFill>
                </a:rPr>
                <a:t>-</a:t>
              </a:r>
              <a:endParaRPr lang="en-US" sz="3600" dirty="0">
                <a:solidFill>
                  <a:srgbClr val="FF0000"/>
                </a:solidFill>
              </a:endParaRPr>
            </a:p>
          </p:txBody>
        </p:sp>
        <p:sp>
          <p:nvSpPr>
            <p:cNvPr id="34" name="TextBox 27"/>
            <p:cNvSpPr txBox="1"/>
            <p:nvPr/>
          </p:nvSpPr>
          <p:spPr>
            <a:xfrm>
              <a:off x="7926945" y="3226639"/>
              <a:ext cx="356531" cy="507267"/>
            </a:xfrm>
            <a:prstGeom prst="rect">
              <a:avLst/>
            </a:prstGeom>
            <a:noFill/>
          </p:spPr>
          <p:txBody>
            <a:bodyPr wrap="none" rtlCol="0">
              <a:spAutoFit/>
            </a:bodyPr>
            <a:lstStyle/>
            <a:p>
              <a:r>
                <a:rPr lang="en-US" sz="3600" dirty="0" smtClean="0">
                  <a:solidFill>
                    <a:srgbClr val="0000FF"/>
                  </a:solidFill>
                </a:rPr>
                <a:t>+</a:t>
              </a:r>
              <a:endParaRPr lang="en-US" sz="3600" dirty="0">
                <a:solidFill>
                  <a:srgbClr val="0000FF"/>
                </a:solidFill>
              </a:endParaRPr>
            </a:p>
          </p:txBody>
        </p:sp>
        <p:sp>
          <p:nvSpPr>
            <p:cNvPr id="35" name="TextBox 33"/>
            <p:cNvSpPr txBox="1"/>
            <p:nvPr/>
          </p:nvSpPr>
          <p:spPr>
            <a:xfrm>
              <a:off x="6253376" y="4082825"/>
              <a:ext cx="288032" cy="362334"/>
            </a:xfrm>
            <a:prstGeom prst="rect">
              <a:avLst/>
            </a:prstGeom>
            <a:noFill/>
          </p:spPr>
          <p:txBody>
            <a:bodyPr wrap="square" rtlCol="0">
              <a:spAutoFit/>
            </a:bodyPr>
            <a:lstStyle/>
            <a:p>
              <a:r>
                <a:rPr lang="en-US" dirty="0" smtClean="0">
                  <a:solidFill>
                    <a:srgbClr val="008000"/>
                  </a:solidFill>
                </a:rPr>
                <a:t>s</a:t>
              </a:r>
              <a:endParaRPr lang="en-US" dirty="0">
                <a:solidFill>
                  <a:srgbClr val="008000"/>
                </a:solidFill>
              </a:endParaRPr>
            </a:p>
          </p:txBody>
        </p:sp>
        <p:sp>
          <p:nvSpPr>
            <p:cNvPr id="36" name="TextBox 34"/>
            <p:cNvSpPr txBox="1"/>
            <p:nvPr/>
          </p:nvSpPr>
          <p:spPr>
            <a:xfrm>
              <a:off x="7209638" y="4059092"/>
              <a:ext cx="288032" cy="362334"/>
            </a:xfrm>
            <a:prstGeom prst="rect">
              <a:avLst/>
            </a:prstGeom>
            <a:noFill/>
          </p:spPr>
          <p:txBody>
            <a:bodyPr wrap="square" rtlCol="0">
              <a:spAutoFit/>
            </a:bodyPr>
            <a:lstStyle/>
            <a:p>
              <a:r>
                <a:rPr lang="en-US" dirty="0" smtClean="0">
                  <a:solidFill>
                    <a:srgbClr val="008000"/>
                  </a:solidFill>
                </a:rPr>
                <a:t>s</a:t>
              </a:r>
              <a:endParaRPr lang="en-US" dirty="0">
                <a:solidFill>
                  <a:srgbClr val="008000"/>
                </a:solidFill>
              </a:endParaRPr>
            </a:p>
          </p:txBody>
        </p:sp>
        <p:sp>
          <p:nvSpPr>
            <p:cNvPr id="37" name="TextBox 37"/>
            <p:cNvSpPr txBox="1"/>
            <p:nvPr/>
          </p:nvSpPr>
          <p:spPr>
            <a:xfrm>
              <a:off x="7197391" y="3418125"/>
              <a:ext cx="288032" cy="362334"/>
            </a:xfrm>
            <a:prstGeom prst="rect">
              <a:avLst/>
            </a:prstGeom>
            <a:noFill/>
          </p:spPr>
          <p:txBody>
            <a:bodyPr wrap="square" rtlCol="0">
              <a:spAutoFit/>
            </a:bodyPr>
            <a:lstStyle/>
            <a:p>
              <a:r>
                <a:rPr lang="en-US" dirty="0" smtClean="0">
                  <a:solidFill>
                    <a:srgbClr val="008000"/>
                  </a:solidFill>
                </a:rPr>
                <a:t>s</a:t>
              </a:r>
              <a:endParaRPr lang="en-US" dirty="0">
                <a:solidFill>
                  <a:srgbClr val="008000"/>
                </a:solidFill>
              </a:endParaRPr>
            </a:p>
          </p:txBody>
        </p:sp>
        <p:sp>
          <p:nvSpPr>
            <p:cNvPr id="38" name="TextBox 38"/>
            <p:cNvSpPr txBox="1"/>
            <p:nvPr/>
          </p:nvSpPr>
          <p:spPr>
            <a:xfrm>
              <a:off x="6261287" y="3400431"/>
              <a:ext cx="288032" cy="362334"/>
            </a:xfrm>
            <a:prstGeom prst="rect">
              <a:avLst/>
            </a:prstGeom>
            <a:noFill/>
          </p:spPr>
          <p:txBody>
            <a:bodyPr wrap="square" rtlCol="0">
              <a:spAutoFit/>
            </a:bodyPr>
            <a:lstStyle/>
            <a:p>
              <a:r>
                <a:rPr lang="en-US" dirty="0" smtClean="0">
                  <a:solidFill>
                    <a:srgbClr val="008000"/>
                  </a:solidFill>
                </a:rPr>
                <a:t>s</a:t>
              </a:r>
              <a:endParaRPr lang="en-US" dirty="0">
                <a:solidFill>
                  <a:srgbClr val="008000"/>
                </a:solidFill>
              </a:endParaRPr>
            </a:p>
          </p:txBody>
        </p:sp>
        <p:sp>
          <p:nvSpPr>
            <p:cNvPr id="39" name="TextBox 39"/>
            <p:cNvSpPr txBox="1"/>
            <p:nvPr/>
          </p:nvSpPr>
          <p:spPr>
            <a:xfrm>
              <a:off x="6583179" y="3179172"/>
              <a:ext cx="288032" cy="362334"/>
            </a:xfrm>
            <a:prstGeom prst="rect">
              <a:avLst/>
            </a:prstGeom>
            <a:noFill/>
          </p:spPr>
          <p:txBody>
            <a:bodyPr wrap="square" rtlCol="0">
              <a:spAutoFit/>
            </a:bodyPr>
            <a:lstStyle/>
            <a:p>
              <a:r>
                <a:rPr lang="en-US" dirty="0">
                  <a:solidFill>
                    <a:srgbClr val="A70037"/>
                  </a:solidFill>
                </a:rPr>
                <a:t>p</a:t>
              </a:r>
            </a:p>
          </p:txBody>
        </p:sp>
        <p:sp>
          <p:nvSpPr>
            <p:cNvPr id="40" name="TextBox 40"/>
            <p:cNvSpPr txBox="1"/>
            <p:nvPr/>
          </p:nvSpPr>
          <p:spPr>
            <a:xfrm>
              <a:off x="7549520" y="3344674"/>
              <a:ext cx="288032" cy="362334"/>
            </a:xfrm>
            <a:prstGeom prst="rect">
              <a:avLst/>
            </a:prstGeom>
            <a:noFill/>
          </p:spPr>
          <p:txBody>
            <a:bodyPr wrap="square" rtlCol="0">
              <a:spAutoFit/>
            </a:bodyPr>
            <a:lstStyle/>
            <a:p>
              <a:r>
                <a:rPr lang="en-US" dirty="0">
                  <a:solidFill>
                    <a:srgbClr val="A70037"/>
                  </a:solidFill>
                </a:rPr>
                <a:t>p</a:t>
              </a:r>
            </a:p>
          </p:txBody>
        </p:sp>
        <p:sp>
          <p:nvSpPr>
            <p:cNvPr id="41" name="TextBox 41"/>
            <p:cNvSpPr txBox="1"/>
            <p:nvPr/>
          </p:nvSpPr>
          <p:spPr>
            <a:xfrm>
              <a:off x="7533699" y="4056037"/>
              <a:ext cx="288032" cy="362334"/>
            </a:xfrm>
            <a:prstGeom prst="rect">
              <a:avLst/>
            </a:prstGeom>
            <a:noFill/>
          </p:spPr>
          <p:txBody>
            <a:bodyPr wrap="square" rtlCol="0">
              <a:spAutoFit/>
            </a:bodyPr>
            <a:lstStyle/>
            <a:p>
              <a:r>
                <a:rPr lang="en-US" dirty="0">
                  <a:solidFill>
                    <a:srgbClr val="A70037"/>
                  </a:solidFill>
                </a:rPr>
                <a:t>p</a:t>
              </a:r>
            </a:p>
          </p:txBody>
        </p:sp>
        <p:sp>
          <p:nvSpPr>
            <p:cNvPr id="42" name="TextBox 42"/>
            <p:cNvSpPr txBox="1"/>
            <p:nvPr/>
          </p:nvSpPr>
          <p:spPr>
            <a:xfrm>
              <a:off x="6581724" y="4177082"/>
              <a:ext cx="288032" cy="362334"/>
            </a:xfrm>
            <a:prstGeom prst="rect">
              <a:avLst/>
            </a:prstGeom>
            <a:noFill/>
          </p:spPr>
          <p:txBody>
            <a:bodyPr wrap="square" rtlCol="0">
              <a:spAutoFit/>
            </a:bodyPr>
            <a:lstStyle/>
            <a:p>
              <a:r>
                <a:rPr lang="en-US" dirty="0">
                  <a:solidFill>
                    <a:srgbClr val="A70037"/>
                  </a:solidFill>
                </a:rPr>
                <a:t>p</a:t>
              </a:r>
            </a:p>
          </p:txBody>
        </p:sp>
      </p:grpSp>
      <p:sp>
        <p:nvSpPr>
          <p:cNvPr id="43" name="TextBox 17"/>
          <p:cNvSpPr txBox="1"/>
          <p:nvPr/>
        </p:nvSpPr>
        <p:spPr>
          <a:xfrm rot="5400000">
            <a:off x="3351509" y="1841180"/>
            <a:ext cx="968885" cy="400110"/>
          </a:xfrm>
          <a:prstGeom prst="rect">
            <a:avLst/>
          </a:prstGeom>
          <a:noFill/>
        </p:spPr>
        <p:txBody>
          <a:bodyPr wrap="none" rtlCol="0">
            <a:spAutoFit/>
          </a:bodyPr>
          <a:lstStyle/>
          <a:p>
            <a:r>
              <a:rPr lang="en-US" sz="2000" dirty="0" smtClean="0">
                <a:solidFill>
                  <a:srgbClr val="C00000"/>
                </a:solidFill>
              </a:rPr>
              <a:t>charge</a:t>
            </a:r>
            <a:endParaRPr lang="en-US" sz="2000" dirty="0">
              <a:solidFill>
                <a:srgbClr val="C00000"/>
              </a:solidFill>
            </a:endParaRPr>
          </a:p>
        </p:txBody>
      </p:sp>
      <p:sp>
        <p:nvSpPr>
          <p:cNvPr id="44" name="TextBox 25"/>
          <p:cNvSpPr txBox="1"/>
          <p:nvPr/>
        </p:nvSpPr>
        <p:spPr>
          <a:xfrm>
            <a:off x="1475656" y="548680"/>
            <a:ext cx="1774818" cy="615553"/>
          </a:xfrm>
          <a:prstGeom prst="rect">
            <a:avLst/>
          </a:prstGeom>
          <a:noFill/>
        </p:spPr>
        <p:txBody>
          <a:bodyPr wrap="square" rtlCol="0">
            <a:spAutoFit/>
          </a:bodyPr>
          <a:lstStyle/>
          <a:p>
            <a:r>
              <a:rPr lang="en-US" sz="1800" i="1" dirty="0" smtClean="0">
                <a:solidFill>
                  <a:srgbClr val="FF0000"/>
                </a:solidFill>
                <a:latin typeface="Arial" panose="020B0604020202020204" pitchFamily="34" charset="0"/>
                <a:cs typeface="Arial" panose="020B0604020202020204" pitchFamily="34" charset="0"/>
              </a:rPr>
              <a:t>      chirality</a:t>
            </a:r>
          </a:p>
          <a:p>
            <a:r>
              <a:rPr lang="en-US" sz="1600" i="1" dirty="0" smtClean="0">
                <a:solidFill>
                  <a:srgbClr val="FF0000"/>
                </a:solidFill>
                <a:latin typeface="Arial" panose="020B0604020202020204" pitchFamily="34" charset="0"/>
                <a:cs typeface="Arial" panose="020B0604020202020204" pitchFamily="34" charset="0"/>
              </a:rPr>
              <a:t>left             right</a:t>
            </a:r>
            <a:endParaRPr lang="en-US" sz="1600" i="1" dirty="0">
              <a:solidFill>
                <a:srgbClr val="FF0000"/>
              </a:solidFill>
              <a:latin typeface="Arial" panose="020B0604020202020204" pitchFamily="34" charset="0"/>
              <a:cs typeface="Arial" panose="020B0604020202020204" pitchFamily="34" charset="0"/>
            </a:endParaRPr>
          </a:p>
        </p:txBody>
      </p:sp>
      <p:sp>
        <p:nvSpPr>
          <p:cNvPr id="45" name="TextBox 24"/>
          <p:cNvSpPr txBox="1"/>
          <p:nvPr/>
        </p:nvSpPr>
        <p:spPr>
          <a:xfrm>
            <a:off x="2435512" y="2784037"/>
            <a:ext cx="1776448" cy="523220"/>
          </a:xfrm>
          <a:prstGeom prst="rect">
            <a:avLst/>
          </a:prstGeom>
          <a:noFill/>
        </p:spPr>
        <p:txBody>
          <a:bodyPr wrap="none" rtlCol="0">
            <a:spAutoFit/>
          </a:bodyPr>
          <a:lstStyle/>
          <a:p>
            <a:r>
              <a:rPr lang="en-US" sz="1400" i="1" dirty="0" smtClean="0">
                <a:solidFill>
                  <a:schemeClr val="tx1"/>
                </a:solidFill>
                <a:latin typeface="Arial" panose="020B0604020202020204" pitchFamily="34" charset="0"/>
                <a:cs typeface="Arial" panose="020B0604020202020204" pitchFamily="34" charset="0"/>
              </a:rPr>
              <a:t>positive goes up</a:t>
            </a:r>
          </a:p>
          <a:p>
            <a:r>
              <a:rPr lang="en-US" sz="1400" i="1" dirty="0" smtClean="0">
                <a:solidFill>
                  <a:schemeClr val="tx1"/>
                </a:solidFill>
                <a:latin typeface="Arial" panose="020B0604020202020204" pitchFamily="34" charset="0"/>
                <a:cs typeface="Arial" panose="020B0604020202020204" pitchFamily="34" charset="0"/>
              </a:rPr>
              <a:t>negative goes down</a:t>
            </a:r>
            <a:endParaRPr lang="en-US" sz="1400" i="1" dirty="0">
              <a:solidFill>
                <a:schemeClr val="tx1"/>
              </a:solidFill>
              <a:latin typeface="Arial" panose="020B0604020202020204" pitchFamily="34" charset="0"/>
              <a:cs typeface="Arial" panose="020B0604020202020204" pitchFamily="34" charset="0"/>
            </a:endParaRPr>
          </a:p>
        </p:txBody>
      </p:sp>
      <p:sp>
        <p:nvSpPr>
          <p:cNvPr id="46" name="TextBox 43"/>
          <p:cNvSpPr txBox="1"/>
          <p:nvPr/>
        </p:nvSpPr>
        <p:spPr>
          <a:xfrm>
            <a:off x="632233" y="2780928"/>
            <a:ext cx="1707519" cy="523220"/>
          </a:xfrm>
          <a:prstGeom prst="rect">
            <a:avLst/>
          </a:prstGeom>
          <a:noFill/>
        </p:spPr>
        <p:txBody>
          <a:bodyPr wrap="none" rtlCol="0">
            <a:spAutoFit/>
          </a:bodyPr>
          <a:lstStyle/>
          <a:p>
            <a:r>
              <a:rPr lang="en-US" sz="1400" i="1" dirty="0" smtClean="0">
                <a:solidFill>
                  <a:schemeClr val="tx1"/>
                </a:solidFill>
                <a:latin typeface="Arial" panose="020B0604020202020204" pitchFamily="34" charset="0"/>
                <a:cs typeface="Arial" panose="020B0604020202020204" pitchFamily="34" charset="0"/>
              </a:rPr>
              <a:t>negative goes up</a:t>
            </a:r>
          </a:p>
          <a:p>
            <a:r>
              <a:rPr lang="en-US" sz="1400" i="1" dirty="0" smtClean="0">
                <a:solidFill>
                  <a:schemeClr val="tx1"/>
                </a:solidFill>
                <a:latin typeface="Arial" panose="020B0604020202020204" pitchFamily="34" charset="0"/>
                <a:cs typeface="Arial" panose="020B0604020202020204" pitchFamily="34" charset="0"/>
              </a:rPr>
              <a:t>positive goes down</a:t>
            </a:r>
            <a:endParaRPr lang="en-US" sz="1400" i="1" dirty="0">
              <a:solidFill>
                <a:schemeClr val="tx1"/>
              </a:solidFill>
              <a:latin typeface="Arial" panose="020B0604020202020204" pitchFamily="34" charset="0"/>
              <a:cs typeface="Arial" panose="020B0604020202020204" pitchFamily="34" charset="0"/>
            </a:endParaRPr>
          </a:p>
        </p:txBody>
      </p:sp>
      <p:sp>
        <p:nvSpPr>
          <p:cNvPr id="4" name="矩形 3"/>
          <p:cNvSpPr/>
          <p:nvPr/>
        </p:nvSpPr>
        <p:spPr>
          <a:xfrm>
            <a:off x="107504" y="3212976"/>
            <a:ext cx="5113014" cy="646331"/>
          </a:xfrm>
          <a:prstGeom prst="rect">
            <a:avLst/>
          </a:prstGeom>
        </p:spPr>
        <p:txBody>
          <a:bodyPr wrap="square">
            <a:spAutoFit/>
          </a:bodyPr>
          <a:lstStyle/>
          <a:p>
            <a:r>
              <a:rPr lang="en-US" altLang="zh-CN" sz="1800" i="1" dirty="0">
                <a:solidFill>
                  <a:srgbClr val="FF0000"/>
                </a:solidFill>
                <a:latin typeface="Arial" panose="020B0604020202020204" pitchFamily="34" charset="0"/>
                <a:cs typeface="Arial" panose="020B0604020202020204" pitchFamily="34" charset="0"/>
              </a:rPr>
              <a:t>An excess of right or left handed quarks should lead to a current flow along the magnetic </a:t>
            </a:r>
            <a:r>
              <a:rPr lang="en-US" altLang="zh-CN" sz="1800" i="1" dirty="0" smtClean="0">
                <a:solidFill>
                  <a:srgbClr val="FF0000"/>
                </a:solidFill>
                <a:latin typeface="Arial" panose="020B0604020202020204" pitchFamily="34" charset="0"/>
                <a:cs typeface="Arial" panose="020B0604020202020204" pitchFamily="34" charset="0"/>
              </a:rPr>
              <a:t>field </a:t>
            </a:r>
            <a:r>
              <a:rPr lang="zh-CN" altLang="en-US" sz="1800" i="1" dirty="0" smtClean="0">
                <a:solidFill>
                  <a:srgbClr val="FF0000"/>
                </a:solidFill>
                <a:latin typeface="Arial" panose="020B0604020202020204" pitchFamily="34" charset="0"/>
                <a:cs typeface="Arial" panose="020B0604020202020204" pitchFamily="34" charset="0"/>
              </a:rPr>
              <a:t>！</a:t>
            </a:r>
            <a:endParaRPr lang="en-US" altLang="zh-CN" sz="1800" i="1" dirty="0">
              <a:solidFill>
                <a:srgbClr val="FF0000"/>
              </a:solidFill>
              <a:latin typeface="Arial" panose="020B0604020202020204" pitchFamily="34" charset="0"/>
              <a:cs typeface="Arial" panose="020B0604020202020204" pitchFamily="34" charset="0"/>
            </a:endParaRPr>
          </a:p>
        </p:txBody>
      </p:sp>
      <p:sp>
        <p:nvSpPr>
          <p:cNvPr id="5" name="矩形 4"/>
          <p:cNvSpPr/>
          <p:nvPr/>
        </p:nvSpPr>
        <p:spPr>
          <a:xfrm>
            <a:off x="2818785" y="220578"/>
            <a:ext cx="3121367" cy="400110"/>
          </a:xfrm>
          <a:prstGeom prst="rect">
            <a:avLst/>
          </a:prstGeom>
        </p:spPr>
        <p:txBody>
          <a:bodyPr wrap="none">
            <a:spAutoFit/>
          </a:bodyPr>
          <a:lstStyle/>
          <a:p>
            <a:pPr eaLnBrk="1" hangingPunct="1">
              <a:spcBef>
                <a:spcPct val="50000"/>
              </a:spcBef>
            </a:pPr>
            <a:r>
              <a:rPr lang="en-US" altLang="zh-CN" sz="2000" i="1" u="sng" dirty="0">
                <a:solidFill>
                  <a:srgbClr val="C00000"/>
                </a:solidFill>
                <a:latin typeface="Arial" panose="020B0604020202020204" pitchFamily="34" charset="0"/>
                <a:cs typeface="Arial" panose="020B0604020202020204" pitchFamily="34" charset="0"/>
              </a:rPr>
              <a:t>Charge Separation in HIC</a:t>
            </a:r>
          </a:p>
        </p:txBody>
      </p:sp>
      <p:graphicFrame>
        <p:nvGraphicFramePr>
          <p:cNvPr id="30" name="Object 2"/>
          <p:cNvGraphicFramePr>
            <a:graphicFrameLocks noChangeAspect="1"/>
          </p:cNvGraphicFramePr>
          <p:nvPr>
            <p:extLst>
              <p:ext uri="{D42A27DB-BD31-4B8C-83A1-F6EECF244321}">
                <p14:modId xmlns:p14="http://schemas.microsoft.com/office/powerpoint/2010/main" val="3553977716"/>
              </p:ext>
            </p:extLst>
          </p:nvPr>
        </p:nvGraphicFramePr>
        <p:xfrm>
          <a:off x="5652120" y="3556985"/>
          <a:ext cx="2592288" cy="448079"/>
        </p:xfrm>
        <a:graphic>
          <a:graphicData uri="http://schemas.openxmlformats.org/presentationml/2006/ole">
            <mc:AlternateContent xmlns:mc="http://schemas.openxmlformats.org/markup-compatibility/2006">
              <mc:Choice xmlns:v="urn:schemas-microsoft-com:vml" Requires="v">
                <p:oleObj spid="_x0000_s45121" name="Equation" r:id="rId7" imgW="1612800" imgH="279360" progId="Equation.DSMT4">
                  <p:embed/>
                </p:oleObj>
              </mc:Choice>
              <mc:Fallback>
                <p:oleObj name="Equation" r:id="rId7" imgW="1612800" imgH="279360" progId="Equation.DSMT4">
                  <p:embed/>
                  <p:pic>
                    <p:nvPicPr>
                      <p:cNvPr id="7171" name="Object 2"/>
                      <p:cNvPicPr>
                        <a:picLocks noChangeAspect="1" noChangeArrowheads="1"/>
                      </p:cNvPicPr>
                      <p:nvPr/>
                    </p:nvPicPr>
                    <p:blipFill>
                      <a:blip r:embed="rId8"/>
                      <a:srcRect/>
                      <a:stretch>
                        <a:fillRect/>
                      </a:stretch>
                    </p:blipFill>
                    <p:spPr bwMode="auto">
                      <a:xfrm>
                        <a:off x="5652120" y="3556985"/>
                        <a:ext cx="2592288" cy="448079"/>
                      </a:xfrm>
                      <a:prstGeom prst="rect">
                        <a:avLst/>
                      </a:prstGeom>
                      <a:noFill/>
                      <a:ln>
                        <a:noFill/>
                      </a:ln>
                    </p:spPr>
                  </p:pic>
                </p:oleObj>
              </mc:Fallback>
            </mc:AlternateContent>
          </a:graphicData>
        </a:graphic>
      </p:graphicFrame>
      <p:sp>
        <p:nvSpPr>
          <p:cNvPr id="6" name="矩形 5"/>
          <p:cNvSpPr/>
          <p:nvPr/>
        </p:nvSpPr>
        <p:spPr>
          <a:xfrm>
            <a:off x="1907704" y="6093296"/>
            <a:ext cx="5394892" cy="338554"/>
          </a:xfrm>
          <a:prstGeom prst="rect">
            <a:avLst/>
          </a:prstGeom>
        </p:spPr>
        <p:txBody>
          <a:bodyPr wrap="square">
            <a:spAutoFit/>
          </a:bodyPr>
          <a:lstStyle/>
          <a:p>
            <a:pPr eaLnBrk="1" hangingPunct="1">
              <a:spcBef>
                <a:spcPct val="50000"/>
              </a:spcBef>
            </a:pPr>
            <a:r>
              <a:rPr lang="en-US" altLang="zh-CN" sz="1600" i="1" dirty="0">
                <a:solidFill>
                  <a:srgbClr val="FF0000"/>
                </a:solidFill>
                <a:latin typeface="Arial" panose="020B0604020202020204" pitchFamily="34" charset="0"/>
                <a:cs typeface="Arial" panose="020B0604020202020204" pitchFamily="34" charset="0"/>
              </a:rPr>
              <a:t>Main challenge: how to separate the background </a:t>
            </a:r>
            <a:r>
              <a:rPr lang="en-US" altLang="zh-CN" sz="1600" i="1" dirty="0" smtClean="0">
                <a:solidFill>
                  <a:srgbClr val="FF0000"/>
                </a:solidFill>
                <a:latin typeface="Arial" panose="020B0604020202020204" pitchFamily="34" charset="0"/>
                <a:cs typeface="Arial" panose="020B0604020202020204" pitchFamily="34" charset="0"/>
              </a:rPr>
              <a:t>effects?</a:t>
            </a:r>
            <a:endParaRPr lang="en-US" altLang="zh-CN" sz="1600" i="1" dirty="0">
              <a:solidFill>
                <a:srgbClr val="FF0000"/>
              </a:solidFill>
              <a:latin typeface="Arial" panose="020B0604020202020204" pitchFamily="34" charset="0"/>
              <a:cs typeface="Arial" panose="020B0604020202020204" pitchFamily="34" charset="0"/>
            </a:endParaRPr>
          </a:p>
        </p:txBody>
      </p:sp>
      <p:sp>
        <p:nvSpPr>
          <p:cNvPr id="29" name="TextBox 28"/>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8</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01141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408112" y="188913"/>
            <a:ext cx="7772400" cy="647700"/>
          </a:xfrm>
        </p:spPr>
        <p:txBody>
          <a:bodyPr anchor="ctr"/>
          <a:lstStyle/>
          <a:p>
            <a:pPr eaLnBrk="1" hangingPunct="1"/>
            <a:r>
              <a:rPr lang="en-US" altLang="zh-CN" sz="2000" b="1" i="1" dirty="0" smtClean="0">
                <a:solidFill>
                  <a:srgbClr val="FF0000"/>
                </a:solidFill>
                <a:latin typeface="Arial" panose="020B0604020202020204" pitchFamily="34" charset="0"/>
                <a:cs typeface="Arial" panose="020B0604020202020204" pitchFamily="34" charset="0"/>
              </a:rPr>
              <a:t>Chiral Magnetic Effect in Isobaric Collisions</a:t>
            </a:r>
            <a:br>
              <a:rPr lang="en-US" altLang="zh-CN" sz="2000" b="1" i="1" dirty="0" smtClean="0">
                <a:solidFill>
                  <a:srgbClr val="FF0000"/>
                </a:solidFill>
                <a:latin typeface="Arial" panose="020B0604020202020204" pitchFamily="34" charset="0"/>
                <a:cs typeface="Arial" panose="020B0604020202020204" pitchFamily="34" charset="0"/>
              </a:rPr>
            </a:br>
            <a:r>
              <a:rPr lang="en-US" altLang="zh-CN" sz="2000" b="1" i="1" dirty="0" smtClean="0">
                <a:solidFill>
                  <a:srgbClr val="FF0000"/>
                </a:solidFill>
                <a:latin typeface="Arial" panose="020B0604020202020204" pitchFamily="34" charset="0"/>
                <a:cs typeface="Arial" panose="020B0604020202020204" pitchFamily="34" charset="0"/>
              </a:rPr>
              <a:t>from Anomalous-Viscous Fluid Dynamics (AVFD)</a:t>
            </a:r>
          </a:p>
        </p:txBody>
      </p:sp>
      <p:sp>
        <p:nvSpPr>
          <p:cNvPr id="4098" name="Rectangle 3"/>
          <p:cNvSpPr>
            <a:spLocks noGrp="1" noChangeArrowheads="1"/>
          </p:cNvSpPr>
          <p:nvPr>
            <p:ph type="subTitle" idx="1"/>
          </p:nvPr>
        </p:nvSpPr>
        <p:spPr>
          <a:xfrm>
            <a:off x="1371600" y="3886200"/>
            <a:ext cx="6400800" cy="1752600"/>
          </a:xfrm>
        </p:spPr>
        <p:txBody>
          <a:bodyPr/>
          <a:lstStyle/>
          <a:p>
            <a:pPr eaLnBrk="1" hangingPunct="1"/>
            <a:endParaRPr lang="zh-CN" altLang="zh-CN" sz="3200" smtClean="0"/>
          </a:p>
        </p:txBody>
      </p:sp>
      <p:sp>
        <p:nvSpPr>
          <p:cNvPr id="4099" name="Rectangle 4"/>
          <p:cNvSpPr>
            <a:spLocks noChangeArrowheads="1"/>
          </p:cNvSpPr>
          <p:nvPr/>
        </p:nvSpPr>
        <p:spPr bwMode="auto">
          <a:xfrm>
            <a:off x="611560" y="836712"/>
            <a:ext cx="8258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i="1" dirty="0" err="1">
                <a:solidFill>
                  <a:srgbClr val="0000CC"/>
                </a:solidFill>
              </a:rPr>
              <a:t>Shuzhe</a:t>
            </a:r>
            <a:r>
              <a:rPr lang="en-US" altLang="zh-CN" sz="1600" i="1" dirty="0">
                <a:solidFill>
                  <a:srgbClr val="0000CC"/>
                </a:solidFill>
              </a:rPr>
              <a:t> Shi , Hui Zhang, </a:t>
            </a:r>
            <a:r>
              <a:rPr lang="en-US" altLang="zh-CN" sz="1600" i="1" dirty="0" err="1">
                <a:solidFill>
                  <a:srgbClr val="0000CC"/>
                </a:solidFill>
              </a:rPr>
              <a:t>Defu</a:t>
            </a:r>
            <a:r>
              <a:rPr lang="en-US" altLang="zh-CN" sz="1600" i="1" dirty="0">
                <a:solidFill>
                  <a:srgbClr val="0000CC"/>
                </a:solidFill>
              </a:rPr>
              <a:t> </a:t>
            </a:r>
            <a:r>
              <a:rPr lang="en-US" altLang="zh-CN" sz="1600" i="1" dirty="0" err="1">
                <a:solidFill>
                  <a:srgbClr val="0000CC"/>
                </a:solidFill>
              </a:rPr>
              <a:t>Hou</a:t>
            </a:r>
            <a:r>
              <a:rPr lang="en-US" altLang="zh-CN" sz="1600" i="1" dirty="0">
                <a:solidFill>
                  <a:srgbClr val="0000CC"/>
                </a:solidFill>
              </a:rPr>
              <a:t> , </a:t>
            </a:r>
            <a:r>
              <a:rPr lang="en-US" altLang="zh-CN" sz="1600" i="1" dirty="0" err="1">
                <a:solidFill>
                  <a:srgbClr val="0000CC"/>
                </a:solidFill>
              </a:rPr>
              <a:t>Jinfeng</a:t>
            </a:r>
            <a:r>
              <a:rPr lang="en-US" altLang="zh-CN" sz="1600" i="1" dirty="0">
                <a:solidFill>
                  <a:srgbClr val="0000CC"/>
                </a:solidFill>
              </a:rPr>
              <a:t> Liao , QM2018 @ Venice May. 13~19, 2018 </a:t>
            </a:r>
          </a:p>
        </p:txBody>
      </p:sp>
      <p:pic>
        <p:nvPicPr>
          <p:cNvPr id="41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845097"/>
            <a:ext cx="79041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8"/>
          <p:cNvSpPr>
            <a:spLocks noChangeArrowheads="1"/>
          </p:cNvSpPr>
          <p:nvPr/>
        </p:nvSpPr>
        <p:spPr bwMode="auto">
          <a:xfrm>
            <a:off x="611560" y="5085184"/>
            <a:ext cx="8497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i="1" dirty="0">
                <a:solidFill>
                  <a:srgbClr val="C00000"/>
                </a:solidFill>
              </a:rPr>
              <a:t>The absolute difference between isobars, after identical </a:t>
            </a:r>
            <a:r>
              <a:rPr lang="en-US" altLang="zh-CN" sz="1600" i="1" dirty="0" err="1">
                <a:solidFill>
                  <a:srgbClr val="C00000"/>
                </a:solidFill>
              </a:rPr>
              <a:t>multiplicity+elliptic</a:t>
            </a:r>
            <a:r>
              <a:rPr lang="en-US" altLang="zh-CN" sz="1600" i="1" dirty="0">
                <a:solidFill>
                  <a:srgbClr val="C00000"/>
                </a:solidFill>
              </a:rPr>
              <a:t> flow cuts,</a:t>
            </a:r>
          </a:p>
          <a:p>
            <a:pPr eaLnBrk="1" hangingPunct="1"/>
            <a:r>
              <a:rPr lang="en-US" altLang="zh-CN" sz="1600" i="1" dirty="0">
                <a:solidFill>
                  <a:srgbClr val="C00000"/>
                </a:solidFill>
              </a:rPr>
              <a:t>will provide the most sensitive and clean probe of CME signal.</a:t>
            </a:r>
          </a:p>
        </p:txBody>
      </p:sp>
      <p:pic>
        <p:nvPicPr>
          <p:cNvPr id="41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31" y="1213892"/>
            <a:ext cx="2676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6464369"/>
            <a:ext cx="8568953" cy="276999"/>
          </a:xfrm>
          <a:prstGeom prst="rect">
            <a:avLst/>
          </a:prstGeom>
          <a:noFill/>
        </p:spPr>
        <p:txBody>
          <a:bodyPr wrap="square" rtlCol="0">
            <a:spAutoFit/>
          </a:bodyPr>
          <a:lstStyle/>
          <a:p>
            <a:r>
              <a:rPr lang="en-US" altLang="zh-CN" sz="1200" i="1" dirty="0" smtClean="0">
                <a:solidFill>
                  <a:srgbClr val="0000CC"/>
                </a:solidFill>
                <a:latin typeface="Arial" pitchFamily="34" charset="0"/>
                <a:cs typeface="Arial" pitchFamily="34" charset="0"/>
              </a:rPr>
              <a:t>Pengfei Zhuang,  CLHCP2018,  CCNU, Wuhan, 20181222                                                                                                    </a:t>
            </a:r>
            <a:r>
              <a:rPr lang="en-US" altLang="zh-CN" sz="1200" i="1" dirty="0" smtClean="0">
                <a:solidFill>
                  <a:srgbClr val="0000CC"/>
                </a:solidFill>
                <a:latin typeface="Arial" pitchFamily="34" charset="0"/>
                <a:cs typeface="Arial" pitchFamily="34" charset="0"/>
              </a:rPr>
              <a:t> 9</a:t>
            </a:r>
            <a:endParaRPr lang="zh-CN" altLang="en-US" sz="1200"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273404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kumimoji="1" lang="zh-CN" altLang="en-US" sz="2400" b="0" i="0" u="none" strike="noStrike" cap="none" normalizeH="0" baseline="0" smtClean="0">
            <a:ln>
              <a:noFill/>
            </a:ln>
            <a:solidFill>
              <a:schemeClr val="accent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kumimoji="1" lang="zh-CN" altLang="en-US" sz="2400" b="0" i="0" u="none" strike="noStrike" cap="none" normalizeH="0" baseline="0" smtClean="0">
            <a:ln>
              <a:noFill/>
            </a:ln>
            <a:solidFill>
              <a:schemeClr val="accent2"/>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Designs\Blends.pot</Template>
  <TotalTime>19702</TotalTime>
  <Words>2311</Words>
  <Application>Microsoft Office PowerPoint</Application>
  <PresentationFormat>On-screen Show (4:3)</PresentationFormat>
  <Paragraphs>260</Paragraphs>
  <Slides>18</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35" baseType="lpstr">
      <vt:lpstr>LucidaGrande</vt:lpstr>
      <vt:lpstr>黑体</vt:lpstr>
      <vt:lpstr>楷体</vt:lpstr>
      <vt:lpstr>宋体</vt:lpstr>
      <vt:lpstr>Arial</vt:lpstr>
      <vt:lpstr>Arial Bold</vt:lpstr>
      <vt:lpstr>Arial Unicode MS</vt:lpstr>
      <vt:lpstr>Cambria Math</vt:lpstr>
      <vt:lpstr>Helvetica</vt:lpstr>
      <vt:lpstr>Tahoma</vt:lpstr>
      <vt:lpstr>Times New Roman</vt:lpstr>
      <vt:lpstr>Verdana</vt:lpstr>
      <vt:lpstr>Wingdings</vt:lpstr>
      <vt:lpstr>Blends</vt:lpstr>
      <vt:lpstr>Equation</vt:lpstr>
      <vt:lpstr>位图图像</vt:lpstr>
      <vt:lpstr>Acrobat Document</vt:lpstr>
      <vt:lpstr>PowerPoint Presentation</vt:lpstr>
      <vt:lpstr>PowerPoint Presentation</vt:lpstr>
      <vt:lpstr>PowerPoint Presentation</vt:lpstr>
      <vt:lpstr>Lattice QCD: Critical Point is Disfavored at μ_B/T≲ 2</vt:lpstr>
      <vt:lpstr>Dynamical Fluctuations around Critical Point</vt:lpstr>
      <vt:lpstr>Baryon Number Moments in HIC</vt:lpstr>
      <vt:lpstr>Chiral Magnetic Effect</vt:lpstr>
      <vt:lpstr>PowerPoint Presentation</vt:lpstr>
      <vt:lpstr>Chiral Magnetic Effect in Isobaric Collisions from Anomalous-Viscous Fluid Dynamics (AVFD)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tsinghua university  physics 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探索新物质形态——      夸克胶子等离子体</dc:title>
  <dc:creator>JonMMx 2000</dc:creator>
  <cp:lastModifiedBy>Windows 用户</cp:lastModifiedBy>
  <cp:revision>1201</cp:revision>
  <cp:lastPrinted>2016-10-10T02:31:53Z</cp:lastPrinted>
  <dcterms:created xsi:type="dcterms:W3CDTF">2001-10-25T05:26:40Z</dcterms:created>
  <dcterms:modified xsi:type="dcterms:W3CDTF">2018-12-21T09:41:51Z</dcterms:modified>
</cp:coreProperties>
</file>