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6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694" r:id="rId1"/>
    <p:sldMasterId id="2147483707" r:id="rId2"/>
  </p:sldMasterIdLst>
  <p:notesMasterIdLst>
    <p:notesMasterId r:id="rId29"/>
  </p:notesMasterIdLst>
  <p:handoutMasterIdLst>
    <p:handoutMasterId r:id="rId30"/>
  </p:handoutMasterIdLst>
  <p:sldIdLst>
    <p:sldId id="1166" r:id="rId3"/>
    <p:sldId id="1168" r:id="rId4"/>
    <p:sldId id="1186" r:id="rId5"/>
    <p:sldId id="1120" r:id="rId6"/>
    <p:sldId id="1187" r:id="rId7"/>
    <p:sldId id="1172" r:id="rId8"/>
    <p:sldId id="1174" r:id="rId9"/>
    <p:sldId id="1170" r:id="rId10"/>
    <p:sldId id="1195" r:id="rId11"/>
    <p:sldId id="1188" r:id="rId12"/>
    <p:sldId id="1175" r:id="rId13"/>
    <p:sldId id="1176" r:id="rId14"/>
    <p:sldId id="1189" r:id="rId15"/>
    <p:sldId id="1192" r:id="rId16"/>
    <p:sldId id="1180" r:id="rId17"/>
    <p:sldId id="1178" r:id="rId18"/>
    <p:sldId id="1181" r:id="rId19"/>
    <p:sldId id="1182" r:id="rId20"/>
    <p:sldId id="1190" r:id="rId21"/>
    <p:sldId id="1183" r:id="rId22"/>
    <p:sldId id="1184" r:id="rId23"/>
    <p:sldId id="1185" r:id="rId24"/>
    <p:sldId id="1191" r:id="rId25"/>
    <p:sldId id="1177" r:id="rId26"/>
    <p:sldId id="1167" r:id="rId27"/>
    <p:sldId id="119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1ECD"/>
    <a:srgbClr val="26C4CD"/>
    <a:srgbClr val="FFFF67"/>
    <a:srgbClr val="F3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8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2A8223-AFD8-9745-9F82-498EC9C728B8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23CE522B-1C4F-3742-B78F-8BAA7CD719EA}">
      <dgm:prSet phldrT="[Text]"/>
      <dgm:spPr/>
      <dgm:t>
        <a:bodyPr/>
        <a:lstStyle/>
        <a:p>
          <a:r>
            <a:rPr lang="en-US" altLang="zh-Hans" dirty="0"/>
            <a:t>2018:</a:t>
          </a:r>
          <a:r>
            <a:rPr lang="zh-Hans" altLang="en-US" dirty="0"/>
            <a:t> </a:t>
          </a:r>
          <a:r>
            <a:rPr lang="en-US" altLang="zh-Hans" dirty="0"/>
            <a:t>Clean</a:t>
          </a:r>
          <a:r>
            <a:rPr lang="zh-Hans" altLang="en-US" dirty="0"/>
            <a:t> </a:t>
          </a:r>
          <a:r>
            <a:rPr lang="en-US" altLang="zh-Hans" dirty="0"/>
            <a:t>room</a:t>
          </a:r>
          <a:endParaRPr lang="en-US" dirty="0"/>
        </a:p>
      </dgm:t>
    </dgm:pt>
    <dgm:pt modelId="{EEB203CD-AE82-4948-BF57-E461F6818991}" type="parTrans" cxnId="{EAC33D3B-0D27-5E4B-806C-1E755A63BB4A}">
      <dgm:prSet/>
      <dgm:spPr/>
      <dgm:t>
        <a:bodyPr/>
        <a:lstStyle/>
        <a:p>
          <a:endParaRPr lang="en-US"/>
        </a:p>
      </dgm:t>
    </dgm:pt>
    <dgm:pt modelId="{B707D486-3A94-604E-BFD0-6EC453A0FFC4}" type="sibTrans" cxnId="{EAC33D3B-0D27-5E4B-806C-1E755A63BB4A}">
      <dgm:prSet/>
      <dgm:spPr/>
      <dgm:t>
        <a:bodyPr/>
        <a:lstStyle/>
        <a:p>
          <a:endParaRPr lang="en-US"/>
        </a:p>
      </dgm:t>
    </dgm:pt>
    <dgm:pt modelId="{842C9CCC-12CC-414A-860D-0E12A3B53F6C}">
      <dgm:prSet phldrT="[Text]"/>
      <dgm:spPr/>
      <dgm:t>
        <a:bodyPr/>
        <a:lstStyle/>
        <a:p>
          <a:r>
            <a:rPr lang="en-US" altLang="zh-Hans" dirty="0"/>
            <a:t>2019:</a:t>
          </a:r>
          <a:r>
            <a:rPr lang="zh-Hans" altLang="en-US" dirty="0"/>
            <a:t> </a:t>
          </a:r>
          <a:r>
            <a:rPr lang="en-US" altLang="zh-Hans" dirty="0"/>
            <a:t>main</a:t>
          </a:r>
          <a:r>
            <a:rPr lang="zh-Hans" altLang="en-US" dirty="0"/>
            <a:t> </a:t>
          </a:r>
          <a:r>
            <a:rPr lang="en-US" altLang="zh-Hans" dirty="0"/>
            <a:t>MAC</a:t>
          </a:r>
          <a:r>
            <a:rPr lang="zh-Hans" altLang="en-US" dirty="0"/>
            <a:t> </a:t>
          </a:r>
          <a:r>
            <a:rPr lang="en-US" altLang="zh-Hans" dirty="0"/>
            <a:t>equipment</a:t>
          </a:r>
          <a:endParaRPr lang="en-US" dirty="0"/>
        </a:p>
      </dgm:t>
    </dgm:pt>
    <dgm:pt modelId="{4A495990-050A-F848-BE1A-9E38490DAD3E}" type="parTrans" cxnId="{339D262F-8C67-B941-AE04-8C51C25C3EBC}">
      <dgm:prSet/>
      <dgm:spPr/>
      <dgm:t>
        <a:bodyPr/>
        <a:lstStyle/>
        <a:p>
          <a:endParaRPr lang="en-US"/>
        </a:p>
      </dgm:t>
    </dgm:pt>
    <dgm:pt modelId="{017C3738-391B-1B4F-841D-2320BE4037F6}" type="sibTrans" cxnId="{339D262F-8C67-B941-AE04-8C51C25C3EBC}">
      <dgm:prSet/>
      <dgm:spPr/>
      <dgm:t>
        <a:bodyPr/>
        <a:lstStyle/>
        <a:p>
          <a:endParaRPr lang="en-US"/>
        </a:p>
      </dgm:t>
    </dgm:pt>
    <dgm:pt modelId="{CBF5A2D8-F61A-F04A-A7D1-81F1B9247595}">
      <dgm:prSet phldrT="[Text]"/>
      <dgm:spPr/>
      <dgm:t>
        <a:bodyPr/>
        <a:lstStyle/>
        <a:p>
          <a:r>
            <a:rPr lang="en-US" altLang="zh-Hans" dirty="0"/>
            <a:t>2020:</a:t>
          </a:r>
          <a:r>
            <a:rPr lang="zh-Hans" altLang="en-US" dirty="0"/>
            <a:t> </a:t>
          </a:r>
          <a:r>
            <a:rPr lang="en-US" altLang="zh-Hans" dirty="0"/>
            <a:t>training</a:t>
          </a:r>
          <a:r>
            <a:rPr lang="zh-Hans" altLang="en-US" dirty="0"/>
            <a:t> </a:t>
          </a:r>
          <a:r>
            <a:rPr lang="en-US" altLang="zh-Hans" dirty="0"/>
            <a:t>&amp;</a:t>
          </a:r>
          <a:r>
            <a:rPr lang="zh-Hans" altLang="en-US" dirty="0"/>
            <a:t> </a:t>
          </a:r>
          <a:r>
            <a:rPr lang="en-US" altLang="zh-Hans" dirty="0"/>
            <a:t>site</a:t>
          </a:r>
          <a:r>
            <a:rPr lang="zh-Hans" altLang="en-US" dirty="0"/>
            <a:t> </a:t>
          </a:r>
          <a:r>
            <a:rPr lang="en-US" altLang="zh-Hans" dirty="0"/>
            <a:t>qualification</a:t>
          </a:r>
          <a:endParaRPr lang="en-US" dirty="0"/>
        </a:p>
      </dgm:t>
    </dgm:pt>
    <dgm:pt modelId="{EA816A03-D6AC-B44B-81B2-48AE08AA23BA}" type="parTrans" cxnId="{E180F2A6-2CF6-1E40-9F72-368A64570E79}">
      <dgm:prSet/>
      <dgm:spPr/>
      <dgm:t>
        <a:bodyPr/>
        <a:lstStyle/>
        <a:p>
          <a:endParaRPr lang="en-US"/>
        </a:p>
      </dgm:t>
    </dgm:pt>
    <dgm:pt modelId="{32FB7F9F-71CA-C84D-A601-A535036AA5D1}" type="sibTrans" cxnId="{E180F2A6-2CF6-1E40-9F72-368A64570E79}">
      <dgm:prSet/>
      <dgm:spPr/>
      <dgm:t>
        <a:bodyPr/>
        <a:lstStyle/>
        <a:p>
          <a:endParaRPr lang="en-US"/>
        </a:p>
      </dgm:t>
    </dgm:pt>
    <dgm:pt modelId="{2AF84467-2E0B-AB4B-982D-6D58B3FB843E}">
      <dgm:prSet phldrT="[Text]"/>
      <dgm:spPr/>
      <dgm:t>
        <a:bodyPr/>
        <a:lstStyle/>
        <a:p>
          <a:r>
            <a:rPr lang="en-US" altLang="zh-Hans" dirty="0"/>
            <a:t>2021:start</a:t>
          </a:r>
          <a:r>
            <a:rPr lang="zh-Hans" altLang="en-US" dirty="0"/>
            <a:t> </a:t>
          </a:r>
          <a:r>
            <a:rPr lang="en-US" altLang="zh-Hans" dirty="0"/>
            <a:t>production</a:t>
          </a:r>
          <a:endParaRPr lang="en-US" dirty="0"/>
        </a:p>
      </dgm:t>
    </dgm:pt>
    <dgm:pt modelId="{2F1BE93C-C876-5C49-8438-B4387DB81E25}" type="parTrans" cxnId="{B18BDCE5-EA98-A044-B8DA-3B0D02D113A6}">
      <dgm:prSet/>
      <dgm:spPr/>
      <dgm:t>
        <a:bodyPr/>
        <a:lstStyle/>
        <a:p>
          <a:endParaRPr lang="en-US"/>
        </a:p>
      </dgm:t>
    </dgm:pt>
    <dgm:pt modelId="{195D59A7-B18B-BD41-B173-D611FD2991EF}" type="sibTrans" cxnId="{B18BDCE5-EA98-A044-B8DA-3B0D02D113A6}">
      <dgm:prSet/>
      <dgm:spPr/>
      <dgm:t>
        <a:bodyPr/>
        <a:lstStyle/>
        <a:p>
          <a:endParaRPr lang="en-US"/>
        </a:p>
      </dgm:t>
    </dgm:pt>
    <dgm:pt modelId="{FFF378BF-83FF-7F4E-BCF6-6240B910B903}" type="pres">
      <dgm:prSet presAssocID="{AA2A8223-AFD8-9745-9F82-498EC9C728B8}" presName="Name0" presStyleCnt="0">
        <dgm:presLayoutVars>
          <dgm:dir/>
          <dgm:resizeHandles val="exact"/>
        </dgm:presLayoutVars>
      </dgm:prSet>
      <dgm:spPr/>
    </dgm:pt>
    <dgm:pt modelId="{B7E8835F-85D1-9744-A728-C0B6AAB15A4B}" type="pres">
      <dgm:prSet presAssocID="{23CE522B-1C4F-3742-B78F-8BAA7CD719E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90ED184-42D9-4E48-BE18-AC5798CC3466}" type="pres">
      <dgm:prSet presAssocID="{B707D486-3A94-604E-BFD0-6EC453A0FFC4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C08F61A3-62BC-6F4E-A61E-6907F96FB012}" type="pres">
      <dgm:prSet presAssocID="{B707D486-3A94-604E-BFD0-6EC453A0FFC4}" presName="connectorText" presStyleLbl="sibTrans2D1" presStyleIdx="0" presStyleCnt="3"/>
      <dgm:spPr/>
      <dgm:t>
        <a:bodyPr/>
        <a:lstStyle/>
        <a:p>
          <a:endParaRPr lang="zh-CN" altLang="en-US"/>
        </a:p>
      </dgm:t>
    </dgm:pt>
    <dgm:pt modelId="{9A0618FF-B806-554F-B22D-528216C8F437}" type="pres">
      <dgm:prSet presAssocID="{842C9CCC-12CC-414A-860D-0E12A3B53F6C}" presName="node" presStyleLbl="node1" presStyleIdx="1" presStyleCnt="4" custScaleX="12590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E23AB83-620A-B643-8992-F5E80F45D712}" type="pres">
      <dgm:prSet presAssocID="{017C3738-391B-1B4F-841D-2320BE4037F6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9C7A1081-2464-DC47-BCCE-AC26BCA9FD46}" type="pres">
      <dgm:prSet presAssocID="{017C3738-391B-1B4F-841D-2320BE4037F6}" presName="connectorText" presStyleLbl="sibTrans2D1" presStyleIdx="1" presStyleCnt="3"/>
      <dgm:spPr/>
      <dgm:t>
        <a:bodyPr/>
        <a:lstStyle/>
        <a:p>
          <a:endParaRPr lang="zh-CN" altLang="en-US"/>
        </a:p>
      </dgm:t>
    </dgm:pt>
    <dgm:pt modelId="{2E255CA6-D477-FD41-80F7-A602DF8C5C38}" type="pres">
      <dgm:prSet presAssocID="{CBF5A2D8-F61A-F04A-A7D1-81F1B9247595}" presName="node" presStyleLbl="node1" presStyleIdx="2" presStyleCnt="4" custScaleX="12343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BEF54F4-DC95-A54C-98EF-6E6A68A62A62}" type="pres">
      <dgm:prSet presAssocID="{32FB7F9F-71CA-C84D-A601-A535036AA5D1}" presName="sibTrans" presStyleLbl="sibTrans2D1" presStyleIdx="2" presStyleCnt="3" custLinFactNeighborX="3511" custLinFactNeighborY="845"/>
      <dgm:spPr/>
      <dgm:t>
        <a:bodyPr/>
        <a:lstStyle/>
        <a:p>
          <a:endParaRPr lang="zh-CN" altLang="en-US"/>
        </a:p>
      </dgm:t>
    </dgm:pt>
    <dgm:pt modelId="{C9CFCD2B-AA48-FB4C-B5C1-6CF7464D33C5}" type="pres">
      <dgm:prSet presAssocID="{32FB7F9F-71CA-C84D-A601-A535036AA5D1}" presName="connectorText" presStyleLbl="sibTrans2D1" presStyleIdx="2" presStyleCnt="3"/>
      <dgm:spPr/>
      <dgm:t>
        <a:bodyPr/>
        <a:lstStyle/>
        <a:p>
          <a:endParaRPr lang="zh-CN" altLang="en-US"/>
        </a:p>
      </dgm:t>
    </dgm:pt>
    <dgm:pt modelId="{1B1EAFBC-D257-2345-9FF9-2EF09C98B10E}" type="pres">
      <dgm:prSet presAssocID="{2AF84467-2E0B-AB4B-982D-6D58B3FB843E}" presName="node" presStyleLbl="node1" presStyleIdx="3" presStyleCnt="4" custScaleX="12112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A8B2DA4-FCC2-E645-9894-DE18234E032B}" type="presOf" srcId="{CBF5A2D8-F61A-F04A-A7D1-81F1B9247595}" destId="{2E255CA6-D477-FD41-80F7-A602DF8C5C38}" srcOrd="0" destOrd="0" presId="urn:microsoft.com/office/officeart/2005/8/layout/process1"/>
    <dgm:cxn modelId="{B18BDCE5-EA98-A044-B8DA-3B0D02D113A6}" srcId="{AA2A8223-AFD8-9745-9F82-498EC9C728B8}" destId="{2AF84467-2E0B-AB4B-982D-6D58B3FB843E}" srcOrd="3" destOrd="0" parTransId="{2F1BE93C-C876-5C49-8438-B4387DB81E25}" sibTransId="{195D59A7-B18B-BD41-B173-D611FD2991EF}"/>
    <dgm:cxn modelId="{EAC33D3B-0D27-5E4B-806C-1E755A63BB4A}" srcId="{AA2A8223-AFD8-9745-9F82-498EC9C728B8}" destId="{23CE522B-1C4F-3742-B78F-8BAA7CD719EA}" srcOrd="0" destOrd="0" parTransId="{EEB203CD-AE82-4948-BF57-E461F6818991}" sibTransId="{B707D486-3A94-604E-BFD0-6EC453A0FFC4}"/>
    <dgm:cxn modelId="{FAD80420-4BDB-0F4C-B4A5-A381D8C580F2}" type="presOf" srcId="{017C3738-391B-1B4F-841D-2320BE4037F6}" destId="{7E23AB83-620A-B643-8992-F5E80F45D712}" srcOrd="0" destOrd="0" presId="urn:microsoft.com/office/officeart/2005/8/layout/process1"/>
    <dgm:cxn modelId="{77A8078A-A4CB-8446-BDF6-6F1E443C124A}" type="presOf" srcId="{2AF84467-2E0B-AB4B-982D-6D58B3FB843E}" destId="{1B1EAFBC-D257-2345-9FF9-2EF09C98B10E}" srcOrd="0" destOrd="0" presId="urn:microsoft.com/office/officeart/2005/8/layout/process1"/>
    <dgm:cxn modelId="{A181AFEC-8CB7-8B43-9300-0F84CC79DD1B}" type="presOf" srcId="{AA2A8223-AFD8-9745-9F82-498EC9C728B8}" destId="{FFF378BF-83FF-7F4E-BCF6-6240B910B903}" srcOrd="0" destOrd="0" presId="urn:microsoft.com/office/officeart/2005/8/layout/process1"/>
    <dgm:cxn modelId="{339D262F-8C67-B941-AE04-8C51C25C3EBC}" srcId="{AA2A8223-AFD8-9745-9F82-498EC9C728B8}" destId="{842C9CCC-12CC-414A-860D-0E12A3B53F6C}" srcOrd="1" destOrd="0" parTransId="{4A495990-050A-F848-BE1A-9E38490DAD3E}" sibTransId="{017C3738-391B-1B4F-841D-2320BE4037F6}"/>
    <dgm:cxn modelId="{7EFF4F2A-37F2-7F41-A3CC-A167331F1564}" type="presOf" srcId="{32FB7F9F-71CA-C84D-A601-A535036AA5D1}" destId="{C9CFCD2B-AA48-FB4C-B5C1-6CF7464D33C5}" srcOrd="1" destOrd="0" presId="urn:microsoft.com/office/officeart/2005/8/layout/process1"/>
    <dgm:cxn modelId="{E180F2A6-2CF6-1E40-9F72-368A64570E79}" srcId="{AA2A8223-AFD8-9745-9F82-498EC9C728B8}" destId="{CBF5A2D8-F61A-F04A-A7D1-81F1B9247595}" srcOrd="2" destOrd="0" parTransId="{EA816A03-D6AC-B44B-81B2-48AE08AA23BA}" sibTransId="{32FB7F9F-71CA-C84D-A601-A535036AA5D1}"/>
    <dgm:cxn modelId="{12617512-9143-B04F-AFD9-E13EFA0A1AA6}" type="presOf" srcId="{017C3738-391B-1B4F-841D-2320BE4037F6}" destId="{9C7A1081-2464-DC47-BCCE-AC26BCA9FD46}" srcOrd="1" destOrd="0" presId="urn:microsoft.com/office/officeart/2005/8/layout/process1"/>
    <dgm:cxn modelId="{816FEB65-9125-E848-B9EB-2A5A2619655C}" type="presOf" srcId="{23CE522B-1C4F-3742-B78F-8BAA7CD719EA}" destId="{B7E8835F-85D1-9744-A728-C0B6AAB15A4B}" srcOrd="0" destOrd="0" presId="urn:microsoft.com/office/officeart/2005/8/layout/process1"/>
    <dgm:cxn modelId="{AC4CE6EA-1A35-FE46-B481-52ACEBAD017D}" type="presOf" srcId="{B707D486-3A94-604E-BFD0-6EC453A0FFC4}" destId="{C08F61A3-62BC-6F4E-A61E-6907F96FB012}" srcOrd="1" destOrd="0" presId="urn:microsoft.com/office/officeart/2005/8/layout/process1"/>
    <dgm:cxn modelId="{F221F966-C8CB-584F-93F4-ADD54E849603}" type="presOf" srcId="{B707D486-3A94-604E-BFD0-6EC453A0FFC4}" destId="{A90ED184-42D9-4E48-BE18-AC5798CC3466}" srcOrd="0" destOrd="0" presId="urn:microsoft.com/office/officeart/2005/8/layout/process1"/>
    <dgm:cxn modelId="{98185424-7158-7345-B484-9B36F3771847}" type="presOf" srcId="{32FB7F9F-71CA-C84D-A601-A535036AA5D1}" destId="{7BEF54F4-DC95-A54C-98EF-6E6A68A62A62}" srcOrd="0" destOrd="0" presId="urn:microsoft.com/office/officeart/2005/8/layout/process1"/>
    <dgm:cxn modelId="{BD67701D-6485-5244-BD88-272AB09741E3}" type="presOf" srcId="{842C9CCC-12CC-414A-860D-0E12A3B53F6C}" destId="{9A0618FF-B806-554F-B22D-528216C8F437}" srcOrd="0" destOrd="0" presId="urn:microsoft.com/office/officeart/2005/8/layout/process1"/>
    <dgm:cxn modelId="{B15712BA-694F-5748-BA27-57F5CD604550}" type="presParOf" srcId="{FFF378BF-83FF-7F4E-BCF6-6240B910B903}" destId="{B7E8835F-85D1-9744-A728-C0B6AAB15A4B}" srcOrd="0" destOrd="0" presId="urn:microsoft.com/office/officeart/2005/8/layout/process1"/>
    <dgm:cxn modelId="{7E9A8CD7-AC80-CB4E-8E59-C151D62D8735}" type="presParOf" srcId="{FFF378BF-83FF-7F4E-BCF6-6240B910B903}" destId="{A90ED184-42D9-4E48-BE18-AC5798CC3466}" srcOrd="1" destOrd="0" presId="urn:microsoft.com/office/officeart/2005/8/layout/process1"/>
    <dgm:cxn modelId="{5FF3353B-0916-1D45-8FCE-27FFDA5AE89E}" type="presParOf" srcId="{A90ED184-42D9-4E48-BE18-AC5798CC3466}" destId="{C08F61A3-62BC-6F4E-A61E-6907F96FB012}" srcOrd="0" destOrd="0" presId="urn:microsoft.com/office/officeart/2005/8/layout/process1"/>
    <dgm:cxn modelId="{83D03605-81E0-BF45-961E-E62BB4EFEFCB}" type="presParOf" srcId="{FFF378BF-83FF-7F4E-BCF6-6240B910B903}" destId="{9A0618FF-B806-554F-B22D-528216C8F437}" srcOrd="2" destOrd="0" presId="urn:microsoft.com/office/officeart/2005/8/layout/process1"/>
    <dgm:cxn modelId="{E04AF03D-505F-3E44-99DF-8F5EE3D2F2B4}" type="presParOf" srcId="{FFF378BF-83FF-7F4E-BCF6-6240B910B903}" destId="{7E23AB83-620A-B643-8992-F5E80F45D712}" srcOrd="3" destOrd="0" presId="urn:microsoft.com/office/officeart/2005/8/layout/process1"/>
    <dgm:cxn modelId="{EADFEFED-D3F6-A54F-900C-DB8BA285CA5B}" type="presParOf" srcId="{7E23AB83-620A-B643-8992-F5E80F45D712}" destId="{9C7A1081-2464-DC47-BCCE-AC26BCA9FD46}" srcOrd="0" destOrd="0" presId="urn:microsoft.com/office/officeart/2005/8/layout/process1"/>
    <dgm:cxn modelId="{85E2CE1D-7819-0D4B-BA98-7853669AABE9}" type="presParOf" srcId="{FFF378BF-83FF-7F4E-BCF6-6240B910B903}" destId="{2E255CA6-D477-FD41-80F7-A602DF8C5C38}" srcOrd="4" destOrd="0" presId="urn:microsoft.com/office/officeart/2005/8/layout/process1"/>
    <dgm:cxn modelId="{C6DC14F8-D04C-7D4D-A255-9B500C44E94A}" type="presParOf" srcId="{FFF378BF-83FF-7F4E-BCF6-6240B910B903}" destId="{7BEF54F4-DC95-A54C-98EF-6E6A68A62A62}" srcOrd="5" destOrd="0" presId="urn:microsoft.com/office/officeart/2005/8/layout/process1"/>
    <dgm:cxn modelId="{D58C69BE-B72D-A342-942A-F542FA238717}" type="presParOf" srcId="{7BEF54F4-DC95-A54C-98EF-6E6A68A62A62}" destId="{C9CFCD2B-AA48-FB4C-B5C1-6CF7464D33C5}" srcOrd="0" destOrd="0" presId="urn:microsoft.com/office/officeart/2005/8/layout/process1"/>
    <dgm:cxn modelId="{A4410DBD-39B5-034B-B817-149560964137}" type="presParOf" srcId="{FFF378BF-83FF-7F4E-BCF6-6240B910B903}" destId="{1B1EAFBC-D257-2345-9FF9-2EF09C98B10E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8835F-85D1-9744-A728-C0B6AAB15A4B}">
      <dsp:nvSpPr>
        <dsp:cNvPr id="0" name=""/>
        <dsp:cNvSpPr/>
      </dsp:nvSpPr>
      <dsp:spPr>
        <a:xfrm>
          <a:off x="4074" y="241155"/>
          <a:ext cx="1380193" cy="866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ans" sz="1600" kern="1200" dirty="0"/>
            <a:t>2018:</a:t>
          </a:r>
          <a:r>
            <a:rPr lang="zh-Hans" altLang="en-US" sz="1600" kern="1200" dirty="0"/>
            <a:t> </a:t>
          </a:r>
          <a:r>
            <a:rPr lang="en-US" altLang="zh-Hans" sz="1600" kern="1200" dirty="0"/>
            <a:t>Clean</a:t>
          </a:r>
          <a:r>
            <a:rPr lang="zh-Hans" altLang="en-US" sz="1600" kern="1200" dirty="0"/>
            <a:t> </a:t>
          </a:r>
          <a:r>
            <a:rPr lang="en-US" altLang="zh-Hans" sz="1600" kern="1200" dirty="0"/>
            <a:t>room</a:t>
          </a:r>
          <a:endParaRPr lang="en-US" sz="1600" kern="1200" dirty="0"/>
        </a:p>
      </dsp:txBody>
      <dsp:txXfrm>
        <a:off x="29466" y="266547"/>
        <a:ext cx="1329409" cy="816150"/>
      </dsp:txXfrm>
    </dsp:sp>
    <dsp:sp modelId="{A90ED184-42D9-4E48-BE18-AC5798CC3466}">
      <dsp:nvSpPr>
        <dsp:cNvPr id="0" name=""/>
        <dsp:cNvSpPr/>
      </dsp:nvSpPr>
      <dsp:spPr>
        <a:xfrm>
          <a:off x="1522287" y="503478"/>
          <a:ext cx="292601" cy="3422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1522287" y="571936"/>
        <a:ext cx="204821" cy="205372"/>
      </dsp:txXfrm>
    </dsp:sp>
    <dsp:sp modelId="{9A0618FF-B806-554F-B22D-528216C8F437}">
      <dsp:nvSpPr>
        <dsp:cNvPr id="0" name=""/>
        <dsp:cNvSpPr/>
      </dsp:nvSpPr>
      <dsp:spPr>
        <a:xfrm>
          <a:off x="1936345" y="241155"/>
          <a:ext cx="1737718" cy="866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ans" sz="1600" kern="1200" dirty="0"/>
            <a:t>2019:</a:t>
          </a:r>
          <a:r>
            <a:rPr lang="zh-Hans" altLang="en-US" sz="1600" kern="1200" dirty="0"/>
            <a:t> </a:t>
          </a:r>
          <a:r>
            <a:rPr lang="en-US" altLang="zh-Hans" sz="1600" kern="1200" dirty="0"/>
            <a:t>main</a:t>
          </a:r>
          <a:r>
            <a:rPr lang="zh-Hans" altLang="en-US" sz="1600" kern="1200" dirty="0"/>
            <a:t> </a:t>
          </a:r>
          <a:r>
            <a:rPr lang="en-US" altLang="zh-Hans" sz="1600" kern="1200" dirty="0"/>
            <a:t>MAC</a:t>
          </a:r>
          <a:r>
            <a:rPr lang="zh-Hans" altLang="en-US" sz="1600" kern="1200" dirty="0"/>
            <a:t> </a:t>
          </a:r>
          <a:r>
            <a:rPr lang="en-US" altLang="zh-Hans" sz="1600" kern="1200" dirty="0"/>
            <a:t>equipment</a:t>
          </a:r>
          <a:endParaRPr lang="en-US" sz="1600" kern="1200" dirty="0"/>
        </a:p>
      </dsp:txBody>
      <dsp:txXfrm>
        <a:off x="1961737" y="266547"/>
        <a:ext cx="1686934" cy="816150"/>
      </dsp:txXfrm>
    </dsp:sp>
    <dsp:sp modelId="{7E23AB83-620A-B643-8992-F5E80F45D712}">
      <dsp:nvSpPr>
        <dsp:cNvPr id="0" name=""/>
        <dsp:cNvSpPr/>
      </dsp:nvSpPr>
      <dsp:spPr>
        <a:xfrm>
          <a:off x="3812083" y="503478"/>
          <a:ext cx="292601" cy="3422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3812083" y="571936"/>
        <a:ext cx="204821" cy="205372"/>
      </dsp:txXfrm>
    </dsp:sp>
    <dsp:sp modelId="{2E255CA6-D477-FD41-80F7-A602DF8C5C38}">
      <dsp:nvSpPr>
        <dsp:cNvPr id="0" name=""/>
        <dsp:cNvSpPr/>
      </dsp:nvSpPr>
      <dsp:spPr>
        <a:xfrm>
          <a:off x="4226141" y="241155"/>
          <a:ext cx="1703628" cy="866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ans" sz="1600" kern="1200" dirty="0"/>
            <a:t>2020:</a:t>
          </a:r>
          <a:r>
            <a:rPr lang="zh-Hans" altLang="en-US" sz="1600" kern="1200" dirty="0"/>
            <a:t> </a:t>
          </a:r>
          <a:r>
            <a:rPr lang="en-US" altLang="zh-Hans" sz="1600" kern="1200" dirty="0"/>
            <a:t>training</a:t>
          </a:r>
          <a:r>
            <a:rPr lang="zh-Hans" altLang="en-US" sz="1600" kern="1200" dirty="0"/>
            <a:t> </a:t>
          </a:r>
          <a:r>
            <a:rPr lang="en-US" altLang="zh-Hans" sz="1600" kern="1200" dirty="0"/>
            <a:t>&amp;</a:t>
          </a:r>
          <a:r>
            <a:rPr lang="zh-Hans" altLang="en-US" sz="1600" kern="1200" dirty="0"/>
            <a:t> </a:t>
          </a:r>
          <a:r>
            <a:rPr lang="en-US" altLang="zh-Hans" sz="1600" kern="1200" dirty="0"/>
            <a:t>site</a:t>
          </a:r>
          <a:r>
            <a:rPr lang="zh-Hans" altLang="en-US" sz="1600" kern="1200" dirty="0"/>
            <a:t> </a:t>
          </a:r>
          <a:r>
            <a:rPr lang="en-US" altLang="zh-Hans" sz="1600" kern="1200" dirty="0"/>
            <a:t>qualification</a:t>
          </a:r>
          <a:endParaRPr lang="en-US" sz="1600" kern="1200" dirty="0"/>
        </a:p>
      </dsp:txBody>
      <dsp:txXfrm>
        <a:off x="4251533" y="266547"/>
        <a:ext cx="1652844" cy="816150"/>
      </dsp:txXfrm>
    </dsp:sp>
    <dsp:sp modelId="{7BEF54F4-DC95-A54C-98EF-6E6A68A62A62}">
      <dsp:nvSpPr>
        <dsp:cNvPr id="0" name=""/>
        <dsp:cNvSpPr/>
      </dsp:nvSpPr>
      <dsp:spPr>
        <a:xfrm>
          <a:off x="6078062" y="506370"/>
          <a:ext cx="292601" cy="3422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6078062" y="574828"/>
        <a:ext cx="204821" cy="205372"/>
      </dsp:txXfrm>
    </dsp:sp>
    <dsp:sp modelId="{1B1EAFBC-D257-2345-9FF9-2EF09C98B10E}">
      <dsp:nvSpPr>
        <dsp:cNvPr id="0" name=""/>
        <dsp:cNvSpPr/>
      </dsp:nvSpPr>
      <dsp:spPr>
        <a:xfrm>
          <a:off x="6481847" y="241155"/>
          <a:ext cx="1671759" cy="866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ans" sz="1600" kern="1200" dirty="0"/>
            <a:t>2021:start</a:t>
          </a:r>
          <a:r>
            <a:rPr lang="zh-Hans" altLang="en-US" sz="1600" kern="1200" dirty="0"/>
            <a:t> </a:t>
          </a:r>
          <a:r>
            <a:rPr lang="en-US" altLang="zh-Hans" sz="1600" kern="1200" dirty="0"/>
            <a:t>production</a:t>
          </a:r>
          <a:endParaRPr lang="en-US" sz="1600" kern="1200" dirty="0"/>
        </a:p>
      </dsp:txBody>
      <dsp:txXfrm>
        <a:off x="6507239" y="266547"/>
        <a:ext cx="1620975" cy="816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2425A-B869-ED44-AABC-864CA411AED4}" type="datetimeFigureOut">
              <a:rPr lang="en-US" smtClean="0"/>
              <a:t>12/22/2018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D4BE7-F420-8A48-AFA4-886DC486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97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4C7EB-5FA1-2A48-96AC-B3FDC2A4A197}" type="datetimeFigureOut">
              <a:rPr lang="en-US" smtClean="0"/>
              <a:t>12/22/2018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12964-9D25-F140-BCE5-41B8A8543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10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7DFEE-0B10-4C2E-A14D-149791B6619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32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6514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5012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3511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315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0194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6282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7153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8244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56998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8681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4F03-3513-45F2-AF59-BB75DD35556C}" type="datetime1">
              <a:rPr lang="zh-CN" altLang="en-US" smtClean="0"/>
              <a:t>2018/12/22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99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6764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9235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9928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92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3763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593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2195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8691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9047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3479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4F03-3513-45F2-AF59-BB75DD35556C}" type="datetime1">
              <a:rPr lang="zh-CN" altLang="en-US" smtClean="0"/>
              <a:t>2018/12/22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434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7625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8885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8"/>
          <p:cNvCxnSpPr/>
          <p:nvPr userDrawn="1"/>
        </p:nvCxnSpPr>
        <p:spPr>
          <a:xfrm>
            <a:off x="8300" y="889795"/>
            <a:ext cx="91191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93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49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7.(null)"/><Relationship Id="rId7" Type="http://schemas.openxmlformats.org/officeDocument/2006/relationships/image" Target="../media/image50.emf"/><Relationship Id="rId2" Type="http://schemas.openxmlformats.org/officeDocument/2006/relationships/image" Target="../media/image46.(null)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emf"/><Relationship Id="rId5" Type="http://schemas.openxmlformats.org/officeDocument/2006/relationships/image" Target="../media/image2.jpg"/><Relationship Id="rId4" Type="http://schemas.openxmlformats.org/officeDocument/2006/relationships/image" Target="../media/image48.jpg"/><Relationship Id="rId9" Type="http://schemas.openxmlformats.org/officeDocument/2006/relationships/image" Target="../media/image5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jpg"/><Relationship Id="rId5" Type="http://schemas.openxmlformats.org/officeDocument/2006/relationships/image" Target="../media/image2.jp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5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g"/><Relationship Id="rId5" Type="http://schemas.openxmlformats.org/officeDocument/2006/relationships/image" Target="../media/image3.jp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324" y="3768464"/>
            <a:ext cx="1461445" cy="11691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91" y="3802425"/>
            <a:ext cx="1640598" cy="110405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</a:t>
            </a:fld>
            <a:endParaRPr lang="en-US" dirty="0"/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2274140" y="5821141"/>
            <a:ext cx="60780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 eaLnBrk="0" fontAlgn="base" hangingPunct="0"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班勇</a:t>
            </a:r>
            <a:r>
              <a:rPr lang="en-US" altLang="zh-CN" sz="2400" b="1" dirty="0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sz="24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（北京大学）</a:t>
            </a:r>
            <a:r>
              <a:rPr lang="en-US" altLang="zh-CN" sz="2400" b="1" dirty="0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- 2018</a:t>
            </a:r>
            <a:r>
              <a:rPr lang="zh-CN" altLang="en-US" sz="2400" b="1" dirty="0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12</a:t>
            </a:r>
            <a:r>
              <a:rPr lang="zh-CN" altLang="en-US" sz="2400" b="1" dirty="0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22</a:t>
            </a:r>
            <a:r>
              <a:rPr lang="zh-CN" altLang="en-US" sz="2400" b="1" dirty="0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日</a:t>
            </a:r>
            <a:r>
              <a:rPr lang="en-US" altLang="zh-CN" sz="2400" b="1" dirty="0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2400" b="1" dirty="0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武汉</a:t>
            </a:r>
            <a:endParaRPr lang="zh-CN" altLang="en-US" sz="2400" dirty="0" smtClean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988" y="3838431"/>
            <a:ext cx="1102990" cy="11029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42" y="3833004"/>
            <a:ext cx="1108417" cy="110841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23" y="3838853"/>
            <a:ext cx="1098201" cy="109820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26" y="1164449"/>
            <a:ext cx="2058079" cy="2058079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68544" y="2128738"/>
            <a:ext cx="7183225" cy="769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 eaLnBrk="0" fontAlgn="base" hangingPunct="0"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smtClean="0" bmk="OLE_LINK4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CMS </a:t>
            </a:r>
            <a:r>
              <a:rPr lang="zh-CN" altLang="en-US" b="1" dirty="0" smtClean="0" bmk="OLE_LINK4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" panose="02020603060405020304" pitchFamily="18" charset="0"/>
              </a:rPr>
              <a:t>探测器升级中国组进展</a:t>
            </a:r>
            <a:r>
              <a:rPr lang="zh-CN" altLang="en-US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4498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5804485" y="6336610"/>
            <a:ext cx="20574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文本框 9217"/>
          <p:cNvSpPr txBox="1">
            <a:spLocks noChangeArrowheads="1"/>
          </p:cNvSpPr>
          <p:nvPr/>
        </p:nvSpPr>
        <p:spPr bwMode="auto">
          <a:xfrm>
            <a:off x="5466007" y="5790697"/>
            <a:ext cx="3017794" cy="69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b="1" dirty="0" smtClean="0">
                <a:solidFill>
                  <a:srgbClr val="C71ECD"/>
                </a:solidFill>
                <a:latin typeface="华文楷体"/>
                <a:ea typeface="华文楷体"/>
                <a:cs typeface="华文楷体"/>
              </a:rPr>
              <a:t>Endcap </a:t>
            </a:r>
            <a:r>
              <a:rPr lang="el-GR" altLang="zh-CN" b="1" dirty="0" smtClean="0">
                <a:solidFill>
                  <a:srgbClr val="C71ECD"/>
                </a:solidFill>
                <a:latin typeface="华文楷体"/>
                <a:ea typeface="华文楷体"/>
                <a:cs typeface="华文楷体"/>
              </a:rPr>
              <a:t>μ</a:t>
            </a:r>
            <a:r>
              <a:rPr lang="zh-CN" altLang="en-US" b="1" dirty="0" smtClean="0">
                <a:solidFill>
                  <a:srgbClr val="C71ECD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b="1" dirty="0" smtClean="0">
                <a:solidFill>
                  <a:srgbClr val="C71ECD"/>
                </a:solidFill>
                <a:latin typeface="华文楷体"/>
                <a:ea typeface="华文楷体"/>
                <a:cs typeface="华文楷体"/>
              </a:rPr>
              <a:t>system </a:t>
            </a:r>
            <a:r>
              <a:rPr lang="en-US" altLang="zh-CN" b="1" dirty="0" smtClean="0">
                <a:solidFill>
                  <a:srgbClr val="C71ECD"/>
                </a:solidFill>
                <a:latin typeface="华文楷体"/>
                <a:ea typeface="华文楷体"/>
                <a:cs typeface="华文楷体"/>
              </a:rPr>
              <a:t>M</a:t>
            </a:r>
            <a:r>
              <a:rPr lang="en-US" altLang="zh-CN" b="1" dirty="0" smtClean="0">
                <a:solidFill>
                  <a:srgbClr val="C71ECD"/>
                </a:solidFill>
                <a:latin typeface="华文楷体"/>
                <a:ea typeface="华文楷体"/>
                <a:cs typeface="华文楷体"/>
              </a:rPr>
              <a:t>RPC</a:t>
            </a:r>
            <a:r>
              <a:rPr lang="zh-CN" altLang="en-US" b="1" dirty="0" smtClean="0">
                <a:solidFill>
                  <a:srgbClr val="C71ECD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b="1" dirty="0" smtClean="0">
                <a:solidFill>
                  <a:srgbClr val="C71ECD"/>
                </a:solidFill>
                <a:latin typeface="华文楷体"/>
                <a:ea typeface="华文楷体"/>
                <a:cs typeface="华文楷体"/>
              </a:rPr>
              <a:t>R&amp;D</a:t>
            </a:r>
            <a:r>
              <a:rPr lang="zh-CN" altLang="en-US" b="1" dirty="0" smtClean="0">
                <a:solidFill>
                  <a:srgbClr val="C71ECD"/>
                </a:solidFill>
                <a:latin typeface="华文楷体"/>
                <a:ea typeface="华文楷体"/>
                <a:cs typeface="华文楷体"/>
              </a:rPr>
              <a:t>（</a:t>
            </a:r>
            <a:r>
              <a:rPr lang="en-US" altLang="zh-CN" b="1" dirty="0" smtClean="0">
                <a:solidFill>
                  <a:srgbClr val="C71ECD"/>
                </a:solidFill>
                <a:latin typeface="华文楷体"/>
                <a:ea typeface="华文楷体"/>
                <a:cs typeface="华文楷体"/>
              </a:rPr>
              <a:t>Tsinghua Univ.</a:t>
            </a:r>
            <a:r>
              <a:rPr lang="zh-CN" altLang="en-US" b="1" dirty="0" smtClean="0">
                <a:solidFill>
                  <a:srgbClr val="C71ECD"/>
                </a:solidFill>
                <a:latin typeface="华文楷体"/>
                <a:ea typeface="华文楷体"/>
                <a:cs typeface="华文楷体"/>
              </a:rPr>
              <a:t>）</a:t>
            </a:r>
            <a:endParaRPr lang="en-US" altLang="zh-CN" b="1" dirty="0">
              <a:solidFill>
                <a:srgbClr val="C71ECD"/>
              </a:solidFill>
              <a:latin typeface="华文楷体"/>
              <a:ea typeface="华文楷体"/>
              <a:cs typeface="华文楷体"/>
            </a:endParaRPr>
          </a:p>
        </p:txBody>
      </p:sp>
      <p:pic>
        <p:nvPicPr>
          <p:cNvPr id="19" name="图片 112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87" y="1235143"/>
            <a:ext cx="6831013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直接连接符 44"/>
          <p:cNvCxnSpPr>
            <a:cxnSpLocks noChangeShapeType="1"/>
          </p:cNvCxnSpPr>
          <p:nvPr/>
        </p:nvCxnSpPr>
        <p:spPr bwMode="auto">
          <a:xfrm flipV="1">
            <a:off x="3491705" y="4147050"/>
            <a:ext cx="287338" cy="360362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直接连接符 46"/>
          <p:cNvCxnSpPr>
            <a:cxnSpLocks noChangeShapeType="1"/>
          </p:cNvCxnSpPr>
          <p:nvPr/>
        </p:nvCxnSpPr>
        <p:spPr bwMode="auto">
          <a:xfrm flipV="1">
            <a:off x="3071018" y="4589962"/>
            <a:ext cx="360362" cy="215900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直接连接符 48"/>
          <p:cNvCxnSpPr>
            <a:cxnSpLocks noChangeShapeType="1"/>
          </p:cNvCxnSpPr>
          <p:nvPr/>
        </p:nvCxnSpPr>
        <p:spPr bwMode="auto">
          <a:xfrm>
            <a:off x="3094830" y="5274175"/>
            <a:ext cx="0" cy="26987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直接连接符 46"/>
          <p:cNvCxnSpPr>
            <a:cxnSpLocks noChangeShapeType="1"/>
          </p:cNvCxnSpPr>
          <p:nvPr/>
        </p:nvCxnSpPr>
        <p:spPr bwMode="auto">
          <a:xfrm flipV="1">
            <a:off x="3071018" y="4805862"/>
            <a:ext cx="0" cy="546100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接箭头连接符 34"/>
          <p:cNvCxnSpPr/>
          <p:nvPr/>
        </p:nvCxnSpPr>
        <p:spPr bwMode="auto">
          <a:xfrm flipH="1" flipV="1">
            <a:off x="6651638" y="4346790"/>
            <a:ext cx="243404" cy="14047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71ECD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5" name="直接箭头连接符 34"/>
          <p:cNvCxnSpPr/>
          <p:nvPr/>
        </p:nvCxnSpPr>
        <p:spPr bwMode="auto">
          <a:xfrm flipH="1" flipV="1">
            <a:off x="6189022" y="4385906"/>
            <a:ext cx="706020" cy="137250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71ECD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24" name="直接连接符 43"/>
          <p:cNvCxnSpPr>
            <a:cxnSpLocks noChangeShapeType="1"/>
          </p:cNvCxnSpPr>
          <p:nvPr/>
        </p:nvCxnSpPr>
        <p:spPr bwMode="auto">
          <a:xfrm>
            <a:off x="3726655" y="4181975"/>
            <a:ext cx="520700" cy="0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直接连接符 51"/>
          <p:cNvCxnSpPr>
            <a:cxnSpLocks noChangeShapeType="1"/>
          </p:cNvCxnSpPr>
          <p:nvPr/>
        </p:nvCxnSpPr>
        <p:spPr bwMode="auto">
          <a:xfrm>
            <a:off x="3132930" y="5275762"/>
            <a:ext cx="1114425" cy="0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97" y="86528"/>
            <a:ext cx="733118" cy="7331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 3"/>
              <p:cNvSpPr txBox="1">
                <a:spLocks noChangeArrowheads="1"/>
              </p:cNvSpPr>
              <p:nvPr/>
            </p:nvSpPr>
            <p:spPr bwMode="auto">
              <a:xfrm>
                <a:off x="178111" y="202586"/>
                <a:ext cx="6796793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>
                <a:lvl1pPr algn="ctr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5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 defTabSz="914400" eaLnBrk="0" fontAlgn="base" hangingPunct="0">
                  <a:lnSpc>
                    <a:spcPct val="100000"/>
                  </a:lnSpc>
                  <a:spcAft>
                    <a:spcPct val="0"/>
                  </a:spcAft>
                </a:pPr>
                <a:r>
                  <a:rPr lang="en-US" altLang="zh-CN" sz="3200" b="1" dirty="0" smtClean="0" bmk="OLE_LINK4">
                    <a:solidFill>
                      <a:schemeClr val="accent6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CMS </a:t>
                </a:r>
                <a:r>
                  <a:rPr lang="zh-CN" altLang="en-US" sz="3200" b="1" dirty="0" smtClean="0" bmk="OLE_LINK4">
                    <a:solidFill>
                      <a:schemeClr val="accent6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端盖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3200" b="1" i="1" dirty="0" smtClean="0" bmk="OLE_LINK4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Symbol" panose="05050102010706020507" pitchFamily="18" charset="2"/>
                      </a:rPr>
                      <m:t>μ</m:t>
                    </m:r>
                  </m:oMath>
                </a14:m>
                <a:r>
                  <a:rPr lang="zh-CN" altLang="en-US" sz="3200" b="1" dirty="0" smtClean="0" bmk="OLE_LINK4">
                    <a:solidFill>
                      <a:schemeClr val="accent6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子探测器</a:t>
                </a:r>
                <a:r>
                  <a:rPr lang="en-US" altLang="zh-CN" sz="3200" b="1" dirty="0" smtClean="0" bmk="OLE_LINK4">
                    <a:solidFill>
                      <a:schemeClr val="accent6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-MRPC</a:t>
                </a:r>
                <a:r>
                  <a:rPr lang="zh-CN" altLang="en-US" sz="3200" b="1" dirty="0" smtClean="0" bmk="OLE_LINK4">
                    <a:solidFill>
                      <a:schemeClr val="accent6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研制进展</a:t>
                </a:r>
                <a:endParaRPr lang="zh-CN" altLang="en-US" sz="3200" dirty="0" smtClean="0">
                  <a:solidFill>
                    <a:schemeClr val="accent6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>
          <p:sp>
            <p:nvSpPr>
              <p:cNvPr id="3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8111" y="202586"/>
                <a:ext cx="6796793" cy="584775"/>
              </a:xfrm>
              <a:prstGeom prst="rect">
                <a:avLst/>
              </a:prstGeom>
              <a:blipFill>
                <a:blip r:embed="rId4"/>
                <a:stretch>
                  <a:fillRect l="-2242" t="-12500" b="-3437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椭圆 2"/>
          <p:cNvSpPr/>
          <p:nvPr/>
        </p:nvSpPr>
        <p:spPr>
          <a:xfrm>
            <a:off x="5841690" y="3524541"/>
            <a:ext cx="1133214" cy="1605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57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 dirty="0"/>
          </a:p>
        </p:txBody>
      </p:sp>
      <p:pic>
        <p:nvPicPr>
          <p:cNvPr id="9" name="图片 8" descr="D:\Studying\2017\CMS\0324HZDRbeamtest\Proceeding\一次修改\figures\Fig 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734" y="1319752"/>
            <a:ext cx="5287481" cy="20924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28"/>
          <p:cNvSpPr txBox="1"/>
          <p:nvPr/>
        </p:nvSpPr>
        <p:spPr>
          <a:xfrm>
            <a:off x="4932040" y="3925334"/>
            <a:ext cx="3888432" cy="255454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MRPC structure: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Dimension:  100cmx (54cm-45cm) x 6cm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strip: 44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Strip width: trapezoidal (6mm/8mm)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 gap number:  	           5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 gap width: 	           </a:t>
            </a:r>
            <a:r>
              <a:rPr lang="el-GR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μ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Glass thickness:	           0.7 mm</a:t>
            </a:r>
            <a:endParaRPr lang="en-US" altLang="zh-CN" sz="16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Glass bulk resistivity:	           </a:t>
            </a:r>
            <a:r>
              <a:rPr lang="el-GR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10</a:t>
            </a:r>
            <a:r>
              <a:rPr lang="el-GR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l-GR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Ω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Mosaic interface:	           glass directly 		                             mosaic together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97" y="86528"/>
            <a:ext cx="733118" cy="733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3"/>
              <p:cNvSpPr txBox="1">
                <a:spLocks noChangeArrowheads="1"/>
              </p:cNvSpPr>
              <p:nvPr/>
            </p:nvSpPr>
            <p:spPr bwMode="auto">
              <a:xfrm>
                <a:off x="178111" y="202586"/>
                <a:ext cx="6796793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>
                <a:lvl1pPr algn="ctr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5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 defTabSz="914400" eaLnBrk="0" fontAlgn="base" hangingPunct="0">
                  <a:lnSpc>
                    <a:spcPct val="100000"/>
                  </a:lnSpc>
                  <a:spcAft>
                    <a:spcPct val="0"/>
                  </a:spcAft>
                </a:pPr>
                <a:r>
                  <a:rPr lang="en-US" altLang="zh-CN" sz="3200" b="1" dirty="0" smtClean="0" bmk="OLE_LINK4">
                    <a:solidFill>
                      <a:schemeClr val="accent6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CMS </a:t>
                </a:r>
                <a:r>
                  <a:rPr lang="zh-CN" altLang="en-US" sz="3200" b="1" dirty="0" smtClean="0" bmk="OLE_LINK4">
                    <a:solidFill>
                      <a:schemeClr val="accent6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端盖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3200" b="1" i="1" dirty="0" smtClean="0" bmk="OLE_LINK4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Symbol" panose="05050102010706020507" pitchFamily="18" charset="2"/>
                      </a:rPr>
                      <m:t>μ</m:t>
                    </m:r>
                  </m:oMath>
                </a14:m>
                <a:r>
                  <a:rPr lang="zh-CN" altLang="en-US" sz="3200" b="1" dirty="0" smtClean="0" bmk="OLE_LINK4">
                    <a:solidFill>
                      <a:schemeClr val="accent6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子探测器</a:t>
                </a:r>
                <a:r>
                  <a:rPr lang="en-US" altLang="zh-CN" sz="3200" b="1" dirty="0" smtClean="0" bmk="OLE_LINK4">
                    <a:solidFill>
                      <a:schemeClr val="accent6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-MRPC</a:t>
                </a:r>
                <a:r>
                  <a:rPr lang="zh-CN" altLang="en-US" sz="3200" b="1" dirty="0" smtClean="0" bmk="OLE_LINK4">
                    <a:solidFill>
                      <a:schemeClr val="accent6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研制进展</a:t>
                </a:r>
                <a:endParaRPr lang="zh-CN" altLang="en-US" sz="3200" dirty="0" smtClean="0">
                  <a:solidFill>
                    <a:schemeClr val="accent6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8111" y="202586"/>
                <a:ext cx="6796793" cy="584775"/>
              </a:xfrm>
              <a:prstGeom prst="rect">
                <a:avLst/>
              </a:prstGeom>
              <a:blipFill>
                <a:blip r:embed="rId5"/>
                <a:stretch>
                  <a:fillRect l="-2242" t="-12500" b="-3437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673110" y="5895104"/>
            <a:ext cx="3821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Test at </a:t>
            </a:r>
            <a:r>
              <a:rPr lang="en-US" altLang="zh-CN" sz="16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HZDR</a:t>
            </a:r>
          </a:p>
          <a:p>
            <a:pPr algn="ctr"/>
            <a:r>
              <a:rPr lang="zh-CN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Helmholtz - </a:t>
            </a:r>
            <a:r>
              <a:rPr lang="en-US" altLang="zh-CN" sz="16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Zentrum</a:t>
            </a:r>
            <a:r>
              <a:rPr lang="en-US" altLang="zh-CN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Dresden-</a:t>
            </a:r>
            <a:r>
              <a:rPr lang="en-US" altLang="zh-CN" sz="16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Rossendorf</a:t>
            </a:r>
            <a:r>
              <a:rPr lang="en-US" altLang="zh-CN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7" y="4224468"/>
            <a:ext cx="4207915" cy="1670636"/>
          </a:xfrm>
          <a:prstGeom prst="rect">
            <a:avLst/>
          </a:prstGeom>
        </p:spPr>
      </p:pic>
      <p:sp>
        <p:nvSpPr>
          <p:cNvPr id="28" name="TextBox 21">
            <a:extLst>
              <a:ext uri="{FF2B5EF4-FFF2-40B4-BE49-F238E27FC236}">
                <a16:creationId xmlns:a16="http://schemas.microsoft.com/office/drawing/2014/main" id="{64A4B133-0009-774A-BC91-90375988A042}"/>
              </a:ext>
            </a:extLst>
          </p:cNvPr>
          <p:cNvSpPr txBox="1"/>
          <p:nvPr/>
        </p:nvSpPr>
        <p:spPr>
          <a:xfrm>
            <a:off x="237696" y="1064445"/>
            <a:ext cx="2983831" cy="2880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Two technologies were investigated for RE3/1, RE4/1</a:t>
            </a:r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iRPC</a:t>
            </a:r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：</a:t>
            </a:r>
            <a:r>
              <a:rPr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double gap </a:t>
            </a:r>
            <a:r>
              <a:rPr lang="en-US" altLang="zh-CN" dirty="0" err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bakelite</a:t>
            </a:r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RPC</a:t>
            </a:r>
            <a:endParaRPr lang="en-US" altLang="zh-CN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MRPC</a:t>
            </a:r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Multi-gaps Glas</a:t>
            </a:r>
            <a:r>
              <a:rPr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 RPC</a:t>
            </a:r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Tsinghua Univ.</a:t>
            </a:r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iRPC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was adopted in 2018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22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0"/>
    </mc:Choice>
    <mc:Fallback xmlns="">
      <p:transition spd="slow" advTm="1248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396055" y="3831973"/>
            <a:ext cx="8462809" cy="27069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 a good technology to develop high rate, high time resolution and large area MRPC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MeV electron beam at HZDR at rate of 10kHz/cm</a:t>
            </a:r>
            <a:r>
              <a:rPr lang="en-US" altLang="zh-CN" sz="1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800100">
              <a:buFont typeface="Wingdings" panose="05000000000000000000" pitchFamily="2" charset="2"/>
              <a:buChar char="p"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reaches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95%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±6800V</a:t>
            </a:r>
          </a:p>
          <a:p>
            <a:pPr marL="800100">
              <a:buFont typeface="Wingdings" panose="05000000000000000000" pitchFamily="2" charset="2"/>
              <a:buChar char="p"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 around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55ps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800100">
              <a:buFont typeface="Wingdings" panose="05000000000000000000" pitchFamily="2" charset="2"/>
              <a:buChar char="p"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loss at mosaic interface is about 2%.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real size mosaic MRPC can keep good performance with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CMS dry gas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800100">
              <a:buFont typeface="Wingdings" panose="05000000000000000000" pitchFamily="2" charset="2"/>
              <a:buChar char="p"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can reaches about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94%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 6000V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rate of 10kHz/cm</a:t>
            </a:r>
            <a:r>
              <a:rPr lang="en-US" altLang="zh-CN" sz="1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97" y="86528"/>
            <a:ext cx="733118" cy="733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3"/>
              <p:cNvSpPr txBox="1">
                <a:spLocks noChangeArrowheads="1"/>
              </p:cNvSpPr>
              <p:nvPr/>
            </p:nvSpPr>
            <p:spPr bwMode="auto">
              <a:xfrm>
                <a:off x="178111" y="202586"/>
                <a:ext cx="6796793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>
                <a:lvl1pPr algn="ctr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5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 defTabSz="914400" eaLnBrk="0" fontAlgn="base" hangingPunct="0">
                  <a:lnSpc>
                    <a:spcPct val="100000"/>
                  </a:lnSpc>
                  <a:spcAft>
                    <a:spcPct val="0"/>
                  </a:spcAft>
                </a:pPr>
                <a:r>
                  <a:rPr lang="en-US" altLang="zh-CN" sz="3200" b="1" dirty="0" smtClean="0" bmk="OLE_LINK4">
                    <a:solidFill>
                      <a:schemeClr val="accent6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CMS </a:t>
                </a:r>
                <a:r>
                  <a:rPr lang="zh-CN" altLang="en-US" sz="3200" b="1" dirty="0" smtClean="0" bmk="OLE_LINK4">
                    <a:solidFill>
                      <a:schemeClr val="accent6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端盖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3200" b="1" i="1" dirty="0" smtClean="0" bmk="OLE_LINK4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Symbol" panose="05050102010706020507" pitchFamily="18" charset="2"/>
                      </a:rPr>
                      <m:t>μ</m:t>
                    </m:r>
                  </m:oMath>
                </a14:m>
                <a:r>
                  <a:rPr lang="zh-CN" altLang="en-US" sz="3200" b="1" dirty="0" smtClean="0" bmk="OLE_LINK4">
                    <a:solidFill>
                      <a:schemeClr val="accent6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子探测器</a:t>
                </a:r>
                <a:r>
                  <a:rPr lang="en-US" altLang="zh-CN" sz="3200" b="1" dirty="0" smtClean="0" bmk="OLE_LINK4">
                    <a:solidFill>
                      <a:schemeClr val="accent6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-MRPC</a:t>
                </a:r>
                <a:r>
                  <a:rPr lang="zh-CN" altLang="en-US" sz="3200" b="1" dirty="0" smtClean="0" bmk="OLE_LINK4">
                    <a:solidFill>
                      <a:schemeClr val="accent6">
                        <a:lumMod val="50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研制进展</a:t>
                </a:r>
                <a:endParaRPr lang="zh-CN" altLang="en-US" sz="3200" dirty="0" smtClean="0">
                  <a:solidFill>
                    <a:schemeClr val="accent6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9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8111" y="202586"/>
                <a:ext cx="6796793" cy="584775"/>
              </a:xfrm>
              <a:prstGeom prst="rect">
                <a:avLst/>
              </a:prstGeom>
              <a:blipFill>
                <a:blip r:embed="rId3"/>
                <a:stretch>
                  <a:fillRect l="-2242" t="-12500" b="-3437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C:\Users\Bo XIE\Desktop\Graph4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" t="6174" r="1929" b="4799"/>
          <a:stretch/>
        </p:blipFill>
        <p:spPr bwMode="auto">
          <a:xfrm>
            <a:off x="639210" y="998091"/>
            <a:ext cx="3988249" cy="290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Bo XIE\Desktop\Graph10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8187" r="2997" b="3943"/>
          <a:stretch/>
        </p:blipFill>
        <p:spPr bwMode="auto">
          <a:xfrm>
            <a:off x="4870614" y="1101213"/>
            <a:ext cx="3983162" cy="279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59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5804485" y="6336610"/>
            <a:ext cx="20574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t>13</a:t>
            </a:fld>
            <a:endParaRPr lang="en-US" dirty="0"/>
          </a:p>
        </p:txBody>
      </p:sp>
      <p:pic>
        <p:nvPicPr>
          <p:cNvPr id="19" name="图片 112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87" y="1235143"/>
            <a:ext cx="6831013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直接连接符 44"/>
          <p:cNvCxnSpPr>
            <a:cxnSpLocks noChangeShapeType="1"/>
          </p:cNvCxnSpPr>
          <p:nvPr/>
        </p:nvCxnSpPr>
        <p:spPr bwMode="auto">
          <a:xfrm flipV="1">
            <a:off x="3491705" y="4147050"/>
            <a:ext cx="287338" cy="360362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直接连接符 46"/>
          <p:cNvCxnSpPr>
            <a:cxnSpLocks noChangeShapeType="1"/>
          </p:cNvCxnSpPr>
          <p:nvPr/>
        </p:nvCxnSpPr>
        <p:spPr bwMode="auto">
          <a:xfrm flipV="1">
            <a:off x="3071018" y="4589962"/>
            <a:ext cx="360362" cy="215900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直接连接符 48"/>
          <p:cNvCxnSpPr>
            <a:cxnSpLocks noChangeShapeType="1"/>
          </p:cNvCxnSpPr>
          <p:nvPr/>
        </p:nvCxnSpPr>
        <p:spPr bwMode="auto">
          <a:xfrm>
            <a:off x="3094830" y="5274175"/>
            <a:ext cx="0" cy="26987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直接连接符 46"/>
          <p:cNvCxnSpPr>
            <a:cxnSpLocks noChangeShapeType="1"/>
          </p:cNvCxnSpPr>
          <p:nvPr/>
        </p:nvCxnSpPr>
        <p:spPr bwMode="auto">
          <a:xfrm flipV="1">
            <a:off x="3071018" y="4805862"/>
            <a:ext cx="0" cy="546100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直接连接符 43"/>
          <p:cNvCxnSpPr>
            <a:cxnSpLocks noChangeShapeType="1"/>
          </p:cNvCxnSpPr>
          <p:nvPr/>
        </p:nvCxnSpPr>
        <p:spPr bwMode="auto">
          <a:xfrm>
            <a:off x="3726655" y="4181975"/>
            <a:ext cx="520700" cy="0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直接连接符 51"/>
          <p:cNvCxnSpPr>
            <a:cxnSpLocks noChangeShapeType="1"/>
          </p:cNvCxnSpPr>
          <p:nvPr/>
        </p:nvCxnSpPr>
        <p:spPr bwMode="auto">
          <a:xfrm>
            <a:off x="3132930" y="5275762"/>
            <a:ext cx="1114425" cy="0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椭圆 2"/>
          <p:cNvSpPr/>
          <p:nvPr/>
        </p:nvSpPr>
        <p:spPr>
          <a:xfrm>
            <a:off x="2761588" y="3921551"/>
            <a:ext cx="2093215" cy="1718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9217"/>
          <p:cNvSpPr txBox="1">
            <a:spLocks noChangeArrowheads="1"/>
          </p:cNvSpPr>
          <p:nvPr/>
        </p:nvSpPr>
        <p:spPr bwMode="auto">
          <a:xfrm>
            <a:off x="810417" y="5891392"/>
            <a:ext cx="2620963" cy="3562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en-US" altLang="zh-CN" sz="1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Endcap </a:t>
            </a:r>
            <a:r>
              <a:rPr lang="en-US" altLang="zh-CN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HGCal</a:t>
            </a:r>
            <a:r>
              <a:rPr lang="zh-CN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(IHEP</a:t>
            </a:r>
            <a:r>
              <a:rPr lang="en-US" altLang="zh-CN" sz="18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en-US" altLang="zh-CN" sz="18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8" name="直接箭头连接符 33"/>
          <p:cNvCxnSpPr>
            <a:cxnSpLocks noChangeShapeType="1"/>
          </p:cNvCxnSpPr>
          <p:nvPr/>
        </p:nvCxnSpPr>
        <p:spPr bwMode="auto">
          <a:xfrm flipV="1">
            <a:off x="2525482" y="4985205"/>
            <a:ext cx="1051025" cy="880446"/>
          </a:xfrm>
          <a:prstGeom prst="straightConnector1">
            <a:avLst/>
          </a:prstGeom>
          <a:noFill/>
          <a:ln w="31750" algn="ctr">
            <a:solidFill>
              <a:srgbClr val="C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直接连接符 48"/>
          <p:cNvCxnSpPr>
            <a:cxnSpLocks noChangeShapeType="1"/>
          </p:cNvCxnSpPr>
          <p:nvPr/>
        </p:nvCxnSpPr>
        <p:spPr bwMode="auto">
          <a:xfrm>
            <a:off x="3740943" y="5155068"/>
            <a:ext cx="0" cy="26987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48334B42-49C0-104C-95EA-2701CBA7851D}"/>
              </a:ext>
            </a:extLst>
          </p:cNvPr>
          <p:cNvSpPr txBox="1">
            <a:spLocks/>
          </p:cNvSpPr>
          <p:nvPr/>
        </p:nvSpPr>
        <p:spPr>
          <a:xfrm>
            <a:off x="272206" y="276037"/>
            <a:ext cx="3506837" cy="537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CMS-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HGCal</a:t>
            </a: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升级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10" y="101235"/>
            <a:ext cx="980388" cy="65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03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5804485" y="6336610"/>
            <a:ext cx="20574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t>14</a:t>
            </a:fld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8334B42-49C0-104C-95EA-2701CBA7851D}"/>
              </a:ext>
            </a:extLst>
          </p:cNvPr>
          <p:cNvSpPr txBox="1">
            <a:spLocks/>
          </p:cNvSpPr>
          <p:nvPr/>
        </p:nvSpPr>
        <p:spPr>
          <a:xfrm>
            <a:off x="272206" y="276037"/>
            <a:ext cx="3506837" cy="537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CMS-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HGCal</a:t>
            </a: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升级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10" y="101235"/>
            <a:ext cx="980388" cy="659758"/>
          </a:xfrm>
          <a:prstGeom prst="rect">
            <a:avLst/>
          </a:prstGeom>
        </p:spPr>
      </p:pic>
      <p:pic>
        <p:nvPicPr>
          <p:cNvPr id="16" name="Picture 6" descr="cmsIMG_8948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206" y="1124744"/>
            <a:ext cx="4923141" cy="3384376"/>
          </a:xfrm>
          <a:prstGeom prst="rect">
            <a:avLst/>
          </a:prstGeom>
        </p:spPr>
      </p:pic>
      <p:sp>
        <p:nvSpPr>
          <p:cNvPr id="21" name="Oval 7"/>
          <p:cNvSpPr/>
          <p:nvPr/>
        </p:nvSpPr>
        <p:spPr bwMode="auto">
          <a:xfrm>
            <a:off x="1115912" y="1988839"/>
            <a:ext cx="1256486" cy="164973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241" y="1124745"/>
            <a:ext cx="3182145" cy="27843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431" y="3972079"/>
            <a:ext cx="1683284" cy="104253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966275" y="4938167"/>
            <a:ext cx="10944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  <a:latin typeface="Calibri" panose="020F0502020204030204" pitchFamily="34" charset="0"/>
              </a:rPr>
              <a:t>Silicon sensors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3294" y="5231057"/>
            <a:ext cx="3558038" cy="121261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42914" y="4580180"/>
            <a:ext cx="50403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IHEP Activities:</a:t>
            </a:r>
          </a:p>
          <a:p>
            <a:pPr>
              <a:spcAft>
                <a:spcPts val="1200"/>
              </a:spcAft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Testbeam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campaigns of HGC silicon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modules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Module Assembly Center (MAC) at IHEP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Probably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responsible to assemble ~20% of </a:t>
            </a:r>
            <a:r>
              <a:rPr lang="en-US" altLang="zh-CN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HGCal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silicon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modules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5475" y="3993737"/>
            <a:ext cx="1073469" cy="94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80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13DCE-2CEE-7143-BAA4-8F35B6134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2353"/>
            <a:ext cx="9144000" cy="159376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39D08-1C5D-0143-91A1-7DF45943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00099" y="6520935"/>
            <a:ext cx="2895600" cy="365125"/>
          </a:xfrm>
        </p:spPr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15</a:t>
            </a:fld>
            <a:endParaRPr lang="en-US" sz="1800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C290D9E-DA6B-6849-9E5E-BB0C1BC32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66418" y="3416151"/>
            <a:ext cx="1338463" cy="243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33C145-EC06-8C41-AEF3-466877C2414E}"/>
              </a:ext>
            </a:extLst>
          </p:cNvPr>
          <p:cNvSpPr txBox="1"/>
          <p:nvPr/>
        </p:nvSpPr>
        <p:spPr>
          <a:xfrm>
            <a:off x="4963086" y="2890367"/>
            <a:ext cx="10657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High Gain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551A70-3FE9-5D40-B1BD-2B88CAD31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7" y="5276224"/>
            <a:ext cx="2497600" cy="1016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3F5214-BB93-1647-ACF2-52C5B9CD7B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08"/>
          <a:stretch/>
        </p:blipFill>
        <p:spPr>
          <a:xfrm>
            <a:off x="219817" y="1133748"/>
            <a:ext cx="2660826" cy="2212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10" y="101235"/>
            <a:ext cx="980388" cy="65975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8334B42-49C0-104C-95EA-2701CBA7851D}"/>
              </a:ext>
            </a:extLst>
          </p:cNvPr>
          <p:cNvSpPr txBox="1">
            <a:spLocks/>
          </p:cNvSpPr>
          <p:nvPr/>
        </p:nvSpPr>
        <p:spPr>
          <a:xfrm>
            <a:off x="219817" y="322914"/>
            <a:ext cx="7538443" cy="463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CMS-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HGCal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升级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：参加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PCB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测试和束流测试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1713" y="1124342"/>
            <a:ext cx="2829205" cy="22216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6453" y="1133748"/>
            <a:ext cx="3016704" cy="22216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8741" y="3957259"/>
            <a:ext cx="3132177" cy="22435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3753" y="4024958"/>
            <a:ext cx="3099404" cy="23313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218153" y="3389188"/>
            <a:ext cx="2496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mtClean="0">
                <a:solidFill>
                  <a:srgbClr val="FF0000"/>
                </a:solidFill>
                <a:latin typeface="Calibri" panose="020F0502020204030204" pitchFamily="34" charset="0"/>
              </a:rPr>
              <a:t>DESY TB21 (2018 March)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185293" y="3380029"/>
            <a:ext cx="2870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Calibri" panose="020F0502020204030204" pitchFamily="34" charset="0"/>
              </a:rPr>
              <a:t>CERN SPS H2 (2018 October)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05429" y="3399119"/>
            <a:ext cx="2070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PCB-V3 </a:t>
            </a:r>
            <a:r>
              <a:rPr lang="en-US" altLang="zh-CN" dirty="0" smtClean="0">
                <a:solidFill>
                  <a:srgbClr val="FF0000"/>
                </a:solidFill>
                <a:latin typeface="Calibri" panose="020F0502020204030204" pitchFamily="34" charset="0"/>
              </a:rPr>
              <a:t>test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at UCSB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592043" y="6108445"/>
            <a:ext cx="1702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1"/>
                </a:solidFill>
                <a:latin typeface="Calibri" panose="020F0502020204030204" pitchFamily="34" charset="0"/>
              </a:rPr>
              <a:t>MIP signal pulse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6292117" y="6243936"/>
            <a:ext cx="2657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70C1"/>
                </a:solidFill>
                <a:latin typeface="Calibri" panose="020F0502020204030204" pitchFamily="34" charset="0"/>
              </a:rPr>
              <a:t>MIP signals with e- at different energies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00395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Content Placeholder 5">
            <a:extLst>
              <a:ext uri="{FF2B5EF4-FFF2-40B4-BE49-F238E27FC236}">
                <a16:creationId xmlns:a16="http://schemas.microsoft.com/office/drawing/2014/main" id="{17175FEF-7DC1-464C-B8BD-A22EBBE66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946" y="2252623"/>
            <a:ext cx="3858083" cy="3828360"/>
          </a:xfrm>
          <a:prstGeom prst="rect">
            <a:avLst/>
          </a:prstGeom>
        </p:spPr>
      </p:pic>
      <p:cxnSp>
        <p:nvCxnSpPr>
          <p:cNvPr id="43" name="Straight Arrow Connector 10">
            <a:extLst>
              <a:ext uri="{FF2B5EF4-FFF2-40B4-BE49-F238E27FC236}">
                <a16:creationId xmlns:a16="http://schemas.microsoft.com/office/drawing/2014/main" id="{41B79242-2CDC-0A42-A34C-679611A4FDBC}"/>
              </a:ext>
            </a:extLst>
          </p:cNvPr>
          <p:cNvCxnSpPr>
            <a:cxnSpLocks/>
          </p:cNvCxnSpPr>
          <p:nvPr/>
        </p:nvCxnSpPr>
        <p:spPr bwMode="auto">
          <a:xfrm>
            <a:off x="6385856" y="3073999"/>
            <a:ext cx="33143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Straight Arrow Connector 13">
            <a:extLst>
              <a:ext uri="{FF2B5EF4-FFF2-40B4-BE49-F238E27FC236}">
                <a16:creationId xmlns:a16="http://schemas.microsoft.com/office/drawing/2014/main" id="{47F809A3-691D-9441-84B9-4A336EF0570D}"/>
              </a:ext>
            </a:extLst>
          </p:cNvPr>
          <p:cNvCxnSpPr>
            <a:cxnSpLocks/>
          </p:cNvCxnSpPr>
          <p:nvPr/>
        </p:nvCxnSpPr>
        <p:spPr bwMode="auto">
          <a:xfrm>
            <a:off x="7431434" y="3846690"/>
            <a:ext cx="0" cy="3172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Straight Arrow Connector 16">
            <a:extLst>
              <a:ext uri="{FF2B5EF4-FFF2-40B4-BE49-F238E27FC236}">
                <a16:creationId xmlns:a16="http://schemas.microsoft.com/office/drawing/2014/main" id="{856E7F60-9DE2-3041-AF3B-03A14C950261}"/>
              </a:ext>
            </a:extLst>
          </p:cNvPr>
          <p:cNvCxnSpPr>
            <a:cxnSpLocks/>
          </p:cNvCxnSpPr>
          <p:nvPr/>
        </p:nvCxnSpPr>
        <p:spPr bwMode="auto">
          <a:xfrm flipH="1">
            <a:off x="6911283" y="4488482"/>
            <a:ext cx="34735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Arrow Connector 18">
            <a:extLst>
              <a:ext uri="{FF2B5EF4-FFF2-40B4-BE49-F238E27FC236}">
                <a16:creationId xmlns:a16="http://schemas.microsoft.com/office/drawing/2014/main" id="{71D4820B-97BC-FB45-BBD3-8E77D081685D}"/>
              </a:ext>
            </a:extLst>
          </p:cNvPr>
          <p:cNvCxnSpPr>
            <a:cxnSpLocks/>
          </p:cNvCxnSpPr>
          <p:nvPr/>
        </p:nvCxnSpPr>
        <p:spPr bwMode="auto">
          <a:xfrm flipH="1">
            <a:off x="6340046" y="4471735"/>
            <a:ext cx="34163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0" name="Rectangle 25">
            <a:extLst>
              <a:ext uri="{FF2B5EF4-FFF2-40B4-BE49-F238E27FC236}">
                <a16:creationId xmlns:a16="http://schemas.microsoft.com/office/drawing/2014/main" id="{DD882A64-EA08-0348-A862-4863391EE421}"/>
              </a:ext>
            </a:extLst>
          </p:cNvPr>
          <p:cNvSpPr/>
          <p:nvPr/>
        </p:nvSpPr>
        <p:spPr bwMode="auto">
          <a:xfrm>
            <a:off x="5594723" y="3783210"/>
            <a:ext cx="259748" cy="518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cxnSp>
        <p:nvCxnSpPr>
          <p:cNvPr id="52" name="Straight Arrow Connector 32">
            <a:extLst>
              <a:ext uri="{FF2B5EF4-FFF2-40B4-BE49-F238E27FC236}">
                <a16:creationId xmlns:a16="http://schemas.microsoft.com/office/drawing/2014/main" id="{239E2E42-41EB-3E49-BA02-A5891172C72D}"/>
              </a:ext>
            </a:extLst>
          </p:cNvPr>
          <p:cNvCxnSpPr/>
          <p:nvPr/>
        </p:nvCxnSpPr>
        <p:spPr bwMode="auto">
          <a:xfrm flipH="1">
            <a:off x="5675462" y="3471394"/>
            <a:ext cx="14758" cy="290743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3" name="Straight Arrow Connector 35">
            <a:extLst>
              <a:ext uri="{FF2B5EF4-FFF2-40B4-BE49-F238E27FC236}">
                <a16:creationId xmlns:a16="http://schemas.microsoft.com/office/drawing/2014/main" id="{956A2DC9-EF9A-5F42-AABB-DDA07AF3C3CC}"/>
              </a:ext>
            </a:extLst>
          </p:cNvPr>
          <p:cNvCxnSpPr>
            <a:cxnSpLocks/>
          </p:cNvCxnSpPr>
          <p:nvPr/>
        </p:nvCxnSpPr>
        <p:spPr bwMode="auto">
          <a:xfrm flipV="1">
            <a:off x="5846824" y="3471394"/>
            <a:ext cx="0" cy="27198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AA8FC-8403-444F-8047-F032B56D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94588" y="6370638"/>
            <a:ext cx="1649412" cy="365125"/>
          </a:xfrm>
        </p:spPr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16</a:t>
            </a:fld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36D034-3ACB-CD45-8E68-9CEFDFE49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032" y="982475"/>
            <a:ext cx="2584029" cy="15759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FC8BFC-F909-004E-A111-698D348E4C29}"/>
              </a:ext>
            </a:extLst>
          </p:cNvPr>
          <p:cNvSpPr txBox="1"/>
          <p:nvPr/>
        </p:nvSpPr>
        <p:spPr>
          <a:xfrm>
            <a:off x="5617489" y="2438377"/>
            <a:ext cx="1064189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Clean room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AD4AF2-627E-E446-8835-14F913FE24CB}"/>
              </a:ext>
            </a:extLst>
          </p:cNvPr>
          <p:cNvSpPr txBox="1"/>
          <p:nvPr/>
        </p:nvSpPr>
        <p:spPr>
          <a:xfrm>
            <a:off x="7002868" y="948678"/>
            <a:ext cx="1660365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Air</a:t>
            </a:r>
            <a:r>
              <a:rPr lang="zh-CN" altLang="en-US" sz="1400" dirty="0"/>
              <a:t> </a:t>
            </a:r>
            <a:r>
              <a:rPr lang="en-US" altLang="zh-CN" sz="1400" dirty="0"/>
              <a:t>condition</a:t>
            </a:r>
            <a:r>
              <a:rPr lang="en-US" sz="1400" dirty="0"/>
              <a:t> room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B000C7-7AC0-C940-AA09-DB190AC107E8}"/>
              </a:ext>
            </a:extLst>
          </p:cNvPr>
          <p:cNvSpPr/>
          <p:nvPr/>
        </p:nvSpPr>
        <p:spPr bwMode="auto">
          <a:xfrm>
            <a:off x="4243767" y="4201423"/>
            <a:ext cx="699527" cy="987527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21C5DA-9615-BE46-8C64-75B4435D5727}"/>
              </a:ext>
            </a:extLst>
          </p:cNvPr>
          <p:cNvSpPr txBox="1"/>
          <p:nvPr/>
        </p:nvSpPr>
        <p:spPr>
          <a:xfrm>
            <a:off x="3975579" y="4471735"/>
            <a:ext cx="885140" cy="738664"/>
          </a:xfrm>
          <a:prstGeom prst="rect">
            <a:avLst/>
          </a:prstGeom>
          <a:solidFill>
            <a:srgbClr val="92D050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Shipping/receiving room</a:t>
            </a:r>
          </a:p>
        </p:txBody>
      </p:sp>
      <p:sp>
        <p:nvSpPr>
          <p:cNvPr id="13" name="Up-Down Arrow 12">
            <a:extLst>
              <a:ext uri="{FF2B5EF4-FFF2-40B4-BE49-F238E27FC236}">
                <a16:creationId xmlns:a16="http://schemas.microsoft.com/office/drawing/2014/main" id="{42DBF0E1-6001-FE4F-971E-F9BC246D2AC4}"/>
              </a:ext>
            </a:extLst>
          </p:cNvPr>
          <p:cNvSpPr/>
          <p:nvPr/>
        </p:nvSpPr>
        <p:spPr bwMode="auto">
          <a:xfrm>
            <a:off x="7353597" y="2252623"/>
            <a:ext cx="213517" cy="403806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80E4F5-1A29-7F46-9232-8DCA813EFE8B}"/>
              </a:ext>
            </a:extLst>
          </p:cNvPr>
          <p:cNvSpPr txBox="1"/>
          <p:nvPr/>
        </p:nvSpPr>
        <p:spPr>
          <a:xfrm>
            <a:off x="7567114" y="2292459"/>
            <a:ext cx="727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10m</a:t>
            </a:r>
          </a:p>
        </p:txBody>
      </p: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9AFFE0AE-727A-044D-91EA-B416DC7B9113}"/>
              </a:ext>
            </a:extLst>
          </p:cNvPr>
          <p:cNvSpPr/>
          <p:nvPr/>
        </p:nvSpPr>
        <p:spPr bwMode="auto">
          <a:xfrm>
            <a:off x="4943294" y="4685017"/>
            <a:ext cx="305174" cy="123124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67690A-050E-644B-BDB4-C1153EA8331B}"/>
              </a:ext>
            </a:extLst>
          </p:cNvPr>
          <p:cNvSpPr txBox="1"/>
          <p:nvPr/>
        </p:nvSpPr>
        <p:spPr>
          <a:xfrm>
            <a:off x="4890125" y="4325854"/>
            <a:ext cx="727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A311D2-F6A5-4045-8AA8-FDC101CBC8C6}"/>
              </a:ext>
            </a:extLst>
          </p:cNvPr>
          <p:cNvSpPr txBox="1"/>
          <p:nvPr/>
        </p:nvSpPr>
        <p:spPr>
          <a:xfrm>
            <a:off x="4356844" y="4201423"/>
            <a:ext cx="672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E654EE-2036-6E4C-BB54-CA924A3E7F76}"/>
              </a:ext>
            </a:extLst>
          </p:cNvPr>
          <p:cNvSpPr txBox="1"/>
          <p:nvPr/>
        </p:nvSpPr>
        <p:spPr>
          <a:xfrm>
            <a:off x="5554479" y="4180705"/>
            <a:ext cx="672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3DF5D0-0DB7-504D-B789-C2767D2DD0BB}"/>
              </a:ext>
            </a:extLst>
          </p:cNvPr>
          <p:cNvSpPr txBox="1"/>
          <p:nvPr/>
        </p:nvSpPr>
        <p:spPr>
          <a:xfrm>
            <a:off x="7095189" y="4163958"/>
            <a:ext cx="672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875A4E-940D-B441-B9A5-68B6ADE00A7E}"/>
              </a:ext>
            </a:extLst>
          </p:cNvPr>
          <p:cNvSpPr txBox="1"/>
          <p:nvPr/>
        </p:nvSpPr>
        <p:spPr>
          <a:xfrm>
            <a:off x="5518225" y="2835872"/>
            <a:ext cx="672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4B4E1F-099B-4E44-9A69-985B33545463}"/>
              </a:ext>
            </a:extLst>
          </p:cNvPr>
          <p:cNvSpPr txBox="1"/>
          <p:nvPr/>
        </p:nvSpPr>
        <p:spPr>
          <a:xfrm>
            <a:off x="7017352" y="2911597"/>
            <a:ext cx="672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A4B133-0009-774A-BC91-90375988A042}"/>
              </a:ext>
            </a:extLst>
          </p:cNvPr>
          <p:cNvSpPr txBox="1"/>
          <p:nvPr/>
        </p:nvSpPr>
        <p:spPr>
          <a:xfrm>
            <a:off x="269152" y="982475"/>
            <a:ext cx="449175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HGC Module Assembly Centers</a:t>
            </a:r>
          </a:p>
          <a:p>
            <a:pPr marL="216000">
              <a:spcAft>
                <a:spcPts val="600"/>
              </a:spcAf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UCSB: the pilot MAC</a:t>
            </a:r>
          </a:p>
          <a:p>
            <a:pPr marL="216000">
              <a:spcAft>
                <a:spcPts val="1200"/>
              </a:spcAf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5 MACs: Beijing-IHEP, India (BARC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Taiwan(NCU-NTU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US (CMU, TTU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IHEP MAC site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construction: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IHEP Hall 4, ground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floor (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160 m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clean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room,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m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reception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room,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m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air condition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room)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Bids completed,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tart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month</a:t>
            </a:r>
          </a:p>
          <a:p>
            <a:pPr>
              <a:spcAft>
                <a:spcPts val="600"/>
              </a:spcAft>
            </a:pP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Instrumentation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being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investigated/ordered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>
              <a:spcAft>
                <a:spcPts val="600"/>
              </a:spcAf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Bonder, gantry,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optical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gauging</a:t>
            </a:r>
          </a:p>
          <a:p>
            <a:pPr marL="216000">
              <a:spcAft>
                <a:spcPts val="600"/>
              </a:spcAf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Custom-designed tooling</a:t>
            </a:r>
          </a:p>
          <a:p>
            <a:pPr marL="216000">
              <a:spcAft>
                <a:spcPts val="1200"/>
              </a:spcAf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Probe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stations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glue dispenser, …</a:t>
            </a:r>
          </a:p>
          <a:p>
            <a:pPr>
              <a:spcAft>
                <a:spcPts val="600"/>
              </a:spcAft>
            </a:pP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HGC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lab: test stand development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AAA2D1-40A4-564F-B593-8EC83BC9A7D4}"/>
              </a:ext>
            </a:extLst>
          </p:cNvPr>
          <p:cNvSpPr txBox="1"/>
          <p:nvPr/>
        </p:nvSpPr>
        <p:spPr>
          <a:xfrm>
            <a:off x="6946734" y="5859209"/>
            <a:ext cx="177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Load on the floor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Vibration </a:t>
            </a:r>
          </a:p>
        </p:txBody>
      </p:sp>
      <p:cxnSp>
        <p:nvCxnSpPr>
          <p:cNvPr id="25" name="Straight Arrow Connector 7">
            <a:extLst>
              <a:ext uri="{FF2B5EF4-FFF2-40B4-BE49-F238E27FC236}">
                <a16:creationId xmlns:a16="http://schemas.microsoft.com/office/drawing/2014/main" id="{DE5E50D6-A15E-324B-991A-621E0BFF850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131024" y="3635332"/>
            <a:ext cx="119382" cy="2769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10">
            <a:extLst>
              <a:ext uri="{FF2B5EF4-FFF2-40B4-BE49-F238E27FC236}">
                <a16:creationId xmlns:a16="http://schemas.microsoft.com/office/drawing/2014/main" id="{41B79242-2CDC-0A42-A34C-679611A4FDBC}"/>
              </a:ext>
            </a:extLst>
          </p:cNvPr>
          <p:cNvCxnSpPr>
            <a:cxnSpLocks/>
          </p:cNvCxnSpPr>
          <p:nvPr/>
        </p:nvCxnSpPr>
        <p:spPr bwMode="auto">
          <a:xfrm>
            <a:off x="5554479" y="3947805"/>
            <a:ext cx="33613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19">
            <a:extLst>
              <a:ext uri="{FF2B5EF4-FFF2-40B4-BE49-F238E27FC236}">
                <a16:creationId xmlns:a16="http://schemas.microsoft.com/office/drawing/2014/main" id="{078B9700-99BA-FE4D-A867-72F676771063}"/>
              </a:ext>
            </a:extLst>
          </p:cNvPr>
          <p:cNvCxnSpPr>
            <a:cxnSpLocks/>
          </p:cNvCxnSpPr>
          <p:nvPr/>
        </p:nvCxnSpPr>
        <p:spPr bwMode="auto">
          <a:xfrm flipV="1">
            <a:off x="6228228" y="4089646"/>
            <a:ext cx="10376" cy="2656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Arrow Connector 22">
            <a:extLst>
              <a:ext uri="{FF2B5EF4-FFF2-40B4-BE49-F238E27FC236}">
                <a16:creationId xmlns:a16="http://schemas.microsoft.com/office/drawing/2014/main" id="{890FA2BF-2D33-CE44-BDBE-0D359A10BCF4}"/>
              </a:ext>
            </a:extLst>
          </p:cNvPr>
          <p:cNvCxnSpPr>
            <a:cxnSpLocks/>
          </p:cNvCxnSpPr>
          <p:nvPr/>
        </p:nvCxnSpPr>
        <p:spPr bwMode="auto">
          <a:xfrm flipH="1">
            <a:off x="5518225" y="4050598"/>
            <a:ext cx="33624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1" name="图片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10" y="101235"/>
            <a:ext cx="980388" cy="659758"/>
          </a:xfrm>
          <a:prstGeom prst="rect">
            <a:avLst/>
          </a:prstGeom>
        </p:spPr>
      </p:pic>
      <p:sp>
        <p:nvSpPr>
          <p:cNvPr id="72" name="Title 1">
            <a:extLst>
              <a:ext uri="{FF2B5EF4-FFF2-40B4-BE49-F238E27FC236}">
                <a16:creationId xmlns:a16="http://schemas.microsoft.com/office/drawing/2014/main" id="{48334B42-49C0-104C-95EA-2701CBA7851D}"/>
              </a:ext>
            </a:extLst>
          </p:cNvPr>
          <p:cNvSpPr txBox="1">
            <a:spLocks/>
          </p:cNvSpPr>
          <p:nvPr/>
        </p:nvSpPr>
        <p:spPr>
          <a:xfrm>
            <a:off x="219817" y="322914"/>
            <a:ext cx="7538443" cy="463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CMS-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HGCal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升级：高能所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MAC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基地建设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65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413" y="4320543"/>
            <a:ext cx="2761931" cy="219040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45810A-B454-1F42-9809-7290CAEB2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717" y="1132922"/>
            <a:ext cx="4784932" cy="26915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BBB2B-B55F-B446-B290-45F61343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17</a:t>
            </a:fld>
            <a:endParaRPr lang="en-US" sz="1800"/>
          </a:p>
        </p:txBody>
      </p:sp>
      <p:pic>
        <p:nvPicPr>
          <p:cNvPr id="7" name="Picture 2" descr="ff60589d-2134-459e-94f2-ae57ad3938bb">
            <a:extLst>
              <a:ext uri="{FF2B5EF4-FFF2-40B4-BE49-F238E27FC236}">
                <a16:creationId xmlns:a16="http://schemas.microsoft.com/office/drawing/2014/main" id="{C6D455AC-1E3A-E94B-9C39-3CBF4ECC1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7" y="4152997"/>
            <a:ext cx="3136128" cy="235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8FABE56-CB97-2B4D-8446-A4B2D01A985B}"/>
              </a:ext>
            </a:extLst>
          </p:cNvPr>
          <p:cNvCxnSpPr/>
          <p:nvPr/>
        </p:nvCxnSpPr>
        <p:spPr bwMode="auto">
          <a:xfrm>
            <a:off x="1387636" y="5924739"/>
            <a:ext cx="0" cy="5386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0F7ED39-3278-0941-B101-731C3F471879}"/>
              </a:ext>
            </a:extLst>
          </p:cNvPr>
          <p:cNvSpPr txBox="1"/>
          <p:nvPr/>
        </p:nvSpPr>
        <p:spPr>
          <a:xfrm>
            <a:off x="1416308" y="5231078"/>
            <a:ext cx="1058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cosmics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24B54D-D5F2-1B40-BBC5-5FD1C499AEB0}"/>
              </a:ext>
            </a:extLst>
          </p:cNvPr>
          <p:cNvSpPr txBox="1"/>
          <p:nvPr/>
        </p:nvSpPr>
        <p:spPr>
          <a:xfrm>
            <a:off x="6080748" y="3494028"/>
            <a:ext cx="2921850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 cosmic ray test system was set up at IHEP.</a:t>
            </a:r>
          </a:p>
          <a:p>
            <a:endParaRPr lang="en-US" altLang="ja-JP" sz="2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ja-JP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Cosmic ray events were observed with </a:t>
            </a:r>
            <a:r>
              <a:rPr lang="en-US" altLang="ja-JP" sz="2000" dirty="0" err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HGCal</a:t>
            </a:r>
            <a:r>
              <a:rPr lang="en-US" altLang="ja-JP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module with the system.</a:t>
            </a:r>
          </a:p>
          <a:p>
            <a:endParaRPr lang="en-US" altLang="ja-JP" sz="2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ja-JP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Next step: use this system on beam test with BEPC.</a:t>
            </a:r>
            <a:endParaRPr lang="en-US" sz="2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10" y="101235"/>
            <a:ext cx="980388" cy="65975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8334B42-49C0-104C-95EA-2701CBA78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17" y="322914"/>
            <a:ext cx="7802393" cy="463975"/>
          </a:xfrm>
        </p:spPr>
        <p:txBody>
          <a:bodyPr>
            <a:noAutofit/>
          </a:bodyPr>
          <a:lstStyle/>
          <a:p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CMS-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HGCal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升级：高能所搭建的宇宙线测试系统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1819373" y="5600410"/>
            <a:ext cx="0" cy="508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717" y="1132922"/>
            <a:ext cx="3509128" cy="213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3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34B42-49C0-104C-95EA-2701CBA78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17" y="322914"/>
            <a:ext cx="7538443" cy="463975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CMS-</a:t>
            </a:r>
            <a:r>
              <a:rPr lang="en-US" altLang="zh-CN" sz="3600" b="1" dirty="0" err="1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HGCal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升级：计划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343F5-2B24-CF4F-ABB9-E14F9221B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32" y="1063505"/>
            <a:ext cx="8799871" cy="2487255"/>
          </a:xfrm>
        </p:spPr>
        <p:txBody>
          <a:bodyPr/>
          <a:lstStyle/>
          <a:p>
            <a:r>
              <a:rPr lang="en-US" altLang="zh-Han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</a:t>
            </a:r>
            <a:r>
              <a:rPr lang="zh-Han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room in construction</a:t>
            </a:r>
            <a:endParaRPr lang="en-US" altLang="zh-Han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Han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Equipment:</a:t>
            </a:r>
            <a:r>
              <a:rPr lang="zh-Han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Investigating, biding started</a:t>
            </a:r>
          </a:p>
          <a:p>
            <a:r>
              <a:rPr lang="en-US" altLang="zh-Han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Manpower and expertise: ramping up</a:t>
            </a:r>
          </a:p>
          <a:p>
            <a:pPr lvl="1"/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Physicist: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Liao, H. Zhang, Yong Liu, F. Wang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（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post-doc),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Han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+ more</a:t>
            </a:r>
          </a:p>
          <a:p>
            <a:pPr lvl="1"/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Engineers: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Cao,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Gu,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Li,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Liu,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Meng,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Sun,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Zhang,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</a:t>
            </a:r>
            <a:r>
              <a:rPr lang="zh-Han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Hans" dirty="0"/>
          </a:p>
          <a:p>
            <a:pPr lvl="1"/>
            <a:endParaRPr lang="en-US" altLang="zh-Han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07C4A-7582-1544-A6AC-22129416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18</a:t>
            </a:fld>
            <a:endParaRPr lang="en-US" sz="180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2414F4C-AF2B-8F49-B3F7-E29C744EC7A9}"/>
              </a:ext>
            </a:extLst>
          </p:cNvPr>
          <p:cNvGraphicFramePr/>
          <p:nvPr>
            <p:extLst/>
          </p:nvPr>
        </p:nvGraphicFramePr>
        <p:xfrm>
          <a:off x="852000" y="2800070"/>
          <a:ext cx="8157681" cy="1349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A498D8-A8A1-F44C-9918-45DFFF91F41E}"/>
              </a:ext>
            </a:extLst>
          </p:cNvPr>
          <p:cNvSpPr txBox="1"/>
          <p:nvPr/>
        </p:nvSpPr>
        <p:spPr>
          <a:xfrm>
            <a:off x="92090" y="3261906"/>
            <a:ext cx="760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sz="2000" b="1" dirty="0"/>
              <a:t>Plan:</a:t>
            </a: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C81C55-060A-7E4A-8AD9-7BADDD5EC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33" y="4021586"/>
            <a:ext cx="8622626" cy="2445201"/>
          </a:xfrm>
          <a:prstGeom prst="rect">
            <a:avLst/>
          </a:prstGeom>
        </p:spPr>
      </p:pic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8F8EADA2-11A9-5B41-ABF6-C478CB51329C}"/>
              </a:ext>
            </a:extLst>
          </p:cNvPr>
          <p:cNvSpPr/>
          <p:nvPr/>
        </p:nvSpPr>
        <p:spPr bwMode="auto">
          <a:xfrm>
            <a:off x="367645" y="5528471"/>
            <a:ext cx="8550214" cy="220689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8F8EADA2-11A9-5B41-ABF6-C478CB51329C}"/>
              </a:ext>
            </a:extLst>
          </p:cNvPr>
          <p:cNvSpPr/>
          <p:nvPr/>
        </p:nvSpPr>
        <p:spPr bwMode="auto">
          <a:xfrm>
            <a:off x="367645" y="4889906"/>
            <a:ext cx="8550214" cy="220689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10" y="101235"/>
            <a:ext cx="980388" cy="65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89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5804485" y="6336610"/>
            <a:ext cx="20574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t>19</a:t>
            </a:fld>
            <a:endParaRPr lang="en-US" dirty="0"/>
          </a:p>
        </p:txBody>
      </p:sp>
      <p:pic>
        <p:nvPicPr>
          <p:cNvPr id="19" name="图片 112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87" y="1235143"/>
            <a:ext cx="6831013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直接连接符 44"/>
          <p:cNvCxnSpPr>
            <a:cxnSpLocks noChangeShapeType="1"/>
          </p:cNvCxnSpPr>
          <p:nvPr/>
        </p:nvCxnSpPr>
        <p:spPr bwMode="auto">
          <a:xfrm flipV="1">
            <a:off x="3491705" y="4147050"/>
            <a:ext cx="287338" cy="360362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直接连接符 46"/>
          <p:cNvCxnSpPr>
            <a:cxnSpLocks noChangeShapeType="1"/>
          </p:cNvCxnSpPr>
          <p:nvPr/>
        </p:nvCxnSpPr>
        <p:spPr bwMode="auto">
          <a:xfrm flipV="1">
            <a:off x="3071018" y="4589962"/>
            <a:ext cx="360362" cy="215900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直接连接符 48"/>
          <p:cNvCxnSpPr>
            <a:cxnSpLocks noChangeShapeType="1"/>
          </p:cNvCxnSpPr>
          <p:nvPr/>
        </p:nvCxnSpPr>
        <p:spPr bwMode="auto">
          <a:xfrm>
            <a:off x="3094830" y="5274175"/>
            <a:ext cx="0" cy="26987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直接连接符 46"/>
          <p:cNvCxnSpPr>
            <a:cxnSpLocks noChangeShapeType="1"/>
          </p:cNvCxnSpPr>
          <p:nvPr/>
        </p:nvCxnSpPr>
        <p:spPr bwMode="auto">
          <a:xfrm flipV="1">
            <a:off x="3071018" y="4805862"/>
            <a:ext cx="0" cy="546100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直接连接符 43"/>
          <p:cNvCxnSpPr>
            <a:cxnSpLocks noChangeShapeType="1"/>
          </p:cNvCxnSpPr>
          <p:nvPr/>
        </p:nvCxnSpPr>
        <p:spPr bwMode="auto">
          <a:xfrm>
            <a:off x="3726655" y="4181975"/>
            <a:ext cx="520700" cy="0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直接连接符 51"/>
          <p:cNvCxnSpPr>
            <a:cxnSpLocks noChangeShapeType="1"/>
          </p:cNvCxnSpPr>
          <p:nvPr/>
        </p:nvCxnSpPr>
        <p:spPr bwMode="auto">
          <a:xfrm>
            <a:off x="3132930" y="5275762"/>
            <a:ext cx="1114425" cy="0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椭圆 2"/>
          <p:cNvSpPr/>
          <p:nvPr/>
        </p:nvSpPr>
        <p:spPr>
          <a:xfrm>
            <a:off x="5693790" y="3620321"/>
            <a:ext cx="1366886" cy="11855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48"/>
          <p:cNvCxnSpPr>
            <a:cxnSpLocks noChangeShapeType="1"/>
          </p:cNvCxnSpPr>
          <p:nvPr/>
        </p:nvCxnSpPr>
        <p:spPr bwMode="auto">
          <a:xfrm>
            <a:off x="3740943" y="5155068"/>
            <a:ext cx="0" cy="26987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10" y="101235"/>
            <a:ext cx="980388" cy="659758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1106286" y="1581745"/>
            <a:ext cx="6048657" cy="24715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545314" y="5956299"/>
            <a:ext cx="47431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iRPC</a:t>
            </a:r>
            <a:r>
              <a:rPr lang="en-US" altLang="zh-CN" sz="1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/RPC</a:t>
            </a:r>
            <a:r>
              <a:rPr lang="zh-CN" altLang="en-US" sz="1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system backend</a:t>
            </a:r>
            <a:r>
              <a:rPr lang="zh-CN" altLang="en-US" sz="1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electronics</a:t>
            </a:r>
            <a:r>
              <a:rPr lang="zh-CN" altLang="en-US" sz="1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1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IHEP</a:t>
            </a:r>
            <a:r>
              <a:rPr lang="zh-CN" altLang="en-US" sz="1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zh-CN" altLang="en-US" sz="1800" b="1" dirty="0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6944544" y="5907252"/>
            <a:ext cx="7854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iRPC</a:t>
            </a:r>
            <a:endParaRPr lang="zh-CN" altLang="en-US" sz="1800" b="1" dirty="0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1" name="直接箭头连接符 33"/>
          <p:cNvCxnSpPr>
            <a:cxnSpLocks noChangeShapeType="1"/>
            <a:stCxn id="30" idx="0"/>
          </p:cNvCxnSpPr>
          <p:nvPr/>
        </p:nvCxnSpPr>
        <p:spPr bwMode="auto">
          <a:xfrm flipH="1" flipV="1">
            <a:off x="6417697" y="4607628"/>
            <a:ext cx="919565" cy="1299624"/>
          </a:xfrm>
          <a:prstGeom prst="straightConnector1">
            <a:avLst/>
          </a:prstGeom>
          <a:noFill/>
          <a:ln w="31750" algn="ctr">
            <a:solidFill>
              <a:srgbClr val="7030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1"/>
          <p:cNvSpPr txBox="1">
            <a:spLocks noChangeArrowheads="1"/>
          </p:cNvSpPr>
          <p:nvPr/>
        </p:nvSpPr>
        <p:spPr bwMode="auto">
          <a:xfrm>
            <a:off x="545314" y="1001030"/>
            <a:ext cx="2263874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Existing </a:t>
            </a:r>
            <a:r>
              <a:rPr lang="en-US" altLang="zh-CN" sz="1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RPC system</a:t>
            </a:r>
            <a:endParaRPr lang="zh-CN" altLang="en-US" sz="1800" b="1" dirty="0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3" name="直接箭头连接符 33"/>
          <p:cNvCxnSpPr>
            <a:cxnSpLocks noChangeShapeType="1"/>
          </p:cNvCxnSpPr>
          <p:nvPr/>
        </p:nvCxnSpPr>
        <p:spPr bwMode="auto">
          <a:xfrm>
            <a:off x="1932495" y="1370362"/>
            <a:ext cx="876693" cy="1176197"/>
          </a:xfrm>
          <a:prstGeom prst="straightConnector1">
            <a:avLst/>
          </a:prstGeom>
          <a:noFill/>
          <a:ln w="31750" algn="ctr">
            <a:solidFill>
              <a:srgbClr val="7030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直接箭头连接符 33"/>
          <p:cNvCxnSpPr>
            <a:cxnSpLocks noChangeShapeType="1"/>
          </p:cNvCxnSpPr>
          <p:nvPr/>
        </p:nvCxnSpPr>
        <p:spPr bwMode="auto">
          <a:xfrm>
            <a:off x="1932495" y="1350015"/>
            <a:ext cx="3073138" cy="1196544"/>
          </a:xfrm>
          <a:prstGeom prst="straightConnector1">
            <a:avLst/>
          </a:prstGeom>
          <a:noFill/>
          <a:ln w="31750" algn="ctr">
            <a:solidFill>
              <a:srgbClr val="7030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itle 1"/>
          <p:cNvSpPr txBox="1">
            <a:spLocks/>
          </p:cNvSpPr>
          <p:nvPr/>
        </p:nvSpPr>
        <p:spPr>
          <a:xfrm>
            <a:off x="320511" y="214146"/>
            <a:ext cx="4807670" cy="6392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华文楷体"/>
                <a:ea typeface="华文楷体"/>
                <a:cs typeface="华文楷体"/>
              </a:rPr>
              <a:t>CMS 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华文楷体"/>
                <a:ea typeface="华文楷体"/>
                <a:cs typeface="华文楷体"/>
              </a:rPr>
              <a:t>Phase I/II </a:t>
            </a: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华文楷体"/>
                <a:ea typeface="华文楷体"/>
                <a:cs typeface="华文楷体"/>
              </a:rPr>
              <a:t>触发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华文楷体"/>
                <a:ea typeface="华文楷体"/>
                <a:cs typeface="华文楷体"/>
              </a:rPr>
              <a:t>工作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华文楷体"/>
                <a:ea typeface="华文楷体"/>
                <a:cs typeface="华文楷体"/>
              </a:rPr>
              <a:t> 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294422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5537" y="215151"/>
            <a:ext cx="14738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内容：</a:t>
            </a:r>
            <a:endParaRPr kumimoji="0" lang="zh-CN" altLang="en-US" sz="320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idx="1"/>
          </p:nvPr>
        </p:nvSpPr>
        <p:spPr>
          <a:xfrm>
            <a:off x="222988" y="1545555"/>
            <a:ext cx="8694769" cy="4016259"/>
          </a:xfrm>
          <a:noFill/>
        </p:spPr>
        <p:txBody>
          <a:bodyPr>
            <a:noAutofit/>
          </a:bodyPr>
          <a:lstStyle/>
          <a:p>
            <a:pPr indent="-342900" defTabSz="91440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Tasks shared by Chinese group in CMS Phase II upgrade project </a:t>
            </a:r>
            <a:endParaRPr lang="en-US" altLang="zh-CN" sz="22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-342900" defTabSz="91440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E</a:t>
            </a: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ndcap inner ring station 1</a:t>
            </a: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GEM</a:t>
            </a: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detector upgrade</a:t>
            </a: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Peking Univ.</a:t>
            </a: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lang="en-US" altLang="zh-CN" sz="22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-342900" defTabSz="91440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Endcap inner ring station </a:t>
            </a: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MRPC</a:t>
            </a: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detector </a:t>
            </a: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R&amp;D</a:t>
            </a: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Tsinghua </a:t>
            </a:r>
            <a:r>
              <a:rPr lang="en-US" altLang="zh-CN" sz="2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Univ.</a:t>
            </a:r>
            <a:r>
              <a:rPr lang="zh-CN" altLang="en-US" sz="2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lang="en-US" altLang="zh-CN" sz="2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 indent="-342900" defTabSz="91440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 Endcap High Granularity Calorimeter</a:t>
            </a: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（</a:t>
            </a:r>
            <a:r>
              <a:rPr lang="en-US" altLang="zh-CN" sz="2200" b="1" dirty="0" err="1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HGCal</a:t>
            </a: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）</a:t>
            </a: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upgrade</a:t>
            </a: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IHEP</a:t>
            </a: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lang="en-US" altLang="zh-CN" sz="2200" b="1" dirty="0" smtClean="0">
              <a:latin typeface="华文楷体" panose="02010600040101010101" pitchFamily="2" charset="-122"/>
              <a:ea typeface="华文楷体" panose="02010600040101010101" pitchFamily="2" charset="-122"/>
              <a:cs typeface="Times New Roman" charset="0"/>
            </a:endParaRPr>
          </a:p>
          <a:p>
            <a:pPr indent="-342900" defTabSz="91440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 </a:t>
            </a:r>
            <a:r>
              <a:rPr lang="en-US" altLang="zh-CN" sz="2200" b="1" dirty="0" err="1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iRPC</a:t>
            </a: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/RPC</a:t>
            </a:r>
            <a:r>
              <a:rPr lang="zh-CN" altLang="en-US" sz="22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 </a:t>
            </a: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system backend electronics upgrade</a:t>
            </a: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IHEP</a:t>
            </a: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lang="en-US" altLang="zh-CN" sz="22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charset="0"/>
            </a:endParaRPr>
          </a:p>
          <a:p>
            <a:pPr lvl="0" indent="-342900" defTabSz="91440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 </a:t>
            </a: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charset="0"/>
              </a:rPr>
              <a:t>Summary</a:t>
            </a:r>
            <a:endParaRPr lang="en-US" altLang="zh-CN" sz="2200" b="1" dirty="0" smtClean="0">
              <a:latin typeface="华文楷体" panose="02010600040101010101" pitchFamily="2" charset="-122"/>
              <a:ea typeface="华文楷体" panose="02010600040101010101" pitchFamily="2" charset="-122"/>
              <a:cs typeface="Times New Roman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15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91" y="994192"/>
            <a:ext cx="2983481" cy="320842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20511" y="214146"/>
            <a:ext cx="3553905" cy="6392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华文楷体"/>
                <a:ea typeface="华文楷体"/>
                <a:cs typeface="华文楷体"/>
              </a:rPr>
              <a:t>CMS 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华文楷体"/>
                <a:ea typeface="华文楷体"/>
                <a:cs typeface="华文楷体"/>
              </a:rPr>
              <a:t>L1 </a:t>
            </a: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华文楷体"/>
                <a:ea typeface="华文楷体"/>
                <a:cs typeface="华文楷体"/>
              </a:rPr>
              <a:t>触发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华文楷体"/>
                <a:ea typeface="华文楷体"/>
                <a:cs typeface="华文楷体"/>
              </a:rPr>
              <a:t>工作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华文楷体"/>
                <a:ea typeface="华文楷体"/>
                <a:cs typeface="华文楷体"/>
              </a:rPr>
              <a:t> 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32" name="Content Placeholder 4"/>
          <p:cNvSpPr txBox="1">
            <a:spLocks/>
          </p:cNvSpPr>
          <p:nvPr/>
        </p:nvSpPr>
        <p:spPr>
          <a:xfrm>
            <a:off x="4213780" y="1102265"/>
            <a:ext cx="4788817" cy="53830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CMS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China-Group had designed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Constructed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CPPF system in CMS L1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Trigger Phase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upgrade which started running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since May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2017. In 2018 more works done on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CPPF System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On-call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 by China Group: </a:t>
            </a:r>
            <a:r>
              <a:rPr lang="en-US" altLang="zh-CN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Libo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Ahmad/</a:t>
            </a:r>
            <a:r>
              <a:rPr lang="en-US" altLang="zh-CN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Siying-Pengcheng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Jingzhou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/Zhen-An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 </a:t>
            </a:r>
            <a:r>
              <a:rPr lang="en-US" altLang="zh-CN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collabration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home/broad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sv-SE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CPPF </a:t>
            </a:r>
            <a:r>
              <a:rPr lang="sv-SE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Emulator + Unpacker </a:t>
            </a:r>
            <a:r>
              <a:rPr lang="sv-SE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SoSware </a:t>
            </a:r>
            <a:r>
              <a:rPr lang="en-US" altLang="zh-CN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Devlopment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Libo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CPPF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Libo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CPPF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board firmware IPBUS Builder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zh-CN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Pengcheng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CPPF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Manager Security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software by </a:t>
            </a:r>
            <a:r>
              <a:rPr lang="en-US" altLang="zh-CN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Hanjun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Pengcheng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zh-CN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CPPF 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DQM by </a:t>
            </a:r>
            <a:r>
              <a:rPr lang="en-US" altLang="zh-CN" sz="1800" dirty="0" err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Guangyi</a:t>
            </a:r>
            <a:r>
              <a:rPr lang="en-US" altLang="zh-CN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en-US" altLang="zh-CN" sz="1800" dirty="0" err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Mingshui</a:t>
            </a:r>
            <a:r>
              <a:rPr lang="en-US" altLang="zh-CN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/Zhen-An</a:t>
            </a:r>
            <a:endParaRPr lang="en-US" altLang="zh-CN" sz="1800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 descr="IMG_20170317_1452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9" y="4286242"/>
            <a:ext cx="2793826" cy="2095370"/>
          </a:xfrm>
          <a:prstGeom prst="rect">
            <a:avLst/>
          </a:prstGeom>
        </p:spPr>
      </p:pic>
      <p:sp>
        <p:nvSpPr>
          <p:cNvPr id="10" name="文本框 9217"/>
          <p:cNvSpPr txBox="1">
            <a:spLocks noChangeArrowheads="1"/>
          </p:cNvSpPr>
          <p:nvPr/>
        </p:nvSpPr>
        <p:spPr bwMode="auto">
          <a:xfrm>
            <a:off x="724619" y="5904931"/>
            <a:ext cx="2709554" cy="35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zh-CN" altLang="en-US" sz="1600" b="1" dirty="0" smtClean="0">
                <a:solidFill>
                  <a:srgbClr val="FF0000"/>
                </a:solidFill>
                <a:latin typeface="Times New Roman"/>
                <a:ea typeface="华文楷体"/>
                <a:cs typeface="Times New Roman"/>
              </a:rPr>
              <a:t>中国设计制造的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/>
                <a:ea typeface="华文楷体"/>
                <a:cs typeface="Times New Roman"/>
              </a:rPr>
              <a:t>CPPF </a:t>
            </a:r>
            <a:r>
              <a:rPr lang="zh-CN" altLang="en-US" sz="1600" b="1" dirty="0" smtClean="0">
                <a:solidFill>
                  <a:srgbClr val="FF0000"/>
                </a:solidFill>
                <a:latin typeface="Times New Roman"/>
                <a:ea typeface="华文楷体"/>
                <a:cs typeface="Times New Roman"/>
              </a:rPr>
              <a:t>系统</a:t>
            </a:r>
            <a:endParaRPr lang="zh-CN" sz="1600" b="1" dirty="0">
              <a:solidFill>
                <a:srgbClr val="FF0000"/>
              </a:solidFill>
              <a:latin typeface="Times New Roman"/>
              <a:ea typeface="华文楷体"/>
              <a:cs typeface="Times New Roman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10734" y="2659347"/>
            <a:ext cx="86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Layer 1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19368" y="3266949"/>
            <a:ext cx="86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Layer 2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43329" y="3889857"/>
            <a:ext cx="86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Layer 3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10" y="101235"/>
            <a:ext cx="980388" cy="65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4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37"/>
    </mc:Choice>
    <mc:Fallback xmlns="">
      <p:transition spd="slow" advTm="3023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7075" y="954186"/>
            <a:ext cx="4823789" cy="558741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kumimoji="1" lang="en-US" altLang="zh-C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Progress</a:t>
            </a:r>
            <a:r>
              <a:rPr kumimoji="1" lang="en-US" altLang="zh-CN" sz="1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en-US" altLang="zh-CN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develop and test system were set up at IHEP, </a:t>
            </a:r>
            <a:r>
              <a:rPr kumimoji="1"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</a:t>
            </a:r>
            <a:r>
              <a:rPr kumimoji="1" lang="en-US" altLang="zh-CN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design of principle </a:t>
            </a:r>
            <a:r>
              <a:rPr kumimoji="1"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prototype was </a:t>
            </a:r>
            <a:r>
              <a:rPr kumimoji="1" lang="en-US" altLang="zh-CN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completed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zh-CN" altLang="en-US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kumimoji="1" lang="en-US" altLang="zh-CN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eveloped the software frame for </a:t>
            </a:r>
            <a:r>
              <a:rPr kumimoji="1" lang="en-US" altLang="zh-CN" sz="1800" dirty="0" err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iRPC</a:t>
            </a:r>
            <a:r>
              <a:rPr kumimoji="1" lang="en-US" altLang="zh-CN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frontend – backend GBT transmission and receiving</a:t>
            </a:r>
            <a:endParaRPr kumimoji="1" lang="en-US" altLang="zh-CN" sz="1800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kumimoji="1" lang="zh-CN" altLang="en-US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kumimoji="1" lang="en-US" altLang="zh-CN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inalized responsibilities</a:t>
            </a:r>
            <a:r>
              <a:rPr kumimoji="1" lang="zh-CN" altLang="zh-CN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IHEP is responsible for the design and construction of :</a:t>
            </a:r>
            <a:endParaRPr kumimoji="1" lang="en-US" altLang="zh-CN" sz="1800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kumimoji="1"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kumimoji="1"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ayer1 trigger </a:t>
            </a:r>
            <a:endParaRPr kumimoji="1" lang="en-US" altLang="zh-CN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kumimoji="1"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Fast control</a:t>
            </a:r>
            <a:r>
              <a:rPr kumimoji="1"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kumimoji="1"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DTCS)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kumimoji="1"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DAQ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kumimoji="1" lang="en-US" altLang="zh-C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Schedule:</a:t>
            </a:r>
            <a:endParaRPr kumimoji="1" lang="en-US" altLang="zh-CN" sz="1800" b="1" dirty="0" smtClean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kumimoji="1" lang="en-US" altLang="zh-CN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Joint test in 2019</a:t>
            </a:r>
            <a:r>
              <a:rPr kumimoji="1" lang="zh-CN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1" lang="en-US" altLang="zh-CN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kumimoji="1" lang="en-US" altLang="zh-CN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Small batch production in </a:t>
            </a:r>
            <a:r>
              <a:rPr kumimoji="1" lang="zh-CN" altLang="zh-CN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1" lang="en-US" altLang="zh-CN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020 </a:t>
            </a:r>
            <a:endParaRPr kumimoji="1" lang="en-US" altLang="zh-CN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kumimoji="1" lang="en-US" altLang="zh-CN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Two installation in </a:t>
            </a:r>
            <a:r>
              <a:rPr kumimoji="1" lang="zh-CN" altLang="zh-CN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1" lang="en-US" altLang="zh-CN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020-2011coordinated with detector construction</a:t>
            </a:r>
            <a:endParaRPr kumimoji="1" lang="en-US" altLang="zh-CN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21</a:t>
            </a:fld>
            <a:endParaRPr lang="en-US"/>
          </a:p>
        </p:txBody>
      </p:sp>
      <p:pic>
        <p:nvPicPr>
          <p:cNvPr id="6" name="图片 5" descr="屏幕快照 2018-12-18 16.28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84" y="3689545"/>
            <a:ext cx="3681943" cy="2739868"/>
          </a:xfrm>
          <a:prstGeom prst="rect">
            <a:avLst/>
          </a:prstGeom>
        </p:spPr>
      </p:pic>
      <p:pic>
        <p:nvPicPr>
          <p:cNvPr id="7" name="图片 6" descr="屏幕快照 2018-12-18 16.30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83" y="1059768"/>
            <a:ext cx="3689925" cy="241415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10" y="101235"/>
            <a:ext cx="980388" cy="659758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227075" y="280089"/>
            <a:ext cx="7872483" cy="487616"/>
          </a:xfrm>
        </p:spPr>
        <p:txBody>
          <a:bodyPr>
            <a:noAutofit/>
          </a:bodyPr>
          <a:lstStyle/>
          <a:p>
            <a:r>
              <a:rPr kumimoji="1" lang="en-US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CMS Phase </a:t>
            </a:r>
            <a:r>
              <a:rPr kumimoji="1" lang="en-US" altLang="zh-CN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II </a:t>
            </a:r>
            <a:r>
              <a:rPr kumimoji="1" lang="zh-CN" alt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触发升级进展（端部内圈第</a:t>
            </a:r>
            <a:r>
              <a:rPr kumimoji="1" lang="en-US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kumimoji="1" lang="zh-CN" alt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1" lang="en-US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kumimoji="1" lang="zh-CN" alt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站</a:t>
            </a:r>
            <a:r>
              <a:rPr kumimoji="1" lang="en-US" altLang="zh-CN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iRPC</a:t>
            </a:r>
            <a:r>
              <a:rPr kumimoji="1" lang="zh-CN" alt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kumimoji="1" lang="en-US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1" lang="zh-CN" alt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4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MuRPC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47" y="3696702"/>
            <a:ext cx="3757231" cy="28179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2848" y="226242"/>
            <a:ext cx="7024071" cy="555327"/>
          </a:xfrm>
        </p:spPr>
        <p:txBody>
          <a:bodyPr>
            <a:normAutofit/>
          </a:bodyPr>
          <a:lstStyle/>
          <a:p>
            <a:r>
              <a:rPr kumimoji="1" lang="en-US" altLang="zh-CN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Phase II </a:t>
            </a:r>
            <a:r>
              <a:rPr kumimoji="1" lang="zh-CN" alt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触发升级进展（现有</a:t>
            </a:r>
            <a:r>
              <a:rPr kumimoji="1" lang="en-US" altLang="zh-CN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RPC</a:t>
            </a:r>
            <a:r>
              <a:rPr kumimoji="1" lang="zh-CN" alt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系统）</a:t>
            </a:r>
            <a:r>
              <a:rPr kumimoji="1" lang="en-US" altLang="zh-CN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1" lang="zh-CN" altLang="en-US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3160" y="1064327"/>
            <a:ext cx="4841122" cy="547458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kumimoji="1" lang="zh-CN" altLang="en-US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design and construction of the backend electronics for the existing RPC system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kumimoji="1"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All design should be based on ATCA standard required by CMS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kumimoji="1"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</a:t>
            </a:r>
            <a:r>
              <a:rPr kumimoji="1"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design </a:t>
            </a:r>
            <a:r>
              <a:rPr kumimoji="1"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and </a:t>
            </a:r>
            <a:r>
              <a:rPr kumimoji="1"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test of the first </a:t>
            </a:r>
            <a:r>
              <a:rPr kumimoji="1"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version of ATCA </a:t>
            </a:r>
            <a:r>
              <a:rPr kumimoji="1"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board </a:t>
            </a:r>
            <a:r>
              <a:rPr kumimoji="1"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by </a:t>
            </a:r>
            <a:r>
              <a:rPr kumimoji="1"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IHEP were </a:t>
            </a:r>
            <a:r>
              <a:rPr kumimoji="1"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completed, </a:t>
            </a:r>
            <a:r>
              <a:rPr kumimoji="1"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and reported to CMS community</a:t>
            </a:r>
            <a:endParaRPr kumimoji="1" lang="en-US" altLang="zh-CN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kumimoji="1" lang="zh-CN" altLang="en-US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Pogress</a:t>
            </a:r>
            <a:endParaRPr kumimoji="1" lang="en-US" altLang="zh-CN" sz="1800" b="1" dirty="0" smtClean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kumimoji="1"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IHEP Proposal was discussed and accepted by CMS  </a:t>
            </a:r>
            <a:endParaRPr kumimoji="1"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kumimoji="1"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Responsibilities is agreed in principle by intensive communication between CMS and Chinese side, costs and contributions are being finalized</a:t>
            </a:r>
            <a:r>
              <a:rPr kumimoji="1"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1" lang="en-US" altLang="zh-CN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kumimoji="1"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It’s promising that China will take full responsibility for the full system.</a:t>
            </a:r>
            <a:endParaRPr kumimoji="1"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22</a:t>
            </a:fld>
            <a:endParaRPr lang="en-US"/>
          </a:p>
        </p:txBody>
      </p:sp>
      <p:pic>
        <p:nvPicPr>
          <p:cNvPr id="5" name="图片 4" descr="RPCBacke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82" y="1030025"/>
            <a:ext cx="3847408" cy="28935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10" y="101235"/>
            <a:ext cx="980388" cy="65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6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5804485" y="6336610"/>
            <a:ext cx="20574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t>23</a:t>
            </a:fld>
            <a:endParaRPr lang="en-US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10" y="101235"/>
            <a:ext cx="980388" cy="659758"/>
          </a:xfrm>
          <a:prstGeom prst="rect">
            <a:avLst/>
          </a:prstGeom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320511" y="214146"/>
            <a:ext cx="6956982" cy="6392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华文楷体"/>
                <a:ea typeface="华文楷体"/>
                <a:cs typeface="华文楷体"/>
              </a:rPr>
              <a:t>CMS 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华文楷体"/>
                <a:ea typeface="华文楷体"/>
                <a:cs typeface="华文楷体"/>
              </a:rPr>
              <a:t>RPC/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华文楷体"/>
                <a:ea typeface="华文楷体"/>
                <a:cs typeface="华文楷体"/>
              </a:rPr>
              <a:t>iRPC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华文楷体"/>
                <a:ea typeface="华文楷体"/>
                <a:cs typeface="华文楷体"/>
              </a:rPr>
              <a:t> Phase 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华文楷体"/>
                <a:ea typeface="华文楷体"/>
                <a:cs typeface="华文楷体"/>
              </a:rPr>
              <a:t>II</a:t>
            </a: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华文楷体"/>
                <a:ea typeface="华文楷体"/>
                <a:cs typeface="华文楷体"/>
              </a:rPr>
              <a:t>触发</a:t>
            </a: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华文楷体"/>
                <a:ea typeface="华文楷体"/>
                <a:cs typeface="华文楷体"/>
              </a:rPr>
              <a:t>升级计划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华文楷体"/>
              <a:ea typeface="华文楷体"/>
              <a:cs typeface="华文楷体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1" y="1107571"/>
            <a:ext cx="8488680" cy="19844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0" y="3808428"/>
            <a:ext cx="8313420" cy="2620234"/>
          </a:xfrm>
          <a:prstGeom prst="rect">
            <a:avLst/>
          </a:prstGeom>
        </p:spPr>
      </p:pic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3051274" y="1015352"/>
            <a:ext cx="7854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iRPC</a:t>
            </a:r>
            <a:endParaRPr lang="zh-CN" altLang="en-US" sz="1800" b="1" dirty="0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79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24</a:t>
            </a:fld>
            <a:endParaRPr lang="zh-CN" alt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2848" y="1198480"/>
            <a:ext cx="8479869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algn="just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68288" algn="l"/>
              </a:tabLst>
              <a:defRPr/>
            </a:pPr>
            <a:r>
              <a:rPr lang="en-US" altLang="zh-CN" sz="1400" dirty="0" err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Lyu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Pengfei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 Wang Yi. Development and performance of self-sealed MRPC. 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JINST</a:t>
            </a:r>
            <a:r>
              <a:rPr lang="zh-CN" altLang="en-US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lang="zh-CN" altLang="en-US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C03055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68288" algn="l"/>
              </a:tabLst>
              <a:defRPr/>
            </a:pPr>
            <a:r>
              <a:rPr lang="en-US" altLang="zh-CN" sz="1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Pengfei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Lyu,Dong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Han, Yi Wang, et al. Performance study of a real-size mosaic high-rate MRPC. 2018 </a:t>
            </a:r>
            <a:r>
              <a:rPr lang="en-US" altLang="zh-CN" sz="1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JInst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13 P06016</a:t>
            </a:r>
            <a:endParaRPr lang="zh-CN" altLang="zh-CN" sz="1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400" dirty="0" err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Fuyue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Wang, Ultimate position resolution of pixel clusters with binary readout for particle tracking, NIMA 899(2018) 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10-15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400" dirty="0" err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Fuyue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Wang, Dong Han, Yi Wang, et al. The study of a new time reconstruction method for MRPC read out by waveform digitizer, NIMA 2018 (</a:t>
            </a:r>
            <a:r>
              <a:rPr lang="zh-CN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已接收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Study of the Performance of New Micro Pattern Gaseous Detectors, S. He, Q. Huang, H.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Qiao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Wang, Y. Ban,  Radiation Detection Technology and Methods (2018) 2: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altLang="zh-CN" sz="1400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Phase-2 Upgrade of the CMS Endcap Calorimeter – Technical Design Report, 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CMS-TDR-019</a:t>
            </a:r>
            <a:r>
              <a:rPr lang="zh-CN" altLang="en-US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Apr. 2018</a:t>
            </a:r>
            <a:endParaRPr lang="zh-CN" altLang="en-US" sz="1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First beam tests of prototype silicon </a:t>
            </a:r>
            <a:r>
              <a:rPr lang="en-US" altLang="zh-CN" sz="1400" dirty="0" err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moudules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for the CMS-</a:t>
            </a:r>
            <a:r>
              <a:rPr lang="en-US" altLang="zh-CN" sz="1400" dirty="0" err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HGCal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2018 </a:t>
            </a:r>
            <a:r>
              <a:rPr lang="en-US" altLang="zh-CN" sz="1400" dirty="0" err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JInst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13 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P10023</a:t>
            </a:r>
            <a:endParaRPr lang="en-US" altLang="zh-CN" sz="1400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262848" y="226242"/>
            <a:ext cx="7024071" cy="55532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总结：</a:t>
            </a:r>
            <a:r>
              <a:rPr kumimoji="1" lang="zh-CN" alt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论文</a:t>
            </a:r>
            <a:r>
              <a:rPr kumimoji="1" lang="zh-CN" alt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与</a:t>
            </a:r>
            <a:r>
              <a:rPr kumimoji="1" lang="zh-CN" alt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专利</a:t>
            </a:r>
            <a:endParaRPr kumimoji="1" lang="zh-CN" altLang="en-US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8440" y="4781463"/>
            <a:ext cx="8816451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endParaRPr lang="en-US" altLang="zh-CN" sz="1400" dirty="0" smtClean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种用于气体组性板探测器的流气盒，申请日：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2017.11.20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，授权日</a:t>
            </a:r>
            <a:r>
              <a:rPr lang="zh-CN" altLang="en-US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2018.7.3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，专利号：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ZL201721553050.8</a:t>
            </a:r>
            <a:r>
              <a:rPr lang="zh-CN" altLang="en-US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1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种高计数率多气隙阻性板探测器，申请日：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2017.11.20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，授权日</a:t>
            </a:r>
            <a:r>
              <a:rPr lang="zh-CN" altLang="en-US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2018.7.3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，专利号：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ZL201721598761.7</a:t>
            </a:r>
            <a:r>
              <a:rPr lang="zh-CN" altLang="en-US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1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气隙电阻板室探测器。申请日：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2015.7.8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，授权日：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2018.8.28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，发明</a:t>
            </a:r>
            <a:r>
              <a:rPr lang="zh-CN" altLang="en-US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专利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号：</a:t>
            </a:r>
            <a:r>
              <a:rPr lang="en-US" altLang="zh-CN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ZL201510399044.0</a:t>
            </a:r>
            <a:r>
              <a:rPr lang="zh-CN" altLang="en-US" sz="1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1400" dirty="0" smtClean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277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98403" y="225411"/>
            <a:ext cx="14157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总结：</a:t>
            </a:r>
            <a:endParaRPr kumimoji="0" lang="zh-CN" altLang="en-US" sz="320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idx="1"/>
          </p:nvPr>
        </p:nvSpPr>
        <p:spPr>
          <a:xfrm>
            <a:off x="185281" y="1137738"/>
            <a:ext cx="8863026" cy="5218612"/>
          </a:xfrm>
          <a:noFill/>
        </p:spPr>
        <p:txBody>
          <a:bodyPr>
            <a:noAutofit/>
          </a:bodyPr>
          <a:lstStyle/>
          <a:p>
            <a:pPr marL="0" indent="0" defTabSz="914400" eaLnBrk="0" fontAlgn="base" hangingPunct="0">
              <a:spcBef>
                <a:spcPts val="0"/>
              </a:spcBef>
              <a:buNone/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CMS-GEM upgrade:</a:t>
            </a:r>
          </a:p>
          <a:p>
            <a:pPr marL="0" indent="0" defTabSz="914400" eaLnBrk="0" fontAlgn="base" hangingPunct="0">
              <a:spcBef>
                <a:spcPts val="0"/>
              </a:spcBef>
              <a:buNone/>
            </a:pPr>
            <a:endParaRPr lang="en-US" altLang="zh-CN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750"/>
              </a:spcAft>
              <a:buNone/>
              <a:defRPr/>
            </a:pP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GE1/1</a:t>
            </a:r>
            <a:r>
              <a:rPr lang="en-US" altLang="zh-CN" dirty="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GEB: </a:t>
            </a:r>
            <a:r>
              <a:rPr lang="en-US" altLang="zh-CN" dirty="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Production 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&amp; test </a:t>
            </a:r>
            <a:r>
              <a:rPr lang="en-US" altLang="zh-CN" dirty="0" smtClean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in China by PKU group. 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u</a:t>
            </a:r>
            <a:r>
              <a:rPr lang="en-US" altLang="zh-CN" dirty="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 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to Dec. 2018, 82 sets of GE1/1 GEB were produced and tested successfully, were shipped to CERN for installation</a:t>
            </a:r>
            <a:r>
              <a:rPr lang="en-US" altLang="zh-CN" dirty="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 </a:t>
            </a:r>
          </a:p>
          <a:p>
            <a:pPr marL="0" indent="0">
              <a:spcBef>
                <a:spcPts val="0"/>
              </a:spcBef>
              <a:spcAft>
                <a:spcPts val="750"/>
              </a:spcAft>
              <a:buNone/>
              <a:defRPr/>
            </a:pP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GE2/1 GEB:</a:t>
            </a:r>
            <a:r>
              <a:rPr lang="en-US" altLang="zh-CN" dirty="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Design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prototyping and production </a:t>
            </a:r>
            <a:r>
              <a:rPr lang="en-US" altLang="zh-CN" dirty="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was the full 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responsibility of PKU </a:t>
            </a:r>
            <a:r>
              <a:rPr lang="en-US" altLang="zh-CN" dirty="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group. Different sections of GEB is being developed according to plan.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750"/>
              </a:spcAft>
              <a:buNone/>
              <a:defRPr/>
            </a:pP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GE2/1</a:t>
            </a:r>
            <a:r>
              <a:rPr lang="en-US" altLang="zh-CN" dirty="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ME0 </a:t>
            </a:r>
            <a:r>
              <a:rPr lang="en-US" altLang="zh-CN" dirty="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chamber production: Laboratory upgrade is moving forward to become one of the production site, it is expected to produce </a:t>
            </a:r>
            <a:r>
              <a:rPr lang="en-US" altLang="zh-CN" dirty="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84</a:t>
            </a:r>
            <a:r>
              <a:rPr lang="zh-CN" altLang="en-US" dirty="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sets of GE2/1+ME0 chambers in future.</a:t>
            </a:r>
          </a:p>
          <a:p>
            <a:pPr marL="0" indent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CMS-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HGCal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upgrade: 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take part in module assembly, PCB test and beam test campaigns; module assembly center at IHEP under development, man power ramping up</a:t>
            </a:r>
          </a:p>
          <a:p>
            <a:pPr marL="0" indent="0"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module assembly: training and exercise; module beam test at IHEP-TBF; Silicon sensors R&amp;D (low leakage current, radiation tolerance, …)</a:t>
            </a:r>
          </a:p>
          <a:p>
            <a:pPr marL="0" indent="0">
              <a:buNone/>
            </a:pPr>
            <a:endParaRPr lang="en-US" altLang="zh-CN" sz="2000" b="1" dirty="0"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750"/>
              </a:spcAft>
              <a:buNone/>
              <a:defRPr/>
            </a:pPr>
            <a:endParaRPr lang="en-US" altLang="zh-CN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zh-CN" sz="20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54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98403" y="225411"/>
            <a:ext cx="14157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总结：</a:t>
            </a:r>
            <a:endParaRPr kumimoji="0" lang="zh-CN" altLang="en-US" sz="320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idx="1"/>
          </p:nvPr>
        </p:nvSpPr>
        <p:spPr>
          <a:xfrm>
            <a:off x="298403" y="1361244"/>
            <a:ext cx="8543940" cy="4700191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CMS RPC/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iRPC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upgrade: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Stronger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responsibility in CPPF system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operation;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RPC Backend Electronics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accepted, a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 for CMS is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</a:t>
            </a:r>
          </a:p>
          <a:p>
            <a:pPr marL="0" indent="0"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1"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Joint </a:t>
            </a:r>
            <a:r>
              <a:rPr kumimoji="1"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test in </a:t>
            </a:r>
            <a:r>
              <a:rPr kumimoji="1"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2019; small </a:t>
            </a:r>
            <a:r>
              <a:rPr kumimoji="1"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batch production in </a:t>
            </a:r>
            <a:r>
              <a:rPr kumimoji="1" lang="zh-CN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1"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020, two </a:t>
            </a:r>
            <a:r>
              <a:rPr kumimoji="1"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installation in </a:t>
            </a:r>
            <a:r>
              <a:rPr kumimoji="1" lang="zh-CN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1"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020-2011coordinated with detector </a:t>
            </a:r>
            <a:r>
              <a:rPr kumimoji="1"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construction.</a:t>
            </a:r>
          </a:p>
          <a:p>
            <a:pPr marL="0" indent="0">
              <a:buNone/>
            </a:pPr>
            <a:endParaRPr kumimoji="1"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kumimoji="1" lang="en-US" altLang="zh-CN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dirty="0" smtClean="0"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CN" sz="6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Thanks</a:t>
            </a:r>
            <a:r>
              <a:rPr lang="zh-CN" altLang="en-US" sz="6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！</a:t>
            </a:r>
            <a:endParaRPr lang="en-US" altLang="zh-CN" sz="6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09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5281" y="223539"/>
            <a:ext cx="50898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中国组承担的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CMS</a:t>
            </a: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升级任务</a:t>
            </a:r>
            <a:endParaRPr kumimoji="0" lang="zh-CN" altLang="en-US" sz="320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</a:t>
            </a:fld>
            <a:endParaRPr lang="en-US" dirty="0"/>
          </a:p>
        </p:txBody>
      </p:sp>
      <p:sp>
        <p:nvSpPr>
          <p:cNvPr id="10" name="文本框 9217"/>
          <p:cNvSpPr txBox="1">
            <a:spLocks noChangeArrowheads="1"/>
          </p:cNvSpPr>
          <p:nvPr/>
        </p:nvSpPr>
        <p:spPr bwMode="auto">
          <a:xfrm>
            <a:off x="6683459" y="5659893"/>
            <a:ext cx="2234298" cy="83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zh-CN" altLang="en-US" b="1" dirty="0">
                <a:solidFill>
                  <a:srgbClr val="C71ECD"/>
                </a:solidFill>
                <a:latin typeface="华文楷体"/>
                <a:ea typeface="华文楷体"/>
                <a:cs typeface="华文楷体"/>
              </a:rPr>
              <a:t>端盖</a:t>
            </a:r>
            <a:r>
              <a:rPr lang="el-GR" altLang="zh-CN" b="1" dirty="0">
                <a:solidFill>
                  <a:srgbClr val="C71ECD"/>
                </a:solidFill>
                <a:latin typeface="华文楷体"/>
                <a:ea typeface="华文楷体"/>
                <a:cs typeface="华文楷体"/>
              </a:rPr>
              <a:t>μ</a:t>
            </a:r>
            <a:r>
              <a:rPr lang="zh-CN" altLang="en-US" b="1" dirty="0" smtClean="0">
                <a:solidFill>
                  <a:srgbClr val="C71ECD"/>
                </a:solidFill>
                <a:latin typeface="华文楷体"/>
                <a:ea typeface="华文楷体"/>
                <a:cs typeface="华文楷体"/>
              </a:rPr>
              <a:t>探测器</a:t>
            </a:r>
            <a:r>
              <a:rPr lang="en-US" altLang="zh-CN" b="1" dirty="0" err="1" smtClean="0">
                <a:solidFill>
                  <a:srgbClr val="C71ECD"/>
                </a:solidFill>
                <a:latin typeface="华文楷体"/>
                <a:ea typeface="华文楷体"/>
                <a:cs typeface="华文楷体"/>
              </a:rPr>
              <a:t>mRPC</a:t>
            </a:r>
            <a:r>
              <a:rPr lang="zh-CN" altLang="en-US" b="1" dirty="0" smtClean="0">
                <a:solidFill>
                  <a:srgbClr val="C71ECD"/>
                </a:solidFill>
                <a:latin typeface="华文楷体"/>
                <a:ea typeface="华文楷体"/>
                <a:cs typeface="华文楷体"/>
              </a:rPr>
              <a:t>研制</a:t>
            </a:r>
            <a:r>
              <a:rPr lang="zh-CN" altLang="en-US" b="1" dirty="0">
                <a:solidFill>
                  <a:srgbClr val="C71ECD"/>
                </a:solidFill>
                <a:latin typeface="华文楷体"/>
                <a:ea typeface="华文楷体"/>
                <a:cs typeface="华文楷体"/>
              </a:rPr>
              <a:t>（清华大学</a:t>
            </a:r>
            <a:r>
              <a:rPr lang="zh-CN" altLang="en-US" b="1" dirty="0" smtClean="0">
                <a:solidFill>
                  <a:srgbClr val="C71ECD"/>
                </a:solidFill>
                <a:latin typeface="华文楷体"/>
                <a:ea typeface="华文楷体"/>
                <a:cs typeface="华文楷体"/>
              </a:rPr>
              <a:t>）</a:t>
            </a:r>
            <a:endParaRPr lang="en-US" altLang="zh-CN" b="1" dirty="0">
              <a:solidFill>
                <a:srgbClr val="C71ECD"/>
              </a:solidFill>
              <a:latin typeface="华文楷体"/>
              <a:ea typeface="华文楷体"/>
              <a:cs typeface="华文楷体"/>
            </a:endParaRPr>
          </a:p>
        </p:txBody>
      </p:sp>
      <p:pic>
        <p:nvPicPr>
          <p:cNvPr id="19" name="图片 112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343" y="1143455"/>
            <a:ext cx="6831013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9217"/>
          <p:cNvSpPr txBox="1">
            <a:spLocks noChangeArrowheads="1"/>
          </p:cNvSpPr>
          <p:nvPr/>
        </p:nvSpPr>
        <p:spPr bwMode="auto">
          <a:xfrm>
            <a:off x="3238712" y="5702329"/>
            <a:ext cx="30967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500"/>
              </a:spcBef>
              <a:buClrTx/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端盖</a:t>
            </a:r>
            <a:r>
              <a:rPr lang="el-GR" altLang="zh-C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zh-C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探测器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GEM</a:t>
            </a:r>
            <a:r>
              <a:rPr lang="zh-C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升级</a:t>
            </a:r>
            <a:endParaRPr lang="en-US" altLang="zh-CN" sz="1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en-US" altLang="zh-C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GE1/1,GE2/1,ME0(</a:t>
            </a:r>
            <a:r>
              <a:rPr lang="zh-C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北京大学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zh-CN" altLang="zh-CN" sz="1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9217"/>
          <p:cNvSpPr txBox="1">
            <a:spLocks noChangeArrowheads="1"/>
          </p:cNvSpPr>
          <p:nvPr/>
        </p:nvSpPr>
        <p:spPr bwMode="auto">
          <a:xfrm>
            <a:off x="319367" y="5458756"/>
            <a:ext cx="2620963" cy="908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zh-CN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端</a:t>
            </a:r>
            <a:r>
              <a:rPr lang="zh-CN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部高粒度量</a:t>
            </a:r>
            <a:r>
              <a:rPr lang="zh-CN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</a:t>
            </a:r>
            <a:r>
              <a:rPr lang="zh-CN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器</a:t>
            </a:r>
            <a:endParaRPr lang="en-US" altLang="zh-CN" sz="1800" b="1" dirty="0" smtClean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en-US" altLang="zh-CN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HGCal</a:t>
            </a:r>
            <a:r>
              <a:rPr lang="zh-CN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升级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高能所</a:t>
            </a:r>
            <a:r>
              <a:rPr lang="en-US" altLang="zh-CN" sz="18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en-US" altLang="zh-CN" sz="18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2" name="直接箭头连接符 33"/>
          <p:cNvCxnSpPr>
            <a:cxnSpLocks noChangeShapeType="1"/>
          </p:cNvCxnSpPr>
          <p:nvPr/>
        </p:nvCxnSpPr>
        <p:spPr bwMode="auto">
          <a:xfrm flipV="1">
            <a:off x="2730208" y="4932819"/>
            <a:ext cx="1150435" cy="648274"/>
          </a:xfrm>
          <a:prstGeom prst="straightConnector1">
            <a:avLst/>
          </a:prstGeom>
          <a:noFill/>
          <a:ln w="31750" algn="ctr">
            <a:solidFill>
              <a:srgbClr val="C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直接箭头连接符 34"/>
          <p:cNvCxnSpPr>
            <a:cxnSpLocks noChangeShapeType="1"/>
          </p:cNvCxnSpPr>
          <p:nvPr/>
        </p:nvCxnSpPr>
        <p:spPr bwMode="auto">
          <a:xfrm flipH="1" flipV="1">
            <a:off x="4799683" y="5168561"/>
            <a:ext cx="222373" cy="491332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直接连接符 44"/>
          <p:cNvCxnSpPr>
            <a:cxnSpLocks noChangeShapeType="1"/>
          </p:cNvCxnSpPr>
          <p:nvPr/>
        </p:nvCxnSpPr>
        <p:spPr bwMode="auto">
          <a:xfrm flipV="1">
            <a:off x="4137818" y="4027943"/>
            <a:ext cx="287338" cy="360362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直接连接符 46"/>
          <p:cNvCxnSpPr>
            <a:cxnSpLocks noChangeShapeType="1"/>
          </p:cNvCxnSpPr>
          <p:nvPr/>
        </p:nvCxnSpPr>
        <p:spPr bwMode="auto">
          <a:xfrm flipV="1">
            <a:off x="3717131" y="4470855"/>
            <a:ext cx="360362" cy="215900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直接连接符 48"/>
          <p:cNvCxnSpPr>
            <a:cxnSpLocks noChangeShapeType="1"/>
          </p:cNvCxnSpPr>
          <p:nvPr/>
        </p:nvCxnSpPr>
        <p:spPr bwMode="auto">
          <a:xfrm>
            <a:off x="3740943" y="5155068"/>
            <a:ext cx="0" cy="26987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直接连接符 46"/>
          <p:cNvCxnSpPr>
            <a:cxnSpLocks noChangeShapeType="1"/>
          </p:cNvCxnSpPr>
          <p:nvPr/>
        </p:nvCxnSpPr>
        <p:spPr bwMode="auto">
          <a:xfrm flipV="1">
            <a:off x="3717131" y="4686755"/>
            <a:ext cx="0" cy="546100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1"/>
          <p:cNvSpPr txBox="1">
            <a:spLocks noChangeArrowheads="1"/>
          </p:cNvSpPr>
          <p:nvPr/>
        </p:nvSpPr>
        <p:spPr bwMode="auto">
          <a:xfrm>
            <a:off x="269261" y="3704683"/>
            <a:ext cx="17442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iRPC</a:t>
            </a:r>
            <a:r>
              <a:rPr lang="en-US" altLang="zh-CN" sz="1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/RPC</a:t>
            </a:r>
            <a:r>
              <a:rPr lang="zh-CN" altLang="en-US" sz="1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系统</a:t>
            </a:r>
            <a:r>
              <a:rPr lang="en-US" altLang="zh-CN" sz="1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backend</a:t>
            </a:r>
            <a:r>
              <a:rPr lang="zh-CN" altLang="en-US" sz="1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电子学 </a:t>
            </a:r>
            <a:endParaRPr lang="en-US" altLang="zh-CN" sz="1800" b="1" dirty="0" smtClean="0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1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zh-CN" altLang="en-US" sz="1800" b="1" dirty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高能所</a:t>
            </a:r>
            <a:r>
              <a:rPr lang="zh-CN" altLang="en-US" sz="1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zh-CN" altLang="en-US" sz="1800" b="1" dirty="0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6" name="直接箭头连接符 34"/>
          <p:cNvCxnSpPr/>
          <p:nvPr/>
        </p:nvCxnSpPr>
        <p:spPr bwMode="auto">
          <a:xfrm flipH="1" flipV="1">
            <a:off x="7310297" y="4366530"/>
            <a:ext cx="243405" cy="12145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71ECD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5" name="直接箭头连接符 34"/>
          <p:cNvCxnSpPr/>
          <p:nvPr/>
        </p:nvCxnSpPr>
        <p:spPr bwMode="auto">
          <a:xfrm flipH="1" flipV="1">
            <a:off x="6847682" y="4405646"/>
            <a:ext cx="706020" cy="11754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71ECD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35" name="文本框 9217"/>
          <p:cNvSpPr txBox="1">
            <a:spLocks noChangeArrowheads="1"/>
          </p:cNvSpPr>
          <p:nvPr/>
        </p:nvSpPr>
        <p:spPr bwMode="auto">
          <a:xfrm rot="16200000">
            <a:off x="4423070" y="4169773"/>
            <a:ext cx="600578" cy="279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6800" rIns="90000" bIns="46800"/>
          <a:lstStyle>
            <a:lvl1pPr marL="341313" indent="-341313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en-US" altLang="zh-CN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GE1/1</a:t>
            </a:r>
            <a:endParaRPr lang="zh-CN" altLang="zh-CN" sz="12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9217"/>
          <p:cNvSpPr txBox="1">
            <a:spLocks noChangeArrowheads="1"/>
          </p:cNvSpPr>
          <p:nvPr/>
        </p:nvSpPr>
        <p:spPr bwMode="auto">
          <a:xfrm rot="16200000">
            <a:off x="5488653" y="4108041"/>
            <a:ext cx="600578" cy="279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6800" rIns="90000" bIns="46800"/>
          <a:lstStyle>
            <a:lvl1pPr marL="341313" indent="-341313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en-US" altLang="zh-CN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GE2/1</a:t>
            </a:r>
            <a:endParaRPr lang="zh-CN" altLang="zh-CN" sz="12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9217"/>
          <p:cNvSpPr txBox="1">
            <a:spLocks noChangeArrowheads="1"/>
          </p:cNvSpPr>
          <p:nvPr/>
        </p:nvSpPr>
        <p:spPr bwMode="auto">
          <a:xfrm rot="16200000">
            <a:off x="4322968" y="4827428"/>
            <a:ext cx="535515" cy="234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6800" rIns="90000" bIns="46800"/>
          <a:lstStyle>
            <a:lvl1pPr marL="341313" indent="-341313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en-US" altLang="zh-CN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ME0</a:t>
            </a:r>
          </a:p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en-US" altLang="zh-CN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ME01</a:t>
            </a:r>
            <a:endParaRPr lang="zh-CN" altLang="zh-CN" sz="12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4" name="直接连接符 43"/>
          <p:cNvCxnSpPr>
            <a:cxnSpLocks noChangeShapeType="1"/>
          </p:cNvCxnSpPr>
          <p:nvPr/>
        </p:nvCxnSpPr>
        <p:spPr bwMode="auto">
          <a:xfrm>
            <a:off x="4372768" y="4062868"/>
            <a:ext cx="520700" cy="0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直接连接符 51"/>
          <p:cNvCxnSpPr>
            <a:cxnSpLocks noChangeShapeType="1"/>
          </p:cNvCxnSpPr>
          <p:nvPr/>
        </p:nvCxnSpPr>
        <p:spPr bwMode="auto">
          <a:xfrm>
            <a:off x="3779043" y="5156655"/>
            <a:ext cx="1114425" cy="0"/>
          </a:xfrm>
          <a:prstGeom prst="line">
            <a:avLst/>
          </a:prstGeom>
          <a:noFill/>
          <a:ln w="31750" algn="ctr">
            <a:solidFill>
              <a:srgbClr val="7030A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7" y="1020850"/>
            <a:ext cx="3459676" cy="225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直接箭头连接符 34"/>
          <p:cNvCxnSpPr>
            <a:cxnSpLocks noChangeShapeType="1"/>
          </p:cNvCxnSpPr>
          <p:nvPr/>
        </p:nvCxnSpPr>
        <p:spPr bwMode="auto">
          <a:xfrm flipV="1">
            <a:off x="5022056" y="4470855"/>
            <a:ext cx="906586" cy="1189038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直接箭头连接符 34"/>
          <p:cNvCxnSpPr>
            <a:cxnSpLocks noChangeShapeType="1"/>
          </p:cNvCxnSpPr>
          <p:nvPr/>
        </p:nvCxnSpPr>
        <p:spPr bwMode="auto">
          <a:xfrm flipH="1" flipV="1">
            <a:off x="4843126" y="4522685"/>
            <a:ext cx="178930" cy="1137208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7953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3"/>
              <p:cNvSpPr>
                <a:spLocks noGrp="1" noChangeArrowheads="1"/>
              </p:cNvSpPr>
              <p:nvPr>
                <p:ph type="title"/>
              </p:nvPr>
            </p:nvSpPr>
            <p:spPr bwMode="auto">
              <a:xfrm>
                <a:off x="178111" y="202586"/>
                <a:ext cx="805374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3200" b="1" i="0" strike="noStrike" cap="none" normalizeH="0" baseline="0" dirty="0" smtClean="0" bmk="OLE_LINK4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CMS </a:t>
                </a:r>
                <a:r>
                  <a:rPr kumimoji="0" lang="zh-CN" altLang="en-US" sz="3200" b="1" i="0" strike="noStrike" cap="none" normalizeH="0" baseline="0" dirty="0" smtClean="0" bmk="OLE_LINK4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端盖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altLang="zh-CN" sz="3200" b="1" i="1" strike="noStrike" cap="none" normalizeH="0" baseline="0" dirty="0" smtClean="0" bmk="OLE_LINK4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Symbol" panose="05050102010706020507" pitchFamily="18" charset="2"/>
                      </a:rPr>
                      <m:t>μ</m:t>
                    </m:r>
                  </m:oMath>
                </a14:m>
                <a:r>
                  <a:rPr kumimoji="0" lang="zh-CN" altLang="en-US" sz="3200" b="1" i="0" strike="noStrike" cap="none" normalizeH="0" baseline="0" dirty="0" smtClean="0" bmk="OLE_LINK4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子探测器升级</a:t>
                </a:r>
                <a:r>
                  <a:rPr kumimoji="0" lang="en-US" altLang="zh-CN" sz="3200" b="1" i="0" strike="noStrike" cap="none" normalizeH="0" baseline="0" dirty="0" smtClean="0" bmk="OLE_LINK4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-GEM  </a:t>
                </a:r>
                <a:r>
                  <a:rPr kumimoji="0" lang="en-US" altLang="zh-CN" sz="3200" b="1" i="0" strike="noStrike" cap="none" normalizeH="0" baseline="0" dirty="0" smtClean="0" bmk="OLE_LINK4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GE1/1</a:t>
                </a:r>
                <a:r>
                  <a:rPr kumimoji="0" lang="zh-CN" altLang="en-US" sz="3200" b="0" i="0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1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 bwMode="auto">
              <a:xfrm>
                <a:off x="178111" y="202586"/>
                <a:ext cx="8053746" cy="584775"/>
              </a:xfrm>
              <a:prstGeom prst="rect">
                <a:avLst/>
              </a:prstGeom>
              <a:blipFill>
                <a:blip r:embed="rId2"/>
                <a:stretch>
                  <a:fillRect l="-1893" t="-12500" b="-3437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57" y="85539"/>
            <a:ext cx="733034" cy="733034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624" y="4038731"/>
            <a:ext cx="2554627" cy="2337395"/>
          </a:xfrm>
          <a:prstGeom prst="rect">
            <a:avLst/>
          </a:prstGeom>
        </p:spPr>
      </p:pic>
      <p:pic>
        <p:nvPicPr>
          <p:cNvPr id="13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3" t="9813" r="10342" b="21402"/>
          <a:stretch>
            <a:fillRect/>
          </a:stretch>
        </p:blipFill>
        <p:spPr bwMode="auto">
          <a:xfrm>
            <a:off x="357535" y="4049904"/>
            <a:ext cx="1599801" cy="11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29"/>
          <p:cNvGrpSpPr>
            <a:grpSpLocks/>
          </p:cNvGrpSpPr>
          <p:nvPr/>
        </p:nvGrpSpPr>
        <p:grpSpPr bwMode="auto">
          <a:xfrm>
            <a:off x="412099" y="1044991"/>
            <a:ext cx="8108445" cy="2790504"/>
            <a:chOff x="507082" y="908720"/>
            <a:chExt cx="7962166" cy="3456384"/>
          </a:xfrm>
        </p:grpSpPr>
        <p:grpSp>
          <p:nvGrpSpPr>
            <p:cNvPr id="17" name="Group 9"/>
            <p:cNvGrpSpPr>
              <a:grpSpLocks/>
            </p:cNvGrpSpPr>
            <p:nvPr/>
          </p:nvGrpSpPr>
          <p:grpSpPr bwMode="auto">
            <a:xfrm>
              <a:off x="1585940" y="1190262"/>
              <a:ext cx="6883308" cy="2921659"/>
              <a:chOff x="827584" y="764704"/>
              <a:chExt cx="7488832" cy="3463035"/>
            </a:xfrm>
          </p:grpSpPr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584" y="764704"/>
                <a:ext cx="7488832" cy="3463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Box 5"/>
              <p:cNvSpPr txBox="1"/>
              <p:nvPr/>
            </p:nvSpPr>
            <p:spPr>
              <a:xfrm>
                <a:off x="4404177" y="1222281"/>
                <a:ext cx="1007884" cy="67778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it-IT" sz="1200" dirty="0">
                    <a:solidFill>
                      <a:srgbClr val="00009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300 fb</a:t>
                </a:r>
                <a:r>
                  <a:rPr lang="it-IT" sz="1200" baseline="30000" dirty="0">
                    <a:solidFill>
                      <a:srgbClr val="00009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</a:p>
              <a:p>
                <a:pPr algn="ctr" eaLnBrk="1" hangingPunct="1"/>
                <a:r>
                  <a:rPr lang="it-IT" sz="1200" dirty="0">
                    <a:solidFill>
                      <a:srgbClr val="00009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 ∼50</a:t>
                </a:r>
              </a:p>
            </p:txBody>
          </p:sp>
          <p:sp>
            <p:nvSpPr>
              <p:cNvPr id="29" name="TextBox 6"/>
              <p:cNvSpPr txBox="1"/>
              <p:nvPr/>
            </p:nvSpPr>
            <p:spPr>
              <a:xfrm>
                <a:off x="6118410" y="845460"/>
                <a:ext cx="1192277" cy="67778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it-IT" sz="1200" dirty="0">
                    <a:solidFill>
                      <a:srgbClr val="00009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&gt;3000 fb</a:t>
                </a:r>
                <a:r>
                  <a:rPr lang="it-IT" sz="1200" baseline="30000" dirty="0">
                    <a:solidFill>
                      <a:srgbClr val="00009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</a:p>
              <a:p>
                <a:pPr algn="ctr" eaLnBrk="1" hangingPunct="1"/>
                <a:r>
                  <a:rPr lang="it-IT" sz="1200" dirty="0">
                    <a:solidFill>
                      <a:srgbClr val="00009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 ∼140-200</a:t>
                </a:r>
              </a:p>
            </p:txBody>
          </p:sp>
        </p:grpSp>
        <p:pic>
          <p:nvPicPr>
            <p:cNvPr id="18" name="Picture 18" descr="58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86" y="1268760"/>
              <a:ext cx="981075" cy="2448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9" descr="46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6754" y="908720"/>
              <a:ext cx="4752528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28"/>
            <p:cNvGrpSpPr>
              <a:grpSpLocks/>
            </p:cNvGrpSpPr>
            <p:nvPr/>
          </p:nvGrpSpPr>
          <p:grpSpPr bwMode="auto">
            <a:xfrm>
              <a:off x="507082" y="3933056"/>
              <a:ext cx="7668344" cy="432048"/>
              <a:chOff x="0" y="4437112"/>
              <a:chExt cx="7668344" cy="648072"/>
            </a:xfrm>
          </p:grpSpPr>
          <p:sp>
            <p:nvSpPr>
              <p:cNvPr id="21" name="Rectangle 26"/>
              <p:cNvSpPr>
                <a:spLocks noChangeArrowheads="1"/>
              </p:cNvSpPr>
              <p:nvPr/>
            </p:nvSpPr>
            <p:spPr bwMode="auto">
              <a:xfrm>
                <a:off x="0" y="4437393"/>
                <a:ext cx="7668363" cy="647791"/>
              </a:xfrm>
              <a:prstGeom prst="rect">
                <a:avLst/>
              </a:prstGeom>
              <a:solidFill>
                <a:srgbClr val="D9D9D9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2" name="TextBox 11"/>
              <p:cNvSpPr txBox="1">
                <a:spLocks noChangeArrowheads="1"/>
              </p:cNvSpPr>
              <p:nvPr/>
            </p:nvSpPr>
            <p:spPr bwMode="auto">
              <a:xfrm>
                <a:off x="251520" y="4437113"/>
                <a:ext cx="1748240" cy="519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200" b="1">
                    <a:solidFill>
                      <a:srgbClr val="008000"/>
                    </a:solidFill>
                  </a:rPr>
                  <a:t>CMS Upgrade</a:t>
                </a:r>
              </a:p>
              <a:p>
                <a:pPr eaLnBrk="1" hangingPunct="1"/>
                <a:endParaRPr lang="it-IT" sz="1200">
                  <a:solidFill>
                    <a:srgbClr val="008000"/>
                  </a:solidFill>
                </a:endParaRPr>
              </a:p>
            </p:txBody>
          </p:sp>
          <p:sp>
            <p:nvSpPr>
              <p:cNvPr id="23" name="TextBox 12"/>
              <p:cNvSpPr txBox="1">
                <a:spLocks noChangeArrowheads="1"/>
              </p:cNvSpPr>
              <p:nvPr/>
            </p:nvSpPr>
            <p:spPr bwMode="auto">
              <a:xfrm>
                <a:off x="2411760" y="4509121"/>
                <a:ext cx="1660828" cy="311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it-IT" sz="1200">
                    <a:solidFill>
                      <a:srgbClr val="008000"/>
                    </a:solidFill>
                  </a:rPr>
                  <a:t>Phase I Upgrade</a:t>
                </a:r>
              </a:p>
            </p:txBody>
          </p:sp>
          <p:cxnSp>
            <p:nvCxnSpPr>
              <p:cNvPr id="24" name="Straight Arrow Connector 13"/>
              <p:cNvCxnSpPr>
                <a:cxnSpLocks noChangeShapeType="1"/>
              </p:cNvCxnSpPr>
              <p:nvPr/>
            </p:nvCxnSpPr>
            <p:spPr bwMode="auto">
              <a:xfrm>
                <a:off x="1691116" y="4870001"/>
                <a:ext cx="3199486" cy="22415"/>
              </a:xfrm>
              <a:prstGeom prst="straightConnector1">
                <a:avLst/>
              </a:prstGeom>
              <a:noFill/>
              <a:ln w="12700">
                <a:solidFill>
                  <a:srgbClr val="000090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5" name="Straight Arrow Connector 14"/>
              <p:cNvCxnSpPr>
                <a:cxnSpLocks noChangeShapeType="1"/>
              </p:cNvCxnSpPr>
              <p:nvPr/>
            </p:nvCxnSpPr>
            <p:spPr bwMode="auto">
              <a:xfrm flipV="1">
                <a:off x="5004468" y="4870001"/>
                <a:ext cx="1767027" cy="0"/>
              </a:xfrm>
              <a:prstGeom prst="straightConnector1">
                <a:avLst/>
              </a:prstGeom>
              <a:noFill/>
              <a:ln w="12700">
                <a:solidFill>
                  <a:srgbClr val="000090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6" name="TextBox 12"/>
              <p:cNvSpPr txBox="1">
                <a:spLocks noChangeArrowheads="1"/>
              </p:cNvSpPr>
              <p:nvPr/>
            </p:nvSpPr>
            <p:spPr bwMode="auto">
              <a:xfrm>
                <a:off x="5076056" y="4509120"/>
                <a:ext cx="1660828" cy="311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it-IT" sz="1200">
                    <a:solidFill>
                      <a:srgbClr val="008000"/>
                    </a:solidFill>
                  </a:rPr>
                  <a:t>Phase II Upgrade</a:t>
                </a:r>
              </a:p>
            </p:txBody>
          </p:sp>
        </p:grpSp>
      </p:grpSp>
      <p:cxnSp>
        <p:nvCxnSpPr>
          <p:cNvPr id="30" name="直接箭头连接符 34"/>
          <p:cNvCxnSpPr>
            <a:cxnSpLocks noChangeShapeType="1"/>
          </p:cNvCxnSpPr>
          <p:nvPr/>
        </p:nvCxnSpPr>
        <p:spPr bwMode="auto">
          <a:xfrm flipH="1" flipV="1">
            <a:off x="1176157" y="4671586"/>
            <a:ext cx="1830917" cy="461611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miter lim="800000"/>
            <a:headEnd w="med" len="lg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直接箭头连接符 34"/>
          <p:cNvCxnSpPr>
            <a:cxnSpLocks noChangeShapeType="1"/>
          </p:cNvCxnSpPr>
          <p:nvPr/>
        </p:nvCxnSpPr>
        <p:spPr bwMode="auto">
          <a:xfrm flipV="1">
            <a:off x="3233829" y="2846896"/>
            <a:ext cx="1082893" cy="2055495"/>
          </a:xfrm>
          <a:prstGeom prst="straightConnector1">
            <a:avLst/>
          </a:prstGeom>
          <a:noFill/>
          <a:ln w="28575" algn="ctr">
            <a:solidFill>
              <a:srgbClr val="FFC000"/>
            </a:solidFill>
            <a:miter lim="800000"/>
            <a:headEnd w="med" len="lg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TextBox 1"/>
          <p:cNvSpPr txBox="1">
            <a:spLocks noChangeArrowheads="1"/>
          </p:cNvSpPr>
          <p:nvPr/>
        </p:nvSpPr>
        <p:spPr bwMode="auto">
          <a:xfrm>
            <a:off x="178111" y="5591896"/>
            <a:ext cx="21190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CN" sz="1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GE1/1: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CN" sz="1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PhaseII</a:t>
            </a:r>
            <a:r>
              <a:rPr lang="en-US" altLang="zh-CN" sz="1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project, installed in </a:t>
            </a:r>
            <a:r>
              <a:rPr lang="en-US" altLang="zh-CN" sz="1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PhaseI</a:t>
            </a:r>
            <a:r>
              <a:rPr lang="en-US" altLang="zh-CN" sz="1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period.</a:t>
            </a:r>
            <a:endParaRPr lang="zh-CN" altLang="en-US" sz="1400" b="1" dirty="0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0" name="Picture 36" descr="Screen Shot 2016-04-22 at 07.26.2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12" y="3977005"/>
            <a:ext cx="3494569" cy="694581"/>
          </a:xfrm>
          <a:prstGeom prst="rect">
            <a:avLst/>
          </a:prstGeom>
        </p:spPr>
      </p:pic>
      <p:grpSp>
        <p:nvGrpSpPr>
          <p:cNvPr id="41" name="Grouper 16"/>
          <p:cNvGrpSpPr>
            <a:grpSpLocks noChangeAspect="1"/>
          </p:cNvGrpSpPr>
          <p:nvPr/>
        </p:nvGrpSpPr>
        <p:grpSpPr bwMode="auto">
          <a:xfrm>
            <a:off x="4476608" y="4924531"/>
            <a:ext cx="2650749" cy="1499413"/>
            <a:chOff x="3967257" y="1175390"/>
            <a:chExt cx="5674288" cy="4806038"/>
          </a:xfrm>
        </p:grpSpPr>
        <p:sp>
          <p:nvSpPr>
            <p:cNvPr id="42" name="Ellipse 18"/>
            <p:cNvSpPr/>
            <p:nvPr/>
          </p:nvSpPr>
          <p:spPr>
            <a:xfrm>
              <a:off x="3967257" y="1175390"/>
              <a:ext cx="5674288" cy="4806038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67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/>
            </a:p>
          </p:txBody>
        </p:sp>
        <p:pic>
          <p:nvPicPr>
            <p:cNvPr id="43" name="Image 20" descr="GE11_III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2306" y="1419850"/>
              <a:ext cx="3735295" cy="3988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TextBox 1"/>
          <p:cNvSpPr txBox="1">
            <a:spLocks noChangeArrowheads="1"/>
          </p:cNvSpPr>
          <p:nvPr/>
        </p:nvSpPr>
        <p:spPr bwMode="auto">
          <a:xfrm>
            <a:off x="5058234" y="4671586"/>
            <a:ext cx="35386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CN" sz="1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GEM </a:t>
            </a:r>
            <a:r>
              <a:rPr lang="zh-CN" altLang="en-US" sz="1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1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Gas Electron Multipliers</a:t>
            </a:r>
            <a:r>
              <a:rPr lang="zh-CN" altLang="en-US" sz="1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zh-CN" altLang="en-US" sz="1400" b="1" dirty="0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5" name="TextBox 1"/>
          <p:cNvSpPr txBox="1">
            <a:spLocks noChangeArrowheads="1"/>
          </p:cNvSpPr>
          <p:nvPr/>
        </p:nvSpPr>
        <p:spPr bwMode="auto">
          <a:xfrm>
            <a:off x="4546310" y="6176671"/>
            <a:ext cx="26206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CN" sz="1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CMS-GEM Chamber structure</a:t>
            </a:r>
            <a:endParaRPr lang="zh-CN" altLang="en-US" sz="1400" b="1" dirty="0">
              <a:solidFill>
                <a:srgbClr val="7030A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6" name="TextBox 1"/>
          <p:cNvSpPr txBox="1">
            <a:spLocks noChangeArrowheads="1"/>
          </p:cNvSpPr>
          <p:nvPr/>
        </p:nvSpPr>
        <p:spPr bwMode="auto">
          <a:xfrm>
            <a:off x="7127357" y="5145945"/>
            <a:ext cx="181110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144 chambers have been assembled by Dec. 2018, in six assembly sites.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7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4"/>
    </mc:Choice>
    <mc:Fallback xmlns="">
      <p:transition spd="slow" advTm="446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3"/>
              <p:cNvSpPr>
                <a:spLocks noGrp="1" noChangeArrowheads="1"/>
              </p:cNvSpPr>
              <p:nvPr>
                <p:ph type="title"/>
              </p:nvPr>
            </p:nvSpPr>
            <p:spPr bwMode="auto">
              <a:xfrm>
                <a:off x="178111" y="202586"/>
                <a:ext cx="805374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3200" b="1" i="0" strike="noStrike" cap="none" normalizeH="0" baseline="0" dirty="0" smtClean="0" bmk="OLE_LINK4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CMS </a:t>
                </a:r>
                <a:r>
                  <a:rPr kumimoji="0" lang="zh-CN" altLang="en-US" sz="3200" b="1" i="0" strike="noStrike" cap="none" normalizeH="0" baseline="0" dirty="0" smtClean="0" bmk="OLE_LINK4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端盖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altLang="zh-CN" sz="3200" b="1" i="1" strike="noStrike" cap="none" normalizeH="0" baseline="0" dirty="0" smtClean="0" bmk="OLE_LINK4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Symbol" panose="05050102010706020507" pitchFamily="18" charset="2"/>
                      </a:rPr>
                      <m:t>μ</m:t>
                    </m:r>
                  </m:oMath>
                </a14:m>
                <a:r>
                  <a:rPr kumimoji="0" lang="zh-CN" altLang="en-US" sz="3200" b="1" i="0" strike="noStrike" cap="none" normalizeH="0" baseline="0" dirty="0" smtClean="0" bmk="OLE_LINK4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子探测器升级</a:t>
                </a:r>
                <a:r>
                  <a:rPr kumimoji="0" lang="en-US" altLang="zh-CN" sz="3200" b="1" i="0" strike="noStrike" cap="none" normalizeH="0" baseline="0" dirty="0" smtClean="0" bmk="OLE_LINK4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-GEM  </a:t>
                </a:r>
                <a:r>
                  <a:rPr kumimoji="0" lang="en-US" altLang="zh-CN" sz="3200" b="1" i="0" strike="noStrike" cap="none" normalizeH="0" baseline="0" dirty="0" smtClean="0" bmk="OLE_LINK4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Times" panose="02020603060405020304" pitchFamily="18" charset="0"/>
                  </a:rPr>
                  <a:t>GE1/1</a:t>
                </a:r>
                <a:r>
                  <a:rPr kumimoji="0" lang="zh-CN" altLang="en-US" sz="3200" b="0" i="0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1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 bwMode="auto">
              <a:xfrm>
                <a:off x="178111" y="202586"/>
                <a:ext cx="8053746" cy="584775"/>
              </a:xfrm>
              <a:prstGeom prst="rect">
                <a:avLst/>
              </a:prstGeom>
              <a:blipFill>
                <a:blip r:embed="rId2"/>
                <a:stretch>
                  <a:fillRect l="-1893" t="-12500" b="-3437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Rot="1" noChangeArrowheads="1"/>
          </p:cNvSpPr>
          <p:nvPr>
            <p:ph idx="1"/>
          </p:nvPr>
        </p:nvSpPr>
        <p:spPr>
          <a:xfrm>
            <a:off x="178111" y="1055006"/>
            <a:ext cx="8636949" cy="2181635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Production &amp; test of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GE1/1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GEB in China</a:t>
            </a:r>
            <a:r>
              <a:rPr lang="en-US" altLang="zh-CN" sz="2000" dirty="0" smtClean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:</a:t>
            </a:r>
            <a:endParaRPr lang="en-US" altLang="zh-CN" sz="2000" dirty="0" smtClean="0"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production and installation of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GE1/1</a:t>
            </a:r>
            <a:r>
              <a:rPr lang="zh-CN" altLang="en-US" sz="1800" dirty="0" smtClean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 smtClean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detector will be completed by 2019, while the front end electronics boards (GEB) will be produced in </a:t>
            </a:r>
            <a:r>
              <a:rPr lang="en-US" altLang="zh-CN" sz="1800" dirty="0" err="1" smtClean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Sinofast</a:t>
            </a:r>
            <a:r>
              <a:rPr lang="en-US" altLang="zh-CN" sz="1800" dirty="0" smtClean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company in China. PKU group is in charge of production and test.</a:t>
            </a:r>
            <a:endParaRPr lang="en-US" altLang="zh-CN" sz="1800" dirty="0"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 conductivity test facility based on FPGA and LED was developed by PKU group. Up to Dec. 2018, 82 sets of GE1/1 GEB were produced and tested successfully, were shipped to CERN for installation.</a:t>
            </a:r>
            <a:endParaRPr lang="zh-CN" altLang="en-US" sz="18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4" y="3481627"/>
            <a:ext cx="4268479" cy="2830674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1661747" y="4133088"/>
            <a:ext cx="1191181" cy="413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303" y="3236409"/>
            <a:ext cx="2957794" cy="17933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71" y="4954773"/>
            <a:ext cx="4193756" cy="14015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57" y="85539"/>
            <a:ext cx="733034" cy="73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8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4"/>
    </mc:Choice>
    <mc:Fallback xmlns="">
      <p:transition spd="slow" advTm="446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763" y="3542257"/>
            <a:ext cx="1171125" cy="1561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00" y="1054366"/>
            <a:ext cx="3949589" cy="29242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05" y="4384640"/>
            <a:ext cx="2370890" cy="203118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83781" y="3999102"/>
            <a:ext cx="2061059" cy="274807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023" y="1895845"/>
            <a:ext cx="2032936" cy="15928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6079" y="1718741"/>
            <a:ext cx="1399309" cy="2183807"/>
          </a:xfrm>
          <a:prstGeom prst="rect">
            <a:avLst/>
          </a:prstGeom>
        </p:spPr>
      </p:pic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8111" y="202586"/>
            <a:ext cx="56382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1" i="0" strike="noStrike" cap="none" normalizeH="0" baseline="0" dirty="0" smtClean="0" bmk="OLE_LINK4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CMS </a:t>
            </a:r>
            <a:r>
              <a:rPr kumimoji="0" lang="en-US" altLang="zh-CN" sz="3200" b="1" i="0" strike="noStrike" cap="none" normalizeH="0" baseline="0" dirty="0" smtClean="0" bmk="OLE_LINK4">
                <a:ln>
                  <a:noFill/>
                </a:ln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" panose="02020603060405020304" pitchFamily="18" charset="0"/>
              </a:rPr>
              <a:t>GE2/1</a:t>
            </a:r>
            <a:r>
              <a:rPr kumimoji="0" lang="zh-CN" altLang="en-US" sz="3200" b="0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kumimoji="0" lang="en-US" altLang="zh-CN" sz="3200" b="1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GEB </a:t>
            </a:r>
            <a:r>
              <a:rPr kumimoji="0" lang="zh-CN" altLang="en-US" sz="3200" b="1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设计和研制</a:t>
            </a:r>
            <a:endParaRPr kumimoji="0" lang="zh-CN" altLang="en-US" sz="3200" b="1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57" y="85539"/>
            <a:ext cx="733034" cy="733034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211373" y="3969006"/>
            <a:ext cx="375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GE2/1 M1 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GEB 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 produced in Nov. 2018</a:t>
            </a:r>
            <a:endParaRPr lang="en-US" altLang="zh-CN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591460" y="6444181"/>
            <a:ext cx="3640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of GE2/1 M1 prototype in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Sinofast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99165" y="3442158"/>
            <a:ext cx="2374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Stack structure of 8 layer GEB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673959" y="3930906"/>
            <a:ext cx="2146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GE2/1 M1 GEB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948484" y="4266166"/>
            <a:ext cx="1578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ixture tooling during soldering in the oven 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7033" y="4961110"/>
            <a:ext cx="353557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M1 GEB prototypes produced and tested;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M2 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GEB prototypes 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will be completed next week;</a:t>
            </a:r>
            <a:endParaRPr lang="en-US" altLang="zh-CN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M3 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GEB 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completed, production starts </a:t>
            </a:r>
            <a:r>
              <a:rPr lang="en-US" altLang="zh-CN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soom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M4-M8 under design.</a:t>
            </a:r>
            <a:endParaRPr lang="en-US" altLang="zh-CN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2"/>
          <p:cNvSpPr>
            <a:spLocks noGrp="1" noRot="1" noChangeArrowheads="1"/>
          </p:cNvSpPr>
          <p:nvPr>
            <p:ph idx="1"/>
          </p:nvPr>
        </p:nvSpPr>
        <p:spPr>
          <a:xfrm>
            <a:off x="170161" y="923198"/>
            <a:ext cx="4521533" cy="1072752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altLang="zh-CN" sz="180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Design, prototyping and production of GE2/1 GEB</a:t>
            </a:r>
            <a:r>
              <a:rPr lang="zh-CN" altLang="en-US" sz="18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800" dirty="0" smtClean="0">
                <a:latin typeface="华文楷体" pitchFamily="2" charset="-122"/>
                <a:ea typeface="华文楷体" pitchFamily="2" charset="-122"/>
              </a:rPr>
              <a:t>2019-2022</a:t>
            </a:r>
            <a:r>
              <a:rPr lang="zh-CN" altLang="en-US" sz="1800" dirty="0" smtClean="0">
                <a:latin typeface="华文楷体" pitchFamily="2" charset="-122"/>
                <a:ea typeface="华文楷体" pitchFamily="2" charset="-122"/>
              </a:rPr>
              <a:t>年</a:t>
            </a:r>
            <a:r>
              <a:rPr lang="zh-CN" altLang="en-US" sz="1800" dirty="0" smtClean="0">
                <a:latin typeface="华文楷体" pitchFamily="2" charset="-122"/>
                <a:ea typeface="华文楷体" pitchFamily="2" charset="-122"/>
              </a:rPr>
              <a:t>）</a:t>
            </a:r>
            <a:r>
              <a:rPr lang="en-US" altLang="zh-CN" sz="1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: full responsibility of PKU group</a:t>
            </a:r>
            <a:endParaRPr lang="zh-CN" altLang="en-US" sz="18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05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4"/>
    </mc:Choice>
    <mc:Fallback xmlns="">
      <p:transition spd="slow" advTm="446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30052"/>
              </p:ext>
            </p:extLst>
          </p:nvPr>
        </p:nvGraphicFramePr>
        <p:xfrm>
          <a:off x="697023" y="3804854"/>
          <a:ext cx="7901351" cy="25827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6852">
                  <a:extLst>
                    <a:ext uri="{9D8B030D-6E8A-4147-A177-3AD203B41FA5}">
                      <a16:colId xmlns:a16="http://schemas.microsoft.com/office/drawing/2014/main" val="3487428832"/>
                    </a:ext>
                  </a:extLst>
                </a:gridCol>
                <a:gridCol w="1016852">
                  <a:extLst>
                    <a:ext uri="{9D8B030D-6E8A-4147-A177-3AD203B41FA5}">
                      <a16:colId xmlns:a16="http://schemas.microsoft.com/office/drawing/2014/main" val="4124029650"/>
                    </a:ext>
                  </a:extLst>
                </a:gridCol>
                <a:gridCol w="1166872">
                  <a:extLst>
                    <a:ext uri="{9D8B030D-6E8A-4147-A177-3AD203B41FA5}">
                      <a16:colId xmlns:a16="http://schemas.microsoft.com/office/drawing/2014/main" val="1617023819"/>
                    </a:ext>
                  </a:extLst>
                </a:gridCol>
                <a:gridCol w="1166872">
                  <a:extLst>
                    <a:ext uri="{9D8B030D-6E8A-4147-A177-3AD203B41FA5}">
                      <a16:colId xmlns:a16="http://schemas.microsoft.com/office/drawing/2014/main" val="821531514"/>
                    </a:ext>
                  </a:extLst>
                </a:gridCol>
                <a:gridCol w="1016852">
                  <a:extLst>
                    <a:ext uri="{9D8B030D-6E8A-4147-A177-3AD203B41FA5}">
                      <a16:colId xmlns:a16="http://schemas.microsoft.com/office/drawing/2014/main" val="1850227238"/>
                    </a:ext>
                  </a:extLst>
                </a:gridCol>
                <a:gridCol w="1262304">
                  <a:extLst>
                    <a:ext uri="{9D8B030D-6E8A-4147-A177-3AD203B41FA5}">
                      <a16:colId xmlns:a16="http://schemas.microsoft.com/office/drawing/2014/main" val="2414496702"/>
                    </a:ext>
                  </a:extLst>
                </a:gridCol>
                <a:gridCol w="1254747">
                  <a:extLst>
                    <a:ext uri="{9D8B030D-6E8A-4147-A177-3AD203B41FA5}">
                      <a16:colId xmlns:a16="http://schemas.microsoft.com/office/drawing/2014/main" val="2855248419"/>
                    </a:ext>
                  </a:extLst>
                </a:gridCol>
              </a:tblGrid>
              <a:tr h="700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effectLst/>
                        </a:rPr>
                        <a:t> </a:t>
                      </a:r>
                      <a:endParaRPr lang="zh-CN" sz="1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solidFill>
                            <a:srgbClr val="0070C0"/>
                          </a:solidFill>
                          <a:effectLst/>
                        </a:rPr>
                        <a:t>Number of </a:t>
                      </a:r>
                      <a:r>
                        <a:rPr lang="zh-CN" sz="1600" dirty="0" smtClean="0">
                          <a:solidFill>
                            <a:srgbClr val="0070C0"/>
                          </a:solidFill>
                          <a:effectLst/>
                        </a:rPr>
                        <a:t>modules</a:t>
                      </a:r>
                      <a:endParaRPr lang="en-US" altLang="zh-CN" sz="1600" dirty="0" smtClean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(China</a:t>
                      </a:r>
                      <a:r>
                        <a:rPr lang="zh-CN" altLang="en-US" sz="16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）</a:t>
                      </a:r>
                      <a:endParaRPr lang="zh-CN" sz="16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effectLst/>
                        </a:rPr>
                        <a:t>Total Number of </a:t>
                      </a:r>
                      <a:r>
                        <a:rPr lang="zh-CN" altLang="zh-CN" sz="1600" dirty="0" smtClean="0">
                          <a:effectLst/>
                        </a:rPr>
                        <a:t>modules</a:t>
                      </a:r>
                      <a:endParaRPr lang="en-US" altLang="zh-CN" sz="1600" dirty="0" smtClean="0">
                        <a:effectLst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effectLst/>
                        </a:rPr>
                        <a:t>cost per </a:t>
                      </a:r>
                      <a:r>
                        <a:rPr lang="zh-CN" sz="1600" dirty="0" smtClean="0">
                          <a:effectLst/>
                        </a:rPr>
                        <a:t>module</a:t>
                      </a:r>
                      <a:endParaRPr lang="en-US" altLang="zh-CN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 smtClean="0">
                          <a:effectLst/>
                        </a:rPr>
                        <a:t> </a:t>
                      </a:r>
                      <a:r>
                        <a:rPr lang="zh-CN" sz="1600" dirty="0">
                          <a:effectLst/>
                        </a:rPr>
                        <a:t>(kCHF)</a:t>
                      </a:r>
                      <a:endParaRPr lang="zh-CN" sz="1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effectLst/>
                        </a:rPr>
                        <a:t>Total cost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600" dirty="0" smtClean="0">
                          <a:effectLst/>
                        </a:rPr>
                        <a:t> (kCHF)</a:t>
                      </a:r>
                      <a:r>
                        <a:rPr lang="zh-CN" sz="1600" dirty="0">
                          <a:effectLst/>
                        </a:rPr>
                        <a:t> </a:t>
                      </a:r>
                      <a:endParaRPr lang="zh-CN" sz="1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>
                          <a:effectLst/>
                        </a:rPr>
                        <a:t>Start Production</a:t>
                      </a:r>
                      <a:endParaRPr lang="zh-CN" sz="16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>
                          <a:effectLst/>
                        </a:rPr>
                        <a:t>End Production</a:t>
                      </a:r>
                      <a:endParaRPr lang="zh-CN" sz="16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extLst>
                  <a:ext uri="{0D108BD9-81ED-4DB2-BD59-A6C34878D82A}">
                    <a16:rowId xmlns:a16="http://schemas.microsoft.com/office/drawing/2014/main" val="1536817509"/>
                  </a:ext>
                </a:extLst>
              </a:tr>
              <a:tr h="662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solidFill>
                            <a:srgbClr val="FF0000"/>
                          </a:solidFill>
                          <a:effectLst/>
                        </a:rPr>
                        <a:t>GE</a:t>
                      </a:r>
                      <a:r>
                        <a:rPr lang="zh-CN" sz="1600" dirty="0" smtClean="0">
                          <a:solidFill>
                            <a:srgbClr val="FF0000"/>
                          </a:solidFill>
                          <a:effectLst/>
                        </a:rPr>
                        <a:t>2/1</a:t>
                      </a:r>
                      <a:endParaRPr lang="zh-CN" sz="1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effectLst/>
                        </a:rPr>
                        <a:t>38</a:t>
                      </a:r>
                      <a:endParaRPr lang="zh-CN" sz="1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effectLst/>
                        </a:rPr>
                        <a:t>304</a:t>
                      </a:r>
                      <a:endParaRPr lang="zh-CN" sz="1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effectLst/>
                        </a:rPr>
                        <a:t>6,3</a:t>
                      </a:r>
                      <a:endParaRPr lang="zh-CN" sz="1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effectLst/>
                        </a:rPr>
                        <a:t>239,4</a:t>
                      </a:r>
                      <a:endParaRPr lang="zh-CN" sz="1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effectLst/>
                        </a:rPr>
                        <a:t>July 2019</a:t>
                      </a:r>
                      <a:endParaRPr lang="zh-CN" sz="1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effectLst/>
                        </a:rPr>
                        <a:t>Jan 2022</a:t>
                      </a:r>
                      <a:endParaRPr lang="zh-CN" sz="1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extLst>
                  <a:ext uri="{0D108BD9-81ED-4DB2-BD59-A6C34878D82A}">
                    <a16:rowId xmlns:a16="http://schemas.microsoft.com/office/drawing/2014/main" val="4160624554"/>
                  </a:ext>
                </a:extLst>
              </a:tr>
              <a:tr h="577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solidFill>
                            <a:srgbClr val="FF0000"/>
                          </a:solidFill>
                          <a:effectLst/>
                        </a:rPr>
                        <a:t>ME</a:t>
                      </a:r>
                      <a:r>
                        <a:rPr lang="zh-CN" sz="1600" dirty="0" smtClean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zh-CN" sz="1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effectLst/>
                        </a:rPr>
                        <a:t>46</a:t>
                      </a:r>
                      <a:endParaRPr lang="zh-CN" sz="1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effectLst/>
                        </a:rPr>
                        <a:t>222</a:t>
                      </a:r>
                      <a:endParaRPr lang="zh-CN" sz="1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effectLst/>
                        </a:rPr>
                        <a:t>7,7</a:t>
                      </a:r>
                      <a:endParaRPr lang="zh-CN" sz="1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effectLst/>
                        </a:rPr>
                        <a:t>354,2</a:t>
                      </a:r>
                      <a:endParaRPr lang="zh-CN" sz="1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>
                          <a:effectLst/>
                        </a:rPr>
                        <a:t>Jan 2022</a:t>
                      </a:r>
                      <a:endParaRPr lang="zh-CN" sz="16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effectLst/>
                        </a:rPr>
                        <a:t>Jan 2024</a:t>
                      </a:r>
                      <a:endParaRPr lang="zh-CN" sz="1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/>
                </a:tc>
                <a:extLst>
                  <a:ext uri="{0D108BD9-81ED-4DB2-BD59-A6C34878D82A}">
                    <a16:rowId xmlns:a16="http://schemas.microsoft.com/office/drawing/2014/main" val="1604365345"/>
                  </a:ext>
                </a:extLst>
              </a:tr>
              <a:tr h="5014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solidFill>
                            <a:srgbClr val="0070C0"/>
                          </a:solidFill>
                          <a:effectLst/>
                        </a:rPr>
                        <a:t>total</a:t>
                      </a:r>
                      <a:endParaRPr lang="zh-CN" sz="16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solidFill>
                            <a:srgbClr val="0070C0"/>
                          </a:solidFill>
                          <a:effectLst/>
                        </a:rPr>
                        <a:t>84</a:t>
                      </a:r>
                      <a:endParaRPr lang="zh-CN" sz="16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r>
                        <a:rPr lang="en-US" altLang="zh-CN" sz="1600" dirty="0" smtClean="0">
                          <a:solidFill>
                            <a:srgbClr val="0070C0"/>
                          </a:solidFill>
                          <a:effectLst/>
                        </a:rPr>
                        <a:t>526</a:t>
                      </a:r>
                      <a:endParaRPr lang="zh-CN" sz="16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6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solidFill>
                            <a:srgbClr val="0070C0"/>
                          </a:solidFill>
                          <a:effectLst/>
                        </a:rPr>
                        <a:t>593,6</a:t>
                      </a:r>
                      <a:endParaRPr lang="zh-CN" sz="16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zh-CN" sz="16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dirty="0">
                          <a:effectLst/>
                        </a:rPr>
                        <a:t> </a:t>
                      </a:r>
                      <a:endParaRPr lang="zh-CN" sz="1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25400" marR="2540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01545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26796" y="1033654"/>
            <a:ext cx="653591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宋体" panose="02010600030101010101" pitchFamily="2" charset="-122"/>
                <a:cs typeface="Arial" panose="020B0604020202020204" pitchFamily="34" charset="0"/>
              </a:rPr>
              <a:t>GE2/1     8 different modules.</a:t>
            </a:r>
            <a:endParaRPr kumimoji="0" lang="zh-CN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宋体" panose="02010600030101010101" pitchFamily="2" charset="-122"/>
                <a:cs typeface="Arial" panose="020B0604020202020204" pitchFamily="34" charset="0"/>
              </a:rPr>
              <a:t>Total modules:  </a:t>
            </a:r>
            <a:r>
              <a:rPr kumimoji="0" lang="zh-CN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宋体" panose="02010600030101010101" pitchFamily="2" charset="-122"/>
                <a:cs typeface="Arial" panose="020B0604020202020204" pitchFamily="34" charset="0"/>
              </a:rPr>
              <a:t>(36 modules + 1 spare + 1 test bench chambers) x 8 = 304 modules.</a:t>
            </a:r>
            <a:endParaRPr kumimoji="0" lang="zh-CN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宋体" panose="02010600030101010101" pitchFamily="2" charset="-122"/>
                <a:cs typeface="Arial" panose="020B0604020202020204" pitchFamily="34" charset="0"/>
              </a:rPr>
              <a:t>ME0     216 chambers + 3 spares + 3 test bench chambers = 222 chambers</a:t>
            </a:r>
            <a:endParaRPr kumimoji="0" lang="zh-CN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宋体" panose="02010600030101010101" pitchFamily="2" charset="-122"/>
                <a:cs typeface="Arial" panose="020B0604020202020204" pitchFamily="34" charset="0"/>
              </a:rPr>
              <a:t>GE2/1 Production sites proposal:</a:t>
            </a:r>
            <a:endParaRPr kumimoji="0" lang="zh-CN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240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38 China</a:t>
            </a:r>
          </a:p>
          <a:p>
            <a:pPr marL="3240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76 INFN</a:t>
            </a:r>
          </a:p>
          <a:p>
            <a:pPr marL="3240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76 Belgium</a:t>
            </a:r>
          </a:p>
          <a:p>
            <a:pPr marL="3240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38 Pakistan</a:t>
            </a:r>
          </a:p>
          <a:p>
            <a:pPr marL="3240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76 India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宋体" panose="02010600030101010101" pitchFamily="2" charset="-122"/>
                <a:cs typeface="Arial" panose="020B0604020202020204" pitchFamily="34" charset="0"/>
              </a:rPr>
              <a:t>ME0 Production sites proposal:</a:t>
            </a:r>
            <a:endParaRPr kumimoji="0" lang="zh-CN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~46 per each site.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57" y="85539"/>
            <a:ext cx="733034" cy="733034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8111" y="202586"/>
            <a:ext cx="74858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1" i="0" strike="noStrike" cap="none" normalizeH="0" baseline="0" dirty="0" smtClean="0" bmk="OLE_LINK4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CMS-</a:t>
            </a:r>
            <a:r>
              <a:rPr kumimoji="0" lang="en-US" altLang="zh-CN" sz="3200" b="1" i="0" strike="noStrike" cap="none" normalizeH="0" baseline="0" dirty="0" smtClean="0" bmk="OLE_LINK4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" panose="02020603060405020304" pitchFamily="18" charset="0"/>
              </a:rPr>
              <a:t>GEM 1/2</a:t>
            </a:r>
            <a:r>
              <a:rPr kumimoji="0" lang="zh-CN" altLang="en-US" sz="3200" b="1" i="0" strike="noStrike" cap="none" normalizeH="0" baseline="0" dirty="0" smtClean="0" bmk="OLE_LINK4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" panose="02020603060405020304" pitchFamily="18" charset="0"/>
              </a:rPr>
              <a:t>、</a:t>
            </a:r>
            <a:r>
              <a:rPr kumimoji="0" lang="en-US" altLang="zh-CN" sz="3200" b="1" i="0" strike="noStrike" cap="none" normalizeH="0" baseline="0" dirty="0" smtClean="0" bmk="OLE_LINK4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" panose="02020603060405020304" pitchFamily="18" charset="0"/>
              </a:rPr>
              <a:t>ME0</a:t>
            </a:r>
            <a:r>
              <a:rPr kumimoji="0" lang="en-US" altLang="zh-CN" sz="3200" b="1" i="0" strike="noStrike" cap="none" normalizeH="0" dirty="0" smtClean="0" bmk="OLE_LINK4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" panose="02020603060405020304" pitchFamily="18" charset="0"/>
              </a:rPr>
              <a:t> </a:t>
            </a:r>
            <a:r>
              <a:rPr kumimoji="0" lang="zh-CN" altLang="en-US" sz="3200" b="1" i="0" strike="noStrike" cap="none" normalizeH="0" dirty="0" smtClean="0" bmk="OLE_LINK4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" panose="02020603060405020304" pitchFamily="18" charset="0"/>
              </a:rPr>
              <a:t>探测器生产</a:t>
            </a:r>
            <a:endParaRPr kumimoji="0" lang="zh-CN" altLang="en-US" sz="320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64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>
            <a:spLocks noGrp="1" noRot="1" noChangeArrowheads="1"/>
          </p:cNvSpPr>
          <p:nvPr>
            <p:ph idx="1"/>
          </p:nvPr>
        </p:nvSpPr>
        <p:spPr>
          <a:xfrm>
            <a:off x="185281" y="1056532"/>
            <a:ext cx="8863026" cy="433126"/>
          </a:xfrm>
          <a:noFill/>
        </p:spPr>
        <p:txBody>
          <a:bodyPr>
            <a:noAutofit/>
          </a:bodyPr>
          <a:lstStyle/>
          <a:p>
            <a:pPr marL="0" indent="0">
              <a:buNone/>
              <a:defRPr sz="2800">
                <a:latin typeface="Songti SC Regular"/>
                <a:ea typeface="Songti SC Regular"/>
                <a:cs typeface="Songti SC Regular"/>
                <a:sym typeface="Songti SC Regular"/>
              </a:defRPr>
            </a:pPr>
            <a:r>
              <a:rPr lang="en-US" altLang="zh-CN" sz="20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Upgrade of PKU laboratory for GEM production 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site </a:t>
            </a:r>
            <a:endParaRPr lang="en-US" altLang="zh-CN" sz="2000" b="1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2000" b="1" dirty="0" smtClean="0">
              <a:latin typeface="华文楷体" pitchFamily="2" charset="-122"/>
              <a:ea typeface="华文楷体" pitchFamily="2" charset="-122"/>
            </a:endParaRPr>
          </a:p>
          <a:p>
            <a:pPr marL="0" lvl="0" indent="0" defTabSz="914400" eaLnBrk="0" fontAlgn="base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zh-CN" sz="20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9198184">
            <a:off x="1610665" y="5428154"/>
            <a:ext cx="563928" cy="350578"/>
          </a:xfrm>
          <a:prstGeom prst="ellipse">
            <a:avLst/>
          </a:prstGeom>
          <a:noFill/>
          <a:ln w="15875">
            <a:solidFill>
              <a:schemeClr val="bg1">
                <a:alpha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像" descr="图像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3" y="3979749"/>
            <a:ext cx="4479661" cy="252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线条"/>
          <p:cNvSpPr/>
          <p:nvPr/>
        </p:nvSpPr>
        <p:spPr>
          <a:xfrm>
            <a:off x="2412856" y="4350074"/>
            <a:ext cx="322262" cy="203200"/>
          </a:xfrm>
          <a:prstGeom prst="line">
            <a:avLst/>
          </a:prstGeom>
          <a:ln w="25400">
            <a:solidFill>
              <a:srgbClr val="FFFF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>
              <a:solidFill>
                <a:srgbClr val="FFFFFF"/>
              </a:solidFill>
              <a:latin typeface="+mn-lt"/>
              <a:ea typeface="+mn-ea"/>
              <a:sym typeface="Helvetica Neue Medium"/>
            </a:endParaRPr>
          </a:p>
        </p:txBody>
      </p:sp>
      <p:sp>
        <p:nvSpPr>
          <p:cNvPr id="30" name="线条"/>
          <p:cNvSpPr/>
          <p:nvPr/>
        </p:nvSpPr>
        <p:spPr>
          <a:xfrm flipV="1">
            <a:off x="2583564" y="2075140"/>
            <a:ext cx="527050" cy="473075"/>
          </a:xfrm>
          <a:prstGeom prst="line">
            <a:avLst/>
          </a:prstGeom>
          <a:ln w="25400">
            <a:solidFill>
              <a:srgbClr val="FFFF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>
              <a:solidFill>
                <a:srgbClr val="FFFFFF"/>
              </a:solidFill>
              <a:latin typeface="+mn-lt"/>
              <a:ea typeface="+mn-ea"/>
              <a:sym typeface="Helvetica Neue Medium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1493207" y="4122968"/>
            <a:ext cx="1062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zh-CN" sz="1200" dirty="0">
                <a:solidFill>
                  <a:srgbClr val="FFFF00"/>
                </a:solidFill>
                <a:latin typeface="Comic Sans MS" panose="030F0702030302020204" pitchFamily="66" charset="0"/>
                <a:ea typeface="隶书" panose="02010509060101010101" pitchFamily="49" charset="-122"/>
              </a:rPr>
              <a:t>X-ray test chamber</a:t>
            </a: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1945916" y="5673006"/>
            <a:ext cx="1063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zh-CN" sz="1200" dirty="0">
                <a:solidFill>
                  <a:srgbClr val="FFFF00"/>
                </a:solidFill>
                <a:latin typeface="Comic Sans MS" panose="030F0702030302020204" pitchFamily="66" charset="0"/>
                <a:ea typeface="隶书" panose="02010509060101010101" pitchFamily="49" charset="-122"/>
              </a:rPr>
              <a:t>Cosmic test system</a:t>
            </a: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5465485" y="3113842"/>
            <a:ext cx="15066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zh-CN" sz="1600" b="1" dirty="0" smtClean="0">
                <a:solidFill>
                  <a:srgbClr val="FFFF00"/>
                </a:solidFill>
                <a:latin typeface="Comic Sans MS" panose="030F0702030302020204" pitchFamily="66" charset="0"/>
                <a:ea typeface="隶书" panose="02010509060101010101" pitchFamily="49" charset="-122"/>
              </a:rPr>
              <a:t>Gas system</a:t>
            </a:r>
            <a:endParaRPr lang="en-US" altLang="zh-CN" sz="1600" b="1" dirty="0">
              <a:solidFill>
                <a:srgbClr val="FFFF00"/>
              </a:solidFill>
              <a:latin typeface="Comic Sans MS" panose="030F0702030302020204" pitchFamily="66" charset="0"/>
              <a:ea typeface="隶书" panose="02010509060101010101" pitchFamily="49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700" y="4021653"/>
            <a:ext cx="3310466" cy="2482850"/>
          </a:xfrm>
          <a:prstGeom prst="rect">
            <a:avLst/>
          </a:prstGeom>
        </p:spPr>
      </p:pic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5787797" y="4107326"/>
            <a:ext cx="15215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zh-CN" sz="1600" b="1" dirty="0">
                <a:solidFill>
                  <a:srgbClr val="FFFF00"/>
                </a:solidFill>
                <a:latin typeface="Comic Sans MS" panose="030F0702030302020204" pitchFamily="66" charset="0"/>
                <a:ea typeface="隶书" panose="02010509060101010101" pitchFamily="49" charset="-122"/>
              </a:rPr>
              <a:t>Cosmic test system</a:t>
            </a: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94" y="3951625"/>
            <a:ext cx="1904325" cy="2539100"/>
          </a:xfrm>
          <a:prstGeom prst="rect">
            <a:avLst/>
          </a:prstGeom>
        </p:spPr>
      </p:pic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3787922" y="5746981"/>
            <a:ext cx="12900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zh-CN" sz="1600" b="1" dirty="0">
                <a:solidFill>
                  <a:srgbClr val="FFFF00"/>
                </a:solidFill>
                <a:latin typeface="Comic Sans MS" panose="030F0702030302020204" pitchFamily="66" charset="0"/>
                <a:ea typeface="隶书" panose="02010509060101010101" pitchFamily="49" charset="-122"/>
              </a:rPr>
              <a:t>X-ray test chamber</a:t>
            </a:r>
          </a:p>
        </p:txBody>
      </p:sp>
      <p:sp>
        <p:nvSpPr>
          <p:cNvPr id="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8111" y="202586"/>
            <a:ext cx="80537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zh-CN" sz="3200" b="1" dirty="0" bmk="OLE_LINK4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CMS-</a:t>
            </a:r>
            <a:r>
              <a:rPr lang="en-US" altLang="zh-CN" sz="3200" b="1" dirty="0" bmk="OLE_LINK4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" panose="02020603060405020304" pitchFamily="18" charset="0"/>
              </a:rPr>
              <a:t>GEM 1/2</a:t>
            </a:r>
            <a:r>
              <a:rPr lang="zh-CN" altLang="en-US" sz="3200" b="1" dirty="0" bmk="OLE_LINK4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" panose="02020603060405020304" pitchFamily="18" charset="0"/>
              </a:rPr>
              <a:t>、</a:t>
            </a:r>
            <a:r>
              <a:rPr lang="en-US" altLang="zh-CN" sz="3200" b="1" dirty="0" bmk="OLE_LINK4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" panose="02020603060405020304" pitchFamily="18" charset="0"/>
              </a:rPr>
              <a:t>ME0 </a:t>
            </a:r>
            <a:r>
              <a:rPr lang="zh-CN" altLang="en-US" sz="3200" b="1" dirty="0" smtClean="0" bmk="OLE_LINK4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" panose="02020603060405020304" pitchFamily="18" charset="0"/>
              </a:rPr>
              <a:t>生产基地建设</a:t>
            </a:r>
            <a:endParaRPr kumimoji="0" lang="zh-CN" altLang="en-US" sz="320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57" y="85539"/>
            <a:ext cx="733034" cy="7330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30" y="1480380"/>
            <a:ext cx="6424512" cy="262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4"/>
    </mc:Choice>
    <mc:Fallback xmlns="">
      <p:transition spd="slow" advTm="446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06" y="2987727"/>
            <a:ext cx="1338972" cy="2022392"/>
          </a:xfrm>
          <a:prstGeom prst="rect">
            <a:avLst/>
          </a:prstGeom>
        </p:spPr>
      </p:pic>
      <p:pic>
        <p:nvPicPr>
          <p:cNvPr id="25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76954" y="5040414"/>
            <a:ext cx="1876819" cy="1245708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Rectangle 2"/>
          <p:cNvSpPr>
            <a:spLocks noGrp="1" noRot="1" noChangeArrowheads="1"/>
          </p:cNvSpPr>
          <p:nvPr>
            <p:ph idx="1"/>
          </p:nvPr>
        </p:nvSpPr>
        <p:spPr>
          <a:xfrm>
            <a:off x="131524" y="980104"/>
            <a:ext cx="4594764" cy="2301633"/>
          </a:xfrm>
          <a:noFill/>
        </p:spPr>
        <p:txBody>
          <a:bodyPr>
            <a:noAutofit/>
          </a:bodyPr>
          <a:lstStyle/>
          <a:p>
            <a:pPr marL="0" indent="0">
              <a:buNone/>
              <a:defRPr sz="2800">
                <a:latin typeface="Songti SC Regular"/>
                <a:ea typeface="Songti SC Regular"/>
                <a:cs typeface="Songti SC Regular"/>
                <a:sym typeface="Songti SC Regular"/>
              </a:defRPr>
            </a:pPr>
            <a:r>
              <a:rPr lang="en-US" altLang="zh-CN" sz="1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en-US" altLang="zh-CN" sz="1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ctivities:</a:t>
            </a:r>
          </a:p>
          <a:p>
            <a:pPr>
              <a:buFont typeface="Arial" panose="020B0604020202020204" pitchFamily="34" charset="0"/>
              <a:buChar char="•"/>
              <a:defRPr sz="2800">
                <a:latin typeface="Songti SC Regular"/>
                <a:ea typeface="Songti SC Regular"/>
                <a:cs typeface="Songti SC Regular"/>
                <a:sym typeface="Songti SC Regular"/>
              </a:defRPr>
            </a:pPr>
            <a:r>
              <a:rPr lang="en-US" altLang="zh-CN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Assembly of a small 10×10 cm2 CMS-GEM prototype</a:t>
            </a:r>
          </a:p>
          <a:p>
            <a:pPr>
              <a:buFont typeface="Arial" panose="020B0604020202020204" pitchFamily="34" charset="0"/>
              <a:buChar char="•"/>
              <a:defRPr sz="2800">
                <a:latin typeface="Songti SC Regular"/>
                <a:ea typeface="Songti SC Regular"/>
                <a:cs typeface="Songti SC Regular"/>
                <a:sym typeface="Songti SC Regular"/>
              </a:defRPr>
            </a:pPr>
            <a:r>
              <a:rPr lang="en-US" altLang="zh-CN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Set up a cosmic-test system</a:t>
            </a:r>
            <a:endParaRPr lang="en-US" altLang="zh-CN" sz="1800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  <a:defRPr sz="2800">
                <a:latin typeface="Songti SC Regular"/>
                <a:ea typeface="Songti SC Regular"/>
                <a:cs typeface="Songti SC Regular"/>
                <a:sym typeface="Songti SC Regular"/>
              </a:defRPr>
            </a:pPr>
            <a:r>
              <a:rPr lang="en-US" altLang="zh-CN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Set up 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GEM mass production QC </a:t>
            </a:r>
            <a:r>
              <a:rPr lang="en-US" altLang="zh-CN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procedures:</a:t>
            </a:r>
          </a:p>
          <a:p>
            <a:pPr marL="0" indent="0">
              <a:buNone/>
              <a:defRPr sz="2800">
                <a:latin typeface="Songti SC Regular"/>
                <a:ea typeface="Songti SC Regular"/>
                <a:cs typeface="Songti SC Regular"/>
                <a:sym typeface="Songti SC Regular"/>
              </a:defRPr>
            </a:pPr>
            <a:r>
              <a:rPr lang="en-US" altLang="zh-CN" sz="18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GEM foil HV QC, chamber gas-tightness QC, GEM HV QC, X-ray test… </a:t>
            </a:r>
            <a:endParaRPr lang="en-US" altLang="zh-CN" sz="1800" dirty="0" smtClean="0"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zh-CN" sz="1800" dirty="0" smtClean="0"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3" name="图片 2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0811" y="5010119"/>
            <a:ext cx="1347595" cy="130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5249100" y="6335257"/>
            <a:ext cx="2242745" cy="3862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200" b="1" dirty="0" smtClean="0">
                <a:solidFill>
                  <a:schemeClr val="tx2"/>
                </a:solidFill>
                <a:latin typeface="Calibri" pitchFamily="34" charset="0"/>
                <a:ea typeface="华文楷体" pitchFamily="2" charset="-122"/>
              </a:rPr>
              <a:t>Cosmic ray test system</a:t>
            </a:r>
            <a:endParaRPr lang="en-US" altLang="zh-CN" sz="1200" b="1" dirty="0">
              <a:solidFill>
                <a:schemeClr val="tx2"/>
              </a:solidFill>
              <a:latin typeface="Calibri" pitchFamily="34" charset="0"/>
              <a:ea typeface="华文楷体" pitchFamily="2" charset="-122"/>
            </a:endParaRPr>
          </a:p>
        </p:txBody>
      </p:sp>
      <p:pic>
        <p:nvPicPr>
          <p:cNvPr id="15" name="内容占位符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396" y="4673534"/>
            <a:ext cx="1377649" cy="1836866"/>
          </a:xfrm>
          <a:prstGeom prst="rect">
            <a:avLst/>
          </a:prstGeom>
        </p:spPr>
      </p:pic>
      <p:pic>
        <p:nvPicPr>
          <p:cNvPr id="16" name="图片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4" y="3281737"/>
            <a:ext cx="3232196" cy="242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标题 1"/>
          <p:cNvSpPr txBox="1">
            <a:spLocks/>
          </p:cNvSpPr>
          <p:nvPr/>
        </p:nvSpPr>
        <p:spPr>
          <a:xfrm>
            <a:off x="319570" y="5705885"/>
            <a:ext cx="2554293" cy="605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1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of 10×10 GEM </a:t>
            </a:r>
            <a:r>
              <a:rPr lang="en-US" altLang="zh-CN" sz="1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cleanroom</a:t>
            </a:r>
            <a:endParaRPr lang="zh-CN" altLang="en-US" sz="1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265" y="2946644"/>
            <a:ext cx="3510977" cy="196858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57" y="85539"/>
            <a:ext cx="733034" cy="733034"/>
          </a:xfrm>
          <a:prstGeom prst="rect">
            <a:avLst/>
          </a:prstGeom>
        </p:spPr>
      </p:pic>
      <p:sp>
        <p:nvSpPr>
          <p:cNvPr id="30" name="内容占位符 2"/>
          <p:cNvSpPr txBox="1">
            <a:spLocks/>
          </p:cNvSpPr>
          <p:nvPr/>
        </p:nvSpPr>
        <p:spPr>
          <a:xfrm>
            <a:off x="4878715" y="952282"/>
            <a:ext cx="4196477" cy="2035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Plan: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 </a:t>
            </a:r>
            <a:r>
              <a:rPr lang="en-US" altLang="zh-CN" sz="1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Jambo</a:t>
            </a:r>
            <a:r>
              <a:rPr lang="en-US" altLang="zh-CN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Stage 1:    ~15 Jan. 2019;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(Prepare SRS system…)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 </a:t>
            </a:r>
            <a:r>
              <a:rPr lang="en-US" altLang="zh-CN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Jambo</a:t>
            </a: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Stage </a:t>
            </a:r>
            <a:r>
              <a:rPr lang="en-US" altLang="zh-CN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   ~May 2019;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 Checkout Visit from CERN:   July 2019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 </a:t>
            </a:r>
            <a:r>
              <a:rPr lang="en-US" altLang="zh-CN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Jambo</a:t>
            </a: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Stage </a:t>
            </a:r>
            <a:r>
              <a:rPr lang="en-US" altLang="zh-CN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   ~Aug. 2019</a:t>
            </a:r>
            <a:r>
              <a:rPr lang="en-US" altLang="zh-CN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zh-CN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8111" y="202586"/>
            <a:ext cx="80537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zh-CN" sz="3200" b="1" dirty="0" bmk="OLE_LINK4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CMS-</a:t>
            </a:r>
            <a:r>
              <a:rPr lang="en-US" altLang="zh-CN" sz="3200" b="1" dirty="0" bmk="OLE_LINK4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" panose="02020603060405020304" pitchFamily="18" charset="0"/>
              </a:rPr>
              <a:t>GEM 1/2</a:t>
            </a:r>
            <a:r>
              <a:rPr lang="zh-CN" altLang="en-US" sz="3200" b="1" dirty="0" bmk="OLE_LINK4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" panose="02020603060405020304" pitchFamily="18" charset="0"/>
              </a:rPr>
              <a:t>、</a:t>
            </a:r>
            <a:r>
              <a:rPr lang="en-US" altLang="zh-CN" sz="3200" b="1" dirty="0" bmk="OLE_LINK4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" panose="02020603060405020304" pitchFamily="18" charset="0"/>
              </a:rPr>
              <a:t>ME0 </a:t>
            </a:r>
            <a:r>
              <a:rPr lang="zh-CN" altLang="en-US" sz="3200" b="1" dirty="0" smtClean="0" bmk="OLE_LINK4">
                <a:solidFill>
                  <a:schemeClr val="accent6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" panose="02020603060405020304" pitchFamily="18" charset="0"/>
              </a:rPr>
              <a:t>生产基地建设</a:t>
            </a:r>
            <a:endParaRPr kumimoji="0" lang="zh-CN" altLang="en-US" sz="3200" b="0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0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4"/>
    </mc:Choice>
    <mc:Fallback xmlns="">
      <p:transition spd="slow" advTm="446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TM02900743[[fn=环保]]</Template>
  <TotalTime>17840</TotalTime>
  <Words>1983</Words>
  <Application>Microsoft Office PowerPoint</Application>
  <PresentationFormat>全屏显示(4:3)</PresentationFormat>
  <Paragraphs>287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7" baseType="lpstr">
      <vt:lpstr>Helvetica Neue Medium</vt:lpstr>
      <vt:lpstr>ＭＳ Ｐゴシック</vt:lpstr>
      <vt:lpstr>Songti SC Regular</vt:lpstr>
      <vt:lpstr>华文楷体</vt:lpstr>
      <vt:lpstr>楷体</vt:lpstr>
      <vt:lpstr>隶书</vt:lpstr>
      <vt:lpstr>宋体</vt:lpstr>
      <vt:lpstr>Arial</vt:lpstr>
      <vt:lpstr>Arial Bold</vt:lpstr>
      <vt:lpstr>Calibri</vt:lpstr>
      <vt:lpstr>Calibri Light</vt:lpstr>
      <vt:lpstr>Cambria Math</vt:lpstr>
      <vt:lpstr>Comic Sans MS</vt:lpstr>
      <vt:lpstr>Helvetica</vt:lpstr>
      <vt:lpstr>Symbol</vt:lpstr>
      <vt:lpstr>Times</vt:lpstr>
      <vt:lpstr>Times New Roman</vt:lpstr>
      <vt:lpstr>Wingdings</vt:lpstr>
      <vt:lpstr>Wingdings 2</vt:lpstr>
      <vt:lpstr>HDOfficeLightV0</vt:lpstr>
      <vt:lpstr>1_HDOfficeLightV0</vt:lpstr>
      <vt:lpstr>PowerPoint 演示文稿</vt:lpstr>
      <vt:lpstr>内容：</vt:lpstr>
      <vt:lpstr>中国组承担的CMS升级任务</vt:lpstr>
      <vt:lpstr>CMS 端盖μ子探测器升级-GEM  GE1/1 </vt:lpstr>
      <vt:lpstr>CMS 端盖μ子探测器升级-GEM  GE1/1 </vt:lpstr>
      <vt:lpstr>CMS GE2/1 GEB 设计和研制</vt:lpstr>
      <vt:lpstr>CMS-GEM 1/2、ME0 探测器生产</vt:lpstr>
      <vt:lpstr>CMS-GEM 1/2、ME0 生产基地建设</vt:lpstr>
      <vt:lpstr>CMS-GEM 1/2、ME0 生产基地建设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CMS-HGCal升级：高能所搭建的宇宙线测试系统</vt:lpstr>
      <vt:lpstr>CMS-HGCal升级：计划</vt:lpstr>
      <vt:lpstr>PowerPoint 演示文稿</vt:lpstr>
      <vt:lpstr>PowerPoint 演示文稿</vt:lpstr>
      <vt:lpstr>CMS Phase II 触发升级进展（端部内圈第3、4站iRPC） </vt:lpstr>
      <vt:lpstr>Phase II 触发升级进展（现有RPC系统） </vt:lpstr>
      <vt:lpstr>PowerPoint 演示文稿</vt:lpstr>
      <vt:lpstr>PowerPoint 演示文稿</vt:lpstr>
      <vt:lpstr>总结：</vt:lpstr>
      <vt:lpstr>总结：</vt:lpstr>
    </vt:vector>
  </TitlesOfParts>
  <Company>ustc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bany</dc:creator>
  <cp:lastModifiedBy>bany</cp:lastModifiedBy>
  <cp:revision>943</cp:revision>
  <dcterms:created xsi:type="dcterms:W3CDTF">2012-07-20T12:09:59Z</dcterms:created>
  <dcterms:modified xsi:type="dcterms:W3CDTF">2018-12-22T01:27:51Z</dcterms:modified>
</cp:coreProperties>
</file>