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256" r:id="rId2"/>
    <p:sldId id="318" r:id="rId3"/>
    <p:sldId id="496" r:id="rId4"/>
    <p:sldId id="497" r:id="rId5"/>
    <p:sldId id="457" r:id="rId6"/>
    <p:sldId id="493" r:id="rId7"/>
    <p:sldId id="477" r:id="rId8"/>
    <p:sldId id="480" r:id="rId9"/>
    <p:sldId id="479" r:id="rId10"/>
    <p:sldId id="418" r:id="rId11"/>
    <p:sldId id="482" r:id="rId12"/>
    <p:sldId id="495" r:id="rId13"/>
    <p:sldId id="449" r:id="rId14"/>
    <p:sldId id="492" r:id="rId15"/>
    <p:sldId id="472" r:id="rId16"/>
    <p:sldId id="471" r:id="rId17"/>
    <p:sldId id="498" r:id="rId18"/>
    <p:sldId id="468" r:id="rId19"/>
    <p:sldId id="499" r:id="rId20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1C70BEA-0A41-4231-B6C7-D37FA824556F}">
          <p14:sldIdLst>
            <p14:sldId id="256"/>
            <p14:sldId id="318"/>
            <p14:sldId id="496"/>
            <p14:sldId id="497"/>
            <p14:sldId id="457"/>
            <p14:sldId id="493"/>
            <p14:sldId id="477"/>
            <p14:sldId id="480"/>
            <p14:sldId id="479"/>
            <p14:sldId id="418"/>
            <p14:sldId id="482"/>
            <p14:sldId id="495"/>
            <p14:sldId id="449"/>
            <p14:sldId id="492"/>
            <p14:sldId id="472"/>
            <p14:sldId id="471"/>
            <p14:sldId id="498"/>
            <p14:sldId id="468"/>
            <p14:sldId id="4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2805BD"/>
    <a:srgbClr val="C80888"/>
    <a:srgbClr val="FFE285"/>
    <a:srgbClr val="FFDA65"/>
    <a:srgbClr val="FFFF00"/>
    <a:srgbClr val="DAFC10"/>
    <a:srgbClr val="F6DB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46F890A9-2807-4EBB-B81D-B2AA78EC7F39}" styleName="深色样式 2 - 强调 5/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深色样式 2 - 强调 3/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深色样式 2 - 强调 1/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深色样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85" autoAdjust="0"/>
  </p:normalViewPr>
  <p:slideViewPr>
    <p:cSldViewPr>
      <p:cViewPr varScale="1">
        <p:scale>
          <a:sx n="63" d="100"/>
          <a:sy n="63" d="100"/>
        </p:scale>
        <p:origin x="138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7A6DD-FB7C-4A5D-8531-1416B485906F}" type="datetimeFigureOut">
              <a:rPr lang="en-GB" smtClean="0"/>
              <a:pPr/>
              <a:t>21/12/2018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61D6E-ECD4-476E-8FCD-FB1FEF9DDC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252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1D6E-ECD4-476E-8FCD-FB1FEF9DDC9A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428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5FAB5-852A-4A3B-9610-7DE9F3584BA1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582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5FAB5-852A-4A3B-9610-7DE9F3584BA1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802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07/06/2015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Ping Yang (CCNU &amp; CERN)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6A342-432A-4BA9-93B4-D1747E80A8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164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07/06/2015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Ping Yang (CCNU &amp; CERN)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6A342-432A-4BA9-93B4-D1747E80A8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811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07/06/2015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Ping Yang (CCNU &amp; CERN)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6A342-432A-4BA9-93B4-D1747E80A8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704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07/06/2015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Ping Yang (CCNU &amp; CERN)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24407-8628-4F92-84F1-543C056FDB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324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07/06/2015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Ping Yang (CCNU &amp; CERN)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6A342-432A-4BA9-93B4-D1747E80A8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729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07/06/2015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Ping Yang (CCNU &amp; CERN)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6A342-432A-4BA9-93B4-D1747E80A8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235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07/06/2015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Ping Yang (CCNU &amp; CERN)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6A342-432A-4BA9-93B4-D1747E80A8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205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07/06/2015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Ping Yang (CCNU &amp; CERN)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6A342-432A-4BA9-93B4-D1747E80A8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015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07/06/2015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Ping Yang (CCNU &amp; CERN)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6A342-432A-4BA9-93B4-D1747E80A8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335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07/06/2015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Ping Yang (CCNU &amp; CERN)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6A342-432A-4BA9-93B4-D1747E80A8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631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07/06/2015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Ping Yang (CCNU &amp; CERN)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6A342-432A-4BA9-93B4-D1747E80A8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475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07/06/2015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Ping Yang (CCNU &amp; CERN)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6A342-432A-4BA9-93B4-D1747E80A8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43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864" y="464629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On behalf of the CCNU VTX study group </a:t>
            </a: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0045" y="5373216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/>
              <a:t>The 4</a:t>
            </a:r>
            <a:r>
              <a:rPr lang="en-US" altLang="zh-CN" sz="2000" baseline="30000" dirty="0"/>
              <a:t>th</a:t>
            </a:r>
            <a:r>
              <a:rPr lang="en-US" altLang="zh-CN" sz="2000" dirty="0"/>
              <a:t> China LHC Physics Workshop </a:t>
            </a:r>
            <a:r>
              <a:rPr lang="en-US" sz="2400" dirty="0"/>
              <a:t>   </a:t>
            </a:r>
          </a:p>
          <a:p>
            <a:pPr algn="ctr"/>
            <a:r>
              <a:rPr lang="en-GB" sz="2000" dirty="0"/>
              <a:t>Dec, 21th  2018</a:t>
            </a:r>
            <a:endParaRPr lang="en-GB" sz="2400" dirty="0"/>
          </a:p>
        </p:txBody>
      </p:sp>
      <p:sp>
        <p:nvSpPr>
          <p:cNvPr id="11" name="Rectangle 10"/>
          <p:cNvSpPr/>
          <p:nvPr/>
        </p:nvSpPr>
        <p:spPr>
          <a:xfrm>
            <a:off x="539552" y="2301831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D</a:t>
            </a:r>
            <a:r>
              <a:rPr lang="en-US" altLang="zh-CN" sz="3200" b="1" dirty="0"/>
              <a:t>esign and Characterization of MIC4, the Monolithic Active Pixel Sensor for the CEPC Vertex Detector 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-10045" y="407519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Ping Yang</a:t>
            </a:r>
            <a:endParaRPr lang="en-GB" sz="24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" r="45163"/>
          <a:stretch/>
        </p:blipFill>
        <p:spPr>
          <a:xfrm>
            <a:off x="2890" y="-194"/>
            <a:ext cx="4519178" cy="1773009"/>
          </a:xfrm>
          <a:prstGeom prst="rect">
            <a:avLst/>
          </a:prstGeom>
        </p:spPr>
      </p:pic>
      <p:pic>
        <p:nvPicPr>
          <p:cNvPr id="14" name="图片 13" descr="logo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61955" y="17419"/>
            <a:ext cx="4257489" cy="872765"/>
          </a:xfrm>
          <a:prstGeom prst="rect">
            <a:avLst/>
          </a:prstGeom>
        </p:spPr>
      </p:pic>
      <p:pic>
        <p:nvPicPr>
          <p:cNvPr id="15" name="图片 14" descr="1501021_130905092_2.jpg"/>
          <p:cNvPicPr>
            <a:picLocks noChangeAspect="1"/>
          </p:cNvPicPr>
          <p:nvPr/>
        </p:nvPicPr>
        <p:blipFill rotWithShape="1">
          <a:blip r:embed="rId5" cstate="print"/>
          <a:srcRect t="20068" r="3400" b="22634"/>
          <a:stretch/>
        </p:blipFill>
        <p:spPr>
          <a:xfrm>
            <a:off x="4526561" y="884285"/>
            <a:ext cx="3847568" cy="77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723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55576" y="620688"/>
            <a:ext cx="7776864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矩形 74"/>
          <p:cNvSpPr/>
          <p:nvPr/>
        </p:nvSpPr>
        <p:spPr>
          <a:xfrm>
            <a:off x="130066" y="3596486"/>
            <a:ext cx="4971916" cy="2737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324000">
              <a:lnSpc>
                <a:spcPts val="26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dirty="0"/>
              <a:t> ALPIDE matrix readout circuit  AERD has many connection lines occupy larger area than the logic circuit itself;</a:t>
            </a:r>
          </a:p>
          <a:p>
            <a:pPr marL="285750" indent="-324000">
              <a:lnSpc>
                <a:spcPts val="26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dirty="0"/>
              <a:t> OR gate chain: speed is limited with the number of the chain pixels;</a:t>
            </a:r>
          </a:p>
          <a:p>
            <a:pPr marL="285750" indent="-324000">
              <a:lnSpc>
                <a:spcPts val="26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dirty="0"/>
              <a:t> Combine these two solutions: 64 pixels as a group using OR gate chain, groups using AERD structure to readout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33412" y="910165"/>
            <a:ext cx="8721824" cy="4567745"/>
            <a:chOff x="122324" y="1022896"/>
            <a:chExt cx="8721824" cy="4567745"/>
          </a:xfrm>
        </p:grpSpPr>
        <p:pic>
          <p:nvPicPr>
            <p:cNvPr id="65" name="图片 6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4324" y="1048067"/>
              <a:ext cx="4149824" cy="4542574"/>
            </a:xfrm>
            <a:prstGeom prst="rect">
              <a:avLst/>
            </a:prstGeom>
          </p:spPr>
        </p:pic>
        <p:sp>
          <p:nvSpPr>
            <p:cNvPr id="67" name="矩形 66"/>
            <p:cNvSpPr/>
            <p:nvPr/>
          </p:nvSpPr>
          <p:spPr>
            <a:xfrm>
              <a:off x="2687266" y="1022896"/>
              <a:ext cx="1800200" cy="15347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6" name="直接连接符 75"/>
            <p:cNvCxnSpPr/>
            <p:nvPr/>
          </p:nvCxnSpPr>
          <p:spPr>
            <a:xfrm>
              <a:off x="2681536" y="1181251"/>
              <a:ext cx="18184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2681536" y="1325267"/>
              <a:ext cx="18184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>
              <a:off x="2843808" y="1031695"/>
              <a:ext cx="0" cy="15259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>
              <a:off x="2987824" y="1027295"/>
              <a:ext cx="0" cy="15259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>
              <a:off x="2681536" y="1469283"/>
              <a:ext cx="18184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>
              <a:off x="3131840" y="1031695"/>
              <a:ext cx="0" cy="15259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文本框 81"/>
            <p:cNvSpPr txBox="1"/>
            <p:nvPr/>
          </p:nvSpPr>
          <p:spPr>
            <a:xfrm>
              <a:off x="3253091" y="1682564"/>
              <a:ext cx="1113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8*8 pixels</a:t>
              </a:r>
              <a:endParaRPr lang="zh-CN" altLang="en-US" dirty="0"/>
            </a:p>
          </p:txBody>
        </p:sp>
        <p:cxnSp>
          <p:nvCxnSpPr>
            <p:cNvPr id="83" name="直接箭头连接符 82"/>
            <p:cNvCxnSpPr/>
            <p:nvPr/>
          </p:nvCxnSpPr>
          <p:spPr>
            <a:xfrm>
              <a:off x="3048792" y="2553207"/>
              <a:ext cx="0" cy="428243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箭头连接符 83"/>
            <p:cNvCxnSpPr/>
            <p:nvPr/>
          </p:nvCxnSpPr>
          <p:spPr>
            <a:xfrm>
              <a:off x="3419872" y="2553208"/>
              <a:ext cx="0" cy="428243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文本框 84"/>
            <p:cNvSpPr txBox="1"/>
            <p:nvPr/>
          </p:nvSpPr>
          <p:spPr>
            <a:xfrm>
              <a:off x="1623029" y="3193004"/>
              <a:ext cx="32601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20 address lines to the Periphery</a:t>
              </a:r>
              <a:endParaRPr lang="zh-CN" altLang="en-US" dirty="0"/>
            </a:p>
          </p:txBody>
        </p:sp>
        <p:sp>
          <p:nvSpPr>
            <p:cNvPr id="101" name="文本框 100"/>
            <p:cNvSpPr txBox="1"/>
            <p:nvPr/>
          </p:nvSpPr>
          <p:spPr>
            <a:xfrm rot="16200000">
              <a:off x="2437202" y="2504540"/>
              <a:ext cx="91403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/>
                <a:t>ADDRX&lt;0:7&gt;</a:t>
              </a:r>
              <a:endParaRPr lang="zh-CN" altLang="en-US" sz="1100" dirty="0"/>
            </a:p>
          </p:txBody>
        </p:sp>
        <p:sp>
          <p:nvSpPr>
            <p:cNvPr id="102" name="文本框 101"/>
            <p:cNvSpPr txBox="1"/>
            <p:nvPr/>
          </p:nvSpPr>
          <p:spPr>
            <a:xfrm rot="16200000">
              <a:off x="2808034" y="2511747"/>
              <a:ext cx="90922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/>
                <a:t>ADDRY&lt;0:7&gt;</a:t>
              </a:r>
              <a:endParaRPr lang="zh-CN" altLang="en-US" sz="1100" dirty="0"/>
            </a:p>
          </p:txBody>
        </p:sp>
        <p:cxnSp>
          <p:nvCxnSpPr>
            <p:cNvPr id="114" name="直接箭头连接符 113"/>
            <p:cNvCxnSpPr/>
            <p:nvPr/>
          </p:nvCxnSpPr>
          <p:spPr>
            <a:xfrm flipH="1">
              <a:off x="4499992" y="1166912"/>
              <a:ext cx="194332" cy="29474"/>
            </a:xfrm>
            <a:prstGeom prst="straightConnector1">
              <a:avLst/>
            </a:prstGeom>
            <a:ln>
              <a:solidFill>
                <a:srgbClr val="2805B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箭头连接符 114"/>
            <p:cNvCxnSpPr/>
            <p:nvPr/>
          </p:nvCxnSpPr>
          <p:spPr>
            <a:xfrm flipH="1">
              <a:off x="2311555" y="1109243"/>
              <a:ext cx="475675" cy="378049"/>
            </a:xfrm>
            <a:prstGeom prst="straightConnector1">
              <a:avLst/>
            </a:prstGeom>
            <a:ln>
              <a:solidFill>
                <a:srgbClr val="2805B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16" name="对象 1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1515757"/>
                </p:ext>
              </p:extLst>
            </p:nvPr>
          </p:nvGraphicFramePr>
          <p:xfrm>
            <a:off x="153167" y="1132123"/>
            <a:ext cx="2735719" cy="18784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13" name="Visio" r:id="rId4" imgW="2293932" imgH="1575450" progId="Visio.Drawing.11">
                    <p:embed/>
                  </p:oleObj>
                </mc:Choice>
                <mc:Fallback>
                  <p:oleObj name="Visio" r:id="rId4" imgW="2293932" imgH="1575450" progId="Visio.Drawing.11">
                    <p:embed/>
                    <p:pic>
                      <p:nvPicPr>
                        <p:cNvPr id="5" name="对象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167" y="1132123"/>
                          <a:ext cx="2735719" cy="18784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7" name="圆角矩形 116"/>
            <p:cNvSpPr/>
            <p:nvPr/>
          </p:nvSpPr>
          <p:spPr>
            <a:xfrm>
              <a:off x="122324" y="1027295"/>
              <a:ext cx="2427068" cy="225768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文本框 188"/>
            <p:cNvSpPr txBox="1"/>
            <p:nvPr/>
          </p:nvSpPr>
          <p:spPr>
            <a:xfrm>
              <a:off x="1006796" y="2826646"/>
              <a:ext cx="1398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err="1"/>
                <a:t>Pix_OR_logic</a:t>
              </a:r>
              <a:endParaRPr lang="zh-CN" altLang="en-US" dirty="0"/>
            </a:p>
          </p:txBody>
        </p:sp>
        <p:sp>
          <p:nvSpPr>
            <p:cNvPr id="119" name="文本框 188"/>
            <p:cNvSpPr txBox="1"/>
            <p:nvPr/>
          </p:nvSpPr>
          <p:spPr>
            <a:xfrm>
              <a:off x="1627159" y="1164044"/>
              <a:ext cx="77777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>
                  <a:solidFill>
                    <a:srgbClr val="FF0000"/>
                  </a:solidFill>
                </a:rPr>
                <a:t>Active low</a:t>
              </a:r>
              <a:endParaRPr lang="zh-CN" altLang="en-US" sz="1100" dirty="0">
                <a:solidFill>
                  <a:srgbClr val="FF0000"/>
                </a:solidFill>
              </a:endParaRPr>
            </a:p>
          </p:txBody>
        </p:sp>
        <p:cxnSp>
          <p:nvCxnSpPr>
            <p:cNvPr id="120" name="直接箭头连接符 119"/>
            <p:cNvCxnSpPr/>
            <p:nvPr/>
          </p:nvCxnSpPr>
          <p:spPr>
            <a:xfrm>
              <a:off x="3779912" y="2555447"/>
              <a:ext cx="0" cy="428243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文本框 120"/>
            <p:cNvSpPr txBox="1"/>
            <p:nvPr/>
          </p:nvSpPr>
          <p:spPr>
            <a:xfrm rot="16200000">
              <a:off x="3202538" y="2513986"/>
              <a:ext cx="84029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/>
                <a:t>ADDR&lt;0:3&gt;</a:t>
              </a:r>
              <a:endParaRPr lang="zh-CN" altLang="en-US" sz="1100" dirty="0"/>
            </a:p>
          </p:txBody>
        </p:sp>
      </p:grpSp>
      <p:sp>
        <p:nvSpPr>
          <p:cNvPr id="31" name="Title 1"/>
          <p:cNvSpPr txBox="1">
            <a:spLocks/>
          </p:cNvSpPr>
          <p:nvPr/>
        </p:nvSpPr>
        <p:spPr>
          <a:xfrm>
            <a:off x="5683" y="2566"/>
            <a:ext cx="9144000" cy="629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MIC4 data-driven readout scheme 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32" name="Date Placeholder 9">
            <a:extLst>
              <a:ext uri="{FF2B5EF4-FFF2-40B4-BE49-F238E27FC236}">
                <a16:creationId xmlns:a16="http://schemas.microsoft.com/office/drawing/2014/main" id="{7066C702-F144-4B92-8874-06D1520B14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104" y="6309320"/>
            <a:ext cx="2133600" cy="365125"/>
          </a:xfrm>
        </p:spPr>
        <p:txBody>
          <a:bodyPr/>
          <a:lstStyle/>
          <a:p>
            <a:pPr algn="r"/>
            <a:r>
              <a:rPr lang="en-US" altLang="zh-CN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20/12/2018</a:t>
            </a:r>
            <a:endParaRPr lang="en-GB" altLang="zh-CN" sz="1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Straight Connector 12">
            <a:extLst>
              <a:ext uri="{FF2B5EF4-FFF2-40B4-BE49-F238E27FC236}">
                <a16:creationId xmlns:a16="http://schemas.microsoft.com/office/drawing/2014/main" id="{E0AE267E-3605-4792-B547-0042C133A7A3}"/>
              </a:ext>
            </a:extLst>
          </p:cNvPr>
          <p:cNvCxnSpPr/>
          <p:nvPr/>
        </p:nvCxnSpPr>
        <p:spPr>
          <a:xfrm>
            <a:off x="810651" y="6393177"/>
            <a:ext cx="7776864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灯片编号占位符 14">
            <a:extLst>
              <a:ext uri="{FF2B5EF4-FFF2-40B4-BE49-F238E27FC236}">
                <a16:creationId xmlns:a16="http://schemas.microsoft.com/office/drawing/2014/main" id="{ABFC1844-B1BD-40E9-9A83-A3B39FAE8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309320"/>
            <a:ext cx="2133600" cy="365125"/>
          </a:xfrm>
        </p:spPr>
        <p:txBody>
          <a:bodyPr/>
          <a:lstStyle/>
          <a:p>
            <a:fld id="{A0C6A342-432A-4BA9-93B4-D1747E80A8B7}" type="slidenum">
              <a:rPr lang="en-GB" sz="1400" smtClean="0">
                <a:solidFill>
                  <a:schemeClr val="tx1"/>
                </a:solidFill>
              </a:rPr>
              <a:pPr/>
              <a:t>10</a:t>
            </a:fld>
            <a:r>
              <a:rPr lang="en-GB" sz="1400" dirty="0">
                <a:solidFill>
                  <a:schemeClr val="tx1"/>
                </a:solidFill>
              </a:rPr>
              <a:t>/18</a:t>
            </a:r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id="{F5A0BFD7-1B8C-4641-9088-0CCCA8EAC3FA}"/>
              </a:ext>
            </a:extLst>
          </p:cNvPr>
          <p:cNvSpPr/>
          <p:nvPr/>
        </p:nvSpPr>
        <p:spPr>
          <a:xfrm>
            <a:off x="-180528" y="630932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/>
              <a:t>The 4</a:t>
            </a:r>
            <a:r>
              <a:rPr lang="en-US" altLang="zh-CN" sz="1600" baseline="30000" dirty="0"/>
              <a:t>th</a:t>
            </a:r>
            <a:r>
              <a:rPr lang="en-US" altLang="zh-CN" sz="1600" dirty="0"/>
              <a:t> China LHC Physics Workshop </a:t>
            </a:r>
            <a:r>
              <a:rPr lang="en-US" dirty="0"/>
              <a:t> 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55576" y="620688"/>
            <a:ext cx="7776864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-23812" y="-9232"/>
            <a:ext cx="9144000" cy="629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59882" y="4315004"/>
            <a:ext cx="8678401" cy="2068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ts val="26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dirty="0"/>
              <a:t> The ADDRX ADDRY should be reset;</a:t>
            </a:r>
          </a:p>
          <a:p>
            <a:pPr marL="285750" indent="-285750">
              <a:lnSpc>
                <a:spcPts val="26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dirty="0"/>
              <a:t> Need half of the clock cycle to enable the ADDRX ADDRY and propagate the value, and </a:t>
            </a:r>
          </a:p>
          <a:p>
            <a:pPr>
              <a:lnSpc>
                <a:spcPts val="2600"/>
              </a:lnSpc>
              <a:buClr>
                <a:srgbClr val="FF0000"/>
              </a:buClr>
            </a:pPr>
            <a:r>
              <a:rPr lang="en-US" altLang="zh-CN" dirty="0"/>
              <a:t>      another half cycle to reset them;</a:t>
            </a:r>
          </a:p>
          <a:p>
            <a:pPr marL="285750" indent="-285750">
              <a:lnSpc>
                <a:spcPts val="26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dirty="0"/>
              <a:t> RESET_PIX signal used to enable the address line inside the pixel;</a:t>
            </a:r>
          </a:p>
          <a:p>
            <a:pPr marL="285750" indent="-285750">
              <a:lnSpc>
                <a:spcPts val="26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dirty="0"/>
              <a:t> Digital periphery provide a CLK signal of 60% duty cycle to enhance the readout circuit</a:t>
            </a:r>
          </a:p>
          <a:p>
            <a:pPr>
              <a:lnSpc>
                <a:spcPts val="2600"/>
              </a:lnSpc>
              <a:buClr>
                <a:srgbClr val="FF0000"/>
              </a:buClr>
            </a:pPr>
            <a:r>
              <a:rPr lang="en-US" altLang="zh-CN" dirty="0"/>
              <a:t>       to work at 40 MHz</a:t>
            </a:r>
            <a:r>
              <a:rPr lang="zh-CN" altLang="en-US" dirty="0"/>
              <a:t> </a:t>
            </a:r>
            <a:r>
              <a:rPr lang="en-US" altLang="zh-CN" dirty="0"/>
              <a:t>to decode 1024 pixels; </a:t>
            </a:r>
            <a:r>
              <a:rPr lang="en-US" altLang="zh-CN" dirty="0">
                <a:solidFill>
                  <a:srgbClr val="2805BD"/>
                </a:solidFill>
              </a:rPr>
              <a:t>-&gt;  a few </a:t>
            </a:r>
            <a:r>
              <a:rPr lang="el-GR" altLang="zh-CN" dirty="0">
                <a:solidFill>
                  <a:srgbClr val="2805BD"/>
                </a:solidFill>
                <a:latin typeface="Cambria" panose="02040503050406030204" pitchFamily="18" charset="0"/>
              </a:rPr>
              <a:t>μ</a:t>
            </a:r>
            <a:r>
              <a:rPr lang="en-US" altLang="zh-CN" dirty="0">
                <a:solidFill>
                  <a:srgbClr val="2805BD"/>
                </a:solidFill>
                <a:latin typeface="Cambria" panose="02040503050406030204" pitchFamily="18" charset="0"/>
              </a:rPr>
              <a:t>s readout time</a:t>
            </a:r>
            <a:endParaRPr lang="zh-CN" altLang="en-US" dirty="0">
              <a:solidFill>
                <a:srgbClr val="2805BD"/>
              </a:solidFill>
            </a:endParaRPr>
          </a:p>
        </p:txBody>
      </p:sp>
      <p:pic>
        <p:nvPicPr>
          <p:cNvPr id="18" name="图片 17"/>
          <p:cNvPicPr/>
          <p:nvPr/>
        </p:nvPicPr>
        <p:blipFill>
          <a:blip r:embed="rId3"/>
          <a:stretch>
            <a:fillRect/>
          </a:stretch>
        </p:blipFill>
        <p:spPr>
          <a:xfrm>
            <a:off x="4675501" y="610632"/>
            <a:ext cx="3988088" cy="3884974"/>
          </a:xfrm>
          <a:prstGeom prst="rect">
            <a:avLst/>
          </a:prstGeom>
        </p:spPr>
      </p:pic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275814"/>
              </p:ext>
            </p:extLst>
          </p:nvPr>
        </p:nvGraphicFramePr>
        <p:xfrm>
          <a:off x="683568" y="599022"/>
          <a:ext cx="3972260" cy="2726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64" name="Visio" r:id="rId4" imgW="2293932" imgH="1575450" progId="Visio.Drawing.11">
                  <p:embed/>
                </p:oleObj>
              </mc:Choice>
              <mc:Fallback>
                <p:oleObj name="Visio" r:id="rId4" imgW="2293932" imgH="1575450" progId="Visio.Drawing.11">
                  <p:embed/>
                  <p:pic>
                    <p:nvPicPr>
                      <p:cNvPr id="2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599022"/>
                        <a:ext cx="3972260" cy="27269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869402"/>
              </p:ext>
            </p:extLst>
          </p:nvPr>
        </p:nvGraphicFramePr>
        <p:xfrm>
          <a:off x="459906" y="3239264"/>
          <a:ext cx="3748382" cy="1089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65" name="Visio" r:id="rId6" imgW="1926957" imgH="560790" progId="Visio.Drawing.11">
                  <p:embed/>
                </p:oleObj>
              </mc:Choice>
              <mc:Fallback>
                <p:oleObj name="Visio" r:id="rId6" imgW="1926957" imgH="560790" progId="Visio.Drawing.11">
                  <p:embed/>
                  <p:pic>
                    <p:nvPicPr>
                      <p:cNvPr id="3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906" y="3239264"/>
                        <a:ext cx="3748382" cy="10899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圆角矩形 19"/>
          <p:cNvSpPr/>
          <p:nvPr/>
        </p:nvSpPr>
        <p:spPr>
          <a:xfrm>
            <a:off x="779552" y="654151"/>
            <a:ext cx="3816424" cy="265711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707544" y="3334131"/>
            <a:ext cx="3816424" cy="99506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188"/>
          <p:cNvSpPr txBox="1"/>
          <p:nvPr/>
        </p:nvSpPr>
        <p:spPr>
          <a:xfrm>
            <a:off x="2688920" y="2807215"/>
            <a:ext cx="173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Inside each pixel</a:t>
            </a:r>
            <a:endParaRPr lang="zh-CN" altLang="en-US" dirty="0"/>
          </a:p>
        </p:txBody>
      </p:sp>
      <p:sp>
        <p:nvSpPr>
          <p:cNvPr id="23" name="文本框 188"/>
          <p:cNvSpPr txBox="1"/>
          <p:nvPr/>
        </p:nvSpPr>
        <p:spPr>
          <a:xfrm>
            <a:off x="3674816" y="3995772"/>
            <a:ext cx="715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Share</a:t>
            </a:r>
            <a:endParaRPr lang="zh-CN" altLang="en-US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5683" y="2566"/>
            <a:ext cx="9144000" cy="629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MIC4 data-driven readout scheme 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17" name="Date Placeholder 9">
            <a:extLst>
              <a:ext uri="{FF2B5EF4-FFF2-40B4-BE49-F238E27FC236}">
                <a16:creationId xmlns:a16="http://schemas.microsoft.com/office/drawing/2014/main" id="{57EB82B7-21E0-4771-AEBB-74A48BDFE3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104" y="6309320"/>
            <a:ext cx="2133600" cy="365125"/>
          </a:xfrm>
        </p:spPr>
        <p:txBody>
          <a:bodyPr/>
          <a:lstStyle/>
          <a:p>
            <a:pPr algn="r"/>
            <a:r>
              <a:rPr lang="en-US" altLang="zh-CN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20/12/2018</a:t>
            </a:r>
            <a:endParaRPr lang="en-GB" altLang="zh-CN" sz="1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Connector 12">
            <a:extLst>
              <a:ext uri="{FF2B5EF4-FFF2-40B4-BE49-F238E27FC236}">
                <a16:creationId xmlns:a16="http://schemas.microsoft.com/office/drawing/2014/main" id="{CB1E1960-C4E7-4085-8920-C229F9164C30}"/>
              </a:ext>
            </a:extLst>
          </p:cNvPr>
          <p:cNvCxnSpPr/>
          <p:nvPr/>
        </p:nvCxnSpPr>
        <p:spPr>
          <a:xfrm>
            <a:off x="810651" y="6393177"/>
            <a:ext cx="7776864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灯片编号占位符 14">
            <a:extLst>
              <a:ext uri="{FF2B5EF4-FFF2-40B4-BE49-F238E27FC236}">
                <a16:creationId xmlns:a16="http://schemas.microsoft.com/office/drawing/2014/main" id="{375A1F4D-9243-4E63-BBD7-DAC781565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309320"/>
            <a:ext cx="2133600" cy="365125"/>
          </a:xfrm>
        </p:spPr>
        <p:txBody>
          <a:bodyPr/>
          <a:lstStyle/>
          <a:p>
            <a:fld id="{A0C6A342-432A-4BA9-93B4-D1747E80A8B7}" type="slidenum">
              <a:rPr lang="en-GB" sz="1400" smtClean="0">
                <a:solidFill>
                  <a:schemeClr val="tx1"/>
                </a:solidFill>
              </a:rPr>
              <a:pPr/>
              <a:t>11</a:t>
            </a:fld>
            <a:r>
              <a:rPr lang="en-GB" sz="1400" dirty="0">
                <a:solidFill>
                  <a:schemeClr val="tx1"/>
                </a:solidFill>
              </a:rPr>
              <a:t>/18</a:t>
            </a:r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BCF80CED-3A68-432F-A574-A45A7229BC37}"/>
              </a:ext>
            </a:extLst>
          </p:cNvPr>
          <p:cNvSpPr/>
          <p:nvPr/>
        </p:nvSpPr>
        <p:spPr>
          <a:xfrm>
            <a:off x="-180528" y="630932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/>
              <a:t>The 4</a:t>
            </a:r>
            <a:r>
              <a:rPr lang="en-US" altLang="zh-CN" sz="1600" baseline="30000" dirty="0"/>
              <a:t>th</a:t>
            </a:r>
            <a:r>
              <a:rPr lang="en-US" altLang="zh-CN" sz="1600" dirty="0"/>
              <a:t> China LHC Physics Workshop </a:t>
            </a:r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700596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55576" y="620688"/>
            <a:ext cx="7776864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6"/>
          <p:cNvCxnSpPr/>
          <p:nvPr/>
        </p:nvCxnSpPr>
        <p:spPr>
          <a:xfrm>
            <a:off x="755576" y="620688"/>
            <a:ext cx="7776864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0" y="0"/>
            <a:ext cx="9144000" cy="629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Layout of 4 pixels</a:t>
            </a:r>
          </a:p>
        </p:txBody>
      </p:sp>
      <p:pic>
        <p:nvPicPr>
          <p:cNvPr id="23" name="Picture 45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" t="603" r="1" b="891"/>
          <a:stretch/>
        </p:blipFill>
        <p:spPr bwMode="auto">
          <a:xfrm>
            <a:off x="625119" y="913887"/>
            <a:ext cx="3916916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/>
          <p:nvPr/>
        </p:nvSpPr>
        <p:spPr>
          <a:xfrm>
            <a:off x="1240382" y="940702"/>
            <a:ext cx="667322" cy="76010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1907704" y="940702"/>
            <a:ext cx="1368152" cy="38466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 rot="5400000">
            <a:off x="1345188" y="2377433"/>
            <a:ext cx="24931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Front-ends</a:t>
            </a:r>
            <a:endParaRPr lang="zh-CN" altLang="en-US" sz="4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7" name="左中括号 26"/>
          <p:cNvSpPr/>
          <p:nvPr/>
        </p:nvSpPr>
        <p:spPr>
          <a:xfrm flipH="1">
            <a:off x="496147" y="940702"/>
            <a:ext cx="715359" cy="3821336"/>
          </a:xfrm>
          <a:prstGeom prst="leftBracket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左中括号 27"/>
          <p:cNvSpPr/>
          <p:nvPr/>
        </p:nvSpPr>
        <p:spPr>
          <a:xfrm rot="10800000" flipH="1">
            <a:off x="3993367" y="939969"/>
            <a:ext cx="715359" cy="3821336"/>
          </a:xfrm>
          <a:prstGeom prst="leftBracket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 rot="5400000">
            <a:off x="3373711" y="2377433"/>
            <a:ext cx="19821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Readout</a:t>
            </a:r>
            <a:endParaRPr lang="zh-CN" altLang="en-US" sz="4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0" name="矩形 29"/>
          <p:cNvSpPr/>
          <p:nvPr/>
        </p:nvSpPr>
        <p:spPr>
          <a:xfrm rot="5400000">
            <a:off x="-150984" y="2268775"/>
            <a:ext cx="19821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Readout</a:t>
            </a:r>
            <a:endParaRPr lang="zh-CN" altLang="en-US" sz="4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216499" y="2852936"/>
            <a:ext cx="667322" cy="76010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1019725" y="3002156"/>
            <a:ext cx="93968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Diode</a:t>
            </a:r>
            <a:endParaRPr lang="zh-CN" altLang="en-US" sz="2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315412" y="2851336"/>
            <a:ext cx="667322" cy="76010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3118638" y="3000556"/>
            <a:ext cx="93968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Diode</a:t>
            </a:r>
            <a:endParaRPr lang="zh-CN" altLang="en-US" sz="2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304187" y="956845"/>
            <a:ext cx="667322" cy="76010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3107413" y="1106065"/>
            <a:ext cx="93968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Diode</a:t>
            </a:r>
            <a:endParaRPr lang="zh-CN" altLang="en-US" sz="2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043608" y="1089922"/>
            <a:ext cx="93968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Diode</a:t>
            </a:r>
            <a:endParaRPr lang="zh-CN" altLang="en-US" sz="2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699083" y="1551587"/>
            <a:ext cx="421129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dirty="0"/>
              <a:t> </a:t>
            </a:r>
            <a:r>
              <a:rPr lang="en-US" altLang="zh-CN" sz="2000" dirty="0"/>
              <a:t>M1-M3 used for in-pixel blocks;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sz="2000" dirty="0"/>
              <a:t> M4-M6 used for signal connections  including power supply;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sz="2000" dirty="0"/>
              <a:t> Pixels are aside to separate the analog part and the digital part;</a:t>
            </a:r>
            <a:endParaRPr lang="zh-CN" altLang="en-US" sz="2000" dirty="0"/>
          </a:p>
        </p:txBody>
      </p:sp>
      <p:sp>
        <p:nvSpPr>
          <p:cNvPr id="39" name="下箭头 38"/>
          <p:cNvSpPr/>
          <p:nvPr/>
        </p:nvSpPr>
        <p:spPr>
          <a:xfrm rot="10800000" flipH="1">
            <a:off x="2374861" y="4814202"/>
            <a:ext cx="417431" cy="6792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2047777" y="5505200"/>
            <a:ext cx="1588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altLang="zh-CN" dirty="0"/>
              <a:t>Front-end bias supply</a:t>
            </a:r>
            <a:endParaRPr lang="zh-CN" altLang="en-US" dirty="0"/>
          </a:p>
        </p:txBody>
      </p:sp>
      <p:sp>
        <p:nvSpPr>
          <p:cNvPr id="41" name="文本框 40"/>
          <p:cNvSpPr txBox="1"/>
          <p:nvPr/>
        </p:nvSpPr>
        <p:spPr>
          <a:xfrm>
            <a:off x="3777940" y="5529971"/>
            <a:ext cx="1588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altLang="zh-CN" dirty="0"/>
              <a:t>Address lines</a:t>
            </a:r>
            <a:endParaRPr lang="zh-CN" altLang="en-US" dirty="0"/>
          </a:p>
        </p:txBody>
      </p:sp>
      <p:sp>
        <p:nvSpPr>
          <p:cNvPr id="42" name="下箭头 41"/>
          <p:cNvSpPr/>
          <p:nvPr/>
        </p:nvSpPr>
        <p:spPr>
          <a:xfrm>
            <a:off x="4285733" y="4794804"/>
            <a:ext cx="142251" cy="69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261050" y="5544834"/>
            <a:ext cx="1588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altLang="zh-CN" dirty="0"/>
              <a:t>Address lines</a:t>
            </a:r>
            <a:endParaRPr lang="zh-CN" altLang="en-US" dirty="0"/>
          </a:p>
        </p:txBody>
      </p:sp>
      <p:sp>
        <p:nvSpPr>
          <p:cNvPr id="44" name="下箭头 43"/>
          <p:cNvSpPr/>
          <p:nvPr/>
        </p:nvSpPr>
        <p:spPr>
          <a:xfrm>
            <a:off x="768843" y="4809667"/>
            <a:ext cx="142251" cy="69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Date Placeholder 9">
            <a:extLst>
              <a:ext uri="{FF2B5EF4-FFF2-40B4-BE49-F238E27FC236}">
                <a16:creationId xmlns:a16="http://schemas.microsoft.com/office/drawing/2014/main" id="{D8172931-5599-4D27-8467-AA8C19686B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104" y="6309320"/>
            <a:ext cx="2133600" cy="365125"/>
          </a:xfrm>
        </p:spPr>
        <p:txBody>
          <a:bodyPr/>
          <a:lstStyle/>
          <a:p>
            <a:pPr algn="r"/>
            <a:r>
              <a:rPr lang="en-US" altLang="zh-CN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20/12/2018</a:t>
            </a:r>
            <a:endParaRPr lang="en-GB" altLang="zh-CN" sz="1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Straight Connector 12">
            <a:extLst>
              <a:ext uri="{FF2B5EF4-FFF2-40B4-BE49-F238E27FC236}">
                <a16:creationId xmlns:a16="http://schemas.microsoft.com/office/drawing/2014/main" id="{64DF3C3D-E1E6-4B8A-B6BE-803DC0A9665D}"/>
              </a:ext>
            </a:extLst>
          </p:cNvPr>
          <p:cNvCxnSpPr/>
          <p:nvPr/>
        </p:nvCxnSpPr>
        <p:spPr>
          <a:xfrm>
            <a:off x="810651" y="6393177"/>
            <a:ext cx="7776864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灯片编号占位符 14">
            <a:extLst>
              <a:ext uri="{FF2B5EF4-FFF2-40B4-BE49-F238E27FC236}">
                <a16:creationId xmlns:a16="http://schemas.microsoft.com/office/drawing/2014/main" id="{44A8A073-7F04-4225-9740-72F816EE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309320"/>
            <a:ext cx="2133600" cy="365125"/>
          </a:xfrm>
        </p:spPr>
        <p:txBody>
          <a:bodyPr/>
          <a:lstStyle/>
          <a:p>
            <a:fld id="{A0C6A342-432A-4BA9-93B4-D1747E80A8B7}" type="slidenum">
              <a:rPr lang="en-GB" sz="1400" smtClean="0">
                <a:solidFill>
                  <a:schemeClr val="tx1"/>
                </a:solidFill>
              </a:rPr>
              <a:pPr/>
              <a:t>12</a:t>
            </a:fld>
            <a:r>
              <a:rPr lang="en-GB" sz="1400" dirty="0">
                <a:solidFill>
                  <a:schemeClr val="tx1"/>
                </a:solidFill>
              </a:rPr>
              <a:t>/18</a:t>
            </a:r>
          </a:p>
        </p:txBody>
      </p:sp>
      <p:sp>
        <p:nvSpPr>
          <p:cNvPr id="48" name="Rectangle 9">
            <a:extLst>
              <a:ext uri="{FF2B5EF4-FFF2-40B4-BE49-F238E27FC236}">
                <a16:creationId xmlns:a16="http://schemas.microsoft.com/office/drawing/2014/main" id="{1724653F-BCB5-4AE3-AFB1-FF20CECCA4CA}"/>
              </a:ext>
            </a:extLst>
          </p:cNvPr>
          <p:cNvSpPr/>
          <p:nvPr/>
        </p:nvSpPr>
        <p:spPr>
          <a:xfrm>
            <a:off x="-180528" y="630932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/>
              <a:t>The 4</a:t>
            </a:r>
            <a:r>
              <a:rPr lang="en-US" altLang="zh-CN" sz="1600" baseline="30000" dirty="0"/>
              <a:t>th</a:t>
            </a:r>
            <a:r>
              <a:rPr lang="en-US" altLang="zh-CN" sz="1600" dirty="0"/>
              <a:t> China LHC Physics Workshop </a:t>
            </a:r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977770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55576" y="620688"/>
            <a:ext cx="7776864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9144000" cy="629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periphery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09763" y="1537640"/>
            <a:ext cx="38395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dirty="0"/>
              <a:t>SPI interface;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dirty="0"/>
              <a:t>Pixel address random configuration;</a:t>
            </a:r>
          </a:p>
          <a:p>
            <a:pPr>
              <a:buClr>
                <a:srgbClr val="FF0000"/>
              </a:buClr>
            </a:pPr>
            <a:endParaRPr lang="zh-CN" altLang="en-US" dirty="0"/>
          </a:p>
        </p:txBody>
      </p:sp>
      <p:sp>
        <p:nvSpPr>
          <p:cNvPr id="16" name="文本框 4"/>
          <p:cNvSpPr txBox="1"/>
          <p:nvPr/>
        </p:nvSpPr>
        <p:spPr>
          <a:xfrm>
            <a:off x="899924" y="3416208"/>
            <a:ext cx="735361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dirty="0"/>
              <a:t> Use priority readout scheme in the periphery;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dirty="0"/>
              <a:t> Real-time readout, No Memory in the periphery;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dirty="0"/>
              <a:t> 8B/10B encoder, serial output at 1.2Gbps; 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dirty="0"/>
              <a:t> Data frame structure:  10 bit K28.5 + 23 bit data *16 + 10 bit information </a:t>
            </a:r>
            <a:endParaRPr lang="zh-CN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09763" y="912708"/>
            <a:ext cx="1476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Matrix </a:t>
            </a:r>
            <a:r>
              <a:rPr lang="en-US" altLang="zh-CN" dirty="0" err="1"/>
              <a:t>config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09763" y="2925821"/>
            <a:ext cx="2119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Matrix data readout </a:t>
            </a:r>
            <a:endParaRPr lang="zh-CN" altLang="en-US" dirty="0"/>
          </a:p>
        </p:txBody>
      </p:sp>
      <p:sp>
        <p:nvSpPr>
          <p:cNvPr id="12" name="Date Placeholder 9">
            <a:extLst>
              <a:ext uri="{FF2B5EF4-FFF2-40B4-BE49-F238E27FC236}">
                <a16:creationId xmlns:a16="http://schemas.microsoft.com/office/drawing/2014/main" id="{F2FFA9B1-6CD8-41A6-8214-5FE3ED9D6B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104" y="6309320"/>
            <a:ext cx="2133600" cy="365125"/>
          </a:xfrm>
        </p:spPr>
        <p:txBody>
          <a:bodyPr/>
          <a:lstStyle/>
          <a:p>
            <a:pPr algn="r"/>
            <a:r>
              <a:rPr lang="en-US" altLang="zh-CN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20/12/2018</a:t>
            </a:r>
            <a:endParaRPr lang="en-GB" altLang="zh-CN" sz="1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2">
            <a:extLst>
              <a:ext uri="{FF2B5EF4-FFF2-40B4-BE49-F238E27FC236}">
                <a16:creationId xmlns:a16="http://schemas.microsoft.com/office/drawing/2014/main" id="{4052FD37-0DF3-4F7B-9B87-0BA50DA9B01B}"/>
              </a:ext>
            </a:extLst>
          </p:cNvPr>
          <p:cNvCxnSpPr/>
          <p:nvPr/>
        </p:nvCxnSpPr>
        <p:spPr>
          <a:xfrm>
            <a:off x="810651" y="6393177"/>
            <a:ext cx="7776864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灯片编号占位符 14">
            <a:extLst>
              <a:ext uri="{FF2B5EF4-FFF2-40B4-BE49-F238E27FC236}">
                <a16:creationId xmlns:a16="http://schemas.microsoft.com/office/drawing/2014/main" id="{FCF2D036-E5BA-4754-B265-D075CDE8D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309320"/>
            <a:ext cx="2133600" cy="365125"/>
          </a:xfrm>
        </p:spPr>
        <p:txBody>
          <a:bodyPr/>
          <a:lstStyle/>
          <a:p>
            <a:fld id="{A0C6A342-432A-4BA9-93B4-D1747E80A8B7}" type="slidenum">
              <a:rPr lang="en-GB" sz="1400" smtClean="0">
                <a:solidFill>
                  <a:schemeClr val="tx1"/>
                </a:solidFill>
              </a:rPr>
              <a:pPr/>
              <a:t>13</a:t>
            </a:fld>
            <a:r>
              <a:rPr lang="en-GB" sz="1400" dirty="0">
                <a:solidFill>
                  <a:schemeClr val="tx1"/>
                </a:solidFill>
              </a:rPr>
              <a:t>/18</a:t>
            </a: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25A280F4-A79F-4DF8-AB0E-749D01E3842C}"/>
              </a:ext>
            </a:extLst>
          </p:cNvPr>
          <p:cNvSpPr/>
          <p:nvPr/>
        </p:nvSpPr>
        <p:spPr>
          <a:xfrm>
            <a:off x="-180528" y="630932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/>
              <a:t>The 4</a:t>
            </a:r>
            <a:r>
              <a:rPr lang="en-US" altLang="zh-CN" sz="1600" baseline="30000" dirty="0"/>
              <a:t>th</a:t>
            </a:r>
            <a:r>
              <a:rPr lang="en-US" altLang="zh-CN" sz="1600" dirty="0"/>
              <a:t> China LHC Physics Workshop </a:t>
            </a:r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174735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55576" y="620688"/>
            <a:ext cx="7776864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-6115" y="-9232"/>
            <a:ext cx="9144000" cy="629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Pixel front-end design version 2 test results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4" name="Picture 3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1" y="894264"/>
            <a:ext cx="4464496" cy="3356991"/>
          </a:xfrm>
          <a:prstGeom prst="rect">
            <a:avLst/>
          </a:prstGeom>
        </p:spPr>
      </p:pic>
      <p:sp>
        <p:nvSpPr>
          <p:cNvPr id="17" name="文本框 13"/>
          <p:cNvSpPr txBox="1">
            <a:spLocks noChangeArrowheads="1"/>
          </p:cNvSpPr>
          <p:nvPr/>
        </p:nvSpPr>
        <p:spPr bwMode="auto">
          <a:xfrm>
            <a:off x="497240" y="4419062"/>
            <a:ext cx="825428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The front-end response is non-linear which is as expected.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Peaking time &lt; 1 </a:t>
            </a:r>
            <a:r>
              <a:rPr lang="el-GR" altLang="zh-CN" sz="2000" dirty="0"/>
              <a:t>μ</a:t>
            </a:r>
            <a:r>
              <a:rPr lang="en-US" altLang="zh-CN" sz="2000" dirty="0"/>
              <a:t>s, duration &lt; 3 </a:t>
            </a:r>
            <a:r>
              <a:rPr lang="el-GR" altLang="zh-CN" sz="2000" dirty="0"/>
              <a:t>μ</a:t>
            </a:r>
            <a:r>
              <a:rPr lang="en-US" altLang="zh-CN" sz="2000" dirty="0"/>
              <a:t>s, 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</a:rPr>
              <a:t>consistent</a:t>
            </a:r>
            <a:r>
              <a:rPr lang="en-US" altLang="zh-CN" sz="2000" dirty="0"/>
              <a:t> to the simulation results.</a:t>
            </a:r>
          </a:p>
          <a:p>
            <a:pPr marL="0" indent="0" eaLnBrk="1" hangingPunct="1"/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908720"/>
            <a:ext cx="4801757" cy="3408501"/>
          </a:xfrm>
          <a:prstGeom prst="rect">
            <a:avLst/>
          </a:prstGeom>
        </p:spPr>
      </p:pic>
      <p:sp>
        <p:nvSpPr>
          <p:cNvPr id="15" name="Date Placeholder 9">
            <a:extLst>
              <a:ext uri="{FF2B5EF4-FFF2-40B4-BE49-F238E27FC236}">
                <a16:creationId xmlns:a16="http://schemas.microsoft.com/office/drawing/2014/main" id="{C67DB809-1470-4270-B3F1-E57102B401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104" y="6309320"/>
            <a:ext cx="2133600" cy="365125"/>
          </a:xfrm>
        </p:spPr>
        <p:txBody>
          <a:bodyPr/>
          <a:lstStyle/>
          <a:p>
            <a:pPr algn="r"/>
            <a:r>
              <a:rPr lang="en-US" altLang="zh-CN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20/12/2018</a:t>
            </a:r>
            <a:endParaRPr lang="en-GB" altLang="zh-CN" sz="1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Connector 12">
            <a:extLst>
              <a:ext uri="{FF2B5EF4-FFF2-40B4-BE49-F238E27FC236}">
                <a16:creationId xmlns:a16="http://schemas.microsoft.com/office/drawing/2014/main" id="{CC8937AD-8579-431E-AEBB-7D3EC3B436FE}"/>
              </a:ext>
            </a:extLst>
          </p:cNvPr>
          <p:cNvCxnSpPr/>
          <p:nvPr/>
        </p:nvCxnSpPr>
        <p:spPr>
          <a:xfrm>
            <a:off x="810651" y="6393177"/>
            <a:ext cx="7776864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灯片编号占位符 14">
            <a:extLst>
              <a:ext uri="{FF2B5EF4-FFF2-40B4-BE49-F238E27FC236}">
                <a16:creationId xmlns:a16="http://schemas.microsoft.com/office/drawing/2014/main" id="{A9A6433D-8A73-484C-BB39-1FE9A6905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309320"/>
            <a:ext cx="2133600" cy="365125"/>
          </a:xfrm>
        </p:spPr>
        <p:txBody>
          <a:bodyPr/>
          <a:lstStyle/>
          <a:p>
            <a:fld id="{A0C6A342-432A-4BA9-93B4-D1747E80A8B7}" type="slidenum">
              <a:rPr lang="en-GB" sz="1400" smtClean="0">
                <a:solidFill>
                  <a:schemeClr val="tx1"/>
                </a:solidFill>
              </a:rPr>
              <a:pPr/>
              <a:t>14</a:t>
            </a:fld>
            <a:r>
              <a:rPr lang="en-GB" sz="1400" dirty="0">
                <a:solidFill>
                  <a:schemeClr val="tx1"/>
                </a:solidFill>
              </a:rPr>
              <a:t>/18</a:t>
            </a:r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0F0879AB-3653-46F0-B840-6DFE9E5BA6E1}"/>
              </a:ext>
            </a:extLst>
          </p:cNvPr>
          <p:cNvSpPr/>
          <p:nvPr/>
        </p:nvSpPr>
        <p:spPr>
          <a:xfrm>
            <a:off x="-180528" y="630932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/>
              <a:t>The 4</a:t>
            </a:r>
            <a:r>
              <a:rPr lang="en-US" altLang="zh-CN" sz="1600" baseline="30000" dirty="0"/>
              <a:t>th</a:t>
            </a:r>
            <a:r>
              <a:rPr lang="en-US" altLang="zh-CN" sz="1600" dirty="0"/>
              <a:t> China LHC Physics Workshop </a:t>
            </a:r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49739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6"/>
          <p:cNvCxnSpPr/>
          <p:nvPr/>
        </p:nvCxnSpPr>
        <p:spPr>
          <a:xfrm>
            <a:off x="755576" y="620688"/>
            <a:ext cx="7776864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-6115" y="-9232"/>
            <a:ext cx="9144000" cy="629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readout test</a:t>
            </a:r>
            <a:r>
              <a:rPr lang="zh-CN" alt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en-US" altLang="zh-CN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threshold and noise</a:t>
            </a:r>
            <a:endParaRPr lang="zh-CN" altLang="zh-CN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8" name="Picture 2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6" y="582683"/>
            <a:ext cx="3707286" cy="2606292"/>
          </a:xfrm>
          <a:prstGeom prst="rect">
            <a:avLst/>
          </a:prstGeom>
        </p:spPr>
      </p:pic>
      <p:pic>
        <p:nvPicPr>
          <p:cNvPr id="29" name="Picture 2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948" y="548680"/>
            <a:ext cx="3936752" cy="2630711"/>
          </a:xfrm>
          <a:prstGeom prst="rect">
            <a:avLst/>
          </a:prstGeom>
        </p:spPr>
      </p:pic>
      <p:pic>
        <p:nvPicPr>
          <p:cNvPr id="30" name="Picture 2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74" y="3396416"/>
            <a:ext cx="3846862" cy="2624872"/>
          </a:xfrm>
          <a:prstGeom prst="rect">
            <a:avLst/>
          </a:prstGeom>
        </p:spPr>
      </p:pic>
      <p:pic>
        <p:nvPicPr>
          <p:cNvPr id="31" name="Picture 2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224" y="3375062"/>
            <a:ext cx="3797176" cy="2565267"/>
          </a:xfrm>
          <a:prstGeom prst="rect">
            <a:avLst/>
          </a:prstGeom>
        </p:spPr>
      </p:pic>
      <p:sp>
        <p:nvSpPr>
          <p:cNvPr id="32" name="文本框 13"/>
          <p:cNvSpPr txBox="1">
            <a:spLocks noChangeArrowheads="1"/>
          </p:cNvSpPr>
          <p:nvPr/>
        </p:nvSpPr>
        <p:spPr bwMode="auto">
          <a:xfrm>
            <a:off x="331590" y="2919913"/>
            <a:ext cx="2940539" cy="46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Use  1e- equal 0.7 mV</a:t>
            </a:r>
            <a:endParaRPr lang="en-US" altLang="zh-CN" sz="2000" dirty="0"/>
          </a:p>
        </p:txBody>
      </p:sp>
      <p:sp>
        <p:nvSpPr>
          <p:cNvPr id="33" name="文本框 13"/>
          <p:cNvSpPr txBox="1">
            <a:spLocks noChangeArrowheads="1"/>
          </p:cNvSpPr>
          <p:nvPr/>
        </p:nvSpPr>
        <p:spPr bwMode="auto">
          <a:xfrm>
            <a:off x="2915816" y="2958067"/>
            <a:ext cx="4965646" cy="50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dirty="0"/>
              <a:t> </a:t>
            </a:r>
            <a:r>
              <a:rPr lang="en-US" altLang="zh-CN" sz="2000" b="1" dirty="0"/>
              <a:t>Mean threshold around 99 e-</a:t>
            </a:r>
          </a:p>
        </p:txBody>
      </p:sp>
      <p:sp>
        <p:nvSpPr>
          <p:cNvPr id="34" name="文本框 13"/>
          <p:cNvSpPr txBox="1">
            <a:spLocks noChangeArrowheads="1"/>
          </p:cNvSpPr>
          <p:nvPr/>
        </p:nvSpPr>
        <p:spPr bwMode="auto">
          <a:xfrm>
            <a:off x="2890499" y="5843417"/>
            <a:ext cx="4965646" cy="50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dirty="0"/>
              <a:t> </a:t>
            </a:r>
            <a:r>
              <a:rPr lang="en-US" altLang="zh-CN" sz="2000" b="1" dirty="0"/>
              <a:t>Mean FPN ~ 31 e-,  TN around 6 e-</a:t>
            </a:r>
          </a:p>
        </p:txBody>
      </p:sp>
      <p:sp>
        <p:nvSpPr>
          <p:cNvPr id="20" name="Date Placeholder 9">
            <a:extLst>
              <a:ext uri="{FF2B5EF4-FFF2-40B4-BE49-F238E27FC236}">
                <a16:creationId xmlns:a16="http://schemas.microsoft.com/office/drawing/2014/main" id="{A2E7E720-F982-4E13-B81B-7EA951396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104" y="6309320"/>
            <a:ext cx="2133600" cy="365125"/>
          </a:xfrm>
        </p:spPr>
        <p:txBody>
          <a:bodyPr/>
          <a:lstStyle/>
          <a:p>
            <a:pPr algn="r"/>
            <a:r>
              <a:rPr lang="en-US" altLang="zh-CN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20/12/2018</a:t>
            </a:r>
            <a:endParaRPr lang="en-GB" altLang="zh-CN" sz="1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Connector 12">
            <a:extLst>
              <a:ext uri="{FF2B5EF4-FFF2-40B4-BE49-F238E27FC236}">
                <a16:creationId xmlns:a16="http://schemas.microsoft.com/office/drawing/2014/main" id="{9C59EE62-25A5-442D-9BA3-B59C542BFCE9}"/>
              </a:ext>
            </a:extLst>
          </p:cNvPr>
          <p:cNvCxnSpPr/>
          <p:nvPr/>
        </p:nvCxnSpPr>
        <p:spPr>
          <a:xfrm>
            <a:off x="810651" y="6393177"/>
            <a:ext cx="7776864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灯片编号占位符 14">
            <a:extLst>
              <a:ext uri="{FF2B5EF4-FFF2-40B4-BE49-F238E27FC236}">
                <a16:creationId xmlns:a16="http://schemas.microsoft.com/office/drawing/2014/main" id="{9463294B-17DD-4935-A734-DE43BCD03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309320"/>
            <a:ext cx="2133600" cy="365125"/>
          </a:xfrm>
        </p:spPr>
        <p:txBody>
          <a:bodyPr/>
          <a:lstStyle/>
          <a:p>
            <a:fld id="{A0C6A342-432A-4BA9-93B4-D1747E80A8B7}" type="slidenum">
              <a:rPr lang="en-GB" sz="1400" smtClean="0">
                <a:solidFill>
                  <a:schemeClr val="tx1"/>
                </a:solidFill>
              </a:rPr>
              <a:pPr/>
              <a:t>15</a:t>
            </a:fld>
            <a:r>
              <a:rPr lang="en-GB" sz="1400" dirty="0">
                <a:solidFill>
                  <a:schemeClr val="tx1"/>
                </a:solidFill>
              </a:rPr>
              <a:t>/18</a:t>
            </a:r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id="{3E981F8C-FB0E-4D5C-B8ED-66DE93A7DE50}"/>
              </a:ext>
            </a:extLst>
          </p:cNvPr>
          <p:cNvSpPr/>
          <p:nvPr/>
        </p:nvSpPr>
        <p:spPr>
          <a:xfrm>
            <a:off x="-180528" y="630932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/>
              <a:t>The 4</a:t>
            </a:r>
            <a:r>
              <a:rPr lang="en-US" altLang="zh-CN" sz="1600" baseline="30000" dirty="0"/>
              <a:t>th</a:t>
            </a:r>
            <a:r>
              <a:rPr lang="en-US" altLang="zh-CN" sz="1600" dirty="0"/>
              <a:t> China LHC Physics Workshop </a:t>
            </a:r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340012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Connector 6"/>
          <p:cNvCxnSpPr/>
          <p:nvPr/>
        </p:nvCxnSpPr>
        <p:spPr>
          <a:xfrm>
            <a:off x="755576" y="620688"/>
            <a:ext cx="7776864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itle 1"/>
          <p:cNvSpPr txBox="1">
            <a:spLocks/>
          </p:cNvSpPr>
          <p:nvPr/>
        </p:nvSpPr>
        <p:spPr>
          <a:xfrm>
            <a:off x="-6115" y="-9232"/>
            <a:ext cx="9144000" cy="629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C</a:t>
            </a: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osmic data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4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1" name="文本框 13"/>
          <p:cNvSpPr txBox="1">
            <a:spLocks noChangeArrowheads="1"/>
          </p:cNvSpPr>
          <p:nvPr/>
        </p:nvSpPr>
        <p:spPr bwMode="auto">
          <a:xfrm>
            <a:off x="575556" y="704545"/>
            <a:ext cx="838791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Threshold set to 220 e-, observed 2.5 hours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9 events were recorded, like physics data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Expect number of muons p &gt; 1GeV :10.5</a:t>
            </a:r>
          </a:p>
        </p:txBody>
      </p:sp>
      <p:pic>
        <p:nvPicPr>
          <p:cNvPr id="52" name="Picture 2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80020"/>
            <a:ext cx="2880320" cy="4211825"/>
          </a:xfrm>
          <a:prstGeom prst="rect">
            <a:avLst/>
          </a:prstGeom>
        </p:spPr>
      </p:pic>
      <p:pic>
        <p:nvPicPr>
          <p:cNvPr id="53" name="Picture 2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368" y="2052263"/>
            <a:ext cx="3024336" cy="4206391"/>
          </a:xfrm>
          <a:prstGeom prst="rect">
            <a:avLst/>
          </a:prstGeom>
        </p:spPr>
      </p:pic>
      <p:sp>
        <p:nvSpPr>
          <p:cNvPr id="13" name="Date Placeholder 9">
            <a:extLst>
              <a:ext uri="{FF2B5EF4-FFF2-40B4-BE49-F238E27FC236}">
                <a16:creationId xmlns:a16="http://schemas.microsoft.com/office/drawing/2014/main" id="{916CA5CA-024B-4586-BCB3-DA8E807E7A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104" y="6309320"/>
            <a:ext cx="2133600" cy="365125"/>
          </a:xfrm>
        </p:spPr>
        <p:txBody>
          <a:bodyPr/>
          <a:lstStyle/>
          <a:p>
            <a:pPr algn="r"/>
            <a:r>
              <a:rPr lang="en-US" altLang="zh-CN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20/12/2018</a:t>
            </a:r>
            <a:endParaRPr lang="en-GB" altLang="zh-CN" sz="1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2">
            <a:extLst>
              <a:ext uri="{FF2B5EF4-FFF2-40B4-BE49-F238E27FC236}">
                <a16:creationId xmlns:a16="http://schemas.microsoft.com/office/drawing/2014/main" id="{9B1D2B43-A4D2-4D7C-BC34-CBF2F60BB096}"/>
              </a:ext>
            </a:extLst>
          </p:cNvPr>
          <p:cNvCxnSpPr/>
          <p:nvPr/>
        </p:nvCxnSpPr>
        <p:spPr>
          <a:xfrm>
            <a:off x="810651" y="6393177"/>
            <a:ext cx="7776864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60210159-28A9-47E7-A24B-0B7FB3B6C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309320"/>
            <a:ext cx="2133600" cy="365125"/>
          </a:xfrm>
        </p:spPr>
        <p:txBody>
          <a:bodyPr/>
          <a:lstStyle/>
          <a:p>
            <a:fld id="{A0C6A342-432A-4BA9-93B4-D1747E80A8B7}" type="slidenum">
              <a:rPr lang="en-GB" sz="1400" smtClean="0">
                <a:solidFill>
                  <a:schemeClr val="tx1"/>
                </a:solidFill>
              </a:rPr>
              <a:pPr/>
              <a:t>16</a:t>
            </a:fld>
            <a:r>
              <a:rPr lang="en-GB" sz="1400" dirty="0">
                <a:solidFill>
                  <a:schemeClr val="tx1"/>
                </a:solidFill>
              </a:rPr>
              <a:t>/18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D7E4C371-BCDD-4C14-8956-3E1869E332C5}"/>
              </a:ext>
            </a:extLst>
          </p:cNvPr>
          <p:cNvSpPr/>
          <p:nvPr/>
        </p:nvSpPr>
        <p:spPr>
          <a:xfrm>
            <a:off x="-180528" y="630932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/>
              <a:t>The 4</a:t>
            </a:r>
            <a:r>
              <a:rPr lang="en-US" altLang="zh-CN" sz="1600" baseline="30000" dirty="0"/>
              <a:t>th</a:t>
            </a:r>
            <a:r>
              <a:rPr lang="en-US" altLang="zh-CN" sz="1600" dirty="0"/>
              <a:t> China LHC Physics Workshop </a:t>
            </a:r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340012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6">
            <a:extLst>
              <a:ext uri="{FF2B5EF4-FFF2-40B4-BE49-F238E27FC236}">
                <a16:creationId xmlns:a16="http://schemas.microsoft.com/office/drawing/2014/main" id="{D3134983-0712-4FF1-BA26-A28E63F86438}"/>
              </a:ext>
            </a:extLst>
          </p:cNvPr>
          <p:cNvCxnSpPr/>
          <p:nvPr/>
        </p:nvCxnSpPr>
        <p:spPr>
          <a:xfrm>
            <a:off x="755576" y="620688"/>
            <a:ext cx="7776864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7919872B-1C20-4E9E-9328-BC2FD1C34417}"/>
              </a:ext>
            </a:extLst>
          </p:cNvPr>
          <p:cNvSpPr txBox="1">
            <a:spLocks/>
          </p:cNvSpPr>
          <p:nvPr/>
        </p:nvSpPr>
        <p:spPr>
          <a:xfrm>
            <a:off x="-6115" y="-9232"/>
            <a:ext cx="9144000" cy="629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Xray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test results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9AEFBBAE-8323-448C-8902-4B439807C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07C8E5B8-71AD-4473-A67D-5D040CD36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文本框 13">
            <a:extLst>
              <a:ext uri="{FF2B5EF4-FFF2-40B4-BE49-F238E27FC236}">
                <a16:creationId xmlns:a16="http://schemas.microsoft.com/office/drawing/2014/main" id="{A6F341AD-41E7-487F-88F9-C965B4610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556" y="704545"/>
            <a:ext cx="7668852" cy="131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/>
              <a:t>X-ray source imaging test: using  6 KV, get picture of </a:t>
            </a:r>
            <a:r>
              <a:rPr lang="en-US" altLang="zh-CN" sz="2800" dirty="0"/>
              <a:t>“</a:t>
            </a:r>
            <a:r>
              <a:rPr lang="zh-CN" altLang="en-US" sz="2800" dirty="0"/>
              <a:t>ccnu</a:t>
            </a:r>
            <a:r>
              <a:rPr lang="en-US" altLang="zh-CN" sz="2800" dirty="0"/>
              <a:t>”</a:t>
            </a:r>
            <a:r>
              <a:rPr lang="zh-CN" altLang="en-US" sz="2800" dirty="0"/>
              <a:t>  (ccnu are copper wires)</a:t>
            </a:r>
            <a:endParaRPr lang="en-US" altLang="zh-CN" sz="2800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FB99B3A5-736D-4674-B76B-7FDEB7ABE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2099594"/>
            <a:ext cx="2808312" cy="239876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46160AE-369A-43CE-A75B-8953B51A4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601" y="4434775"/>
            <a:ext cx="5432762" cy="1802537"/>
          </a:xfrm>
          <a:prstGeom prst="rect">
            <a:avLst/>
          </a:prstGeom>
        </p:spPr>
      </p:pic>
      <p:sp>
        <p:nvSpPr>
          <p:cNvPr id="21" name="Date Placeholder 9">
            <a:extLst>
              <a:ext uri="{FF2B5EF4-FFF2-40B4-BE49-F238E27FC236}">
                <a16:creationId xmlns:a16="http://schemas.microsoft.com/office/drawing/2014/main" id="{6E844AFA-0F75-4D8D-82C4-D6239FBAF1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104" y="6309320"/>
            <a:ext cx="2133600" cy="365125"/>
          </a:xfrm>
        </p:spPr>
        <p:txBody>
          <a:bodyPr/>
          <a:lstStyle/>
          <a:p>
            <a:pPr algn="r"/>
            <a:r>
              <a:rPr lang="en-US" altLang="zh-CN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20/12/2018</a:t>
            </a:r>
            <a:endParaRPr lang="en-GB" altLang="zh-CN" sz="1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12">
            <a:extLst>
              <a:ext uri="{FF2B5EF4-FFF2-40B4-BE49-F238E27FC236}">
                <a16:creationId xmlns:a16="http://schemas.microsoft.com/office/drawing/2014/main" id="{8E6E2BB9-6336-4B32-B94D-EEE1C8E85E04}"/>
              </a:ext>
            </a:extLst>
          </p:cNvPr>
          <p:cNvCxnSpPr/>
          <p:nvPr/>
        </p:nvCxnSpPr>
        <p:spPr>
          <a:xfrm>
            <a:off x="810651" y="6393177"/>
            <a:ext cx="7776864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灯片编号占位符 14">
            <a:extLst>
              <a:ext uri="{FF2B5EF4-FFF2-40B4-BE49-F238E27FC236}">
                <a16:creationId xmlns:a16="http://schemas.microsoft.com/office/drawing/2014/main" id="{85DB7502-4321-4B16-9F72-FD381C815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309320"/>
            <a:ext cx="2133600" cy="365125"/>
          </a:xfrm>
        </p:spPr>
        <p:txBody>
          <a:bodyPr/>
          <a:lstStyle/>
          <a:p>
            <a:fld id="{A0C6A342-432A-4BA9-93B4-D1747E80A8B7}" type="slidenum">
              <a:rPr lang="en-GB" sz="1400" smtClean="0">
                <a:solidFill>
                  <a:schemeClr val="tx1"/>
                </a:solidFill>
              </a:rPr>
              <a:pPr/>
              <a:t>17</a:t>
            </a:fld>
            <a:r>
              <a:rPr lang="en-GB" sz="1400" dirty="0">
                <a:solidFill>
                  <a:schemeClr val="tx1"/>
                </a:solidFill>
              </a:rPr>
              <a:t>/18</a:t>
            </a:r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81AF3D72-EA7F-4B19-B59F-2C90BC2B6CF3}"/>
              </a:ext>
            </a:extLst>
          </p:cNvPr>
          <p:cNvSpPr/>
          <p:nvPr/>
        </p:nvSpPr>
        <p:spPr>
          <a:xfrm>
            <a:off x="-180528" y="630932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/>
              <a:t>The 4</a:t>
            </a:r>
            <a:r>
              <a:rPr lang="en-US" altLang="zh-CN" sz="1600" baseline="30000" dirty="0"/>
              <a:t>th</a:t>
            </a:r>
            <a:r>
              <a:rPr lang="en-US" altLang="zh-CN" sz="1600" dirty="0"/>
              <a:t> China LHC Physics Workshop </a:t>
            </a:r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040036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6"/>
          <p:cNvCxnSpPr/>
          <p:nvPr/>
        </p:nvCxnSpPr>
        <p:spPr>
          <a:xfrm>
            <a:off x="755576" y="620688"/>
            <a:ext cx="7776864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1"/>
          <p:cNvSpPr txBox="1">
            <a:spLocks/>
          </p:cNvSpPr>
          <p:nvPr/>
        </p:nvSpPr>
        <p:spPr>
          <a:xfrm>
            <a:off x="-6115" y="-9232"/>
            <a:ext cx="9144000" cy="629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Summary</a:t>
            </a:r>
          </a:p>
        </p:txBody>
      </p:sp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2" name="文本框 13"/>
          <p:cNvSpPr txBox="1">
            <a:spLocks noChangeArrowheads="1"/>
          </p:cNvSpPr>
          <p:nvPr/>
        </p:nvSpPr>
        <p:spPr bwMode="auto">
          <a:xfrm>
            <a:off x="575556" y="1007355"/>
            <a:ext cx="8136904" cy="29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</a:rPr>
              <a:t>As the 1</a:t>
            </a:r>
            <a:r>
              <a:rPr lang="en-US" altLang="zh-CN" sz="2000" baseline="30000" dirty="0">
                <a:latin typeface="Times New Roman" panose="02020603050405020304" pitchFamily="18" charset="0"/>
                <a:ea typeface="黑体" panose="02010609060101010101" pitchFamily="49" charset="-122"/>
              </a:rPr>
              <a:t>st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</a:rPr>
              <a:t> prototype, all the modules of MIC4 are functional which is very encouraging. The threshold are consistent to the design.</a:t>
            </a: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</a:rPr>
              <a:t>Chip periphery modules should be optimized on the power consumption.</a:t>
            </a: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</a:rPr>
              <a:t>More test is still ongoing like the spatial resolution, SEU etc.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zh-CN" sz="20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25BBF89-D788-4237-98BB-89070965E8CB}"/>
              </a:ext>
            </a:extLst>
          </p:cNvPr>
          <p:cNvSpPr txBox="1"/>
          <p:nvPr/>
        </p:nvSpPr>
        <p:spPr>
          <a:xfrm>
            <a:off x="899592" y="4149080"/>
            <a:ext cx="69288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>
                <a:solidFill>
                  <a:srgbClr val="00B0F0"/>
                </a:solidFill>
              </a:rPr>
              <a:t>Thank you very much for your attention!</a:t>
            </a:r>
            <a:endParaRPr lang="zh-CN" altLang="en-US" sz="3200" i="1" dirty="0">
              <a:solidFill>
                <a:srgbClr val="00B0F0"/>
              </a:solidFill>
            </a:endParaRPr>
          </a:p>
        </p:txBody>
      </p:sp>
      <p:sp>
        <p:nvSpPr>
          <p:cNvPr id="12" name="Date Placeholder 9">
            <a:extLst>
              <a:ext uri="{FF2B5EF4-FFF2-40B4-BE49-F238E27FC236}">
                <a16:creationId xmlns:a16="http://schemas.microsoft.com/office/drawing/2014/main" id="{103A8600-CAF9-460E-953E-2C3DB3EFD3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104" y="6309320"/>
            <a:ext cx="2133600" cy="365125"/>
          </a:xfrm>
        </p:spPr>
        <p:txBody>
          <a:bodyPr/>
          <a:lstStyle/>
          <a:p>
            <a:pPr algn="r"/>
            <a:r>
              <a:rPr lang="en-US" altLang="zh-CN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20/12/2018</a:t>
            </a:r>
            <a:endParaRPr lang="en-GB" altLang="zh-CN" sz="1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04E427E-721D-4D70-AAE2-838A458D7E2A}"/>
              </a:ext>
            </a:extLst>
          </p:cNvPr>
          <p:cNvCxnSpPr/>
          <p:nvPr/>
        </p:nvCxnSpPr>
        <p:spPr>
          <a:xfrm>
            <a:off x="810651" y="6393177"/>
            <a:ext cx="7776864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灯片编号占位符 14">
            <a:extLst>
              <a:ext uri="{FF2B5EF4-FFF2-40B4-BE49-F238E27FC236}">
                <a16:creationId xmlns:a16="http://schemas.microsoft.com/office/drawing/2014/main" id="{94E94E11-A9BB-4524-8B20-3880D8982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309320"/>
            <a:ext cx="2133600" cy="365125"/>
          </a:xfrm>
        </p:spPr>
        <p:txBody>
          <a:bodyPr/>
          <a:lstStyle/>
          <a:p>
            <a:fld id="{A0C6A342-432A-4BA9-93B4-D1747E80A8B7}" type="slidenum">
              <a:rPr lang="en-GB" sz="1400" smtClean="0">
                <a:solidFill>
                  <a:schemeClr val="tx1"/>
                </a:solidFill>
              </a:rPr>
              <a:pPr/>
              <a:t>18</a:t>
            </a:fld>
            <a:r>
              <a:rPr lang="en-GB" sz="1400" dirty="0">
                <a:solidFill>
                  <a:schemeClr val="tx1"/>
                </a:solidFill>
              </a:rPr>
              <a:t>/18</a:t>
            </a: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C3A8990C-62B3-4B9C-8430-3558B78FFB07}"/>
              </a:ext>
            </a:extLst>
          </p:cNvPr>
          <p:cNvSpPr/>
          <p:nvPr/>
        </p:nvSpPr>
        <p:spPr>
          <a:xfrm>
            <a:off x="-180528" y="630932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/>
              <a:t>The 4</a:t>
            </a:r>
            <a:r>
              <a:rPr lang="en-US" altLang="zh-CN" sz="1600" baseline="30000" dirty="0"/>
              <a:t>th</a:t>
            </a:r>
            <a:r>
              <a:rPr lang="en-US" altLang="zh-CN" sz="1600" dirty="0"/>
              <a:t> China LHC Physics Workshop </a:t>
            </a:r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34001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4C2D3615-A53A-44CD-A3E8-DA5368A2CB5D}"/>
              </a:ext>
            </a:extLst>
          </p:cNvPr>
          <p:cNvSpPr/>
          <p:nvPr/>
        </p:nvSpPr>
        <p:spPr>
          <a:xfrm>
            <a:off x="503548" y="1052736"/>
            <a:ext cx="8136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ACKNOWLEGMENTS</a:t>
            </a:r>
            <a:endParaRPr lang="en-US" altLang="zh-CN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zh-CN" altLang="en-US" sz="2800" dirty="0">
              <a:latin typeface="Comic Sans MS" panose="030F0702030302020204" pitchFamily="66" charset="0"/>
            </a:endParaRPr>
          </a:p>
          <a:p>
            <a:r>
              <a:rPr lang="zh-CN" altLang="en-US" sz="2800" dirty="0">
                <a:latin typeface="Comic Sans MS" panose="030F0702030302020204" pitchFamily="66" charset="0"/>
                <a:cs typeface="Arial" panose="020B0604020202020204" pitchFamily="34" charset="0"/>
              </a:rPr>
              <a:t>CCNU team: C</a:t>
            </a:r>
            <a:r>
              <a:rPr lang="en-US" altLang="zh-CN" sz="2800" dirty="0" err="1">
                <a:latin typeface="Comic Sans MS" panose="030F0702030302020204" pitchFamily="66" charset="0"/>
                <a:cs typeface="Arial" panose="020B0604020202020204" pitchFamily="34" charset="0"/>
              </a:rPr>
              <a:t>haosong</a:t>
            </a:r>
            <a:r>
              <a:rPr lang="zh-CN" altLang="en-US" sz="2800" dirty="0">
                <a:latin typeface="Comic Sans MS" panose="030F0702030302020204" pitchFamily="66" charset="0"/>
                <a:cs typeface="Arial" panose="020B0604020202020204" pitchFamily="34" charset="0"/>
              </a:rPr>
              <a:t>. Gao, X</a:t>
            </a:r>
            <a:r>
              <a:rPr lang="en-US" altLang="zh-CN" sz="2800" dirty="0" err="1">
                <a:latin typeface="Comic Sans MS" panose="030F0702030302020204" pitchFamily="66" charset="0"/>
                <a:cs typeface="Arial" panose="020B0604020202020204" pitchFamily="34" charset="0"/>
              </a:rPr>
              <a:t>ing</a:t>
            </a:r>
            <a:r>
              <a:rPr lang="zh-CN" altLang="en-US" sz="2800" dirty="0">
                <a:latin typeface="Comic Sans MS" panose="030F0702030302020204" pitchFamily="66" charset="0"/>
                <a:cs typeface="Arial" panose="020B0604020202020204" pitchFamily="34" charset="0"/>
              </a:rPr>
              <a:t>, Huang, </a:t>
            </a:r>
            <a:endParaRPr lang="en-US" altLang="zh-CN" sz="28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zh-CN" altLang="en-US" sz="2800" dirty="0">
                <a:latin typeface="Comic Sans MS" panose="030F0702030302020204" pitchFamily="66" charset="0"/>
                <a:cs typeface="Arial" panose="020B0604020202020204" pitchFamily="34" charset="0"/>
              </a:rPr>
              <a:t>Y</a:t>
            </a:r>
            <a:r>
              <a:rPr lang="en-US" altLang="zh-CN" sz="2800" dirty="0" err="1">
                <a:latin typeface="Comic Sans MS" panose="030F0702030302020204" pitchFamily="66" charset="0"/>
                <a:cs typeface="Arial" panose="020B0604020202020204" pitchFamily="34" charset="0"/>
              </a:rPr>
              <a:t>ashu</a:t>
            </a:r>
            <a:r>
              <a:rPr lang="zh-CN" altLang="en-US" sz="2800" dirty="0">
                <a:latin typeface="Comic Sans MS" panose="030F0702030302020204" pitchFamily="66" charset="0"/>
                <a:cs typeface="Arial" panose="020B0604020202020204" pitchFamily="34" charset="0"/>
              </a:rPr>
              <a:t>. Li, J</a:t>
            </a:r>
            <a:r>
              <a:rPr lang="en-US" altLang="zh-CN" sz="2800" dirty="0">
                <a:latin typeface="Comic Sans MS" panose="030F0702030302020204" pitchFamily="66" charset="0"/>
                <a:cs typeface="Arial" panose="020B0604020202020204" pitchFamily="34" charset="0"/>
              </a:rPr>
              <a:t>un</a:t>
            </a:r>
            <a:r>
              <a:rPr lang="zh-CN" altLang="en-US" sz="2800" dirty="0">
                <a:latin typeface="Comic Sans MS" panose="030F0702030302020204" pitchFamily="66" charset="0"/>
                <a:cs typeface="Arial" panose="020B0604020202020204" pitchFamily="34" charset="0"/>
              </a:rPr>
              <a:t>. Liu, W</a:t>
            </a:r>
            <a:r>
              <a:rPr lang="en-US" altLang="zh-CN" sz="2800" dirty="0" err="1">
                <a:latin typeface="Comic Sans MS" panose="030F0702030302020204" pitchFamily="66" charset="0"/>
                <a:cs typeface="Arial" panose="020B0604020202020204" pitchFamily="34" charset="0"/>
              </a:rPr>
              <a:t>eiping</a:t>
            </a:r>
            <a:r>
              <a:rPr lang="zh-CN" altLang="en-US" sz="2800" dirty="0">
                <a:latin typeface="Comic Sans MS" panose="030F0702030302020204" pitchFamily="66" charset="0"/>
                <a:cs typeface="Arial" panose="020B0604020202020204" pitchFamily="34" charset="0"/>
              </a:rPr>
              <a:t>. Ren, X</a:t>
            </a:r>
            <a:r>
              <a:rPr lang="en-US" altLang="zh-CN" sz="2800" dirty="0" err="1">
                <a:latin typeface="Comic Sans MS" panose="030F0702030302020204" pitchFamily="66" charset="0"/>
                <a:cs typeface="Arial" panose="020B0604020202020204" pitchFamily="34" charset="0"/>
              </a:rPr>
              <a:t>iangming</a:t>
            </a:r>
            <a:r>
              <a:rPr lang="zh-CN" altLang="en-US" sz="2800" dirty="0">
                <a:latin typeface="Comic Sans MS" panose="030F0702030302020204" pitchFamily="66" charset="0"/>
                <a:cs typeface="Arial" panose="020B0604020202020204" pitchFamily="34" charset="0"/>
              </a:rPr>
              <a:t>. Sun, B</a:t>
            </a:r>
            <a:r>
              <a:rPr lang="en-US" altLang="zh-CN" sz="2800" dirty="0" err="1">
                <a:latin typeface="Comic Sans MS" panose="030F0702030302020204" pitchFamily="66" charset="0"/>
                <a:cs typeface="Arial" panose="020B0604020202020204" pitchFamily="34" charset="0"/>
              </a:rPr>
              <a:t>ihui</a:t>
            </a:r>
            <a:r>
              <a:rPr lang="zh-CN" altLang="en-US" sz="2800" dirty="0">
                <a:latin typeface="Comic Sans MS" panose="030F0702030302020204" pitchFamily="66" charset="0"/>
                <a:cs typeface="Arial" panose="020B0604020202020204" pitchFamily="34" charset="0"/>
              </a:rPr>
              <a:t>. You, L</a:t>
            </a:r>
            <a:r>
              <a:rPr lang="en-US" altLang="zh-CN" sz="2800" dirty="0">
                <a:latin typeface="Comic Sans MS" panose="030F0702030302020204" pitchFamily="66" charset="0"/>
                <a:cs typeface="Arial" panose="020B0604020202020204" pitchFamily="34" charset="0"/>
              </a:rPr>
              <a:t>e</a:t>
            </a:r>
            <a:r>
              <a:rPr lang="zh-CN" altLang="en-US" sz="2800" dirty="0">
                <a:latin typeface="Comic Sans MS" panose="030F0702030302020204" pitchFamily="66" charset="0"/>
                <a:cs typeface="Arial" panose="020B0604020202020204" pitchFamily="34" charset="0"/>
              </a:rPr>
              <a:t>. Xiao, P</a:t>
            </a:r>
            <a:r>
              <a:rPr lang="en-US" altLang="zh-CN" sz="2800" dirty="0" err="1">
                <a:latin typeface="Comic Sans MS" panose="030F0702030302020204" pitchFamily="66" charset="0"/>
                <a:cs typeface="Arial" panose="020B0604020202020204" pitchFamily="34" charset="0"/>
              </a:rPr>
              <a:t>ing</a:t>
            </a:r>
            <a:r>
              <a:rPr lang="zh-CN" altLang="en-US" sz="2800" dirty="0">
                <a:latin typeface="Comic Sans MS" panose="030F0702030302020204" pitchFamily="66" charset="0"/>
                <a:cs typeface="Arial" panose="020B0604020202020204" pitchFamily="34" charset="0"/>
              </a:rPr>
              <a:t>. Yang, </a:t>
            </a:r>
            <a:endParaRPr lang="en-US" altLang="zh-CN" sz="28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zh-CN" altLang="en-US" sz="2800" dirty="0">
                <a:latin typeface="Comic Sans MS" panose="030F0702030302020204" pitchFamily="66" charset="0"/>
                <a:cs typeface="Arial" panose="020B0604020202020204" pitchFamily="34" charset="0"/>
              </a:rPr>
              <a:t>D</a:t>
            </a:r>
            <a:r>
              <a:rPr lang="en-US" altLang="zh-CN" sz="2800" dirty="0" err="1">
                <a:latin typeface="Comic Sans MS" panose="030F0702030302020204" pitchFamily="66" charset="0"/>
                <a:cs typeface="Arial" panose="020B0604020202020204" pitchFamily="34" charset="0"/>
              </a:rPr>
              <a:t>ongliang</a:t>
            </a:r>
            <a:r>
              <a:rPr lang="zh-CN" altLang="en-US" sz="2800" dirty="0">
                <a:latin typeface="Comic Sans MS" panose="030F0702030302020204" pitchFamily="66" charset="0"/>
                <a:cs typeface="Arial" panose="020B0604020202020204" pitchFamily="34" charset="0"/>
              </a:rPr>
              <a:t>. Zhang, W</a:t>
            </a:r>
            <a:r>
              <a:rPr lang="en-US" altLang="zh-CN" sz="2800" dirty="0" err="1">
                <a:latin typeface="Comic Sans MS" panose="030F0702030302020204" pitchFamily="66" charset="0"/>
                <a:cs typeface="Arial" panose="020B0604020202020204" pitchFamily="34" charset="0"/>
              </a:rPr>
              <a:t>ei</a:t>
            </a:r>
            <a:r>
              <a:rPr lang="zh-CN" altLang="en-US" sz="2800" dirty="0">
                <a:latin typeface="Comic Sans MS" panose="030F0702030302020204" pitchFamily="66" charset="0"/>
                <a:cs typeface="Arial" panose="020B0604020202020204" pitchFamily="34" charset="0"/>
              </a:rPr>
              <a:t>. Zhou</a:t>
            </a:r>
          </a:p>
        </p:txBody>
      </p:sp>
    </p:spTree>
    <p:extLst>
      <p:ext uri="{BB962C8B-B14F-4D97-AF65-F5344CB8AC3E}">
        <p14:creationId xmlns:p14="http://schemas.microsoft.com/office/powerpoint/2010/main" val="313964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55576" y="620688"/>
            <a:ext cx="7776864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08104" y="6309320"/>
            <a:ext cx="2133600" cy="365125"/>
          </a:xfrm>
        </p:spPr>
        <p:txBody>
          <a:bodyPr/>
          <a:lstStyle/>
          <a:p>
            <a:pPr algn="r"/>
            <a:r>
              <a:rPr lang="en-US" altLang="zh-CN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20/12/2018</a:t>
            </a:r>
            <a:endParaRPr lang="en-GB" altLang="zh-CN" sz="1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10651" y="6393177"/>
            <a:ext cx="7776864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4462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+mj-cs"/>
              </a:rPr>
              <a:t>Outline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0651" y="788059"/>
            <a:ext cx="7848872" cy="5563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000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2800" dirty="0"/>
              <a:t>Design specifications</a:t>
            </a:r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2800" dirty="0"/>
              <a:t>D</a:t>
            </a:r>
            <a:r>
              <a:rPr lang="en-US" altLang="zh-CN" sz="2800" dirty="0"/>
              <a:t>esign</a:t>
            </a:r>
            <a:endParaRPr lang="en-US" sz="2800" dirty="0"/>
          </a:p>
          <a:p>
            <a:pPr marL="914400" lvl="1" indent="-457200">
              <a:lnSpc>
                <a:spcPct val="150000"/>
              </a:lnSpc>
              <a:buClr>
                <a:srgbClr val="FF0000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400" dirty="0"/>
              <a:t>MIC4 overall introduction</a:t>
            </a:r>
          </a:p>
          <a:p>
            <a:pPr lvl="2" indent="-457200">
              <a:lnSpc>
                <a:spcPct val="150000"/>
              </a:lnSpc>
              <a:buClr>
                <a:srgbClr val="FF0000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Pixel front-end </a:t>
            </a:r>
          </a:p>
          <a:p>
            <a:pPr lvl="2" indent="-457200">
              <a:lnSpc>
                <a:spcPct val="150000"/>
              </a:lnSpc>
              <a:buClr>
                <a:srgbClr val="FF0000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Matrix data-driven readout circuit </a:t>
            </a:r>
          </a:p>
          <a:p>
            <a:pPr lvl="1" indent="-457200">
              <a:lnSpc>
                <a:spcPct val="150000"/>
              </a:lnSpc>
              <a:buClr>
                <a:srgbClr val="FF000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</a:p>
          <a:p>
            <a:pPr lvl="2" indent="-457200">
              <a:lnSpc>
                <a:spcPct val="150000"/>
              </a:lnSpc>
              <a:buClr>
                <a:srgbClr val="FF0000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Front-end and in-pixel logic </a:t>
            </a:r>
          </a:p>
          <a:p>
            <a:pPr lvl="2" indent="-457200">
              <a:lnSpc>
                <a:spcPct val="150000"/>
              </a:lnSpc>
              <a:buClr>
                <a:srgbClr val="FF0000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 readout</a:t>
            </a:r>
          </a:p>
          <a:p>
            <a:pPr lvl="1" indent="-457200">
              <a:lnSpc>
                <a:spcPct val="150000"/>
              </a:lnSpc>
              <a:buClr>
                <a:srgbClr val="FF000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sz="2800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>
          <a:xfrm>
            <a:off x="6588224" y="6309320"/>
            <a:ext cx="2133600" cy="365125"/>
          </a:xfrm>
        </p:spPr>
        <p:txBody>
          <a:bodyPr/>
          <a:lstStyle/>
          <a:p>
            <a:fld id="{A0C6A342-432A-4BA9-93B4-D1747E80A8B7}" type="slidenum">
              <a:rPr lang="en-GB" sz="1400" smtClean="0">
                <a:solidFill>
                  <a:schemeClr val="tx1"/>
                </a:solidFill>
              </a:rPr>
              <a:pPr/>
              <a:t>2</a:t>
            </a:fld>
            <a:r>
              <a:rPr lang="en-GB" sz="1400" dirty="0">
                <a:solidFill>
                  <a:schemeClr val="tx1"/>
                </a:solidFill>
              </a:rPr>
              <a:t>/18</a:t>
            </a: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B0CAA0B5-8152-4B23-9C21-854DCF185573}"/>
              </a:ext>
            </a:extLst>
          </p:cNvPr>
          <p:cNvSpPr/>
          <p:nvPr/>
        </p:nvSpPr>
        <p:spPr>
          <a:xfrm>
            <a:off x="-180528" y="630932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/>
              <a:t>The 4</a:t>
            </a:r>
            <a:r>
              <a:rPr lang="en-US" altLang="zh-CN" sz="1600" baseline="30000" dirty="0"/>
              <a:t>th</a:t>
            </a:r>
            <a:r>
              <a:rPr lang="en-US" altLang="zh-CN" sz="1600" dirty="0"/>
              <a:t> China LHC Physics Workshop </a:t>
            </a:r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970598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55576" y="620688"/>
            <a:ext cx="7776864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-23812" y="-9232"/>
            <a:ext cx="9144000" cy="629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Design specification</a:t>
            </a:r>
          </a:p>
        </p:txBody>
      </p:sp>
      <p:sp>
        <p:nvSpPr>
          <p:cNvPr id="17" name="内容占位符 2"/>
          <p:cNvSpPr txBox="1">
            <a:spLocks/>
          </p:cNvSpPr>
          <p:nvPr/>
        </p:nvSpPr>
        <p:spPr>
          <a:xfrm>
            <a:off x="395537" y="538306"/>
            <a:ext cx="8496944" cy="245864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Vertex detector:</a:t>
            </a:r>
          </a:p>
          <a:p>
            <a:pPr lvl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point resolution near the IP: 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 3 µm→ high granularity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budget: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≤ 0.15%X</a:t>
            </a:r>
            <a:r>
              <a:rPr lang="en-US" altLang="zh-CN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/layer → Low power dissipation, </a:t>
            </a:r>
          </a:p>
          <a:p>
            <a:pPr marL="457200" lvl="1" indent="0">
              <a:buNone/>
            </a:pP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thinned, monolithic pixel sensor</a:t>
            </a:r>
          </a:p>
          <a:p>
            <a:pPr lvl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pixel occupancy: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 1% → High granularity and/or short readout time</a:t>
            </a:r>
          </a:p>
          <a:p>
            <a:pPr lvl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Radiation tolerance: 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～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1Mrad/y (TID) and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～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lang="en-US" altLang="zh-CN" sz="2000" baseline="-250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eq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/cm</a:t>
            </a:r>
            <a:r>
              <a:rPr lang="en-US" altLang="zh-CN" sz="20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/y (NIEL)</a:t>
            </a:r>
          </a:p>
        </p:txBody>
      </p:sp>
      <p:sp>
        <p:nvSpPr>
          <p:cNvPr id="18" name="矩形 17"/>
          <p:cNvSpPr/>
          <p:nvPr/>
        </p:nvSpPr>
        <p:spPr>
          <a:xfrm>
            <a:off x="-57972" y="5785588"/>
            <a:ext cx="921232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Numbers may be updated as both of our understanding of the physics requirements and detector/accelerator designs evolve</a:t>
            </a:r>
          </a:p>
        </p:txBody>
      </p:sp>
      <p:sp>
        <p:nvSpPr>
          <p:cNvPr id="19" name="TextBox 8"/>
          <p:cNvSpPr txBox="1"/>
          <p:nvPr/>
        </p:nvSpPr>
        <p:spPr>
          <a:xfrm>
            <a:off x="348009" y="3043881"/>
            <a:ext cx="1032019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Generally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granularity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thin 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pixel sensors with </a:t>
            </a:r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 readout 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power dissipation</a:t>
            </a:r>
          </a:p>
        </p:txBody>
      </p:sp>
      <p:sp>
        <p:nvSpPr>
          <p:cNvPr id="20" name="TextBox 8"/>
          <p:cNvSpPr txBox="1"/>
          <p:nvPr/>
        </p:nvSpPr>
        <p:spPr>
          <a:xfrm>
            <a:off x="209386" y="3947398"/>
            <a:ext cx="8755102" cy="18774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Stage objectives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3-5 </a:t>
            </a:r>
            <a:r>
              <a:rPr lang="el-GR" altLang="zh-C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integration time = </a:t>
            </a:r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10 -100 </a:t>
            </a:r>
            <a:r>
              <a:rPr lang="el-GR" altLang="zh-C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altLang="zh-CN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Power &lt; 100 </a:t>
            </a:r>
            <a:r>
              <a:rPr lang="en-US" altLang="zh-CN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mW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/cm</a:t>
            </a:r>
            <a:r>
              <a:rPr lang="en-US" altLang="zh-CN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Date Placeholder 9">
            <a:extLst>
              <a:ext uri="{FF2B5EF4-FFF2-40B4-BE49-F238E27FC236}">
                <a16:creationId xmlns:a16="http://schemas.microsoft.com/office/drawing/2014/main" id="{FB676E88-BFCE-4E7B-B01E-CF00CDD23D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104" y="6309320"/>
            <a:ext cx="2133600" cy="365125"/>
          </a:xfrm>
        </p:spPr>
        <p:txBody>
          <a:bodyPr/>
          <a:lstStyle/>
          <a:p>
            <a:pPr algn="r"/>
            <a:r>
              <a:rPr lang="en-US" altLang="zh-CN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20/12/2018</a:t>
            </a:r>
            <a:endParaRPr lang="en-GB" altLang="zh-CN" sz="1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Connector 12">
            <a:extLst>
              <a:ext uri="{FF2B5EF4-FFF2-40B4-BE49-F238E27FC236}">
                <a16:creationId xmlns:a16="http://schemas.microsoft.com/office/drawing/2014/main" id="{B5FEC7E5-D303-4F26-9E8D-5E89413C1148}"/>
              </a:ext>
            </a:extLst>
          </p:cNvPr>
          <p:cNvCxnSpPr/>
          <p:nvPr/>
        </p:nvCxnSpPr>
        <p:spPr>
          <a:xfrm>
            <a:off x="810651" y="6393177"/>
            <a:ext cx="7776864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灯片编号占位符 14">
            <a:extLst>
              <a:ext uri="{FF2B5EF4-FFF2-40B4-BE49-F238E27FC236}">
                <a16:creationId xmlns:a16="http://schemas.microsoft.com/office/drawing/2014/main" id="{D5E89F2C-ED84-4C72-9819-A54139098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309320"/>
            <a:ext cx="2133600" cy="365125"/>
          </a:xfrm>
        </p:spPr>
        <p:txBody>
          <a:bodyPr/>
          <a:lstStyle/>
          <a:p>
            <a:fld id="{A0C6A342-432A-4BA9-93B4-D1747E80A8B7}" type="slidenum">
              <a:rPr lang="en-GB" sz="1400" smtClean="0">
                <a:solidFill>
                  <a:schemeClr val="tx1"/>
                </a:solidFill>
              </a:rPr>
              <a:pPr/>
              <a:t>3</a:t>
            </a:fld>
            <a:r>
              <a:rPr lang="en-GB" sz="1400" dirty="0">
                <a:solidFill>
                  <a:schemeClr val="tx1"/>
                </a:solidFill>
              </a:rPr>
              <a:t>/18</a:t>
            </a: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93C071DF-35C8-41FA-BE09-3A8008FAB149}"/>
              </a:ext>
            </a:extLst>
          </p:cNvPr>
          <p:cNvSpPr/>
          <p:nvPr/>
        </p:nvSpPr>
        <p:spPr>
          <a:xfrm>
            <a:off x="-180528" y="630932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/>
              <a:t>The 4</a:t>
            </a:r>
            <a:r>
              <a:rPr lang="en-US" altLang="zh-CN" sz="1600" baseline="30000" dirty="0"/>
              <a:t>th</a:t>
            </a:r>
            <a:r>
              <a:rPr lang="en-US" altLang="zh-CN" sz="1600" dirty="0"/>
              <a:t> China LHC Physics Workshop </a:t>
            </a:r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253922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55576" y="620688"/>
            <a:ext cx="7776864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-23812" y="-9232"/>
            <a:ext cx="9144000" cy="629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CMOS pixel sensor &amp; technology </a:t>
            </a:r>
          </a:p>
        </p:txBody>
      </p:sp>
      <p:sp>
        <p:nvSpPr>
          <p:cNvPr id="12" name="Rectangle 13"/>
          <p:cNvSpPr/>
          <p:nvPr/>
        </p:nvSpPr>
        <p:spPr>
          <a:xfrm>
            <a:off x="756983" y="1846511"/>
            <a:ext cx="6800137" cy="1296144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92D05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ndara"/>
              <a:ea typeface="幼圆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0251" y="1270447"/>
            <a:ext cx="6796870" cy="1121725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rgbClr val="92D05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ndara"/>
              <a:ea typeface="幼圆"/>
              <a:cs typeface="+mn-cs"/>
            </a:endParaRPr>
          </a:p>
        </p:txBody>
      </p:sp>
      <p:sp>
        <p:nvSpPr>
          <p:cNvPr id="14" name="TextBox 12"/>
          <p:cNvSpPr txBox="1"/>
          <p:nvPr/>
        </p:nvSpPr>
        <p:spPr>
          <a:xfrm>
            <a:off x="857059" y="2007469"/>
            <a:ext cx="2288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幼圆"/>
                <a:cs typeface="+mn-cs"/>
              </a:rPr>
              <a:t>Epi</a:t>
            </a:r>
            <a:endParaRPr lang="zh-CN" altLang="en-US" baseline="30000" dirty="0">
              <a:solidFill>
                <a:srgbClr val="000000"/>
              </a:solidFill>
              <a:latin typeface="Candara"/>
              <a:ea typeface="幼圆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幼圆"/>
              <a:cs typeface="+mn-cs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1355627" y="2761304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幼圆"/>
                <a:cs typeface="+mn-cs"/>
              </a:rPr>
              <a:t>Sub</a:t>
            </a:r>
            <a:endParaRPr kumimoji="0" lang="zh-CN" altLang="en-US" sz="18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幼圆"/>
            </a:endParaRPr>
          </a:p>
        </p:txBody>
      </p:sp>
      <p:cxnSp>
        <p:nvCxnSpPr>
          <p:cNvPr id="16" name="Straight Arrow Connector 42"/>
          <p:cNvCxnSpPr/>
          <p:nvPr/>
        </p:nvCxnSpPr>
        <p:spPr>
          <a:xfrm flipH="1">
            <a:off x="5188160" y="766391"/>
            <a:ext cx="1681198" cy="201622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arrow"/>
          </a:ln>
          <a:effectLst/>
        </p:spPr>
      </p:cxnSp>
      <p:sp>
        <p:nvSpPr>
          <p:cNvPr id="17" name="TextBox 21"/>
          <p:cNvSpPr txBox="1"/>
          <p:nvPr/>
        </p:nvSpPr>
        <p:spPr>
          <a:xfrm>
            <a:off x="5736676" y="1486470"/>
            <a:ext cx="320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幼圆"/>
                <a:cs typeface="+mn-cs"/>
              </a:rPr>
              <a:t>+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幼圆"/>
              <a:cs typeface="+mn-cs"/>
            </a:endParaRPr>
          </a:p>
        </p:txBody>
      </p:sp>
      <p:sp>
        <p:nvSpPr>
          <p:cNvPr id="18" name="Rectangle 71"/>
          <p:cNvSpPr/>
          <p:nvPr/>
        </p:nvSpPr>
        <p:spPr>
          <a:xfrm>
            <a:off x="4920710" y="1265887"/>
            <a:ext cx="230385" cy="417431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rgbClr val="92D05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ndara"/>
              <a:ea typeface="幼圆"/>
              <a:cs typeface="+mn-cs"/>
            </a:endParaRPr>
          </a:p>
        </p:txBody>
      </p:sp>
      <p:sp>
        <p:nvSpPr>
          <p:cNvPr id="19" name="TextBox 31"/>
          <p:cNvSpPr txBox="1"/>
          <p:nvPr/>
        </p:nvSpPr>
        <p:spPr>
          <a:xfrm>
            <a:off x="4834640" y="1312837"/>
            <a:ext cx="385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幼圆"/>
                <a:cs typeface="+mn-cs"/>
              </a:rPr>
              <a:t>STI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幼圆"/>
              <a:cs typeface="+mn-cs"/>
            </a:endParaRPr>
          </a:p>
        </p:txBody>
      </p:sp>
      <p:sp>
        <p:nvSpPr>
          <p:cNvPr id="20" name="TextBox 28"/>
          <p:cNvSpPr txBox="1"/>
          <p:nvPr/>
        </p:nvSpPr>
        <p:spPr>
          <a:xfrm>
            <a:off x="1513557" y="705441"/>
            <a:ext cx="487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幼圆"/>
                <a:cs typeface="+mn-cs"/>
              </a:rPr>
              <a:t>NMOS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幼圆"/>
              <a:cs typeface="+mn-cs"/>
            </a:endParaRPr>
          </a:p>
        </p:txBody>
      </p:sp>
      <p:sp>
        <p:nvSpPr>
          <p:cNvPr id="21" name="Rectangle 70"/>
          <p:cNvSpPr/>
          <p:nvPr/>
        </p:nvSpPr>
        <p:spPr>
          <a:xfrm>
            <a:off x="2921543" y="1279186"/>
            <a:ext cx="215129" cy="404132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rgbClr val="92D05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ndara"/>
              <a:ea typeface="幼圆"/>
              <a:cs typeface="+mn-cs"/>
            </a:endParaRPr>
          </a:p>
        </p:txBody>
      </p:sp>
      <p:sp>
        <p:nvSpPr>
          <p:cNvPr id="22" name="TextBox 32"/>
          <p:cNvSpPr txBox="1"/>
          <p:nvPr/>
        </p:nvSpPr>
        <p:spPr>
          <a:xfrm>
            <a:off x="2843418" y="1351193"/>
            <a:ext cx="3674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幼圆"/>
                <a:cs typeface="+mn-cs"/>
              </a:rPr>
              <a:t>STI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幼圆"/>
              <a:cs typeface="+mn-cs"/>
            </a:endParaRPr>
          </a:p>
        </p:txBody>
      </p:sp>
      <p:sp>
        <p:nvSpPr>
          <p:cNvPr id="23" name="TextBox 43"/>
          <p:cNvSpPr txBox="1"/>
          <p:nvPr/>
        </p:nvSpPr>
        <p:spPr>
          <a:xfrm>
            <a:off x="2644681" y="1267653"/>
            <a:ext cx="685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幼圆"/>
                <a:cs typeface="+mn-cs"/>
              </a:rPr>
              <a:t>N+</a:t>
            </a:r>
            <a:endParaRPr kumimoji="0" lang="zh-CN" altLang="en-US" sz="18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幼圆"/>
              <a:cs typeface="+mn-cs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142927" y="694383"/>
            <a:ext cx="1784956" cy="1160170"/>
            <a:chOff x="3617583" y="1203022"/>
            <a:chExt cx="3128693" cy="1160170"/>
          </a:xfrm>
        </p:grpSpPr>
        <p:sp>
          <p:nvSpPr>
            <p:cNvPr id="25" name="Rectangle 11"/>
            <p:cNvSpPr/>
            <p:nvPr/>
          </p:nvSpPr>
          <p:spPr>
            <a:xfrm>
              <a:off x="4606569" y="1635070"/>
              <a:ext cx="1451944" cy="144016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rgbClr val="92D05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ndara"/>
                <a:ea typeface="幼圆"/>
                <a:cs typeface="+mn-cs"/>
              </a:endParaRPr>
            </a:p>
          </p:txBody>
        </p:sp>
        <p:sp>
          <p:nvSpPr>
            <p:cNvPr id="26" name="Snip Same Side Corner Rectangle 18"/>
            <p:cNvSpPr/>
            <p:nvPr/>
          </p:nvSpPr>
          <p:spPr>
            <a:xfrm flipV="1">
              <a:off x="3617583" y="1779085"/>
              <a:ext cx="3128693" cy="530459"/>
            </a:xfrm>
            <a:prstGeom prst="snip2SameRect">
              <a:avLst/>
            </a:prstGeom>
            <a:solidFill>
              <a:srgbClr val="F7C331">
                <a:lumMod val="50000"/>
              </a:srgbClr>
            </a:solidFill>
            <a:ln w="12700" cap="flat" cmpd="sng" algn="ctr">
              <a:solidFill>
                <a:srgbClr val="92D05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ndara"/>
                <a:ea typeface="幼圆"/>
                <a:cs typeface="+mn-cs"/>
              </a:endParaRPr>
            </a:p>
          </p:txBody>
        </p:sp>
        <p:sp>
          <p:nvSpPr>
            <p:cNvPr id="27" name="Snip Same Side Corner Rectangle 17"/>
            <p:cNvSpPr/>
            <p:nvPr/>
          </p:nvSpPr>
          <p:spPr>
            <a:xfrm flipV="1">
              <a:off x="3770419" y="1779086"/>
              <a:ext cx="2899439" cy="360040"/>
            </a:xfrm>
            <a:prstGeom prst="snip2SameRect">
              <a:avLst/>
            </a:prstGeom>
            <a:solidFill>
              <a:srgbClr val="47B8C7">
                <a:lumMod val="60000"/>
                <a:lumOff val="40000"/>
              </a:srgbClr>
            </a:solidFill>
            <a:ln w="12700" cap="flat" cmpd="sng" algn="ctr">
              <a:solidFill>
                <a:srgbClr val="92D05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ndara"/>
                <a:ea typeface="幼圆"/>
                <a:cs typeface="+mn-cs"/>
              </a:endParaRPr>
            </a:p>
          </p:txBody>
        </p:sp>
        <p:sp>
          <p:nvSpPr>
            <p:cNvPr id="28" name="Snip Same Side Corner Rectangle 15"/>
            <p:cNvSpPr/>
            <p:nvPr/>
          </p:nvSpPr>
          <p:spPr>
            <a:xfrm flipV="1">
              <a:off x="4071642" y="1779086"/>
              <a:ext cx="511893" cy="216024"/>
            </a:xfrm>
            <a:prstGeom prst="snip2SameRect">
              <a:avLst/>
            </a:prstGeom>
            <a:solidFill>
              <a:srgbClr val="F7C331">
                <a:lumMod val="50000"/>
              </a:srgbClr>
            </a:solidFill>
            <a:ln w="12700" cap="flat" cmpd="sng" algn="ctr">
              <a:solidFill>
                <a:srgbClr val="92D05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ndara"/>
                <a:ea typeface="幼圆"/>
                <a:cs typeface="+mn-cs"/>
              </a:endParaRPr>
            </a:p>
          </p:txBody>
        </p:sp>
        <p:sp>
          <p:nvSpPr>
            <p:cNvPr id="29" name="Snip Same Side Corner Rectangle 16"/>
            <p:cNvSpPr/>
            <p:nvPr/>
          </p:nvSpPr>
          <p:spPr>
            <a:xfrm flipV="1">
              <a:off x="6058513" y="1779086"/>
              <a:ext cx="458509" cy="216024"/>
            </a:xfrm>
            <a:prstGeom prst="snip2SameRect">
              <a:avLst/>
            </a:prstGeom>
            <a:solidFill>
              <a:srgbClr val="F7C331">
                <a:lumMod val="50000"/>
              </a:srgbClr>
            </a:solidFill>
            <a:ln w="12700" cap="flat" cmpd="sng" algn="ctr">
              <a:solidFill>
                <a:srgbClr val="92D05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ndara"/>
                <a:ea typeface="幼圆"/>
                <a:cs typeface="+mn-cs"/>
              </a:endParaRPr>
            </a:p>
          </p:txBody>
        </p:sp>
        <p:sp>
          <p:nvSpPr>
            <p:cNvPr id="30" name="TextBox 9"/>
            <p:cNvSpPr txBox="1"/>
            <p:nvPr/>
          </p:nvSpPr>
          <p:spPr>
            <a:xfrm>
              <a:off x="4988659" y="1779086"/>
              <a:ext cx="6263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ndara"/>
                  <a:ea typeface="幼圆"/>
                  <a:cs typeface="+mn-cs"/>
                </a:rPr>
                <a:t>N well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幼圆"/>
                <a:cs typeface="+mn-cs"/>
              </a:endParaRPr>
            </a:p>
          </p:txBody>
        </p:sp>
        <p:sp>
          <p:nvSpPr>
            <p:cNvPr id="31" name="TextBox 10"/>
            <p:cNvSpPr txBox="1"/>
            <p:nvPr/>
          </p:nvSpPr>
          <p:spPr>
            <a:xfrm>
              <a:off x="6006435" y="1779086"/>
              <a:ext cx="3677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ndara"/>
                  <a:ea typeface="幼圆"/>
                  <a:cs typeface="+mn-cs"/>
                </a:rPr>
                <a:t>P+</a:t>
              </a:r>
              <a:endParaRPr kumimoji="0" lang="zh-CN" alt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幼圆"/>
                <a:cs typeface="+mn-cs"/>
              </a:endParaRPr>
            </a:p>
          </p:txBody>
        </p:sp>
        <p:sp>
          <p:nvSpPr>
            <p:cNvPr id="32" name="TextBox 11"/>
            <p:cNvSpPr txBox="1"/>
            <p:nvPr/>
          </p:nvSpPr>
          <p:spPr>
            <a:xfrm>
              <a:off x="4148060" y="1779086"/>
              <a:ext cx="3677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ndara"/>
                  <a:ea typeface="幼圆"/>
                  <a:cs typeface="+mn-cs"/>
                </a:rPr>
                <a:t>P+</a:t>
              </a:r>
              <a:endParaRPr kumimoji="0" lang="zh-CN" alt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幼圆"/>
                <a:cs typeface="+mn-cs"/>
              </a:endParaRPr>
            </a:p>
          </p:txBody>
        </p:sp>
        <p:sp>
          <p:nvSpPr>
            <p:cNvPr id="33" name="TextBox 14"/>
            <p:cNvSpPr txBox="1"/>
            <p:nvPr/>
          </p:nvSpPr>
          <p:spPr>
            <a:xfrm>
              <a:off x="3918806" y="1203022"/>
              <a:ext cx="8373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ndara"/>
                  <a:ea typeface="幼圆"/>
                  <a:cs typeface="+mn-cs"/>
                </a:rPr>
                <a:t>PMOS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幼圆"/>
                <a:cs typeface="+mn-cs"/>
              </a:endParaRPr>
            </a:p>
          </p:txBody>
        </p:sp>
        <p:sp>
          <p:nvSpPr>
            <p:cNvPr id="34" name="Snip Same Side Corner Rectangle 75"/>
            <p:cNvSpPr/>
            <p:nvPr/>
          </p:nvSpPr>
          <p:spPr>
            <a:xfrm flipV="1">
              <a:off x="3831069" y="1779086"/>
              <a:ext cx="148387" cy="216024"/>
            </a:xfrm>
            <a:prstGeom prst="snip2SameRect">
              <a:avLst/>
            </a:prstGeom>
            <a:solidFill>
              <a:srgbClr val="00B0F0"/>
            </a:solidFill>
            <a:ln w="12700" cap="flat" cmpd="sng" algn="ctr">
              <a:solidFill>
                <a:srgbClr val="92D05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ndara"/>
                <a:ea typeface="幼圆"/>
                <a:cs typeface="+mn-cs"/>
              </a:endParaRPr>
            </a:p>
          </p:txBody>
        </p:sp>
        <p:sp>
          <p:nvSpPr>
            <p:cNvPr id="35" name="TextBox 47"/>
            <p:cNvSpPr txBox="1"/>
            <p:nvPr/>
          </p:nvSpPr>
          <p:spPr>
            <a:xfrm>
              <a:off x="4649704" y="2086193"/>
              <a:ext cx="9653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ndara"/>
                  <a:ea typeface="幼圆"/>
                  <a:cs typeface="+mn-cs"/>
                </a:rPr>
                <a:t>Deep P well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幼圆"/>
                <a:cs typeface="+mn-cs"/>
              </a:endParaRPr>
            </a:p>
          </p:txBody>
        </p:sp>
      </p:grpSp>
      <p:sp>
        <p:nvSpPr>
          <p:cNvPr id="36" name="TextBox 55"/>
          <p:cNvSpPr txBox="1"/>
          <p:nvPr/>
        </p:nvSpPr>
        <p:spPr>
          <a:xfrm>
            <a:off x="2411370" y="2752358"/>
            <a:ext cx="2214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幼圆"/>
                <a:cs typeface="+mn-cs"/>
              </a:rPr>
              <a:t>Minus voltage 0~ -</a:t>
            </a:r>
            <a:r>
              <a:rPr lang="en-US" altLang="zh-CN" dirty="0">
                <a:solidFill>
                  <a:srgbClr val="000000"/>
                </a:solidFill>
                <a:latin typeface="Candara"/>
                <a:ea typeface="幼圆"/>
              </a:rPr>
              <a:t>6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幼圆"/>
                <a:cs typeface="+mn-cs"/>
              </a:rPr>
              <a:t>V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幼圆"/>
              <a:cs typeface="+mn-cs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5171534" y="1274820"/>
            <a:ext cx="1859236" cy="906452"/>
            <a:chOff x="7249666" y="1779086"/>
            <a:chExt cx="2813991" cy="971541"/>
          </a:xfrm>
        </p:grpSpPr>
        <p:sp>
          <p:nvSpPr>
            <p:cNvPr id="38" name="Snip Same Side Corner Rectangle 38"/>
            <p:cNvSpPr/>
            <p:nvPr/>
          </p:nvSpPr>
          <p:spPr>
            <a:xfrm flipV="1">
              <a:off x="7249666" y="1781368"/>
              <a:ext cx="2813991" cy="871106"/>
            </a:xfrm>
            <a:prstGeom prst="snip2SameRect">
              <a:avLst/>
            </a:prstGeom>
            <a:solidFill>
              <a:srgbClr val="4D4D4D">
                <a:lumMod val="40000"/>
                <a:lumOff val="60000"/>
              </a:srgbClr>
            </a:solidFill>
            <a:ln w="25400" cap="flat" cmpd="sng" algn="ctr">
              <a:solidFill>
                <a:srgbClr val="92D050">
                  <a:shade val="50000"/>
                </a:srgbClr>
              </a:solidFill>
              <a:prstDash val="sysDash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ndara"/>
                <a:ea typeface="幼圆"/>
                <a:cs typeface="+mn-cs"/>
              </a:endParaRPr>
            </a:p>
          </p:txBody>
        </p:sp>
        <p:grpSp>
          <p:nvGrpSpPr>
            <p:cNvPr id="39" name="Group 39"/>
            <p:cNvGrpSpPr/>
            <p:nvPr/>
          </p:nvGrpSpPr>
          <p:grpSpPr>
            <a:xfrm>
              <a:off x="7655883" y="1779086"/>
              <a:ext cx="2013219" cy="364721"/>
              <a:chOff x="5724786" y="3933056"/>
              <a:chExt cx="1897036" cy="364721"/>
            </a:xfrm>
          </p:grpSpPr>
          <p:sp>
            <p:nvSpPr>
              <p:cNvPr id="49" name="Snip Same Side Corner Rectangle 30"/>
              <p:cNvSpPr/>
              <p:nvPr/>
            </p:nvSpPr>
            <p:spPr>
              <a:xfrm flipV="1">
                <a:off x="5724786" y="3937737"/>
                <a:ext cx="1897036" cy="360040"/>
              </a:xfrm>
              <a:prstGeom prst="snip2SameRect">
                <a:avLst/>
              </a:prstGeom>
              <a:solidFill>
                <a:srgbClr val="47B8C7">
                  <a:lumMod val="60000"/>
                  <a:lumOff val="40000"/>
                </a:srgbClr>
              </a:solidFill>
              <a:ln w="12700" cap="flat" cmpd="sng" algn="ctr">
                <a:solidFill>
                  <a:srgbClr val="92D050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ndara"/>
                  <a:ea typeface="幼圆"/>
                  <a:cs typeface="+mn-cs"/>
                </a:endParaRPr>
              </a:p>
            </p:txBody>
          </p:sp>
          <p:sp>
            <p:nvSpPr>
              <p:cNvPr id="50" name="Snip Same Side Corner Rectangle 31"/>
              <p:cNvSpPr/>
              <p:nvPr/>
            </p:nvSpPr>
            <p:spPr>
              <a:xfrm flipV="1">
                <a:off x="5951984" y="3933056"/>
                <a:ext cx="482352" cy="216024"/>
              </a:xfrm>
              <a:prstGeom prst="snip2SameRect">
                <a:avLst/>
              </a:prstGeom>
              <a:solidFill>
                <a:srgbClr val="00B0F0"/>
              </a:solidFill>
              <a:ln w="12700" cap="flat" cmpd="sng" algn="ctr">
                <a:solidFill>
                  <a:srgbClr val="92D050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ndara"/>
                  <a:ea typeface="幼圆"/>
                  <a:cs typeface="+mn-cs"/>
                </a:endParaRPr>
              </a:p>
            </p:txBody>
          </p:sp>
          <p:sp>
            <p:nvSpPr>
              <p:cNvPr id="51" name="TextBox 53"/>
              <p:cNvSpPr txBox="1"/>
              <p:nvPr/>
            </p:nvSpPr>
            <p:spPr>
              <a:xfrm>
                <a:off x="6297863" y="4010580"/>
                <a:ext cx="59022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ndara"/>
                    <a:ea typeface="幼圆"/>
                    <a:cs typeface="+mn-cs"/>
                  </a:rPr>
                  <a:t>N well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ndara"/>
                  <a:ea typeface="幼圆"/>
                  <a:cs typeface="+mn-cs"/>
                </a:endParaRPr>
              </a:p>
            </p:txBody>
          </p:sp>
          <p:sp>
            <p:nvSpPr>
              <p:cNvPr id="52" name="TextBox 54"/>
              <p:cNvSpPr txBox="1"/>
              <p:nvPr/>
            </p:nvSpPr>
            <p:spPr>
              <a:xfrm>
                <a:off x="6023992" y="3933056"/>
                <a:ext cx="36580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ndara"/>
                    <a:ea typeface="幼圆"/>
                    <a:cs typeface="+mn-cs"/>
                  </a:rPr>
                  <a:t>N+</a:t>
                </a:r>
                <a:endParaRPr kumimoji="0" lang="zh-CN" altLang="en-US" sz="18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ndara"/>
                  <a:ea typeface="幼圆"/>
                  <a:cs typeface="+mn-cs"/>
                </a:endParaRPr>
              </a:p>
            </p:txBody>
          </p:sp>
        </p:grpSp>
        <p:sp>
          <p:nvSpPr>
            <p:cNvPr id="40" name="TextBox 18"/>
            <p:cNvSpPr txBox="1"/>
            <p:nvPr/>
          </p:nvSpPr>
          <p:spPr>
            <a:xfrm>
              <a:off x="7285651" y="2139126"/>
              <a:ext cx="13919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ndara"/>
                  <a:ea typeface="幼圆"/>
                  <a:cs typeface="+mn-cs"/>
                </a:rPr>
                <a:t>Depletion Region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幼圆"/>
                <a:cs typeface="+mn-cs"/>
              </a:endParaRPr>
            </a:p>
          </p:txBody>
        </p:sp>
        <p:sp>
          <p:nvSpPr>
            <p:cNvPr id="41" name="TextBox 20"/>
            <p:cNvSpPr txBox="1"/>
            <p:nvPr/>
          </p:nvSpPr>
          <p:spPr>
            <a:xfrm>
              <a:off x="7848984" y="2230599"/>
              <a:ext cx="3201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ndara"/>
                  <a:ea typeface="幼圆"/>
                  <a:cs typeface="+mn-cs"/>
                </a:rPr>
                <a:t>+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幼圆"/>
                <a:cs typeface="+mn-cs"/>
              </a:endParaRPr>
            </a:p>
          </p:txBody>
        </p:sp>
        <p:sp>
          <p:nvSpPr>
            <p:cNvPr id="42" name="TextBox 22"/>
            <p:cNvSpPr txBox="1"/>
            <p:nvPr/>
          </p:nvSpPr>
          <p:spPr>
            <a:xfrm>
              <a:off x="7784857" y="2381295"/>
              <a:ext cx="3201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ndara"/>
                  <a:ea typeface="幼圆"/>
                  <a:cs typeface="+mn-cs"/>
                </a:rPr>
                <a:t>+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幼圆"/>
                <a:cs typeface="+mn-cs"/>
              </a:endParaRPr>
            </a:p>
          </p:txBody>
        </p:sp>
        <p:sp>
          <p:nvSpPr>
            <p:cNvPr id="43" name="TextBox 23"/>
            <p:cNvSpPr txBox="1"/>
            <p:nvPr/>
          </p:nvSpPr>
          <p:spPr>
            <a:xfrm>
              <a:off x="8692090" y="2207162"/>
              <a:ext cx="3201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ndara"/>
                  <a:ea typeface="幼圆"/>
                  <a:cs typeface="+mn-cs"/>
                </a:rPr>
                <a:t>_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幼圆"/>
                <a:cs typeface="+mn-cs"/>
              </a:endParaRPr>
            </a:p>
          </p:txBody>
        </p:sp>
        <p:sp>
          <p:nvSpPr>
            <p:cNvPr id="44" name="TextBox 24"/>
            <p:cNvSpPr txBox="1"/>
            <p:nvPr/>
          </p:nvSpPr>
          <p:spPr>
            <a:xfrm>
              <a:off x="8222850" y="2231588"/>
              <a:ext cx="3201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ndara"/>
                  <a:ea typeface="幼圆"/>
                  <a:cs typeface="+mn-cs"/>
                </a:rPr>
                <a:t>_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幼圆"/>
                <a:cs typeface="+mn-cs"/>
              </a:endParaRPr>
            </a:p>
          </p:txBody>
        </p:sp>
        <p:sp>
          <p:nvSpPr>
            <p:cNvPr id="45" name="TextBox 25"/>
            <p:cNvSpPr txBox="1"/>
            <p:nvPr/>
          </p:nvSpPr>
          <p:spPr>
            <a:xfrm>
              <a:off x="8688830" y="1996747"/>
              <a:ext cx="3201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ndara"/>
                  <a:ea typeface="幼圆"/>
                  <a:cs typeface="+mn-cs"/>
                </a:rPr>
                <a:t>_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幼圆"/>
                <a:cs typeface="+mn-cs"/>
              </a:endParaRPr>
            </a:p>
          </p:txBody>
        </p:sp>
        <p:cxnSp>
          <p:nvCxnSpPr>
            <p:cNvPr id="46" name="Curved Connector 55"/>
            <p:cNvCxnSpPr/>
            <p:nvPr/>
          </p:nvCxnSpPr>
          <p:spPr>
            <a:xfrm rot="16200000" flipV="1">
              <a:off x="8658246" y="2168514"/>
              <a:ext cx="360040" cy="229254"/>
            </a:xfrm>
            <a:prstGeom prst="curvedConnector3">
              <a:avLst>
                <a:gd name="adj1" fmla="val 50000"/>
              </a:avLst>
            </a:prstGeom>
            <a:noFill/>
            <a:ln w="25400" cap="flat" cmpd="sng" algn="ctr">
              <a:solidFill>
                <a:srgbClr val="C00000"/>
              </a:solidFill>
              <a:prstDash val="solid"/>
              <a:miter lim="800000"/>
              <a:tailEnd type="arrow"/>
            </a:ln>
            <a:effectLst/>
          </p:spPr>
        </p:cxnSp>
        <p:sp>
          <p:nvSpPr>
            <p:cNvPr id="47" name="Snip Same Side Corner Rectangle 16"/>
            <p:cNvSpPr/>
            <p:nvPr/>
          </p:nvSpPr>
          <p:spPr>
            <a:xfrm flipV="1">
              <a:off x="8981144" y="1779086"/>
              <a:ext cx="458509" cy="216024"/>
            </a:xfrm>
            <a:prstGeom prst="snip2SameRect">
              <a:avLst/>
            </a:prstGeom>
            <a:solidFill>
              <a:srgbClr val="F7C331">
                <a:lumMod val="50000"/>
              </a:srgbClr>
            </a:solidFill>
            <a:ln w="12700" cap="flat" cmpd="sng" algn="ctr">
              <a:solidFill>
                <a:srgbClr val="92D05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ndara"/>
                <a:ea typeface="幼圆"/>
                <a:cs typeface="+mn-cs"/>
              </a:endParaRPr>
            </a:p>
          </p:txBody>
        </p:sp>
        <p:sp>
          <p:nvSpPr>
            <p:cNvPr id="48" name="TextBox 59"/>
            <p:cNvSpPr txBox="1"/>
            <p:nvPr/>
          </p:nvSpPr>
          <p:spPr>
            <a:xfrm>
              <a:off x="9008992" y="1779086"/>
              <a:ext cx="3677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ndara"/>
                  <a:ea typeface="幼圆"/>
                  <a:cs typeface="+mn-cs"/>
                </a:rPr>
                <a:t>P+</a:t>
              </a:r>
              <a:endParaRPr kumimoji="0" lang="zh-CN" alt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幼圆"/>
                <a:cs typeface="+mn-cs"/>
              </a:endParaRPr>
            </a:p>
          </p:txBody>
        </p:sp>
      </p:grpSp>
      <p:sp>
        <p:nvSpPr>
          <p:cNvPr id="53" name="TextBox 60"/>
          <p:cNvSpPr txBox="1"/>
          <p:nvPr/>
        </p:nvSpPr>
        <p:spPr>
          <a:xfrm>
            <a:off x="4440890" y="917065"/>
            <a:ext cx="2031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幼圆"/>
                <a:cs typeface="+mn-cs"/>
              </a:rPr>
              <a:t>Integration diode N+/epi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幼圆"/>
              <a:cs typeface="+mn-cs"/>
            </a:endParaRPr>
          </a:p>
        </p:txBody>
      </p:sp>
      <p:sp>
        <p:nvSpPr>
          <p:cNvPr id="54" name="TextBox 62"/>
          <p:cNvSpPr txBox="1"/>
          <p:nvPr/>
        </p:nvSpPr>
        <p:spPr>
          <a:xfrm>
            <a:off x="6423703" y="708664"/>
            <a:ext cx="1792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幼圆"/>
                <a:cs typeface="+mn-cs"/>
              </a:rPr>
              <a:t>Reset diode P+/</a:t>
            </a: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幼圆"/>
                <a:cs typeface="+mn-cs"/>
              </a:rPr>
              <a:t>Nwell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幼圆"/>
              <a:cs typeface="+mn-cs"/>
            </a:endParaRPr>
          </a:p>
        </p:txBody>
      </p:sp>
      <p:sp>
        <p:nvSpPr>
          <p:cNvPr id="55" name="Snip Same Side Corner Rectangle 18"/>
          <p:cNvSpPr/>
          <p:nvPr/>
        </p:nvSpPr>
        <p:spPr>
          <a:xfrm flipV="1">
            <a:off x="1355628" y="1268166"/>
            <a:ext cx="1565915" cy="548644"/>
          </a:xfrm>
          <a:prstGeom prst="snip2SameRect">
            <a:avLst/>
          </a:prstGeom>
          <a:solidFill>
            <a:srgbClr val="F7C331">
              <a:lumMod val="50000"/>
            </a:srgbClr>
          </a:solidFill>
          <a:ln w="12700" cap="flat" cmpd="sng" algn="ctr">
            <a:solidFill>
              <a:srgbClr val="92D05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ndara"/>
              <a:ea typeface="幼圆"/>
              <a:cs typeface="+mn-cs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1427505" y="1137489"/>
            <a:ext cx="1391905" cy="504056"/>
            <a:chOff x="4824103" y="1646128"/>
            <a:chExt cx="1391905" cy="504056"/>
          </a:xfrm>
        </p:grpSpPr>
        <p:sp>
          <p:nvSpPr>
            <p:cNvPr id="57" name="Rectangle 59"/>
            <p:cNvSpPr/>
            <p:nvPr/>
          </p:nvSpPr>
          <p:spPr>
            <a:xfrm>
              <a:off x="5297390" y="1646128"/>
              <a:ext cx="582586" cy="144016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rgbClr val="92D05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ndara"/>
                <a:ea typeface="幼圆"/>
                <a:cs typeface="+mn-cs"/>
              </a:endParaRPr>
            </a:p>
          </p:txBody>
        </p:sp>
        <p:sp>
          <p:nvSpPr>
            <p:cNvPr id="58" name="Snip Same Side Corner Rectangle 62"/>
            <p:cNvSpPr/>
            <p:nvPr/>
          </p:nvSpPr>
          <p:spPr>
            <a:xfrm flipV="1">
              <a:off x="4824104" y="1790144"/>
              <a:ext cx="1391904" cy="360040"/>
            </a:xfrm>
            <a:prstGeom prst="snip2SameRect">
              <a:avLst/>
            </a:prstGeom>
            <a:solidFill>
              <a:srgbClr val="F7C331">
                <a:lumMod val="40000"/>
                <a:lumOff val="60000"/>
              </a:srgbClr>
            </a:solidFill>
            <a:ln w="12700" cap="flat" cmpd="sng" algn="ctr">
              <a:solidFill>
                <a:srgbClr val="92D05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ndara"/>
                <a:ea typeface="幼圆"/>
                <a:cs typeface="+mn-cs"/>
              </a:endParaRPr>
            </a:p>
          </p:txBody>
        </p:sp>
        <p:sp>
          <p:nvSpPr>
            <p:cNvPr id="59" name="Snip Same Side Corner Rectangle 63"/>
            <p:cNvSpPr/>
            <p:nvPr/>
          </p:nvSpPr>
          <p:spPr>
            <a:xfrm flipV="1">
              <a:off x="4996207" y="1790144"/>
              <a:ext cx="288214" cy="216024"/>
            </a:xfrm>
            <a:prstGeom prst="snip2SameRect">
              <a:avLst/>
            </a:prstGeom>
            <a:solidFill>
              <a:srgbClr val="00B0F0"/>
            </a:solidFill>
            <a:ln w="12700" cap="flat" cmpd="sng" algn="ctr">
              <a:solidFill>
                <a:srgbClr val="92D05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ndara"/>
                <a:ea typeface="幼圆"/>
                <a:cs typeface="+mn-cs"/>
              </a:endParaRPr>
            </a:p>
          </p:txBody>
        </p:sp>
        <p:sp>
          <p:nvSpPr>
            <p:cNvPr id="60" name="Snip Same Side Corner Rectangle 64"/>
            <p:cNvSpPr/>
            <p:nvPr/>
          </p:nvSpPr>
          <p:spPr>
            <a:xfrm flipV="1">
              <a:off x="5879976" y="1790144"/>
              <a:ext cx="197137" cy="196279"/>
            </a:xfrm>
            <a:prstGeom prst="snip2SameRect">
              <a:avLst/>
            </a:prstGeom>
            <a:solidFill>
              <a:srgbClr val="00B0F0"/>
            </a:solidFill>
            <a:ln w="12700" cap="flat" cmpd="sng" algn="ctr">
              <a:solidFill>
                <a:srgbClr val="92D05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ndara"/>
                <a:ea typeface="幼圆"/>
                <a:cs typeface="+mn-cs"/>
              </a:endParaRPr>
            </a:p>
          </p:txBody>
        </p:sp>
        <p:sp>
          <p:nvSpPr>
            <p:cNvPr id="61" name="TextBox 42"/>
            <p:cNvSpPr txBox="1"/>
            <p:nvPr/>
          </p:nvSpPr>
          <p:spPr>
            <a:xfrm>
              <a:off x="5366409" y="1856610"/>
              <a:ext cx="3526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ndara"/>
                  <a:ea typeface="幼圆"/>
                  <a:cs typeface="+mn-cs"/>
                </a:rPr>
                <a:t>p well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幼圆"/>
                <a:cs typeface="+mn-cs"/>
              </a:endParaRPr>
            </a:p>
          </p:txBody>
        </p:sp>
        <p:sp>
          <p:nvSpPr>
            <p:cNvPr id="62" name="TextBox 44"/>
            <p:cNvSpPr txBox="1"/>
            <p:nvPr/>
          </p:nvSpPr>
          <p:spPr>
            <a:xfrm>
              <a:off x="4942793" y="1790144"/>
              <a:ext cx="2185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ndara"/>
                  <a:ea typeface="幼圆"/>
                  <a:cs typeface="+mn-cs"/>
                </a:rPr>
                <a:t>N+</a:t>
              </a:r>
              <a:endParaRPr kumimoji="0" lang="zh-CN" alt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幼圆"/>
                <a:cs typeface="+mn-cs"/>
              </a:endParaRPr>
            </a:p>
          </p:txBody>
        </p:sp>
        <p:sp>
          <p:nvSpPr>
            <p:cNvPr id="63" name="Snip Same Side Corner Rectangle 74"/>
            <p:cNvSpPr/>
            <p:nvPr/>
          </p:nvSpPr>
          <p:spPr>
            <a:xfrm flipV="1">
              <a:off x="4824103" y="1790144"/>
              <a:ext cx="118690" cy="180020"/>
            </a:xfrm>
            <a:prstGeom prst="snip2SameRect">
              <a:avLst/>
            </a:prstGeom>
            <a:solidFill>
              <a:srgbClr val="F7C331">
                <a:lumMod val="50000"/>
              </a:srgbClr>
            </a:solidFill>
            <a:ln w="12700" cap="flat" cmpd="sng" algn="ctr">
              <a:solidFill>
                <a:srgbClr val="92D05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ndara"/>
                <a:ea typeface="幼圆"/>
                <a:cs typeface="+mn-cs"/>
              </a:endParaRPr>
            </a:p>
          </p:txBody>
        </p:sp>
      </p:grpSp>
      <p:sp>
        <p:nvSpPr>
          <p:cNvPr id="64" name="TextBox 105"/>
          <p:cNvSpPr txBox="1"/>
          <p:nvPr/>
        </p:nvSpPr>
        <p:spPr>
          <a:xfrm>
            <a:off x="2411370" y="1275465"/>
            <a:ext cx="2185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幼圆"/>
                <a:cs typeface="+mn-cs"/>
              </a:rPr>
              <a:t>N+</a:t>
            </a:r>
            <a:endParaRPr kumimoji="0" lang="zh-CN" altLang="en-US" sz="18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幼圆"/>
              <a:cs typeface="+mn-cs"/>
            </a:endParaRPr>
          </a:p>
        </p:txBody>
      </p:sp>
      <p:sp>
        <p:nvSpPr>
          <p:cNvPr id="65" name="TextBox 106"/>
          <p:cNvSpPr txBox="1"/>
          <p:nvPr/>
        </p:nvSpPr>
        <p:spPr>
          <a:xfrm>
            <a:off x="1763298" y="1585367"/>
            <a:ext cx="5507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幼圆"/>
                <a:cs typeface="+mn-cs"/>
              </a:rPr>
              <a:t>Deep P well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幼圆"/>
              <a:cs typeface="+mn-cs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554176" y="3305407"/>
            <a:ext cx="75946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dirty="0"/>
              <a:t> Integrated sensor and readout electronics on the same silicon bulk with “standard” CMOS process </a:t>
            </a:r>
            <a:r>
              <a:rPr lang="en-US" altLang="zh-CN" dirty="0"/>
              <a:t>:</a:t>
            </a:r>
            <a:r>
              <a:rPr lang="zh-CN" altLang="en-US" dirty="0"/>
              <a:t> low material budget, low power consumption,   low cost … </a:t>
            </a:r>
            <a:endParaRPr lang="en-US" altLang="zh-CN" dirty="0"/>
          </a:p>
        </p:txBody>
      </p:sp>
      <p:sp>
        <p:nvSpPr>
          <p:cNvPr id="67" name="矩形 66"/>
          <p:cNvSpPr/>
          <p:nvPr/>
        </p:nvSpPr>
        <p:spPr>
          <a:xfrm>
            <a:off x="554176" y="4383724"/>
            <a:ext cx="73423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dirty="0"/>
              <a:t>S</a:t>
            </a:r>
            <a:r>
              <a:rPr lang="en-US" altLang="zh-CN" dirty="0" err="1"/>
              <a:t>tandard</a:t>
            </a:r>
            <a:r>
              <a:rPr lang="zh-CN" altLang="en-US" dirty="0"/>
              <a:t> TowerJazz 0.18 µm CIS technology for CEPC R&amp;D, featuring: </a:t>
            </a:r>
            <a:endParaRPr lang="en-US" altLang="zh-CN" dirty="0"/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zh-CN" altLang="en-US" dirty="0"/>
              <a:t>Quadruple well process:  deep PWELL shields NWELL of PMOS </a:t>
            </a:r>
            <a:endParaRPr lang="en-US" altLang="zh-CN" dirty="0"/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zh-CN" altLang="en-US" dirty="0"/>
              <a:t>Thick (18 μm) and high resistivity (≥1 kΩ•cm) epitaxial layer: larger depletion </a:t>
            </a:r>
            <a:endParaRPr lang="en-US" altLang="zh-CN" dirty="0"/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zh-CN" altLang="en-US" dirty="0"/>
              <a:t>Thin gate oxide (&lt; 4 nm): robust to total ionizing dose</a:t>
            </a:r>
            <a:endParaRPr lang="en-US" altLang="zh-CN" dirty="0"/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zh-CN" altLang="en-US" dirty="0"/>
              <a:t>6 metal layers</a:t>
            </a:r>
            <a:endParaRPr lang="en-US" altLang="zh-CN" dirty="0"/>
          </a:p>
        </p:txBody>
      </p:sp>
      <p:cxnSp>
        <p:nvCxnSpPr>
          <p:cNvPr id="68" name="Curved Connector 51"/>
          <p:cNvCxnSpPr/>
          <p:nvPr/>
        </p:nvCxnSpPr>
        <p:spPr>
          <a:xfrm rot="16200000" flipV="1">
            <a:off x="5524566" y="1587985"/>
            <a:ext cx="532337" cy="419203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C00000"/>
            </a:solidFill>
            <a:prstDash val="solid"/>
            <a:miter lim="800000"/>
            <a:tailEnd type="arrow"/>
          </a:ln>
          <a:effectLst/>
        </p:spPr>
      </p:cxnSp>
      <p:sp>
        <p:nvSpPr>
          <p:cNvPr id="70" name="Date Placeholder 9">
            <a:extLst>
              <a:ext uri="{FF2B5EF4-FFF2-40B4-BE49-F238E27FC236}">
                <a16:creationId xmlns:a16="http://schemas.microsoft.com/office/drawing/2014/main" id="{D20B198F-245D-4E80-A3C4-434C0CCC03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104" y="6309320"/>
            <a:ext cx="2133600" cy="365125"/>
          </a:xfrm>
        </p:spPr>
        <p:txBody>
          <a:bodyPr/>
          <a:lstStyle/>
          <a:p>
            <a:pPr algn="r"/>
            <a:r>
              <a:rPr lang="en-US" altLang="zh-CN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20/12/2018</a:t>
            </a:r>
            <a:endParaRPr lang="en-GB" altLang="zh-CN" sz="1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6" name="Straight Connector 12">
            <a:extLst>
              <a:ext uri="{FF2B5EF4-FFF2-40B4-BE49-F238E27FC236}">
                <a16:creationId xmlns:a16="http://schemas.microsoft.com/office/drawing/2014/main" id="{1CB91D54-8F6E-4B1C-9C94-7AC775BBDE25}"/>
              </a:ext>
            </a:extLst>
          </p:cNvPr>
          <p:cNvCxnSpPr/>
          <p:nvPr/>
        </p:nvCxnSpPr>
        <p:spPr>
          <a:xfrm>
            <a:off x="810651" y="6393177"/>
            <a:ext cx="7776864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灯片编号占位符 14">
            <a:extLst>
              <a:ext uri="{FF2B5EF4-FFF2-40B4-BE49-F238E27FC236}">
                <a16:creationId xmlns:a16="http://schemas.microsoft.com/office/drawing/2014/main" id="{D59F17F8-6A06-49C4-92EB-5B0970921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309320"/>
            <a:ext cx="2133600" cy="365125"/>
          </a:xfrm>
        </p:spPr>
        <p:txBody>
          <a:bodyPr/>
          <a:lstStyle/>
          <a:p>
            <a:fld id="{A0C6A342-432A-4BA9-93B4-D1747E80A8B7}" type="slidenum">
              <a:rPr lang="en-GB" sz="1400" smtClean="0">
                <a:solidFill>
                  <a:schemeClr val="tx1"/>
                </a:solidFill>
              </a:rPr>
              <a:pPr/>
              <a:t>4</a:t>
            </a:fld>
            <a:r>
              <a:rPr lang="en-GB" sz="1400" dirty="0">
                <a:solidFill>
                  <a:schemeClr val="tx1"/>
                </a:solidFill>
              </a:rPr>
              <a:t>/18</a:t>
            </a:r>
          </a:p>
        </p:txBody>
      </p:sp>
      <p:sp>
        <p:nvSpPr>
          <p:cNvPr id="78" name="Rectangle 9">
            <a:extLst>
              <a:ext uri="{FF2B5EF4-FFF2-40B4-BE49-F238E27FC236}">
                <a16:creationId xmlns:a16="http://schemas.microsoft.com/office/drawing/2014/main" id="{6FEB8076-3525-4ADE-A118-F0E5961A048B}"/>
              </a:ext>
            </a:extLst>
          </p:cNvPr>
          <p:cNvSpPr/>
          <p:nvPr/>
        </p:nvSpPr>
        <p:spPr>
          <a:xfrm>
            <a:off x="-180528" y="630932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/>
              <a:t>The 4</a:t>
            </a:r>
            <a:r>
              <a:rPr lang="en-US" altLang="zh-CN" sz="1600" baseline="30000" dirty="0"/>
              <a:t>th</a:t>
            </a:r>
            <a:r>
              <a:rPr lang="en-US" altLang="zh-CN" sz="1600" dirty="0"/>
              <a:t> China LHC Physics Workshop </a:t>
            </a:r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967669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55576" y="620688"/>
            <a:ext cx="7776864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-23812" y="-9232"/>
            <a:ext cx="9144000" cy="629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MIC4 overall introduction</a:t>
            </a:r>
          </a:p>
        </p:txBody>
      </p:sp>
      <p:sp>
        <p:nvSpPr>
          <p:cNvPr id="28" name="矩形 27"/>
          <p:cNvSpPr/>
          <p:nvPr/>
        </p:nvSpPr>
        <p:spPr>
          <a:xfrm>
            <a:off x="271736" y="692696"/>
            <a:ext cx="8692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MIC4 (MAPS IN CCNU4)</a:t>
            </a:r>
            <a:r>
              <a:rPr lang="ru-RU" altLang="zh-CN" sz="2000" dirty="0"/>
              <a:t> is to explore a new data-driven readout architecture which can be implemented into a small pixel size.</a:t>
            </a:r>
            <a:r>
              <a:rPr lang="en-US" altLang="zh-CN" sz="2000" dirty="0"/>
              <a:t> Based on ALPIDE.</a:t>
            </a:r>
            <a:endParaRPr lang="zh-CN" altLang="zh-CN" sz="2000" dirty="0"/>
          </a:p>
        </p:txBody>
      </p:sp>
      <p:pic>
        <p:nvPicPr>
          <p:cNvPr id="17" name="图片 16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437163"/>
            <a:ext cx="5040560" cy="458062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904763" y="1603818"/>
            <a:ext cx="426143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zh-CN" dirty="0" err="1"/>
              <a:t>TowerJazz</a:t>
            </a:r>
            <a:r>
              <a:rPr lang="en-US" altLang="zh-CN" dirty="0"/>
              <a:t> 180nm CIS process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zh-CN" dirty="0"/>
              <a:t>Pixel size:  25 um x 25 um 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zh-CN" dirty="0"/>
              <a:t>Matrix: 128 rows x 64 columns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zh-CN" dirty="0"/>
              <a:t>Two different front-ends in the matrix</a:t>
            </a:r>
          </a:p>
          <a:p>
            <a:pPr marL="285750" lvl="1" indent="-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zh-CN" dirty="0"/>
              <a:t>Zero suppression readout</a:t>
            </a:r>
          </a:p>
          <a:p>
            <a:pPr marL="285750" lvl="1" indent="-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zh-CN" dirty="0"/>
              <a:t>DACs, bias</a:t>
            </a:r>
          </a:p>
          <a:p>
            <a:pPr marL="285750" lvl="1" indent="-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zh-CN" dirty="0"/>
              <a:t>No memory in the periphery, real time readout, serial readout rate 1.2Gbps</a:t>
            </a:r>
          </a:p>
          <a:p>
            <a:pPr marL="285750" lvl="1" indent="-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zh-CN" dirty="0"/>
              <a:t>Analog test for the last row pixels</a:t>
            </a:r>
          </a:p>
          <a:p>
            <a:pPr marL="285750" lvl="1" indent="-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altLang="zh-CN" dirty="0"/>
          </a:p>
        </p:txBody>
      </p:sp>
      <p:sp>
        <p:nvSpPr>
          <p:cNvPr id="13" name="Date Placeholder 9">
            <a:extLst>
              <a:ext uri="{FF2B5EF4-FFF2-40B4-BE49-F238E27FC236}">
                <a16:creationId xmlns:a16="http://schemas.microsoft.com/office/drawing/2014/main" id="{4F1A2E7E-AD35-49B2-8BEA-AD86AA5D5D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104" y="6309320"/>
            <a:ext cx="2133600" cy="365125"/>
          </a:xfrm>
        </p:spPr>
        <p:txBody>
          <a:bodyPr/>
          <a:lstStyle/>
          <a:p>
            <a:pPr algn="r"/>
            <a:r>
              <a:rPr lang="en-US" altLang="zh-CN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20/12/2018</a:t>
            </a:r>
            <a:endParaRPr lang="en-GB" altLang="zh-CN" sz="1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2">
            <a:extLst>
              <a:ext uri="{FF2B5EF4-FFF2-40B4-BE49-F238E27FC236}">
                <a16:creationId xmlns:a16="http://schemas.microsoft.com/office/drawing/2014/main" id="{306A7E2C-8B7E-4A1D-83D1-87CDBBA7636F}"/>
              </a:ext>
            </a:extLst>
          </p:cNvPr>
          <p:cNvCxnSpPr/>
          <p:nvPr/>
        </p:nvCxnSpPr>
        <p:spPr>
          <a:xfrm>
            <a:off x="810651" y="6393177"/>
            <a:ext cx="7776864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F4A9A128-1F38-43D9-9691-74D79DA4A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309320"/>
            <a:ext cx="2133600" cy="365125"/>
          </a:xfrm>
        </p:spPr>
        <p:txBody>
          <a:bodyPr/>
          <a:lstStyle/>
          <a:p>
            <a:fld id="{A0C6A342-432A-4BA9-93B4-D1747E80A8B7}" type="slidenum">
              <a:rPr lang="en-GB" sz="1400" smtClean="0">
                <a:solidFill>
                  <a:schemeClr val="tx1"/>
                </a:solidFill>
              </a:rPr>
              <a:pPr/>
              <a:t>5</a:t>
            </a:fld>
            <a:r>
              <a:rPr lang="en-GB" sz="1400" dirty="0">
                <a:solidFill>
                  <a:schemeClr val="tx1"/>
                </a:solidFill>
              </a:rPr>
              <a:t>/18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0062C6C3-E6BA-426E-98F2-7A816A8C5205}"/>
              </a:ext>
            </a:extLst>
          </p:cNvPr>
          <p:cNvSpPr/>
          <p:nvPr/>
        </p:nvSpPr>
        <p:spPr>
          <a:xfrm>
            <a:off x="-180528" y="630932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/>
              <a:t>The 4</a:t>
            </a:r>
            <a:r>
              <a:rPr lang="en-US" altLang="zh-CN" sz="1600" baseline="30000" dirty="0"/>
              <a:t>th</a:t>
            </a:r>
            <a:r>
              <a:rPr lang="en-US" altLang="zh-CN" sz="1600" dirty="0"/>
              <a:t> China LHC Physics Workshop </a:t>
            </a:r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016328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55576" y="620688"/>
            <a:ext cx="7776864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-23812" y="-9232"/>
            <a:ext cx="9144000" cy="629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Pixel digital front-end design version 1</a:t>
            </a:r>
          </a:p>
        </p:txBody>
      </p:sp>
      <p:sp>
        <p:nvSpPr>
          <p:cNvPr id="17" name="内容占位符 1"/>
          <p:cNvSpPr txBox="1">
            <a:spLocks/>
          </p:cNvSpPr>
          <p:nvPr/>
        </p:nvSpPr>
        <p:spPr>
          <a:xfrm>
            <a:off x="611560" y="4764272"/>
            <a:ext cx="8280920" cy="7754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 front-end includes an amplifier and one bit comparator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OUT_A can be tested  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/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/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046600"/>
            <a:ext cx="6445821" cy="329176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555776" y="3971164"/>
            <a:ext cx="73014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CSA based analog front-end</a:t>
            </a:r>
            <a:r>
              <a:rPr lang="en-US" altLang="zh-CN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Ying ZHANG @ IHEP</a:t>
            </a:r>
            <a:endParaRPr lang="zh-CN" altLang="en-US" sz="16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EB2EFB4-CAB4-454A-9822-F1A842955BAA}"/>
              </a:ext>
            </a:extLst>
          </p:cNvPr>
          <p:cNvSpPr txBox="1"/>
          <p:nvPr/>
        </p:nvSpPr>
        <p:spPr>
          <a:xfrm>
            <a:off x="6412372" y="1046599"/>
            <a:ext cx="1840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Ying </a:t>
            </a:r>
            <a:r>
              <a:rPr lang="en-US" altLang="zh-CN" dirty="0" err="1"/>
              <a:t>Zhang@IHEP</a:t>
            </a:r>
            <a:endParaRPr lang="zh-CN" altLang="en-US" dirty="0"/>
          </a:p>
        </p:txBody>
      </p:sp>
      <p:sp>
        <p:nvSpPr>
          <p:cNvPr id="15" name="Date Placeholder 9">
            <a:extLst>
              <a:ext uri="{FF2B5EF4-FFF2-40B4-BE49-F238E27FC236}">
                <a16:creationId xmlns:a16="http://schemas.microsoft.com/office/drawing/2014/main" id="{CC295EA1-1647-4DB2-8594-F04F84E51D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104" y="6309320"/>
            <a:ext cx="2133600" cy="365125"/>
          </a:xfrm>
        </p:spPr>
        <p:txBody>
          <a:bodyPr/>
          <a:lstStyle/>
          <a:p>
            <a:pPr algn="r"/>
            <a:r>
              <a:rPr lang="en-US" altLang="zh-CN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20/12/2018</a:t>
            </a:r>
            <a:endParaRPr lang="en-GB" altLang="zh-CN" sz="1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Connector 12">
            <a:extLst>
              <a:ext uri="{FF2B5EF4-FFF2-40B4-BE49-F238E27FC236}">
                <a16:creationId xmlns:a16="http://schemas.microsoft.com/office/drawing/2014/main" id="{80DA9E1F-7FE7-404D-B843-D8E0231D9E97}"/>
              </a:ext>
            </a:extLst>
          </p:cNvPr>
          <p:cNvCxnSpPr/>
          <p:nvPr/>
        </p:nvCxnSpPr>
        <p:spPr>
          <a:xfrm>
            <a:off x="810651" y="6393177"/>
            <a:ext cx="7776864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灯片编号占位符 14">
            <a:extLst>
              <a:ext uri="{FF2B5EF4-FFF2-40B4-BE49-F238E27FC236}">
                <a16:creationId xmlns:a16="http://schemas.microsoft.com/office/drawing/2014/main" id="{C86CBF62-E72C-4EEB-9A6C-03FC7BD04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309320"/>
            <a:ext cx="2133600" cy="365125"/>
          </a:xfrm>
        </p:spPr>
        <p:txBody>
          <a:bodyPr/>
          <a:lstStyle/>
          <a:p>
            <a:fld id="{A0C6A342-432A-4BA9-93B4-D1747E80A8B7}" type="slidenum">
              <a:rPr lang="en-GB" sz="1400" smtClean="0">
                <a:solidFill>
                  <a:schemeClr val="tx1"/>
                </a:solidFill>
              </a:rPr>
              <a:pPr/>
              <a:t>6</a:t>
            </a:fld>
            <a:r>
              <a:rPr lang="en-GB" sz="1400" dirty="0">
                <a:solidFill>
                  <a:schemeClr val="tx1"/>
                </a:solidFill>
              </a:rPr>
              <a:t>/18</a:t>
            </a:r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3BF80063-2C68-4D87-8BA6-2CAD711DA6C1}"/>
              </a:ext>
            </a:extLst>
          </p:cNvPr>
          <p:cNvSpPr/>
          <p:nvPr/>
        </p:nvSpPr>
        <p:spPr>
          <a:xfrm>
            <a:off x="-180528" y="630932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/>
              <a:t>The 4</a:t>
            </a:r>
            <a:r>
              <a:rPr lang="en-US" altLang="zh-CN" sz="1600" baseline="30000" dirty="0"/>
              <a:t>th</a:t>
            </a:r>
            <a:r>
              <a:rPr lang="en-US" altLang="zh-CN" sz="1600" dirty="0"/>
              <a:t> China LHC Physics Workshop </a:t>
            </a:r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262475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55576" y="620688"/>
            <a:ext cx="7776864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-6115" y="-9232"/>
            <a:ext cx="9144000" cy="629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Pixel digital front-end design version 2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8" name="内容占位符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732483"/>
            <a:ext cx="6971703" cy="3855079"/>
          </a:xfrm>
          <a:prstGeom prst="rect">
            <a:avLst/>
          </a:prstGeom>
        </p:spPr>
      </p:pic>
      <p:sp>
        <p:nvSpPr>
          <p:cNvPr id="24" name="文本框 13"/>
          <p:cNvSpPr txBox="1">
            <a:spLocks noChangeArrowheads="1"/>
          </p:cNvSpPr>
          <p:nvPr/>
        </p:nvSpPr>
        <p:spPr bwMode="auto">
          <a:xfrm>
            <a:off x="926208" y="4352673"/>
            <a:ext cx="789305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The ALPIDE front-end structure, Power: 61 </a:t>
            </a:r>
            <a:r>
              <a:rPr lang="en-US" altLang="zh-CN" sz="2000" dirty="0" err="1"/>
              <a:t>nA</a:t>
            </a:r>
            <a:r>
              <a:rPr lang="en-US" altLang="zh-CN" sz="2000" dirty="0"/>
              <a:t>/pixel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Peaking time&lt; 1 </a:t>
            </a:r>
            <a:r>
              <a:rPr lang="el-GR" altLang="zh-CN" sz="2000" dirty="0"/>
              <a:t>μ</a:t>
            </a:r>
            <a:r>
              <a:rPr lang="en-US" altLang="zh-CN" sz="2000" dirty="0"/>
              <a:t>s, duration &lt; 3 </a:t>
            </a:r>
            <a:r>
              <a:rPr lang="el-GR" altLang="zh-CN" sz="2000" dirty="0"/>
              <a:t>μ</a:t>
            </a:r>
            <a:r>
              <a:rPr lang="en-US" altLang="zh-CN" sz="2000" dirty="0"/>
              <a:t>s</a:t>
            </a:r>
            <a:endParaRPr lang="zh-CN" altLang="en-US" sz="2000" dirty="0"/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Thermal noise &lt; 8 e- (including amp noise ~4 e-</a:t>
            </a:r>
            <a:r>
              <a:rPr lang="en-US" altLang="zh-CN" sz="2000" dirty="0">
                <a:latin typeface="Symbol" charset="2"/>
                <a:cs typeface="Symbol" charset="2"/>
              </a:rPr>
              <a:t> </a:t>
            </a:r>
            <a:r>
              <a:rPr lang="en-US" altLang="zh-CN" sz="2000" dirty="0"/>
              <a:t> and mismatch ~2 e-)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Coupling capacitor is used to inject charge, OUT_A can be tested</a:t>
            </a:r>
          </a:p>
          <a:p>
            <a:pPr marL="0" indent="0" eaLnBrk="1" hangingPunct="1"/>
            <a:endParaRPr lang="en-US" altLang="zh-CN" dirty="0"/>
          </a:p>
        </p:txBody>
      </p:sp>
      <p:sp>
        <p:nvSpPr>
          <p:cNvPr id="12" name="Date Placeholder 9">
            <a:extLst>
              <a:ext uri="{FF2B5EF4-FFF2-40B4-BE49-F238E27FC236}">
                <a16:creationId xmlns:a16="http://schemas.microsoft.com/office/drawing/2014/main" id="{FBAFEAA2-EF84-4D8D-BAAA-CA48D250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104" y="6309320"/>
            <a:ext cx="2133600" cy="365125"/>
          </a:xfrm>
        </p:spPr>
        <p:txBody>
          <a:bodyPr/>
          <a:lstStyle/>
          <a:p>
            <a:pPr algn="r"/>
            <a:r>
              <a:rPr lang="en-US" altLang="zh-CN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20/12/2018</a:t>
            </a:r>
            <a:endParaRPr lang="en-GB" altLang="zh-CN" sz="1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C1DCA56-8EE0-4D06-8902-51ED1054CABE}"/>
              </a:ext>
            </a:extLst>
          </p:cNvPr>
          <p:cNvCxnSpPr/>
          <p:nvPr/>
        </p:nvCxnSpPr>
        <p:spPr>
          <a:xfrm>
            <a:off x="810651" y="6393177"/>
            <a:ext cx="7776864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灯片编号占位符 14">
            <a:extLst>
              <a:ext uri="{FF2B5EF4-FFF2-40B4-BE49-F238E27FC236}">
                <a16:creationId xmlns:a16="http://schemas.microsoft.com/office/drawing/2014/main" id="{7E839A2C-A619-44A3-A125-D03D4F92F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309320"/>
            <a:ext cx="2133600" cy="365125"/>
          </a:xfrm>
        </p:spPr>
        <p:txBody>
          <a:bodyPr/>
          <a:lstStyle/>
          <a:p>
            <a:fld id="{A0C6A342-432A-4BA9-93B4-D1747E80A8B7}" type="slidenum">
              <a:rPr lang="en-GB" sz="1400" smtClean="0">
                <a:solidFill>
                  <a:schemeClr val="tx1"/>
                </a:solidFill>
              </a:rPr>
              <a:pPr/>
              <a:t>7</a:t>
            </a:fld>
            <a:r>
              <a:rPr lang="en-GB" sz="1400" dirty="0">
                <a:solidFill>
                  <a:schemeClr val="tx1"/>
                </a:solidFill>
              </a:rPr>
              <a:t>/18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5B366599-8FCA-4289-86EC-ED9C48A8AEC1}"/>
              </a:ext>
            </a:extLst>
          </p:cNvPr>
          <p:cNvSpPr/>
          <p:nvPr/>
        </p:nvSpPr>
        <p:spPr>
          <a:xfrm>
            <a:off x="-180528" y="630932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/>
              <a:t>The 4</a:t>
            </a:r>
            <a:r>
              <a:rPr lang="en-US" altLang="zh-CN" sz="1600" baseline="30000" dirty="0"/>
              <a:t>th</a:t>
            </a:r>
            <a:r>
              <a:rPr lang="en-US" altLang="zh-CN" sz="1600" dirty="0"/>
              <a:t> China LHC Physics Workshop </a:t>
            </a:r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340012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55576" y="620688"/>
            <a:ext cx="7776864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5683" y="-9232"/>
            <a:ext cx="9144000" cy="629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In-pixel digital logic</a:t>
            </a:r>
          </a:p>
        </p:txBody>
      </p:sp>
      <p:pic>
        <p:nvPicPr>
          <p:cNvPr id="15" name="图片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1"/>
            <a:ext cx="6912768" cy="3621839"/>
          </a:xfrm>
          <a:prstGeom prst="rect">
            <a:avLst/>
          </a:prstGeom>
          <a:noFill/>
        </p:spPr>
      </p:pic>
      <p:sp>
        <p:nvSpPr>
          <p:cNvPr id="12" name="内容占位符 1"/>
          <p:cNvSpPr txBox="1">
            <a:spLocks/>
          </p:cNvSpPr>
          <p:nvPr/>
        </p:nvSpPr>
        <p:spPr>
          <a:xfrm>
            <a:off x="359024" y="4293096"/>
            <a:ext cx="8784976" cy="15450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 bit latches inside each pixel: 1 bit for analog test, 1bit for mask noisy pixel,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1 bit to save the state of the pixel, custom  layout 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STROBE  as an option for test, is used to control when to write to the state latch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Date Placeholder 9">
            <a:extLst>
              <a:ext uri="{FF2B5EF4-FFF2-40B4-BE49-F238E27FC236}">
                <a16:creationId xmlns:a16="http://schemas.microsoft.com/office/drawing/2014/main" id="{8C19C814-0B46-4F1E-8EFD-F3C22FD5EC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104" y="6309320"/>
            <a:ext cx="2133600" cy="365125"/>
          </a:xfrm>
        </p:spPr>
        <p:txBody>
          <a:bodyPr/>
          <a:lstStyle/>
          <a:p>
            <a:pPr algn="r"/>
            <a:r>
              <a:rPr lang="en-US" altLang="zh-CN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20/12/2018</a:t>
            </a:r>
            <a:endParaRPr lang="en-GB" altLang="zh-CN" sz="1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Connector 12">
            <a:extLst>
              <a:ext uri="{FF2B5EF4-FFF2-40B4-BE49-F238E27FC236}">
                <a16:creationId xmlns:a16="http://schemas.microsoft.com/office/drawing/2014/main" id="{CD1B88B7-F790-4EA6-A950-1BFEDFFECCBA}"/>
              </a:ext>
            </a:extLst>
          </p:cNvPr>
          <p:cNvCxnSpPr/>
          <p:nvPr/>
        </p:nvCxnSpPr>
        <p:spPr>
          <a:xfrm>
            <a:off x="810651" y="6393177"/>
            <a:ext cx="7776864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灯片编号占位符 14">
            <a:extLst>
              <a:ext uri="{FF2B5EF4-FFF2-40B4-BE49-F238E27FC236}">
                <a16:creationId xmlns:a16="http://schemas.microsoft.com/office/drawing/2014/main" id="{B0520B3D-D557-4589-B72F-2111FF5EB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309320"/>
            <a:ext cx="2133600" cy="365125"/>
          </a:xfrm>
        </p:spPr>
        <p:txBody>
          <a:bodyPr/>
          <a:lstStyle/>
          <a:p>
            <a:fld id="{A0C6A342-432A-4BA9-93B4-D1747E80A8B7}" type="slidenum">
              <a:rPr lang="en-GB" sz="1400" smtClean="0">
                <a:solidFill>
                  <a:schemeClr val="tx1"/>
                </a:solidFill>
              </a:rPr>
              <a:pPr/>
              <a:t>8</a:t>
            </a:fld>
            <a:r>
              <a:rPr lang="en-GB" sz="1400" dirty="0">
                <a:solidFill>
                  <a:schemeClr val="tx1"/>
                </a:solidFill>
              </a:rPr>
              <a:t>/18</a:t>
            </a: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8F73B401-2AE9-47DB-B875-91223FDF7531}"/>
              </a:ext>
            </a:extLst>
          </p:cNvPr>
          <p:cNvSpPr/>
          <p:nvPr/>
        </p:nvSpPr>
        <p:spPr>
          <a:xfrm>
            <a:off x="-180528" y="630932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/>
              <a:t>The 4</a:t>
            </a:r>
            <a:r>
              <a:rPr lang="en-US" altLang="zh-CN" sz="1600" baseline="30000" dirty="0"/>
              <a:t>th</a:t>
            </a:r>
            <a:r>
              <a:rPr lang="en-US" altLang="zh-CN" sz="1600" dirty="0"/>
              <a:t> China LHC Physics Workshop </a:t>
            </a:r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340012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55576" y="620688"/>
            <a:ext cx="7776864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5683" y="2566"/>
            <a:ext cx="9144000" cy="629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ALPIDE data-driven readout scheme 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3" y="1221516"/>
            <a:ext cx="4915594" cy="162041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849106"/>
            <a:ext cx="4149824" cy="4542574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26210" y="3826552"/>
            <a:ext cx="48745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Hierarchical readout: 1 encoder/double col.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inputs basic block repeated to create a larger encoder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hierarchy to encode 1024 pixels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216580" y="2966740"/>
            <a:ext cx="2441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ALPIDE in-pixel readout chain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275856" y="5530812"/>
            <a:ext cx="5104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ALPIDE readout scheme: AERD (Address Encoder Reset Decoder )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Date Placeholder 9">
            <a:extLst>
              <a:ext uri="{FF2B5EF4-FFF2-40B4-BE49-F238E27FC236}">
                <a16:creationId xmlns:a16="http://schemas.microsoft.com/office/drawing/2014/main" id="{B0B751F1-D0EE-4E62-9563-2BB3B85552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104" y="6309320"/>
            <a:ext cx="2133600" cy="365125"/>
          </a:xfrm>
        </p:spPr>
        <p:txBody>
          <a:bodyPr/>
          <a:lstStyle/>
          <a:p>
            <a:pPr algn="r"/>
            <a:r>
              <a:rPr lang="en-US" altLang="zh-CN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20/12/2018</a:t>
            </a:r>
            <a:endParaRPr lang="en-GB" altLang="zh-CN" sz="1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2">
            <a:extLst>
              <a:ext uri="{FF2B5EF4-FFF2-40B4-BE49-F238E27FC236}">
                <a16:creationId xmlns:a16="http://schemas.microsoft.com/office/drawing/2014/main" id="{D443BECF-D2F2-48F9-B358-025FA388BEE0}"/>
              </a:ext>
            </a:extLst>
          </p:cNvPr>
          <p:cNvCxnSpPr/>
          <p:nvPr/>
        </p:nvCxnSpPr>
        <p:spPr>
          <a:xfrm>
            <a:off x="810651" y="6393177"/>
            <a:ext cx="7776864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83C42EC9-BC2D-42A6-B0A3-9AB995F1E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309320"/>
            <a:ext cx="2133600" cy="365125"/>
          </a:xfrm>
        </p:spPr>
        <p:txBody>
          <a:bodyPr/>
          <a:lstStyle/>
          <a:p>
            <a:fld id="{A0C6A342-432A-4BA9-93B4-D1747E80A8B7}" type="slidenum">
              <a:rPr lang="en-GB" sz="1400" smtClean="0">
                <a:solidFill>
                  <a:schemeClr val="tx1"/>
                </a:solidFill>
              </a:rPr>
              <a:pPr/>
              <a:t>9</a:t>
            </a:fld>
            <a:r>
              <a:rPr lang="en-GB" sz="1400" dirty="0">
                <a:solidFill>
                  <a:schemeClr val="tx1"/>
                </a:solidFill>
              </a:rPr>
              <a:t>/18</a:t>
            </a:r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0710E9A7-F96F-4794-AFD9-85784B534A82}"/>
              </a:ext>
            </a:extLst>
          </p:cNvPr>
          <p:cNvSpPr/>
          <p:nvPr/>
        </p:nvSpPr>
        <p:spPr>
          <a:xfrm>
            <a:off x="-180528" y="630932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/>
              <a:t>The 4</a:t>
            </a:r>
            <a:r>
              <a:rPr lang="en-US" altLang="zh-CN" sz="1600" baseline="30000" dirty="0"/>
              <a:t>th</a:t>
            </a:r>
            <a:r>
              <a:rPr lang="en-US" altLang="zh-CN" sz="1600" dirty="0"/>
              <a:t> China LHC Physics Workshop </a:t>
            </a:r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340012723"/>
      </p:ext>
    </p:extLst>
  </p:cSld>
  <p:clrMapOvr>
    <a:masterClrMapping/>
  </p:clrMapOvr>
</p:sld>
</file>

<file path=ppt/theme/theme1.xml><?xml version="1.0" encoding="utf-8"?>
<a:theme xmlns:a="http://schemas.openxmlformats.org/drawingml/2006/main" name="Sampl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Sample1</Template>
  <TotalTime>19171</TotalTime>
  <Words>1278</Words>
  <Application>Microsoft Office PowerPoint</Application>
  <PresentationFormat>全屏显示(4:3)</PresentationFormat>
  <Paragraphs>219</Paragraphs>
  <Slides>19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Arial</vt:lpstr>
      <vt:lpstr>Calibri</vt:lpstr>
      <vt:lpstr>Cambria</vt:lpstr>
      <vt:lpstr>Candara</vt:lpstr>
      <vt:lpstr>Comic Sans MS</vt:lpstr>
      <vt:lpstr>Symbol</vt:lpstr>
      <vt:lpstr>Times New Roman</vt:lpstr>
      <vt:lpstr>Wingdings</vt:lpstr>
      <vt:lpstr>Sample1</vt:lpstr>
      <vt:lpstr>Visio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Ping Yang</dc:creator>
  <cp:lastModifiedBy>yang ping</cp:lastModifiedBy>
  <cp:revision>2291</cp:revision>
  <cp:lastPrinted>2014-08-27T17:26:59Z</cp:lastPrinted>
  <dcterms:created xsi:type="dcterms:W3CDTF">2014-07-30T14:32:22Z</dcterms:created>
  <dcterms:modified xsi:type="dcterms:W3CDTF">2018-12-21T07:53:40Z</dcterms:modified>
</cp:coreProperties>
</file>