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 id="2147483672" r:id="rId3"/>
  </p:sldMasterIdLst>
  <p:notesMasterIdLst>
    <p:notesMasterId r:id="rId21"/>
  </p:notesMasterIdLst>
  <p:handoutMasterIdLst>
    <p:handoutMasterId r:id="rId22"/>
  </p:handoutMasterIdLst>
  <p:sldIdLst>
    <p:sldId id="256" r:id="rId4"/>
    <p:sldId id="259" r:id="rId5"/>
    <p:sldId id="288" r:id="rId6"/>
    <p:sldId id="318" r:id="rId7"/>
    <p:sldId id="353" r:id="rId8"/>
    <p:sldId id="367" r:id="rId9"/>
    <p:sldId id="365" r:id="rId10"/>
    <p:sldId id="279" r:id="rId11"/>
    <p:sldId id="286" r:id="rId12"/>
    <p:sldId id="356" r:id="rId13"/>
    <p:sldId id="363" r:id="rId14"/>
    <p:sldId id="358" r:id="rId15"/>
    <p:sldId id="335" r:id="rId16"/>
    <p:sldId id="362" r:id="rId17"/>
    <p:sldId id="287" r:id="rId18"/>
    <p:sldId id="328" r:id="rId19"/>
    <p:sldId id="299" r:id="rId20"/>
  </p:sldIdLst>
  <p:sldSz cx="9144000" cy="6858000" type="screen4x3"/>
  <p:notesSz cx="9942513" cy="67611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69" autoAdjust="0"/>
    <p:restoredTop sz="76067" autoAdjust="0"/>
  </p:normalViewPr>
  <p:slideViewPr>
    <p:cSldViewPr>
      <p:cViewPr varScale="1">
        <p:scale>
          <a:sx n="53" d="100"/>
          <a:sy n="53" d="100"/>
        </p:scale>
        <p:origin x="-19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30" d="100"/>
          <a:sy n="130" d="100"/>
        </p:scale>
        <p:origin x="-2928" y="276"/>
      </p:cViewPr>
      <p:guideLst>
        <p:guide orient="horz" pos="2128"/>
        <p:guide pos="313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5" y="4"/>
            <a:ext cx="4308422" cy="338058"/>
          </a:xfrm>
          <a:prstGeom prst="rect">
            <a:avLst/>
          </a:prstGeom>
        </p:spPr>
        <p:txBody>
          <a:bodyPr vert="horz" lIns="91129" tIns="45565" rIns="91129" bIns="45565" rtlCol="0"/>
          <a:lstStyle>
            <a:lvl1pPr algn="l">
              <a:defRPr sz="1200"/>
            </a:lvl1pPr>
          </a:lstStyle>
          <a:p>
            <a:endParaRPr lang="zh-CN" altLang="en-US"/>
          </a:p>
        </p:txBody>
      </p:sp>
      <p:sp>
        <p:nvSpPr>
          <p:cNvPr id="3" name="日期占位符 2"/>
          <p:cNvSpPr>
            <a:spLocks noGrp="1"/>
          </p:cNvSpPr>
          <p:nvPr>
            <p:ph type="dt" sz="quarter" idx="1"/>
          </p:nvPr>
        </p:nvSpPr>
        <p:spPr>
          <a:xfrm>
            <a:off x="5631795" y="4"/>
            <a:ext cx="4308422" cy="338058"/>
          </a:xfrm>
          <a:prstGeom prst="rect">
            <a:avLst/>
          </a:prstGeom>
        </p:spPr>
        <p:txBody>
          <a:bodyPr vert="horz" lIns="91129" tIns="45565" rIns="91129" bIns="45565" rtlCol="0"/>
          <a:lstStyle>
            <a:lvl1pPr algn="r">
              <a:defRPr sz="1200"/>
            </a:lvl1pPr>
          </a:lstStyle>
          <a:p>
            <a:fld id="{484F228C-C3F2-42C6-B7E0-A00D521522FA}" type="datetimeFigureOut">
              <a:rPr lang="zh-CN" altLang="en-US" smtClean="0"/>
              <a:pPr/>
              <a:t>2018/12/19</a:t>
            </a:fld>
            <a:endParaRPr lang="zh-CN" altLang="en-US"/>
          </a:p>
        </p:txBody>
      </p:sp>
      <p:sp>
        <p:nvSpPr>
          <p:cNvPr id="4" name="页脚占位符 3"/>
          <p:cNvSpPr>
            <a:spLocks noGrp="1"/>
          </p:cNvSpPr>
          <p:nvPr>
            <p:ph type="ftr" sz="quarter" idx="2"/>
          </p:nvPr>
        </p:nvSpPr>
        <p:spPr>
          <a:xfrm>
            <a:off x="5" y="6421933"/>
            <a:ext cx="4308422" cy="338058"/>
          </a:xfrm>
          <a:prstGeom prst="rect">
            <a:avLst/>
          </a:prstGeom>
        </p:spPr>
        <p:txBody>
          <a:bodyPr vert="horz" lIns="91129" tIns="45565" rIns="91129" bIns="45565"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31795" y="6421933"/>
            <a:ext cx="4308422" cy="338058"/>
          </a:xfrm>
          <a:prstGeom prst="rect">
            <a:avLst/>
          </a:prstGeom>
        </p:spPr>
        <p:txBody>
          <a:bodyPr vert="horz" lIns="91129" tIns="45565" rIns="91129" bIns="45565" rtlCol="0" anchor="b"/>
          <a:lstStyle>
            <a:lvl1pPr algn="r">
              <a:defRPr sz="1200"/>
            </a:lvl1pPr>
          </a:lstStyle>
          <a:p>
            <a:fld id="{3F182209-A253-45EF-9916-1451BF91482B}" type="slidenum">
              <a:rPr lang="zh-CN" altLang="en-US" smtClean="0"/>
              <a:pPr/>
              <a:t>‹#›</a:t>
            </a:fld>
            <a:endParaRPr lang="zh-CN" altLang="en-US"/>
          </a:p>
        </p:txBody>
      </p:sp>
    </p:spTree>
    <p:extLst>
      <p:ext uri="{BB962C8B-B14F-4D97-AF65-F5344CB8AC3E}">
        <p14:creationId xmlns:p14="http://schemas.microsoft.com/office/powerpoint/2010/main" xmlns="" val="14709535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5" y="4"/>
            <a:ext cx="4308422" cy="338058"/>
          </a:xfrm>
          <a:prstGeom prst="rect">
            <a:avLst/>
          </a:prstGeom>
        </p:spPr>
        <p:txBody>
          <a:bodyPr vert="horz" lIns="91129" tIns="45565" rIns="91129" bIns="45565" rtlCol="0"/>
          <a:lstStyle>
            <a:lvl1pPr algn="l">
              <a:defRPr sz="1200"/>
            </a:lvl1pPr>
          </a:lstStyle>
          <a:p>
            <a:endParaRPr lang="zh-CN" altLang="en-US"/>
          </a:p>
        </p:txBody>
      </p:sp>
      <p:sp>
        <p:nvSpPr>
          <p:cNvPr id="3" name="日期占位符 2"/>
          <p:cNvSpPr>
            <a:spLocks noGrp="1"/>
          </p:cNvSpPr>
          <p:nvPr>
            <p:ph type="dt" idx="1"/>
          </p:nvPr>
        </p:nvSpPr>
        <p:spPr>
          <a:xfrm>
            <a:off x="5631795" y="4"/>
            <a:ext cx="4308422" cy="338058"/>
          </a:xfrm>
          <a:prstGeom prst="rect">
            <a:avLst/>
          </a:prstGeom>
        </p:spPr>
        <p:txBody>
          <a:bodyPr vert="horz" lIns="91129" tIns="45565" rIns="91129" bIns="45565" rtlCol="0"/>
          <a:lstStyle>
            <a:lvl1pPr algn="r">
              <a:defRPr sz="1200"/>
            </a:lvl1pPr>
          </a:lstStyle>
          <a:p>
            <a:fld id="{30378D49-84A2-43E7-97ED-2309FA3F7C85}" type="datetimeFigureOut">
              <a:rPr lang="zh-CN" altLang="en-US" smtClean="0"/>
              <a:pPr/>
              <a:t>2018/12/19</a:t>
            </a:fld>
            <a:endParaRPr lang="zh-CN" altLang="en-US"/>
          </a:p>
        </p:txBody>
      </p:sp>
      <p:sp>
        <p:nvSpPr>
          <p:cNvPr id="4" name="幻灯片图像占位符 3"/>
          <p:cNvSpPr>
            <a:spLocks noGrp="1" noRot="1" noChangeAspect="1"/>
          </p:cNvSpPr>
          <p:nvPr>
            <p:ph type="sldImg" idx="2"/>
          </p:nvPr>
        </p:nvSpPr>
        <p:spPr>
          <a:xfrm>
            <a:off x="3281363" y="508000"/>
            <a:ext cx="3379787" cy="2533650"/>
          </a:xfrm>
          <a:prstGeom prst="rect">
            <a:avLst/>
          </a:prstGeom>
          <a:noFill/>
          <a:ln w="12700">
            <a:solidFill>
              <a:prstClr val="black"/>
            </a:solidFill>
          </a:ln>
        </p:spPr>
        <p:txBody>
          <a:bodyPr vert="horz" lIns="91129" tIns="45565" rIns="91129" bIns="45565" rtlCol="0" anchor="ctr"/>
          <a:lstStyle/>
          <a:p>
            <a:endParaRPr lang="zh-CN" altLang="en-US"/>
          </a:p>
        </p:txBody>
      </p:sp>
      <p:sp>
        <p:nvSpPr>
          <p:cNvPr id="5" name="备注占位符 4"/>
          <p:cNvSpPr>
            <a:spLocks noGrp="1"/>
          </p:cNvSpPr>
          <p:nvPr>
            <p:ph type="body" sz="quarter" idx="3"/>
          </p:nvPr>
        </p:nvSpPr>
        <p:spPr>
          <a:xfrm>
            <a:off x="994252" y="3211555"/>
            <a:ext cx="7954010" cy="3042523"/>
          </a:xfrm>
          <a:prstGeom prst="rect">
            <a:avLst/>
          </a:prstGeom>
        </p:spPr>
        <p:txBody>
          <a:bodyPr vert="horz" lIns="91129" tIns="45565" rIns="91129" bIns="4556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5" y="6421933"/>
            <a:ext cx="4308422" cy="338058"/>
          </a:xfrm>
          <a:prstGeom prst="rect">
            <a:avLst/>
          </a:prstGeom>
        </p:spPr>
        <p:txBody>
          <a:bodyPr vert="horz" lIns="91129" tIns="45565" rIns="91129" bIns="45565"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31795" y="6421933"/>
            <a:ext cx="4308422" cy="338058"/>
          </a:xfrm>
          <a:prstGeom prst="rect">
            <a:avLst/>
          </a:prstGeom>
        </p:spPr>
        <p:txBody>
          <a:bodyPr vert="horz" lIns="91129" tIns="45565" rIns="91129" bIns="45565" rtlCol="0" anchor="b"/>
          <a:lstStyle>
            <a:lvl1pPr algn="r">
              <a:defRPr sz="1200"/>
            </a:lvl1pPr>
          </a:lstStyle>
          <a:p>
            <a:fld id="{879499DE-1FB6-4B88-AB33-49917D919BE6}" type="slidenum">
              <a:rPr lang="zh-CN" altLang="en-US" smtClean="0"/>
              <a:pPr/>
              <a:t>‹#›</a:t>
            </a:fld>
            <a:endParaRPr lang="zh-CN" altLang="en-US"/>
          </a:p>
        </p:txBody>
      </p:sp>
    </p:spTree>
    <p:extLst>
      <p:ext uri="{BB962C8B-B14F-4D97-AF65-F5344CB8AC3E}">
        <p14:creationId xmlns:p14="http://schemas.microsoft.com/office/powerpoint/2010/main" xmlns="" val="99881942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400" b="0" dirty="0" smtClean="0"/>
              <a:t>我今天报告的题目是：致密核物质中重味夸克的胶子辐射。这个工作是和秦广友和侯德富教授合作完成的。</a:t>
            </a:r>
            <a:endParaRPr lang="en-US" altLang="zh-CN" sz="1400" b="0" dirty="0" smtClean="0"/>
          </a:p>
          <a:p>
            <a:endParaRPr lang="zh-CN" altLang="en-US" sz="1400" b="0"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400" b="0" dirty="0" smtClean="0">
                <a:latin typeface="+mn-ea"/>
              </a:rPr>
              <a:t>首先， 我们看其中一个图的计算。这里考虑</a:t>
            </a:r>
            <a:r>
              <a:rPr lang="en-US" altLang="zh-CN" sz="1400" b="0" dirty="0" smtClean="0">
                <a:latin typeface="+mn-ea"/>
              </a:rPr>
              <a:t>DIS</a:t>
            </a:r>
            <a:r>
              <a:rPr lang="zh-CN" altLang="en-US" sz="1400" b="0" dirty="0" smtClean="0">
                <a:latin typeface="+mn-ea"/>
              </a:rPr>
              <a:t>框架下，</a:t>
            </a:r>
            <a:r>
              <a:rPr lang="en-US" altLang="zh-CN" sz="1400" b="0" dirty="0" smtClean="0">
                <a:latin typeface="+mn-ea"/>
              </a:rPr>
              <a:t>W</a:t>
            </a:r>
            <a:r>
              <a:rPr lang="zh-CN" altLang="en-US" sz="1400" b="0" dirty="0" smtClean="0">
                <a:latin typeface="+mn-ea"/>
              </a:rPr>
              <a:t>玻色子撞击核子中的轻夸克，得到一个重味夸克，其在介质中传播，并辐射一个胶子，该辐射的胶子再与介质之间通过交换一个胶子场而产生相互作用。通过具体计算，我们可以得到该图的强子张量的微分形式。其中， </a:t>
            </a:r>
            <a:r>
              <a:rPr lang="en-US" altLang="zh-CN" sz="1400" b="0" dirty="0" smtClean="0">
                <a:latin typeface="+mn-ea"/>
              </a:rPr>
              <a:t>A PLUS</a:t>
            </a:r>
            <a:r>
              <a:rPr lang="en-US" altLang="zh-CN" sz="1400" b="0" baseline="0" dirty="0" smtClean="0">
                <a:latin typeface="+mn-ea"/>
              </a:rPr>
              <a:t> </a:t>
            </a:r>
            <a:r>
              <a:rPr lang="zh-CN" altLang="en-US" sz="1400" b="0" baseline="0" dirty="0" smtClean="0">
                <a:latin typeface="+mn-ea"/>
              </a:rPr>
              <a:t>表示散射胶子</a:t>
            </a:r>
            <a:r>
              <a:rPr lang="zh-CN" altLang="en-US" sz="1400" b="0" baseline="0" dirty="0" smtClean="0">
                <a:latin typeface="+mn-ea"/>
              </a:rPr>
              <a:t>场，</a:t>
            </a:r>
            <a:r>
              <a:rPr lang="zh-CN" altLang="en-US" sz="1400" b="0" baseline="0" dirty="0" smtClean="0">
                <a:latin typeface="+mn-ea"/>
              </a:rPr>
              <a:t>式子的倒数第二行表示相位因子，最后一行是矩阵元。</a:t>
            </a:r>
            <a:endParaRPr lang="en-US" altLang="zh-CN" sz="1400" b="0" dirty="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在这里， 我们定义了一个三维散射动量相关的分布函数，</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mathcal</a:t>
            </a:r>
            <a:r>
              <a:rPr lang="en-US" sz="1200" kern="1200" dirty="0" smtClean="0">
                <a:solidFill>
                  <a:schemeClr val="tx1"/>
                </a:solidFill>
                <a:latin typeface="+mn-lt"/>
                <a:ea typeface="+mn-ea"/>
                <a:cs typeface="+mn-cs"/>
              </a:rPr>
              <a:t>{D} </a:t>
            </a:r>
            <a:r>
              <a:rPr lang="zh-CN" altLang="en-US" sz="1200" kern="1200" dirty="0" smtClean="0">
                <a:solidFill>
                  <a:schemeClr val="tx1"/>
                </a:solidFill>
                <a:latin typeface="+mn-lt"/>
                <a:ea typeface="+mn-ea"/>
                <a:cs typeface="+mn-cs"/>
              </a:rPr>
              <a:t>，该分布函数可以表示为微分弹性散射率。因此，我们可以简化该图的介质激发胶子辐射谱。</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400" b="0" baseline="0" dirty="0" smtClean="0">
                <a:latin typeface="+mn-ea"/>
              </a:rPr>
              <a:t>我们分别计算了</a:t>
            </a:r>
            <a:r>
              <a:rPr lang="en-US" altLang="zh-CN" sz="1400" b="0" baseline="0" dirty="0" smtClean="0">
                <a:latin typeface="+mn-ea"/>
              </a:rPr>
              <a:t>21</a:t>
            </a:r>
            <a:r>
              <a:rPr lang="zh-CN" altLang="en-US" sz="1400" b="0" baseline="0" dirty="0" smtClean="0">
                <a:latin typeface="+mn-ea"/>
              </a:rPr>
              <a:t>个费曼图的贡献，并将其结果进行求和，得到介质激发的重味夸克胶子辐射谱的普式。在该式子中，我们保留了重味夸克的质量，</a:t>
            </a:r>
            <a:r>
              <a:rPr lang="en-US" altLang="zh-CN" sz="1400" b="0" baseline="0" dirty="0" smtClean="0">
                <a:latin typeface="+mn-ea"/>
              </a:rPr>
              <a:t>M</a:t>
            </a:r>
            <a:r>
              <a:rPr lang="zh-CN" altLang="en-US" sz="1400" b="0" baseline="0" dirty="0" smtClean="0">
                <a:latin typeface="+mn-ea"/>
              </a:rPr>
              <a:t>；辐射胶子的横向动量，</a:t>
            </a:r>
            <a:r>
              <a:rPr lang="en-US" altLang="zh-CN" sz="1400" b="0" baseline="0" dirty="0" err="1" smtClean="0">
                <a:latin typeface="+mn-ea"/>
              </a:rPr>
              <a:t>l_perp</a:t>
            </a:r>
            <a:r>
              <a:rPr lang="en-US" altLang="zh-CN" sz="1400" b="0" baseline="0" dirty="0" smtClean="0">
                <a:latin typeface="+mn-ea"/>
              </a:rPr>
              <a:t>,</a:t>
            </a:r>
            <a:r>
              <a:rPr lang="zh-CN" altLang="en-US" sz="1400" b="0" baseline="0" dirty="0" smtClean="0">
                <a:latin typeface="+mn-ea"/>
              </a:rPr>
              <a:t>和纵向动量，</a:t>
            </a:r>
            <a:r>
              <a:rPr lang="en-US" altLang="zh-CN" sz="1400" b="0" baseline="0" dirty="0" smtClean="0">
                <a:latin typeface="+mn-ea"/>
              </a:rPr>
              <a:t>y</a:t>
            </a:r>
            <a:r>
              <a:rPr lang="zh-CN" altLang="en-US" sz="1400" b="0" baseline="0" dirty="0" smtClean="0">
                <a:latin typeface="+mn-ea"/>
              </a:rPr>
              <a:t>。以及散射胶子的横向动量，</a:t>
            </a:r>
            <a:r>
              <a:rPr lang="en-US" altLang="zh-CN" sz="1400" b="0" baseline="0" dirty="0" smtClean="0">
                <a:latin typeface="+mn-ea"/>
              </a:rPr>
              <a:t>k_1 </a:t>
            </a:r>
            <a:r>
              <a:rPr lang="en-US" altLang="zh-CN" sz="1400" b="0" baseline="0" dirty="0" err="1" smtClean="0">
                <a:latin typeface="+mn-ea"/>
              </a:rPr>
              <a:t>perp</a:t>
            </a:r>
            <a:r>
              <a:rPr lang="en-US" altLang="zh-CN" sz="1400" b="0" baseline="0" dirty="0" smtClean="0">
                <a:latin typeface="+mn-ea"/>
              </a:rPr>
              <a:t> </a:t>
            </a:r>
            <a:r>
              <a:rPr lang="zh-CN" altLang="en-US" sz="1400" b="0" baseline="0" dirty="0" smtClean="0">
                <a:latin typeface="+mn-ea"/>
              </a:rPr>
              <a:t>和纵向动量</a:t>
            </a:r>
            <a:r>
              <a:rPr lang="en-US" altLang="zh-CN" sz="1400" b="0" baseline="0" dirty="0" smtClean="0">
                <a:latin typeface="+mn-ea"/>
              </a:rPr>
              <a:t>,\lambda_1^</a:t>
            </a:r>
            <a:r>
              <a:rPr lang="zh-CN" alt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minus</a:t>
            </a:r>
            <a:r>
              <a:rPr lang="zh-CN" altLang="en-US"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p>
            <a:r>
              <a:rPr lang="zh-CN" altLang="en-US" sz="1200" b="0" kern="1200" baseline="0" dirty="0" smtClean="0">
                <a:solidFill>
                  <a:schemeClr val="tx1"/>
                </a:solidFill>
                <a:latin typeface="+mn-lt"/>
                <a:ea typeface="+mn-ea"/>
                <a:cs typeface="+mn-cs"/>
              </a:rPr>
              <a:t>因此，可以发现，我们的结果拓展了共线散射展开和软胶子辐射的近似，并同时考虑了散射胶子的横向散射和纵向散射的贡献。</a:t>
            </a:r>
            <a:endParaRPr lang="en-US" altLang="zh-CN" sz="1200" b="0" kern="1200" baseline="0" dirty="0" smtClean="0">
              <a:solidFill>
                <a:schemeClr val="tx1"/>
              </a:solidFill>
              <a:latin typeface="+mn-lt"/>
              <a:ea typeface="+mn-ea"/>
              <a:cs typeface="+mn-cs"/>
            </a:endParaRPr>
          </a:p>
          <a:p>
            <a:r>
              <a:rPr lang="zh-CN" altLang="en-US" sz="1200" b="0" kern="1200" baseline="0" dirty="0" smtClean="0">
                <a:solidFill>
                  <a:schemeClr val="tx1"/>
                </a:solidFill>
                <a:latin typeface="+mn-lt"/>
                <a:ea typeface="+mn-ea"/>
                <a:cs typeface="+mn-cs"/>
              </a:rPr>
              <a:t>另外一点，在没有做共线展开</a:t>
            </a:r>
            <a:r>
              <a:rPr lang="zh-CN" altLang="en-US" sz="1200" b="0" kern="1200" baseline="0" dirty="0" smtClean="0">
                <a:solidFill>
                  <a:schemeClr val="tx1"/>
                </a:solidFill>
                <a:latin typeface="+mn-lt"/>
                <a:ea typeface="+mn-ea"/>
                <a:cs typeface="+mn-cs"/>
              </a:rPr>
              <a:t>的条件下</a:t>
            </a:r>
            <a:r>
              <a:rPr lang="zh-CN" altLang="en-US" sz="1200" b="0" kern="1200" baseline="0" dirty="0" smtClean="0">
                <a:solidFill>
                  <a:schemeClr val="tx1"/>
                </a:solidFill>
                <a:latin typeface="+mn-lt"/>
                <a:ea typeface="+mn-ea"/>
                <a:cs typeface="+mn-cs"/>
              </a:rPr>
              <a:t>， 我们计算得到的介质激发的重味夸克胶子辐射谱是依赖于三维动量的分布函数，其可以表示</a:t>
            </a:r>
            <a:r>
              <a:rPr lang="zh-CN" altLang="en-US" sz="1200" b="0" kern="1200" baseline="0" dirty="0" smtClean="0">
                <a:solidFill>
                  <a:schemeClr val="tx1"/>
                </a:solidFill>
                <a:latin typeface="+mn-lt"/>
                <a:ea typeface="+mn-ea"/>
                <a:cs typeface="+mn-cs"/>
              </a:rPr>
              <a:t>为轻夸克喷</a:t>
            </a:r>
            <a:r>
              <a:rPr lang="zh-CN" altLang="en-US" sz="1200" b="0" kern="1200" baseline="0" dirty="0" smtClean="0">
                <a:solidFill>
                  <a:schemeClr val="tx1"/>
                </a:solidFill>
                <a:latin typeface="+mn-lt"/>
                <a:ea typeface="+mn-ea"/>
                <a:cs typeface="+mn-cs"/>
              </a:rPr>
              <a:t>注和介质之间</a:t>
            </a:r>
            <a:r>
              <a:rPr lang="zh-CN" altLang="en-US" sz="1200" b="0" kern="1200" baseline="0" dirty="0" smtClean="0">
                <a:solidFill>
                  <a:schemeClr val="tx1"/>
                </a:solidFill>
                <a:latin typeface="+mn-lt"/>
                <a:ea typeface="+mn-ea"/>
                <a:cs typeface="+mn-cs"/>
              </a:rPr>
              <a:t>的全微分</a:t>
            </a:r>
            <a:r>
              <a:rPr lang="zh-CN" altLang="en-US" sz="1200" b="0" kern="1200" baseline="0" dirty="0" smtClean="0">
                <a:solidFill>
                  <a:schemeClr val="tx1"/>
                </a:solidFill>
                <a:latin typeface="+mn-lt"/>
                <a:ea typeface="+mn-ea"/>
                <a:cs typeface="+mn-cs"/>
              </a:rPr>
              <a:t>弹性散射率。</a:t>
            </a:r>
            <a:endParaRPr lang="en-US" altLang="zh-CN" sz="1400" b="0" baseline="0" dirty="0" smtClean="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aseline="0" dirty="0" smtClean="0"/>
              <a:t>接下来，我们取散射胶子场的静态势，并利用傅里叶变换，得到胶子场关联函数。将其代入到分布函数的定义式中， 可以得到考虑静态屏蔽势的情况下的三维散射动量的分布函数与微分散射截面的关系。并可以得到该分布函数与</a:t>
            </a:r>
            <a:r>
              <a:rPr lang="en-US" altLang="zh-CN" baseline="0" dirty="0" err="1" smtClean="0"/>
              <a:t>q_hat</a:t>
            </a:r>
            <a:r>
              <a:rPr lang="zh-CN" altLang="en-US" baseline="0" dirty="0" smtClean="0"/>
              <a:t>之间的具体关系。</a:t>
            </a:r>
            <a:r>
              <a:rPr lang="en-US" altLang="zh-CN" baseline="0" dirty="0" smtClean="0"/>
              <a:t> </a:t>
            </a: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在考虑静态屏蔽势的情况下，</a:t>
            </a:r>
            <a:r>
              <a:rPr lang="zh-CN" altLang="en-US" baseline="0" dirty="0" smtClean="0"/>
              <a:t> 我们可以进一步简化介质激发的重味夸克胶子辐射谱。可以发现它依赖于微分弹性散射率。需要注意的是</a:t>
            </a:r>
            <a:r>
              <a:rPr lang="zh-CN" altLang="en-US" baseline="0" dirty="0" smtClean="0"/>
              <a:t>：该</a:t>
            </a:r>
            <a:r>
              <a:rPr lang="zh-CN" altLang="en-US" baseline="0" dirty="0" smtClean="0"/>
              <a:t>介质激发胶子辐射谱还是拓展了共线散射展开和软胶子辐射极限的近似条件。</a:t>
            </a:r>
            <a:endParaRPr lang="en-US" altLang="zh-CN" baseline="0" dirty="0" smtClean="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400" b="0" dirty="0" smtClean="0">
                <a:latin typeface="+mn-ea"/>
              </a:rPr>
              <a:t>进一步考虑软胶子辐射极限的近似，</a:t>
            </a:r>
            <a:r>
              <a:rPr lang="zh-CN" altLang="en-US" sz="1400" b="0" baseline="0" dirty="0" smtClean="0">
                <a:latin typeface="+mn-ea"/>
              </a:rPr>
              <a:t> 我们的结果和</a:t>
            </a:r>
            <a:r>
              <a:rPr lang="en-US" altLang="zh-CN" sz="1400" b="0" baseline="0" dirty="0" smtClean="0">
                <a:latin typeface="+mn-ea"/>
              </a:rPr>
              <a:t>GLV</a:t>
            </a:r>
            <a:r>
              <a:rPr lang="zh-CN" altLang="en-US" sz="1400" b="0" baseline="0" dirty="0" smtClean="0">
                <a:latin typeface="+mn-ea"/>
              </a:rPr>
              <a:t>的结果是一致的。</a:t>
            </a:r>
            <a:endParaRPr lang="zh-CN" altLang="en-US" sz="1400" b="0" dirty="0" smtClean="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0" dirty="0" smtClean="0">
                <a:latin typeface="+mn-ea"/>
              </a:rPr>
              <a:t>我们推导了考虑横向散射和纵向散射贡献的介质激发的重味夸克胶子辐射谱的普式。</a:t>
            </a:r>
            <a:endParaRPr lang="en-US" altLang="zh-CN" b="0" dirty="0" smtClean="0">
              <a:latin typeface="+mn-ea"/>
            </a:endParaRPr>
          </a:p>
          <a:p>
            <a:r>
              <a:rPr lang="zh-CN" altLang="en-US" b="0" dirty="0" smtClean="0">
                <a:latin typeface="+mn-ea"/>
              </a:rPr>
              <a:t>相对于</a:t>
            </a:r>
            <a:r>
              <a:rPr lang="en-US" altLang="zh-CN" b="0" dirty="0" smtClean="0">
                <a:latin typeface="+mn-ea"/>
              </a:rPr>
              <a:t>HT</a:t>
            </a:r>
            <a:r>
              <a:rPr lang="zh-CN" altLang="en-US" b="0" dirty="0" smtClean="0">
                <a:latin typeface="+mn-ea"/>
              </a:rPr>
              <a:t>模型，我们拓展了共线散射展开的近似，而相对于</a:t>
            </a:r>
            <a:r>
              <a:rPr lang="en-US" altLang="zh-CN" b="0" dirty="0" smtClean="0">
                <a:latin typeface="+mn-ea"/>
              </a:rPr>
              <a:t>GLV</a:t>
            </a:r>
            <a:r>
              <a:rPr lang="zh-CN" altLang="en-US" b="0" dirty="0" smtClean="0">
                <a:latin typeface="+mn-ea"/>
              </a:rPr>
              <a:t>模型， 我们又拓展了软胶子辐射极限的近似。</a:t>
            </a:r>
            <a:endParaRPr lang="en-US" altLang="zh-CN" b="0" dirty="0" smtClean="0">
              <a:latin typeface="+mn-ea"/>
            </a:endParaRPr>
          </a:p>
          <a:p>
            <a:r>
              <a:rPr lang="zh-CN" altLang="en-US" b="0" dirty="0" smtClean="0">
                <a:latin typeface="+mn-ea"/>
              </a:rPr>
              <a:t>最后是对我们后续工作的展望。</a:t>
            </a:r>
            <a:endParaRPr lang="en-US" altLang="zh-CN" b="0" dirty="0" smtClean="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600"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400" b="0" baseline="0" dirty="0" smtClean="0">
                <a:latin typeface="+mn-ea"/>
              </a:rPr>
              <a:t>首先，我将介绍我们的工作动机；其次，我们将计算致密核介质中重味夸克胶子辐射谱的普式；接下来，我们利用核介质的静态散射势，并给出我们的结果。</a:t>
            </a:r>
            <a:endParaRPr lang="en-US" altLang="zh-CN" sz="1400" b="0" baseline="0" dirty="0" smtClean="0">
              <a:latin typeface="+mn-ea"/>
            </a:endParaRPr>
          </a:p>
          <a:p>
            <a:r>
              <a:rPr lang="zh-CN" altLang="en-US" sz="1400" b="0" baseline="0" dirty="0" smtClean="0">
                <a:latin typeface="+mn-ea"/>
              </a:rPr>
              <a:t>最后对我们的工作做出总结。</a:t>
            </a:r>
            <a:endParaRPr lang="en-US" altLang="zh-CN" sz="1400" b="0" baseline="0" dirty="0" smtClean="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zh-CN" altLang="en-US" baseline="0" dirty="0" smtClean="0">
                <a:latin typeface="+mn-ea"/>
              </a:rPr>
              <a:t>在高能重离子碰撞实验中，喷注可以作为夸克胶子</a:t>
            </a:r>
            <a:r>
              <a:rPr lang="zh-CN" altLang="en-US" baseline="0" dirty="0" smtClean="0">
                <a:latin typeface="+mn-ea"/>
              </a:rPr>
              <a:t>等离子体的</a:t>
            </a:r>
            <a:r>
              <a:rPr lang="zh-CN" altLang="en-US" baseline="0" dirty="0" smtClean="0">
                <a:latin typeface="+mn-ea"/>
              </a:rPr>
              <a:t>硬探针。在介质中，喷注与介质通过交换胶子而发生相互作用，其相互作用可以分为弹性和非弹性过程</a:t>
            </a:r>
            <a:r>
              <a:rPr lang="zh-CN" altLang="en-US" baseline="0" dirty="0" smtClean="0">
                <a:latin typeface="+mn-ea"/>
              </a:rPr>
              <a:t>。在</a:t>
            </a:r>
            <a:r>
              <a:rPr lang="zh-CN" altLang="en-US" baseline="0" dirty="0" smtClean="0">
                <a:latin typeface="+mn-ea"/>
              </a:rPr>
              <a:t>弹性碰撞过程中，喷注和介质之间只交换胶子；而在非弹性过程中，喷注与介质交换胶子的同时，还会向末态辐射胶子。这些相互作用都会引起部分子喷注的能量损失。</a:t>
            </a:r>
            <a:endParaRPr lang="en-US" altLang="zh-CN" baseline="0" dirty="0" smtClean="0">
              <a:latin typeface="+mn-ea"/>
            </a:endParaRPr>
          </a:p>
        </p:txBody>
      </p:sp>
      <p:sp>
        <p:nvSpPr>
          <p:cNvPr id="4" name="灯片编号占位符 3"/>
          <p:cNvSpPr>
            <a:spLocks noGrp="1"/>
          </p:cNvSpPr>
          <p:nvPr>
            <p:ph type="sldNum" sz="quarter" idx="5"/>
          </p:nvPr>
        </p:nvSpPr>
        <p:spPr/>
        <p:txBody>
          <a:bodyPr/>
          <a:lstStyle/>
          <a:p>
            <a:pPr>
              <a:defRPr/>
            </a:pPr>
            <a:fld id="{BEE80AEC-090A-4C20-94BD-FD7EDD8D3126}" type="slidenum">
              <a:rPr lang="zh-CN" altLang="en-US" smtClean="0"/>
              <a:pPr>
                <a:defRPr/>
              </a:pPr>
              <a:t>3</a:t>
            </a:fld>
            <a:endParaRPr lang="zh-CN" altLang="en-US"/>
          </a:p>
        </p:txBody>
      </p:sp>
    </p:spTree>
    <p:extLst>
      <p:ext uri="{BB962C8B-B14F-4D97-AF65-F5344CB8AC3E}">
        <p14:creationId xmlns:p14="http://schemas.microsoft.com/office/powerpoint/2010/main" xmlns="" val="2930774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400" b="0" dirty="0" smtClean="0">
                <a:latin typeface="+mn-ea"/>
              </a:rPr>
              <a:t>在介质激发的胶子辐射过程中，目前已经有一些计算部分子辐射能量损失的理论方法。但是这些理论模型都在喷注淬火的基础上做</a:t>
            </a:r>
            <a:r>
              <a:rPr lang="zh-CN" altLang="en-US" sz="1400" b="0" dirty="0" smtClean="0">
                <a:latin typeface="+mn-ea"/>
              </a:rPr>
              <a:t>了近似处理：</a:t>
            </a:r>
            <a:r>
              <a:rPr lang="zh-CN" altLang="en-US" sz="1400" b="0" dirty="0" smtClean="0">
                <a:latin typeface="+mn-ea"/>
              </a:rPr>
              <a:t>例如</a:t>
            </a:r>
            <a:r>
              <a:rPr lang="zh-CN" altLang="en-US" sz="1400" b="0" dirty="0" smtClean="0">
                <a:latin typeface="+mn-ea"/>
              </a:rPr>
              <a:t>，共线</a:t>
            </a:r>
            <a:r>
              <a:rPr lang="zh-CN" altLang="en-US" sz="1400" b="0" dirty="0" smtClean="0">
                <a:latin typeface="+mn-ea"/>
              </a:rPr>
              <a:t>散射</a:t>
            </a:r>
            <a:r>
              <a:rPr lang="zh-CN" altLang="en-US" sz="1400" b="0" dirty="0" smtClean="0">
                <a:latin typeface="+mn-ea"/>
              </a:rPr>
              <a:t>展开的近似和软</a:t>
            </a:r>
            <a:r>
              <a:rPr lang="zh-CN" altLang="en-US" sz="1400" b="0" dirty="0" smtClean="0">
                <a:latin typeface="+mn-ea"/>
              </a:rPr>
              <a:t>胶子辐射</a:t>
            </a:r>
            <a:r>
              <a:rPr lang="zh-CN" altLang="en-US" sz="1400" b="0" dirty="0" smtClean="0">
                <a:latin typeface="+mn-ea"/>
              </a:rPr>
              <a:t>极限的近似。</a:t>
            </a:r>
            <a:endParaRPr lang="en-US" altLang="zh-CN" sz="1400" b="0" dirty="0" smtClean="0">
              <a:latin typeface="+mn-ea"/>
            </a:endParaRPr>
          </a:p>
          <a:p>
            <a:r>
              <a:rPr lang="zh-CN" altLang="en-US" sz="1400" b="0" dirty="0" smtClean="0">
                <a:latin typeface="+mn-ea"/>
              </a:rPr>
              <a:t>最近，也有一些拓展这些近似条件的工作，例如，这两篇文章就拓展了</a:t>
            </a:r>
            <a:r>
              <a:rPr lang="en-US" altLang="zh-CN" sz="1400" b="0" dirty="0" smtClean="0">
                <a:latin typeface="+mn-ea"/>
              </a:rPr>
              <a:t>GLV</a:t>
            </a:r>
            <a:r>
              <a:rPr lang="zh-CN" altLang="en-US" sz="1400" b="0" dirty="0" smtClean="0">
                <a:latin typeface="+mn-ea"/>
              </a:rPr>
              <a:t>模型中的软胶子辐射</a:t>
            </a:r>
            <a:r>
              <a:rPr lang="zh-CN" altLang="en-US" sz="1400" b="0" dirty="0" smtClean="0">
                <a:latin typeface="+mn-ea"/>
              </a:rPr>
              <a:t>极限的近似条件。</a:t>
            </a:r>
            <a:r>
              <a:rPr lang="zh-CN" altLang="en-US" sz="1400" b="0" dirty="0" smtClean="0">
                <a:latin typeface="+mn-ea"/>
              </a:rPr>
              <a:t>同时， 我们在之前计算了轻夸克胶子辐射过程，并拓展了共线散射展开和软胶子辐射极限的近似条件。</a:t>
            </a:r>
            <a:endParaRPr lang="en-US" altLang="zh-CN" sz="1400" b="0" dirty="0" smtClean="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另外，大部分理论在计算介质激发胶子辐射过程中，都只关注了横向</a:t>
            </a:r>
            <a:r>
              <a:rPr lang="zh-CN" altLang="en-US" sz="1200" kern="1200" baseline="0" dirty="0" smtClean="0">
                <a:solidFill>
                  <a:schemeClr val="tx1"/>
                </a:solidFill>
                <a:latin typeface="+mn-lt"/>
                <a:ea typeface="+mn-ea"/>
                <a:cs typeface="+mn-cs"/>
              </a:rPr>
              <a:t>散射对部分子能量损失的</a:t>
            </a:r>
            <a:r>
              <a:rPr lang="zh-CN" altLang="en-US" sz="1200" kern="1200" baseline="0" dirty="0" smtClean="0">
                <a:solidFill>
                  <a:schemeClr val="tx1"/>
                </a:solidFill>
                <a:latin typeface="+mn-lt"/>
                <a:ea typeface="+mn-ea"/>
                <a:cs typeface="+mn-cs"/>
              </a:rPr>
              <a:t>贡献：例如，</a:t>
            </a:r>
            <a:r>
              <a:rPr lang="en-US" altLang="zh-CN" sz="1200" kern="1200" baseline="0" dirty="0" smtClean="0">
                <a:solidFill>
                  <a:schemeClr val="tx1"/>
                </a:solidFill>
                <a:latin typeface="+mn-lt"/>
                <a:ea typeface="+mn-ea"/>
                <a:cs typeface="+mn-cs"/>
              </a:rPr>
              <a:t>HT</a:t>
            </a:r>
            <a:r>
              <a:rPr lang="zh-CN" altLang="en-US" sz="1200" kern="1200" baseline="0" dirty="0" smtClean="0">
                <a:solidFill>
                  <a:schemeClr val="tx1"/>
                </a:solidFill>
                <a:latin typeface="+mn-lt"/>
                <a:ea typeface="+mn-ea"/>
                <a:cs typeface="+mn-cs"/>
              </a:rPr>
              <a:t>模型只考虑</a:t>
            </a:r>
            <a:r>
              <a:rPr lang="zh-CN" altLang="en-US" sz="1200" kern="1200" baseline="0" dirty="0" smtClean="0">
                <a:solidFill>
                  <a:schemeClr val="tx1"/>
                </a:solidFill>
                <a:latin typeface="+mn-lt"/>
                <a:ea typeface="+mn-ea"/>
                <a:cs typeface="+mn-cs"/>
              </a:rPr>
              <a:t>了横向动量扩散率</a:t>
            </a:r>
            <a:r>
              <a:rPr lang="en-US" altLang="zh-CN" sz="1200" kern="1200" baseline="0" dirty="0" smtClean="0">
                <a:solidFill>
                  <a:schemeClr val="tx1"/>
                </a:solidFill>
                <a:latin typeface="+mn-lt"/>
                <a:ea typeface="+mn-ea"/>
                <a:cs typeface="+mn-cs"/>
              </a:rPr>
              <a:t>q-hat</a:t>
            </a:r>
            <a:r>
              <a:rPr lang="zh-CN" altLang="en-US" sz="1200" kern="1200" baseline="0" dirty="0" smtClean="0">
                <a:solidFill>
                  <a:schemeClr val="tx1"/>
                </a:solidFill>
                <a:latin typeface="+mn-lt"/>
                <a:ea typeface="+mn-ea"/>
                <a:cs typeface="+mn-cs"/>
              </a:rPr>
              <a:t>的贡献；而</a:t>
            </a:r>
            <a:r>
              <a:rPr lang="en-US" altLang="zh-CN" sz="1200" kern="1200" baseline="0" dirty="0" smtClean="0">
                <a:solidFill>
                  <a:schemeClr val="tx1"/>
                </a:solidFill>
                <a:latin typeface="+mn-lt"/>
                <a:ea typeface="+mn-ea"/>
                <a:cs typeface="+mn-cs"/>
              </a:rPr>
              <a:t>GLV</a:t>
            </a:r>
            <a:r>
              <a:rPr lang="zh-CN" altLang="en-US" sz="1200" kern="1200" baseline="0" dirty="0" smtClean="0">
                <a:solidFill>
                  <a:schemeClr val="tx1"/>
                </a:solidFill>
                <a:latin typeface="+mn-lt"/>
                <a:ea typeface="+mn-ea"/>
                <a:cs typeface="+mn-cs"/>
              </a:rPr>
              <a:t>模型中只有辐射胶子和散射胶子的横向动量，</a:t>
            </a:r>
            <a:r>
              <a:rPr lang="en-US" altLang="zh-CN" sz="1200" kern="1200" baseline="0" dirty="0" err="1" smtClean="0">
                <a:solidFill>
                  <a:schemeClr val="tx1"/>
                </a:solidFill>
                <a:latin typeface="+mn-lt"/>
                <a:ea typeface="+mn-ea"/>
                <a:cs typeface="+mn-cs"/>
              </a:rPr>
              <a:t>k_perp</a:t>
            </a:r>
            <a:r>
              <a:rPr lang="zh-CN" altLang="en-US" sz="1200" kern="1200" baseline="0" dirty="0" smtClean="0">
                <a:solidFill>
                  <a:schemeClr val="tx1"/>
                </a:solidFill>
                <a:latin typeface="+mn-lt"/>
                <a:ea typeface="+mn-ea"/>
                <a:cs typeface="+mn-cs"/>
              </a:rPr>
              <a:t>和</a:t>
            </a:r>
            <a:r>
              <a:rPr lang="en-US" altLang="zh-CN" sz="1200" kern="1200" baseline="0" dirty="0" err="1" smtClean="0">
                <a:solidFill>
                  <a:schemeClr val="tx1"/>
                </a:solidFill>
                <a:latin typeface="+mn-lt"/>
                <a:ea typeface="+mn-ea"/>
                <a:cs typeface="+mn-cs"/>
              </a:rPr>
              <a:t>q_perp</a:t>
            </a:r>
            <a:r>
              <a:rPr lang="zh-CN" altLang="en-US" sz="1200" kern="1200" baseline="0" dirty="0" smtClean="0">
                <a:solidFill>
                  <a:schemeClr val="tx1"/>
                </a:solidFill>
                <a:latin typeface="+mn-lt"/>
                <a:ea typeface="+mn-ea"/>
                <a:cs typeface="+mn-cs"/>
              </a:rPr>
              <a:t>。我们在之前计算轻夸克软胶子辐射的论文中，考虑了硬部分子喷注和介质之间交换胶子的横向和纵向散射的贡献。</a:t>
            </a:r>
            <a:endParaRPr lang="en-US" altLang="zh-CN" sz="1200" kern="1200" baseline="0" dirty="0" smtClean="0">
              <a:solidFill>
                <a:schemeClr val="tx1"/>
              </a:solidFill>
              <a:latin typeface="+mn-lt"/>
              <a:ea typeface="+mn-ea"/>
              <a:cs typeface="+mn-cs"/>
            </a:endParaRPr>
          </a:p>
          <a:p>
            <a:r>
              <a:rPr lang="zh-CN" altLang="en-US" sz="1200" kern="1200" baseline="0" dirty="0" smtClean="0">
                <a:solidFill>
                  <a:schemeClr val="tx1"/>
                </a:solidFill>
                <a:latin typeface="+mn-lt"/>
                <a:ea typeface="+mn-ea"/>
                <a:cs typeface="+mn-cs"/>
              </a:rPr>
              <a:t>在我们现在的工作中， 我们将考虑有质量的重味夸克的胶子辐射过程，并拓展了共线散射展开和软胶子辐射极限的近似条件。最后，我们给出了包含了横向散射和纵向散射贡献的介质激发胶子辐射谱的普式。</a:t>
            </a:r>
            <a:endParaRPr lang="en-US" altLang="zh-CN" sz="1200" kern="1200" baseline="0" dirty="0" smtClean="0">
              <a:solidFill>
                <a:schemeClr val="tx1"/>
              </a:solidFill>
              <a:latin typeface="+mn-lt"/>
              <a:ea typeface="+mn-ea"/>
              <a:cs typeface="+mn-cs"/>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400" b="0" kern="1200" baseline="0" dirty="0" smtClean="0">
                <a:solidFill>
                  <a:schemeClr val="tx1"/>
                </a:solidFill>
                <a:latin typeface="+mn-ea"/>
                <a:ea typeface="+mn-ea"/>
                <a:cs typeface="+mn-cs"/>
              </a:rPr>
              <a:t>在深度非弹性散射过程中， 一个轻子与核子中的轻夸克交换</a:t>
            </a:r>
            <a:r>
              <a:rPr lang="en-US" altLang="zh-CN" sz="1400" b="0" kern="1200" baseline="0" dirty="0" smtClean="0">
                <a:solidFill>
                  <a:schemeClr val="tx1"/>
                </a:solidFill>
                <a:latin typeface="+mn-ea"/>
                <a:ea typeface="+mn-ea"/>
                <a:cs typeface="+mn-cs"/>
              </a:rPr>
              <a:t>W</a:t>
            </a:r>
            <a:r>
              <a:rPr lang="zh-CN" altLang="en-US" sz="1400" b="0" kern="1200" baseline="0" dirty="0" smtClean="0">
                <a:solidFill>
                  <a:schemeClr val="tx1"/>
                </a:solidFill>
                <a:latin typeface="+mn-ea"/>
                <a:ea typeface="+mn-ea"/>
                <a:cs typeface="+mn-cs"/>
              </a:rPr>
              <a:t>波色子，得到一个重味夸克和一个中微子。该</a:t>
            </a:r>
            <a:r>
              <a:rPr lang="en-US" altLang="zh-CN" sz="1400" b="0" kern="1200" baseline="0" dirty="0" smtClean="0">
                <a:solidFill>
                  <a:schemeClr val="tx1"/>
                </a:solidFill>
                <a:latin typeface="+mn-ea"/>
                <a:ea typeface="+mn-ea"/>
                <a:cs typeface="+mn-cs"/>
              </a:rPr>
              <a:t>DIS</a:t>
            </a:r>
            <a:r>
              <a:rPr lang="zh-CN" altLang="en-US" sz="1400" b="0" kern="1200" baseline="0" dirty="0" smtClean="0">
                <a:solidFill>
                  <a:schemeClr val="tx1"/>
                </a:solidFill>
                <a:latin typeface="+mn-ea"/>
                <a:ea typeface="+mn-ea"/>
                <a:cs typeface="+mn-cs"/>
              </a:rPr>
              <a:t>过程的微分散射截面可以表示为如下形式。</a:t>
            </a:r>
            <a:endParaRPr lang="en-US" altLang="zh-CN" sz="1400" b="0" kern="1200" baseline="0" dirty="0" smtClean="0">
              <a:solidFill>
                <a:schemeClr val="tx1"/>
              </a:solidFill>
              <a:latin typeface="+mn-ea"/>
              <a:ea typeface="+mn-ea"/>
              <a:cs typeface="+mn-cs"/>
            </a:endParaRPr>
          </a:p>
          <a:p>
            <a:endParaRPr lang="en-US" altLang="zh-CN" sz="1400" b="0" kern="1200" baseline="0" dirty="0" smtClean="0">
              <a:solidFill>
                <a:schemeClr val="tx1"/>
              </a:solidFill>
              <a:latin typeface="+mn-ea"/>
              <a:ea typeface="+mn-ea"/>
              <a:cs typeface="+mn-cs"/>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400" b="0" baseline="0" dirty="0" smtClean="0">
                <a:latin typeface="+mn-ea"/>
              </a:rPr>
              <a:t>在这里，我们首先计算了真空中的重味夸克胶子辐射谱，可以发现其依赖于重味夸克的质量。</a:t>
            </a:r>
            <a:endParaRPr lang="en-US" altLang="zh-CN" sz="1400" b="0" baseline="0" dirty="0" smtClean="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接下来，我们将考虑致密介质中单次散射情况下的重味夸克胶子辐射过程，</a:t>
            </a:r>
            <a:r>
              <a:rPr lang="zh-CN" altLang="en-US" baseline="0" dirty="0" smtClean="0"/>
              <a:t> 这里我们需要考虑这</a:t>
            </a:r>
            <a:r>
              <a:rPr lang="en-US" altLang="zh-CN" baseline="0" dirty="0" smtClean="0"/>
              <a:t>21</a:t>
            </a:r>
            <a:r>
              <a:rPr lang="zh-CN" altLang="en-US" baseline="0" dirty="0" smtClean="0"/>
              <a:t>个费曼图</a:t>
            </a:r>
            <a:r>
              <a:rPr lang="zh-CN" altLang="en-US" baseline="0" dirty="0" smtClean="0"/>
              <a:t>的贡献。</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sz="1400" b="0" dirty="0">
              <a:latin typeface="+mn-ea"/>
            </a:endParaRPr>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879499DE-1FB6-4B88-AB33-49917D919BE6}" type="slidenum">
              <a:rPr lang="zh-CN" altLang="en-US" smtClean="0"/>
              <a:pPr/>
              <a:t>9</a:t>
            </a:fld>
            <a:endParaRPr lang="zh-CN" altLang="en-US"/>
          </a:p>
        </p:txBody>
      </p:sp>
    </p:spTree>
    <p:extLst>
      <p:ext uri="{BB962C8B-B14F-4D97-AF65-F5344CB8AC3E}">
        <p14:creationId xmlns:p14="http://schemas.microsoft.com/office/powerpoint/2010/main" xmlns="" val="239041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lvl1pPr>
              <a:defRPr sz="1600">
                <a:latin typeface="方正舒体" pitchFamily="2" charset="-122"/>
                <a:ea typeface="方正舒体" pitchFamily="2" charset="-122"/>
              </a:defRPr>
            </a:lvl1pPr>
          </a:lstStyle>
          <a:p>
            <a:fld id="{2F98732A-2252-4D97-9B63-0429C93C9737}" type="slidenum">
              <a:rPr lang="zh-CN" altLang="en-US" smtClean="0"/>
              <a:pPr/>
              <a:t>‹#›</a:t>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outline</a:t>
            </a:r>
            <a:endParaRPr lang="zh-CN" altLang="en-US"/>
          </a:p>
        </p:txBody>
      </p:sp>
      <p:sp>
        <p:nvSpPr>
          <p:cNvPr id="7" name="灯片编号占位符 6"/>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en-US" altLang="zh-CN" smtClean="0"/>
              <a:t>outline</a:t>
            </a:r>
            <a:endParaRPr lang="zh-CN" altLang="en-US"/>
          </a:p>
        </p:txBody>
      </p:sp>
      <p:sp>
        <p:nvSpPr>
          <p:cNvPr id="9" name="灯片编号占位符 8"/>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en-US" altLang="zh-CN" smtClean="0"/>
              <a:t>outline</a:t>
            </a:r>
            <a:endParaRPr lang="zh-CN" altLang="en-US"/>
          </a:p>
        </p:txBody>
      </p:sp>
      <p:sp>
        <p:nvSpPr>
          <p:cNvPr id="5" name="灯片编号占位符 4"/>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US" altLang="zh-CN" smtClean="0"/>
              <a:t>outline</a:t>
            </a:r>
            <a:endParaRPr lang="zh-CN" altLang="en-US"/>
          </a:p>
        </p:txBody>
      </p:sp>
      <p:sp>
        <p:nvSpPr>
          <p:cNvPr id="4" name="灯片编号占位符 3"/>
          <p:cNvSpPr>
            <a:spLocks noGrp="1"/>
          </p:cNvSpPr>
          <p:nvPr>
            <p:ph type="sldNum" sz="quarter" idx="12"/>
          </p:nvPr>
        </p:nvSpPr>
        <p:spPr>
          <a:xfrm>
            <a:off x="7010400" y="6492875"/>
            <a:ext cx="2133600" cy="365125"/>
          </a:xfrm>
        </p:spPr>
        <p:txBody>
          <a:bodyPr/>
          <a:lstStyle>
            <a:lvl1pPr>
              <a:defRPr sz="1600">
                <a:solidFill>
                  <a:srgbClr val="00B0F0"/>
                </a:solidFill>
                <a:latin typeface="方正舒体" pitchFamily="2" charset="-122"/>
                <a:ea typeface="方正舒体" pitchFamily="2" charset="-122"/>
              </a:defRPr>
            </a:lvl1pPr>
          </a:lstStyle>
          <a:p>
            <a:fld id="{7532149A-AE45-441D-864A-730BEF1BB169}" type="slidenum">
              <a:rPr lang="zh-CN" altLang="en-US" smtClean="0"/>
              <a:pPr/>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outline</a:t>
            </a:r>
            <a:endParaRPr lang="zh-CN" altLang="en-US"/>
          </a:p>
        </p:txBody>
      </p:sp>
      <p:sp>
        <p:nvSpPr>
          <p:cNvPr id="7" name="灯片编号占位符 6"/>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outline</a:t>
            </a:r>
            <a:endParaRPr lang="zh-CN" altLang="en-US"/>
          </a:p>
        </p:txBody>
      </p:sp>
      <p:sp>
        <p:nvSpPr>
          <p:cNvPr id="7" name="灯片编号占位符 6"/>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p>
            <a:fld id="{7532149A-AE45-441D-864A-730BEF1BB169}"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lvl1pPr>
              <a:defRPr sz="1600">
                <a:solidFill>
                  <a:srgbClr val="FF0000"/>
                </a:solidFill>
                <a:latin typeface="方正舒体" pitchFamily="2" charset="-122"/>
                <a:ea typeface="方正舒体" pitchFamily="2" charset="-122"/>
              </a:defRPr>
            </a:lvl1pPr>
          </a:lstStyle>
          <a:p>
            <a:fld id="{B14B2EBB-0000-4A9D-AADB-59EBDF5255CF}" type="slidenum">
              <a:rPr lang="zh-CN" altLang="en-US" smtClean="0"/>
              <a:pPr/>
              <a:t>‹#›</a:t>
            </a:fld>
            <a:endParaRPr lang="zh-CN" alt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outline</a:t>
            </a:r>
            <a:endParaRPr lang="zh-CN" altLang="en-US"/>
          </a:p>
        </p:txBody>
      </p:sp>
      <p:sp>
        <p:nvSpPr>
          <p:cNvPr id="7" name="灯片编号占位符 6"/>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en-US" altLang="zh-CN" smtClean="0"/>
              <a:t>outline</a:t>
            </a:r>
            <a:endParaRPr lang="zh-CN" altLang="en-US"/>
          </a:p>
        </p:txBody>
      </p:sp>
      <p:sp>
        <p:nvSpPr>
          <p:cNvPr id="9" name="灯片编号占位符 8"/>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en-US" altLang="zh-CN" smtClean="0"/>
              <a:t>outline</a:t>
            </a:r>
            <a:endParaRPr lang="zh-CN" altLang="en-US"/>
          </a:p>
        </p:txBody>
      </p:sp>
      <p:sp>
        <p:nvSpPr>
          <p:cNvPr id="5" name="灯片编号占位符 4"/>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US" altLang="zh-CN" smtClean="0"/>
              <a:t>outline</a:t>
            </a:r>
            <a:endParaRPr lang="zh-CN" altLang="en-US"/>
          </a:p>
        </p:txBody>
      </p:sp>
      <p:sp>
        <p:nvSpPr>
          <p:cNvPr id="4" name="灯片编号占位符 3"/>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outline</a:t>
            </a:r>
            <a:endParaRPr lang="zh-CN" altLang="en-US"/>
          </a:p>
        </p:txBody>
      </p:sp>
      <p:sp>
        <p:nvSpPr>
          <p:cNvPr id="7" name="灯片编号占位符 6"/>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outline</a:t>
            </a:r>
            <a:endParaRPr lang="zh-CN" altLang="en-US"/>
          </a:p>
        </p:txBody>
      </p:sp>
      <p:sp>
        <p:nvSpPr>
          <p:cNvPr id="7" name="灯片编号占位符 6"/>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outline</a:t>
            </a:r>
            <a:endParaRPr lang="zh-CN" altLang="en-US"/>
          </a:p>
        </p:txBody>
      </p:sp>
      <p:sp>
        <p:nvSpPr>
          <p:cNvPr id="6" name="灯片编号占位符 5"/>
          <p:cNvSpPr>
            <a:spLocks noGrp="1"/>
          </p:cNvSpPr>
          <p:nvPr>
            <p:ph type="sldNum" sz="quarter" idx="12"/>
          </p:nvPr>
        </p:nvSpPr>
        <p:spPr/>
        <p:txBody>
          <a:bodyPr/>
          <a:lstStyle/>
          <a:p>
            <a:fld id="{B14B2EBB-0000-4A9D-AADB-59EBDF5255C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outline</a:t>
            </a:r>
            <a:endParaRPr lang="zh-CN" altLang="en-US"/>
          </a:p>
        </p:txBody>
      </p:sp>
      <p:sp>
        <p:nvSpPr>
          <p:cNvPr id="7" name="灯片编号占位符 6"/>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en-US" altLang="zh-CN" smtClean="0"/>
              <a:t>outline</a:t>
            </a:r>
            <a:endParaRPr lang="zh-CN" altLang="en-US"/>
          </a:p>
        </p:txBody>
      </p:sp>
      <p:sp>
        <p:nvSpPr>
          <p:cNvPr id="9" name="灯片编号占位符 8"/>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en-US" altLang="zh-CN" smtClean="0"/>
              <a:t>outline</a:t>
            </a:r>
            <a:endParaRPr lang="zh-CN" altLang="en-US"/>
          </a:p>
        </p:txBody>
      </p:sp>
      <p:sp>
        <p:nvSpPr>
          <p:cNvPr id="5" name="灯片编号占位符 4"/>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0" y="6597352"/>
            <a:ext cx="1115616" cy="260648"/>
          </a:xfrm>
        </p:spPr>
        <p:txBody>
          <a:bodyPr/>
          <a:lstStyle>
            <a:lvl1pPr>
              <a:defRPr sz="1600" b="1">
                <a:solidFill>
                  <a:srgbClr val="00B0F0"/>
                </a:solidFill>
                <a:latin typeface="方正舒体" pitchFamily="2" charset="-122"/>
                <a:ea typeface="方正舒体" pitchFamily="2" charset="-122"/>
              </a:defRPr>
            </a:lvl1pPr>
          </a:lstStyle>
          <a:p>
            <a:r>
              <a:rPr lang="en-US" altLang="zh-CN" smtClean="0"/>
              <a:t>outline</a:t>
            </a:r>
            <a:endParaRPr lang="zh-CN" altLang="en-US" dirty="0"/>
          </a:p>
        </p:txBody>
      </p:sp>
      <p:sp>
        <p:nvSpPr>
          <p:cNvPr id="4" name="灯片编号占位符 3"/>
          <p:cNvSpPr>
            <a:spLocks noGrp="1"/>
          </p:cNvSpPr>
          <p:nvPr>
            <p:ph type="sldNum" sz="quarter" idx="12"/>
          </p:nvPr>
        </p:nvSpPr>
        <p:spPr>
          <a:xfrm>
            <a:off x="7010400" y="6492875"/>
            <a:ext cx="2133600" cy="365125"/>
          </a:xfrm>
        </p:spPr>
        <p:txBody>
          <a:bodyPr/>
          <a:lstStyle>
            <a:lvl1pPr>
              <a:defRPr sz="1600" b="1">
                <a:solidFill>
                  <a:srgbClr val="00B0F0"/>
                </a:solidFill>
                <a:latin typeface="方正舒体" pitchFamily="2" charset="-122"/>
                <a:ea typeface="方正舒体" pitchFamily="2" charset="-122"/>
              </a:defRPr>
            </a:lvl1pPr>
          </a:lstStyle>
          <a:p>
            <a:fld id="{2F98732A-2252-4D97-9B63-0429C93C9737}" type="slidenum">
              <a:rPr lang="zh-CN" altLang="en-US" smtClean="0"/>
              <a:pPr/>
              <a:t>‹#›</a:t>
            </a:fld>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outline</a:t>
            </a:r>
            <a:endParaRPr lang="zh-CN" altLang="en-US"/>
          </a:p>
        </p:txBody>
      </p:sp>
      <p:sp>
        <p:nvSpPr>
          <p:cNvPr id="7" name="灯片编号占位符 6"/>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outline</a:t>
            </a:r>
            <a:endParaRPr lang="zh-CN" altLang="en-US"/>
          </a:p>
        </p:txBody>
      </p:sp>
      <p:sp>
        <p:nvSpPr>
          <p:cNvPr id="7" name="灯片编号占位符 6"/>
          <p:cNvSpPr>
            <a:spLocks noGrp="1"/>
          </p:cNvSpPr>
          <p:nvPr>
            <p:ph type="sldNum" sz="quarter" idx="12"/>
          </p:nvPr>
        </p:nvSpPr>
        <p:spPr/>
        <p:txBody>
          <a:bodyPr/>
          <a:lstStyle/>
          <a:p>
            <a:fld id="{2F98732A-2252-4D97-9B63-0429C93C973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outline</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8732A-2252-4D97-9B63-0429C93C973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outline</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2149A-AE45-441D-864A-730BEF1BB16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outline</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B2EBB-0000-4A9D-AADB-59EBDF5255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0.xml"/><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image" Target="../media/image15.png"/><Relationship Id="rId9"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1.xml"/><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 Id="rId9"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21.bin"/><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3.xml"/><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4.bin"/><Relationship Id="rId5" Type="http://schemas.openxmlformats.org/officeDocument/2006/relationships/oleObject" Target="../embeddings/oleObject23.bin"/><Relationship Id="rId10" Type="http://schemas.openxmlformats.org/officeDocument/2006/relationships/oleObject" Target="../embeddings/oleObject28.bin"/><Relationship Id="rId4" Type="http://schemas.openxmlformats.org/officeDocument/2006/relationships/oleObject" Target="../embeddings/oleObject22.bin"/><Relationship Id="rId9"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4.xml"/><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6.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0" y="1214422"/>
            <a:ext cx="9144000" cy="1539879"/>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endParaRPr lang="zh-CN" altLang="en-US"/>
          </a:p>
        </p:txBody>
      </p:sp>
      <p:sp>
        <p:nvSpPr>
          <p:cNvPr id="2" name="标题 1"/>
          <p:cNvSpPr>
            <a:spLocks noGrp="1"/>
          </p:cNvSpPr>
          <p:nvPr>
            <p:ph type="ctrTitle"/>
          </p:nvPr>
        </p:nvSpPr>
        <p:spPr>
          <a:xfrm>
            <a:off x="0" y="1142984"/>
            <a:ext cx="9144000" cy="1612901"/>
          </a:xfrm>
        </p:spPr>
        <p:txBody>
          <a:bodyPr>
            <a:noAutofit/>
          </a:bodyPr>
          <a:lstStyle/>
          <a:p>
            <a:r>
              <a:rPr lang="en-US" altLang="zh-CN" b="1" dirty="0" smtClean="0">
                <a:solidFill>
                  <a:srgbClr val="C00000"/>
                </a:solidFill>
                <a:latin typeface="+mn-lt"/>
                <a:ea typeface="Arial Unicode MS" pitchFamily="34" charset="-122"/>
                <a:cs typeface="Arial Unicode MS" pitchFamily="34" charset="-122"/>
              </a:rPr>
              <a:t>Gluon emission from heavy quark</a:t>
            </a:r>
            <a:br>
              <a:rPr lang="en-US" altLang="zh-CN" b="1" dirty="0" smtClean="0">
                <a:solidFill>
                  <a:srgbClr val="C00000"/>
                </a:solidFill>
                <a:latin typeface="+mn-lt"/>
                <a:ea typeface="Arial Unicode MS" pitchFamily="34" charset="-122"/>
                <a:cs typeface="Arial Unicode MS" pitchFamily="34" charset="-122"/>
              </a:rPr>
            </a:br>
            <a:r>
              <a:rPr lang="en-US" altLang="zh-CN" b="1" dirty="0" smtClean="0">
                <a:solidFill>
                  <a:srgbClr val="C00000"/>
                </a:solidFill>
                <a:latin typeface="+mn-lt"/>
                <a:ea typeface="Arial Unicode MS" pitchFamily="34" charset="-122"/>
                <a:cs typeface="Arial Unicode MS" pitchFamily="34" charset="-122"/>
              </a:rPr>
              <a:t>in dense nuclear matter</a:t>
            </a:r>
            <a:endParaRPr lang="zh-CN" altLang="en-US" b="1" dirty="0">
              <a:solidFill>
                <a:srgbClr val="C00000"/>
              </a:solidFill>
              <a:latin typeface="+mn-lt"/>
              <a:ea typeface="Arial Unicode MS" pitchFamily="34" charset="-122"/>
              <a:cs typeface="Arial Unicode MS" pitchFamily="34" charset="-122"/>
            </a:endParaRPr>
          </a:p>
        </p:txBody>
      </p:sp>
      <p:sp>
        <p:nvSpPr>
          <p:cNvPr id="3" name="副标题 2"/>
          <p:cNvSpPr>
            <a:spLocks noGrp="1"/>
          </p:cNvSpPr>
          <p:nvPr>
            <p:ph type="subTitle" idx="1"/>
          </p:nvPr>
        </p:nvSpPr>
        <p:spPr>
          <a:xfrm>
            <a:off x="0" y="3143248"/>
            <a:ext cx="9144000" cy="1872208"/>
          </a:xfrm>
        </p:spPr>
        <p:txBody>
          <a:bodyPr>
            <a:normAutofit lnSpcReduction="10000"/>
          </a:bodyPr>
          <a:lstStyle/>
          <a:p>
            <a:r>
              <a:rPr lang="en-US" altLang="zh-CN" b="1" dirty="0" smtClean="0">
                <a:solidFill>
                  <a:srgbClr val="FF0000"/>
                </a:solidFill>
                <a:latin typeface="Calisto MT" pitchFamily="18" charset="0"/>
              </a:rPr>
              <a:t>   Le </a:t>
            </a:r>
            <a:r>
              <a:rPr lang="en-US" altLang="zh-CN" b="1" dirty="0" smtClean="0">
                <a:solidFill>
                  <a:srgbClr val="FF0000"/>
                </a:solidFill>
                <a:latin typeface="Calisto MT" pitchFamily="18" charset="0"/>
              </a:rPr>
              <a:t>Zhang</a:t>
            </a:r>
            <a:r>
              <a:rPr lang="zh-CN" altLang="en-US" b="1" dirty="0" smtClean="0">
                <a:solidFill>
                  <a:srgbClr val="FF0000"/>
                </a:solidFill>
                <a:latin typeface="Calisto MT" pitchFamily="18" charset="0"/>
              </a:rPr>
              <a:t>（张乐）</a:t>
            </a:r>
            <a:endParaRPr lang="en-US" altLang="zh-CN" b="1" dirty="0" smtClean="0">
              <a:solidFill>
                <a:srgbClr val="FF0000"/>
              </a:solidFill>
              <a:latin typeface="Calisto MT" pitchFamily="18" charset="0"/>
            </a:endParaRPr>
          </a:p>
          <a:p>
            <a:r>
              <a:rPr lang="zh-CN" altLang="en-US" sz="2400" b="1" dirty="0" smtClean="0">
                <a:solidFill>
                  <a:schemeClr val="tx1"/>
                </a:solidFill>
                <a:latin typeface="Calisto MT" pitchFamily="18" charset="0"/>
              </a:rPr>
              <a:t>湖北师范大学</a:t>
            </a:r>
            <a:endParaRPr lang="en-US" altLang="zh-CN" sz="2400" b="1" dirty="0" smtClean="0">
              <a:solidFill>
                <a:schemeClr val="tx1"/>
              </a:solidFill>
              <a:latin typeface="Calisto MT" pitchFamily="18" charset="0"/>
            </a:endParaRPr>
          </a:p>
          <a:p>
            <a:endParaRPr lang="en-US" altLang="zh-CN" sz="2400" b="1" dirty="0" smtClean="0">
              <a:solidFill>
                <a:schemeClr val="tx1"/>
              </a:solidFill>
              <a:latin typeface="Calisto MT" pitchFamily="18" charset="0"/>
            </a:endParaRPr>
          </a:p>
          <a:p>
            <a:r>
              <a:rPr lang="en-US" altLang="zh-CN" sz="2400" b="1" dirty="0" smtClean="0">
                <a:solidFill>
                  <a:schemeClr val="tx1"/>
                </a:solidFill>
                <a:latin typeface="Calisto MT" pitchFamily="18" charset="0"/>
              </a:rPr>
              <a:t>Collaborators: De-Fu </a:t>
            </a:r>
            <a:r>
              <a:rPr lang="en-US" altLang="zh-CN" sz="2400" b="1" dirty="0" err="1" smtClean="0">
                <a:solidFill>
                  <a:schemeClr val="tx1"/>
                </a:solidFill>
                <a:latin typeface="Calisto MT" pitchFamily="18" charset="0"/>
              </a:rPr>
              <a:t>Hou</a:t>
            </a:r>
            <a:r>
              <a:rPr lang="en-US" altLang="zh-CN" sz="2400" b="1" dirty="0" smtClean="0">
                <a:solidFill>
                  <a:schemeClr val="tx1"/>
                </a:solidFill>
                <a:latin typeface="Calisto MT" pitchFamily="18" charset="0"/>
              </a:rPr>
              <a:t>,  </a:t>
            </a:r>
            <a:r>
              <a:rPr lang="en-US" altLang="zh-CN" sz="2400" b="1" dirty="0" err="1" smtClean="0">
                <a:solidFill>
                  <a:schemeClr val="tx1"/>
                </a:solidFill>
                <a:latin typeface="Calisto MT" pitchFamily="18" charset="0"/>
              </a:rPr>
              <a:t>Guang</a:t>
            </a:r>
            <a:r>
              <a:rPr lang="en-US" altLang="zh-CN" sz="2400" b="1" dirty="0" smtClean="0">
                <a:solidFill>
                  <a:schemeClr val="tx1"/>
                </a:solidFill>
                <a:latin typeface="Calisto MT" pitchFamily="18" charset="0"/>
              </a:rPr>
              <a:t>-You Qin  (CCNU)</a:t>
            </a:r>
          </a:p>
          <a:p>
            <a:endParaRPr lang="en-US" altLang="zh-CN" sz="9800" dirty="0" smtClean="0">
              <a:solidFill>
                <a:srgbClr val="C00000"/>
              </a:solidFill>
              <a:latin typeface="Calisto MT"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0" y="1"/>
            <a:ext cx="9144000" cy="642918"/>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pPr algn="ctr"/>
            <a:endParaRPr lang="zh-CN" altLang="en-US" sz="3200" b="1" dirty="0" smtClean="0">
              <a:solidFill>
                <a:srgbClr val="FF0000"/>
              </a:solidFill>
              <a:latin typeface="Calisto MT" pitchFamily="18" charset="0"/>
            </a:endParaRPr>
          </a:p>
        </p:txBody>
      </p:sp>
      <p:sp>
        <p:nvSpPr>
          <p:cNvPr id="3" name="灯片编号占位符 2"/>
          <p:cNvSpPr>
            <a:spLocks noGrp="1"/>
          </p:cNvSpPr>
          <p:nvPr>
            <p:ph type="sldNum" sz="quarter" idx="12"/>
          </p:nvPr>
        </p:nvSpPr>
        <p:spPr/>
        <p:txBody>
          <a:bodyPr/>
          <a:lstStyle/>
          <a:p>
            <a:fld id="{2F98732A-2252-4D97-9B63-0429C93C9737}" type="slidenum">
              <a:rPr lang="zh-CN" altLang="en-US" smtClean="0"/>
              <a:pPr/>
              <a:t>10</a:t>
            </a:fld>
            <a:endParaRPr lang="zh-CN" altLang="en-US" dirty="0"/>
          </a:p>
        </p:txBody>
      </p:sp>
      <p:sp>
        <p:nvSpPr>
          <p:cNvPr id="13" name="矩形 12"/>
          <p:cNvSpPr/>
          <p:nvPr/>
        </p:nvSpPr>
        <p:spPr>
          <a:xfrm>
            <a:off x="0" y="0"/>
            <a:ext cx="9144000" cy="584775"/>
          </a:xfrm>
          <a:prstGeom prst="rect">
            <a:avLst/>
          </a:prstGeom>
        </p:spPr>
        <p:txBody>
          <a:bodyPr wrap="square">
            <a:spAutoFit/>
          </a:bodyPr>
          <a:lstStyle/>
          <a:p>
            <a:pPr algn="ctr"/>
            <a:r>
              <a:rPr lang="en-US" altLang="zh-CN" sz="3200" b="1" dirty="0" smtClean="0">
                <a:solidFill>
                  <a:srgbClr val="FF0000"/>
                </a:solidFill>
                <a:latin typeface="Calisto MT" pitchFamily="18" charset="0"/>
              </a:rPr>
              <a:t>Look </a:t>
            </a:r>
            <a:r>
              <a:rPr lang="en-US" altLang="zh-CN" sz="3200" b="1" dirty="0">
                <a:solidFill>
                  <a:srgbClr val="FF0000"/>
                </a:solidFill>
                <a:latin typeface="Calisto MT" pitchFamily="18" charset="0"/>
              </a:rPr>
              <a:t>at one </a:t>
            </a:r>
            <a:r>
              <a:rPr lang="en-US" altLang="zh-CN" sz="3200" b="1" dirty="0" smtClean="0">
                <a:solidFill>
                  <a:srgbClr val="FF0000"/>
                </a:solidFill>
                <a:latin typeface="Calisto MT" pitchFamily="18" charset="0"/>
              </a:rPr>
              <a:t>diagram</a:t>
            </a:r>
            <a:endParaRPr lang="zh-CN" altLang="en-US" sz="3200" b="1" dirty="0">
              <a:solidFill>
                <a:srgbClr val="FF0000"/>
              </a:solidFill>
              <a:latin typeface="Calisto MT" pitchFamily="18" charset="0"/>
            </a:endParaRPr>
          </a:p>
        </p:txBody>
      </p:sp>
      <p:pic>
        <p:nvPicPr>
          <p:cNvPr id="10" name="Picture 3" descr="C:\Users\Administrator\AppData\Roaming\Tencent\Users\286715633\QQ\WinTemp\RichOle\IQLT3R)DDK)V(NR8VKI~2SG.png"/>
          <p:cNvPicPr>
            <a:picLocks noChangeAspect="1" noChangeArrowheads="1"/>
          </p:cNvPicPr>
          <p:nvPr/>
        </p:nvPicPr>
        <p:blipFill>
          <a:blip r:embed="rId4" cstate="print"/>
          <a:srcRect/>
          <a:stretch>
            <a:fillRect/>
          </a:stretch>
        </p:blipFill>
        <p:spPr bwMode="auto">
          <a:xfrm>
            <a:off x="2928926" y="642918"/>
            <a:ext cx="3286148" cy="1714512"/>
          </a:xfrm>
          <a:prstGeom prst="rect">
            <a:avLst/>
          </a:prstGeom>
          <a:noFill/>
        </p:spPr>
      </p:pic>
      <p:graphicFrame>
        <p:nvGraphicFramePr>
          <p:cNvPr id="15" name="对象 14"/>
          <p:cNvGraphicFramePr>
            <a:graphicFrameLocks noChangeAspect="1"/>
          </p:cNvGraphicFramePr>
          <p:nvPr/>
        </p:nvGraphicFramePr>
        <p:xfrm>
          <a:off x="285720" y="2285992"/>
          <a:ext cx="8358217" cy="557213"/>
        </p:xfrm>
        <a:graphic>
          <a:graphicData uri="http://schemas.openxmlformats.org/presentationml/2006/ole">
            <p:oleObj spid="_x0000_s466948" name="Formula" r:id="rId5" imgW="6127920" imgH="480240" progId="Equation.Ribbit">
              <p:embed/>
            </p:oleObj>
          </a:graphicData>
        </a:graphic>
      </p:graphicFrame>
      <p:graphicFrame>
        <p:nvGraphicFramePr>
          <p:cNvPr id="16" name="对象 15"/>
          <p:cNvGraphicFramePr>
            <a:graphicFrameLocks noChangeAspect="1"/>
          </p:cNvGraphicFramePr>
          <p:nvPr/>
        </p:nvGraphicFramePr>
        <p:xfrm>
          <a:off x="1000100" y="2857496"/>
          <a:ext cx="7912098" cy="563561"/>
        </p:xfrm>
        <a:graphic>
          <a:graphicData uri="http://schemas.openxmlformats.org/presentationml/2006/ole">
            <p:oleObj spid="_x0000_s466949" name="Formula" r:id="rId6" imgW="6145560" imgH="391320" progId="Equation.Ribbit">
              <p:embed/>
            </p:oleObj>
          </a:graphicData>
        </a:graphic>
      </p:graphicFrame>
      <p:graphicFrame>
        <p:nvGraphicFramePr>
          <p:cNvPr id="30" name="对象 29"/>
          <p:cNvGraphicFramePr>
            <a:graphicFrameLocks noChangeAspect="1"/>
          </p:cNvGraphicFramePr>
          <p:nvPr/>
        </p:nvGraphicFramePr>
        <p:xfrm>
          <a:off x="1000100" y="3429000"/>
          <a:ext cx="6429420" cy="500066"/>
        </p:xfrm>
        <a:graphic>
          <a:graphicData uri="http://schemas.openxmlformats.org/presentationml/2006/ole">
            <p:oleObj spid="_x0000_s466954" name="Formula" r:id="rId7" imgW="4620600" imgH="482760" progId="Equation.Ribbit">
              <p:embed/>
            </p:oleObj>
          </a:graphicData>
        </a:graphic>
      </p:graphicFrame>
      <p:graphicFrame>
        <p:nvGraphicFramePr>
          <p:cNvPr id="35" name="Object 8"/>
          <p:cNvGraphicFramePr>
            <a:graphicFrameLocks noChangeAspect="1"/>
          </p:cNvGraphicFramePr>
          <p:nvPr/>
        </p:nvGraphicFramePr>
        <p:xfrm>
          <a:off x="1000100" y="4071942"/>
          <a:ext cx="6500858" cy="571504"/>
        </p:xfrm>
        <a:graphic>
          <a:graphicData uri="http://schemas.openxmlformats.org/presentationml/2006/ole">
            <p:oleObj spid="_x0000_s466955" name="Formula" r:id="rId8" imgW="3995640" imgH="552600" progId="Equation.Ribbit">
              <p:embed/>
            </p:oleObj>
          </a:graphicData>
        </a:graphic>
      </p:graphicFrame>
      <p:grpSp>
        <p:nvGrpSpPr>
          <p:cNvPr id="45" name="组合 44"/>
          <p:cNvGrpSpPr/>
          <p:nvPr/>
        </p:nvGrpSpPr>
        <p:grpSpPr>
          <a:xfrm>
            <a:off x="1000100" y="4071942"/>
            <a:ext cx="6500858" cy="1961863"/>
            <a:chOff x="1000100" y="4071942"/>
            <a:chExt cx="6500858" cy="1961863"/>
          </a:xfrm>
        </p:grpSpPr>
        <p:sp>
          <p:nvSpPr>
            <p:cNvPr id="26" name="矩形 25"/>
            <p:cNvSpPr/>
            <p:nvPr/>
          </p:nvSpPr>
          <p:spPr>
            <a:xfrm>
              <a:off x="2928926" y="5572140"/>
              <a:ext cx="3062057" cy="461665"/>
            </a:xfrm>
            <a:prstGeom prst="rect">
              <a:avLst/>
            </a:prstGeom>
          </p:spPr>
          <p:txBody>
            <a:bodyPr wrap="none">
              <a:spAutoFit/>
            </a:bodyPr>
            <a:lstStyle/>
            <a:p>
              <a:r>
                <a:rPr lang="en-US" altLang="zh-CN" sz="2400" b="1" dirty="0" smtClean="0">
                  <a:solidFill>
                    <a:srgbClr val="FF0000"/>
                  </a:solidFill>
                  <a:latin typeface="Calisto MT" pitchFamily="18" charset="0"/>
                </a:rPr>
                <a:t>Hard  matrix element</a:t>
              </a:r>
              <a:endParaRPr lang="zh-CN" altLang="en-US" sz="2400" dirty="0"/>
            </a:p>
          </p:txBody>
        </p:sp>
        <p:sp>
          <p:nvSpPr>
            <p:cNvPr id="32" name="下箭头 31"/>
            <p:cNvSpPr/>
            <p:nvPr/>
          </p:nvSpPr>
          <p:spPr>
            <a:xfrm>
              <a:off x="4000496" y="4643446"/>
              <a:ext cx="142876" cy="92869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39" name="矩形 38"/>
            <p:cNvSpPr/>
            <p:nvPr/>
          </p:nvSpPr>
          <p:spPr>
            <a:xfrm>
              <a:off x="1000100" y="4071942"/>
              <a:ext cx="6500858"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6325087" y="2857496"/>
            <a:ext cx="2818913" cy="2390491"/>
            <a:chOff x="6325087" y="2857496"/>
            <a:chExt cx="2818913" cy="2390491"/>
          </a:xfrm>
        </p:grpSpPr>
        <p:sp>
          <p:nvSpPr>
            <p:cNvPr id="34" name="矩形 33"/>
            <p:cNvSpPr/>
            <p:nvPr/>
          </p:nvSpPr>
          <p:spPr>
            <a:xfrm>
              <a:off x="6325087" y="4786322"/>
              <a:ext cx="2818913" cy="461665"/>
            </a:xfrm>
            <a:prstGeom prst="rect">
              <a:avLst/>
            </a:prstGeom>
          </p:spPr>
          <p:txBody>
            <a:bodyPr wrap="none">
              <a:spAutoFit/>
            </a:bodyPr>
            <a:lstStyle/>
            <a:p>
              <a:r>
                <a:rPr lang="en-US" altLang="zh-CN" sz="2400" b="1" dirty="0" smtClean="0">
                  <a:solidFill>
                    <a:srgbClr val="002060"/>
                  </a:solidFill>
                </a:rPr>
                <a:t>Scattered gluon field</a:t>
              </a:r>
              <a:endParaRPr lang="zh-CN" altLang="en-US" sz="2400" b="1" dirty="0">
                <a:solidFill>
                  <a:srgbClr val="002060"/>
                </a:solidFill>
              </a:endParaRPr>
            </a:p>
          </p:txBody>
        </p:sp>
        <p:sp>
          <p:nvSpPr>
            <p:cNvPr id="41" name="下箭头 40"/>
            <p:cNvSpPr/>
            <p:nvPr/>
          </p:nvSpPr>
          <p:spPr>
            <a:xfrm>
              <a:off x="7715272" y="3214686"/>
              <a:ext cx="214314" cy="1643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7000892" y="2857496"/>
              <a:ext cx="1071570"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46" name="对象 45"/>
          <p:cNvGraphicFramePr>
            <a:graphicFrameLocks noChangeAspect="1"/>
          </p:cNvGraphicFramePr>
          <p:nvPr/>
        </p:nvGraphicFramePr>
        <p:xfrm>
          <a:off x="7500958" y="5429264"/>
          <a:ext cx="1395397" cy="682632"/>
        </p:xfrm>
        <a:graphic>
          <a:graphicData uri="http://schemas.openxmlformats.org/presentationml/2006/ole">
            <p:oleObj spid="_x0000_s466956" name="Formula" r:id="rId9" imgW="884160" imgH="562680" progId="Equation.Ribbit">
              <p:embed/>
            </p:oleObj>
          </a:graphicData>
        </a:graphic>
      </p:graphicFrame>
      <p:grpSp>
        <p:nvGrpSpPr>
          <p:cNvPr id="24" name="组合 23"/>
          <p:cNvGrpSpPr/>
          <p:nvPr/>
        </p:nvGrpSpPr>
        <p:grpSpPr>
          <a:xfrm>
            <a:off x="857224" y="3357562"/>
            <a:ext cx="6572296" cy="2890557"/>
            <a:chOff x="857224" y="3357562"/>
            <a:chExt cx="6572296" cy="2890557"/>
          </a:xfrm>
        </p:grpSpPr>
        <p:grpSp>
          <p:nvGrpSpPr>
            <p:cNvPr id="44" name="组合 43"/>
            <p:cNvGrpSpPr/>
            <p:nvPr/>
          </p:nvGrpSpPr>
          <p:grpSpPr>
            <a:xfrm>
              <a:off x="928662" y="3357562"/>
              <a:ext cx="6500858" cy="2890557"/>
              <a:chOff x="928662" y="3357562"/>
              <a:chExt cx="6500858" cy="2890557"/>
            </a:xfrm>
          </p:grpSpPr>
          <p:sp>
            <p:nvSpPr>
              <p:cNvPr id="25" name="矩形 24"/>
              <p:cNvSpPr/>
              <p:nvPr/>
            </p:nvSpPr>
            <p:spPr>
              <a:xfrm>
                <a:off x="928662" y="5786454"/>
                <a:ext cx="1922321" cy="461665"/>
              </a:xfrm>
              <a:prstGeom prst="rect">
                <a:avLst/>
              </a:prstGeom>
            </p:spPr>
            <p:txBody>
              <a:bodyPr wrap="square">
                <a:spAutoFit/>
              </a:bodyPr>
              <a:lstStyle/>
              <a:p>
                <a:r>
                  <a:rPr lang="en-US" altLang="zh-CN" sz="2400" b="1" dirty="0" smtClean="0">
                    <a:solidFill>
                      <a:srgbClr val="7030A0"/>
                    </a:solidFill>
                    <a:latin typeface="Calisto MT" pitchFamily="18" charset="0"/>
                  </a:rPr>
                  <a:t>Phase  </a:t>
                </a:r>
                <a:r>
                  <a:rPr lang="en-US" altLang="zh-CN" sz="2400" b="1" dirty="0">
                    <a:solidFill>
                      <a:srgbClr val="7030A0"/>
                    </a:solidFill>
                    <a:latin typeface="Calisto MT" pitchFamily="18" charset="0"/>
                  </a:rPr>
                  <a:t>factor</a:t>
                </a:r>
                <a:endParaRPr lang="zh-CN" altLang="en-US" sz="2400" dirty="0"/>
              </a:p>
            </p:txBody>
          </p:sp>
          <p:sp>
            <p:nvSpPr>
              <p:cNvPr id="37" name="圆角矩形 36"/>
              <p:cNvSpPr/>
              <p:nvPr/>
            </p:nvSpPr>
            <p:spPr>
              <a:xfrm>
                <a:off x="928662" y="3357562"/>
                <a:ext cx="6500858" cy="642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下箭头 22"/>
            <p:cNvSpPr/>
            <p:nvPr/>
          </p:nvSpPr>
          <p:spPr>
            <a:xfrm>
              <a:off x="857224" y="3786190"/>
              <a:ext cx="214314" cy="21431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7" name="对象 26"/>
          <p:cNvGraphicFramePr>
            <a:graphicFrameLocks noChangeAspect="1"/>
          </p:cNvGraphicFramePr>
          <p:nvPr/>
        </p:nvGraphicFramePr>
        <p:xfrm>
          <a:off x="5357818" y="6416696"/>
          <a:ext cx="3292469" cy="441304"/>
        </p:xfrm>
        <a:graphic>
          <a:graphicData uri="http://schemas.openxmlformats.org/presentationml/2006/ole">
            <p:oleObj spid="_x0000_s466957" name="Formula" r:id="rId10" imgW="2131200" imgH="391320" progId="Equation.Ribbit">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linds(horizontal)">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
            <a:ext cx="9144000" cy="714355"/>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pPr algn="ctr"/>
            <a:r>
              <a:rPr lang="en-US" altLang="zh-CN" sz="3200" b="1" dirty="0" smtClean="0">
                <a:solidFill>
                  <a:srgbClr val="FF0000"/>
                </a:solidFill>
                <a:latin typeface="Calisto MT" pitchFamily="18" charset="0"/>
              </a:rPr>
              <a:t>Look at one diagram</a:t>
            </a:r>
            <a:endParaRPr lang="zh-CN" altLang="en-US" sz="3200" b="1" dirty="0">
              <a:solidFill>
                <a:srgbClr val="FF0000"/>
              </a:solidFill>
              <a:latin typeface="Calisto MT" pitchFamily="18" charset="0"/>
            </a:endParaRPr>
          </a:p>
        </p:txBody>
      </p:sp>
      <p:sp>
        <p:nvSpPr>
          <p:cNvPr id="3" name="灯片编号占位符 2"/>
          <p:cNvSpPr>
            <a:spLocks noGrp="1"/>
          </p:cNvSpPr>
          <p:nvPr>
            <p:ph type="sldNum" sz="quarter" idx="12"/>
          </p:nvPr>
        </p:nvSpPr>
        <p:spPr/>
        <p:txBody>
          <a:bodyPr/>
          <a:lstStyle/>
          <a:p>
            <a:fld id="{2F98732A-2252-4D97-9B63-0429C93C9737}" type="slidenum">
              <a:rPr lang="zh-CN" altLang="en-US" smtClean="0"/>
              <a:pPr/>
              <a:t>11</a:t>
            </a:fld>
            <a:endParaRPr lang="zh-CN" altLang="en-US" dirty="0"/>
          </a:p>
        </p:txBody>
      </p:sp>
      <p:grpSp>
        <p:nvGrpSpPr>
          <p:cNvPr id="2" name="组合 16"/>
          <p:cNvGrpSpPr/>
          <p:nvPr/>
        </p:nvGrpSpPr>
        <p:grpSpPr>
          <a:xfrm>
            <a:off x="0" y="857232"/>
            <a:ext cx="9144000" cy="1333504"/>
            <a:chOff x="0" y="142852"/>
            <a:chExt cx="9144000" cy="1333504"/>
          </a:xfrm>
        </p:grpSpPr>
        <p:sp>
          <p:nvSpPr>
            <p:cNvPr id="4" name="矩形 3"/>
            <p:cNvSpPr/>
            <p:nvPr/>
          </p:nvSpPr>
          <p:spPr>
            <a:xfrm>
              <a:off x="0" y="142852"/>
              <a:ext cx="9144000" cy="461665"/>
            </a:xfrm>
            <a:prstGeom prst="rect">
              <a:avLst/>
            </a:prstGeom>
          </p:spPr>
          <p:txBody>
            <a:bodyPr wrap="square">
              <a:spAutoFit/>
            </a:bodyPr>
            <a:lstStyle/>
            <a:p>
              <a:r>
                <a:rPr lang="en-US" altLang="zh-CN" sz="2400" b="1" dirty="0" smtClean="0"/>
                <a:t>Define  the distribution function</a:t>
              </a:r>
              <a:endParaRPr lang="zh-CN" altLang="en-US" sz="2400" b="1" dirty="0" smtClean="0"/>
            </a:p>
          </p:txBody>
        </p:sp>
        <p:graphicFrame>
          <p:nvGraphicFramePr>
            <p:cNvPr id="6" name="对象 5"/>
            <p:cNvGraphicFramePr>
              <a:graphicFrameLocks noChangeAspect="1"/>
            </p:cNvGraphicFramePr>
            <p:nvPr/>
          </p:nvGraphicFramePr>
          <p:xfrm>
            <a:off x="214282" y="714356"/>
            <a:ext cx="8729663" cy="762000"/>
          </p:xfrm>
          <a:graphic>
            <a:graphicData uri="http://schemas.openxmlformats.org/presentationml/2006/ole">
              <p:oleObj spid="_x0000_s519170" name="Formula" r:id="rId4" imgW="5195880" imgH="384840" progId="Equation.Ribbit">
                <p:embed/>
              </p:oleObj>
            </a:graphicData>
          </a:graphic>
        </p:graphicFrame>
      </p:grpSp>
      <p:graphicFrame>
        <p:nvGraphicFramePr>
          <p:cNvPr id="7" name="对象 6"/>
          <p:cNvGraphicFramePr>
            <a:graphicFrameLocks noChangeAspect="1"/>
          </p:cNvGraphicFramePr>
          <p:nvPr/>
        </p:nvGraphicFramePr>
        <p:xfrm>
          <a:off x="4286248" y="928670"/>
          <a:ext cx="1533525" cy="352425"/>
        </p:xfrm>
        <a:graphic>
          <a:graphicData uri="http://schemas.openxmlformats.org/presentationml/2006/ole">
            <p:oleObj spid="_x0000_s519171" name="Formula" r:id="rId5" imgW="773640" imgH="177840" progId="Equation.Ribbit">
              <p:embed/>
            </p:oleObj>
          </a:graphicData>
        </a:graphic>
      </p:graphicFrame>
      <p:sp>
        <p:nvSpPr>
          <p:cNvPr id="8" name="矩形 7"/>
          <p:cNvSpPr/>
          <p:nvPr/>
        </p:nvSpPr>
        <p:spPr>
          <a:xfrm>
            <a:off x="0" y="2428868"/>
            <a:ext cx="8379025" cy="461665"/>
          </a:xfrm>
          <a:prstGeom prst="rect">
            <a:avLst/>
          </a:prstGeom>
        </p:spPr>
        <p:txBody>
          <a:bodyPr wrap="none">
            <a:spAutoFit/>
          </a:bodyPr>
          <a:lstStyle/>
          <a:p>
            <a:r>
              <a:rPr lang="en-US" altLang="zh-CN" sz="2400" b="1" dirty="0" smtClean="0"/>
              <a:t>The medium induced gluon emission spectrum for this diagram: </a:t>
            </a:r>
            <a:endParaRPr lang="zh-CN" altLang="en-US" sz="2400" b="1" dirty="0" smtClean="0"/>
          </a:p>
        </p:txBody>
      </p:sp>
      <p:graphicFrame>
        <p:nvGraphicFramePr>
          <p:cNvPr id="10" name="对象 9"/>
          <p:cNvGraphicFramePr>
            <a:graphicFrameLocks noChangeAspect="1"/>
          </p:cNvGraphicFramePr>
          <p:nvPr/>
        </p:nvGraphicFramePr>
        <p:xfrm>
          <a:off x="357158" y="3000372"/>
          <a:ext cx="6423025" cy="714380"/>
        </p:xfrm>
        <a:graphic>
          <a:graphicData uri="http://schemas.openxmlformats.org/presentationml/2006/ole">
            <p:oleObj spid="_x0000_s519172" name="Formula" r:id="rId6" imgW="3240000" imgH="419400" progId="Equation.Ribbit">
              <p:embed/>
            </p:oleObj>
          </a:graphicData>
        </a:graphic>
      </p:graphicFrame>
      <p:graphicFrame>
        <p:nvGraphicFramePr>
          <p:cNvPr id="12" name="对象 11"/>
          <p:cNvGraphicFramePr>
            <a:graphicFrameLocks noChangeAspect="1"/>
          </p:cNvGraphicFramePr>
          <p:nvPr/>
        </p:nvGraphicFramePr>
        <p:xfrm>
          <a:off x="1428728" y="3786190"/>
          <a:ext cx="7143800" cy="1000132"/>
        </p:xfrm>
        <a:graphic>
          <a:graphicData uri="http://schemas.openxmlformats.org/presentationml/2006/ole">
            <p:oleObj spid="_x0000_s519173" name="Formula" r:id="rId7" imgW="4620600" imgH="482760" progId="Equation.Ribbit">
              <p:embed/>
            </p:oleObj>
          </a:graphicData>
        </a:graphic>
      </p:graphicFrame>
      <p:graphicFrame>
        <p:nvGraphicFramePr>
          <p:cNvPr id="13" name="对象 12"/>
          <p:cNvGraphicFramePr>
            <a:graphicFrameLocks noChangeAspect="1"/>
          </p:cNvGraphicFramePr>
          <p:nvPr/>
        </p:nvGraphicFramePr>
        <p:xfrm>
          <a:off x="1357290" y="4786322"/>
          <a:ext cx="7215238" cy="1149350"/>
        </p:xfrm>
        <a:graphic>
          <a:graphicData uri="http://schemas.openxmlformats.org/presentationml/2006/ole">
            <p:oleObj spid="_x0000_s519174" name="Formula" r:id="rId8" imgW="4291560" imgH="579240" progId="Equation.Ribbit">
              <p:embed/>
            </p:oleObj>
          </a:graphicData>
        </a:graphic>
      </p:graphicFrame>
      <p:graphicFrame>
        <p:nvGraphicFramePr>
          <p:cNvPr id="14" name="对象 13"/>
          <p:cNvGraphicFramePr>
            <a:graphicFrameLocks noChangeAspect="1"/>
          </p:cNvGraphicFramePr>
          <p:nvPr/>
        </p:nvGraphicFramePr>
        <p:xfrm>
          <a:off x="7143768" y="6000768"/>
          <a:ext cx="1239835" cy="571480"/>
        </p:xfrm>
        <a:graphic>
          <a:graphicData uri="http://schemas.openxmlformats.org/presentationml/2006/ole">
            <p:oleObj spid="_x0000_s519175" name="Formula" r:id="rId9" imgW="842040" imgH="355680" progId="Equation.Ribbit">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
            <a:ext cx="9144000" cy="785794"/>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pPr algn="ctr"/>
            <a:r>
              <a:rPr lang="en-US" altLang="zh-CN" sz="3200" b="1" dirty="0" smtClean="0">
                <a:solidFill>
                  <a:srgbClr val="FF0000"/>
                </a:solidFill>
                <a:latin typeface="Calisto MT" pitchFamily="18" charset="0"/>
              </a:rPr>
              <a:t>Sum over all diagrams</a:t>
            </a:r>
            <a:endParaRPr lang="zh-CN" altLang="en-US" sz="3200" b="1" dirty="0" smtClean="0">
              <a:solidFill>
                <a:srgbClr val="FF0000"/>
              </a:solidFill>
              <a:latin typeface="Calisto MT" pitchFamily="18" charset="0"/>
            </a:endParaRPr>
          </a:p>
        </p:txBody>
      </p:sp>
      <p:sp>
        <p:nvSpPr>
          <p:cNvPr id="3" name="灯片编号占位符 2"/>
          <p:cNvSpPr>
            <a:spLocks noGrp="1"/>
          </p:cNvSpPr>
          <p:nvPr>
            <p:ph type="sldNum" sz="quarter" idx="12"/>
          </p:nvPr>
        </p:nvSpPr>
        <p:spPr/>
        <p:txBody>
          <a:bodyPr/>
          <a:lstStyle/>
          <a:p>
            <a:fld id="{2F98732A-2252-4D97-9B63-0429C93C9737}" type="slidenum">
              <a:rPr lang="zh-CN" altLang="en-US" smtClean="0"/>
              <a:pPr/>
              <a:t>12</a:t>
            </a:fld>
            <a:endParaRPr lang="zh-CN" altLang="en-US" dirty="0"/>
          </a:p>
        </p:txBody>
      </p:sp>
      <p:sp>
        <p:nvSpPr>
          <p:cNvPr id="16" name="矩形 15"/>
          <p:cNvSpPr/>
          <p:nvPr/>
        </p:nvSpPr>
        <p:spPr>
          <a:xfrm>
            <a:off x="357158" y="714356"/>
            <a:ext cx="8786842" cy="461665"/>
          </a:xfrm>
          <a:prstGeom prst="rect">
            <a:avLst/>
          </a:prstGeom>
        </p:spPr>
        <p:txBody>
          <a:bodyPr wrap="square">
            <a:spAutoFit/>
          </a:bodyPr>
          <a:lstStyle/>
          <a:p>
            <a:r>
              <a:rPr lang="en-US" altLang="zh-CN" sz="2400" b="1" dirty="0" smtClean="0">
                <a:solidFill>
                  <a:srgbClr val="FF0000"/>
                </a:solidFill>
              </a:rPr>
              <a:t>General  formula </a:t>
            </a:r>
            <a:r>
              <a:rPr lang="en-US" altLang="zh-CN" sz="2400" b="1" dirty="0" smtClean="0"/>
              <a:t>for gluon emission spectrum</a:t>
            </a:r>
            <a:r>
              <a:rPr lang="en-US" altLang="zh-CN" sz="2400" b="1" dirty="0" smtClean="0">
                <a:solidFill>
                  <a:srgbClr val="C00000"/>
                </a:solidFill>
              </a:rPr>
              <a:t> </a:t>
            </a:r>
            <a:r>
              <a:rPr lang="en-US" altLang="zh-CN" sz="2400" b="1" dirty="0" smtClean="0"/>
              <a:t>:</a:t>
            </a:r>
            <a:endParaRPr lang="zh-CN" altLang="en-US" sz="2400" b="1" dirty="0" smtClean="0"/>
          </a:p>
        </p:txBody>
      </p:sp>
      <p:pic>
        <p:nvPicPr>
          <p:cNvPr id="492557" name="Picture 13" descr="C:\Users\lenovo\AppData\Roaming\Tencent\Users\286715633\QQ\WinTemp\RichOle\U6O9AWUQRZ3H(ADDLR8VP_B.png"/>
          <p:cNvPicPr>
            <a:picLocks noChangeAspect="1" noChangeArrowheads="1"/>
          </p:cNvPicPr>
          <p:nvPr/>
        </p:nvPicPr>
        <p:blipFill>
          <a:blip r:embed="rId4"/>
          <a:srcRect/>
          <a:stretch>
            <a:fillRect/>
          </a:stretch>
        </p:blipFill>
        <p:spPr bwMode="auto">
          <a:xfrm>
            <a:off x="357158" y="1142984"/>
            <a:ext cx="8215370" cy="5715016"/>
          </a:xfrm>
          <a:prstGeom prst="rect">
            <a:avLst/>
          </a:prstGeom>
          <a:noFill/>
        </p:spPr>
      </p:pic>
      <p:graphicFrame>
        <p:nvGraphicFramePr>
          <p:cNvPr id="545793" name="Object 1"/>
          <p:cNvGraphicFramePr>
            <a:graphicFrameLocks noChangeAspect="1"/>
          </p:cNvGraphicFramePr>
          <p:nvPr/>
        </p:nvGraphicFramePr>
        <p:xfrm>
          <a:off x="6357949" y="1071546"/>
          <a:ext cx="2786051" cy="714380"/>
        </p:xfrm>
        <a:graphic>
          <a:graphicData uri="http://schemas.openxmlformats.org/presentationml/2006/ole">
            <p:oleObj spid="_x0000_s545793" name="Formula" r:id="rId5" imgW="1882440" imgH="374760" progId="Equation.Ribbit">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9144000" cy="1039813"/>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pPr algn="ctr"/>
            <a:endParaRPr lang="zh-CN" altLang="en-US" sz="3200" b="1" dirty="0" smtClean="0">
              <a:solidFill>
                <a:srgbClr val="FF0000"/>
              </a:solidFill>
              <a:latin typeface="Calisto MT" pitchFamily="18" charset="0"/>
            </a:endParaRPr>
          </a:p>
        </p:txBody>
      </p:sp>
      <p:sp>
        <p:nvSpPr>
          <p:cNvPr id="28" name="灯片编号占位符 27"/>
          <p:cNvSpPr>
            <a:spLocks noGrp="1"/>
          </p:cNvSpPr>
          <p:nvPr>
            <p:ph type="sldNum" sz="quarter" idx="12"/>
          </p:nvPr>
        </p:nvSpPr>
        <p:spPr/>
        <p:txBody>
          <a:bodyPr/>
          <a:lstStyle/>
          <a:p>
            <a:fld id="{2F98732A-2252-4D97-9B63-0429C93C9737}" type="slidenum">
              <a:rPr lang="zh-CN" altLang="en-US" smtClean="0"/>
              <a:pPr/>
              <a:t>13</a:t>
            </a:fld>
            <a:endParaRPr lang="zh-CN" altLang="en-US"/>
          </a:p>
        </p:txBody>
      </p:sp>
      <p:sp>
        <p:nvSpPr>
          <p:cNvPr id="36" name="矩形 35"/>
          <p:cNvSpPr/>
          <p:nvPr/>
        </p:nvSpPr>
        <p:spPr>
          <a:xfrm>
            <a:off x="0" y="214290"/>
            <a:ext cx="9144000" cy="584775"/>
          </a:xfrm>
          <a:prstGeom prst="rect">
            <a:avLst/>
          </a:prstGeom>
        </p:spPr>
        <p:txBody>
          <a:bodyPr wrap="square">
            <a:spAutoFit/>
          </a:bodyPr>
          <a:lstStyle/>
          <a:p>
            <a:pPr algn="ctr"/>
            <a:r>
              <a:rPr lang="en-US" altLang="zh-CN" sz="3200" b="1" dirty="0" smtClean="0">
                <a:solidFill>
                  <a:srgbClr val="FF0000"/>
                </a:solidFill>
                <a:latin typeface="Calisto MT" pitchFamily="18" charset="0"/>
              </a:rPr>
              <a:t> Static screening potential</a:t>
            </a:r>
            <a:endParaRPr lang="zh-CN" altLang="en-US" sz="3200" b="1" dirty="0" smtClean="0">
              <a:solidFill>
                <a:srgbClr val="FF0000"/>
              </a:solidFill>
              <a:latin typeface="Calisto MT" pitchFamily="18" charset="0"/>
            </a:endParaRPr>
          </a:p>
        </p:txBody>
      </p:sp>
      <p:grpSp>
        <p:nvGrpSpPr>
          <p:cNvPr id="16" name="组合 15"/>
          <p:cNvGrpSpPr/>
          <p:nvPr/>
        </p:nvGrpSpPr>
        <p:grpSpPr>
          <a:xfrm>
            <a:off x="214282" y="928670"/>
            <a:ext cx="6105540" cy="1306517"/>
            <a:chOff x="214282" y="857232"/>
            <a:chExt cx="6105540" cy="1306517"/>
          </a:xfrm>
        </p:grpSpPr>
        <p:sp>
          <p:nvSpPr>
            <p:cNvPr id="39" name="矩形 38"/>
            <p:cNvSpPr/>
            <p:nvPr/>
          </p:nvSpPr>
          <p:spPr>
            <a:xfrm>
              <a:off x="214282" y="857232"/>
              <a:ext cx="3773790" cy="461665"/>
            </a:xfrm>
            <a:prstGeom prst="rect">
              <a:avLst/>
            </a:prstGeom>
          </p:spPr>
          <p:txBody>
            <a:bodyPr wrap="none">
              <a:spAutoFit/>
            </a:bodyPr>
            <a:lstStyle/>
            <a:p>
              <a:r>
                <a:rPr lang="en-US" altLang="zh-CN" sz="2400" b="1" dirty="0" smtClean="0">
                  <a:latin typeface="Calisto MT" pitchFamily="18" charset="0"/>
                </a:rPr>
                <a:t>Static screening potential :</a:t>
              </a:r>
              <a:endParaRPr lang="zh-CN" altLang="en-US" sz="2400" b="1" dirty="0" smtClean="0">
                <a:latin typeface="Calisto MT" pitchFamily="18" charset="0"/>
              </a:endParaRPr>
            </a:p>
          </p:txBody>
        </p:sp>
        <p:graphicFrame>
          <p:nvGraphicFramePr>
            <p:cNvPr id="9" name="对象 8"/>
            <p:cNvGraphicFramePr>
              <a:graphicFrameLocks noChangeAspect="1"/>
            </p:cNvGraphicFramePr>
            <p:nvPr/>
          </p:nvGraphicFramePr>
          <p:xfrm>
            <a:off x="2357422" y="1500174"/>
            <a:ext cx="3962400" cy="663575"/>
          </p:xfrm>
          <a:graphic>
            <a:graphicData uri="http://schemas.openxmlformats.org/presentationml/2006/ole">
              <p:oleObj spid="_x0000_s304132" name="Formula" r:id="rId4" imgW="1998000" imgH="335520" progId="Equation.Ribbit">
                <p:embed/>
              </p:oleObj>
            </a:graphicData>
          </a:graphic>
        </p:graphicFrame>
      </p:grpSp>
      <p:grpSp>
        <p:nvGrpSpPr>
          <p:cNvPr id="17" name="组合 16"/>
          <p:cNvGrpSpPr/>
          <p:nvPr/>
        </p:nvGrpSpPr>
        <p:grpSpPr>
          <a:xfrm>
            <a:off x="357158" y="2143116"/>
            <a:ext cx="8358246" cy="1204916"/>
            <a:chOff x="357158" y="2143116"/>
            <a:chExt cx="8358246" cy="1204916"/>
          </a:xfrm>
        </p:grpSpPr>
        <p:sp>
          <p:nvSpPr>
            <p:cNvPr id="42" name="矩形 41"/>
            <p:cNvSpPr/>
            <p:nvPr/>
          </p:nvSpPr>
          <p:spPr>
            <a:xfrm>
              <a:off x="357158" y="2143116"/>
              <a:ext cx="5286412" cy="461665"/>
            </a:xfrm>
            <a:prstGeom prst="rect">
              <a:avLst/>
            </a:prstGeom>
          </p:spPr>
          <p:txBody>
            <a:bodyPr wrap="square">
              <a:spAutoFit/>
            </a:bodyPr>
            <a:lstStyle/>
            <a:p>
              <a:r>
                <a:rPr lang="en-US" altLang="zh-CN" sz="2400" b="1" dirty="0" smtClean="0">
                  <a:latin typeface="Calisto MT" pitchFamily="18" charset="0"/>
                </a:rPr>
                <a:t>The gluon field correlation function : </a:t>
              </a:r>
              <a:endParaRPr lang="zh-CN" altLang="en-US" sz="2400" b="1" dirty="0" smtClean="0">
                <a:latin typeface="Calisto MT" pitchFamily="18" charset="0"/>
              </a:endParaRPr>
            </a:p>
          </p:txBody>
        </p:sp>
        <p:graphicFrame>
          <p:nvGraphicFramePr>
            <p:cNvPr id="14" name="对象 13"/>
            <p:cNvGraphicFramePr>
              <a:graphicFrameLocks noChangeAspect="1"/>
            </p:cNvGraphicFramePr>
            <p:nvPr/>
          </p:nvGraphicFramePr>
          <p:xfrm>
            <a:off x="376238" y="2571744"/>
            <a:ext cx="8339166" cy="776288"/>
          </p:xfrm>
          <a:graphic>
            <a:graphicData uri="http://schemas.openxmlformats.org/presentationml/2006/ole">
              <p:oleObj spid="_x0000_s304135" name="Formula" r:id="rId5" imgW="4422240" imgH="392760" progId="Equation.Ribbit">
                <p:embed/>
              </p:oleObj>
            </a:graphicData>
          </a:graphic>
        </p:graphicFrame>
      </p:grpSp>
      <p:grpSp>
        <p:nvGrpSpPr>
          <p:cNvPr id="20" name="组合 19"/>
          <p:cNvGrpSpPr/>
          <p:nvPr/>
        </p:nvGrpSpPr>
        <p:grpSpPr>
          <a:xfrm>
            <a:off x="428596" y="3286124"/>
            <a:ext cx="6415088" cy="1814520"/>
            <a:chOff x="428596" y="3286124"/>
            <a:chExt cx="6415088" cy="1814520"/>
          </a:xfrm>
        </p:grpSpPr>
        <p:graphicFrame>
          <p:nvGraphicFramePr>
            <p:cNvPr id="304136" name="Object 8"/>
            <p:cNvGraphicFramePr>
              <a:graphicFrameLocks noChangeAspect="1"/>
            </p:cNvGraphicFramePr>
            <p:nvPr/>
          </p:nvGraphicFramePr>
          <p:xfrm>
            <a:off x="500034" y="3571876"/>
            <a:ext cx="6343650" cy="717550"/>
          </p:xfrm>
          <a:graphic>
            <a:graphicData uri="http://schemas.openxmlformats.org/presentationml/2006/ole">
              <p:oleObj spid="_x0000_s304136" name="Formula" r:id="rId6" imgW="3928320" imgH="362160" progId="Equation.Ribbit">
                <p:embed/>
              </p:oleObj>
            </a:graphicData>
          </a:graphic>
        </p:graphicFrame>
        <p:sp>
          <p:nvSpPr>
            <p:cNvPr id="13" name="矩形 12"/>
            <p:cNvSpPr/>
            <p:nvPr/>
          </p:nvSpPr>
          <p:spPr>
            <a:xfrm>
              <a:off x="428596" y="3286124"/>
              <a:ext cx="2915926" cy="461665"/>
            </a:xfrm>
            <a:prstGeom prst="rect">
              <a:avLst/>
            </a:prstGeom>
          </p:spPr>
          <p:txBody>
            <a:bodyPr wrap="none">
              <a:spAutoFit/>
            </a:bodyPr>
            <a:lstStyle/>
            <a:p>
              <a:r>
                <a:rPr lang="en-US" altLang="zh-CN" sz="2400" b="1" dirty="0" smtClean="0"/>
                <a:t>Distribution function </a:t>
              </a:r>
              <a:endParaRPr lang="zh-CN" altLang="en-US" sz="2400" dirty="0"/>
            </a:p>
          </p:txBody>
        </p:sp>
        <p:graphicFrame>
          <p:nvGraphicFramePr>
            <p:cNvPr id="304137" name="Object 9"/>
            <p:cNvGraphicFramePr>
              <a:graphicFrameLocks noChangeAspect="1"/>
            </p:cNvGraphicFramePr>
            <p:nvPr/>
          </p:nvGraphicFramePr>
          <p:xfrm>
            <a:off x="500034" y="4357694"/>
            <a:ext cx="5802312" cy="742950"/>
          </p:xfrm>
          <a:graphic>
            <a:graphicData uri="http://schemas.openxmlformats.org/presentationml/2006/ole">
              <p:oleObj spid="_x0000_s304137" name="Formula" r:id="rId7" imgW="2927520" imgH="374760" progId="Equation.Ribbit">
                <p:embed/>
              </p:oleObj>
            </a:graphicData>
          </a:graphic>
        </p:graphicFrame>
      </p:grpSp>
      <p:grpSp>
        <p:nvGrpSpPr>
          <p:cNvPr id="19" name="组合 18"/>
          <p:cNvGrpSpPr/>
          <p:nvPr/>
        </p:nvGrpSpPr>
        <p:grpSpPr>
          <a:xfrm>
            <a:off x="357158" y="5286388"/>
            <a:ext cx="8501062" cy="1276353"/>
            <a:chOff x="357158" y="5286388"/>
            <a:chExt cx="8501062" cy="1276353"/>
          </a:xfrm>
        </p:grpSpPr>
        <p:sp>
          <p:nvSpPr>
            <p:cNvPr id="15" name="矩形 14"/>
            <p:cNvSpPr/>
            <p:nvPr/>
          </p:nvSpPr>
          <p:spPr>
            <a:xfrm>
              <a:off x="428596" y="5286388"/>
              <a:ext cx="5269519" cy="461665"/>
            </a:xfrm>
            <a:prstGeom prst="rect">
              <a:avLst/>
            </a:prstGeom>
          </p:spPr>
          <p:txBody>
            <a:bodyPr wrap="none">
              <a:spAutoFit/>
            </a:bodyPr>
            <a:lstStyle/>
            <a:p>
              <a:r>
                <a:rPr lang="en-US" altLang="zh-CN" sz="2400" b="1" dirty="0" smtClean="0">
                  <a:latin typeface="Calisto MT" pitchFamily="18" charset="0"/>
                </a:rPr>
                <a:t>The  relationship between       and       </a:t>
              </a:r>
              <a:endParaRPr lang="zh-CN" altLang="en-US" sz="2400" b="1" dirty="0" smtClean="0">
                <a:latin typeface="Calisto MT" pitchFamily="18" charset="0"/>
              </a:endParaRPr>
            </a:p>
          </p:txBody>
        </p:sp>
        <p:graphicFrame>
          <p:nvGraphicFramePr>
            <p:cNvPr id="304138" name="Object 10"/>
            <p:cNvGraphicFramePr>
              <a:graphicFrameLocks noChangeAspect="1"/>
            </p:cNvGraphicFramePr>
            <p:nvPr/>
          </p:nvGraphicFramePr>
          <p:xfrm>
            <a:off x="4143372" y="5429264"/>
            <a:ext cx="214312" cy="285752"/>
          </p:xfrm>
          <a:graphic>
            <a:graphicData uri="http://schemas.openxmlformats.org/presentationml/2006/ole">
              <p:oleObj spid="_x0000_s304138" name="Formula" r:id="rId8" imgW="76320" imgH="156240" progId="Equation.Ribbit">
                <p:embed/>
              </p:oleObj>
            </a:graphicData>
          </a:graphic>
        </p:graphicFrame>
        <p:graphicFrame>
          <p:nvGraphicFramePr>
            <p:cNvPr id="304139" name="Object 11"/>
            <p:cNvGraphicFramePr>
              <a:graphicFrameLocks noChangeAspect="1"/>
            </p:cNvGraphicFramePr>
            <p:nvPr/>
          </p:nvGraphicFramePr>
          <p:xfrm>
            <a:off x="5072066" y="5357826"/>
            <a:ext cx="1339850" cy="357187"/>
          </p:xfrm>
          <a:graphic>
            <a:graphicData uri="http://schemas.openxmlformats.org/presentationml/2006/ole">
              <p:oleObj spid="_x0000_s304139" name="Formula" r:id="rId9" imgW="748080" imgH="177840" progId="Equation.Ribbit">
                <p:embed/>
              </p:oleObj>
            </a:graphicData>
          </a:graphic>
        </p:graphicFrame>
        <p:graphicFrame>
          <p:nvGraphicFramePr>
            <p:cNvPr id="304140" name="Object 12"/>
            <p:cNvGraphicFramePr>
              <a:graphicFrameLocks noChangeAspect="1"/>
            </p:cNvGraphicFramePr>
            <p:nvPr/>
          </p:nvGraphicFramePr>
          <p:xfrm>
            <a:off x="357158" y="5786454"/>
            <a:ext cx="8501062" cy="776287"/>
          </p:xfrm>
          <a:graphic>
            <a:graphicData uri="http://schemas.openxmlformats.org/presentationml/2006/ole">
              <p:oleObj spid="_x0000_s304140" name="Formula" r:id="rId10" imgW="5881680" imgH="391320" progId="Equation.Ribbit">
                <p:embed/>
              </p:oleObj>
            </a:graphicData>
          </a:graphic>
        </p:graphicFrame>
      </p:grpSp>
    </p:spTree>
    <p:extLst>
      <p:ext uri="{BB962C8B-B14F-4D97-AF65-F5344CB8AC3E}">
        <p14:creationId xmlns:p14="http://schemas.microsoft.com/office/powerpoint/2010/main" xmlns="" val="2663038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9144000" cy="1039813"/>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pPr algn="ctr"/>
            <a:r>
              <a:rPr lang="en-US" altLang="zh-CN" sz="3200" b="1" dirty="0" smtClean="0">
                <a:solidFill>
                  <a:srgbClr val="FF0000"/>
                </a:solidFill>
                <a:latin typeface="Calisto MT" pitchFamily="18" charset="0"/>
              </a:rPr>
              <a:t>Static screening potential</a:t>
            </a:r>
            <a:endParaRPr lang="zh-CN" altLang="en-US" sz="3200" b="1" dirty="0" smtClean="0">
              <a:solidFill>
                <a:srgbClr val="FF0000"/>
              </a:solidFill>
              <a:latin typeface="Calisto MT" pitchFamily="18" charset="0"/>
            </a:endParaRPr>
          </a:p>
        </p:txBody>
      </p:sp>
      <p:sp>
        <p:nvSpPr>
          <p:cNvPr id="28" name="灯片编号占位符 27"/>
          <p:cNvSpPr>
            <a:spLocks noGrp="1"/>
          </p:cNvSpPr>
          <p:nvPr>
            <p:ph type="sldNum" sz="quarter" idx="12"/>
          </p:nvPr>
        </p:nvSpPr>
        <p:spPr/>
        <p:txBody>
          <a:bodyPr/>
          <a:lstStyle/>
          <a:p>
            <a:fld id="{2F98732A-2252-4D97-9B63-0429C93C9737}" type="slidenum">
              <a:rPr lang="zh-CN" altLang="en-US" smtClean="0"/>
              <a:pPr/>
              <a:t>14</a:t>
            </a:fld>
            <a:endParaRPr lang="zh-CN" altLang="en-US"/>
          </a:p>
        </p:txBody>
      </p:sp>
      <p:sp>
        <p:nvSpPr>
          <p:cNvPr id="36" name="矩形 35"/>
          <p:cNvSpPr/>
          <p:nvPr/>
        </p:nvSpPr>
        <p:spPr>
          <a:xfrm>
            <a:off x="0" y="214290"/>
            <a:ext cx="9144000" cy="523220"/>
          </a:xfrm>
          <a:prstGeom prst="rect">
            <a:avLst/>
          </a:prstGeom>
        </p:spPr>
        <p:txBody>
          <a:bodyPr wrap="square">
            <a:spAutoFit/>
          </a:bodyPr>
          <a:lstStyle/>
          <a:p>
            <a:r>
              <a:rPr lang="en-US" altLang="zh-CN" sz="2800" b="1" dirty="0" smtClean="0">
                <a:solidFill>
                  <a:srgbClr val="FF0000"/>
                </a:solidFill>
                <a:latin typeface="Calisto MT" pitchFamily="18" charset="0"/>
              </a:rPr>
              <a:t>                        </a:t>
            </a:r>
            <a:endParaRPr lang="zh-CN" altLang="en-US" sz="2800" b="1" dirty="0" smtClean="0">
              <a:solidFill>
                <a:srgbClr val="FF0000"/>
              </a:solidFill>
              <a:latin typeface="Calisto MT" pitchFamily="18" charset="0"/>
            </a:endParaRPr>
          </a:p>
        </p:txBody>
      </p:sp>
      <p:sp>
        <p:nvSpPr>
          <p:cNvPr id="14" name="矩形 13"/>
          <p:cNvSpPr/>
          <p:nvPr/>
        </p:nvSpPr>
        <p:spPr>
          <a:xfrm>
            <a:off x="428596" y="5903893"/>
            <a:ext cx="8429684" cy="954107"/>
          </a:xfrm>
          <a:prstGeom prst="rect">
            <a:avLst/>
          </a:prstGeom>
        </p:spPr>
        <p:txBody>
          <a:bodyPr wrap="square">
            <a:spAutoFit/>
          </a:bodyPr>
          <a:lstStyle/>
          <a:p>
            <a:r>
              <a:rPr lang="en-US" altLang="zh-CN" sz="2800" b="1" dirty="0" smtClean="0">
                <a:solidFill>
                  <a:srgbClr val="FF0000"/>
                </a:solidFill>
                <a:latin typeface="Calisto MT" pitchFamily="18" charset="0"/>
              </a:rPr>
              <a:t>Beyond collinear </a:t>
            </a:r>
            <a:r>
              <a:rPr lang="en-US" altLang="zh-CN" sz="2800" b="1" dirty="0" err="1" smtClean="0">
                <a:solidFill>
                  <a:srgbClr val="FF0000"/>
                </a:solidFill>
                <a:latin typeface="Calisto MT" pitchFamily="18" charset="0"/>
              </a:rPr>
              <a:t>rescattering</a:t>
            </a:r>
            <a:r>
              <a:rPr lang="en-US" altLang="zh-CN" sz="2800" b="1" dirty="0" smtClean="0">
                <a:solidFill>
                  <a:srgbClr val="FF0000"/>
                </a:solidFill>
                <a:latin typeface="Calisto MT" pitchFamily="18" charset="0"/>
              </a:rPr>
              <a:t> expansion     </a:t>
            </a:r>
          </a:p>
          <a:p>
            <a:r>
              <a:rPr lang="en-US" altLang="zh-CN" sz="2800" b="1" dirty="0" smtClean="0">
                <a:solidFill>
                  <a:srgbClr val="FF0000"/>
                </a:solidFill>
                <a:latin typeface="Calisto MT" pitchFamily="18" charset="0"/>
              </a:rPr>
              <a:t>Beyond soft gluon emission approximation </a:t>
            </a:r>
            <a:endParaRPr lang="zh-CN" altLang="en-US" sz="2800" b="1" dirty="0" smtClean="0">
              <a:solidFill>
                <a:srgbClr val="FF0000"/>
              </a:solidFill>
              <a:latin typeface="Calisto MT" pitchFamily="18" charset="0"/>
            </a:endParaRPr>
          </a:p>
        </p:txBody>
      </p:sp>
      <p:graphicFrame>
        <p:nvGraphicFramePr>
          <p:cNvPr id="7" name="对象 6"/>
          <p:cNvGraphicFramePr>
            <a:graphicFrameLocks noChangeAspect="1"/>
          </p:cNvGraphicFramePr>
          <p:nvPr/>
        </p:nvGraphicFramePr>
        <p:xfrm>
          <a:off x="500034" y="1071546"/>
          <a:ext cx="5837238" cy="642942"/>
        </p:xfrm>
        <a:graphic>
          <a:graphicData uri="http://schemas.openxmlformats.org/presentationml/2006/ole">
            <p:oleObj spid="_x0000_s546817" name="Formula" r:id="rId4" imgW="2944080" imgH="410400" progId="Equation.Ribbit">
              <p:embed/>
            </p:oleObj>
          </a:graphicData>
        </a:graphic>
      </p:graphicFrame>
      <p:graphicFrame>
        <p:nvGraphicFramePr>
          <p:cNvPr id="10" name="对象 9"/>
          <p:cNvGraphicFramePr>
            <a:graphicFrameLocks noChangeAspect="1"/>
          </p:cNvGraphicFramePr>
          <p:nvPr/>
        </p:nvGraphicFramePr>
        <p:xfrm>
          <a:off x="1500166" y="1785926"/>
          <a:ext cx="7358114" cy="928694"/>
        </p:xfrm>
        <a:graphic>
          <a:graphicData uri="http://schemas.openxmlformats.org/presentationml/2006/ole">
            <p:oleObj spid="_x0000_s546818" name="Formula" r:id="rId5" imgW="5024160" imgH="519480" progId="Equation.Ribbit">
              <p:embed/>
            </p:oleObj>
          </a:graphicData>
        </a:graphic>
      </p:graphicFrame>
      <p:graphicFrame>
        <p:nvGraphicFramePr>
          <p:cNvPr id="11" name="对象 10"/>
          <p:cNvGraphicFramePr>
            <a:graphicFrameLocks noChangeAspect="1"/>
          </p:cNvGraphicFramePr>
          <p:nvPr/>
        </p:nvGraphicFramePr>
        <p:xfrm>
          <a:off x="1714480" y="2786058"/>
          <a:ext cx="7143800" cy="1006475"/>
        </p:xfrm>
        <a:graphic>
          <a:graphicData uri="http://schemas.openxmlformats.org/presentationml/2006/ole">
            <p:oleObj spid="_x0000_s546819" name="Formula" r:id="rId6" imgW="5708880" imgH="508320" progId="Equation.Ribbit">
              <p:embed/>
            </p:oleObj>
          </a:graphicData>
        </a:graphic>
      </p:graphicFrame>
      <p:graphicFrame>
        <p:nvGraphicFramePr>
          <p:cNvPr id="13" name="对象 12"/>
          <p:cNvGraphicFramePr>
            <a:graphicFrameLocks noChangeAspect="1"/>
          </p:cNvGraphicFramePr>
          <p:nvPr/>
        </p:nvGraphicFramePr>
        <p:xfrm>
          <a:off x="1714480" y="3929066"/>
          <a:ext cx="7215238" cy="1006475"/>
        </p:xfrm>
        <a:graphic>
          <a:graphicData uri="http://schemas.openxmlformats.org/presentationml/2006/ole">
            <p:oleObj spid="_x0000_s546820" name="Formula" r:id="rId7" imgW="5994720" imgH="508320" progId="Equation.Ribbit">
              <p:embed/>
            </p:oleObj>
          </a:graphicData>
        </a:graphic>
      </p:graphicFrame>
      <p:graphicFrame>
        <p:nvGraphicFramePr>
          <p:cNvPr id="16" name="对象 15"/>
          <p:cNvGraphicFramePr>
            <a:graphicFrameLocks noChangeAspect="1"/>
          </p:cNvGraphicFramePr>
          <p:nvPr/>
        </p:nvGraphicFramePr>
        <p:xfrm>
          <a:off x="1785918" y="4929198"/>
          <a:ext cx="7143800" cy="912811"/>
        </p:xfrm>
        <a:graphic>
          <a:graphicData uri="http://schemas.openxmlformats.org/presentationml/2006/ole">
            <p:oleObj spid="_x0000_s546821" name="Formula" r:id="rId8" imgW="3650040" imgH="567720" progId="Equation.Ribbit">
              <p:embed/>
            </p:oleObj>
          </a:graphicData>
        </a:graphic>
      </p:graphicFrame>
    </p:spTree>
    <p:extLst>
      <p:ext uri="{BB962C8B-B14F-4D97-AF65-F5344CB8AC3E}">
        <p14:creationId xmlns:p14="http://schemas.microsoft.com/office/powerpoint/2010/main" xmlns="" val="266303827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0"/>
            <a:ext cx="9144000" cy="1039813"/>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pPr algn="ctr"/>
            <a:endParaRPr lang="zh-CN" altLang="en-US" sz="3200" b="1" dirty="0" smtClean="0">
              <a:solidFill>
                <a:srgbClr val="FF0000"/>
              </a:solidFill>
              <a:latin typeface="Calisto MT" pitchFamily="18" charset="0"/>
            </a:endParaRPr>
          </a:p>
        </p:txBody>
      </p:sp>
      <p:sp>
        <p:nvSpPr>
          <p:cNvPr id="5" name="灯片编号占位符 4"/>
          <p:cNvSpPr>
            <a:spLocks noGrp="1"/>
          </p:cNvSpPr>
          <p:nvPr>
            <p:ph type="sldNum" sz="quarter" idx="12"/>
          </p:nvPr>
        </p:nvSpPr>
        <p:spPr/>
        <p:txBody>
          <a:bodyPr/>
          <a:lstStyle/>
          <a:p>
            <a:fld id="{2F98732A-2252-4D97-9B63-0429C93C9737}" type="slidenum">
              <a:rPr lang="zh-CN" altLang="en-US" smtClean="0"/>
              <a:pPr/>
              <a:t>15</a:t>
            </a:fld>
            <a:endParaRPr lang="zh-CN" altLang="en-US" dirty="0"/>
          </a:p>
        </p:txBody>
      </p:sp>
      <p:sp>
        <p:nvSpPr>
          <p:cNvPr id="8" name="矩形 7"/>
          <p:cNvSpPr/>
          <p:nvPr/>
        </p:nvSpPr>
        <p:spPr>
          <a:xfrm>
            <a:off x="0" y="285728"/>
            <a:ext cx="9144000" cy="584775"/>
          </a:xfrm>
          <a:prstGeom prst="rect">
            <a:avLst/>
          </a:prstGeom>
        </p:spPr>
        <p:txBody>
          <a:bodyPr wrap="square">
            <a:spAutoFit/>
          </a:bodyPr>
          <a:lstStyle/>
          <a:p>
            <a:pPr algn="ctr"/>
            <a:r>
              <a:rPr lang="en-US" altLang="zh-CN" sz="3200" b="1" dirty="0" smtClean="0">
                <a:solidFill>
                  <a:srgbClr val="FF0000"/>
                </a:solidFill>
              </a:rPr>
              <a:t>Soft gluon emission limit</a:t>
            </a:r>
            <a:endParaRPr lang="en-US" altLang="zh-CN" sz="3200" b="1" dirty="0" smtClean="0">
              <a:solidFill>
                <a:srgbClr val="FF0000"/>
              </a:solidFill>
              <a:latin typeface="Calisto MT" pitchFamily="18" charset="0"/>
            </a:endParaRPr>
          </a:p>
        </p:txBody>
      </p:sp>
      <p:sp>
        <p:nvSpPr>
          <p:cNvPr id="9" name="矩形 8"/>
          <p:cNvSpPr/>
          <p:nvPr/>
        </p:nvSpPr>
        <p:spPr>
          <a:xfrm>
            <a:off x="642910" y="3714752"/>
            <a:ext cx="5472460" cy="523220"/>
          </a:xfrm>
          <a:prstGeom prst="rect">
            <a:avLst/>
          </a:prstGeom>
        </p:spPr>
        <p:txBody>
          <a:bodyPr wrap="none">
            <a:spAutoFit/>
          </a:bodyPr>
          <a:lstStyle/>
          <a:p>
            <a:r>
              <a:rPr lang="en-US" altLang="zh-CN" sz="2800" b="1" dirty="0" smtClean="0">
                <a:solidFill>
                  <a:srgbClr val="FF0000"/>
                </a:solidFill>
              </a:rPr>
              <a:t>It is consistent with  </a:t>
            </a:r>
            <a:r>
              <a:rPr lang="en-US" altLang="zh-CN" sz="2800" b="1" smtClean="0">
                <a:solidFill>
                  <a:srgbClr val="FF0000"/>
                </a:solidFill>
              </a:rPr>
              <a:t>GLV  formula    </a:t>
            </a:r>
            <a:endParaRPr lang="zh-CN" altLang="en-US" sz="2800" b="1" dirty="0">
              <a:solidFill>
                <a:srgbClr val="FF0000"/>
              </a:solidFill>
            </a:endParaRPr>
          </a:p>
        </p:txBody>
      </p:sp>
      <p:graphicFrame>
        <p:nvGraphicFramePr>
          <p:cNvPr id="261123" name="Object 3"/>
          <p:cNvGraphicFramePr>
            <a:graphicFrameLocks noChangeAspect="1"/>
          </p:cNvGraphicFramePr>
          <p:nvPr/>
        </p:nvGraphicFramePr>
        <p:xfrm>
          <a:off x="3786182" y="4500570"/>
          <a:ext cx="3352800" cy="317500"/>
        </p:xfrm>
        <a:graphic>
          <a:graphicData uri="http://schemas.openxmlformats.org/presentationml/2006/ole">
            <p:oleObj spid="_x0000_s261123" name="Formula" r:id="rId4" imgW="1554480" imgH="185760" progId="Equation.Ribbit">
              <p:embed/>
            </p:oleObj>
          </a:graphicData>
        </a:graphic>
      </p:graphicFrame>
      <p:sp>
        <p:nvSpPr>
          <p:cNvPr id="13" name="矩形 12"/>
          <p:cNvSpPr/>
          <p:nvPr/>
        </p:nvSpPr>
        <p:spPr>
          <a:xfrm>
            <a:off x="4572000" y="5949280"/>
            <a:ext cx="4427984" cy="738664"/>
          </a:xfrm>
          <a:prstGeom prst="rect">
            <a:avLst/>
          </a:prstGeom>
        </p:spPr>
        <p:txBody>
          <a:bodyPr wrap="square">
            <a:spAutoFit/>
          </a:bodyPr>
          <a:lstStyle/>
          <a:p>
            <a:r>
              <a:rPr lang="en-US" altLang="zh-CN" sz="1400" b="1" dirty="0" err="1" smtClean="0">
                <a:solidFill>
                  <a:srgbClr val="7030A0"/>
                </a:solidFill>
              </a:rPr>
              <a:t>M.Gyulassy</a:t>
            </a:r>
            <a:r>
              <a:rPr lang="en-US" altLang="zh-CN" sz="1400" b="1" dirty="0" smtClean="0">
                <a:solidFill>
                  <a:srgbClr val="7030A0"/>
                </a:solidFill>
              </a:rPr>
              <a:t>, </a:t>
            </a:r>
            <a:r>
              <a:rPr lang="en-US" altLang="zh-CN" sz="1400" b="1" dirty="0" err="1" smtClean="0">
                <a:solidFill>
                  <a:srgbClr val="7030A0"/>
                </a:solidFill>
              </a:rPr>
              <a:t>P.Levai</a:t>
            </a:r>
            <a:r>
              <a:rPr lang="en-US" altLang="zh-CN" sz="1400" b="1" dirty="0" smtClean="0">
                <a:solidFill>
                  <a:srgbClr val="7030A0"/>
                </a:solidFill>
              </a:rPr>
              <a:t>, I. </a:t>
            </a:r>
            <a:r>
              <a:rPr lang="en-US" altLang="zh-CN" sz="1400" b="1" dirty="0" err="1" smtClean="0">
                <a:solidFill>
                  <a:srgbClr val="7030A0"/>
                </a:solidFill>
              </a:rPr>
              <a:t>Vitev</a:t>
            </a:r>
            <a:r>
              <a:rPr lang="en-US" altLang="zh-CN" sz="1400" b="1" dirty="0" smtClean="0">
                <a:solidFill>
                  <a:srgbClr val="7030A0"/>
                </a:solidFill>
              </a:rPr>
              <a:t>; PRL,(2000)</a:t>
            </a:r>
          </a:p>
          <a:p>
            <a:r>
              <a:rPr lang="en-US" altLang="zh-CN" sz="1400" b="1" dirty="0" err="1" smtClean="0">
                <a:solidFill>
                  <a:srgbClr val="7030A0"/>
                </a:solidFill>
              </a:rPr>
              <a:t>M.Gyulassy</a:t>
            </a:r>
            <a:r>
              <a:rPr lang="en-US" altLang="zh-CN" sz="1400" b="1" dirty="0" smtClean="0">
                <a:solidFill>
                  <a:srgbClr val="7030A0"/>
                </a:solidFill>
              </a:rPr>
              <a:t>, </a:t>
            </a:r>
            <a:r>
              <a:rPr lang="en-US" altLang="zh-CN" sz="1400" b="1" dirty="0" err="1" smtClean="0">
                <a:solidFill>
                  <a:srgbClr val="7030A0"/>
                </a:solidFill>
              </a:rPr>
              <a:t>P.Levai</a:t>
            </a:r>
            <a:r>
              <a:rPr lang="en-US" altLang="zh-CN" sz="1400" b="1" dirty="0" smtClean="0">
                <a:solidFill>
                  <a:srgbClr val="7030A0"/>
                </a:solidFill>
              </a:rPr>
              <a:t>, I. </a:t>
            </a:r>
            <a:r>
              <a:rPr lang="en-US" altLang="zh-CN" sz="1400" b="1" dirty="0" err="1" smtClean="0">
                <a:solidFill>
                  <a:srgbClr val="7030A0"/>
                </a:solidFill>
              </a:rPr>
              <a:t>Vitev</a:t>
            </a:r>
            <a:r>
              <a:rPr lang="en-US" altLang="zh-CN" sz="1400" b="1" dirty="0" smtClean="0">
                <a:solidFill>
                  <a:srgbClr val="7030A0"/>
                </a:solidFill>
              </a:rPr>
              <a:t>; </a:t>
            </a:r>
            <a:r>
              <a:rPr lang="en-US" altLang="zh-CN" sz="1400" b="1" dirty="0" err="1" smtClean="0">
                <a:solidFill>
                  <a:srgbClr val="7030A0"/>
                </a:solidFill>
              </a:rPr>
              <a:t>Nucl.Phys.A</a:t>
            </a:r>
            <a:r>
              <a:rPr lang="en-US" altLang="zh-CN" sz="1400" b="1" dirty="0" smtClean="0">
                <a:solidFill>
                  <a:srgbClr val="7030A0"/>
                </a:solidFill>
              </a:rPr>
              <a:t>,(2001)</a:t>
            </a:r>
          </a:p>
          <a:p>
            <a:r>
              <a:rPr lang="en-US" altLang="zh-CN" sz="1400" b="1" dirty="0" err="1" smtClean="0">
                <a:solidFill>
                  <a:srgbClr val="7030A0"/>
                </a:solidFill>
              </a:rPr>
              <a:t>M.Djordjevic</a:t>
            </a:r>
            <a:r>
              <a:rPr lang="en-US" altLang="zh-CN" sz="1400" b="1" dirty="0" smtClean="0">
                <a:solidFill>
                  <a:srgbClr val="7030A0"/>
                </a:solidFill>
              </a:rPr>
              <a:t> and </a:t>
            </a:r>
            <a:r>
              <a:rPr lang="en-US" altLang="zh-CN" sz="1400" b="1" dirty="0" err="1" smtClean="0">
                <a:solidFill>
                  <a:srgbClr val="7030A0"/>
                </a:solidFill>
              </a:rPr>
              <a:t>M.Gyulassy</a:t>
            </a:r>
            <a:r>
              <a:rPr lang="en-US" altLang="zh-CN" sz="1400" b="1" dirty="0" smtClean="0">
                <a:solidFill>
                  <a:srgbClr val="7030A0"/>
                </a:solidFill>
              </a:rPr>
              <a:t>,, </a:t>
            </a:r>
            <a:r>
              <a:rPr lang="en-US" altLang="zh-CN" sz="1400" b="1" dirty="0" err="1" smtClean="0">
                <a:solidFill>
                  <a:srgbClr val="7030A0"/>
                </a:solidFill>
              </a:rPr>
              <a:t>Nucl</a:t>
            </a:r>
            <a:r>
              <a:rPr lang="en-US" altLang="zh-CN" sz="1400" b="1" dirty="0" smtClean="0">
                <a:solidFill>
                  <a:srgbClr val="7030A0"/>
                </a:solidFill>
              </a:rPr>
              <a:t>. Phys. A(2004)</a:t>
            </a:r>
            <a:endParaRPr lang="zh-CN" altLang="en-US" sz="1400" b="1" dirty="0">
              <a:solidFill>
                <a:srgbClr val="7030A0"/>
              </a:solidFill>
            </a:endParaRPr>
          </a:p>
        </p:txBody>
      </p:sp>
      <p:graphicFrame>
        <p:nvGraphicFramePr>
          <p:cNvPr id="12" name="对象 11"/>
          <p:cNvGraphicFramePr>
            <a:graphicFrameLocks noChangeAspect="1"/>
          </p:cNvGraphicFramePr>
          <p:nvPr/>
        </p:nvGraphicFramePr>
        <p:xfrm>
          <a:off x="285720" y="1214422"/>
          <a:ext cx="8286808" cy="955675"/>
        </p:xfrm>
        <a:graphic>
          <a:graphicData uri="http://schemas.openxmlformats.org/presentationml/2006/ole">
            <p:oleObj spid="_x0000_s261125" name="Formula" r:id="rId5" imgW="5949000" imgH="482760" progId="Equation.Ribbit">
              <p:embed/>
            </p:oleObj>
          </a:graphicData>
        </a:graphic>
      </p:graphicFrame>
      <p:graphicFrame>
        <p:nvGraphicFramePr>
          <p:cNvPr id="14" name="对象 13"/>
          <p:cNvGraphicFramePr>
            <a:graphicFrameLocks noChangeAspect="1"/>
          </p:cNvGraphicFramePr>
          <p:nvPr/>
        </p:nvGraphicFramePr>
        <p:xfrm>
          <a:off x="1000100" y="2357430"/>
          <a:ext cx="7673971" cy="928694"/>
        </p:xfrm>
        <a:graphic>
          <a:graphicData uri="http://schemas.openxmlformats.org/presentationml/2006/ole">
            <p:oleObj spid="_x0000_s261126" name="Formula" r:id="rId6" imgW="4159440" imgH="494280" progId="Equation.Ribbit">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0" y="0"/>
            <a:ext cx="9144000" cy="1039813"/>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pPr algn="ctr"/>
            <a:endParaRPr lang="zh-CN" altLang="en-US" sz="3200" b="1" dirty="0" smtClean="0">
              <a:solidFill>
                <a:srgbClr val="FF0000"/>
              </a:solidFill>
              <a:latin typeface="Calisto MT" pitchFamily="18" charset="0"/>
            </a:endParaRPr>
          </a:p>
        </p:txBody>
      </p:sp>
      <p:sp>
        <p:nvSpPr>
          <p:cNvPr id="2" name="矩形 1"/>
          <p:cNvSpPr/>
          <p:nvPr/>
        </p:nvSpPr>
        <p:spPr>
          <a:xfrm>
            <a:off x="0" y="260648"/>
            <a:ext cx="9144000" cy="646331"/>
          </a:xfrm>
          <a:prstGeom prst="rect">
            <a:avLst/>
          </a:prstGeom>
        </p:spPr>
        <p:txBody>
          <a:bodyPr wrap="square">
            <a:spAutoFit/>
          </a:bodyPr>
          <a:lstStyle/>
          <a:p>
            <a:pPr algn="ctr">
              <a:spcBef>
                <a:spcPct val="0"/>
              </a:spcBef>
            </a:pPr>
            <a:r>
              <a:rPr lang="en-US" altLang="zh-CN" sz="3600" b="1" dirty="0" smtClean="0">
                <a:solidFill>
                  <a:srgbClr val="FF0000"/>
                </a:solidFill>
                <a:latin typeface="+mj-lt"/>
                <a:ea typeface="+mj-ea"/>
                <a:cs typeface="+mj-cs"/>
              </a:rPr>
              <a:t>Summary</a:t>
            </a:r>
          </a:p>
        </p:txBody>
      </p:sp>
      <p:sp>
        <p:nvSpPr>
          <p:cNvPr id="9" name="灯片编号占位符 8"/>
          <p:cNvSpPr>
            <a:spLocks noGrp="1"/>
          </p:cNvSpPr>
          <p:nvPr>
            <p:ph type="sldNum" sz="quarter" idx="12"/>
          </p:nvPr>
        </p:nvSpPr>
        <p:spPr/>
        <p:txBody>
          <a:bodyPr/>
          <a:lstStyle/>
          <a:p>
            <a:fld id="{2F98732A-2252-4D97-9B63-0429C93C9737}" type="slidenum">
              <a:rPr lang="zh-CN" altLang="en-US" smtClean="0"/>
              <a:pPr/>
              <a:t>16</a:t>
            </a:fld>
            <a:endParaRPr lang="zh-CN" altLang="en-US" dirty="0"/>
          </a:p>
        </p:txBody>
      </p:sp>
      <p:sp>
        <p:nvSpPr>
          <p:cNvPr id="18" name="矩形 17"/>
          <p:cNvSpPr/>
          <p:nvPr/>
        </p:nvSpPr>
        <p:spPr>
          <a:xfrm>
            <a:off x="500034" y="1214422"/>
            <a:ext cx="8286808" cy="3785652"/>
          </a:xfrm>
          <a:prstGeom prst="rect">
            <a:avLst/>
          </a:prstGeom>
        </p:spPr>
        <p:txBody>
          <a:bodyPr wrap="square">
            <a:spAutoFit/>
          </a:bodyPr>
          <a:lstStyle/>
          <a:p>
            <a:pPr marL="457200" indent="-457200"/>
            <a:r>
              <a:rPr lang="en-US" altLang="zh-CN" sz="2400" b="1" dirty="0" smtClean="0"/>
              <a:t>1.  We derive a closed formula for medium-induced single gluon emission </a:t>
            </a:r>
            <a:r>
              <a:rPr lang="en-US" altLang="zh-CN" sz="2400" b="1" dirty="0" smtClean="0">
                <a:solidFill>
                  <a:srgbClr val="FF0000"/>
                </a:solidFill>
              </a:rPr>
              <a:t>via transverse and longitudinal scatterings. </a:t>
            </a:r>
          </a:p>
          <a:p>
            <a:pPr marL="457200" indent="-457200"/>
            <a:endParaRPr lang="en-US" altLang="zh-CN" sz="2400" b="1" dirty="0" smtClean="0">
              <a:solidFill>
                <a:srgbClr val="FF0000"/>
              </a:solidFill>
            </a:endParaRPr>
          </a:p>
          <a:p>
            <a:pPr marL="457200" indent="-457200"/>
            <a:r>
              <a:rPr lang="en-US" altLang="zh-CN" sz="2400" b="1" dirty="0" smtClean="0"/>
              <a:t>2.  Our study  is </a:t>
            </a:r>
            <a:r>
              <a:rPr lang="en-US" altLang="zh-CN" sz="2400" b="1" dirty="0" smtClean="0">
                <a:solidFill>
                  <a:srgbClr val="C00000"/>
                </a:solidFill>
              </a:rPr>
              <a:t>a generalization of </a:t>
            </a:r>
            <a:r>
              <a:rPr lang="en-US" altLang="zh-CN" sz="2400" b="1" dirty="0" smtClean="0"/>
              <a:t>both  HT and GLV </a:t>
            </a:r>
          </a:p>
          <a:p>
            <a:pPr marL="457200" indent="-457200"/>
            <a:r>
              <a:rPr lang="en-US" altLang="zh-CN" sz="2400" b="1" dirty="0" smtClean="0"/>
              <a:t>       one-</a:t>
            </a:r>
            <a:r>
              <a:rPr lang="en-US" altLang="zh-CN" sz="2400" b="1" dirty="0" err="1" smtClean="0"/>
              <a:t>rescattering</a:t>
            </a:r>
            <a:r>
              <a:rPr lang="en-US" altLang="zh-CN" sz="2400" b="1" dirty="0" smtClean="0"/>
              <a:t>-one-emission formula:</a:t>
            </a:r>
          </a:p>
          <a:p>
            <a:pPr marL="457200" indent="-457200"/>
            <a:r>
              <a:rPr lang="en-US" altLang="zh-CN" sz="2400" b="1" dirty="0" smtClean="0"/>
              <a:t>        —— </a:t>
            </a:r>
            <a:r>
              <a:rPr lang="en-US" altLang="zh-CN" sz="2400" b="1" dirty="0" smtClean="0">
                <a:solidFill>
                  <a:srgbClr val="FF0000"/>
                </a:solidFill>
              </a:rPr>
              <a:t>beyond collinear </a:t>
            </a:r>
            <a:r>
              <a:rPr lang="en-US" altLang="zh-CN" sz="2400" b="1" dirty="0" err="1" smtClean="0">
                <a:solidFill>
                  <a:srgbClr val="FF0000"/>
                </a:solidFill>
              </a:rPr>
              <a:t>rescattering</a:t>
            </a:r>
            <a:r>
              <a:rPr lang="en-US" altLang="zh-CN" sz="2400" b="1" dirty="0" smtClean="0">
                <a:solidFill>
                  <a:srgbClr val="FF0000"/>
                </a:solidFill>
              </a:rPr>
              <a:t>  expansion used in HT;</a:t>
            </a:r>
          </a:p>
          <a:p>
            <a:pPr marL="457200" indent="-457200"/>
            <a:r>
              <a:rPr lang="en-US" altLang="zh-CN" sz="2400" b="1" dirty="0" smtClean="0"/>
              <a:t>        —— </a:t>
            </a:r>
            <a:r>
              <a:rPr lang="en-US" altLang="zh-CN" sz="2400" b="1" dirty="0" smtClean="0">
                <a:solidFill>
                  <a:srgbClr val="FF0000"/>
                </a:solidFill>
              </a:rPr>
              <a:t>beyond soft gluon emission limit used in GLV.</a:t>
            </a:r>
          </a:p>
          <a:p>
            <a:pPr marL="457200" indent="-457200"/>
            <a:endParaRPr lang="en-US" altLang="zh-CN" sz="2400" b="1" dirty="0" smtClean="0"/>
          </a:p>
          <a:p>
            <a:pPr marL="457200" indent="-457200"/>
            <a:endParaRPr lang="en-US" altLang="zh-CN" sz="2400" b="1" dirty="0" smtClean="0"/>
          </a:p>
          <a:p>
            <a:pPr marL="457200" indent="-457200"/>
            <a:endParaRPr lang="zh-CN" altLang="en-US" sz="2400" b="1" dirty="0" smtClean="0"/>
          </a:p>
        </p:txBody>
      </p:sp>
      <p:sp>
        <p:nvSpPr>
          <p:cNvPr id="13" name="矩形 12"/>
          <p:cNvSpPr/>
          <p:nvPr/>
        </p:nvSpPr>
        <p:spPr>
          <a:xfrm>
            <a:off x="571472" y="5572140"/>
            <a:ext cx="7858180" cy="830997"/>
          </a:xfrm>
          <a:prstGeom prst="rect">
            <a:avLst/>
          </a:prstGeom>
        </p:spPr>
        <p:txBody>
          <a:bodyPr wrap="square">
            <a:spAutoFit/>
          </a:bodyPr>
          <a:lstStyle/>
          <a:p>
            <a:pPr marL="457200" indent="-457200"/>
            <a:r>
              <a:rPr lang="en-US" altLang="zh-CN" sz="2400" b="1" dirty="0" smtClean="0">
                <a:latin typeface="Calisto MT" pitchFamily="18" charset="0"/>
              </a:rPr>
              <a:t>Phenomenological studies of </a:t>
            </a:r>
            <a:r>
              <a:rPr lang="en-US" altLang="zh-CN" sz="2400" b="1" dirty="0" err="1" smtClean="0">
                <a:latin typeface="Calisto MT" pitchFamily="18" charset="0"/>
              </a:rPr>
              <a:t>parton</a:t>
            </a:r>
            <a:r>
              <a:rPr lang="en-US" altLang="zh-CN" sz="2400" b="1" dirty="0" smtClean="0">
                <a:latin typeface="Calisto MT" pitchFamily="18" charset="0"/>
              </a:rPr>
              <a:t> energy loss and jet </a:t>
            </a:r>
          </a:p>
          <a:p>
            <a:pPr marL="457200" indent="-457200"/>
            <a:r>
              <a:rPr lang="en-US" altLang="zh-CN" sz="2400" b="1" dirty="0" smtClean="0">
                <a:latin typeface="Calisto MT" pitchFamily="18" charset="0"/>
              </a:rPr>
              <a:t>quenching in relativistic heavy-ion collisions.</a:t>
            </a:r>
          </a:p>
        </p:txBody>
      </p:sp>
      <p:sp>
        <p:nvSpPr>
          <p:cNvPr id="14" name="矩形 13"/>
          <p:cNvSpPr/>
          <p:nvPr/>
        </p:nvSpPr>
        <p:spPr>
          <a:xfrm>
            <a:off x="500034" y="4786322"/>
            <a:ext cx="1390124" cy="523220"/>
          </a:xfrm>
          <a:prstGeom prst="rect">
            <a:avLst/>
          </a:prstGeom>
        </p:spPr>
        <p:txBody>
          <a:bodyPr wrap="none">
            <a:spAutoFit/>
          </a:bodyPr>
          <a:lstStyle/>
          <a:p>
            <a:pPr algn="ctr">
              <a:spcBef>
                <a:spcPct val="0"/>
              </a:spcBef>
            </a:pPr>
            <a:r>
              <a:rPr lang="en-US" altLang="zh-CN" sz="2800" b="1" dirty="0" smtClean="0">
                <a:solidFill>
                  <a:srgbClr val="FF0000"/>
                </a:solidFill>
              </a:rPr>
              <a:t>Outlook</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2357430"/>
            <a:ext cx="9144000" cy="1039813"/>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endParaRPr lang="zh-CN" altLang="en-US"/>
          </a:p>
        </p:txBody>
      </p:sp>
      <p:sp>
        <p:nvSpPr>
          <p:cNvPr id="3" name="矩形 2"/>
          <p:cNvSpPr/>
          <p:nvPr/>
        </p:nvSpPr>
        <p:spPr>
          <a:xfrm>
            <a:off x="2643174" y="2357430"/>
            <a:ext cx="3432350" cy="1015663"/>
          </a:xfrm>
          <a:prstGeom prst="rect">
            <a:avLst/>
          </a:prstGeom>
        </p:spPr>
        <p:txBody>
          <a:bodyPr wrap="none">
            <a:spAutoFit/>
          </a:bodyPr>
          <a:lstStyle/>
          <a:p>
            <a:pPr algn="ctr"/>
            <a:r>
              <a:rPr lang="de-DE" altLang="zh-CN" sz="6000" dirty="0" smtClean="0">
                <a:solidFill>
                  <a:srgbClr val="FF0000"/>
                </a:solidFill>
                <a:latin typeface="华文行楷" pitchFamily="2" charset="-122"/>
                <a:ea typeface="华文行楷" pitchFamily="2" charset="-122"/>
              </a:rPr>
              <a:t>Thank you ! </a:t>
            </a:r>
            <a:endParaRPr lang="zh-CN" altLang="en-US" sz="6000" dirty="0">
              <a:latin typeface="华文行楷" pitchFamily="2" charset="-122"/>
              <a:ea typeface="华文行楷" pitchFamily="2" charset="-122"/>
            </a:endParaRPr>
          </a:p>
        </p:txBody>
      </p:sp>
      <p:sp>
        <p:nvSpPr>
          <p:cNvPr id="5" name="灯片编号占位符 4"/>
          <p:cNvSpPr>
            <a:spLocks noGrp="1"/>
          </p:cNvSpPr>
          <p:nvPr>
            <p:ph type="sldNum" sz="quarter" idx="12"/>
          </p:nvPr>
        </p:nvSpPr>
        <p:spPr/>
        <p:txBody>
          <a:bodyPr/>
          <a:lstStyle/>
          <a:p>
            <a:fld id="{2F98732A-2252-4D97-9B63-0429C93C9737}" type="slidenum">
              <a:rPr lang="zh-CN" altLang="en-US" smtClean="0"/>
              <a:pPr/>
              <a:t>17</a:t>
            </a:fld>
            <a:endParaRPr lang="zh-CN"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9144000" cy="1039813"/>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endParaRPr lang="zh-CN" altLang="en-US"/>
          </a:p>
        </p:txBody>
      </p:sp>
      <p:sp>
        <p:nvSpPr>
          <p:cNvPr id="5" name="灯片编号占位符 4"/>
          <p:cNvSpPr>
            <a:spLocks noGrp="1"/>
          </p:cNvSpPr>
          <p:nvPr>
            <p:ph type="sldNum" sz="quarter" idx="12"/>
          </p:nvPr>
        </p:nvSpPr>
        <p:spPr>
          <a:xfrm>
            <a:off x="7010400" y="6453336"/>
            <a:ext cx="2133600" cy="365125"/>
          </a:xfrm>
        </p:spPr>
        <p:txBody>
          <a:bodyPr/>
          <a:lstStyle/>
          <a:p>
            <a:fld id="{2F98732A-2252-4D97-9B63-0429C93C9737}" type="slidenum">
              <a:rPr lang="zh-CN" altLang="en-US" smtClean="0"/>
              <a:pPr/>
              <a:t>2</a:t>
            </a:fld>
            <a:endParaRPr lang="zh-CN" altLang="en-US" dirty="0"/>
          </a:p>
        </p:txBody>
      </p:sp>
      <p:sp>
        <p:nvSpPr>
          <p:cNvPr id="2" name="标题 1"/>
          <p:cNvSpPr>
            <a:spLocks noGrp="1"/>
          </p:cNvSpPr>
          <p:nvPr>
            <p:ph type="title" idx="4294967295"/>
          </p:nvPr>
        </p:nvSpPr>
        <p:spPr>
          <a:xfrm>
            <a:off x="0" y="0"/>
            <a:ext cx="9144000" cy="1000108"/>
          </a:xfrm>
        </p:spPr>
        <p:txBody>
          <a:bodyPr>
            <a:normAutofit/>
          </a:bodyPr>
          <a:lstStyle/>
          <a:p>
            <a:r>
              <a:rPr lang="en-US" altLang="zh-CN" sz="3600" b="1" dirty="0" smtClean="0">
                <a:solidFill>
                  <a:srgbClr val="FF0000"/>
                </a:solidFill>
              </a:rPr>
              <a:t>Outline</a:t>
            </a:r>
            <a:endParaRPr lang="zh-CN" altLang="en-US" sz="3600" b="1" dirty="0">
              <a:solidFill>
                <a:srgbClr val="FF0000"/>
              </a:solidFill>
            </a:endParaRPr>
          </a:p>
        </p:txBody>
      </p:sp>
      <p:sp>
        <p:nvSpPr>
          <p:cNvPr id="3" name="内容占位符 2"/>
          <p:cNvSpPr>
            <a:spLocks noGrp="1"/>
          </p:cNvSpPr>
          <p:nvPr>
            <p:ph idx="4294967295"/>
          </p:nvPr>
        </p:nvSpPr>
        <p:spPr>
          <a:xfrm>
            <a:off x="500034" y="1313384"/>
            <a:ext cx="8316416" cy="5544616"/>
          </a:xfrm>
        </p:spPr>
        <p:txBody>
          <a:bodyPr>
            <a:noAutofit/>
          </a:bodyPr>
          <a:lstStyle/>
          <a:p>
            <a:pPr>
              <a:lnSpc>
                <a:spcPct val="200000"/>
              </a:lnSpc>
              <a:buNone/>
            </a:pPr>
            <a:r>
              <a:rPr lang="en-US" altLang="zh-CN" sz="2400" b="1" dirty="0" smtClean="0">
                <a:latin typeface="Calisto MT" pitchFamily="18" charset="0"/>
              </a:rPr>
              <a:t>1. Introduction </a:t>
            </a:r>
          </a:p>
          <a:p>
            <a:pPr>
              <a:lnSpc>
                <a:spcPct val="200000"/>
              </a:lnSpc>
              <a:buNone/>
            </a:pPr>
            <a:r>
              <a:rPr lang="en-US" altLang="zh-CN" sz="2400" b="1" dirty="0" smtClean="0">
                <a:latin typeface="Calisto MT" pitchFamily="18" charset="0"/>
              </a:rPr>
              <a:t>2. General  formula  for gluon emission spectrum from   </a:t>
            </a:r>
          </a:p>
          <a:p>
            <a:pPr>
              <a:buNone/>
            </a:pPr>
            <a:r>
              <a:rPr lang="en-US" altLang="zh-CN" sz="2400" b="1" dirty="0" smtClean="0">
                <a:latin typeface="Calisto MT" pitchFamily="18" charset="0"/>
              </a:rPr>
              <a:t>     heavy quarks in dense nuclear medium </a:t>
            </a:r>
          </a:p>
          <a:p>
            <a:pPr>
              <a:lnSpc>
                <a:spcPct val="200000"/>
              </a:lnSpc>
              <a:buNone/>
            </a:pPr>
            <a:r>
              <a:rPr lang="en-US" altLang="zh-CN" sz="2400" b="1" dirty="0" smtClean="0">
                <a:latin typeface="Calisto MT" pitchFamily="18" charset="0"/>
              </a:rPr>
              <a:t>3. Gluon emission with static scattering centers</a:t>
            </a:r>
          </a:p>
          <a:p>
            <a:pPr>
              <a:lnSpc>
                <a:spcPct val="200000"/>
              </a:lnSpc>
              <a:buNone/>
            </a:pPr>
            <a:r>
              <a:rPr lang="en-US" altLang="zh-CN" sz="2400" b="1" dirty="0" smtClean="0">
                <a:latin typeface="Calisto MT" pitchFamily="18" charset="0"/>
              </a:rPr>
              <a:t>4.  Summary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4"/>
          <p:cNvSpPr>
            <a:spLocks noChangeArrowheads="1"/>
          </p:cNvSpPr>
          <p:nvPr/>
        </p:nvSpPr>
        <p:spPr bwMode="auto">
          <a:xfrm>
            <a:off x="0" y="0"/>
            <a:ext cx="9144000" cy="1039813"/>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endParaRPr lang="zh-CN" altLang="en-US"/>
          </a:p>
        </p:txBody>
      </p:sp>
      <p:pic>
        <p:nvPicPr>
          <p:cNvPr id="25606" name="Picture 4" descr="A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0562" y="1071546"/>
            <a:ext cx="4033837" cy="2714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descr="pp"/>
          <p:cNvPicPr>
            <a:picLocks noChangeAspect="1" noChangeArrowheads="1"/>
          </p:cNvPicPr>
          <p:nvPr/>
        </p:nvPicPr>
        <p:blipFill>
          <a:blip r:embed="rId4" cstate="print"/>
          <a:srcRect/>
          <a:stretch>
            <a:fillRect/>
          </a:stretch>
        </p:blipFill>
        <p:spPr bwMode="auto">
          <a:xfrm>
            <a:off x="642910" y="1071546"/>
            <a:ext cx="3376704" cy="2286016"/>
          </a:xfrm>
          <a:prstGeom prst="rect">
            <a:avLst/>
          </a:prstGeom>
          <a:noFill/>
        </p:spPr>
      </p:pic>
      <p:sp>
        <p:nvSpPr>
          <p:cNvPr id="10" name="矩形 9"/>
          <p:cNvSpPr/>
          <p:nvPr/>
        </p:nvSpPr>
        <p:spPr>
          <a:xfrm>
            <a:off x="1071538" y="3429000"/>
            <a:ext cx="1947456" cy="461665"/>
          </a:xfrm>
          <a:prstGeom prst="rect">
            <a:avLst/>
          </a:prstGeom>
        </p:spPr>
        <p:txBody>
          <a:bodyPr wrap="none">
            <a:spAutoFit/>
          </a:bodyPr>
          <a:lstStyle/>
          <a:p>
            <a:r>
              <a:rPr lang="en-US" altLang="zh-CN" sz="2400" b="1" dirty="0" smtClean="0"/>
              <a:t>Jet quenching</a:t>
            </a:r>
            <a:endParaRPr lang="zh-CN" altLang="en-US" sz="2400" b="1" dirty="0"/>
          </a:p>
        </p:txBody>
      </p:sp>
      <p:sp>
        <p:nvSpPr>
          <p:cNvPr id="15" name="矩形 14"/>
          <p:cNvSpPr/>
          <p:nvPr/>
        </p:nvSpPr>
        <p:spPr>
          <a:xfrm>
            <a:off x="0" y="214290"/>
            <a:ext cx="9144000" cy="584775"/>
          </a:xfrm>
          <a:prstGeom prst="rect">
            <a:avLst/>
          </a:prstGeom>
        </p:spPr>
        <p:txBody>
          <a:bodyPr wrap="square">
            <a:spAutoFit/>
          </a:bodyPr>
          <a:lstStyle/>
          <a:p>
            <a:pPr algn="ctr"/>
            <a:r>
              <a:rPr lang="en-US" altLang="zh-CN" sz="3200" b="1" dirty="0" smtClean="0">
                <a:solidFill>
                  <a:srgbClr val="C00000"/>
                </a:solidFill>
                <a:latin typeface="Calisto MT" pitchFamily="18" charset="0"/>
              </a:rPr>
              <a:t>Jets as hard probes of QGP</a:t>
            </a:r>
            <a:endParaRPr lang="zh-CN" altLang="en-US" sz="3200" b="1" dirty="0">
              <a:solidFill>
                <a:srgbClr val="C00000"/>
              </a:solidFill>
              <a:latin typeface="Calisto MT" pitchFamily="18" charset="0"/>
            </a:endParaRPr>
          </a:p>
        </p:txBody>
      </p:sp>
      <p:sp>
        <p:nvSpPr>
          <p:cNvPr id="17" name="灯片编号占位符 16"/>
          <p:cNvSpPr>
            <a:spLocks noGrp="1"/>
          </p:cNvSpPr>
          <p:nvPr>
            <p:ph type="sldNum" sz="quarter" idx="12"/>
          </p:nvPr>
        </p:nvSpPr>
        <p:spPr/>
        <p:txBody>
          <a:bodyPr/>
          <a:lstStyle/>
          <a:p>
            <a:fld id="{2F98732A-2252-4D97-9B63-0429C93C9737}" type="slidenum">
              <a:rPr lang="zh-CN" altLang="en-US" smtClean="0"/>
              <a:pPr/>
              <a:t>3</a:t>
            </a:fld>
            <a:endParaRPr lang="zh-CN" altLang="en-US" dirty="0"/>
          </a:p>
        </p:txBody>
      </p:sp>
      <p:grpSp>
        <p:nvGrpSpPr>
          <p:cNvPr id="16" name="组合 15"/>
          <p:cNvGrpSpPr/>
          <p:nvPr/>
        </p:nvGrpSpPr>
        <p:grpSpPr>
          <a:xfrm>
            <a:off x="357158" y="4429130"/>
            <a:ext cx="3672210" cy="2428870"/>
            <a:chOff x="827782" y="4437063"/>
            <a:chExt cx="3672210" cy="2433861"/>
          </a:xfrm>
        </p:grpSpPr>
        <p:pic>
          <p:nvPicPr>
            <p:cNvPr id="19" name="Picture 6" descr="E:\study_research\presentation\elastic_collisions.png"/>
            <p:cNvPicPr>
              <a:picLocks noChangeAspect="1" noChangeArrowheads="1"/>
            </p:cNvPicPr>
            <p:nvPr/>
          </p:nvPicPr>
          <p:blipFill>
            <a:blip r:embed="rId5" cstate="print">
              <a:grayscl/>
              <a:biLevel thresh="50000"/>
              <a:extLst>
                <a:ext uri="{28A0092B-C50C-407E-A947-70E740481C1C}">
                  <a14:useLocalDpi xmlns:a14="http://schemas.microsoft.com/office/drawing/2010/main" xmlns="" val="0"/>
                </a:ext>
              </a:extLst>
            </a:blip>
            <a:srcRect/>
            <a:stretch>
              <a:fillRect/>
            </a:stretch>
          </p:blipFill>
          <p:spPr bwMode="auto">
            <a:xfrm>
              <a:off x="831280" y="4437063"/>
              <a:ext cx="3668712" cy="1728787"/>
            </a:xfrm>
            <a:prstGeom prst="rect">
              <a:avLst/>
            </a:prstGeom>
            <a:noFill/>
            <a:ln>
              <a:noFill/>
            </a:ln>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4"/>
            <p:cNvSpPr txBox="1">
              <a:spLocks noChangeArrowheads="1"/>
            </p:cNvSpPr>
            <p:nvPr/>
          </p:nvSpPr>
          <p:spPr bwMode="auto">
            <a:xfrm>
              <a:off x="827782" y="4508500"/>
              <a:ext cx="14742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000" b="1" dirty="0" smtClean="0">
                  <a:solidFill>
                    <a:srgbClr val="FF0000"/>
                  </a:solidFill>
                </a:rPr>
                <a:t>Hard </a:t>
              </a:r>
              <a:r>
                <a:rPr lang="en-US" altLang="zh-CN" sz="2000" b="1" dirty="0" err="1" smtClean="0">
                  <a:solidFill>
                    <a:srgbClr val="FF0000"/>
                  </a:solidFill>
                </a:rPr>
                <a:t>parton</a:t>
              </a:r>
              <a:endParaRPr lang="zh-CN" altLang="en-US" sz="2000" b="1" dirty="0">
                <a:solidFill>
                  <a:srgbClr val="FF0000"/>
                </a:solidFill>
              </a:endParaRPr>
            </a:p>
          </p:txBody>
        </p:sp>
        <p:sp>
          <p:nvSpPr>
            <p:cNvPr id="21" name="TextBox 1"/>
            <p:cNvSpPr txBox="1">
              <a:spLocks noChangeArrowheads="1"/>
            </p:cNvSpPr>
            <p:nvPr/>
          </p:nvSpPr>
          <p:spPr bwMode="auto">
            <a:xfrm>
              <a:off x="1399286" y="6318311"/>
              <a:ext cx="2529731" cy="55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400" b="1" dirty="0" smtClean="0">
                  <a:solidFill>
                    <a:srgbClr val="0070C0"/>
                  </a:solidFill>
                </a:rPr>
                <a:t>Elastic (collisional)</a:t>
              </a:r>
              <a:endParaRPr lang="zh-CN" altLang="en-US" sz="2400" b="1" dirty="0">
                <a:solidFill>
                  <a:srgbClr val="0070C0"/>
                </a:solidFill>
              </a:endParaRPr>
            </a:p>
          </p:txBody>
        </p:sp>
      </p:grpSp>
      <p:grpSp>
        <p:nvGrpSpPr>
          <p:cNvPr id="22" name="组合 21"/>
          <p:cNvGrpSpPr/>
          <p:nvPr/>
        </p:nvGrpSpPr>
        <p:grpSpPr>
          <a:xfrm>
            <a:off x="4500562" y="4429132"/>
            <a:ext cx="4051300" cy="2428868"/>
            <a:chOff x="4716016" y="3860800"/>
            <a:chExt cx="4051300" cy="3213063"/>
          </a:xfrm>
        </p:grpSpPr>
        <p:pic>
          <p:nvPicPr>
            <p:cNvPr id="23" name="Picture 5" descr="E:\study_research\presentation\induced_gluon_brem.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16016" y="3860800"/>
              <a:ext cx="4051300" cy="237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Box 9"/>
            <p:cNvSpPr txBox="1">
              <a:spLocks noChangeArrowheads="1"/>
            </p:cNvSpPr>
            <p:nvPr/>
          </p:nvSpPr>
          <p:spPr bwMode="auto">
            <a:xfrm>
              <a:off x="5573272" y="6463143"/>
              <a:ext cx="2632516" cy="610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400" b="1" dirty="0" smtClean="0">
                  <a:solidFill>
                    <a:srgbClr val="0070C0"/>
                  </a:solidFill>
                </a:rPr>
                <a:t>Inelastic (</a:t>
              </a:r>
              <a:r>
                <a:rPr lang="en-US" altLang="zh-CN" sz="2400" b="1" dirty="0" err="1" smtClean="0">
                  <a:solidFill>
                    <a:srgbClr val="0070C0"/>
                  </a:solidFill>
                </a:rPr>
                <a:t>radiative</a:t>
              </a:r>
              <a:r>
                <a:rPr lang="en-US" altLang="zh-CN" sz="2400" b="1" dirty="0" smtClean="0">
                  <a:solidFill>
                    <a:srgbClr val="0070C0"/>
                  </a:solidFill>
                </a:rPr>
                <a:t>)</a:t>
              </a:r>
              <a:endParaRPr lang="zh-CN" altLang="en-US" sz="2400" b="1" dirty="0">
                <a:solidFill>
                  <a:srgbClr val="0070C0"/>
                </a:solidFill>
              </a:endParaRPr>
            </a:p>
          </p:txBody>
        </p:sp>
        <p:sp>
          <p:nvSpPr>
            <p:cNvPr id="25" name="TextBox 4"/>
            <p:cNvSpPr txBox="1">
              <a:spLocks noChangeArrowheads="1"/>
            </p:cNvSpPr>
            <p:nvPr/>
          </p:nvSpPr>
          <p:spPr bwMode="auto">
            <a:xfrm>
              <a:off x="4716016" y="4829175"/>
              <a:ext cx="14742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000" b="1" dirty="0" smtClean="0">
                  <a:solidFill>
                    <a:srgbClr val="FF0000"/>
                  </a:solidFill>
                </a:rPr>
                <a:t>Hard </a:t>
              </a:r>
              <a:r>
                <a:rPr lang="en-US" altLang="zh-CN" sz="2000" b="1" dirty="0" err="1" smtClean="0">
                  <a:solidFill>
                    <a:srgbClr val="FF0000"/>
                  </a:solidFill>
                </a:rPr>
                <a:t>parton</a:t>
              </a:r>
              <a:endParaRPr lang="zh-CN" altLang="en-US" sz="2000" b="1" dirty="0">
                <a:solidFill>
                  <a:srgbClr val="FF0000"/>
                </a:solidFill>
              </a:endParaRPr>
            </a:p>
          </p:txBody>
        </p:sp>
      </p:grpSp>
    </p:spTree>
    <p:extLst>
      <p:ext uri="{BB962C8B-B14F-4D97-AF65-F5344CB8AC3E}">
        <p14:creationId xmlns:p14="http://schemas.microsoft.com/office/powerpoint/2010/main" xmlns="" val="3367650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0" y="0"/>
            <a:ext cx="9144000" cy="1039813"/>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endParaRPr lang="zh-CN" altLang="en-US"/>
          </a:p>
        </p:txBody>
      </p:sp>
      <p:sp>
        <p:nvSpPr>
          <p:cNvPr id="25" name="灯片编号占位符 24"/>
          <p:cNvSpPr>
            <a:spLocks noGrp="1"/>
          </p:cNvSpPr>
          <p:nvPr>
            <p:ph type="sldNum" sz="quarter" idx="12"/>
          </p:nvPr>
        </p:nvSpPr>
        <p:spPr/>
        <p:txBody>
          <a:bodyPr/>
          <a:lstStyle/>
          <a:p>
            <a:fld id="{2F98732A-2252-4D97-9B63-0429C93C9737}" type="slidenum">
              <a:rPr lang="zh-CN" altLang="en-US" smtClean="0"/>
              <a:pPr/>
              <a:t>4</a:t>
            </a:fld>
            <a:endParaRPr lang="zh-CN" altLang="en-US" dirty="0"/>
          </a:p>
        </p:txBody>
      </p:sp>
      <p:sp>
        <p:nvSpPr>
          <p:cNvPr id="2" name="标题 1"/>
          <p:cNvSpPr>
            <a:spLocks noGrp="1"/>
          </p:cNvSpPr>
          <p:nvPr>
            <p:ph type="title" idx="4294967295"/>
          </p:nvPr>
        </p:nvSpPr>
        <p:spPr>
          <a:xfrm>
            <a:off x="0" y="332656"/>
            <a:ext cx="9144000" cy="561975"/>
          </a:xfrm>
        </p:spPr>
        <p:txBody>
          <a:bodyPr>
            <a:noAutofit/>
          </a:bodyPr>
          <a:lstStyle/>
          <a:p>
            <a:r>
              <a:rPr lang="en-US" altLang="zh-CN" sz="3200" b="1" dirty="0" smtClean="0">
                <a:solidFill>
                  <a:srgbClr val="FF0000"/>
                </a:solidFill>
                <a:latin typeface="Calisto MT" pitchFamily="18" charset="0"/>
                <a:ea typeface="+mn-ea"/>
                <a:cs typeface="+mn-cs"/>
              </a:rPr>
              <a:t>Medium-induced </a:t>
            </a:r>
            <a:r>
              <a:rPr lang="en-US" altLang="zh-CN" sz="3200" b="1" dirty="0" err="1" smtClean="0">
                <a:solidFill>
                  <a:srgbClr val="FF0000"/>
                </a:solidFill>
                <a:latin typeface="Calisto MT" pitchFamily="18" charset="0"/>
                <a:ea typeface="+mn-ea"/>
                <a:cs typeface="+mn-cs"/>
              </a:rPr>
              <a:t>radiative</a:t>
            </a:r>
            <a:r>
              <a:rPr lang="en-US" altLang="zh-CN" sz="3200" b="1" dirty="0" smtClean="0">
                <a:solidFill>
                  <a:srgbClr val="FF0000"/>
                </a:solidFill>
                <a:latin typeface="Calisto MT" pitchFamily="18" charset="0"/>
                <a:ea typeface="+mn-ea"/>
                <a:cs typeface="+mn-cs"/>
              </a:rPr>
              <a:t>  process</a:t>
            </a:r>
            <a:endParaRPr lang="zh-CN" altLang="en-US" sz="3200" b="1" dirty="0" smtClean="0">
              <a:solidFill>
                <a:srgbClr val="FF0000"/>
              </a:solidFill>
              <a:latin typeface="Calisto MT" pitchFamily="18" charset="0"/>
              <a:ea typeface="+mn-ea"/>
              <a:cs typeface="+mn-cs"/>
            </a:endParaRPr>
          </a:p>
        </p:txBody>
      </p:sp>
      <p:sp>
        <p:nvSpPr>
          <p:cNvPr id="7" name="矩形 6"/>
          <p:cNvSpPr/>
          <p:nvPr/>
        </p:nvSpPr>
        <p:spPr>
          <a:xfrm>
            <a:off x="4643438" y="1428736"/>
            <a:ext cx="2952329" cy="1384995"/>
          </a:xfrm>
          <a:prstGeom prst="rect">
            <a:avLst/>
          </a:prstGeom>
        </p:spPr>
        <p:txBody>
          <a:bodyPr wrap="square">
            <a:spAutoFit/>
          </a:bodyPr>
          <a:lstStyle/>
          <a:p>
            <a:pPr marL="0" lvl="1"/>
            <a:r>
              <a:rPr lang="en-US" altLang="zh-CN" sz="1200" b="1" dirty="0" smtClean="0">
                <a:latin typeface="Calisto MT" pitchFamily="18" charset="0"/>
              </a:rPr>
              <a:t>BDMPS-Z:  </a:t>
            </a:r>
            <a:r>
              <a:rPr lang="de-DE" altLang="zh-CN" sz="1200" b="1" dirty="0" smtClean="0">
                <a:latin typeface="Calisto MT" pitchFamily="18" charset="0"/>
              </a:rPr>
              <a:t>Baier-Dokshitzer-Mueller-Peigne-Schiff</a:t>
            </a:r>
            <a:r>
              <a:rPr lang="en-US" altLang="zh-CN" sz="1200" b="1" dirty="0" smtClean="0">
                <a:latin typeface="Calisto MT" pitchFamily="18" charset="0"/>
              </a:rPr>
              <a:t>-</a:t>
            </a:r>
            <a:r>
              <a:rPr lang="en-US" altLang="zh-CN" sz="1200" b="1" dirty="0" err="1" smtClean="0">
                <a:latin typeface="Calisto MT" pitchFamily="18" charset="0"/>
              </a:rPr>
              <a:t>Zakharov</a:t>
            </a:r>
            <a:endParaRPr lang="en-US" altLang="zh-CN" sz="1200" b="1" dirty="0" smtClean="0">
              <a:latin typeface="Calisto MT" pitchFamily="18" charset="0"/>
            </a:endParaRPr>
          </a:p>
          <a:p>
            <a:pPr marL="0" lvl="1"/>
            <a:r>
              <a:rPr lang="en-US" altLang="zh-CN" sz="1200" b="1" dirty="0" smtClean="0">
                <a:latin typeface="Calisto MT" pitchFamily="18" charset="0"/>
              </a:rPr>
              <a:t>ASW:  </a:t>
            </a:r>
            <a:r>
              <a:rPr lang="en-US" altLang="zh-CN" sz="1200" b="1" dirty="0" err="1" smtClean="0">
                <a:latin typeface="Calisto MT" pitchFamily="18" charset="0"/>
              </a:rPr>
              <a:t>Amesto</a:t>
            </a:r>
            <a:r>
              <a:rPr lang="en-US" altLang="zh-CN" sz="1200" b="1" dirty="0" smtClean="0">
                <a:latin typeface="Calisto MT" pitchFamily="18" charset="0"/>
              </a:rPr>
              <a:t>-Salgado-</a:t>
            </a:r>
            <a:r>
              <a:rPr lang="en-US" altLang="zh-CN" sz="1200" b="1" dirty="0" err="1" smtClean="0">
                <a:latin typeface="Calisto MT" pitchFamily="18" charset="0"/>
              </a:rPr>
              <a:t>Wiedemann</a:t>
            </a:r>
            <a:endParaRPr lang="en-US" altLang="zh-CN" sz="1200" b="1" dirty="0" smtClean="0">
              <a:latin typeface="Calisto MT" pitchFamily="18" charset="0"/>
            </a:endParaRPr>
          </a:p>
          <a:p>
            <a:pPr marL="0" lvl="1"/>
            <a:r>
              <a:rPr lang="en-US" altLang="zh-CN" sz="1200" b="1" dirty="0" smtClean="0">
                <a:latin typeface="Calisto MT" pitchFamily="18" charset="0"/>
              </a:rPr>
              <a:t>AMY: Arnold-Moore-</a:t>
            </a:r>
            <a:r>
              <a:rPr lang="en-US" altLang="zh-CN" sz="1200" b="1" dirty="0" err="1" smtClean="0">
                <a:latin typeface="Calisto MT" pitchFamily="18" charset="0"/>
              </a:rPr>
              <a:t>Yaffe</a:t>
            </a:r>
            <a:endParaRPr lang="en-US" altLang="zh-CN" sz="1200" b="1" dirty="0" smtClean="0">
              <a:latin typeface="Calisto MT" pitchFamily="18" charset="0"/>
            </a:endParaRPr>
          </a:p>
          <a:p>
            <a:pPr marL="0" lvl="1"/>
            <a:r>
              <a:rPr lang="en-US" altLang="zh-CN" sz="1200" b="1" dirty="0" smtClean="0">
                <a:latin typeface="Calisto MT" pitchFamily="18" charset="0"/>
              </a:rPr>
              <a:t>GLV: </a:t>
            </a:r>
            <a:r>
              <a:rPr lang="en-US" altLang="zh-CN" sz="1200" b="1" dirty="0" err="1" smtClean="0">
                <a:latin typeface="Calisto MT" pitchFamily="18" charset="0"/>
              </a:rPr>
              <a:t>Gyulassy-Levai-Vitev</a:t>
            </a:r>
            <a:endParaRPr lang="en-US" altLang="zh-CN" sz="1200" b="1" dirty="0" smtClean="0">
              <a:latin typeface="Calisto MT" pitchFamily="18" charset="0"/>
            </a:endParaRPr>
          </a:p>
          <a:p>
            <a:pPr marL="0" lvl="1"/>
            <a:r>
              <a:rPr lang="en-US" altLang="zh-CN" sz="1200" b="1" dirty="0" smtClean="0">
                <a:latin typeface="Calisto MT" pitchFamily="18" charset="0"/>
              </a:rPr>
              <a:t>DGLV: </a:t>
            </a:r>
            <a:r>
              <a:rPr lang="en-US" altLang="zh-CN" sz="1200" b="1" dirty="0" err="1" smtClean="0">
                <a:latin typeface="Calisto MT" pitchFamily="18" charset="0"/>
              </a:rPr>
              <a:t>Djordjevic-Gyulassy-Levai-Vitev</a:t>
            </a:r>
            <a:endParaRPr lang="en-US" altLang="zh-CN" sz="1200" b="1" dirty="0" smtClean="0">
              <a:latin typeface="Calisto MT" pitchFamily="18" charset="0"/>
            </a:endParaRPr>
          </a:p>
          <a:p>
            <a:pPr marL="0" lvl="1"/>
            <a:r>
              <a:rPr lang="en-US" altLang="zh-CN" sz="1200" b="1" dirty="0" smtClean="0">
                <a:latin typeface="Calisto MT" pitchFamily="18" charset="0"/>
              </a:rPr>
              <a:t>HT: Wang-</a:t>
            </a:r>
            <a:r>
              <a:rPr lang="en-US" altLang="zh-CN" sz="1200" b="1" dirty="0" err="1" smtClean="0">
                <a:latin typeface="Calisto MT" pitchFamily="18" charset="0"/>
              </a:rPr>
              <a:t>Guo</a:t>
            </a:r>
            <a:r>
              <a:rPr lang="en-US" altLang="zh-CN" sz="1200" b="1" dirty="0" smtClean="0">
                <a:latin typeface="Calisto MT" pitchFamily="18" charset="0"/>
              </a:rPr>
              <a:t>-</a:t>
            </a:r>
            <a:r>
              <a:rPr lang="en-US" altLang="zh-CN" sz="1200" b="1" dirty="0" err="1" smtClean="0">
                <a:latin typeface="Calisto MT" pitchFamily="18" charset="0"/>
              </a:rPr>
              <a:t>Majumder</a:t>
            </a:r>
            <a:endParaRPr lang="zh-CN" altLang="en-US" sz="1200" b="1" dirty="0" smtClean="0">
              <a:latin typeface="Calisto MT" pitchFamily="18" charset="0"/>
            </a:endParaRPr>
          </a:p>
        </p:txBody>
      </p:sp>
      <p:pic>
        <p:nvPicPr>
          <p:cNvPr id="14" name="Picture 5" descr="E:\study_research\presentation\induced_gluon_bre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596" y="1071546"/>
            <a:ext cx="3363270" cy="1759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矩形 14"/>
          <p:cNvSpPr/>
          <p:nvPr/>
        </p:nvSpPr>
        <p:spPr>
          <a:xfrm>
            <a:off x="4143372" y="1071546"/>
            <a:ext cx="2639762" cy="400110"/>
          </a:xfrm>
          <a:prstGeom prst="rect">
            <a:avLst/>
          </a:prstGeom>
        </p:spPr>
        <p:txBody>
          <a:bodyPr wrap="none">
            <a:spAutoFit/>
          </a:bodyPr>
          <a:lstStyle/>
          <a:p>
            <a:r>
              <a:rPr lang="en-US" altLang="zh-CN" sz="2000" b="1" dirty="0" smtClean="0">
                <a:solidFill>
                  <a:srgbClr val="FF0000"/>
                </a:solidFill>
                <a:latin typeface="Calisto MT" pitchFamily="18" charset="0"/>
              </a:rPr>
              <a:t>Single gluon emission</a:t>
            </a:r>
          </a:p>
        </p:txBody>
      </p:sp>
      <p:sp>
        <p:nvSpPr>
          <p:cNvPr id="12" name="矩形 11"/>
          <p:cNvSpPr/>
          <p:nvPr/>
        </p:nvSpPr>
        <p:spPr>
          <a:xfrm>
            <a:off x="0" y="4857760"/>
            <a:ext cx="9144000" cy="400110"/>
          </a:xfrm>
          <a:prstGeom prst="rect">
            <a:avLst/>
          </a:prstGeom>
        </p:spPr>
        <p:txBody>
          <a:bodyPr wrap="square">
            <a:spAutoFit/>
          </a:bodyPr>
          <a:lstStyle/>
          <a:p>
            <a:r>
              <a:rPr lang="en-US" altLang="zh-CN" sz="2000" b="1" dirty="0" smtClean="0">
                <a:solidFill>
                  <a:srgbClr val="FF0000"/>
                </a:solidFill>
              </a:rPr>
              <a:t>                                                 </a:t>
            </a:r>
            <a:r>
              <a:rPr lang="en-US" altLang="zh-CN" sz="2000" b="1" dirty="0" smtClean="0">
                <a:solidFill>
                  <a:srgbClr val="7030A0"/>
                </a:solidFill>
              </a:rPr>
              <a:t>   </a:t>
            </a:r>
            <a:r>
              <a:rPr lang="en-US" altLang="zh-CN" sz="1400" b="1" dirty="0" err="1" smtClean="0">
                <a:solidFill>
                  <a:srgbClr val="7030A0"/>
                </a:solidFill>
              </a:rPr>
              <a:t>B.Blagojevic</a:t>
            </a:r>
            <a:r>
              <a:rPr lang="en-US" altLang="zh-CN" sz="1400" b="1" dirty="0" smtClean="0">
                <a:solidFill>
                  <a:srgbClr val="7030A0"/>
                </a:solidFill>
              </a:rPr>
              <a:t> et al, arXiv:1804.07593;     M. D. </a:t>
            </a:r>
            <a:r>
              <a:rPr lang="en-US" altLang="zh-CN" sz="1400" b="1" dirty="0" err="1" smtClean="0">
                <a:solidFill>
                  <a:srgbClr val="7030A0"/>
                </a:solidFill>
              </a:rPr>
              <a:t>Sievert</a:t>
            </a:r>
            <a:r>
              <a:rPr lang="en-US" altLang="zh-CN" sz="1400" b="1" dirty="0" smtClean="0">
                <a:solidFill>
                  <a:srgbClr val="7030A0"/>
                </a:solidFill>
              </a:rPr>
              <a:t> , I. </a:t>
            </a:r>
            <a:r>
              <a:rPr lang="en-US" altLang="zh-CN" sz="1400" b="1" dirty="0" err="1" smtClean="0">
                <a:solidFill>
                  <a:srgbClr val="7030A0"/>
                </a:solidFill>
              </a:rPr>
              <a:t>Vitev</a:t>
            </a:r>
            <a:r>
              <a:rPr lang="en-US" altLang="zh-CN" sz="1400" b="1" dirty="0" smtClean="0">
                <a:solidFill>
                  <a:srgbClr val="7030A0"/>
                </a:solidFill>
              </a:rPr>
              <a:t>,  arXiv:1807.03799</a:t>
            </a:r>
            <a:r>
              <a:rPr lang="en-US" sz="1400" b="1" dirty="0" smtClean="0">
                <a:solidFill>
                  <a:srgbClr val="7030A0"/>
                </a:solidFill>
              </a:rPr>
              <a:t>.  </a:t>
            </a:r>
            <a:endParaRPr lang="en-US" altLang="zh-CN" sz="1400" b="1" dirty="0" smtClean="0">
              <a:solidFill>
                <a:srgbClr val="7030A0"/>
              </a:solidFill>
            </a:endParaRPr>
          </a:p>
        </p:txBody>
      </p:sp>
      <p:sp>
        <p:nvSpPr>
          <p:cNvPr id="18" name="矩形 17"/>
          <p:cNvSpPr/>
          <p:nvPr/>
        </p:nvSpPr>
        <p:spPr>
          <a:xfrm>
            <a:off x="571472" y="3000372"/>
            <a:ext cx="7245573" cy="3416320"/>
          </a:xfrm>
          <a:prstGeom prst="rect">
            <a:avLst/>
          </a:prstGeom>
        </p:spPr>
        <p:txBody>
          <a:bodyPr wrap="none">
            <a:spAutoFit/>
          </a:bodyPr>
          <a:lstStyle/>
          <a:p>
            <a:r>
              <a:rPr lang="en-US" altLang="zh-CN" sz="2400" b="1" dirty="0" smtClean="0"/>
              <a:t>Collinear </a:t>
            </a:r>
            <a:r>
              <a:rPr lang="en-US" altLang="zh-CN" sz="2400" b="1" dirty="0" err="1" smtClean="0"/>
              <a:t>rescattering</a:t>
            </a:r>
            <a:r>
              <a:rPr lang="en-US" altLang="zh-CN" sz="2400" b="1" dirty="0" smtClean="0"/>
              <a:t>  expansion:      </a:t>
            </a:r>
            <a:r>
              <a:rPr lang="en-US" altLang="zh-CN" sz="2400" b="1" dirty="0" smtClean="0">
                <a:solidFill>
                  <a:srgbClr val="FF0000"/>
                </a:solidFill>
              </a:rPr>
              <a:t>HT , BDMPS-Z</a:t>
            </a:r>
          </a:p>
          <a:p>
            <a:endParaRPr lang="en-US" altLang="zh-CN" sz="2400" b="1" dirty="0" smtClean="0"/>
          </a:p>
          <a:p>
            <a:r>
              <a:rPr lang="en-US" altLang="zh-CN" sz="2400" b="1" dirty="0" smtClean="0"/>
              <a:t>Soft gluon emission approximation:      </a:t>
            </a:r>
            <a:r>
              <a:rPr lang="en-US" altLang="zh-CN" sz="2400" b="1" dirty="0" smtClean="0">
                <a:solidFill>
                  <a:srgbClr val="FF0000"/>
                </a:solidFill>
              </a:rPr>
              <a:t>GLV , DGLV, ASW</a:t>
            </a:r>
            <a:endParaRPr lang="zh-CN" altLang="en-US" sz="2400" b="1" dirty="0" smtClean="0">
              <a:solidFill>
                <a:srgbClr val="FF0000"/>
              </a:solidFill>
            </a:endParaRPr>
          </a:p>
          <a:p>
            <a:endParaRPr lang="en-US" altLang="zh-CN" sz="2400" b="1" dirty="0" smtClean="0"/>
          </a:p>
          <a:p>
            <a:r>
              <a:rPr lang="en-US" altLang="zh-CN" sz="2400" b="1" dirty="0" smtClean="0"/>
              <a:t>Beyond soft approximation for GLV:</a:t>
            </a:r>
          </a:p>
          <a:p>
            <a:endParaRPr lang="en-US" altLang="zh-CN" sz="2400" b="1" dirty="0" smtClean="0">
              <a:solidFill>
                <a:srgbClr val="FF0000"/>
              </a:solidFill>
            </a:endParaRPr>
          </a:p>
          <a:p>
            <a:r>
              <a:rPr lang="en-US" altLang="zh-CN" sz="2400" b="1" dirty="0" smtClean="0"/>
              <a:t>Beyond </a:t>
            </a:r>
            <a:r>
              <a:rPr lang="en-US" altLang="zh-CN" sz="2400" b="1" dirty="0" smtClean="0">
                <a:solidFill>
                  <a:srgbClr val="C00000"/>
                </a:solidFill>
              </a:rPr>
              <a:t>collinear  expansion </a:t>
            </a:r>
            <a:r>
              <a:rPr lang="en-US" altLang="zh-CN" sz="2400" b="1" dirty="0" smtClean="0"/>
              <a:t>and </a:t>
            </a:r>
            <a:r>
              <a:rPr lang="en-US" altLang="zh-CN" sz="2400" b="1" dirty="0" smtClean="0">
                <a:solidFill>
                  <a:srgbClr val="C00000"/>
                </a:solidFill>
              </a:rPr>
              <a:t>soft approximation </a:t>
            </a:r>
          </a:p>
          <a:p>
            <a:r>
              <a:rPr lang="en-US" altLang="zh-CN" sz="2400" b="1" dirty="0" smtClean="0"/>
              <a:t>for light quark’s </a:t>
            </a:r>
            <a:r>
              <a:rPr lang="en-US" altLang="zh-CN" sz="2400" b="1" dirty="0" err="1" smtClean="0"/>
              <a:t>radiative</a:t>
            </a:r>
            <a:r>
              <a:rPr lang="en-US" altLang="zh-CN" sz="2400" b="1" dirty="0" smtClean="0"/>
              <a:t> process:</a:t>
            </a:r>
            <a:endParaRPr lang="zh-CN" altLang="en-US" sz="2400" b="1" dirty="0" smtClean="0"/>
          </a:p>
          <a:p>
            <a:endParaRPr lang="zh-CN" altLang="en-US" sz="2400" b="1" dirty="0">
              <a:solidFill>
                <a:srgbClr val="FF0000"/>
              </a:solidFill>
            </a:endParaRPr>
          </a:p>
        </p:txBody>
      </p:sp>
      <p:sp>
        <p:nvSpPr>
          <p:cNvPr id="13" name="矩形 12"/>
          <p:cNvSpPr/>
          <p:nvPr/>
        </p:nvSpPr>
        <p:spPr>
          <a:xfrm>
            <a:off x="214282" y="6000768"/>
            <a:ext cx="8929718" cy="307777"/>
          </a:xfrm>
          <a:prstGeom prst="rect">
            <a:avLst/>
          </a:prstGeom>
        </p:spPr>
        <p:txBody>
          <a:bodyPr wrap="square">
            <a:spAutoFit/>
          </a:bodyPr>
          <a:lstStyle/>
          <a:p>
            <a:r>
              <a:rPr lang="en-US" altLang="zh-CN" sz="1400" b="1" dirty="0" smtClean="0">
                <a:solidFill>
                  <a:srgbClr val="7030A0"/>
                </a:solidFill>
              </a:rPr>
              <a:t>                                                                                                                                               L. Zhang, D.-F. </a:t>
            </a:r>
            <a:r>
              <a:rPr lang="en-US" altLang="zh-CN" sz="1400" b="1" dirty="0" err="1" smtClean="0">
                <a:solidFill>
                  <a:srgbClr val="7030A0"/>
                </a:solidFill>
              </a:rPr>
              <a:t>Hou</a:t>
            </a:r>
            <a:r>
              <a:rPr lang="en-US" altLang="zh-CN" sz="1400" b="1" dirty="0" smtClean="0">
                <a:solidFill>
                  <a:srgbClr val="7030A0"/>
                </a:solidFill>
              </a:rPr>
              <a:t>, G. -Y. Qin, PRC(2018) </a:t>
            </a:r>
          </a:p>
        </p:txBody>
      </p:sp>
    </p:spTree>
    <p:extLst>
      <p:ext uri="{BB962C8B-B14F-4D97-AF65-F5344CB8AC3E}">
        <p14:creationId xmlns:p14="http://schemas.microsoft.com/office/powerpoint/2010/main" xmlns="" val="19703180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0" y="0"/>
            <a:ext cx="9144000" cy="1039813"/>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endParaRPr lang="zh-CN" altLang="en-US"/>
          </a:p>
        </p:txBody>
      </p:sp>
      <p:sp>
        <p:nvSpPr>
          <p:cNvPr id="25" name="灯片编号占位符 24"/>
          <p:cNvSpPr>
            <a:spLocks noGrp="1"/>
          </p:cNvSpPr>
          <p:nvPr>
            <p:ph type="sldNum" sz="quarter" idx="12"/>
          </p:nvPr>
        </p:nvSpPr>
        <p:spPr/>
        <p:txBody>
          <a:bodyPr/>
          <a:lstStyle/>
          <a:p>
            <a:fld id="{2F98732A-2252-4D97-9B63-0429C93C9737}" type="slidenum">
              <a:rPr lang="zh-CN" altLang="en-US" smtClean="0"/>
              <a:pPr/>
              <a:t>5</a:t>
            </a:fld>
            <a:endParaRPr lang="zh-CN" altLang="en-US" dirty="0"/>
          </a:p>
        </p:txBody>
      </p:sp>
      <p:sp>
        <p:nvSpPr>
          <p:cNvPr id="2" name="标题 1"/>
          <p:cNvSpPr>
            <a:spLocks noGrp="1"/>
          </p:cNvSpPr>
          <p:nvPr>
            <p:ph type="title" idx="4294967295"/>
          </p:nvPr>
        </p:nvSpPr>
        <p:spPr>
          <a:xfrm>
            <a:off x="0" y="332656"/>
            <a:ext cx="9144000" cy="561975"/>
          </a:xfrm>
        </p:spPr>
        <p:txBody>
          <a:bodyPr>
            <a:noAutofit/>
          </a:bodyPr>
          <a:lstStyle/>
          <a:p>
            <a:r>
              <a:rPr lang="en-US" altLang="zh-CN" sz="3200" b="1" dirty="0" smtClean="0">
                <a:solidFill>
                  <a:srgbClr val="FF0000"/>
                </a:solidFill>
                <a:latin typeface="Calisto MT" pitchFamily="18" charset="0"/>
                <a:ea typeface="+mn-ea"/>
                <a:cs typeface="+mn-cs"/>
              </a:rPr>
              <a:t>Medium-induced </a:t>
            </a:r>
            <a:r>
              <a:rPr lang="en-US" altLang="zh-CN" sz="3200" b="1" dirty="0" err="1" smtClean="0">
                <a:solidFill>
                  <a:srgbClr val="FF0000"/>
                </a:solidFill>
                <a:latin typeface="Calisto MT" pitchFamily="18" charset="0"/>
                <a:ea typeface="+mn-ea"/>
                <a:cs typeface="+mn-cs"/>
              </a:rPr>
              <a:t>radiative</a:t>
            </a:r>
            <a:r>
              <a:rPr lang="en-US" altLang="zh-CN" sz="3200" b="1" dirty="0" smtClean="0">
                <a:solidFill>
                  <a:srgbClr val="FF0000"/>
                </a:solidFill>
                <a:latin typeface="Calisto MT" pitchFamily="18" charset="0"/>
                <a:ea typeface="+mn-ea"/>
                <a:cs typeface="+mn-cs"/>
              </a:rPr>
              <a:t> process</a:t>
            </a:r>
            <a:endParaRPr lang="zh-CN" altLang="en-US" sz="3200" b="1" dirty="0" smtClean="0">
              <a:solidFill>
                <a:srgbClr val="FF0000"/>
              </a:solidFill>
              <a:latin typeface="Calisto MT" pitchFamily="18" charset="0"/>
              <a:ea typeface="+mn-ea"/>
              <a:cs typeface="+mn-cs"/>
            </a:endParaRPr>
          </a:p>
        </p:txBody>
      </p:sp>
      <p:sp>
        <p:nvSpPr>
          <p:cNvPr id="7" name="矩形 6"/>
          <p:cNvSpPr/>
          <p:nvPr/>
        </p:nvSpPr>
        <p:spPr>
          <a:xfrm>
            <a:off x="4714876" y="1285860"/>
            <a:ext cx="2952329" cy="1384995"/>
          </a:xfrm>
          <a:prstGeom prst="rect">
            <a:avLst/>
          </a:prstGeom>
        </p:spPr>
        <p:txBody>
          <a:bodyPr wrap="square">
            <a:spAutoFit/>
          </a:bodyPr>
          <a:lstStyle/>
          <a:p>
            <a:pPr marL="0" lvl="1"/>
            <a:r>
              <a:rPr lang="en-US" altLang="zh-CN" sz="1200" b="1" dirty="0" smtClean="0">
                <a:latin typeface="Calisto MT" pitchFamily="18" charset="0"/>
              </a:rPr>
              <a:t>BDMPS-Z:  </a:t>
            </a:r>
            <a:r>
              <a:rPr lang="de-DE" altLang="zh-CN" sz="1200" b="1" dirty="0" smtClean="0">
                <a:latin typeface="Calisto MT" pitchFamily="18" charset="0"/>
              </a:rPr>
              <a:t>Baier-Dokshitzer-Mueller-Peigne-Schiff</a:t>
            </a:r>
            <a:r>
              <a:rPr lang="en-US" altLang="zh-CN" sz="1200" b="1" dirty="0" smtClean="0">
                <a:latin typeface="Calisto MT" pitchFamily="18" charset="0"/>
              </a:rPr>
              <a:t>-</a:t>
            </a:r>
            <a:r>
              <a:rPr lang="en-US" altLang="zh-CN" sz="1200" b="1" dirty="0" err="1" smtClean="0">
                <a:latin typeface="Calisto MT" pitchFamily="18" charset="0"/>
              </a:rPr>
              <a:t>Zakharov</a:t>
            </a:r>
            <a:endParaRPr lang="en-US" altLang="zh-CN" sz="1200" b="1" dirty="0" smtClean="0">
              <a:latin typeface="Calisto MT" pitchFamily="18" charset="0"/>
            </a:endParaRPr>
          </a:p>
          <a:p>
            <a:pPr marL="0" lvl="1"/>
            <a:r>
              <a:rPr lang="en-US" altLang="zh-CN" sz="1200" b="1" dirty="0" smtClean="0">
                <a:latin typeface="Calisto MT" pitchFamily="18" charset="0"/>
              </a:rPr>
              <a:t>ASW:  </a:t>
            </a:r>
            <a:r>
              <a:rPr lang="en-US" altLang="zh-CN" sz="1200" b="1" dirty="0" err="1" smtClean="0">
                <a:latin typeface="Calisto MT" pitchFamily="18" charset="0"/>
              </a:rPr>
              <a:t>Amesto</a:t>
            </a:r>
            <a:r>
              <a:rPr lang="en-US" altLang="zh-CN" sz="1200" b="1" dirty="0" smtClean="0">
                <a:latin typeface="Calisto MT" pitchFamily="18" charset="0"/>
              </a:rPr>
              <a:t>-Salgado-</a:t>
            </a:r>
            <a:r>
              <a:rPr lang="en-US" altLang="zh-CN" sz="1200" b="1" dirty="0" err="1" smtClean="0">
                <a:latin typeface="Calisto MT" pitchFamily="18" charset="0"/>
              </a:rPr>
              <a:t>Wiedemann</a:t>
            </a:r>
            <a:endParaRPr lang="en-US" altLang="zh-CN" sz="1200" b="1" dirty="0" smtClean="0">
              <a:latin typeface="Calisto MT" pitchFamily="18" charset="0"/>
            </a:endParaRPr>
          </a:p>
          <a:p>
            <a:pPr marL="0" lvl="1"/>
            <a:r>
              <a:rPr lang="en-US" altLang="zh-CN" sz="1200" b="1" dirty="0" smtClean="0">
                <a:latin typeface="Calisto MT" pitchFamily="18" charset="0"/>
              </a:rPr>
              <a:t>AMY: Arnold-Moore-</a:t>
            </a:r>
            <a:r>
              <a:rPr lang="en-US" altLang="zh-CN" sz="1200" b="1" dirty="0" err="1" smtClean="0">
                <a:latin typeface="Calisto MT" pitchFamily="18" charset="0"/>
              </a:rPr>
              <a:t>Yaffe</a:t>
            </a:r>
            <a:endParaRPr lang="en-US" altLang="zh-CN" sz="1200" b="1" dirty="0" smtClean="0">
              <a:latin typeface="Calisto MT" pitchFamily="18" charset="0"/>
            </a:endParaRPr>
          </a:p>
          <a:p>
            <a:pPr marL="0" lvl="1"/>
            <a:r>
              <a:rPr lang="en-US" altLang="zh-CN" sz="1200" b="1" dirty="0" smtClean="0">
                <a:latin typeface="Calisto MT" pitchFamily="18" charset="0"/>
              </a:rPr>
              <a:t>GLV: </a:t>
            </a:r>
            <a:r>
              <a:rPr lang="en-US" altLang="zh-CN" sz="1200" b="1" dirty="0" err="1" smtClean="0">
                <a:latin typeface="Calisto MT" pitchFamily="18" charset="0"/>
              </a:rPr>
              <a:t>Gyulassy-Levai-Vitev</a:t>
            </a:r>
            <a:endParaRPr lang="en-US" altLang="zh-CN" sz="1200" b="1" dirty="0" smtClean="0">
              <a:latin typeface="Calisto MT" pitchFamily="18" charset="0"/>
            </a:endParaRPr>
          </a:p>
          <a:p>
            <a:pPr marL="0" lvl="1"/>
            <a:r>
              <a:rPr lang="en-US" altLang="zh-CN" sz="1200" b="1" dirty="0" smtClean="0">
                <a:latin typeface="Calisto MT" pitchFamily="18" charset="0"/>
              </a:rPr>
              <a:t>DGLV: </a:t>
            </a:r>
            <a:r>
              <a:rPr lang="en-US" altLang="zh-CN" sz="1200" b="1" dirty="0" err="1" smtClean="0">
                <a:latin typeface="Calisto MT" pitchFamily="18" charset="0"/>
              </a:rPr>
              <a:t>Djordjevic-Gyulassy-Levai-Vitev</a:t>
            </a:r>
            <a:endParaRPr lang="en-US" altLang="zh-CN" sz="1200" b="1" dirty="0" smtClean="0">
              <a:latin typeface="Calisto MT" pitchFamily="18" charset="0"/>
            </a:endParaRPr>
          </a:p>
          <a:p>
            <a:pPr marL="0" lvl="1"/>
            <a:r>
              <a:rPr lang="en-US" altLang="zh-CN" sz="1200" b="1" dirty="0" smtClean="0">
                <a:latin typeface="Calisto MT" pitchFamily="18" charset="0"/>
              </a:rPr>
              <a:t>HT: Wang-</a:t>
            </a:r>
            <a:r>
              <a:rPr lang="en-US" altLang="zh-CN" sz="1200" b="1" dirty="0" err="1" smtClean="0">
                <a:latin typeface="Calisto MT" pitchFamily="18" charset="0"/>
              </a:rPr>
              <a:t>Guo</a:t>
            </a:r>
            <a:r>
              <a:rPr lang="en-US" altLang="zh-CN" sz="1200" b="1" dirty="0" smtClean="0">
                <a:latin typeface="Calisto MT" pitchFamily="18" charset="0"/>
              </a:rPr>
              <a:t>-</a:t>
            </a:r>
            <a:r>
              <a:rPr lang="en-US" altLang="zh-CN" sz="1200" b="1" dirty="0" err="1" smtClean="0">
                <a:latin typeface="Calisto MT" pitchFamily="18" charset="0"/>
              </a:rPr>
              <a:t>Majumder</a:t>
            </a:r>
            <a:endParaRPr lang="zh-CN" altLang="en-US" sz="1200" b="1" dirty="0" smtClean="0">
              <a:latin typeface="Calisto MT" pitchFamily="18" charset="0"/>
            </a:endParaRPr>
          </a:p>
        </p:txBody>
      </p:sp>
      <p:pic>
        <p:nvPicPr>
          <p:cNvPr id="14" name="Picture 5" descr="E:\study_research\presentation\induced_gluon_bre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596" y="1071546"/>
            <a:ext cx="3363270" cy="1571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矩形 14"/>
          <p:cNvSpPr/>
          <p:nvPr/>
        </p:nvSpPr>
        <p:spPr>
          <a:xfrm>
            <a:off x="4286248" y="1000108"/>
            <a:ext cx="2639762" cy="400110"/>
          </a:xfrm>
          <a:prstGeom prst="rect">
            <a:avLst/>
          </a:prstGeom>
        </p:spPr>
        <p:txBody>
          <a:bodyPr wrap="none">
            <a:spAutoFit/>
          </a:bodyPr>
          <a:lstStyle/>
          <a:p>
            <a:r>
              <a:rPr lang="en-US" altLang="zh-CN" sz="2000" b="1" dirty="0" smtClean="0">
                <a:solidFill>
                  <a:srgbClr val="FF0000"/>
                </a:solidFill>
                <a:latin typeface="Calisto MT" pitchFamily="18" charset="0"/>
              </a:rPr>
              <a:t>Single gluon emission</a:t>
            </a:r>
          </a:p>
        </p:txBody>
      </p:sp>
      <p:sp>
        <p:nvSpPr>
          <p:cNvPr id="16" name="矩形 15"/>
          <p:cNvSpPr/>
          <p:nvPr/>
        </p:nvSpPr>
        <p:spPr>
          <a:xfrm>
            <a:off x="285720" y="2714620"/>
            <a:ext cx="8858280" cy="3785652"/>
          </a:xfrm>
          <a:prstGeom prst="rect">
            <a:avLst/>
          </a:prstGeom>
        </p:spPr>
        <p:txBody>
          <a:bodyPr wrap="square">
            <a:spAutoFit/>
          </a:bodyPr>
          <a:lstStyle/>
          <a:p>
            <a:pPr marL="0" lvl="1">
              <a:buNone/>
            </a:pPr>
            <a:r>
              <a:rPr lang="en-US" altLang="zh-CN" sz="2400" b="1" dirty="0" smtClean="0"/>
              <a:t>Only transverse scattering:</a:t>
            </a:r>
          </a:p>
          <a:p>
            <a:pPr marL="0" lvl="1">
              <a:buNone/>
            </a:pPr>
            <a:endParaRPr lang="en-US" altLang="zh-CN" sz="2400" b="1" dirty="0" smtClean="0"/>
          </a:p>
          <a:p>
            <a:pPr marL="0" lvl="1">
              <a:buNone/>
            </a:pPr>
            <a:endParaRPr lang="en-US" altLang="zh-CN" sz="2400" b="1" dirty="0" smtClean="0"/>
          </a:p>
          <a:p>
            <a:pPr marL="0" lvl="1">
              <a:buNone/>
            </a:pPr>
            <a:endParaRPr lang="en-US" altLang="zh-CN" sz="2400" b="1" dirty="0" smtClean="0"/>
          </a:p>
          <a:p>
            <a:pPr marL="0" lvl="1">
              <a:buNone/>
            </a:pPr>
            <a:endParaRPr lang="en-US" altLang="zh-CN" sz="2400" b="1" dirty="0" smtClean="0"/>
          </a:p>
          <a:p>
            <a:pPr marL="0" lvl="1">
              <a:buNone/>
            </a:pPr>
            <a:r>
              <a:rPr lang="en-US" altLang="zh-CN" sz="2400" b="1" dirty="0" smtClean="0"/>
              <a:t>Include longitudinal scattering  in light quark gluon radiation process</a:t>
            </a:r>
          </a:p>
          <a:p>
            <a:pPr marL="0" lvl="1">
              <a:buNone/>
            </a:pPr>
            <a:endParaRPr lang="en-US" altLang="zh-CN" sz="2400" b="1" dirty="0" smtClean="0"/>
          </a:p>
          <a:p>
            <a:pPr marL="0" lvl="1">
              <a:buNone/>
            </a:pPr>
            <a:endParaRPr lang="en-US" altLang="zh-CN" sz="2400" b="1" dirty="0" smtClean="0"/>
          </a:p>
          <a:p>
            <a:pPr marL="0" lvl="1"/>
            <a:r>
              <a:rPr lang="en-US" altLang="zh-CN" sz="2400" b="1" dirty="0" smtClean="0"/>
              <a:t>Our current work:</a:t>
            </a:r>
          </a:p>
          <a:p>
            <a:pPr marL="0" lvl="1">
              <a:buNone/>
            </a:pPr>
            <a:r>
              <a:rPr lang="en-US" altLang="zh-CN" sz="2400" b="1" dirty="0" smtClean="0"/>
              <a:t> </a:t>
            </a:r>
          </a:p>
        </p:txBody>
      </p:sp>
      <p:sp>
        <p:nvSpPr>
          <p:cNvPr id="19" name="矩形 18"/>
          <p:cNvSpPr/>
          <p:nvPr/>
        </p:nvSpPr>
        <p:spPr>
          <a:xfrm>
            <a:off x="500034" y="3286124"/>
            <a:ext cx="817788" cy="461665"/>
          </a:xfrm>
          <a:prstGeom prst="rect">
            <a:avLst/>
          </a:prstGeom>
        </p:spPr>
        <p:txBody>
          <a:bodyPr wrap="square">
            <a:spAutoFit/>
          </a:bodyPr>
          <a:lstStyle/>
          <a:p>
            <a:r>
              <a:rPr lang="en-US" altLang="zh-CN" sz="2400" b="1" dirty="0" smtClean="0">
                <a:solidFill>
                  <a:srgbClr val="FF0000"/>
                </a:solidFill>
                <a:latin typeface="Calisto MT" pitchFamily="18" charset="0"/>
              </a:rPr>
              <a:t>HT:</a:t>
            </a:r>
            <a:r>
              <a:rPr lang="en-US" altLang="zh-CN" sz="2400" b="1" dirty="0" smtClean="0">
                <a:latin typeface="Calisto MT" pitchFamily="18" charset="0"/>
              </a:rPr>
              <a:t> </a:t>
            </a:r>
            <a:endParaRPr lang="zh-CN" altLang="en-US" sz="2400" b="1" dirty="0" smtClean="0">
              <a:latin typeface="Calisto MT" pitchFamily="18" charset="0"/>
            </a:endParaRPr>
          </a:p>
        </p:txBody>
      </p:sp>
      <p:graphicFrame>
        <p:nvGraphicFramePr>
          <p:cNvPr id="20" name="对象 19"/>
          <p:cNvGraphicFramePr>
            <a:graphicFrameLocks noChangeAspect="1"/>
          </p:cNvGraphicFramePr>
          <p:nvPr>
            <p:extLst>
              <p:ext uri="{D42A27DB-BD31-4B8C-83A1-F6EECF244321}">
                <p14:modId xmlns:p14="http://schemas.microsoft.com/office/powerpoint/2010/main" xmlns="" val="1311724345"/>
              </p:ext>
            </p:extLst>
          </p:nvPr>
        </p:nvGraphicFramePr>
        <p:xfrm>
          <a:off x="1571604" y="3214686"/>
          <a:ext cx="3662362" cy="500062"/>
        </p:xfrm>
        <a:graphic>
          <a:graphicData uri="http://schemas.openxmlformats.org/presentationml/2006/ole">
            <p:oleObj spid="_x0000_s394242" name="Formula" r:id="rId5" imgW="2371320" imgH="374760" progId="Equation.Ribbit">
              <p:embed/>
            </p:oleObj>
          </a:graphicData>
        </a:graphic>
      </p:graphicFrame>
      <p:graphicFrame>
        <p:nvGraphicFramePr>
          <p:cNvPr id="13" name="对象 12"/>
          <p:cNvGraphicFramePr>
            <a:graphicFrameLocks noChangeAspect="1"/>
          </p:cNvGraphicFramePr>
          <p:nvPr/>
        </p:nvGraphicFramePr>
        <p:xfrm>
          <a:off x="1643042" y="3929066"/>
          <a:ext cx="7045325" cy="571500"/>
        </p:xfrm>
        <a:graphic>
          <a:graphicData uri="http://schemas.openxmlformats.org/presentationml/2006/ole">
            <p:oleObj spid="_x0000_s394243" name="Formula" r:id="rId6" imgW="7455240" imgH="392760" progId="Equation.Ribbit">
              <p:embed/>
            </p:oleObj>
          </a:graphicData>
        </a:graphic>
      </p:graphicFrame>
      <p:sp>
        <p:nvSpPr>
          <p:cNvPr id="21" name="矩形 20"/>
          <p:cNvSpPr/>
          <p:nvPr/>
        </p:nvSpPr>
        <p:spPr>
          <a:xfrm>
            <a:off x="357158" y="3929066"/>
            <a:ext cx="1012200" cy="461665"/>
          </a:xfrm>
          <a:prstGeom prst="rect">
            <a:avLst/>
          </a:prstGeom>
        </p:spPr>
        <p:txBody>
          <a:bodyPr wrap="none">
            <a:spAutoFit/>
          </a:bodyPr>
          <a:lstStyle/>
          <a:p>
            <a:r>
              <a:rPr lang="en-US" altLang="zh-CN" sz="2400" b="1" dirty="0" smtClean="0">
                <a:solidFill>
                  <a:srgbClr val="FF0000"/>
                </a:solidFill>
                <a:latin typeface="Calisto MT" pitchFamily="18" charset="0"/>
              </a:rPr>
              <a:t>GLV:</a:t>
            </a:r>
            <a:r>
              <a:rPr lang="en-US" altLang="zh-CN" sz="2400" b="1" dirty="0" smtClean="0">
                <a:latin typeface="Calisto MT" pitchFamily="18" charset="0"/>
              </a:rPr>
              <a:t> </a:t>
            </a:r>
            <a:endParaRPr lang="zh-CN" altLang="en-US" sz="2400" b="1" dirty="0" smtClean="0">
              <a:latin typeface="Calisto MT" pitchFamily="18" charset="0"/>
            </a:endParaRPr>
          </a:p>
        </p:txBody>
      </p:sp>
      <p:sp>
        <p:nvSpPr>
          <p:cNvPr id="22" name="矩形 21"/>
          <p:cNvSpPr/>
          <p:nvPr/>
        </p:nvSpPr>
        <p:spPr>
          <a:xfrm>
            <a:off x="4714876" y="4929198"/>
            <a:ext cx="4111125" cy="369332"/>
          </a:xfrm>
          <a:prstGeom prst="rect">
            <a:avLst/>
          </a:prstGeom>
        </p:spPr>
        <p:txBody>
          <a:bodyPr wrap="square">
            <a:spAutoFit/>
          </a:bodyPr>
          <a:lstStyle/>
          <a:p>
            <a:r>
              <a:rPr lang="en-US" altLang="zh-CN" b="1" dirty="0" smtClean="0"/>
              <a:t>                 </a:t>
            </a:r>
            <a:r>
              <a:rPr lang="en-US" altLang="zh-CN" sz="1400" b="1" dirty="0" smtClean="0">
                <a:solidFill>
                  <a:srgbClr val="7030A0"/>
                </a:solidFill>
              </a:rPr>
              <a:t>L. Zhang, D.-F. </a:t>
            </a:r>
            <a:r>
              <a:rPr lang="en-US" altLang="zh-CN" sz="1400" b="1" dirty="0" err="1" smtClean="0">
                <a:solidFill>
                  <a:srgbClr val="7030A0"/>
                </a:solidFill>
              </a:rPr>
              <a:t>Hou</a:t>
            </a:r>
            <a:r>
              <a:rPr lang="en-US" altLang="zh-CN" sz="1400" b="1" dirty="0" smtClean="0">
                <a:solidFill>
                  <a:srgbClr val="7030A0"/>
                </a:solidFill>
              </a:rPr>
              <a:t>, G. -Y. Qin, PRC(2018);</a:t>
            </a:r>
            <a:endParaRPr lang="zh-CN" altLang="en-US" sz="1400" dirty="0">
              <a:solidFill>
                <a:srgbClr val="7030A0"/>
              </a:solidFill>
            </a:endParaRPr>
          </a:p>
        </p:txBody>
      </p:sp>
      <p:sp>
        <p:nvSpPr>
          <p:cNvPr id="24" name="左大括号 23"/>
          <p:cNvSpPr/>
          <p:nvPr/>
        </p:nvSpPr>
        <p:spPr>
          <a:xfrm>
            <a:off x="2643174" y="5357826"/>
            <a:ext cx="642942" cy="10715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矩形 25"/>
          <p:cNvSpPr/>
          <p:nvPr/>
        </p:nvSpPr>
        <p:spPr>
          <a:xfrm>
            <a:off x="3286116" y="5214950"/>
            <a:ext cx="5857884" cy="1477328"/>
          </a:xfrm>
          <a:prstGeom prst="rect">
            <a:avLst/>
          </a:prstGeom>
        </p:spPr>
        <p:txBody>
          <a:bodyPr wrap="square">
            <a:spAutoFit/>
          </a:bodyPr>
          <a:lstStyle/>
          <a:p>
            <a:pPr marL="457200" indent="-457200"/>
            <a:r>
              <a:rPr lang="en-US" altLang="zh-CN" b="1" dirty="0" smtClean="0"/>
              <a:t>Gluon emission from massive quark </a:t>
            </a:r>
          </a:p>
          <a:p>
            <a:pPr marL="457200" indent="-457200"/>
            <a:r>
              <a:rPr lang="en-US" altLang="zh-CN" b="1" dirty="0" smtClean="0"/>
              <a:t>Beyond collinear </a:t>
            </a:r>
            <a:r>
              <a:rPr lang="en-US" altLang="zh-CN" b="1" dirty="0" err="1" smtClean="0"/>
              <a:t>rescattering</a:t>
            </a:r>
            <a:r>
              <a:rPr lang="en-US" altLang="zh-CN" b="1" dirty="0" smtClean="0"/>
              <a:t> expansion</a:t>
            </a:r>
          </a:p>
          <a:p>
            <a:pPr marL="457200" indent="-457200"/>
            <a:r>
              <a:rPr lang="en-US" altLang="zh-CN" b="1" dirty="0" smtClean="0"/>
              <a:t>Beyond soft gluon emission approximation</a:t>
            </a:r>
          </a:p>
          <a:p>
            <a:pPr marL="457200" indent="-457200"/>
            <a:r>
              <a:rPr lang="en-US" altLang="zh-CN" b="1" dirty="0" smtClean="0"/>
              <a:t>Include transverse and longitudinal scatterings</a:t>
            </a:r>
          </a:p>
          <a:p>
            <a:pPr marL="457200" indent="-457200"/>
            <a:r>
              <a:rPr lang="en-US" altLang="zh-CN" b="1" dirty="0" smtClean="0"/>
              <a:t>For  general  medium</a:t>
            </a:r>
          </a:p>
        </p:txBody>
      </p:sp>
    </p:spTree>
    <p:extLst>
      <p:ext uri="{BB962C8B-B14F-4D97-AF65-F5344CB8AC3E}">
        <p14:creationId xmlns:p14="http://schemas.microsoft.com/office/powerpoint/2010/main" xmlns="" val="19703180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61" name="Picture 9" descr="C:\Users\lenovo\AppData\Roaming\Tencent\Users\286715633\QQ\WinTemp\RichOle\1]~WE}5QP(QCMYS[NE2N41I.png"/>
          <p:cNvPicPr>
            <a:picLocks noChangeAspect="1" noChangeArrowheads="1"/>
          </p:cNvPicPr>
          <p:nvPr/>
        </p:nvPicPr>
        <p:blipFill>
          <a:blip r:embed="rId4"/>
          <a:srcRect/>
          <a:stretch>
            <a:fillRect/>
          </a:stretch>
        </p:blipFill>
        <p:spPr bwMode="auto">
          <a:xfrm>
            <a:off x="4834711" y="1071546"/>
            <a:ext cx="4309289" cy="2428892"/>
          </a:xfrm>
          <a:prstGeom prst="rect">
            <a:avLst/>
          </a:prstGeom>
          <a:noFill/>
        </p:spPr>
      </p:pic>
      <p:sp>
        <p:nvSpPr>
          <p:cNvPr id="7" name="Rectangle 4"/>
          <p:cNvSpPr>
            <a:spLocks noChangeArrowheads="1"/>
          </p:cNvSpPr>
          <p:nvPr/>
        </p:nvSpPr>
        <p:spPr bwMode="auto">
          <a:xfrm>
            <a:off x="0" y="0"/>
            <a:ext cx="9144000" cy="1039813"/>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pPr algn="ctr"/>
            <a:endParaRPr lang="zh-CN" altLang="en-US" sz="4000" dirty="0"/>
          </a:p>
        </p:txBody>
      </p:sp>
      <p:sp>
        <p:nvSpPr>
          <p:cNvPr id="5" name="灯片编号占位符 4"/>
          <p:cNvSpPr>
            <a:spLocks noGrp="1"/>
          </p:cNvSpPr>
          <p:nvPr>
            <p:ph type="sldNum" sz="quarter" idx="12"/>
          </p:nvPr>
        </p:nvSpPr>
        <p:spPr/>
        <p:txBody>
          <a:bodyPr/>
          <a:lstStyle/>
          <a:p>
            <a:fld id="{2F98732A-2252-4D97-9B63-0429C93C9737}" type="slidenum">
              <a:rPr lang="zh-CN" altLang="en-US" smtClean="0"/>
              <a:pPr/>
              <a:t>6</a:t>
            </a:fld>
            <a:endParaRPr lang="zh-CN" altLang="en-US" dirty="0"/>
          </a:p>
        </p:txBody>
      </p:sp>
      <p:sp>
        <p:nvSpPr>
          <p:cNvPr id="8" name="矩形 7"/>
          <p:cNvSpPr/>
          <p:nvPr/>
        </p:nvSpPr>
        <p:spPr>
          <a:xfrm>
            <a:off x="0" y="214290"/>
            <a:ext cx="9144000" cy="584775"/>
          </a:xfrm>
          <a:prstGeom prst="rect">
            <a:avLst/>
          </a:prstGeom>
        </p:spPr>
        <p:txBody>
          <a:bodyPr wrap="square">
            <a:spAutoFit/>
          </a:bodyPr>
          <a:lstStyle/>
          <a:p>
            <a:pPr algn="ctr"/>
            <a:r>
              <a:rPr lang="en-US" altLang="zh-CN" sz="3200" b="1" dirty="0" smtClean="0">
                <a:solidFill>
                  <a:srgbClr val="FF0000"/>
                </a:solidFill>
                <a:latin typeface="Calisto MT" pitchFamily="18" charset="0"/>
              </a:rPr>
              <a:t>Frame work: Deep inelastic scattering (DIS)</a:t>
            </a:r>
          </a:p>
        </p:txBody>
      </p:sp>
      <p:sp>
        <p:nvSpPr>
          <p:cNvPr id="9" name="矩形 8"/>
          <p:cNvSpPr/>
          <p:nvPr/>
        </p:nvSpPr>
        <p:spPr>
          <a:xfrm>
            <a:off x="0" y="1142984"/>
            <a:ext cx="4572000" cy="461665"/>
          </a:xfrm>
          <a:prstGeom prst="rect">
            <a:avLst/>
          </a:prstGeom>
        </p:spPr>
        <p:txBody>
          <a:bodyPr>
            <a:spAutoFit/>
          </a:bodyPr>
          <a:lstStyle/>
          <a:p>
            <a:r>
              <a:rPr lang="en-US" altLang="zh-CN" sz="2400" b="1" dirty="0" smtClean="0"/>
              <a:t>The framework of DIS:</a:t>
            </a:r>
            <a:endParaRPr lang="zh-CN" altLang="en-US" sz="2400" b="1" dirty="0"/>
          </a:p>
        </p:txBody>
      </p:sp>
      <p:graphicFrame>
        <p:nvGraphicFramePr>
          <p:cNvPr id="10" name="对象 9"/>
          <p:cNvGraphicFramePr>
            <a:graphicFrameLocks noChangeAspect="1"/>
          </p:cNvGraphicFramePr>
          <p:nvPr/>
        </p:nvGraphicFramePr>
        <p:xfrm>
          <a:off x="214283" y="1928802"/>
          <a:ext cx="4572032" cy="352425"/>
        </p:xfrm>
        <a:graphic>
          <a:graphicData uri="http://schemas.openxmlformats.org/presentationml/2006/ole">
            <p:oleObj spid="_x0000_s535555" name="Formula" r:id="rId5" imgW="2644200" imgH="177840" progId="Equation.Ribbit">
              <p:embed/>
            </p:oleObj>
          </a:graphicData>
        </a:graphic>
      </p:graphicFrame>
      <p:sp>
        <p:nvSpPr>
          <p:cNvPr id="12" name="矩形 11"/>
          <p:cNvSpPr/>
          <p:nvPr/>
        </p:nvSpPr>
        <p:spPr>
          <a:xfrm>
            <a:off x="0" y="2714620"/>
            <a:ext cx="5786478" cy="461665"/>
          </a:xfrm>
          <a:prstGeom prst="rect">
            <a:avLst/>
          </a:prstGeom>
        </p:spPr>
        <p:txBody>
          <a:bodyPr wrap="square">
            <a:spAutoFit/>
          </a:bodyPr>
          <a:lstStyle/>
          <a:p>
            <a:r>
              <a:rPr lang="en-US" altLang="zh-CN" sz="2400" b="1" dirty="0" smtClean="0"/>
              <a:t>Differential cross section for DIS: </a:t>
            </a:r>
            <a:endParaRPr lang="zh-CN" altLang="en-US" sz="2400" b="1" dirty="0" smtClean="0"/>
          </a:p>
        </p:txBody>
      </p:sp>
      <p:graphicFrame>
        <p:nvGraphicFramePr>
          <p:cNvPr id="13" name="对象 12"/>
          <p:cNvGraphicFramePr>
            <a:graphicFrameLocks noChangeAspect="1"/>
          </p:cNvGraphicFramePr>
          <p:nvPr/>
        </p:nvGraphicFramePr>
        <p:xfrm>
          <a:off x="357158" y="3286124"/>
          <a:ext cx="3603625" cy="714380"/>
        </p:xfrm>
        <a:graphic>
          <a:graphicData uri="http://schemas.openxmlformats.org/presentationml/2006/ole">
            <p:oleObj spid="_x0000_s535556" name="Formula" r:id="rId6" imgW="1817640" imgH="391320" progId="Equation.Ribbit">
              <p:embed/>
            </p:oleObj>
          </a:graphicData>
        </a:graphic>
      </p:graphicFrame>
      <p:graphicFrame>
        <p:nvGraphicFramePr>
          <p:cNvPr id="16" name="对象 15"/>
          <p:cNvGraphicFramePr>
            <a:graphicFrameLocks noChangeAspect="1"/>
          </p:cNvGraphicFramePr>
          <p:nvPr/>
        </p:nvGraphicFramePr>
        <p:xfrm>
          <a:off x="357158" y="4429132"/>
          <a:ext cx="5005388" cy="655638"/>
        </p:xfrm>
        <a:graphic>
          <a:graphicData uri="http://schemas.openxmlformats.org/presentationml/2006/ole">
            <p:oleObj spid="_x0000_s535559" name="Formula" r:id="rId7" imgW="2525040" imgH="330480" progId="Equation.Ribbit">
              <p:embed/>
            </p:oleObj>
          </a:graphicData>
        </a:graphic>
      </p:graphicFrame>
      <p:graphicFrame>
        <p:nvGraphicFramePr>
          <p:cNvPr id="19" name="对象 18"/>
          <p:cNvGraphicFramePr>
            <a:graphicFrameLocks noChangeAspect="1"/>
          </p:cNvGraphicFramePr>
          <p:nvPr/>
        </p:nvGraphicFramePr>
        <p:xfrm>
          <a:off x="357158" y="5500702"/>
          <a:ext cx="8512175" cy="804862"/>
        </p:xfrm>
        <a:graphic>
          <a:graphicData uri="http://schemas.openxmlformats.org/presentationml/2006/ole">
            <p:oleObj spid="_x0000_s535561" name="Formula" r:id="rId8" imgW="4294080" imgH="406440" progId="Equation.Ribbit">
              <p:embed/>
            </p:oleObj>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9144000" cy="1039813"/>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pPr algn="ctr"/>
            <a:endParaRPr lang="zh-CN" altLang="en-US" sz="4000" dirty="0"/>
          </a:p>
        </p:txBody>
      </p:sp>
      <p:sp>
        <p:nvSpPr>
          <p:cNvPr id="5" name="灯片编号占位符 4"/>
          <p:cNvSpPr>
            <a:spLocks noGrp="1"/>
          </p:cNvSpPr>
          <p:nvPr>
            <p:ph type="sldNum" sz="quarter" idx="12"/>
          </p:nvPr>
        </p:nvSpPr>
        <p:spPr/>
        <p:txBody>
          <a:bodyPr/>
          <a:lstStyle/>
          <a:p>
            <a:fld id="{2F98732A-2252-4D97-9B63-0429C93C9737}" type="slidenum">
              <a:rPr lang="zh-CN" altLang="en-US" smtClean="0"/>
              <a:pPr/>
              <a:t>7</a:t>
            </a:fld>
            <a:endParaRPr lang="zh-CN" altLang="en-US" dirty="0"/>
          </a:p>
        </p:txBody>
      </p:sp>
      <p:sp>
        <p:nvSpPr>
          <p:cNvPr id="8" name="矩形 7"/>
          <p:cNvSpPr/>
          <p:nvPr/>
        </p:nvSpPr>
        <p:spPr>
          <a:xfrm>
            <a:off x="0" y="285728"/>
            <a:ext cx="9144000" cy="584775"/>
          </a:xfrm>
          <a:prstGeom prst="rect">
            <a:avLst/>
          </a:prstGeom>
        </p:spPr>
        <p:txBody>
          <a:bodyPr wrap="square">
            <a:spAutoFit/>
          </a:bodyPr>
          <a:lstStyle/>
          <a:p>
            <a:pPr algn="ctr"/>
            <a:r>
              <a:rPr lang="en-US" altLang="zh-CN" sz="3200" b="1" dirty="0" smtClean="0">
                <a:solidFill>
                  <a:srgbClr val="FF0000"/>
                </a:solidFill>
                <a:latin typeface="Calisto MT" pitchFamily="18" charset="0"/>
              </a:rPr>
              <a:t>Gluon emission  in vacuum</a:t>
            </a:r>
          </a:p>
        </p:txBody>
      </p:sp>
      <p:pic>
        <p:nvPicPr>
          <p:cNvPr id="264195" name="Picture 3" descr="C:\Users\Administrator\AppData\Roaming\Tencent\Users\286715633\QQ\WinTemp\RichOle\X2A[@N_RJ]]EYJUBXA1C]A6.png"/>
          <p:cNvPicPr>
            <a:picLocks noChangeAspect="1" noChangeArrowheads="1"/>
          </p:cNvPicPr>
          <p:nvPr/>
        </p:nvPicPr>
        <p:blipFill>
          <a:blip r:embed="rId4" cstate="print"/>
          <a:srcRect/>
          <a:stretch>
            <a:fillRect/>
          </a:stretch>
        </p:blipFill>
        <p:spPr bwMode="auto">
          <a:xfrm>
            <a:off x="2428860" y="1214422"/>
            <a:ext cx="4286280" cy="1785950"/>
          </a:xfrm>
          <a:prstGeom prst="rect">
            <a:avLst/>
          </a:prstGeom>
          <a:noFill/>
        </p:spPr>
      </p:pic>
      <p:graphicFrame>
        <p:nvGraphicFramePr>
          <p:cNvPr id="11" name="对象 10"/>
          <p:cNvGraphicFramePr>
            <a:graphicFrameLocks noChangeAspect="1"/>
          </p:cNvGraphicFramePr>
          <p:nvPr/>
        </p:nvGraphicFramePr>
        <p:xfrm>
          <a:off x="1643042" y="3857628"/>
          <a:ext cx="6198913" cy="1071570"/>
        </p:xfrm>
        <a:graphic>
          <a:graphicData uri="http://schemas.openxmlformats.org/presentationml/2006/ole">
            <p:oleObj spid="_x0000_s533506" name="Formula" r:id="rId5" imgW="2580840" imgH="497880" progId="Equation.Ribbit">
              <p:embed/>
            </p:oleObj>
          </a:graphicData>
        </a:graphic>
      </p:graphicFrame>
      <p:sp>
        <p:nvSpPr>
          <p:cNvPr id="16" name="矩形 15"/>
          <p:cNvSpPr/>
          <p:nvPr/>
        </p:nvSpPr>
        <p:spPr>
          <a:xfrm>
            <a:off x="357158" y="3214686"/>
            <a:ext cx="8286808" cy="461665"/>
          </a:xfrm>
          <a:prstGeom prst="rect">
            <a:avLst/>
          </a:prstGeom>
        </p:spPr>
        <p:txBody>
          <a:bodyPr wrap="square">
            <a:spAutoFit/>
          </a:bodyPr>
          <a:lstStyle/>
          <a:p>
            <a:r>
              <a:rPr lang="en-US" altLang="zh-CN" sz="2400" b="1" dirty="0" smtClean="0"/>
              <a:t>The gluon emission spectrum from heavy quark </a:t>
            </a:r>
            <a:r>
              <a:rPr lang="en-US" altLang="zh-CN" sz="2400" b="1" dirty="0" smtClean="0">
                <a:solidFill>
                  <a:srgbClr val="C00000"/>
                </a:solidFill>
              </a:rPr>
              <a:t>in vacuum</a:t>
            </a:r>
            <a:r>
              <a:rPr lang="en-US" altLang="zh-CN" sz="2400" b="1" dirty="0" smtClean="0"/>
              <a:t>:</a:t>
            </a:r>
            <a:endParaRPr lang="zh-CN" altLang="en-US" sz="2400" dirty="0"/>
          </a:p>
        </p:txBody>
      </p:sp>
      <p:graphicFrame>
        <p:nvGraphicFramePr>
          <p:cNvPr id="9" name="对象 8"/>
          <p:cNvGraphicFramePr>
            <a:graphicFrameLocks noChangeAspect="1"/>
          </p:cNvGraphicFramePr>
          <p:nvPr/>
        </p:nvGraphicFramePr>
        <p:xfrm>
          <a:off x="6143636" y="5429264"/>
          <a:ext cx="2628890" cy="615949"/>
        </p:xfrm>
        <a:graphic>
          <a:graphicData uri="http://schemas.openxmlformats.org/presentationml/2006/ole">
            <p:oleObj spid="_x0000_s533507" name="Formula" r:id="rId6" imgW="2010600" imgH="382320" progId="Equation.Ribbit">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81541" y="5857892"/>
            <a:ext cx="3362459" cy="523220"/>
          </a:xfrm>
          <a:prstGeom prst="rect">
            <a:avLst/>
          </a:prstGeom>
        </p:spPr>
        <p:txBody>
          <a:bodyPr wrap="none">
            <a:spAutoFit/>
          </a:bodyPr>
          <a:lstStyle/>
          <a:p>
            <a:r>
              <a:rPr lang="en-US" altLang="zh-CN" sz="1400" b="1" dirty="0" smtClean="0">
                <a:solidFill>
                  <a:srgbClr val="7030A0"/>
                </a:solidFill>
              </a:rPr>
              <a:t>X. F. </a:t>
            </a:r>
            <a:r>
              <a:rPr lang="en-US" altLang="zh-CN" sz="1400" b="1" dirty="0" err="1" smtClean="0">
                <a:solidFill>
                  <a:srgbClr val="7030A0"/>
                </a:solidFill>
              </a:rPr>
              <a:t>Guo</a:t>
            </a:r>
            <a:r>
              <a:rPr lang="en-US" altLang="zh-CN" sz="1400" b="1" dirty="0" smtClean="0">
                <a:solidFill>
                  <a:srgbClr val="7030A0"/>
                </a:solidFill>
              </a:rPr>
              <a:t>, X. N. Wang; PRL,(2000)</a:t>
            </a:r>
          </a:p>
          <a:p>
            <a:r>
              <a:rPr lang="en-US" altLang="zh-CN" sz="1400" b="1" dirty="0" smtClean="0">
                <a:solidFill>
                  <a:srgbClr val="7030A0"/>
                </a:solidFill>
              </a:rPr>
              <a:t>B. W. Zhang, X. N. Wang; Nucl.Phys.A,2003</a:t>
            </a:r>
            <a:endParaRPr lang="zh-CN" altLang="en-US" sz="1400" b="1" dirty="0">
              <a:solidFill>
                <a:srgbClr val="7030A0"/>
              </a:solidFill>
            </a:endParaRPr>
          </a:p>
        </p:txBody>
      </p:sp>
      <p:sp>
        <p:nvSpPr>
          <p:cNvPr id="8" name="灯片编号占位符 7"/>
          <p:cNvSpPr>
            <a:spLocks noGrp="1"/>
          </p:cNvSpPr>
          <p:nvPr>
            <p:ph type="sldNum" sz="quarter" idx="12"/>
          </p:nvPr>
        </p:nvSpPr>
        <p:spPr/>
        <p:txBody>
          <a:bodyPr/>
          <a:lstStyle/>
          <a:p>
            <a:fld id="{2F98732A-2252-4D97-9B63-0429C93C9737}" type="slidenum">
              <a:rPr lang="zh-CN" altLang="en-US" smtClean="0"/>
              <a:pPr/>
              <a:t>8</a:t>
            </a:fld>
            <a:endParaRPr lang="zh-CN" altLang="en-US"/>
          </a:p>
        </p:txBody>
      </p:sp>
      <p:pic>
        <p:nvPicPr>
          <p:cNvPr id="62467" name="Picture 3" descr="C:\Users\Administrator\AppData\Roaming\Tencent\Users\286715633\QQ\WinTemp\RichOle\IQLT3R)DDK)V(NR8VKI~2SG.png"/>
          <p:cNvPicPr>
            <a:picLocks noChangeAspect="1" noChangeArrowheads="1"/>
          </p:cNvPicPr>
          <p:nvPr/>
        </p:nvPicPr>
        <p:blipFill>
          <a:blip r:embed="rId3" cstate="print"/>
          <a:srcRect/>
          <a:stretch>
            <a:fillRect/>
          </a:stretch>
        </p:blipFill>
        <p:spPr bwMode="auto">
          <a:xfrm>
            <a:off x="571472" y="1928802"/>
            <a:ext cx="2483767" cy="1296144"/>
          </a:xfrm>
          <a:prstGeom prst="rect">
            <a:avLst/>
          </a:prstGeom>
          <a:noFill/>
        </p:spPr>
      </p:pic>
      <p:pic>
        <p:nvPicPr>
          <p:cNvPr id="62468" name="Picture 4" descr="C:\Users\Administrator\AppData\Roaming\Tencent\Users\286715633\QQ\WinTemp\RichOle\IY(AHG337[DH~3KBR6T_G%6.png"/>
          <p:cNvPicPr>
            <a:picLocks noChangeAspect="1" noChangeArrowheads="1"/>
          </p:cNvPicPr>
          <p:nvPr/>
        </p:nvPicPr>
        <p:blipFill>
          <a:blip r:embed="rId4" cstate="print"/>
          <a:srcRect/>
          <a:stretch>
            <a:fillRect/>
          </a:stretch>
        </p:blipFill>
        <p:spPr bwMode="auto">
          <a:xfrm>
            <a:off x="3071802" y="1928802"/>
            <a:ext cx="5616624" cy="1296144"/>
          </a:xfrm>
          <a:prstGeom prst="rect">
            <a:avLst/>
          </a:prstGeom>
          <a:noFill/>
        </p:spPr>
      </p:pic>
      <p:pic>
        <p:nvPicPr>
          <p:cNvPr id="62473" name="Picture 9" descr="C:\Users\Administrator\AppData\Roaming\Tencent\Users\286715633\QQ\WinTemp\RichOle\ZH7]}Q%C6$16I@N6PD@RJWT.png"/>
          <p:cNvPicPr>
            <a:picLocks noChangeAspect="1" noChangeArrowheads="1"/>
          </p:cNvPicPr>
          <p:nvPr/>
        </p:nvPicPr>
        <p:blipFill>
          <a:blip r:embed="rId5" cstate="print"/>
          <a:srcRect/>
          <a:stretch>
            <a:fillRect/>
          </a:stretch>
        </p:blipFill>
        <p:spPr bwMode="auto">
          <a:xfrm>
            <a:off x="500034" y="3214686"/>
            <a:ext cx="5286412" cy="1190625"/>
          </a:xfrm>
          <a:prstGeom prst="rect">
            <a:avLst/>
          </a:prstGeom>
          <a:noFill/>
        </p:spPr>
      </p:pic>
      <p:pic>
        <p:nvPicPr>
          <p:cNvPr id="62474" name="Picture 10" descr="C:\Users\Administrator\AppData\Roaming\Tencent\Users\286715633\QQ\WinTemp\RichOle\C3U}AX_FJYN(I%~3B~}_3GC.png"/>
          <p:cNvPicPr>
            <a:picLocks noChangeAspect="1" noChangeArrowheads="1"/>
          </p:cNvPicPr>
          <p:nvPr/>
        </p:nvPicPr>
        <p:blipFill>
          <a:blip r:embed="rId6" cstate="print"/>
          <a:srcRect/>
          <a:stretch>
            <a:fillRect/>
          </a:stretch>
        </p:blipFill>
        <p:spPr bwMode="auto">
          <a:xfrm>
            <a:off x="5786446" y="3214686"/>
            <a:ext cx="2876550" cy="1104900"/>
          </a:xfrm>
          <a:prstGeom prst="rect">
            <a:avLst/>
          </a:prstGeom>
          <a:noFill/>
        </p:spPr>
      </p:pic>
      <p:pic>
        <p:nvPicPr>
          <p:cNvPr id="62475" name="Picture 11" descr="C:\Users\Administrator\AppData\Roaming\Tencent\Users\286715633\QQ\WinTemp\RichOle\8W9@@V]8%P)FNO)OSALIVEB.png"/>
          <p:cNvPicPr>
            <a:picLocks noChangeAspect="1" noChangeArrowheads="1"/>
          </p:cNvPicPr>
          <p:nvPr/>
        </p:nvPicPr>
        <p:blipFill>
          <a:blip r:embed="rId7" cstate="print"/>
          <a:srcRect/>
          <a:stretch>
            <a:fillRect/>
          </a:stretch>
        </p:blipFill>
        <p:spPr bwMode="auto">
          <a:xfrm>
            <a:off x="571472" y="4357694"/>
            <a:ext cx="2500330" cy="1214446"/>
          </a:xfrm>
          <a:prstGeom prst="rect">
            <a:avLst/>
          </a:prstGeom>
          <a:noFill/>
        </p:spPr>
      </p:pic>
      <p:pic>
        <p:nvPicPr>
          <p:cNvPr id="62476" name="Picture 12" descr="C:\Users\Administrator\AppData\Roaming\Tencent\Users\286715633\QQ\WinTemp\RichOle\NIK3}2NH6PVH(_0OH32NMA7.png"/>
          <p:cNvPicPr>
            <a:picLocks noChangeAspect="1" noChangeArrowheads="1"/>
          </p:cNvPicPr>
          <p:nvPr/>
        </p:nvPicPr>
        <p:blipFill>
          <a:blip r:embed="rId8" cstate="print"/>
          <a:srcRect/>
          <a:stretch>
            <a:fillRect/>
          </a:stretch>
        </p:blipFill>
        <p:spPr bwMode="auto">
          <a:xfrm>
            <a:off x="3071802" y="4357694"/>
            <a:ext cx="5572164" cy="1219200"/>
          </a:xfrm>
          <a:prstGeom prst="rect">
            <a:avLst/>
          </a:prstGeom>
          <a:noFill/>
        </p:spPr>
      </p:pic>
      <p:sp>
        <p:nvSpPr>
          <p:cNvPr id="12" name="矩形 11"/>
          <p:cNvSpPr/>
          <p:nvPr/>
        </p:nvSpPr>
        <p:spPr>
          <a:xfrm>
            <a:off x="0" y="357166"/>
            <a:ext cx="9144000" cy="584775"/>
          </a:xfrm>
          <a:prstGeom prst="rect">
            <a:avLst/>
          </a:prstGeom>
        </p:spPr>
        <p:txBody>
          <a:bodyPr wrap="square">
            <a:spAutoFit/>
          </a:bodyPr>
          <a:lstStyle/>
          <a:p>
            <a:pPr algn="ctr"/>
            <a:r>
              <a:rPr lang="en-US" altLang="zh-CN" sz="3200" b="1" dirty="0" smtClean="0">
                <a:solidFill>
                  <a:srgbClr val="FF0000"/>
                </a:solidFill>
                <a:latin typeface="Calisto MT" pitchFamily="18" charset="0"/>
              </a:rPr>
              <a:t>Central-cut  diagrams with single scattering</a:t>
            </a:r>
            <a:endParaRPr lang="zh-CN" altLang="en-US" sz="3200" b="1" dirty="0" smtClean="0">
              <a:solidFill>
                <a:srgbClr val="FF0000"/>
              </a:solidFill>
              <a:latin typeface="Calisto MT" pitchFamily="18" charset="0"/>
            </a:endParaRPr>
          </a:p>
        </p:txBody>
      </p:sp>
      <p:sp>
        <p:nvSpPr>
          <p:cNvPr id="13" name="Rectangle 4"/>
          <p:cNvSpPr>
            <a:spLocks noChangeArrowheads="1"/>
          </p:cNvSpPr>
          <p:nvPr/>
        </p:nvSpPr>
        <p:spPr bwMode="auto">
          <a:xfrm>
            <a:off x="0" y="0"/>
            <a:ext cx="9144000" cy="1039813"/>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pPr algn="ctr"/>
            <a:r>
              <a:rPr lang="en-US" altLang="zh-CN" sz="3200" b="1" dirty="0" smtClean="0">
                <a:solidFill>
                  <a:srgbClr val="FF0000"/>
                </a:solidFill>
                <a:latin typeface="Calisto MT" pitchFamily="18" charset="0"/>
              </a:rPr>
              <a:t>Gluon emission in dense nuclear matter</a:t>
            </a:r>
            <a:endParaRPr lang="zh-CN" altLang="en-US" sz="3200" b="1" dirty="0" smtClean="0">
              <a:solidFill>
                <a:srgbClr val="FF0000"/>
              </a:solidFill>
              <a:latin typeface="Calisto MT"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0" y="0"/>
            <a:ext cx="9144000" cy="1039813"/>
          </a:xfrm>
          <a:prstGeom prst="rect">
            <a:avLst/>
          </a:prstGeom>
          <a:gradFill rotWithShape="1">
            <a:gsLst>
              <a:gs pos="0">
                <a:schemeClr val="accent1"/>
              </a:gs>
              <a:gs pos="100000">
                <a:srgbClr val="EAFAF9"/>
              </a:gs>
            </a:gsLst>
            <a:lin ang="0" scaled="1"/>
          </a:gradFill>
          <a:ln w="9525">
            <a:noFill/>
            <a:miter lim="800000"/>
            <a:headEnd/>
            <a:tailEnd/>
          </a:ln>
        </p:spPr>
        <p:txBody>
          <a:bodyPr wrap="none" anchor="ctr"/>
          <a:lstStyle/>
          <a:p>
            <a:pPr algn="ctr"/>
            <a:r>
              <a:rPr lang="en-US" altLang="zh-CN" sz="3200" b="1" dirty="0" smtClean="0">
                <a:solidFill>
                  <a:srgbClr val="FF0000"/>
                </a:solidFill>
                <a:latin typeface="Calisto MT" pitchFamily="18" charset="0"/>
              </a:rPr>
              <a:t>Gluon emission in dense nuclear matter</a:t>
            </a:r>
            <a:endParaRPr lang="zh-CN" altLang="en-US" sz="3200" b="1" dirty="0" smtClean="0">
              <a:solidFill>
                <a:srgbClr val="FF0000"/>
              </a:solidFill>
              <a:latin typeface="Calisto MT" pitchFamily="18" charset="0"/>
            </a:endParaRPr>
          </a:p>
        </p:txBody>
      </p:sp>
      <p:sp>
        <p:nvSpPr>
          <p:cNvPr id="70657" name="AutoShape 1" descr="C:\Users\Administrator\AppData\Roaming\Tencent\Users\286715633\QQ\WinTemp\RichOle\2[J`HY3OW%KP0L~F7IS9K.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0658" name="AutoShape 2" descr="C:\Users\Administrator\AppData\Roaming\Tencent\Users\286715633\QQ\WinTemp\RichOle\2[J`HY3OW%KP0L~F7IS9K.pn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9" name="灯片编号占位符 8"/>
          <p:cNvSpPr>
            <a:spLocks noGrp="1"/>
          </p:cNvSpPr>
          <p:nvPr>
            <p:ph type="sldNum" sz="quarter" idx="12"/>
          </p:nvPr>
        </p:nvSpPr>
        <p:spPr/>
        <p:txBody>
          <a:bodyPr/>
          <a:lstStyle/>
          <a:p>
            <a:fld id="{2F98732A-2252-4D97-9B63-0429C93C9737}" type="slidenum">
              <a:rPr lang="zh-CN" altLang="en-US" smtClean="0"/>
              <a:pPr/>
              <a:t>9</a:t>
            </a:fld>
            <a:endParaRPr lang="zh-CN" altLang="en-US" dirty="0"/>
          </a:p>
        </p:txBody>
      </p:sp>
      <p:pic>
        <p:nvPicPr>
          <p:cNvPr id="70662" name="Picture 6" descr="C:\Users\Administrator\AppData\Roaming\Tencent\Users\286715633\QQ\WinTemp\RichOle\6UTWUZX}%E0%GT7LVD2IC00.png"/>
          <p:cNvPicPr>
            <a:picLocks noChangeAspect="1" noChangeArrowheads="1"/>
          </p:cNvPicPr>
          <p:nvPr/>
        </p:nvPicPr>
        <p:blipFill>
          <a:blip r:embed="rId3" cstate="print"/>
          <a:srcRect/>
          <a:stretch>
            <a:fillRect/>
          </a:stretch>
        </p:blipFill>
        <p:spPr bwMode="auto">
          <a:xfrm>
            <a:off x="214282" y="1071546"/>
            <a:ext cx="5810250" cy="1390650"/>
          </a:xfrm>
          <a:prstGeom prst="rect">
            <a:avLst/>
          </a:prstGeom>
          <a:noFill/>
        </p:spPr>
      </p:pic>
      <p:pic>
        <p:nvPicPr>
          <p:cNvPr id="70663" name="Picture 7" descr="C:\Users\Administrator\AppData\Roaming\Tencent\Users\286715633\QQ\WinTemp\RichOle\)2{J)]X(6GP8R)KVOQCZFEC.png"/>
          <p:cNvPicPr>
            <a:picLocks noChangeAspect="1" noChangeArrowheads="1"/>
          </p:cNvPicPr>
          <p:nvPr/>
        </p:nvPicPr>
        <p:blipFill>
          <a:blip r:embed="rId4" cstate="print"/>
          <a:srcRect/>
          <a:stretch>
            <a:fillRect/>
          </a:stretch>
        </p:blipFill>
        <p:spPr bwMode="auto">
          <a:xfrm>
            <a:off x="6000760" y="1071546"/>
            <a:ext cx="2928958" cy="1357322"/>
          </a:xfrm>
          <a:prstGeom prst="rect">
            <a:avLst/>
          </a:prstGeom>
          <a:noFill/>
        </p:spPr>
      </p:pic>
      <p:pic>
        <p:nvPicPr>
          <p:cNvPr id="70664" name="Picture 8" descr="C:\Users\Administrator\AppData\Roaming\Tencent\Users\286715633\QQ\WinTemp\RichOle\ECKFQZY9I`{O6~DO]KU}7)N.png"/>
          <p:cNvPicPr>
            <a:picLocks noChangeAspect="1" noChangeArrowheads="1"/>
          </p:cNvPicPr>
          <p:nvPr/>
        </p:nvPicPr>
        <p:blipFill>
          <a:blip r:embed="rId5" cstate="print"/>
          <a:srcRect/>
          <a:stretch>
            <a:fillRect/>
          </a:stretch>
        </p:blipFill>
        <p:spPr bwMode="auto">
          <a:xfrm>
            <a:off x="214282" y="2428868"/>
            <a:ext cx="2928958" cy="1209675"/>
          </a:xfrm>
          <a:prstGeom prst="rect">
            <a:avLst/>
          </a:prstGeom>
          <a:noFill/>
        </p:spPr>
      </p:pic>
      <p:pic>
        <p:nvPicPr>
          <p:cNvPr id="70665" name="Picture 9" descr="C:\Users\Administrator\AppData\Roaming\Tencent\Users\286715633\QQ\WinTemp\RichOle\WCCBJ5GG67@C0E6NC3`R4EX.png"/>
          <p:cNvPicPr>
            <a:picLocks noChangeAspect="1" noChangeArrowheads="1"/>
          </p:cNvPicPr>
          <p:nvPr/>
        </p:nvPicPr>
        <p:blipFill>
          <a:blip r:embed="rId6" cstate="print"/>
          <a:srcRect/>
          <a:stretch>
            <a:fillRect/>
          </a:stretch>
        </p:blipFill>
        <p:spPr bwMode="auto">
          <a:xfrm>
            <a:off x="3071802" y="2428868"/>
            <a:ext cx="5857916" cy="1138236"/>
          </a:xfrm>
          <a:prstGeom prst="rect">
            <a:avLst/>
          </a:prstGeom>
          <a:noFill/>
        </p:spPr>
      </p:pic>
      <p:pic>
        <p:nvPicPr>
          <p:cNvPr id="70667" name="Picture 11" descr="C:\Users\Administrator\AppData\Roaming\Tencent\Users\286715633\QQ\WinTemp\RichOle\JSTT_8ZEP327L%G63THE_)0.png"/>
          <p:cNvPicPr>
            <a:picLocks noChangeAspect="1" noChangeArrowheads="1"/>
          </p:cNvPicPr>
          <p:nvPr/>
        </p:nvPicPr>
        <p:blipFill>
          <a:blip r:embed="rId7" cstate="print"/>
          <a:srcRect/>
          <a:stretch>
            <a:fillRect/>
          </a:stretch>
        </p:blipFill>
        <p:spPr bwMode="auto">
          <a:xfrm>
            <a:off x="214282" y="3571877"/>
            <a:ext cx="6000792" cy="1143008"/>
          </a:xfrm>
          <a:prstGeom prst="rect">
            <a:avLst/>
          </a:prstGeom>
          <a:noFill/>
        </p:spPr>
      </p:pic>
      <p:pic>
        <p:nvPicPr>
          <p:cNvPr id="70668" name="Picture 12" descr="C:\Users\Administrator\AppData\Roaming\Tencent\Users\286715633\QQ\WinTemp\RichOle\3YQ3)[1L4SFYA]T634N98(G.png"/>
          <p:cNvPicPr>
            <a:picLocks noChangeAspect="1" noChangeArrowheads="1"/>
          </p:cNvPicPr>
          <p:nvPr/>
        </p:nvPicPr>
        <p:blipFill>
          <a:blip r:embed="rId8" cstate="print"/>
          <a:srcRect/>
          <a:stretch>
            <a:fillRect/>
          </a:stretch>
        </p:blipFill>
        <p:spPr bwMode="auto">
          <a:xfrm>
            <a:off x="6143636" y="3571876"/>
            <a:ext cx="2786082" cy="1152525"/>
          </a:xfrm>
          <a:prstGeom prst="rect">
            <a:avLst/>
          </a:prstGeom>
          <a:noFill/>
        </p:spPr>
      </p:pic>
      <p:pic>
        <p:nvPicPr>
          <p:cNvPr id="70669" name="Picture 13" descr="C:\Users\Administrator\AppData\Roaming\Tencent\Users\286715633\QQ\WinTemp\RichOle\}RES[EHY`)FLWE039XSB1%5.png"/>
          <p:cNvPicPr>
            <a:picLocks noChangeAspect="1" noChangeArrowheads="1"/>
          </p:cNvPicPr>
          <p:nvPr/>
        </p:nvPicPr>
        <p:blipFill>
          <a:blip r:embed="rId9" cstate="print"/>
          <a:srcRect/>
          <a:stretch>
            <a:fillRect/>
          </a:stretch>
        </p:blipFill>
        <p:spPr bwMode="auto">
          <a:xfrm>
            <a:off x="214282" y="4714884"/>
            <a:ext cx="2914106" cy="1285884"/>
          </a:xfrm>
          <a:prstGeom prst="rect">
            <a:avLst/>
          </a:prstGeom>
          <a:noFill/>
        </p:spPr>
      </p:pic>
      <p:pic>
        <p:nvPicPr>
          <p:cNvPr id="70670" name="Picture 14" descr="C:\Users\Administrator\AppData\Roaming\Tencent\Users\286715633\QQ\WinTemp\RichOle\3_)85SYL9BQ7HD6GE)~T)MF.png"/>
          <p:cNvPicPr>
            <a:picLocks noChangeAspect="1" noChangeArrowheads="1"/>
          </p:cNvPicPr>
          <p:nvPr/>
        </p:nvPicPr>
        <p:blipFill>
          <a:blip r:embed="rId10" cstate="print"/>
          <a:srcRect/>
          <a:stretch>
            <a:fillRect/>
          </a:stretch>
        </p:blipFill>
        <p:spPr bwMode="auto">
          <a:xfrm>
            <a:off x="3000364" y="4714884"/>
            <a:ext cx="5915025" cy="1295400"/>
          </a:xfrm>
          <a:prstGeom prst="rect">
            <a:avLst/>
          </a:prstGeom>
          <a:noFill/>
        </p:spPr>
      </p:pic>
      <p:sp>
        <p:nvSpPr>
          <p:cNvPr id="14" name="矩形 13"/>
          <p:cNvSpPr/>
          <p:nvPr/>
        </p:nvSpPr>
        <p:spPr>
          <a:xfrm>
            <a:off x="428596" y="6286520"/>
            <a:ext cx="2485232" cy="369332"/>
          </a:xfrm>
          <a:prstGeom prst="rect">
            <a:avLst/>
          </a:prstGeom>
        </p:spPr>
        <p:txBody>
          <a:bodyPr wrap="none">
            <a:spAutoFit/>
          </a:bodyPr>
          <a:lstStyle/>
          <a:p>
            <a:r>
              <a:rPr lang="en-US" altLang="zh-CN" b="1" dirty="0" smtClean="0">
                <a:latin typeface="Calisto MT" pitchFamily="18" charset="0"/>
              </a:rPr>
              <a:t>There are 21 diagrams </a:t>
            </a:r>
            <a:endParaRPr lang="zh-CN" altLang="en-US" dirty="0"/>
          </a:p>
        </p:txBody>
      </p:sp>
      <p:sp>
        <p:nvSpPr>
          <p:cNvPr id="16" name="矩形 15"/>
          <p:cNvSpPr/>
          <p:nvPr/>
        </p:nvSpPr>
        <p:spPr>
          <a:xfrm>
            <a:off x="5643570" y="6072206"/>
            <a:ext cx="3500430" cy="523220"/>
          </a:xfrm>
          <a:prstGeom prst="rect">
            <a:avLst/>
          </a:prstGeom>
        </p:spPr>
        <p:txBody>
          <a:bodyPr wrap="square">
            <a:spAutoFit/>
          </a:bodyPr>
          <a:lstStyle/>
          <a:p>
            <a:r>
              <a:rPr lang="en-US" altLang="zh-CN" sz="1400" b="1" dirty="0" smtClean="0">
                <a:solidFill>
                  <a:srgbClr val="7030A0"/>
                </a:solidFill>
              </a:rPr>
              <a:t>X. F. </a:t>
            </a:r>
            <a:r>
              <a:rPr lang="en-US" altLang="zh-CN" sz="1400" b="1" dirty="0" err="1" smtClean="0">
                <a:solidFill>
                  <a:srgbClr val="7030A0"/>
                </a:solidFill>
              </a:rPr>
              <a:t>Guo</a:t>
            </a:r>
            <a:r>
              <a:rPr lang="en-US" altLang="zh-CN" sz="1400" b="1" dirty="0" smtClean="0">
                <a:solidFill>
                  <a:srgbClr val="7030A0"/>
                </a:solidFill>
              </a:rPr>
              <a:t>, X. N. Wang; PRL,(2000)</a:t>
            </a:r>
          </a:p>
          <a:p>
            <a:r>
              <a:rPr lang="en-US" altLang="zh-CN" sz="1400" b="1" dirty="0" smtClean="0">
                <a:solidFill>
                  <a:srgbClr val="7030A0"/>
                </a:solidFill>
              </a:rPr>
              <a:t>B. W. Zhang, X. N. Wang; Nucl.Phys.A,2003</a:t>
            </a:r>
            <a:endParaRPr lang="zh-CN" altLang="en-US" sz="1400" b="1" dirty="0">
              <a:solidFill>
                <a:srgbClr val="7030A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11093</TotalTime>
  <Words>1690</Words>
  <Application>Microsoft Office PowerPoint</Application>
  <PresentationFormat>全屏显示(4:3)</PresentationFormat>
  <Paragraphs>164</Paragraphs>
  <Slides>17</Slides>
  <Notes>17</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17</vt:i4>
      </vt:variant>
    </vt:vector>
  </HeadingPairs>
  <TitlesOfParts>
    <vt:vector size="21" baseType="lpstr">
      <vt:lpstr>自定义设计方案</vt:lpstr>
      <vt:lpstr>2_自定义设计方案</vt:lpstr>
      <vt:lpstr>1_自定义设计方案</vt:lpstr>
      <vt:lpstr>Formula</vt:lpstr>
      <vt:lpstr>Gluon emission from heavy quark in dense nuclear matter</vt:lpstr>
      <vt:lpstr>Outline</vt:lpstr>
      <vt:lpstr>幻灯片 3</vt:lpstr>
      <vt:lpstr>Medium-induced radiative  process</vt:lpstr>
      <vt:lpstr>Medium-induced radiative process</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Medium-induced photon and gluon radiation from jets via transverse and longitudinal scattering</dc:title>
  <dc:creator>Administrator</dc:creator>
  <cp:lastModifiedBy>lenovo</cp:lastModifiedBy>
  <cp:revision>821</cp:revision>
  <dcterms:created xsi:type="dcterms:W3CDTF">2015-08-01T01:58:00Z</dcterms:created>
  <dcterms:modified xsi:type="dcterms:W3CDTF">2018-12-19T03:04:58Z</dcterms:modified>
</cp:coreProperties>
</file>