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00" r:id="rId3"/>
    <p:sldId id="413" r:id="rId4"/>
    <p:sldId id="416" r:id="rId5"/>
    <p:sldId id="417" r:id="rId6"/>
    <p:sldId id="418" r:id="rId7"/>
    <p:sldId id="420" r:id="rId8"/>
    <p:sldId id="419" r:id="rId9"/>
    <p:sldId id="422" r:id="rId10"/>
    <p:sldId id="421" r:id="rId11"/>
    <p:sldId id="389" r:id="rId12"/>
    <p:sldId id="334" r:id="rId13"/>
    <p:sldId id="387" r:id="rId14"/>
    <p:sldId id="356" r:id="rId15"/>
    <p:sldId id="361" r:id="rId16"/>
    <p:sldId id="367" r:id="rId17"/>
    <p:sldId id="396" r:id="rId18"/>
    <p:sldId id="359" r:id="rId19"/>
    <p:sldId id="352" r:id="rId20"/>
    <p:sldId id="423" r:id="rId21"/>
    <p:sldId id="424" r:id="rId22"/>
    <p:sldId id="42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5246"/>
  </p:normalViewPr>
  <p:slideViewPr>
    <p:cSldViewPr snapToGrid="0" snapToObjects="1">
      <p:cViewPr varScale="1">
        <p:scale>
          <a:sx n="82" d="100"/>
          <a:sy n="82" d="100"/>
        </p:scale>
        <p:origin x="45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0EEF-E669-8149-A5D1-E98F0B5DFA62}" type="datetimeFigureOut">
              <a:rPr kumimoji="1" lang="zh-CN" altLang="en-US" smtClean="0"/>
              <a:t>2018/12/21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73D5-C88A-5641-9803-68975DDE0A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186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524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871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302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6414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5189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4283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283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289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373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156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1268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515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943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439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996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73D5-C88A-5641-9803-68975DDE0A20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950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84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76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884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0" y="-2832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512" y="13855"/>
            <a:ext cx="10626286" cy="8971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012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327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370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987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469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56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413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083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BBDB0C5-5690-BB40-BAAE-489F0FC10674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37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11634" y="2068663"/>
            <a:ext cx="11152908" cy="1709531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16088" y="2068664"/>
            <a:ext cx="9144000" cy="1549746"/>
          </a:xfrm>
        </p:spPr>
        <p:txBody>
          <a:bodyPr>
            <a:noAutofit/>
          </a:bodyPr>
          <a:lstStyle/>
          <a:p>
            <a:r>
              <a:rPr kumimoji="1" lang="en-US" altLang="zh-CN" sz="4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R&amp;D on thin gap RPC </a:t>
            </a:r>
            <a:r>
              <a:rPr kumimoji="1" lang="en-US" altLang="zh-CN" sz="4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kumimoji="1" lang="en-US" altLang="zh-CN" sz="4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kumimoji="1" lang="en-US" altLang="zh-CN" sz="4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for ATLAS </a:t>
            </a:r>
            <a:r>
              <a:rPr kumimoji="1" lang="en-US" altLang="zh-CN" sz="4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Phase-II upgrade</a:t>
            </a:r>
            <a:endParaRPr kumimoji="1" lang="zh-CN" altLang="en-US" sz="4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9664" y="4018238"/>
            <a:ext cx="7620000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400" dirty="0" err="1" smtClean="0">
                <a:latin typeface="Times New Roman" charset="0"/>
                <a:ea typeface="Times New Roman" charset="0"/>
                <a:cs typeface="Times New Roman" charset="0"/>
              </a:rPr>
              <a:t>Yongjie</a:t>
            </a:r>
            <a:r>
              <a:rPr kumimoji="1"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 Sun</a:t>
            </a:r>
          </a:p>
          <a:p>
            <a:pPr algn="ctr">
              <a:lnSpc>
                <a:spcPct val="150000"/>
              </a:lnSpc>
            </a:pPr>
            <a:endParaRPr kumimoji="1" lang="en-US" altLang="zh-CN" sz="11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State Key Laboratory of Particle detection and electronics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Department of Modern Physics, 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University of Science and Technology of China (USTC)</a:t>
            </a:r>
          </a:p>
        </p:txBody>
      </p:sp>
      <p:pic>
        <p:nvPicPr>
          <p:cNvPr id="5" name="Picture 10" descr="校徽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0175"/>
            <a:ext cx="1692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7391" r="10001" b="5857"/>
          <a:stretch/>
        </p:blipFill>
        <p:spPr>
          <a:xfrm>
            <a:off x="2405680" y="130175"/>
            <a:ext cx="1582615" cy="1714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9845" r="10083" b="11840"/>
          <a:stretch/>
        </p:blipFill>
        <p:spPr>
          <a:xfrm>
            <a:off x="4427984" y="130175"/>
            <a:ext cx="1710281" cy="17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Two-end readout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4198" y="107210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 Current structure</a:t>
            </a:r>
          </a:p>
          <a:p>
            <a:r>
              <a:rPr lang="en-US" altLang="zh-CN" dirty="0" smtClean="0"/>
              <a:t>Two readout layers in two directions, η &amp; φ</a:t>
            </a:r>
          </a:p>
          <a:p>
            <a:r>
              <a:rPr lang="en-US" altLang="zh-CN" dirty="0" smtClean="0"/>
              <a:t>Single-end readout on each layer.</a:t>
            </a:r>
          </a:p>
          <a:p>
            <a:r>
              <a:rPr lang="en-US" altLang="zh-CN" dirty="0" smtClean="0"/>
              <a:t>Spatial resolution: strip pitch</a:t>
            </a:r>
          </a:p>
          <a:p>
            <a:endParaRPr lang="en-US" altLang="zh-CN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 Two-end readout:</a:t>
            </a:r>
          </a:p>
          <a:p>
            <a:r>
              <a:rPr lang="en-US" altLang="zh-CN" dirty="0" smtClean="0"/>
              <a:t>One readout layer in one direction, φ </a:t>
            </a:r>
          </a:p>
          <a:p>
            <a:r>
              <a:rPr lang="el-GR" altLang="zh-CN" dirty="0" smtClean="0"/>
              <a:t>Φ</a:t>
            </a:r>
            <a:r>
              <a:rPr lang="en-US" altLang="zh-CN" dirty="0" smtClean="0"/>
              <a:t> position: time difference from two ends</a:t>
            </a:r>
          </a:p>
          <a:p>
            <a:r>
              <a:rPr lang="en-US" altLang="zh-CN" dirty="0" smtClean="0"/>
              <a:t>Save electronics channels and space.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10</a:t>
            </a:fld>
            <a:endParaRPr kumimoji="1"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865" y="2034488"/>
            <a:ext cx="6486706" cy="2017951"/>
          </a:xfrm>
          <a:prstGeom prst="rect">
            <a:avLst/>
          </a:prstGeom>
        </p:spPr>
      </p:pic>
      <p:grpSp>
        <p:nvGrpSpPr>
          <p:cNvPr id="116" name="组合 115"/>
          <p:cNvGrpSpPr/>
          <p:nvPr/>
        </p:nvGrpSpPr>
        <p:grpSpPr>
          <a:xfrm>
            <a:off x="5092629" y="4913208"/>
            <a:ext cx="7035942" cy="1393594"/>
            <a:chOff x="4947996" y="4625733"/>
            <a:chExt cx="7035942" cy="1393594"/>
          </a:xfrm>
        </p:grpSpPr>
        <p:grpSp>
          <p:nvGrpSpPr>
            <p:cNvPr id="78" name="组合 77"/>
            <p:cNvGrpSpPr/>
            <p:nvPr/>
          </p:nvGrpSpPr>
          <p:grpSpPr>
            <a:xfrm>
              <a:off x="4947996" y="4625733"/>
              <a:ext cx="7035942" cy="1393594"/>
              <a:chOff x="5000751" y="928583"/>
              <a:chExt cx="7035942" cy="1393594"/>
            </a:xfrm>
          </p:grpSpPr>
          <p:sp>
            <p:nvSpPr>
              <p:cNvPr id="80" name="Rettangolo 7"/>
              <p:cNvSpPr/>
              <p:nvPr/>
            </p:nvSpPr>
            <p:spPr>
              <a:xfrm>
                <a:off x="5729993" y="1977033"/>
                <a:ext cx="5552988" cy="4571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Rettangolo 10"/>
              <p:cNvSpPr/>
              <p:nvPr/>
            </p:nvSpPr>
            <p:spPr>
              <a:xfrm>
                <a:off x="5062106" y="1391145"/>
                <a:ext cx="6913623" cy="5475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Rettangolo 11"/>
              <p:cNvSpPr/>
              <p:nvPr/>
            </p:nvSpPr>
            <p:spPr>
              <a:xfrm>
                <a:off x="5702077" y="1469307"/>
                <a:ext cx="5641748" cy="47971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83" name="Rettangolo 12"/>
              <p:cNvSpPr/>
              <p:nvPr/>
            </p:nvSpPr>
            <p:spPr>
              <a:xfrm>
                <a:off x="11397742" y="1862188"/>
                <a:ext cx="532268" cy="6605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4" name="Rettangolo 25"/>
              <p:cNvSpPr/>
              <p:nvPr/>
            </p:nvSpPr>
            <p:spPr>
              <a:xfrm>
                <a:off x="5000751" y="1391145"/>
                <a:ext cx="51580" cy="9310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6" name="CasellaDiTesto 31"/>
              <p:cNvSpPr txBox="1"/>
              <p:nvPr/>
            </p:nvSpPr>
            <p:spPr>
              <a:xfrm>
                <a:off x="6972128" y="928583"/>
                <a:ext cx="692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strips</a:t>
                </a:r>
                <a:endParaRPr lang="it-IT" dirty="0"/>
              </a:p>
            </p:txBody>
          </p:sp>
          <p:sp>
            <p:nvSpPr>
              <p:cNvPr id="89" name="CasellaDiTesto 58"/>
              <p:cNvSpPr txBox="1"/>
              <p:nvPr/>
            </p:nvSpPr>
            <p:spPr>
              <a:xfrm>
                <a:off x="9437035" y="937973"/>
                <a:ext cx="2202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honeycomb</a:t>
                </a:r>
                <a:r>
                  <a:rPr lang="en-US" altLang="zh-CN" dirty="0" smtClean="0"/>
                  <a:t>-board</a:t>
                </a:r>
                <a:endParaRPr lang="it-IT" dirty="0"/>
              </a:p>
            </p:txBody>
          </p:sp>
          <p:sp>
            <p:nvSpPr>
              <p:cNvPr id="94" name="Rettangolo 7"/>
              <p:cNvSpPr/>
              <p:nvPr/>
            </p:nvSpPr>
            <p:spPr>
              <a:xfrm>
                <a:off x="5702076" y="1466825"/>
                <a:ext cx="5641749" cy="16318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5" name="Rettangolo 7"/>
              <p:cNvSpPr/>
              <p:nvPr/>
            </p:nvSpPr>
            <p:spPr>
              <a:xfrm>
                <a:off x="5702075" y="1779375"/>
                <a:ext cx="5641749" cy="16318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8382245" y="1492855"/>
                <a:ext cx="1299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altLang="zh-CN" dirty="0" smtClean="0"/>
                  <a:t>RPC gas gap</a:t>
                </a:r>
                <a:endParaRPr lang="it-IT" altLang="zh-CN" dirty="0"/>
              </a:p>
            </p:txBody>
          </p:sp>
          <p:sp>
            <p:nvSpPr>
              <p:cNvPr id="100" name="Rettangolo 3"/>
              <p:cNvSpPr/>
              <p:nvPr/>
            </p:nvSpPr>
            <p:spPr>
              <a:xfrm rot="10800000">
                <a:off x="5109817" y="2039487"/>
                <a:ext cx="6811903" cy="1907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1" name="Rettangolo 10"/>
              <p:cNvSpPr/>
              <p:nvPr/>
            </p:nvSpPr>
            <p:spPr>
              <a:xfrm rot="10800000">
                <a:off x="5114500" y="2251060"/>
                <a:ext cx="6805170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2" name="Rettangolo 10"/>
              <p:cNvSpPr/>
              <p:nvPr/>
            </p:nvSpPr>
            <p:spPr>
              <a:xfrm rot="10800000">
                <a:off x="11404627" y="1971467"/>
                <a:ext cx="523979" cy="457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3" name="Rettangolo 10"/>
              <p:cNvSpPr/>
              <p:nvPr/>
            </p:nvSpPr>
            <p:spPr>
              <a:xfrm rot="10800000">
                <a:off x="11930010" y="1971824"/>
                <a:ext cx="45719" cy="33437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4" name="Rettangolo 10"/>
              <p:cNvSpPr/>
              <p:nvPr/>
            </p:nvSpPr>
            <p:spPr>
              <a:xfrm rot="10800000">
                <a:off x="5062107" y="1970011"/>
                <a:ext cx="45719" cy="33437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5" name="Rettangolo 25"/>
              <p:cNvSpPr/>
              <p:nvPr/>
            </p:nvSpPr>
            <p:spPr>
              <a:xfrm>
                <a:off x="11981708" y="1391145"/>
                <a:ext cx="54985" cy="92435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06" name="Connettore 2 57"/>
              <p:cNvCxnSpPr/>
              <p:nvPr/>
            </p:nvCxnSpPr>
            <p:spPr>
              <a:xfrm>
                <a:off x="7318281" y="1253164"/>
                <a:ext cx="151019" cy="7473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ttore 2 57"/>
              <p:cNvCxnSpPr/>
              <p:nvPr/>
            </p:nvCxnSpPr>
            <p:spPr>
              <a:xfrm flipH="1">
                <a:off x="9999768" y="1265892"/>
                <a:ext cx="438435" cy="9141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Rettangolo 12"/>
            <p:cNvSpPr/>
            <p:nvPr/>
          </p:nvSpPr>
          <p:spPr>
            <a:xfrm>
              <a:off x="5057063" y="5557744"/>
              <a:ext cx="532268" cy="6605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Rettangolo 10"/>
            <p:cNvSpPr/>
            <p:nvPr/>
          </p:nvSpPr>
          <p:spPr>
            <a:xfrm rot="10800000">
              <a:off x="5063745" y="5667509"/>
              <a:ext cx="523979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308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-2832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Signal</a:t>
            </a:r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speed along strip 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209287" y="915156"/>
            <a:ext cx="4941972" cy="3681919"/>
            <a:chOff x="60625" y="1300154"/>
            <a:chExt cx="4941972" cy="3681919"/>
          </a:xfrm>
        </p:grpSpPr>
        <p:grpSp>
          <p:nvGrpSpPr>
            <p:cNvPr id="36" name="组合 35"/>
            <p:cNvGrpSpPr/>
            <p:nvPr/>
          </p:nvGrpSpPr>
          <p:grpSpPr>
            <a:xfrm>
              <a:off x="1010701" y="1396793"/>
              <a:ext cx="2625399" cy="3585280"/>
              <a:chOff x="905432" y="987494"/>
              <a:chExt cx="2625399" cy="3585280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905432" y="987494"/>
                <a:ext cx="2625399" cy="3010729"/>
                <a:chOff x="403122" y="1254652"/>
                <a:chExt cx="2625399" cy="3010729"/>
              </a:xfrm>
            </p:grpSpPr>
            <p:sp>
              <p:nvSpPr>
                <p:cNvPr id="65" name="矩形 64"/>
                <p:cNvSpPr/>
                <p:nvPr/>
              </p:nvSpPr>
              <p:spPr>
                <a:xfrm rot="5400000">
                  <a:off x="268721" y="1389054"/>
                  <a:ext cx="2894201" cy="262539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 rot="5400000">
                  <a:off x="-379438" y="2693787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 rot="5400000">
                  <a:off x="-495529" y="2693787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 rot="5400000">
                  <a:off x="-642771" y="2687284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矩形 68"/>
                <p:cNvSpPr/>
                <p:nvPr/>
              </p:nvSpPr>
              <p:spPr>
                <a:xfrm rot="5400000">
                  <a:off x="-763891" y="2693787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403122" y="4158742"/>
                  <a:ext cx="2625399" cy="10663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 rot="5400000">
                  <a:off x="358518" y="1490036"/>
                  <a:ext cx="2718033" cy="235352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 rot="5400000">
                  <a:off x="167941" y="2689077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 rot="5400000">
                  <a:off x="32183" y="2689077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 rot="5400000">
                  <a:off x="-115058" y="2682574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 rot="5400000">
                  <a:off x="-246011" y="2689077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 rot="5400000">
                  <a:off x="737149" y="2698497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 rot="5400000">
                  <a:off x="601389" y="2698497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矩形 96"/>
                <p:cNvSpPr/>
                <p:nvPr/>
              </p:nvSpPr>
              <p:spPr>
                <a:xfrm rot="5400000">
                  <a:off x="444317" y="2691994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矩形 97"/>
                <p:cNvSpPr/>
                <p:nvPr/>
              </p:nvSpPr>
              <p:spPr>
                <a:xfrm rot="5400000">
                  <a:off x="313370" y="2698497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" name="矩形 98"/>
                <p:cNvSpPr/>
                <p:nvPr/>
              </p:nvSpPr>
              <p:spPr>
                <a:xfrm rot="5400000">
                  <a:off x="1326349" y="2682574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矩形 99"/>
                <p:cNvSpPr/>
                <p:nvPr/>
              </p:nvSpPr>
              <p:spPr>
                <a:xfrm rot="5400000">
                  <a:off x="1178232" y="2693787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矩形 100"/>
                <p:cNvSpPr/>
                <p:nvPr/>
              </p:nvSpPr>
              <p:spPr>
                <a:xfrm rot="5400000">
                  <a:off x="1031028" y="2687284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矩形 101"/>
                <p:cNvSpPr/>
                <p:nvPr/>
              </p:nvSpPr>
              <p:spPr>
                <a:xfrm rot="5400000">
                  <a:off x="880410" y="2693787"/>
                  <a:ext cx="2869034" cy="671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3" name="左大括号 102"/>
              <p:cNvSpPr/>
              <p:nvPr/>
            </p:nvSpPr>
            <p:spPr>
              <a:xfrm rot="16200000">
                <a:off x="2112570" y="3021096"/>
                <a:ext cx="252456" cy="2257809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149041" y="4203442"/>
                <a:ext cx="2203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16 channels readout</a:t>
                </a:r>
                <a:endParaRPr lang="zh-CN" altLang="en-US" dirty="0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59210" y="2024558"/>
              <a:ext cx="3354734" cy="1691577"/>
              <a:chOff x="5403726" y="3419134"/>
              <a:chExt cx="3354734" cy="1691577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5403726" y="3419134"/>
                <a:ext cx="3354734" cy="16915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5539295" y="3493024"/>
                <a:ext cx="3107423" cy="1560352"/>
                <a:chOff x="1356218" y="2350317"/>
                <a:chExt cx="3107423" cy="1560352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1459685" y="2350317"/>
                  <a:ext cx="2894201" cy="1560352"/>
                  <a:chOff x="1333850" y="2004969"/>
                  <a:chExt cx="2894201" cy="1560352"/>
                </a:xfrm>
              </p:grpSpPr>
              <p:sp>
                <p:nvSpPr>
                  <p:cNvPr id="2" name="矩形 1"/>
                  <p:cNvSpPr/>
                  <p:nvPr/>
                </p:nvSpPr>
                <p:spPr>
                  <a:xfrm>
                    <a:off x="1333850" y="2004969"/>
                    <a:ext cx="2894201" cy="156035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" name="矩形 2"/>
                  <p:cNvSpPr/>
                  <p:nvPr/>
                </p:nvSpPr>
                <p:spPr>
                  <a:xfrm>
                    <a:off x="1346433" y="2197917"/>
                    <a:ext cx="2869034" cy="671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1346433" y="2350317"/>
                    <a:ext cx="2869034" cy="671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33850" y="2502717"/>
                    <a:ext cx="2869034" cy="671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1333850" y="2659313"/>
                    <a:ext cx="2869034" cy="671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1346433" y="2815909"/>
                    <a:ext cx="2869034" cy="671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1346433" y="2957119"/>
                    <a:ext cx="2869034" cy="671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1346433" y="3112327"/>
                    <a:ext cx="2869034" cy="671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346433" y="3264727"/>
                    <a:ext cx="2869034" cy="671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" name="矩形 10"/>
                <p:cNvSpPr/>
                <p:nvPr/>
              </p:nvSpPr>
              <p:spPr>
                <a:xfrm>
                  <a:off x="1547768" y="2449584"/>
                  <a:ext cx="2718033" cy="129190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4358777" y="2423459"/>
                  <a:ext cx="104864" cy="1344154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1356218" y="2425827"/>
                  <a:ext cx="104864" cy="1344154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3" name="文本框 42"/>
            <p:cNvSpPr txBox="1"/>
            <p:nvPr/>
          </p:nvSpPr>
          <p:spPr>
            <a:xfrm>
              <a:off x="1229189" y="2221506"/>
              <a:ext cx="14674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Gas gap1 and readout panel1</a:t>
              </a:r>
              <a:endParaRPr lang="zh-CN" altLang="en-US" sz="1600" dirty="0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427630" y="1300154"/>
              <a:ext cx="14674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Gas gap2 and readout panel2</a:t>
              </a:r>
              <a:endParaRPr lang="zh-CN" altLang="en-US" sz="1600" dirty="0"/>
            </a:p>
          </p:txBody>
        </p:sp>
        <p:sp>
          <p:nvSpPr>
            <p:cNvPr id="47" name="左大括号 46"/>
            <p:cNvSpPr/>
            <p:nvPr/>
          </p:nvSpPr>
          <p:spPr>
            <a:xfrm>
              <a:off x="854246" y="2197442"/>
              <a:ext cx="140368" cy="126811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0625" y="2681404"/>
              <a:ext cx="95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8 channels</a:t>
              </a: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149529" y="2681404"/>
              <a:ext cx="853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8 channels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05" name="左大括号 104"/>
            <p:cNvSpPr/>
            <p:nvPr/>
          </p:nvSpPr>
          <p:spPr>
            <a:xfrm rot="10800000">
              <a:off x="4113846" y="2182793"/>
              <a:ext cx="111822" cy="119031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27944" y="1252375"/>
            <a:ext cx="6993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 2 and panel 2 is used to reconstruct the hit position with the fired strip.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Gap1 and panel 1, readout from two ends, the time difference (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T_diff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related to the hit position.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linear correlation observed between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T_diff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hit channel.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signal transmission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achieved with the fitted slope.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37" y="3415080"/>
            <a:ext cx="3909235" cy="2682509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4809987" y="4663765"/>
            <a:ext cx="292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[slope=2.87ns]/(2.7cm*2)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5586" y="5982748"/>
            <a:ext cx="4216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Correlation between the reconstructed position</a:t>
            </a:r>
            <a:endParaRPr lang="zh-CN" altLang="en-US" sz="1600" dirty="0"/>
          </a:p>
        </p:txBody>
      </p:sp>
      <p:grpSp>
        <p:nvGrpSpPr>
          <p:cNvPr id="106" name="组合 105"/>
          <p:cNvGrpSpPr/>
          <p:nvPr/>
        </p:nvGrpSpPr>
        <p:grpSpPr>
          <a:xfrm>
            <a:off x="8007872" y="4783575"/>
            <a:ext cx="2372593" cy="1444792"/>
            <a:chOff x="9724332" y="1503398"/>
            <a:chExt cx="2372593" cy="1444792"/>
          </a:xfrm>
        </p:grpSpPr>
        <p:sp>
          <p:nvSpPr>
            <p:cNvPr id="107" name="矩形 106"/>
            <p:cNvSpPr/>
            <p:nvPr/>
          </p:nvSpPr>
          <p:spPr>
            <a:xfrm>
              <a:off x="10167457" y="2024430"/>
              <a:ext cx="1770077" cy="118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10167457" y="2260456"/>
              <a:ext cx="1770077" cy="118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10593479" y="2541375"/>
              <a:ext cx="935625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10593479" y="1813045"/>
              <a:ext cx="935625" cy="494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1" name="直接箭头连接符 110"/>
            <p:cNvCxnSpPr>
              <a:stCxn id="114" idx="0"/>
            </p:cNvCxnSpPr>
            <p:nvPr/>
          </p:nvCxnSpPr>
          <p:spPr>
            <a:xfrm flipH="1">
              <a:off x="10912680" y="1530812"/>
              <a:ext cx="225675" cy="13849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文本框 111"/>
            <p:cNvSpPr txBox="1"/>
            <p:nvPr/>
          </p:nvSpPr>
          <p:spPr>
            <a:xfrm>
              <a:off x="9724332" y="1699531"/>
              <a:ext cx="740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RPC1</a:t>
              </a:r>
              <a:endParaRPr lang="zh-CN" altLang="en-US" dirty="0"/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9740411" y="2331279"/>
              <a:ext cx="740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RPC2</a:t>
              </a:r>
              <a:endParaRPr lang="zh-CN" altLang="en-US" dirty="0"/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10545360" y="1530812"/>
              <a:ext cx="11859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Scintillator1</a:t>
              </a:r>
              <a:endParaRPr lang="zh-CN" altLang="en-US" sz="1400" dirty="0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0555321" y="2597622"/>
              <a:ext cx="11859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Scintillator2</a:t>
              </a:r>
              <a:endParaRPr lang="zh-CN" altLang="en-US" sz="1400" dirty="0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9724332" y="1503398"/>
              <a:ext cx="2372593" cy="14447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10592083" y="1973452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10709809" y="1973593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10840158" y="1973593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矩形 120"/>
            <p:cNvSpPr/>
            <p:nvPr/>
          </p:nvSpPr>
          <p:spPr>
            <a:xfrm>
              <a:off x="10961920" y="1973593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11076756" y="1973452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11194482" y="1973593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矩形 123"/>
            <p:cNvSpPr/>
            <p:nvPr/>
          </p:nvSpPr>
          <p:spPr>
            <a:xfrm>
              <a:off x="11324831" y="1973593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10167458" y="2205497"/>
              <a:ext cx="1770076" cy="5125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矩形 125"/>
            <p:cNvSpPr/>
            <p:nvPr/>
          </p:nvSpPr>
          <p:spPr>
            <a:xfrm>
              <a:off x="11447989" y="1975991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10583219" y="5610590"/>
            <a:ext cx="135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Trigger area: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40cm*20cm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4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-2832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Spatial resolution measurement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412484" y="2287596"/>
            <a:ext cx="486561" cy="32381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9723577" y="2431923"/>
            <a:ext cx="109754" cy="123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9715885" y="4047882"/>
            <a:ext cx="117446" cy="1295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右大括号 59"/>
          <p:cNvSpPr/>
          <p:nvPr/>
        </p:nvSpPr>
        <p:spPr>
          <a:xfrm>
            <a:off x="9899045" y="4047882"/>
            <a:ext cx="268448" cy="12954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10304579" y="4419792"/>
            <a:ext cx="157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Series 3 and 4</a:t>
            </a:r>
            <a:endParaRPr lang="zh-CN" altLang="en-US" dirty="0"/>
          </a:p>
        </p:txBody>
      </p:sp>
      <p:sp>
        <p:nvSpPr>
          <p:cNvPr id="63" name="右大括号 62"/>
          <p:cNvSpPr/>
          <p:nvPr/>
        </p:nvSpPr>
        <p:spPr>
          <a:xfrm>
            <a:off x="9908134" y="2409988"/>
            <a:ext cx="268448" cy="12954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10210137" y="2843954"/>
            <a:ext cx="155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Series 1 and 2</a:t>
            </a:r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8875588" y="1877929"/>
            <a:ext cx="158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V1742 digitizer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701319" y="2174884"/>
            <a:ext cx="2372593" cy="2843445"/>
            <a:chOff x="9724332" y="955891"/>
            <a:chExt cx="2372593" cy="2843445"/>
          </a:xfrm>
        </p:grpSpPr>
        <p:sp>
          <p:nvSpPr>
            <p:cNvPr id="81" name="矩形 80"/>
            <p:cNvSpPr/>
            <p:nvPr/>
          </p:nvSpPr>
          <p:spPr>
            <a:xfrm>
              <a:off x="10167457" y="2024430"/>
              <a:ext cx="1770077" cy="118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10167457" y="2260456"/>
              <a:ext cx="1770077" cy="118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10593479" y="2541375"/>
              <a:ext cx="935625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10593479" y="1813045"/>
              <a:ext cx="935625" cy="494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6" name="直接箭头连接符 85"/>
            <p:cNvCxnSpPr/>
            <p:nvPr/>
          </p:nvCxnSpPr>
          <p:spPr>
            <a:xfrm flipH="1">
              <a:off x="10760628" y="1140903"/>
              <a:ext cx="593172" cy="23992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本框 88"/>
            <p:cNvSpPr txBox="1"/>
            <p:nvPr/>
          </p:nvSpPr>
          <p:spPr>
            <a:xfrm>
              <a:off x="9724332" y="1699531"/>
              <a:ext cx="740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RPC1</a:t>
              </a:r>
              <a:endParaRPr lang="zh-CN" altLang="en-US" dirty="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9740411" y="2331279"/>
              <a:ext cx="740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RPC2</a:t>
              </a:r>
              <a:endParaRPr lang="zh-CN" altLang="en-US" dirty="0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0545360" y="1530812"/>
              <a:ext cx="11859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Scintillator1</a:t>
              </a:r>
              <a:endParaRPr lang="zh-CN" altLang="en-US" sz="1400" dirty="0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0555321" y="2597622"/>
              <a:ext cx="11859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Scintillator2</a:t>
              </a:r>
              <a:endParaRPr lang="zh-CN" altLang="en-US" sz="1400" dirty="0"/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0936609" y="1063860"/>
              <a:ext cx="794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Muon</a:t>
              </a:r>
              <a:endParaRPr lang="zh-CN" altLang="en-US" sz="1400" dirty="0"/>
            </a:p>
          </p:txBody>
        </p:sp>
        <p:sp>
          <p:nvSpPr>
            <p:cNvPr id="94" name="矩形 93"/>
            <p:cNvSpPr/>
            <p:nvPr/>
          </p:nvSpPr>
          <p:spPr>
            <a:xfrm>
              <a:off x="9724332" y="955891"/>
              <a:ext cx="2372593" cy="284344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0592083" y="1973452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10709809" y="1973593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10840158" y="1973593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0961920" y="1973593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11076756" y="1973452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1194482" y="1973593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11324831" y="1973593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0593479" y="2205497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0711205" y="2205638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0841554" y="2205638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10963316" y="2205638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11078152" y="2205497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11195878" y="2205638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1326227" y="2205638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11447989" y="2205638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11447989" y="1975991"/>
              <a:ext cx="811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480693" y="1611245"/>
            <a:ext cx="3364272" cy="4738006"/>
            <a:chOff x="2789406" y="1192265"/>
            <a:chExt cx="3364272" cy="4738006"/>
          </a:xfrm>
        </p:grpSpPr>
        <p:sp>
          <p:nvSpPr>
            <p:cNvPr id="100" name="文本框 99"/>
            <p:cNvSpPr txBox="1"/>
            <p:nvPr/>
          </p:nvSpPr>
          <p:spPr>
            <a:xfrm>
              <a:off x="4279316" y="5560939"/>
              <a:ext cx="880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Series1</a:t>
              </a:r>
              <a:endParaRPr lang="zh-CN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2789406" y="1636681"/>
              <a:ext cx="2979821" cy="301889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98" name="左大括号 97"/>
            <p:cNvSpPr/>
            <p:nvPr/>
          </p:nvSpPr>
          <p:spPr>
            <a:xfrm rot="16200000">
              <a:off x="3867913" y="4594851"/>
              <a:ext cx="470736" cy="137458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456526" y="2568566"/>
              <a:ext cx="3245090" cy="1684474"/>
            </a:xfrm>
            <a:prstGeom prst="rect">
              <a:avLst/>
            </a:prstGeom>
          </p:spPr>
        </p:pic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859185" y="2805122"/>
              <a:ext cx="3245090" cy="1684474"/>
            </a:xfrm>
            <a:prstGeom prst="rect">
              <a:avLst/>
            </a:prstGeom>
          </p:spPr>
        </p:pic>
        <p:sp>
          <p:nvSpPr>
            <p:cNvPr id="39" name="左大括号 38"/>
            <p:cNvSpPr/>
            <p:nvPr/>
          </p:nvSpPr>
          <p:spPr>
            <a:xfrm rot="5400000">
              <a:off x="3969828" y="985330"/>
              <a:ext cx="231269" cy="137458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左大括号 95"/>
            <p:cNvSpPr/>
            <p:nvPr/>
          </p:nvSpPr>
          <p:spPr>
            <a:xfrm rot="5400000">
              <a:off x="4366095" y="1270144"/>
              <a:ext cx="231269" cy="137458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左大括号 96"/>
            <p:cNvSpPr/>
            <p:nvPr/>
          </p:nvSpPr>
          <p:spPr>
            <a:xfrm rot="16200000">
              <a:off x="4393718" y="4703772"/>
              <a:ext cx="252897" cy="137458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639493" y="1192265"/>
              <a:ext cx="880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Series4</a:t>
              </a:r>
              <a:endParaRPr lang="zh-CN" altLang="en-US" dirty="0"/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137417" y="1438956"/>
              <a:ext cx="880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Series2</a:t>
              </a:r>
              <a:endParaRPr lang="zh-CN" altLang="en-US" dirty="0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27818" y="5404968"/>
              <a:ext cx="880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Series3</a:t>
              </a:r>
              <a:endParaRPr lang="zh-CN" altLang="en-US" dirty="0"/>
            </a:p>
          </p:txBody>
        </p:sp>
        <p:sp>
          <p:nvSpPr>
            <p:cNvPr id="50" name="文本框 49"/>
            <p:cNvSpPr txBox="1"/>
            <p:nvPr/>
          </p:nvSpPr>
          <p:spPr>
            <a:xfrm rot="16200000">
              <a:off x="2535847" y="4051505"/>
              <a:ext cx="88248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Gas gap</a:t>
              </a:r>
              <a:endParaRPr lang="zh-CN" altLang="en-US" sz="1600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323966" y="1306588"/>
              <a:ext cx="79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Back End</a:t>
              </a:r>
              <a:endParaRPr lang="zh-CN" altLang="en-US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5360682" y="4346267"/>
              <a:ext cx="79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Front End</a:t>
              </a:r>
              <a:endParaRPr lang="zh-CN" altLang="en-US" dirty="0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5545858" y="3405257"/>
            <a:ext cx="130541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Readout panel made by honeycomb</a:t>
            </a:r>
            <a:endParaRPr lang="zh-CN" altLang="en-US" sz="1400" dirty="0"/>
          </a:p>
        </p:txBody>
      </p:sp>
      <p:sp>
        <p:nvSpPr>
          <p:cNvPr id="2" name="文本框 1"/>
          <p:cNvSpPr txBox="1"/>
          <p:nvPr/>
        </p:nvSpPr>
        <p:spPr>
          <a:xfrm>
            <a:off x="4002591" y="962178"/>
            <a:ext cx="394255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Two honeycomb panels on two gas gaps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with two-end readout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-2832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/>
          <a:lstStyle/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ystem setup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14" y="1627449"/>
            <a:ext cx="2788833" cy="3718444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3259" y="2088172"/>
            <a:ext cx="3685779" cy="27643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63582"/>
            <a:ext cx="4304905" cy="32286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54514" y="1627486"/>
            <a:ext cx="12272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Front End</a:t>
            </a:r>
            <a:endParaRPr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1900994" y="1627156"/>
            <a:ext cx="10708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Back End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endCxn id="54" idx="0"/>
          </p:cNvCxnSpPr>
          <p:nvPr/>
        </p:nvCxnSpPr>
        <p:spPr>
          <a:xfrm flipH="1">
            <a:off x="2971798" y="3292809"/>
            <a:ext cx="1946696" cy="1775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endCxn id="53" idx="1"/>
          </p:cNvCxnSpPr>
          <p:nvPr/>
        </p:nvCxnSpPr>
        <p:spPr>
          <a:xfrm>
            <a:off x="7018491" y="3226666"/>
            <a:ext cx="2136023" cy="2600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57800"/>
            <a:ext cx="4068679" cy="27082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21" y="3631696"/>
            <a:ext cx="4049958" cy="2658370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-2832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Reconstructed position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67055" y="1191126"/>
            <a:ext cx="11384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Gas gap1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255180" y="3865022"/>
            <a:ext cx="11384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Gas gap2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151" y="1582490"/>
            <a:ext cx="5012638" cy="36162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690778" y="5195134"/>
            <a:ext cx="501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Position correlation between 2 gas gaps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0092" y="4976504"/>
            <a:ext cx="152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line: </a:t>
            </a: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cm trigger area.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263192" y="1107957"/>
            <a:ext cx="0" cy="22826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463483" y="1107957"/>
            <a:ext cx="0" cy="22826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268193" y="3743253"/>
            <a:ext cx="0" cy="22826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3475158" y="3743253"/>
            <a:ext cx="0" cy="22826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4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-2832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Spatial resolution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25738" y="4490986"/>
            <a:ext cx="3308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/>
              <a:t>NO</a:t>
            </a:r>
            <a:r>
              <a:rPr lang="zh-CN" altLang="en-US" sz="1200" dirty="0"/>
              <a:t>.  </a:t>
            </a:r>
            <a:r>
              <a:rPr lang="zh-CN" altLang="en-US" sz="1200" dirty="0" smtClean="0"/>
              <a:t>    </a:t>
            </a:r>
            <a:r>
              <a:rPr lang="zh-CN" altLang="en-US" sz="1200" dirty="0"/>
              <a:t>NAME     </a:t>
            </a:r>
            <a:r>
              <a:rPr lang="zh-CN" altLang="en-US" sz="1200" dirty="0" smtClean="0"/>
              <a:t>         </a:t>
            </a:r>
            <a:r>
              <a:rPr lang="zh-CN" altLang="en-US" sz="1200" dirty="0"/>
              <a:t>VALUE     </a:t>
            </a:r>
            <a:r>
              <a:rPr lang="zh-CN" altLang="en-US" sz="1200" dirty="0" smtClean="0"/>
              <a:t>          ERROR</a:t>
            </a:r>
            <a:endParaRPr lang="zh-CN" altLang="en-US" sz="1200" dirty="0"/>
          </a:p>
          <a:p>
            <a:r>
              <a:rPr lang="zh-CN" altLang="en-US" sz="1200" dirty="0" smtClean="0"/>
              <a:t>1        </a:t>
            </a:r>
            <a:r>
              <a:rPr lang="zh-CN" altLang="en-US" sz="1200" dirty="0"/>
              <a:t>Constant   </a:t>
            </a:r>
            <a:r>
              <a:rPr lang="zh-CN" altLang="en-US" sz="1200" dirty="0" smtClean="0"/>
              <a:t>   </a:t>
            </a:r>
            <a:r>
              <a:rPr lang="zh-CN" altLang="en-US" sz="1200" dirty="0"/>
              <a:t>1.44985e+03 </a:t>
            </a:r>
            <a:r>
              <a:rPr lang="zh-CN" altLang="en-US" sz="1200" dirty="0" smtClean="0"/>
              <a:t>     </a:t>
            </a:r>
            <a:r>
              <a:rPr lang="zh-CN" altLang="en-US" sz="1200" dirty="0"/>
              <a:t>2.88736e+01 </a:t>
            </a:r>
            <a:endParaRPr lang="en-US" altLang="zh-CN" sz="1200" dirty="0" smtClean="0"/>
          </a:p>
          <a:p>
            <a:pPr marL="228600" indent="-228600">
              <a:buAutoNum type="arabicPlain" startAt="2"/>
            </a:pPr>
            <a:r>
              <a:rPr lang="zh-CN" altLang="en-US" sz="1200" dirty="0" smtClean="0"/>
              <a:t>      Mean          </a:t>
            </a:r>
            <a:r>
              <a:rPr lang="zh-CN" altLang="en-US" sz="1200" dirty="0"/>
              <a:t>3.96725e-</a:t>
            </a:r>
            <a:r>
              <a:rPr lang="zh-CN" altLang="en-US" sz="1200" dirty="0" smtClean="0"/>
              <a:t>02      </a:t>
            </a:r>
            <a:r>
              <a:rPr lang="zh-CN" altLang="en-US" sz="1200" dirty="0"/>
              <a:t>3.46177e-03 </a:t>
            </a:r>
            <a:endParaRPr lang="en-US" altLang="zh-CN" sz="1200" dirty="0" smtClean="0"/>
          </a:p>
          <a:p>
            <a:pPr marL="228600" indent="-228600">
              <a:buAutoNum type="arabicPlain" startAt="2"/>
            </a:pPr>
            <a:r>
              <a:rPr lang="zh-CN" altLang="en-US" sz="1200" dirty="0"/>
              <a:t> </a:t>
            </a:r>
            <a:r>
              <a:rPr lang="zh-CN" altLang="en-US" sz="1200" dirty="0" smtClean="0"/>
              <a:t>     </a:t>
            </a:r>
            <a:r>
              <a:rPr lang="zh-CN" altLang="en-US" sz="1200" dirty="0"/>
              <a:t>Sigma     </a:t>
            </a:r>
            <a:r>
              <a:rPr lang="zh-CN" altLang="en-US" sz="1200" dirty="0" smtClean="0"/>
              <a:t>     </a:t>
            </a:r>
            <a:r>
              <a:rPr lang="zh-CN" altLang="en-US" sz="1200" dirty="0"/>
              <a:t>2.15601e-01  </a:t>
            </a:r>
            <a:r>
              <a:rPr lang="zh-CN" altLang="en-US" sz="1200" dirty="0" smtClean="0"/>
              <a:t>    </a:t>
            </a:r>
            <a:r>
              <a:rPr lang="zh-CN" altLang="en-US" sz="1200" dirty="0"/>
              <a:t>2.56307e-</a:t>
            </a:r>
            <a:r>
              <a:rPr lang="zh-CN" altLang="en-US" sz="1200" dirty="0" smtClean="0"/>
              <a:t>03</a:t>
            </a:r>
            <a:endParaRPr lang="en-US" altLang="zh-CN" sz="120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613" y="1169419"/>
            <a:ext cx="4800600" cy="31461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169419"/>
            <a:ext cx="4800600" cy="313205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00175" y="4490987"/>
            <a:ext cx="3143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/>
              <a:t>NO</a:t>
            </a:r>
            <a:r>
              <a:rPr lang="zh-CN" altLang="en-US" sz="1200" dirty="0"/>
              <a:t>.  </a:t>
            </a:r>
            <a:r>
              <a:rPr lang="zh-CN" altLang="en-US" sz="1200" dirty="0" smtClean="0"/>
              <a:t>    </a:t>
            </a:r>
            <a:r>
              <a:rPr lang="zh-CN" altLang="en-US" sz="1200" dirty="0"/>
              <a:t>NAME     </a:t>
            </a:r>
            <a:r>
              <a:rPr lang="zh-CN" altLang="en-US" sz="1200" dirty="0" smtClean="0"/>
              <a:t>      </a:t>
            </a:r>
            <a:r>
              <a:rPr lang="zh-CN" altLang="en-US" sz="1200" dirty="0"/>
              <a:t>VALUE        </a:t>
            </a:r>
            <a:r>
              <a:rPr lang="zh-CN" altLang="en-US" sz="1200" dirty="0" smtClean="0"/>
              <a:t>       </a:t>
            </a:r>
            <a:r>
              <a:rPr lang="zh-CN" altLang="en-US" sz="1200" dirty="0"/>
              <a:t>ERROR </a:t>
            </a:r>
            <a:endParaRPr lang="en-US" altLang="zh-CN" sz="1200" dirty="0" smtClean="0"/>
          </a:p>
          <a:p>
            <a:pPr marL="228600" indent="-228600">
              <a:buAutoNum type="arabicPlain"/>
            </a:pPr>
            <a:r>
              <a:rPr lang="zh-CN" altLang="en-US" sz="1200" dirty="0" smtClean="0"/>
              <a:t>    Constant     </a:t>
            </a:r>
            <a:r>
              <a:rPr lang="zh-CN" altLang="en-US" sz="1200" dirty="0"/>
              <a:t>8.67033e+02 </a:t>
            </a:r>
            <a:r>
              <a:rPr lang="zh-CN" altLang="en-US" sz="1200" dirty="0" smtClean="0"/>
              <a:t>   </a:t>
            </a:r>
            <a:r>
              <a:rPr lang="zh-CN" altLang="en-US" sz="1200" dirty="0"/>
              <a:t>1.74151e+01 </a:t>
            </a:r>
            <a:endParaRPr lang="en-US" altLang="zh-CN" sz="1200" dirty="0" smtClean="0"/>
          </a:p>
          <a:p>
            <a:pPr marL="228600" indent="-228600">
              <a:buAutoNum type="arabicPlain"/>
            </a:pPr>
            <a:r>
              <a:rPr lang="zh-CN" altLang="en-US" sz="1200" dirty="0" smtClean="0"/>
              <a:t>      </a:t>
            </a:r>
            <a:r>
              <a:rPr lang="zh-CN" altLang="en-US" sz="1200" dirty="0"/>
              <a:t>Mean         1.67119e-01  </a:t>
            </a:r>
            <a:r>
              <a:rPr lang="zh-CN" altLang="en-US" sz="1200" dirty="0" smtClean="0"/>
              <a:t>  </a:t>
            </a:r>
            <a:r>
              <a:rPr lang="zh-CN" altLang="en-US" sz="1200" dirty="0"/>
              <a:t>6.05049e-03 </a:t>
            </a:r>
            <a:endParaRPr lang="en-US" altLang="zh-CN" sz="1200" dirty="0" smtClean="0"/>
          </a:p>
          <a:p>
            <a:pPr marL="228600" indent="-228600">
              <a:buAutoNum type="arabicPlain"/>
            </a:pPr>
            <a:r>
              <a:rPr lang="zh-CN" altLang="en-US" sz="1200" dirty="0"/>
              <a:t> </a:t>
            </a:r>
            <a:r>
              <a:rPr lang="zh-CN" altLang="en-US" sz="1200" dirty="0" smtClean="0"/>
              <a:t>     </a:t>
            </a:r>
            <a:r>
              <a:rPr lang="zh-CN" altLang="en-US" sz="1200" dirty="0"/>
              <a:t>Sigma        3.58737e-01   </a:t>
            </a:r>
            <a:r>
              <a:rPr lang="zh-CN" altLang="en-US" sz="1200" dirty="0" smtClean="0"/>
              <a:t>  4</a:t>
            </a:r>
            <a:r>
              <a:rPr lang="zh-CN" altLang="en-US" sz="1200" dirty="0"/>
              <a:t>.55105e-</a:t>
            </a:r>
            <a:r>
              <a:rPr lang="zh-CN" altLang="en-US" sz="1200" dirty="0" smtClean="0"/>
              <a:t>03</a:t>
            </a:r>
            <a:endParaRPr lang="zh-CN" altLang="en-US" sz="1200" dirty="0"/>
          </a:p>
        </p:txBody>
      </p:sp>
      <p:sp>
        <p:nvSpPr>
          <p:cNvPr id="18" name="文本框 17"/>
          <p:cNvSpPr txBox="1"/>
          <p:nvPr/>
        </p:nvSpPr>
        <p:spPr>
          <a:xfrm>
            <a:off x="2304789" y="4142623"/>
            <a:ext cx="30673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Difference of </a:t>
            </a:r>
            <a:r>
              <a:rPr lang="en-US" altLang="zh-CN" sz="1200" dirty="0" err="1" smtClean="0"/>
              <a:t>Time_Diff</a:t>
            </a:r>
            <a:r>
              <a:rPr lang="en-US" altLang="zh-CN" sz="1200" dirty="0" smtClean="0"/>
              <a:t> (</a:t>
            </a:r>
            <a:r>
              <a:rPr lang="en-US" altLang="zh-CN" sz="1200" dirty="0" smtClean="0">
                <a:solidFill>
                  <a:srgbClr val="FF0000"/>
                </a:solidFill>
              </a:rPr>
              <a:t>cross threshold</a:t>
            </a:r>
            <a:r>
              <a:rPr lang="en-US" altLang="zh-CN" sz="1200" dirty="0" smtClean="0"/>
              <a:t>)[ns]</a:t>
            </a:r>
            <a:endParaRPr lang="zh-CN" altLang="en-US" sz="1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8054237" y="4172404"/>
            <a:ext cx="27538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Difference of </a:t>
            </a:r>
            <a:r>
              <a:rPr lang="en-US" altLang="zh-CN" sz="1200" dirty="0" err="1" smtClean="0"/>
              <a:t>Time_Diff</a:t>
            </a:r>
            <a:r>
              <a:rPr lang="en-US" altLang="zh-CN" sz="1200" dirty="0" smtClean="0"/>
              <a:t> (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half_peak</a:t>
            </a:r>
            <a:r>
              <a:rPr lang="en-US" altLang="zh-CN" sz="1200" dirty="0" smtClean="0"/>
              <a:t>)[ns]</a:t>
            </a:r>
            <a:endParaRPr lang="zh-CN" alt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4470950" y="3047055"/>
            <a:ext cx="17996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dirty="0" smtClean="0"/>
              <a:t> = 18.78 cm/ns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643856" y="2295288"/>
                <a:ext cx="1524072" cy="61901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𝐷𝑇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56" y="2295288"/>
                <a:ext cx="1524072" cy="6190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7077075" y="5399891"/>
            <a:ext cx="348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Spatial resolution = </a:t>
            </a:r>
            <a:r>
              <a:rPr lang="en-US" altLang="zh-CN" dirty="0" smtClean="0">
                <a:solidFill>
                  <a:srgbClr val="FF0000"/>
                </a:solidFill>
              </a:rPr>
              <a:t>1.43 cm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66586" y="5393980"/>
            <a:ext cx="382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Spatial resolution = </a:t>
            </a:r>
            <a:r>
              <a:rPr lang="en-US" altLang="zh-CN" dirty="0" smtClean="0">
                <a:solidFill>
                  <a:srgbClr val="FF0000"/>
                </a:solidFill>
              </a:rPr>
              <a:t>2.39 cm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77075" y="5867426"/>
            <a:ext cx="43854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Peak time</a:t>
            </a:r>
            <a:r>
              <a:rPr lang="en-US" altLang="zh-CN" dirty="0" smtClean="0"/>
              <a:t>: Spatial </a:t>
            </a:r>
            <a:r>
              <a:rPr lang="en-US" altLang="zh-CN" dirty="0"/>
              <a:t>resolution:  </a:t>
            </a:r>
            <a:r>
              <a:rPr lang="en-US" altLang="zh-CN" b="1" dirty="0" smtClean="0">
                <a:solidFill>
                  <a:srgbClr val="FF0000"/>
                </a:solidFill>
              </a:rPr>
              <a:t>1.74 </a:t>
            </a:r>
            <a:r>
              <a:rPr lang="en-US" altLang="zh-CN" b="1" dirty="0">
                <a:solidFill>
                  <a:srgbClr val="FF0000"/>
                </a:solidFill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4647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-2832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>
            <a:normAutofit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Time resolution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6" y="1313400"/>
            <a:ext cx="5248274" cy="34032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76398" y="4725385"/>
            <a:ext cx="298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/>
              <a:t>NO</a:t>
            </a:r>
            <a:r>
              <a:rPr lang="zh-CN" altLang="en-US" sz="1200" dirty="0"/>
              <a:t>.   NAME    </a:t>
            </a:r>
            <a:r>
              <a:rPr lang="zh-CN" altLang="en-US" sz="1200" dirty="0" smtClean="0"/>
              <a:t>     </a:t>
            </a:r>
            <a:r>
              <a:rPr lang="zh-CN" altLang="en-US" sz="1200" dirty="0"/>
              <a:t>VALUE           </a:t>
            </a:r>
            <a:r>
              <a:rPr lang="zh-CN" altLang="en-US" sz="1200" dirty="0" smtClean="0"/>
              <a:t>    </a:t>
            </a:r>
            <a:r>
              <a:rPr lang="zh-CN" altLang="en-US" sz="1200" dirty="0"/>
              <a:t>ERROR         </a:t>
            </a:r>
            <a:r>
              <a:rPr lang="zh-CN" altLang="en-US" sz="1200" dirty="0" smtClean="0"/>
              <a:t> </a:t>
            </a:r>
            <a:endParaRPr lang="zh-CN" altLang="en-US" sz="1200" dirty="0"/>
          </a:p>
          <a:p>
            <a:r>
              <a:rPr lang="zh-CN" altLang="en-US" sz="1200" dirty="0" smtClean="0"/>
              <a:t>1  </a:t>
            </a:r>
            <a:r>
              <a:rPr lang="zh-CN" altLang="en-US" sz="1200" dirty="0"/>
              <a:t>Constant     3.38852e+03 </a:t>
            </a:r>
            <a:r>
              <a:rPr lang="zh-CN" altLang="en-US" sz="1200" dirty="0" smtClean="0"/>
              <a:t>    </a:t>
            </a:r>
            <a:r>
              <a:rPr lang="zh-CN" altLang="en-US" sz="1200" dirty="0"/>
              <a:t>2.31866e+01  </a:t>
            </a:r>
          </a:p>
          <a:p>
            <a:r>
              <a:rPr lang="zh-CN" altLang="en-US" sz="1200" dirty="0" smtClean="0"/>
              <a:t>2  </a:t>
            </a:r>
            <a:r>
              <a:rPr lang="zh-CN" altLang="en-US" sz="1200" dirty="0"/>
              <a:t>Mean       </a:t>
            </a:r>
            <a:r>
              <a:rPr lang="zh-CN" altLang="en-US" sz="1200" dirty="0" smtClean="0"/>
              <a:t>   </a:t>
            </a:r>
            <a:r>
              <a:rPr lang="zh-CN" altLang="en-US" sz="1200" dirty="0"/>
              <a:t>-2.53700e-01  </a:t>
            </a:r>
            <a:r>
              <a:rPr lang="zh-CN" altLang="en-US" sz="1200" dirty="0" smtClean="0"/>
              <a:t>   </a:t>
            </a:r>
            <a:r>
              <a:rPr lang="zh-CN" altLang="en-US" sz="1200" dirty="0"/>
              <a:t>4.94975e-03   </a:t>
            </a:r>
          </a:p>
          <a:p>
            <a:r>
              <a:rPr lang="zh-CN" altLang="en-US" sz="1200" dirty="0" smtClean="0"/>
              <a:t>3  </a:t>
            </a:r>
            <a:r>
              <a:rPr lang="zh-CN" altLang="en-US" sz="1200" dirty="0"/>
              <a:t>Sigma      </a:t>
            </a:r>
            <a:r>
              <a:rPr lang="zh-CN" altLang="en-US" sz="1200" dirty="0" smtClean="0"/>
              <a:t>     </a:t>
            </a:r>
            <a:r>
              <a:rPr lang="zh-CN" altLang="en-US" sz="1200" dirty="0"/>
              <a:t>8.18264e-01  </a:t>
            </a:r>
            <a:r>
              <a:rPr lang="zh-CN" altLang="en-US" sz="1200" dirty="0" smtClean="0"/>
              <a:t>   </a:t>
            </a:r>
            <a:r>
              <a:rPr lang="zh-CN" altLang="en-US" sz="1200" dirty="0"/>
              <a:t>3.82034e-</a:t>
            </a:r>
            <a:r>
              <a:rPr lang="zh-CN" altLang="en-US" sz="1200" dirty="0" smtClean="0"/>
              <a:t>03</a:t>
            </a:r>
            <a:endParaRPr lang="zh-CN" altLang="en-US" sz="12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1313400"/>
            <a:ext cx="5248274" cy="341099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686675" y="4645100"/>
            <a:ext cx="3257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/>
              <a:t>NO</a:t>
            </a:r>
            <a:r>
              <a:rPr lang="zh-CN" altLang="en-US" sz="1200" dirty="0"/>
              <a:t>.   NAME      </a:t>
            </a:r>
            <a:r>
              <a:rPr lang="zh-CN" altLang="en-US" sz="1200" dirty="0" smtClean="0"/>
              <a:t>  VALUE                 </a:t>
            </a:r>
            <a:r>
              <a:rPr lang="zh-CN" altLang="en-US" sz="1200" dirty="0"/>
              <a:t>ERROR      </a:t>
            </a:r>
          </a:p>
          <a:p>
            <a:r>
              <a:rPr lang="zh-CN" altLang="en-US" sz="1200" dirty="0" smtClean="0"/>
              <a:t>1  </a:t>
            </a:r>
            <a:r>
              <a:rPr lang="zh-CN" altLang="en-US" sz="1200" dirty="0"/>
              <a:t>Constant     </a:t>
            </a:r>
            <a:r>
              <a:rPr lang="zh-CN" altLang="en-US" sz="1200" dirty="0" smtClean="0"/>
              <a:t> 3</a:t>
            </a:r>
            <a:r>
              <a:rPr lang="zh-CN" altLang="en-US" sz="1200" dirty="0"/>
              <a:t>.22816e+03   </a:t>
            </a:r>
            <a:r>
              <a:rPr lang="zh-CN" altLang="en-US" sz="1200" dirty="0" smtClean="0"/>
              <a:t>  2</a:t>
            </a:r>
            <a:r>
              <a:rPr lang="zh-CN" altLang="en-US" sz="1200" dirty="0"/>
              <a:t>.29162e+01   </a:t>
            </a:r>
          </a:p>
          <a:p>
            <a:r>
              <a:rPr lang="zh-CN" altLang="en-US" sz="1200" dirty="0" smtClean="0"/>
              <a:t>2  </a:t>
            </a:r>
            <a:r>
              <a:rPr lang="zh-CN" altLang="en-US" sz="1200" dirty="0"/>
              <a:t>Mean        </a:t>
            </a:r>
            <a:r>
              <a:rPr lang="zh-CN" altLang="en-US" sz="1200" dirty="0" smtClean="0"/>
              <a:t>  -</a:t>
            </a:r>
            <a:r>
              <a:rPr lang="zh-CN" altLang="en-US" sz="1200" dirty="0"/>
              <a:t>2.38151e-01   </a:t>
            </a:r>
            <a:r>
              <a:rPr lang="zh-CN" altLang="en-US" sz="1200" dirty="0" smtClean="0"/>
              <a:t>   5</a:t>
            </a:r>
            <a:r>
              <a:rPr lang="zh-CN" altLang="en-US" sz="1200" dirty="0"/>
              <a:t>.23308e-03   </a:t>
            </a:r>
            <a:endParaRPr lang="en-US" altLang="zh-CN" sz="1200" dirty="0" smtClean="0"/>
          </a:p>
          <a:p>
            <a:r>
              <a:rPr lang="zh-CN" altLang="en-US" sz="1200" dirty="0" smtClean="0"/>
              <a:t>3  </a:t>
            </a:r>
            <a:r>
              <a:rPr lang="zh-CN" altLang="en-US" sz="1200" dirty="0"/>
              <a:t>Sigma        </a:t>
            </a:r>
            <a:r>
              <a:rPr lang="zh-CN" altLang="en-US" sz="1200" dirty="0" smtClean="0"/>
              <a:t>   8</a:t>
            </a:r>
            <a:r>
              <a:rPr lang="zh-CN" altLang="en-US" sz="1200" dirty="0"/>
              <a:t>.05174e-01   </a:t>
            </a:r>
            <a:r>
              <a:rPr lang="zh-CN" altLang="en-US" sz="1200" dirty="0" smtClean="0"/>
              <a:t>   3</a:t>
            </a:r>
            <a:r>
              <a:rPr lang="zh-CN" altLang="en-US" sz="1200" dirty="0"/>
              <a:t>.90446e-03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1228" y="944068"/>
            <a:ext cx="6101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Distribution of difference of leading edge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between the 2 gas gaps</a:t>
            </a:r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6810376" y="892427"/>
            <a:ext cx="447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Distribution of difference of averaged leading edge between front end and back end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076324" y="5524223"/>
            <a:ext cx="40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 resolution: 0.818ns/</a:t>
            </a:r>
            <a:r>
              <a:rPr lang="en-US" altLang="zh-CN" dirty="0" err="1" smtClean="0"/>
              <a:t>sqrt</a:t>
            </a:r>
            <a:r>
              <a:rPr lang="en-US" altLang="zh-CN" dirty="0" smtClean="0"/>
              <a:t>(2)=</a:t>
            </a:r>
            <a:r>
              <a:rPr lang="en-US" altLang="zh-CN" dirty="0" smtClean="0">
                <a:solidFill>
                  <a:srgbClr val="FF0000"/>
                </a:solidFill>
              </a:rPr>
              <a:t>0.578ns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91375" y="5524223"/>
            <a:ext cx="40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 resolution: 0.805ns/</a:t>
            </a:r>
            <a:r>
              <a:rPr lang="en-US" altLang="zh-CN" dirty="0" err="1" smtClean="0"/>
              <a:t>sqrt</a:t>
            </a:r>
            <a:r>
              <a:rPr lang="en-US" altLang="zh-CN" dirty="0" smtClean="0"/>
              <a:t>(2)=</a:t>
            </a:r>
            <a:r>
              <a:rPr lang="en-US" altLang="zh-CN" dirty="0" smtClean="0">
                <a:solidFill>
                  <a:srgbClr val="FF0000"/>
                </a:solidFill>
              </a:rPr>
              <a:t>0.569ns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38629" y="2224051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Time of single end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323025" y="2224051"/>
            <a:ext cx="240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Mean Time </a:t>
            </a:r>
            <a:r>
              <a:rPr lang="en-US" altLang="zh-CN" dirty="0">
                <a:solidFill>
                  <a:srgbClr val="FF0000"/>
                </a:solidFill>
              </a:rPr>
              <a:t>of </a:t>
            </a:r>
            <a:r>
              <a:rPr lang="en-US" altLang="zh-CN" dirty="0" smtClean="0">
                <a:solidFill>
                  <a:srgbClr val="FF0000"/>
                </a:solidFill>
              </a:rPr>
              <a:t>two ends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-2832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Summary and outlook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788" y="1300733"/>
            <a:ext cx="106079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requirements of Phase-II RPC upgrade are clearly identified.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environment has been set up.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Honeycomb readout panel has been successfully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it works properly.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Two-end readout method has been tested.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resolution: 1-2 cm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resolution: ~550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optimization, test, analysis method will be performed continuously. 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20713182">
            <a:off x="8135303" y="5100579"/>
            <a:ext cx="3428494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dirty="0">
                <a:solidFill>
                  <a:srgbClr val="333399"/>
                </a:solidFill>
                <a:latin typeface="CommercialScript BT" panose="03030803040807090C04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840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" y="2644116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2776700"/>
            <a:ext cx="11762361" cy="74622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Backup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-2832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Compared with </a:t>
            </a:r>
            <a:r>
              <a:rPr kumimoji="1" lang="en-US" altLang="zh-CN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PCB</a:t>
            </a:r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readout panel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8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21" y="1202102"/>
            <a:ext cx="5233727" cy="343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51914" y="5157120"/>
            <a:ext cx="434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Efficiency plateau of PCB readout panel after applying the correction of air pressure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74696" y="5900105"/>
            <a:ext cx="524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fficiency of honeycomb panel @6000V:  97.68% 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11" y="911023"/>
            <a:ext cx="4883317" cy="43120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134726" y="4633649"/>
            <a:ext cx="441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 resolution of PCB readout panel.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748578" y="5014447"/>
            <a:ext cx="544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 resolution of honeycomb panel @6000V:  ~570 </a:t>
            </a:r>
            <a:r>
              <a:rPr lang="en-US" altLang="zh-CN" dirty="0" err="1" smtClean="0"/>
              <a:t>ps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196263" y="5480285"/>
            <a:ext cx="561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characteristic impedance of PCB panel: ~14.4 ohm</a:t>
            </a:r>
          </a:p>
          <a:p>
            <a:r>
              <a:rPr lang="en-US" altLang="zh-CN" dirty="0" smtClean="0"/>
              <a:t>The characteristic impedance of honeycomb: ~18.5 ohm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0949" y="912071"/>
            <a:ext cx="38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1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12043" y="921999"/>
            <a:ext cx="38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2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01012" y="5438440"/>
            <a:ext cx="38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3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184996" y="129752"/>
            <a:ext cx="10515600" cy="746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dirty="0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2670" y="1431235"/>
            <a:ext cx="103068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kumimoji="1"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Introduction </a:t>
            </a:r>
          </a:p>
          <a:p>
            <a:pPr marL="285750" indent="-285750">
              <a:buFont typeface="Wingdings" charset="2"/>
              <a:buChar char="Ø"/>
            </a:pPr>
            <a:endParaRPr kumimoji="1" lang="en-US" altLang="zh-CN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kumimoji="1"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RPC Simulation – gas amplification &amp; signal induction</a:t>
            </a:r>
          </a:p>
          <a:p>
            <a:pPr marL="285750" indent="-285750">
              <a:buFont typeface="Wingdings" charset="2"/>
              <a:buChar char="Ø"/>
            </a:pPr>
            <a:endParaRPr kumimoji="1" lang="en-US" altLang="zh-CN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kumimoji="1"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Prototype test – readout board &amp; two-end readout method</a:t>
            </a:r>
          </a:p>
          <a:p>
            <a:pPr marL="285750" indent="-285750">
              <a:buFont typeface="Wingdings" charset="2"/>
              <a:buChar char="Ø"/>
            </a:pPr>
            <a:endParaRPr kumimoji="1" lang="en-US" altLang="zh-CN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kumimoji="1"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Summary and outlook</a:t>
            </a:r>
            <a:endParaRPr kumimoji="1" lang="zh-CN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-2832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Typical signal waveform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7" y="911022"/>
            <a:ext cx="7919485" cy="5410279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862264" y="2671010"/>
            <a:ext cx="605589" cy="4451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38200" y="5338010"/>
            <a:ext cx="605589" cy="4451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936958" y="2600826"/>
            <a:ext cx="605589" cy="4451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908885" y="5336360"/>
            <a:ext cx="605589" cy="4451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27121" y="1029752"/>
            <a:ext cx="203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Front end of gap 1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14826" y="3857762"/>
            <a:ext cx="203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Front end of gap 2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426128" y="997486"/>
            <a:ext cx="203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Back end of gap 1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426128" y="3821845"/>
            <a:ext cx="203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Back end of gap 2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967" y="2028290"/>
            <a:ext cx="3977204" cy="28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10214932" y="1781903"/>
            <a:ext cx="69592" cy="3957161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291825" y="3804042"/>
            <a:ext cx="34030" cy="1935022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-2832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Optimize timing in the waveform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8265695" y="1804737"/>
            <a:ext cx="1949116" cy="20333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8241633" y="3777914"/>
            <a:ext cx="96252" cy="962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166685" y="1743437"/>
            <a:ext cx="96252" cy="9625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7532280" y="2821405"/>
            <a:ext cx="3168316" cy="0"/>
          </a:xfrm>
          <a:prstGeom prst="line">
            <a:avLst/>
          </a:prstGeom>
          <a:ln w="190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178331" y="2466475"/>
            <a:ext cx="1203158" cy="37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Threshold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9384632" y="1406553"/>
            <a:ext cx="224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Point 2 in waveform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6356942" y="3507207"/>
            <a:ext cx="224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Point 1 in waveform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9209920" y="2766904"/>
            <a:ext cx="96252" cy="96252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9258046" y="2764314"/>
            <a:ext cx="22269" cy="1266257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301791" y="5739064"/>
            <a:ext cx="1994765" cy="0"/>
          </a:xfrm>
          <a:prstGeom prst="line">
            <a:avLst/>
          </a:prstGeom>
          <a:ln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7211439" y="1839689"/>
            <a:ext cx="0" cy="219088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7211439" y="4030570"/>
            <a:ext cx="342149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6470513" y="1275020"/>
            <a:ext cx="137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Y axis:</a:t>
            </a:r>
          </a:p>
          <a:p>
            <a:pPr algn="ctr"/>
            <a:r>
              <a:rPr lang="en-US" altLang="zh-CN" dirty="0" smtClean="0"/>
              <a:t>Amplitude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10265771" y="3696900"/>
            <a:ext cx="137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X</a:t>
            </a:r>
            <a:r>
              <a:rPr lang="en-US" altLang="zh-CN" dirty="0" smtClean="0"/>
              <a:t> axis:</a:t>
            </a:r>
          </a:p>
          <a:p>
            <a:pPr algn="ctr"/>
            <a:r>
              <a:rPr lang="en-US" altLang="zh-CN" dirty="0" smtClean="0"/>
              <a:t>Time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884792" y="5678375"/>
            <a:ext cx="79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200 </a:t>
            </a:r>
            <a:r>
              <a:rPr lang="en-US" altLang="zh-CN" dirty="0" err="1" smtClean="0"/>
              <a:t>ps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8733362" y="4114661"/>
            <a:ext cx="127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Optimized leading edge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84729" y="2196466"/>
            <a:ext cx="5187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LSB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digitizer is 200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 the 2 nearby points linearly: Y = a*X + 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Y=threshold, X is the optimized time.</a:t>
            </a:r>
          </a:p>
        </p:txBody>
      </p:sp>
    </p:spTree>
    <p:extLst>
      <p:ext uri="{BB962C8B-B14F-4D97-AF65-F5344CB8AC3E}">
        <p14:creationId xmlns:p14="http://schemas.microsoft.com/office/powerpoint/2010/main" val="7161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" y="6342495"/>
            <a:ext cx="12191999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-2832"/>
            <a:ext cx="12191999" cy="900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>
            <a:normAutofit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Spatial resolution (</a:t>
            </a:r>
            <a:r>
              <a:rPr kumimoji="1" lang="en-US" altLang="zh-CN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optimized timing</a:t>
            </a:r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1165859"/>
            <a:ext cx="4914900" cy="31616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29500" y="4522467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/>
              <a:t>NO</a:t>
            </a:r>
            <a:r>
              <a:rPr lang="zh-CN" altLang="en-US" sz="1200" dirty="0"/>
              <a:t>.   NAME     </a:t>
            </a:r>
            <a:r>
              <a:rPr lang="zh-CN" altLang="en-US" sz="1200" dirty="0" smtClean="0"/>
              <a:t>       </a:t>
            </a:r>
            <a:r>
              <a:rPr lang="zh-CN" altLang="en-US" sz="1200" dirty="0"/>
              <a:t>VALUE           </a:t>
            </a:r>
            <a:r>
              <a:rPr lang="zh-CN" altLang="en-US" sz="1200" dirty="0" smtClean="0"/>
              <a:t>     </a:t>
            </a:r>
            <a:r>
              <a:rPr lang="zh-CN" altLang="en-US" sz="1200" dirty="0"/>
              <a:t>ERROR       </a:t>
            </a:r>
            <a:endParaRPr lang="en-US" altLang="zh-CN" sz="1200" dirty="0" smtClean="0"/>
          </a:p>
          <a:p>
            <a:r>
              <a:rPr lang="en-US" altLang="zh-CN" sz="1200" dirty="0" smtClean="0"/>
              <a:t>1  </a:t>
            </a:r>
            <a:r>
              <a:rPr lang="zh-CN" altLang="en-US" sz="1200" dirty="0" smtClean="0"/>
              <a:t>Constant       5</a:t>
            </a:r>
            <a:r>
              <a:rPr lang="zh-CN" altLang="en-US" sz="1200" dirty="0"/>
              <a:t>.53964e+03  </a:t>
            </a:r>
            <a:r>
              <a:rPr lang="zh-CN" altLang="en-US" sz="1200" dirty="0" smtClean="0"/>
              <a:t>    </a:t>
            </a:r>
            <a:r>
              <a:rPr lang="zh-CN" altLang="en-US" sz="1200" dirty="0"/>
              <a:t>3.71053e+01 </a:t>
            </a:r>
            <a:endParaRPr lang="en-US" altLang="zh-CN" sz="1200" dirty="0" smtClean="0"/>
          </a:p>
          <a:p>
            <a:r>
              <a:rPr lang="zh-CN" altLang="en-US" sz="1200" dirty="0" smtClean="0"/>
              <a:t>2  </a:t>
            </a:r>
            <a:r>
              <a:rPr lang="zh-CN" altLang="en-US" sz="1200" dirty="0"/>
              <a:t>Mean        </a:t>
            </a:r>
            <a:r>
              <a:rPr lang="zh-CN" altLang="en-US" sz="1200" dirty="0" smtClean="0"/>
              <a:t>    </a:t>
            </a:r>
            <a:r>
              <a:rPr lang="zh-CN" altLang="en-US" sz="1200" dirty="0"/>
              <a:t>3.54555e-02   </a:t>
            </a:r>
            <a:r>
              <a:rPr lang="zh-CN" altLang="en-US" sz="1200" dirty="0" smtClean="0"/>
              <a:t>    9</a:t>
            </a:r>
            <a:r>
              <a:rPr lang="zh-CN" altLang="en-US" sz="1200" dirty="0"/>
              <a:t>.21285e</a:t>
            </a:r>
            <a:r>
              <a:rPr lang="zh-CN" altLang="en-US" sz="1200" dirty="0" smtClean="0"/>
              <a:t>-04 </a:t>
            </a:r>
            <a:endParaRPr lang="en-US" altLang="zh-CN" sz="1200" dirty="0" smtClean="0"/>
          </a:p>
          <a:p>
            <a:r>
              <a:rPr lang="zh-CN" altLang="en-US" sz="1200" dirty="0" smtClean="0"/>
              <a:t>3  Sigma            1.71935e-01       7.07849e-04</a:t>
            </a:r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1174059"/>
            <a:ext cx="4914900" cy="319037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76375" y="4505140"/>
            <a:ext cx="3067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/>
              <a:t>NO</a:t>
            </a:r>
            <a:r>
              <a:rPr lang="zh-CN" altLang="en-US" sz="1200" dirty="0"/>
              <a:t>.   NAME    </a:t>
            </a:r>
            <a:r>
              <a:rPr lang="zh-CN" altLang="en-US" sz="1200" dirty="0" smtClean="0"/>
              <a:t>        </a:t>
            </a:r>
            <a:r>
              <a:rPr lang="zh-CN" altLang="en-US" sz="1200" dirty="0"/>
              <a:t>VALUE          </a:t>
            </a:r>
            <a:r>
              <a:rPr lang="zh-CN" altLang="en-US" sz="1200" dirty="0" smtClean="0"/>
              <a:t>     ERROR</a:t>
            </a:r>
            <a:endParaRPr lang="zh-CN" altLang="en-US" sz="1200" dirty="0"/>
          </a:p>
          <a:p>
            <a:r>
              <a:rPr lang="zh-CN" altLang="en-US" sz="1200" dirty="0" smtClean="0"/>
              <a:t>1  </a:t>
            </a:r>
            <a:r>
              <a:rPr lang="zh-CN" altLang="en-US" sz="1200" dirty="0"/>
              <a:t>Constant  </a:t>
            </a:r>
            <a:r>
              <a:rPr lang="zh-CN" altLang="en-US" sz="1200" dirty="0" smtClean="0"/>
              <a:t>     </a:t>
            </a:r>
            <a:r>
              <a:rPr lang="zh-CN" altLang="en-US" sz="1200" dirty="0"/>
              <a:t>3.07766e+03 </a:t>
            </a:r>
            <a:r>
              <a:rPr lang="zh-CN" altLang="en-US" sz="1200" dirty="0" smtClean="0"/>
              <a:t>   </a:t>
            </a:r>
            <a:r>
              <a:rPr lang="zh-CN" altLang="en-US" sz="1200" dirty="0"/>
              <a:t>2.07736e+01   </a:t>
            </a:r>
            <a:endParaRPr lang="en-US" altLang="zh-CN" sz="1200" dirty="0"/>
          </a:p>
          <a:p>
            <a:r>
              <a:rPr lang="zh-CN" altLang="en-US" sz="1200" dirty="0" smtClean="0"/>
              <a:t>2  </a:t>
            </a:r>
            <a:r>
              <a:rPr lang="zh-CN" altLang="en-US" sz="1200" dirty="0"/>
              <a:t>Mean        </a:t>
            </a:r>
            <a:r>
              <a:rPr lang="zh-CN" altLang="en-US" sz="1200" dirty="0" smtClean="0"/>
              <a:t>    </a:t>
            </a:r>
            <a:r>
              <a:rPr lang="zh-CN" altLang="en-US" sz="1200" dirty="0"/>
              <a:t>1.37971e-01   </a:t>
            </a:r>
            <a:r>
              <a:rPr lang="zh-CN" altLang="en-US" sz="1200" dirty="0" smtClean="0"/>
              <a:t>  1</a:t>
            </a:r>
            <a:r>
              <a:rPr lang="zh-CN" altLang="en-US" sz="1200" dirty="0"/>
              <a:t>.69424e-03 </a:t>
            </a:r>
            <a:endParaRPr lang="en-US" altLang="zh-CN" sz="1200" dirty="0" smtClean="0"/>
          </a:p>
          <a:p>
            <a:r>
              <a:rPr lang="zh-CN" altLang="en-US" sz="1200" dirty="0" smtClean="0"/>
              <a:t>3  </a:t>
            </a:r>
            <a:r>
              <a:rPr lang="zh-CN" altLang="en-US" sz="1200" dirty="0"/>
              <a:t>Sigma       </a:t>
            </a:r>
            <a:r>
              <a:rPr lang="zh-CN" altLang="en-US" sz="1200" dirty="0" smtClean="0"/>
              <a:t>    </a:t>
            </a:r>
            <a:r>
              <a:rPr lang="zh-CN" altLang="en-US" sz="1200" dirty="0"/>
              <a:t>3.09449e-01   </a:t>
            </a:r>
            <a:r>
              <a:rPr lang="zh-CN" altLang="en-US" sz="1200" dirty="0" smtClean="0"/>
              <a:t>   1</a:t>
            </a:r>
            <a:r>
              <a:rPr lang="zh-CN" altLang="en-US" sz="1200" dirty="0"/>
              <a:t>.30087e-</a:t>
            </a:r>
            <a:r>
              <a:rPr lang="zh-CN" altLang="en-US" sz="1200" dirty="0" smtClean="0"/>
              <a:t>03</a:t>
            </a:r>
            <a:endParaRPr lang="zh-CN" altLang="en-US" sz="1200" dirty="0"/>
          </a:p>
        </p:txBody>
      </p:sp>
      <p:sp>
        <p:nvSpPr>
          <p:cNvPr id="16" name="椭圆 15"/>
          <p:cNvSpPr/>
          <p:nvPr/>
        </p:nvSpPr>
        <p:spPr>
          <a:xfrm>
            <a:off x="4295007" y="3991323"/>
            <a:ext cx="1578511" cy="531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913784" y="3936977"/>
            <a:ext cx="1578511" cy="531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312123" y="5326347"/>
            <a:ext cx="3347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Spatial resolution =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1.14 </a:t>
            </a:r>
            <a:r>
              <a:rPr lang="en-US" altLang="zh-CN" dirty="0" smtClean="0"/>
              <a:t>cm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07604" y="5347625"/>
            <a:ext cx="313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Spatial resolution = </a:t>
            </a:r>
            <a:r>
              <a:rPr lang="en-US" altLang="zh-CN" b="1" dirty="0" smtClean="0">
                <a:solidFill>
                  <a:srgbClr val="FF0000"/>
                </a:solidFill>
              </a:rPr>
              <a:t>2.05 cm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Introduction 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723" y="1477467"/>
            <a:ext cx="3183130" cy="1686010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8946188" y="1029752"/>
            <a:ext cx="31241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L=7×10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34</a:t>
            </a:r>
            <a:r>
              <a:rPr lang="en-US" altLang="zh-CN" dirty="0" smtClean="0">
                <a:solidFill>
                  <a:srgbClr val="FF0000"/>
                </a:solidFill>
              </a:rPr>
              <a:t>cm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-2</a:t>
            </a:r>
            <a:r>
              <a:rPr lang="en-US" altLang="zh-CN" dirty="0" smtClean="0">
                <a:solidFill>
                  <a:srgbClr val="FF0000"/>
                </a:solidFill>
              </a:rPr>
              <a:t>s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-1</a:t>
            </a:r>
            <a:r>
              <a:rPr lang="en-US" altLang="zh-CN" dirty="0" smtClean="0">
                <a:solidFill>
                  <a:srgbClr val="FF0000"/>
                </a:solidFill>
              </a:rPr>
              <a:t>@14TeV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/>
          <a:srcRect r="18681"/>
          <a:stretch/>
        </p:blipFill>
        <p:spPr>
          <a:xfrm>
            <a:off x="5614460" y="901405"/>
            <a:ext cx="3198160" cy="2584545"/>
          </a:xfrm>
          <a:prstGeom prst="rect">
            <a:avLst/>
          </a:prstGeom>
        </p:spPr>
      </p:pic>
      <p:sp>
        <p:nvSpPr>
          <p:cNvPr id="90" name="矩形 89"/>
          <p:cNvSpPr/>
          <p:nvPr/>
        </p:nvSpPr>
        <p:spPr>
          <a:xfrm>
            <a:off x="250279" y="973176"/>
            <a:ext cx="634135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 RPC @ High Luminosity LHC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Exceed their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time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years @ LHC)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capability limited: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Hz/cm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under lower voltage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15-35% eff. Lost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solution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BI RPC layers (3 RPCs)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overall redundancy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overall lever arm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acceptance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performance: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rate, longevity, time &amp; spatial resolution.</a:t>
            </a:r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750" y="3579568"/>
            <a:ext cx="2855707" cy="2632541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172" y="3579569"/>
            <a:ext cx="2152628" cy="2072468"/>
          </a:xfrm>
          <a:prstGeom prst="rect">
            <a:avLst/>
          </a:prstGeom>
        </p:spPr>
      </p:pic>
      <p:sp>
        <p:nvSpPr>
          <p:cNvPr id="93" name="TextBox 60"/>
          <p:cNvSpPr txBox="1"/>
          <p:nvPr/>
        </p:nvSpPr>
        <p:spPr>
          <a:xfrm>
            <a:off x="9004559" y="5674971"/>
            <a:ext cx="291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 instead of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chambers instead of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084179" y="4796894"/>
            <a:ext cx="2572285" cy="855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4996" y="129752"/>
            <a:ext cx="10515600" cy="746223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Requirements on RPC detector</a:t>
            </a:r>
            <a:endParaRPr kumimoji="1"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250278" y="926691"/>
            <a:ext cx="11941721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SzPct val="50000"/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rate capability: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kHz/cm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ct val="50000"/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longevity: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years of HL-LHC</a:t>
            </a:r>
          </a:p>
          <a:p>
            <a:pPr marL="342900" indent="-342900" algn="just">
              <a:buSzPct val="50000"/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spatial resolution: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ct val="50000"/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time resolution: ~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0.5ns</a:t>
            </a:r>
          </a:p>
          <a:p>
            <a:pPr marL="342900" indent="-342900" algn="just">
              <a:buSzPct val="50000"/>
              <a:buFont typeface="Wingdings" panose="05000000000000000000" pitchFamily="2" charset="2"/>
              <a:buChar char="Ø"/>
            </a:pPr>
            <a:endParaRPr lang="en-US" altLang="zh-CN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gap size: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charge produced per event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improve longevity, rate capability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Less high voltage applied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higher field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better time resolution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bakelite thickness: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voltage loss in bakelite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improve the rate capability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generation FE electronic:</a:t>
            </a:r>
            <a:endParaRPr lang="en-US" altLang="zh-C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amplification factor and high S/N ratio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compensate the less gas amplification.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readout panel and method</a:t>
            </a:r>
            <a:endParaRPr lang="en-US" altLang="zh-C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mechanics structure,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signal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and better spatial resolution.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5574753" y="772587"/>
            <a:ext cx="6468614" cy="1886613"/>
            <a:chOff x="5574753" y="772587"/>
            <a:chExt cx="6468614" cy="1886613"/>
          </a:xfrm>
        </p:grpSpPr>
        <p:sp>
          <p:nvSpPr>
            <p:cNvPr id="16" name="Rettangolo 3"/>
            <p:cNvSpPr/>
            <p:nvPr/>
          </p:nvSpPr>
          <p:spPr>
            <a:xfrm>
              <a:off x="5702077" y="1187183"/>
              <a:ext cx="6219644" cy="187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7"/>
            <p:cNvSpPr/>
            <p:nvPr/>
          </p:nvSpPr>
          <p:spPr>
            <a:xfrm>
              <a:off x="5729993" y="1977033"/>
              <a:ext cx="5552988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0"/>
            <p:cNvSpPr/>
            <p:nvPr/>
          </p:nvSpPr>
          <p:spPr>
            <a:xfrm>
              <a:off x="5702076" y="1117153"/>
              <a:ext cx="6219645" cy="5084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11"/>
            <p:cNvSpPr/>
            <p:nvPr/>
          </p:nvSpPr>
          <p:spPr>
            <a:xfrm>
              <a:off x="5702077" y="1469307"/>
              <a:ext cx="5641748" cy="47971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Rettangolo 12"/>
            <p:cNvSpPr/>
            <p:nvPr/>
          </p:nvSpPr>
          <p:spPr>
            <a:xfrm>
              <a:off x="11397742" y="1862188"/>
              <a:ext cx="532268" cy="6605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5"/>
            <p:cNvSpPr/>
            <p:nvPr/>
          </p:nvSpPr>
          <p:spPr>
            <a:xfrm>
              <a:off x="5574753" y="1091376"/>
              <a:ext cx="53167" cy="12308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8"/>
            <p:cNvSpPr txBox="1"/>
            <p:nvPr/>
          </p:nvSpPr>
          <p:spPr>
            <a:xfrm>
              <a:off x="10249085" y="2289868"/>
              <a:ext cx="1717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Front-</a:t>
              </a:r>
              <a:r>
                <a:rPr lang="en-US" altLang="zh-CN" dirty="0" smtClean="0"/>
                <a:t>E</a:t>
              </a:r>
              <a:r>
                <a:rPr lang="it-IT" dirty="0" smtClean="0"/>
                <a:t>nd </a:t>
              </a:r>
              <a:r>
                <a:rPr lang="en-US" altLang="zh-CN" dirty="0" smtClean="0"/>
                <a:t>board</a:t>
              </a:r>
              <a:endParaRPr lang="it-IT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6912033" y="772587"/>
              <a:ext cx="692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strips</a:t>
              </a:r>
              <a:endParaRPr lang="it-IT" dirty="0"/>
            </a:p>
          </p:txBody>
        </p:sp>
        <p:sp>
          <p:nvSpPr>
            <p:cNvPr id="34" name="CasellaDiTesto 38"/>
            <p:cNvSpPr txBox="1"/>
            <p:nvPr/>
          </p:nvSpPr>
          <p:spPr>
            <a:xfrm>
              <a:off x="9247983" y="228986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GND</a:t>
              </a:r>
              <a:endParaRPr lang="it-IT" dirty="0"/>
            </a:p>
          </p:txBody>
        </p:sp>
        <p:sp>
          <p:nvSpPr>
            <p:cNvPr id="36" name="Rettangolo 43"/>
            <p:cNvSpPr/>
            <p:nvPr/>
          </p:nvSpPr>
          <p:spPr>
            <a:xfrm>
              <a:off x="5729993" y="1394824"/>
              <a:ext cx="1051292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CasellaDiTesto 58"/>
            <p:cNvSpPr txBox="1"/>
            <p:nvPr/>
          </p:nvSpPr>
          <p:spPr>
            <a:xfrm>
              <a:off x="9542727" y="785315"/>
              <a:ext cx="1353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Forex</a:t>
              </a:r>
              <a:r>
                <a:rPr lang="en-US" altLang="zh-CN" dirty="0" smtClean="0"/>
                <a:t>-board</a:t>
              </a:r>
              <a:endParaRPr lang="it-IT" dirty="0"/>
            </a:p>
          </p:txBody>
        </p:sp>
        <p:sp>
          <p:nvSpPr>
            <p:cNvPr id="52" name="Rettangolo 43"/>
            <p:cNvSpPr/>
            <p:nvPr/>
          </p:nvSpPr>
          <p:spPr>
            <a:xfrm>
              <a:off x="6855289" y="1394824"/>
              <a:ext cx="1051292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43"/>
            <p:cNvSpPr/>
            <p:nvPr/>
          </p:nvSpPr>
          <p:spPr>
            <a:xfrm>
              <a:off x="7980841" y="1394824"/>
              <a:ext cx="1051292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43"/>
            <p:cNvSpPr/>
            <p:nvPr/>
          </p:nvSpPr>
          <p:spPr>
            <a:xfrm>
              <a:off x="9106393" y="1394824"/>
              <a:ext cx="1051292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43"/>
            <p:cNvSpPr/>
            <p:nvPr/>
          </p:nvSpPr>
          <p:spPr>
            <a:xfrm>
              <a:off x="10231689" y="1394824"/>
              <a:ext cx="1051292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ttangolo 7"/>
            <p:cNvSpPr/>
            <p:nvPr/>
          </p:nvSpPr>
          <p:spPr>
            <a:xfrm>
              <a:off x="5702076" y="1466825"/>
              <a:ext cx="5641749" cy="16318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7"/>
            <p:cNvSpPr/>
            <p:nvPr/>
          </p:nvSpPr>
          <p:spPr>
            <a:xfrm>
              <a:off x="5702075" y="1779375"/>
              <a:ext cx="5641749" cy="16318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矩形 2"/>
            <p:cNvSpPr/>
            <p:nvPr/>
          </p:nvSpPr>
          <p:spPr>
            <a:xfrm>
              <a:off x="8382245" y="1492855"/>
              <a:ext cx="12997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altLang="zh-CN" dirty="0" smtClean="0"/>
                <a:t>RPC gas gap</a:t>
              </a:r>
              <a:endParaRPr lang="it-IT" altLang="zh-CN" dirty="0"/>
            </a:p>
          </p:txBody>
        </p:sp>
        <p:sp>
          <p:nvSpPr>
            <p:cNvPr id="58" name="Rettangolo 10"/>
            <p:cNvSpPr/>
            <p:nvPr/>
          </p:nvSpPr>
          <p:spPr>
            <a:xfrm>
              <a:off x="11397742" y="1393264"/>
              <a:ext cx="523979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10"/>
            <p:cNvSpPr/>
            <p:nvPr/>
          </p:nvSpPr>
          <p:spPr>
            <a:xfrm>
              <a:off x="11930010" y="1106170"/>
              <a:ext cx="45719" cy="33437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10"/>
            <p:cNvSpPr/>
            <p:nvPr/>
          </p:nvSpPr>
          <p:spPr>
            <a:xfrm>
              <a:off x="5642087" y="1111284"/>
              <a:ext cx="45719" cy="33437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3"/>
            <p:cNvSpPr/>
            <p:nvPr/>
          </p:nvSpPr>
          <p:spPr>
            <a:xfrm rot="10800000">
              <a:off x="5702077" y="2039489"/>
              <a:ext cx="6219644" cy="187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10"/>
            <p:cNvSpPr/>
            <p:nvPr/>
          </p:nvSpPr>
          <p:spPr>
            <a:xfrm rot="10800000">
              <a:off x="5693351" y="2251060"/>
              <a:ext cx="6219645" cy="5084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10"/>
            <p:cNvSpPr/>
            <p:nvPr/>
          </p:nvSpPr>
          <p:spPr>
            <a:xfrm rot="10800000">
              <a:off x="11404627" y="1971467"/>
              <a:ext cx="523979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10"/>
            <p:cNvSpPr/>
            <p:nvPr/>
          </p:nvSpPr>
          <p:spPr>
            <a:xfrm rot="10800000">
              <a:off x="11930010" y="1971824"/>
              <a:ext cx="45719" cy="33437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10"/>
            <p:cNvSpPr/>
            <p:nvPr/>
          </p:nvSpPr>
          <p:spPr>
            <a:xfrm rot="10800000">
              <a:off x="5642087" y="1970011"/>
              <a:ext cx="45719" cy="33437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25"/>
            <p:cNvSpPr/>
            <p:nvPr/>
          </p:nvSpPr>
          <p:spPr>
            <a:xfrm>
              <a:off x="11990200" y="1091376"/>
              <a:ext cx="53167" cy="123080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5" name="Connettore 2 57"/>
            <p:cNvCxnSpPr/>
            <p:nvPr/>
          </p:nvCxnSpPr>
          <p:spPr>
            <a:xfrm>
              <a:off x="7248267" y="1026277"/>
              <a:ext cx="221033" cy="9742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57"/>
            <p:cNvCxnSpPr/>
            <p:nvPr/>
          </p:nvCxnSpPr>
          <p:spPr>
            <a:xfrm>
              <a:off x="7258185" y="1003987"/>
              <a:ext cx="420053" cy="4349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2 57"/>
            <p:cNvCxnSpPr/>
            <p:nvPr/>
          </p:nvCxnSpPr>
          <p:spPr>
            <a:xfrm flipH="1">
              <a:off x="9914852" y="1065493"/>
              <a:ext cx="233968" cy="2797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2 57"/>
            <p:cNvCxnSpPr/>
            <p:nvPr/>
          </p:nvCxnSpPr>
          <p:spPr>
            <a:xfrm flipH="1">
              <a:off x="9999768" y="1040043"/>
              <a:ext cx="188028" cy="11399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40"/>
            <p:cNvCxnSpPr>
              <a:endCxn id="22" idx="0"/>
            </p:cNvCxnSpPr>
            <p:nvPr/>
          </p:nvCxnSpPr>
          <p:spPr>
            <a:xfrm flipV="1">
              <a:off x="11479172" y="1862188"/>
              <a:ext cx="184704" cy="50301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2 63"/>
            <p:cNvCxnSpPr>
              <a:stCxn id="34" idx="1"/>
              <a:endCxn id="62" idx="0"/>
            </p:cNvCxnSpPr>
            <p:nvPr/>
          </p:nvCxnSpPr>
          <p:spPr>
            <a:xfrm flipH="1" flipV="1">
              <a:off x="8803173" y="2301902"/>
              <a:ext cx="444810" cy="1726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箭头连接符 94"/>
          <p:cNvCxnSpPr/>
          <p:nvPr/>
        </p:nvCxnSpPr>
        <p:spPr>
          <a:xfrm>
            <a:off x="6216142" y="971175"/>
            <a:ext cx="0" cy="65277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/>
          <p:nvPr/>
        </p:nvCxnSpPr>
        <p:spPr>
          <a:xfrm flipV="1">
            <a:off x="6216142" y="1775216"/>
            <a:ext cx="0" cy="70599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sellaDiTesto 38"/>
          <p:cNvSpPr txBox="1"/>
          <p:nvPr/>
        </p:nvSpPr>
        <p:spPr>
          <a:xfrm>
            <a:off x="5310010" y="2439544"/>
            <a:ext cx="227299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>Gap size: 2mm</a:t>
            </a:r>
            <a:r>
              <a:rPr lang="it-IT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1mm</a:t>
            </a:r>
            <a:endParaRPr lang="it-IT" dirty="0">
              <a:solidFill>
                <a:srgbClr val="7030A0"/>
              </a:solidFill>
            </a:endParaRPr>
          </a:p>
        </p:txBody>
      </p:sp>
      <p:cxnSp>
        <p:nvCxnSpPr>
          <p:cNvPr id="119" name="直接箭头连接符 118"/>
          <p:cNvCxnSpPr/>
          <p:nvPr/>
        </p:nvCxnSpPr>
        <p:spPr>
          <a:xfrm>
            <a:off x="8153400" y="1135819"/>
            <a:ext cx="0" cy="65277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 flipV="1">
            <a:off x="8153400" y="1939860"/>
            <a:ext cx="0" cy="70599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asellaDiTesto 38"/>
          <p:cNvSpPr txBox="1"/>
          <p:nvPr/>
        </p:nvSpPr>
        <p:spPr>
          <a:xfrm>
            <a:off x="7709205" y="2633161"/>
            <a:ext cx="259045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>Bakelite: 1.8mm</a:t>
            </a:r>
            <a:r>
              <a:rPr lang="it-IT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1.2mm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4842"/>
            <a:ext cx="10515600" cy="4351338"/>
          </a:xfrm>
        </p:spPr>
        <p:txBody>
          <a:bodyPr/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sensitive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signal-to-noise ratio, fast, low power consumption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End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Electronics.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signal-to-noise ratio by optimizing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gas gap and readout panel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structure.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impedance, cross talk, shielding, …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thinner and more rigid chamber structure</a:t>
            </a:r>
          </a:p>
          <a:p>
            <a:pPr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detector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to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and time resolution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two-end readout method.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62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RPC detector simulation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12971" y="943366"/>
            <a:ext cx="718658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amplification simulation by Garfield++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understanding the working mechanism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 the detector design and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esults achieved to the experimental test.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96" y="2619642"/>
            <a:ext cx="2667267" cy="161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03" y="4003403"/>
            <a:ext cx="3433717" cy="232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内容占位符 12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99" y="2512523"/>
            <a:ext cx="2048685" cy="19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5239273" y="503588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93161" y="319550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95" y="4238272"/>
            <a:ext cx="3222767" cy="204248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427276" y="1152679"/>
            <a:ext cx="4705447" cy="4666015"/>
            <a:chOff x="7427276" y="1152679"/>
            <a:chExt cx="4705447" cy="466601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276" y="1152679"/>
              <a:ext cx="4705447" cy="46660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8672079" y="2100724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5000V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101313" y="4370654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5800V</a:t>
              </a: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8672079" y="4370654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5600V</a:t>
              </a:r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101312" y="2100724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5400V</a:t>
              </a:r>
              <a:endParaRPr lang="zh-CN" altLang="en-US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103434" y="4739986"/>
            <a:ext cx="164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92759" y="6088617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width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72079" y="5798184"/>
            <a:ext cx="256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charge distribution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RPC detector simulation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12970" y="943366"/>
            <a:ext cx="114091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induction and transmission by CST PCB studio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causes relate to the “cross-talk”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 the high cluster size caused by the low surface resistivity of HV layer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have been used to optimize the BIS7/8 RPC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6" y="2778708"/>
            <a:ext cx="5022978" cy="33834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728" y="4292998"/>
            <a:ext cx="2881016" cy="18181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728" y="2474882"/>
            <a:ext cx="2881016" cy="18181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t="7051"/>
          <a:stretch/>
        </p:blipFill>
        <p:spPr bwMode="auto">
          <a:xfrm>
            <a:off x="9413367" y="2607185"/>
            <a:ext cx="2731440" cy="1722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67" y="4181373"/>
            <a:ext cx="2731440" cy="1853423"/>
          </a:xfrm>
          <a:prstGeom prst="rect">
            <a:avLst/>
          </a:prstGeom>
        </p:spPr>
      </p:pic>
      <p:sp>
        <p:nvSpPr>
          <p:cNvPr id="14" name="文本框 5"/>
          <p:cNvSpPr txBox="1"/>
          <p:nvPr/>
        </p:nvSpPr>
        <p:spPr>
          <a:xfrm>
            <a:off x="6597682" y="5984536"/>
            <a:ext cx="2086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rgbClr val="0000FF"/>
                </a:solidFill>
              </a:rPr>
              <a:t>simulation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7813278" y="3224089"/>
            <a:ext cx="1044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1 </a:t>
            </a:r>
            <a:r>
              <a:rPr lang="en-US" sz="1600" dirty="0" err="1" smtClean="0">
                <a:solidFill>
                  <a:srgbClr val="FF0000"/>
                </a:solidFill>
              </a:rPr>
              <a:t>k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Ω</a:t>
            </a:r>
            <a:r>
              <a:rPr lang="en-US" altLang="zh-CN" sz="1600" dirty="0" smtClean="0">
                <a:solidFill>
                  <a:srgbClr val="FF0000"/>
                </a:solidFill>
              </a:rPr>
              <a:t>/</a:t>
            </a:r>
            <a:r>
              <a:rPr lang="zh-CN" altLang="en-US" sz="1600" dirty="0" smtClean="0">
                <a:solidFill>
                  <a:srgbClr val="FF0000"/>
                </a:solidFill>
              </a:rPr>
              <a:t>□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文本框 5"/>
          <p:cNvSpPr txBox="1"/>
          <p:nvPr/>
        </p:nvSpPr>
        <p:spPr>
          <a:xfrm>
            <a:off x="11039599" y="3216165"/>
            <a:ext cx="1207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0000"/>
                </a:solidFill>
              </a:rPr>
              <a:t>120 </a:t>
            </a:r>
            <a:r>
              <a:rPr lang="en-US" sz="1600" dirty="0" err="1" smtClean="0">
                <a:solidFill>
                  <a:srgbClr val="FF0000"/>
                </a:solidFill>
              </a:rPr>
              <a:t>k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Ω</a:t>
            </a:r>
            <a:r>
              <a:rPr lang="en-US" altLang="zh-CN" sz="1600" dirty="0" smtClean="0">
                <a:solidFill>
                  <a:srgbClr val="FF0000"/>
                </a:solidFill>
              </a:rPr>
              <a:t>/</a:t>
            </a:r>
            <a:r>
              <a:rPr lang="zh-CN" altLang="en-US" sz="1600" dirty="0" smtClean="0">
                <a:solidFill>
                  <a:srgbClr val="FF0000"/>
                </a:solidFill>
              </a:rPr>
              <a:t>□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7640721" y="4959315"/>
            <a:ext cx="153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100 </a:t>
            </a:r>
            <a:r>
              <a:rPr lang="en-US" sz="1600" dirty="0" err="1" smtClean="0">
                <a:solidFill>
                  <a:srgbClr val="FF0000"/>
                </a:solidFill>
              </a:rPr>
              <a:t>k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Ω</a:t>
            </a:r>
            <a:r>
              <a:rPr lang="en-US" altLang="zh-CN" sz="1600" dirty="0" smtClean="0">
                <a:solidFill>
                  <a:srgbClr val="FF0000"/>
                </a:solidFill>
              </a:rPr>
              <a:t>/</a:t>
            </a:r>
            <a:r>
              <a:rPr lang="zh-CN" altLang="en-US" sz="1600" dirty="0" smtClean="0">
                <a:solidFill>
                  <a:srgbClr val="FF0000"/>
                </a:solidFill>
              </a:rPr>
              <a:t>□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文本框 5"/>
          <p:cNvSpPr txBox="1"/>
          <p:nvPr/>
        </p:nvSpPr>
        <p:spPr>
          <a:xfrm>
            <a:off x="10829266" y="4956181"/>
            <a:ext cx="1346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620 </a:t>
            </a:r>
            <a:r>
              <a:rPr lang="en-US" sz="1600" dirty="0" err="1" smtClean="0">
                <a:solidFill>
                  <a:srgbClr val="FF0000"/>
                </a:solidFill>
              </a:rPr>
              <a:t>k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Ω</a:t>
            </a:r>
            <a:r>
              <a:rPr lang="en-US" altLang="zh-CN" sz="1600" dirty="0" smtClean="0">
                <a:solidFill>
                  <a:srgbClr val="FF0000"/>
                </a:solidFill>
              </a:rPr>
              <a:t>/</a:t>
            </a:r>
            <a:r>
              <a:rPr lang="zh-CN" altLang="en-US" sz="1600" dirty="0" smtClean="0">
                <a:solidFill>
                  <a:srgbClr val="FF0000"/>
                </a:solidFill>
              </a:rPr>
              <a:t>□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文本框 5"/>
          <p:cNvSpPr txBox="1"/>
          <p:nvPr/>
        </p:nvSpPr>
        <p:spPr>
          <a:xfrm>
            <a:off x="9736048" y="5984536"/>
            <a:ext cx="2086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rgbClr val="0000FF"/>
                </a:solidFill>
              </a:rPr>
              <a:t>Test results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Readout panel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478" y="1375059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considerations: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matching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dielectric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(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↓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smaller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apacitor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and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ood mechanic properties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Foam-like material: mainly air inside, 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close to 1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But, foam board is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fragile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stiff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Honeycomb board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“empty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inside: low 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light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and stiff, very good mechanic performance.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24" y="3243703"/>
            <a:ext cx="4762500" cy="284797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/>
          <a:srcRect l="61696" r="15873" b="19129"/>
          <a:stretch/>
        </p:blipFill>
        <p:spPr>
          <a:xfrm>
            <a:off x="9895711" y="875704"/>
            <a:ext cx="1768173" cy="163194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t="22848" r="23226" b="16655"/>
          <a:stretch/>
        </p:blipFill>
        <p:spPr>
          <a:xfrm>
            <a:off x="7185425" y="2648731"/>
            <a:ext cx="4942055" cy="36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Honeycomb readout board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407" y="1238273"/>
            <a:ext cx="10515600" cy="435133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layers of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readout strip and ground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 mm honeycomb plate as medium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18.5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two-end readout test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Dec. 21, 2018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The 4th China LHC Physics Workshop, CCNU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B0C5-5690-BB40-BAAE-489F0FC10674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02" y="1067618"/>
            <a:ext cx="5797798" cy="22740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76" y="3482729"/>
            <a:ext cx="3643353" cy="27325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2" b="32128"/>
          <a:stretch/>
        </p:blipFill>
        <p:spPr>
          <a:xfrm>
            <a:off x="1664331" y="3832465"/>
            <a:ext cx="4095721" cy="238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25266</TotalTime>
  <Words>1679</Words>
  <Application>Microsoft Office PowerPoint</Application>
  <PresentationFormat>宽屏</PresentationFormat>
  <Paragraphs>316</Paragraphs>
  <Slides>22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Cambria Math</vt:lpstr>
      <vt:lpstr>CommercialScript BT</vt:lpstr>
      <vt:lpstr>Times New Roman</vt:lpstr>
      <vt:lpstr>Wingdings</vt:lpstr>
      <vt:lpstr>Office 主题</vt:lpstr>
      <vt:lpstr>R&amp;D on thin gap RPC  for ATLAS Phase-II upgrade</vt:lpstr>
      <vt:lpstr>PowerPoint 演示文稿</vt:lpstr>
      <vt:lpstr>Introduction </vt:lpstr>
      <vt:lpstr>Requirements on RPC detector</vt:lpstr>
      <vt:lpstr>Main challenges</vt:lpstr>
      <vt:lpstr>RPC detector simulation </vt:lpstr>
      <vt:lpstr>RPC detector simulation </vt:lpstr>
      <vt:lpstr>Readout panel design</vt:lpstr>
      <vt:lpstr>Honeycomb readout board</vt:lpstr>
      <vt:lpstr>Two-end readout method</vt:lpstr>
      <vt:lpstr>Signal speed along strip </vt:lpstr>
      <vt:lpstr>Spatial resolution measurement</vt:lpstr>
      <vt:lpstr>System setup</vt:lpstr>
      <vt:lpstr>Reconstructed position</vt:lpstr>
      <vt:lpstr>Spatial resolution</vt:lpstr>
      <vt:lpstr>Time resolution</vt:lpstr>
      <vt:lpstr>Summary and outlook</vt:lpstr>
      <vt:lpstr>Backup</vt:lpstr>
      <vt:lpstr>Compared with PCB readout panel</vt:lpstr>
      <vt:lpstr>Typical signal waveform</vt:lpstr>
      <vt:lpstr>Optimize timing in the waveform</vt:lpstr>
      <vt:lpstr>Spatial resolution (optimized timing)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RPC Working Summary</dc:title>
  <dc:creator>Microsoft Office 用户</dc:creator>
  <cp:lastModifiedBy>孙 勇杰</cp:lastModifiedBy>
  <cp:revision>556</cp:revision>
  <cp:lastPrinted>2017-11-21T15:03:38Z</cp:lastPrinted>
  <dcterms:created xsi:type="dcterms:W3CDTF">2016-12-10T23:57:06Z</dcterms:created>
  <dcterms:modified xsi:type="dcterms:W3CDTF">2018-12-21T04:41:39Z</dcterms:modified>
</cp:coreProperties>
</file>