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74" r:id="rId2"/>
    <p:sldId id="275" r:id="rId3"/>
    <p:sldId id="257" r:id="rId4"/>
    <p:sldId id="258" r:id="rId5"/>
    <p:sldId id="256" r:id="rId6"/>
    <p:sldId id="260" r:id="rId7"/>
    <p:sldId id="277" r:id="rId8"/>
    <p:sldId id="262" r:id="rId9"/>
    <p:sldId id="278" r:id="rId10"/>
    <p:sldId id="276" r:id="rId11"/>
    <p:sldId id="263" r:id="rId12"/>
    <p:sldId id="266" r:id="rId13"/>
    <p:sldId id="272" r:id="rId14"/>
    <p:sldId id="261" r:id="rId15"/>
    <p:sldId id="268" r:id="rId16"/>
    <p:sldId id="293" r:id="rId17"/>
    <p:sldId id="271" r:id="rId18"/>
    <p:sldId id="286" r:id="rId19"/>
    <p:sldId id="288" r:id="rId20"/>
    <p:sldId id="289" r:id="rId21"/>
    <p:sldId id="287" r:id="rId22"/>
    <p:sldId id="290" r:id="rId23"/>
    <p:sldId id="296" r:id="rId24"/>
    <p:sldId id="291" r:id="rId25"/>
    <p:sldId id="292" r:id="rId26"/>
    <p:sldId id="294" r:id="rId27"/>
    <p:sldId id="279" r:id="rId28"/>
    <p:sldId id="285" r:id="rId29"/>
    <p:sldId id="283" r:id="rId30"/>
    <p:sldId id="284"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6" d="100"/>
          <a:sy n="66" d="100"/>
        </p:scale>
        <p:origin x="644" y="40"/>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4793B2-F901-4ED7-B613-A07B82974AA6}" type="datetimeFigureOut">
              <a:rPr lang="zh-CN" altLang="en-US" smtClean="0"/>
              <a:t>2018/8/22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711CFF-5E05-4C86-A101-07759A4383EC}" type="slidenum">
              <a:rPr lang="zh-CN" altLang="en-US" smtClean="0"/>
              <a:t>‹#›</a:t>
            </a:fld>
            <a:endParaRPr lang="zh-CN" altLang="en-US"/>
          </a:p>
        </p:txBody>
      </p:sp>
    </p:spTree>
    <p:extLst>
      <p:ext uri="{BB962C8B-B14F-4D97-AF65-F5344CB8AC3E}">
        <p14:creationId xmlns:p14="http://schemas.microsoft.com/office/powerpoint/2010/main" val="3982354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711CFF-5E05-4C86-A101-07759A4383EC}" type="slidenum">
              <a:rPr lang="zh-CN" altLang="en-US" smtClean="0"/>
              <a:t>4</a:t>
            </a:fld>
            <a:endParaRPr lang="zh-CN" altLang="en-US"/>
          </a:p>
        </p:txBody>
      </p:sp>
    </p:spTree>
    <p:extLst>
      <p:ext uri="{BB962C8B-B14F-4D97-AF65-F5344CB8AC3E}">
        <p14:creationId xmlns:p14="http://schemas.microsoft.com/office/powerpoint/2010/main" val="2178768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41360CF-71CD-4DFC-95FC-28F419A08110}" type="datetimeFigureOut">
              <a:rPr lang="zh-CN" altLang="en-US" smtClean="0"/>
              <a:t>2018/8/22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9288BF-FAE0-4854-BB45-661ED41A5A49}" type="slidenum">
              <a:rPr lang="zh-CN" altLang="en-US" smtClean="0"/>
              <a:t>‹#›</a:t>
            </a:fld>
            <a:endParaRPr lang="zh-CN" altLang="en-US"/>
          </a:p>
        </p:txBody>
      </p:sp>
    </p:spTree>
    <p:extLst>
      <p:ext uri="{BB962C8B-B14F-4D97-AF65-F5344CB8AC3E}">
        <p14:creationId xmlns:p14="http://schemas.microsoft.com/office/powerpoint/2010/main" val="2840362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41360CF-71CD-4DFC-95FC-28F419A08110}" type="datetimeFigureOut">
              <a:rPr lang="zh-CN" altLang="en-US" smtClean="0"/>
              <a:t>2018/8/22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9288BF-FAE0-4854-BB45-661ED41A5A49}" type="slidenum">
              <a:rPr lang="zh-CN" altLang="en-US" smtClean="0"/>
              <a:t>‹#›</a:t>
            </a:fld>
            <a:endParaRPr lang="zh-CN" altLang="en-US"/>
          </a:p>
        </p:txBody>
      </p:sp>
    </p:spTree>
    <p:extLst>
      <p:ext uri="{BB962C8B-B14F-4D97-AF65-F5344CB8AC3E}">
        <p14:creationId xmlns:p14="http://schemas.microsoft.com/office/powerpoint/2010/main" val="2643213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41360CF-71CD-4DFC-95FC-28F419A08110}" type="datetimeFigureOut">
              <a:rPr lang="zh-CN" altLang="en-US" smtClean="0"/>
              <a:t>2018/8/22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9288BF-FAE0-4854-BB45-661ED41A5A49}" type="slidenum">
              <a:rPr lang="zh-CN" altLang="en-US" smtClean="0"/>
              <a:t>‹#›</a:t>
            </a:fld>
            <a:endParaRPr lang="zh-CN" altLang="en-US"/>
          </a:p>
        </p:txBody>
      </p:sp>
    </p:spTree>
    <p:extLst>
      <p:ext uri="{BB962C8B-B14F-4D97-AF65-F5344CB8AC3E}">
        <p14:creationId xmlns:p14="http://schemas.microsoft.com/office/powerpoint/2010/main" val="1987091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41360CF-71CD-4DFC-95FC-28F419A08110}" type="datetimeFigureOut">
              <a:rPr lang="zh-CN" altLang="en-US" smtClean="0"/>
              <a:t>2018/8/22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9288BF-FAE0-4854-BB45-661ED41A5A49}" type="slidenum">
              <a:rPr lang="zh-CN" altLang="en-US" smtClean="0"/>
              <a:t>‹#›</a:t>
            </a:fld>
            <a:endParaRPr lang="zh-CN" altLang="en-US"/>
          </a:p>
        </p:txBody>
      </p:sp>
    </p:spTree>
    <p:extLst>
      <p:ext uri="{BB962C8B-B14F-4D97-AF65-F5344CB8AC3E}">
        <p14:creationId xmlns:p14="http://schemas.microsoft.com/office/powerpoint/2010/main" val="476507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41360CF-71CD-4DFC-95FC-28F419A08110}" type="datetimeFigureOut">
              <a:rPr lang="zh-CN" altLang="en-US" smtClean="0"/>
              <a:t>2018/8/22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C9288BF-FAE0-4854-BB45-661ED41A5A49}" type="slidenum">
              <a:rPr lang="zh-CN" altLang="en-US" smtClean="0"/>
              <a:t>‹#›</a:t>
            </a:fld>
            <a:endParaRPr lang="zh-CN" altLang="en-US"/>
          </a:p>
        </p:txBody>
      </p:sp>
    </p:spTree>
    <p:extLst>
      <p:ext uri="{BB962C8B-B14F-4D97-AF65-F5344CB8AC3E}">
        <p14:creationId xmlns:p14="http://schemas.microsoft.com/office/powerpoint/2010/main" val="2883342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41360CF-71CD-4DFC-95FC-28F419A08110}" type="datetimeFigureOut">
              <a:rPr lang="zh-CN" altLang="en-US" smtClean="0"/>
              <a:t>2018/8/22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C9288BF-FAE0-4854-BB45-661ED41A5A49}" type="slidenum">
              <a:rPr lang="zh-CN" altLang="en-US" smtClean="0"/>
              <a:t>‹#›</a:t>
            </a:fld>
            <a:endParaRPr lang="zh-CN" altLang="en-US"/>
          </a:p>
        </p:txBody>
      </p:sp>
    </p:spTree>
    <p:extLst>
      <p:ext uri="{BB962C8B-B14F-4D97-AF65-F5344CB8AC3E}">
        <p14:creationId xmlns:p14="http://schemas.microsoft.com/office/powerpoint/2010/main" val="567574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41360CF-71CD-4DFC-95FC-28F419A08110}" type="datetimeFigureOut">
              <a:rPr lang="zh-CN" altLang="en-US" smtClean="0"/>
              <a:t>2018/8/22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C9288BF-FAE0-4854-BB45-661ED41A5A49}" type="slidenum">
              <a:rPr lang="zh-CN" altLang="en-US" smtClean="0"/>
              <a:t>‹#›</a:t>
            </a:fld>
            <a:endParaRPr lang="zh-CN" altLang="en-US"/>
          </a:p>
        </p:txBody>
      </p:sp>
    </p:spTree>
    <p:extLst>
      <p:ext uri="{BB962C8B-B14F-4D97-AF65-F5344CB8AC3E}">
        <p14:creationId xmlns:p14="http://schemas.microsoft.com/office/powerpoint/2010/main" val="3558467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41360CF-71CD-4DFC-95FC-28F419A08110}" type="datetimeFigureOut">
              <a:rPr lang="zh-CN" altLang="en-US" smtClean="0"/>
              <a:t>2018/8/22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C9288BF-FAE0-4854-BB45-661ED41A5A49}" type="slidenum">
              <a:rPr lang="zh-CN" altLang="en-US" smtClean="0"/>
              <a:t>‹#›</a:t>
            </a:fld>
            <a:endParaRPr lang="zh-CN" altLang="en-US"/>
          </a:p>
        </p:txBody>
      </p:sp>
    </p:spTree>
    <p:extLst>
      <p:ext uri="{BB962C8B-B14F-4D97-AF65-F5344CB8AC3E}">
        <p14:creationId xmlns:p14="http://schemas.microsoft.com/office/powerpoint/2010/main" val="4054928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41360CF-71CD-4DFC-95FC-28F419A08110}" type="datetimeFigureOut">
              <a:rPr lang="zh-CN" altLang="en-US" smtClean="0"/>
              <a:t>2018/8/22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C9288BF-FAE0-4854-BB45-661ED41A5A49}" type="slidenum">
              <a:rPr lang="zh-CN" altLang="en-US" smtClean="0"/>
              <a:t>‹#›</a:t>
            </a:fld>
            <a:endParaRPr lang="zh-CN" altLang="en-US"/>
          </a:p>
        </p:txBody>
      </p:sp>
    </p:spTree>
    <p:extLst>
      <p:ext uri="{BB962C8B-B14F-4D97-AF65-F5344CB8AC3E}">
        <p14:creationId xmlns:p14="http://schemas.microsoft.com/office/powerpoint/2010/main" val="2583798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41360CF-71CD-4DFC-95FC-28F419A08110}" type="datetimeFigureOut">
              <a:rPr lang="zh-CN" altLang="en-US" smtClean="0"/>
              <a:t>2018/8/22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C9288BF-FAE0-4854-BB45-661ED41A5A49}" type="slidenum">
              <a:rPr lang="zh-CN" altLang="en-US" smtClean="0"/>
              <a:t>‹#›</a:t>
            </a:fld>
            <a:endParaRPr lang="zh-CN" altLang="en-US"/>
          </a:p>
        </p:txBody>
      </p:sp>
    </p:spTree>
    <p:extLst>
      <p:ext uri="{BB962C8B-B14F-4D97-AF65-F5344CB8AC3E}">
        <p14:creationId xmlns:p14="http://schemas.microsoft.com/office/powerpoint/2010/main" val="2021548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41360CF-71CD-4DFC-95FC-28F419A08110}" type="datetimeFigureOut">
              <a:rPr lang="zh-CN" altLang="en-US" smtClean="0"/>
              <a:t>2018/8/22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C9288BF-FAE0-4854-BB45-661ED41A5A49}" type="slidenum">
              <a:rPr lang="zh-CN" altLang="en-US" smtClean="0"/>
              <a:t>‹#›</a:t>
            </a:fld>
            <a:endParaRPr lang="zh-CN" altLang="en-US"/>
          </a:p>
        </p:txBody>
      </p:sp>
    </p:spTree>
    <p:extLst>
      <p:ext uri="{BB962C8B-B14F-4D97-AF65-F5344CB8AC3E}">
        <p14:creationId xmlns:p14="http://schemas.microsoft.com/office/powerpoint/2010/main" val="3830145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360CF-71CD-4DFC-95FC-28F419A08110}" type="datetimeFigureOut">
              <a:rPr lang="zh-CN" altLang="en-US" smtClean="0"/>
              <a:t>2018/8/22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288BF-FAE0-4854-BB45-661ED41A5A49}" type="slidenum">
              <a:rPr lang="zh-CN" altLang="en-US" smtClean="0"/>
              <a:t>‹#›</a:t>
            </a:fld>
            <a:endParaRPr lang="zh-CN" altLang="en-US"/>
          </a:p>
        </p:txBody>
      </p:sp>
    </p:spTree>
    <p:extLst>
      <p:ext uri="{BB962C8B-B14F-4D97-AF65-F5344CB8AC3E}">
        <p14:creationId xmlns:p14="http://schemas.microsoft.com/office/powerpoint/2010/main" val="2585220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3868" y="1225411"/>
            <a:ext cx="6885346" cy="523220"/>
          </a:xfrm>
          <a:prstGeom prst="rect">
            <a:avLst/>
          </a:prstGeom>
        </p:spPr>
        <p:txBody>
          <a:bodyPr wrap="none">
            <a:spAutoFit/>
          </a:bodyPr>
          <a:lstStyle/>
          <a:p>
            <a:r>
              <a:rPr lang="en-US" altLang="zh-CN" sz="2800" b="1" dirty="0">
                <a:solidFill>
                  <a:srgbClr val="000000"/>
                </a:solidFill>
              </a:rPr>
              <a:t>MUC will not change the angular distribution</a:t>
            </a:r>
            <a:endParaRPr lang="zh-CN" altLang="en-US" sz="2800" b="1" dirty="0"/>
          </a:p>
        </p:txBody>
      </p:sp>
      <p:sp>
        <p:nvSpPr>
          <p:cNvPr id="3" name="文本框 2"/>
          <p:cNvSpPr txBox="1"/>
          <p:nvPr/>
        </p:nvSpPr>
        <p:spPr>
          <a:xfrm>
            <a:off x="3851860" y="2408222"/>
            <a:ext cx="3289362" cy="369332"/>
          </a:xfrm>
          <a:prstGeom prst="rect">
            <a:avLst/>
          </a:prstGeom>
          <a:noFill/>
        </p:spPr>
        <p:txBody>
          <a:bodyPr wrap="none" rtlCol="0">
            <a:spAutoFit/>
          </a:bodyPr>
          <a:lstStyle/>
          <a:p>
            <a:r>
              <a:rPr lang="en-US" altLang="zh-CN" dirty="0" err="1" smtClean="0"/>
              <a:t>Longzhou</a:t>
            </a:r>
            <a:r>
              <a:rPr lang="en-US" altLang="zh-CN" dirty="0" smtClean="0"/>
              <a:t> Liao, </a:t>
            </a:r>
            <a:r>
              <a:rPr lang="en-US" altLang="zh-CN" dirty="0" err="1" smtClean="0"/>
              <a:t>Changzheng</a:t>
            </a:r>
            <a:r>
              <a:rPr lang="en-US" altLang="zh-CN" dirty="0" smtClean="0"/>
              <a:t> Yuan</a:t>
            </a:r>
            <a:endParaRPr lang="zh-CN" altLang="en-US" dirty="0"/>
          </a:p>
        </p:txBody>
      </p:sp>
    </p:spTree>
    <p:extLst>
      <p:ext uri="{BB962C8B-B14F-4D97-AF65-F5344CB8AC3E}">
        <p14:creationId xmlns:p14="http://schemas.microsoft.com/office/powerpoint/2010/main" val="2326800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821777491"/>
              </p:ext>
            </p:extLst>
          </p:nvPr>
        </p:nvGraphicFramePr>
        <p:xfrm>
          <a:off x="156000" y="1200685"/>
          <a:ext cx="11880000" cy="4752000"/>
        </p:xfrm>
        <a:graphic>
          <a:graphicData uri="http://schemas.openxmlformats.org/drawingml/2006/table">
            <a:tbl>
              <a:tblPr firstRow="1" bandRow="1">
                <a:tableStyleId>{5C22544A-7EE6-4342-B048-85BDC9FD1C3A}</a:tableStyleId>
              </a:tblPr>
              <a:tblGrid>
                <a:gridCol w="1980000"/>
                <a:gridCol w="1980000"/>
                <a:gridCol w="1980000"/>
                <a:gridCol w="1980000"/>
                <a:gridCol w="1980000"/>
                <a:gridCol w="1980000"/>
              </a:tblGrid>
              <a:tr h="432000">
                <a:tc>
                  <a:txBody>
                    <a:bodyPr/>
                    <a:lstStyle/>
                    <a:p>
                      <a:r>
                        <a:rPr lang="en-US" altLang="zh-CN" dirty="0" smtClean="0"/>
                        <a:t>Depth</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none</a:t>
                      </a:r>
                      <a:endParaRPr lang="zh-CN" alt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(20||20)</a:t>
                      </a:r>
                      <a:endParaRPr lang="zh-CN" alt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(20||15)</a:t>
                      </a:r>
                      <a:endParaRPr lang="zh-CN" altLang="en-US" dirty="0" smtClean="0"/>
                    </a:p>
                  </a:txBody>
                  <a:tcPr/>
                </a:tc>
                <a:tc>
                  <a:txBody>
                    <a:bodyPr/>
                    <a:lstStyle/>
                    <a:p>
                      <a:r>
                        <a:rPr lang="en-US" altLang="zh-CN" dirty="0" smtClean="0"/>
                        <a:t>(15||20)</a:t>
                      </a:r>
                      <a:endParaRPr lang="zh-CN" altLang="en-US" dirty="0"/>
                    </a:p>
                  </a:txBody>
                  <a:tcPr/>
                </a:tc>
                <a:tc>
                  <a:txBody>
                    <a:bodyPr/>
                    <a:lstStyle/>
                    <a:p>
                      <a:r>
                        <a:rPr lang="en-US" altLang="zh-CN" dirty="0" smtClean="0"/>
                        <a:t>(15||15)</a:t>
                      </a:r>
                      <a:endParaRPr lang="zh-CN" altLang="en-US" dirty="0"/>
                    </a:p>
                  </a:txBody>
                  <a:tcPr/>
                </a:tc>
              </a:tr>
              <a:tr h="432000">
                <a:tc>
                  <a:txBody>
                    <a:bodyPr/>
                    <a:lstStyle/>
                    <a:p>
                      <a:r>
                        <a:rPr lang="en-US" altLang="zh-CN" dirty="0" smtClean="0"/>
                        <a:t>3686dimu_data</a:t>
                      </a:r>
                      <a:endParaRPr lang="zh-CN" altLang="en-US" dirty="0"/>
                    </a:p>
                  </a:txBody>
                  <a:tcPr/>
                </a:tc>
                <a:tc>
                  <a:txBody>
                    <a:bodyPr/>
                    <a:lstStyle/>
                    <a:p>
                      <a:r>
                        <a:rPr lang="en-US" altLang="zh-CN" dirty="0" smtClean="0"/>
                        <a:t>4379313</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3410800</a:t>
                      </a:r>
                      <a:endParaRPr lang="zh-CN" altLang="en-US" dirty="0" smtClean="0"/>
                    </a:p>
                  </a:txBody>
                  <a:tcPr/>
                </a:tc>
                <a:tc>
                  <a:txBody>
                    <a:bodyPr/>
                    <a:lstStyle/>
                    <a:p>
                      <a:r>
                        <a:rPr lang="en-US" altLang="zh-CN" dirty="0" smtClean="0"/>
                        <a:t>3459273</a:t>
                      </a:r>
                      <a:endParaRPr lang="zh-CN" altLang="en-US" dirty="0"/>
                    </a:p>
                  </a:txBody>
                  <a:tcPr/>
                </a:tc>
                <a:tc>
                  <a:txBody>
                    <a:bodyPr/>
                    <a:lstStyle/>
                    <a:p>
                      <a:r>
                        <a:rPr lang="en-US" altLang="zh-CN" dirty="0" smtClean="0"/>
                        <a:t>3459826</a:t>
                      </a:r>
                      <a:endParaRPr lang="zh-CN" altLang="en-US" dirty="0"/>
                    </a:p>
                  </a:txBody>
                  <a:tcPr/>
                </a:tc>
                <a:tc>
                  <a:txBody>
                    <a:bodyPr/>
                    <a:lstStyle/>
                    <a:p>
                      <a:r>
                        <a:rPr lang="en-US" altLang="zh-CN" dirty="0" smtClean="0"/>
                        <a:t>3488793</a:t>
                      </a:r>
                      <a:endParaRPr lang="zh-CN" altLang="en-US" dirty="0"/>
                    </a:p>
                  </a:txBody>
                  <a:tcPr/>
                </a:tc>
              </a:tr>
              <a:tr h="432000">
                <a:tc>
                  <a:txBody>
                    <a:bodyPr/>
                    <a:lstStyle/>
                    <a:p>
                      <a:r>
                        <a:rPr lang="en-US" altLang="zh-CN" dirty="0" smtClean="0"/>
                        <a:t>3686dimu_mc</a:t>
                      </a:r>
                      <a:endParaRPr lang="zh-CN" altLang="en-US" dirty="0"/>
                    </a:p>
                  </a:txBody>
                  <a:tcPr/>
                </a:tc>
                <a:tc>
                  <a:txBody>
                    <a:bodyPr/>
                    <a:lstStyle/>
                    <a:p>
                      <a:r>
                        <a:rPr lang="en-US" altLang="zh-CN" dirty="0" smtClean="0"/>
                        <a:t>705673</a:t>
                      </a:r>
                      <a:endParaRPr lang="zh-CN" altLang="en-US" dirty="0"/>
                    </a:p>
                  </a:txBody>
                  <a:tcPr/>
                </a:tc>
                <a:tc>
                  <a:txBody>
                    <a:bodyPr/>
                    <a:lstStyle/>
                    <a:p>
                      <a:r>
                        <a:rPr lang="en-US" altLang="zh-CN" dirty="0" smtClean="0"/>
                        <a:t>585668</a:t>
                      </a:r>
                      <a:endParaRPr lang="zh-CN" altLang="en-US" dirty="0"/>
                    </a:p>
                  </a:txBody>
                  <a:tcPr/>
                </a:tc>
                <a:tc>
                  <a:txBody>
                    <a:bodyPr/>
                    <a:lstStyle/>
                    <a:p>
                      <a:r>
                        <a:rPr lang="en-US" altLang="zh-CN" dirty="0" smtClean="0"/>
                        <a:t>595125</a:t>
                      </a:r>
                      <a:endParaRPr lang="zh-CN" altLang="en-US" dirty="0"/>
                    </a:p>
                  </a:txBody>
                  <a:tcPr/>
                </a:tc>
                <a:tc>
                  <a:txBody>
                    <a:bodyPr/>
                    <a:lstStyle/>
                    <a:p>
                      <a:r>
                        <a:rPr lang="en-US" altLang="zh-CN" dirty="0" smtClean="0"/>
                        <a:t>595290</a:t>
                      </a:r>
                      <a:endParaRPr lang="zh-CN" altLang="en-US" dirty="0"/>
                    </a:p>
                  </a:txBody>
                  <a:tcPr/>
                </a:tc>
                <a:tc>
                  <a:txBody>
                    <a:bodyPr/>
                    <a:lstStyle/>
                    <a:p>
                      <a:r>
                        <a:rPr lang="en-US" altLang="zh-CN" dirty="0" smtClean="0"/>
                        <a:t>600297</a:t>
                      </a:r>
                      <a:endParaRPr lang="zh-CN" altLang="en-US" dirty="0"/>
                    </a:p>
                  </a:txBody>
                  <a:tcPr/>
                </a:tc>
              </a:tr>
              <a:tr h="432000">
                <a:tc>
                  <a:txBody>
                    <a:bodyPr/>
                    <a:lstStyle/>
                    <a:p>
                      <a:r>
                        <a:rPr lang="en-US" altLang="zh-CN" dirty="0" smtClean="0"/>
                        <a:t>3686pipijpsi_data</a:t>
                      </a:r>
                      <a:endParaRPr lang="zh-CN" altLang="en-US" dirty="0"/>
                    </a:p>
                  </a:txBody>
                  <a:tcPr/>
                </a:tc>
                <a:tc>
                  <a:txBody>
                    <a:bodyPr/>
                    <a:lstStyle/>
                    <a:p>
                      <a:r>
                        <a:rPr lang="en-US" altLang="zh-CN" dirty="0" smtClean="0"/>
                        <a:t>3345636</a:t>
                      </a:r>
                      <a:endParaRPr lang="zh-CN" altLang="en-US" dirty="0"/>
                    </a:p>
                  </a:txBody>
                  <a:tcPr/>
                </a:tc>
                <a:tc>
                  <a:txBody>
                    <a:bodyPr/>
                    <a:lstStyle/>
                    <a:p>
                      <a:r>
                        <a:rPr lang="en-US" altLang="zh-CN" dirty="0" smtClean="0"/>
                        <a:t>2651819</a:t>
                      </a:r>
                      <a:endParaRPr lang="zh-CN" altLang="en-US" dirty="0"/>
                    </a:p>
                  </a:txBody>
                  <a:tcPr/>
                </a:tc>
                <a:tc>
                  <a:txBody>
                    <a:bodyPr/>
                    <a:lstStyle/>
                    <a:p>
                      <a:r>
                        <a:rPr lang="en-US" altLang="zh-CN" dirty="0" smtClean="0"/>
                        <a:t>2690813</a:t>
                      </a:r>
                      <a:endParaRPr lang="zh-CN" altLang="en-US" dirty="0"/>
                    </a:p>
                  </a:txBody>
                  <a:tcPr/>
                </a:tc>
                <a:tc>
                  <a:txBody>
                    <a:bodyPr/>
                    <a:lstStyle/>
                    <a:p>
                      <a:r>
                        <a:rPr lang="en-US" altLang="zh-CN" dirty="0" smtClean="0"/>
                        <a:t>2690429</a:t>
                      </a:r>
                      <a:endParaRPr lang="zh-CN" altLang="en-US" dirty="0"/>
                    </a:p>
                  </a:txBody>
                  <a:tcPr/>
                </a:tc>
                <a:tc>
                  <a:txBody>
                    <a:bodyPr/>
                    <a:lstStyle/>
                    <a:p>
                      <a:r>
                        <a:rPr lang="en-US" altLang="zh-CN" dirty="0" smtClean="0"/>
                        <a:t>2717455</a:t>
                      </a:r>
                      <a:endParaRPr lang="zh-CN" altLang="en-US" dirty="0"/>
                    </a:p>
                  </a:txBody>
                  <a:tcPr/>
                </a:tc>
              </a:tr>
              <a:tr h="432000">
                <a:tc>
                  <a:txBody>
                    <a:bodyPr/>
                    <a:lstStyle/>
                    <a:p>
                      <a:r>
                        <a:rPr lang="en-US" altLang="zh-CN" dirty="0" smtClean="0"/>
                        <a:t>3686pipijpsi_mc</a:t>
                      </a:r>
                      <a:endParaRPr lang="zh-CN" altLang="en-US" dirty="0"/>
                    </a:p>
                  </a:txBody>
                  <a:tcPr/>
                </a:tc>
                <a:tc>
                  <a:txBody>
                    <a:bodyPr/>
                    <a:lstStyle/>
                    <a:p>
                      <a:r>
                        <a:rPr lang="en-US" altLang="zh-CN" dirty="0" smtClean="0"/>
                        <a:t>392349</a:t>
                      </a:r>
                      <a:endParaRPr lang="zh-CN" altLang="en-US" dirty="0"/>
                    </a:p>
                  </a:txBody>
                  <a:tcPr/>
                </a:tc>
                <a:tc>
                  <a:txBody>
                    <a:bodyPr/>
                    <a:lstStyle/>
                    <a:p>
                      <a:r>
                        <a:rPr lang="en-US" altLang="zh-CN" dirty="0" smtClean="0"/>
                        <a:t>334477</a:t>
                      </a:r>
                      <a:endParaRPr lang="zh-CN" altLang="en-US" dirty="0"/>
                    </a:p>
                  </a:txBody>
                  <a:tcPr/>
                </a:tc>
                <a:tc>
                  <a:txBody>
                    <a:bodyPr/>
                    <a:lstStyle/>
                    <a:p>
                      <a:r>
                        <a:rPr lang="en-US" altLang="zh-CN" dirty="0" smtClean="0"/>
                        <a:t>339144</a:t>
                      </a:r>
                      <a:endParaRPr lang="zh-CN" altLang="en-US" dirty="0"/>
                    </a:p>
                  </a:txBody>
                  <a:tcPr/>
                </a:tc>
                <a:tc>
                  <a:txBody>
                    <a:bodyPr/>
                    <a:lstStyle/>
                    <a:p>
                      <a:r>
                        <a:rPr lang="en-US" altLang="zh-CN" dirty="0" smtClean="0"/>
                        <a:t>339021</a:t>
                      </a:r>
                      <a:endParaRPr lang="zh-CN" altLang="en-US" dirty="0"/>
                    </a:p>
                  </a:txBody>
                  <a:tcPr/>
                </a:tc>
                <a:tc>
                  <a:txBody>
                    <a:bodyPr/>
                    <a:lstStyle/>
                    <a:p>
                      <a:r>
                        <a:rPr lang="en-US" altLang="zh-CN" dirty="0" smtClean="0"/>
                        <a:t>342239</a:t>
                      </a:r>
                      <a:endParaRPr lang="zh-CN" altLang="en-US" dirty="0"/>
                    </a:p>
                  </a:txBody>
                  <a:tcPr/>
                </a:tc>
              </a:tr>
              <a:tr h="432000">
                <a:tc>
                  <a:txBody>
                    <a:bodyPr/>
                    <a:lstStyle/>
                    <a:p>
                      <a:r>
                        <a:rPr lang="en-US" altLang="zh-CN" dirty="0" err="1" smtClean="0"/>
                        <a:t>Ratio_dimu_data</a:t>
                      </a:r>
                      <a:endParaRPr lang="zh-CN" altLang="en-US" dirty="0"/>
                    </a:p>
                  </a:txBody>
                  <a:tcPr/>
                </a:tc>
                <a:tc>
                  <a:txBody>
                    <a:bodyPr/>
                    <a:lstStyle/>
                    <a:p>
                      <a:r>
                        <a:rPr lang="en-US" altLang="zh-CN" dirty="0" smtClean="0"/>
                        <a:t>1.0</a:t>
                      </a:r>
                      <a:endParaRPr lang="zh-CN" altLang="en-US" dirty="0"/>
                    </a:p>
                  </a:txBody>
                  <a:tcPr/>
                </a:tc>
                <a:tc>
                  <a:txBody>
                    <a:bodyPr/>
                    <a:lstStyle/>
                    <a:p>
                      <a:r>
                        <a:rPr lang="en-US" altLang="zh-CN" dirty="0" smtClean="0"/>
                        <a:t>77.88%</a:t>
                      </a:r>
                      <a:endParaRPr lang="zh-CN" altLang="en-US" dirty="0"/>
                    </a:p>
                  </a:txBody>
                  <a:tcPr/>
                </a:tc>
                <a:tc>
                  <a:txBody>
                    <a:bodyPr/>
                    <a:lstStyle/>
                    <a:p>
                      <a:r>
                        <a:rPr lang="en-US" altLang="zh-CN" dirty="0" smtClean="0"/>
                        <a:t>7899</a:t>
                      </a:r>
                      <a:endParaRPr lang="zh-CN" altLang="en-US" dirty="0"/>
                    </a:p>
                  </a:txBody>
                  <a:tcPr/>
                </a:tc>
                <a:tc>
                  <a:txBody>
                    <a:bodyPr/>
                    <a:lstStyle/>
                    <a:p>
                      <a:r>
                        <a:rPr lang="en-US" altLang="zh-CN" dirty="0" smtClean="0"/>
                        <a:t>7900</a:t>
                      </a:r>
                      <a:endParaRPr lang="zh-CN" altLang="en-US" dirty="0"/>
                    </a:p>
                  </a:txBody>
                  <a:tcPr/>
                </a:tc>
                <a:tc>
                  <a:txBody>
                    <a:bodyPr/>
                    <a:lstStyle/>
                    <a:p>
                      <a:r>
                        <a:rPr lang="en-US" altLang="zh-CN" dirty="0" smtClean="0"/>
                        <a:t>7966</a:t>
                      </a:r>
                      <a:endParaRPr lang="zh-CN" altLang="en-US" dirty="0"/>
                    </a:p>
                  </a:txBody>
                  <a:tcPr/>
                </a:tc>
              </a:tr>
              <a:tr h="432000">
                <a:tc>
                  <a:txBody>
                    <a:bodyPr/>
                    <a:lstStyle/>
                    <a:p>
                      <a:r>
                        <a:rPr lang="en-US" altLang="zh-CN" dirty="0" err="1" smtClean="0"/>
                        <a:t>Ratio_dimu_mc</a:t>
                      </a:r>
                      <a:endParaRPr lang="zh-CN" altLang="en-US" dirty="0"/>
                    </a:p>
                  </a:txBody>
                  <a:tcPr/>
                </a:tc>
                <a:tc>
                  <a:txBody>
                    <a:bodyPr/>
                    <a:lstStyle/>
                    <a:p>
                      <a:r>
                        <a:rPr lang="en-US" altLang="zh-CN" dirty="0" smtClean="0"/>
                        <a:t>1.0</a:t>
                      </a:r>
                      <a:endParaRPr lang="zh-CN" altLang="en-US" dirty="0"/>
                    </a:p>
                  </a:txBody>
                  <a:tcPr/>
                </a:tc>
                <a:tc>
                  <a:txBody>
                    <a:bodyPr/>
                    <a:lstStyle/>
                    <a:p>
                      <a:r>
                        <a:rPr lang="en-US" altLang="zh-CN" dirty="0" smtClean="0"/>
                        <a:t>82.99%</a:t>
                      </a:r>
                      <a:endParaRPr lang="zh-CN" altLang="en-US" dirty="0"/>
                    </a:p>
                  </a:txBody>
                  <a:tcPr/>
                </a:tc>
                <a:tc>
                  <a:txBody>
                    <a:bodyPr/>
                    <a:lstStyle/>
                    <a:p>
                      <a:r>
                        <a:rPr lang="en-US" altLang="zh-CN" dirty="0" smtClean="0"/>
                        <a:t>8433</a:t>
                      </a:r>
                      <a:endParaRPr lang="zh-CN" altLang="en-US" dirty="0"/>
                    </a:p>
                  </a:txBody>
                  <a:tcPr/>
                </a:tc>
                <a:tc>
                  <a:txBody>
                    <a:bodyPr/>
                    <a:lstStyle/>
                    <a:p>
                      <a:r>
                        <a:rPr lang="en-US" altLang="zh-CN" dirty="0" smtClean="0"/>
                        <a:t>8436</a:t>
                      </a:r>
                      <a:endParaRPr lang="zh-CN" altLang="en-US" dirty="0"/>
                    </a:p>
                  </a:txBody>
                  <a:tcPr/>
                </a:tc>
                <a:tc>
                  <a:txBody>
                    <a:bodyPr/>
                    <a:lstStyle/>
                    <a:p>
                      <a:r>
                        <a:rPr lang="en-US" altLang="zh-CN" dirty="0" smtClean="0"/>
                        <a:t>8436</a:t>
                      </a:r>
                      <a:endParaRPr lang="zh-CN" altLang="en-US" dirty="0"/>
                    </a:p>
                  </a:txBody>
                  <a:tcPr/>
                </a:tc>
              </a:tr>
              <a:tr h="432000">
                <a:tc>
                  <a:txBody>
                    <a:bodyPr/>
                    <a:lstStyle/>
                    <a:p>
                      <a:r>
                        <a:rPr lang="en-US" altLang="zh-CN" dirty="0" err="1" smtClean="0">
                          <a:solidFill>
                            <a:srgbClr val="FF0000"/>
                          </a:solidFill>
                        </a:rPr>
                        <a:t>Ratio_dimu</a:t>
                      </a:r>
                      <a:endParaRPr lang="zh-CN" altLang="en-US" dirty="0">
                        <a:solidFill>
                          <a:srgbClr val="FF0000"/>
                        </a:solidFill>
                      </a:endParaRPr>
                    </a:p>
                  </a:txBody>
                  <a:tcPr/>
                </a:tc>
                <a:tc>
                  <a:txBody>
                    <a:bodyPr/>
                    <a:lstStyle/>
                    <a:p>
                      <a:r>
                        <a:rPr lang="en-US" altLang="zh-CN" dirty="0" smtClean="0">
                          <a:solidFill>
                            <a:srgbClr val="FF0000"/>
                          </a:solidFill>
                        </a:rPr>
                        <a:t>1.0</a:t>
                      </a:r>
                      <a:endParaRPr lang="zh-CN" altLang="en-US" dirty="0">
                        <a:solidFill>
                          <a:srgbClr val="FF0000"/>
                        </a:solidFill>
                      </a:endParaRPr>
                    </a:p>
                  </a:txBody>
                  <a:tcPr/>
                </a:tc>
                <a:tc>
                  <a:txBody>
                    <a:bodyPr/>
                    <a:lstStyle/>
                    <a:p>
                      <a:r>
                        <a:rPr lang="en-US" altLang="zh-CN" dirty="0" smtClean="0">
                          <a:solidFill>
                            <a:srgbClr val="FF0000"/>
                          </a:solidFill>
                        </a:rPr>
                        <a:t>1.0656</a:t>
                      </a:r>
                      <a:endParaRPr lang="zh-CN" altLang="en-US" dirty="0">
                        <a:solidFill>
                          <a:srgbClr val="FF0000"/>
                        </a:solidFill>
                      </a:endParaRPr>
                    </a:p>
                  </a:txBody>
                  <a:tcPr/>
                </a:tc>
                <a:tc>
                  <a:txBody>
                    <a:bodyPr/>
                    <a:lstStyle/>
                    <a:p>
                      <a:r>
                        <a:rPr lang="en-US" altLang="zh-CN" dirty="0" smtClean="0">
                          <a:solidFill>
                            <a:srgbClr val="FF0000"/>
                          </a:solidFill>
                        </a:rPr>
                        <a:t>1.0676</a:t>
                      </a:r>
                      <a:endParaRPr lang="zh-CN" altLang="en-US" dirty="0">
                        <a:solidFill>
                          <a:srgbClr val="FF0000"/>
                        </a:solidFill>
                      </a:endParaRPr>
                    </a:p>
                  </a:txBody>
                  <a:tcPr/>
                </a:tc>
                <a:tc>
                  <a:txBody>
                    <a:bodyPr/>
                    <a:lstStyle/>
                    <a:p>
                      <a:r>
                        <a:rPr lang="en-US" altLang="zh-CN" dirty="0" smtClean="0">
                          <a:solidFill>
                            <a:srgbClr val="FF0000"/>
                          </a:solidFill>
                        </a:rPr>
                        <a:t>1.0678</a:t>
                      </a:r>
                      <a:endParaRPr lang="zh-CN" altLang="en-US" dirty="0">
                        <a:solidFill>
                          <a:srgbClr val="FF0000"/>
                        </a:solidFill>
                      </a:endParaRPr>
                    </a:p>
                  </a:txBody>
                  <a:tcPr/>
                </a:tc>
                <a:tc>
                  <a:txBody>
                    <a:bodyPr/>
                    <a:lstStyle/>
                    <a:p>
                      <a:r>
                        <a:rPr lang="en-US" altLang="zh-CN" dirty="0" smtClean="0">
                          <a:solidFill>
                            <a:srgbClr val="FF0000"/>
                          </a:solidFill>
                        </a:rPr>
                        <a:t>1.0589</a:t>
                      </a:r>
                      <a:endParaRPr lang="zh-CN" altLang="en-US" dirty="0">
                        <a:solidFill>
                          <a:srgbClr val="FF0000"/>
                        </a:solidFill>
                      </a:endParaRPr>
                    </a:p>
                  </a:txBody>
                  <a:tcPr/>
                </a:tc>
              </a:tr>
              <a:tr h="432000">
                <a:tc>
                  <a:txBody>
                    <a:bodyPr/>
                    <a:lstStyle/>
                    <a:p>
                      <a:r>
                        <a:rPr lang="en-US" altLang="zh-CN" dirty="0" err="1" smtClean="0"/>
                        <a:t>Ratio_pipijpsi_data</a:t>
                      </a:r>
                      <a:endParaRPr lang="zh-CN" altLang="en-US" dirty="0"/>
                    </a:p>
                  </a:txBody>
                  <a:tcPr/>
                </a:tc>
                <a:tc>
                  <a:txBody>
                    <a:bodyPr/>
                    <a:lstStyle/>
                    <a:p>
                      <a:r>
                        <a:rPr lang="en-US" altLang="zh-CN" dirty="0" smtClean="0"/>
                        <a:t>1.0</a:t>
                      </a:r>
                      <a:endParaRPr lang="zh-CN" altLang="en-US" dirty="0"/>
                    </a:p>
                  </a:txBody>
                  <a:tcPr/>
                </a:tc>
                <a:tc>
                  <a:txBody>
                    <a:bodyPr/>
                    <a:lstStyle/>
                    <a:p>
                      <a:r>
                        <a:rPr lang="en-US" altLang="zh-CN" dirty="0" smtClean="0"/>
                        <a:t>79.26%</a:t>
                      </a:r>
                      <a:endParaRPr lang="zh-CN" altLang="en-US" dirty="0"/>
                    </a:p>
                  </a:txBody>
                  <a:tcPr/>
                </a:tc>
                <a:tc>
                  <a:txBody>
                    <a:bodyPr/>
                    <a:lstStyle/>
                    <a:p>
                      <a:r>
                        <a:rPr lang="en-US" altLang="zh-CN" dirty="0" smtClean="0"/>
                        <a:t>8043</a:t>
                      </a:r>
                      <a:endParaRPr lang="zh-CN" altLang="en-US" dirty="0"/>
                    </a:p>
                  </a:txBody>
                  <a:tcPr/>
                </a:tc>
                <a:tc>
                  <a:txBody>
                    <a:bodyPr/>
                    <a:lstStyle/>
                    <a:p>
                      <a:r>
                        <a:rPr lang="en-US" altLang="zh-CN" dirty="0" smtClean="0"/>
                        <a:t>8042</a:t>
                      </a:r>
                      <a:endParaRPr lang="zh-CN" altLang="en-US" dirty="0"/>
                    </a:p>
                  </a:txBody>
                  <a:tcPr/>
                </a:tc>
                <a:tc>
                  <a:txBody>
                    <a:bodyPr/>
                    <a:lstStyle/>
                    <a:p>
                      <a:r>
                        <a:rPr lang="en-US" altLang="zh-CN" dirty="0" smtClean="0"/>
                        <a:t>8122</a:t>
                      </a:r>
                      <a:endParaRPr lang="zh-CN" altLang="en-US" dirty="0"/>
                    </a:p>
                  </a:txBody>
                  <a:tcPr/>
                </a:tc>
              </a:tr>
              <a:tr h="432000">
                <a:tc>
                  <a:txBody>
                    <a:bodyPr/>
                    <a:lstStyle/>
                    <a:p>
                      <a:r>
                        <a:rPr lang="en-US" altLang="zh-CN" dirty="0" err="1" smtClean="0"/>
                        <a:t>Ratio_pipijpsi_mc</a:t>
                      </a:r>
                      <a:endParaRPr lang="zh-CN" altLang="en-US" dirty="0"/>
                    </a:p>
                  </a:txBody>
                  <a:tcPr/>
                </a:tc>
                <a:tc>
                  <a:txBody>
                    <a:bodyPr/>
                    <a:lstStyle/>
                    <a:p>
                      <a:r>
                        <a:rPr lang="en-US" altLang="zh-CN" dirty="0" smtClean="0"/>
                        <a:t>1.0</a:t>
                      </a:r>
                      <a:endParaRPr lang="zh-CN" altLang="en-US" dirty="0"/>
                    </a:p>
                  </a:txBody>
                  <a:tcPr/>
                </a:tc>
                <a:tc>
                  <a:txBody>
                    <a:bodyPr/>
                    <a:lstStyle/>
                    <a:p>
                      <a:r>
                        <a:rPr lang="en-US" altLang="zh-CN" dirty="0" smtClean="0"/>
                        <a:t>85.25%</a:t>
                      </a:r>
                      <a:endParaRPr lang="zh-CN" altLang="en-US" dirty="0"/>
                    </a:p>
                  </a:txBody>
                  <a:tcPr/>
                </a:tc>
                <a:tc>
                  <a:txBody>
                    <a:bodyPr/>
                    <a:lstStyle/>
                    <a:p>
                      <a:r>
                        <a:rPr lang="en-US" altLang="zh-CN" dirty="0" smtClean="0"/>
                        <a:t>8644</a:t>
                      </a:r>
                      <a:endParaRPr lang="zh-CN" altLang="en-US" dirty="0"/>
                    </a:p>
                  </a:txBody>
                  <a:tcPr/>
                </a:tc>
                <a:tc>
                  <a:txBody>
                    <a:bodyPr/>
                    <a:lstStyle/>
                    <a:p>
                      <a:r>
                        <a:rPr lang="en-US" altLang="zh-CN" dirty="0" smtClean="0"/>
                        <a:t>8641</a:t>
                      </a:r>
                      <a:endParaRPr lang="zh-CN" altLang="en-US" dirty="0"/>
                    </a:p>
                  </a:txBody>
                  <a:tcPr/>
                </a:tc>
                <a:tc>
                  <a:txBody>
                    <a:bodyPr/>
                    <a:lstStyle/>
                    <a:p>
                      <a:r>
                        <a:rPr lang="en-US" altLang="zh-CN" dirty="0" smtClean="0"/>
                        <a:t>8723</a:t>
                      </a:r>
                      <a:endParaRPr lang="zh-CN" altLang="en-US" dirty="0"/>
                    </a:p>
                  </a:txBody>
                  <a:tcPr/>
                </a:tc>
              </a:tr>
              <a:tr h="432000">
                <a:tc>
                  <a:txBody>
                    <a:bodyPr/>
                    <a:lstStyle/>
                    <a:p>
                      <a:r>
                        <a:rPr lang="en-US" altLang="zh-CN" dirty="0" err="1" smtClean="0">
                          <a:solidFill>
                            <a:srgbClr val="FF0000"/>
                          </a:solidFill>
                        </a:rPr>
                        <a:t>Ratio_pipijpsi</a:t>
                      </a:r>
                      <a:endParaRPr lang="zh-CN" altLang="en-US" dirty="0">
                        <a:solidFill>
                          <a:srgbClr val="FF0000"/>
                        </a:solidFill>
                      </a:endParaRPr>
                    </a:p>
                  </a:txBody>
                  <a:tcPr/>
                </a:tc>
                <a:tc>
                  <a:txBody>
                    <a:bodyPr/>
                    <a:lstStyle/>
                    <a:p>
                      <a:r>
                        <a:rPr lang="en-US" altLang="zh-CN" dirty="0" smtClean="0">
                          <a:solidFill>
                            <a:srgbClr val="FF0000"/>
                          </a:solidFill>
                        </a:rPr>
                        <a:t>1.0</a:t>
                      </a:r>
                      <a:endParaRPr lang="zh-CN" altLang="en-US" dirty="0">
                        <a:solidFill>
                          <a:srgbClr val="FF0000"/>
                        </a:solidFill>
                      </a:endParaRPr>
                    </a:p>
                  </a:txBody>
                  <a:tcPr/>
                </a:tc>
                <a:tc>
                  <a:txBody>
                    <a:bodyPr/>
                    <a:lstStyle/>
                    <a:p>
                      <a:r>
                        <a:rPr lang="en-US" altLang="zh-CN" dirty="0" smtClean="0">
                          <a:solidFill>
                            <a:srgbClr val="FF0000"/>
                          </a:solidFill>
                        </a:rPr>
                        <a:t>1.0755</a:t>
                      </a:r>
                      <a:endParaRPr lang="zh-CN" altLang="en-US" dirty="0">
                        <a:solidFill>
                          <a:srgbClr val="FF0000"/>
                        </a:solidFill>
                      </a:endParaRPr>
                    </a:p>
                  </a:txBody>
                  <a:tcPr/>
                </a:tc>
                <a:tc>
                  <a:txBody>
                    <a:bodyPr/>
                    <a:lstStyle/>
                    <a:p>
                      <a:r>
                        <a:rPr lang="en-US" altLang="zh-CN" dirty="0" smtClean="0">
                          <a:solidFill>
                            <a:srgbClr val="FF0000"/>
                          </a:solidFill>
                        </a:rPr>
                        <a:t>1.0747</a:t>
                      </a:r>
                      <a:endParaRPr lang="zh-CN" altLang="en-US" dirty="0">
                        <a:solidFill>
                          <a:srgbClr val="FF0000"/>
                        </a:solidFill>
                      </a:endParaRPr>
                    </a:p>
                  </a:txBody>
                  <a:tcPr/>
                </a:tc>
                <a:tc>
                  <a:txBody>
                    <a:bodyPr/>
                    <a:lstStyle/>
                    <a:p>
                      <a:r>
                        <a:rPr lang="en-US" altLang="zh-CN" dirty="0" smtClean="0">
                          <a:solidFill>
                            <a:srgbClr val="FF0000"/>
                          </a:solidFill>
                        </a:rPr>
                        <a:t>1.0745</a:t>
                      </a:r>
                      <a:endParaRPr lang="zh-CN" altLang="en-US" dirty="0">
                        <a:solidFill>
                          <a:srgbClr val="FF0000"/>
                        </a:solidFill>
                      </a:endParaRPr>
                    </a:p>
                  </a:txBody>
                  <a:tcPr/>
                </a:tc>
                <a:tc>
                  <a:txBody>
                    <a:bodyPr/>
                    <a:lstStyle/>
                    <a:p>
                      <a:r>
                        <a:rPr lang="en-US" altLang="zh-CN" dirty="0" smtClean="0">
                          <a:solidFill>
                            <a:srgbClr val="FF0000"/>
                          </a:solidFill>
                        </a:rPr>
                        <a:t>1.0739</a:t>
                      </a:r>
                      <a:endParaRPr lang="zh-CN" altLang="en-US" dirty="0">
                        <a:solidFill>
                          <a:srgbClr val="FF0000"/>
                        </a:solidFill>
                      </a:endParaRPr>
                    </a:p>
                  </a:txBody>
                  <a:tcPr/>
                </a:tc>
              </a:tr>
            </a:tbl>
          </a:graphicData>
        </a:graphic>
      </p:graphicFrame>
      <p:sp>
        <p:nvSpPr>
          <p:cNvPr id="3" name="文本框 2"/>
          <p:cNvSpPr txBox="1"/>
          <p:nvPr/>
        </p:nvSpPr>
        <p:spPr>
          <a:xfrm>
            <a:off x="434565" y="398353"/>
            <a:ext cx="5301772" cy="523220"/>
          </a:xfrm>
          <a:prstGeom prst="rect">
            <a:avLst/>
          </a:prstGeom>
          <a:noFill/>
        </p:spPr>
        <p:txBody>
          <a:bodyPr wrap="none" rtlCol="0">
            <a:spAutoFit/>
          </a:bodyPr>
          <a:lstStyle/>
          <a:p>
            <a:r>
              <a:rPr lang="en-US" altLang="zh-CN" sz="2800" b="1" dirty="0" smtClean="0"/>
              <a:t>The processes of </a:t>
            </a:r>
            <a:r>
              <a:rPr lang="en-US" altLang="zh-CN" sz="2800" b="1" dirty="0" err="1" smtClean="0"/>
              <a:t>dimu</a:t>
            </a:r>
            <a:r>
              <a:rPr lang="en-US" altLang="zh-CN" sz="2800" b="1" dirty="0" smtClean="0"/>
              <a:t> and </a:t>
            </a:r>
            <a:r>
              <a:rPr lang="en-US" altLang="zh-CN" sz="2800" b="1" dirty="0" err="1" smtClean="0"/>
              <a:t>pipijpsi</a:t>
            </a:r>
            <a:endParaRPr lang="zh-CN" altLang="en-US" sz="2800" b="1" dirty="0"/>
          </a:p>
        </p:txBody>
      </p:sp>
    </p:spTree>
    <p:extLst>
      <p:ext uri="{BB962C8B-B14F-4D97-AF65-F5344CB8AC3E}">
        <p14:creationId xmlns:p14="http://schemas.microsoft.com/office/powerpoint/2010/main" val="688825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915216" y="1156962"/>
            <a:ext cx="5738255" cy="4170453"/>
          </a:xfrm>
          <a:prstGeom prst="rect">
            <a:avLst/>
          </a:prstGeom>
        </p:spPr>
      </p:pic>
      <p:sp>
        <p:nvSpPr>
          <p:cNvPr id="5" name="文本框 4"/>
          <p:cNvSpPr txBox="1"/>
          <p:nvPr/>
        </p:nvSpPr>
        <p:spPr>
          <a:xfrm>
            <a:off x="760491" y="534154"/>
            <a:ext cx="7135928" cy="523220"/>
          </a:xfrm>
          <a:prstGeom prst="rect">
            <a:avLst/>
          </a:prstGeom>
          <a:noFill/>
        </p:spPr>
        <p:txBody>
          <a:bodyPr wrap="none" rtlCol="0">
            <a:spAutoFit/>
          </a:bodyPr>
          <a:lstStyle/>
          <a:p>
            <a:r>
              <a:rPr lang="en-US" altLang="zh-CN" sz="2800" dirty="0" smtClean="0"/>
              <a:t>MUC depth distribution of momentum of </a:t>
            </a:r>
            <a:r>
              <a:rPr lang="en-US" altLang="zh-CN" sz="2800" dirty="0" err="1" smtClean="0"/>
              <a:t>muon</a:t>
            </a:r>
            <a:endParaRPr lang="zh-CN" altLang="en-US" sz="2800" dirty="0"/>
          </a:p>
        </p:txBody>
      </p:sp>
      <p:sp>
        <p:nvSpPr>
          <p:cNvPr id="6" name="文本框 5"/>
          <p:cNvSpPr txBox="1"/>
          <p:nvPr/>
        </p:nvSpPr>
        <p:spPr>
          <a:xfrm>
            <a:off x="1656784" y="5327415"/>
            <a:ext cx="8999145" cy="1015663"/>
          </a:xfrm>
          <a:prstGeom prst="rect">
            <a:avLst/>
          </a:prstGeom>
          <a:noFill/>
        </p:spPr>
        <p:txBody>
          <a:bodyPr wrap="square" rtlCol="0">
            <a:spAutoFit/>
          </a:bodyPr>
          <a:lstStyle/>
          <a:p>
            <a:pPr indent="457200"/>
            <a:r>
              <a:rPr lang="en-US" altLang="zh-CN" sz="2000" dirty="0" smtClean="0"/>
              <a:t>We use the momentum of singular </a:t>
            </a:r>
            <a:r>
              <a:rPr lang="en-US" altLang="zh-CN" sz="2000" dirty="0" err="1" smtClean="0"/>
              <a:t>muon</a:t>
            </a:r>
            <a:r>
              <a:rPr lang="en-US" altLang="zh-CN" sz="2000" dirty="0" smtClean="0"/>
              <a:t> from 0.8 GeV to 2.0 GeV to do simulation and get the distribution of MUC depth. We can see , when the momentum of </a:t>
            </a:r>
            <a:r>
              <a:rPr lang="en-US" altLang="zh-CN" sz="2000" dirty="0" err="1" smtClean="0"/>
              <a:t>muon</a:t>
            </a:r>
            <a:r>
              <a:rPr lang="en-US" altLang="zh-CN" sz="2000" dirty="0" smtClean="0"/>
              <a:t> is bigger than 1.0GeV, the depth distribution have no dependence on it.  </a:t>
            </a:r>
            <a:endParaRPr lang="zh-CN" altLang="en-US" sz="2000" dirty="0"/>
          </a:p>
        </p:txBody>
      </p:sp>
    </p:spTree>
    <p:extLst>
      <p:ext uri="{BB962C8B-B14F-4D97-AF65-F5344CB8AC3E}">
        <p14:creationId xmlns:p14="http://schemas.microsoft.com/office/powerpoint/2010/main" val="2730965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479833" y="1492585"/>
            <a:ext cx="5531667" cy="3432376"/>
          </a:xfrm>
          <a:prstGeom prst="rect">
            <a:avLst/>
          </a:prstGeom>
        </p:spPr>
      </p:pic>
      <p:pic>
        <p:nvPicPr>
          <p:cNvPr id="3" name="图片 2"/>
          <p:cNvPicPr>
            <a:picLocks noChangeAspect="1"/>
          </p:cNvPicPr>
          <p:nvPr/>
        </p:nvPicPr>
        <p:blipFill>
          <a:blip r:embed="rId3"/>
          <a:stretch>
            <a:fillRect/>
          </a:stretch>
        </p:blipFill>
        <p:spPr>
          <a:xfrm>
            <a:off x="6367604" y="1492585"/>
            <a:ext cx="5266097" cy="3432376"/>
          </a:xfrm>
          <a:prstGeom prst="rect">
            <a:avLst/>
          </a:prstGeom>
        </p:spPr>
      </p:pic>
      <p:sp>
        <p:nvSpPr>
          <p:cNvPr id="4" name="文本框 3"/>
          <p:cNvSpPr txBox="1"/>
          <p:nvPr/>
        </p:nvSpPr>
        <p:spPr>
          <a:xfrm>
            <a:off x="1947651" y="5145841"/>
            <a:ext cx="2596032" cy="369332"/>
          </a:xfrm>
          <a:prstGeom prst="rect">
            <a:avLst/>
          </a:prstGeom>
          <a:noFill/>
        </p:spPr>
        <p:txBody>
          <a:bodyPr wrap="none" rtlCol="0">
            <a:spAutoFit/>
          </a:bodyPr>
          <a:lstStyle/>
          <a:p>
            <a:r>
              <a:rPr lang="en-US" altLang="zh-CN" dirty="0" err="1" smtClean="0"/>
              <a:t>Dimu</a:t>
            </a:r>
            <a:r>
              <a:rPr lang="en-US" altLang="zh-CN" dirty="0" smtClean="0"/>
              <a:t>: cos(theta) of </a:t>
            </a:r>
            <a:r>
              <a:rPr lang="en-US" altLang="zh-CN" dirty="0" err="1" smtClean="0"/>
              <a:t>muon</a:t>
            </a:r>
            <a:endParaRPr lang="zh-CN" altLang="en-US" dirty="0"/>
          </a:p>
        </p:txBody>
      </p:sp>
      <p:sp>
        <p:nvSpPr>
          <p:cNvPr id="5" name="文本框 4"/>
          <p:cNvSpPr txBox="1"/>
          <p:nvPr/>
        </p:nvSpPr>
        <p:spPr>
          <a:xfrm>
            <a:off x="8053919" y="5330507"/>
            <a:ext cx="1893467" cy="369332"/>
          </a:xfrm>
          <a:prstGeom prst="rect">
            <a:avLst/>
          </a:prstGeom>
          <a:noFill/>
        </p:spPr>
        <p:txBody>
          <a:bodyPr wrap="none" rtlCol="0">
            <a:spAutoFit/>
          </a:bodyPr>
          <a:lstStyle/>
          <a:p>
            <a:r>
              <a:rPr lang="en-US" altLang="zh-CN" dirty="0" err="1" smtClean="0"/>
              <a:t>Dimu:phi</a:t>
            </a:r>
            <a:r>
              <a:rPr lang="en-US" altLang="zh-CN" dirty="0" smtClean="0"/>
              <a:t> of </a:t>
            </a:r>
            <a:r>
              <a:rPr lang="en-US" altLang="zh-CN" dirty="0" err="1" smtClean="0"/>
              <a:t>muon</a:t>
            </a:r>
            <a:endParaRPr lang="zh-CN" altLang="en-US" dirty="0"/>
          </a:p>
        </p:txBody>
      </p:sp>
      <p:sp>
        <p:nvSpPr>
          <p:cNvPr id="6" name="文本框 5"/>
          <p:cNvSpPr txBox="1"/>
          <p:nvPr/>
        </p:nvSpPr>
        <p:spPr>
          <a:xfrm>
            <a:off x="1231271" y="4092166"/>
            <a:ext cx="1589153" cy="461665"/>
          </a:xfrm>
          <a:prstGeom prst="rect">
            <a:avLst/>
          </a:prstGeom>
          <a:noFill/>
        </p:spPr>
        <p:txBody>
          <a:bodyPr wrap="none" rtlCol="0">
            <a:spAutoFit/>
          </a:bodyPr>
          <a:lstStyle/>
          <a:p>
            <a:r>
              <a:rPr lang="en-US" altLang="zh-CN" sz="2400" dirty="0" smtClean="0">
                <a:solidFill>
                  <a:srgbClr val="FF0000"/>
                </a:solidFill>
              </a:rPr>
              <a:t>Depth=-1.0</a:t>
            </a:r>
            <a:endParaRPr lang="zh-CN" altLang="en-US" sz="2400" dirty="0">
              <a:solidFill>
                <a:srgbClr val="FF0000"/>
              </a:solidFill>
            </a:endParaRPr>
          </a:p>
        </p:txBody>
      </p:sp>
      <p:sp>
        <p:nvSpPr>
          <p:cNvPr id="7" name="文本框 6"/>
          <p:cNvSpPr txBox="1"/>
          <p:nvPr/>
        </p:nvSpPr>
        <p:spPr>
          <a:xfrm>
            <a:off x="7005873" y="3556503"/>
            <a:ext cx="1589153" cy="461665"/>
          </a:xfrm>
          <a:prstGeom prst="rect">
            <a:avLst/>
          </a:prstGeom>
          <a:noFill/>
        </p:spPr>
        <p:txBody>
          <a:bodyPr wrap="none" rtlCol="0">
            <a:spAutoFit/>
          </a:bodyPr>
          <a:lstStyle/>
          <a:p>
            <a:r>
              <a:rPr lang="en-US" altLang="zh-CN" sz="2400" dirty="0" smtClean="0">
                <a:solidFill>
                  <a:srgbClr val="FF0000"/>
                </a:solidFill>
              </a:rPr>
              <a:t>Depth=-1.0</a:t>
            </a:r>
            <a:endParaRPr lang="zh-CN" altLang="en-US" sz="2400" dirty="0">
              <a:solidFill>
                <a:srgbClr val="FF0000"/>
              </a:solidFill>
            </a:endParaRPr>
          </a:p>
        </p:txBody>
      </p:sp>
      <p:sp>
        <p:nvSpPr>
          <p:cNvPr id="9" name="文本框 8"/>
          <p:cNvSpPr txBox="1"/>
          <p:nvPr/>
        </p:nvSpPr>
        <p:spPr>
          <a:xfrm>
            <a:off x="5548898" y="5600922"/>
            <a:ext cx="2310954" cy="523220"/>
          </a:xfrm>
          <a:prstGeom prst="rect">
            <a:avLst/>
          </a:prstGeom>
          <a:noFill/>
        </p:spPr>
        <p:txBody>
          <a:bodyPr wrap="none" rtlCol="0">
            <a:spAutoFit/>
          </a:bodyPr>
          <a:lstStyle/>
          <a:p>
            <a:r>
              <a:rPr lang="en-US" altLang="zh-CN" sz="2800" dirty="0" err="1" smtClean="0">
                <a:solidFill>
                  <a:srgbClr val="FF0000"/>
                </a:solidFill>
              </a:rPr>
              <a:t>Losted</a:t>
            </a:r>
            <a:r>
              <a:rPr lang="en-US" altLang="zh-CN" sz="2800" dirty="0" smtClean="0">
                <a:solidFill>
                  <a:srgbClr val="FF0000"/>
                </a:solidFill>
              </a:rPr>
              <a:t> vs Total</a:t>
            </a:r>
          </a:p>
        </p:txBody>
      </p:sp>
      <p:cxnSp>
        <p:nvCxnSpPr>
          <p:cNvPr id="11" name="直接箭头连接符 10"/>
          <p:cNvCxnSpPr/>
          <p:nvPr/>
        </p:nvCxnSpPr>
        <p:spPr>
          <a:xfrm>
            <a:off x="4167033" y="4118658"/>
            <a:ext cx="2091612" cy="139651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7242772" y="4363770"/>
            <a:ext cx="3255086" cy="133606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2357389" y="2210317"/>
            <a:ext cx="2443939" cy="461665"/>
          </a:xfrm>
          <a:prstGeom prst="rect">
            <a:avLst/>
          </a:prstGeom>
        </p:spPr>
        <p:txBody>
          <a:bodyPr wrap="none">
            <a:spAutoFit/>
          </a:bodyPr>
          <a:lstStyle/>
          <a:p>
            <a:r>
              <a:rPr lang="en-US" altLang="zh-CN" sz="2400" dirty="0" smtClean="0">
                <a:solidFill>
                  <a:srgbClr val="FF0000"/>
                </a:solidFill>
              </a:rPr>
              <a:t>Total data and MC</a:t>
            </a:r>
            <a:endParaRPr lang="zh-CN" altLang="en-US" sz="2400" dirty="0">
              <a:solidFill>
                <a:srgbClr val="FF0000"/>
              </a:solidFill>
            </a:endParaRPr>
          </a:p>
        </p:txBody>
      </p:sp>
      <p:sp>
        <p:nvSpPr>
          <p:cNvPr id="26" name="矩形 25"/>
          <p:cNvSpPr/>
          <p:nvPr/>
        </p:nvSpPr>
        <p:spPr>
          <a:xfrm>
            <a:off x="8053919" y="2210316"/>
            <a:ext cx="2443939" cy="461665"/>
          </a:xfrm>
          <a:prstGeom prst="rect">
            <a:avLst/>
          </a:prstGeom>
        </p:spPr>
        <p:txBody>
          <a:bodyPr wrap="none">
            <a:spAutoFit/>
          </a:bodyPr>
          <a:lstStyle/>
          <a:p>
            <a:r>
              <a:rPr lang="en-US" altLang="zh-CN" sz="2400" dirty="0" smtClean="0">
                <a:solidFill>
                  <a:srgbClr val="FF0000"/>
                </a:solidFill>
              </a:rPr>
              <a:t>Total data and MC</a:t>
            </a:r>
            <a:endParaRPr lang="zh-CN" altLang="en-US" sz="2400" dirty="0">
              <a:solidFill>
                <a:srgbClr val="FF0000"/>
              </a:solidFill>
            </a:endParaRPr>
          </a:p>
        </p:txBody>
      </p:sp>
      <p:sp>
        <p:nvSpPr>
          <p:cNvPr id="10" name="文本框 9"/>
          <p:cNvSpPr txBox="1"/>
          <p:nvPr/>
        </p:nvSpPr>
        <p:spPr>
          <a:xfrm>
            <a:off x="832919" y="443620"/>
            <a:ext cx="5320239" cy="523220"/>
          </a:xfrm>
          <a:prstGeom prst="rect">
            <a:avLst/>
          </a:prstGeom>
          <a:noFill/>
        </p:spPr>
        <p:txBody>
          <a:bodyPr wrap="none" rtlCol="0">
            <a:spAutoFit/>
          </a:bodyPr>
          <a:lstStyle/>
          <a:p>
            <a:r>
              <a:rPr lang="en-US" altLang="zh-CN" sz="2800" b="1" dirty="0" smtClean="0"/>
              <a:t>Angular distribution of Lost events</a:t>
            </a:r>
            <a:endParaRPr lang="zh-CN" altLang="en-US" sz="2800" b="1" dirty="0"/>
          </a:p>
        </p:txBody>
      </p:sp>
    </p:spTree>
    <p:extLst>
      <p:ext uri="{BB962C8B-B14F-4D97-AF65-F5344CB8AC3E}">
        <p14:creationId xmlns:p14="http://schemas.microsoft.com/office/powerpoint/2010/main" val="2507645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386469" y="1920813"/>
            <a:ext cx="7654301" cy="3545695"/>
          </a:xfrm>
          <a:prstGeom prst="rect">
            <a:avLst/>
          </a:prstGeom>
        </p:spPr>
      </p:pic>
      <p:pic>
        <p:nvPicPr>
          <p:cNvPr id="4" name="图片 3"/>
          <p:cNvPicPr>
            <a:picLocks noChangeAspect="1"/>
          </p:cNvPicPr>
          <p:nvPr/>
        </p:nvPicPr>
        <p:blipFill>
          <a:blip r:embed="rId3"/>
          <a:stretch>
            <a:fillRect/>
          </a:stretch>
        </p:blipFill>
        <p:spPr>
          <a:xfrm>
            <a:off x="8244032" y="3907971"/>
            <a:ext cx="3570565" cy="2365482"/>
          </a:xfrm>
          <a:prstGeom prst="rect">
            <a:avLst/>
          </a:prstGeom>
        </p:spPr>
      </p:pic>
      <p:sp>
        <p:nvSpPr>
          <p:cNvPr id="5" name="椭圆 4"/>
          <p:cNvSpPr/>
          <p:nvPr/>
        </p:nvSpPr>
        <p:spPr>
          <a:xfrm>
            <a:off x="10762408" y="4261875"/>
            <a:ext cx="696685" cy="48985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9006058" y="5139697"/>
            <a:ext cx="696685" cy="48985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4"/>
          <a:stretch>
            <a:fillRect/>
          </a:stretch>
        </p:blipFill>
        <p:spPr>
          <a:xfrm>
            <a:off x="8244031" y="885969"/>
            <a:ext cx="3570565" cy="2365482"/>
          </a:xfrm>
          <a:prstGeom prst="rect">
            <a:avLst/>
          </a:prstGeom>
        </p:spPr>
      </p:pic>
      <p:sp>
        <p:nvSpPr>
          <p:cNvPr id="8" name="文本框 7"/>
          <p:cNvSpPr txBox="1"/>
          <p:nvPr/>
        </p:nvSpPr>
        <p:spPr>
          <a:xfrm>
            <a:off x="9719037" y="3322509"/>
            <a:ext cx="861454" cy="523220"/>
          </a:xfrm>
          <a:prstGeom prst="rect">
            <a:avLst/>
          </a:prstGeom>
          <a:noFill/>
        </p:spPr>
        <p:txBody>
          <a:bodyPr wrap="none" rtlCol="0">
            <a:spAutoFit/>
          </a:bodyPr>
          <a:lstStyle/>
          <a:p>
            <a:r>
              <a:rPr lang="en-US" altLang="zh-CN" sz="2800" dirty="0" smtClean="0"/>
              <a:t>Data</a:t>
            </a:r>
            <a:endParaRPr lang="zh-CN" altLang="en-US" sz="2800" dirty="0"/>
          </a:p>
        </p:txBody>
      </p:sp>
      <p:sp>
        <p:nvSpPr>
          <p:cNvPr id="9" name="文本框 8"/>
          <p:cNvSpPr txBox="1"/>
          <p:nvPr/>
        </p:nvSpPr>
        <p:spPr>
          <a:xfrm>
            <a:off x="9598587" y="6397937"/>
            <a:ext cx="644728" cy="523220"/>
          </a:xfrm>
          <a:prstGeom prst="rect">
            <a:avLst/>
          </a:prstGeom>
          <a:noFill/>
        </p:spPr>
        <p:txBody>
          <a:bodyPr wrap="none" rtlCol="0">
            <a:spAutoFit/>
          </a:bodyPr>
          <a:lstStyle/>
          <a:p>
            <a:r>
              <a:rPr lang="en-US" altLang="zh-CN" sz="2800" dirty="0" smtClean="0"/>
              <a:t>Mc</a:t>
            </a:r>
            <a:endParaRPr lang="zh-CN" altLang="en-US" sz="2800" dirty="0"/>
          </a:p>
        </p:txBody>
      </p:sp>
      <p:sp>
        <p:nvSpPr>
          <p:cNvPr id="10" name="椭圆 9"/>
          <p:cNvSpPr/>
          <p:nvPr/>
        </p:nvSpPr>
        <p:spPr>
          <a:xfrm>
            <a:off x="10762407" y="1290075"/>
            <a:ext cx="696685" cy="48985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9006057" y="2077526"/>
            <a:ext cx="696685" cy="48985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2" name="矩形 11"/>
          <p:cNvSpPr/>
          <p:nvPr/>
        </p:nvSpPr>
        <p:spPr>
          <a:xfrm>
            <a:off x="8690369" y="761485"/>
            <a:ext cx="297485" cy="23186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8650554" y="3845729"/>
            <a:ext cx="297485" cy="23186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9354399" y="269729"/>
            <a:ext cx="1553630" cy="523220"/>
          </a:xfrm>
          <a:prstGeom prst="rect">
            <a:avLst/>
          </a:prstGeom>
          <a:noFill/>
        </p:spPr>
        <p:txBody>
          <a:bodyPr wrap="none" rtlCol="0">
            <a:spAutoFit/>
          </a:bodyPr>
          <a:lstStyle/>
          <a:p>
            <a:r>
              <a:rPr lang="en-US" altLang="zh-CN" sz="2800" dirty="0" smtClean="0"/>
              <a:t>Depth=-1</a:t>
            </a:r>
            <a:endParaRPr lang="zh-CN" altLang="en-US" sz="2800" dirty="0"/>
          </a:p>
        </p:txBody>
      </p:sp>
      <p:sp>
        <p:nvSpPr>
          <p:cNvPr id="15" name="文本框 14"/>
          <p:cNvSpPr txBox="1"/>
          <p:nvPr/>
        </p:nvSpPr>
        <p:spPr>
          <a:xfrm>
            <a:off x="543388" y="362749"/>
            <a:ext cx="5320239" cy="523220"/>
          </a:xfrm>
          <a:prstGeom prst="rect">
            <a:avLst/>
          </a:prstGeom>
          <a:noFill/>
        </p:spPr>
        <p:txBody>
          <a:bodyPr wrap="none" rtlCol="0">
            <a:spAutoFit/>
          </a:bodyPr>
          <a:lstStyle/>
          <a:p>
            <a:r>
              <a:rPr lang="en-US" altLang="zh-CN" sz="2800" b="1" dirty="0" smtClean="0"/>
              <a:t>Angular distribution of Lost events</a:t>
            </a:r>
            <a:endParaRPr lang="zh-CN" altLang="en-US" sz="2800" b="1" dirty="0"/>
          </a:p>
        </p:txBody>
      </p:sp>
    </p:spTree>
    <p:extLst>
      <p:ext uri="{BB962C8B-B14F-4D97-AF65-F5344CB8AC3E}">
        <p14:creationId xmlns:p14="http://schemas.microsoft.com/office/powerpoint/2010/main" val="4049005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14812" y="506994"/>
            <a:ext cx="4871270" cy="523220"/>
          </a:xfrm>
          <a:prstGeom prst="rect">
            <a:avLst/>
          </a:prstGeom>
          <a:noFill/>
        </p:spPr>
        <p:txBody>
          <a:bodyPr wrap="none" rtlCol="0">
            <a:spAutoFit/>
          </a:bodyPr>
          <a:lstStyle/>
          <a:p>
            <a:r>
              <a:rPr lang="en-US" altLang="zh-CN" sz="2800" b="1" dirty="0" smtClean="0"/>
              <a:t>Ratio distribution of lost events</a:t>
            </a:r>
          </a:p>
        </p:txBody>
      </p:sp>
      <p:pic>
        <p:nvPicPr>
          <p:cNvPr id="5" name="图片 4"/>
          <p:cNvPicPr>
            <a:picLocks noChangeAspect="1"/>
          </p:cNvPicPr>
          <p:nvPr/>
        </p:nvPicPr>
        <p:blipFill>
          <a:blip r:embed="rId2"/>
          <a:stretch>
            <a:fillRect/>
          </a:stretch>
        </p:blipFill>
        <p:spPr>
          <a:xfrm>
            <a:off x="1919335" y="1487570"/>
            <a:ext cx="8010770" cy="3684682"/>
          </a:xfrm>
          <a:prstGeom prst="rect">
            <a:avLst/>
          </a:prstGeom>
        </p:spPr>
      </p:pic>
    </p:spTree>
    <p:extLst>
      <p:ext uri="{BB962C8B-B14F-4D97-AF65-F5344CB8AC3E}">
        <p14:creationId xmlns:p14="http://schemas.microsoft.com/office/powerpoint/2010/main" val="385183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929682" y="1488039"/>
            <a:ext cx="9059394" cy="4121408"/>
          </a:xfrm>
          <a:prstGeom prst="rect">
            <a:avLst/>
          </a:prstGeom>
        </p:spPr>
      </p:pic>
      <p:sp>
        <p:nvSpPr>
          <p:cNvPr id="3" name="文本框 2"/>
          <p:cNvSpPr txBox="1"/>
          <p:nvPr/>
        </p:nvSpPr>
        <p:spPr>
          <a:xfrm>
            <a:off x="814812" y="506994"/>
            <a:ext cx="4871270" cy="523220"/>
          </a:xfrm>
          <a:prstGeom prst="rect">
            <a:avLst/>
          </a:prstGeom>
          <a:noFill/>
        </p:spPr>
        <p:txBody>
          <a:bodyPr wrap="none" rtlCol="0">
            <a:spAutoFit/>
          </a:bodyPr>
          <a:lstStyle/>
          <a:p>
            <a:r>
              <a:rPr lang="en-US" altLang="zh-CN" sz="2800" b="1" dirty="0" smtClean="0"/>
              <a:t>Ratio distribution of lost events</a:t>
            </a:r>
          </a:p>
        </p:txBody>
      </p:sp>
    </p:spTree>
    <p:extLst>
      <p:ext uri="{BB962C8B-B14F-4D97-AF65-F5344CB8AC3E}">
        <p14:creationId xmlns:p14="http://schemas.microsoft.com/office/powerpoint/2010/main" val="1414370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959429" y="1690869"/>
            <a:ext cx="7674291" cy="3270368"/>
          </a:xfrm>
          <a:prstGeom prst="rect">
            <a:avLst/>
          </a:prstGeom>
        </p:spPr>
      </p:pic>
      <p:sp>
        <p:nvSpPr>
          <p:cNvPr id="3" name="文本框 2"/>
          <p:cNvSpPr txBox="1"/>
          <p:nvPr/>
        </p:nvSpPr>
        <p:spPr>
          <a:xfrm>
            <a:off x="814812" y="506994"/>
            <a:ext cx="4871270" cy="523220"/>
          </a:xfrm>
          <a:prstGeom prst="rect">
            <a:avLst/>
          </a:prstGeom>
          <a:noFill/>
        </p:spPr>
        <p:txBody>
          <a:bodyPr wrap="none" rtlCol="0">
            <a:spAutoFit/>
          </a:bodyPr>
          <a:lstStyle/>
          <a:p>
            <a:r>
              <a:rPr lang="en-US" altLang="zh-CN" sz="2800" b="1" dirty="0" smtClean="0"/>
              <a:t>Ratio distribution of lost events</a:t>
            </a:r>
          </a:p>
        </p:txBody>
      </p:sp>
      <p:sp>
        <p:nvSpPr>
          <p:cNvPr id="4" name="矩形 3"/>
          <p:cNvSpPr/>
          <p:nvPr/>
        </p:nvSpPr>
        <p:spPr>
          <a:xfrm>
            <a:off x="1948071" y="5437226"/>
            <a:ext cx="8961684" cy="461665"/>
          </a:xfrm>
          <a:prstGeom prst="rect">
            <a:avLst/>
          </a:prstGeom>
        </p:spPr>
        <p:txBody>
          <a:bodyPr wrap="none">
            <a:spAutoFit/>
          </a:bodyPr>
          <a:lstStyle/>
          <a:p>
            <a:r>
              <a:rPr lang="en-US" altLang="zh-CN" sz="2400" dirty="0"/>
              <a:t>To eliminate the MUC hole’s </a:t>
            </a:r>
            <a:r>
              <a:rPr lang="en-US" altLang="zh-CN" sz="2400" dirty="0" smtClean="0"/>
              <a:t>influence, we take out these parts events.</a:t>
            </a:r>
            <a:endParaRPr lang="zh-CN" altLang="en-US" sz="2400" dirty="0"/>
          </a:p>
        </p:txBody>
      </p:sp>
    </p:spTree>
    <p:extLst>
      <p:ext uri="{BB962C8B-B14F-4D97-AF65-F5344CB8AC3E}">
        <p14:creationId xmlns:p14="http://schemas.microsoft.com/office/powerpoint/2010/main" val="2863461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2786958" y="1321806"/>
            <a:ext cx="6618083" cy="3136004"/>
          </a:xfrm>
          <a:prstGeom prst="rect">
            <a:avLst/>
          </a:prstGeom>
        </p:spPr>
      </p:pic>
      <p:sp>
        <p:nvSpPr>
          <p:cNvPr id="5" name="文本框 4"/>
          <p:cNvSpPr txBox="1"/>
          <p:nvPr/>
        </p:nvSpPr>
        <p:spPr>
          <a:xfrm>
            <a:off x="814812" y="506994"/>
            <a:ext cx="4871270" cy="523220"/>
          </a:xfrm>
          <a:prstGeom prst="rect">
            <a:avLst/>
          </a:prstGeom>
          <a:noFill/>
        </p:spPr>
        <p:txBody>
          <a:bodyPr wrap="none" rtlCol="0">
            <a:spAutoFit/>
          </a:bodyPr>
          <a:lstStyle/>
          <a:p>
            <a:r>
              <a:rPr lang="en-US" altLang="zh-CN" sz="2800" b="1" dirty="0" smtClean="0"/>
              <a:t>Ratio distribution of lost events</a:t>
            </a:r>
          </a:p>
        </p:txBody>
      </p:sp>
      <p:sp>
        <p:nvSpPr>
          <p:cNvPr id="6" name="文本框 5"/>
          <p:cNvSpPr txBox="1"/>
          <p:nvPr/>
        </p:nvSpPr>
        <p:spPr>
          <a:xfrm>
            <a:off x="961788" y="4834550"/>
            <a:ext cx="10047225" cy="707886"/>
          </a:xfrm>
          <a:prstGeom prst="rect">
            <a:avLst/>
          </a:prstGeom>
          <a:noFill/>
        </p:spPr>
        <p:txBody>
          <a:bodyPr wrap="square" rtlCol="0">
            <a:spAutoFit/>
          </a:bodyPr>
          <a:lstStyle/>
          <a:p>
            <a:r>
              <a:rPr lang="en-US" altLang="zh-CN" sz="2000" dirty="0" smtClean="0"/>
              <a:t>To eliminate the MUC hole’s influence, we chose the a region </a:t>
            </a:r>
            <a:r>
              <a:rPr lang="en-US" altLang="zh-CN" sz="2000" dirty="0" err="1">
                <a:solidFill>
                  <a:srgbClr val="FF0000"/>
                </a:solidFill>
              </a:rPr>
              <a:t>Costheta</a:t>
            </a:r>
            <a:r>
              <a:rPr lang="en-US" altLang="zh-CN" sz="2000" dirty="0">
                <a:solidFill>
                  <a:srgbClr val="FF0000"/>
                </a:solidFill>
              </a:rPr>
              <a:t> (-0.5, </a:t>
            </a:r>
            <a:r>
              <a:rPr lang="en-US" altLang="zh-CN" sz="2000" dirty="0" smtClean="0">
                <a:solidFill>
                  <a:srgbClr val="FF0000"/>
                </a:solidFill>
              </a:rPr>
              <a:t>0.5),Phi</a:t>
            </a:r>
            <a:r>
              <a:rPr lang="en-US" altLang="zh-CN" sz="2000" dirty="0">
                <a:solidFill>
                  <a:srgbClr val="FF0000"/>
                </a:solidFill>
              </a:rPr>
              <a:t>(-1.0, 1.0</a:t>
            </a:r>
            <a:r>
              <a:rPr lang="en-US" altLang="zh-CN" sz="2000" dirty="0" smtClean="0">
                <a:solidFill>
                  <a:srgbClr val="FF0000"/>
                </a:solidFill>
              </a:rPr>
              <a:t>)  </a:t>
            </a:r>
            <a:r>
              <a:rPr lang="en-US" altLang="zh-CN" sz="2000" dirty="0" smtClean="0"/>
              <a:t>and give the distribution of  ratio from bin to bin.</a:t>
            </a:r>
            <a:endParaRPr lang="zh-CN" altLang="en-US" sz="2000" dirty="0"/>
          </a:p>
        </p:txBody>
      </p:sp>
    </p:spTree>
    <p:extLst>
      <p:ext uri="{BB962C8B-B14F-4D97-AF65-F5344CB8AC3E}">
        <p14:creationId xmlns:p14="http://schemas.microsoft.com/office/powerpoint/2010/main" val="199955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76749" y="679506"/>
            <a:ext cx="2445157" cy="830997"/>
          </a:xfrm>
          <a:prstGeom prst="rect">
            <a:avLst/>
          </a:prstGeom>
          <a:noFill/>
        </p:spPr>
        <p:txBody>
          <a:bodyPr wrap="none" rtlCol="0">
            <a:spAutoFit/>
          </a:bodyPr>
          <a:lstStyle/>
          <a:p>
            <a:r>
              <a:rPr lang="en-US" altLang="zh-CN" sz="2800" dirty="0" smtClean="0"/>
              <a:t>T0 distribution</a:t>
            </a:r>
          </a:p>
          <a:p>
            <a:pPr lvl="1"/>
            <a:r>
              <a:rPr lang="en-US" altLang="zh-CN" sz="2000" dirty="0" smtClean="0"/>
              <a:t>4237dimu events</a:t>
            </a:r>
            <a:endParaRPr lang="zh-CN" altLang="en-US" sz="2000" dirty="0"/>
          </a:p>
        </p:txBody>
      </p:sp>
      <p:sp>
        <p:nvSpPr>
          <p:cNvPr id="4" name="文本框 3"/>
          <p:cNvSpPr txBox="1"/>
          <p:nvPr/>
        </p:nvSpPr>
        <p:spPr>
          <a:xfrm>
            <a:off x="2298859" y="5576936"/>
            <a:ext cx="1240019" cy="369332"/>
          </a:xfrm>
          <a:prstGeom prst="rect">
            <a:avLst/>
          </a:prstGeom>
          <a:noFill/>
        </p:spPr>
        <p:txBody>
          <a:bodyPr wrap="none" rtlCol="0">
            <a:spAutoFit/>
          </a:bodyPr>
          <a:lstStyle/>
          <a:p>
            <a:r>
              <a:rPr lang="en-US" altLang="zh-CN" dirty="0" smtClean="0"/>
              <a:t>Depth=-1.0</a:t>
            </a:r>
            <a:endParaRPr lang="zh-CN" altLang="en-US" dirty="0"/>
          </a:p>
        </p:txBody>
      </p:sp>
      <p:sp>
        <p:nvSpPr>
          <p:cNvPr id="6" name="文本框 5"/>
          <p:cNvSpPr txBox="1"/>
          <p:nvPr/>
        </p:nvSpPr>
        <p:spPr>
          <a:xfrm>
            <a:off x="8186229" y="5900101"/>
            <a:ext cx="1872116" cy="646331"/>
          </a:xfrm>
          <a:prstGeom prst="rect">
            <a:avLst/>
          </a:prstGeom>
          <a:noFill/>
        </p:spPr>
        <p:txBody>
          <a:bodyPr wrap="none" rtlCol="0">
            <a:spAutoFit/>
          </a:bodyPr>
          <a:lstStyle/>
          <a:p>
            <a:r>
              <a:rPr lang="en-US" altLang="zh-CN" dirty="0" smtClean="0"/>
              <a:t>Depth=-1.0</a:t>
            </a:r>
          </a:p>
          <a:p>
            <a:r>
              <a:rPr lang="en-US" altLang="zh-CN" dirty="0" smtClean="0"/>
              <a:t>-0.5&lt;</a:t>
            </a:r>
            <a:r>
              <a:rPr lang="en-US" altLang="zh-CN" dirty="0" err="1" smtClean="0"/>
              <a:t>costheta</a:t>
            </a:r>
            <a:r>
              <a:rPr lang="en-US" altLang="zh-CN" dirty="0" smtClean="0"/>
              <a:t>&lt;0.5</a:t>
            </a:r>
            <a:endParaRPr lang="zh-CN" altLang="en-US" dirty="0"/>
          </a:p>
        </p:txBody>
      </p:sp>
      <p:pic>
        <p:nvPicPr>
          <p:cNvPr id="7" name="图片 6"/>
          <p:cNvPicPr>
            <a:picLocks noChangeAspect="1"/>
          </p:cNvPicPr>
          <p:nvPr/>
        </p:nvPicPr>
        <p:blipFill>
          <a:blip r:embed="rId2"/>
          <a:stretch>
            <a:fillRect/>
          </a:stretch>
        </p:blipFill>
        <p:spPr>
          <a:xfrm>
            <a:off x="7650178" y="624937"/>
            <a:ext cx="3358662" cy="2225097"/>
          </a:xfrm>
          <a:prstGeom prst="rect">
            <a:avLst/>
          </a:prstGeom>
        </p:spPr>
      </p:pic>
      <p:sp>
        <p:nvSpPr>
          <p:cNvPr id="8" name="矩形 7"/>
          <p:cNvSpPr/>
          <p:nvPr/>
        </p:nvSpPr>
        <p:spPr>
          <a:xfrm>
            <a:off x="8890503" y="1294645"/>
            <a:ext cx="1285592" cy="6156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892175" y="6223267"/>
            <a:ext cx="4704878" cy="461665"/>
          </a:xfrm>
          <a:prstGeom prst="rect">
            <a:avLst/>
          </a:prstGeom>
          <a:noFill/>
        </p:spPr>
        <p:txBody>
          <a:bodyPr wrap="none" rtlCol="0">
            <a:spAutoFit/>
          </a:bodyPr>
          <a:lstStyle/>
          <a:p>
            <a:r>
              <a:rPr lang="en-US" altLang="zh-CN" sz="2400" dirty="0" smtClean="0"/>
              <a:t>T0&gt;1000 response to the lost events</a:t>
            </a:r>
            <a:endParaRPr lang="zh-CN" altLang="en-US" sz="2400" dirty="0"/>
          </a:p>
        </p:txBody>
      </p:sp>
      <p:pic>
        <p:nvPicPr>
          <p:cNvPr id="14" name="图片 13"/>
          <p:cNvPicPr>
            <a:picLocks noChangeAspect="1"/>
          </p:cNvPicPr>
          <p:nvPr/>
        </p:nvPicPr>
        <p:blipFill>
          <a:blip r:embed="rId3"/>
          <a:stretch>
            <a:fillRect/>
          </a:stretch>
        </p:blipFill>
        <p:spPr>
          <a:xfrm>
            <a:off x="6597053" y="2724075"/>
            <a:ext cx="4310343" cy="2685397"/>
          </a:xfrm>
          <a:prstGeom prst="rect">
            <a:avLst/>
          </a:prstGeom>
        </p:spPr>
      </p:pic>
      <p:pic>
        <p:nvPicPr>
          <p:cNvPr id="15" name="图片 14"/>
          <p:cNvPicPr>
            <a:picLocks noChangeAspect="1"/>
          </p:cNvPicPr>
          <p:nvPr/>
        </p:nvPicPr>
        <p:blipFill>
          <a:blip r:embed="rId4"/>
          <a:stretch>
            <a:fillRect/>
          </a:stretch>
        </p:blipFill>
        <p:spPr>
          <a:xfrm>
            <a:off x="976749" y="2724074"/>
            <a:ext cx="4030680" cy="2575863"/>
          </a:xfrm>
          <a:prstGeom prst="rect">
            <a:avLst/>
          </a:prstGeom>
        </p:spPr>
      </p:pic>
    </p:spTree>
    <p:extLst>
      <p:ext uri="{BB962C8B-B14F-4D97-AF65-F5344CB8AC3E}">
        <p14:creationId xmlns:p14="http://schemas.microsoft.com/office/powerpoint/2010/main" val="1268325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730829" y="1399546"/>
            <a:ext cx="8245904" cy="3464255"/>
          </a:xfrm>
          <a:prstGeom prst="rect">
            <a:avLst/>
          </a:prstGeom>
        </p:spPr>
      </p:pic>
      <p:sp>
        <p:nvSpPr>
          <p:cNvPr id="3" name="矩形 2"/>
          <p:cNvSpPr/>
          <p:nvPr/>
        </p:nvSpPr>
        <p:spPr>
          <a:xfrm>
            <a:off x="2372008" y="1611516"/>
            <a:ext cx="6790099" cy="9958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372008" y="3174374"/>
            <a:ext cx="6790099" cy="9958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814812" y="506994"/>
            <a:ext cx="4871270" cy="892552"/>
          </a:xfrm>
          <a:prstGeom prst="rect">
            <a:avLst/>
          </a:prstGeom>
          <a:noFill/>
        </p:spPr>
        <p:txBody>
          <a:bodyPr wrap="none" rtlCol="0">
            <a:spAutoFit/>
          </a:bodyPr>
          <a:lstStyle/>
          <a:p>
            <a:r>
              <a:rPr lang="en-US" altLang="zh-CN" sz="2800" b="1" dirty="0" smtClean="0"/>
              <a:t>Ratio distribution of lost events</a:t>
            </a:r>
          </a:p>
          <a:p>
            <a:pPr lvl="1"/>
            <a:r>
              <a:rPr lang="en-US" altLang="zh-CN" sz="2400" b="1" dirty="0" smtClean="0"/>
              <a:t>4237 </a:t>
            </a:r>
            <a:r>
              <a:rPr lang="en-US" altLang="zh-CN" sz="2400" b="1" dirty="0" err="1" smtClean="0"/>
              <a:t>dimu</a:t>
            </a:r>
            <a:endParaRPr lang="en-US" altLang="zh-CN" sz="2400" b="1" dirty="0" smtClean="0"/>
          </a:p>
        </p:txBody>
      </p:sp>
      <p:sp>
        <p:nvSpPr>
          <p:cNvPr id="8" name="文本框 7"/>
          <p:cNvSpPr txBox="1"/>
          <p:nvPr/>
        </p:nvSpPr>
        <p:spPr>
          <a:xfrm>
            <a:off x="986828" y="5124261"/>
            <a:ext cx="10139881" cy="1323439"/>
          </a:xfrm>
          <a:prstGeom prst="rect">
            <a:avLst/>
          </a:prstGeom>
          <a:noFill/>
        </p:spPr>
        <p:txBody>
          <a:bodyPr wrap="square" rtlCol="0">
            <a:spAutoFit/>
          </a:bodyPr>
          <a:lstStyle/>
          <a:p>
            <a:pPr indent="457200"/>
            <a:r>
              <a:rPr lang="en-US" altLang="zh-CN" sz="2000" dirty="0" smtClean="0"/>
              <a:t>By asking the T0&gt;1000, we can also get the ratio distribution. But there are obviously structure on the plot.</a:t>
            </a:r>
          </a:p>
          <a:p>
            <a:pPr indent="457200"/>
            <a:r>
              <a:rPr lang="en-US" altLang="zh-CN" sz="2000" dirty="0" smtClean="0"/>
              <a:t>We consider the influence of cosmic ray and we have using the </a:t>
            </a:r>
            <a:r>
              <a:rPr lang="en-US" altLang="zh-CN" sz="2000" dirty="0" err="1" smtClean="0"/>
              <a:t>pipijpsi</a:t>
            </a:r>
            <a:r>
              <a:rPr lang="en-US" altLang="zh-CN" sz="2000" dirty="0" smtClean="0"/>
              <a:t> process of 3686 data sample (12) to do the check.</a:t>
            </a:r>
            <a:endParaRPr lang="zh-CN" altLang="en-US" sz="2000" dirty="0"/>
          </a:p>
        </p:txBody>
      </p:sp>
    </p:spTree>
    <p:extLst>
      <p:ext uri="{BB962C8B-B14F-4D97-AF65-F5344CB8AC3E}">
        <p14:creationId xmlns:p14="http://schemas.microsoft.com/office/powerpoint/2010/main" val="2420575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0903" y="561315"/>
            <a:ext cx="2126223" cy="523220"/>
          </a:xfrm>
          <a:prstGeom prst="rect">
            <a:avLst/>
          </a:prstGeom>
          <a:noFill/>
        </p:spPr>
        <p:txBody>
          <a:bodyPr wrap="none" rtlCol="0">
            <a:spAutoFit/>
          </a:bodyPr>
          <a:lstStyle/>
          <a:p>
            <a:r>
              <a:rPr lang="en-US" altLang="zh-CN" sz="2800" b="1" dirty="0" smtClean="0"/>
              <a:t>Introduction </a:t>
            </a:r>
            <a:endParaRPr lang="zh-CN" altLang="en-US" sz="2800" b="1" dirty="0"/>
          </a:p>
        </p:txBody>
      </p:sp>
      <p:sp>
        <p:nvSpPr>
          <p:cNvPr id="3" name="文本框 2"/>
          <p:cNvSpPr txBox="1"/>
          <p:nvPr/>
        </p:nvSpPr>
        <p:spPr>
          <a:xfrm>
            <a:off x="995881" y="1819747"/>
            <a:ext cx="9424658" cy="2246769"/>
          </a:xfrm>
          <a:prstGeom prst="rect">
            <a:avLst/>
          </a:prstGeom>
          <a:noFill/>
        </p:spPr>
        <p:txBody>
          <a:bodyPr wrap="square" rtlCol="0">
            <a:spAutoFit/>
          </a:bodyPr>
          <a:lstStyle/>
          <a:p>
            <a:pPr indent="457200"/>
            <a:r>
              <a:rPr lang="en-US" altLang="zh-CN" sz="2000" dirty="0" smtClean="0"/>
              <a:t>From our analysis, We found that the MUC efficiency is not correctness with the MC simulation. And the MUC will lose parts of events information, </a:t>
            </a:r>
            <a:r>
              <a:rPr lang="en-US" altLang="zh-CN" sz="2000" dirty="0" smtClean="0"/>
              <a:t>which </a:t>
            </a:r>
            <a:r>
              <a:rPr lang="en-US" altLang="zh-CN" sz="2000" dirty="0" smtClean="0"/>
              <a:t>because of the MUC time window is too narrow (study by </a:t>
            </a:r>
            <a:r>
              <a:rPr lang="en-US" altLang="zh-CN" sz="2000" dirty="0" err="1" smtClean="0"/>
              <a:t>Guangyi</a:t>
            </a:r>
            <a:r>
              <a:rPr lang="en-US" altLang="zh-CN" sz="2000" dirty="0" smtClean="0"/>
              <a:t> Tang). For this reason, we can’t do correction to the MUC efficiency.</a:t>
            </a:r>
          </a:p>
          <a:p>
            <a:pPr indent="457200"/>
            <a:r>
              <a:rPr lang="en-US" altLang="zh-CN" sz="2000" dirty="0" smtClean="0"/>
              <a:t> </a:t>
            </a:r>
            <a:r>
              <a:rPr lang="en-US" altLang="zh-CN" sz="2000" dirty="0"/>
              <a:t>D</a:t>
            </a:r>
            <a:r>
              <a:rPr lang="en-US" altLang="zh-CN" sz="2000" dirty="0" smtClean="0"/>
              <a:t>eeply study, we found the MUC time window problem will lead to events lose randomly and not change the angular distribution. So we can still use the MUC information in some analysis.</a:t>
            </a:r>
            <a:endParaRPr lang="zh-CN" altLang="en-US" sz="2000" dirty="0"/>
          </a:p>
        </p:txBody>
      </p:sp>
    </p:spTree>
    <p:extLst>
      <p:ext uri="{BB962C8B-B14F-4D97-AF65-F5344CB8AC3E}">
        <p14:creationId xmlns:p14="http://schemas.microsoft.com/office/powerpoint/2010/main" val="717681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376127" y="1459434"/>
            <a:ext cx="3570670" cy="4937719"/>
          </a:xfrm>
          <a:prstGeom prst="rect">
            <a:avLst/>
          </a:prstGeom>
        </p:spPr>
      </p:pic>
      <p:pic>
        <p:nvPicPr>
          <p:cNvPr id="3" name="图片 2"/>
          <p:cNvPicPr>
            <a:picLocks noChangeAspect="1"/>
          </p:cNvPicPr>
          <p:nvPr/>
        </p:nvPicPr>
        <p:blipFill>
          <a:blip r:embed="rId3"/>
          <a:stretch>
            <a:fillRect/>
          </a:stretch>
        </p:blipFill>
        <p:spPr>
          <a:xfrm>
            <a:off x="6613554" y="3915640"/>
            <a:ext cx="3201081" cy="2522270"/>
          </a:xfrm>
          <a:prstGeom prst="rect">
            <a:avLst/>
          </a:prstGeom>
        </p:spPr>
      </p:pic>
      <p:sp>
        <p:nvSpPr>
          <p:cNvPr id="4" name="文本框 3"/>
          <p:cNvSpPr txBox="1"/>
          <p:nvPr/>
        </p:nvSpPr>
        <p:spPr>
          <a:xfrm>
            <a:off x="10315448" y="5096953"/>
            <a:ext cx="577402" cy="461665"/>
          </a:xfrm>
          <a:prstGeom prst="rect">
            <a:avLst/>
          </a:prstGeom>
          <a:noFill/>
        </p:spPr>
        <p:txBody>
          <a:bodyPr wrap="none" rtlCol="0">
            <a:spAutoFit/>
          </a:bodyPr>
          <a:lstStyle/>
          <a:p>
            <a:r>
              <a:rPr lang="en-US" altLang="zh-CN" sz="2400" dirty="0" smtClean="0"/>
              <a:t>Mc</a:t>
            </a:r>
            <a:endParaRPr lang="zh-CN" altLang="en-US" sz="2400" dirty="0"/>
          </a:p>
        </p:txBody>
      </p:sp>
      <p:sp>
        <p:nvSpPr>
          <p:cNvPr id="5" name="文本框 4"/>
          <p:cNvSpPr txBox="1"/>
          <p:nvPr/>
        </p:nvSpPr>
        <p:spPr>
          <a:xfrm>
            <a:off x="7028876" y="936214"/>
            <a:ext cx="2720617" cy="523220"/>
          </a:xfrm>
          <a:prstGeom prst="rect">
            <a:avLst/>
          </a:prstGeom>
          <a:noFill/>
        </p:spPr>
        <p:txBody>
          <a:bodyPr wrap="none" rtlCol="0">
            <a:spAutoFit/>
          </a:bodyPr>
          <a:lstStyle/>
          <a:p>
            <a:r>
              <a:rPr lang="en-US" altLang="zh-CN" sz="2800" dirty="0" smtClean="0">
                <a:solidFill>
                  <a:srgbClr val="FF0000"/>
                </a:solidFill>
              </a:rPr>
              <a:t>MUC Depth =-1.0</a:t>
            </a:r>
            <a:endParaRPr lang="zh-CN" altLang="en-US" sz="2800" dirty="0">
              <a:solidFill>
                <a:srgbClr val="FF0000"/>
              </a:solidFill>
            </a:endParaRPr>
          </a:p>
        </p:txBody>
      </p:sp>
      <p:sp>
        <p:nvSpPr>
          <p:cNvPr id="6" name="文本框 5"/>
          <p:cNvSpPr txBox="1"/>
          <p:nvPr/>
        </p:nvSpPr>
        <p:spPr>
          <a:xfrm>
            <a:off x="10128153" y="2182726"/>
            <a:ext cx="764697" cy="461665"/>
          </a:xfrm>
          <a:prstGeom prst="rect">
            <a:avLst/>
          </a:prstGeom>
          <a:noFill/>
        </p:spPr>
        <p:txBody>
          <a:bodyPr wrap="none" rtlCol="0">
            <a:spAutoFit/>
          </a:bodyPr>
          <a:lstStyle/>
          <a:p>
            <a:r>
              <a:rPr lang="en-US" altLang="zh-CN" sz="2400" dirty="0" smtClean="0"/>
              <a:t>Data</a:t>
            </a:r>
            <a:endParaRPr lang="zh-CN" altLang="en-US" sz="2400" dirty="0"/>
          </a:p>
        </p:txBody>
      </p:sp>
      <p:pic>
        <p:nvPicPr>
          <p:cNvPr id="7" name="图片 6"/>
          <p:cNvPicPr>
            <a:picLocks noChangeAspect="1"/>
          </p:cNvPicPr>
          <p:nvPr/>
        </p:nvPicPr>
        <p:blipFill>
          <a:blip r:embed="rId4"/>
          <a:stretch>
            <a:fillRect/>
          </a:stretch>
        </p:blipFill>
        <p:spPr>
          <a:xfrm>
            <a:off x="6613554" y="1459434"/>
            <a:ext cx="3201081" cy="2509616"/>
          </a:xfrm>
          <a:prstGeom prst="rect">
            <a:avLst/>
          </a:prstGeom>
        </p:spPr>
      </p:pic>
      <p:sp>
        <p:nvSpPr>
          <p:cNvPr id="8" name="文本框 7"/>
          <p:cNvSpPr txBox="1"/>
          <p:nvPr/>
        </p:nvSpPr>
        <p:spPr>
          <a:xfrm>
            <a:off x="760491" y="601569"/>
            <a:ext cx="1989519" cy="523220"/>
          </a:xfrm>
          <a:prstGeom prst="rect">
            <a:avLst/>
          </a:prstGeom>
          <a:noFill/>
        </p:spPr>
        <p:txBody>
          <a:bodyPr wrap="none" rtlCol="0">
            <a:spAutoFit/>
          </a:bodyPr>
          <a:lstStyle/>
          <a:p>
            <a:r>
              <a:rPr lang="en-US" altLang="zh-CN" sz="2800" b="1" dirty="0" smtClean="0"/>
              <a:t>3686pipijpsi</a:t>
            </a:r>
            <a:endParaRPr lang="zh-CN" altLang="en-US" sz="2800" b="1" dirty="0"/>
          </a:p>
        </p:txBody>
      </p:sp>
    </p:spTree>
    <p:extLst>
      <p:ext uri="{BB962C8B-B14F-4D97-AF65-F5344CB8AC3E}">
        <p14:creationId xmlns:p14="http://schemas.microsoft.com/office/powerpoint/2010/main" val="1920632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76749" y="679506"/>
            <a:ext cx="2711576" cy="830997"/>
          </a:xfrm>
          <a:prstGeom prst="rect">
            <a:avLst/>
          </a:prstGeom>
          <a:noFill/>
        </p:spPr>
        <p:txBody>
          <a:bodyPr wrap="none" rtlCol="0">
            <a:spAutoFit/>
          </a:bodyPr>
          <a:lstStyle/>
          <a:p>
            <a:r>
              <a:rPr lang="en-US" altLang="zh-CN" sz="2800" dirty="0" smtClean="0"/>
              <a:t>T0 distribution</a:t>
            </a:r>
          </a:p>
          <a:p>
            <a:pPr lvl="1"/>
            <a:r>
              <a:rPr lang="en-US" altLang="zh-CN" sz="2000" dirty="0" smtClean="0"/>
              <a:t>3686 </a:t>
            </a:r>
            <a:r>
              <a:rPr lang="en-US" altLang="zh-CN" sz="2000" dirty="0" err="1" smtClean="0"/>
              <a:t>pipijpsi</a:t>
            </a:r>
            <a:r>
              <a:rPr lang="en-US" altLang="zh-CN" sz="2000" dirty="0" smtClean="0"/>
              <a:t> events</a:t>
            </a:r>
            <a:endParaRPr lang="zh-CN" altLang="en-US" sz="2000" dirty="0"/>
          </a:p>
        </p:txBody>
      </p:sp>
      <p:pic>
        <p:nvPicPr>
          <p:cNvPr id="5" name="图片 4"/>
          <p:cNvPicPr>
            <a:picLocks noChangeAspect="1"/>
          </p:cNvPicPr>
          <p:nvPr/>
        </p:nvPicPr>
        <p:blipFill>
          <a:blip r:embed="rId2"/>
          <a:stretch>
            <a:fillRect/>
          </a:stretch>
        </p:blipFill>
        <p:spPr>
          <a:xfrm>
            <a:off x="8133277" y="1088934"/>
            <a:ext cx="2885468" cy="2273584"/>
          </a:xfrm>
          <a:prstGeom prst="rect">
            <a:avLst/>
          </a:prstGeom>
        </p:spPr>
      </p:pic>
      <p:sp>
        <p:nvSpPr>
          <p:cNvPr id="6" name="文本框 5"/>
          <p:cNvSpPr txBox="1"/>
          <p:nvPr/>
        </p:nvSpPr>
        <p:spPr>
          <a:xfrm>
            <a:off x="8133277" y="3435790"/>
            <a:ext cx="3397084" cy="523220"/>
          </a:xfrm>
          <a:prstGeom prst="rect">
            <a:avLst/>
          </a:prstGeom>
          <a:noFill/>
        </p:spPr>
        <p:txBody>
          <a:bodyPr wrap="none" rtlCol="0">
            <a:spAutoFit/>
          </a:bodyPr>
          <a:lstStyle/>
          <a:p>
            <a:r>
              <a:rPr lang="en-US" altLang="zh-CN" sz="2800" dirty="0" smtClean="0">
                <a:solidFill>
                  <a:srgbClr val="FF0000"/>
                </a:solidFill>
              </a:rPr>
              <a:t>MC: MUC Depth =-1.0</a:t>
            </a:r>
            <a:endParaRPr lang="zh-CN" altLang="en-US" sz="2800" dirty="0">
              <a:solidFill>
                <a:srgbClr val="FF0000"/>
              </a:solidFill>
            </a:endParaRPr>
          </a:p>
        </p:txBody>
      </p:sp>
      <p:pic>
        <p:nvPicPr>
          <p:cNvPr id="7" name="图片 6"/>
          <p:cNvPicPr>
            <a:picLocks noChangeAspect="1"/>
          </p:cNvPicPr>
          <p:nvPr/>
        </p:nvPicPr>
        <p:blipFill>
          <a:blip r:embed="rId3"/>
          <a:stretch>
            <a:fillRect/>
          </a:stretch>
        </p:blipFill>
        <p:spPr>
          <a:xfrm>
            <a:off x="2543131" y="2460171"/>
            <a:ext cx="5457869" cy="3684931"/>
          </a:xfrm>
          <a:prstGeom prst="rect">
            <a:avLst/>
          </a:prstGeom>
        </p:spPr>
      </p:pic>
    </p:spTree>
    <p:extLst>
      <p:ext uri="{BB962C8B-B14F-4D97-AF65-F5344CB8AC3E}">
        <p14:creationId xmlns:p14="http://schemas.microsoft.com/office/powerpoint/2010/main" val="2983076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901228" y="1587743"/>
            <a:ext cx="9770962" cy="4288876"/>
          </a:xfrm>
          <a:prstGeom prst="rect">
            <a:avLst/>
          </a:prstGeom>
        </p:spPr>
      </p:pic>
      <p:sp>
        <p:nvSpPr>
          <p:cNvPr id="6" name="文本框 5"/>
          <p:cNvSpPr txBox="1"/>
          <p:nvPr/>
        </p:nvSpPr>
        <p:spPr>
          <a:xfrm>
            <a:off x="814812" y="506994"/>
            <a:ext cx="4871270" cy="892552"/>
          </a:xfrm>
          <a:prstGeom prst="rect">
            <a:avLst/>
          </a:prstGeom>
          <a:noFill/>
        </p:spPr>
        <p:txBody>
          <a:bodyPr wrap="none" rtlCol="0">
            <a:spAutoFit/>
          </a:bodyPr>
          <a:lstStyle/>
          <a:p>
            <a:r>
              <a:rPr lang="en-US" altLang="zh-CN" sz="2800" b="1" dirty="0" smtClean="0"/>
              <a:t>Ratio distribution of lost events</a:t>
            </a:r>
          </a:p>
          <a:p>
            <a:pPr lvl="1"/>
            <a:r>
              <a:rPr lang="en-US" altLang="zh-CN" sz="2400" b="1" dirty="0" smtClean="0"/>
              <a:t>3686 </a:t>
            </a:r>
            <a:r>
              <a:rPr lang="en-US" altLang="zh-CN" sz="2400" b="1" dirty="0" err="1" smtClean="0"/>
              <a:t>pipijpsi</a:t>
            </a:r>
            <a:r>
              <a:rPr lang="en-US" altLang="zh-CN" sz="2400" b="1" dirty="0" smtClean="0"/>
              <a:t> T0&gt;1000</a:t>
            </a:r>
          </a:p>
        </p:txBody>
      </p:sp>
      <p:sp>
        <p:nvSpPr>
          <p:cNvPr id="7" name="矩形 6"/>
          <p:cNvSpPr/>
          <p:nvPr/>
        </p:nvSpPr>
        <p:spPr>
          <a:xfrm>
            <a:off x="2532599" y="5876619"/>
            <a:ext cx="7940378" cy="707886"/>
          </a:xfrm>
          <a:prstGeom prst="rect">
            <a:avLst/>
          </a:prstGeom>
        </p:spPr>
        <p:txBody>
          <a:bodyPr wrap="square">
            <a:spAutoFit/>
          </a:bodyPr>
          <a:lstStyle/>
          <a:p>
            <a:r>
              <a:rPr lang="en-US" altLang="zh-CN" sz="2000" dirty="0" smtClean="0"/>
              <a:t>There </a:t>
            </a:r>
            <a:r>
              <a:rPr lang="en-US" altLang="zh-CN" sz="2000" dirty="0"/>
              <a:t>are </a:t>
            </a:r>
            <a:r>
              <a:rPr lang="en-US" altLang="zh-CN" sz="2000" dirty="0" smtClean="0"/>
              <a:t>still a structure </a:t>
            </a:r>
            <a:r>
              <a:rPr lang="en-US" altLang="zh-CN" sz="2000" dirty="0"/>
              <a:t>on the </a:t>
            </a:r>
            <a:r>
              <a:rPr lang="en-US" altLang="zh-CN" sz="2000" dirty="0" smtClean="0"/>
              <a:t>plot, but not obviously. And this may have other hidden problem we not find.</a:t>
            </a:r>
            <a:endParaRPr lang="zh-CN" altLang="en-US" sz="2000" dirty="0"/>
          </a:p>
        </p:txBody>
      </p:sp>
    </p:spTree>
    <p:extLst>
      <p:ext uri="{BB962C8B-B14F-4D97-AF65-F5344CB8AC3E}">
        <p14:creationId xmlns:p14="http://schemas.microsoft.com/office/powerpoint/2010/main" val="215906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122714" y="1980563"/>
            <a:ext cx="8433685" cy="3583780"/>
          </a:xfrm>
          <a:prstGeom prst="rect">
            <a:avLst/>
          </a:prstGeom>
        </p:spPr>
      </p:pic>
      <p:sp>
        <p:nvSpPr>
          <p:cNvPr id="3" name="文本框 2"/>
          <p:cNvSpPr txBox="1"/>
          <p:nvPr/>
        </p:nvSpPr>
        <p:spPr>
          <a:xfrm>
            <a:off x="814812" y="506994"/>
            <a:ext cx="4871270" cy="892552"/>
          </a:xfrm>
          <a:prstGeom prst="rect">
            <a:avLst/>
          </a:prstGeom>
          <a:noFill/>
        </p:spPr>
        <p:txBody>
          <a:bodyPr wrap="none" rtlCol="0">
            <a:spAutoFit/>
          </a:bodyPr>
          <a:lstStyle/>
          <a:p>
            <a:r>
              <a:rPr lang="en-US" altLang="zh-CN" sz="2800" b="1" dirty="0" smtClean="0"/>
              <a:t>Ratio distribution of lost events</a:t>
            </a:r>
          </a:p>
          <a:p>
            <a:pPr lvl="1"/>
            <a:r>
              <a:rPr lang="en-US" altLang="zh-CN" sz="2400" b="1" dirty="0" smtClean="0"/>
              <a:t>3686 </a:t>
            </a:r>
            <a:r>
              <a:rPr lang="en-US" altLang="zh-CN" sz="2400" b="1" dirty="0" err="1" smtClean="0"/>
              <a:t>pipijpsi</a:t>
            </a:r>
            <a:r>
              <a:rPr lang="en-US" altLang="zh-CN" sz="2400" b="1" dirty="0" smtClean="0"/>
              <a:t> with depth=-1.0 cut</a:t>
            </a:r>
          </a:p>
        </p:txBody>
      </p:sp>
    </p:spTree>
    <p:extLst>
      <p:ext uri="{BB962C8B-B14F-4D97-AF65-F5344CB8AC3E}">
        <p14:creationId xmlns:p14="http://schemas.microsoft.com/office/powerpoint/2010/main" val="3472845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13988" y="742384"/>
            <a:ext cx="1778051" cy="523220"/>
          </a:xfrm>
          <a:prstGeom prst="rect">
            <a:avLst/>
          </a:prstGeom>
          <a:noFill/>
        </p:spPr>
        <p:txBody>
          <a:bodyPr wrap="none" rtlCol="0">
            <a:spAutoFit/>
          </a:bodyPr>
          <a:lstStyle/>
          <a:p>
            <a:r>
              <a:rPr lang="en-US" altLang="zh-CN" sz="2800" dirty="0"/>
              <a:t>C</a:t>
            </a:r>
            <a:r>
              <a:rPr lang="en-US" altLang="zh-CN" sz="2800" dirty="0" smtClean="0"/>
              <a:t>onclusion</a:t>
            </a:r>
            <a:endParaRPr lang="zh-CN" altLang="en-US" sz="2800" dirty="0"/>
          </a:p>
        </p:txBody>
      </p:sp>
      <p:sp>
        <p:nvSpPr>
          <p:cNvPr id="3" name="文本框 2"/>
          <p:cNvSpPr txBox="1"/>
          <p:nvPr/>
        </p:nvSpPr>
        <p:spPr>
          <a:xfrm>
            <a:off x="2469789" y="2027976"/>
            <a:ext cx="7179398" cy="1938992"/>
          </a:xfrm>
          <a:prstGeom prst="rect">
            <a:avLst/>
          </a:prstGeom>
          <a:noFill/>
        </p:spPr>
        <p:txBody>
          <a:bodyPr wrap="square" rtlCol="0">
            <a:spAutoFit/>
          </a:bodyPr>
          <a:lstStyle/>
          <a:p>
            <a:pPr indent="457200"/>
            <a:r>
              <a:rPr lang="en-US" altLang="zh-CN" sz="2400" dirty="0" smtClean="0"/>
              <a:t>From our analysis, in spite of the MUC lost part events angular distribution has fluctuation, but consider the ratio of lost events and the error of angular distribution, the influence can be ignored. And the  MUC will not change the angular distribution.</a:t>
            </a:r>
          </a:p>
        </p:txBody>
      </p:sp>
    </p:spTree>
    <p:extLst>
      <p:ext uri="{BB962C8B-B14F-4D97-AF65-F5344CB8AC3E}">
        <p14:creationId xmlns:p14="http://schemas.microsoft.com/office/powerpoint/2010/main" val="3858075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23453" y="742384"/>
            <a:ext cx="1101584" cy="523220"/>
          </a:xfrm>
          <a:prstGeom prst="rect">
            <a:avLst/>
          </a:prstGeom>
          <a:noFill/>
        </p:spPr>
        <p:txBody>
          <a:bodyPr wrap="none" rtlCol="0">
            <a:spAutoFit/>
          </a:bodyPr>
          <a:lstStyle/>
          <a:p>
            <a:r>
              <a:rPr lang="en-US" altLang="zh-CN" sz="2800" dirty="0" smtClean="0"/>
              <a:t>Puzzle</a:t>
            </a:r>
            <a:endParaRPr lang="zh-CN" altLang="en-US" sz="2800" dirty="0"/>
          </a:p>
        </p:txBody>
      </p:sp>
      <p:sp>
        <p:nvSpPr>
          <p:cNvPr id="9" name="文本框 8"/>
          <p:cNvSpPr txBox="1"/>
          <p:nvPr/>
        </p:nvSpPr>
        <p:spPr>
          <a:xfrm>
            <a:off x="751114" y="2133600"/>
            <a:ext cx="1446230" cy="461665"/>
          </a:xfrm>
          <a:prstGeom prst="rect">
            <a:avLst/>
          </a:prstGeom>
          <a:noFill/>
        </p:spPr>
        <p:txBody>
          <a:bodyPr wrap="none" rtlCol="0">
            <a:spAutoFit/>
          </a:bodyPr>
          <a:lstStyle/>
          <a:p>
            <a:r>
              <a:rPr lang="en-US" altLang="zh-CN" sz="2400" dirty="0" smtClean="0"/>
              <a:t>4237dimu</a:t>
            </a:r>
            <a:endParaRPr lang="zh-CN" altLang="en-US" sz="2400" dirty="0"/>
          </a:p>
        </p:txBody>
      </p:sp>
      <p:sp>
        <p:nvSpPr>
          <p:cNvPr id="10" name="文本框 9"/>
          <p:cNvSpPr txBox="1"/>
          <p:nvPr/>
        </p:nvSpPr>
        <p:spPr>
          <a:xfrm>
            <a:off x="470364" y="4996072"/>
            <a:ext cx="2193357" cy="461665"/>
          </a:xfrm>
          <a:prstGeom prst="rect">
            <a:avLst/>
          </a:prstGeom>
          <a:noFill/>
        </p:spPr>
        <p:txBody>
          <a:bodyPr wrap="none" rtlCol="0">
            <a:spAutoFit/>
          </a:bodyPr>
          <a:lstStyle/>
          <a:p>
            <a:r>
              <a:rPr lang="en-US" altLang="zh-CN" sz="2400" dirty="0" smtClean="0"/>
              <a:t>3686pipijpsi(12)</a:t>
            </a:r>
            <a:endParaRPr lang="zh-CN" altLang="en-US" sz="2400" dirty="0"/>
          </a:p>
        </p:txBody>
      </p:sp>
      <p:pic>
        <p:nvPicPr>
          <p:cNvPr id="11" name="图片 10"/>
          <p:cNvPicPr>
            <a:picLocks noChangeAspect="1"/>
          </p:cNvPicPr>
          <p:nvPr/>
        </p:nvPicPr>
        <p:blipFill>
          <a:blip r:embed="rId2"/>
          <a:stretch>
            <a:fillRect/>
          </a:stretch>
        </p:blipFill>
        <p:spPr>
          <a:xfrm>
            <a:off x="2663721" y="4317546"/>
            <a:ext cx="5940286" cy="2470070"/>
          </a:xfrm>
          <a:prstGeom prst="rect">
            <a:avLst/>
          </a:prstGeom>
        </p:spPr>
      </p:pic>
      <p:pic>
        <p:nvPicPr>
          <p:cNvPr id="12" name="图片 11"/>
          <p:cNvPicPr>
            <a:picLocks noChangeAspect="1"/>
          </p:cNvPicPr>
          <p:nvPr/>
        </p:nvPicPr>
        <p:blipFill>
          <a:blip r:embed="rId3"/>
          <a:stretch>
            <a:fillRect/>
          </a:stretch>
        </p:blipFill>
        <p:spPr>
          <a:xfrm>
            <a:off x="2663722" y="1499256"/>
            <a:ext cx="5940286" cy="2818290"/>
          </a:xfrm>
          <a:prstGeom prst="rect">
            <a:avLst/>
          </a:prstGeom>
        </p:spPr>
      </p:pic>
    </p:spTree>
    <p:extLst>
      <p:ext uri="{BB962C8B-B14F-4D97-AF65-F5344CB8AC3E}">
        <p14:creationId xmlns:p14="http://schemas.microsoft.com/office/powerpoint/2010/main" val="1044704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159383" y="1514743"/>
            <a:ext cx="6123809" cy="4285714"/>
          </a:xfrm>
          <a:prstGeom prst="rect">
            <a:avLst/>
          </a:prstGeom>
        </p:spPr>
      </p:pic>
      <p:sp>
        <p:nvSpPr>
          <p:cNvPr id="3" name="文本框 2"/>
          <p:cNvSpPr txBox="1"/>
          <p:nvPr/>
        </p:nvSpPr>
        <p:spPr>
          <a:xfrm>
            <a:off x="805543" y="742639"/>
            <a:ext cx="2103461" cy="523220"/>
          </a:xfrm>
          <a:prstGeom prst="rect">
            <a:avLst/>
          </a:prstGeom>
          <a:noFill/>
        </p:spPr>
        <p:txBody>
          <a:bodyPr wrap="none" rtlCol="0">
            <a:spAutoFit/>
          </a:bodyPr>
          <a:lstStyle/>
          <a:p>
            <a:r>
              <a:rPr lang="en-US" altLang="zh-CN" sz="2800" dirty="0" smtClean="0"/>
              <a:t>4237 </a:t>
            </a:r>
            <a:r>
              <a:rPr lang="en-US" altLang="zh-CN" sz="2800" dirty="0" err="1" smtClean="0"/>
              <a:t>Bhabha</a:t>
            </a:r>
            <a:endParaRPr lang="zh-CN" altLang="en-US" sz="2800" dirty="0"/>
          </a:p>
        </p:txBody>
      </p:sp>
      <p:sp>
        <p:nvSpPr>
          <p:cNvPr id="4" name="文本框 3"/>
          <p:cNvSpPr txBox="1"/>
          <p:nvPr/>
        </p:nvSpPr>
        <p:spPr>
          <a:xfrm>
            <a:off x="8370278" y="5431125"/>
            <a:ext cx="2485232" cy="369332"/>
          </a:xfrm>
          <a:prstGeom prst="rect">
            <a:avLst/>
          </a:prstGeom>
          <a:noFill/>
        </p:spPr>
        <p:txBody>
          <a:bodyPr wrap="none" rtlCol="0">
            <a:spAutoFit/>
          </a:bodyPr>
          <a:lstStyle/>
          <a:p>
            <a:r>
              <a:rPr lang="en-US" altLang="zh-CN" dirty="0" smtClean="0"/>
              <a:t>Offered by </a:t>
            </a:r>
            <a:r>
              <a:rPr lang="en-US" altLang="zh-CN" dirty="0" err="1" smtClean="0"/>
              <a:t>Guangyi</a:t>
            </a:r>
            <a:r>
              <a:rPr lang="en-US" altLang="zh-CN" dirty="0" smtClean="0"/>
              <a:t> Tang</a:t>
            </a:r>
            <a:endParaRPr lang="zh-CN" altLang="en-US" dirty="0"/>
          </a:p>
        </p:txBody>
      </p:sp>
    </p:spTree>
    <p:extLst>
      <p:ext uri="{BB962C8B-B14F-4D97-AF65-F5344CB8AC3E}">
        <p14:creationId xmlns:p14="http://schemas.microsoft.com/office/powerpoint/2010/main" val="156555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505524" y="933762"/>
            <a:ext cx="11180952" cy="4990476"/>
          </a:xfrm>
          <a:prstGeom prst="rect">
            <a:avLst/>
          </a:prstGeom>
        </p:spPr>
      </p:pic>
    </p:spTree>
    <p:extLst>
      <p:ext uri="{BB962C8B-B14F-4D97-AF65-F5344CB8AC3E}">
        <p14:creationId xmlns:p14="http://schemas.microsoft.com/office/powerpoint/2010/main" val="2643245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073244" y="201315"/>
            <a:ext cx="7300307" cy="3331808"/>
          </a:xfrm>
          <a:prstGeom prst="rect">
            <a:avLst/>
          </a:prstGeom>
        </p:spPr>
      </p:pic>
      <p:pic>
        <p:nvPicPr>
          <p:cNvPr id="3" name="图片 2"/>
          <p:cNvPicPr>
            <a:picLocks noChangeAspect="1"/>
          </p:cNvPicPr>
          <p:nvPr/>
        </p:nvPicPr>
        <p:blipFill>
          <a:blip r:embed="rId3"/>
          <a:stretch>
            <a:fillRect/>
          </a:stretch>
        </p:blipFill>
        <p:spPr>
          <a:xfrm>
            <a:off x="2073244" y="3533123"/>
            <a:ext cx="2466684" cy="3262778"/>
          </a:xfrm>
          <a:prstGeom prst="rect">
            <a:avLst/>
          </a:prstGeom>
        </p:spPr>
      </p:pic>
      <p:sp>
        <p:nvSpPr>
          <p:cNvPr id="4" name="文本框 3"/>
          <p:cNvSpPr txBox="1"/>
          <p:nvPr/>
        </p:nvSpPr>
        <p:spPr>
          <a:xfrm>
            <a:off x="441194" y="1240325"/>
            <a:ext cx="1632050" cy="369332"/>
          </a:xfrm>
          <a:prstGeom prst="rect">
            <a:avLst/>
          </a:prstGeom>
          <a:noFill/>
        </p:spPr>
        <p:txBody>
          <a:bodyPr wrap="none" rtlCol="0">
            <a:spAutoFit/>
          </a:bodyPr>
          <a:lstStyle/>
          <a:p>
            <a:r>
              <a:rPr lang="en-US" altLang="zh-CN" dirty="0" smtClean="0"/>
              <a:t>Data:4237dimu</a:t>
            </a:r>
            <a:endParaRPr lang="zh-CN" altLang="en-US" dirty="0"/>
          </a:p>
        </p:txBody>
      </p:sp>
      <p:sp>
        <p:nvSpPr>
          <p:cNvPr id="5" name="文本框 4"/>
          <p:cNvSpPr txBox="1"/>
          <p:nvPr/>
        </p:nvSpPr>
        <p:spPr>
          <a:xfrm>
            <a:off x="441194" y="4650325"/>
            <a:ext cx="1544012" cy="369332"/>
          </a:xfrm>
          <a:prstGeom prst="rect">
            <a:avLst/>
          </a:prstGeom>
          <a:noFill/>
        </p:spPr>
        <p:txBody>
          <a:bodyPr wrap="none" rtlCol="0">
            <a:spAutoFit/>
          </a:bodyPr>
          <a:lstStyle/>
          <a:p>
            <a:r>
              <a:rPr lang="en-US" altLang="zh-CN" dirty="0" smtClean="0"/>
              <a:t>Mc:4237dimu</a:t>
            </a:r>
            <a:endParaRPr lang="zh-CN" altLang="en-US" dirty="0"/>
          </a:p>
        </p:txBody>
      </p:sp>
    </p:spTree>
    <p:extLst>
      <p:ext uri="{BB962C8B-B14F-4D97-AF65-F5344CB8AC3E}">
        <p14:creationId xmlns:p14="http://schemas.microsoft.com/office/powerpoint/2010/main" val="3276266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100404" y="278488"/>
            <a:ext cx="6889686" cy="2951336"/>
          </a:xfrm>
          <a:prstGeom prst="rect">
            <a:avLst/>
          </a:prstGeom>
        </p:spPr>
      </p:pic>
      <p:pic>
        <p:nvPicPr>
          <p:cNvPr id="3" name="图片 2"/>
          <p:cNvPicPr>
            <a:picLocks noChangeAspect="1"/>
          </p:cNvPicPr>
          <p:nvPr/>
        </p:nvPicPr>
        <p:blipFill>
          <a:blip r:embed="rId3"/>
          <a:stretch>
            <a:fillRect/>
          </a:stretch>
        </p:blipFill>
        <p:spPr>
          <a:xfrm>
            <a:off x="2100404" y="3568603"/>
            <a:ext cx="6889686" cy="2605859"/>
          </a:xfrm>
          <a:prstGeom prst="rect">
            <a:avLst/>
          </a:prstGeom>
        </p:spPr>
      </p:pic>
      <p:sp>
        <p:nvSpPr>
          <p:cNvPr id="4" name="文本框 3"/>
          <p:cNvSpPr txBox="1"/>
          <p:nvPr/>
        </p:nvSpPr>
        <p:spPr>
          <a:xfrm>
            <a:off x="9641941" y="1213164"/>
            <a:ext cx="1148456" cy="369332"/>
          </a:xfrm>
          <a:prstGeom prst="rect">
            <a:avLst/>
          </a:prstGeom>
          <a:noFill/>
        </p:spPr>
        <p:txBody>
          <a:bodyPr wrap="none" rtlCol="0">
            <a:spAutoFit/>
          </a:bodyPr>
          <a:lstStyle/>
          <a:p>
            <a:r>
              <a:rPr lang="en-US" altLang="zh-CN" dirty="0" smtClean="0"/>
              <a:t>Delta t = 2</a:t>
            </a:r>
            <a:endParaRPr lang="zh-CN" altLang="en-US" dirty="0"/>
          </a:p>
        </p:txBody>
      </p:sp>
      <p:sp>
        <p:nvSpPr>
          <p:cNvPr id="5" name="文本框 4"/>
          <p:cNvSpPr txBox="1"/>
          <p:nvPr/>
        </p:nvSpPr>
        <p:spPr>
          <a:xfrm>
            <a:off x="9641941" y="4606705"/>
            <a:ext cx="1148456" cy="369332"/>
          </a:xfrm>
          <a:prstGeom prst="rect">
            <a:avLst/>
          </a:prstGeom>
          <a:noFill/>
        </p:spPr>
        <p:txBody>
          <a:bodyPr wrap="none" rtlCol="0">
            <a:spAutoFit/>
          </a:bodyPr>
          <a:lstStyle/>
          <a:p>
            <a:r>
              <a:rPr lang="en-US" altLang="zh-CN" dirty="0" smtClean="0"/>
              <a:t>Delta t = 4</a:t>
            </a:r>
            <a:endParaRPr lang="zh-CN" altLang="en-US" dirty="0"/>
          </a:p>
        </p:txBody>
      </p:sp>
    </p:spTree>
    <p:extLst>
      <p:ext uri="{BB962C8B-B14F-4D97-AF65-F5344CB8AC3E}">
        <p14:creationId xmlns:p14="http://schemas.microsoft.com/office/powerpoint/2010/main" val="1992270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p:cNvSpPr/>
              <p:nvPr/>
            </p:nvSpPr>
            <p:spPr>
              <a:xfrm>
                <a:off x="838652" y="1726198"/>
                <a:ext cx="2686594" cy="2554545"/>
              </a:xfrm>
              <a:prstGeom prst="rect">
                <a:avLst/>
              </a:prstGeom>
            </p:spPr>
            <p:txBody>
              <a:bodyPr wrap="square">
                <a:spAutoFit/>
              </a:bodyPr>
              <a:lstStyle/>
              <a:p>
                <a:pPr marL="342900" indent="-342900">
                  <a:lnSpc>
                    <a:spcPct val="200000"/>
                  </a:lnSpc>
                  <a:buFont typeface="Wingdings" panose="05000000000000000000" pitchFamily="2" charset="2"/>
                  <a:buChar char="l"/>
                </a:pP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m:t>
                        </m:r>
                        <m:r>
                          <m:rPr>
                            <m:sty m:val="p"/>
                          </m:rPr>
                          <a:rPr lang="en-US" altLang="zh-CN" sz="2000">
                            <a:latin typeface="Cambria Math" panose="02040503050406030204" pitchFamily="18" charset="0"/>
                          </a:rPr>
                          <m:t>V</m:t>
                        </m:r>
                      </m:e>
                      <m:sub>
                        <m:r>
                          <a:rPr lang="en-US" altLang="zh-CN" sz="2000" i="1">
                            <a:latin typeface="Cambria Math" panose="02040503050406030204" pitchFamily="18" charset="0"/>
                          </a:rPr>
                          <m:t>𝑧</m:t>
                        </m:r>
                      </m:sub>
                    </m:sSub>
                    <m:r>
                      <a:rPr lang="en-US" altLang="zh-CN" sz="2000" i="1">
                        <a:latin typeface="Cambria Math" panose="02040503050406030204" pitchFamily="18" charset="0"/>
                      </a:rPr>
                      <m:t>|</m:t>
                    </m:r>
                  </m:oMath>
                </a14:m>
                <a:r>
                  <a:rPr lang="en-US" altLang="zh-CN" sz="2000" dirty="0"/>
                  <a:t>&lt;10.0cm</a:t>
                </a:r>
                <a:endParaRPr lang="zh-CN" altLang="en-US" sz="2000" dirty="0"/>
              </a:p>
              <a:p>
                <a:pPr marL="342900" indent="-342900">
                  <a:lnSpc>
                    <a:spcPct val="200000"/>
                  </a:lnSpc>
                  <a:buFont typeface="Wingdings" panose="05000000000000000000" pitchFamily="2" charset="2"/>
                  <a:buChar char="l"/>
                </a:pPr>
                <a14:m>
                  <m:oMath xmlns:m="http://schemas.openxmlformats.org/officeDocument/2006/math">
                    <m:sSub>
                      <m:sSubPr>
                        <m:ctrlPr>
                          <a:rPr lang="en-US" altLang="zh-CN" sz="2000" i="1">
                            <a:latin typeface="Cambria Math" panose="02040503050406030204" pitchFamily="18" charset="0"/>
                          </a:rPr>
                        </m:ctrlPr>
                      </m:sSubPr>
                      <m:e>
                        <m:r>
                          <m:rPr>
                            <m:sty m:val="p"/>
                          </m:rPr>
                          <a:rPr lang="en-US" altLang="zh-CN" sz="2000">
                            <a:latin typeface="Cambria Math" panose="02040503050406030204" pitchFamily="18" charset="0"/>
                          </a:rPr>
                          <m:t>V</m:t>
                        </m:r>
                      </m:e>
                      <m:sub>
                        <m:r>
                          <m:rPr>
                            <m:sty m:val="p"/>
                          </m:rPr>
                          <a:rPr lang="en-US" altLang="zh-CN" sz="2000">
                            <a:latin typeface="Cambria Math" panose="02040503050406030204" pitchFamily="18" charset="0"/>
                          </a:rPr>
                          <m:t>r</m:t>
                        </m:r>
                      </m:sub>
                    </m:sSub>
                  </m:oMath>
                </a14:m>
                <a:r>
                  <a:rPr lang="en-US" altLang="zh-CN" sz="2000" dirty="0"/>
                  <a:t>&lt;1.0cm</a:t>
                </a:r>
                <a:endParaRPr lang="zh-CN" altLang="en-US" sz="2000" dirty="0"/>
              </a:p>
              <a:p>
                <a:pPr marL="342900" indent="-342900">
                  <a:lnSpc>
                    <a:spcPct val="200000"/>
                  </a:lnSpc>
                  <a:buFont typeface="Wingdings" panose="05000000000000000000" pitchFamily="2" charset="2"/>
                  <a:buChar char="l"/>
                </a:pPr>
                <a:r>
                  <a:rPr lang="en-US" altLang="zh-CN" sz="2000" dirty="0"/>
                  <a:t>Two charged </a:t>
                </a:r>
                <a:r>
                  <a:rPr lang="en-US" altLang="zh-CN" sz="2000" dirty="0" smtClean="0"/>
                  <a:t>tracks</a:t>
                </a:r>
              </a:p>
              <a:p>
                <a:pPr marL="342900" indent="-342900">
                  <a:lnSpc>
                    <a:spcPct val="200000"/>
                  </a:lnSpc>
                  <a:buFont typeface="Wingdings" panose="05000000000000000000" pitchFamily="2" charset="2"/>
                  <a:buChar char="l"/>
                </a:pPr>
                <a:r>
                  <a:rPr lang="en-US" altLang="zh-CN" sz="2000" dirty="0"/>
                  <a:t>Total charges = </a:t>
                </a:r>
                <a:r>
                  <a:rPr lang="en-US" altLang="zh-CN" sz="2000" dirty="0" smtClean="0"/>
                  <a:t>0</a:t>
                </a:r>
                <a:endParaRPr lang="en-US" altLang="zh-CN" sz="2000" dirty="0"/>
              </a:p>
            </p:txBody>
          </p:sp>
        </mc:Choice>
        <mc:Fallback xmlns="">
          <p:sp>
            <p:nvSpPr>
              <p:cNvPr id="3" name="矩形 2"/>
              <p:cNvSpPr>
                <a:spLocks noRot="1" noChangeAspect="1" noMove="1" noResize="1" noEditPoints="1" noAdjustHandles="1" noChangeArrowheads="1" noChangeShapeType="1" noTextEdit="1"/>
              </p:cNvSpPr>
              <p:nvPr/>
            </p:nvSpPr>
            <p:spPr>
              <a:xfrm>
                <a:off x="838652" y="1726198"/>
                <a:ext cx="2686594" cy="2554545"/>
              </a:xfrm>
              <a:prstGeom prst="rect">
                <a:avLst/>
              </a:prstGeom>
              <a:blipFill rotWithShape="0">
                <a:blip r:embed="rId2"/>
                <a:stretch>
                  <a:fillRect l="-204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3738299" y="1723184"/>
                <a:ext cx="3156857" cy="2024529"/>
              </a:xfrm>
              <a:prstGeom prst="rect">
                <a:avLst/>
              </a:prstGeom>
            </p:spPr>
            <p:txBody>
              <a:bodyPr wrap="square">
                <a:spAutoFit/>
              </a:bodyPr>
              <a:lstStyle/>
              <a:p>
                <a:pPr marL="342900" indent="-342900">
                  <a:lnSpc>
                    <a:spcPct val="200000"/>
                  </a:lnSpc>
                  <a:buFont typeface="Wingdings" panose="05000000000000000000" pitchFamily="2" charset="2"/>
                  <a:buChar char="l"/>
                </a:pPr>
                <a:r>
                  <a:rPr lang="en-US" altLang="zh-CN" sz="2000" dirty="0" smtClean="0"/>
                  <a:t>EMC&lt;0.4GeV</a:t>
                </a:r>
                <a:endParaRPr lang="en-US" altLang="zh-CN" sz="2000" dirty="0"/>
              </a:p>
              <a:p>
                <a:pPr marL="342900" indent="-342900">
                  <a:lnSpc>
                    <a:spcPct val="200000"/>
                  </a:lnSpc>
                  <a:buFont typeface="Wingdings" panose="05000000000000000000" pitchFamily="2" charset="2"/>
                  <a:buChar char="l"/>
                </a:pPr>
                <a:r>
                  <a:rPr lang="en-US" altLang="zh-CN" sz="2000" dirty="0"/>
                  <a:t>TOF |∆t|&lt;</a:t>
                </a:r>
                <a:r>
                  <a:rPr lang="en-US" altLang="zh-CN" sz="2000" dirty="0" smtClean="0"/>
                  <a:t>3ns</a:t>
                </a:r>
              </a:p>
              <a:p>
                <a:pPr marL="342900" indent="-342900">
                  <a:lnSpc>
                    <a:spcPct val="200000"/>
                  </a:lnSpc>
                  <a:buFont typeface="Wingdings" panose="05000000000000000000" pitchFamily="2" charset="2"/>
                  <a:buChar char="l"/>
                </a:pPr>
                <a14:m>
                  <m:oMath xmlns:m="http://schemas.openxmlformats.org/officeDocument/2006/math">
                    <m:sSub>
                      <m:sSubPr>
                        <m:ctrlPr>
                          <a:rPr lang="en-US" altLang="zh-CN" sz="2000" b="0" i="1" smtClean="0">
                            <a:latin typeface="Cambria Math" panose="02040503050406030204" pitchFamily="18" charset="0"/>
                          </a:rPr>
                        </m:ctrlPr>
                      </m:sSubPr>
                      <m:e>
                        <m:r>
                          <m:rPr>
                            <m:sty m:val="p"/>
                          </m:rPr>
                          <a:rPr lang="en-US" altLang="zh-CN" sz="2000" b="0" i="0" smtClean="0">
                            <a:latin typeface="Cambria Math" panose="02040503050406030204" pitchFamily="18" charset="0"/>
                          </a:rPr>
                          <m:t>M</m:t>
                        </m:r>
                      </m:e>
                      <m:sub>
                        <m:sSup>
                          <m:sSupPr>
                            <m:ctrlPr>
                              <a:rPr lang="en-US" altLang="zh-CN" sz="2000" b="0" i="1" smtClean="0">
                                <a:latin typeface="Cambria Math" panose="02040503050406030204" pitchFamily="18" charset="0"/>
                              </a:rPr>
                            </m:ctrlPr>
                          </m:sSupPr>
                          <m:e>
                            <m:r>
                              <m:rPr>
                                <m:sty m:val="p"/>
                              </m:rPr>
                              <a:rPr lang="zh-CN" altLang="en-US" sz="2000" b="0" i="0" smtClean="0">
                                <a:latin typeface="Cambria Math" panose="02040503050406030204" pitchFamily="18" charset="0"/>
                              </a:rPr>
                              <m:t>μ</m:t>
                            </m:r>
                          </m:e>
                          <m:sup>
                            <m:r>
                              <a:rPr lang="en-US" altLang="zh-CN" sz="2000" b="0" i="0" smtClean="0">
                                <a:latin typeface="Cambria Math" panose="02040503050406030204" pitchFamily="18" charset="0"/>
                              </a:rPr>
                              <m:t>+</m:t>
                            </m:r>
                          </m:sup>
                        </m:sSup>
                        <m:sSup>
                          <m:sSupPr>
                            <m:ctrlPr>
                              <a:rPr lang="en-US" altLang="zh-CN" sz="2000" b="0" i="1" smtClean="0">
                                <a:latin typeface="Cambria Math" panose="02040503050406030204" pitchFamily="18" charset="0"/>
                              </a:rPr>
                            </m:ctrlPr>
                          </m:sSupPr>
                          <m:e>
                            <m:r>
                              <m:rPr>
                                <m:sty m:val="p"/>
                              </m:rPr>
                              <a:rPr lang="zh-CN" altLang="en-US" sz="2000" b="0" i="0" smtClean="0">
                                <a:latin typeface="Cambria Math" panose="02040503050406030204" pitchFamily="18" charset="0"/>
                              </a:rPr>
                              <m:t>μ</m:t>
                            </m:r>
                          </m:e>
                          <m:sup>
                            <m:r>
                              <a:rPr lang="en-US" altLang="zh-CN" sz="2000" b="0" i="0" smtClean="0">
                                <a:latin typeface="Cambria Math" panose="02040503050406030204" pitchFamily="18" charset="0"/>
                              </a:rPr>
                              <m:t>−</m:t>
                            </m:r>
                          </m:sup>
                        </m:sSup>
                      </m:sub>
                    </m:sSub>
                    <m:r>
                      <a:rPr lang="en-US" altLang="zh-CN" sz="2000" b="0" i="0" smtClean="0">
                        <a:latin typeface="Cambria Math" panose="02040503050406030204" pitchFamily="18" charset="0"/>
                      </a:rPr>
                      <m:t>&gt;4.0</m:t>
                    </m:r>
                    <m:r>
                      <m:rPr>
                        <m:sty m:val="p"/>
                      </m:rPr>
                      <a:rPr lang="en-US" altLang="zh-CN" sz="2000" b="0" i="0" smtClean="0">
                        <a:latin typeface="Cambria Math" panose="02040503050406030204" pitchFamily="18" charset="0"/>
                      </a:rPr>
                      <m:t>GeV</m:t>
                    </m:r>
                    <m:r>
                      <a:rPr lang="en-US" altLang="zh-CN" sz="2000" b="0" i="0" smtClean="0">
                        <a:latin typeface="Cambria Math" panose="02040503050406030204" pitchFamily="18" charset="0"/>
                      </a:rPr>
                      <m:t>/</m:t>
                    </m:r>
                    <m:sSup>
                      <m:sSupPr>
                        <m:ctrlPr>
                          <a:rPr lang="en-US" altLang="zh-CN" sz="2000" b="0" i="1" smtClean="0">
                            <a:latin typeface="Cambria Math" panose="02040503050406030204" pitchFamily="18" charset="0"/>
                          </a:rPr>
                        </m:ctrlPr>
                      </m:sSupPr>
                      <m:e>
                        <m:r>
                          <m:rPr>
                            <m:sty m:val="p"/>
                          </m:rPr>
                          <a:rPr lang="en-US" altLang="zh-CN" sz="2000" b="0" i="0" smtClean="0">
                            <a:latin typeface="Cambria Math" panose="02040503050406030204" pitchFamily="18" charset="0"/>
                          </a:rPr>
                          <m:t>c</m:t>
                        </m:r>
                      </m:e>
                      <m:sup>
                        <m:r>
                          <a:rPr lang="en-US" altLang="zh-CN" sz="2000" b="0" i="0" smtClean="0">
                            <a:latin typeface="Cambria Math" panose="02040503050406030204" pitchFamily="18" charset="0"/>
                          </a:rPr>
                          <m:t>2</m:t>
                        </m:r>
                      </m:sup>
                    </m:sSup>
                  </m:oMath>
                </a14:m>
                <a:endParaRPr lang="zh-CN" altLang="en-US" sz="2000" dirty="0"/>
              </a:p>
            </p:txBody>
          </p:sp>
        </mc:Choice>
        <mc:Fallback xmlns="">
          <p:sp>
            <p:nvSpPr>
              <p:cNvPr id="4" name="矩形 3"/>
              <p:cNvSpPr>
                <a:spLocks noRot="1" noChangeAspect="1" noMove="1" noResize="1" noEditPoints="1" noAdjustHandles="1" noChangeArrowheads="1" noChangeShapeType="1" noTextEdit="1"/>
              </p:cNvSpPr>
              <p:nvPr/>
            </p:nvSpPr>
            <p:spPr>
              <a:xfrm>
                <a:off x="3738299" y="1723184"/>
                <a:ext cx="3156857" cy="2024529"/>
              </a:xfrm>
              <a:prstGeom prst="rect">
                <a:avLst/>
              </a:prstGeom>
              <a:blipFill rotWithShape="0">
                <a:blip r:embed="rId3"/>
                <a:stretch>
                  <a:fillRect l="-1737"/>
                </a:stretch>
              </a:blipFill>
            </p:spPr>
            <p:txBody>
              <a:bodyPr/>
              <a:lstStyle/>
              <a:p>
                <a:r>
                  <a:rPr lang="zh-CN" altLang="en-US">
                    <a:noFill/>
                  </a:rPr>
                  <a:t> </a:t>
                </a:r>
              </a:p>
            </p:txBody>
          </p:sp>
        </mc:Fallback>
      </mc:AlternateContent>
      <p:sp>
        <p:nvSpPr>
          <p:cNvPr id="6" name="文本框 5"/>
          <p:cNvSpPr txBox="1"/>
          <p:nvPr/>
        </p:nvSpPr>
        <p:spPr>
          <a:xfrm>
            <a:off x="838652" y="570368"/>
            <a:ext cx="3841116" cy="523220"/>
          </a:xfrm>
          <a:prstGeom prst="rect">
            <a:avLst/>
          </a:prstGeom>
          <a:noFill/>
        </p:spPr>
        <p:txBody>
          <a:bodyPr wrap="none" rtlCol="0">
            <a:spAutoFit/>
          </a:bodyPr>
          <a:lstStyle/>
          <a:p>
            <a:r>
              <a:rPr lang="en-US" altLang="zh-CN" sz="2800" b="1" dirty="0" err="1" smtClean="0"/>
              <a:t>Dimu</a:t>
            </a:r>
            <a:r>
              <a:rPr lang="en-US" altLang="zh-CN" sz="2800" b="1" dirty="0" smtClean="0"/>
              <a:t> chosen cut </a:t>
            </a:r>
            <a:r>
              <a:rPr lang="en-US" altLang="zh-CN" sz="2800" b="1" dirty="0" err="1" smtClean="0"/>
              <a:t>critrion</a:t>
            </a:r>
            <a:endParaRPr lang="zh-CN" altLang="en-US" sz="2800" b="1" dirty="0"/>
          </a:p>
        </p:txBody>
      </p:sp>
      <p:sp>
        <p:nvSpPr>
          <p:cNvPr id="7" name="文本框 6"/>
          <p:cNvSpPr txBox="1"/>
          <p:nvPr/>
        </p:nvSpPr>
        <p:spPr>
          <a:xfrm>
            <a:off x="838652" y="4728687"/>
            <a:ext cx="7827207" cy="461665"/>
          </a:xfrm>
          <a:prstGeom prst="rect">
            <a:avLst/>
          </a:prstGeom>
          <a:noFill/>
        </p:spPr>
        <p:txBody>
          <a:bodyPr wrap="none" rtlCol="0">
            <a:spAutoFit/>
          </a:bodyPr>
          <a:lstStyle/>
          <a:p>
            <a:r>
              <a:rPr lang="en-US" altLang="zh-CN" sz="2400" dirty="0" smtClean="0"/>
              <a:t>We should make sure our chosen </a:t>
            </a:r>
            <a:r>
              <a:rPr lang="en-US" altLang="zh-CN" sz="2400" dirty="0" err="1" smtClean="0"/>
              <a:t>dimu</a:t>
            </a:r>
            <a:r>
              <a:rPr lang="en-US" altLang="zh-CN" sz="2400" dirty="0" smtClean="0"/>
              <a:t> events purity enough.</a:t>
            </a:r>
            <a:endParaRPr lang="zh-CN" altLang="en-US" sz="2400" dirty="0"/>
          </a:p>
        </p:txBody>
      </p:sp>
    </p:spTree>
    <p:extLst>
      <p:ext uri="{BB962C8B-B14F-4D97-AF65-F5344CB8AC3E}">
        <p14:creationId xmlns:p14="http://schemas.microsoft.com/office/powerpoint/2010/main" val="3194610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326742" y="2779414"/>
            <a:ext cx="5065514" cy="1911182"/>
          </a:xfrm>
          <a:prstGeom prst="rect">
            <a:avLst/>
          </a:prstGeom>
        </p:spPr>
      </p:pic>
      <p:pic>
        <p:nvPicPr>
          <p:cNvPr id="3" name="图片 2"/>
          <p:cNvPicPr>
            <a:picLocks noChangeAspect="1"/>
          </p:cNvPicPr>
          <p:nvPr/>
        </p:nvPicPr>
        <p:blipFill>
          <a:blip r:embed="rId3"/>
          <a:stretch>
            <a:fillRect/>
          </a:stretch>
        </p:blipFill>
        <p:spPr>
          <a:xfrm>
            <a:off x="2326741" y="4750345"/>
            <a:ext cx="5065514" cy="2107655"/>
          </a:xfrm>
          <a:prstGeom prst="rect">
            <a:avLst/>
          </a:prstGeom>
        </p:spPr>
      </p:pic>
      <p:sp>
        <p:nvSpPr>
          <p:cNvPr id="4" name="文本框 3"/>
          <p:cNvSpPr txBox="1"/>
          <p:nvPr/>
        </p:nvSpPr>
        <p:spPr>
          <a:xfrm>
            <a:off x="7976170" y="3429000"/>
            <a:ext cx="1050288" cy="369332"/>
          </a:xfrm>
          <a:prstGeom prst="rect">
            <a:avLst/>
          </a:prstGeom>
          <a:noFill/>
        </p:spPr>
        <p:txBody>
          <a:bodyPr wrap="none" rtlCol="0">
            <a:spAutoFit/>
          </a:bodyPr>
          <a:lstStyle/>
          <a:p>
            <a:r>
              <a:rPr lang="en-US" altLang="zh-CN" dirty="0" smtClean="0"/>
              <a:t>T0 =1000</a:t>
            </a:r>
            <a:endParaRPr lang="zh-CN" altLang="en-US" dirty="0"/>
          </a:p>
        </p:txBody>
      </p:sp>
      <p:sp>
        <p:nvSpPr>
          <p:cNvPr id="5" name="文本框 4"/>
          <p:cNvSpPr txBox="1"/>
          <p:nvPr/>
        </p:nvSpPr>
        <p:spPr>
          <a:xfrm>
            <a:off x="7976170" y="5619506"/>
            <a:ext cx="1050288" cy="369332"/>
          </a:xfrm>
          <a:prstGeom prst="rect">
            <a:avLst/>
          </a:prstGeom>
          <a:noFill/>
        </p:spPr>
        <p:txBody>
          <a:bodyPr wrap="none" rtlCol="0">
            <a:spAutoFit/>
          </a:bodyPr>
          <a:lstStyle/>
          <a:p>
            <a:r>
              <a:rPr lang="en-US" altLang="zh-CN" dirty="0" smtClean="0"/>
              <a:t>T0 =1100</a:t>
            </a:r>
            <a:endParaRPr lang="zh-CN" altLang="en-US" dirty="0"/>
          </a:p>
        </p:txBody>
      </p:sp>
      <p:pic>
        <p:nvPicPr>
          <p:cNvPr id="6" name="图片 5"/>
          <p:cNvPicPr>
            <a:picLocks noChangeAspect="1"/>
          </p:cNvPicPr>
          <p:nvPr/>
        </p:nvPicPr>
        <p:blipFill>
          <a:blip r:embed="rId4"/>
          <a:stretch>
            <a:fillRect/>
          </a:stretch>
        </p:blipFill>
        <p:spPr>
          <a:xfrm>
            <a:off x="2326742" y="697116"/>
            <a:ext cx="5065514" cy="2082297"/>
          </a:xfrm>
          <a:prstGeom prst="rect">
            <a:avLst/>
          </a:prstGeom>
        </p:spPr>
      </p:pic>
      <p:sp>
        <p:nvSpPr>
          <p:cNvPr id="7" name="文本框 6"/>
          <p:cNvSpPr txBox="1"/>
          <p:nvPr/>
        </p:nvSpPr>
        <p:spPr>
          <a:xfrm>
            <a:off x="7976170" y="1423160"/>
            <a:ext cx="933269" cy="369332"/>
          </a:xfrm>
          <a:prstGeom prst="rect">
            <a:avLst/>
          </a:prstGeom>
          <a:noFill/>
        </p:spPr>
        <p:txBody>
          <a:bodyPr wrap="none" rtlCol="0">
            <a:spAutoFit/>
          </a:bodyPr>
          <a:lstStyle/>
          <a:p>
            <a:r>
              <a:rPr lang="en-US" altLang="zh-CN" dirty="0" smtClean="0"/>
              <a:t>T0 =900</a:t>
            </a:r>
            <a:endParaRPr lang="zh-CN" altLang="en-US" dirty="0"/>
          </a:p>
        </p:txBody>
      </p:sp>
    </p:spTree>
    <p:extLst>
      <p:ext uri="{BB962C8B-B14F-4D97-AF65-F5344CB8AC3E}">
        <p14:creationId xmlns:p14="http://schemas.microsoft.com/office/powerpoint/2010/main" val="2321796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0398" y="260672"/>
            <a:ext cx="2034596" cy="523220"/>
          </a:xfrm>
          <a:prstGeom prst="rect">
            <a:avLst/>
          </a:prstGeom>
        </p:spPr>
        <p:txBody>
          <a:bodyPr wrap="none">
            <a:spAutoFit/>
          </a:bodyPr>
          <a:lstStyle/>
          <a:p>
            <a:r>
              <a:rPr lang="en-US" altLang="zh-CN" sz="2800" b="1" dirty="0"/>
              <a:t>Dimu Events</a:t>
            </a:r>
          </a:p>
        </p:txBody>
      </p:sp>
      <p:pic>
        <p:nvPicPr>
          <p:cNvPr id="3" name="图片 2"/>
          <p:cNvPicPr>
            <a:picLocks noChangeAspect="1"/>
          </p:cNvPicPr>
          <p:nvPr/>
        </p:nvPicPr>
        <p:blipFill>
          <a:blip r:embed="rId3"/>
          <a:stretch>
            <a:fillRect/>
          </a:stretch>
        </p:blipFill>
        <p:spPr>
          <a:xfrm>
            <a:off x="1509116" y="1120794"/>
            <a:ext cx="2786106" cy="1828800"/>
          </a:xfrm>
          <a:prstGeom prst="rect">
            <a:avLst/>
          </a:prstGeom>
        </p:spPr>
      </p:pic>
      <p:pic>
        <p:nvPicPr>
          <p:cNvPr id="4" name="图片 3"/>
          <p:cNvPicPr>
            <a:picLocks noChangeAspect="1"/>
          </p:cNvPicPr>
          <p:nvPr/>
        </p:nvPicPr>
        <p:blipFill>
          <a:blip r:embed="rId4"/>
          <a:stretch>
            <a:fillRect/>
          </a:stretch>
        </p:blipFill>
        <p:spPr>
          <a:xfrm>
            <a:off x="4295222" y="1120794"/>
            <a:ext cx="2725782" cy="1828800"/>
          </a:xfrm>
          <a:prstGeom prst="rect">
            <a:avLst/>
          </a:prstGeom>
        </p:spPr>
      </p:pic>
      <p:pic>
        <p:nvPicPr>
          <p:cNvPr id="5" name="图片 4"/>
          <p:cNvPicPr>
            <a:picLocks noChangeAspect="1"/>
          </p:cNvPicPr>
          <p:nvPr/>
        </p:nvPicPr>
        <p:blipFill>
          <a:blip r:embed="rId5"/>
          <a:stretch>
            <a:fillRect/>
          </a:stretch>
        </p:blipFill>
        <p:spPr>
          <a:xfrm>
            <a:off x="7021004" y="1120794"/>
            <a:ext cx="2656114" cy="1828800"/>
          </a:xfrm>
          <a:prstGeom prst="rect">
            <a:avLst/>
          </a:prstGeom>
        </p:spPr>
      </p:pic>
      <p:sp>
        <p:nvSpPr>
          <p:cNvPr id="10" name="文本框 9"/>
          <p:cNvSpPr txBox="1"/>
          <p:nvPr/>
        </p:nvSpPr>
        <p:spPr>
          <a:xfrm>
            <a:off x="1954347" y="3275409"/>
            <a:ext cx="2037168" cy="584775"/>
          </a:xfrm>
          <a:prstGeom prst="rect">
            <a:avLst/>
          </a:prstGeom>
          <a:noFill/>
        </p:spPr>
        <p:txBody>
          <a:bodyPr wrap="square" rtlCol="0">
            <a:spAutoFit/>
          </a:bodyPr>
          <a:lstStyle/>
          <a:p>
            <a:r>
              <a:rPr lang="en-US" altLang="zh-CN" sz="1600" dirty="0"/>
              <a:t>(1)Data: Deposited energy in EMC</a:t>
            </a:r>
            <a:endParaRPr lang="zh-CN" altLang="en-US" sz="1600" dirty="0"/>
          </a:p>
        </p:txBody>
      </p:sp>
      <p:sp>
        <p:nvSpPr>
          <p:cNvPr id="11" name="文本框 10"/>
          <p:cNvSpPr txBox="1"/>
          <p:nvPr/>
        </p:nvSpPr>
        <p:spPr>
          <a:xfrm>
            <a:off x="4378899" y="3275409"/>
            <a:ext cx="2670404" cy="584775"/>
          </a:xfrm>
          <a:prstGeom prst="rect">
            <a:avLst/>
          </a:prstGeom>
          <a:noFill/>
        </p:spPr>
        <p:txBody>
          <a:bodyPr wrap="square" rtlCol="0">
            <a:spAutoFit/>
          </a:bodyPr>
          <a:lstStyle/>
          <a:p>
            <a:r>
              <a:rPr lang="en-US" altLang="zh-CN" sz="1600" dirty="0"/>
              <a:t>(2)MC: The muon deposited in EMC with MC simulation</a:t>
            </a:r>
            <a:endParaRPr lang="zh-CN" altLang="en-US" sz="1600" dirty="0"/>
          </a:p>
        </p:txBody>
      </p:sp>
      <mc:AlternateContent xmlns:mc="http://schemas.openxmlformats.org/markup-compatibility/2006" xmlns:a14="http://schemas.microsoft.com/office/drawing/2010/main">
        <mc:Choice Requires="a14">
          <p:sp>
            <p:nvSpPr>
              <p:cNvPr id="12" name="文本框 11"/>
              <p:cNvSpPr txBox="1"/>
              <p:nvPr/>
            </p:nvSpPr>
            <p:spPr>
              <a:xfrm>
                <a:off x="7046512" y="3275409"/>
                <a:ext cx="2890984" cy="367665"/>
              </a:xfrm>
              <a:prstGeom prst="rect">
                <a:avLst/>
              </a:prstGeom>
              <a:noFill/>
            </p:spPr>
            <p:txBody>
              <a:bodyPr wrap="none" rtlCol="0">
                <a:spAutoFit/>
              </a:bodyPr>
              <a:lstStyle/>
              <a:p>
                <a:r>
                  <a:rPr lang="en-US" altLang="zh-CN" sz="1600" dirty="0"/>
                  <a:t>(3)</a:t>
                </a:r>
                <a:r>
                  <a:rPr lang="en-US" altLang="zh-CN" sz="1600" dirty="0" err="1"/>
                  <a:t>Invarant</a:t>
                </a:r>
                <a:r>
                  <a:rPr lang="en-US" altLang="zh-CN" sz="1600" dirty="0"/>
                  <a:t> mass of Dimu </a:t>
                </a:r>
                <a14:m>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𝑀</m:t>
                        </m:r>
                      </m:e>
                      <m:sub>
                        <m:sSup>
                          <m:sSupPr>
                            <m:ctrlPr>
                              <a:rPr lang="en-US" altLang="zh-CN" sz="1600" i="1">
                                <a:latin typeface="Cambria Math" panose="02040503050406030204" pitchFamily="18" charset="0"/>
                              </a:rPr>
                            </m:ctrlPr>
                          </m:sSupPr>
                          <m:e>
                            <m:r>
                              <a:rPr lang="zh-CN" altLang="en-US" sz="1600" i="1">
                                <a:latin typeface="Cambria Math" panose="02040503050406030204" pitchFamily="18" charset="0"/>
                              </a:rPr>
                              <m:t>𝜇</m:t>
                            </m:r>
                          </m:e>
                          <m:sup>
                            <m:r>
                              <a:rPr lang="en-US" altLang="zh-CN" sz="1600" i="1">
                                <a:latin typeface="Cambria Math" panose="02040503050406030204" pitchFamily="18" charset="0"/>
                              </a:rPr>
                              <m:t>+</m:t>
                            </m:r>
                          </m:sup>
                        </m:sSup>
                        <m:sSup>
                          <m:sSupPr>
                            <m:ctrlPr>
                              <a:rPr lang="en-US" altLang="zh-CN" sz="1600" i="1">
                                <a:latin typeface="Cambria Math" panose="02040503050406030204" pitchFamily="18" charset="0"/>
                              </a:rPr>
                            </m:ctrlPr>
                          </m:sSupPr>
                          <m:e>
                            <m:r>
                              <a:rPr lang="zh-CN" altLang="en-US" sz="1600" i="1">
                                <a:latin typeface="Cambria Math" panose="02040503050406030204" pitchFamily="18" charset="0"/>
                              </a:rPr>
                              <m:t>𝜇</m:t>
                            </m:r>
                          </m:e>
                          <m:sup>
                            <m:r>
                              <a:rPr lang="en-US" altLang="zh-CN" sz="1600" i="1">
                                <a:latin typeface="Cambria Math" panose="02040503050406030204" pitchFamily="18" charset="0"/>
                              </a:rPr>
                              <m:t>−</m:t>
                            </m:r>
                          </m:sup>
                        </m:sSup>
                      </m:sub>
                    </m:sSub>
                  </m:oMath>
                </a14:m>
                <a:endParaRPr lang="zh-CN" altLang="en-US" sz="1600" dirty="0"/>
              </a:p>
            </p:txBody>
          </p:sp>
        </mc:Choice>
        <mc:Fallback xmlns="">
          <p:sp>
            <p:nvSpPr>
              <p:cNvPr id="12" name="文本框 11"/>
              <p:cNvSpPr txBox="1">
                <a:spLocks noRot="1" noChangeAspect="1" noMove="1" noResize="1" noEditPoints="1" noAdjustHandles="1" noChangeArrowheads="1" noChangeShapeType="1" noTextEdit="1"/>
              </p:cNvSpPr>
              <p:nvPr/>
            </p:nvSpPr>
            <p:spPr>
              <a:xfrm>
                <a:off x="7046512" y="3275409"/>
                <a:ext cx="2890984" cy="367665"/>
              </a:xfrm>
              <a:prstGeom prst="rect">
                <a:avLst/>
              </a:prstGeom>
              <a:blipFill rotWithShape="0">
                <a:blip r:embed="rId6"/>
                <a:stretch>
                  <a:fillRect l="-1266" t="-3279" b="-13115"/>
                </a:stretch>
              </a:blipFill>
            </p:spPr>
            <p:txBody>
              <a:bodyPr/>
              <a:lstStyle/>
              <a:p>
                <a:r>
                  <a:rPr lang="zh-CN" altLang="en-US">
                    <a:noFill/>
                  </a:rPr>
                  <a:t> </a:t>
                </a:r>
              </a:p>
            </p:txBody>
          </p:sp>
        </mc:Fallback>
      </mc:AlternateContent>
      <p:pic>
        <p:nvPicPr>
          <p:cNvPr id="13" name="图片 12"/>
          <p:cNvPicPr>
            <a:picLocks noChangeAspect="1"/>
          </p:cNvPicPr>
          <p:nvPr/>
        </p:nvPicPr>
        <p:blipFill>
          <a:blip r:embed="rId7"/>
          <a:stretch>
            <a:fillRect/>
          </a:stretch>
        </p:blipFill>
        <p:spPr>
          <a:xfrm>
            <a:off x="1700258" y="4007772"/>
            <a:ext cx="2594965" cy="1523764"/>
          </a:xfrm>
          <a:prstGeom prst="rect">
            <a:avLst/>
          </a:prstGeom>
        </p:spPr>
      </p:pic>
      <p:pic>
        <p:nvPicPr>
          <p:cNvPr id="14" name="图片 13"/>
          <p:cNvPicPr>
            <a:picLocks noChangeAspect="1"/>
          </p:cNvPicPr>
          <p:nvPr/>
        </p:nvPicPr>
        <p:blipFill>
          <a:blip r:embed="rId8"/>
          <a:stretch>
            <a:fillRect/>
          </a:stretch>
        </p:blipFill>
        <p:spPr>
          <a:xfrm>
            <a:off x="4295222" y="4007772"/>
            <a:ext cx="2667613" cy="1523764"/>
          </a:xfrm>
          <a:prstGeom prst="rect">
            <a:avLst/>
          </a:prstGeom>
        </p:spPr>
      </p:pic>
      <p:pic>
        <p:nvPicPr>
          <p:cNvPr id="15" name="图片 14"/>
          <p:cNvPicPr>
            <a:picLocks noChangeAspect="1"/>
          </p:cNvPicPr>
          <p:nvPr/>
        </p:nvPicPr>
        <p:blipFill>
          <a:blip r:embed="rId9"/>
          <a:stretch>
            <a:fillRect/>
          </a:stretch>
        </p:blipFill>
        <p:spPr>
          <a:xfrm>
            <a:off x="6962835" y="4007772"/>
            <a:ext cx="2656114" cy="1523764"/>
          </a:xfrm>
          <a:prstGeom prst="rect">
            <a:avLst/>
          </a:prstGeom>
        </p:spPr>
      </p:pic>
      <mc:AlternateContent xmlns:mc="http://schemas.openxmlformats.org/markup-compatibility/2006" xmlns:a14="http://schemas.microsoft.com/office/drawing/2010/main">
        <mc:Choice Requires="a14">
          <p:sp>
            <p:nvSpPr>
              <p:cNvPr id="16" name="文本框 15"/>
              <p:cNvSpPr txBox="1"/>
              <p:nvPr/>
            </p:nvSpPr>
            <p:spPr>
              <a:xfrm>
                <a:off x="1954347" y="5826711"/>
                <a:ext cx="2519792" cy="338554"/>
              </a:xfrm>
              <a:prstGeom prst="rect">
                <a:avLst/>
              </a:prstGeom>
              <a:noFill/>
            </p:spPr>
            <p:txBody>
              <a:bodyPr wrap="none" rtlCol="0">
                <a:spAutoFit/>
              </a:bodyPr>
              <a:lstStyle/>
              <a:p>
                <a:r>
                  <a:rPr lang="en-US" altLang="zh-CN" sz="1600" dirty="0"/>
                  <a:t>(4)The angle between </a:t>
                </a:r>
                <a14:m>
                  <m:oMath xmlns:m="http://schemas.openxmlformats.org/officeDocument/2006/math">
                    <m:sSup>
                      <m:sSupPr>
                        <m:ctrlPr>
                          <a:rPr lang="en-US" altLang="zh-CN" sz="1600" i="1">
                            <a:latin typeface="Cambria Math" panose="02040503050406030204" pitchFamily="18" charset="0"/>
                          </a:rPr>
                        </m:ctrlPr>
                      </m:sSupPr>
                      <m:e>
                        <m:r>
                          <a:rPr lang="zh-CN" altLang="en-US" sz="1600" i="1">
                            <a:latin typeface="Cambria Math" panose="02040503050406030204" pitchFamily="18" charset="0"/>
                          </a:rPr>
                          <m:t>𝜇</m:t>
                        </m:r>
                      </m:e>
                      <m:sup>
                        <m:r>
                          <a:rPr lang="en-US" altLang="zh-CN" sz="1600" i="1">
                            <a:latin typeface="Cambria Math" panose="02040503050406030204" pitchFamily="18" charset="0"/>
                          </a:rPr>
                          <m:t>+</m:t>
                        </m:r>
                      </m:sup>
                    </m:sSup>
                    <m:sSup>
                      <m:sSupPr>
                        <m:ctrlPr>
                          <a:rPr lang="en-US" altLang="zh-CN" sz="1600" i="1">
                            <a:latin typeface="Cambria Math" panose="02040503050406030204" pitchFamily="18" charset="0"/>
                          </a:rPr>
                        </m:ctrlPr>
                      </m:sSupPr>
                      <m:e>
                        <m:r>
                          <a:rPr lang="zh-CN" altLang="en-US" sz="1600" i="1">
                            <a:latin typeface="Cambria Math" panose="02040503050406030204" pitchFamily="18" charset="0"/>
                          </a:rPr>
                          <m:t>𝜇</m:t>
                        </m:r>
                      </m:e>
                      <m:sup>
                        <m:r>
                          <a:rPr lang="en-US" altLang="zh-CN" sz="1600" i="1">
                            <a:latin typeface="Cambria Math" panose="02040503050406030204" pitchFamily="18" charset="0"/>
                          </a:rPr>
                          <m:t>−</m:t>
                        </m:r>
                      </m:sup>
                    </m:sSup>
                  </m:oMath>
                </a14:m>
                <a:endParaRPr lang="zh-CN" altLang="en-US" sz="1600" dirty="0"/>
              </a:p>
            </p:txBody>
          </p:sp>
        </mc:Choice>
        <mc:Fallback xmlns="">
          <p:sp>
            <p:nvSpPr>
              <p:cNvPr id="16" name="文本框 15"/>
              <p:cNvSpPr txBox="1">
                <a:spLocks noRot="1" noChangeAspect="1" noMove="1" noResize="1" noEditPoints="1" noAdjustHandles="1" noChangeArrowheads="1" noChangeShapeType="1" noTextEdit="1"/>
              </p:cNvSpPr>
              <p:nvPr/>
            </p:nvSpPr>
            <p:spPr>
              <a:xfrm>
                <a:off x="1954347" y="5826711"/>
                <a:ext cx="2519792" cy="338554"/>
              </a:xfrm>
              <a:prstGeom prst="rect">
                <a:avLst/>
              </a:prstGeom>
              <a:blipFill rotWithShape="0">
                <a:blip r:embed="rId10"/>
                <a:stretch>
                  <a:fillRect l="-1453" t="-5455" b="-236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p:cNvSpPr txBox="1"/>
              <p:nvPr/>
            </p:nvSpPr>
            <p:spPr>
              <a:xfrm>
                <a:off x="4474140" y="5900436"/>
                <a:ext cx="2488695" cy="338554"/>
              </a:xfrm>
              <a:prstGeom prst="rect">
                <a:avLst/>
              </a:prstGeom>
              <a:noFill/>
            </p:spPr>
            <p:txBody>
              <a:bodyPr wrap="none" rtlCol="0">
                <a:spAutoFit/>
              </a:bodyPr>
              <a:lstStyle/>
              <a:p>
                <a:r>
                  <a:rPr lang="en-US" altLang="zh-CN" sz="1600" dirty="0"/>
                  <a:t>(5)The momentum of </a:t>
                </a:r>
                <a14:m>
                  <m:oMath xmlns:m="http://schemas.openxmlformats.org/officeDocument/2006/math">
                    <m:sSup>
                      <m:sSupPr>
                        <m:ctrlPr>
                          <a:rPr lang="en-US" altLang="zh-CN" sz="1600" i="1">
                            <a:latin typeface="Cambria Math" panose="02040503050406030204" pitchFamily="18" charset="0"/>
                          </a:rPr>
                        </m:ctrlPr>
                      </m:sSupPr>
                      <m:e>
                        <m:r>
                          <a:rPr lang="zh-CN" altLang="en-US" sz="1600" i="1">
                            <a:latin typeface="Cambria Math" panose="02040503050406030204" pitchFamily="18" charset="0"/>
                          </a:rPr>
                          <m:t>𝜇</m:t>
                        </m:r>
                      </m:e>
                      <m:sup>
                        <m:r>
                          <a:rPr lang="en-US" altLang="zh-CN" sz="1600" i="1">
                            <a:latin typeface="Cambria Math" panose="02040503050406030204" pitchFamily="18" charset="0"/>
                          </a:rPr>
                          <m:t>+</m:t>
                        </m:r>
                      </m:sup>
                    </m:sSup>
                    <m:sSup>
                      <m:sSupPr>
                        <m:ctrlPr>
                          <a:rPr lang="en-US" altLang="zh-CN" sz="1600" i="1">
                            <a:latin typeface="Cambria Math" panose="02040503050406030204" pitchFamily="18" charset="0"/>
                          </a:rPr>
                        </m:ctrlPr>
                      </m:sSupPr>
                      <m:e>
                        <m:r>
                          <a:rPr lang="zh-CN" altLang="en-US" sz="1600" i="1">
                            <a:latin typeface="Cambria Math" panose="02040503050406030204" pitchFamily="18" charset="0"/>
                          </a:rPr>
                          <m:t>𝜇</m:t>
                        </m:r>
                      </m:e>
                      <m:sup>
                        <m:r>
                          <a:rPr lang="en-US" altLang="zh-CN" sz="1600" i="1">
                            <a:latin typeface="Cambria Math" panose="02040503050406030204" pitchFamily="18" charset="0"/>
                          </a:rPr>
                          <m:t>−</m:t>
                        </m:r>
                      </m:sup>
                    </m:sSup>
                  </m:oMath>
                </a14:m>
                <a:endParaRPr lang="zh-CN" altLang="en-US" sz="1600" dirty="0"/>
              </a:p>
            </p:txBody>
          </p:sp>
        </mc:Choice>
        <mc:Fallback xmlns="">
          <p:sp>
            <p:nvSpPr>
              <p:cNvPr id="17" name="文本框 16"/>
              <p:cNvSpPr txBox="1">
                <a:spLocks noRot="1" noChangeAspect="1" noMove="1" noResize="1" noEditPoints="1" noAdjustHandles="1" noChangeArrowheads="1" noChangeShapeType="1" noTextEdit="1"/>
              </p:cNvSpPr>
              <p:nvPr/>
            </p:nvSpPr>
            <p:spPr>
              <a:xfrm>
                <a:off x="4474140" y="5900436"/>
                <a:ext cx="2488695" cy="338554"/>
              </a:xfrm>
              <a:prstGeom prst="rect">
                <a:avLst/>
              </a:prstGeom>
              <a:blipFill rotWithShape="0">
                <a:blip r:embed="rId11"/>
                <a:stretch>
                  <a:fillRect l="-1471" t="-5455" b="-23636"/>
                </a:stretch>
              </a:blipFill>
            </p:spPr>
            <p:txBody>
              <a:bodyPr/>
              <a:lstStyle/>
              <a:p>
                <a:r>
                  <a:rPr lang="zh-CN" altLang="en-US">
                    <a:noFill/>
                  </a:rPr>
                  <a:t> </a:t>
                </a:r>
              </a:p>
            </p:txBody>
          </p:sp>
        </mc:Fallback>
      </mc:AlternateContent>
      <p:sp>
        <p:nvSpPr>
          <p:cNvPr id="18" name="文本框 17"/>
          <p:cNvSpPr txBox="1"/>
          <p:nvPr/>
        </p:nvSpPr>
        <p:spPr>
          <a:xfrm>
            <a:off x="7268013" y="5826712"/>
            <a:ext cx="2447982" cy="584775"/>
          </a:xfrm>
          <a:prstGeom prst="rect">
            <a:avLst/>
          </a:prstGeom>
          <a:noFill/>
        </p:spPr>
        <p:txBody>
          <a:bodyPr wrap="square" rtlCol="0">
            <a:spAutoFit/>
          </a:bodyPr>
          <a:lstStyle/>
          <a:p>
            <a:r>
              <a:rPr lang="en-US" altLang="zh-CN" sz="1600" dirty="0"/>
              <a:t>(6)The deposited energy in EMC over momentum</a:t>
            </a:r>
            <a:endParaRPr lang="zh-CN" altLang="en-US" sz="1600" dirty="0"/>
          </a:p>
        </p:txBody>
      </p:sp>
    </p:spTree>
    <p:extLst>
      <p:ext uri="{BB962C8B-B14F-4D97-AF65-F5344CB8AC3E}">
        <p14:creationId xmlns:p14="http://schemas.microsoft.com/office/powerpoint/2010/main" val="3701780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819939" y="1502874"/>
            <a:ext cx="6552121" cy="3612333"/>
          </a:xfrm>
          <a:prstGeom prst="rect">
            <a:avLst/>
          </a:prstGeom>
        </p:spPr>
      </p:pic>
      <p:sp>
        <p:nvSpPr>
          <p:cNvPr id="3" name="椭圆 2"/>
          <p:cNvSpPr/>
          <p:nvPr/>
        </p:nvSpPr>
        <p:spPr>
          <a:xfrm>
            <a:off x="3588279" y="2517604"/>
            <a:ext cx="252518" cy="19571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6922066" y="2517604"/>
            <a:ext cx="271604" cy="19571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483798" y="5728185"/>
            <a:ext cx="8915582" cy="461665"/>
          </a:xfrm>
          <a:prstGeom prst="rect">
            <a:avLst/>
          </a:prstGeom>
          <a:noFill/>
        </p:spPr>
        <p:txBody>
          <a:bodyPr wrap="none" rtlCol="0">
            <a:spAutoFit/>
          </a:bodyPr>
          <a:lstStyle/>
          <a:p>
            <a:r>
              <a:rPr lang="en-US" altLang="zh-CN" sz="2400" dirty="0" smtClean="0"/>
              <a:t>Depth = -1 corresponding to those events with no MUC information</a:t>
            </a:r>
            <a:r>
              <a:rPr lang="en-US" altLang="zh-CN" sz="2400" dirty="0"/>
              <a:t>.</a:t>
            </a:r>
            <a:endParaRPr lang="zh-CN" altLang="en-US" sz="2400" dirty="0"/>
          </a:p>
        </p:txBody>
      </p:sp>
      <p:sp>
        <p:nvSpPr>
          <p:cNvPr id="6" name="文本框 5"/>
          <p:cNvSpPr txBox="1"/>
          <p:nvPr/>
        </p:nvSpPr>
        <p:spPr>
          <a:xfrm>
            <a:off x="633743" y="568078"/>
            <a:ext cx="4162422" cy="523220"/>
          </a:xfrm>
          <a:prstGeom prst="rect">
            <a:avLst/>
          </a:prstGeom>
          <a:noFill/>
        </p:spPr>
        <p:txBody>
          <a:bodyPr wrap="none" rtlCol="0">
            <a:spAutoFit/>
          </a:bodyPr>
          <a:lstStyle/>
          <a:p>
            <a:r>
              <a:rPr lang="en-US" altLang="zh-CN" sz="2800" b="1" dirty="0" smtClean="0"/>
              <a:t>Depth information of MUC</a:t>
            </a:r>
            <a:endParaRPr lang="zh-CN" altLang="en-US" sz="2800" b="1" dirty="0"/>
          </a:p>
        </p:txBody>
      </p:sp>
    </p:spTree>
    <p:extLst>
      <p:ext uri="{BB962C8B-B14F-4D97-AF65-F5344CB8AC3E}">
        <p14:creationId xmlns:p14="http://schemas.microsoft.com/office/powerpoint/2010/main" val="1243269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6267185" y="2717345"/>
            <a:ext cx="3570565" cy="2365482"/>
          </a:xfrm>
          <a:prstGeom prst="rect">
            <a:avLst/>
          </a:prstGeom>
        </p:spPr>
      </p:pic>
      <p:pic>
        <p:nvPicPr>
          <p:cNvPr id="4" name="图片 3"/>
          <p:cNvPicPr>
            <a:picLocks noChangeAspect="1"/>
          </p:cNvPicPr>
          <p:nvPr/>
        </p:nvPicPr>
        <p:blipFill>
          <a:blip r:embed="rId3"/>
          <a:stretch>
            <a:fillRect/>
          </a:stretch>
        </p:blipFill>
        <p:spPr>
          <a:xfrm>
            <a:off x="1973860" y="2673535"/>
            <a:ext cx="3570565" cy="2365482"/>
          </a:xfrm>
          <a:prstGeom prst="rect">
            <a:avLst/>
          </a:prstGeom>
        </p:spPr>
      </p:pic>
      <p:sp>
        <p:nvSpPr>
          <p:cNvPr id="5" name="文本框 4"/>
          <p:cNvSpPr txBox="1"/>
          <p:nvPr/>
        </p:nvSpPr>
        <p:spPr>
          <a:xfrm>
            <a:off x="6990040" y="5087363"/>
            <a:ext cx="2839495" cy="400110"/>
          </a:xfrm>
          <a:prstGeom prst="rect">
            <a:avLst/>
          </a:prstGeom>
          <a:noFill/>
        </p:spPr>
        <p:txBody>
          <a:bodyPr wrap="none" rtlCol="0">
            <a:spAutoFit/>
          </a:bodyPr>
          <a:lstStyle/>
          <a:p>
            <a:r>
              <a:rPr lang="en-US" altLang="zh-CN" sz="2000" dirty="0"/>
              <a:t>MC: depth =-1: (cost, phi)</a:t>
            </a:r>
          </a:p>
        </p:txBody>
      </p:sp>
      <p:sp>
        <p:nvSpPr>
          <p:cNvPr id="6" name="文本框 5"/>
          <p:cNvSpPr txBox="1"/>
          <p:nvPr/>
        </p:nvSpPr>
        <p:spPr>
          <a:xfrm>
            <a:off x="1324975" y="1645747"/>
            <a:ext cx="9714863" cy="707886"/>
          </a:xfrm>
          <a:prstGeom prst="rect">
            <a:avLst/>
          </a:prstGeom>
          <a:noFill/>
        </p:spPr>
        <p:txBody>
          <a:bodyPr wrap="square" rtlCol="0">
            <a:spAutoFit/>
          </a:bodyPr>
          <a:lstStyle/>
          <a:p>
            <a:pPr indent="457200"/>
            <a:r>
              <a:rPr lang="en-US" altLang="zh-CN" sz="2000" dirty="0"/>
              <a:t>Because of the correlation of </a:t>
            </a:r>
            <a:r>
              <a:rPr lang="en-US" altLang="zh-CN" sz="2000" dirty="0" err="1"/>
              <a:t>Dimu</a:t>
            </a:r>
            <a:r>
              <a:rPr lang="en-US" altLang="zh-CN" sz="2000" dirty="0"/>
              <a:t> events, when one </a:t>
            </a:r>
            <a:r>
              <a:rPr lang="en-US" altLang="zh-CN" sz="2000" dirty="0" err="1"/>
              <a:t>muon</a:t>
            </a:r>
            <a:r>
              <a:rPr lang="en-US" altLang="zh-CN" sz="2000" dirty="0"/>
              <a:t> track’s position at the MUC hole, another track will be in the joint of two RPC</a:t>
            </a:r>
            <a:r>
              <a:rPr lang="en-US" altLang="zh-CN" sz="2000" dirty="0" smtClean="0"/>
              <a:t>.</a:t>
            </a:r>
            <a:endParaRPr lang="en-US" altLang="zh-CN" sz="2000" dirty="0"/>
          </a:p>
        </p:txBody>
      </p:sp>
      <p:sp>
        <p:nvSpPr>
          <p:cNvPr id="7" name="文本框 6"/>
          <p:cNvSpPr txBox="1"/>
          <p:nvPr/>
        </p:nvSpPr>
        <p:spPr>
          <a:xfrm>
            <a:off x="2397585" y="5073168"/>
            <a:ext cx="2984104" cy="400110"/>
          </a:xfrm>
          <a:prstGeom prst="rect">
            <a:avLst/>
          </a:prstGeom>
          <a:noFill/>
        </p:spPr>
        <p:txBody>
          <a:bodyPr wrap="square" rtlCol="0">
            <a:spAutoFit/>
          </a:bodyPr>
          <a:lstStyle/>
          <a:p>
            <a:r>
              <a:rPr lang="en-US" altLang="zh-CN" sz="2000" dirty="0"/>
              <a:t>Data: depth= -1:(cost , phi)</a:t>
            </a:r>
          </a:p>
        </p:txBody>
      </p:sp>
      <p:sp>
        <p:nvSpPr>
          <p:cNvPr id="8" name="椭圆 7"/>
          <p:cNvSpPr/>
          <p:nvPr/>
        </p:nvSpPr>
        <p:spPr>
          <a:xfrm>
            <a:off x="8874034" y="3169920"/>
            <a:ext cx="539932" cy="3570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7033479" y="4008122"/>
            <a:ext cx="1187412" cy="3570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椭圆 9"/>
          <p:cNvSpPr/>
          <p:nvPr/>
        </p:nvSpPr>
        <p:spPr>
          <a:xfrm>
            <a:off x="4541519" y="3169919"/>
            <a:ext cx="539932" cy="3570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2491959" y="4008121"/>
            <a:ext cx="1187412" cy="3570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 name="文本框 13"/>
          <p:cNvSpPr txBox="1"/>
          <p:nvPr/>
        </p:nvSpPr>
        <p:spPr>
          <a:xfrm>
            <a:off x="5681928" y="2832266"/>
            <a:ext cx="1183337" cy="369332"/>
          </a:xfrm>
          <a:prstGeom prst="rect">
            <a:avLst/>
          </a:prstGeom>
          <a:noFill/>
        </p:spPr>
        <p:txBody>
          <a:bodyPr wrap="none" rtlCol="0">
            <a:spAutoFit/>
          </a:bodyPr>
          <a:lstStyle/>
          <a:p>
            <a:r>
              <a:rPr lang="en-US" altLang="zh-CN" b="1" dirty="0">
                <a:solidFill>
                  <a:srgbClr val="FF0000"/>
                </a:solidFill>
              </a:rPr>
              <a:t>MUC hole </a:t>
            </a:r>
            <a:endParaRPr lang="zh-CN" altLang="en-US" b="1" dirty="0">
              <a:solidFill>
                <a:srgbClr val="FF0000"/>
              </a:solidFill>
            </a:endParaRPr>
          </a:p>
        </p:txBody>
      </p:sp>
      <p:cxnSp>
        <p:nvCxnSpPr>
          <p:cNvPr id="16" name="直接箭头连接符 15"/>
          <p:cNvCxnSpPr>
            <a:stCxn id="14" idx="3"/>
          </p:cNvCxnSpPr>
          <p:nvPr/>
        </p:nvCxnSpPr>
        <p:spPr>
          <a:xfrm>
            <a:off x="6865264" y="3016933"/>
            <a:ext cx="1939102" cy="3315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14" idx="1"/>
          </p:cNvCxnSpPr>
          <p:nvPr/>
        </p:nvCxnSpPr>
        <p:spPr>
          <a:xfrm flipH="1">
            <a:off x="5081451" y="3016933"/>
            <a:ext cx="600476" cy="3315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5603191" y="4669685"/>
            <a:ext cx="1052981" cy="369332"/>
          </a:xfrm>
          <a:prstGeom prst="rect">
            <a:avLst/>
          </a:prstGeom>
          <a:noFill/>
        </p:spPr>
        <p:txBody>
          <a:bodyPr wrap="none" rtlCol="0">
            <a:spAutoFit/>
          </a:bodyPr>
          <a:lstStyle/>
          <a:p>
            <a:r>
              <a:rPr lang="en-US" altLang="zh-CN" b="1" dirty="0">
                <a:solidFill>
                  <a:srgbClr val="FF0000"/>
                </a:solidFill>
              </a:rPr>
              <a:t>RPC joint</a:t>
            </a:r>
            <a:endParaRPr lang="zh-CN" altLang="en-US" b="1" dirty="0">
              <a:solidFill>
                <a:srgbClr val="FF0000"/>
              </a:solidFill>
            </a:endParaRPr>
          </a:p>
        </p:txBody>
      </p:sp>
      <p:cxnSp>
        <p:nvCxnSpPr>
          <p:cNvPr id="23" name="直接箭头连接符 22"/>
          <p:cNvCxnSpPr>
            <a:stCxn id="19" idx="1"/>
          </p:cNvCxnSpPr>
          <p:nvPr/>
        </p:nvCxnSpPr>
        <p:spPr>
          <a:xfrm flipH="1" flipV="1">
            <a:off x="3679372" y="4249783"/>
            <a:ext cx="1923819" cy="6045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stCxn id="19" idx="3"/>
          </p:cNvCxnSpPr>
          <p:nvPr/>
        </p:nvCxnSpPr>
        <p:spPr>
          <a:xfrm flipV="1">
            <a:off x="6656171" y="4365171"/>
            <a:ext cx="667738" cy="4891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1339418" y="5686413"/>
            <a:ext cx="9868771" cy="646331"/>
          </a:xfrm>
          <a:prstGeom prst="rect">
            <a:avLst/>
          </a:prstGeom>
          <a:noFill/>
        </p:spPr>
        <p:txBody>
          <a:bodyPr wrap="square" rtlCol="0">
            <a:spAutoFit/>
          </a:bodyPr>
          <a:lstStyle/>
          <a:p>
            <a:pPr indent="457200"/>
            <a:r>
              <a:rPr lang="en-US" altLang="zh-CN" dirty="0"/>
              <a:t>From the plot, we can see clearly correlation of </a:t>
            </a:r>
            <a:r>
              <a:rPr lang="en-US" altLang="zh-CN" dirty="0" err="1"/>
              <a:t>Dimu</a:t>
            </a:r>
            <a:r>
              <a:rPr lang="en-US" altLang="zh-CN" dirty="0"/>
              <a:t> events with (cost, phi) distribution and that’s reasonable with two tracks have no information, but the background of data is not.</a:t>
            </a:r>
          </a:p>
        </p:txBody>
      </p:sp>
      <p:sp>
        <p:nvSpPr>
          <p:cNvPr id="20" name="文本框 19"/>
          <p:cNvSpPr txBox="1"/>
          <p:nvPr/>
        </p:nvSpPr>
        <p:spPr>
          <a:xfrm>
            <a:off x="627226" y="574663"/>
            <a:ext cx="6263831" cy="523220"/>
          </a:xfrm>
          <a:prstGeom prst="rect">
            <a:avLst/>
          </a:prstGeom>
          <a:noFill/>
        </p:spPr>
        <p:txBody>
          <a:bodyPr wrap="none" rtlCol="0">
            <a:spAutoFit/>
          </a:bodyPr>
          <a:lstStyle/>
          <a:p>
            <a:r>
              <a:rPr lang="en-US" altLang="zh-CN" sz="2800" b="1" dirty="0" smtClean="0"/>
              <a:t>Angular distribution of Depth = -1 events</a:t>
            </a:r>
            <a:endParaRPr lang="zh-CN" altLang="en-US" sz="2800" b="1" dirty="0"/>
          </a:p>
        </p:txBody>
      </p:sp>
    </p:spTree>
    <p:extLst>
      <p:ext uri="{BB962C8B-B14F-4D97-AF65-F5344CB8AC3E}">
        <p14:creationId xmlns:p14="http://schemas.microsoft.com/office/powerpoint/2010/main" val="1481315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6446066" y="2573452"/>
            <a:ext cx="4155541" cy="2596077"/>
          </a:xfrm>
          <a:prstGeom prst="rect">
            <a:avLst/>
          </a:prstGeom>
        </p:spPr>
      </p:pic>
      <p:sp>
        <p:nvSpPr>
          <p:cNvPr id="3" name="文本框 2"/>
          <p:cNvSpPr txBox="1"/>
          <p:nvPr/>
        </p:nvSpPr>
        <p:spPr>
          <a:xfrm>
            <a:off x="7232415" y="1793690"/>
            <a:ext cx="1777025" cy="369332"/>
          </a:xfrm>
          <a:prstGeom prst="rect">
            <a:avLst/>
          </a:prstGeom>
          <a:noFill/>
        </p:spPr>
        <p:txBody>
          <a:bodyPr wrap="none" rtlCol="0">
            <a:spAutoFit/>
          </a:bodyPr>
          <a:lstStyle/>
          <a:p>
            <a:r>
              <a:rPr lang="en-US" altLang="zh-CN" dirty="0" err="1" smtClean="0"/>
              <a:t>Depth_mp</a:t>
            </a:r>
            <a:r>
              <a:rPr lang="en-US" altLang="zh-CN" dirty="0"/>
              <a:t>==-</a:t>
            </a:r>
            <a:r>
              <a:rPr lang="en-US" altLang="zh-CN" dirty="0" smtClean="0"/>
              <a:t>9.9</a:t>
            </a:r>
            <a:endParaRPr lang="zh-CN" altLang="en-US" dirty="0"/>
          </a:p>
        </p:txBody>
      </p:sp>
      <p:sp>
        <p:nvSpPr>
          <p:cNvPr id="4" name="文本框 3"/>
          <p:cNvSpPr txBox="1"/>
          <p:nvPr/>
        </p:nvSpPr>
        <p:spPr>
          <a:xfrm>
            <a:off x="1389708" y="2011952"/>
            <a:ext cx="1777025" cy="369332"/>
          </a:xfrm>
          <a:prstGeom prst="rect">
            <a:avLst/>
          </a:prstGeom>
          <a:noFill/>
        </p:spPr>
        <p:txBody>
          <a:bodyPr wrap="none" rtlCol="0">
            <a:spAutoFit/>
          </a:bodyPr>
          <a:lstStyle/>
          <a:p>
            <a:r>
              <a:rPr lang="en-US" altLang="zh-CN" dirty="0" err="1" smtClean="0"/>
              <a:t>Depth_mp</a:t>
            </a:r>
            <a:r>
              <a:rPr lang="en-US" altLang="zh-CN" dirty="0" smtClean="0"/>
              <a:t>==-9.9</a:t>
            </a:r>
            <a:endParaRPr lang="zh-CN" altLang="en-US" dirty="0"/>
          </a:p>
        </p:txBody>
      </p:sp>
      <p:pic>
        <p:nvPicPr>
          <p:cNvPr id="5" name="图片 4"/>
          <p:cNvPicPr>
            <a:picLocks noChangeAspect="1"/>
          </p:cNvPicPr>
          <p:nvPr/>
        </p:nvPicPr>
        <p:blipFill>
          <a:blip r:embed="rId3"/>
          <a:stretch>
            <a:fillRect/>
          </a:stretch>
        </p:blipFill>
        <p:spPr>
          <a:xfrm>
            <a:off x="1196332" y="2573452"/>
            <a:ext cx="4295928" cy="2596077"/>
          </a:xfrm>
          <a:prstGeom prst="rect">
            <a:avLst/>
          </a:prstGeom>
        </p:spPr>
      </p:pic>
      <p:sp>
        <p:nvSpPr>
          <p:cNvPr id="6" name="矩形 5"/>
          <p:cNvSpPr/>
          <p:nvPr/>
        </p:nvSpPr>
        <p:spPr>
          <a:xfrm>
            <a:off x="7232415" y="1154580"/>
            <a:ext cx="740908" cy="523220"/>
          </a:xfrm>
          <a:prstGeom prst="rect">
            <a:avLst/>
          </a:prstGeom>
        </p:spPr>
        <p:txBody>
          <a:bodyPr wrap="none">
            <a:spAutoFit/>
          </a:bodyPr>
          <a:lstStyle/>
          <a:p>
            <a:r>
              <a:rPr lang="en-US" altLang="zh-CN" sz="2800" dirty="0"/>
              <a:t>Mc:</a:t>
            </a:r>
          </a:p>
        </p:txBody>
      </p:sp>
      <p:sp>
        <p:nvSpPr>
          <p:cNvPr id="7" name="矩形 6"/>
          <p:cNvSpPr/>
          <p:nvPr/>
        </p:nvSpPr>
        <p:spPr>
          <a:xfrm>
            <a:off x="1389708" y="1416190"/>
            <a:ext cx="957634" cy="523220"/>
          </a:xfrm>
          <a:prstGeom prst="rect">
            <a:avLst/>
          </a:prstGeom>
        </p:spPr>
        <p:txBody>
          <a:bodyPr wrap="none">
            <a:spAutoFit/>
          </a:bodyPr>
          <a:lstStyle/>
          <a:p>
            <a:r>
              <a:rPr lang="en-US" altLang="zh-CN" sz="2800" dirty="0"/>
              <a:t>Data:</a:t>
            </a:r>
          </a:p>
        </p:txBody>
      </p:sp>
      <p:sp>
        <p:nvSpPr>
          <p:cNvPr id="8" name="矩形 7"/>
          <p:cNvSpPr/>
          <p:nvPr/>
        </p:nvSpPr>
        <p:spPr>
          <a:xfrm>
            <a:off x="2520288" y="5169529"/>
            <a:ext cx="1648015" cy="400110"/>
          </a:xfrm>
          <a:prstGeom prst="rect">
            <a:avLst/>
          </a:prstGeom>
        </p:spPr>
        <p:txBody>
          <a:bodyPr wrap="none">
            <a:spAutoFit/>
          </a:bodyPr>
          <a:lstStyle/>
          <a:p>
            <a:r>
              <a:rPr lang="en-US" altLang="zh-CN" sz="2000" dirty="0"/>
              <a:t>(</a:t>
            </a:r>
            <a:r>
              <a:rPr lang="en-US" altLang="zh-CN" sz="2000" dirty="0" err="1"/>
              <a:t>pcost,PhiMp</a:t>
            </a:r>
            <a:r>
              <a:rPr lang="en-US" altLang="zh-CN" sz="2000" dirty="0"/>
              <a:t>)</a:t>
            </a:r>
            <a:endParaRPr lang="zh-CN" altLang="en-US" sz="2000" dirty="0"/>
          </a:p>
        </p:txBody>
      </p:sp>
      <p:sp>
        <p:nvSpPr>
          <p:cNvPr id="9" name="矩形 8"/>
          <p:cNvSpPr/>
          <p:nvPr/>
        </p:nvSpPr>
        <p:spPr>
          <a:xfrm>
            <a:off x="8185432" y="5169529"/>
            <a:ext cx="1648015" cy="400110"/>
          </a:xfrm>
          <a:prstGeom prst="rect">
            <a:avLst/>
          </a:prstGeom>
        </p:spPr>
        <p:txBody>
          <a:bodyPr wrap="none">
            <a:spAutoFit/>
          </a:bodyPr>
          <a:lstStyle/>
          <a:p>
            <a:r>
              <a:rPr lang="en-US" altLang="zh-CN" sz="2000" dirty="0"/>
              <a:t>(</a:t>
            </a:r>
            <a:r>
              <a:rPr lang="en-US" altLang="zh-CN" sz="2000" dirty="0" err="1"/>
              <a:t>pcost,PhiMp</a:t>
            </a:r>
            <a:r>
              <a:rPr lang="en-US" altLang="zh-CN" sz="2000" dirty="0"/>
              <a:t>)</a:t>
            </a:r>
            <a:endParaRPr lang="zh-CN" altLang="en-US" sz="2000" dirty="0"/>
          </a:p>
        </p:txBody>
      </p:sp>
      <p:sp>
        <p:nvSpPr>
          <p:cNvPr id="11" name="文本框 10"/>
          <p:cNvSpPr txBox="1"/>
          <p:nvPr/>
        </p:nvSpPr>
        <p:spPr>
          <a:xfrm>
            <a:off x="651850" y="588475"/>
            <a:ext cx="2167901" cy="461665"/>
          </a:xfrm>
          <a:prstGeom prst="rect">
            <a:avLst/>
          </a:prstGeom>
          <a:noFill/>
        </p:spPr>
        <p:txBody>
          <a:bodyPr wrap="none" rtlCol="0">
            <a:spAutoFit/>
          </a:bodyPr>
          <a:lstStyle/>
          <a:p>
            <a:r>
              <a:rPr lang="en-US" altLang="zh-CN" sz="2400" b="1" dirty="0" smtClean="0"/>
              <a:t>MUC RPC joints</a:t>
            </a:r>
            <a:endParaRPr lang="zh-CN" altLang="en-US" sz="2400" b="1" dirty="0"/>
          </a:p>
        </p:txBody>
      </p:sp>
    </p:spTree>
    <p:extLst>
      <p:ext uri="{BB962C8B-B14F-4D97-AF65-F5344CB8AC3E}">
        <p14:creationId xmlns:p14="http://schemas.microsoft.com/office/powerpoint/2010/main" val="3149715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87240" y="597529"/>
            <a:ext cx="4620304" cy="523220"/>
          </a:xfrm>
          <a:prstGeom prst="rect">
            <a:avLst/>
          </a:prstGeom>
          <a:noFill/>
        </p:spPr>
        <p:txBody>
          <a:bodyPr wrap="none" rtlCol="0">
            <a:spAutoFit/>
          </a:bodyPr>
          <a:lstStyle/>
          <a:p>
            <a:r>
              <a:rPr lang="en-US" altLang="zh-CN" sz="2800" b="1" dirty="0" smtClean="0"/>
              <a:t>Reason for MUC losing events</a:t>
            </a:r>
            <a:endParaRPr lang="zh-CN" altLang="en-US" sz="2800" b="1" dirty="0"/>
          </a:p>
        </p:txBody>
      </p:sp>
      <p:sp>
        <p:nvSpPr>
          <p:cNvPr id="4" name="文本框 3"/>
          <p:cNvSpPr txBox="1"/>
          <p:nvPr/>
        </p:nvSpPr>
        <p:spPr>
          <a:xfrm>
            <a:off x="2018924" y="1819747"/>
            <a:ext cx="8709433" cy="2554545"/>
          </a:xfrm>
          <a:prstGeom prst="rect">
            <a:avLst/>
          </a:prstGeom>
          <a:noFill/>
        </p:spPr>
        <p:txBody>
          <a:bodyPr wrap="square" rtlCol="0">
            <a:spAutoFit/>
          </a:bodyPr>
          <a:lstStyle/>
          <a:p>
            <a:pPr indent="457200"/>
            <a:r>
              <a:rPr lang="en-US" altLang="zh-CN" sz="2000" dirty="0" smtClean="0"/>
              <a:t>From </a:t>
            </a:r>
            <a:r>
              <a:rPr lang="en-US" altLang="zh-CN" sz="2000" dirty="0" err="1" smtClean="0"/>
              <a:t>Guangyi</a:t>
            </a:r>
            <a:r>
              <a:rPr lang="en-US" altLang="zh-CN" sz="2000" dirty="0" smtClean="0"/>
              <a:t> Tang’s analysis, the time window of MUC is too narrow and lead to lose events randomly.</a:t>
            </a:r>
          </a:p>
          <a:p>
            <a:pPr indent="457200"/>
            <a:r>
              <a:rPr lang="en-US" altLang="zh-CN" sz="2000" dirty="0" smtClean="0"/>
              <a:t>For this reason, different processes and different energy points  may have the different lose ratio. And we can’t find a control sample to correct the efficiency of MC.</a:t>
            </a:r>
          </a:p>
          <a:p>
            <a:pPr indent="457200"/>
            <a:r>
              <a:rPr lang="en-US" altLang="zh-CN" sz="2000" dirty="0" smtClean="0"/>
              <a:t>But from our analysis, the lost events will not change the angular distribution and it only has </a:t>
            </a:r>
            <a:r>
              <a:rPr lang="en-US" altLang="zh-CN" sz="2000" dirty="0"/>
              <a:t>a constant factor with the </a:t>
            </a:r>
            <a:r>
              <a:rPr lang="en-US" altLang="zh-CN" sz="2000" dirty="0" smtClean="0"/>
              <a:t>total, and different processes and energy points the factor are different.</a:t>
            </a:r>
            <a:endParaRPr lang="zh-CN" altLang="en-US" sz="2000" dirty="0"/>
          </a:p>
        </p:txBody>
      </p:sp>
    </p:spTree>
    <p:extLst>
      <p:ext uri="{BB962C8B-B14F-4D97-AF65-F5344CB8AC3E}">
        <p14:creationId xmlns:p14="http://schemas.microsoft.com/office/powerpoint/2010/main" val="578112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4064328657"/>
              </p:ext>
            </p:extLst>
          </p:nvPr>
        </p:nvGraphicFramePr>
        <p:xfrm>
          <a:off x="463005" y="2290054"/>
          <a:ext cx="11265990" cy="1483360"/>
        </p:xfrm>
        <a:graphic>
          <a:graphicData uri="http://schemas.openxmlformats.org/drawingml/2006/table">
            <a:tbl>
              <a:tblPr firstRow="1" bandRow="1">
                <a:tableStyleId>{5C22544A-7EE6-4342-B048-85BDC9FD1C3A}</a:tableStyleId>
              </a:tblPr>
              <a:tblGrid>
                <a:gridCol w="1126599"/>
                <a:gridCol w="1126599"/>
                <a:gridCol w="1126599"/>
                <a:gridCol w="1126599"/>
                <a:gridCol w="1126599"/>
                <a:gridCol w="1126599"/>
                <a:gridCol w="1126599"/>
                <a:gridCol w="1126599"/>
                <a:gridCol w="1126599"/>
                <a:gridCol w="1126599"/>
              </a:tblGrid>
              <a:tr h="370840">
                <a:tc>
                  <a:txBody>
                    <a:bodyPr/>
                    <a:lstStyle/>
                    <a:p>
                      <a:endParaRPr lang="zh-CN" altLang="en-US" dirty="0"/>
                    </a:p>
                  </a:txBody>
                  <a:tcPr/>
                </a:tc>
                <a:tc>
                  <a:txBody>
                    <a:bodyPr/>
                    <a:lstStyle/>
                    <a:p>
                      <a:r>
                        <a:rPr lang="en-US" altLang="zh-CN" dirty="0" smtClean="0"/>
                        <a:t>4180</a:t>
                      </a:r>
                      <a:endParaRPr lang="zh-CN" altLang="en-US" dirty="0"/>
                    </a:p>
                  </a:txBody>
                  <a:tcPr/>
                </a:tc>
                <a:tc>
                  <a:txBody>
                    <a:bodyPr/>
                    <a:lstStyle/>
                    <a:p>
                      <a:r>
                        <a:rPr lang="en-US" altLang="zh-CN" dirty="0" smtClean="0"/>
                        <a:t>4190</a:t>
                      </a:r>
                      <a:endParaRPr lang="zh-CN" altLang="en-US" dirty="0"/>
                    </a:p>
                  </a:txBody>
                  <a:tcPr/>
                </a:tc>
                <a:tc>
                  <a:txBody>
                    <a:bodyPr/>
                    <a:lstStyle/>
                    <a:p>
                      <a:r>
                        <a:rPr lang="en-US" altLang="zh-CN" dirty="0" smtClean="0"/>
                        <a:t>4200</a:t>
                      </a:r>
                      <a:endParaRPr lang="zh-CN" altLang="en-US" dirty="0"/>
                    </a:p>
                  </a:txBody>
                  <a:tcPr/>
                </a:tc>
                <a:tc>
                  <a:txBody>
                    <a:bodyPr/>
                    <a:lstStyle/>
                    <a:p>
                      <a:r>
                        <a:rPr lang="en-US" altLang="zh-CN" dirty="0" smtClean="0"/>
                        <a:t>4210</a:t>
                      </a:r>
                      <a:endParaRPr lang="zh-CN" altLang="en-US" dirty="0"/>
                    </a:p>
                  </a:txBody>
                  <a:tcPr/>
                </a:tc>
                <a:tc>
                  <a:txBody>
                    <a:bodyPr/>
                    <a:lstStyle/>
                    <a:p>
                      <a:r>
                        <a:rPr lang="en-US" altLang="zh-CN" dirty="0" smtClean="0"/>
                        <a:t>4220</a:t>
                      </a:r>
                      <a:endParaRPr lang="zh-CN" altLang="en-US" dirty="0"/>
                    </a:p>
                  </a:txBody>
                  <a:tcPr/>
                </a:tc>
                <a:tc>
                  <a:txBody>
                    <a:bodyPr/>
                    <a:lstStyle/>
                    <a:p>
                      <a:r>
                        <a:rPr lang="en-US" altLang="zh-CN" dirty="0" smtClean="0"/>
                        <a:t>4237</a:t>
                      </a:r>
                      <a:endParaRPr lang="zh-CN" altLang="en-US" dirty="0"/>
                    </a:p>
                  </a:txBody>
                  <a:tcPr/>
                </a:tc>
                <a:tc>
                  <a:txBody>
                    <a:bodyPr/>
                    <a:lstStyle/>
                    <a:p>
                      <a:r>
                        <a:rPr lang="en-US" altLang="zh-CN" dirty="0" smtClean="0"/>
                        <a:t>4246</a:t>
                      </a:r>
                      <a:endParaRPr lang="zh-CN" altLang="en-US" dirty="0"/>
                    </a:p>
                  </a:txBody>
                  <a:tcPr/>
                </a:tc>
                <a:tc>
                  <a:txBody>
                    <a:bodyPr/>
                    <a:lstStyle/>
                    <a:p>
                      <a:r>
                        <a:rPr lang="en-US" altLang="zh-CN" dirty="0" smtClean="0"/>
                        <a:t>4270</a:t>
                      </a:r>
                      <a:endParaRPr lang="zh-CN" altLang="en-US" dirty="0"/>
                    </a:p>
                  </a:txBody>
                  <a:tcPr/>
                </a:tc>
                <a:tc>
                  <a:txBody>
                    <a:bodyPr/>
                    <a:lstStyle/>
                    <a:p>
                      <a:r>
                        <a:rPr lang="en-US" altLang="zh-CN" dirty="0" smtClean="0"/>
                        <a:t>4280</a:t>
                      </a:r>
                      <a:endParaRPr lang="zh-CN" altLang="en-US" dirty="0"/>
                    </a:p>
                  </a:txBody>
                  <a:tcPr/>
                </a:tc>
              </a:tr>
              <a:tr h="370840">
                <a:tc>
                  <a:txBody>
                    <a:bodyPr/>
                    <a:lstStyle/>
                    <a:p>
                      <a:r>
                        <a:rPr lang="en-US" altLang="zh-CN" dirty="0" err="1" smtClean="0"/>
                        <a:t>N_losing</a:t>
                      </a:r>
                      <a:endParaRPr lang="zh-CN" altLang="en-US" dirty="0"/>
                    </a:p>
                  </a:txBody>
                  <a:tcPr/>
                </a:tc>
                <a:tc>
                  <a:txBody>
                    <a:bodyPr/>
                    <a:lstStyle/>
                    <a:p>
                      <a:r>
                        <a:rPr lang="en-US" altLang="zh-CN" dirty="0" smtClean="0"/>
                        <a:t>213485</a:t>
                      </a:r>
                      <a:endParaRPr lang="zh-CN" altLang="en-US" dirty="0"/>
                    </a:p>
                  </a:txBody>
                  <a:tcPr/>
                </a:tc>
                <a:tc>
                  <a:txBody>
                    <a:bodyPr/>
                    <a:lstStyle/>
                    <a:p>
                      <a:r>
                        <a:rPr lang="en-US" altLang="zh-CN" dirty="0" smtClean="0"/>
                        <a:t>39145</a:t>
                      </a:r>
                      <a:endParaRPr lang="zh-CN" altLang="en-US" dirty="0"/>
                    </a:p>
                  </a:txBody>
                  <a:tcPr/>
                </a:tc>
                <a:tc>
                  <a:txBody>
                    <a:bodyPr/>
                    <a:lstStyle/>
                    <a:p>
                      <a:r>
                        <a:rPr lang="en-US" altLang="zh-CN" dirty="0" smtClean="0"/>
                        <a:t>39366</a:t>
                      </a:r>
                      <a:endParaRPr lang="zh-CN" altLang="en-US" dirty="0"/>
                    </a:p>
                  </a:txBody>
                  <a:tcPr/>
                </a:tc>
                <a:tc>
                  <a:txBody>
                    <a:bodyPr/>
                    <a:lstStyle/>
                    <a:p>
                      <a:r>
                        <a:rPr lang="en-US" altLang="zh-CN" dirty="0" smtClean="0"/>
                        <a:t>47019</a:t>
                      </a:r>
                      <a:endParaRPr lang="zh-CN" altLang="en-US" dirty="0"/>
                    </a:p>
                  </a:txBody>
                  <a:tcPr/>
                </a:tc>
                <a:tc>
                  <a:txBody>
                    <a:bodyPr/>
                    <a:lstStyle/>
                    <a:p>
                      <a:r>
                        <a:rPr lang="en-US" altLang="zh-CN" dirty="0" smtClean="0"/>
                        <a:t>64195</a:t>
                      </a:r>
                      <a:endParaRPr lang="zh-CN" altLang="en-US" dirty="0"/>
                    </a:p>
                  </a:txBody>
                  <a:tcPr/>
                </a:tc>
                <a:tc>
                  <a:txBody>
                    <a:bodyPr/>
                    <a:lstStyle/>
                    <a:p>
                      <a:r>
                        <a:rPr lang="en-US" altLang="zh-CN" sz="1800" dirty="0" smtClean="0"/>
                        <a:t>36902</a:t>
                      </a:r>
                      <a:endParaRPr lang="zh-CN" altLang="en-US" dirty="0"/>
                    </a:p>
                  </a:txBody>
                  <a:tcPr/>
                </a:tc>
                <a:tc>
                  <a:txBody>
                    <a:bodyPr/>
                    <a:lstStyle/>
                    <a:p>
                      <a:r>
                        <a:rPr lang="en-US" altLang="zh-CN" dirty="0" smtClean="0"/>
                        <a:t>37939</a:t>
                      </a:r>
                      <a:endParaRPr lang="zh-CN" altLang="en-US" dirty="0"/>
                    </a:p>
                  </a:txBody>
                  <a:tcPr/>
                </a:tc>
                <a:tc>
                  <a:txBody>
                    <a:bodyPr/>
                    <a:lstStyle/>
                    <a:p>
                      <a:r>
                        <a:rPr lang="en-US" altLang="zh-CN" dirty="0" smtClean="0"/>
                        <a:t>30660</a:t>
                      </a:r>
                      <a:endParaRPr lang="zh-CN" altLang="en-US" dirty="0"/>
                    </a:p>
                  </a:txBody>
                  <a:tcPr/>
                </a:tc>
                <a:tc>
                  <a:txBody>
                    <a:bodyPr/>
                    <a:lstStyle/>
                    <a:p>
                      <a:r>
                        <a:rPr lang="en-US" altLang="zh-CN" dirty="0" smtClean="0"/>
                        <a:t>19287</a:t>
                      </a:r>
                      <a:endParaRPr lang="zh-CN" altLang="en-US" dirty="0"/>
                    </a:p>
                  </a:txBody>
                  <a:tcPr/>
                </a:tc>
              </a:tr>
              <a:tr h="370840">
                <a:tc>
                  <a:txBody>
                    <a:bodyPr/>
                    <a:lstStyle/>
                    <a:p>
                      <a:r>
                        <a:rPr lang="en-US" altLang="zh-CN" dirty="0" err="1" smtClean="0"/>
                        <a:t>N_tot</a:t>
                      </a:r>
                      <a:endParaRPr lang="zh-CN" altLang="en-US" dirty="0"/>
                    </a:p>
                  </a:txBody>
                  <a:tcPr/>
                </a:tc>
                <a:tc>
                  <a:txBody>
                    <a:bodyPr/>
                    <a:lstStyle/>
                    <a:p>
                      <a:r>
                        <a:rPr lang="en-US" altLang="zh-CN" dirty="0" smtClean="0"/>
                        <a:t>10198530</a:t>
                      </a:r>
                      <a:endParaRPr lang="zh-CN" altLang="en-US" dirty="0"/>
                    </a:p>
                  </a:txBody>
                  <a:tcPr/>
                </a:tc>
                <a:tc>
                  <a:txBody>
                    <a:bodyPr/>
                    <a:lstStyle/>
                    <a:p>
                      <a:r>
                        <a:rPr lang="en-US" altLang="zh-CN" dirty="0" smtClean="0"/>
                        <a:t>1668197</a:t>
                      </a:r>
                      <a:endParaRPr lang="zh-CN" altLang="en-US" dirty="0"/>
                    </a:p>
                  </a:txBody>
                  <a:tcPr/>
                </a:tc>
                <a:tc>
                  <a:txBody>
                    <a:bodyPr/>
                    <a:lstStyle/>
                    <a:p>
                      <a:r>
                        <a:rPr lang="en-US" altLang="zh-CN" dirty="0" smtClean="0"/>
                        <a:t>1673681</a:t>
                      </a:r>
                      <a:endParaRPr lang="zh-CN" altLang="en-US" dirty="0"/>
                    </a:p>
                  </a:txBody>
                  <a:tcPr/>
                </a:tc>
                <a:tc>
                  <a:txBody>
                    <a:bodyPr/>
                    <a:lstStyle/>
                    <a:p>
                      <a:r>
                        <a:rPr lang="en-US" altLang="zh-CN" dirty="0" smtClean="0"/>
                        <a:t>1558494</a:t>
                      </a:r>
                      <a:endParaRPr lang="zh-CN" altLang="en-US" dirty="0"/>
                    </a:p>
                  </a:txBody>
                  <a:tcPr/>
                </a:tc>
                <a:tc>
                  <a:txBody>
                    <a:bodyPr/>
                    <a:lstStyle/>
                    <a:p>
                      <a:r>
                        <a:rPr lang="en-US" altLang="zh-CN" dirty="0" smtClean="0"/>
                        <a:t>1642808</a:t>
                      </a:r>
                      <a:endParaRPr lang="zh-CN" altLang="en-US" dirty="0"/>
                    </a:p>
                  </a:txBody>
                  <a:tcPr/>
                </a:tc>
                <a:tc>
                  <a:txBody>
                    <a:bodyPr/>
                    <a:lstStyle/>
                    <a:p>
                      <a:r>
                        <a:rPr lang="en-US" altLang="zh-CN" sz="1800" dirty="0" smtClean="0"/>
                        <a:t>1689567</a:t>
                      </a:r>
                      <a:endParaRPr lang="zh-CN" altLang="en-US" dirty="0"/>
                    </a:p>
                  </a:txBody>
                  <a:tcPr/>
                </a:tc>
                <a:tc>
                  <a:txBody>
                    <a:bodyPr/>
                    <a:lstStyle/>
                    <a:p>
                      <a:r>
                        <a:rPr lang="en-US" altLang="zh-CN" dirty="0" smtClean="0"/>
                        <a:t>1710211</a:t>
                      </a:r>
                      <a:endParaRPr lang="zh-CN" altLang="en-US" dirty="0"/>
                    </a:p>
                  </a:txBody>
                  <a:tcPr/>
                </a:tc>
                <a:tc>
                  <a:txBody>
                    <a:bodyPr/>
                    <a:lstStyle/>
                    <a:p>
                      <a:r>
                        <a:rPr lang="en-US" altLang="zh-CN" dirty="0" smtClean="0"/>
                        <a:t>1679803</a:t>
                      </a:r>
                      <a:endParaRPr lang="zh-CN" altLang="en-US" dirty="0"/>
                    </a:p>
                  </a:txBody>
                  <a:tcPr/>
                </a:tc>
                <a:tc>
                  <a:txBody>
                    <a:bodyPr/>
                    <a:lstStyle/>
                    <a:p>
                      <a:r>
                        <a:rPr lang="en-US" altLang="zh-CN" dirty="0" smtClean="0"/>
                        <a:t>556254</a:t>
                      </a:r>
                      <a:endParaRPr lang="zh-CN" altLang="en-US" dirty="0"/>
                    </a:p>
                  </a:txBody>
                  <a:tcPr/>
                </a:tc>
              </a:tr>
              <a:tr h="370840">
                <a:tc>
                  <a:txBody>
                    <a:bodyPr/>
                    <a:lstStyle/>
                    <a:p>
                      <a:r>
                        <a:rPr lang="en-US" altLang="zh-CN" dirty="0" smtClean="0"/>
                        <a:t>Ratio</a:t>
                      </a:r>
                      <a:endParaRPr lang="zh-CN" altLang="en-US" dirty="0"/>
                    </a:p>
                  </a:txBody>
                  <a:tcPr/>
                </a:tc>
                <a:tc>
                  <a:txBody>
                    <a:bodyPr/>
                    <a:lstStyle/>
                    <a:p>
                      <a:r>
                        <a:rPr lang="en-US" altLang="zh-CN" dirty="0" smtClean="0"/>
                        <a:t>2.09%</a:t>
                      </a:r>
                      <a:endParaRPr lang="zh-CN" altLang="en-US" dirty="0"/>
                    </a:p>
                  </a:txBody>
                  <a:tcPr/>
                </a:tc>
                <a:tc>
                  <a:txBody>
                    <a:bodyPr/>
                    <a:lstStyle/>
                    <a:p>
                      <a:r>
                        <a:rPr lang="en-US" altLang="zh-CN" dirty="0" smtClean="0"/>
                        <a:t>2.35%</a:t>
                      </a:r>
                      <a:endParaRPr lang="zh-CN" altLang="en-US" dirty="0"/>
                    </a:p>
                  </a:txBody>
                  <a:tcPr/>
                </a:tc>
                <a:tc>
                  <a:txBody>
                    <a:bodyPr/>
                    <a:lstStyle/>
                    <a:p>
                      <a:r>
                        <a:rPr lang="en-US" altLang="zh-CN" dirty="0" smtClean="0"/>
                        <a:t>2.35%</a:t>
                      </a:r>
                      <a:endParaRPr lang="zh-CN" altLang="en-US" dirty="0"/>
                    </a:p>
                  </a:txBody>
                  <a:tcPr/>
                </a:tc>
                <a:tc>
                  <a:txBody>
                    <a:bodyPr/>
                    <a:lstStyle/>
                    <a:p>
                      <a:r>
                        <a:rPr lang="en-US" altLang="zh-CN" dirty="0" smtClean="0"/>
                        <a:t>3.02%</a:t>
                      </a:r>
                      <a:endParaRPr lang="zh-CN" altLang="en-US" dirty="0"/>
                    </a:p>
                  </a:txBody>
                  <a:tcPr/>
                </a:tc>
                <a:tc>
                  <a:txBody>
                    <a:bodyPr/>
                    <a:lstStyle/>
                    <a:p>
                      <a:r>
                        <a:rPr lang="en-US" altLang="zh-CN" dirty="0" smtClean="0"/>
                        <a:t>3.91%</a:t>
                      </a:r>
                      <a:endParaRPr lang="zh-CN" altLang="en-US" dirty="0"/>
                    </a:p>
                  </a:txBody>
                  <a:tcPr/>
                </a:tc>
                <a:tc>
                  <a:txBody>
                    <a:bodyPr/>
                    <a:lstStyle/>
                    <a:p>
                      <a:r>
                        <a:rPr lang="en-US" altLang="zh-CN" dirty="0" smtClean="0"/>
                        <a:t>2.18%</a:t>
                      </a:r>
                      <a:endParaRPr lang="zh-CN" altLang="en-US" dirty="0"/>
                    </a:p>
                  </a:txBody>
                  <a:tcPr/>
                </a:tc>
                <a:tc>
                  <a:txBody>
                    <a:bodyPr/>
                    <a:lstStyle/>
                    <a:p>
                      <a:r>
                        <a:rPr lang="en-US" altLang="zh-CN" dirty="0" smtClean="0"/>
                        <a:t>2.22%</a:t>
                      </a:r>
                      <a:endParaRPr lang="zh-CN" altLang="en-US" dirty="0"/>
                    </a:p>
                  </a:txBody>
                  <a:tcPr/>
                </a:tc>
                <a:tc>
                  <a:txBody>
                    <a:bodyPr/>
                    <a:lstStyle/>
                    <a:p>
                      <a:r>
                        <a:rPr lang="en-US" altLang="zh-CN" dirty="0" smtClean="0"/>
                        <a:t>1.83%</a:t>
                      </a:r>
                      <a:endParaRPr lang="zh-CN" altLang="en-US" dirty="0"/>
                    </a:p>
                  </a:txBody>
                  <a:tcPr/>
                </a:tc>
                <a:tc>
                  <a:txBody>
                    <a:bodyPr/>
                    <a:lstStyle/>
                    <a:p>
                      <a:r>
                        <a:rPr lang="en-US" altLang="zh-CN" dirty="0" smtClean="0"/>
                        <a:t>3.47%</a:t>
                      </a:r>
                      <a:endParaRPr lang="zh-CN" altLang="en-US" dirty="0"/>
                    </a:p>
                  </a:txBody>
                  <a:tcPr/>
                </a:tc>
              </a:tr>
            </a:tbl>
          </a:graphicData>
        </a:graphic>
      </p:graphicFrame>
      <p:sp>
        <p:nvSpPr>
          <p:cNvPr id="3" name="文本框 2"/>
          <p:cNvSpPr txBox="1"/>
          <p:nvPr/>
        </p:nvSpPr>
        <p:spPr>
          <a:xfrm>
            <a:off x="534155" y="642796"/>
            <a:ext cx="4238276" cy="523220"/>
          </a:xfrm>
          <a:prstGeom prst="rect">
            <a:avLst/>
          </a:prstGeom>
          <a:noFill/>
        </p:spPr>
        <p:txBody>
          <a:bodyPr wrap="none" rtlCol="0">
            <a:spAutoFit/>
          </a:bodyPr>
          <a:lstStyle/>
          <a:p>
            <a:r>
              <a:rPr lang="en-US" altLang="zh-CN" sz="2800" b="1" dirty="0" smtClean="0"/>
              <a:t>Losing ratio of </a:t>
            </a:r>
            <a:r>
              <a:rPr lang="en-US" altLang="zh-CN" sz="2800" b="1" dirty="0" err="1" smtClean="0"/>
              <a:t>Dimu</a:t>
            </a:r>
            <a:r>
              <a:rPr lang="en-US" altLang="zh-CN" sz="2800" b="1" dirty="0" smtClean="0"/>
              <a:t> events</a:t>
            </a:r>
            <a:endParaRPr lang="zh-CN" altLang="en-US" sz="2800" b="1" dirty="0"/>
          </a:p>
        </p:txBody>
      </p:sp>
      <p:sp>
        <p:nvSpPr>
          <p:cNvPr id="4" name="文本框 3"/>
          <p:cNvSpPr txBox="1"/>
          <p:nvPr/>
        </p:nvSpPr>
        <p:spPr>
          <a:xfrm>
            <a:off x="814812" y="4608213"/>
            <a:ext cx="10148934" cy="1015663"/>
          </a:xfrm>
          <a:prstGeom prst="rect">
            <a:avLst/>
          </a:prstGeom>
          <a:noFill/>
        </p:spPr>
        <p:txBody>
          <a:bodyPr wrap="square" rtlCol="0">
            <a:spAutoFit/>
          </a:bodyPr>
          <a:lstStyle/>
          <a:p>
            <a:r>
              <a:rPr lang="en-US" altLang="zh-CN" sz="2000" dirty="0" smtClean="0"/>
              <a:t>For calculate the losing ratio of </a:t>
            </a:r>
            <a:r>
              <a:rPr lang="en-US" altLang="zh-CN" sz="2000" dirty="0" err="1" smtClean="0"/>
              <a:t>Dimu</a:t>
            </a:r>
            <a:r>
              <a:rPr lang="en-US" altLang="zh-CN" sz="2000" dirty="0" smtClean="0"/>
              <a:t> events, we not subtract the MUC hole events and this part the MC has simulated. And require  -0.8&lt;</a:t>
            </a:r>
            <a:r>
              <a:rPr lang="en-US" altLang="zh-CN" sz="2000" dirty="0" err="1" smtClean="0"/>
              <a:t>Costheta</a:t>
            </a:r>
            <a:r>
              <a:rPr lang="en-US" altLang="zh-CN" sz="2000" dirty="0" smtClean="0"/>
              <a:t>&lt;0.8, </a:t>
            </a:r>
            <a:r>
              <a:rPr lang="en-US" altLang="zh-CN" sz="2000" dirty="0" smtClean="0"/>
              <a:t>because out of </a:t>
            </a:r>
            <a:r>
              <a:rPr lang="en-US" altLang="zh-CN" sz="2000" smtClean="0"/>
              <a:t>this region </a:t>
            </a:r>
            <a:r>
              <a:rPr lang="en-US" altLang="zh-CN" sz="2000" dirty="0" smtClean="0"/>
              <a:t>the events with depth = -1.0 MC also has simulated and it has a big proportion.</a:t>
            </a:r>
            <a:endParaRPr lang="zh-CN" altLang="en-US" sz="2000" dirty="0"/>
          </a:p>
        </p:txBody>
      </p:sp>
    </p:spTree>
    <p:extLst>
      <p:ext uri="{BB962C8B-B14F-4D97-AF65-F5344CB8AC3E}">
        <p14:creationId xmlns:p14="http://schemas.microsoft.com/office/powerpoint/2010/main" val="8557388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1247</TotalTime>
  <Words>971</Words>
  <Application>Microsoft Office PowerPoint</Application>
  <PresentationFormat>宽屏</PresentationFormat>
  <Paragraphs>206</Paragraphs>
  <Slides>30</Slides>
  <Notes>1</Notes>
  <HiddenSlides>4</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30</vt:i4>
      </vt:variant>
    </vt:vector>
  </HeadingPairs>
  <TitlesOfParts>
    <vt:vector size="37" baseType="lpstr">
      <vt:lpstr>宋体</vt:lpstr>
      <vt:lpstr>Arial</vt:lpstr>
      <vt:lpstr>Calibri</vt:lpstr>
      <vt:lpstr>Calibri Light</vt:lpstr>
      <vt:lpstr>Cambria Math</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unknown</dc:creator>
  <cp:lastModifiedBy>liaolz</cp:lastModifiedBy>
  <cp:revision>132</cp:revision>
  <dcterms:created xsi:type="dcterms:W3CDTF">2018-08-15T12:04:08Z</dcterms:created>
  <dcterms:modified xsi:type="dcterms:W3CDTF">2018-08-22T06:43:07Z</dcterms:modified>
</cp:coreProperties>
</file>