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标题文本</a:t>
            </a:r>
          </a:p>
        </p:txBody>
      </p:sp>
      <p:sp>
        <p:nvSpPr>
          <p:cNvPr id="12" name="正文级别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在此键入引文。”"/>
          <p:cNvSpPr txBox="1"/>
          <p:nvPr>
            <p:ph type="body" sz="quarter" idx="14"/>
          </p:nvPr>
        </p:nvSpPr>
        <p:spPr>
          <a:xfrm>
            <a:off x="1270000" y="4216400"/>
            <a:ext cx="10464800" cy="711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“在此键入引文。”</a:t>
            </a:r>
          </a:p>
        </p:txBody>
      </p:sp>
      <p:sp>
        <p:nvSpPr>
          <p:cNvPr id="9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图像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图像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标题文本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标题文本</a:t>
            </a:r>
          </a:p>
        </p:txBody>
      </p:sp>
      <p:sp>
        <p:nvSpPr>
          <p:cNvPr id="22" name="正文级别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文本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3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图像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标题文本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标题文本</a:t>
            </a:r>
          </a:p>
        </p:txBody>
      </p:sp>
      <p:sp>
        <p:nvSpPr>
          <p:cNvPr id="40" name="正文级别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49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57" name="正文级别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图像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标题文本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67" name="正文级别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幻灯片编号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正文级别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图像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图像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图像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标题文本</a:t>
            </a:r>
          </a:p>
        </p:txBody>
      </p:sp>
      <p:sp>
        <p:nvSpPr>
          <p:cNvPr id="3" name="正文级别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幻灯片编号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eekly Meeting Report"/>
          <p:cNvSpPr txBox="1"/>
          <p:nvPr/>
        </p:nvSpPr>
        <p:spPr>
          <a:xfrm>
            <a:off x="3024534" y="2871796"/>
            <a:ext cx="6955732" cy="835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3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Weekly Meeting Report</a:t>
            </a:r>
          </a:p>
        </p:txBody>
      </p:sp>
      <p:sp>
        <p:nvSpPr>
          <p:cNvPr id="120" name="Maoqiang Jing"/>
          <p:cNvSpPr txBox="1"/>
          <p:nvPr/>
        </p:nvSpPr>
        <p:spPr>
          <a:xfrm>
            <a:off x="9968146" y="7993994"/>
            <a:ext cx="2641055" cy="542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Maoqiang Jing</a:t>
            </a:r>
          </a:p>
        </p:txBody>
      </p:sp>
      <p:sp>
        <p:nvSpPr>
          <p:cNvPr id="121" name="27/07/2018"/>
          <p:cNvSpPr txBox="1"/>
          <p:nvPr/>
        </p:nvSpPr>
        <p:spPr>
          <a:xfrm>
            <a:off x="10685590" y="8689369"/>
            <a:ext cx="1907866" cy="542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27/07/2018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un on 3T samples"/>
          <p:cNvSpPr txBox="1"/>
          <p:nvPr/>
        </p:nvSpPr>
        <p:spPr>
          <a:xfrm>
            <a:off x="-7922" y="-3249"/>
            <a:ext cx="4165217" cy="652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Run on 3T samples</a:t>
            </a:r>
          </a:p>
        </p:txBody>
      </p:sp>
      <p:sp>
        <p:nvSpPr>
          <p:cNvPr id="124" name="Give a report  in the Thursday Meeting"/>
          <p:cNvSpPr txBox="1"/>
          <p:nvPr/>
        </p:nvSpPr>
        <p:spPr>
          <a:xfrm>
            <a:off x="-16618" y="1056382"/>
            <a:ext cx="7030443" cy="55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Give a report  in the Thursday Meeting </a:t>
            </a:r>
          </a:p>
        </p:txBody>
      </p:sp>
      <p:sp>
        <p:nvSpPr>
          <p:cNvPr id="125" name="Get some feedback from Kaili:…"/>
          <p:cNvSpPr txBox="1"/>
          <p:nvPr/>
        </p:nvSpPr>
        <p:spPr>
          <a:xfrm>
            <a:off x="739924" y="2018189"/>
            <a:ext cx="11524951" cy="4313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Get some feedback from Kaili:</a:t>
            </a:r>
          </a:p>
          <a:p>
            <a:pPr lvl="1" marL="1270000" indent="-635000" algn="l">
              <a:buSzPct val="100000"/>
              <a:buAutoNum type="arabicPeriod" startAt="1"/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BDT correlation matrix has some variables that are too correlated(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I have removed them and get a reasonable correlation matrix, but I didn’t see much improvement</a:t>
            </a:r>
            <a:r>
              <a:t>)</a:t>
            </a:r>
          </a:p>
          <a:p>
            <a:pPr lvl="1" marL="1270000" indent="-635000" algn="l">
              <a:buSzPct val="100000"/>
              <a:buAutoNum type="arabicPeriod" startAt="1"/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calculation of signal weight might be wrong —&gt; since the branch ratio of Higgs —&gt; Invisible in SM is 0.106% rather  than 0.106(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but I don’t know why when he performed the calculation for me, he used 0.106 instead of 0.106%</a:t>
            </a:r>
            <a:r>
              <a:t>)</a:t>
            </a:r>
          </a:p>
        </p:txBody>
      </p:sp>
      <p:pic>
        <p:nvPicPr>
          <p:cNvPr id="126" name="图片 4" descr="图片 4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4607" y="6412342"/>
            <a:ext cx="4753485" cy="3144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图片 1" descr="图片 1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1861" y="6412342"/>
            <a:ext cx="4753484" cy="31449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un on 3T samples"/>
          <p:cNvSpPr txBox="1"/>
          <p:nvPr/>
        </p:nvSpPr>
        <p:spPr>
          <a:xfrm>
            <a:off x="-7922" y="-3249"/>
            <a:ext cx="4165217" cy="652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Run on 3T samples</a:t>
            </a:r>
          </a:p>
        </p:txBody>
      </p:sp>
      <p:sp>
        <p:nvSpPr>
          <p:cNvPr id="130" name="Give a report  in the Thursday Meeting"/>
          <p:cNvSpPr txBox="1"/>
          <p:nvPr/>
        </p:nvSpPr>
        <p:spPr>
          <a:xfrm>
            <a:off x="97681" y="1056382"/>
            <a:ext cx="7030444" cy="55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Give a report  in the Thursday Meeting </a:t>
            </a:r>
          </a:p>
        </p:txBody>
      </p:sp>
      <p:sp>
        <p:nvSpPr>
          <p:cNvPr id="131" name="Get some feedback from Kaili:…"/>
          <p:cNvSpPr txBox="1"/>
          <p:nvPr/>
        </p:nvSpPr>
        <p:spPr>
          <a:xfrm>
            <a:off x="739924" y="1843758"/>
            <a:ext cx="11524951" cy="3373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Get some feedback from Kaili:</a:t>
            </a:r>
          </a:p>
          <a:p>
            <a:pPr lvl="2" algn="l"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Kaili thought that our calculation of branch ratio had some problems right now(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I’ll ask him how to do that correctly this afternoon</a:t>
            </a:r>
            <a:r>
              <a:t>)</a:t>
            </a:r>
          </a:p>
          <a:p>
            <a:pPr lvl="2" algn="l"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Because we don’t have all of the background samples, how can we estimate the contribution of the missing ones(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ask him this afternoon</a:t>
            </a:r>
            <a:r>
              <a:t>)</a:t>
            </a:r>
          </a:p>
        </p:txBody>
      </p:sp>
      <p:sp>
        <p:nvSpPr>
          <p:cNvPr id="132" name="Plans on qq channel"/>
          <p:cNvSpPr txBox="1"/>
          <p:nvPr/>
        </p:nvSpPr>
        <p:spPr>
          <a:xfrm>
            <a:off x="272774" y="5641082"/>
            <a:ext cx="3603825" cy="55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Plans on qq channel</a:t>
            </a:r>
          </a:p>
        </p:txBody>
      </p:sp>
      <p:sp>
        <p:nvSpPr>
          <p:cNvPr id="133" name="With the help of Ryuta, I have known how to deal with qq channel, but due to the hot weather holiday, I might start this work after that"/>
          <p:cNvSpPr txBox="1"/>
          <p:nvPr/>
        </p:nvSpPr>
        <p:spPr>
          <a:xfrm>
            <a:off x="739924" y="6619005"/>
            <a:ext cx="11524951" cy="149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With the help of Ryuta, I have known how to deal with qq channel, but due to the hot weather holiday, I might start this work after that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