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656" r:id="rId3"/>
    <p:sldId id="601" r:id="rId4"/>
    <p:sldId id="602" r:id="rId5"/>
    <p:sldId id="603" r:id="rId6"/>
    <p:sldId id="604" r:id="rId7"/>
    <p:sldId id="605" r:id="rId8"/>
    <p:sldId id="606" r:id="rId9"/>
    <p:sldId id="607" r:id="rId10"/>
    <p:sldId id="608" r:id="rId11"/>
    <p:sldId id="609" r:id="rId12"/>
    <p:sldId id="610" r:id="rId13"/>
    <p:sldId id="611" r:id="rId14"/>
    <p:sldId id="612" r:id="rId15"/>
    <p:sldId id="613" r:id="rId16"/>
    <p:sldId id="614" r:id="rId17"/>
    <p:sldId id="615" r:id="rId18"/>
    <p:sldId id="616" r:id="rId19"/>
    <p:sldId id="617" r:id="rId20"/>
    <p:sldId id="618" r:id="rId21"/>
    <p:sldId id="619" r:id="rId22"/>
    <p:sldId id="620" r:id="rId23"/>
    <p:sldId id="621" r:id="rId24"/>
    <p:sldId id="622" r:id="rId25"/>
    <p:sldId id="629" r:id="rId26"/>
    <p:sldId id="659" r:id="rId27"/>
    <p:sldId id="660" r:id="rId28"/>
    <p:sldId id="681" r:id="rId29"/>
    <p:sldId id="661" r:id="rId30"/>
    <p:sldId id="662" r:id="rId31"/>
    <p:sldId id="663" r:id="rId32"/>
    <p:sldId id="664" r:id="rId33"/>
    <p:sldId id="665" r:id="rId34"/>
    <p:sldId id="666" r:id="rId35"/>
    <p:sldId id="667" r:id="rId36"/>
    <p:sldId id="668" r:id="rId37"/>
    <p:sldId id="669" r:id="rId38"/>
    <p:sldId id="670" r:id="rId39"/>
    <p:sldId id="671" r:id="rId40"/>
    <p:sldId id="672" r:id="rId41"/>
    <p:sldId id="673" r:id="rId42"/>
    <p:sldId id="674" r:id="rId43"/>
    <p:sldId id="677" r:id="rId44"/>
    <p:sldId id="679" r:id="rId45"/>
    <p:sldId id="682" r:id="rId46"/>
    <p:sldId id="680" r:id="rId47"/>
    <p:sldId id="678" r:id="rId48"/>
    <p:sldId id="505" r:id="rId4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61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598" autoAdjust="0"/>
    <p:restoredTop sz="87179" autoAdjust="0"/>
  </p:normalViewPr>
  <p:slideViewPr>
    <p:cSldViewPr>
      <p:cViewPr>
        <p:scale>
          <a:sx n="50" d="100"/>
          <a:sy n="50" d="100"/>
        </p:scale>
        <p:origin x="-2160" y="-557"/>
      </p:cViewPr>
      <p:guideLst>
        <p:guide orient="horz" pos="22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75" d="100"/>
          <a:sy n="75" d="100"/>
        </p:scale>
        <p:origin x="2100" y="-81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xray\&#26700;&#38754;\&#26032;&#24314;%20Microsoft%20Office%20Excel%20&#24037;&#20316;&#34920;%20(2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项数</c:v>
                </c:pt>
              </c:strCache>
            </c:strRef>
          </c:tx>
          <c:invertIfNegative val="0"/>
          <c:cat>
            <c:strRef>
              <c:f>Sheet1!$B$5:$B$16</c:f>
              <c:strCache>
                <c:ptCount val="12"/>
                <c:pt idx="0">
                  <c:v>美国</c:v>
                </c:pt>
                <c:pt idx="1">
                  <c:v>俄罗斯</c:v>
                </c:pt>
                <c:pt idx="2">
                  <c:v>德国</c:v>
                </c:pt>
                <c:pt idx="3">
                  <c:v>日本</c:v>
                </c:pt>
                <c:pt idx="4">
                  <c:v>法国</c:v>
                </c:pt>
                <c:pt idx="5">
                  <c:v>韩国</c:v>
                </c:pt>
                <c:pt idx="6">
                  <c:v>中国</c:v>
                </c:pt>
                <c:pt idx="7">
                  <c:v>英国</c:v>
                </c:pt>
                <c:pt idx="8">
                  <c:v>奥地利</c:v>
                </c:pt>
                <c:pt idx="9">
                  <c:v>西班牙</c:v>
                </c:pt>
                <c:pt idx="10">
                  <c:v>捷克</c:v>
                </c:pt>
                <c:pt idx="11">
                  <c:v>巴西</c:v>
                </c:pt>
              </c:strCache>
            </c:strRef>
          </c:cat>
          <c:val>
            <c:numRef>
              <c:f>Sheet1!$C$5:$C$16</c:f>
              <c:numCache>
                <c:formatCode>g/"通""用""格""式"</c:formatCode>
                <c:ptCount val="12"/>
                <c:pt idx="0">
                  <c:v>540</c:v>
                </c:pt>
                <c:pt idx="1">
                  <c:v>329</c:v>
                </c:pt>
                <c:pt idx="2">
                  <c:v>266</c:v>
                </c:pt>
                <c:pt idx="3">
                  <c:v>248</c:v>
                </c:pt>
                <c:pt idx="4">
                  <c:v>244</c:v>
                </c:pt>
                <c:pt idx="5">
                  <c:v>214</c:v>
                </c:pt>
                <c:pt idx="6">
                  <c:v>195</c:v>
                </c:pt>
                <c:pt idx="7">
                  <c:v>194</c:v>
                </c:pt>
                <c:pt idx="8">
                  <c:v>152</c:v>
                </c:pt>
                <c:pt idx="9">
                  <c:v>149</c:v>
                </c:pt>
                <c:pt idx="10">
                  <c:v>123</c:v>
                </c:pt>
                <c:pt idx="11">
                  <c:v>119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940992"/>
        <c:axId val="113697920"/>
        <c:axId val="0"/>
      </c:bar3DChart>
      <c:catAx>
        <c:axId val="57940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3697920"/>
        <c:crosses val="autoZero"/>
        <c:auto val="1"/>
        <c:lblAlgn val="ctr"/>
        <c:lblOffset val="100"/>
        <c:noMultiLvlLbl val="0"/>
      </c:catAx>
      <c:valAx>
        <c:axId val="113697920"/>
        <c:scaling>
          <c:orientation val="minMax"/>
        </c:scaling>
        <c:delete val="0"/>
        <c:axPos val="l"/>
        <c:majorGridlines/>
        <c:numFmt formatCode="#,##0.00_);[Red]\(#,##0.00\)" sourceLinked="0"/>
        <c:majorTickMark val="out"/>
        <c:minorTickMark val="none"/>
        <c:tickLblPos val="nextTo"/>
        <c:crossAx val="579409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8291E-333B-4641-9AF4-7457BF0F363E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DCD80-6857-49D1-A244-9A39DD9350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21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DCD80-6857-49D1-A244-9A39DD9350E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025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860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637" y="4343144"/>
            <a:ext cx="5486727" cy="4115019"/>
          </a:xfrm>
          <a:noFill/>
        </p:spPr>
        <p:txBody>
          <a:bodyPr lIns="91440" tIns="45720" rIns="91440" bIns="45720" anchor="t"/>
          <a:lstStyle/>
          <a:p>
            <a:pPr>
              <a:spcBef>
                <a:spcPct val="0"/>
              </a:spcBef>
            </a:pPr>
            <a:endParaRPr lang="zh-CN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50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DCD80-6857-49D1-A244-9A39DD9350E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695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当前建立的</a:t>
            </a:r>
            <a:r>
              <a:rPr lang="en-US" altLang="zh-CN" dirty="0" smtClean="0"/>
              <a:t>Cs-137</a:t>
            </a:r>
            <a:r>
              <a:rPr lang="zh-CN" altLang="en-US" dirty="0" smtClean="0"/>
              <a:t>空气比释动能基准装置和</a:t>
            </a:r>
            <a:r>
              <a:rPr lang="en-US" altLang="zh-CN" dirty="0" smtClean="0"/>
              <a:t>γ</a:t>
            </a:r>
            <a:r>
              <a:rPr lang="zh-CN" altLang="en-US" dirty="0" smtClean="0"/>
              <a:t>射线防护标准的建立工作，解决了目前</a:t>
            </a:r>
            <a:r>
              <a:rPr lang="en-US" altLang="zh-CN" dirty="0" smtClean="0"/>
              <a:t>X</a:t>
            </a:r>
            <a:r>
              <a:rPr lang="zh-CN" altLang="en-US" dirty="0" smtClean="0"/>
              <a:t>、</a:t>
            </a:r>
            <a:r>
              <a:rPr lang="en-US" altLang="zh-CN" dirty="0" smtClean="0"/>
              <a:t>γ</a:t>
            </a:r>
            <a:r>
              <a:rPr lang="zh-CN" altLang="en-US" dirty="0" smtClean="0"/>
              <a:t>射线防护剂量仪表溯源需求，随着辐射防护剂量领域的新发展，出现了（</a:t>
            </a:r>
            <a:r>
              <a:rPr lang="en-US" altLang="zh-CN" dirty="0" smtClean="0"/>
              <a:t>4</a:t>
            </a:r>
            <a:r>
              <a:rPr lang="zh-CN" altLang="en-US" dirty="0" smtClean="0"/>
              <a:t>～</a:t>
            </a:r>
            <a:r>
              <a:rPr lang="en-US" altLang="zh-CN" dirty="0" smtClean="0"/>
              <a:t>9</a:t>
            </a:r>
            <a:r>
              <a:rPr lang="zh-CN" altLang="en-US" dirty="0" smtClean="0"/>
              <a:t>）</a:t>
            </a:r>
            <a:r>
              <a:rPr lang="en-US" altLang="zh-CN" dirty="0" smtClean="0"/>
              <a:t>MeV</a:t>
            </a:r>
            <a:r>
              <a:rPr lang="zh-CN" altLang="en-US" dirty="0" smtClean="0"/>
              <a:t>高能</a:t>
            </a:r>
            <a:r>
              <a:rPr lang="en-US" altLang="zh-CN" dirty="0" smtClean="0"/>
              <a:t>γ</a:t>
            </a:r>
            <a:r>
              <a:rPr lang="zh-CN" altLang="en-US" dirty="0" smtClean="0"/>
              <a:t>射线、</a:t>
            </a:r>
            <a:r>
              <a:rPr lang="en-US" altLang="zh-CN" dirty="0" smtClean="0"/>
              <a:t>β</a:t>
            </a:r>
            <a:r>
              <a:rPr lang="zh-CN" altLang="en-US" dirty="0" smtClean="0"/>
              <a:t>射线（电子）、质子和重离子等辐射剂量的相关量传新需求，本项目成果还难以满足，还需要进一步开展相关量传研究工作，以进一步完善辐射防护剂量的量传体系。</a:t>
            </a:r>
          </a:p>
          <a:p>
            <a:r>
              <a:rPr lang="zh-CN" altLang="en-US" dirty="0" smtClean="0"/>
              <a:t>此外，本项目还属于传统量传范畴，有关辐射防护领域的前沿研究，如与辐射防护密切相关的辐射损伤机理研究，细胞和分子层面的微剂量学研究逐渐成为辐射防护剂量领域的热点，本项目工作只是上述前沿研究工作的基础，而国外先进计量研究机构（如</a:t>
            </a:r>
            <a:r>
              <a:rPr lang="en-US" altLang="zh-CN" dirty="0" smtClean="0"/>
              <a:t>PTB</a:t>
            </a:r>
            <a:r>
              <a:rPr lang="zh-CN" altLang="en-US" dirty="0" smtClean="0"/>
              <a:t>和</a:t>
            </a:r>
            <a:r>
              <a:rPr lang="en-US" altLang="zh-CN" dirty="0" smtClean="0"/>
              <a:t>NIST</a:t>
            </a:r>
            <a:r>
              <a:rPr lang="zh-CN" altLang="en-US" dirty="0" smtClean="0"/>
              <a:t>）已经开展相关研究工作，计量院也有必要开展相关研究工作，为辐射防护前沿的科研和应用工作做好技术储备。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B2BD-A82C-49A6-84CF-14DE6D86C86C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79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30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 smtClean="0"/>
              <a:t>整体介绍中国计量院科技水平，包括覆盖的专业、国家基准、标准、国际比对。尤其是国际互认的</a:t>
            </a:r>
            <a:r>
              <a:rPr lang="en-US" altLang="zh-CN" smtClean="0"/>
              <a:t>CMC</a:t>
            </a:r>
            <a:r>
              <a:rPr lang="zh-CN" altLang="en-US" smtClean="0"/>
              <a:t>项目</a:t>
            </a:r>
          </a:p>
        </p:txBody>
      </p:sp>
      <p:sp>
        <p:nvSpPr>
          <p:cNvPr id="430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6FB401-2D47-4606-AF24-214F224E8B0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1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7186C8-9DB6-4344-8138-A8EC57CA720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28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71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083FF4-43F9-4E70-AB97-D70E0118391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9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0178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637" y="4343144"/>
            <a:ext cx="5486727" cy="4115019"/>
          </a:xfrm>
          <a:noFill/>
        </p:spPr>
        <p:txBody>
          <a:bodyPr lIns="91440" tIns="45720" rIns="91440" bIns="45720" anchor="t"/>
          <a:lstStyle/>
          <a:p>
            <a:pPr>
              <a:spcBef>
                <a:spcPct val="0"/>
              </a:spcBef>
            </a:pPr>
            <a:endParaRPr lang="zh-CN" altLang="en-US" smtClean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171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0178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637" y="4343144"/>
            <a:ext cx="5486727" cy="4115019"/>
          </a:xfrm>
          <a:noFill/>
        </p:spPr>
        <p:txBody>
          <a:bodyPr lIns="91440" tIns="45720" rIns="91440" bIns="45720" anchor="t"/>
          <a:lstStyle/>
          <a:p>
            <a:pPr>
              <a:spcBef>
                <a:spcPct val="0"/>
              </a:spcBef>
            </a:pPr>
            <a:endParaRPr lang="zh-CN" altLang="en-US" smtClean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554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0178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637" y="4343144"/>
            <a:ext cx="5486727" cy="4115019"/>
          </a:xfrm>
          <a:noFill/>
        </p:spPr>
        <p:txBody>
          <a:bodyPr lIns="91440" tIns="45720" rIns="91440" bIns="45720" anchor="t"/>
          <a:lstStyle/>
          <a:p>
            <a:pPr>
              <a:spcBef>
                <a:spcPct val="0"/>
              </a:spcBef>
            </a:pPr>
            <a:endParaRPr lang="zh-CN" altLang="en-US" smtClean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6931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6082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7363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8130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41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8134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  <a:p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2"/>
            <a:endParaRPr lang="en-US" altLang="zh-CN" dirty="0" smtClean="0"/>
          </a:p>
          <a:p>
            <a:pPr lvl="3"/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899592" y="6433591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辐射防护用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X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γ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辐射剂量当量（率）率仪和监测仪检定规程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Line 4"/>
          <p:cNvSpPr>
            <a:spLocks noChangeShapeType="1"/>
          </p:cNvSpPr>
          <p:nvPr userDrawn="1"/>
        </p:nvSpPr>
        <p:spPr bwMode="auto">
          <a:xfrm flipV="1">
            <a:off x="947130" y="6438556"/>
            <a:ext cx="7454553" cy="1409"/>
          </a:xfrm>
          <a:prstGeom prst="line">
            <a:avLst/>
          </a:prstGeom>
          <a:noFill/>
          <a:ln w="19050">
            <a:solidFill>
              <a:srgbClr val="2177D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2177DF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80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40383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1187624" y="6466934"/>
            <a:ext cx="7128792" cy="3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i="0" dirty="0" smtClean="0">
                <a:solidFill>
                  <a:srgbClr val="2177DF"/>
                </a:solidFill>
                <a:effectLst/>
                <a:latin typeface="华文新魏" pitchFamily="2" charset="-122"/>
                <a:ea typeface="华文新魏" pitchFamily="2" charset="-122"/>
              </a:rPr>
              <a:t>求精准、度万物、量天地、衡公平</a:t>
            </a:r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auto">
          <a:xfrm flipV="1">
            <a:off x="947130" y="6438556"/>
            <a:ext cx="7454553" cy="1409"/>
          </a:xfrm>
          <a:prstGeom prst="line">
            <a:avLst/>
          </a:prstGeom>
          <a:noFill/>
          <a:ln w="19050">
            <a:solidFill>
              <a:srgbClr val="2177D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2177DF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98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6261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019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标志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07504" y="6297614"/>
            <a:ext cx="730251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4"/>
          <p:cNvSpPr>
            <a:spLocks noChangeArrowheads="1"/>
          </p:cNvSpPr>
          <p:nvPr userDrawn="1"/>
        </p:nvSpPr>
        <p:spPr bwMode="auto">
          <a:xfrm>
            <a:off x="8460432" y="6433591"/>
            <a:ext cx="431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7945FAD-D418-45F1-AF4E-D5900927B894}" type="slidenum">
              <a:rPr kumimoji="0" lang="zh-CN" altLang="zh-CN" sz="1400" b="1" i="0" u="none" strike="noStrike" kern="1200" cap="none" spc="0" normalizeH="0" baseline="0" noProof="0" smtClean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hyperlink" Target="http://124.42.64.140/nimlab.web/Common/frmMaxPic.aspx?picId=17&amp;Type=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___1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Microsoft_Excel_97-2003____2.xls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 idx="4294967295"/>
          </p:nvPr>
        </p:nvSpPr>
        <p:spPr>
          <a:xfrm>
            <a:off x="683568" y="1569934"/>
            <a:ext cx="7776864" cy="2305050"/>
          </a:xfrm>
          <a:prstGeom prst="rect">
            <a:avLst/>
          </a:prstGeom>
        </p:spPr>
        <p:txBody>
          <a:bodyPr vert="horz" wrap="square" lIns="91440" tIns="45720" rIns="91440" bIns="45720" anchor="ctr"/>
          <a:lstStyle>
            <a:lvl1pPr lvl="0">
              <a:defRPr/>
            </a:lvl1pPr>
          </a:lstStyle>
          <a:p>
            <a:pPr lvl="0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辐射防护用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辐射剂量当量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率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仪和监测仪检定规程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755576" y="4697666"/>
            <a:ext cx="7776864" cy="12926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报告人：李德红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中国计量科学研究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院电离辐射所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fld id="{58E98A99-D67F-4DF5-A75F-E5900AA532EF}" type="datetime2">
              <a:rPr lang="zh-CN" altLang="en-US" sz="18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2018年7月25日</a:t>
            </a:fld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Line 5"/>
          <p:cNvSpPr/>
          <p:nvPr/>
        </p:nvSpPr>
        <p:spPr>
          <a:xfrm>
            <a:off x="0" y="771525"/>
            <a:ext cx="9144000" cy="0"/>
          </a:xfrm>
          <a:prstGeom prst="line">
            <a:avLst/>
          </a:prstGeom>
          <a:ln w="50800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-26987"/>
            <a:ext cx="9156700" cy="79851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7664" y="195266"/>
            <a:ext cx="8499475" cy="739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电离辐射计量科学研究所</a:t>
            </a:r>
          </a:p>
        </p:txBody>
      </p:sp>
      <p:pic>
        <p:nvPicPr>
          <p:cNvPr id="18435" name="Picture 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0" y="1801814"/>
            <a:ext cx="4743450" cy="4000500"/>
          </a:xfrm>
          <a:prstGeom prst="rect">
            <a:avLst/>
          </a:prstGeom>
          <a:noFill/>
          <a:ln w="28575" algn="ctr">
            <a:noFill/>
            <a:miter lim="800000"/>
            <a:headEnd/>
            <a:tailEnd type="none" w="med" len="lg"/>
          </a:ln>
        </p:spPr>
      </p:pic>
      <p:sp>
        <p:nvSpPr>
          <p:cNvPr id="18436" name="WordArt 94"/>
          <p:cNvSpPr>
            <a:spLocks noChangeArrowheads="1" noChangeShapeType="1" noTextEdit="1"/>
          </p:cNvSpPr>
          <p:nvPr/>
        </p:nvSpPr>
        <p:spPr bwMode="auto">
          <a:xfrm>
            <a:off x="6740528" y="5160964"/>
            <a:ext cx="900113" cy="223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>
                <a:ln w="9525">
                  <a:solidFill>
                    <a:srgbClr val="000000"/>
                  </a:solidFill>
                  <a:round/>
                  <a:headEnd/>
                  <a:tailEnd type="none" w="med" len="lg"/>
                </a:ln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社会需求</a:t>
            </a:r>
          </a:p>
        </p:txBody>
      </p:sp>
      <p:sp>
        <p:nvSpPr>
          <p:cNvPr id="18437" name="WordArt 95"/>
          <p:cNvSpPr>
            <a:spLocks noChangeArrowheads="1" noChangeShapeType="1" noTextEdit="1"/>
          </p:cNvSpPr>
          <p:nvPr/>
        </p:nvSpPr>
        <p:spPr bwMode="auto">
          <a:xfrm>
            <a:off x="5389566" y="2117725"/>
            <a:ext cx="674687" cy="765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5"/>
              </a:avLst>
            </a:prstTxWarp>
          </a:bodyPr>
          <a:lstStyle/>
          <a:p>
            <a:r>
              <a:rPr lang="zh-CN" altLang="en-US" sz="3600" kern="10">
                <a:ln w="9525">
                  <a:solidFill>
                    <a:srgbClr val="000000"/>
                  </a:solidFill>
                  <a:round/>
                  <a:headEnd/>
                  <a:tailEnd type="none" w="med" len="lg"/>
                </a:ln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医 学 计 量</a:t>
            </a:r>
          </a:p>
        </p:txBody>
      </p:sp>
      <p:sp>
        <p:nvSpPr>
          <p:cNvPr id="18438" name="WordArt 96"/>
          <p:cNvSpPr>
            <a:spLocks noChangeArrowheads="1" noChangeShapeType="1" noTextEdit="1"/>
          </p:cNvSpPr>
          <p:nvPr/>
        </p:nvSpPr>
        <p:spPr bwMode="auto">
          <a:xfrm>
            <a:off x="3905250" y="4681539"/>
            <a:ext cx="674688" cy="5857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zh-CN" altLang="en-US" sz="2400" kern="10">
                <a:ln w="9525">
                  <a:solidFill>
                    <a:srgbClr val="000000"/>
                  </a:solidFill>
                  <a:round/>
                  <a:headEnd/>
                  <a:tailEnd type="none" w="med" len="lg"/>
                </a:ln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环境辐射</a:t>
            </a:r>
          </a:p>
        </p:txBody>
      </p:sp>
      <p:sp>
        <p:nvSpPr>
          <p:cNvPr id="18439" name="WordArt 97"/>
          <p:cNvSpPr>
            <a:spLocks noChangeArrowheads="1" noChangeShapeType="1" noTextEdit="1"/>
          </p:cNvSpPr>
          <p:nvPr/>
        </p:nvSpPr>
        <p:spPr bwMode="auto">
          <a:xfrm>
            <a:off x="3770316" y="3106738"/>
            <a:ext cx="630237" cy="45085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zh-CN" altLang="en-US" sz="2400" kern="10">
                <a:ln w="9525">
                  <a:solidFill>
                    <a:srgbClr val="000000"/>
                  </a:solidFill>
                  <a:round/>
                  <a:headEnd/>
                  <a:tailEnd type="none" w="med" len="lg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国防科研</a:t>
            </a:r>
          </a:p>
        </p:txBody>
      </p:sp>
      <p:sp>
        <p:nvSpPr>
          <p:cNvPr id="18440" name="WordArt 98"/>
          <p:cNvSpPr>
            <a:spLocks noChangeArrowheads="1" noChangeShapeType="1" noTextEdit="1"/>
          </p:cNvSpPr>
          <p:nvPr/>
        </p:nvSpPr>
        <p:spPr bwMode="auto">
          <a:xfrm>
            <a:off x="6784978" y="3736975"/>
            <a:ext cx="225425" cy="269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kern="10">
                <a:ln w="9525">
                  <a:solidFill>
                    <a:srgbClr val="000000"/>
                  </a:solidFill>
                  <a:round/>
                  <a:headEnd/>
                  <a:tailEnd type="none" w="med" len="lg"/>
                </a:ln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QC</a:t>
            </a:r>
            <a:endParaRPr lang="zh-CN" altLang="en-US" sz="3600" kern="10">
              <a:ln w="9525">
                <a:solidFill>
                  <a:srgbClr val="000000"/>
                </a:solidFill>
                <a:round/>
                <a:headEnd/>
                <a:tailEnd type="none" w="med" len="lg"/>
              </a:ln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41" name="WordArt 99"/>
          <p:cNvSpPr>
            <a:spLocks noChangeArrowheads="1" noChangeShapeType="1" noTextEdit="1"/>
          </p:cNvSpPr>
          <p:nvPr/>
        </p:nvSpPr>
        <p:spPr bwMode="auto">
          <a:xfrm>
            <a:off x="7321550" y="3087689"/>
            <a:ext cx="584200" cy="225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1800" kern="10">
                <a:ln w="9525">
                  <a:solidFill>
                    <a:srgbClr val="000000"/>
                  </a:solidFill>
                  <a:round/>
                  <a:headEnd/>
                  <a:tailEnd type="none" w="med" len="lg"/>
                </a:ln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技术法规</a:t>
            </a:r>
          </a:p>
        </p:txBody>
      </p:sp>
      <p:sp>
        <p:nvSpPr>
          <p:cNvPr id="18442" name="WordArt 100"/>
          <p:cNvSpPr>
            <a:spLocks noChangeArrowheads="1" noChangeShapeType="1" noTextEdit="1"/>
          </p:cNvSpPr>
          <p:nvPr/>
        </p:nvSpPr>
        <p:spPr bwMode="auto">
          <a:xfrm>
            <a:off x="4849813" y="3467100"/>
            <a:ext cx="1439862" cy="13954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zh-CN" altLang="en-US" sz="2400" kern="10">
                <a:ln w="9525">
                  <a:solidFill>
                    <a:srgbClr val="000000"/>
                  </a:solidFill>
                  <a:round/>
                  <a:headEnd/>
                  <a:tailEnd type="none" w="med" len="lg"/>
                </a:ln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电离辐射计量溯源体系</a:t>
            </a:r>
          </a:p>
        </p:txBody>
      </p:sp>
      <p:pic>
        <p:nvPicPr>
          <p:cNvPr id="18443" name="Picture 101" descr="核电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4799014"/>
            <a:ext cx="2935288" cy="129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02" descr="qtzb21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63" y="1276351"/>
            <a:ext cx="240665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03" descr="原子能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900" y="3119440"/>
            <a:ext cx="169545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04" descr="Gamma Came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6553" y="898526"/>
            <a:ext cx="2068513" cy="135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AutoShape 105"/>
          <p:cNvSpPr>
            <a:spLocks noChangeArrowheads="1"/>
          </p:cNvSpPr>
          <p:nvPr/>
        </p:nvSpPr>
        <p:spPr bwMode="auto">
          <a:xfrm>
            <a:off x="2960691" y="5097463"/>
            <a:ext cx="585787" cy="360362"/>
          </a:xfrm>
          <a:prstGeom prst="leftArrow">
            <a:avLst>
              <a:gd name="adj1" fmla="val 50000"/>
              <a:gd name="adj2" fmla="val 40639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48" name="AutoShape 106"/>
          <p:cNvSpPr>
            <a:spLocks noChangeArrowheads="1"/>
          </p:cNvSpPr>
          <p:nvPr/>
        </p:nvSpPr>
        <p:spPr bwMode="auto">
          <a:xfrm>
            <a:off x="6424616" y="2432052"/>
            <a:ext cx="763587" cy="365125"/>
          </a:xfrm>
          <a:prstGeom prst="curvedUpArrow">
            <a:avLst>
              <a:gd name="adj1" fmla="val 41826"/>
              <a:gd name="adj2" fmla="val 83652"/>
              <a:gd name="adj3" fmla="val 33333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49" name="AutoShape 107"/>
          <p:cNvSpPr>
            <a:spLocks noChangeArrowheads="1"/>
          </p:cNvSpPr>
          <p:nvPr/>
        </p:nvSpPr>
        <p:spPr bwMode="auto">
          <a:xfrm rot="-5400000">
            <a:off x="3331371" y="1880395"/>
            <a:ext cx="541337" cy="765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50" name="Text Box 109"/>
          <p:cNvSpPr txBox="1">
            <a:spLocks noChangeArrowheads="1"/>
          </p:cNvSpPr>
          <p:nvPr/>
        </p:nvSpPr>
        <p:spPr bwMode="auto">
          <a:xfrm>
            <a:off x="3084513" y="5986464"/>
            <a:ext cx="55006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三个方向：辐射剂量，放射性活度，中子计量</a:t>
            </a:r>
          </a:p>
        </p:txBody>
      </p:sp>
    </p:spTree>
    <p:extLst>
      <p:ext uri="{BB962C8B-B14F-4D97-AF65-F5344CB8AC3E}">
        <p14:creationId xmlns:p14="http://schemas.microsoft.com/office/powerpoint/2010/main" val="5811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电离辐射所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525" y="1313766"/>
            <a:ext cx="8847475" cy="50427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l">
              <a:buNone/>
              <a:defRPr/>
            </a:pPr>
            <a:r>
              <a:rPr lang="zh-CN" altLang="en-US" sz="2400" dirty="0"/>
              <a:t>人员：在编人员</a:t>
            </a:r>
            <a:r>
              <a:rPr lang="en-US" altLang="zh-CN" sz="2400" dirty="0"/>
              <a:t>25</a:t>
            </a:r>
            <a:r>
              <a:rPr lang="zh-CN" altLang="en-US" sz="2400" dirty="0"/>
              <a:t>人，合同制、劳务派遣、研究生等共约</a:t>
            </a:r>
            <a:r>
              <a:rPr lang="en-US" altLang="zh-CN" sz="2400" dirty="0"/>
              <a:t>30</a:t>
            </a:r>
            <a:r>
              <a:rPr lang="zh-CN" altLang="en-US" sz="2400" dirty="0"/>
              <a:t>人</a:t>
            </a:r>
            <a:endParaRPr lang="en-US" altLang="zh-CN" sz="2400" dirty="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556" name="Picture 4" descr="Img_19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050" y="2708920"/>
            <a:ext cx="4038600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5782438" y="5949280"/>
            <a:ext cx="2305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昌平院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63" y="2726381"/>
            <a:ext cx="4321175" cy="288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958028" y="585927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和平里院区电离辐射楼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1530" y="1937804"/>
            <a:ext cx="5545138" cy="50427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zh-CN" altLang="en-US" sz="2400" dirty="0" smtClean="0"/>
              <a:t>实验室面积：约</a:t>
            </a:r>
            <a:r>
              <a:rPr lang="en-US" altLang="zh-CN" sz="2400" dirty="0"/>
              <a:t>6</a:t>
            </a:r>
            <a:r>
              <a:rPr lang="en-US" altLang="zh-CN" sz="2400" dirty="0" smtClean="0"/>
              <a:t>000</a:t>
            </a:r>
            <a:r>
              <a:rPr lang="zh-CN" altLang="en-US" sz="2400" dirty="0" smtClean="0"/>
              <a:t>平方米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17067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国际学术组织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4" y="998730"/>
            <a:ext cx="8550951" cy="45259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000" dirty="0" smtClean="0"/>
              <a:t>国际电离辐射计量咨询委员会成员：</a:t>
            </a:r>
            <a:r>
              <a:rPr lang="en-US" altLang="zh-CN" sz="1800" dirty="0" smtClean="0"/>
              <a:t>CCRI</a:t>
            </a:r>
            <a:r>
              <a:rPr lang="zh-CN" altLang="en-US" sz="1800" dirty="0" smtClean="0"/>
              <a:t>、</a:t>
            </a:r>
            <a:r>
              <a:rPr lang="en-US" altLang="zh-CN" sz="1800" dirty="0" smtClean="0"/>
              <a:t>CCRI(I)</a:t>
            </a:r>
            <a:r>
              <a:rPr lang="zh-CN" altLang="en-US" sz="1800" dirty="0" smtClean="0"/>
              <a:t>、</a:t>
            </a:r>
            <a:r>
              <a:rPr lang="en-US" altLang="zh-CN" sz="1800" dirty="0" smtClean="0"/>
              <a:t>CCRI(II)</a:t>
            </a:r>
            <a:r>
              <a:rPr lang="zh-CN" altLang="en-US" sz="1800" dirty="0" smtClean="0"/>
              <a:t>、</a:t>
            </a:r>
            <a:r>
              <a:rPr lang="en-US" altLang="zh-CN" sz="1800" dirty="0" smtClean="0"/>
              <a:t>CCRI(III)</a:t>
            </a:r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000" dirty="0" smtClean="0"/>
              <a:t>亚太计量组织电离辐射技术委员会（</a:t>
            </a:r>
            <a:r>
              <a:rPr lang="en-US" altLang="zh-CN" sz="2000" dirty="0" smtClean="0"/>
              <a:t>APMP TCRI</a:t>
            </a:r>
            <a:r>
              <a:rPr lang="zh-CN" altLang="en-US" sz="2000" dirty="0" smtClean="0"/>
              <a:t>）：现任主席（</a:t>
            </a:r>
            <a:r>
              <a:rPr lang="en-US" altLang="zh-CN" sz="2000" dirty="0" smtClean="0"/>
              <a:t>2016</a:t>
            </a:r>
            <a:r>
              <a:rPr lang="zh-CN" altLang="en-US" sz="2000" dirty="0" smtClean="0"/>
              <a:t>年</a:t>
            </a:r>
            <a:r>
              <a:rPr lang="en-US" altLang="zh-CN" sz="2000" dirty="0" smtClean="0"/>
              <a:t>-2019</a:t>
            </a:r>
            <a:r>
              <a:rPr lang="zh-CN" altLang="en-US" sz="2000" dirty="0" smtClean="0"/>
              <a:t>年）</a:t>
            </a:r>
            <a:endParaRPr lang="en-US" altLang="zh-CN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dirty="0" smtClean="0"/>
              <a:t>2016</a:t>
            </a:r>
            <a:r>
              <a:rPr lang="zh-CN" altLang="en-US" sz="2000" dirty="0" smtClean="0"/>
              <a:t>年，成为</a:t>
            </a:r>
            <a:r>
              <a:rPr lang="en-US" altLang="zh-CN" sz="2000" dirty="0" smtClean="0"/>
              <a:t>IAEA/WHO </a:t>
            </a:r>
            <a:r>
              <a:rPr lang="zh-CN" altLang="en-US" sz="2000" dirty="0" smtClean="0"/>
              <a:t>基准实验室成员（</a:t>
            </a:r>
            <a:r>
              <a:rPr lang="en-US" altLang="zh-CN" sz="2000" dirty="0" smtClean="0"/>
              <a:t>PSDL</a:t>
            </a:r>
            <a:r>
              <a:rPr lang="zh-CN" altLang="en-US" sz="2000" dirty="0" smtClean="0"/>
              <a:t>）</a:t>
            </a:r>
            <a:endParaRPr lang="zh-CN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40" y="3369743"/>
            <a:ext cx="2070230" cy="279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2016年-2017年文件\01 照片\10 2015年活动\2015年10月 APMP\APMP pictures\2015-10-31-9_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910" y="3254502"/>
            <a:ext cx="4590510" cy="29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540" y="188640"/>
            <a:ext cx="8229600" cy="778099"/>
          </a:xfrm>
        </p:spPr>
        <p:txBody>
          <a:bodyPr/>
          <a:lstStyle/>
          <a:p>
            <a:r>
              <a:rPr lang="zh-CN" altLang="en-US" smtClean="0"/>
              <a:t>国内学术组织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1540" y="90872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p"/>
            </a:pPr>
            <a:r>
              <a:rPr lang="zh-CN" altLang="en-US" sz="2400" dirty="0" smtClean="0"/>
              <a:t>秘书处：</a:t>
            </a:r>
            <a:endParaRPr lang="en-US" altLang="zh-CN" sz="2400" dirty="0" smtClean="0"/>
          </a:p>
          <a:p>
            <a:r>
              <a:rPr lang="zh-CN" altLang="en-US" sz="2400" dirty="0" smtClean="0"/>
              <a:t>中国计量测试学会电离辐射专业委员会</a:t>
            </a:r>
            <a:endParaRPr lang="en-US" altLang="zh-CN" sz="2400" dirty="0" smtClean="0"/>
          </a:p>
          <a:p>
            <a:r>
              <a:rPr lang="zh-CN" altLang="en-US" sz="2400" dirty="0" smtClean="0"/>
              <a:t>中国辐射防护学会电离辐射计量分会</a:t>
            </a:r>
            <a:endParaRPr lang="en-US" altLang="zh-CN" sz="2400" dirty="0" smtClean="0"/>
          </a:p>
          <a:p>
            <a:r>
              <a:rPr lang="zh-CN" altLang="en-US" sz="2400" dirty="0" smtClean="0"/>
              <a:t>中国体视学学会</a:t>
            </a:r>
            <a:r>
              <a:rPr lang="en-US" altLang="zh-CN" sz="2400" dirty="0" smtClean="0"/>
              <a:t>CT</a:t>
            </a:r>
            <a:r>
              <a:rPr lang="zh-CN" altLang="en-US" sz="2400" dirty="0" smtClean="0"/>
              <a:t>理论与应用专业委员会</a:t>
            </a:r>
            <a:endParaRPr lang="en-US" altLang="zh-CN" sz="2400" dirty="0" smtClean="0"/>
          </a:p>
          <a:p>
            <a:pPr>
              <a:buFont typeface="Wingdings" pitchFamily="2" charset="2"/>
              <a:buChar char="p"/>
            </a:pPr>
            <a:r>
              <a:rPr lang="zh-CN" altLang="en-US" sz="2400" dirty="0"/>
              <a:t>主任委员、</a:t>
            </a:r>
            <a:r>
              <a:rPr lang="zh-CN" altLang="en-US" sz="2400" dirty="0" smtClean="0"/>
              <a:t>委员、常务理事、理事</a:t>
            </a:r>
            <a:endParaRPr lang="en-US" altLang="zh-CN" sz="2400" dirty="0" smtClean="0"/>
          </a:p>
          <a:p>
            <a:r>
              <a:rPr lang="zh-CN" altLang="en-US" sz="2400" dirty="0" smtClean="0"/>
              <a:t>在</a:t>
            </a:r>
            <a:r>
              <a:rPr lang="zh-CN" altLang="en-US" sz="2400" dirty="0"/>
              <a:t>国内其它学术组织任职</a:t>
            </a:r>
            <a:r>
              <a:rPr lang="en-US" altLang="zh-CN" sz="2400" dirty="0"/>
              <a:t>10</a:t>
            </a:r>
            <a:r>
              <a:rPr lang="zh-CN" altLang="en-US" sz="2400" dirty="0"/>
              <a:t>余人次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28" y="3985304"/>
            <a:ext cx="47736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7" y="3744035"/>
            <a:ext cx="3375375" cy="225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7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15888"/>
            <a:ext cx="8382000" cy="914400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国家基标准（</a:t>
            </a:r>
            <a:r>
              <a:rPr lang="zh-CN" altLang="en-US" sz="3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辐射剂量基准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32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1123950"/>
            <a:ext cx="2664830" cy="171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b="0">
              <a:latin typeface="Calibri" pitchFamily="34" charset="0"/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8834" y="1052514"/>
            <a:ext cx="1693862" cy="242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矩形 9"/>
          <p:cNvSpPr>
            <a:spLocks noChangeArrowheads="1"/>
          </p:cNvSpPr>
          <p:nvPr/>
        </p:nvSpPr>
        <p:spPr bwMode="auto">
          <a:xfrm>
            <a:off x="6178551" y="3552826"/>
            <a:ext cx="28344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(60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～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250)kV X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射线空气比释动能基准装置</a:t>
            </a:r>
          </a:p>
        </p:txBody>
      </p:sp>
      <p:sp>
        <p:nvSpPr>
          <p:cNvPr id="49158" name="矩形 10"/>
          <p:cNvSpPr>
            <a:spLocks noChangeArrowheads="1"/>
          </p:cNvSpPr>
          <p:nvPr/>
        </p:nvSpPr>
        <p:spPr bwMode="auto">
          <a:xfrm>
            <a:off x="134938" y="3076574"/>
            <a:ext cx="26709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(10-60)kV X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射线空气比释动能基准装置</a:t>
            </a:r>
          </a:p>
        </p:txBody>
      </p:sp>
      <p:pic>
        <p:nvPicPr>
          <p:cNvPr id="49159" name="imgBanchmarkPic" descr="frmReal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9625" y="1123950"/>
            <a:ext cx="2646132" cy="171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矩形 12"/>
          <p:cNvSpPr>
            <a:spLocks noChangeArrowheads="1"/>
          </p:cNvSpPr>
          <p:nvPr/>
        </p:nvSpPr>
        <p:spPr bwMode="auto">
          <a:xfrm>
            <a:off x="3421063" y="3076574"/>
            <a:ext cx="2651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中能</a:t>
            </a:r>
            <a:r>
              <a:rPr lang="en-US" altLang="zh-CN" sz="1100"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射线</a:t>
            </a:r>
            <a:r>
              <a:rPr lang="en-US" altLang="zh-CN" sz="1100">
                <a:latin typeface="微软雅黑" pitchFamily="34" charset="-122"/>
                <a:ea typeface="微软雅黑" pitchFamily="34" charset="-122"/>
              </a:rPr>
              <a:t>(60</a:t>
            </a:r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～</a:t>
            </a:r>
            <a:r>
              <a:rPr lang="en-US" altLang="zh-CN" sz="1100">
                <a:latin typeface="微软雅黑" pitchFamily="34" charset="-122"/>
                <a:ea typeface="微软雅黑" pitchFamily="34" charset="-122"/>
              </a:rPr>
              <a:t>250)kV</a:t>
            </a:r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照射量基准装置</a:t>
            </a:r>
          </a:p>
        </p:txBody>
      </p:sp>
      <p:sp>
        <p:nvSpPr>
          <p:cNvPr id="49163" name="矩形 15"/>
          <p:cNvSpPr>
            <a:spLocks noChangeArrowheads="1"/>
          </p:cNvSpPr>
          <p:nvPr/>
        </p:nvSpPr>
        <p:spPr bwMode="auto">
          <a:xfrm>
            <a:off x="369034" y="5981700"/>
            <a:ext cx="24416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乳腺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射线线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空气比释动能基准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装置</a:t>
            </a: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（已完成国际比对，准备申报基准）</a:t>
            </a: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166" name="矩形 22"/>
          <p:cNvSpPr>
            <a:spLocks noChangeArrowheads="1"/>
          </p:cNvSpPr>
          <p:nvPr/>
        </p:nvSpPr>
        <p:spPr bwMode="auto">
          <a:xfrm>
            <a:off x="3045960" y="6096326"/>
            <a:ext cx="302679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250-600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kV X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射线空气比释动能基准装置</a:t>
            </a: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（装置已建立，计划开展国际比对）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8" y="3814015"/>
            <a:ext cx="2663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33365"/>
            <a:ext cx="1360996" cy="236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39" y="3997490"/>
            <a:ext cx="1463525" cy="194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5"/>
          <p:cNvSpPr>
            <a:spLocks noChangeArrowheads="1"/>
          </p:cNvSpPr>
          <p:nvPr/>
        </p:nvSpPr>
        <p:spPr bwMode="auto">
          <a:xfrm>
            <a:off x="6470296" y="6188096"/>
            <a:ext cx="244169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100" baseline="30000" dirty="0" smtClean="0">
                <a:latin typeface="微软雅黑" pitchFamily="34" charset="-122"/>
                <a:ea typeface="微软雅黑" pitchFamily="34" charset="-122"/>
              </a:rPr>
              <a:t>137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Cs γ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射线空气比释动能基准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装置</a:t>
            </a: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（已完成国际比对，准备申报基准）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3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15888"/>
            <a:ext cx="8382000" cy="914400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国家基标准（</a:t>
            </a:r>
            <a:r>
              <a:rPr lang="zh-CN" altLang="en-US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辐射剂量基准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32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b="0">
              <a:latin typeface="Calibri" pitchFamily="34" charset="0"/>
            </a:endParaRPr>
          </a:p>
        </p:txBody>
      </p:sp>
      <p:pic>
        <p:nvPicPr>
          <p:cNvPr id="49161" name="Picture 2" descr="20121130244"/>
          <p:cNvPicPr>
            <a:picLocks noChangeAspect="1" noChangeArrowheads="1"/>
          </p:cNvPicPr>
          <p:nvPr/>
        </p:nvPicPr>
        <p:blipFill>
          <a:blip r:embed="rId3" cstate="print"/>
          <a:srcRect t="23674" b="24258"/>
          <a:stretch>
            <a:fillRect/>
          </a:stretch>
        </p:blipFill>
        <p:spPr bwMode="auto">
          <a:xfrm>
            <a:off x="424472" y="1108145"/>
            <a:ext cx="2741613" cy="185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矩形 15"/>
          <p:cNvSpPr>
            <a:spLocks noChangeArrowheads="1"/>
          </p:cNvSpPr>
          <p:nvPr/>
        </p:nvSpPr>
        <p:spPr bwMode="auto">
          <a:xfrm>
            <a:off x="427463" y="3150956"/>
            <a:ext cx="22509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100" baseline="30000" dirty="0">
                <a:latin typeface="微软雅黑" pitchFamily="34" charset="-122"/>
                <a:ea typeface="微软雅黑" pitchFamily="34" charset="-122"/>
              </a:rPr>
              <a:t>60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Coγ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射线空气比释动能基准装置</a:t>
            </a:r>
          </a:p>
        </p:txBody>
      </p:sp>
      <p:sp>
        <p:nvSpPr>
          <p:cNvPr id="49164" name="矩形 16"/>
          <p:cNvSpPr>
            <a:spLocks noChangeArrowheads="1"/>
          </p:cNvSpPr>
          <p:nvPr/>
        </p:nvSpPr>
        <p:spPr bwMode="auto">
          <a:xfrm>
            <a:off x="5827069" y="3281761"/>
            <a:ext cx="32861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石墨空腔电离室</a:t>
            </a:r>
            <a:r>
              <a:rPr lang="en-US" altLang="zh-CN" sz="1100" baseline="30000" dirty="0" smtClean="0">
                <a:latin typeface="微软雅黑" pitchFamily="34" charset="-122"/>
                <a:ea typeface="微软雅黑" pitchFamily="34" charset="-122"/>
              </a:rPr>
              <a:t>60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Coγ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射线水吸收剂量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基准装置</a:t>
            </a:r>
          </a:p>
        </p:txBody>
      </p:sp>
      <p:sp>
        <p:nvSpPr>
          <p:cNvPr id="49166" name="矩形 22"/>
          <p:cNvSpPr>
            <a:spLocks noChangeArrowheads="1"/>
          </p:cNvSpPr>
          <p:nvPr/>
        </p:nvSpPr>
        <p:spPr bwMode="auto">
          <a:xfrm>
            <a:off x="3427837" y="3198582"/>
            <a:ext cx="22397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水量热计</a:t>
            </a:r>
            <a:r>
              <a:rPr lang="en-US" altLang="zh-CN" sz="1100">
                <a:latin typeface="微软雅黑" pitchFamily="34" charset="-122"/>
                <a:ea typeface="微软雅黑" pitchFamily="34" charset="-122"/>
              </a:rPr>
              <a:t>γ</a:t>
            </a:r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射线吸收剂量基准装置</a:t>
            </a:r>
          </a:p>
        </p:txBody>
      </p:sp>
      <p:pic>
        <p:nvPicPr>
          <p:cNvPr id="16" name="Picture 7" descr="D:\work\2016年\2016基准复查\电离法吸收剂量基准\提交材料\08电离法水吸收剂量基准装置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6694" r="16105" b="11905"/>
          <a:stretch/>
        </p:blipFill>
        <p:spPr bwMode="auto">
          <a:xfrm>
            <a:off x="6287208" y="1178750"/>
            <a:ext cx="2141253" cy="197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0 watercalorimeter\equipment\PICTURE\201307293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2" b="11874"/>
          <a:stretch/>
        </p:blipFill>
        <p:spPr bwMode="auto">
          <a:xfrm>
            <a:off x="3583935" y="994313"/>
            <a:ext cx="2062594" cy="20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3989874"/>
            <a:ext cx="25717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"/>
          <p:cNvSpPr>
            <a:spLocks noChangeArrowheads="1"/>
          </p:cNvSpPr>
          <p:nvPr/>
        </p:nvSpPr>
        <p:spPr bwMode="auto">
          <a:xfrm>
            <a:off x="642938" y="5847249"/>
            <a:ext cx="23006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硫酸亚铁剂量计吸收剂量基准装置</a:t>
            </a:r>
          </a:p>
        </p:txBody>
      </p:sp>
      <p:pic>
        <p:nvPicPr>
          <p:cNvPr id="25" name="Picture 1" descr="IMG_6618-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6" y="3989874"/>
            <a:ext cx="262731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3429000" y="5847249"/>
            <a:ext cx="23807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100">
                <a:latin typeface="微软雅黑" pitchFamily="34" charset="-122"/>
                <a:ea typeface="微软雅黑" pitchFamily="34" charset="-122"/>
              </a:rPr>
              <a:t>γ</a:t>
            </a:r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射线石墨吸收剂量量热计基准装置</a:t>
            </a:r>
          </a:p>
        </p:txBody>
      </p:sp>
      <p:sp>
        <p:nvSpPr>
          <p:cNvPr id="27" name="矩形 6"/>
          <p:cNvSpPr>
            <a:spLocks noChangeArrowheads="1"/>
          </p:cNvSpPr>
          <p:nvPr/>
        </p:nvSpPr>
        <p:spPr bwMode="auto">
          <a:xfrm>
            <a:off x="5967157" y="5867690"/>
            <a:ext cx="30059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水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量热计加速器高能光子水吸收剂量基准装置</a:t>
            </a: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（完成比对，准备申报国家基准）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8" name="Picture 2" descr="D:\others\pic\IMG_20150915_2230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6" b="5777"/>
          <a:stretch/>
        </p:blipFill>
        <p:spPr bwMode="auto">
          <a:xfrm>
            <a:off x="6230696" y="3958611"/>
            <a:ext cx="2299755" cy="18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8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15888"/>
            <a:ext cx="8382000" cy="914400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国家基标准（</a:t>
            </a:r>
            <a:r>
              <a:rPr lang="zh-CN" altLang="en-US" sz="3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辐射剂量标准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3200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b="0"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8"/>
          <a:stretch/>
        </p:blipFill>
        <p:spPr bwMode="auto">
          <a:xfrm>
            <a:off x="349252" y="1034949"/>
            <a:ext cx="2917603" cy="184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22"/>
          <p:cNvSpPr>
            <a:spLocks noChangeArrowheads="1"/>
          </p:cNvSpPr>
          <p:nvPr/>
        </p:nvSpPr>
        <p:spPr bwMode="auto">
          <a:xfrm>
            <a:off x="798802" y="3008911"/>
            <a:ext cx="20185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β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射线吸收剂量国家标准装置</a:t>
            </a: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（已列入国际比对计划）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1"/>
          <a:stretch/>
        </p:blipFill>
        <p:spPr bwMode="auto">
          <a:xfrm>
            <a:off x="3467505" y="1034949"/>
            <a:ext cx="2755762" cy="184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9"/>
          <a:stretch/>
        </p:blipFill>
        <p:spPr bwMode="auto">
          <a:xfrm>
            <a:off x="6507215" y="998729"/>
            <a:ext cx="2211094" cy="2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20090723031"/>
          <p:cNvPicPr>
            <a:picLocks noChangeAspect="1" noChangeArrowheads="1"/>
          </p:cNvPicPr>
          <p:nvPr/>
        </p:nvPicPr>
        <p:blipFill>
          <a:blip r:embed="rId6" cstate="print"/>
          <a:srcRect l="7317"/>
          <a:stretch>
            <a:fillRect/>
          </a:stretch>
        </p:blipFill>
        <p:spPr bwMode="auto">
          <a:xfrm>
            <a:off x="3467505" y="3933871"/>
            <a:ext cx="2643187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2"/>
          <p:cNvSpPr>
            <a:spLocks noChangeArrowheads="1"/>
          </p:cNvSpPr>
          <p:nvPr/>
        </p:nvSpPr>
        <p:spPr bwMode="auto">
          <a:xfrm>
            <a:off x="3635037" y="6215800"/>
            <a:ext cx="23006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热释光剂量计检定标准参考辐射场</a:t>
            </a:r>
          </a:p>
        </p:txBody>
      </p:sp>
      <p:pic>
        <p:nvPicPr>
          <p:cNvPr id="18" name="imgMeasStandardsPic" descr="frmRealIm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833" y="3933871"/>
            <a:ext cx="2565400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5"/>
          <p:cNvSpPr>
            <a:spLocks noChangeArrowheads="1"/>
          </p:cNvSpPr>
          <p:nvPr/>
        </p:nvSpPr>
        <p:spPr bwMode="auto">
          <a:xfrm>
            <a:off x="390759" y="6219869"/>
            <a:ext cx="27574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丙氨酸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/EPR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剂量计吸收剂量标准测量系统</a:t>
            </a:r>
          </a:p>
        </p:txBody>
      </p:sp>
      <p:pic>
        <p:nvPicPr>
          <p:cNvPr id="21" name="Picture 8" descr="DSCN09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96308" y="3933870"/>
            <a:ext cx="176688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17"/>
          <p:cNvSpPr>
            <a:spLocks noChangeArrowheads="1"/>
          </p:cNvSpPr>
          <p:nvPr/>
        </p:nvSpPr>
        <p:spPr bwMode="auto">
          <a:xfrm>
            <a:off x="6605823" y="6362745"/>
            <a:ext cx="210987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100"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sz="1100">
                <a:latin typeface="微软雅黑" pitchFamily="34" charset="-122"/>
                <a:ea typeface="微软雅黑" pitchFamily="34" charset="-122"/>
              </a:rPr>
              <a:t>射线诊断水平剂量仪检定装置</a:t>
            </a:r>
          </a:p>
        </p:txBody>
      </p:sp>
      <p:sp>
        <p:nvSpPr>
          <p:cNvPr id="23" name="矩形 15"/>
          <p:cNvSpPr>
            <a:spLocks noChangeArrowheads="1"/>
          </p:cNvSpPr>
          <p:nvPr/>
        </p:nvSpPr>
        <p:spPr bwMode="auto">
          <a:xfrm>
            <a:off x="3319696" y="3093549"/>
            <a:ext cx="30074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γ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射线空气比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释动能（防护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水平）标准装置</a:t>
            </a: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参加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IAEA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组织的比对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15"/>
          <p:cNvSpPr>
            <a:spLocks noChangeArrowheads="1"/>
          </p:cNvSpPr>
          <p:nvPr/>
        </p:nvSpPr>
        <p:spPr bwMode="auto">
          <a:xfrm>
            <a:off x="6206498" y="3572435"/>
            <a:ext cx="30074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γ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射线空气比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释动能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（环境水平）标准装置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46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9526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国家基标准（</a:t>
            </a:r>
            <a:r>
              <a:rPr lang="zh-CN" altLang="en-US" sz="3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放射性活度基准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）</a:t>
            </a:r>
          </a:p>
        </p:txBody>
      </p:sp>
      <p:pic>
        <p:nvPicPr>
          <p:cNvPr id="45058" name="Picture 3" descr="活度室-项目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530" y="1152605"/>
            <a:ext cx="277495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 descr="G:\照片\活度室装置\20121224_051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3492" y="1144666"/>
            <a:ext cx="25923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G:\照片\活度室装置\活度室-项目-2.2-4πβ(LS)-γ绝对测量装置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520" y="1163716"/>
            <a:ext cx="25558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 descr="G:\照片\活度室装置\IMG_98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7550" y="3925890"/>
            <a:ext cx="2517775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Box 2"/>
          <p:cNvSpPr txBox="1">
            <a:spLocks noChangeArrowheads="1"/>
          </p:cNvSpPr>
          <p:nvPr/>
        </p:nvSpPr>
        <p:spPr bwMode="auto">
          <a:xfrm>
            <a:off x="1078130" y="3103642"/>
            <a:ext cx="1309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πβ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符合</a:t>
            </a:r>
          </a:p>
        </p:txBody>
      </p:sp>
      <p:sp>
        <p:nvSpPr>
          <p:cNvPr id="45064" name="TextBox 12"/>
          <p:cNvSpPr txBox="1">
            <a:spLocks noChangeArrowheads="1"/>
          </p:cNvSpPr>
          <p:nvPr/>
        </p:nvSpPr>
        <p:spPr bwMode="auto">
          <a:xfrm>
            <a:off x="6635968" y="3149678"/>
            <a:ext cx="1576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(LS)-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符合</a:t>
            </a:r>
          </a:p>
        </p:txBody>
      </p:sp>
      <p:sp>
        <p:nvSpPr>
          <p:cNvPr id="45065" name="TextBox 13"/>
          <p:cNvSpPr txBox="1">
            <a:spLocks noChangeArrowheads="1"/>
          </p:cNvSpPr>
          <p:nvPr/>
        </p:nvSpPr>
        <p:spPr bwMode="auto">
          <a:xfrm>
            <a:off x="3897532" y="3149678"/>
            <a:ext cx="1604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X(e)-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符合</a:t>
            </a:r>
          </a:p>
        </p:txBody>
      </p:sp>
      <p:sp>
        <p:nvSpPr>
          <p:cNvPr id="45066" name="TextBox 14"/>
          <p:cNvSpPr txBox="1">
            <a:spLocks noChangeArrowheads="1"/>
          </p:cNvSpPr>
          <p:nvPr/>
        </p:nvSpPr>
        <p:spPr bwMode="auto">
          <a:xfrm>
            <a:off x="2229287" y="6021389"/>
            <a:ext cx="1345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(LS)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液闪</a:t>
            </a:r>
          </a:p>
        </p:txBody>
      </p:sp>
      <p:sp>
        <p:nvSpPr>
          <p:cNvPr id="45068" name="TextBox 16"/>
          <p:cNvSpPr txBox="1">
            <a:spLocks noChangeArrowheads="1"/>
          </p:cNvSpPr>
          <p:nvPr/>
        </p:nvSpPr>
        <p:spPr bwMode="auto">
          <a:xfrm>
            <a:off x="5202677" y="6064295"/>
            <a:ext cx="2156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粒子发射率</a:t>
            </a:r>
          </a:p>
        </p:txBody>
      </p:sp>
      <p:pic>
        <p:nvPicPr>
          <p:cNvPr id="45069" name="Picture 10" descr="IMG_99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6675" y="3876677"/>
            <a:ext cx="2665412" cy="186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26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9526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国家基标准（</a:t>
            </a:r>
            <a:r>
              <a:rPr lang="zh-CN" altLang="en-US" sz="3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放射性活度标准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）</a:t>
            </a:r>
          </a:p>
        </p:txBody>
      </p:sp>
      <p:pic>
        <p:nvPicPr>
          <p:cNvPr id="47106" name="Picture 2" descr="G:\照片\活度室装置\DSC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6850" y="1125538"/>
            <a:ext cx="310515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G:\照片\活度室装置\电离辐射所-四-3-图片1-用于氡测量仪校准的标准氡室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3978" y="1184277"/>
            <a:ext cx="2995613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G:\照片\活度室装置\IMG_9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6851" y="3860799"/>
            <a:ext cx="3084513" cy="205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G:\照片\活度室装置\IMG_99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9888" y="3671888"/>
            <a:ext cx="23622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1"/>
          <p:cNvSpPr txBox="1">
            <a:spLocks noChangeArrowheads="1"/>
          </p:cNvSpPr>
          <p:nvPr/>
        </p:nvSpPr>
        <p:spPr bwMode="auto">
          <a:xfrm>
            <a:off x="2619378" y="3362326"/>
            <a:ext cx="777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谱仪</a:t>
            </a:r>
          </a:p>
        </p:txBody>
      </p:sp>
      <p:sp>
        <p:nvSpPr>
          <p:cNvPr id="47111" name="TextBox 3"/>
          <p:cNvSpPr txBox="1">
            <a:spLocks noChangeArrowheads="1"/>
          </p:cNvSpPr>
          <p:nvPr/>
        </p:nvSpPr>
        <p:spPr bwMode="auto">
          <a:xfrm>
            <a:off x="6162677" y="3302001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氡检定</a:t>
            </a:r>
          </a:p>
        </p:txBody>
      </p:sp>
      <p:sp>
        <p:nvSpPr>
          <p:cNvPr id="47112" name="TextBox 20"/>
          <p:cNvSpPr txBox="1">
            <a:spLocks noChangeArrowheads="1"/>
          </p:cNvSpPr>
          <p:nvPr/>
        </p:nvSpPr>
        <p:spPr bwMode="auto">
          <a:xfrm>
            <a:off x="2025402" y="6116639"/>
            <a:ext cx="1988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2π</a:t>
            </a:r>
            <a:r>
              <a:rPr lang="el-GR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低本底</a:t>
            </a:r>
          </a:p>
        </p:txBody>
      </p:sp>
      <p:sp>
        <p:nvSpPr>
          <p:cNvPr id="47113" name="TextBox 21"/>
          <p:cNvSpPr txBox="1">
            <a:spLocks noChangeArrowheads="1"/>
          </p:cNvSpPr>
          <p:nvPr/>
        </p:nvSpPr>
        <p:spPr bwMode="auto">
          <a:xfrm>
            <a:off x="6091241" y="6116639"/>
            <a:ext cx="1301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l-GR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πγ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电离室</a:t>
            </a:r>
          </a:p>
        </p:txBody>
      </p:sp>
    </p:spTree>
    <p:extLst>
      <p:ext uri="{BB962C8B-B14F-4D97-AF65-F5344CB8AC3E}">
        <p14:creationId xmlns:p14="http://schemas.microsoft.com/office/powerpoint/2010/main" val="32352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353425" cy="720725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/>
          <a:p>
            <a:pPr>
              <a:defRPr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国家基标准（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中子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3000" b="1" dirty="0">
              <a:solidFill>
                <a:srgbClr val="FF0000"/>
              </a:solidFill>
              <a:ea typeface="宋体" pitchFamily="2" charset="-122"/>
              <a:cs typeface="+mn-cs"/>
            </a:endParaRP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b="0">
              <a:latin typeface="Calibri" pitchFamily="34" charset="0"/>
            </a:endParaRPr>
          </a:p>
        </p:txBody>
      </p:sp>
      <p:sp>
        <p:nvSpPr>
          <p:cNvPr id="2054" name="矩形 8"/>
          <p:cNvSpPr>
            <a:spLocks noChangeArrowheads="1"/>
          </p:cNvSpPr>
          <p:nvPr/>
        </p:nvSpPr>
        <p:spPr bwMode="auto">
          <a:xfrm>
            <a:off x="3357554" y="5929330"/>
            <a:ext cx="2786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 smtClean="0">
                <a:latin typeface="+mj-lt"/>
                <a:ea typeface="+mj-ea"/>
              </a:rPr>
              <a:t>中子源强度基准</a:t>
            </a:r>
            <a:endParaRPr lang="en-US" altLang="zh-CN" b="1" dirty="0">
              <a:latin typeface="+mj-lt"/>
              <a:ea typeface="+mj-ea"/>
            </a:endParaRPr>
          </a:p>
        </p:txBody>
      </p:sp>
      <p:pic>
        <p:nvPicPr>
          <p:cNvPr id="2055" name="Picture 2" descr="(射)0601C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071504"/>
            <a:ext cx="2500311" cy="187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矩形 10"/>
          <p:cNvSpPr>
            <a:spLocks noChangeArrowheads="1"/>
          </p:cNvSpPr>
          <p:nvPr/>
        </p:nvSpPr>
        <p:spPr bwMode="auto">
          <a:xfrm>
            <a:off x="0" y="3071810"/>
            <a:ext cx="3286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 smtClean="0"/>
              <a:t>14.8MeV</a:t>
            </a:r>
            <a:r>
              <a:rPr lang="zh-CN" altLang="en-US" sz="2000" b="1" dirty="0" smtClean="0"/>
              <a:t>中子吸收剂量基准</a:t>
            </a:r>
            <a:endParaRPr lang="zh-CN" altLang="en-US" sz="2000" b="1" dirty="0"/>
          </a:p>
        </p:txBody>
      </p:sp>
      <p:sp>
        <p:nvSpPr>
          <p:cNvPr id="2057" name="矩形 12"/>
          <p:cNvSpPr>
            <a:spLocks noChangeArrowheads="1"/>
          </p:cNvSpPr>
          <p:nvPr/>
        </p:nvSpPr>
        <p:spPr bwMode="auto">
          <a:xfrm>
            <a:off x="387238" y="5929330"/>
            <a:ext cx="24288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 dirty="0" smtClean="0">
                <a:latin typeface="+mj-lt"/>
                <a:ea typeface="+mj-ea"/>
              </a:rPr>
              <a:t>热中子注量率基准</a:t>
            </a:r>
            <a:endParaRPr lang="en-US" altLang="zh-CN" sz="2000" b="1" dirty="0">
              <a:latin typeface="+mj-lt"/>
              <a:ea typeface="+mj-ea"/>
            </a:endParaRPr>
          </a:p>
        </p:txBody>
      </p:sp>
      <p:sp>
        <p:nvSpPr>
          <p:cNvPr id="144397" name="Rectangle 13"/>
          <p:cNvSpPr>
            <a:spLocks noChangeArrowheads="1"/>
          </p:cNvSpPr>
          <p:nvPr/>
        </p:nvSpPr>
        <p:spPr bwMode="auto">
          <a:xfrm>
            <a:off x="0" y="2328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latin typeface="Arial" pitchFamily="34" charset="0"/>
            </a:endParaRPr>
          </a:p>
        </p:txBody>
      </p:sp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786190"/>
            <a:ext cx="1297602" cy="211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3289" y="3940984"/>
            <a:ext cx="2571736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3202772" y="1297766"/>
            <a:ext cx="295277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6357950" y="1357298"/>
          <a:ext cx="2529591" cy="3472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位图图像" r:id="rId8" imgW="3657143" imgH="4877481" progId="PBrush">
                  <p:embed/>
                </p:oleObj>
              </mc:Choice>
              <mc:Fallback>
                <p:oleObj name="位图图像" r:id="rId8" imgW="3657143" imgH="487748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50" y="1357298"/>
                        <a:ext cx="2529591" cy="3472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8"/>
          <p:cNvSpPr>
            <a:spLocks noChangeArrowheads="1"/>
          </p:cNvSpPr>
          <p:nvPr/>
        </p:nvSpPr>
        <p:spPr bwMode="auto">
          <a:xfrm>
            <a:off x="6229713" y="5081920"/>
            <a:ext cx="2786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 smtClean="0">
                <a:latin typeface="+mj-lt"/>
                <a:ea typeface="+mj-ea"/>
              </a:rPr>
              <a:t>中子剂量当量标准装置</a:t>
            </a:r>
            <a:endParaRPr lang="en-US" altLang="zh-CN" b="1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68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7544" y="54868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内容纲要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1560" y="1556792"/>
            <a:ext cx="7848872" cy="295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中国计量院介绍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电离辐射所简介</a:t>
            </a:r>
            <a:endParaRPr lang="en-US" altLang="zh-CN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lnSpc>
                <a:spcPct val="150000"/>
              </a:lnSpc>
              <a:buFont typeface="+mj-ea"/>
              <a:buAutoNum type="ea1JpnChsDbPeriod"/>
            </a:pP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JJG 393-2003 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辐射防护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辐射剂量当量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率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仪和监测仪检定规程</a:t>
            </a:r>
          </a:p>
        </p:txBody>
      </p:sp>
    </p:spTree>
    <p:extLst>
      <p:ext uri="{BB962C8B-B14F-4D97-AF65-F5344CB8AC3E}">
        <p14:creationId xmlns:p14="http://schemas.microsoft.com/office/powerpoint/2010/main" val="14079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2" y="1052514"/>
            <a:ext cx="3711575" cy="194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161510" y="3203975"/>
            <a:ext cx="4389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K1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Co-60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空气比释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动能（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2001/2015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5299" name="图片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3" y="3860801"/>
            <a:ext cx="3814763" cy="238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Box 8"/>
          <p:cNvSpPr txBox="1">
            <a:spLocks noChangeArrowheads="1"/>
          </p:cNvSpPr>
          <p:nvPr/>
        </p:nvSpPr>
        <p:spPr bwMode="auto">
          <a:xfrm>
            <a:off x="5047564" y="6093297"/>
            <a:ext cx="3212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K4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Co-60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水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吸收剂量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(2010)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303" name="TextBox 2"/>
          <p:cNvSpPr txBox="1">
            <a:spLocks noChangeArrowheads="1"/>
          </p:cNvSpPr>
          <p:nvPr/>
        </p:nvSpPr>
        <p:spPr bwMode="auto">
          <a:xfrm>
            <a:off x="4489045" y="3213100"/>
            <a:ext cx="4483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K2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：低能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射线空气比释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动能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(2010/2018)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8" y="889001"/>
            <a:ext cx="3167063" cy="2324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5305" name="TextBox 2"/>
          <p:cNvSpPr txBox="1">
            <a:spLocks noChangeArrowheads="1"/>
          </p:cNvSpPr>
          <p:nvPr/>
        </p:nvSpPr>
        <p:spPr bwMode="auto">
          <a:xfrm>
            <a:off x="223095" y="6093297"/>
            <a:ext cx="448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K3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：中能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射线空气比释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动能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(2001/2017)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2749041" y="188913"/>
            <a:ext cx="36471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国际比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对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2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辐射剂量</a:t>
            </a:r>
            <a:endParaRPr lang="zh-CN" altLang="en-US" sz="32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307" name="椭圆 12"/>
          <p:cNvSpPr>
            <a:spLocks noChangeArrowheads="1"/>
          </p:cNvSpPr>
          <p:nvPr/>
        </p:nvSpPr>
        <p:spPr bwMode="auto">
          <a:xfrm>
            <a:off x="1979613" y="1341439"/>
            <a:ext cx="215900" cy="1871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zh-CN" altLang="en-US"/>
          </a:p>
        </p:txBody>
      </p:sp>
      <p:sp>
        <p:nvSpPr>
          <p:cNvPr id="13" name="椭圆 12"/>
          <p:cNvSpPr>
            <a:spLocks noChangeArrowheads="1"/>
          </p:cNvSpPr>
          <p:nvPr/>
        </p:nvSpPr>
        <p:spPr bwMode="auto">
          <a:xfrm>
            <a:off x="6867255" y="4073102"/>
            <a:ext cx="215900" cy="1871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zh-CN" altLang="en-US"/>
          </a:p>
        </p:txBody>
      </p:sp>
      <p:pic>
        <p:nvPicPr>
          <p:cNvPr id="14" name="Image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4"/>
          <a:stretch>
            <a:fillRect/>
          </a:stretch>
        </p:blipFill>
        <p:spPr bwMode="auto">
          <a:xfrm>
            <a:off x="507825" y="3622731"/>
            <a:ext cx="3375375" cy="2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67" y="4037597"/>
            <a:ext cx="2317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4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2" y="886699"/>
            <a:ext cx="3705225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9962" y="3203975"/>
            <a:ext cx="3845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K5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Cs-137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空气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比释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动能（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8947" y="6096531"/>
            <a:ext cx="3845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K7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：乳腺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射线空气比释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动能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(2018)</a:t>
            </a:r>
          </a:p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已完成测量工作。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2" y="3891286"/>
            <a:ext cx="3060340" cy="206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3356" y="3834045"/>
            <a:ext cx="2811463" cy="20891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26995" y="6113039"/>
            <a:ext cx="41092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K8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Ir-192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参考空气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比释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动能装置建立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计划参加国际比对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Image 1"/>
          <p:cNvPicPr/>
          <p:nvPr/>
        </p:nvPicPr>
        <p:blipFill>
          <a:blip r:embed="rId5"/>
          <a:stretch>
            <a:fillRect/>
          </a:stretch>
        </p:blipFill>
        <p:spPr>
          <a:xfrm>
            <a:off x="4526995" y="886699"/>
            <a:ext cx="4109202" cy="2227059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62010" y="3226600"/>
            <a:ext cx="400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K6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：加速器光子水吸收剂量（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2016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2749041" y="188913"/>
            <a:ext cx="36471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国际比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对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2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辐射剂量</a:t>
            </a:r>
            <a:endParaRPr lang="zh-CN" altLang="en-US" sz="32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椭圆 12"/>
          <p:cNvSpPr>
            <a:spLocks noChangeArrowheads="1"/>
          </p:cNvSpPr>
          <p:nvPr/>
        </p:nvSpPr>
        <p:spPr bwMode="auto">
          <a:xfrm>
            <a:off x="8172400" y="1247382"/>
            <a:ext cx="215900" cy="1871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zh-CN" altLang="en-US"/>
          </a:p>
        </p:txBody>
      </p:sp>
      <p:sp>
        <p:nvSpPr>
          <p:cNvPr id="14" name="椭圆 12"/>
          <p:cNvSpPr>
            <a:spLocks noChangeArrowheads="1"/>
          </p:cNvSpPr>
          <p:nvPr/>
        </p:nvSpPr>
        <p:spPr bwMode="auto">
          <a:xfrm>
            <a:off x="3726030" y="1268760"/>
            <a:ext cx="215900" cy="18716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4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3" name="标题 1"/>
          <p:cNvSpPr txBox="1">
            <a:spLocks/>
          </p:cNvSpPr>
          <p:nvPr/>
        </p:nvSpPr>
        <p:spPr bwMode="auto">
          <a:xfrm>
            <a:off x="684214" y="241302"/>
            <a:ext cx="777398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FFFFFF"/>
            </a:outerShdw>
          </a:effectLst>
        </p:spPr>
        <p:txBody>
          <a:bodyPr lIns="90488" tIns="44450" rIns="90488" bIns="44450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国际比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对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2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活度</a:t>
            </a:r>
            <a:endParaRPr lang="zh-CN" altLang="en-US" sz="32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6525" y="1054745"/>
            <a:ext cx="4572000" cy="2387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CCRI(II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)-K2.H-3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BIPM.RI(II)-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K4.Tc-99m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APMP.RI(II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K2.Fe-59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BIPM.RI(II)-K1.Co-60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CCRI(II)-K2.Ge-68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CCRI(II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S12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BIPM.RI(II)-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K1.Pa-231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55" y="3906475"/>
            <a:ext cx="3498578" cy="22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图文框 26"/>
          <p:cNvSpPr/>
          <p:nvPr/>
        </p:nvSpPr>
        <p:spPr>
          <a:xfrm>
            <a:off x="3485837" y="4610568"/>
            <a:ext cx="135015" cy="945105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0" dirty="0">
              <a:solidFill>
                <a:schemeClr val="tx1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416" y="883056"/>
            <a:ext cx="3810000" cy="237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矩形 5"/>
          <p:cNvSpPr>
            <a:spLocks noChangeArrowheads="1"/>
          </p:cNvSpPr>
          <p:nvPr/>
        </p:nvSpPr>
        <p:spPr bwMode="auto">
          <a:xfrm>
            <a:off x="5596914" y="3257761"/>
            <a:ext cx="249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zh-CN" dirty="0" smtClean="0"/>
              <a:t>CCRI(II)-K2.H-3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2009</a:t>
            </a:r>
            <a:r>
              <a:rPr lang="zh-CN" altLang="en-US" dirty="0" smtClean="0"/>
              <a:t>）</a:t>
            </a:r>
            <a:endParaRPr lang="en-US" altLang="zh-CN" dirty="0"/>
          </a:p>
        </p:txBody>
      </p:sp>
      <p:sp>
        <p:nvSpPr>
          <p:cNvPr id="30" name="图文框 29"/>
          <p:cNvSpPr/>
          <p:nvPr/>
        </p:nvSpPr>
        <p:spPr>
          <a:xfrm>
            <a:off x="7247683" y="1116166"/>
            <a:ext cx="135016" cy="945105"/>
          </a:xfrm>
          <a:prstGeom prst="frame">
            <a:avLst>
              <a:gd name="adj1" fmla="val 0"/>
            </a:avLst>
          </a:prstGeom>
          <a:solidFill>
            <a:srgbClr val="0033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791580" y="6255023"/>
            <a:ext cx="3275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BIPM.RI(II)-K4 </a:t>
            </a:r>
            <a:r>
              <a:rPr lang="en-US" altLang="zh-CN" dirty="0" smtClean="0"/>
              <a:t> Tc-99m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2012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296" y="3817308"/>
            <a:ext cx="3519675" cy="2184490"/>
          </a:xfrm>
          <a:prstGeom prst="rect">
            <a:avLst/>
          </a:prstGeom>
        </p:spPr>
      </p:pic>
      <p:sp>
        <p:nvSpPr>
          <p:cNvPr id="33" name="图文框 32"/>
          <p:cNvSpPr/>
          <p:nvPr/>
        </p:nvSpPr>
        <p:spPr>
          <a:xfrm>
            <a:off x="6610183" y="4685337"/>
            <a:ext cx="182584" cy="765085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5053508" y="6136197"/>
            <a:ext cx="3275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APMP.RI(II)-K2.Fe-59</a:t>
            </a:r>
            <a:r>
              <a:rPr lang="en-US" altLang="zh-CN" dirty="0" smtClean="0"/>
              <a:t>.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2014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07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14678" y="278650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国际比对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32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中子</a:t>
            </a:r>
            <a:endParaRPr lang="zh-CN" altLang="en-US" sz="3200" dirty="0">
              <a:solidFill>
                <a:srgbClr val="0033CC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3000396" cy="235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000109"/>
            <a:ext cx="2928958" cy="23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83436" y="3357562"/>
            <a:ext cx="528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APMP RI(III) S1</a:t>
            </a:r>
            <a:r>
              <a:rPr lang="zh-CN" altLang="en-US" dirty="0" smtClean="0"/>
              <a:t>中子周围剂量当量率（</a:t>
            </a:r>
            <a:r>
              <a:rPr lang="en-US" altLang="zh-CN" dirty="0" smtClean="0"/>
              <a:t>2010</a:t>
            </a:r>
            <a:r>
              <a:rPr lang="zh-CN" altLang="en-US" dirty="0" smtClean="0"/>
              <a:t>～</a:t>
            </a:r>
            <a:r>
              <a:rPr lang="en-US" altLang="zh-CN" dirty="0" smtClean="0"/>
              <a:t>2012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2285984" y="3643314"/>
          <a:ext cx="4052878" cy="283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Graph" r:id="rId5" imgW="4156253" imgH="2900477" progId="Origin50.Graph">
                  <p:embed/>
                </p:oleObj>
              </mc:Choice>
              <mc:Fallback>
                <p:oleObj name="Graph" r:id="rId5" imgW="4156253" imgH="290047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3643314"/>
                        <a:ext cx="4052878" cy="28327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43108" y="6357958"/>
            <a:ext cx="465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BIPM CCRI(III)K9 Am-Be.1</a:t>
            </a:r>
            <a:r>
              <a:rPr lang="zh-CN" altLang="en-US" dirty="0" smtClean="0"/>
              <a:t>中子发射率（</a:t>
            </a:r>
            <a:r>
              <a:rPr lang="en-US" altLang="zh-CN" dirty="0" smtClean="0"/>
              <a:t>2012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9" name="流程图: 终止 8"/>
          <p:cNvSpPr/>
          <p:nvPr/>
        </p:nvSpPr>
        <p:spPr>
          <a:xfrm>
            <a:off x="2285984" y="1071546"/>
            <a:ext cx="214314" cy="1928826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终止 9"/>
          <p:cNvSpPr/>
          <p:nvPr/>
        </p:nvSpPr>
        <p:spPr>
          <a:xfrm>
            <a:off x="6572264" y="1071546"/>
            <a:ext cx="214314" cy="1928826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终止 10"/>
          <p:cNvSpPr/>
          <p:nvPr/>
        </p:nvSpPr>
        <p:spPr>
          <a:xfrm>
            <a:off x="3714744" y="3714752"/>
            <a:ext cx="214314" cy="1928826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4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/>
          <p:cNvGraphicFramePr/>
          <p:nvPr>
            <p:extLst/>
          </p:nvPr>
        </p:nvGraphicFramePr>
        <p:xfrm>
          <a:off x="1376645" y="1568794"/>
          <a:ext cx="6157292" cy="4009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8369" name="矩形 3"/>
          <p:cNvSpPr>
            <a:spLocks noChangeArrowheads="1"/>
          </p:cNvSpPr>
          <p:nvPr/>
        </p:nvSpPr>
        <p:spPr bwMode="auto">
          <a:xfrm>
            <a:off x="323852" y="476252"/>
            <a:ext cx="84248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电离辐射国际</a:t>
            </a:r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互认检测与校准能力（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CMCs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） </a:t>
            </a:r>
            <a:r>
              <a:rPr lang="en-US" altLang="zh-CN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195</a:t>
            </a:r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32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370" name="Rectangle 8"/>
          <p:cNvSpPr>
            <a:spLocks noChangeArrowheads="1"/>
          </p:cNvSpPr>
          <p:nvPr/>
        </p:nvSpPr>
        <p:spPr bwMode="auto">
          <a:xfrm>
            <a:off x="4707017" y="3549013"/>
            <a:ext cx="368223" cy="16557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3348041" y="5589240"/>
            <a:ext cx="2376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世界排名第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7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47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 idx="4294967295"/>
          </p:nvPr>
        </p:nvSpPr>
        <p:spPr>
          <a:xfrm>
            <a:off x="683568" y="1569934"/>
            <a:ext cx="7776864" cy="2305050"/>
          </a:xfrm>
          <a:prstGeom prst="rect">
            <a:avLst/>
          </a:prstGeom>
        </p:spPr>
        <p:txBody>
          <a:bodyPr vert="horz" wrap="square" lIns="91440" tIns="45720" rIns="91440" bIns="45720" anchor="ctr"/>
          <a:lstStyle>
            <a:lvl1pPr lvl="0">
              <a:defRPr/>
            </a:lvl1pPr>
          </a:lstStyle>
          <a:p>
            <a:pPr lvl="0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辐射防护用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辐射剂量当量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率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仪和监测仪检定规程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755576" y="4697666"/>
            <a:ext cx="7776864" cy="12926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报告人：李德红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中国计量科学研究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院电离辐射所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fld id="{58E98A99-D67F-4DF5-A75F-E5900AA532EF}" type="datetime2">
              <a:rPr lang="zh-CN" altLang="en-US" sz="18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2018年7月25日</a:t>
            </a:fld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Line 5"/>
          <p:cNvSpPr/>
          <p:nvPr/>
        </p:nvSpPr>
        <p:spPr>
          <a:xfrm>
            <a:off x="0" y="771525"/>
            <a:ext cx="9144000" cy="0"/>
          </a:xfrm>
          <a:prstGeom prst="line">
            <a:avLst/>
          </a:prstGeom>
          <a:ln w="50800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-26987"/>
            <a:ext cx="9156700" cy="79851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413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范围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术语和计量单位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概述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/>
              <a:t>计量性能</a:t>
            </a:r>
            <a:r>
              <a:rPr lang="zh-CN" altLang="en-US" dirty="0" smtClean="0"/>
              <a:t>要求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通用技术要求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/>
              <a:t>计量</a:t>
            </a:r>
            <a:r>
              <a:rPr lang="zh-CN" altLang="en-US" dirty="0" smtClean="0"/>
              <a:t>器具控制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2480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范围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2104" y="1292772"/>
            <a:ext cx="8229600" cy="46413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 smtClean="0"/>
              <a:t>射线种类：</a:t>
            </a:r>
            <a:r>
              <a:rPr lang="en-US" altLang="zh-CN" sz="2800" dirty="0" smtClean="0"/>
              <a:t>X</a:t>
            </a:r>
            <a:r>
              <a:rPr lang="zh-CN" altLang="en-US" sz="2800" dirty="0" smtClean="0"/>
              <a:t>、</a:t>
            </a:r>
            <a:r>
              <a:rPr lang="en-US" altLang="zh-CN" sz="2800" dirty="0" smtClean="0"/>
              <a:t>γ</a:t>
            </a:r>
            <a:r>
              <a:rPr lang="zh-CN" altLang="en-US" sz="2800" dirty="0" smtClean="0"/>
              <a:t>射线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 smtClean="0"/>
              <a:t>能量：</a:t>
            </a:r>
            <a:r>
              <a:rPr lang="en-US" altLang="zh-CN" sz="2800" dirty="0" smtClean="0"/>
              <a:t>10keV-1.5MeV</a:t>
            </a:r>
            <a:r>
              <a:rPr lang="zh-CN" altLang="en-US" sz="2800" dirty="0" smtClean="0"/>
              <a:t>，</a:t>
            </a:r>
            <a:r>
              <a:rPr lang="en-US" altLang="zh-CN" sz="2800" dirty="0" smtClean="0">
                <a:solidFill>
                  <a:srgbClr val="FF0000"/>
                </a:solidFill>
              </a:rPr>
              <a:t>4MeV-9MeV</a:t>
            </a:r>
            <a:r>
              <a:rPr lang="en-US" altLang="zh-CN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条件缺乏）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/>
              <a:t>物理量：周围剂量当量、定向剂量当量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 smtClean="0"/>
              <a:t>单位</a:t>
            </a:r>
            <a:r>
              <a:rPr lang="zh-CN" altLang="en-US" sz="2800" dirty="0"/>
              <a:t>：</a:t>
            </a:r>
            <a:r>
              <a:rPr lang="en-US" altLang="zh-CN" sz="2800" dirty="0" err="1"/>
              <a:t>Sv</a:t>
            </a:r>
            <a:r>
              <a:rPr lang="zh-CN" altLang="en-US" sz="2800" dirty="0" smtClean="0"/>
              <a:t>、</a:t>
            </a:r>
            <a:r>
              <a:rPr lang="en-US" altLang="zh-CN" sz="2800" dirty="0" err="1" smtClean="0"/>
              <a:t>Sv</a:t>
            </a:r>
            <a:r>
              <a:rPr lang="en-US" altLang="zh-CN" sz="2800" dirty="0" smtClean="0"/>
              <a:t>/s </a:t>
            </a:r>
            <a:r>
              <a:rPr lang="zh-CN" altLang="en-US" sz="2800" dirty="0" smtClean="0"/>
              <a:t>（</a:t>
            </a:r>
            <a:r>
              <a:rPr lang="en-US" altLang="zh-CN" sz="2800" dirty="0" smtClean="0"/>
              <a:t> </a:t>
            </a:r>
            <a:r>
              <a:rPr lang="en-US" altLang="zh-CN" sz="2800" b="1" dirty="0" err="1">
                <a:solidFill>
                  <a:srgbClr val="06189A"/>
                </a:solidFill>
              </a:rPr>
              <a:t>m</a:t>
            </a:r>
            <a:r>
              <a:rPr lang="en-US" altLang="zh-CN" sz="2800" b="1" dirty="0" err="1" smtClean="0">
                <a:solidFill>
                  <a:srgbClr val="06189A"/>
                </a:solidFill>
              </a:rPr>
              <a:t>Sv</a:t>
            </a:r>
            <a:r>
              <a:rPr lang="en-US" altLang="zh-CN" sz="2800" b="1" dirty="0" smtClean="0">
                <a:solidFill>
                  <a:srgbClr val="06189A"/>
                </a:solidFill>
              </a:rPr>
              <a:t>/h </a:t>
            </a:r>
            <a:r>
              <a:rPr lang="zh-CN" altLang="en-US" sz="2800" b="1" dirty="0" smtClean="0">
                <a:solidFill>
                  <a:srgbClr val="06189A"/>
                </a:solidFill>
              </a:rPr>
              <a:t>，</a:t>
            </a:r>
            <a:r>
              <a:rPr lang="en-US" altLang="zh-CN" sz="2800" b="1" dirty="0" err="1" smtClean="0">
                <a:solidFill>
                  <a:srgbClr val="06189A"/>
                </a:solidFill>
              </a:rPr>
              <a:t>μSv</a:t>
            </a:r>
            <a:r>
              <a:rPr lang="en-US" altLang="zh-CN" sz="2800" b="1" dirty="0" smtClean="0">
                <a:solidFill>
                  <a:srgbClr val="06189A"/>
                </a:solidFill>
              </a:rPr>
              <a:t>/h</a:t>
            </a:r>
            <a:r>
              <a:rPr lang="zh-CN" altLang="en-US" sz="2800" b="1" dirty="0" smtClean="0">
                <a:solidFill>
                  <a:srgbClr val="06189A"/>
                </a:solidFill>
              </a:rPr>
              <a:t>，</a:t>
            </a:r>
            <a:r>
              <a:rPr lang="en-US" altLang="zh-CN" sz="2800" b="1" dirty="0" smtClean="0">
                <a:solidFill>
                  <a:srgbClr val="06189A"/>
                </a:solidFill>
              </a:rPr>
              <a:t>……</a:t>
            </a:r>
            <a:r>
              <a:rPr lang="zh-CN" altLang="en-US" sz="2800" dirty="0" smtClean="0"/>
              <a:t>）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仪表</a:t>
            </a:r>
            <a:r>
              <a:rPr lang="zh-CN" altLang="en-US" sz="2800" dirty="0" smtClean="0"/>
              <a:t>种类：防护仪和监测仪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不</a:t>
            </a:r>
            <a:r>
              <a:rPr lang="zh-CN" altLang="en-US" sz="2800" dirty="0" smtClean="0"/>
              <a:t>适于：医用放射仪表、个人剂量计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40850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国内外参考标准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92772"/>
            <a:ext cx="8229600" cy="483339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zh-CN" sz="2400" b="1" dirty="0">
                <a:solidFill>
                  <a:srgbClr val="06189A"/>
                </a:solidFill>
              </a:rPr>
              <a:t>IEC60486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Radiation protection instrumentation-</a:t>
            </a:r>
            <a:r>
              <a:rPr lang="en-US" altLang="zh-CN" sz="2000" dirty="0"/>
              <a:t> Ambient </a:t>
            </a:r>
            <a:r>
              <a:rPr lang="en-US" altLang="zh-CN" sz="2000" dirty="0" smtClean="0"/>
              <a:t>and/or direction dose equivalent(rate) meters and/or monitors for beta X and gamma radiation</a:t>
            </a:r>
          </a:p>
          <a:p>
            <a:pPr>
              <a:spcBef>
                <a:spcPts val="1200"/>
              </a:spcBef>
            </a:pPr>
            <a:r>
              <a:rPr lang="en-US" altLang="zh-CN" sz="2400" b="1" dirty="0">
                <a:solidFill>
                  <a:srgbClr val="06189A"/>
                </a:solidFill>
              </a:rPr>
              <a:t>GB/T 12162.1-2000  </a:t>
            </a:r>
            <a:r>
              <a:rPr lang="zh-CN" altLang="en-US" sz="2000" dirty="0" smtClean="0"/>
              <a:t>用于</a:t>
            </a:r>
            <a:r>
              <a:rPr lang="zh-CN" altLang="en-US" sz="2000" dirty="0"/>
              <a:t>校准剂量仪和剂量率仪及确定其能量响应的</a:t>
            </a:r>
            <a:r>
              <a:rPr lang="en-US" altLang="zh-CN" sz="2000" dirty="0"/>
              <a:t>x</a:t>
            </a:r>
            <a:r>
              <a:rPr lang="zh-CN" altLang="en-US" sz="2000" dirty="0"/>
              <a:t>和</a:t>
            </a:r>
            <a:r>
              <a:rPr lang="en-US" altLang="zh-CN" sz="2000" dirty="0"/>
              <a:t>γ</a:t>
            </a:r>
            <a:r>
              <a:rPr lang="zh-CN" altLang="en-US" sz="2000" dirty="0"/>
              <a:t>参考辐射第</a:t>
            </a:r>
            <a:r>
              <a:rPr lang="en-US" altLang="zh-CN" sz="2000" dirty="0"/>
              <a:t>1</a:t>
            </a:r>
            <a:r>
              <a:rPr lang="zh-CN" altLang="en-US" sz="2000" dirty="0"/>
              <a:t>部分</a:t>
            </a:r>
            <a:r>
              <a:rPr lang="en-US" altLang="zh-CN" sz="2000" dirty="0"/>
              <a:t>:</a:t>
            </a:r>
            <a:r>
              <a:rPr lang="zh-CN" altLang="en-US" sz="2000" dirty="0"/>
              <a:t>辐射特性及产生方法</a:t>
            </a:r>
            <a:endParaRPr lang="en-US" altLang="zh-CN" sz="2000" dirty="0" smtClean="0"/>
          </a:p>
          <a:p>
            <a:pPr>
              <a:spcBef>
                <a:spcPts val="1200"/>
              </a:spcBef>
            </a:pPr>
            <a:r>
              <a:rPr lang="en-US" altLang="zh-CN" sz="2400" b="1" dirty="0">
                <a:solidFill>
                  <a:srgbClr val="06189A"/>
                </a:solidFill>
              </a:rPr>
              <a:t>ISO </a:t>
            </a:r>
            <a:r>
              <a:rPr lang="en-US" altLang="zh-CN" sz="2400" b="1" dirty="0" smtClean="0">
                <a:solidFill>
                  <a:srgbClr val="06189A"/>
                </a:solidFill>
              </a:rPr>
              <a:t>4037-3-1999</a:t>
            </a:r>
            <a:r>
              <a:rPr lang="zh-CN" altLang="en-US" sz="2400" b="1" dirty="0" smtClean="0">
                <a:solidFill>
                  <a:srgbClr val="06189A"/>
                </a:solidFill>
              </a:rPr>
              <a:t>（</a:t>
            </a:r>
            <a:r>
              <a:rPr lang="en-US" altLang="zh-CN" sz="2400" b="1" dirty="0">
                <a:solidFill>
                  <a:srgbClr val="06189A"/>
                </a:solidFill>
              </a:rPr>
              <a:t>GB/T 12162.3-2004 </a:t>
            </a:r>
            <a:r>
              <a:rPr lang="zh-CN" altLang="en-US" sz="2400" b="1" dirty="0" smtClean="0">
                <a:solidFill>
                  <a:srgbClr val="06189A"/>
                </a:solidFill>
              </a:rPr>
              <a:t>）</a:t>
            </a:r>
            <a:r>
              <a:rPr lang="en-US" altLang="zh-CN" sz="2400" b="1" dirty="0" smtClean="0">
                <a:solidFill>
                  <a:srgbClr val="06189A"/>
                </a:solidFill>
              </a:rPr>
              <a:t> </a:t>
            </a:r>
            <a:r>
              <a:rPr lang="en-US" altLang="zh-CN" sz="2000" dirty="0" smtClean="0"/>
              <a:t>X </a:t>
            </a:r>
            <a:r>
              <a:rPr lang="en-US" altLang="zh-CN" sz="2000" dirty="0"/>
              <a:t>and gamma reference radiation for calibrating </a:t>
            </a:r>
            <a:r>
              <a:rPr lang="en-US" altLang="zh-CN" sz="2000" dirty="0" err="1"/>
              <a:t>dosemeters</a:t>
            </a:r>
            <a:r>
              <a:rPr lang="en-US" altLang="zh-CN" sz="2000" dirty="0"/>
              <a:t> and </a:t>
            </a:r>
            <a:r>
              <a:rPr lang="en-US" altLang="zh-CN" sz="2000" dirty="0" err="1"/>
              <a:t>doserate</a:t>
            </a:r>
            <a:r>
              <a:rPr lang="en-US" altLang="zh-CN" sz="2000" dirty="0"/>
              <a:t> meters and for determining their response as a function of photon energy - Part 3: Calibration of area and personal </a:t>
            </a:r>
            <a:r>
              <a:rPr lang="en-US" altLang="zh-CN" sz="2000" dirty="0" err="1"/>
              <a:t>dosemeters</a:t>
            </a:r>
            <a:r>
              <a:rPr lang="en-US" altLang="zh-CN" sz="2000" dirty="0"/>
              <a:t> and the measurement of their </a:t>
            </a:r>
            <a:r>
              <a:rPr lang="en-US" altLang="zh-CN" sz="2000" dirty="0" smtClean="0"/>
              <a:t>response as </a:t>
            </a:r>
            <a:r>
              <a:rPr lang="en-US" altLang="zh-CN" sz="2000" dirty="0"/>
              <a:t>a </a:t>
            </a:r>
            <a:r>
              <a:rPr lang="en-US" altLang="zh-CN" sz="2000" dirty="0" smtClean="0"/>
              <a:t>function</a:t>
            </a:r>
            <a:endParaRPr lang="en-US" altLang="zh-CN" sz="2000" dirty="0"/>
          </a:p>
          <a:p>
            <a:pPr>
              <a:spcBef>
                <a:spcPts val="12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</a:rPr>
              <a:t>备注：应使用上述标准的现行有效版本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46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术语和计量单位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4137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 smtClean="0"/>
              <a:t>周围剂量当量：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zh-CN" altLang="en-US" dirty="0"/>
              <a:t>定向剂量当量：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pPr marL="514350" indent="-514350">
              <a:buFont typeface="+mj-lt"/>
              <a:buAutoNum type="arabicPeriod" startAt="3"/>
            </a:pPr>
            <a:r>
              <a:rPr lang="zh-CN" altLang="en-US" dirty="0"/>
              <a:t>指示值的</a:t>
            </a:r>
            <a:r>
              <a:rPr lang="zh-CN" altLang="en-US" dirty="0" smtClean="0"/>
              <a:t>相对误差：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988840"/>
            <a:ext cx="7776865" cy="8780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717032"/>
            <a:ext cx="7920880" cy="12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5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46832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4000" dirty="0" smtClean="0">
                <a:latin typeface="华文中宋" pitchFamily="2" charset="-122"/>
                <a:ea typeface="华文中宋" pitchFamily="2" charset="-122"/>
              </a:rPr>
              <a:t>第一部分：</a:t>
            </a:r>
            <a:endParaRPr lang="en-US" altLang="zh-CN" sz="4000" dirty="0" smtClean="0">
              <a:latin typeface="华文中宋" pitchFamily="2" charset="-122"/>
              <a:ea typeface="华文中宋" pitchFamily="2" charset="-122"/>
            </a:endParaRPr>
          </a:p>
          <a:p>
            <a:endParaRPr lang="en-US" altLang="zh-CN" sz="4000" dirty="0">
              <a:latin typeface="华文中宋" pitchFamily="2" charset="-122"/>
              <a:ea typeface="华文中宋" pitchFamily="2" charset="-122"/>
            </a:endParaRPr>
          </a:p>
          <a:p>
            <a:pPr marL="0" indent="0">
              <a:buNone/>
            </a:pPr>
            <a:r>
              <a:rPr lang="zh-CN" altLang="en-US" sz="4800" kern="10" dirty="0" smtClean="0">
                <a:latin typeface="华文中宋" pitchFamily="2" charset="-122"/>
                <a:ea typeface="华文中宋" pitchFamily="2" charset="-122"/>
              </a:rPr>
              <a:t>      </a:t>
            </a:r>
            <a:r>
              <a:rPr lang="zh-CN" altLang="en-US" sz="4800" kern="1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中国计量科学研究院</a:t>
            </a:r>
            <a:endParaRPr lang="en-US" altLang="zh-CN" sz="480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005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术语和计量单位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dirty="0" smtClean="0"/>
              <a:t>相对固有误差</a:t>
            </a:r>
            <a:endParaRPr lang="en-US" altLang="zh-CN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dirty="0"/>
              <a:t>仪器</a:t>
            </a:r>
            <a:r>
              <a:rPr lang="zh-CN" altLang="en-US" dirty="0" smtClean="0"/>
              <a:t>参考点</a:t>
            </a:r>
            <a:endParaRPr lang="en-US" altLang="zh-CN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dirty="0" smtClean="0"/>
              <a:t>响应</a:t>
            </a:r>
            <a:endParaRPr lang="en-US" altLang="zh-CN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dirty="0"/>
              <a:t>能量</a:t>
            </a:r>
            <a:r>
              <a:rPr lang="zh-CN" altLang="en-US" dirty="0" smtClean="0"/>
              <a:t>响应</a:t>
            </a:r>
            <a:endParaRPr lang="en-US" altLang="zh-CN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dirty="0"/>
              <a:t>角</a:t>
            </a:r>
            <a:r>
              <a:rPr lang="zh-CN" altLang="en-US" dirty="0" smtClean="0"/>
              <a:t>响应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9860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概述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00844" y="980729"/>
            <a:ext cx="8229600" cy="721262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0000FF"/>
                </a:solidFill>
              </a:rPr>
              <a:t>周围剂量当量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8" y="1886381"/>
            <a:ext cx="8640960" cy="14290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4509120"/>
            <a:ext cx="8388424" cy="1226816"/>
          </a:xfrm>
          <a:prstGeom prst="rect">
            <a:avLst/>
          </a:prstGeom>
        </p:spPr>
      </p:pic>
      <p:sp>
        <p:nvSpPr>
          <p:cNvPr id="8" name="内容占位符 4"/>
          <p:cNvSpPr txBox="1">
            <a:spLocks/>
          </p:cNvSpPr>
          <p:nvPr/>
        </p:nvSpPr>
        <p:spPr>
          <a:xfrm>
            <a:off x="516372" y="3603468"/>
            <a:ext cx="8229600" cy="7212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solidFill>
                  <a:srgbClr val="0000FF"/>
                </a:solidFill>
              </a:rPr>
              <a:t>定向</a:t>
            </a:r>
            <a:r>
              <a:rPr lang="zh-CN" altLang="en-US" b="1" dirty="0" smtClean="0">
                <a:solidFill>
                  <a:srgbClr val="0000FF"/>
                </a:solidFill>
              </a:rPr>
              <a:t>剂量当量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7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计量性能要求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576064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2800" b="1" dirty="0" smtClean="0">
                <a:solidFill>
                  <a:srgbClr val="0000FF"/>
                </a:solidFill>
              </a:rPr>
              <a:t>辐射性能要求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8239"/>
          <a:stretch/>
        </p:blipFill>
        <p:spPr>
          <a:xfrm>
            <a:off x="0" y="1988840"/>
            <a:ext cx="9144000" cy="339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80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计量性能要求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720080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2800" b="1" dirty="0" smtClean="0">
                <a:solidFill>
                  <a:srgbClr val="0000FF"/>
                </a:solidFill>
              </a:rPr>
              <a:t>重复性要求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26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24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CN" altLang="en-US" dirty="0"/>
              <a:t>通用技术</a:t>
            </a:r>
            <a:r>
              <a:rPr lang="zh-CN" altLang="en-US" dirty="0" smtClean="0"/>
              <a:t>要求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6413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b="1" dirty="0" smtClean="0"/>
              <a:t>外观</a:t>
            </a:r>
            <a:endParaRPr lang="en-US" altLang="zh-CN" sz="2400" b="1" dirty="0" smtClean="0"/>
          </a:p>
          <a:p>
            <a:pPr lvl="1">
              <a:lnSpc>
                <a:spcPct val="150000"/>
              </a:lnSpc>
            </a:pPr>
            <a:r>
              <a:rPr lang="zh-CN" altLang="en-US" sz="2400" dirty="0" smtClean="0"/>
              <a:t>外观良好、所需附件齐全</a:t>
            </a:r>
            <a:endParaRPr lang="en-US" altLang="zh-CN" sz="2400" dirty="0" smtClean="0"/>
          </a:p>
          <a:p>
            <a:pPr lvl="1">
              <a:lnSpc>
                <a:spcPct val="150000"/>
              </a:lnSpc>
            </a:pPr>
            <a:r>
              <a:rPr lang="zh-CN" altLang="en-US" sz="2400" dirty="0" smtClean="0"/>
              <a:t>型号、编号、制造厂、</a:t>
            </a:r>
            <a:r>
              <a:rPr lang="en-US" altLang="zh-CN" sz="2400" dirty="0" smtClean="0"/>
              <a:t>MC</a:t>
            </a:r>
            <a:r>
              <a:rPr lang="zh-CN" altLang="en-US" sz="2400" dirty="0" smtClean="0"/>
              <a:t>标志及其编号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b="1" dirty="0" smtClean="0"/>
              <a:t>有效量程</a:t>
            </a:r>
            <a:endParaRPr lang="en-US" altLang="zh-CN" sz="2400" b="1" dirty="0" smtClean="0"/>
          </a:p>
          <a:p>
            <a:pPr lvl="1">
              <a:lnSpc>
                <a:spcPct val="150000"/>
              </a:lnSpc>
            </a:pPr>
            <a:r>
              <a:rPr lang="zh-CN" altLang="en-US" sz="2000" dirty="0" smtClean="0"/>
              <a:t>模拟显示：量程或量级满刻度值的</a:t>
            </a:r>
            <a:r>
              <a:rPr lang="en-US" altLang="zh-CN" sz="2000" dirty="0"/>
              <a:t>10%-100</a:t>
            </a:r>
            <a:r>
              <a:rPr lang="en-US" altLang="zh-CN" sz="2000" dirty="0" smtClean="0"/>
              <a:t>%</a:t>
            </a:r>
          </a:p>
          <a:p>
            <a:pPr lvl="1">
              <a:lnSpc>
                <a:spcPct val="150000"/>
              </a:lnSpc>
            </a:pPr>
            <a:r>
              <a:rPr lang="zh-CN" altLang="en-US" sz="2000" dirty="0" smtClean="0"/>
              <a:t>数字显示：每个量程倒数第二个十进位的最小非零指示值，</a:t>
            </a:r>
            <a:r>
              <a:rPr lang="zh-CN" altLang="en-US" sz="1800" dirty="0" smtClean="0">
                <a:solidFill>
                  <a:srgbClr val="0000FF"/>
                </a:solidFill>
              </a:rPr>
              <a:t>如最大指示为</a:t>
            </a:r>
            <a:r>
              <a:rPr lang="en-US" altLang="zh-CN" sz="1800" dirty="0" smtClean="0">
                <a:solidFill>
                  <a:srgbClr val="0000FF"/>
                </a:solidFill>
              </a:rPr>
              <a:t>199.9</a:t>
            </a:r>
            <a:r>
              <a:rPr lang="zh-CN" altLang="en-US" sz="1800" dirty="0" smtClean="0">
                <a:solidFill>
                  <a:srgbClr val="0000FF"/>
                </a:solidFill>
              </a:rPr>
              <a:t>的仪器，有效量程为</a:t>
            </a:r>
            <a:r>
              <a:rPr lang="en-US" altLang="zh-CN" sz="1800" dirty="0" smtClean="0">
                <a:solidFill>
                  <a:srgbClr val="0000FF"/>
                </a:solidFill>
              </a:rPr>
              <a:t>1.0-199.9 </a:t>
            </a:r>
          </a:p>
          <a:p>
            <a:pPr lvl="1">
              <a:lnSpc>
                <a:spcPct val="150000"/>
              </a:lnSpc>
            </a:pPr>
            <a:r>
              <a:rPr lang="zh-CN" altLang="en-US" sz="2000" dirty="0" smtClean="0"/>
              <a:t>剂量当量率仪：至少包含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三个</a:t>
            </a:r>
            <a:r>
              <a:rPr lang="zh-CN" altLang="en-US" sz="2000" dirty="0" smtClean="0"/>
              <a:t>量级；剂量当量仪：</a:t>
            </a:r>
            <a:r>
              <a:rPr lang="zh-CN" altLang="en-US" sz="2000" dirty="0"/>
              <a:t>至少</a:t>
            </a:r>
            <a:r>
              <a:rPr lang="zh-CN" altLang="en-US" sz="2000" dirty="0" smtClean="0"/>
              <a:t>包含</a:t>
            </a:r>
            <a:r>
              <a:rPr lang="zh-CN" altLang="en-US" sz="2000" b="1" dirty="0">
                <a:solidFill>
                  <a:srgbClr val="FF0000"/>
                </a:solidFill>
              </a:rPr>
              <a:t>四个</a:t>
            </a:r>
            <a:r>
              <a:rPr lang="zh-CN" altLang="en-US" sz="2000" dirty="0"/>
              <a:t>量</a:t>
            </a:r>
            <a:r>
              <a:rPr lang="zh-CN" altLang="en-US" sz="2000" dirty="0" smtClean="0"/>
              <a:t>级</a:t>
            </a:r>
            <a:r>
              <a:rPr lang="zh-CN" altLang="en-US" sz="2000" b="1" dirty="0" smtClean="0"/>
              <a:t>，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且包含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1mSv</a:t>
            </a:r>
            <a:r>
              <a:rPr lang="zh-CN" altLang="en-US" sz="1800" dirty="0" smtClean="0">
                <a:solidFill>
                  <a:srgbClr val="0000FF"/>
                </a:solidFill>
              </a:rPr>
              <a:t>；</a:t>
            </a:r>
            <a:r>
              <a:rPr lang="zh-CN" altLang="en-US" sz="1800" b="1" dirty="0" smtClean="0">
                <a:solidFill>
                  <a:srgbClr val="0000FF"/>
                </a:solidFill>
              </a:rPr>
              <a:t>用于核应急的监测的仪表测量范围 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100μSv/h-10Sv/h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和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100μSv-2Sv.</a:t>
            </a:r>
            <a:endParaRPr lang="en-US" altLang="zh-CN" sz="1800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endParaRPr lang="en-US" altLang="zh-CN" sz="2000" dirty="0" smtClean="0">
              <a:solidFill>
                <a:srgbClr val="0000FF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9266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通用技术要求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CN" altLang="en-US" sz="2400" b="1" dirty="0" smtClean="0"/>
              <a:t>监测仪报警水平</a:t>
            </a:r>
            <a:endParaRPr lang="en-US" altLang="zh-CN" sz="2400" b="1" dirty="0" smtClean="0"/>
          </a:p>
          <a:p>
            <a:pPr lvl="1">
              <a:spcBef>
                <a:spcPts val="1200"/>
              </a:spcBef>
            </a:pPr>
            <a:r>
              <a:rPr lang="zh-CN" altLang="en-US" sz="2000" dirty="0"/>
              <a:t>有效</a:t>
            </a:r>
            <a:r>
              <a:rPr lang="zh-CN" altLang="en-US" sz="2000" dirty="0" smtClean="0"/>
              <a:t>报警量程内连续可调，或每个量级至少一个设置点</a:t>
            </a:r>
            <a:endParaRPr lang="en-US" altLang="zh-CN" sz="2000" dirty="0" smtClean="0"/>
          </a:p>
          <a:p>
            <a:pPr lvl="1">
              <a:spcBef>
                <a:spcPts val="1200"/>
              </a:spcBef>
            </a:pPr>
            <a:r>
              <a:rPr lang="zh-CN" altLang="en-US" sz="2000" dirty="0" smtClean="0"/>
              <a:t>声响报警根据需要可设置为静音</a:t>
            </a:r>
            <a:endParaRPr lang="en-US" altLang="zh-CN" sz="2000" dirty="0" smtClean="0"/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/>
              <a:t>外部</a:t>
            </a:r>
            <a:r>
              <a:rPr lang="zh-CN" altLang="en-US" sz="2400" b="1" dirty="0"/>
              <a:t>标识：</a:t>
            </a:r>
            <a:endParaRPr lang="en-US" altLang="zh-CN" sz="2400" b="1" dirty="0"/>
          </a:p>
          <a:p>
            <a:pPr lvl="1">
              <a:spcBef>
                <a:spcPts val="1200"/>
              </a:spcBef>
            </a:pPr>
            <a:r>
              <a:rPr lang="zh-CN" altLang="en-US" sz="2000" dirty="0"/>
              <a:t>有</a:t>
            </a:r>
            <a:r>
              <a:rPr lang="zh-CN" altLang="en-US" sz="2000" dirty="0" smtClean="0"/>
              <a:t>确定参考点位置的明显标识，并标明仪器适合测量的辐射类型、辐射量、能量和入射角</a:t>
            </a:r>
            <a:endParaRPr lang="en-US" altLang="zh-CN" sz="2000" dirty="0" smtClean="0"/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/>
              <a:t>指示值</a:t>
            </a:r>
            <a:endParaRPr lang="en-US" altLang="zh-CN" sz="2400" b="1" dirty="0"/>
          </a:p>
          <a:p>
            <a:pPr lvl="1">
              <a:spcBef>
                <a:spcPts val="1200"/>
              </a:spcBef>
            </a:pPr>
            <a:r>
              <a:rPr lang="zh-CN" altLang="en-US" sz="2000" dirty="0" smtClean="0"/>
              <a:t>剂量当量</a:t>
            </a:r>
            <a:r>
              <a:rPr lang="en-US" altLang="zh-CN" sz="2000" dirty="0" smtClean="0"/>
              <a:t>(</a:t>
            </a:r>
            <a:r>
              <a:rPr lang="zh-CN" altLang="en-US" sz="2000" dirty="0" smtClean="0"/>
              <a:t>率</a:t>
            </a:r>
            <a:r>
              <a:rPr lang="en-US" altLang="zh-CN" sz="2000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zh-CN" altLang="en-US" sz="2000" dirty="0" smtClean="0"/>
              <a:t>如果用照射量</a:t>
            </a:r>
            <a:r>
              <a:rPr lang="en-US" altLang="zh-CN" sz="2000" dirty="0"/>
              <a:t>(</a:t>
            </a:r>
            <a:r>
              <a:rPr lang="zh-CN" altLang="en-US" sz="2000" dirty="0"/>
              <a:t>率</a:t>
            </a:r>
            <a:r>
              <a:rPr lang="en-US" altLang="zh-CN" sz="2000" dirty="0"/>
              <a:t>) </a:t>
            </a:r>
            <a:r>
              <a:rPr lang="zh-CN" altLang="en-US" sz="2000" dirty="0" smtClean="0"/>
              <a:t>，空气比释动能</a:t>
            </a:r>
            <a:r>
              <a:rPr lang="en-US" altLang="zh-CN" sz="2000" dirty="0"/>
              <a:t>(</a:t>
            </a:r>
            <a:r>
              <a:rPr lang="zh-CN" altLang="en-US" sz="2000" dirty="0"/>
              <a:t>率</a:t>
            </a:r>
            <a:r>
              <a:rPr lang="en-US" altLang="zh-CN" sz="2000" dirty="0"/>
              <a:t>)</a:t>
            </a:r>
            <a:r>
              <a:rPr lang="zh-CN" altLang="en-US" sz="2000" dirty="0" smtClean="0"/>
              <a:t>和空气吸收剂量</a:t>
            </a:r>
            <a:r>
              <a:rPr lang="en-US" altLang="zh-CN" sz="2000" dirty="0"/>
              <a:t>(</a:t>
            </a:r>
            <a:r>
              <a:rPr lang="zh-CN" altLang="en-US" sz="2000" dirty="0"/>
              <a:t>率</a:t>
            </a:r>
            <a:r>
              <a:rPr lang="en-US" altLang="zh-CN" sz="2000" dirty="0" smtClean="0"/>
              <a:t>)</a:t>
            </a:r>
            <a:r>
              <a:rPr lang="zh-CN" altLang="en-US" sz="2000" dirty="0" smtClean="0"/>
              <a:t>或其他单位，在检定前应该先确定合适的转换因子，以便直接显示值乘以该常数后得到</a:t>
            </a:r>
            <a:r>
              <a:rPr lang="zh-CN" altLang="en-US" sz="2000" dirty="0"/>
              <a:t>剂量当量</a:t>
            </a:r>
            <a:r>
              <a:rPr lang="en-US" altLang="zh-CN" sz="2000" dirty="0"/>
              <a:t>(</a:t>
            </a:r>
            <a:r>
              <a:rPr lang="zh-CN" altLang="en-US" sz="2000" dirty="0"/>
              <a:t>率</a:t>
            </a:r>
            <a:r>
              <a:rPr lang="en-US" altLang="zh-CN" sz="2000" dirty="0" smtClean="0"/>
              <a:t>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1142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64" y="3865218"/>
            <a:ext cx="2339223" cy="102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计量器具控制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367240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rgbClr val="C00000"/>
                </a:solidFill>
              </a:rPr>
              <a:t>检定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条件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剂量</a:t>
            </a:r>
            <a:r>
              <a:rPr lang="zh-CN" altLang="en-US" dirty="0" smtClean="0"/>
              <a:t>标准：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约定真值的扩展不确定不大于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10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％（</a:t>
            </a:r>
            <a:r>
              <a:rPr lang="zh-CN" altLang="en-US" sz="2000" b="1" i="1" dirty="0" smtClean="0">
                <a:solidFill>
                  <a:srgbClr val="0000FF"/>
                </a:solidFill>
              </a:rPr>
              <a:t>ｋ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＝２）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 smtClean="0"/>
              <a:t>照射量：          </a:t>
            </a:r>
            <a:r>
              <a:rPr lang="en-US" altLang="zh-CN" i="1" dirty="0" smtClean="0"/>
              <a:t>X=N</a:t>
            </a:r>
            <a:r>
              <a:rPr lang="en-US" altLang="zh-CN" sz="1800" i="1" dirty="0" smtClean="0"/>
              <a:t>x</a:t>
            </a:r>
            <a:r>
              <a:rPr lang="en-US" altLang="zh-CN" i="1" dirty="0" smtClean="0"/>
              <a:t>·M·K</a:t>
            </a:r>
            <a:r>
              <a:rPr lang="en-US" altLang="zh-CN" sz="1400" i="1" dirty="0" smtClean="0"/>
              <a:t>TP       </a:t>
            </a:r>
            <a:r>
              <a:rPr lang="zh-CN" altLang="en-US" sz="1800" dirty="0" smtClean="0">
                <a:solidFill>
                  <a:srgbClr val="FF0000"/>
                </a:solidFill>
              </a:rPr>
              <a:t>（较少）</a:t>
            </a:r>
            <a:endParaRPr lang="en-US" altLang="zh-CN" sz="1400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 smtClean="0"/>
              <a:t>空气</a:t>
            </a:r>
            <a:r>
              <a:rPr lang="zh-CN" altLang="en-US" dirty="0" smtClean="0"/>
              <a:t>比释动能：</a:t>
            </a:r>
            <a:r>
              <a:rPr lang="en-US" altLang="zh-CN" i="1" dirty="0" err="1" smtClean="0"/>
              <a:t>K</a:t>
            </a:r>
            <a:r>
              <a:rPr lang="en-US" altLang="zh-CN" sz="1800" i="1" dirty="0" err="1" smtClean="0"/>
              <a:t>a</a:t>
            </a:r>
            <a:r>
              <a:rPr lang="en-US" altLang="zh-CN" i="1" dirty="0" smtClean="0"/>
              <a:t>=</a:t>
            </a:r>
            <a:r>
              <a:rPr lang="en-US" altLang="zh-CN" i="1" dirty="0" err="1" smtClean="0"/>
              <a:t>N</a:t>
            </a:r>
            <a:r>
              <a:rPr lang="en-US" altLang="zh-CN" sz="1800" i="1" dirty="0" err="1" smtClean="0"/>
              <a:t>k</a:t>
            </a:r>
            <a:r>
              <a:rPr lang="en-US" altLang="zh-CN" i="1" dirty="0" err="1" smtClean="0"/>
              <a:t>·M·K</a:t>
            </a:r>
            <a:r>
              <a:rPr lang="en-US" altLang="zh-CN" sz="1400" i="1" dirty="0" err="1" smtClean="0"/>
              <a:t>TP</a:t>
            </a:r>
            <a:r>
              <a:rPr lang="en-US" altLang="zh-CN" sz="1400" i="1" dirty="0" smtClean="0"/>
              <a:t>     </a:t>
            </a:r>
            <a:r>
              <a:rPr lang="zh-CN" altLang="en-US" sz="1800" dirty="0" smtClean="0">
                <a:solidFill>
                  <a:srgbClr val="FF0000"/>
                </a:solidFill>
              </a:rPr>
              <a:t>（很多）</a:t>
            </a:r>
            <a:endParaRPr lang="en-US" altLang="zh-CN" sz="1800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altLang="zh-CN" dirty="0" err="1"/>
              <a:t>Ka</a:t>
            </a:r>
            <a:r>
              <a:rPr lang="zh-CN" altLang="en-US" dirty="0"/>
              <a:t>与Ｘ的</a:t>
            </a:r>
            <a:r>
              <a:rPr lang="zh-CN" altLang="en-US" dirty="0" smtClean="0"/>
              <a:t>关系：</a:t>
            </a:r>
            <a:endParaRPr lang="zh-CN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65446"/>
            <a:ext cx="1800200" cy="45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441" y="5013176"/>
            <a:ext cx="4951263" cy="114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13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41379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>
                <a:solidFill>
                  <a:srgbClr val="C00000"/>
                </a:solidFill>
              </a:rPr>
              <a:t>检定条件</a:t>
            </a:r>
            <a:endParaRPr lang="en-US" altLang="zh-CN" b="1" dirty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</a:pPr>
            <a:r>
              <a:rPr lang="zh-CN" altLang="en-US" dirty="0" smtClean="0"/>
              <a:t>参考辐射：</a:t>
            </a:r>
            <a:r>
              <a:rPr lang="zh-CN" altLang="en-US" sz="2400" b="1" dirty="0">
                <a:solidFill>
                  <a:srgbClr val="0000FF"/>
                </a:solidFill>
              </a:rPr>
              <a:t>须满足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GB/T12162.1-2000</a:t>
            </a:r>
          </a:p>
          <a:p>
            <a:pPr lvl="1">
              <a:spcBef>
                <a:spcPts val="1200"/>
              </a:spcBef>
            </a:pPr>
            <a:r>
              <a:rPr lang="zh-CN" altLang="en-US" sz="2400" dirty="0" smtClean="0"/>
              <a:t>荧光Ｘ射线；Ｎ系列</a:t>
            </a:r>
            <a:r>
              <a:rPr lang="en-US" altLang="zh-CN" sz="2400" dirty="0" smtClean="0"/>
              <a:t>X</a:t>
            </a:r>
            <a:r>
              <a:rPr lang="zh-CN" altLang="en-US" sz="2400" dirty="0" smtClean="0"/>
              <a:t>射线</a:t>
            </a:r>
            <a:endParaRPr lang="en-US" altLang="zh-CN" sz="2400" dirty="0" smtClean="0"/>
          </a:p>
          <a:p>
            <a:pPr lvl="1">
              <a:spcBef>
                <a:spcPts val="1200"/>
              </a:spcBef>
            </a:pPr>
            <a:r>
              <a:rPr lang="en-US" altLang="zh-CN" sz="2400" dirty="0" smtClean="0"/>
              <a:t>Co-60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Cs-137,Am-241</a:t>
            </a:r>
          </a:p>
          <a:p>
            <a:pPr lvl="1">
              <a:spcBef>
                <a:spcPts val="1200"/>
              </a:spcBef>
            </a:pPr>
            <a:r>
              <a:rPr lang="en-US" altLang="zh-CN" sz="2400" dirty="0" smtClean="0"/>
              <a:t>R-C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R-F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R-</a:t>
            </a:r>
            <a:r>
              <a:rPr lang="en-US" altLang="zh-CN" sz="2400" dirty="0" err="1" smtClean="0"/>
              <a:t>Ti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R-Ni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R-O (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极少，几乎没有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  <a:p>
            <a:pPr lvl="1">
              <a:spcBef>
                <a:spcPts val="1200"/>
              </a:spcBef>
            </a:pPr>
            <a:r>
              <a:rPr lang="zh-CN" altLang="en-US" sz="2400" dirty="0"/>
              <a:t>灵敏体积上的剂量率变化不超过</a:t>
            </a:r>
            <a:r>
              <a:rPr lang="en-US" altLang="zh-CN" sz="2400" dirty="0"/>
              <a:t>5</a:t>
            </a:r>
            <a:r>
              <a:rPr lang="en-US" altLang="zh-CN" sz="2400" dirty="0" smtClean="0"/>
              <a:t>%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pPr lvl="1">
              <a:spcBef>
                <a:spcPts val="1200"/>
              </a:spcBef>
            </a:pPr>
            <a:r>
              <a:rPr lang="zh-CN" altLang="en-US" sz="2400" dirty="0" smtClean="0"/>
              <a:t>散射辐射的剂量率贡献小于总体的</a:t>
            </a:r>
            <a:r>
              <a:rPr lang="en-US" altLang="zh-CN" sz="2400" dirty="0" smtClean="0"/>
              <a:t>5%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pPr lvl="1">
              <a:spcBef>
                <a:spcPts val="1200"/>
              </a:spcBef>
            </a:pPr>
            <a:r>
              <a:rPr lang="zh-CN" altLang="en-US" sz="2400" dirty="0" smtClean="0"/>
              <a:t>配套设备：</a:t>
            </a:r>
            <a:r>
              <a:rPr lang="zh-CN" altLang="en-US" sz="2000" dirty="0" smtClean="0">
                <a:solidFill>
                  <a:srgbClr val="06189A"/>
                </a:solidFill>
              </a:rPr>
              <a:t>定位设备、监督电离室（推荐）、温度计、气压计、计时器、远距离读数装置（监视器）</a:t>
            </a:r>
            <a:endParaRPr lang="zh-CN" altLang="en-US" sz="2000" dirty="0">
              <a:solidFill>
                <a:srgbClr val="061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12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41379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 smtClean="0">
                <a:solidFill>
                  <a:srgbClr val="C00000"/>
                </a:solidFill>
              </a:rPr>
              <a:t>检定项目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32856"/>
            <a:ext cx="895084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084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41379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zh-CN" altLang="en-US" sz="2800" b="1" dirty="0">
                <a:solidFill>
                  <a:srgbClr val="C00000"/>
                </a:solidFill>
              </a:rPr>
              <a:t>检定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方法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zh-CN" altLang="en-US" sz="2400" b="1" dirty="0" smtClean="0"/>
              <a:t>外观以及通用特性</a:t>
            </a:r>
            <a:endParaRPr lang="en-US" altLang="zh-CN" sz="2400" b="1" dirty="0" smtClean="0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zh-CN" altLang="en-US" sz="2400" b="1" dirty="0"/>
              <a:t>相对</a:t>
            </a:r>
            <a:r>
              <a:rPr lang="zh-CN" altLang="en-US" sz="2400" b="1" dirty="0" smtClean="0"/>
              <a:t>固有误差：</a:t>
            </a:r>
            <a:endParaRPr lang="en-US" altLang="zh-CN" sz="2400" b="1" dirty="0" smtClean="0"/>
          </a:p>
          <a:p>
            <a:pPr marL="914400" lvl="1" indent="-5143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周围</a:t>
            </a:r>
            <a:r>
              <a:rPr lang="zh-CN" altLang="en-US" sz="2400" dirty="0" smtClean="0"/>
              <a:t>剂量当量：采用</a:t>
            </a:r>
            <a:r>
              <a:rPr lang="en-US" altLang="zh-CN" sz="2400" dirty="0" smtClean="0"/>
              <a:t>Cs-137</a:t>
            </a:r>
            <a:r>
              <a:rPr lang="zh-CN" altLang="en-US" sz="2400" dirty="0" smtClean="0"/>
              <a:t>或</a:t>
            </a:r>
            <a:r>
              <a:rPr lang="en-US" altLang="zh-CN" sz="2400" dirty="0" smtClean="0"/>
              <a:t>Co-60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（需考虑与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CS-137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的能响差异）</a:t>
            </a:r>
            <a:endParaRPr lang="en-US" altLang="zh-CN" sz="2400" dirty="0" smtClean="0"/>
          </a:p>
          <a:p>
            <a:pPr marL="914400" lvl="1" indent="-5143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定向</a:t>
            </a:r>
            <a:r>
              <a:rPr lang="zh-CN" altLang="en-US" sz="2400" dirty="0" smtClean="0"/>
              <a:t>剂量当量：</a:t>
            </a:r>
            <a:r>
              <a:rPr lang="en-US" altLang="zh-CN" sz="2400" dirty="0" smtClean="0"/>
              <a:t>N20</a:t>
            </a:r>
            <a:r>
              <a:rPr lang="zh-CN" altLang="en-US" sz="2400" dirty="0" smtClean="0"/>
              <a:t>或</a:t>
            </a:r>
            <a:r>
              <a:rPr lang="en-US" altLang="zh-CN" sz="2400" dirty="0" smtClean="0"/>
              <a:t>Cs-137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(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注意考虑次级电子平衡）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marL="914400" lvl="1" indent="-5143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模拟线性刻度的仪器：首检</a:t>
            </a:r>
            <a:r>
              <a:rPr lang="zh-CN" altLang="en-US" sz="2400" b="1" dirty="0">
                <a:solidFill>
                  <a:srgbClr val="0000FF"/>
                </a:solidFill>
              </a:rPr>
              <a:t>每个量程</a:t>
            </a:r>
            <a:r>
              <a:rPr lang="zh-CN" altLang="en-US" sz="2400" dirty="0"/>
              <a:t>上选取</a:t>
            </a:r>
            <a:r>
              <a:rPr lang="en-US" altLang="zh-CN" sz="2400" dirty="0"/>
              <a:t>3</a:t>
            </a:r>
            <a:r>
              <a:rPr lang="zh-CN" altLang="en-US" sz="2400" dirty="0"/>
              <a:t>个点：</a:t>
            </a:r>
            <a:r>
              <a:rPr lang="en-US" altLang="zh-CN" sz="2400" dirty="0"/>
              <a:t>30%</a:t>
            </a:r>
            <a:r>
              <a:rPr lang="zh-CN" altLang="en-US" sz="2400" dirty="0"/>
              <a:t>，</a:t>
            </a:r>
            <a:r>
              <a:rPr lang="en-US" altLang="zh-CN" sz="2400" dirty="0"/>
              <a:t>60%</a:t>
            </a:r>
            <a:r>
              <a:rPr lang="zh-CN" altLang="en-US" sz="2400" dirty="0"/>
              <a:t>和</a:t>
            </a:r>
            <a:r>
              <a:rPr lang="en-US" altLang="zh-CN" sz="2400" dirty="0"/>
              <a:t>90%</a:t>
            </a:r>
            <a:r>
              <a:rPr lang="zh-CN" altLang="en-US" sz="2400" dirty="0"/>
              <a:t>；</a:t>
            </a:r>
            <a:r>
              <a:rPr lang="zh-CN" altLang="en-US" sz="2400" b="1" dirty="0">
                <a:solidFill>
                  <a:srgbClr val="FF0000"/>
                </a:solidFill>
              </a:rPr>
              <a:t>后续和使用中</a:t>
            </a:r>
            <a:r>
              <a:rPr lang="zh-CN" altLang="en-US" sz="2400" b="1" dirty="0">
                <a:solidFill>
                  <a:srgbClr val="FF0000"/>
                </a:solidFill>
              </a:rPr>
              <a:t>检定</a:t>
            </a:r>
            <a:r>
              <a:rPr lang="zh-CN" altLang="en-US" sz="2400" b="1" dirty="0">
                <a:solidFill>
                  <a:srgbClr val="0000FF"/>
                </a:solidFill>
              </a:rPr>
              <a:t>每量程</a:t>
            </a:r>
            <a:r>
              <a:rPr lang="zh-CN" altLang="en-US" sz="2400" dirty="0"/>
              <a:t>选一个点：</a:t>
            </a:r>
            <a:r>
              <a:rPr lang="en-US" altLang="zh-CN" sz="2400" dirty="0"/>
              <a:t>50%-75%</a:t>
            </a:r>
            <a:r>
              <a:rPr lang="zh-CN" altLang="en-US" sz="2400" dirty="0" smtClean="0"/>
              <a:t>之间</a:t>
            </a:r>
            <a:endParaRPr lang="en-US" altLang="zh-CN" sz="2400" dirty="0" smtClean="0"/>
          </a:p>
          <a:p>
            <a:pPr marL="914400" lvl="1" indent="-5143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 smtClean="0"/>
              <a:t>对数刻度或数显仪器：首检每个十进位内</a:t>
            </a:r>
            <a:r>
              <a:rPr lang="en-US" altLang="zh-CN" sz="2400" dirty="0" smtClean="0"/>
              <a:t>3</a:t>
            </a:r>
            <a:r>
              <a:rPr lang="zh-CN" altLang="en-US" sz="2400" dirty="0" smtClean="0"/>
              <a:t>个点</a:t>
            </a:r>
            <a:r>
              <a:rPr lang="en-US" altLang="zh-CN" sz="2400" dirty="0" smtClean="0"/>
              <a:t>20%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40%</a:t>
            </a:r>
            <a:r>
              <a:rPr lang="zh-CN" altLang="en-US" sz="2400" dirty="0" smtClean="0"/>
              <a:t>和</a:t>
            </a:r>
            <a:r>
              <a:rPr lang="en-US" altLang="zh-CN" sz="2400" dirty="0" smtClean="0"/>
              <a:t>80%</a:t>
            </a:r>
            <a:r>
              <a:rPr lang="zh-CN" altLang="en-US" sz="2400" dirty="0" smtClean="0"/>
              <a:t>附近；</a:t>
            </a:r>
            <a:r>
              <a:rPr lang="zh-CN" altLang="en-US" sz="2400" b="1" dirty="0">
                <a:solidFill>
                  <a:srgbClr val="FF0000"/>
                </a:solidFill>
              </a:rPr>
              <a:t>后续和使用中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检定</a:t>
            </a:r>
            <a:r>
              <a:rPr lang="zh-CN" altLang="en-US" sz="2400" dirty="0"/>
              <a:t>每个十进位</a:t>
            </a:r>
            <a:r>
              <a:rPr lang="zh-CN" altLang="en-US" sz="2400" dirty="0" smtClean="0"/>
              <a:t>选</a:t>
            </a:r>
            <a:r>
              <a:rPr lang="zh-CN" altLang="en-US" sz="2400" dirty="0"/>
              <a:t>一个</a:t>
            </a:r>
            <a:r>
              <a:rPr lang="zh-CN" altLang="en-US" sz="2400" dirty="0" smtClean="0"/>
              <a:t>点。</a:t>
            </a:r>
            <a:endParaRPr lang="en-US" altLang="zh-CN" sz="2400" dirty="0"/>
          </a:p>
          <a:p>
            <a:pPr marL="514350" indent="-514350">
              <a:buFont typeface="+mj-lt"/>
              <a:buAutoNum type="arabicPeriod"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13289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矩形 3"/>
          <p:cNvSpPr>
            <a:spLocks noChangeArrowheads="1"/>
          </p:cNvSpPr>
          <p:nvPr/>
        </p:nvSpPr>
        <p:spPr bwMode="auto">
          <a:xfrm>
            <a:off x="3794125" y="3500438"/>
            <a:ext cx="104457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defTabSz="685800"/>
            <a:r>
              <a:rPr lang="zh-CN" altLang="en-US" sz="2000" b="1">
                <a:solidFill>
                  <a:srgbClr val="B8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两院区建设</a:t>
            </a:r>
            <a:endParaRPr lang="en-US" altLang="ko-KR" sz="2000" b="1">
              <a:solidFill>
                <a:srgbClr val="B8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890" name="组合 12"/>
          <p:cNvGrpSpPr/>
          <p:nvPr/>
        </p:nvGrpSpPr>
        <p:grpSpPr bwMode="auto">
          <a:xfrm>
            <a:off x="647700" y="1225550"/>
            <a:ext cx="3138488" cy="4775200"/>
            <a:chOff x="1388585" y="1143376"/>
            <a:chExt cx="2827956" cy="4387991"/>
          </a:xfrm>
        </p:grpSpPr>
        <p:pic>
          <p:nvPicPr>
            <p:cNvPr id="6" name="内容占位符 20" descr="和平里院区全景－小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1388585" y="2510610"/>
              <a:ext cx="2760916" cy="19623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897" name="矩形 6"/>
            <p:cNvSpPr>
              <a:spLocks noChangeArrowheads="1"/>
            </p:cNvSpPr>
            <p:nvPr/>
          </p:nvSpPr>
          <p:spPr bwMode="auto">
            <a:xfrm>
              <a:off x="1388585" y="4648068"/>
              <a:ext cx="2577773" cy="8832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685800" eaLnBrk="0" hangingPunct="0">
                <a:lnSpc>
                  <a:spcPct val="150000"/>
                </a:lnSpc>
              </a:pPr>
              <a:r>
                <a:rPr lang="zh-CN" altLang="en-US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和平里院区占地</a:t>
              </a:r>
              <a:r>
                <a:rPr lang="en-US" altLang="zh-CN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endParaRPr lang="en-US" altLang="zh-CN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685800" eaLnBrk="0" hangingPunct="0">
                <a:lnSpc>
                  <a:spcPct val="150000"/>
                </a:lnSpc>
              </a:pPr>
              <a:r>
                <a:rPr lang="zh-CN" altLang="en-US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实验室面积</a:t>
              </a:r>
              <a:r>
                <a:rPr lang="en-US" altLang="zh-CN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</a:t>
              </a:r>
              <a:r>
                <a:rPr lang="zh-CN" altLang="en-US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  <p:sp>
          <p:nvSpPr>
            <p:cNvPr id="37898" name="矩形 7"/>
            <p:cNvSpPr>
              <a:spLocks noChangeArrowheads="1"/>
            </p:cNvSpPr>
            <p:nvPr/>
          </p:nvSpPr>
          <p:spPr bwMode="auto">
            <a:xfrm>
              <a:off x="1403623" y="1143376"/>
              <a:ext cx="2812918" cy="13075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defTabSz="685800" eaLnBrk="0" hangingPunct="0">
                <a:lnSpc>
                  <a:spcPct val="150000"/>
                </a:lnSpc>
              </a:pPr>
              <a:r>
                <a:rPr lang="zh-CN" altLang="en-US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侧重传统计量科学研究和检测校准服务，</a:t>
              </a:r>
              <a:r>
                <a:rPr lang="zh-CN" altLang="en-US" sz="2000" b="1">
                  <a:solidFill>
                    <a:srgbClr val="B8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是检测校准服务基地。</a:t>
              </a:r>
            </a:p>
          </p:txBody>
        </p:sp>
      </p:grpSp>
      <p:grpSp>
        <p:nvGrpSpPr>
          <p:cNvPr id="37891" name="组合 14"/>
          <p:cNvGrpSpPr/>
          <p:nvPr/>
        </p:nvGrpSpPr>
        <p:grpSpPr bwMode="auto">
          <a:xfrm>
            <a:off x="4879975" y="1223963"/>
            <a:ext cx="3835400" cy="5040312"/>
            <a:chOff x="5683640" y="1012908"/>
            <a:chExt cx="3181087" cy="4758759"/>
          </a:xfrm>
        </p:grpSpPr>
        <p:pic>
          <p:nvPicPr>
            <p:cNvPr id="10" name="Picture 3" descr="大门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00514" y="2450398"/>
              <a:ext cx="2833374" cy="196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894" name="矩形 10"/>
            <p:cNvSpPr>
              <a:spLocks noChangeArrowheads="1"/>
            </p:cNvSpPr>
            <p:nvPr/>
          </p:nvSpPr>
          <p:spPr bwMode="auto">
            <a:xfrm>
              <a:off x="5816886" y="4553877"/>
              <a:ext cx="2755072" cy="12177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defTabSz="685800" eaLnBrk="0" hangingPunct="0">
                <a:lnSpc>
                  <a:spcPct val="150000"/>
                </a:lnSpc>
              </a:pPr>
              <a:r>
                <a:rPr lang="zh-CN" altLang="en-US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昌平院区，占地</a:t>
              </a:r>
              <a:r>
                <a:rPr lang="en-US" altLang="zh-CN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56</a:t>
              </a:r>
              <a:r>
                <a:rPr lang="zh-CN" altLang="en-US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万，总建面积</a:t>
              </a:r>
              <a:r>
                <a:rPr lang="en-US" altLang="zh-CN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4.7</a:t>
              </a:r>
              <a:r>
                <a:rPr lang="zh-CN" altLang="en-US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万，先进的精密测量实验室</a:t>
              </a:r>
              <a:r>
                <a:rPr lang="en-US" altLang="zh-CN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350</a:t>
              </a:r>
              <a:r>
                <a:rPr lang="zh-CN" altLang="en-US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余间。</a:t>
              </a:r>
            </a:p>
          </p:txBody>
        </p:sp>
        <p:sp>
          <p:nvSpPr>
            <p:cNvPr id="37895" name="Text Box 30"/>
            <p:cNvSpPr txBox="1">
              <a:spLocks noChangeArrowheads="1"/>
            </p:cNvSpPr>
            <p:nvPr/>
          </p:nvSpPr>
          <p:spPr bwMode="black">
            <a:xfrm>
              <a:off x="5683640" y="1012908"/>
              <a:ext cx="3181087" cy="13434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defTabSz="685800" eaLnBrk="0" hangingPunct="0">
                <a:lnSpc>
                  <a:spcPct val="150000"/>
                </a:lnSpc>
              </a:pPr>
              <a:r>
                <a:rPr lang="zh-CN" altLang="zh-CN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侧重</a:t>
              </a:r>
              <a:r>
                <a:rPr lang="zh-CN" altLang="en-US" sz="20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对环境条件有较高要求的高端计量科学研究，</a:t>
              </a:r>
              <a:r>
                <a:rPr lang="zh-CN" altLang="en-US" sz="2000" b="1">
                  <a:solidFill>
                    <a:srgbClr val="B8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是科技创新及国际合作人才培养基地。</a:t>
              </a:r>
              <a:endParaRPr lang="zh-CN" altLang="zh-CN" sz="2000" b="1">
                <a:solidFill>
                  <a:srgbClr val="B8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89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中国计量院：</a:t>
            </a:r>
            <a:r>
              <a:rPr lang="zh-CN" altLang="en-US" sz="320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基础设施</a:t>
            </a:r>
          </a:p>
        </p:txBody>
      </p:sp>
    </p:spTree>
    <p:extLst>
      <p:ext uri="{BB962C8B-B14F-4D97-AF65-F5344CB8AC3E}">
        <p14:creationId xmlns:p14="http://schemas.microsoft.com/office/powerpoint/2010/main" val="38938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42005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464137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CN" altLang="en-US" dirty="0" smtClean="0"/>
              <a:t>相对固有误差：</a:t>
            </a:r>
            <a:endParaRPr lang="en-US" altLang="zh-CN" dirty="0" smtClean="0"/>
          </a:p>
          <a:p>
            <a:pPr marL="457200" lvl="1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zh-CN" altLang="en-US" dirty="0" smtClean="0"/>
              <a:t>当</a:t>
            </a:r>
            <a:r>
              <a:rPr lang="en-US" altLang="zh-CN" dirty="0" smtClean="0"/>
              <a:t>I</a:t>
            </a:r>
            <a:r>
              <a:rPr lang="zh-CN" altLang="en-US" dirty="0" smtClean="0"/>
              <a:t>≤</a:t>
            </a:r>
            <a:r>
              <a:rPr lang="en-US" altLang="zh-CN" dirty="0" smtClean="0"/>
              <a:t>±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20%+U</a:t>
            </a:r>
            <a:r>
              <a:rPr lang="zh-CN" altLang="en-US" dirty="0" smtClean="0"/>
              <a:t>），合格（</a:t>
            </a:r>
            <a:r>
              <a:rPr lang="en-US" altLang="zh-CN" sz="1800" b="1" dirty="0" smtClean="0">
                <a:solidFill>
                  <a:srgbClr val="0000FF"/>
                </a:solidFill>
              </a:rPr>
              <a:t>U</a:t>
            </a:r>
            <a:r>
              <a:rPr lang="zh-CN" altLang="en-US" sz="1800" b="1" dirty="0" smtClean="0">
                <a:solidFill>
                  <a:srgbClr val="0000FF"/>
                </a:solidFill>
              </a:rPr>
              <a:t>为约定真值的扩展不确定度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CN" altLang="en-US" dirty="0"/>
              <a:t>报警</a:t>
            </a:r>
            <a:r>
              <a:rPr lang="zh-CN" altLang="en-US" dirty="0" smtClean="0"/>
              <a:t>功能：</a:t>
            </a:r>
            <a:endParaRPr lang="en-US" altLang="zh-CN" dirty="0" smtClean="0"/>
          </a:p>
          <a:p>
            <a:pPr marL="457200" lvl="1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zh-CN" altLang="en-US" b="1" dirty="0">
                <a:solidFill>
                  <a:srgbClr val="0000FF"/>
                </a:solidFill>
              </a:rPr>
              <a:t>剂量当量</a:t>
            </a:r>
            <a:r>
              <a:rPr lang="zh-CN" altLang="en-US" b="1" dirty="0" smtClean="0">
                <a:solidFill>
                  <a:srgbClr val="0000FF"/>
                </a:solidFill>
              </a:rPr>
              <a:t>率：</a:t>
            </a:r>
            <a:r>
              <a:rPr lang="zh-CN" altLang="en-US" dirty="0" smtClean="0"/>
              <a:t>应加上 </a:t>
            </a:r>
            <a:r>
              <a:rPr lang="en-US" altLang="zh-CN" dirty="0" smtClean="0"/>
              <a:t>0.8</a:t>
            </a:r>
            <a:r>
              <a:rPr lang="zh-CN" altLang="en-US" dirty="0" smtClean="0"/>
              <a:t>（</a:t>
            </a:r>
            <a:r>
              <a:rPr lang="en-US" altLang="zh-CN" dirty="0" smtClean="0"/>
              <a:t>1-U</a:t>
            </a:r>
            <a:r>
              <a:rPr lang="zh-CN" altLang="en-US" dirty="0" smtClean="0"/>
              <a:t>）；</a:t>
            </a:r>
            <a:r>
              <a:rPr lang="en-US" altLang="zh-CN" dirty="0" smtClean="0"/>
              <a:t>1.2</a:t>
            </a:r>
            <a:r>
              <a:rPr lang="zh-CN" altLang="en-US" dirty="0" smtClean="0"/>
              <a:t>（</a:t>
            </a:r>
            <a:r>
              <a:rPr lang="en-US" altLang="zh-CN" dirty="0" smtClean="0"/>
              <a:t>1+U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marL="457200" lvl="1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zh-CN" altLang="en-US" b="1" dirty="0" smtClean="0">
                <a:solidFill>
                  <a:srgbClr val="0000FF"/>
                </a:solidFill>
              </a:rPr>
              <a:t>剂量当量：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013176"/>
            <a:ext cx="538087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784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641379"/>
          </a:xfrm>
        </p:spPr>
        <p:txBody>
          <a:bodyPr/>
          <a:lstStyle/>
          <a:p>
            <a:r>
              <a:rPr lang="zh-CN" altLang="en-US" dirty="0" smtClean="0"/>
              <a:t>能响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周围剂量当量：</a:t>
            </a:r>
            <a:r>
              <a:rPr lang="en-US" altLang="zh-CN" dirty="0" smtClean="0"/>
              <a:t>Cs-137</a:t>
            </a:r>
            <a:r>
              <a:rPr lang="zh-CN" altLang="en-US" dirty="0" smtClean="0"/>
              <a:t>，</a:t>
            </a:r>
            <a:r>
              <a:rPr lang="en-US" altLang="zh-CN" dirty="0" smtClean="0"/>
              <a:t> 0° </a:t>
            </a:r>
            <a:r>
              <a:rPr lang="zh-CN" altLang="en-US" dirty="0" smtClean="0"/>
              <a:t>归一</a:t>
            </a:r>
            <a:endParaRPr lang="en-US" altLang="zh-CN" dirty="0" smtClean="0"/>
          </a:p>
          <a:p>
            <a:pPr lvl="1"/>
            <a:r>
              <a:rPr lang="zh-CN" altLang="en-US" dirty="0"/>
              <a:t>定向</a:t>
            </a:r>
            <a:r>
              <a:rPr lang="zh-CN" altLang="en-US" dirty="0" smtClean="0"/>
              <a:t>剂量当量：</a:t>
            </a:r>
            <a:r>
              <a:rPr lang="en-US" altLang="zh-CN" dirty="0" smtClean="0"/>
              <a:t>N-20</a:t>
            </a:r>
            <a:r>
              <a:rPr lang="zh-CN" altLang="en-US" dirty="0"/>
              <a:t>，</a:t>
            </a:r>
            <a:r>
              <a:rPr lang="en-US" altLang="zh-CN" dirty="0"/>
              <a:t> 0° </a:t>
            </a:r>
            <a:r>
              <a:rPr lang="zh-CN" altLang="en-US" dirty="0"/>
              <a:t>归一</a:t>
            </a:r>
            <a:endParaRPr lang="en-US" altLang="zh-CN" dirty="0"/>
          </a:p>
          <a:p>
            <a:pPr lvl="1"/>
            <a:r>
              <a:rPr lang="zh-CN" altLang="en-US" dirty="0" smtClean="0"/>
              <a:t>剂量率尽量一致，相对固有误差</a:t>
            </a:r>
            <a:endParaRPr lang="en-US" altLang="zh-CN" dirty="0" smtClean="0"/>
          </a:p>
          <a:p>
            <a:r>
              <a:rPr lang="zh-CN" altLang="en-US" dirty="0" smtClean="0"/>
              <a:t>角响应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±30°</a:t>
            </a:r>
            <a:r>
              <a:rPr lang="zh-CN" altLang="en-US" dirty="0" smtClean="0"/>
              <a:t>；</a:t>
            </a:r>
            <a:r>
              <a:rPr lang="en-US" altLang="zh-CN" dirty="0"/>
              <a:t> </a:t>
            </a:r>
            <a:r>
              <a:rPr lang="en-US" altLang="zh-CN" dirty="0" smtClean="0"/>
              <a:t>±45°  </a:t>
            </a:r>
            <a:r>
              <a:rPr lang="zh-CN" altLang="en-US" dirty="0" smtClean="0"/>
              <a:t>不小于</a:t>
            </a:r>
            <a:r>
              <a:rPr lang="en-US" altLang="zh-CN" dirty="0" smtClean="0"/>
              <a:t>0.6</a:t>
            </a:r>
          </a:p>
          <a:p>
            <a:pPr lvl="1"/>
            <a:r>
              <a:rPr lang="zh-CN" altLang="en-US" dirty="0" smtClean="0"/>
              <a:t>根据厂家说明的角度检定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1772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27881"/>
            <a:ext cx="8229600" cy="518143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CN" altLang="en-US" sz="2800" dirty="0"/>
              <a:t>校准因子</a:t>
            </a:r>
            <a:endParaRPr lang="en-US" altLang="zh-CN" sz="2800" dirty="0"/>
          </a:p>
          <a:p>
            <a:pPr>
              <a:spcBef>
                <a:spcPts val="1200"/>
              </a:spcBef>
            </a:pPr>
            <a:r>
              <a:rPr lang="zh-CN" altLang="en-US" sz="2800" dirty="0" smtClean="0"/>
              <a:t>过载</a:t>
            </a:r>
            <a:endParaRPr lang="en-US" altLang="zh-CN" sz="2800" dirty="0" smtClean="0"/>
          </a:p>
          <a:p>
            <a:pPr lvl="1">
              <a:spcBef>
                <a:spcPts val="1200"/>
              </a:spcBef>
            </a:pPr>
            <a:r>
              <a:rPr lang="zh-CN" altLang="en-US" sz="2400" dirty="0"/>
              <a:t>量程</a:t>
            </a:r>
            <a:r>
              <a:rPr lang="zh-CN" altLang="en-US" sz="2400" dirty="0" smtClean="0"/>
              <a:t>最大值</a:t>
            </a:r>
            <a:endParaRPr lang="en-US" altLang="zh-CN" sz="2400" dirty="0" smtClean="0"/>
          </a:p>
          <a:p>
            <a:pPr lvl="1">
              <a:spcBef>
                <a:spcPts val="1200"/>
              </a:spcBef>
            </a:pPr>
            <a:r>
              <a:rPr lang="en-US" altLang="zh-CN" sz="2400" dirty="0" smtClean="0"/>
              <a:t>2</a:t>
            </a:r>
            <a:r>
              <a:rPr lang="zh-CN" altLang="en-US" sz="2400" dirty="0" smtClean="0"/>
              <a:t>倍最大值</a:t>
            </a:r>
            <a:endParaRPr lang="en-US" altLang="zh-CN" sz="2400" dirty="0" smtClean="0"/>
          </a:p>
          <a:p>
            <a:pPr lvl="1">
              <a:spcBef>
                <a:spcPts val="1200"/>
              </a:spcBef>
            </a:pPr>
            <a:r>
              <a:rPr lang="en-US" altLang="zh-CN" sz="2400" dirty="0" smtClean="0"/>
              <a:t>100H</a:t>
            </a:r>
            <a:r>
              <a:rPr lang="en-US" altLang="zh-CN" sz="1600" dirty="0" smtClean="0"/>
              <a:t>max </a:t>
            </a:r>
            <a:r>
              <a:rPr lang="en-US" altLang="zh-CN" sz="2400" dirty="0" smtClean="0"/>
              <a:t>(</a:t>
            </a:r>
            <a:r>
              <a:rPr lang="en-US" altLang="zh-CN" sz="2400" dirty="0" err="1" smtClean="0"/>
              <a:t>H</a:t>
            </a:r>
            <a:r>
              <a:rPr lang="en-US" altLang="zh-CN" sz="1800" dirty="0" err="1" smtClean="0"/>
              <a:t>max</a:t>
            </a:r>
            <a:r>
              <a:rPr lang="zh-CN" altLang="en-US" sz="2400" dirty="0"/>
              <a:t>＜</a:t>
            </a:r>
            <a:r>
              <a:rPr lang="en-US" altLang="zh-CN" sz="2400" dirty="0" smtClean="0"/>
              <a:t>0.1Sv/h)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10</a:t>
            </a:r>
            <a:r>
              <a:rPr lang="en-US" altLang="zh-CN" sz="2400" dirty="0"/>
              <a:t>H</a:t>
            </a:r>
            <a:r>
              <a:rPr lang="en-US" altLang="zh-CN" sz="1600" dirty="0"/>
              <a:t>max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10Sv/h</a:t>
            </a:r>
            <a:r>
              <a:rPr lang="en-US" altLang="zh-CN" sz="2400" dirty="0"/>
              <a:t> (</a:t>
            </a:r>
            <a:r>
              <a:rPr lang="en-US" altLang="zh-CN" sz="2400" dirty="0" err="1" smtClean="0"/>
              <a:t>H</a:t>
            </a:r>
            <a:r>
              <a:rPr lang="en-US" altLang="zh-CN" sz="1600" dirty="0" err="1" smtClean="0"/>
              <a:t>max</a:t>
            </a:r>
            <a:r>
              <a:rPr lang="zh-CN" altLang="en-US" sz="2400" dirty="0" smtClean="0"/>
              <a:t>＞</a:t>
            </a:r>
            <a:r>
              <a:rPr lang="en-US" altLang="zh-CN" sz="2400" dirty="0" smtClean="0"/>
              <a:t>0.1Sv/h)</a:t>
            </a:r>
          </a:p>
          <a:p>
            <a:pPr lvl="1">
              <a:spcBef>
                <a:spcPts val="1200"/>
              </a:spcBef>
            </a:pPr>
            <a:r>
              <a:rPr lang="zh-CN" altLang="en-US" sz="2400" dirty="0"/>
              <a:t>多个</a:t>
            </a:r>
            <a:r>
              <a:rPr lang="zh-CN" altLang="en-US" sz="2400" dirty="0" smtClean="0"/>
              <a:t>量程则每个量程都进行上述测试</a:t>
            </a:r>
            <a:endParaRPr lang="en-US" altLang="zh-CN" sz="2400" dirty="0" smtClean="0"/>
          </a:p>
          <a:p>
            <a:pPr>
              <a:spcBef>
                <a:spcPts val="1200"/>
              </a:spcBef>
            </a:pPr>
            <a:r>
              <a:rPr lang="zh-CN" altLang="en-US" sz="2800" dirty="0" smtClean="0"/>
              <a:t>重复性</a:t>
            </a:r>
            <a:endParaRPr lang="en-US" altLang="zh-CN" sz="2800" dirty="0" smtClean="0"/>
          </a:p>
          <a:p>
            <a:pPr lvl="1">
              <a:spcBef>
                <a:spcPts val="1200"/>
              </a:spcBef>
            </a:pPr>
            <a:r>
              <a:rPr lang="zh-CN" altLang="en-US" sz="2400" dirty="0" smtClean="0"/>
              <a:t>满刻度的</a:t>
            </a:r>
            <a:r>
              <a:rPr lang="en-US" altLang="zh-CN" sz="2400" dirty="0" smtClean="0"/>
              <a:t>1/3-1/2</a:t>
            </a:r>
            <a:endParaRPr lang="en-US" altLang="zh-CN" sz="2400" dirty="0"/>
          </a:p>
          <a:p>
            <a:pPr lvl="1">
              <a:spcBef>
                <a:spcPts val="1200"/>
              </a:spcBef>
            </a:pPr>
            <a:r>
              <a:rPr lang="zh-CN" altLang="en-US" sz="2400" dirty="0" smtClean="0"/>
              <a:t>重复</a:t>
            </a:r>
            <a:r>
              <a:rPr lang="en-US" altLang="zh-CN" sz="2400" dirty="0" smtClean="0"/>
              <a:t>20</a:t>
            </a:r>
            <a:r>
              <a:rPr lang="zh-CN" altLang="en-US" sz="2400" dirty="0" smtClean="0"/>
              <a:t>次，相对标准偏差</a:t>
            </a:r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73216"/>
            <a:ext cx="330967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840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周期：一般一年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检定结果处理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合格：检定证书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不合格：检定结果通知书，并注明不合格项目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6567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CN" altLang="zh-CN" sz="2000" b="1" dirty="0"/>
              <a:t>单能光子自由空气比释动能</a:t>
            </a:r>
            <a:r>
              <a:rPr lang="en-US" altLang="zh-CN" sz="2000" b="1" i="1" dirty="0" err="1"/>
              <a:t>K</a:t>
            </a:r>
            <a:r>
              <a:rPr lang="en-US" altLang="zh-CN" sz="2000" b="1" i="1" baseline="-25000" dirty="0" err="1"/>
              <a:t>a</a:t>
            </a:r>
            <a:r>
              <a:rPr lang="zh-CN" altLang="zh-CN" sz="2000" b="1" dirty="0"/>
              <a:t>、光子注量</a:t>
            </a:r>
            <a:r>
              <a:rPr lang="zh-CN" altLang="zh-CN" sz="2000" b="1" i="1" dirty="0"/>
              <a:t>Φ</a:t>
            </a:r>
            <a:r>
              <a:rPr lang="zh-CN" altLang="zh-CN" sz="2000" b="1" dirty="0"/>
              <a:t>和照射量</a:t>
            </a:r>
            <a:r>
              <a:rPr lang="en-US" altLang="zh-CN" sz="2000" b="1" i="1" dirty="0"/>
              <a:t>X</a:t>
            </a:r>
            <a:r>
              <a:rPr lang="zh-CN" altLang="zh-CN" sz="2000" b="1" dirty="0"/>
              <a:t>之间的转换</a:t>
            </a:r>
            <a:r>
              <a:rPr lang="zh-CN" altLang="zh-CN" sz="2000" b="1" dirty="0" smtClean="0"/>
              <a:t>系数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27" y="1484784"/>
            <a:ext cx="786765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922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5961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光子自由空气比释动</a:t>
            </a:r>
            <a:r>
              <a:rPr lang="en-US" altLang="zh-CN" sz="2400" b="1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r>
              <a:rPr lang="en-US" altLang="zh-CN" sz="2400" b="1" i="1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、光子注量</a:t>
            </a:r>
            <a:r>
              <a:rPr lang="zh-CN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和照射量</a:t>
            </a:r>
            <a:r>
              <a:rPr lang="en-US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周围剂量当量</a:t>
            </a:r>
            <a:r>
              <a:rPr lang="en-US" altLang="zh-CN" sz="2400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400" b="1" i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*</a:t>
            </a:r>
            <a:r>
              <a:rPr lang="en-US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(10)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和定向剂量当量 </a:t>
            </a:r>
            <a:r>
              <a:rPr lang="en-US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’</a:t>
            </a:r>
            <a:r>
              <a:rPr lang="en-US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(0.07</a:t>
            </a:r>
            <a:r>
              <a:rPr lang="zh-CN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°</a:t>
            </a:r>
            <a:r>
              <a:rPr lang="en-US" altLang="zh-CN" sz="2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的转换系数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74382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763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环境、防护类仪表技术法规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641379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400" dirty="0"/>
              <a:t>JJG </a:t>
            </a:r>
            <a:r>
              <a:rPr lang="en-US" altLang="zh-CN" sz="2400" dirty="0" smtClean="0"/>
              <a:t>393-2003	《</a:t>
            </a:r>
            <a:r>
              <a:rPr lang="zh-CN" altLang="en-US" sz="2400" dirty="0"/>
              <a:t>辐射防护用</a:t>
            </a:r>
            <a:r>
              <a:rPr lang="en-US" altLang="zh-CN" sz="2400" dirty="0"/>
              <a:t>X</a:t>
            </a:r>
            <a:r>
              <a:rPr lang="zh-CN" altLang="en-US" sz="2400" dirty="0"/>
              <a:t>、</a:t>
            </a:r>
            <a:r>
              <a:rPr lang="en-US" altLang="zh-CN" sz="2400" dirty="0"/>
              <a:t>γ</a:t>
            </a:r>
            <a:r>
              <a:rPr lang="zh-CN" altLang="en-US" sz="2400" dirty="0" smtClean="0"/>
              <a:t>辐射剂量当量（</a:t>
            </a:r>
            <a:r>
              <a:rPr lang="zh-CN" altLang="en-US" sz="2400" dirty="0"/>
              <a:t>率</a:t>
            </a:r>
            <a:r>
              <a:rPr lang="zh-CN" altLang="en-US" sz="2400" dirty="0" smtClean="0"/>
              <a:t>）仪和监测仪</a:t>
            </a:r>
            <a:r>
              <a:rPr lang="en-US" altLang="zh-CN" sz="2400" dirty="0" smtClean="0"/>
              <a:t>》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400" dirty="0" smtClean="0"/>
              <a:t>JJG 1009-2016	《X</a:t>
            </a:r>
            <a:r>
              <a:rPr lang="zh-CN" altLang="en-US" sz="2400" dirty="0"/>
              <a:t>、</a:t>
            </a:r>
            <a:r>
              <a:rPr lang="en-US" altLang="zh-CN" sz="2400" dirty="0" smtClean="0"/>
              <a:t>γ</a:t>
            </a:r>
            <a:r>
              <a:rPr lang="zh-CN" altLang="en-US" sz="2400" dirty="0"/>
              <a:t>辐射个人</a:t>
            </a:r>
            <a:r>
              <a:rPr lang="zh-CN" altLang="en-US" sz="2400" dirty="0" smtClean="0"/>
              <a:t>剂量当量</a:t>
            </a:r>
            <a:r>
              <a:rPr lang="en-US" altLang="zh-CN" sz="2400" dirty="0" err="1" smtClean="0"/>
              <a:t>Hp</a:t>
            </a:r>
            <a:r>
              <a:rPr lang="en-US" altLang="zh-CN" sz="2400" dirty="0" smtClean="0"/>
              <a:t>(10</a:t>
            </a:r>
            <a:r>
              <a:rPr lang="en-US" altLang="zh-CN" sz="2400" dirty="0"/>
              <a:t>)</a:t>
            </a:r>
            <a:r>
              <a:rPr lang="zh-CN" altLang="en-US" sz="2400" dirty="0"/>
              <a:t>监测仪</a:t>
            </a:r>
            <a:r>
              <a:rPr lang="en-US" altLang="zh-CN" sz="2400" dirty="0" smtClean="0"/>
              <a:t>》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400" dirty="0" smtClean="0"/>
              <a:t>JJG </a:t>
            </a:r>
            <a:r>
              <a:rPr lang="en-US" altLang="zh-CN" sz="2400" dirty="0"/>
              <a:t>962-2010 </a:t>
            </a:r>
            <a:r>
              <a:rPr lang="en-US" altLang="zh-CN" sz="2400" dirty="0" smtClean="0"/>
              <a:t>	《</a:t>
            </a:r>
            <a:r>
              <a:rPr lang="en-US" altLang="zh-CN" sz="2400" dirty="0"/>
              <a:t>X</a:t>
            </a:r>
            <a:r>
              <a:rPr lang="zh-CN" altLang="en-US" sz="2400" dirty="0"/>
              <a:t>、</a:t>
            </a:r>
            <a:r>
              <a:rPr lang="en-US" altLang="zh-CN" sz="2400" dirty="0"/>
              <a:t>γ</a:t>
            </a:r>
            <a:r>
              <a:rPr lang="zh-CN" altLang="en-US" sz="2400" dirty="0"/>
              <a:t>辐射个人剂量当量率报警</a:t>
            </a:r>
            <a:r>
              <a:rPr lang="zh-CN" altLang="en-US" sz="2400" dirty="0" smtClean="0"/>
              <a:t>仪</a:t>
            </a:r>
            <a:r>
              <a:rPr lang="en-US" altLang="zh-CN" sz="2400" dirty="0" smtClean="0"/>
              <a:t>》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400" dirty="0"/>
              <a:t>JJG 521-2006 </a:t>
            </a:r>
            <a:r>
              <a:rPr lang="en-US" altLang="zh-CN" sz="2400" dirty="0" smtClean="0"/>
              <a:t>	《</a:t>
            </a:r>
            <a:r>
              <a:rPr lang="zh-CN" altLang="en-US" sz="2400" dirty="0"/>
              <a:t>环境监测用</a:t>
            </a:r>
            <a:r>
              <a:rPr lang="en-US" altLang="zh-CN" sz="2400" dirty="0"/>
              <a:t>X</a:t>
            </a:r>
            <a:r>
              <a:rPr lang="zh-CN" altLang="en-US" sz="2400" dirty="0"/>
              <a:t>、</a:t>
            </a:r>
            <a:r>
              <a:rPr lang="en-US" altLang="zh-CN" sz="2400" dirty="0"/>
              <a:t>γ</a:t>
            </a:r>
            <a:r>
              <a:rPr lang="zh-CN" altLang="en-US" sz="2400" dirty="0"/>
              <a:t>辐射空气比释动能（吸收剂量）率仪</a:t>
            </a:r>
            <a:r>
              <a:rPr lang="en-US" altLang="zh-CN" sz="2400" dirty="0"/>
              <a:t>》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400" dirty="0" smtClean="0"/>
              <a:t>JJG 593-2016	《</a:t>
            </a:r>
            <a:r>
              <a:rPr lang="zh-CN" altLang="en-US" sz="2400" dirty="0"/>
              <a:t>个人与环境监测用</a:t>
            </a:r>
            <a:r>
              <a:rPr lang="en-US" altLang="zh-CN" sz="2400" dirty="0"/>
              <a:t>X</a:t>
            </a:r>
            <a:r>
              <a:rPr lang="zh-CN" altLang="en-US" sz="2400" dirty="0"/>
              <a:t>、</a:t>
            </a:r>
            <a:r>
              <a:rPr lang="en-US" altLang="zh-CN" sz="2400" dirty="0"/>
              <a:t>γ</a:t>
            </a:r>
            <a:r>
              <a:rPr lang="zh-CN" altLang="en-US" sz="2400" dirty="0"/>
              <a:t>辐射热释光剂量测量（装置）</a:t>
            </a:r>
            <a:r>
              <a:rPr lang="zh-CN" altLang="en-US" sz="2400" dirty="0" smtClean="0"/>
              <a:t>系统</a:t>
            </a:r>
            <a:r>
              <a:rPr lang="en-US" altLang="zh-CN" sz="2400" dirty="0" smtClean="0"/>
              <a:t>》</a:t>
            </a:r>
          </a:p>
          <a:p>
            <a:endParaRPr lang="en-US" altLang="zh-CN" sz="1800" dirty="0" smtClean="0"/>
          </a:p>
          <a:p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7298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00FF"/>
                </a:solidFill>
              </a:rPr>
              <a:t>电离辐射领域属于强制检定的计量器具目录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527114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214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11560" y="724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259631" y="908721"/>
            <a:ext cx="655272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谢谢</a:t>
            </a:r>
            <a:endParaRPr lang="en-US" altLang="zh-CN" sz="8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zh-CN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敬请指正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85544" y="4581128"/>
            <a:ext cx="8100900" cy="83099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Thanks for your attention!</a:t>
            </a:r>
            <a:endParaRPr kumimoji="0" lang="zh-CN" altLang="en-US" sz="4800" b="1" i="1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中国计量院：</a:t>
            </a:r>
            <a:r>
              <a:rPr lang="zh-CN" altLang="en-US" sz="320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人才队伍</a:t>
            </a:r>
          </a:p>
        </p:txBody>
      </p:sp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277813" y="4967288"/>
            <a:ext cx="7777162" cy="1476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经费</a:t>
            </a:r>
            <a:r>
              <a:rPr lang="en-US" altLang="zh-CN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1"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约</a:t>
            </a:r>
            <a:r>
              <a:rPr kumimoji="1"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9.96</a:t>
            </a:r>
            <a:r>
              <a:rPr kumimoji="1"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亿元人民币</a:t>
            </a:r>
            <a:endParaRPr kumimoji="1" lang="en-US" altLang="zh-CN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kumimoji="1"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70% </a:t>
            </a:r>
            <a:r>
              <a:rPr kumimoji="1"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国家财政拨款  </a:t>
            </a:r>
            <a:endParaRPr kumimoji="1" lang="en-US" altLang="zh-CN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kumimoji="1"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</a:t>
            </a:r>
            <a:r>
              <a:rPr kumimoji="1" lang="en-US" altLang="zh-CN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30% </a:t>
            </a:r>
            <a:r>
              <a:rPr kumimoji="1"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服务收入</a:t>
            </a:r>
            <a:endParaRPr kumimoji="1" lang="en-US" altLang="zh-CN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61"/>
          <p:cNvSpPr txBox="1"/>
          <p:nvPr/>
        </p:nvSpPr>
        <p:spPr>
          <a:xfrm>
            <a:off x="250825" y="1268413"/>
            <a:ext cx="4321175" cy="3571038"/>
          </a:xfrm>
          <a:prstGeom prst="roundRect">
            <a:avLst>
              <a:gd name="adj" fmla="val 3026"/>
            </a:avLst>
          </a:prstGeom>
          <a:ln>
            <a:prstDash val="dash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全院在职职工约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专业技术人员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余人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位中国工程院院士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79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名研究员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355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名副研究员</a:t>
            </a:r>
            <a:r>
              <a:rPr lang="zh-CN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高级工程师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192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名博士，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223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名硕士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离退休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1118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0964" name="图表 11"/>
          <p:cNvGraphicFramePr>
            <a:graphicFrameLocks/>
          </p:cNvGraphicFramePr>
          <p:nvPr/>
        </p:nvGraphicFramePr>
        <p:xfrm>
          <a:off x="4787900" y="3644900"/>
          <a:ext cx="4106863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r:id="rId3" imgW="4102964" imgH="2548349" progId="Excel.Sheet.8">
                  <p:embed/>
                </p:oleObj>
              </mc:Choice>
              <mc:Fallback>
                <p:oleObj r:id="rId3" imgW="4102964" imgH="254834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644900"/>
                        <a:ext cx="4106863" cy="2549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图表 14"/>
          <p:cNvGraphicFramePr>
            <a:graphicFrameLocks/>
          </p:cNvGraphicFramePr>
          <p:nvPr/>
        </p:nvGraphicFramePr>
        <p:xfrm>
          <a:off x="4806950" y="1020763"/>
          <a:ext cx="4130675" cy="261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r:id="rId5" imgW="4127350" imgH="2615411" progId="Excel.Sheet.8">
                  <p:embed/>
                </p:oleObj>
              </mc:Choice>
              <mc:Fallback>
                <p:oleObj r:id="rId5" imgW="4127350" imgH="2615411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950" y="1020763"/>
                        <a:ext cx="4130675" cy="2611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0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920" b="9697"/>
          <a:stretch>
            <a:fillRect/>
          </a:stretch>
        </p:blipFill>
        <p:spPr bwMode="auto">
          <a:xfrm>
            <a:off x="1961710" y="3392395"/>
            <a:ext cx="5110233" cy="291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31800" y="1314450"/>
            <a:ext cx="7920038" cy="1476375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建立国家基准装置</a:t>
            </a:r>
            <a:r>
              <a:rPr lang="en-US" altLang="zh-CN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130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项，完成国际关键比对</a:t>
            </a:r>
            <a:r>
              <a:rPr lang="en-US" altLang="zh-CN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335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项。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建立国家标准装置</a:t>
            </a:r>
            <a:r>
              <a:rPr lang="en-US" altLang="zh-CN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324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项，有证标准物质</a:t>
            </a:r>
            <a:r>
              <a:rPr lang="en-US" altLang="zh-CN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1506</a:t>
            </a:r>
            <a:r>
              <a:rPr lang="zh-CN" altLang="en-US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   国际互认的测量与校准能力</a:t>
            </a:r>
            <a:r>
              <a:rPr lang="en-US" altLang="zh-CN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1517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项，位居世界</a:t>
            </a:r>
            <a:r>
              <a:rPr lang="zh-CN" altLang="en-US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</a:t>
            </a:r>
            <a:r>
              <a:rPr lang="en-US" altLang="zh-CN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，亚洲</a:t>
            </a:r>
            <a:r>
              <a:rPr lang="zh-CN" altLang="en-US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</a:t>
            </a:r>
            <a:r>
              <a:rPr lang="en-US" altLang="zh-CN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0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 rot="21077611">
            <a:off x="6238875" y="1517650"/>
            <a:ext cx="2724150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物理化学的实物百科全书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601670" y="4308350"/>
            <a:ext cx="900100" cy="58506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bg2">
                <a:lumMod val="9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海洋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636785" y="3268319"/>
            <a:ext cx="900100" cy="58506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bg2">
                <a:lumMod val="9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607115" y="3293985"/>
            <a:ext cx="900100" cy="58506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bg2">
                <a:lumMod val="9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6432053" y="4303434"/>
            <a:ext cx="900100" cy="58506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bg2">
                <a:lumMod val="9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6505647" y="5293544"/>
            <a:ext cx="1216703" cy="58506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bg2">
                <a:lumMod val="9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新材料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4031940" y="3248980"/>
            <a:ext cx="900100" cy="58506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bg2">
                <a:lumMod val="9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511660" y="5338549"/>
            <a:ext cx="1035115" cy="58506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bg2">
                <a:lumMod val="90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新能源</a:t>
            </a:r>
          </a:p>
        </p:txBody>
      </p:sp>
      <p:sp>
        <p:nvSpPr>
          <p:cNvPr id="4200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中国计量院</a:t>
            </a:r>
            <a:r>
              <a:rPr lang="en-US" altLang="zh-CN" sz="320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zh-CN" altLang="en-US" sz="320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科技水平</a:t>
            </a:r>
          </a:p>
        </p:txBody>
      </p:sp>
    </p:spTree>
    <p:extLst>
      <p:ext uri="{BB962C8B-B14F-4D97-AF65-F5344CB8AC3E}">
        <p14:creationId xmlns:p14="http://schemas.microsoft.com/office/powerpoint/2010/main" val="13381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组合 4"/>
          <p:cNvGrpSpPr/>
          <p:nvPr/>
        </p:nvGrpSpPr>
        <p:grpSpPr bwMode="auto">
          <a:xfrm>
            <a:off x="250825" y="1268413"/>
            <a:ext cx="8267700" cy="4829502"/>
            <a:chOff x="915518" y="1561811"/>
            <a:chExt cx="6944314" cy="3899030"/>
          </a:xfrm>
        </p:grpSpPr>
        <p:sp>
          <p:nvSpPr>
            <p:cNvPr id="44048" name="Rectangle 21"/>
            <p:cNvSpPr>
              <a:spLocks noChangeArrowheads="1"/>
            </p:cNvSpPr>
            <p:nvPr/>
          </p:nvSpPr>
          <p:spPr bwMode="auto">
            <a:xfrm>
              <a:off x="915518" y="1897260"/>
              <a:ext cx="2294826" cy="2397079"/>
            </a:xfrm>
            <a:prstGeom prst="rect">
              <a:avLst/>
            </a:prstGeom>
            <a:solidFill>
              <a:srgbClr val="C7EDCC"/>
            </a:solidFill>
            <a:ln w="9525" algn="ctr">
              <a:solidFill>
                <a:srgbClr val="00B0F0"/>
              </a:solidFill>
              <a:miter lim="800000"/>
            </a:ln>
          </p:spPr>
          <p:txBody>
            <a:bodyPr anchor="ctr"/>
            <a:lstStyle/>
            <a:p>
              <a:pPr algn="ctr"/>
              <a:endParaRPr lang="en-US" altLang="zh-CN">
                <a:solidFill>
                  <a:srgbClr val="C7EDCC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" name="Round Same Side Corner Rectangle 22"/>
            <p:cNvSpPr/>
            <p:nvPr/>
          </p:nvSpPr>
          <p:spPr>
            <a:xfrm>
              <a:off x="915518" y="1561811"/>
              <a:ext cx="2294771" cy="337072"/>
            </a:xfrm>
            <a:prstGeom prst="round2SameRect">
              <a:avLst>
                <a:gd name="adj1" fmla="val 38667"/>
                <a:gd name="adj2" fmla="val 0"/>
              </a:avLst>
            </a:prstGeom>
            <a:gradFill flip="none" rotWithShape="1">
              <a:gsLst>
                <a:gs pos="0">
                  <a:srgbClr val="0070C0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0070C0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0070C0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050" name="Freeform 7"/>
            <p:cNvSpPr/>
            <p:nvPr/>
          </p:nvSpPr>
          <p:spPr bwMode="auto">
            <a:xfrm>
              <a:off x="3238991" y="2962870"/>
              <a:ext cx="4465034" cy="2356309"/>
            </a:xfrm>
            <a:custGeom>
              <a:avLst/>
              <a:gdLst>
                <a:gd name="T0" fmla="*/ 1771 w 1771"/>
                <a:gd name="T1" fmla="*/ 885 h 890"/>
                <a:gd name="T2" fmla="*/ 885 w 1771"/>
                <a:gd name="T3" fmla="*/ 0 h 890"/>
                <a:gd name="T4" fmla="*/ 0 w 1771"/>
                <a:gd name="T5" fmla="*/ 885 h 890"/>
                <a:gd name="T6" fmla="*/ 0 w 1771"/>
                <a:gd name="T7" fmla="*/ 890 h 890"/>
                <a:gd name="T8" fmla="*/ 1771 w 1771"/>
                <a:gd name="T9" fmla="*/ 890 h 890"/>
                <a:gd name="T10" fmla="*/ 1771 w 1771"/>
                <a:gd name="T11" fmla="*/ 885 h 8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71"/>
                <a:gd name="T19" fmla="*/ 0 h 890"/>
                <a:gd name="T20" fmla="*/ 1771 w 1771"/>
                <a:gd name="T21" fmla="*/ 890 h 8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71" h="890">
                  <a:moveTo>
                    <a:pt x="1771" y="885"/>
                  </a:moveTo>
                  <a:cubicBezTo>
                    <a:pt x="1771" y="396"/>
                    <a:pt x="1374" y="0"/>
                    <a:pt x="885" y="0"/>
                  </a:cubicBezTo>
                  <a:cubicBezTo>
                    <a:pt x="396" y="0"/>
                    <a:pt x="0" y="396"/>
                    <a:pt x="0" y="885"/>
                  </a:cubicBezTo>
                  <a:cubicBezTo>
                    <a:pt x="0" y="887"/>
                    <a:pt x="0" y="889"/>
                    <a:pt x="0" y="890"/>
                  </a:cubicBezTo>
                  <a:cubicBezTo>
                    <a:pt x="1771" y="890"/>
                    <a:pt x="1771" y="890"/>
                    <a:pt x="1771" y="890"/>
                  </a:cubicBezTo>
                  <a:cubicBezTo>
                    <a:pt x="1771" y="889"/>
                    <a:pt x="1771" y="887"/>
                    <a:pt x="1771" y="885"/>
                  </a:cubicBezTo>
                  <a:close/>
                </a:path>
              </a:pathLst>
            </a:custGeom>
            <a:solidFill>
              <a:srgbClr val="54C863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2775603" y="3657301"/>
              <a:ext cx="2509447" cy="1546947"/>
            </a:xfrm>
            <a:custGeom>
              <a:avLst/>
              <a:gdLst/>
              <a:ahLst/>
              <a:cxnLst>
                <a:cxn ang="0">
                  <a:pos x="0" y="491"/>
                </a:cxn>
                <a:cxn ang="0">
                  <a:pos x="0" y="496"/>
                </a:cxn>
                <a:cxn ang="0">
                  <a:pos x="883" y="496"/>
                </a:cxn>
                <a:cxn ang="0">
                  <a:pos x="155" y="0"/>
                </a:cxn>
                <a:cxn ang="0">
                  <a:pos x="0" y="491"/>
                </a:cxn>
              </a:cxnLst>
              <a:rect l="0" t="0" r="r" b="b"/>
              <a:pathLst>
                <a:path w="883" h="496">
                  <a:moveTo>
                    <a:pt x="0" y="491"/>
                  </a:moveTo>
                  <a:cubicBezTo>
                    <a:pt x="0" y="493"/>
                    <a:pt x="0" y="494"/>
                    <a:pt x="0" y="496"/>
                  </a:cubicBezTo>
                  <a:cubicBezTo>
                    <a:pt x="883" y="496"/>
                    <a:pt x="883" y="496"/>
                    <a:pt x="883" y="496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57" y="141"/>
                    <a:pt x="0" y="310"/>
                    <a:pt x="0" y="491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383838"/>
                </a:solidFill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  <p:sp>
          <p:nvSpPr>
            <p:cNvPr id="44052" name="Freeform 10"/>
            <p:cNvSpPr/>
            <p:nvPr/>
          </p:nvSpPr>
          <p:spPr bwMode="auto">
            <a:xfrm>
              <a:off x="4719154" y="2706749"/>
              <a:ext cx="1474828" cy="2471563"/>
            </a:xfrm>
            <a:custGeom>
              <a:avLst/>
              <a:gdLst>
                <a:gd name="T0" fmla="*/ 585 w 585"/>
                <a:gd name="T1" fmla="*/ 43 h 893"/>
                <a:gd name="T2" fmla="*/ 293 w 585"/>
                <a:gd name="T3" fmla="*/ 0 h 893"/>
                <a:gd name="T4" fmla="*/ 0 w 585"/>
                <a:gd name="T5" fmla="*/ 44 h 893"/>
                <a:gd name="T6" fmla="*/ 293 w 585"/>
                <a:gd name="T7" fmla="*/ 893 h 893"/>
                <a:gd name="T8" fmla="*/ 585 w 585"/>
                <a:gd name="T9" fmla="*/ 43 h 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5"/>
                <a:gd name="T16" fmla="*/ 0 h 893"/>
                <a:gd name="T17" fmla="*/ 585 w 585"/>
                <a:gd name="T18" fmla="*/ 893 h 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5" h="893">
                  <a:moveTo>
                    <a:pt x="585" y="43"/>
                  </a:moveTo>
                  <a:cubicBezTo>
                    <a:pt x="493" y="16"/>
                    <a:pt x="395" y="0"/>
                    <a:pt x="293" y="0"/>
                  </a:cubicBezTo>
                  <a:cubicBezTo>
                    <a:pt x="191" y="0"/>
                    <a:pt x="92" y="16"/>
                    <a:pt x="0" y="44"/>
                  </a:cubicBezTo>
                  <a:cubicBezTo>
                    <a:pt x="293" y="893"/>
                    <a:pt x="293" y="893"/>
                    <a:pt x="293" y="893"/>
                  </a:cubicBezTo>
                  <a:lnTo>
                    <a:pt x="585" y="43"/>
                  </a:lnTo>
                  <a:close/>
                </a:path>
              </a:pathLst>
            </a:custGeom>
            <a:gradFill rotWithShape="1">
              <a:gsLst>
                <a:gs pos="0">
                  <a:srgbClr val="8CB81E"/>
                </a:gs>
                <a:gs pos="52000">
                  <a:srgbClr val="C0F123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53" name="Freeform 11"/>
            <p:cNvSpPr/>
            <p:nvPr/>
          </p:nvSpPr>
          <p:spPr bwMode="auto">
            <a:xfrm>
              <a:off x="5535538" y="2852952"/>
              <a:ext cx="1893158" cy="2336033"/>
            </a:xfrm>
            <a:custGeom>
              <a:avLst/>
              <a:gdLst>
                <a:gd name="T0" fmla="*/ 751 w 751"/>
                <a:gd name="T1" fmla="*/ 331 h 844"/>
                <a:gd name="T2" fmla="*/ 290 w 751"/>
                <a:gd name="T3" fmla="*/ 0 h 844"/>
                <a:gd name="T4" fmla="*/ 0 w 751"/>
                <a:gd name="T5" fmla="*/ 844 h 844"/>
                <a:gd name="T6" fmla="*/ 751 w 751"/>
                <a:gd name="T7" fmla="*/ 331 h 8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1"/>
                <a:gd name="T13" fmla="*/ 0 h 844"/>
                <a:gd name="T14" fmla="*/ 751 w 751"/>
                <a:gd name="T15" fmla="*/ 844 h 8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1" h="844">
                  <a:moveTo>
                    <a:pt x="751" y="331"/>
                  </a:moveTo>
                  <a:cubicBezTo>
                    <a:pt x="638" y="180"/>
                    <a:pt x="478" y="63"/>
                    <a:pt x="290" y="0"/>
                  </a:cubicBezTo>
                  <a:cubicBezTo>
                    <a:pt x="0" y="844"/>
                    <a:pt x="0" y="844"/>
                    <a:pt x="0" y="844"/>
                  </a:cubicBezTo>
                  <a:lnTo>
                    <a:pt x="751" y="331"/>
                  </a:lnTo>
                  <a:close/>
                </a:path>
              </a:pathLst>
            </a:custGeom>
            <a:gradFill rotWithShape="1">
              <a:gsLst>
                <a:gs pos="0">
                  <a:srgbClr val="8CB81E"/>
                </a:gs>
                <a:gs pos="52000">
                  <a:srgbClr val="C0F123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54" name="Freeform 12"/>
            <p:cNvSpPr/>
            <p:nvPr/>
          </p:nvSpPr>
          <p:spPr bwMode="auto">
            <a:xfrm>
              <a:off x="3491910" y="2852952"/>
              <a:ext cx="1882486" cy="2322159"/>
            </a:xfrm>
            <a:custGeom>
              <a:avLst/>
              <a:gdLst>
                <a:gd name="T0" fmla="*/ 458 w 747"/>
                <a:gd name="T1" fmla="*/ 0 h 839"/>
                <a:gd name="T2" fmla="*/ 0 w 747"/>
                <a:gd name="T3" fmla="*/ 330 h 839"/>
                <a:gd name="T4" fmla="*/ 747 w 747"/>
                <a:gd name="T5" fmla="*/ 839 h 839"/>
                <a:gd name="T6" fmla="*/ 458 w 747"/>
                <a:gd name="T7" fmla="*/ 0 h 8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7"/>
                <a:gd name="T13" fmla="*/ 0 h 839"/>
                <a:gd name="T14" fmla="*/ 747 w 747"/>
                <a:gd name="T15" fmla="*/ 839 h 8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7" h="839">
                  <a:moveTo>
                    <a:pt x="458" y="0"/>
                  </a:moveTo>
                  <a:cubicBezTo>
                    <a:pt x="271" y="63"/>
                    <a:pt x="112" y="180"/>
                    <a:pt x="0" y="330"/>
                  </a:cubicBezTo>
                  <a:cubicBezTo>
                    <a:pt x="747" y="839"/>
                    <a:pt x="747" y="839"/>
                    <a:pt x="747" y="839"/>
                  </a:cubicBezTo>
                  <a:lnTo>
                    <a:pt x="458" y="0"/>
                  </a:lnTo>
                  <a:close/>
                </a:path>
              </a:pathLst>
            </a:custGeom>
            <a:gradFill rotWithShape="1">
              <a:gsLst>
                <a:gs pos="0">
                  <a:srgbClr val="8CB81E"/>
                </a:gs>
                <a:gs pos="35423">
                  <a:srgbClr val="AEDD21"/>
                </a:gs>
                <a:gs pos="53999">
                  <a:srgbClr val="C0F123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55" name="Freeform 13"/>
            <p:cNvSpPr/>
            <p:nvPr/>
          </p:nvSpPr>
          <p:spPr bwMode="auto">
            <a:xfrm>
              <a:off x="5644389" y="3835813"/>
              <a:ext cx="2215443" cy="1370244"/>
            </a:xfrm>
            <a:custGeom>
              <a:avLst/>
              <a:gdLst>
                <a:gd name="T0" fmla="*/ 0 w 879"/>
                <a:gd name="T1" fmla="*/ 495 h 495"/>
                <a:gd name="T2" fmla="*/ 879 w 879"/>
                <a:gd name="T3" fmla="*/ 495 h 495"/>
                <a:gd name="T4" fmla="*/ 879 w 879"/>
                <a:gd name="T5" fmla="*/ 490 h 495"/>
                <a:gd name="T6" fmla="*/ 725 w 879"/>
                <a:gd name="T7" fmla="*/ 0 h 495"/>
                <a:gd name="T8" fmla="*/ 0 w 879"/>
                <a:gd name="T9" fmla="*/ 495 h 4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9"/>
                <a:gd name="T16" fmla="*/ 0 h 495"/>
                <a:gd name="T17" fmla="*/ 879 w 879"/>
                <a:gd name="T18" fmla="*/ 495 h 4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9" h="495">
                  <a:moveTo>
                    <a:pt x="0" y="495"/>
                  </a:moveTo>
                  <a:cubicBezTo>
                    <a:pt x="879" y="495"/>
                    <a:pt x="879" y="495"/>
                    <a:pt x="879" y="495"/>
                  </a:cubicBezTo>
                  <a:cubicBezTo>
                    <a:pt x="879" y="493"/>
                    <a:pt x="879" y="492"/>
                    <a:pt x="879" y="490"/>
                  </a:cubicBezTo>
                  <a:cubicBezTo>
                    <a:pt x="879" y="309"/>
                    <a:pt x="822" y="141"/>
                    <a:pt x="725" y="0"/>
                  </a:cubicBezTo>
                  <a:lnTo>
                    <a:pt x="0" y="495"/>
                  </a:lnTo>
                  <a:close/>
                </a:path>
              </a:pathLst>
            </a:custGeom>
            <a:gradFill rotWithShape="1">
              <a:gsLst>
                <a:gs pos="0">
                  <a:srgbClr val="8CB81E"/>
                </a:gs>
                <a:gs pos="53999">
                  <a:srgbClr val="C0F123"/>
                </a:gs>
                <a:gs pos="100000">
                  <a:srgbClr val="FFFF00"/>
                </a:gs>
              </a:gsLst>
              <a:lin ang="7200000"/>
            </a:gradFill>
            <a:ln w="9525">
              <a:solidFill>
                <a:srgbClr val="FFFF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4290261" y="4136145"/>
              <a:ext cx="2340846" cy="1324696"/>
            </a:xfrm>
            <a:custGeom>
              <a:avLst/>
              <a:gdLst/>
              <a:ahLst/>
              <a:cxnLst>
                <a:cxn ang="0">
                  <a:pos x="1259" y="645"/>
                </a:cxn>
                <a:cxn ang="0">
                  <a:pos x="629" y="0"/>
                </a:cxn>
                <a:cxn ang="0">
                  <a:pos x="0" y="645"/>
                </a:cxn>
                <a:cxn ang="0">
                  <a:pos x="0" y="649"/>
                </a:cxn>
                <a:cxn ang="0">
                  <a:pos x="1259" y="649"/>
                </a:cxn>
                <a:cxn ang="0">
                  <a:pos x="1259" y="645"/>
                </a:cxn>
              </a:cxnLst>
              <a:rect l="0" t="0" r="r" b="b"/>
              <a:pathLst>
                <a:path w="1259" h="649">
                  <a:moveTo>
                    <a:pt x="1259" y="645"/>
                  </a:moveTo>
                  <a:cubicBezTo>
                    <a:pt x="1259" y="289"/>
                    <a:pt x="977" y="0"/>
                    <a:pt x="629" y="0"/>
                  </a:cubicBezTo>
                  <a:cubicBezTo>
                    <a:pt x="282" y="0"/>
                    <a:pt x="0" y="289"/>
                    <a:pt x="0" y="645"/>
                  </a:cubicBezTo>
                  <a:cubicBezTo>
                    <a:pt x="0" y="646"/>
                    <a:pt x="0" y="647"/>
                    <a:pt x="0" y="649"/>
                  </a:cubicBezTo>
                  <a:cubicBezTo>
                    <a:pt x="1259" y="649"/>
                    <a:pt x="1259" y="649"/>
                    <a:pt x="1259" y="649"/>
                  </a:cubicBezTo>
                  <a:cubicBezTo>
                    <a:pt x="1259" y="647"/>
                    <a:pt x="1259" y="646"/>
                    <a:pt x="1259" y="645"/>
                  </a:cubicBezTo>
                  <a:close/>
                </a:path>
              </a:pathLst>
            </a:custGeom>
            <a:solidFill>
              <a:srgbClr val="339933"/>
            </a:solidFill>
            <a:ln w="9525">
              <a:solidFill>
                <a:srgbClr val="C0F123"/>
              </a:solidFill>
              <a:round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383838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057" name="Rectangle 23"/>
            <p:cNvSpPr>
              <a:spLocks noChangeArrowheads="1"/>
            </p:cNvSpPr>
            <p:nvPr/>
          </p:nvSpPr>
          <p:spPr bwMode="auto">
            <a:xfrm>
              <a:off x="948853" y="1572064"/>
              <a:ext cx="2234768" cy="2960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C7ED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成效显著</a:t>
              </a:r>
              <a:endParaRPr lang="en-US" b="1">
                <a:solidFill>
                  <a:srgbClr val="C7ED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058" name="TextBox 46"/>
            <p:cNvSpPr txBox="1">
              <a:spLocks noChangeArrowheads="1"/>
            </p:cNvSpPr>
            <p:nvPr/>
          </p:nvSpPr>
          <p:spPr bwMode="auto">
            <a:xfrm>
              <a:off x="4819695" y="2970340"/>
              <a:ext cx="1374728" cy="5177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玻尔兹曼常数测量</a:t>
              </a:r>
            </a:p>
          </p:txBody>
        </p:sp>
        <p:sp>
          <p:nvSpPr>
            <p:cNvPr id="44059" name="TextBox 49"/>
            <p:cNvSpPr txBox="1">
              <a:spLocks noChangeArrowheads="1"/>
            </p:cNvSpPr>
            <p:nvPr/>
          </p:nvSpPr>
          <p:spPr bwMode="auto">
            <a:xfrm>
              <a:off x="5911744" y="3145925"/>
              <a:ext cx="1273391" cy="7395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Kg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重新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定义的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能量天平</a:t>
              </a:r>
            </a:p>
          </p:txBody>
        </p:sp>
        <p:sp>
          <p:nvSpPr>
            <p:cNvPr id="44060" name="TextBox 50"/>
            <p:cNvSpPr txBox="1">
              <a:spLocks noChangeArrowheads="1"/>
            </p:cNvSpPr>
            <p:nvPr/>
          </p:nvSpPr>
          <p:spPr bwMode="auto">
            <a:xfrm>
              <a:off x="6142421" y="3267681"/>
              <a:ext cx="782702" cy="2960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061" name="TextBox 52"/>
            <p:cNvSpPr txBox="1">
              <a:spLocks noChangeArrowheads="1"/>
            </p:cNvSpPr>
            <p:nvPr/>
          </p:nvSpPr>
          <p:spPr bwMode="auto">
            <a:xfrm>
              <a:off x="972854" y="1863018"/>
              <a:ext cx="2210767" cy="24217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>
                  <a:solidFill>
                    <a:srgbClr val="347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</a:t>
              </a:r>
              <a:r>
                <a:rPr lang="en-US" altLang="zh-CN" b="1">
                  <a:solidFill>
                    <a:srgbClr val="347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1980</a:t>
              </a:r>
              <a:r>
                <a:rPr lang="zh-CN" altLang="en-US" b="1">
                  <a:solidFill>
                    <a:srgbClr val="347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年以来，共获得国家科技奖励</a:t>
              </a:r>
              <a:r>
                <a:rPr lang="en-US" altLang="zh-CN" b="1">
                  <a:solidFill>
                    <a:srgbClr val="CC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80</a:t>
              </a:r>
              <a:r>
                <a:rPr lang="zh-CN" altLang="en-US" b="1">
                  <a:solidFill>
                    <a:srgbClr val="CC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项</a:t>
              </a:r>
              <a:r>
                <a:rPr lang="en-US" altLang="zh-CN" b="1">
                  <a:solidFill>
                    <a:srgbClr val="CC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,</a:t>
              </a:r>
              <a:r>
                <a:rPr lang="zh-CN" altLang="en-US" b="1">
                  <a:solidFill>
                    <a:srgbClr val="347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省部级奖</a:t>
              </a:r>
              <a:r>
                <a:rPr lang="en-US" altLang="zh-CN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400</a:t>
              </a:r>
              <a:r>
                <a:rPr lang="zh-CN" altLang="en-US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余项</a:t>
              </a:r>
              <a:r>
                <a:rPr lang="zh-CN" altLang="en-US" b="1">
                  <a:solidFill>
                    <a:srgbClr val="347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endParaRPr lang="en-US" altLang="zh-CN" b="1">
                <a:solidFill>
                  <a:srgbClr val="347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lvl="1">
                <a:lnSpc>
                  <a:spcPct val="150000"/>
                </a:lnSpc>
              </a:pPr>
              <a:r>
                <a:rPr lang="zh-CN" altLang="en-US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“十一五”以来，获国家科技进步奖</a:t>
              </a:r>
              <a:r>
                <a:rPr lang="en-US" altLang="zh-CN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12</a:t>
              </a:r>
              <a:r>
                <a:rPr lang="zh-CN" altLang="en-US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项</a:t>
              </a:r>
              <a:r>
                <a:rPr lang="zh-CN" altLang="en-US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，其中一等奖</a:t>
              </a:r>
              <a:r>
                <a:rPr lang="en-US" altLang="zh-CN" b="1">
                  <a:solidFill>
                    <a:srgbClr val="CC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r>
                <a:rPr lang="zh-CN" altLang="en-US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项、二等奖</a:t>
              </a:r>
              <a:r>
                <a:rPr lang="en-US" altLang="zh-CN" b="1">
                  <a:solidFill>
                    <a:srgbClr val="CC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9</a:t>
              </a:r>
              <a:r>
                <a:rPr lang="zh-CN" altLang="en-US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项。</a:t>
              </a:r>
              <a:endParaRPr lang="en-US" altLang="zh-CN" b="1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4034" name="矩形 19"/>
          <p:cNvSpPr>
            <a:spLocks noChangeArrowheads="1"/>
          </p:cNvSpPr>
          <p:nvPr/>
        </p:nvSpPr>
        <p:spPr bwMode="auto">
          <a:xfrm>
            <a:off x="2617788" y="4462463"/>
            <a:ext cx="1341437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NIM5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激光冷却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铯原子喷泉钟</a:t>
            </a:r>
            <a:endParaRPr lang="zh-CN" altLang="en-US">
              <a:latin typeface="Calibri" panose="020F0502020204030204" charset="0"/>
            </a:endParaRPr>
          </a:p>
        </p:txBody>
      </p:sp>
      <p:sp>
        <p:nvSpPr>
          <p:cNvPr id="44035" name="矩形 20"/>
          <p:cNvSpPr>
            <a:spLocks noChangeArrowheads="1"/>
          </p:cNvSpPr>
          <p:nvPr/>
        </p:nvSpPr>
        <p:spPr bwMode="auto">
          <a:xfrm>
            <a:off x="3779838" y="3213100"/>
            <a:ext cx="1116012" cy="915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新型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锶原子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光晶格钟</a:t>
            </a:r>
          </a:p>
        </p:txBody>
      </p:sp>
      <p:sp>
        <p:nvSpPr>
          <p:cNvPr id="44036" name="TextBox 45"/>
          <p:cNvSpPr txBox="1">
            <a:spLocks noChangeArrowheads="1"/>
          </p:cNvSpPr>
          <p:nvPr/>
        </p:nvSpPr>
        <p:spPr bwMode="auto">
          <a:xfrm>
            <a:off x="4481513" y="5408613"/>
            <a:ext cx="2476500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1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部分成果在国际上处于“领跑”阶段</a:t>
            </a:r>
          </a:p>
        </p:txBody>
      </p:sp>
      <p:sp>
        <p:nvSpPr>
          <p:cNvPr id="44037" name="TextBox 50"/>
          <p:cNvSpPr txBox="1">
            <a:spLocks noChangeArrowheads="1"/>
          </p:cNvSpPr>
          <p:nvPr/>
        </p:nvSpPr>
        <p:spPr bwMode="auto">
          <a:xfrm>
            <a:off x="7126288" y="4684713"/>
            <a:ext cx="1357312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量子化霍尔电阻器件及阵列</a:t>
            </a:r>
          </a:p>
        </p:txBody>
      </p:sp>
      <p:sp>
        <p:nvSpPr>
          <p:cNvPr id="44038" name="矩形 23"/>
          <p:cNvSpPr>
            <a:spLocks noChangeArrowheads="1"/>
          </p:cNvSpPr>
          <p:nvPr/>
        </p:nvSpPr>
        <p:spPr bwMode="auto">
          <a:xfrm>
            <a:off x="2533650" y="5365750"/>
            <a:ext cx="1620838" cy="339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驾驭国际原子时</a:t>
            </a:r>
            <a:endParaRPr lang="zh-CN" altLang="en-US" sz="1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039" name="矩形 24"/>
          <p:cNvSpPr>
            <a:spLocks noChangeArrowheads="1"/>
          </p:cNvSpPr>
          <p:nvPr/>
        </p:nvSpPr>
        <p:spPr bwMode="auto">
          <a:xfrm>
            <a:off x="3659188" y="4117975"/>
            <a:ext cx="1543050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亿年不差一秒</a:t>
            </a:r>
          </a:p>
        </p:txBody>
      </p:sp>
      <p:sp>
        <p:nvSpPr>
          <p:cNvPr id="44040" name="矩形 25"/>
          <p:cNvSpPr>
            <a:spLocks noChangeArrowheads="1"/>
          </p:cNvSpPr>
          <p:nvPr/>
        </p:nvSpPr>
        <p:spPr bwMode="auto">
          <a:xfrm>
            <a:off x="5195888" y="3702050"/>
            <a:ext cx="1004887" cy="5857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国际</a:t>
            </a:r>
            <a:endParaRPr lang="en-US" altLang="zh-CN" sz="1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最好水平</a:t>
            </a:r>
          </a:p>
        </p:txBody>
      </p:sp>
      <p:sp>
        <p:nvSpPr>
          <p:cNvPr id="44041" name="矩形 26"/>
          <p:cNvSpPr>
            <a:spLocks noChangeArrowheads="1"/>
          </p:cNvSpPr>
          <p:nvPr/>
        </p:nvSpPr>
        <p:spPr bwMode="auto">
          <a:xfrm>
            <a:off x="6199188" y="4205288"/>
            <a:ext cx="1416050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第三种新方法</a:t>
            </a:r>
          </a:p>
        </p:txBody>
      </p:sp>
      <p:sp>
        <p:nvSpPr>
          <p:cNvPr id="44042" name="矩形 27"/>
          <p:cNvSpPr>
            <a:spLocks noChangeArrowheads="1"/>
          </p:cNvSpPr>
          <p:nvPr/>
        </p:nvSpPr>
        <p:spPr bwMode="auto">
          <a:xfrm>
            <a:off x="7078663" y="5514975"/>
            <a:ext cx="1416050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国际先进行列</a:t>
            </a:r>
          </a:p>
        </p:txBody>
      </p:sp>
      <p:pic>
        <p:nvPicPr>
          <p:cNvPr id="29" name="Picture 7" descr="玻尔兹曼常数实验室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276225"/>
            <a:ext cx="2160587" cy="1439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0" name="图片 8" descr="SNC00225_副本_副本.jpg"/>
          <p:cNvPicPr>
            <a:picLocks noChangeAspect="1" noChangeArrowheads="1"/>
          </p:cNvPicPr>
          <p:nvPr/>
        </p:nvPicPr>
        <p:blipFill>
          <a:blip r:embed="rId4" cstate="print"/>
          <a:srcRect b="16001"/>
          <a:stretch>
            <a:fillRect/>
          </a:stretch>
        </p:blipFill>
        <p:spPr bwMode="auto">
          <a:xfrm>
            <a:off x="5087938" y="1239838"/>
            <a:ext cx="1962150" cy="133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31" name="Picture 21" descr="光钟实验室和跃迁谱线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42875"/>
            <a:ext cx="2087563" cy="13922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32" name="Picture 4" descr="飞秒光梳测量YAG激光频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4063" y="1276350"/>
            <a:ext cx="19685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4047" name="标题 1"/>
          <p:cNvSpPr>
            <a:spLocks noGrp="1"/>
          </p:cNvSpPr>
          <p:nvPr>
            <p:ph type="title"/>
          </p:nvPr>
        </p:nvSpPr>
        <p:spPr>
          <a:xfrm>
            <a:off x="41275" y="276225"/>
            <a:ext cx="7996238" cy="819150"/>
          </a:xfrm>
        </p:spPr>
        <p:txBody>
          <a:bodyPr/>
          <a:lstStyle/>
          <a:p>
            <a:pPr algn="l"/>
            <a:r>
              <a:rPr lang="zh-CN" altLang="en-US" sz="3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中国计量院</a:t>
            </a:r>
            <a:r>
              <a:rPr lang="en-US" altLang="zh-CN" sz="3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: </a:t>
            </a:r>
            <a:r>
              <a:rPr lang="zh-CN" altLang="en-US" sz="3200" dirty="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科技水平</a:t>
            </a:r>
          </a:p>
        </p:txBody>
      </p:sp>
    </p:spTree>
    <p:extLst>
      <p:ext uri="{BB962C8B-B14F-4D97-AF65-F5344CB8AC3E}">
        <p14:creationId xmlns:p14="http://schemas.microsoft.com/office/powerpoint/2010/main" val="42603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12"/>
          <p:cNvSpPr/>
          <p:nvPr/>
        </p:nvSpPr>
        <p:spPr>
          <a:xfrm>
            <a:off x="3716338" y="1042988"/>
            <a:ext cx="4635500" cy="5356225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082" name="内容占位符 2"/>
          <p:cNvSpPr>
            <a:spLocks noGrp="1"/>
          </p:cNvSpPr>
          <p:nvPr>
            <p:ph idx="1"/>
          </p:nvPr>
        </p:nvSpPr>
        <p:spPr>
          <a:xfrm>
            <a:off x="-63500" y="2571750"/>
            <a:ext cx="3325813" cy="31067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每年为</a:t>
            </a:r>
            <a:r>
              <a:rPr lang="en-US" altLang="zh-CN" sz="20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20</a:t>
            </a:r>
            <a:r>
              <a:rPr lang="zh-CN" altLang="en-US" sz="20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余万台</a:t>
            </a:r>
            <a:r>
              <a:rPr lang="zh-CN" alt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计量标准器和部分计量器具提供量值溯源。</a:t>
            </a:r>
            <a:endParaRPr lang="en-US" altLang="zh-CN" sz="2000" b="1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每年</a:t>
            </a:r>
            <a:r>
              <a:rPr lang="zh-CN" altLang="zh-CN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发售标准</a:t>
            </a:r>
            <a:r>
              <a:rPr lang="zh-CN" alt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物</a:t>
            </a:r>
            <a:r>
              <a:rPr lang="zh-CN" altLang="zh-CN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质</a:t>
            </a:r>
            <a:r>
              <a:rPr lang="zh-CN" altLang="en-US" sz="20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约</a:t>
            </a:r>
            <a:r>
              <a:rPr lang="en-US" sz="20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43.2</a:t>
            </a:r>
            <a:r>
              <a:rPr lang="zh-CN" altLang="zh-CN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单元</a:t>
            </a:r>
            <a:endParaRPr lang="en-US" altLang="zh-CN" sz="2000" b="1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每年服务约</a:t>
            </a:r>
            <a:r>
              <a:rPr lang="en-US" altLang="zh-CN" sz="20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1.8</a:t>
            </a:r>
            <a:r>
              <a:rPr lang="zh-CN" altLang="en-US" sz="20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万</a:t>
            </a:r>
            <a:r>
              <a:rPr lang="zh-CN" alt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个客户。</a:t>
            </a:r>
          </a:p>
        </p:txBody>
      </p:sp>
      <p:sp>
        <p:nvSpPr>
          <p:cNvPr id="46083" name="标题 1"/>
          <p:cNvSpPr>
            <a:spLocks noGrp="1"/>
          </p:cNvSpPr>
          <p:nvPr>
            <p:ph type="title"/>
          </p:nvPr>
        </p:nvSpPr>
        <p:spPr>
          <a:xfrm>
            <a:off x="341313" y="279400"/>
            <a:ext cx="7996237" cy="817563"/>
          </a:xfrm>
        </p:spPr>
        <p:txBody>
          <a:bodyPr/>
          <a:lstStyle/>
          <a:p>
            <a:pPr algn="l"/>
            <a:r>
              <a:rPr lang="zh-CN" altLang="en-US" sz="320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中国计量院：</a:t>
            </a:r>
            <a:r>
              <a:rPr lang="zh-CN" altLang="en-US" sz="3200" smtClean="0">
                <a:solidFill>
                  <a:srgbClr val="0033C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服务国民经济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5310188" y="2798763"/>
            <a:ext cx="37893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5" name="TextBox 26"/>
          <p:cNvSpPr txBox="1">
            <a:spLocks noChangeArrowheads="1"/>
          </p:cNvSpPr>
          <p:nvPr/>
        </p:nvSpPr>
        <p:spPr bwMode="auto">
          <a:xfrm>
            <a:off x="4841875" y="2139950"/>
            <a:ext cx="2432050" cy="6143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国家基准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基本单位和导出单位</a:t>
            </a:r>
            <a:endParaRPr lang="en-US" altLang="zh-CN" sz="1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下箭头 23"/>
          <p:cNvSpPr/>
          <p:nvPr/>
        </p:nvSpPr>
        <p:spPr>
          <a:xfrm rot="1347450">
            <a:off x="4349750" y="1522413"/>
            <a:ext cx="280988" cy="454501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324818">
            <a:off x="3801052" y="2474923"/>
            <a:ext cx="630070" cy="224676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endParaRPr lang="en-US" altLang="zh-CN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endParaRPr lang="en-US" altLang="zh-CN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传</a:t>
            </a:r>
            <a:endParaRPr lang="en-US" altLang="zh-CN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递</a:t>
            </a:r>
            <a:endParaRPr lang="zh-CN" alt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460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2575" y="1374775"/>
            <a:ext cx="966788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2800" y="4401517"/>
            <a:ext cx="1282050" cy="9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 cstate="print"/>
          <a:srcRect b="3871"/>
          <a:stretch>
            <a:fillRect/>
          </a:stretch>
        </p:blipFill>
        <p:spPr bwMode="auto">
          <a:xfrm>
            <a:off x="6029754" y="4380555"/>
            <a:ext cx="1409866" cy="9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6" cstate="print"/>
          <a:srcRect l="9729" t="15542" r="7486" b="19178"/>
          <a:stretch>
            <a:fillRect/>
          </a:stretch>
        </p:blipFill>
        <p:spPr bwMode="auto">
          <a:xfrm>
            <a:off x="4166955" y="5414308"/>
            <a:ext cx="1143073" cy="901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7668709" y="4374105"/>
            <a:ext cx="107952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工业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70116" y="4873447"/>
            <a:ext cx="107952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农业</a:t>
            </a:r>
          </a:p>
        </p:txBody>
      </p:sp>
      <p:pic>
        <p:nvPicPr>
          <p:cNvPr id="460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7538" y="1441450"/>
            <a:ext cx="6286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5" name="Picture 11" descr="http://www.yuzhenhai.com/uploads/201310/1_20131018212903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3409950"/>
            <a:ext cx="7747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62938" y="3476625"/>
            <a:ext cx="6731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直接连接符 45"/>
          <p:cNvCxnSpPr>
            <a:stCxn id="13" idx="2"/>
          </p:cNvCxnSpPr>
          <p:nvPr/>
        </p:nvCxnSpPr>
        <p:spPr>
          <a:xfrm>
            <a:off x="3716338" y="6399213"/>
            <a:ext cx="53832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72100" y="5389615"/>
            <a:ext cx="1200000" cy="9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0" name="直接连接符 49"/>
          <p:cNvCxnSpPr/>
          <p:nvPr/>
        </p:nvCxnSpPr>
        <p:spPr>
          <a:xfrm>
            <a:off x="4649788" y="4284663"/>
            <a:ext cx="44497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035015" y="5370573"/>
            <a:ext cx="107952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国防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217998" y="5861527"/>
            <a:ext cx="107952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 …</a:t>
            </a:r>
            <a:endParaRPr lang="zh-CN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 rotWithShape="1">
          <a:blip r:embed="rId11" cstate="print"/>
          <a:srcRect l="22054" b="5597"/>
          <a:stretch>
            <a:fillRect/>
          </a:stretch>
        </p:blipFill>
        <p:spPr bwMode="auto">
          <a:xfrm>
            <a:off x="6786521" y="5402323"/>
            <a:ext cx="1115849" cy="892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圆角矩形 38"/>
          <p:cNvSpPr/>
          <p:nvPr/>
        </p:nvSpPr>
        <p:spPr>
          <a:xfrm>
            <a:off x="4706938" y="3384550"/>
            <a:ext cx="1214437" cy="5762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行业、部门计量标准</a:t>
            </a:r>
          </a:p>
        </p:txBody>
      </p:sp>
      <p:sp>
        <p:nvSpPr>
          <p:cNvPr id="64" name="圆角矩形 63"/>
          <p:cNvSpPr/>
          <p:nvPr/>
        </p:nvSpPr>
        <p:spPr>
          <a:xfrm>
            <a:off x="6102350" y="3392488"/>
            <a:ext cx="1214438" cy="5762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社会公用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计量标准</a:t>
            </a:r>
          </a:p>
        </p:txBody>
      </p:sp>
      <p:sp>
        <p:nvSpPr>
          <p:cNvPr id="46105" name="内容占位符 2"/>
          <p:cNvSpPr txBox="1">
            <a:spLocks noChangeArrowheads="1"/>
          </p:cNvSpPr>
          <p:nvPr/>
        </p:nvSpPr>
        <p:spPr bwMode="auto">
          <a:xfrm>
            <a:off x="-19050" y="5094288"/>
            <a:ext cx="3013075" cy="1079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22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pic>
        <p:nvPicPr>
          <p:cNvPr id="4610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70125" y="1436688"/>
            <a:ext cx="117951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3446875" y="1808820"/>
            <a:ext cx="167645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2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/>
              <a:t>国际互认</a:t>
            </a:r>
          </a:p>
        </p:txBody>
      </p:sp>
      <p:cxnSp>
        <p:nvCxnSpPr>
          <p:cNvPr id="46108" name="直接箭头连接符 32"/>
          <p:cNvCxnSpPr>
            <a:cxnSpLocks noChangeShapeType="1"/>
          </p:cNvCxnSpPr>
          <p:nvPr/>
        </p:nvCxnSpPr>
        <p:spPr bwMode="auto">
          <a:xfrm>
            <a:off x="3402013" y="1747838"/>
            <a:ext cx="1789112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46109" name="TextBox 33"/>
          <p:cNvSpPr txBox="1">
            <a:spLocks noChangeArrowheads="1"/>
          </p:cNvSpPr>
          <p:nvPr/>
        </p:nvSpPr>
        <p:spPr bwMode="auto">
          <a:xfrm>
            <a:off x="1547813" y="2008188"/>
            <a:ext cx="14446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各国国家计量院</a:t>
            </a:r>
          </a:p>
        </p:txBody>
      </p:sp>
      <p:pic>
        <p:nvPicPr>
          <p:cNvPr id="46110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62375" y="1127125"/>
            <a:ext cx="9937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1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85875" y="1398588"/>
            <a:ext cx="90011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12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34188" y="1698625"/>
            <a:ext cx="10207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62537" y="2888940"/>
            <a:ext cx="2036458" cy="400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2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/>
              <a:t>省级计量机构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77895" y="1174338"/>
            <a:ext cx="2036458" cy="400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2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/>
              <a:t>中国计量院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41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3" y="1243297"/>
            <a:ext cx="8469941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800" kern="1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第二部分：电离辐射</a:t>
            </a:r>
            <a:r>
              <a:rPr lang="zh-CN" altLang="en-US" sz="4800" kern="10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计量</a:t>
            </a:r>
            <a:endParaRPr lang="en-US" altLang="zh-CN" sz="4800" kern="10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  <a:p>
            <a:pPr marL="1257300" lvl="2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3400" b="1" dirty="0" smtClean="0">
                <a:solidFill>
                  <a:srgbClr val="0033CC"/>
                </a:solidFill>
                <a:latin typeface="华文中宋" pitchFamily="2" charset="-122"/>
                <a:ea typeface="华文中宋" pitchFamily="2" charset="-122"/>
              </a:rPr>
              <a:t> 基本</a:t>
            </a:r>
            <a:r>
              <a:rPr lang="zh-CN" altLang="zh-CN" sz="3400" b="1" dirty="0" smtClean="0">
                <a:solidFill>
                  <a:srgbClr val="0033CC"/>
                </a:solidFill>
                <a:latin typeface="华文中宋" pitchFamily="2" charset="-122"/>
                <a:ea typeface="华文中宋" pitchFamily="2" charset="-122"/>
              </a:rPr>
              <a:t>概述</a:t>
            </a:r>
            <a:endParaRPr lang="en-US" altLang="zh-CN" sz="3400" b="1" dirty="0">
              <a:solidFill>
                <a:srgbClr val="0033CC"/>
              </a:solidFill>
              <a:latin typeface="华文中宋" pitchFamily="2" charset="-122"/>
              <a:ea typeface="华文中宋" pitchFamily="2" charset="-122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zh-CN" altLang="en-US" sz="3400" b="1" dirty="0" smtClean="0">
                <a:solidFill>
                  <a:srgbClr val="0033CC"/>
                </a:solidFill>
                <a:latin typeface="华文中宋" pitchFamily="2" charset="-122"/>
                <a:ea typeface="华文中宋" pitchFamily="2" charset="-122"/>
              </a:rPr>
              <a:t>  人员结构、学术任职、</a:t>
            </a:r>
            <a:r>
              <a:rPr lang="zh-CN" altLang="zh-CN" sz="3400" b="1" dirty="0" smtClean="0">
                <a:solidFill>
                  <a:srgbClr val="0033CC"/>
                </a:solidFill>
                <a:latin typeface="华文中宋" pitchFamily="2" charset="-122"/>
                <a:ea typeface="华文中宋" pitchFamily="2" charset="-122"/>
              </a:rPr>
              <a:t>基标准</a:t>
            </a:r>
            <a:r>
              <a:rPr lang="zh-CN" altLang="en-US" sz="3400" b="1" dirty="0">
                <a:solidFill>
                  <a:srgbClr val="0033CC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zh-CN" altLang="zh-CN" sz="3400" b="1" dirty="0">
                <a:solidFill>
                  <a:srgbClr val="0033CC"/>
                </a:solidFill>
                <a:latin typeface="华文中宋" pitchFamily="2" charset="-122"/>
                <a:ea typeface="华文中宋" pitchFamily="2" charset="-122"/>
              </a:rPr>
              <a:t>国际比对</a:t>
            </a:r>
            <a:r>
              <a:rPr lang="zh-CN" altLang="en-US" sz="3400" b="1" dirty="0">
                <a:solidFill>
                  <a:srgbClr val="0033CC"/>
                </a:solidFill>
                <a:latin typeface="华文中宋" pitchFamily="2" charset="-122"/>
                <a:ea typeface="华文中宋" pitchFamily="2" charset="-122"/>
              </a:rPr>
              <a:t>和</a:t>
            </a:r>
            <a:r>
              <a:rPr lang="en-US" altLang="zh-CN" sz="3400" b="1" dirty="0" smtClean="0">
                <a:solidFill>
                  <a:srgbClr val="0033CC"/>
                </a:solidFill>
                <a:latin typeface="华文中宋" pitchFamily="2" charset="-122"/>
                <a:ea typeface="华文中宋" pitchFamily="2" charset="-122"/>
              </a:rPr>
              <a:t>CMC</a:t>
            </a:r>
            <a:endParaRPr lang="en-US" altLang="zh-CN" sz="3400" b="1" dirty="0">
              <a:solidFill>
                <a:srgbClr val="0033CC"/>
              </a:solidFill>
              <a:latin typeface="华文中宋" pitchFamily="2" charset="-122"/>
              <a:ea typeface="华文中宋" pitchFamily="2" charset="-122"/>
            </a:endParaRPr>
          </a:p>
          <a:p>
            <a:pPr marL="1428750" lvl="2" indent="-514350">
              <a:lnSpc>
                <a:spcPct val="150000"/>
              </a:lnSpc>
              <a:buFont typeface="+mj-ea"/>
              <a:buAutoNum type="circleNumDbPlain" startAt="2"/>
            </a:pPr>
            <a:r>
              <a:rPr lang="zh-CN" altLang="en-US" sz="3400" dirty="0">
                <a:solidFill>
                  <a:schemeClr val="bg1">
                    <a:lumMod val="65000"/>
                  </a:schemeClr>
                </a:solidFill>
                <a:latin typeface="华文中宋" pitchFamily="2" charset="-122"/>
                <a:ea typeface="华文中宋" pitchFamily="2" charset="-122"/>
              </a:rPr>
              <a:t>在研项目与发展规划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95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rgbClr val="C00000"/>
          </a:solidFill>
        </a:ln>
      </a:spPr>
      <a:bodyPr rtlCol="0" anchor="ctr"/>
      <a:lstStyle>
        <a:defPPr algn="ctr">
          <a:defRPr>
            <a:noFill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3E3E"/>
    </a:lt2>
    <a:accent1>
      <a:srgbClr val="FFD798"/>
    </a:accent1>
    <a:accent2>
      <a:srgbClr val="8CF4EA"/>
    </a:accent2>
    <a:accent3>
      <a:srgbClr val="FFFFFF"/>
    </a:accent3>
    <a:accent4>
      <a:srgbClr val="000000"/>
    </a:accent4>
    <a:accent5>
      <a:srgbClr val="FFE8CA"/>
    </a:accent5>
    <a:accent6>
      <a:srgbClr val="7EDDD4"/>
    </a:accent6>
    <a:hlink>
      <a:srgbClr val="FE9B03"/>
    </a:hlink>
    <a:folHlink>
      <a:srgbClr val="00D0D0"/>
    </a:folHlink>
  </a:clrScheme>
  <a:fontScheme name="1_YBan">
    <a:majorFont>
      <a:latin typeface="黑体"/>
      <a:ea typeface="黑体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5541</TotalTime>
  <Words>2310</Words>
  <Application>Microsoft Office PowerPoint</Application>
  <PresentationFormat>全屏显示(4:3)</PresentationFormat>
  <Paragraphs>319</Paragraphs>
  <Slides>48</Slides>
  <Notes>12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48</vt:i4>
      </vt:variant>
    </vt:vector>
  </HeadingPairs>
  <TitlesOfParts>
    <vt:vector size="52" baseType="lpstr">
      <vt:lpstr>Office 主题</vt:lpstr>
      <vt:lpstr>Microsoft Excel 97-2003 工作表</vt:lpstr>
      <vt:lpstr>位图图像</vt:lpstr>
      <vt:lpstr>Graph</vt:lpstr>
      <vt:lpstr>辐射防护用X、γ辐射剂量当量(率)仪和监测仪检定规程</vt:lpstr>
      <vt:lpstr>PowerPoint 演示文稿</vt:lpstr>
      <vt:lpstr>PowerPoint 演示文稿</vt:lpstr>
      <vt:lpstr>中国计量院：基础设施</vt:lpstr>
      <vt:lpstr>中国计量院：人才队伍</vt:lpstr>
      <vt:lpstr>中国计量院：科技水平</vt:lpstr>
      <vt:lpstr>中国计量院: 科技水平</vt:lpstr>
      <vt:lpstr>中国计量院：服务国民经济</vt:lpstr>
      <vt:lpstr>PowerPoint 演示文稿</vt:lpstr>
      <vt:lpstr>电离辐射计量科学研究所</vt:lpstr>
      <vt:lpstr>电离辐射所</vt:lpstr>
      <vt:lpstr>国际学术组织</vt:lpstr>
      <vt:lpstr>国内学术组织</vt:lpstr>
      <vt:lpstr>国家基标准（辐射剂量基准）</vt:lpstr>
      <vt:lpstr>国家基标准（辐射剂量基准）</vt:lpstr>
      <vt:lpstr>国家基标准（辐射剂量标准）</vt:lpstr>
      <vt:lpstr>国家基标准（放射性活度基准）</vt:lpstr>
      <vt:lpstr>国家基标准（放射性活度标准）</vt:lpstr>
      <vt:lpstr>国家基标准（中子）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辐射防护用X、γ辐射剂量当量(率)仪和监测仪检定规程</vt:lpstr>
      <vt:lpstr>主要内容</vt:lpstr>
      <vt:lpstr>范围</vt:lpstr>
      <vt:lpstr>国内外参考标准</vt:lpstr>
      <vt:lpstr>术语和计量单位</vt:lpstr>
      <vt:lpstr>术语和计量单位</vt:lpstr>
      <vt:lpstr>概述</vt:lpstr>
      <vt:lpstr>计量性能要求</vt:lpstr>
      <vt:lpstr>计量性能要求</vt:lpstr>
      <vt:lpstr>通用技术要求</vt:lpstr>
      <vt:lpstr>通用技术要求</vt:lpstr>
      <vt:lpstr>计量器具控制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单能光子自由空气比释动能Ka、光子注量Φ和照射量X之间的转换系数</vt:lpstr>
      <vt:lpstr>光子自由空气比释动Ka、光子注量Φ和照射量X到 周围剂量当量 H *(10) 和定向剂量当量 H’(0.07，0°)的转换系数</vt:lpstr>
      <vt:lpstr>环境、防护类仪表技术法规</vt:lpstr>
      <vt:lpstr>电离辐射领域属于强制检定的计量器具目录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(10-300)kV X射线水吸收剂量 溯源能力建设</dc:title>
  <dc:creator>Administrator</dc:creator>
  <cp:lastModifiedBy>NTKO</cp:lastModifiedBy>
  <cp:revision>464</cp:revision>
  <dcterms:created xsi:type="dcterms:W3CDTF">2017-12-26T02:53:00Z</dcterms:created>
  <dcterms:modified xsi:type="dcterms:W3CDTF">2018-07-25T05:41:34Z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2052-10.1.0.7106</vt:lpwstr>
  </property>
</Properties>
</file>