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sldIdLst>
    <p:sldId id="258" r:id="rId2"/>
    <p:sldId id="330" r:id="rId3"/>
    <p:sldId id="303" r:id="rId4"/>
    <p:sldId id="291" r:id="rId5"/>
    <p:sldId id="302" r:id="rId6"/>
    <p:sldId id="301" r:id="rId7"/>
    <p:sldId id="297" r:id="rId8"/>
    <p:sldId id="295" r:id="rId9"/>
    <p:sldId id="300" r:id="rId10"/>
    <p:sldId id="298" r:id="rId11"/>
    <p:sldId id="286" r:id="rId12"/>
    <p:sldId id="287" r:id="rId13"/>
    <p:sldId id="331" r:id="rId14"/>
    <p:sldId id="308" r:id="rId15"/>
    <p:sldId id="307" r:id="rId16"/>
    <p:sldId id="332" r:id="rId17"/>
    <p:sldId id="334" r:id="rId18"/>
    <p:sldId id="335" r:id="rId19"/>
    <p:sldId id="304" r:id="rId20"/>
    <p:sldId id="321" r:id="rId21"/>
    <p:sldId id="313" r:id="rId22"/>
    <p:sldId id="323" r:id="rId23"/>
    <p:sldId id="317" r:id="rId24"/>
    <p:sldId id="314" r:id="rId25"/>
    <p:sldId id="315" r:id="rId26"/>
    <p:sldId id="320" r:id="rId27"/>
    <p:sldId id="322" r:id="rId28"/>
    <p:sldId id="318" r:id="rId29"/>
    <p:sldId id="310" r:id="rId30"/>
    <p:sldId id="309" r:id="rId31"/>
    <p:sldId id="338" r:id="rId32"/>
    <p:sldId id="336" r:id="rId33"/>
    <p:sldId id="339" r:id="rId34"/>
    <p:sldId id="342" r:id="rId35"/>
    <p:sldId id="343" r:id="rId36"/>
    <p:sldId id="345" r:id="rId37"/>
    <p:sldId id="346" r:id="rId38"/>
    <p:sldId id="340" r:id="rId39"/>
    <p:sldId id="328" r:id="rId40"/>
    <p:sldId id="329" r:id="rId41"/>
    <p:sldId id="344" r:id="rId4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/>
    <p:restoredTop sz="94662"/>
  </p:normalViewPr>
  <p:slideViewPr>
    <p:cSldViewPr snapToGrid="0" snapToObjects="1">
      <p:cViewPr varScale="1">
        <p:scale>
          <a:sx n="104" d="100"/>
          <a:sy n="104" d="100"/>
        </p:scale>
        <p:origin x="34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A8E57-36F1-5144-B191-972942D5A1C6}" type="datetimeFigureOut">
              <a:rPr lang="en-US" smtClean="0"/>
              <a:t>7/17/18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A19A9-49C8-174C-A844-EACFACC9C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6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H(bb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A19A9-49C8-174C-A844-EACFACC9C4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22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A19A9-49C8-174C-A844-EACFACC9C41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78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</a:t>
            </a:r>
            <a:r>
              <a:rPr lang="en-US" dirty="0" smtClean="0"/>
              <a:t>edit Master </a:t>
            </a: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BB236-CD71-1A4B-9D0D-DF35A16F9F01}" type="datetime1">
              <a:rPr lang="en-US" smtClean="0"/>
              <a:t>7/17/18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D1226-A342-7043-A558-4D407E284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4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0ECBC-CD81-CE43-938E-5ED830B8A804}" type="datetime1">
              <a:rPr lang="en-US" smtClean="0"/>
              <a:t>7/17/18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73D41-1FDF-C34E-808A-470E7A029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4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F92EE-C60A-8D40-B557-8222DECF59FE}" type="datetime1">
              <a:rPr lang="en-US" smtClean="0"/>
              <a:t>7/17/18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4E0C0-659F-2F43-8DED-679E529BD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17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D91E3-B723-7940-8455-42699A9E193F}" type="datetime1">
              <a:rPr lang="en-US" smtClean="0"/>
              <a:t>7/17/18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267AE-12AC-6D4E-BBA4-95C28F47D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5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EDB2E-FD31-3140-801F-EC990688E2E8}" type="datetime1">
              <a:rPr lang="en-US" smtClean="0"/>
              <a:t>7/17/18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AA957-648A-9846-8094-D7810D9A3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80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8200"/>
            <a:ext cx="43434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3434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0AF51-AF0E-E646-BCD4-158A96F857CE}" type="datetime1">
              <a:rPr lang="en-US" smtClean="0"/>
              <a:t>7/17/18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8B936-56FA-FF4A-AFA9-1DB4CB2C9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9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A4F6E-7D8F-CA41-8B74-6BC3B996A9C2}" type="datetime1">
              <a:rPr lang="en-US" smtClean="0"/>
              <a:t>7/17/18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8BCB6-6B62-F249-977D-13876BAE3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F4A83-321C-DA44-9353-3E638449E1FF}" type="datetime1">
              <a:rPr lang="en-US" smtClean="0"/>
              <a:t>7/17/18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2BEE7-2039-8242-B639-5FCB42DB6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8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BEAA2-FF0E-954F-8BE4-E2BFD5C06C90}" type="datetime1">
              <a:rPr lang="en-US" smtClean="0"/>
              <a:t>7/17/18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BF70D-114F-0946-AA2F-B029F53DB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1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12E4A-5AF2-9347-919D-E5DD1E7AEE61}" type="datetime1">
              <a:rPr lang="en-US" smtClean="0"/>
              <a:t>7/17/18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40189-8C72-3241-9212-606D4B750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23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13993-C8A4-8C41-81E5-7164EF8D7D12}" type="datetime1">
              <a:rPr lang="en-US" smtClean="0"/>
              <a:t>7/17/18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98565-950E-184A-BEA1-222D0BB17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27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38200"/>
            <a:ext cx="8839200" cy="563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D128FB7-01B4-5442-90D3-699F8DF2664B}" type="datetime1">
              <a:rPr lang="en-US" smtClean="0"/>
              <a:t>7/17/18</a:t>
            </a:fld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553200"/>
            <a:ext cx="3581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68E44CF-A94F-6047-BDAA-46139B521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85800"/>
            <a:ext cx="9144000" cy="112713"/>
          </a:xfrm>
          <a:prstGeom prst="rect">
            <a:avLst/>
          </a:prstGeom>
          <a:gradFill rotWithShape="0">
            <a:gsLst>
              <a:gs pos="0">
                <a:srgbClr val="35007D"/>
              </a:gs>
              <a:gs pos="50000">
                <a:srgbClr val="6D00FF"/>
              </a:gs>
              <a:gs pos="100000">
                <a:srgbClr val="35007D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/>
          <a:ea typeface="ＭＳ Ｐゴシック" pitchFamily="-97" charset="-128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 pitchFamily="-97" charset="0"/>
          <a:ea typeface="ＭＳ Ｐゴシック" pitchFamily="-97" charset="-128"/>
          <a:cs typeface="Calibri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 pitchFamily="-97" charset="0"/>
          <a:ea typeface="ＭＳ Ｐゴシック" pitchFamily="-97" charset="-128"/>
          <a:cs typeface="Calibri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 pitchFamily="-97" charset="0"/>
          <a:ea typeface="ＭＳ Ｐゴシック" pitchFamily="-97" charset="-128"/>
          <a:cs typeface="Calibri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 pitchFamily="-97" charset="0"/>
          <a:ea typeface="ＭＳ Ｐゴシック" pitchFamily="-97" charset="-128"/>
          <a:cs typeface="Calibri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97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97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97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97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Calibri"/>
          <a:ea typeface="ＭＳ Ｐゴシック" pitchFamily="-97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pitchFamily="-97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pitchFamily="-97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97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97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248069"/>
            <a:ext cx="7772400" cy="1470025"/>
          </a:xfrm>
        </p:spPr>
        <p:txBody>
          <a:bodyPr/>
          <a:lstStyle/>
          <a:p>
            <a:pPr defTabSz="457200"/>
            <a:r>
              <a:rPr lang="en-US" sz="3600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Dominant </a:t>
            </a:r>
            <a:r>
              <a:rPr 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Decay Channel of Higgs Particle Observed at ATLAS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Zhijun</a:t>
            </a:r>
            <a:r>
              <a:rPr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Liang</a:t>
            </a:r>
            <a:r>
              <a:rPr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（梁志均</a:t>
            </a:r>
            <a:r>
              <a:rPr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）</a:t>
            </a:r>
            <a:endParaRPr lang="en-US" altLang="zh-CN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altLang="zh-CN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Institute of High Energy Physics ,</a:t>
            </a:r>
          </a:p>
          <a:p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Chinese Academy of Science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9D1226-A342-7043-A558-4D407E2847E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43" y="852194"/>
            <a:ext cx="7677557" cy="150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8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ATLAS</a:t>
            </a:r>
            <a:r>
              <a:rPr lang="en-US" dirty="0" smtClean="0"/>
              <a:t> </a:t>
            </a:r>
            <a:r>
              <a:rPr 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experiment</a:t>
            </a:r>
            <a:r>
              <a:rPr 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sz="36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8" y="801129"/>
            <a:ext cx="9144000" cy="583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72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8497"/>
            <a:ext cx="9144000" cy="685800"/>
          </a:xfrm>
        </p:spPr>
        <p:txBody>
          <a:bodyPr/>
          <a:lstStyle/>
          <a:p>
            <a:r>
              <a:rPr 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ATLAS Detector </a:t>
            </a:r>
            <a:r>
              <a:rPr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phase</a:t>
            </a:r>
            <a:r>
              <a:rPr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0</a:t>
            </a:r>
            <a:r>
              <a:rPr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upgrade </a:t>
            </a:r>
            <a:br>
              <a:rPr 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</a:br>
            <a:r>
              <a:rPr 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from</a:t>
            </a:r>
            <a:r>
              <a:rPr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run 1 to run 2</a:t>
            </a:r>
            <a:endParaRPr lang="en-US" sz="36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9982"/>
            <a:ext cx="8229600" cy="4525962"/>
          </a:xfrm>
        </p:spPr>
        <p:txBody>
          <a:bodyPr/>
          <a:lstStyle/>
          <a:p>
            <a:r>
              <a:rPr lang="en-US" dirty="0"/>
              <a:t>IBL = New </a:t>
            </a:r>
            <a:r>
              <a:rPr lang="en-US" dirty="0" err="1"/>
              <a:t>Insertable</a:t>
            </a:r>
            <a:r>
              <a:rPr lang="en-US" dirty="0"/>
              <a:t> </a:t>
            </a:r>
            <a:r>
              <a:rPr lang="en-US" dirty="0" smtClean="0"/>
              <a:t>pixel B-Layer </a:t>
            </a:r>
            <a:r>
              <a:rPr lang="en-US" dirty="0"/>
              <a:t>at </a:t>
            </a:r>
            <a:r>
              <a:rPr lang="en-US" dirty="0" smtClean="0"/>
              <a:t>R=33 mm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1E19-A0A3-2B41-B7C8-C15FB20DBD7C}" type="slidenum">
              <a:rPr lang="zh-CN" altLang="en-US" smtClean="0">
                <a:solidFill>
                  <a:srgbClr val="000000"/>
                </a:solidFill>
              </a:rPr>
              <a:pPr/>
              <a:t>11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608" y="3873599"/>
            <a:ext cx="3902844" cy="2973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1477"/>
            <a:ext cx="4643648" cy="4019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848" y="1883205"/>
            <a:ext cx="3453318" cy="20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61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9544" y="-56937"/>
            <a:ext cx="8229600" cy="850900"/>
          </a:xfrm>
        </p:spPr>
        <p:txBody>
          <a:bodyPr/>
          <a:lstStyle/>
          <a:p>
            <a:r>
              <a:rPr 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 quark jets in ATLAS </a:t>
            </a:r>
            <a:r>
              <a:rPr lang="en-US" sz="3600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sz="36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819975"/>
            <a:ext cx="10026869" cy="4525962"/>
          </a:xfrm>
        </p:spPr>
        <p:txBody>
          <a:bodyPr/>
          <a:lstStyle/>
          <a:p>
            <a:r>
              <a:rPr 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Light jet rejection power increases by a factor of 10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run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2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altLang="zh-CN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Two ways to 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Identify b 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jets </a:t>
            </a:r>
            <a:endParaRPr lang="en-US" altLang="zh-CN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pPr lvl="1"/>
            <a:r>
              <a:rPr lang="en-US" sz="2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impact parameters</a:t>
            </a:r>
          </a:p>
          <a:p>
            <a:pPr lvl="1"/>
            <a:r>
              <a:rPr lang="en-US" sz="24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secondary vertex from B </a:t>
            </a:r>
            <a:r>
              <a:rPr lang="en-US" sz="24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decay</a:t>
            </a:r>
            <a:endParaRPr lang="en-US" sz="24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1E19-A0A3-2B41-B7C8-C15FB20DBD7C}" type="slidenum">
              <a:rPr lang="zh-CN" altLang="en-US" smtClean="0">
                <a:solidFill>
                  <a:srgbClr val="000000"/>
                </a:solidFill>
              </a:rPr>
              <a:pPr/>
              <a:t>12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84" y="2728358"/>
            <a:ext cx="3770324" cy="3671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006" y="2602794"/>
            <a:ext cx="4162324" cy="417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78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Introduction to Higgs physics </a:t>
            </a:r>
            <a:endParaRPr lang="en-US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Introduction to ATLAS experiment </a:t>
            </a:r>
            <a:endParaRPr lang="en-US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en-US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Search for </a:t>
            </a:r>
            <a:r>
              <a:rPr lang="en-US" altLang="zh-CN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H→bb</a:t>
            </a:r>
            <a:r>
              <a:rPr lang="en-US" altLang="zh-CN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mode (</a:t>
            </a:r>
            <a:r>
              <a:rPr lang="en-US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Dominant </a:t>
            </a:r>
            <a:r>
              <a:rPr lang="en-US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Decay </a:t>
            </a:r>
            <a:r>
              <a:rPr lang="en-US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Channel)</a:t>
            </a:r>
          </a:p>
          <a:p>
            <a:pPr lvl="1"/>
            <a:r>
              <a:rPr 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VBF </a:t>
            </a:r>
            <a:r>
              <a:rPr lang="en-US" altLang="zh-CN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H→bb</a:t>
            </a:r>
            <a:r>
              <a:rPr lang="en-US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analysis </a:t>
            </a:r>
          </a:p>
          <a:p>
            <a:pPr lvl="1"/>
            <a:r>
              <a:rPr 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VH(</a:t>
            </a:r>
            <a:r>
              <a:rPr lang="en-US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→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bb)</a:t>
            </a:r>
          </a:p>
          <a:p>
            <a:pPr lvl="1"/>
            <a:r>
              <a:rPr lang="en-US" altLang="zh-CN" kern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H→</a:t>
            </a:r>
            <a:r>
              <a:rPr lang="en-US" altLang="zh-CN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bb</a:t>
            </a:r>
            <a:r>
              <a:rPr lang="en-US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kern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Comination</a:t>
            </a:r>
            <a:r>
              <a:rPr 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 </a:t>
            </a:r>
            <a:endParaRPr lang="en-US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2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The history of </a:t>
            </a:r>
            <a:r>
              <a:rPr lang="en-US" altLang="zh-CN" sz="3600" kern="1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H→bb</a:t>
            </a:r>
            <a:r>
              <a:rPr lang="en-US" altLang="zh-CN" sz="3600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search </a:t>
            </a:r>
            <a:endParaRPr lang="en-US" sz="36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2900"/>
            <a:ext cx="9582665" cy="5638800"/>
          </a:xfrm>
        </p:spPr>
        <p:txBody>
          <a:bodyPr/>
          <a:lstStyle/>
          <a:p>
            <a:endParaRPr lang="en-US" altLang="zh-CN" dirty="0" smtClean="0"/>
          </a:p>
          <a:p>
            <a:r>
              <a:rPr lang="en-US" sz="2800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Started </a:t>
            </a:r>
            <a:r>
              <a:rPr lang="en-US" sz="28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 </a:t>
            </a:r>
            <a:r>
              <a:rPr lang="en-US" sz="2800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LEP, </a:t>
            </a:r>
            <a:r>
              <a:rPr lang="en-US" sz="28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developed in </a:t>
            </a:r>
            <a:r>
              <a:rPr lang="en-US" sz="2800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Tevatron</a:t>
            </a:r>
            <a:r>
              <a:rPr lang="en-US" sz="28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, then LHC.</a:t>
            </a:r>
            <a:r>
              <a:rPr lang="en-US" sz="2800" dirty="0"/>
              <a:t> </a:t>
            </a:r>
          </a:p>
          <a:p>
            <a:endParaRPr lang="en-US" sz="28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4217"/>
            <a:ext cx="8912845" cy="387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43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Search</a:t>
            </a:r>
            <a:r>
              <a:rPr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for</a:t>
            </a:r>
            <a:r>
              <a:rPr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SM</a:t>
            </a:r>
            <a:r>
              <a:rPr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VBF</a:t>
            </a:r>
            <a:r>
              <a:rPr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H(bb)+</a:t>
            </a:r>
            <a:r>
              <a:rPr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𝛾 </a:t>
            </a:r>
            <a:endParaRPr lang="en-US" sz="36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40" y="790902"/>
            <a:ext cx="8839200" cy="5638800"/>
          </a:xfrm>
        </p:spPr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Motivation: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Search </a:t>
            </a:r>
            <a:r>
              <a:rPr lang="en-US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H→bb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decay mode</a:t>
            </a:r>
          </a:p>
          <a:p>
            <a:pPr lvl="1"/>
            <a:r>
              <a:rPr lang="en-US" sz="24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 largest branching ratio </a:t>
            </a:r>
            <a:r>
              <a:rPr lang="mr-IN" sz="24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en-US" sz="24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~</a:t>
            </a:r>
            <a:r>
              <a:rPr lang="mr-IN" sz="24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58</a:t>
            </a:r>
            <a:r>
              <a:rPr lang="mr-IN" sz="2400" dirty="0" smtClean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%)</a:t>
            </a:r>
            <a:r>
              <a:rPr lang="en-US" altLang="zh-CN" sz="2400" dirty="0" smtClean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2400" dirty="0" smtClean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not</a:t>
            </a:r>
            <a:r>
              <a:rPr lang="zh-CN" altLang="en-US" sz="2400" dirty="0" smtClean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confirmed</a:t>
            </a:r>
            <a:r>
              <a:rPr lang="zh-CN" altLang="en-US" sz="2400" dirty="0" smtClean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yet</a:t>
            </a:r>
            <a:endParaRPr lang="en-US" sz="2400" dirty="0">
              <a:solidFill>
                <a:srgbClr val="0000CC"/>
              </a:solidFill>
              <a:latin typeface="微软雅黑" pitchFamily="34" charset="-122"/>
              <a:ea typeface="微软雅黑" pitchFamily="34" charset="-122"/>
            </a:endParaRPr>
          </a:p>
          <a:p>
            <a:pPr lvl="2"/>
            <a:r>
              <a:rPr lang="en-US" altLang="zh-CN" sz="2400" dirty="0" err="1" smtClean="0">
                <a:latin typeface="微软雅黑" pitchFamily="34" charset="-122"/>
                <a:ea typeface="微软雅黑" pitchFamily="34" charset="-122"/>
              </a:rPr>
              <a:t>VHbb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ATLAS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(3.5</a:t>
            </a:r>
            <a:r>
              <a:rPr lang="en-US" sz="2400" b="1" dirty="0" smtClean="0"/>
              <a:t>σ</a:t>
            </a:r>
            <a:r>
              <a:rPr lang="en-US" altLang="zh-CN" sz="2400" b="1" dirty="0" smtClean="0"/>
              <a:t>),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CMS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(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3.8</a:t>
            </a:r>
            <a:r>
              <a:rPr lang="en-US" sz="2400" b="1" dirty="0" smtClean="0"/>
              <a:t>σ</a:t>
            </a:r>
            <a:r>
              <a:rPr lang="en-US" altLang="zh-CN" sz="2400" b="1" dirty="0" smtClean="0"/>
              <a:t>).</a:t>
            </a:r>
            <a:r>
              <a:rPr lang="zh-CN" altLang="en-US" sz="2400" b="1" dirty="0" smtClean="0"/>
              <a:t> </a:t>
            </a:r>
            <a:endParaRPr lang="en-US" altLang="zh-CN" sz="2400" b="1" dirty="0" smtClean="0"/>
          </a:p>
          <a:p>
            <a:pPr lvl="2"/>
            <a:r>
              <a:rPr lang="en-US" altLang="zh-CN" sz="2400" dirty="0"/>
              <a:t>VBF</a:t>
            </a:r>
            <a:r>
              <a:rPr lang="zh-CN" altLang="en-US" sz="2400" dirty="0"/>
              <a:t> </a:t>
            </a:r>
            <a:r>
              <a:rPr lang="en-US" altLang="zh-CN" sz="2400" dirty="0"/>
              <a:t>H(bb)+</a:t>
            </a:r>
            <a:r>
              <a:rPr lang="zh-CN" altLang="en-US" sz="2400" dirty="0"/>
              <a:t>𝛾 </a:t>
            </a:r>
            <a:endParaRPr lang="en-US" altLang="zh-CN" sz="2400" b="1" dirty="0" smtClean="0"/>
          </a:p>
          <a:p>
            <a:pPr lvl="2"/>
            <a:r>
              <a:rPr lang="en-US" altLang="zh-CN" sz="2400" b="1" dirty="0" smtClean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VBF</a:t>
            </a:r>
            <a:r>
              <a:rPr lang="zh-CN" altLang="en-US" sz="2400" b="1" dirty="0" smtClean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en-US" sz="2400" dirty="0">
              <a:solidFill>
                <a:srgbClr val="0000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0" y="2081442"/>
            <a:ext cx="7173309" cy="470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25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H→bb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observation in ICHEP2018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ATLAS </a:t>
            </a:r>
            <a:r>
              <a:rPr 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collaboration presented </a:t>
            </a:r>
            <a:r>
              <a:rPr lang="en-US" altLang="zh-CN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H→bb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observation </a:t>
            </a:r>
            <a:r>
              <a:rPr lang="en-US" altLang="zh-CN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result 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 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ICHEP2018 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at July 9th </a:t>
            </a:r>
            <a:endParaRPr lang="en-US" altLang="zh-CN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en-US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China Science Daily reported this in its front page</a:t>
            </a:r>
            <a:endParaRPr lang="en-US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2387602"/>
            <a:ext cx="6464300" cy="4546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698500" y="4114802"/>
            <a:ext cx="4231846" cy="1544595"/>
          </a:xfrm>
          <a:prstGeom prst="rect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678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IHEP contribution to </a:t>
            </a:r>
            <a:r>
              <a:rPr 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H-&gt;bb observation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Three channel 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contributed to 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H-&gt;bb observation </a:t>
            </a:r>
            <a:endParaRPr lang="en-US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pPr lvl="1"/>
            <a:r>
              <a:rPr lang="en-US" altLang="zh-CN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VBF+ggF</a:t>
            </a:r>
            <a:r>
              <a:rPr lang="zh-CN" altLang="en-US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， </a:t>
            </a:r>
            <a:r>
              <a:rPr lang="en-US" altLang="zh-CN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VH</a:t>
            </a:r>
            <a:r>
              <a:rPr lang="zh-CN" altLang="en-US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，</a:t>
            </a:r>
            <a:r>
              <a:rPr lang="en-US" altLang="zh-CN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ttH</a:t>
            </a:r>
            <a:r>
              <a:rPr lang="zh-CN" altLang="en-US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，</a:t>
            </a:r>
            <a:endParaRPr lang="en-US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IHEP 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ATLAS 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team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led the </a:t>
            </a:r>
            <a:r>
              <a:rPr lang="en-US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VBF+ggF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analysis </a:t>
            </a:r>
            <a:endParaRPr lang="en-US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31590"/>
            <a:ext cx="6190735" cy="449781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62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Introduction to Higgs physics </a:t>
            </a:r>
            <a:endParaRPr lang="en-US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Introduction to ATLAS experiment </a:t>
            </a:r>
            <a:endParaRPr lang="en-US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Search for </a:t>
            </a:r>
            <a:r>
              <a:rPr lang="en-US" altLang="zh-CN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H→bb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mode (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Dominant 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Decay </a:t>
            </a:r>
            <a:r>
              <a:rPr 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Channel)</a:t>
            </a:r>
          </a:p>
          <a:p>
            <a:pPr lvl="1"/>
            <a:r>
              <a:rPr lang="en-US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VBF </a:t>
            </a:r>
            <a:r>
              <a:rPr lang="en-US" altLang="zh-CN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H→bb</a:t>
            </a:r>
            <a:r>
              <a:rPr lang="en-US" altLang="zh-CN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analysis </a:t>
            </a:r>
          </a:p>
          <a:p>
            <a:pPr lvl="1"/>
            <a:r>
              <a:rPr 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VH(</a:t>
            </a:r>
            <a:r>
              <a:rPr lang="en-US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→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bb)</a:t>
            </a:r>
          </a:p>
          <a:p>
            <a:pPr lvl="1"/>
            <a:r>
              <a:rPr lang="en-US" altLang="zh-CN" kern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H→</a:t>
            </a:r>
            <a:r>
              <a:rPr lang="en-US" altLang="zh-CN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bb</a:t>
            </a:r>
            <a:r>
              <a:rPr lang="en-US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kern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Comination</a:t>
            </a:r>
            <a:r>
              <a:rPr 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 </a:t>
            </a:r>
            <a:endParaRPr lang="en-US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4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483" y="-192784"/>
            <a:ext cx="8229600" cy="990600"/>
          </a:xfrm>
        </p:spPr>
        <p:txBody>
          <a:bodyPr/>
          <a:lstStyle/>
          <a:p>
            <a:r>
              <a:rPr 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VBF H(bb</a:t>
            </a:r>
            <a:r>
              <a:rPr lang="en-US" altLang="zh-CN" sz="3600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) analysis</a:t>
            </a:r>
            <a:endParaRPr lang="en-US" sz="36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7816"/>
            <a:ext cx="9389220" cy="4723284"/>
          </a:xfrm>
        </p:spPr>
        <p:txBody>
          <a:bodyPr>
            <a:normAutofit/>
          </a:bodyPr>
          <a:lstStyle/>
          <a:p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IHEP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team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propose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Search 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for H-&gt;bb in VBF events containing a central photon</a:t>
            </a:r>
          </a:p>
          <a:p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Advantages of requiring a photon</a:t>
            </a:r>
          </a:p>
          <a:p>
            <a:pPr lvl="1"/>
            <a:r>
              <a:rPr lang="en-US" sz="24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extra handle for trigger</a:t>
            </a:r>
          </a:p>
          <a:p>
            <a:pPr lvl="1"/>
            <a:r>
              <a:rPr lang="en-US" sz="24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suppresses QCD background</a:t>
            </a:r>
          </a:p>
          <a:p>
            <a:pPr lvl="1"/>
            <a:r>
              <a:rPr lang="en-US" sz="24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Sensitive to WWH VBF production</a:t>
            </a:r>
          </a:p>
          <a:p>
            <a:pPr lvl="1"/>
            <a:r>
              <a:rPr lang="en-US" sz="24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not sensitive to ZZH VBF  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5AB6C-F47B-5844-B824-9938C446684C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60" y="4075858"/>
            <a:ext cx="3996475" cy="2616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635" y="3985995"/>
            <a:ext cx="4092351" cy="26512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4164227" y="3985995"/>
            <a:ext cx="4431856" cy="256720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48186" y="3532657"/>
            <a:ext cx="166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VBF H(bb) </a:t>
            </a:r>
            <a:r>
              <a:rPr lang="en-US" altLang="zh-CN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+𝛾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96273" y="3801329"/>
            <a:ext cx="1372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VBF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H(bb)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Introduction to Higgs physics </a:t>
            </a:r>
            <a:endParaRPr lang="en-US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Introduction to ATLAS experiment </a:t>
            </a:r>
            <a:endParaRPr lang="en-US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Search for </a:t>
            </a:r>
            <a:r>
              <a:rPr lang="en-US" altLang="zh-CN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H→bb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mode (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Dominant 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Decay </a:t>
            </a:r>
            <a:r>
              <a:rPr 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Channel)</a:t>
            </a:r>
          </a:p>
          <a:p>
            <a:pPr lvl="1"/>
            <a:r>
              <a:rPr 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VBF </a:t>
            </a:r>
            <a:r>
              <a:rPr lang="en-US" altLang="zh-CN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H→bb</a:t>
            </a:r>
            <a:r>
              <a:rPr lang="en-US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analysis </a:t>
            </a:r>
          </a:p>
          <a:p>
            <a:pPr lvl="1"/>
            <a:r>
              <a:rPr 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VH(</a:t>
            </a:r>
            <a:r>
              <a:rPr lang="en-US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→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bb)</a:t>
            </a:r>
          </a:p>
          <a:p>
            <a:pPr lvl="1"/>
            <a:r>
              <a:rPr lang="en-US" altLang="zh-CN" kern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H→</a:t>
            </a:r>
            <a:r>
              <a:rPr lang="en-US" altLang="zh-CN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bb</a:t>
            </a:r>
            <a:r>
              <a:rPr lang="en-US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kern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Comination</a:t>
            </a:r>
            <a:r>
              <a:rPr 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 </a:t>
            </a:r>
            <a:endParaRPr lang="en-US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1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Event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display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for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VBF</a:t>
            </a:r>
            <a:r>
              <a:rPr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H(bb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)</a:t>
            </a: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484" y="1297459"/>
            <a:ext cx="7804164" cy="52176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44612" y="928127"/>
            <a:ext cx="1066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Photon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3250168"/>
            <a:ext cx="1063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VBF jets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686" y="5999202"/>
            <a:ext cx="817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b-jets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161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Analysis strate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Analysis strategy </a:t>
            </a:r>
          </a:p>
        </p:txBody>
      </p:sp>
      <p:sp>
        <p:nvSpPr>
          <p:cNvPr id="206" name="Trigger"/>
          <p:cNvSpPr txBox="1"/>
          <p:nvPr/>
        </p:nvSpPr>
        <p:spPr>
          <a:xfrm>
            <a:off x="2798955" y="686668"/>
            <a:ext cx="1274612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t>Trigger  </a:t>
            </a:r>
          </a:p>
        </p:txBody>
      </p:sp>
      <p:sp>
        <p:nvSpPr>
          <p:cNvPr id="207" name="Arrow"/>
          <p:cNvSpPr/>
          <p:nvPr/>
        </p:nvSpPr>
        <p:spPr>
          <a:xfrm rot="5400000">
            <a:off x="3033337" y="1052287"/>
            <a:ext cx="805848" cy="1052911"/>
          </a:xfrm>
          <a:prstGeom prst="rightArrow">
            <a:avLst>
              <a:gd name="adj1" fmla="val 35078"/>
              <a:gd name="adj2" fmla="val 65225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08" name="Event pre-selection"/>
          <p:cNvSpPr txBox="1"/>
          <p:nvPr/>
        </p:nvSpPr>
        <p:spPr>
          <a:xfrm>
            <a:off x="2649928" y="2034557"/>
            <a:ext cx="282196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t>Event pre-selection</a:t>
            </a:r>
          </a:p>
        </p:txBody>
      </p:sp>
      <p:sp>
        <p:nvSpPr>
          <p:cNvPr id="209" name="Boosted decision tree"/>
          <p:cNvSpPr txBox="1"/>
          <p:nvPr/>
        </p:nvSpPr>
        <p:spPr>
          <a:xfrm>
            <a:off x="2049655" y="3417229"/>
            <a:ext cx="3157598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t>Boosted decision tree</a:t>
            </a:r>
          </a:p>
        </p:txBody>
      </p:sp>
      <p:sp>
        <p:nvSpPr>
          <p:cNvPr id="210" name="Arrow"/>
          <p:cNvSpPr/>
          <p:nvPr/>
        </p:nvSpPr>
        <p:spPr>
          <a:xfrm rot="5400000">
            <a:off x="3021973" y="2420983"/>
            <a:ext cx="828576" cy="1052910"/>
          </a:xfrm>
          <a:prstGeom prst="rightArrow">
            <a:avLst>
              <a:gd name="adj1" fmla="val 35078"/>
              <a:gd name="adj2" fmla="val 63436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1" name="Divide into different categories based on BDT weight"/>
          <p:cNvSpPr txBox="1"/>
          <p:nvPr/>
        </p:nvSpPr>
        <p:spPr>
          <a:xfrm>
            <a:off x="665355" y="4596067"/>
            <a:ext cx="748772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t>Divide into different categories based on BDT weight</a:t>
            </a:r>
          </a:p>
        </p:txBody>
      </p:sp>
      <p:sp>
        <p:nvSpPr>
          <p:cNvPr id="212" name="Arrow"/>
          <p:cNvSpPr/>
          <p:nvPr/>
        </p:nvSpPr>
        <p:spPr>
          <a:xfrm rot="5400000">
            <a:off x="2952123" y="5039757"/>
            <a:ext cx="968276" cy="1052910"/>
          </a:xfrm>
          <a:prstGeom prst="rightArrow">
            <a:avLst>
              <a:gd name="adj1" fmla="val 35078"/>
              <a:gd name="adj2" fmla="val 54283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3" name="Simultaneous M(bb) Fit on all categories"/>
          <p:cNvSpPr txBox="1"/>
          <p:nvPr/>
        </p:nvSpPr>
        <p:spPr>
          <a:xfrm>
            <a:off x="98707" y="5971495"/>
            <a:ext cx="705949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rPr dirty="0"/>
              <a:t>              Simultaneous M(bb) Fit on all categories</a:t>
            </a:r>
            <a:endParaRPr sz="1200" dirty="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14" name="Arrow"/>
          <p:cNvSpPr/>
          <p:nvPr/>
        </p:nvSpPr>
        <p:spPr>
          <a:xfrm rot="5400000">
            <a:off x="3033337" y="3712791"/>
            <a:ext cx="805848" cy="1052910"/>
          </a:xfrm>
          <a:prstGeom prst="rightArrow">
            <a:avLst>
              <a:gd name="adj1" fmla="val 35078"/>
              <a:gd name="adj2" fmla="val 65225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418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atlastrigger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594" y="1123316"/>
            <a:ext cx="4399006" cy="535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ATLAS</a:t>
            </a:r>
            <a:r>
              <a:rPr lang="zh-CN" altLang="en-US" dirty="0" smtClean="0"/>
              <a:t> </a:t>
            </a:r>
            <a:r>
              <a:rPr lang="en-US" altLang="zh-CN" dirty="0" smtClean="0"/>
              <a:t>trigger</a:t>
            </a:r>
            <a:r>
              <a:rPr lang="zh-CN" altLang="en-US" dirty="0" smtClean="0"/>
              <a:t> </a:t>
            </a:r>
            <a:r>
              <a:rPr lang="en-US" altLang="zh-CN" dirty="0" smtClean="0"/>
              <a:t>system</a:t>
            </a: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Three</a:t>
            </a:r>
            <a:r>
              <a:rPr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level</a:t>
            </a:r>
            <a:r>
              <a:rPr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trigger</a:t>
            </a:r>
            <a:r>
              <a:rPr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system</a:t>
            </a:r>
          </a:p>
          <a:p>
            <a:pPr lvl="1"/>
            <a:r>
              <a:rPr lang="en-US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L1</a:t>
            </a:r>
            <a:r>
              <a:rPr lang="zh-CN" altLang="en-US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trigger:</a:t>
            </a:r>
            <a:r>
              <a:rPr lang="zh-CN" altLang="en-US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Calo</a:t>
            </a:r>
            <a:r>
              <a:rPr lang="zh-CN" altLang="en-US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/</a:t>
            </a:r>
            <a:r>
              <a:rPr lang="zh-CN" altLang="en-US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Muon</a:t>
            </a:r>
            <a:r>
              <a:rPr lang="zh-CN" altLang="en-US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(</a:t>
            </a:r>
            <a:r>
              <a:rPr lang="zh-CN" altLang="en-US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75kHz)</a:t>
            </a:r>
          </a:p>
          <a:p>
            <a:pPr lvl="1"/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L3/Event</a:t>
            </a:r>
            <a:r>
              <a:rPr lang="zh-CN" alt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filter:</a:t>
            </a:r>
            <a:r>
              <a:rPr lang="zh-CN" alt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PC</a:t>
            </a:r>
            <a:r>
              <a:rPr lang="zh-CN" alt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based</a:t>
            </a:r>
            <a:r>
              <a:rPr lang="zh-CN" alt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(~200Hz)</a:t>
            </a:r>
            <a:endParaRPr lang="en-US" altLang="zh-CN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Difficulty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altLang="zh-CN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pPr lvl="1"/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Hard</a:t>
            </a:r>
            <a:r>
              <a:rPr lang="zh-CN" alt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to</a:t>
            </a:r>
            <a:r>
              <a:rPr lang="zh-CN" alt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lower</a:t>
            </a:r>
            <a:r>
              <a:rPr lang="zh-CN" alt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threshold</a:t>
            </a:r>
            <a:r>
              <a:rPr lang="zh-CN" alt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for</a:t>
            </a:r>
            <a:r>
              <a:rPr lang="zh-CN" alt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jets</a:t>
            </a:r>
          </a:p>
          <a:p>
            <a:pPr lvl="1"/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Typical</a:t>
            </a:r>
            <a:r>
              <a:rPr lang="zh-CN" alt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4jet</a:t>
            </a:r>
            <a:r>
              <a:rPr lang="zh-CN" alt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trigger</a:t>
            </a:r>
            <a:r>
              <a:rPr lang="zh-CN" alt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(</a:t>
            </a:r>
            <a:r>
              <a:rPr lang="en-US" altLang="zh-CN" kern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pT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&gt;80GeV)</a:t>
            </a:r>
          </a:p>
          <a:p>
            <a:pPr lvl="1"/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Higgs</a:t>
            </a:r>
            <a:r>
              <a:rPr lang="zh-CN" alt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need</a:t>
            </a:r>
            <a:r>
              <a:rPr lang="zh-CN" alt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lower</a:t>
            </a:r>
            <a:r>
              <a:rPr lang="zh-CN" alt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thresholds</a:t>
            </a:r>
          </a:p>
          <a:p>
            <a:pPr lvl="2"/>
            <a:r>
              <a:rPr lang="en-US" altLang="zh-CN" kern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Eg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:</a:t>
            </a:r>
            <a:r>
              <a:rPr lang="zh-CN" alt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pT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&gt;35GeV</a:t>
            </a:r>
          </a:p>
          <a:p>
            <a:pPr lvl="1"/>
            <a:endParaRPr lang="en-US" altLang="zh-CN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954162" y="1199515"/>
            <a:ext cx="1347780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29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divided into 3 channels based on triggers:…"/>
          <p:cNvSpPr txBox="1">
            <a:spLocks noGrp="1"/>
          </p:cNvSpPr>
          <p:nvPr>
            <p:ph type="body" idx="1"/>
          </p:nvPr>
        </p:nvSpPr>
        <p:spPr>
          <a:xfrm>
            <a:off x="152561" y="866358"/>
            <a:ext cx="8864166" cy="5558492"/>
          </a:xfrm>
          <a:prstGeom prst="rect">
            <a:avLst/>
          </a:prstGeom>
        </p:spPr>
        <p:txBody>
          <a:bodyPr/>
          <a:lstStyle/>
          <a:p>
            <a:r>
              <a:rPr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divided into 3 channels based on triggers:</a:t>
            </a:r>
          </a:p>
          <a:p>
            <a:pPr lvl="1"/>
            <a:r>
              <a:rPr sz="24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VBF inclusive </a:t>
            </a:r>
          </a:p>
          <a:p>
            <a:pPr lvl="2"/>
            <a:r>
              <a:rPr sz="2000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Two central </a:t>
            </a:r>
            <a:r>
              <a:rPr sz="2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: 4 central jets with 2 bjet(2b+2j) </a:t>
            </a:r>
          </a:p>
          <a:p>
            <a:pPr lvl="2"/>
            <a:r>
              <a:rPr sz="2000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Four central</a:t>
            </a:r>
            <a:r>
              <a:rPr sz="2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: 2 central + 1 forward trigger jet (1fj+2b)  </a:t>
            </a:r>
          </a:p>
          <a:p>
            <a:pPr lvl="1"/>
            <a:r>
              <a:rPr sz="24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VBF+photon</a:t>
            </a:r>
          </a:p>
          <a:p>
            <a:pPr lvl="2"/>
            <a:r>
              <a:rPr sz="2000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Photon</a:t>
            </a:r>
            <a:r>
              <a:rPr sz="2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: photon + 2bjet+2 forward jets (γ+2b+2fj</a:t>
            </a:r>
            <a:r>
              <a:rPr dirty="0"/>
              <a:t>)</a:t>
            </a:r>
          </a:p>
        </p:txBody>
      </p:sp>
      <p:sp>
        <p:nvSpPr>
          <p:cNvPr id="217" name="Trigger"/>
          <p:cNvSpPr txBox="1">
            <a:spLocks noGrp="1"/>
          </p:cNvSpPr>
          <p:nvPr>
            <p:ph type="title"/>
          </p:nvPr>
        </p:nvSpPr>
        <p:spPr>
          <a:xfrm>
            <a:off x="381217" y="-7662"/>
            <a:ext cx="8381566" cy="500304"/>
          </a:xfrm>
          <a:prstGeom prst="rect">
            <a:avLst/>
          </a:prstGeom>
        </p:spPr>
        <p:txBody>
          <a:bodyPr/>
          <a:lstStyle/>
          <a:p>
            <a:r>
              <a:rPr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Trigger 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15402" y="6543992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2190" y="4112757"/>
            <a:ext cx="2562737" cy="1922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149" y="4318439"/>
            <a:ext cx="2836739" cy="1510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3568" y="4408084"/>
            <a:ext cx="2836797" cy="1655813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Four central…"/>
          <p:cNvSpPr txBox="1"/>
          <p:nvPr/>
        </p:nvSpPr>
        <p:spPr>
          <a:xfrm>
            <a:off x="424055" y="5910579"/>
            <a:ext cx="2548643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Four central</a:t>
            </a:r>
          </a:p>
          <a:p>
            <a: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Channel (2b+2j)  </a:t>
            </a:r>
          </a:p>
        </p:txBody>
      </p:sp>
      <p:sp>
        <p:nvSpPr>
          <p:cNvPr id="223" name="Two central…"/>
          <p:cNvSpPr txBox="1"/>
          <p:nvPr/>
        </p:nvSpPr>
        <p:spPr>
          <a:xfrm>
            <a:off x="3341784" y="5910579"/>
            <a:ext cx="2460432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Two central</a:t>
            </a:r>
          </a:p>
          <a:p>
            <a: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Channel (1fj+2b)</a:t>
            </a:r>
          </a:p>
        </p:txBody>
      </p:sp>
      <p:sp>
        <p:nvSpPr>
          <p:cNvPr id="224" name="Photon channel…"/>
          <p:cNvSpPr txBox="1"/>
          <p:nvPr/>
        </p:nvSpPr>
        <p:spPr>
          <a:xfrm>
            <a:off x="6617687" y="5910579"/>
            <a:ext cx="2399040" cy="161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Photon channel</a:t>
            </a:r>
          </a:p>
          <a:p>
            <a: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γ+2b+2fj</a:t>
            </a:r>
          </a:p>
          <a:p>
            <a: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endParaRPr/>
          </a:p>
        </p:txBody>
      </p:sp>
      <p:sp>
        <p:nvSpPr>
          <p:cNvPr id="225" name="L1: 4 central Jet"/>
          <p:cNvSpPr txBox="1"/>
          <p:nvPr/>
        </p:nvSpPr>
        <p:spPr>
          <a:xfrm>
            <a:off x="180781" y="3773462"/>
            <a:ext cx="3137075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/>
            </a:lvl1pPr>
          </a:lstStyle>
          <a:p>
            <a:r>
              <a:rPr dirty="0" smtClean="0"/>
              <a:t>L1</a:t>
            </a:r>
            <a:r>
              <a:rPr lang="zh-CN" altLang="en-US" dirty="0" smtClean="0"/>
              <a:t> </a:t>
            </a:r>
            <a:r>
              <a:rPr lang="en-US" altLang="zh-CN" dirty="0" smtClean="0"/>
              <a:t>trigger</a:t>
            </a:r>
            <a:r>
              <a:rPr dirty="0" smtClean="0"/>
              <a:t>: </a:t>
            </a:r>
            <a:r>
              <a:rPr dirty="0"/>
              <a:t>4 central Jet </a:t>
            </a:r>
          </a:p>
        </p:txBody>
      </p:sp>
      <p:sp>
        <p:nvSpPr>
          <p:cNvPr id="226" name="L1: 1 forward jet…"/>
          <p:cNvSpPr txBox="1"/>
          <p:nvPr/>
        </p:nvSpPr>
        <p:spPr>
          <a:xfrm>
            <a:off x="3292801" y="3520594"/>
            <a:ext cx="2468958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500"/>
            </a:pPr>
            <a:r>
              <a:rPr dirty="0" smtClean="0"/>
              <a:t>L1: </a:t>
            </a:r>
            <a:r>
              <a:rPr dirty="0"/>
              <a:t>1 forward jet</a:t>
            </a:r>
          </a:p>
          <a:p>
            <a:pPr>
              <a:defRPr sz="2500"/>
            </a:pPr>
            <a:r>
              <a:rPr dirty="0"/>
              <a:t>+2 central jets</a:t>
            </a:r>
          </a:p>
        </p:txBody>
      </p:sp>
      <p:sp>
        <p:nvSpPr>
          <p:cNvPr id="227" name="L1: 1 EM object"/>
          <p:cNvSpPr txBox="1"/>
          <p:nvPr/>
        </p:nvSpPr>
        <p:spPr>
          <a:xfrm>
            <a:off x="6795201" y="3598837"/>
            <a:ext cx="2310208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/>
            </a:lvl1pPr>
          </a:lstStyle>
          <a:p>
            <a:r>
              <a:t>L1: 1 EM object</a:t>
            </a:r>
          </a:p>
        </p:txBody>
      </p:sp>
    </p:spTree>
    <p:extLst>
      <p:ext uri="{BB962C8B-B14F-4D97-AF65-F5344CB8AC3E}">
        <p14:creationId xmlns:p14="http://schemas.microsoft.com/office/powerpoint/2010/main" val="21394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Event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Event</a:t>
            </a:r>
            <a:r>
              <a:rPr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Selection 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15402" y="6543992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1825" y="916685"/>
            <a:ext cx="2836739" cy="1510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746" y="823400"/>
            <a:ext cx="2836796" cy="1655813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Four central…"/>
          <p:cNvSpPr txBox="1"/>
          <p:nvPr/>
        </p:nvSpPr>
        <p:spPr>
          <a:xfrm>
            <a:off x="3789635" y="2081629"/>
            <a:ext cx="2548643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Four central</a:t>
            </a:r>
          </a:p>
          <a:p>
            <a: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Channel (2b+2j)  </a:t>
            </a:r>
          </a:p>
        </p:txBody>
      </p:sp>
      <p:sp>
        <p:nvSpPr>
          <p:cNvPr id="236" name="Two central…"/>
          <p:cNvSpPr txBox="1"/>
          <p:nvPr/>
        </p:nvSpPr>
        <p:spPr>
          <a:xfrm>
            <a:off x="758450" y="2217556"/>
            <a:ext cx="2460431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rPr dirty="0"/>
              <a:t>Two central</a:t>
            </a:r>
          </a:p>
          <a:p>
            <a: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rPr dirty="0"/>
              <a:t>Channel (1fj+2b)</a:t>
            </a:r>
          </a:p>
        </p:txBody>
      </p:sp>
      <p:sp>
        <p:nvSpPr>
          <p:cNvPr id="237" name="Inclusive analysis veto data events in photon channel…"/>
          <p:cNvSpPr txBox="1"/>
          <p:nvPr/>
        </p:nvSpPr>
        <p:spPr>
          <a:xfrm>
            <a:off x="666187" y="6184874"/>
            <a:ext cx="6232263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t>Inclusive analysis veto data events in photon channel </a:t>
            </a:r>
          </a:p>
          <a:p>
            <a:pPr defTabSz="457200"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t>orthogonality between different channels </a:t>
            </a:r>
          </a:p>
        </p:txBody>
      </p:sp>
      <p:sp>
        <p:nvSpPr>
          <p:cNvPr id="238" name="Photon channel…"/>
          <p:cNvSpPr txBox="1"/>
          <p:nvPr/>
        </p:nvSpPr>
        <p:spPr>
          <a:xfrm>
            <a:off x="6713863" y="2145630"/>
            <a:ext cx="2399039" cy="161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rPr dirty="0"/>
              <a:t>Photon channel</a:t>
            </a:r>
          </a:p>
          <a:p>
            <a: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rPr dirty="0"/>
              <a:t>γ+2b+2fj</a:t>
            </a:r>
          </a:p>
          <a:p>
            <a: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7" y="3111137"/>
            <a:ext cx="9003015" cy="3073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8772" y="642723"/>
            <a:ext cx="2544130" cy="164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33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638" y="1050465"/>
            <a:ext cx="4271662" cy="3169542"/>
          </a:xfrm>
          <a:prstGeom prst="rect">
            <a:avLst/>
          </a:prstGeom>
        </p:spPr>
      </p:pic>
      <p:sp>
        <p:nvSpPr>
          <p:cNvPr id="240" name="Training sample: VBF inclusive : Signal MC + data sideband…"/>
          <p:cNvSpPr txBox="1">
            <a:spLocks noGrp="1"/>
          </p:cNvSpPr>
          <p:nvPr>
            <p:ph type="body" idx="1"/>
          </p:nvPr>
        </p:nvSpPr>
        <p:spPr>
          <a:xfrm>
            <a:off x="187971" y="783288"/>
            <a:ext cx="8864166" cy="5558492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More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than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10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variable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used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BDT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 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analysis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241" name="Boost decision tree analy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Boost decision tree analysis </a:t>
            </a:r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15402" y="6543992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71" y="4053757"/>
            <a:ext cx="8579594" cy="264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19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798011" cy="990600"/>
          </a:xfrm>
        </p:spPr>
        <p:txBody>
          <a:bodyPr>
            <a:noAutofit/>
          </a:bodyPr>
          <a:lstStyle/>
          <a:p>
            <a:r>
              <a:rPr 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MVA Input </a:t>
            </a:r>
            <a:r>
              <a:rPr lang="en-US" sz="3600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vari</a:t>
            </a:r>
            <a:r>
              <a:rPr lang="en-US" altLang="zh-CN" sz="3600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able</a:t>
            </a:r>
            <a:r>
              <a:rPr lang="en-US" sz="3600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:</a:t>
            </a:r>
            <a:r>
              <a:rPr lang="zh-CN" altLang="en-US" sz="3600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sz="3600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photon centrality</a:t>
            </a:r>
            <a:endParaRPr lang="en-US" sz="36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5AB6C-F47B-5844-B824-9938C446684C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475" y="1245785"/>
            <a:ext cx="4125220" cy="1196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983328"/>
            <a:ext cx="3338247" cy="1810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874" y="3138616"/>
            <a:ext cx="4977125" cy="35674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71" y="4037311"/>
            <a:ext cx="3255288" cy="21089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7039" y="2622898"/>
            <a:ext cx="6635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No</a:t>
            </a:r>
            <a:r>
              <a:rPr lang="zh-CN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color</a:t>
            </a:r>
            <a:r>
              <a:rPr lang="zh-CN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connection</a:t>
            </a:r>
            <a:r>
              <a:rPr lang="zh-CN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between</a:t>
            </a:r>
            <a:r>
              <a:rPr lang="zh-CN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VBF</a:t>
            </a:r>
            <a:r>
              <a:rPr lang="zh-CN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jets</a:t>
            </a:r>
            <a:r>
              <a:rPr lang="zh-CN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</a:t>
            </a:r>
            <a:r>
              <a:rPr lang="zh-CN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jets</a:t>
            </a:r>
            <a:r>
              <a:rPr lang="zh-CN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signal</a:t>
            </a:r>
            <a:r>
              <a:rPr lang="zh-CN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654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Analysis strate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Analysis strategy </a:t>
            </a:r>
          </a:p>
        </p:txBody>
      </p:sp>
      <p:sp>
        <p:nvSpPr>
          <p:cNvPr id="206" name="Trigger"/>
          <p:cNvSpPr txBox="1"/>
          <p:nvPr/>
        </p:nvSpPr>
        <p:spPr>
          <a:xfrm>
            <a:off x="2798955" y="686668"/>
            <a:ext cx="1274612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t>Trigger  </a:t>
            </a:r>
          </a:p>
        </p:txBody>
      </p:sp>
      <p:sp>
        <p:nvSpPr>
          <p:cNvPr id="207" name="Arrow"/>
          <p:cNvSpPr/>
          <p:nvPr/>
        </p:nvSpPr>
        <p:spPr>
          <a:xfrm rot="5400000">
            <a:off x="3033337" y="1052287"/>
            <a:ext cx="805848" cy="1052911"/>
          </a:xfrm>
          <a:prstGeom prst="rightArrow">
            <a:avLst>
              <a:gd name="adj1" fmla="val 35078"/>
              <a:gd name="adj2" fmla="val 65225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08" name="Event pre-selection"/>
          <p:cNvSpPr txBox="1"/>
          <p:nvPr/>
        </p:nvSpPr>
        <p:spPr>
          <a:xfrm>
            <a:off x="2649928" y="2034557"/>
            <a:ext cx="282196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t>Event pre-selection</a:t>
            </a:r>
          </a:p>
        </p:txBody>
      </p:sp>
      <p:sp>
        <p:nvSpPr>
          <p:cNvPr id="209" name="Boosted decision tree"/>
          <p:cNvSpPr txBox="1"/>
          <p:nvPr/>
        </p:nvSpPr>
        <p:spPr>
          <a:xfrm>
            <a:off x="2049655" y="3417229"/>
            <a:ext cx="3157598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t>Boosted decision tree</a:t>
            </a:r>
          </a:p>
        </p:txBody>
      </p:sp>
      <p:sp>
        <p:nvSpPr>
          <p:cNvPr id="210" name="Arrow"/>
          <p:cNvSpPr/>
          <p:nvPr/>
        </p:nvSpPr>
        <p:spPr>
          <a:xfrm rot="5400000">
            <a:off x="3021973" y="2420983"/>
            <a:ext cx="828576" cy="1052910"/>
          </a:xfrm>
          <a:prstGeom prst="rightArrow">
            <a:avLst>
              <a:gd name="adj1" fmla="val 35078"/>
              <a:gd name="adj2" fmla="val 63436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1" name="Divide into different categories based on BDT weight"/>
          <p:cNvSpPr txBox="1"/>
          <p:nvPr/>
        </p:nvSpPr>
        <p:spPr>
          <a:xfrm>
            <a:off x="665355" y="4596067"/>
            <a:ext cx="6913429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Divide into different categories based on BDT weight</a:t>
            </a:r>
          </a:p>
        </p:txBody>
      </p:sp>
      <p:sp>
        <p:nvSpPr>
          <p:cNvPr id="212" name="Arrow"/>
          <p:cNvSpPr/>
          <p:nvPr/>
        </p:nvSpPr>
        <p:spPr>
          <a:xfrm rot="5400000">
            <a:off x="2952123" y="5039757"/>
            <a:ext cx="968276" cy="1052910"/>
          </a:xfrm>
          <a:prstGeom prst="rightArrow">
            <a:avLst>
              <a:gd name="adj1" fmla="val 35078"/>
              <a:gd name="adj2" fmla="val 54283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3" name="Simultaneous M(bb) Fit on all categories"/>
          <p:cNvSpPr txBox="1"/>
          <p:nvPr/>
        </p:nvSpPr>
        <p:spPr>
          <a:xfrm>
            <a:off x="98707" y="5971495"/>
            <a:ext cx="6340836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              Simultaneous M(bb) Fit on all categories</a:t>
            </a:r>
            <a:endParaRPr sz="1200" dirty="0">
              <a:solidFill>
                <a:srgbClr val="FF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14" name="Arrow"/>
          <p:cNvSpPr/>
          <p:nvPr/>
        </p:nvSpPr>
        <p:spPr>
          <a:xfrm rot="5400000">
            <a:off x="3033337" y="3712791"/>
            <a:ext cx="805848" cy="1052910"/>
          </a:xfrm>
          <a:prstGeom prst="rightArrow">
            <a:avLst>
              <a:gd name="adj1" fmla="val 35078"/>
              <a:gd name="adj2" fmla="val 65225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701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990" y="2203897"/>
            <a:ext cx="2964037" cy="20917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071" y="2109403"/>
            <a:ext cx="6129087" cy="2204560"/>
          </a:xfrm>
          <a:prstGeom prst="rect">
            <a:avLst/>
          </a:prstGeom>
        </p:spPr>
      </p:pic>
      <p:sp>
        <p:nvSpPr>
          <p:cNvPr id="247" name="Divide into 9 categories based on BDT weight…"/>
          <p:cNvSpPr txBox="1">
            <a:spLocks noGrp="1"/>
          </p:cNvSpPr>
          <p:nvPr>
            <p:ph type="body" idx="1"/>
          </p:nvPr>
        </p:nvSpPr>
        <p:spPr>
          <a:xfrm>
            <a:off x="87323" y="810395"/>
            <a:ext cx="9533666" cy="5558492"/>
          </a:xfrm>
          <a:prstGeom prst="rect">
            <a:avLst/>
          </a:prstGeom>
        </p:spPr>
        <p:txBody>
          <a:bodyPr/>
          <a:lstStyle/>
          <a:p>
            <a:r>
              <a:rPr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Divide into 9 categories based on BDT weight</a:t>
            </a:r>
          </a:p>
          <a:p>
            <a:pPr lvl="1"/>
            <a:r>
              <a:rPr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Expected Higgs and Z events in 100GeV&lt;m(bb)&lt;140GeV</a:t>
            </a:r>
          </a:p>
        </p:txBody>
      </p:sp>
      <p:sp>
        <p:nvSpPr>
          <p:cNvPr id="248" name="BDT respon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BDT response </a:t>
            </a:r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15402" y="6543992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4802989"/>
            <a:ext cx="9144001" cy="1894283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Rectangle"/>
          <p:cNvSpPr/>
          <p:nvPr/>
        </p:nvSpPr>
        <p:spPr>
          <a:xfrm>
            <a:off x="3005163" y="5067056"/>
            <a:ext cx="956221" cy="1483567"/>
          </a:xfrm>
          <a:prstGeom prst="rect">
            <a:avLst/>
          </a:prstGeom>
          <a:ln w="25400">
            <a:solidFill>
              <a:srgbClr val="FF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53" name="Rectangle"/>
          <p:cNvSpPr/>
          <p:nvPr/>
        </p:nvSpPr>
        <p:spPr>
          <a:xfrm>
            <a:off x="1145900" y="5067056"/>
            <a:ext cx="956221" cy="1483567"/>
          </a:xfrm>
          <a:prstGeom prst="rect">
            <a:avLst/>
          </a:prstGeom>
          <a:ln w="25400">
            <a:solidFill>
              <a:srgbClr val="FF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54" name="Rectangle"/>
          <p:cNvSpPr/>
          <p:nvPr/>
        </p:nvSpPr>
        <p:spPr>
          <a:xfrm>
            <a:off x="6868193" y="4983633"/>
            <a:ext cx="720505" cy="1483566"/>
          </a:xfrm>
          <a:prstGeom prst="rect">
            <a:avLst/>
          </a:prstGeom>
          <a:ln w="25400">
            <a:solidFill>
              <a:srgbClr val="FF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55" name="Line"/>
          <p:cNvSpPr/>
          <p:nvPr/>
        </p:nvSpPr>
        <p:spPr>
          <a:xfrm flipV="1">
            <a:off x="8207375" y="2193251"/>
            <a:ext cx="1" cy="50030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56" name="Line"/>
          <p:cNvSpPr/>
          <p:nvPr/>
        </p:nvSpPr>
        <p:spPr>
          <a:xfrm flipV="1">
            <a:off x="7734730" y="2221537"/>
            <a:ext cx="1" cy="50030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57" name="SRI"/>
          <p:cNvSpPr txBox="1"/>
          <p:nvPr/>
        </p:nvSpPr>
        <p:spPr>
          <a:xfrm>
            <a:off x="8450531" y="1832421"/>
            <a:ext cx="63341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t>SRI</a:t>
            </a:r>
          </a:p>
        </p:txBody>
      </p:sp>
      <p:sp>
        <p:nvSpPr>
          <p:cNvPr id="258" name="SRII"/>
          <p:cNvSpPr txBox="1"/>
          <p:nvPr/>
        </p:nvSpPr>
        <p:spPr>
          <a:xfrm>
            <a:off x="7662358" y="1832421"/>
            <a:ext cx="721623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t>SRII</a:t>
            </a:r>
          </a:p>
        </p:txBody>
      </p:sp>
      <p:sp>
        <p:nvSpPr>
          <p:cNvPr id="259" name="SRIII"/>
          <p:cNvSpPr txBox="1"/>
          <p:nvPr/>
        </p:nvSpPr>
        <p:spPr>
          <a:xfrm>
            <a:off x="6859027" y="1832421"/>
            <a:ext cx="809834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t>SRIII</a:t>
            </a:r>
          </a:p>
        </p:txBody>
      </p:sp>
      <p:sp>
        <p:nvSpPr>
          <p:cNvPr id="260" name="Four central"/>
          <p:cNvSpPr txBox="1"/>
          <p:nvPr/>
        </p:nvSpPr>
        <p:spPr>
          <a:xfrm>
            <a:off x="3910977" y="4270917"/>
            <a:ext cx="1886358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t>Four central</a:t>
            </a:r>
          </a:p>
        </p:txBody>
      </p:sp>
      <p:sp>
        <p:nvSpPr>
          <p:cNvPr id="261" name="Two central"/>
          <p:cNvSpPr txBox="1"/>
          <p:nvPr/>
        </p:nvSpPr>
        <p:spPr>
          <a:xfrm>
            <a:off x="716023" y="4270917"/>
            <a:ext cx="1815975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t>Two central</a:t>
            </a:r>
          </a:p>
        </p:txBody>
      </p:sp>
      <p:sp>
        <p:nvSpPr>
          <p:cNvPr id="262" name="Photon channel"/>
          <p:cNvSpPr txBox="1"/>
          <p:nvPr/>
        </p:nvSpPr>
        <p:spPr>
          <a:xfrm>
            <a:off x="6535211" y="4294748"/>
            <a:ext cx="2399039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Photon channel</a:t>
            </a:r>
          </a:p>
          <a:p>
            <a: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endParaRPr/>
          </a:p>
        </p:txBody>
      </p:sp>
      <p:sp>
        <p:nvSpPr>
          <p:cNvPr id="264" name="Line"/>
          <p:cNvSpPr/>
          <p:nvPr/>
        </p:nvSpPr>
        <p:spPr>
          <a:xfrm flipV="1">
            <a:off x="1566477" y="2853651"/>
            <a:ext cx="1" cy="50030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65" name="SRI"/>
          <p:cNvSpPr txBox="1"/>
          <p:nvPr/>
        </p:nvSpPr>
        <p:spPr>
          <a:xfrm>
            <a:off x="1835376" y="2867583"/>
            <a:ext cx="63341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t>SRI</a:t>
            </a:r>
          </a:p>
        </p:txBody>
      </p:sp>
      <p:sp>
        <p:nvSpPr>
          <p:cNvPr id="266" name="SRII"/>
          <p:cNvSpPr txBox="1"/>
          <p:nvPr/>
        </p:nvSpPr>
        <p:spPr>
          <a:xfrm>
            <a:off x="575957" y="2808569"/>
            <a:ext cx="721623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t>SRII</a:t>
            </a:r>
          </a:p>
        </p:txBody>
      </p:sp>
      <p:sp>
        <p:nvSpPr>
          <p:cNvPr id="267" name="Line"/>
          <p:cNvSpPr/>
          <p:nvPr/>
        </p:nvSpPr>
        <p:spPr>
          <a:xfrm flipV="1">
            <a:off x="5099926" y="2789850"/>
            <a:ext cx="1" cy="50030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68" name="Line"/>
          <p:cNvSpPr/>
          <p:nvPr/>
        </p:nvSpPr>
        <p:spPr>
          <a:xfrm flipV="1">
            <a:off x="4910255" y="2817712"/>
            <a:ext cx="1" cy="50030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69" name="Line"/>
          <p:cNvSpPr/>
          <p:nvPr/>
        </p:nvSpPr>
        <p:spPr>
          <a:xfrm flipV="1">
            <a:off x="4690799" y="2783168"/>
            <a:ext cx="1" cy="50030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70" name="Line"/>
          <p:cNvSpPr/>
          <p:nvPr/>
        </p:nvSpPr>
        <p:spPr>
          <a:xfrm flipV="1">
            <a:off x="4428363" y="2808568"/>
            <a:ext cx="1" cy="50030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71" name="SRI"/>
          <p:cNvSpPr txBox="1"/>
          <p:nvPr/>
        </p:nvSpPr>
        <p:spPr>
          <a:xfrm>
            <a:off x="5162731" y="2867583"/>
            <a:ext cx="63341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t>SRI</a:t>
            </a:r>
          </a:p>
        </p:txBody>
      </p:sp>
      <p:sp>
        <p:nvSpPr>
          <p:cNvPr id="272" name="SRIV"/>
          <p:cNvSpPr txBox="1"/>
          <p:nvPr/>
        </p:nvSpPr>
        <p:spPr>
          <a:xfrm>
            <a:off x="3567385" y="2867583"/>
            <a:ext cx="84518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t>SRIV</a:t>
            </a:r>
          </a:p>
        </p:txBody>
      </p:sp>
      <p:sp>
        <p:nvSpPr>
          <p:cNvPr id="273" name="SRII"/>
          <p:cNvSpPr txBox="1"/>
          <p:nvPr/>
        </p:nvSpPr>
        <p:spPr>
          <a:xfrm>
            <a:off x="4828941" y="1832421"/>
            <a:ext cx="721623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t>SRII</a:t>
            </a:r>
          </a:p>
        </p:txBody>
      </p:sp>
      <p:sp>
        <p:nvSpPr>
          <p:cNvPr id="274" name="SRIII"/>
          <p:cNvSpPr txBox="1"/>
          <p:nvPr/>
        </p:nvSpPr>
        <p:spPr>
          <a:xfrm>
            <a:off x="3982847" y="1832421"/>
            <a:ext cx="809834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t>SRIII</a:t>
            </a:r>
          </a:p>
        </p:txBody>
      </p:sp>
    </p:spTree>
    <p:extLst>
      <p:ext uri="{BB962C8B-B14F-4D97-AF65-F5344CB8AC3E}">
        <p14:creationId xmlns:p14="http://schemas.microsoft.com/office/powerpoint/2010/main" val="31693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Simultaneous </a:t>
            </a:r>
            <a:r>
              <a:rPr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</a:t>
            </a:r>
            <a:r>
              <a:rPr 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(bb) Fit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Simultaneous 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(bb) </a:t>
            </a:r>
            <a:r>
              <a:rPr 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Fit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to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all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9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regions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85" y="2384763"/>
            <a:ext cx="4349977" cy="4168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814" y="2420208"/>
            <a:ext cx="4230487" cy="420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0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Introduction</a:t>
            </a:r>
            <a:r>
              <a:rPr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sz="36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Previously known: </a:t>
            </a:r>
            <a:r>
              <a:rPr 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quarks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, leptons, and vector bosons</a:t>
            </a:r>
            <a:endParaRPr lang="en-US" altLang="zh-CN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SM 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Higgs</a:t>
            </a:r>
            <a:r>
              <a:rPr 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Mechanism solves two </a:t>
            </a:r>
            <a:r>
              <a:rPr 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separate problems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.</a:t>
            </a:r>
            <a:endParaRPr lang="en-US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pPr lvl="1"/>
            <a:r>
              <a:rPr 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Electroweak </a:t>
            </a:r>
            <a:r>
              <a:rPr lang="en-US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symmetry breaking </a:t>
            </a:r>
            <a:endParaRPr lang="en-US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pPr lvl="1"/>
            <a:r>
              <a:rPr 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Fermion </a:t>
            </a:r>
            <a:r>
              <a:rPr lang="en-US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masses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10" y="2174359"/>
            <a:ext cx="5161005" cy="460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05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Results</a:t>
            </a:r>
            <a:r>
              <a:rPr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of</a:t>
            </a:r>
            <a:r>
              <a:rPr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VBF</a:t>
            </a:r>
            <a:r>
              <a:rPr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H(bb</a:t>
            </a:r>
            <a:r>
              <a:rPr lang="en-US" altLang="zh-CN" sz="3600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)</a:t>
            </a:r>
            <a:r>
              <a:rPr lang="zh-CN" altLang="en-US" sz="3600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Observed  </a:t>
            </a:r>
            <a:r>
              <a:rPr lang="en-US" dirty="0"/>
              <a:t>significance</a:t>
            </a:r>
            <a:r>
              <a:rPr lang="en-US" dirty="0" smtClean="0"/>
              <a:t>:</a:t>
            </a:r>
            <a:r>
              <a:rPr lang="zh-CN" altLang="en-US" dirty="0" smtClean="0"/>
              <a:t> </a:t>
            </a:r>
            <a:r>
              <a:rPr lang="en-US" b="1" dirty="0" smtClean="0"/>
              <a:t>1.9σ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(</a:t>
            </a:r>
            <a:r>
              <a:rPr lang="en-US" altLang="zh-CN" b="1" dirty="0" err="1" smtClean="0"/>
              <a:t>μ</a:t>
            </a:r>
            <a:r>
              <a:rPr lang="en-US" altLang="zh-CN" b="1" dirty="0" smtClean="0"/>
              <a:t>=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3.0+-</a:t>
            </a:r>
            <a:r>
              <a:rPr lang="en-US" altLang="zh-CN" b="1" dirty="0" smtClean="0"/>
              <a:t>1.7)</a:t>
            </a:r>
            <a:endParaRPr lang="en-US" b="1" dirty="0" smtClean="0"/>
          </a:p>
          <a:p>
            <a:pPr lvl="1"/>
            <a:r>
              <a:rPr lang="en-US" sz="2400" b="1" dirty="0"/>
              <a:t>Analysis sensitivity dominated by the photon channel</a:t>
            </a:r>
            <a:r>
              <a:rPr lang="en-US" sz="2400" b="1" dirty="0" smtClean="0"/>
              <a:t>.</a:t>
            </a:r>
          </a:p>
          <a:p>
            <a:r>
              <a:rPr lang="en-US" b="1" dirty="0" smtClean="0"/>
              <a:t>Dominant </a:t>
            </a:r>
            <a:r>
              <a:rPr lang="en-US" b="1" dirty="0"/>
              <a:t>uncertainty from data </a:t>
            </a:r>
            <a:r>
              <a:rPr lang="en-US" b="1" dirty="0" smtClean="0"/>
              <a:t>statistics</a:t>
            </a:r>
          </a:p>
          <a:p>
            <a:pPr lvl="1"/>
            <a:r>
              <a:rPr lang="en-US" altLang="zh-CN" sz="2400" b="1" dirty="0"/>
              <a:t>Expect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significant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improvement</a:t>
            </a:r>
            <a:r>
              <a:rPr lang="zh-CN" altLang="en-US" sz="2400" b="1" dirty="0"/>
              <a:t> </a:t>
            </a:r>
            <a:r>
              <a:rPr lang="en-US" altLang="zh-CN" sz="2400" b="1" dirty="0" smtClean="0"/>
              <a:t>with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full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run-2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data.</a:t>
            </a:r>
            <a:r>
              <a:rPr lang="zh-CN" altLang="en-US" sz="2400" b="1" dirty="0" smtClean="0"/>
              <a:t> 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962" y="3141940"/>
            <a:ext cx="4764160" cy="35594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77446" y="2957274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PT Sans" charset="-52"/>
              </a:rPr>
              <a:t>CERN-EP-2018-140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1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Introduction to Higgs physics </a:t>
            </a:r>
            <a:endParaRPr lang="en-US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Introduction to ATLAS experiment </a:t>
            </a:r>
            <a:endParaRPr lang="en-US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Search for </a:t>
            </a:r>
            <a:r>
              <a:rPr lang="en-US" altLang="zh-CN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H→bb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mode (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Dominant 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Decay </a:t>
            </a:r>
            <a:r>
              <a:rPr 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Channel)</a:t>
            </a:r>
          </a:p>
          <a:p>
            <a:pPr lvl="1"/>
            <a:r>
              <a:rPr 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VBF </a:t>
            </a:r>
            <a:r>
              <a:rPr lang="en-US" altLang="zh-CN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H→bb</a:t>
            </a:r>
            <a:r>
              <a:rPr lang="en-US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analysis </a:t>
            </a:r>
          </a:p>
          <a:p>
            <a:pPr lvl="1"/>
            <a:r>
              <a:rPr lang="en-US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VH(</a:t>
            </a:r>
            <a:r>
              <a:rPr lang="en-US" altLang="zh-CN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→</a:t>
            </a:r>
            <a:r>
              <a:rPr lang="en-US" altLang="zh-CN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bb)</a:t>
            </a:r>
          </a:p>
          <a:p>
            <a:pPr lvl="1"/>
            <a:r>
              <a:rPr lang="en-US" altLang="zh-CN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H→</a:t>
            </a:r>
            <a:r>
              <a:rPr lang="en-US" altLang="zh-CN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bb</a:t>
            </a:r>
            <a:r>
              <a:rPr lang="en-US" altLang="zh-CN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Comination</a:t>
            </a:r>
            <a:r>
              <a:rPr lang="en-US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 </a:t>
            </a:r>
            <a:endParaRPr lang="en-US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82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20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61785"/>
            <a:ext cx="245899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ATLAS-CONF-2018-036</a:t>
            </a:r>
          </a:p>
        </p:txBody>
      </p:sp>
    </p:spTree>
    <p:extLst>
      <p:ext uri="{BB962C8B-B14F-4D97-AF65-F5344CB8AC3E}">
        <p14:creationId xmlns:p14="http://schemas.microsoft.com/office/powerpoint/2010/main" val="1169549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VH(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→bb</a:t>
            </a:r>
            <a:r>
              <a:rPr lang="en-US" altLang="zh-CN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Two </a:t>
            </a:r>
            <a:r>
              <a:rPr lang="en-US" sz="2000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methods: </a:t>
            </a:r>
            <a:r>
              <a:rPr lang="en-US" sz="20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Boost</a:t>
            </a:r>
            <a:r>
              <a:rPr lang="en-US" sz="2000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sz="20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decision</a:t>
            </a:r>
            <a:r>
              <a:rPr lang="en-US" sz="20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base (nominal) and cut based </a:t>
            </a:r>
            <a:endParaRPr lang="en-US" sz="2000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4786"/>
            <a:ext cx="4707923" cy="4682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877" y="1446947"/>
            <a:ext cx="4498706" cy="1056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491" y="2401922"/>
            <a:ext cx="4296310" cy="422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55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VH(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→bb</a:t>
            </a:r>
            <a:r>
              <a:rPr lang="en-US" altLang="zh-CN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) sensitivity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9189308" cy="5638800"/>
          </a:xfrm>
        </p:spPr>
        <p:txBody>
          <a:bodyPr/>
          <a:lstStyle/>
          <a:p>
            <a:r>
              <a:rPr lang="en-US" sz="20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Each </a:t>
            </a:r>
            <a:r>
              <a:rPr lang="en-US" sz="20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channel</a:t>
            </a:r>
            <a:r>
              <a:rPr lang="en-US" sz="20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contributes 2</a:t>
            </a:r>
            <a:r>
              <a:rPr lang="en-US" sz="20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σ </a:t>
            </a:r>
            <a:r>
              <a:rPr lang="en-US" sz="20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~</a:t>
            </a:r>
            <a:r>
              <a:rPr lang="en-US" sz="20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3σ</a:t>
            </a:r>
            <a:r>
              <a:rPr lang="en-US" sz="20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significance </a:t>
            </a:r>
          </a:p>
          <a:p>
            <a:pPr lvl="1"/>
            <a:r>
              <a:rPr lang="en-US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Multi-variable (MVA) analysis </a:t>
            </a:r>
            <a:r>
              <a:rPr lang="en-US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is better than </a:t>
            </a:r>
            <a:r>
              <a:rPr lang="en-US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Cut based (CBA)</a:t>
            </a:r>
            <a:endParaRPr lang="en-US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05" y="1768741"/>
            <a:ext cx="7136027" cy="508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94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87" y="1037210"/>
            <a:ext cx="8060377" cy="5744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</a:t>
            </a:r>
            <a:r>
              <a:rPr lang="en-US" altLang="zh-CN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→bb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combination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observation of H-&gt;bb decay mode </a:t>
            </a:r>
          </a:p>
          <a:p>
            <a:r>
              <a:rPr lang="en-US" dirty="0" smtClean="0"/>
              <a:t>First observation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37869" y="1037210"/>
            <a:ext cx="245899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ATLAS-CONF-2018-036</a:t>
            </a:r>
          </a:p>
        </p:txBody>
      </p:sp>
    </p:spTree>
    <p:extLst>
      <p:ext uri="{BB962C8B-B14F-4D97-AF65-F5344CB8AC3E}">
        <p14:creationId xmlns:p14="http://schemas.microsoft.com/office/powerpoint/2010/main" val="2070427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H-&gt;bb observation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IHEP ATLAS team contributed to </a:t>
            </a:r>
            <a:r>
              <a:rPr lang="en-US" dirty="0" err="1" smtClean="0"/>
              <a:t>VBF+ggF</a:t>
            </a:r>
            <a:r>
              <a:rPr lang="en-US" dirty="0" smtClean="0"/>
              <a:t> analysis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0"/>
            <a:ext cx="9144000" cy="681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27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Higgs</a:t>
            </a:r>
            <a:r>
              <a:rPr lang="en-US" dirty="0" smtClean="0"/>
              <a:t> </a:t>
            </a:r>
            <a:r>
              <a:rPr 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result</a:t>
            </a:r>
            <a:r>
              <a:rPr lang="en-US" dirty="0" smtClean="0"/>
              <a:t> </a:t>
            </a:r>
            <a:r>
              <a:rPr 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summary</a:t>
            </a:r>
            <a:r>
              <a:rPr lang="en-US" dirty="0" smtClean="0"/>
              <a:t> </a:t>
            </a:r>
            <a:r>
              <a:rPr 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</a:t>
            </a:r>
            <a:r>
              <a:rPr lang="en-US" dirty="0" smtClean="0"/>
              <a:t> </a:t>
            </a:r>
            <a:r>
              <a:rPr 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ICHEP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114"/>
            <a:ext cx="9144000" cy="52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Summary</a:t>
            </a:r>
            <a:r>
              <a:rPr 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First observation of H-&gt;bb decay mode </a:t>
            </a:r>
            <a:endParaRPr lang="en-US" sz="20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pPr lvl="1"/>
            <a:r>
              <a:rPr lang="en-US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IHEP ATLAS group made major contribution </a:t>
            </a:r>
          </a:p>
          <a:p>
            <a:pPr lvl="1"/>
            <a:r>
              <a:rPr lang="en-US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lead </a:t>
            </a:r>
            <a:r>
              <a:rPr lang="en-US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ggF+VBF</a:t>
            </a:r>
            <a:r>
              <a:rPr lang="en-US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channel </a:t>
            </a:r>
            <a:endParaRPr lang="en-US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en-US" sz="2000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First observation of VH production mode </a:t>
            </a:r>
          </a:p>
          <a:p>
            <a:pPr lvl="1"/>
            <a:r>
              <a:rPr lang="en-US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Main Higgs  production mode in CEPC </a:t>
            </a:r>
          </a:p>
          <a:p>
            <a:pPr lvl="1"/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Current precision of 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H-&gt;bb 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coupling about 20%</a:t>
            </a:r>
          </a:p>
          <a:p>
            <a:pPr lvl="1"/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CEPC can reach precision with 1%</a:t>
            </a:r>
          </a:p>
          <a:p>
            <a:endParaRPr lang="en-US" sz="2000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07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IHEP contribution to H-</a:t>
            </a:r>
            <a:r>
              <a:rPr lang="en-US" dirty="0"/>
              <a:t>&gt;bb observation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IHEP ATLAS team led the </a:t>
            </a:r>
            <a:r>
              <a:rPr lang="en-US" dirty="0" err="1" smtClean="0"/>
              <a:t>VBF+ggF</a:t>
            </a:r>
            <a:r>
              <a:rPr lang="en-US" dirty="0" smtClean="0"/>
              <a:t> analysis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64" y="2095680"/>
            <a:ext cx="6240161" cy="453372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History of Higgs discovery </a:t>
            </a:r>
            <a:endParaRPr lang="en-US" sz="36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839200" cy="5638800"/>
          </a:xfrm>
        </p:spPr>
        <p:txBody>
          <a:bodyPr/>
          <a:lstStyle/>
          <a:p>
            <a:endParaRPr lang="en-US" altLang="zh-CN" dirty="0" smtClean="0"/>
          </a:p>
          <a:p>
            <a:r>
              <a:rPr lang="en-US" sz="2800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July </a:t>
            </a:r>
            <a:r>
              <a:rPr lang="en-US" sz="28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15: Text in </a:t>
            </a:r>
            <a:r>
              <a:rPr lang="en-US" sz="2800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Git</a:t>
            </a:r>
            <a:r>
              <a:rPr lang="en-US" sz="28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ready for editing</a:t>
            </a:r>
          </a:p>
          <a:p>
            <a:r>
              <a:rPr lang="en-US" sz="28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July 30: Text editing finalized by team</a:t>
            </a:r>
          </a:p>
          <a:p>
            <a:r>
              <a:rPr lang="en-US" sz="28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Aug 1-30: Internal review and iteration on draft</a:t>
            </a:r>
          </a:p>
          <a:p>
            <a:r>
              <a:rPr lang="en-US" sz="28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Sept 1: International </a:t>
            </a:r>
            <a:r>
              <a:rPr lang="en-US" sz="2800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review</a:t>
            </a:r>
            <a:endParaRPr lang="en-US" sz="28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79811"/>
            <a:ext cx="8818605" cy="588768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 flipH="1" flipV="1">
            <a:off x="1791727" y="988541"/>
            <a:ext cx="12357" cy="227364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925176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H-&gt;bb observation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IHEP ATLAS team contributed to </a:t>
            </a:r>
            <a:r>
              <a:rPr lang="en-US" dirty="0" err="1" smtClean="0"/>
              <a:t>VBF+ggF</a:t>
            </a:r>
            <a:r>
              <a:rPr lang="en-US" dirty="0" smtClean="0"/>
              <a:t> analysis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0"/>
            <a:ext cx="9144000" cy="681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525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H→bb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observation in ICHEP2018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ATLAS </a:t>
            </a:r>
            <a:r>
              <a:rPr 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collaboration presented </a:t>
            </a:r>
            <a:r>
              <a:rPr lang="en-US" altLang="zh-CN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H→bb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observation </a:t>
            </a:r>
            <a:r>
              <a:rPr lang="en-US" altLang="zh-CN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result 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 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ICHEP2018 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at July 9th </a:t>
            </a:r>
            <a:endParaRPr lang="en-US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5" y="1952559"/>
            <a:ext cx="7678140" cy="460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47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History of Higgs discovery </a:t>
            </a:r>
            <a:r>
              <a:rPr lang="en-US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(2)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4735" y="3058130"/>
            <a:ext cx="9162535" cy="302551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4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706"/>
            <a:ext cx="9144000" cy="685800"/>
          </a:xfrm>
        </p:spPr>
        <p:txBody>
          <a:bodyPr/>
          <a:lstStyle/>
          <a:p>
            <a:r>
              <a:rPr 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Standard Model </a:t>
            </a:r>
            <a:r>
              <a:rPr lang="en-US" sz="3600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Lagrangian</a:t>
            </a:r>
            <a:endParaRPr lang="en-US" sz="36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2447"/>
            <a:ext cx="9144000" cy="495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9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Higgs</a:t>
            </a:r>
            <a:r>
              <a:rPr lang="en-US" dirty="0" smtClean="0"/>
              <a:t> </a:t>
            </a:r>
            <a:r>
              <a:rPr 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</a:t>
            </a:r>
            <a:r>
              <a:rPr lang="en-US" sz="3600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roduction </a:t>
            </a:r>
            <a:endParaRPr lang="en-US" sz="36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31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29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Higgs</a:t>
            </a:r>
            <a:r>
              <a:rPr lang="en-US" dirty="0"/>
              <a:t> </a:t>
            </a:r>
            <a:r>
              <a:rPr lang="en-US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Decay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9325232" cy="5638800"/>
          </a:xfrm>
        </p:spPr>
        <p:txBody>
          <a:bodyPr/>
          <a:lstStyle/>
          <a:p>
            <a:r>
              <a:rPr lang="en-US" altLang="zh-CN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H→</a:t>
            </a:r>
            <a:r>
              <a:rPr lang="en-US" altLang="zh-CN" kern="1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bb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is</a:t>
            </a:r>
            <a:r>
              <a:rPr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the</a:t>
            </a:r>
            <a:r>
              <a:rPr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Dominant </a:t>
            </a:r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Decay 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mode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of Higgs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Boson(58%)</a:t>
            </a:r>
            <a:r>
              <a:rPr lang="zh-CN" altLang="en-US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0266"/>
            <a:ext cx="8662086" cy="48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17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Large Hadron Collider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2470"/>
            <a:ext cx="9144000" cy="397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85633"/>
      </p:ext>
    </p:extLst>
  </p:cSld>
  <p:clrMapOvr>
    <a:masterClrMapping/>
  </p:clrMapOvr>
</p:sld>
</file>

<file path=ppt/theme/theme1.xml><?xml version="1.0" encoding="utf-8"?>
<a:theme xmlns:a="http://schemas.openxmlformats.org/drawingml/2006/main" name="NewCalibriSmall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ay25_cepc_rome_zhijun" id="{FBD7621B-325C-5F4F-B60A-44FC84F9F7EB}" vid="{1C5BD276-B902-A443-8B9B-6A1609A34F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7257</TotalTime>
  <Words>997</Words>
  <Application>Microsoft Macintosh PowerPoint</Application>
  <PresentationFormat>On-screen Show (4:3)</PresentationFormat>
  <Paragraphs>232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Calibri</vt:lpstr>
      <vt:lpstr>Helvetica</vt:lpstr>
      <vt:lpstr>ＭＳ Ｐゴシック</vt:lpstr>
      <vt:lpstr>PT Sans</vt:lpstr>
      <vt:lpstr>Times</vt:lpstr>
      <vt:lpstr>宋体</vt:lpstr>
      <vt:lpstr>微软雅黑</vt:lpstr>
      <vt:lpstr>Arial</vt:lpstr>
      <vt:lpstr>NewCalibriSmall</vt:lpstr>
      <vt:lpstr>Dominant Decay Channel of Higgs Particle Observed at ATLAS</vt:lpstr>
      <vt:lpstr>Outline</vt:lpstr>
      <vt:lpstr>Introduction </vt:lpstr>
      <vt:lpstr>History of Higgs discovery </vt:lpstr>
      <vt:lpstr>History of Higgs discovery (2)</vt:lpstr>
      <vt:lpstr>Standard Model Lagrangian</vt:lpstr>
      <vt:lpstr>Higgs Production </vt:lpstr>
      <vt:lpstr>Higgs Decay</vt:lpstr>
      <vt:lpstr>Large Hadron Collider</vt:lpstr>
      <vt:lpstr>ATLAS experiment </vt:lpstr>
      <vt:lpstr>ATLAS Detector phase 0 upgrade   from run 1 to run 2</vt:lpstr>
      <vt:lpstr>b quark jets in ATLAS  </vt:lpstr>
      <vt:lpstr>Outline</vt:lpstr>
      <vt:lpstr>The history of H→bb search </vt:lpstr>
      <vt:lpstr>Search for SM VBF H(bb)+𝛾 </vt:lpstr>
      <vt:lpstr>H→bb observation in ICHEP2018 </vt:lpstr>
      <vt:lpstr>IHEP contribution to H-&gt;bb observation </vt:lpstr>
      <vt:lpstr>PowerPoint Presentation</vt:lpstr>
      <vt:lpstr> VBF H(bb) analysis</vt:lpstr>
      <vt:lpstr>Event display for VBF H(bb) </vt:lpstr>
      <vt:lpstr>Analysis strategy </vt:lpstr>
      <vt:lpstr>ATLAS trigger system </vt:lpstr>
      <vt:lpstr>Trigger </vt:lpstr>
      <vt:lpstr>Event Selection </vt:lpstr>
      <vt:lpstr>Boost decision tree analysis </vt:lpstr>
      <vt:lpstr>MVA Input variable: photon centrality</vt:lpstr>
      <vt:lpstr>Analysis strategy </vt:lpstr>
      <vt:lpstr>BDT response </vt:lpstr>
      <vt:lpstr>Simultaneous m(bb) Fit</vt:lpstr>
      <vt:lpstr>Results of VBF H(bb)  </vt:lpstr>
      <vt:lpstr>PowerPoint Presentation</vt:lpstr>
      <vt:lpstr>PowerPoint Presentation</vt:lpstr>
      <vt:lpstr>VH(→bb)</vt:lpstr>
      <vt:lpstr>VH(→bb) sensitivity </vt:lpstr>
      <vt:lpstr>H→bb combination </vt:lpstr>
      <vt:lpstr>H-&gt;bb observation </vt:lpstr>
      <vt:lpstr>Higgs result summary in ICHEP</vt:lpstr>
      <vt:lpstr>Summary </vt:lpstr>
      <vt:lpstr>IHEP contribution to H-&gt;bb observation </vt:lpstr>
      <vt:lpstr>H-&gt;bb observation </vt:lpstr>
      <vt:lpstr>H→bb observation in ICHEP2018 </vt:lpstr>
    </vt:vector>
  </TitlesOfParts>
  <Manager/>
  <Company>University of California</Company>
  <LinksUpToDate>false</LinksUpToDate>
  <SharedDoc>false</SharedDoc>
  <HyperlinkBase/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 Production</dc:title>
  <dc:subject/>
  <dc:creator>Jason Nielsen</dc:creator>
  <cp:keywords/>
  <dc:description/>
  <cp:lastModifiedBy>zhijun liang</cp:lastModifiedBy>
  <cp:revision>87</cp:revision>
  <cp:lastPrinted>2018-06-27T02:38:51Z</cp:lastPrinted>
  <dcterms:created xsi:type="dcterms:W3CDTF">2017-07-19T04:55:56Z</dcterms:created>
  <dcterms:modified xsi:type="dcterms:W3CDTF">2018-07-18T01:49:39Z</dcterms:modified>
  <cp:category/>
</cp:coreProperties>
</file>