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302" r:id="rId4"/>
    <p:sldId id="283" r:id="rId5"/>
    <p:sldId id="295" r:id="rId6"/>
    <p:sldId id="296" r:id="rId7"/>
    <p:sldId id="297" r:id="rId8"/>
    <p:sldId id="298" r:id="rId9"/>
    <p:sldId id="300" r:id="rId10"/>
    <p:sldId id="301" r:id="rId11"/>
    <p:sldId id="303" r:id="rId12"/>
    <p:sldId id="304" r:id="rId13"/>
    <p:sldId id="30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feng Hu" initials="JH" lastIdx="7" clrIdx="0">
    <p:extLst>
      <p:ext uri="{19B8F6BF-5375-455C-9EA6-DF929625EA0E}">
        <p15:presenceInfo xmlns:p15="http://schemas.microsoft.com/office/powerpoint/2012/main" userId="635183921896514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4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53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00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535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15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64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74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70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17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00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45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72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46113-0CBF-494C-9A54-AB664D66D8F2}" type="datetimeFigureOut">
              <a:rPr lang="zh-CN" altLang="en-US" smtClean="0"/>
              <a:t>2018/7/23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4391-5267-45C1-BD5E-C7C5946BD4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65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25658"/>
            <a:ext cx="9144000" cy="2387600"/>
          </a:xfrm>
        </p:spPr>
        <p:txBody>
          <a:bodyPr/>
          <a:lstStyle/>
          <a:p>
            <a:r>
              <a:rPr lang="en-US" altLang="zh-CN" dirty="0" smtClean="0"/>
              <a:t>Muon PID in b-Jet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Jifeng Hu, Liang Li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3090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Momentum </a:t>
            </a:r>
            <a:r>
              <a:rPr lang="en-US" altLang="zh-CN" b="1" dirty="0"/>
              <a:t>Distribution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811" y="1781068"/>
            <a:ext cx="5680533" cy="35974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637388" y="3391938"/>
                <a:ext cx="2650020" cy="3757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𝑍𝐻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→[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] 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𝜈𝜈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̅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388" y="3391938"/>
                <a:ext cx="2650020" cy="375744"/>
              </a:xfrm>
              <a:prstGeom prst="rect">
                <a:avLst/>
              </a:prstGeom>
              <a:blipFill>
                <a:blip r:embed="rId3"/>
                <a:stretch>
                  <a:fillRect r="-7604" b="-145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1918743" y="5576510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Muon momentum (GeV)</a:t>
            </a:r>
            <a:endParaRPr lang="zh-CN" altLang="en-US" b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9972" y="1781068"/>
            <a:ext cx="5654795" cy="359748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455944" y="5576510"/>
            <a:ext cx="346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Plugin muon momentum (GeV)</a:t>
            </a:r>
            <a:endParaRPr lang="zh-CN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7324842" y="4326400"/>
                <a:ext cx="2650020" cy="3757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𝑍𝐻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→[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] 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𝜈𝜈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̅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842" y="4326400"/>
                <a:ext cx="2650020" cy="375744"/>
              </a:xfrm>
              <a:prstGeom prst="rect">
                <a:avLst/>
              </a:prstGeom>
              <a:blipFill>
                <a:blip r:embed="rId5"/>
                <a:stretch>
                  <a:fillRect r="-7604" b="-163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02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cos(</a:t>
            </a:r>
            <a:r>
              <a:rPr lang="el-GR" altLang="zh-CN" b="1" dirty="0"/>
              <a:t>θ</a:t>
            </a:r>
            <a:r>
              <a:rPr lang="en-US" altLang="zh-CN" b="1" dirty="0" smtClean="0"/>
              <a:t>) Distribution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746" y="2040484"/>
            <a:ext cx="5166956" cy="333418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918743" y="557651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Muon </a:t>
            </a:r>
            <a:r>
              <a:rPr lang="en-US" altLang="zh-CN" b="1" dirty="0"/>
              <a:t>momentum cos(</a:t>
            </a:r>
            <a:r>
              <a:rPr lang="el-GR" altLang="zh-CN" b="1" dirty="0"/>
              <a:t>θ</a:t>
            </a:r>
            <a:r>
              <a:rPr lang="en-US" altLang="zh-CN" b="1" dirty="0" smtClean="0"/>
              <a:t>)</a:t>
            </a:r>
            <a:endParaRPr lang="zh-CN" alt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7455944" y="5576510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Plugin muon cos(</a:t>
            </a:r>
            <a:r>
              <a:rPr lang="el-GR" altLang="zh-CN" b="1" dirty="0" smtClean="0"/>
              <a:t>θ</a:t>
            </a:r>
            <a:r>
              <a:rPr lang="en-US" altLang="zh-CN" b="1" dirty="0" smtClean="0"/>
              <a:t>)</a:t>
            </a:r>
            <a:endParaRPr lang="zh-CN" altLang="en-US" b="1" dirty="0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040484"/>
            <a:ext cx="5042701" cy="333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63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Vertex Distribution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4316" y="1829233"/>
            <a:ext cx="5464047" cy="36111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216727" y="2909454"/>
                <a:ext cx="2159501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27" y="2909454"/>
                <a:ext cx="2159501" cy="427746"/>
              </a:xfrm>
              <a:prstGeom prst="rect">
                <a:avLst/>
              </a:prstGeom>
              <a:blipFill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3485" y="1829233"/>
            <a:ext cx="5698874" cy="3611168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937216" y="5555784"/>
            <a:ext cx="214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Muon vertex (mm)</a:t>
            </a:r>
            <a:endParaRPr lang="zh-CN" altLang="en-US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7759677" y="5555784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Plugin muon vertex (mm)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21413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samples are investigated to study muon identification in jets.</a:t>
            </a:r>
          </a:p>
          <a:p>
            <a:endParaRPr lang="en-US" altLang="zh-CN" dirty="0"/>
          </a:p>
          <a:p>
            <a:r>
              <a:rPr lang="en-US" altLang="zh-CN" dirty="0" smtClean="0"/>
              <a:t>5 performance index are evaluated.</a:t>
            </a:r>
          </a:p>
          <a:p>
            <a:endParaRPr lang="en-US" altLang="zh-CN" dirty="0"/>
          </a:p>
          <a:p>
            <a:r>
              <a:rPr lang="en-US" altLang="zh-CN" dirty="0" smtClean="0"/>
              <a:t>Identification efficiency of muon in jets  is lower than isolated muons. </a:t>
            </a:r>
          </a:p>
          <a:p>
            <a:pPr lvl="1"/>
            <a:r>
              <a:rPr lang="en-US" altLang="zh-CN" dirty="0" smtClean="0"/>
              <a:t>new </a:t>
            </a:r>
            <a:r>
              <a:rPr lang="en-US" altLang="zh-CN" smtClean="0"/>
              <a:t>training needed? </a:t>
            </a:r>
            <a:r>
              <a:rPr lang="en-US" altLang="zh-CN" dirty="0" smtClean="0"/>
              <a:t>(no new training applied to this sample)</a:t>
            </a:r>
          </a:p>
          <a:p>
            <a:pPr lvl="1"/>
            <a:r>
              <a:rPr lang="en-US" altLang="zh-CN" dirty="0" smtClean="0"/>
              <a:t>Extra detector information needed ?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101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MC Samples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𝑍𝐻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𝜈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𝑏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zh-CN" altLang="en-US" dirty="0"/>
                  <a:t>  </a:t>
                </a:r>
                <a:r>
                  <a:rPr lang="en-US" altLang="zh-CN" dirty="0" smtClean="0"/>
                  <a:t>9950 events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altLang="zh-CN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𝑍𝐻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→[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]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𝜈𝜈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𝑏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zh-CN" altLang="en-US" dirty="0"/>
                  <a:t>  </a:t>
                </a:r>
                <a:r>
                  <a:rPr lang="en-US" altLang="zh-CN" dirty="0" smtClean="0"/>
                  <a:t>10000 events,</a:t>
                </a:r>
              </a:p>
              <a:p>
                <a:pPr lvl="1"/>
                <a:r>
                  <a:rPr lang="en-US" altLang="zh-CN" dirty="0" smtClean="0"/>
                  <a:t>Plugin muon by hand </a:t>
                </a:r>
              </a:p>
              <a:p>
                <a:pPr lvl="1"/>
                <a:r>
                  <a:rPr lang="en-US" altLang="zh-CN" dirty="0"/>
                  <a:t>v</a:t>
                </a:r>
                <a:r>
                  <a:rPr lang="en-US" altLang="zh-CN" dirty="0" smtClean="0"/>
                  <a:t>ertex set to (0,0,0,0)</a:t>
                </a:r>
              </a:p>
              <a:p>
                <a:pPr lvl="1"/>
                <a:r>
                  <a:rPr lang="en-US" altLang="zh-CN" dirty="0" smtClean="0"/>
                  <a:t>Momentum set to  </a:t>
                </a:r>
                <a:r>
                  <a:rPr lang="en-US" altLang="zh-CN" dirty="0" smtClean="0"/>
                  <a:t>rand(0,45) GeV*direction(max(MCP</a:t>
                </a:r>
                <a:r>
                  <a:rPr lang="en-US" altLang="zh-CN" dirty="0" smtClean="0"/>
                  <a:t>)), </a:t>
                </a:r>
                <a:endParaRPr lang="en-US" altLang="zh-CN" dirty="0" smtClean="0"/>
              </a:p>
              <a:p>
                <a:pPr lvl="2"/>
                <a:r>
                  <a:rPr lang="en-US" altLang="zh-CN" dirty="0" smtClean="0"/>
                  <a:t>Probability of following jet direction is about 86.8% by counting events.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charge +/- is half-to-half</a:t>
                </a:r>
              </a:p>
              <a:p>
                <a:pPr lvl="1"/>
                <a:r>
                  <a:rPr lang="en-US" altLang="zh-CN" dirty="0"/>
                  <a:t>g</a:t>
                </a:r>
                <a:r>
                  <a:rPr lang="en-US" altLang="zh-CN" dirty="0" smtClean="0"/>
                  <a:t>enerator status set to 1</a:t>
                </a:r>
              </a:p>
              <a:p>
                <a:pPr lvl="1"/>
                <a:r>
                  <a:rPr lang="en-US" altLang="zh-CN" dirty="0" smtClean="0"/>
                  <a:t>PDG value set to 13.</a:t>
                </a:r>
              </a:p>
              <a:p>
                <a:pPr lvl="1"/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22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Packages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Mokka-08-04</a:t>
            </a:r>
          </a:p>
          <a:p>
            <a:pPr lvl="1"/>
            <a:r>
              <a:rPr lang="en-US" altLang="zh-CN" dirty="0" smtClean="0"/>
              <a:t>Reference </a:t>
            </a:r>
            <a:r>
              <a:rPr lang="en-US" altLang="zh-CN" dirty="0" err="1" smtClean="0"/>
              <a:t>mokk</a:t>
            </a:r>
            <a:r>
              <a:rPr lang="en-US" altLang="zh-CN" dirty="0"/>
              <a:t> steer </a:t>
            </a:r>
            <a:r>
              <a:rPr lang="en-US" altLang="zh-CN" dirty="0" smtClean="0"/>
              <a:t>file: </a:t>
            </a:r>
            <a:r>
              <a:rPr lang="en-US" altLang="zh-CN" dirty="0"/>
              <a:t>/</a:t>
            </a:r>
            <a:r>
              <a:rPr lang="en-US" altLang="zh-CN" dirty="0" err="1" smtClean="0"/>
              <a:t>besfs</a:t>
            </a:r>
            <a:r>
              <a:rPr lang="en-US" altLang="zh-CN" dirty="0" smtClean="0"/>
              <a:t>/groups/</a:t>
            </a:r>
            <a:r>
              <a:rPr lang="en-US" altLang="zh-CN" dirty="0" err="1" smtClean="0"/>
              <a:t>higgs</a:t>
            </a:r>
            <a:r>
              <a:rPr lang="en-US" altLang="zh-CN" dirty="0" smtClean="0"/>
              <a:t>/users/hujf/ref/</a:t>
            </a:r>
            <a:r>
              <a:rPr lang="en-US" altLang="zh-CN" dirty="0" err="1" smtClean="0"/>
              <a:t>mokka.steer</a:t>
            </a:r>
            <a:endParaRPr lang="en-US" altLang="zh-CN" dirty="0" smtClean="0"/>
          </a:p>
          <a:p>
            <a:r>
              <a:rPr lang="en-US" altLang="zh-CN" dirty="0" smtClean="0"/>
              <a:t>Arbor_KD_3.3</a:t>
            </a:r>
          </a:p>
          <a:p>
            <a:pPr lvl="1"/>
            <a:r>
              <a:rPr lang="en-US" altLang="zh-CN" dirty="0"/>
              <a:t>Reference reconstruction file: /</a:t>
            </a:r>
            <a:r>
              <a:rPr lang="en-US" altLang="zh-CN" dirty="0" err="1" smtClean="0"/>
              <a:t>besfs</a:t>
            </a:r>
            <a:r>
              <a:rPr lang="en-US" altLang="zh-CN" dirty="0" smtClean="0"/>
              <a:t>/groups/</a:t>
            </a:r>
            <a:r>
              <a:rPr lang="en-US" altLang="zh-CN" dirty="0" err="1" smtClean="0"/>
              <a:t>higgs</a:t>
            </a:r>
            <a:r>
              <a:rPr lang="en-US" altLang="zh-CN" dirty="0" smtClean="0"/>
              <a:t>/users/hujf/ref/lich00.xml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883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do 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Step 1: muon selection, loop each MC particle in truth collection, </a:t>
            </a:r>
          </a:p>
          <a:p>
            <a:pPr lvl="1"/>
            <a:r>
              <a:rPr lang="en-US" altLang="zh-CN" dirty="0" smtClean="0"/>
              <a:t>If generator status is not 0, that’s to say, the particle is produced at generator level not created in simulation, </a:t>
            </a:r>
          </a:p>
          <a:p>
            <a:pPr lvl="1"/>
            <a:r>
              <a:rPr lang="en-US" altLang="zh-CN" dirty="0" smtClean="0"/>
              <a:t>If particle type is muon (PDG code is 13 or -13), and decay from Higgs (by tracing back mother particles’ PDG code), or our plugin muon (the first particle).</a:t>
            </a:r>
            <a:endParaRPr lang="en-US" altLang="zh-CN" dirty="0"/>
          </a:p>
          <a:p>
            <a:r>
              <a:rPr lang="en-US" altLang="zh-CN" dirty="0" smtClean="0"/>
              <a:t>Step 2: muon match,</a:t>
            </a:r>
          </a:p>
          <a:p>
            <a:pPr lvl="1"/>
            <a:r>
              <a:rPr lang="en-US" altLang="zh-CN" dirty="0" smtClean="0"/>
              <a:t>loop each reconstructed particle </a:t>
            </a:r>
            <a:r>
              <a:rPr lang="en-US" altLang="zh-CN" dirty="0" smtClean="0"/>
              <a:t>in </a:t>
            </a:r>
            <a:r>
              <a:rPr lang="en-US" altLang="zh-CN" dirty="0" smtClean="0"/>
              <a:t>two jets (force two jets to be reconstructed in this channel), select only one particle with the minimum momentum difference from selected MC muon.</a:t>
            </a:r>
          </a:p>
          <a:p>
            <a:r>
              <a:rPr lang="en-US" altLang="zh-CN" dirty="0" smtClean="0"/>
              <a:t>Step 3: save information,</a:t>
            </a:r>
          </a:p>
          <a:p>
            <a:pPr lvl="1"/>
            <a:r>
              <a:rPr lang="en-US" altLang="zh-CN" dirty="0" smtClean="0"/>
              <a:t>truth vertex, 4-momentum,</a:t>
            </a:r>
          </a:p>
          <a:p>
            <a:pPr lvl="1"/>
            <a:r>
              <a:rPr lang="en-US" altLang="zh-CN" dirty="0" smtClean="0"/>
              <a:t>return value of </a:t>
            </a:r>
            <a:r>
              <a:rPr lang="en-US" altLang="zh-CN" dirty="0" err="1" smtClean="0"/>
              <a:t>isCreatedinSimulation</a:t>
            </a:r>
            <a:r>
              <a:rPr lang="en-US" altLang="zh-CN" dirty="0" smtClean="0"/>
              <a:t>(),</a:t>
            </a:r>
          </a:p>
          <a:p>
            <a:pPr lvl="1"/>
            <a:r>
              <a:rPr lang="en-US" altLang="zh-CN" dirty="0" smtClean="0"/>
              <a:t>reconstructed </a:t>
            </a:r>
            <a:r>
              <a:rPr lang="en-US" altLang="zh-CN" dirty="0" err="1" smtClean="0"/>
              <a:t>pid</a:t>
            </a:r>
            <a:r>
              <a:rPr lang="en-US" altLang="zh-CN" dirty="0" smtClean="0"/>
              <a:t>-type, 4-momentum,</a:t>
            </a:r>
          </a:p>
          <a:p>
            <a:pPr lvl="1"/>
            <a:r>
              <a:rPr lang="en-US" altLang="zh-CN" dirty="0" smtClean="0"/>
              <a:t>calculate the min(dR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dR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) with two jets.</a:t>
            </a:r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3306618" y="6176963"/>
            <a:ext cx="475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No requirement within detector acceptance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1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to do ?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sz="2400" dirty="0"/>
                  <a:t>For </a:t>
                </a:r>
                <a:r>
                  <a:rPr lang="en-US" altLang="zh-CN" sz="2400" dirty="0" smtClean="0"/>
                  <a:t>tagged muons,</a:t>
                </a:r>
                <a:endParaRPr lang="en-US" altLang="zh-CN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2400" dirty="0"/>
                  <a:t>Reconstructed momentum difference from truth </a:t>
                </a:r>
                <a:r>
                  <a:rPr lang="en-US" altLang="zh-CN" sz="2400" dirty="0" smtClean="0"/>
                  <a:t>momentum.</a:t>
                </a:r>
                <a:endParaRPr lang="en-US" altLang="zh-CN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2400" dirty="0"/>
                  <a:t>Efficiency versus min(dR</a:t>
                </a:r>
                <a:r>
                  <a:rPr lang="en-US" altLang="zh-CN" sz="2400" baseline="-25000" dirty="0"/>
                  <a:t>1</a:t>
                </a:r>
                <a:r>
                  <a:rPr lang="en-US" altLang="zh-CN" sz="2400" dirty="0"/>
                  <a:t>, dR</a:t>
                </a:r>
                <a:r>
                  <a:rPr lang="en-US" altLang="zh-CN" sz="2400" baseline="-25000" dirty="0"/>
                  <a:t>2</a:t>
                </a:r>
                <a:r>
                  <a:rPr lang="en-US" altLang="zh-CN" sz="2400" dirty="0"/>
                  <a:t>), </a:t>
                </a:r>
                <a:r>
                  <a:rPr lang="en-US" altLang="zh-CN" sz="2400" dirty="0" smtClean="0"/>
                  <a:t>dR</a:t>
                </a:r>
                <a:r>
                  <a:rPr lang="en-US" altLang="zh-CN" sz="2400" baseline="-25000" dirty="0" smtClean="0"/>
                  <a:t>1,2</a:t>
                </a:r>
                <a:r>
                  <a:rPr lang="en-US" altLang="zh-CN" sz="2400" dirty="0" smtClean="0"/>
                  <a:t> </a:t>
                </a:r>
                <a:r>
                  <a:rPr lang="en-US" altLang="zh-CN" sz="2400" dirty="0"/>
                  <a:t>defined as </a:t>
                </a:r>
                <a14:m>
                  <m:oMath xmlns:m="http://schemas.openxmlformats.org/officeDocument/2006/math">
                    <m:r>
                      <a:rPr lang="en-US" altLang="zh-CN" sz="240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altLang="zh-CN" sz="240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sz="240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p>
                            <m: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altLang="zh-CN" sz="240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CN" altLang="el-GR" sz="240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altLang="zh-CN" sz="2400" dirty="0" smtClean="0"/>
                  <a:t>.</a:t>
                </a:r>
                <a:endParaRPr lang="en-US" altLang="zh-CN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2400" dirty="0"/>
                  <a:t>Efficiency versus truth </a:t>
                </a:r>
                <a:r>
                  <a:rPr lang="en-US" altLang="zh-CN" sz="2400" dirty="0" smtClean="0"/>
                  <a:t>momentum.</a:t>
                </a:r>
                <a:endParaRPr lang="en-US" altLang="zh-CN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2400" dirty="0"/>
                  <a:t>Efficiency versus reconstructed </a:t>
                </a:r>
                <a:r>
                  <a:rPr lang="en-US" altLang="zh-CN" sz="2400" dirty="0" smtClean="0"/>
                  <a:t>momentum.</a:t>
                </a:r>
                <a:endParaRPr lang="en-US" altLang="zh-CN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2400" dirty="0"/>
                  <a:t>Efficiency versus cosine of polar angle </a:t>
                </a:r>
                <a:r>
                  <a:rPr lang="en-US" altLang="zh-CN" sz="2400" dirty="0" smtClean="0"/>
                  <a:t>(Ref. </a:t>
                </a:r>
                <a:r>
                  <a:rPr lang="en-US" altLang="zh-CN" sz="2400" dirty="0"/>
                  <a:t>truth momentum</a:t>
                </a:r>
                <a:r>
                  <a:rPr lang="en-US" altLang="zh-CN" sz="2400" dirty="0" smtClean="0"/>
                  <a:t>).</a:t>
                </a:r>
                <a:endParaRPr lang="en-US" altLang="zh-CN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sz="2400" dirty="0"/>
                  <a:t>Efficiency versus cosine of polar angle </a:t>
                </a:r>
                <a:r>
                  <a:rPr lang="en-US" altLang="zh-CN" sz="2400" dirty="0" smtClean="0"/>
                  <a:t>(Ref. </a:t>
                </a:r>
                <a:r>
                  <a:rPr lang="en-US" altLang="zh-CN" sz="2400" dirty="0"/>
                  <a:t>reconstructed momentum).</a:t>
                </a:r>
                <a:endParaRPr lang="zh-CN" altLang="en-US" sz="24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8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22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Summarized results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3553"/>
              </p:ext>
            </p:extLst>
          </p:nvPr>
        </p:nvGraphicFramePr>
        <p:xfrm>
          <a:off x="983181" y="3309444"/>
          <a:ext cx="9631159" cy="2499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274">
                  <a:extLst>
                    <a:ext uri="{9D8B030D-6E8A-4147-A177-3AD203B41FA5}">
                      <a16:colId xmlns:a16="http://schemas.microsoft.com/office/drawing/2014/main" val="734274609"/>
                    </a:ext>
                  </a:extLst>
                </a:gridCol>
                <a:gridCol w="2227341">
                  <a:extLst>
                    <a:ext uri="{9D8B030D-6E8A-4147-A177-3AD203B41FA5}">
                      <a16:colId xmlns:a16="http://schemas.microsoft.com/office/drawing/2014/main" val="470267167"/>
                    </a:ext>
                  </a:extLst>
                </a:gridCol>
                <a:gridCol w="2236731">
                  <a:extLst>
                    <a:ext uri="{9D8B030D-6E8A-4147-A177-3AD203B41FA5}">
                      <a16:colId xmlns:a16="http://schemas.microsoft.com/office/drawing/2014/main" val="3068261871"/>
                    </a:ext>
                  </a:extLst>
                </a:gridCol>
                <a:gridCol w="3208813">
                  <a:extLst>
                    <a:ext uri="{9D8B030D-6E8A-4147-A177-3AD203B41FA5}">
                      <a16:colId xmlns:a16="http://schemas.microsoft.com/office/drawing/2014/main" val="11301839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Muon</a:t>
                      </a:r>
                      <a:r>
                        <a:rPr lang="en-US" altLang="zh-CN" baseline="0" dirty="0" smtClean="0"/>
                        <a:t> from Higgs</a:t>
                      </a:r>
                    </a:p>
                    <a:p>
                      <a:r>
                        <a:rPr lang="en-US" altLang="zh-CN" baseline="0" dirty="0" smtClean="0"/>
                        <a:t>Sample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Muon from</a:t>
                      </a:r>
                      <a:r>
                        <a:rPr lang="en-US" altLang="zh-CN" baseline="0" dirty="0" smtClean="0"/>
                        <a:t> Higgs</a:t>
                      </a:r>
                    </a:p>
                    <a:p>
                      <a:r>
                        <a:rPr lang="en-US" altLang="zh-CN" baseline="0" dirty="0" smtClean="0"/>
                        <a:t>Sample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Muon plugin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Sample 2</a:t>
                      </a:r>
                      <a:endParaRPr lang="zh-CN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901346"/>
                  </a:ext>
                </a:extLst>
              </a:tr>
              <a:tr h="61989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Before </a:t>
                      </a:r>
                      <a:r>
                        <a:rPr lang="en-US" altLang="zh-CN" dirty="0" smtClean="0"/>
                        <a:t>PID (N1)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4483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4503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669666"/>
                  </a:ext>
                </a:extLst>
              </a:tr>
              <a:tr h="61989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After </a:t>
                      </a:r>
                      <a:r>
                        <a:rPr lang="en-US" altLang="zh-CN" dirty="0" smtClean="0"/>
                        <a:t>PID (N2)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2967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7178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105575"/>
                  </a:ext>
                </a:extLst>
              </a:tr>
              <a:tr h="61989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Efficiency (N2/N1)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66.1%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60.4%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71.7% (reduced eff. ~67.6%)</a:t>
                      </a:r>
                      <a:endParaRPr lang="zh-CN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980780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968387" y="1690688"/>
            <a:ext cx="10466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Selections: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 smtClean="0"/>
              <a:t>Denominator: </a:t>
            </a:r>
            <a:r>
              <a:rPr lang="en-US" altLang="zh-CN" dirty="0" err="1" smtClean="0"/>
              <a:t>TMath</a:t>
            </a:r>
            <a:r>
              <a:rPr lang="en-US" altLang="zh-CN" dirty="0" smtClean="0"/>
              <a:t>::Abs(type)==13&amp;&amp;</a:t>
            </a:r>
            <a:r>
              <a:rPr lang="en-US" altLang="zh-CN" dirty="0" err="1"/>
              <a:t>isCreatedinSim</a:t>
            </a:r>
            <a:r>
              <a:rPr lang="en-US" altLang="zh-CN" dirty="0"/>
              <a:t>==0&amp;&amp;</a:t>
            </a:r>
            <a:r>
              <a:rPr lang="en-US" altLang="zh-CN" dirty="0" err="1"/>
              <a:t>isFromH</a:t>
            </a:r>
            <a:r>
              <a:rPr lang="en-US" altLang="zh-CN" dirty="0"/>
              <a:t>==</a:t>
            </a:r>
            <a:r>
              <a:rPr lang="en-US" altLang="zh-CN" dirty="0" smtClean="0"/>
              <a:t>1  (Before PID)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zh-CN" dirty="0" smtClean="0"/>
              <a:t>Numerator: </a:t>
            </a:r>
            <a:r>
              <a:rPr lang="en-US" altLang="zh-CN" dirty="0" err="1" smtClean="0"/>
              <a:t>TMath</a:t>
            </a:r>
            <a:r>
              <a:rPr lang="en-US" altLang="zh-CN" dirty="0"/>
              <a:t>::Abs(type)==13&amp;&amp;</a:t>
            </a:r>
            <a:r>
              <a:rPr lang="en-US" altLang="zh-CN" dirty="0" err="1"/>
              <a:t>isCreatedinSim</a:t>
            </a:r>
            <a:r>
              <a:rPr lang="en-US" altLang="zh-CN" dirty="0"/>
              <a:t>==0&amp;&amp;</a:t>
            </a:r>
            <a:r>
              <a:rPr lang="en-US" altLang="zh-CN" dirty="0" err="1"/>
              <a:t>isFromH</a:t>
            </a:r>
            <a:r>
              <a:rPr lang="en-US" altLang="zh-CN" dirty="0"/>
              <a:t>==</a:t>
            </a:r>
            <a:r>
              <a:rPr lang="en-US" altLang="zh-CN" dirty="0" smtClean="0"/>
              <a:t>1&amp;&amp;</a:t>
            </a:r>
            <a:r>
              <a:rPr lang="en-US" altLang="zh-CN" dirty="0"/>
              <a:t>type==</a:t>
            </a:r>
            <a:r>
              <a:rPr lang="en-US" altLang="zh-CN" dirty="0" err="1" smtClean="0"/>
              <a:t>rtyp</a:t>
            </a:r>
            <a:r>
              <a:rPr lang="en-US" altLang="zh-CN" dirty="0" smtClean="0"/>
              <a:t> (After PID)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7361783" y="5817982"/>
                <a:ext cx="240918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𝑖𝑠𝑜</m:t>
                          </m:r>
                        </m:sub>
                      </m:sSub>
                    </m:oMath>
                  </m:oMathPara>
                </a14:m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~86.8%, 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𝑖𝑠𝑜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~98.5%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783" y="5817982"/>
                <a:ext cx="2409186" cy="553998"/>
              </a:xfrm>
              <a:prstGeom prst="rect">
                <a:avLst/>
              </a:prstGeom>
              <a:blipFill>
                <a:blip r:embed="rId2"/>
                <a:stretch>
                  <a:fillRect l="-1013" r="-506" b="-164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18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Plots (Sample 1, muon from Higgs 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077" y="1387836"/>
            <a:ext cx="7321650" cy="52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0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Plots (Sample </a:t>
            </a:r>
            <a:r>
              <a:rPr lang="en-US" altLang="zh-CN" dirty="0" smtClean="0"/>
              <a:t>2, </a:t>
            </a:r>
            <a:r>
              <a:rPr lang="en-US" altLang="zh-CN" dirty="0"/>
              <a:t>muon from </a:t>
            </a:r>
            <a:r>
              <a:rPr lang="en-US" altLang="zh-CN" dirty="0" smtClean="0"/>
              <a:t>Higgs)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46"/>
          <a:stretch/>
        </p:blipFill>
        <p:spPr>
          <a:xfrm>
            <a:off x="2404690" y="1431635"/>
            <a:ext cx="7573416" cy="522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20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Plots (Sample </a:t>
            </a:r>
            <a:r>
              <a:rPr lang="en-US" altLang="zh-CN" dirty="0" smtClean="0"/>
              <a:t>2, plugin muon)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3795" y="1354570"/>
            <a:ext cx="7499434" cy="530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5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421</Words>
  <Application>Microsoft Office PowerPoint</Application>
  <PresentationFormat>宽屏</PresentationFormat>
  <Paragraphs>87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等线</vt:lpstr>
      <vt:lpstr>等线 Light</vt:lpstr>
      <vt:lpstr>Arial</vt:lpstr>
      <vt:lpstr>Cambria Math</vt:lpstr>
      <vt:lpstr>Office 主题​​</vt:lpstr>
      <vt:lpstr>Muon PID in b-Jet</vt:lpstr>
      <vt:lpstr>MC Samples</vt:lpstr>
      <vt:lpstr>Software Packages</vt:lpstr>
      <vt:lpstr>How to do ? </vt:lpstr>
      <vt:lpstr>What to do ?</vt:lpstr>
      <vt:lpstr>Summarized results</vt:lpstr>
      <vt:lpstr>Plots (Sample 1, muon from Higgs )</vt:lpstr>
      <vt:lpstr>Plots (Sample 2, muon from Higgs)</vt:lpstr>
      <vt:lpstr>Plots (Sample 2, plugin muon)</vt:lpstr>
      <vt:lpstr>Momentum Distribution</vt:lpstr>
      <vt:lpstr>cos(θ) Distribution</vt:lpstr>
      <vt:lpstr>Vertex Distribution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Mu Check</dc:title>
  <dc:creator>Jifeng Hu</dc:creator>
  <cp:lastModifiedBy>Hu Jifeng</cp:lastModifiedBy>
  <cp:revision>202</cp:revision>
  <dcterms:created xsi:type="dcterms:W3CDTF">2018-03-12T09:00:10Z</dcterms:created>
  <dcterms:modified xsi:type="dcterms:W3CDTF">2018-07-23T05:01:25Z</dcterms:modified>
</cp:coreProperties>
</file>