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8"/>
  </p:notesMasterIdLst>
  <p:sldIdLst>
    <p:sldId id="491" r:id="rId2"/>
    <p:sldId id="579" r:id="rId3"/>
    <p:sldId id="573" r:id="rId4"/>
    <p:sldId id="574" r:id="rId5"/>
    <p:sldId id="575" r:id="rId6"/>
    <p:sldId id="576" r:id="rId7"/>
    <p:sldId id="577" r:id="rId8"/>
    <p:sldId id="489" r:id="rId9"/>
    <p:sldId id="431" r:id="rId10"/>
    <p:sldId id="379" r:id="rId11"/>
    <p:sldId id="429" r:id="rId12"/>
    <p:sldId id="432" r:id="rId13"/>
    <p:sldId id="569" r:id="rId14"/>
    <p:sldId id="570" r:id="rId15"/>
    <p:sldId id="578" r:id="rId16"/>
    <p:sldId id="430" r:id="rId17"/>
    <p:sldId id="433" r:id="rId18"/>
    <p:sldId id="434" r:id="rId19"/>
    <p:sldId id="436" r:id="rId20"/>
    <p:sldId id="437" r:id="rId21"/>
    <p:sldId id="444" r:id="rId22"/>
    <p:sldId id="465" r:id="rId23"/>
    <p:sldId id="457" r:id="rId24"/>
    <p:sldId id="445" r:id="rId25"/>
    <p:sldId id="453" r:id="rId26"/>
    <p:sldId id="454" r:id="rId27"/>
    <p:sldId id="455" r:id="rId28"/>
    <p:sldId id="456" r:id="rId29"/>
    <p:sldId id="490" r:id="rId30"/>
    <p:sldId id="446" r:id="rId31"/>
    <p:sldId id="447" r:id="rId32"/>
    <p:sldId id="448" r:id="rId33"/>
    <p:sldId id="450" r:id="rId34"/>
    <p:sldId id="451" r:id="rId35"/>
    <p:sldId id="452" r:id="rId36"/>
    <p:sldId id="449" r:id="rId37"/>
    <p:sldId id="460" r:id="rId38"/>
    <p:sldId id="487" r:id="rId39"/>
    <p:sldId id="488" r:id="rId40"/>
    <p:sldId id="484" r:id="rId41"/>
    <p:sldId id="483" r:id="rId42"/>
    <p:sldId id="485" r:id="rId43"/>
    <p:sldId id="458" r:id="rId44"/>
    <p:sldId id="461" r:id="rId45"/>
    <p:sldId id="468" r:id="rId46"/>
    <p:sldId id="462" r:id="rId47"/>
    <p:sldId id="463" r:id="rId48"/>
    <p:sldId id="464" r:id="rId49"/>
    <p:sldId id="467" r:id="rId50"/>
    <p:sldId id="459" r:id="rId51"/>
    <p:sldId id="466" r:id="rId52"/>
    <p:sldId id="493" r:id="rId53"/>
    <p:sldId id="470" r:id="rId54"/>
    <p:sldId id="469" r:id="rId55"/>
    <p:sldId id="502" r:id="rId56"/>
    <p:sldId id="533" r:id="rId57"/>
    <p:sldId id="568" r:id="rId58"/>
    <p:sldId id="535" r:id="rId59"/>
    <p:sldId id="536" r:id="rId60"/>
    <p:sldId id="534" r:id="rId61"/>
    <p:sldId id="505" r:id="rId62"/>
    <p:sldId id="506" r:id="rId63"/>
    <p:sldId id="537" r:id="rId64"/>
    <p:sldId id="563" r:id="rId65"/>
    <p:sldId id="538" r:id="rId66"/>
    <p:sldId id="554" r:id="rId67"/>
    <p:sldId id="539" r:id="rId68"/>
    <p:sldId id="540" r:id="rId69"/>
    <p:sldId id="547" r:id="rId70"/>
    <p:sldId id="548" r:id="rId71"/>
    <p:sldId id="549" r:id="rId72"/>
    <p:sldId id="550" r:id="rId73"/>
    <p:sldId id="572" r:id="rId74"/>
    <p:sldId id="551" r:id="rId75"/>
    <p:sldId id="552" r:id="rId76"/>
    <p:sldId id="553" r:id="rId77"/>
    <p:sldId id="555" r:id="rId78"/>
    <p:sldId id="557" r:id="rId79"/>
    <p:sldId id="558" r:id="rId80"/>
    <p:sldId id="518" r:id="rId81"/>
    <p:sldId id="519" r:id="rId82"/>
    <p:sldId id="562" r:id="rId83"/>
    <p:sldId id="559" r:id="rId84"/>
    <p:sldId id="522" r:id="rId85"/>
    <p:sldId id="524" r:id="rId86"/>
    <p:sldId id="560" r:id="rId87"/>
    <p:sldId id="527" r:id="rId88"/>
    <p:sldId id="561" r:id="rId89"/>
    <p:sldId id="567" r:id="rId90"/>
    <p:sldId id="528" r:id="rId91"/>
    <p:sldId id="564" r:id="rId92"/>
    <p:sldId id="565" r:id="rId93"/>
    <p:sldId id="529" r:id="rId94"/>
    <p:sldId id="530" r:id="rId95"/>
    <p:sldId id="531" r:id="rId96"/>
    <p:sldId id="486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en Olsen" initials="S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000"/>
    <a:srgbClr val="A50021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04" autoAdjust="0"/>
    <p:restoredTop sz="92617" autoAdjust="0"/>
  </p:normalViewPr>
  <p:slideViewPr>
    <p:cSldViewPr snapToGrid="0" snapToObjects="1">
      <p:cViewPr>
        <p:scale>
          <a:sx n="110" d="100"/>
          <a:sy n="110" d="100"/>
        </p:scale>
        <p:origin x="16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notesMaster" Target="notesMasters/notesMaster1.xml"/><Relationship Id="rId99" Type="http://schemas.openxmlformats.org/officeDocument/2006/relationships/commentAuthors" Target="commentAuthor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image" Target="../media/image113.png"/><Relationship Id="rId2" Type="http://schemas.openxmlformats.org/officeDocument/2006/relationships/image" Target="../media/image114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Relationship Id="rId2" Type="http://schemas.openxmlformats.org/officeDocument/2006/relationships/image" Target="../media/image145.wmf"/><Relationship Id="rId3" Type="http://schemas.openxmlformats.org/officeDocument/2006/relationships/image" Target="../media/image14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1" Type="http://schemas.openxmlformats.org/officeDocument/2006/relationships/image" Target="../media/image151.wmf"/><Relationship Id="rId2" Type="http://schemas.openxmlformats.org/officeDocument/2006/relationships/image" Target="../media/image14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png"/><Relationship Id="rId2" Type="http://schemas.openxmlformats.org/officeDocument/2006/relationships/image" Target="../media/image153.png"/><Relationship Id="rId3" Type="http://schemas.openxmlformats.org/officeDocument/2006/relationships/image" Target="../media/image15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wmf"/><Relationship Id="rId2" Type="http://schemas.openxmlformats.org/officeDocument/2006/relationships/image" Target="../media/image16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Relationship Id="rId2" Type="http://schemas.openxmlformats.org/officeDocument/2006/relationships/image" Target="../media/image168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wmf"/><Relationship Id="rId4" Type="http://schemas.openxmlformats.org/officeDocument/2006/relationships/image" Target="../media/image176.wmf"/><Relationship Id="rId1" Type="http://schemas.openxmlformats.org/officeDocument/2006/relationships/image" Target="../media/image173.wmf"/><Relationship Id="rId2" Type="http://schemas.openxmlformats.org/officeDocument/2006/relationships/image" Target="../media/image174.png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wmf"/><Relationship Id="rId4" Type="http://schemas.openxmlformats.org/officeDocument/2006/relationships/image" Target="../media/image179.png"/><Relationship Id="rId1" Type="http://schemas.openxmlformats.org/officeDocument/2006/relationships/image" Target="../media/image173.wmf"/><Relationship Id="rId2" Type="http://schemas.openxmlformats.org/officeDocument/2006/relationships/image" Target="../media/image17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png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6" Type="http://schemas.openxmlformats.org/officeDocument/2006/relationships/image" Target="../media/image188.png"/><Relationship Id="rId7" Type="http://schemas.openxmlformats.org/officeDocument/2006/relationships/image" Target="../media/image189.png"/><Relationship Id="rId8" Type="http://schemas.openxmlformats.org/officeDocument/2006/relationships/image" Target="../media/image190.png"/><Relationship Id="rId1" Type="http://schemas.openxmlformats.org/officeDocument/2006/relationships/image" Target="../media/image183.png"/><Relationship Id="rId2" Type="http://schemas.openxmlformats.org/officeDocument/2006/relationships/image" Target="../media/image184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png"/><Relationship Id="rId2" Type="http://schemas.openxmlformats.org/officeDocument/2006/relationships/image" Target="../media/image202.png"/><Relationship Id="rId3" Type="http://schemas.openxmlformats.org/officeDocument/2006/relationships/image" Target="../media/image203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7.png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wmf"/><Relationship Id="rId4" Type="http://schemas.openxmlformats.org/officeDocument/2006/relationships/image" Target="../media/image218.wmf"/><Relationship Id="rId1" Type="http://schemas.openxmlformats.org/officeDocument/2006/relationships/image" Target="../media/image216.wmf"/><Relationship Id="rId2" Type="http://schemas.openxmlformats.org/officeDocument/2006/relationships/image" Target="../media/image145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image" Target="../media/image38.png"/><Relationship Id="rId2" Type="http://schemas.openxmlformats.org/officeDocument/2006/relationships/image" Target="../media/image3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image" Target="../media/image45.png"/><Relationship Id="rId2" Type="http://schemas.openxmlformats.org/officeDocument/2006/relationships/image" Target="../media/image4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423CB-3108-F342-BFCB-577793BA0EF1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8156A-EECC-784A-92D0-F0F6F20FE7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6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0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40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6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0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CC9BA-1D21-C048-9DCE-95BB97E620C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35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62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06738-7B01-3841-8943-7C4A2E51D9BC}" type="slidenum">
              <a:rPr lang="en-US" smtClean="0">
                <a:latin typeface="Arial" pitchFamily="-107" charset="0"/>
              </a:rPr>
              <a:pPr/>
              <a:t>87</a:t>
            </a:fld>
            <a:endParaRPr lang="en-US" smtClean="0"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072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6678EE-74D7-4E39-8CED-9AE7C49D4BB5}" type="slidenum">
              <a:rPr lang="en-US"/>
              <a:pPr/>
              <a:t>89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00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7835A-8B61-7A43-AF5C-5102DD9F686F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35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36.png"/><Relationship Id="rId7" Type="http://schemas.openxmlformats.org/officeDocument/2006/relationships/oleObject" Target="../embeddings/oleObject11.bin"/><Relationship Id="rId8" Type="http://schemas.openxmlformats.org/officeDocument/2006/relationships/image" Target="../media/image3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38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39.png"/><Relationship Id="rId8" Type="http://schemas.openxmlformats.org/officeDocument/2006/relationships/oleObject" Target="../embeddings/oleObject14.bin"/><Relationship Id="rId9" Type="http://schemas.openxmlformats.org/officeDocument/2006/relationships/image" Target="../media/image40.png"/><Relationship Id="rId10" Type="http://schemas.openxmlformats.org/officeDocument/2006/relationships/oleObject" Target="../embeddings/oleObject15.bin"/><Relationship Id="rId11" Type="http://schemas.openxmlformats.org/officeDocument/2006/relationships/image" Target="../media/image4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1.bin"/><Relationship Id="rId12" Type="http://schemas.openxmlformats.org/officeDocument/2006/relationships/image" Target="../media/image49.png"/><Relationship Id="rId13" Type="http://schemas.openxmlformats.org/officeDocument/2006/relationships/image" Target="../media/image50.emf"/><Relationship Id="rId14" Type="http://schemas.openxmlformats.org/officeDocument/2006/relationships/image" Target="../media/image51.emf"/><Relationship Id="rId15" Type="http://schemas.openxmlformats.org/officeDocument/2006/relationships/image" Target="../media/image5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7.bin"/><Relationship Id="rId4" Type="http://schemas.openxmlformats.org/officeDocument/2006/relationships/image" Target="../media/image45.png"/><Relationship Id="rId5" Type="http://schemas.openxmlformats.org/officeDocument/2006/relationships/oleObject" Target="../embeddings/oleObject18.bin"/><Relationship Id="rId6" Type="http://schemas.openxmlformats.org/officeDocument/2006/relationships/image" Target="../media/image46.png"/><Relationship Id="rId7" Type="http://schemas.openxmlformats.org/officeDocument/2006/relationships/oleObject" Target="../embeddings/oleObject19.bin"/><Relationship Id="rId8" Type="http://schemas.openxmlformats.org/officeDocument/2006/relationships/image" Target="../media/image47.png"/><Relationship Id="rId9" Type="http://schemas.openxmlformats.org/officeDocument/2006/relationships/oleObject" Target="../embeddings/oleObject20.bin"/><Relationship Id="rId10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emf"/><Relationship Id="rId1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9" Type="http://schemas.openxmlformats.org/officeDocument/2006/relationships/image" Target="../media/image58.emf"/><Relationship Id="rId10" Type="http://schemas.openxmlformats.org/officeDocument/2006/relationships/image" Target="../media/image59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emf"/><Relationship Id="rId12" Type="http://schemas.openxmlformats.org/officeDocument/2006/relationships/image" Target="../media/image7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emf"/><Relationship Id="rId7" Type="http://schemas.openxmlformats.org/officeDocument/2006/relationships/image" Target="../media/image67.emf"/><Relationship Id="rId8" Type="http://schemas.openxmlformats.org/officeDocument/2006/relationships/image" Target="../media/image68.emf"/><Relationship Id="rId9" Type="http://schemas.openxmlformats.org/officeDocument/2006/relationships/image" Target="../media/image69.emf"/><Relationship Id="rId10" Type="http://schemas.openxmlformats.org/officeDocument/2006/relationships/image" Target="../media/image7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oleObject" Target="../embeddings/oleObject22.bin"/><Relationship Id="rId5" Type="http://schemas.openxmlformats.org/officeDocument/2006/relationships/image" Target="../media/image75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oleObject" Target="../embeddings/oleObject23.bin"/><Relationship Id="rId5" Type="http://schemas.openxmlformats.org/officeDocument/2006/relationships/image" Target="../media/image79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85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oleObject" Target="../embeddings/oleObject25.bin"/><Relationship Id="rId5" Type="http://schemas.openxmlformats.org/officeDocument/2006/relationships/image" Target="../media/image87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oleObject" Target="../embeddings/oleObject26.bin"/><Relationship Id="rId5" Type="http://schemas.openxmlformats.org/officeDocument/2006/relationships/image" Target="../media/image90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92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5.pn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Relationship Id="rId3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oleObject" Target="../embeddings/oleObject28.bin"/><Relationship Id="rId5" Type="http://schemas.openxmlformats.org/officeDocument/2006/relationships/image" Target="../media/image92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oleObject" Target="../embeddings/oleObject29.bin"/><Relationship Id="rId5" Type="http://schemas.openxmlformats.org/officeDocument/2006/relationships/image" Target="../media/image103.png"/><Relationship Id="rId6" Type="http://schemas.openxmlformats.org/officeDocument/2006/relationships/oleObject" Target="../embeddings/oleObject30.bin"/><Relationship Id="rId7" Type="http://schemas.openxmlformats.org/officeDocument/2006/relationships/image" Target="../media/image104.png"/><Relationship Id="rId8" Type="http://schemas.openxmlformats.org/officeDocument/2006/relationships/oleObject" Target="../embeddings/oleObject31.bin"/><Relationship Id="rId9" Type="http://schemas.openxmlformats.org/officeDocument/2006/relationships/image" Target="../media/image105.png"/><Relationship Id="rId10" Type="http://schemas.openxmlformats.org/officeDocument/2006/relationships/image" Target="../media/image106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107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oleObject" Target="../embeddings/oleObject33.bin"/><Relationship Id="rId6" Type="http://schemas.openxmlformats.org/officeDocument/2006/relationships/image" Target="../media/image108.png"/><Relationship Id="rId7" Type="http://schemas.openxmlformats.org/officeDocument/2006/relationships/oleObject" Target="../embeddings/oleObject34.bin"/><Relationship Id="rId8" Type="http://schemas.openxmlformats.org/officeDocument/2006/relationships/image" Target="../media/image109.png"/><Relationship Id="rId9" Type="http://schemas.openxmlformats.org/officeDocument/2006/relationships/oleObject" Target="../embeddings/oleObject35.bin"/><Relationship Id="rId10" Type="http://schemas.openxmlformats.org/officeDocument/2006/relationships/image" Target="../media/image110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png"/><Relationship Id="rId12" Type="http://schemas.openxmlformats.org/officeDocument/2006/relationships/oleObject" Target="../embeddings/oleObject39.bin"/><Relationship Id="rId13" Type="http://schemas.openxmlformats.org/officeDocument/2006/relationships/image" Target="../media/image116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oleObject" Target="../embeddings/oleObject36.bin"/><Relationship Id="rId7" Type="http://schemas.openxmlformats.org/officeDocument/2006/relationships/image" Target="../media/image113.png"/><Relationship Id="rId8" Type="http://schemas.openxmlformats.org/officeDocument/2006/relationships/oleObject" Target="../embeddings/oleObject37.bin"/><Relationship Id="rId9" Type="http://schemas.openxmlformats.org/officeDocument/2006/relationships/image" Target="../media/image114.png"/><Relationship Id="rId10" Type="http://schemas.openxmlformats.org/officeDocument/2006/relationships/oleObject" Target="../embeddings/oleObject3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0.bin"/><Relationship Id="rId5" Type="http://schemas.openxmlformats.org/officeDocument/2006/relationships/image" Target="../media/image119.png"/><Relationship Id="rId6" Type="http://schemas.openxmlformats.org/officeDocument/2006/relationships/oleObject" Target="../embeddings/oleObject41.bin"/><Relationship Id="rId7" Type="http://schemas.openxmlformats.org/officeDocument/2006/relationships/image" Target="../media/image120.png"/><Relationship Id="rId8" Type="http://schemas.openxmlformats.org/officeDocument/2006/relationships/oleObject" Target="../embeddings/oleObject42.bin"/><Relationship Id="rId9" Type="http://schemas.openxmlformats.org/officeDocument/2006/relationships/image" Target="../media/image121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Relationship Id="rId3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tiff"/><Relationship Id="rId3" Type="http://schemas.openxmlformats.org/officeDocument/2006/relationships/image" Target="../media/image139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4" Type="http://schemas.openxmlformats.org/officeDocument/2006/relationships/image" Target="../media/image14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4" Type="http://schemas.openxmlformats.org/officeDocument/2006/relationships/image" Target="../media/image144.wmf"/><Relationship Id="rId5" Type="http://schemas.openxmlformats.org/officeDocument/2006/relationships/oleObject" Target="../embeddings/oleObject44.bin"/><Relationship Id="rId6" Type="http://schemas.openxmlformats.org/officeDocument/2006/relationships/image" Target="../media/image145.wmf"/><Relationship Id="rId7" Type="http://schemas.openxmlformats.org/officeDocument/2006/relationships/oleObject" Target="../embeddings/oleObject45.bin"/><Relationship Id="rId8" Type="http://schemas.openxmlformats.org/officeDocument/2006/relationships/image" Target="../media/image146.wmf"/><Relationship Id="rId9" Type="http://schemas.openxmlformats.org/officeDocument/2006/relationships/image" Target="../media/image147.png"/><Relationship Id="rId10" Type="http://schemas.openxmlformats.org/officeDocument/2006/relationships/image" Target="../media/image148.png"/><Relationship Id="rId11" Type="http://schemas.openxmlformats.org/officeDocument/2006/relationships/image" Target="../media/image149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png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7.png"/><Relationship Id="rId12" Type="http://schemas.openxmlformats.org/officeDocument/2006/relationships/oleObject" Target="../embeddings/oleObject49.bin"/><Relationship Id="rId13" Type="http://schemas.openxmlformats.org/officeDocument/2006/relationships/image" Target="../media/image153.png"/><Relationship Id="rId14" Type="http://schemas.openxmlformats.org/officeDocument/2006/relationships/oleObject" Target="../embeddings/oleObject50.bin"/><Relationship Id="rId15" Type="http://schemas.openxmlformats.org/officeDocument/2006/relationships/image" Target="../media/image154.png"/><Relationship Id="rId16" Type="http://schemas.openxmlformats.org/officeDocument/2006/relationships/image" Target="../media/image158.tif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46.bin"/><Relationship Id="rId4" Type="http://schemas.openxmlformats.org/officeDocument/2006/relationships/image" Target="../media/image151.wmf"/><Relationship Id="rId5" Type="http://schemas.openxmlformats.org/officeDocument/2006/relationships/oleObject" Target="../embeddings/oleObject47.bin"/><Relationship Id="rId6" Type="http://schemas.openxmlformats.org/officeDocument/2006/relationships/image" Target="../media/image145.wmf"/><Relationship Id="rId7" Type="http://schemas.openxmlformats.org/officeDocument/2006/relationships/oleObject" Target="../embeddings/oleObject48.bin"/><Relationship Id="rId8" Type="http://schemas.openxmlformats.org/officeDocument/2006/relationships/image" Target="../media/image152.wmf"/><Relationship Id="rId9" Type="http://schemas.openxmlformats.org/officeDocument/2006/relationships/image" Target="../media/image155.png"/><Relationship Id="rId10" Type="http://schemas.openxmlformats.org/officeDocument/2006/relationships/image" Target="../media/image15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3.bin"/><Relationship Id="rId12" Type="http://schemas.openxmlformats.org/officeDocument/2006/relationships/image" Target="../media/image154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57.png"/><Relationship Id="rId5" Type="http://schemas.openxmlformats.org/officeDocument/2006/relationships/image" Target="../media/image156.png"/><Relationship Id="rId6" Type="http://schemas.openxmlformats.org/officeDocument/2006/relationships/image" Target="../media/image155.png"/><Relationship Id="rId7" Type="http://schemas.openxmlformats.org/officeDocument/2006/relationships/oleObject" Target="../embeddings/oleObject51.bin"/><Relationship Id="rId8" Type="http://schemas.openxmlformats.org/officeDocument/2006/relationships/image" Target="../media/image159.png"/><Relationship Id="rId9" Type="http://schemas.openxmlformats.org/officeDocument/2006/relationships/oleObject" Target="../embeddings/oleObject52.bin"/><Relationship Id="rId10" Type="http://schemas.openxmlformats.org/officeDocument/2006/relationships/image" Target="../media/image15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4" Type="http://schemas.openxmlformats.org/officeDocument/2006/relationships/image" Target="../media/image163.wmf"/><Relationship Id="rId5" Type="http://schemas.openxmlformats.org/officeDocument/2006/relationships/oleObject" Target="../embeddings/oleObject55.bin"/><Relationship Id="rId6" Type="http://schemas.openxmlformats.org/officeDocument/2006/relationships/image" Target="../media/image164.wmf"/><Relationship Id="rId7" Type="http://schemas.openxmlformats.org/officeDocument/2006/relationships/image" Target="../media/image165.png"/><Relationship Id="rId8" Type="http://schemas.openxmlformats.org/officeDocument/2006/relationships/image" Target="../media/image166.png"/><Relationship Id="rId9" Type="http://schemas.openxmlformats.org/officeDocument/2006/relationships/image" Target="../media/image167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4" Type="http://schemas.openxmlformats.org/officeDocument/2006/relationships/image" Target="../media/image145.wmf"/><Relationship Id="rId5" Type="http://schemas.openxmlformats.org/officeDocument/2006/relationships/oleObject" Target="../embeddings/oleObject57.bin"/><Relationship Id="rId6" Type="http://schemas.openxmlformats.org/officeDocument/2006/relationships/image" Target="../media/image168.png"/><Relationship Id="rId7" Type="http://schemas.openxmlformats.org/officeDocument/2006/relationships/oleObject" Target="../embeddings/oleObject58.bin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4" Type="http://schemas.openxmlformats.org/officeDocument/2006/relationships/image" Target="../media/image169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4" Type="http://schemas.openxmlformats.org/officeDocument/2006/relationships/image" Target="../media/image171.w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4" Type="http://schemas.openxmlformats.org/officeDocument/2006/relationships/image" Target="../media/image172.w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6.wmf"/><Relationship Id="rId12" Type="http://schemas.openxmlformats.org/officeDocument/2006/relationships/image" Target="../media/image177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62.bin"/><Relationship Id="rId5" Type="http://schemas.openxmlformats.org/officeDocument/2006/relationships/image" Target="../media/image173.wmf"/><Relationship Id="rId6" Type="http://schemas.openxmlformats.org/officeDocument/2006/relationships/oleObject" Target="../embeddings/oleObject63.bin"/><Relationship Id="rId7" Type="http://schemas.openxmlformats.org/officeDocument/2006/relationships/image" Target="../media/image174.png"/><Relationship Id="rId8" Type="http://schemas.openxmlformats.org/officeDocument/2006/relationships/oleObject" Target="../embeddings/oleObject64.bin"/><Relationship Id="rId9" Type="http://schemas.openxmlformats.org/officeDocument/2006/relationships/image" Target="../media/image175.wmf"/><Relationship Id="rId10" Type="http://schemas.openxmlformats.org/officeDocument/2006/relationships/oleObject" Target="../embeddings/oleObject65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4" Type="http://schemas.openxmlformats.org/officeDocument/2006/relationships/image" Target="../media/image173.wmf"/><Relationship Id="rId5" Type="http://schemas.openxmlformats.org/officeDocument/2006/relationships/oleObject" Target="../embeddings/oleObject67.bin"/><Relationship Id="rId6" Type="http://schemas.openxmlformats.org/officeDocument/2006/relationships/image" Target="../media/image178.png"/><Relationship Id="rId7" Type="http://schemas.openxmlformats.org/officeDocument/2006/relationships/oleObject" Target="../embeddings/oleObject68.bin"/><Relationship Id="rId8" Type="http://schemas.openxmlformats.org/officeDocument/2006/relationships/image" Target="../media/image175.wmf"/><Relationship Id="rId9" Type="http://schemas.openxmlformats.org/officeDocument/2006/relationships/oleObject" Target="../embeddings/oleObject69.bin"/><Relationship Id="rId10" Type="http://schemas.openxmlformats.org/officeDocument/2006/relationships/image" Target="../media/image179.png"/><Relationship Id="rId11" Type="http://schemas.openxmlformats.org/officeDocument/2006/relationships/image" Target="../media/image180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4" Type="http://schemas.openxmlformats.org/officeDocument/2006/relationships/image" Target="../media/image181.png"/><Relationship Id="rId5" Type="http://schemas.openxmlformats.org/officeDocument/2006/relationships/image" Target="../media/image182.tif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7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28.png"/><Relationship Id="rId8" Type="http://schemas.openxmlformats.org/officeDocument/2006/relationships/oleObject" Target="../embeddings/oleObject6.bin"/><Relationship Id="rId9" Type="http://schemas.openxmlformats.org/officeDocument/2006/relationships/image" Target="../media/image2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6.png"/><Relationship Id="rId12" Type="http://schemas.openxmlformats.org/officeDocument/2006/relationships/oleObject" Target="../embeddings/oleObject75.bin"/><Relationship Id="rId13" Type="http://schemas.openxmlformats.org/officeDocument/2006/relationships/image" Target="../media/image187.png"/><Relationship Id="rId14" Type="http://schemas.openxmlformats.org/officeDocument/2006/relationships/oleObject" Target="../embeddings/oleObject76.bin"/><Relationship Id="rId15" Type="http://schemas.openxmlformats.org/officeDocument/2006/relationships/image" Target="../media/image188.png"/><Relationship Id="rId16" Type="http://schemas.openxmlformats.org/officeDocument/2006/relationships/oleObject" Target="../embeddings/oleObject77.bin"/><Relationship Id="rId17" Type="http://schemas.openxmlformats.org/officeDocument/2006/relationships/image" Target="../media/image189.png"/><Relationship Id="rId18" Type="http://schemas.openxmlformats.org/officeDocument/2006/relationships/oleObject" Target="../embeddings/oleObject78.bin"/><Relationship Id="rId19" Type="http://schemas.openxmlformats.org/officeDocument/2006/relationships/image" Target="../media/image190.png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91.png"/><Relationship Id="rId4" Type="http://schemas.openxmlformats.org/officeDocument/2006/relationships/oleObject" Target="../embeddings/oleObject71.bin"/><Relationship Id="rId5" Type="http://schemas.openxmlformats.org/officeDocument/2006/relationships/image" Target="../media/image183.png"/><Relationship Id="rId6" Type="http://schemas.openxmlformats.org/officeDocument/2006/relationships/oleObject" Target="../embeddings/oleObject72.bin"/><Relationship Id="rId7" Type="http://schemas.openxmlformats.org/officeDocument/2006/relationships/image" Target="../media/image184.png"/><Relationship Id="rId8" Type="http://schemas.openxmlformats.org/officeDocument/2006/relationships/oleObject" Target="../embeddings/oleObject73.bin"/><Relationship Id="rId9" Type="http://schemas.openxmlformats.org/officeDocument/2006/relationships/image" Target="../media/image185.png"/><Relationship Id="rId10" Type="http://schemas.openxmlformats.org/officeDocument/2006/relationships/oleObject" Target="../embeddings/oleObject74.bin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4" Type="http://schemas.openxmlformats.org/officeDocument/2006/relationships/image" Target="../media/image181.png"/><Relationship Id="rId5" Type="http://schemas.openxmlformats.org/officeDocument/2006/relationships/oleObject" Target="../embeddings/oleObject80.bin"/><Relationship Id="rId6" Type="http://schemas.openxmlformats.org/officeDocument/2006/relationships/image" Target="../media/image202.png"/><Relationship Id="rId7" Type="http://schemas.openxmlformats.org/officeDocument/2006/relationships/oleObject" Target="../embeddings/oleObject81.bin"/><Relationship Id="rId8" Type="http://schemas.openxmlformats.org/officeDocument/2006/relationships/image" Target="../media/image203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4" Type="http://schemas.openxmlformats.org/officeDocument/2006/relationships/image" Target="../media/image210.emf"/><Relationship Id="rId5" Type="http://schemas.openxmlformats.org/officeDocument/2006/relationships/image" Target="../media/image211.emf"/><Relationship Id="rId6" Type="http://schemas.openxmlformats.org/officeDocument/2006/relationships/image" Target="../media/image212.emf"/><Relationship Id="rId7" Type="http://schemas.openxmlformats.org/officeDocument/2006/relationships/image" Target="../media/image213.emf"/><Relationship Id="rId8" Type="http://schemas.openxmlformats.org/officeDocument/2006/relationships/image" Target="../media/image214.emf"/><Relationship Id="rId9" Type="http://schemas.openxmlformats.org/officeDocument/2006/relationships/image" Target="../media/image2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32.png"/><Relationship Id="rId8" Type="http://schemas.openxmlformats.org/officeDocument/2006/relationships/image" Target="../media/image3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8.wmf"/><Relationship Id="rId12" Type="http://schemas.openxmlformats.org/officeDocument/2006/relationships/oleObject" Target="../embeddings/oleObject88.bin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83.bin"/><Relationship Id="rId4" Type="http://schemas.openxmlformats.org/officeDocument/2006/relationships/image" Target="../media/image216.wmf"/><Relationship Id="rId5" Type="http://schemas.openxmlformats.org/officeDocument/2006/relationships/oleObject" Target="../embeddings/oleObject84.bin"/><Relationship Id="rId6" Type="http://schemas.openxmlformats.org/officeDocument/2006/relationships/image" Target="../media/image145.wmf"/><Relationship Id="rId7" Type="http://schemas.openxmlformats.org/officeDocument/2006/relationships/oleObject" Target="../embeddings/oleObject85.bin"/><Relationship Id="rId8" Type="http://schemas.openxmlformats.org/officeDocument/2006/relationships/oleObject" Target="../embeddings/oleObject86.bin"/><Relationship Id="rId9" Type="http://schemas.openxmlformats.org/officeDocument/2006/relationships/image" Target="../media/image217.wmf"/><Relationship Id="rId10" Type="http://schemas.openxmlformats.org/officeDocument/2006/relationships/oleObject" Target="../embeddings/oleObject87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4" Type="http://schemas.openxmlformats.org/officeDocument/2006/relationships/image" Target="../media/image221.jpeg"/><Relationship Id="rId5" Type="http://schemas.openxmlformats.org/officeDocument/2006/relationships/image" Target="../media/image222.jpeg"/><Relationship Id="rId6" Type="http://schemas.openxmlformats.org/officeDocument/2006/relationships/image" Target="../media/image223.png"/><Relationship Id="rId7" Type="http://schemas.openxmlformats.org/officeDocument/2006/relationships/image" Target="../media/image19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4" Type="http://schemas.openxmlformats.org/officeDocument/2006/relationships/image" Target="../media/image226.w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0"/>
            <a:ext cx="8229600" cy="990600"/>
          </a:xfrm>
        </p:spPr>
        <p:txBody>
          <a:bodyPr/>
          <a:lstStyle/>
          <a:p>
            <a:pPr eaLnBrk="1" hangingPunct="1"/>
            <a:r>
              <a:rPr kumimoji="0" lang="en-US" altLang="zh-CN" sz="4000">
                <a:ea typeface="宋体" pitchFamily="4" charset="-122"/>
                <a:cs typeface="宋体" pitchFamily="4" charset="-122"/>
              </a:rPr>
              <a:t>CP Violation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143000"/>
            <a:ext cx="72263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7104063" y="5192713"/>
            <a:ext cx="1506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M.C. Escher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3133725" y="5503863"/>
            <a:ext cx="3038475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90"/>
                </a:solidFill>
              </a:rPr>
              <a:t>Stephen Lars Olsen</a:t>
            </a:r>
          </a:p>
          <a:p>
            <a:pPr algn="ctr"/>
            <a:endParaRPr lang="en-US" sz="2000">
              <a:solidFill>
                <a:srgbClr val="000090"/>
              </a:solidFill>
            </a:endParaRPr>
          </a:p>
          <a:p>
            <a:pPr algn="ctr"/>
            <a:endParaRPr lang="en-US" sz="1400">
              <a:solidFill>
                <a:srgbClr val="000090"/>
              </a:solidFill>
            </a:endParaRPr>
          </a:p>
          <a:p>
            <a:pPr algn="ctr"/>
            <a:r>
              <a:rPr lang="en-US" sz="1400">
                <a:solidFill>
                  <a:srgbClr val="000090"/>
                </a:solidFill>
              </a:rPr>
              <a:t>July-August, 2018</a:t>
            </a:r>
            <a:r>
              <a:rPr lang="en-US" sz="240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1843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5867400"/>
            <a:ext cx="2540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3810000" y="762000"/>
            <a:ext cx="14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-- Lecture</a:t>
            </a:r>
            <a:r>
              <a:rPr lang="en-US" dirty="0" smtClean="0"/>
              <a:t> 4 </a:t>
            </a:r>
            <a:r>
              <a:rPr lang="en-US" dirty="0"/>
              <a:t>--</a:t>
            </a:r>
          </a:p>
        </p:txBody>
      </p:sp>
    </p:spTree>
    <p:extLst>
      <p:ext uri="{BB962C8B-B14F-4D97-AF65-F5344CB8AC3E}">
        <p14:creationId xmlns:p14="http://schemas.microsoft.com/office/powerpoint/2010/main" val="167320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57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Decay of the K</a:t>
            </a:r>
            <a:r>
              <a:rPr lang="en-US" baseline="-25000" dirty="0" smtClean="0"/>
              <a:t>L</a:t>
            </a:r>
            <a:r>
              <a:rPr lang="en-US" dirty="0" smtClean="0"/>
              <a:t>  </a:t>
            </a:r>
            <a:endParaRPr lang="en-US" baseline="-25000" dirty="0"/>
          </a:p>
        </p:txBody>
      </p:sp>
      <p:graphicFrame>
        <p:nvGraphicFramePr>
          <p:cNvPr id="159758" name="Object 14"/>
          <p:cNvGraphicFramePr>
            <a:graphicFrameLocks noChangeAspect="1"/>
          </p:cNvGraphicFramePr>
          <p:nvPr/>
        </p:nvGraphicFramePr>
        <p:xfrm>
          <a:off x="1877219" y="3510045"/>
          <a:ext cx="2459037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56" name="Equation" r:id="rId3" imgW="1206500" imgH="165100" progId="Equation.3">
                  <p:embed/>
                </p:oleObj>
              </mc:Choice>
              <mc:Fallback>
                <p:oleObj name="Equation" r:id="rId3" imgW="1206500" imgH="165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7219" y="3510045"/>
                        <a:ext cx="2459037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5588654" y="2443377"/>
            <a:ext cx="612343" cy="106666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37817" y="2766436"/>
            <a:ext cx="45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OK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2829493" y="2600737"/>
            <a:ext cx="1507628" cy="79647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26281" y="3706000"/>
            <a:ext cx="1039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even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30773" y="3764531"/>
            <a:ext cx="951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odd 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869237"/>
              </p:ext>
            </p:extLst>
          </p:nvPr>
        </p:nvGraphicFramePr>
        <p:xfrm>
          <a:off x="2109836" y="1905606"/>
          <a:ext cx="4000711" cy="77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57" name="Equation" r:id="rId5" imgW="1574800" imgH="304800" progId="Equation.3">
                  <p:embed/>
                </p:oleObj>
              </mc:Choice>
              <mc:Fallback>
                <p:oleObj name="Equation" r:id="rId5" imgW="1574800" imgH="304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836" y="1905606"/>
                        <a:ext cx="4000711" cy="7743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3861157" y="1588088"/>
            <a:ext cx="951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odd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61492" y="1561015"/>
            <a:ext cx="1039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even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109836" y="4392883"/>
            <a:ext cx="485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50021"/>
                </a:solidFill>
              </a:rPr>
              <a:t>Is there a direct decay K</a:t>
            </a:r>
            <a:r>
              <a:rPr lang="en-US" sz="2000" baseline="-25000" dirty="0" smtClean="0">
                <a:solidFill>
                  <a:srgbClr val="A50021"/>
                </a:solidFill>
              </a:rPr>
              <a:t>CP-odd</a:t>
            </a:r>
            <a:r>
              <a:rPr lang="en-US" sz="2000" dirty="0" smtClean="0">
                <a:solidFill>
                  <a:srgbClr val="A50021"/>
                </a:solidFill>
              </a:rPr>
              <a:t> to </a:t>
            </a:r>
            <a:r>
              <a:rPr lang="en-US" sz="2000" dirty="0" err="1" smtClean="0">
                <a:solidFill>
                  <a:srgbClr val="A50021"/>
                </a:solidFill>
                <a:latin typeface="Symbol"/>
              </a:rPr>
              <a:t>p</a:t>
            </a:r>
            <a:r>
              <a:rPr lang="en-US" sz="2000" baseline="30000" dirty="0" err="1" smtClean="0">
                <a:solidFill>
                  <a:srgbClr val="A50021"/>
                </a:solidFill>
                <a:sym typeface="Wingdings"/>
              </a:rPr>
              <a:t>+</a:t>
            </a:r>
            <a:r>
              <a:rPr lang="en-US" sz="2000" dirty="0" err="1" smtClean="0">
                <a:solidFill>
                  <a:srgbClr val="A50021"/>
                </a:solidFill>
                <a:latin typeface="Symbol"/>
              </a:rPr>
              <a:t>p</a:t>
            </a:r>
            <a:r>
              <a:rPr lang="en-US" sz="2000" baseline="30000" dirty="0" smtClean="0">
                <a:solidFill>
                  <a:srgbClr val="A50021"/>
                </a:solidFill>
                <a:latin typeface="Symbol"/>
              </a:rPr>
              <a:t>-</a:t>
            </a:r>
            <a:r>
              <a:rPr lang="en-US" sz="2000" dirty="0" smtClean="0">
                <a:solidFill>
                  <a:srgbClr val="A50021"/>
                </a:solidFill>
              </a:rPr>
              <a:t> or </a:t>
            </a:r>
            <a:r>
              <a:rPr lang="en-US" sz="2000" dirty="0" smtClean="0">
                <a:solidFill>
                  <a:srgbClr val="A50021"/>
                </a:solidFill>
                <a:latin typeface="Symbol"/>
              </a:rPr>
              <a:t>p</a:t>
            </a:r>
            <a:r>
              <a:rPr lang="en-US" sz="2000" baseline="30000" dirty="0" smtClean="0">
                <a:solidFill>
                  <a:srgbClr val="A50021"/>
                </a:solidFill>
                <a:sym typeface="Wingdings"/>
              </a:rPr>
              <a:t>0</a:t>
            </a:r>
            <a:r>
              <a:rPr lang="en-US" sz="2000" dirty="0" smtClean="0">
                <a:solidFill>
                  <a:srgbClr val="A50021"/>
                </a:solidFill>
                <a:latin typeface="Symbol"/>
              </a:rPr>
              <a:t>p</a:t>
            </a:r>
            <a:r>
              <a:rPr lang="en-US" sz="2000" baseline="30000" dirty="0" smtClean="0">
                <a:solidFill>
                  <a:srgbClr val="A50021"/>
                </a:solidFill>
                <a:latin typeface="Symbol"/>
              </a:rPr>
              <a:t>0</a:t>
            </a:r>
            <a:r>
              <a:rPr lang="en-US" sz="2000" dirty="0" smtClean="0">
                <a:solidFill>
                  <a:srgbClr val="A50021"/>
                </a:solidFill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9448" y="2846230"/>
            <a:ext cx="45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OK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29706" name="Object 10"/>
          <p:cNvGraphicFramePr>
            <a:graphicFrameLocks noChangeAspect="1"/>
          </p:cNvGraphicFramePr>
          <p:nvPr/>
        </p:nvGraphicFramePr>
        <p:xfrm>
          <a:off x="5127091" y="3415617"/>
          <a:ext cx="1966912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58" name="Equation" r:id="rId7" imgW="965200" imgH="165100" progId="Equation.3">
                  <p:embed/>
                </p:oleObj>
              </mc:Choice>
              <mc:Fallback>
                <p:oleObj name="Equation" r:id="rId7" imgW="965200" imgH="1651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091" y="3415617"/>
                        <a:ext cx="1966912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16200000" flipH="1">
            <a:off x="4458997" y="2678020"/>
            <a:ext cx="909308" cy="754742"/>
          </a:xfrm>
          <a:prstGeom prst="straightConnector1">
            <a:avLst/>
          </a:prstGeom>
          <a:ln w="44450">
            <a:solidFill>
              <a:srgbClr val="A5002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95465" y="4792993"/>
            <a:ext cx="3405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 smtClean="0">
              <a:solidFill>
                <a:srgbClr val="A50021"/>
              </a:solidFill>
            </a:endParaRPr>
          </a:p>
          <a:p>
            <a:pPr algn="ctr"/>
            <a:r>
              <a:rPr lang="en-US" sz="2000" dirty="0" smtClean="0">
                <a:solidFill>
                  <a:srgbClr val="A50021"/>
                </a:solidFill>
              </a:rPr>
              <a:t>The </a:t>
            </a:r>
            <a:r>
              <a:rPr lang="en-US" sz="2000" dirty="0" err="1" smtClean="0">
                <a:solidFill>
                  <a:srgbClr val="A50021"/>
                </a:solidFill>
              </a:rPr>
              <a:t>Superweak</a:t>
            </a:r>
            <a:r>
              <a:rPr lang="en-US" sz="2000" dirty="0" smtClean="0">
                <a:solidFill>
                  <a:srgbClr val="A50021"/>
                </a:solidFill>
              </a:rPr>
              <a:t> model says no!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3792190">
            <a:off x="5378974" y="2747781"/>
            <a:ext cx="11548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B050"/>
                </a:solidFill>
              </a:rPr>
              <a:t>indirect CPV</a:t>
            </a:r>
          </a:p>
        </p:txBody>
      </p:sp>
      <p:sp>
        <p:nvSpPr>
          <p:cNvPr id="23" name="Rectangle 22"/>
          <p:cNvSpPr/>
          <p:nvPr/>
        </p:nvSpPr>
        <p:spPr>
          <a:xfrm rot="3151851">
            <a:off x="4394194" y="2730022"/>
            <a:ext cx="109549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rgbClr val="A50021"/>
                </a:solidFill>
              </a:rPr>
              <a:t>direct CPV?</a:t>
            </a:r>
            <a:endParaRPr lang="en-US" sz="15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0" grpId="0"/>
      <p:bldP spid="21" grpId="0"/>
      <p:bldP spid="47" grpId="0"/>
      <p:bldP spid="14" grpId="0"/>
      <p:bldP spid="16" grpId="0"/>
      <p:bldP spid="4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1547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Symbol"/>
              </a:rPr>
              <a:t>h</a:t>
            </a:r>
            <a:r>
              <a:rPr lang="en-US" baseline="-25000" dirty="0" smtClean="0"/>
              <a:t>+- </a:t>
            </a:r>
            <a:r>
              <a:rPr lang="en-US" dirty="0" smtClean="0"/>
              <a:t>and </a:t>
            </a:r>
            <a:r>
              <a:rPr lang="en-US" dirty="0" smtClean="0">
                <a:latin typeface="Symbol"/>
              </a:rPr>
              <a:t>h</a:t>
            </a:r>
            <a:r>
              <a:rPr lang="en-US" baseline="-25000" dirty="0" smtClean="0"/>
              <a:t>00</a:t>
            </a:r>
            <a:r>
              <a:rPr lang="en-US" dirty="0" smtClean="0"/>
              <a:t> with direct decays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88496" y="1352806"/>
          <a:ext cx="7179212" cy="774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50" name="Equation" r:id="rId4" imgW="4356100" imgH="469900" progId="Equation.3">
                  <p:embed/>
                </p:oleObj>
              </mc:Choice>
              <mc:Fallback>
                <p:oleObj name="Equation" r:id="rId4" imgW="4356100" imgH="469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496" y="1352806"/>
                        <a:ext cx="7179212" cy="7744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19" name="Object 3"/>
          <p:cNvGraphicFramePr>
            <a:graphicFrameLocks noChangeAspect="1"/>
          </p:cNvGraphicFramePr>
          <p:nvPr/>
        </p:nvGraphicFramePr>
        <p:xfrm>
          <a:off x="914445" y="2466940"/>
          <a:ext cx="7053263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51" name="Equation" r:id="rId6" imgW="4279900" imgH="469900" progId="Equation.3">
                  <p:embed/>
                </p:oleObj>
              </mc:Choice>
              <mc:Fallback>
                <p:oleObj name="Equation" r:id="rId6" imgW="4279900" imgH="469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45" y="2466940"/>
                        <a:ext cx="7053263" cy="773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6770" y="3903918"/>
            <a:ext cx="3017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</a:t>
            </a:r>
            <a:r>
              <a:rPr lang="en-US" dirty="0" err="1" smtClean="0"/>
              <a:t>Superweak</a:t>
            </a:r>
            <a:r>
              <a:rPr lang="en-US" dirty="0" smtClean="0"/>
              <a:t> is correct, and</a:t>
            </a:r>
          </a:p>
          <a:p>
            <a:r>
              <a:rPr lang="en-US" dirty="0" smtClean="0"/>
              <a:t>there are no direct CPV terms: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052527" y="3903918"/>
          <a:ext cx="3779457" cy="713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52" name="Equation" r:id="rId8" imgW="2489200" imgH="469900" progId="Equation.3">
                  <p:embed/>
                </p:oleObj>
              </mc:Choice>
              <mc:Fallback>
                <p:oleObj name="Equation" r:id="rId8" imgW="2489200" imgH="4699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2527" y="3903918"/>
                        <a:ext cx="3779457" cy="713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22357" y="5152662"/>
            <a:ext cx="65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868946" y="4978518"/>
          <a:ext cx="5806078" cy="745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53" name="Equation" r:id="rId10" imgW="3657600" imgH="469900" progId="Equation.3">
                  <p:embed/>
                </p:oleObj>
              </mc:Choice>
              <mc:Fallback>
                <p:oleObj name="Equation" r:id="rId10" imgW="3657600" imgH="4699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946" y="4978518"/>
                        <a:ext cx="5806078" cy="7459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62"/>
            <a:ext cx="8229600" cy="1143000"/>
          </a:xfrm>
        </p:spPr>
        <p:txBody>
          <a:bodyPr/>
          <a:lstStyle/>
          <a:p>
            <a:r>
              <a:rPr lang="en-US" dirty="0" smtClean="0"/>
              <a:t>Predictions of </a:t>
            </a:r>
            <a:r>
              <a:rPr lang="en-US" dirty="0" err="1" smtClean="0"/>
              <a:t>Superweak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5776" y="1340805"/>
            <a:ext cx="715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sz="2000" dirty="0" smtClean="0"/>
              <a:t>All CPV is due to influence of </a:t>
            </a:r>
            <a:r>
              <a:rPr lang="en-US" sz="2800" b="1" i="1" dirty="0" smtClean="0">
                <a:latin typeface="Symbol"/>
              </a:rPr>
              <a:t>e</a:t>
            </a:r>
            <a:r>
              <a:rPr lang="en-US" dirty="0" smtClean="0"/>
              <a:t>, </a:t>
            </a:r>
            <a:r>
              <a:rPr lang="en-US" sz="2000" dirty="0" smtClean="0"/>
              <a:t>no other measureable results</a:t>
            </a:r>
          </a:p>
          <a:p>
            <a:pPr>
              <a:buFont typeface="Wingdings" charset="2"/>
              <a:buChar char="u"/>
            </a:pPr>
            <a:endParaRPr lang="en-US" sz="20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682519"/>
              </p:ext>
            </p:extLst>
          </p:nvPr>
        </p:nvGraphicFramePr>
        <p:xfrm>
          <a:off x="1138211" y="2146850"/>
          <a:ext cx="6466101" cy="798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33" name="Equation" r:id="rId3" imgW="3797300" imgH="469900" progId="Equation.3">
                  <p:embed/>
                </p:oleObj>
              </mc:Choice>
              <mc:Fallback>
                <p:oleObj name="Equation" r:id="rId3" imgW="3797300" imgH="469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11" y="2146850"/>
                        <a:ext cx="6466101" cy="7986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Screen shot 2016-06-30 at 7.45.23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549" y="4217029"/>
            <a:ext cx="2733311" cy="2570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18608" y="4715689"/>
            <a:ext cx="110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 phase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5737860" y="4925210"/>
            <a:ext cx="1380748" cy="1846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11" y="3012750"/>
            <a:ext cx="7444380" cy="834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1407" y="4393702"/>
            <a:ext cx="2822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different </a:t>
            </a:r>
            <a:r>
              <a:rPr lang="en-US" sz="2000" b="1" i="1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b="1" baseline="-25000" dirty="0" smtClean="0">
                <a:solidFill>
                  <a:srgbClr val="002060"/>
                </a:solidFill>
              </a:rPr>
              <a:t>+-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measurements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356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K</a:t>
            </a:r>
            <a:r>
              <a:rPr lang="en-US" baseline="-25000" dirty="0" smtClean="0"/>
              <a:t>2 </a:t>
            </a:r>
            <a:r>
              <a:rPr lang="en-US" sz="3111" dirty="0" err="1" smtClean="0">
                <a:sym typeface="Wingdings"/>
              </a:rPr>
              <a:t></a:t>
            </a:r>
            <a:r>
              <a:rPr lang="en-US" dirty="0" err="1" smtClean="0">
                <a:latin typeface="Symbol"/>
              </a:rPr>
              <a:t>pp</a:t>
            </a:r>
            <a:r>
              <a:rPr lang="en-US" dirty="0" smtClean="0">
                <a:latin typeface="Symbol"/>
              </a:rPr>
              <a:t> </a:t>
            </a:r>
            <a:r>
              <a:rPr lang="en-US" dirty="0" smtClean="0">
                <a:latin typeface="+mn-lt"/>
              </a:rPr>
              <a:t>effects </a:t>
            </a:r>
            <a:r>
              <a:rPr lang="en-US" dirty="0" err="1" smtClean="0">
                <a:latin typeface="Symbol"/>
              </a:rPr>
              <a:t>p</a:t>
            </a:r>
            <a:r>
              <a:rPr lang="en-US" baseline="30000" dirty="0" err="1" smtClean="0">
                <a:latin typeface="Symbol"/>
              </a:rPr>
              <a:t>+</a:t>
            </a:r>
            <a:r>
              <a:rPr lang="en-US" dirty="0" err="1" smtClean="0">
                <a:latin typeface="Symbol"/>
              </a:rPr>
              <a:t>p</a:t>
            </a:r>
            <a:r>
              <a:rPr lang="en-US" baseline="30000" dirty="0" smtClean="0">
                <a:latin typeface="+mn-lt"/>
              </a:rPr>
              <a:t>-</a:t>
            </a:r>
            <a:r>
              <a:rPr lang="en-US" dirty="0" smtClean="0">
                <a:latin typeface="+mn-lt"/>
              </a:rPr>
              <a:t> &amp; 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>
                <a:latin typeface="Symbol"/>
              </a:rPr>
              <a:t>0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>
                <a:latin typeface="+mn-lt"/>
              </a:rPr>
              <a:t> differently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869798" y="1123174"/>
          <a:ext cx="5302250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" name="Equation" r:id="rId3" imgW="3263900" imgH="520700" progId="Equation.3">
                  <p:embed/>
                </p:oleObj>
              </mc:Choice>
              <mc:Fallback>
                <p:oleObj name="Equation" r:id="rId3" imgW="32639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798" y="1123174"/>
                        <a:ext cx="5302250" cy="846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5243"/>
              </p:ext>
            </p:extLst>
          </p:nvPr>
        </p:nvGraphicFramePr>
        <p:xfrm>
          <a:off x="380939" y="2446997"/>
          <a:ext cx="3621088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Equation" r:id="rId5" imgW="2286000" imgH="254000" progId="Equation.3">
                  <p:embed/>
                </p:oleObj>
              </mc:Choice>
              <mc:Fallback>
                <p:oleObj name="Equation" r:id="rId5" imgW="2286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39" y="2446997"/>
                        <a:ext cx="3621088" cy="401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923826"/>
              </p:ext>
            </p:extLst>
          </p:nvPr>
        </p:nvGraphicFramePr>
        <p:xfrm>
          <a:off x="309564" y="3005188"/>
          <a:ext cx="4075898" cy="1532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" name="Equation" r:id="rId7" imgW="3340100" imgH="1257300" progId="Equation.3">
                  <p:embed/>
                </p:oleObj>
              </mc:Choice>
              <mc:Fallback>
                <p:oleObj name="Equation" r:id="rId7" imgW="33401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4" y="3005188"/>
                        <a:ext cx="4075898" cy="15325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056902"/>
              </p:ext>
            </p:extLst>
          </p:nvPr>
        </p:nvGraphicFramePr>
        <p:xfrm>
          <a:off x="5089616" y="2484653"/>
          <a:ext cx="374173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" name="Equation" r:id="rId9" imgW="2362200" imgH="254000" progId="Equation.3">
                  <p:embed/>
                </p:oleObj>
              </mc:Choice>
              <mc:Fallback>
                <p:oleObj name="Equation" r:id="rId9" imgW="2362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9616" y="2484653"/>
                        <a:ext cx="3741738" cy="401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20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836061"/>
              </p:ext>
            </p:extLst>
          </p:nvPr>
        </p:nvGraphicFramePr>
        <p:xfrm>
          <a:off x="4926772" y="3040909"/>
          <a:ext cx="4128936" cy="151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" name="Equation" r:id="rId11" imgW="3429000" imgH="1257300" progId="Equation.3">
                  <p:embed/>
                </p:oleObj>
              </mc:Choice>
              <mc:Fallback>
                <p:oleObj name="Equation" r:id="rId11" imgW="34290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772" y="3040909"/>
                        <a:ext cx="4128936" cy="1515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230202" y="775544"/>
            <a:ext cx="19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50021"/>
                </a:solidFill>
              </a:rPr>
              <a:t>since we use CP(K</a:t>
            </a:r>
            <a:r>
              <a:rPr lang="en-US" sz="1400" baseline="30000" dirty="0" smtClean="0">
                <a:solidFill>
                  <a:srgbClr val="A50021"/>
                </a:solidFill>
              </a:rPr>
              <a:t>0</a:t>
            </a:r>
            <a:r>
              <a:rPr lang="en-US" sz="1400" dirty="0" smtClean="0">
                <a:solidFill>
                  <a:srgbClr val="A50021"/>
                </a:solidFill>
              </a:rPr>
              <a:t>)=-K</a:t>
            </a:r>
            <a:r>
              <a:rPr lang="en-US" sz="1400" baseline="30000" dirty="0" smtClean="0">
                <a:solidFill>
                  <a:srgbClr val="A50021"/>
                </a:solidFill>
              </a:rPr>
              <a:t>0</a:t>
            </a:r>
            <a:endParaRPr lang="en-US" sz="1400" baseline="30000" dirty="0">
              <a:solidFill>
                <a:srgbClr val="A5002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6467957" y="1112444"/>
            <a:ext cx="205489" cy="147243"/>
          </a:xfrm>
          <a:prstGeom prst="straightConnector1">
            <a:avLst/>
          </a:prstGeom>
          <a:ln w="12700">
            <a:solidFill>
              <a:srgbClr val="A5002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0800000">
            <a:off x="7777900" y="79033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50021"/>
                </a:solidFill>
              </a:rPr>
              <a:t>_</a:t>
            </a:r>
            <a:endParaRPr lang="en-US" sz="1400" baseline="30000" dirty="0">
              <a:solidFill>
                <a:srgbClr val="A5002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0202" y="2053357"/>
            <a:ext cx="2223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A50021"/>
                </a:solidFill>
              </a:rPr>
              <a:t>Clebsch</a:t>
            </a:r>
            <a:r>
              <a:rPr lang="en-US" sz="1400" dirty="0" smtClean="0">
                <a:solidFill>
                  <a:srgbClr val="A50021"/>
                </a:solidFill>
              </a:rPr>
              <a:t>-Gordon coefficients</a:t>
            </a:r>
            <a:endParaRPr lang="en-US" sz="1400" baseline="30000" dirty="0">
              <a:solidFill>
                <a:srgbClr val="A5002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6279857" y="2270631"/>
            <a:ext cx="205489" cy="147243"/>
          </a:xfrm>
          <a:prstGeom prst="straightConnector1">
            <a:avLst/>
          </a:prstGeom>
          <a:ln w="12700">
            <a:solidFill>
              <a:srgbClr val="A5002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7783938" y="2320286"/>
            <a:ext cx="205489" cy="147243"/>
          </a:xfrm>
          <a:prstGeom prst="straightConnector1">
            <a:avLst/>
          </a:prstGeom>
          <a:ln w="12700">
            <a:solidFill>
              <a:srgbClr val="A5002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5653" y="4835771"/>
            <a:ext cx="8730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Physics is in the difference between </a:t>
            </a:r>
            <a:r>
              <a:rPr lang="en-US" i="1" dirty="0" smtClean="0"/>
              <a:t>A</a:t>
            </a:r>
            <a:r>
              <a:rPr lang="en-US" i="1" baseline="-25000" dirty="0" smtClean="0"/>
              <a:t>0</a:t>
            </a:r>
            <a:r>
              <a:rPr lang="en-US" dirty="0" smtClean="0"/>
              <a:t> &amp; A</a:t>
            </a:r>
            <a:r>
              <a:rPr lang="en-US" baseline="-25000" dirty="0" smtClean="0"/>
              <a:t>2</a:t>
            </a:r>
            <a:r>
              <a:rPr lang="en-US" dirty="0" smtClean="0"/>
              <a:t> phases.  It is customary</a:t>
            </a:r>
            <a:r>
              <a:rPr lang="en-US" baseline="30000" dirty="0" smtClean="0"/>
              <a:t>*</a:t>
            </a:r>
            <a:r>
              <a:rPr lang="en-US" dirty="0" smtClean="0"/>
              <a:t> to chose </a:t>
            </a:r>
            <a:r>
              <a:rPr lang="en-US" i="1" dirty="0" smtClean="0"/>
              <a:t>A</a:t>
            </a:r>
            <a:r>
              <a:rPr lang="en-US" i="1" baseline="-25000" dirty="0" smtClean="0"/>
              <a:t>0</a:t>
            </a:r>
            <a:r>
              <a:rPr lang="en-US" dirty="0" smtClean="0"/>
              <a:t> to be real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8" y="5404856"/>
            <a:ext cx="3500017" cy="1111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50" y="5395326"/>
            <a:ext cx="3834980" cy="109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90" y="6596246"/>
            <a:ext cx="3697938" cy="183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3500" y="6497937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/>
              <a:t>*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9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23362" y="5803600"/>
            <a:ext cx="1289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A50021"/>
                </a:solidFill>
              </a:rPr>
              <a:t>different</a:t>
            </a:r>
            <a:endParaRPr lang="en-US" sz="2400" b="1" dirty="0">
              <a:solidFill>
                <a:srgbClr val="A5002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84302" y="6016854"/>
            <a:ext cx="828876" cy="1"/>
          </a:xfrm>
          <a:prstGeom prst="straightConnector1">
            <a:avLst/>
          </a:prstGeom>
          <a:ln w="44450">
            <a:solidFill>
              <a:srgbClr val="A5002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020103" y="6049077"/>
            <a:ext cx="798246" cy="4241"/>
          </a:xfrm>
          <a:prstGeom prst="straightConnector1">
            <a:avLst/>
          </a:prstGeom>
          <a:ln w="44450">
            <a:solidFill>
              <a:srgbClr val="A5002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00" y="355067"/>
            <a:ext cx="3500017" cy="1111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02" y="585567"/>
            <a:ext cx="3834980" cy="1098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40" y="2832140"/>
            <a:ext cx="2919268" cy="988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0" y="2844072"/>
            <a:ext cx="2698496" cy="9812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97" y="1843798"/>
            <a:ext cx="1857414" cy="7775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53" y="1937866"/>
            <a:ext cx="2049699" cy="7027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01" y="3852750"/>
            <a:ext cx="4289656" cy="689409"/>
          </a:xfrm>
          <a:prstGeom prst="rect">
            <a:avLst/>
          </a:prstGeom>
          <a:ln w="22225">
            <a:solidFill>
              <a:srgbClr val="A5002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35680" y="3915275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I=1/2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rule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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0" y="4628725"/>
            <a:ext cx="2102990" cy="9949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56" y="4700277"/>
            <a:ext cx="2133216" cy="8939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56" y="5752314"/>
            <a:ext cx="1896190" cy="5718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6" y="5894802"/>
            <a:ext cx="1747020" cy="50587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908810" y="1783080"/>
            <a:ext cx="4503446" cy="923492"/>
          </a:xfrm>
          <a:prstGeom prst="rect">
            <a:avLst/>
          </a:prstGeom>
          <a:noFill/>
          <a:ln w="25400">
            <a:solidFill>
              <a:schemeClr val="tx1">
                <a:alpha val="92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727698" y="1327022"/>
            <a:ext cx="323228" cy="402602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123170" y="1466447"/>
            <a:ext cx="289086" cy="37528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908810" y="2740863"/>
            <a:ext cx="392792" cy="32317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272364" y="2733980"/>
            <a:ext cx="408346" cy="36718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10621" y="1937866"/>
            <a:ext cx="84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define: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09996" y="230236"/>
            <a:ext cx="1379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4000"/>
                </a:solidFill>
              </a:rPr>
              <a:t>from previous</a:t>
            </a:r>
          </a:p>
          <a:p>
            <a:r>
              <a:rPr lang="en-US" sz="1600" b="1" dirty="0">
                <a:solidFill>
                  <a:srgbClr val="804000"/>
                </a:solidFill>
              </a:rPr>
              <a:t> </a:t>
            </a:r>
            <a:r>
              <a:rPr lang="en-US" sz="1600" b="1" dirty="0" smtClean="0">
                <a:solidFill>
                  <a:srgbClr val="804000"/>
                </a:solidFill>
              </a:rPr>
              <a:t>        slide</a:t>
            </a:r>
            <a:endParaRPr lang="en-US" sz="1600" b="1" dirty="0">
              <a:solidFill>
                <a:srgbClr val="804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1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525" y="-15230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smtClean="0"/>
              <a:t>I=1/2 rule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" y="949008"/>
            <a:ext cx="3303270" cy="1837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0" y="949008"/>
            <a:ext cx="3662680" cy="429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10" y="2294309"/>
            <a:ext cx="3605530" cy="269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30" y="1397491"/>
            <a:ext cx="3514090" cy="743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4" y="2715255"/>
            <a:ext cx="3782252" cy="902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2686784"/>
            <a:ext cx="3794760" cy="931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30" y="3352144"/>
            <a:ext cx="3307790" cy="9603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50" y="4471550"/>
            <a:ext cx="3130472" cy="9207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50873" y="4993248"/>
            <a:ext cx="79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804000"/>
                </a:solidFill>
              </a:rPr>
              <a:t>Ispin</a:t>
            </a:r>
            <a:r>
              <a:rPr lang="en-US" sz="1600" b="1" dirty="0" smtClean="0">
                <a:solidFill>
                  <a:srgbClr val="804000"/>
                </a:solidFill>
              </a:rPr>
              <a:t>=0</a:t>
            </a:r>
          </a:p>
          <a:p>
            <a:r>
              <a:rPr lang="en-US" sz="1600" b="1" dirty="0" smtClean="0">
                <a:solidFill>
                  <a:srgbClr val="804000"/>
                </a:solidFill>
              </a:rPr>
              <a:t>  </a:t>
            </a:r>
            <a:r>
              <a:rPr lang="en-US" sz="1600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600" b="1" baseline="30000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600" b="1" baseline="30000" dirty="0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1600" b="1" dirty="0" smtClean="0">
                <a:solidFill>
                  <a:srgbClr val="804000"/>
                </a:solidFill>
              </a:rPr>
              <a:t> </a:t>
            </a:r>
            <a:endParaRPr lang="en-US" sz="1600" b="1" dirty="0">
              <a:solidFill>
                <a:srgbClr val="804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9996" y="4994814"/>
            <a:ext cx="79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804000"/>
                </a:solidFill>
              </a:rPr>
              <a:t>Ispin</a:t>
            </a:r>
            <a:r>
              <a:rPr lang="en-US" sz="1600" b="1" dirty="0" smtClean="0">
                <a:solidFill>
                  <a:srgbClr val="804000"/>
                </a:solidFill>
              </a:rPr>
              <a:t>=2</a:t>
            </a:r>
          </a:p>
          <a:p>
            <a:r>
              <a:rPr lang="en-US" sz="1600" b="1" dirty="0" smtClean="0">
                <a:solidFill>
                  <a:srgbClr val="804000"/>
                </a:solidFill>
              </a:rPr>
              <a:t>  </a:t>
            </a:r>
            <a:r>
              <a:rPr lang="en-US" sz="1600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600" b="1" baseline="30000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600" b="1" baseline="30000" dirty="0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1600" b="1" dirty="0" smtClean="0">
                <a:solidFill>
                  <a:srgbClr val="804000"/>
                </a:solidFill>
              </a:rPr>
              <a:t> </a:t>
            </a:r>
            <a:endParaRPr lang="en-US" sz="1600" b="1" dirty="0">
              <a:solidFill>
                <a:srgbClr val="804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2220" y="4883349"/>
            <a:ext cx="79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804000"/>
                </a:solidFill>
              </a:rPr>
              <a:t>Ispin</a:t>
            </a:r>
            <a:r>
              <a:rPr lang="en-US" sz="1600" b="1" dirty="0" smtClean="0">
                <a:solidFill>
                  <a:srgbClr val="804000"/>
                </a:solidFill>
              </a:rPr>
              <a:t>=2</a:t>
            </a:r>
          </a:p>
          <a:p>
            <a:r>
              <a:rPr lang="en-US" sz="1600" b="1" dirty="0" smtClean="0">
                <a:solidFill>
                  <a:srgbClr val="804000"/>
                </a:solidFill>
              </a:rPr>
              <a:t>  </a:t>
            </a:r>
            <a:r>
              <a:rPr lang="en-US" sz="1600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600" b="1" baseline="30000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600" b="1" baseline="30000" dirty="0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1600" b="1" dirty="0" smtClean="0">
                <a:solidFill>
                  <a:srgbClr val="804000"/>
                </a:solidFill>
              </a:rPr>
              <a:t> </a:t>
            </a:r>
            <a:endParaRPr lang="en-US" sz="1600" b="1" dirty="0">
              <a:solidFill>
                <a:srgbClr val="804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50316" y="4191880"/>
            <a:ext cx="336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4000"/>
                </a:solidFill>
              </a:rPr>
              <a:t>phase space </a:t>
            </a:r>
            <a:r>
              <a:rPr lang="en-US" sz="1600" b="1" smtClean="0">
                <a:solidFill>
                  <a:srgbClr val="804000"/>
                </a:solidFill>
              </a:rPr>
              <a:t>is same </a:t>
            </a:r>
            <a:r>
              <a:rPr lang="en-US" sz="1600" b="1" dirty="0" smtClean="0">
                <a:solidFill>
                  <a:srgbClr val="804000"/>
                </a:solidFill>
              </a:rPr>
              <a:t>for both modes</a:t>
            </a:r>
            <a:endParaRPr lang="en-US" sz="1600" b="1" dirty="0">
              <a:solidFill>
                <a:srgbClr val="804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73" y="5756976"/>
            <a:ext cx="3259038" cy="103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47" y="5763388"/>
            <a:ext cx="3178631" cy="8202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44430" y="3317854"/>
            <a:ext cx="3307790" cy="568346"/>
          </a:xfrm>
          <a:prstGeom prst="rect">
            <a:avLst/>
          </a:prstGeom>
          <a:noFill/>
          <a:ln w="63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3" y="4494556"/>
            <a:ext cx="3444744" cy="548526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V="1">
            <a:off x="1600777" y="4944029"/>
            <a:ext cx="228005" cy="170936"/>
          </a:xfrm>
          <a:prstGeom prst="straightConnector1">
            <a:avLst/>
          </a:prstGeom>
          <a:ln>
            <a:solidFill>
              <a:srgbClr val="804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299339" y="4949602"/>
            <a:ext cx="105066" cy="163197"/>
          </a:xfrm>
          <a:prstGeom prst="straightConnector1">
            <a:avLst/>
          </a:prstGeom>
          <a:ln>
            <a:solidFill>
              <a:srgbClr val="804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7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CP violation double asymmetry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509818"/>
            <a:ext cx="313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there are direct CP violations: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37698" y="5236340"/>
            <a:ext cx="566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precision </a:t>
            </a:r>
            <a:r>
              <a:rPr lang="en-US" dirty="0" smtClean="0"/>
              <a:t>measurements of K</a:t>
            </a:r>
            <a:r>
              <a:rPr lang="en-US" baseline="-25000" dirty="0" smtClean="0"/>
              <a:t>L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>
                <a:latin typeface="Symbol"/>
              </a:rPr>
              <a:t>0</a:t>
            </a:r>
            <a:r>
              <a:rPr lang="en-US" dirty="0" smtClean="0">
                <a:sym typeface="Wingdings"/>
              </a:rPr>
              <a:t> are very important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2" y="4027424"/>
            <a:ext cx="7229628" cy="853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44" y="2073812"/>
            <a:ext cx="6266757" cy="1656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Quest for K</a:t>
            </a:r>
            <a:r>
              <a:rPr lang="en-US" baseline="-25000" dirty="0" smtClean="0"/>
              <a:t>L</a:t>
            </a:r>
            <a:r>
              <a:rPr lang="en-US" sz="3600" dirty="0" smtClean="0">
                <a:sym typeface="Wingdings"/>
              </a:rPr>
              <a:t>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>
                <a:latin typeface="Symbol"/>
              </a:rPr>
              <a:t>0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/>
              <a:t>0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59639" y="2240421"/>
            <a:ext cx="2281806" cy="206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541445" y="1665948"/>
            <a:ext cx="2054658" cy="574474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41445" y="2216850"/>
            <a:ext cx="2224233" cy="72561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65678" y="2656339"/>
            <a:ext cx="466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/>
              </a:rPr>
              <a:t>p</a:t>
            </a:r>
            <a:r>
              <a:rPr lang="en-US" sz="2400" baseline="30000" dirty="0" smtClean="0">
                <a:latin typeface="Symbol"/>
              </a:rPr>
              <a:t>+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848160" y="1755185"/>
            <a:ext cx="122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30000" dirty="0" smtClean="0"/>
              <a:t>0</a:t>
            </a:r>
            <a:r>
              <a:rPr lang="en-US" dirty="0" smtClean="0">
                <a:sym typeface="Wingdings"/>
              </a:rPr>
              <a:t></a:t>
            </a:r>
            <a:r>
              <a:rPr lang="en-US" sz="2400" dirty="0" smtClean="0">
                <a:latin typeface="Symbol"/>
              </a:rPr>
              <a:t>p</a:t>
            </a:r>
            <a:r>
              <a:rPr lang="en-US" sz="2400" baseline="30000" dirty="0" smtClean="0">
                <a:latin typeface="Symbol"/>
              </a:rPr>
              <a:t>+</a:t>
            </a:r>
            <a:r>
              <a:rPr lang="en-US" sz="2400" dirty="0" smtClean="0">
                <a:latin typeface="Symbol"/>
              </a:rPr>
              <a:t>p</a:t>
            </a:r>
            <a:r>
              <a:rPr lang="en-US" sz="2400" baseline="30000" dirty="0" smtClean="0"/>
              <a:t>+</a:t>
            </a:r>
            <a:endParaRPr lang="en-US" sz="24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1886985" y="4608961"/>
            <a:ext cx="1219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30000" dirty="0" smtClean="0"/>
              <a:t>0</a:t>
            </a:r>
            <a:r>
              <a:rPr lang="en-US" dirty="0" smtClean="0">
                <a:sym typeface="Wingdings"/>
              </a:rPr>
              <a:t></a:t>
            </a:r>
            <a:r>
              <a:rPr lang="en-US" sz="2400" dirty="0" smtClean="0">
                <a:latin typeface="Symbol"/>
              </a:rPr>
              <a:t>p</a:t>
            </a:r>
            <a:r>
              <a:rPr lang="en-US" sz="2400" baseline="30000" dirty="0" smtClean="0">
                <a:latin typeface="Symbol"/>
              </a:rPr>
              <a:t>0</a:t>
            </a:r>
            <a:r>
              <a:rPr lang="en-US" sz="2400" dirty="0" smtClean="0">
                <a:latin typeface="Symbol"/>
              </a:rPr>
              <a:t>p</a:t>
            </a:r>
            <a:r>
              <a:rPr lang="en-US" sz="2400" baseline="30000" dirty="0" smtClean="0"/>
              <a:t>0</a:t>
            </a:r>
            <a:endParaRPr lang="en-US" sz="24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5596103" y="1204283"/>
            <a:ext cx="466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/>
              </a:rPr>
              <a:t>p</a:t>
            </a:r>
            <a:r>
              <a:rPr lang="en-US" sz="2400" baseline="30000" dirty="0" smtClean="0">
                <a:latin typeface="Symbol"/>
              </a:rPr>
              <a:t>+</a:t>
            </a:r>
            <a:endParaRPr lang="en-US" sz="24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298464" y="5025441"/>
            <a:ext cx="2281806" cy="206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580270" y="4852480"/>
            <a:ext cx="291572" cy="172962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80270" y="5046090"/>
            <a:ext cx="291572" cy="144162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08348" y="4921825"/>
            <a:ext cx="466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/>
              </a:rPr>
              <a:t>p</a:t>
            </a:r>
            <a:r>
              <a:rPr lang="en-US" sz="2400" baseline="30000" dirty="0" smtClean="0">
                <a:latin typeface="Symbol"/>
              </a:rPr>
              <a:t>0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3374676" y="4534912"/>
            <a:ext cx="466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/>
              </a:rPr>
              <a:t>p</a:t>
            </a:r>
            <a:r>
              <a:rPr lang="en-US" sz="2400" baseline="30000" dirty="0" smtClean="0">
                <a:latin typeface="Symbol"/>
              </a:rPr>
              <a:t>0</a:t>
            </a:r>
            <a:endParaRPr lang="en-US" sz="2400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819315" y="4509233"/>
            <a:ext cx="2242981" cy="353574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871842" y="3778740"/>
            <a:ext cx="2208057" cy="1084067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64281" y="3965742"/>
            <a:ext cx="38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/>
              </a:rPr>
              <a:t>g</a:t>
            </a:r>
            <a:endParaRPr lang="en-US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5016681" y="4531102"/>
            <a:ext cx="57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/>
              </a:rPr>
              <a:t>g</a:t>
            </a:r>
            <a:endParaRPr lang="en-US" dirty="0" smtClean="0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6086085" y="3623880"/>
            <a:ext cx="291572" cy="166354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86085" y="3810882"/>
            <a:ext cx="291572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092699" y="4320643"/>
            <a:ext cx="291572" cy="166354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092699" y="4507645"/>
            <a:ext cx="291572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895631" y="5190252"/>
            <a:ext cx="2297843" cy="9217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853890" y="5167051"/>
            <a:ext cx="2377981" cy="125567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443703" y="4897493"/>
            <a:ext cx="38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/>
              </a:rPr>
              <a:t>g</a:t>
            </a:r>
            <a:endParaRPr lang="en-US" dirty="0" smtClean="0"/>
          </a:p>
        </p:txBody>
      </p:sp>
      <p:sp>
        <p:nvSpPr>
          <p:cNvPr id="60" name="TextBox 59"/>
          <p:cNvSpPr txBox="1"/>
          <p:nvPr/>
        </p:nvSpPr>
        <p:spPr>
          <a:xfrm>
            <a:off x="5254131" y="5661950"/>
            <a:ext cx="57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/>
              </a:rPr>
              <a:t>g</a:t>
            </a:r>
            <a:endParaRPr lang="en-US" dirty="0" smtClean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6079899" y="6089794"/>
            <a:ext cx="291572" cy="28037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043546" y="6110442"/>
            <a:ext cx="291572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6193474" y="5082159"/>
            <a:ext cx="291572" cy="166354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193474" y="5269161"/>
            <a:ext cx="291572" cy="158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193474" y="5292618"/>
            <a:ext cx="430744" cy="8932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056775" y="6109793"/>
            <a:ext cx="376646" cy="86673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624218" y="1665948"/>
            <a:ext cx="2199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distinguishable tracks</a:t>
            </a:r>
          </a:p>
          <a:p>
            <a:r>
              <a:rPr lang="en-US" dirty="0" smtClean="0"/>
              <a:t>clean vertex</a:t>
            </a:r>
          </a:p>
          <a:p>
            <a:r>
              <a:rPr lang="en-US" dirty="0" smtClean="0">
                <a:latin typeface="Symbol"/>
              </a:rPr>
              <a:t>d</a:t>
            </a:r>
            <a:r>
              <a:rPr lang="en-US" dirty="0" smtClean="0"/>
              <a:t>p~0.2%p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6624218" y="4346560"/>
            <a:ext cx="233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charset="2"/>
              <a:buChar char="g"/>
            </a:pPr>
            <a:r>
              <a:rPr lang="en-US" dirty="0" smtClean="0"/>
              <a:t> matching ambiguities</a:t>
            </a:r>
          </a:p>
          <a:p>
            <a:r>
              <a:rPr lang="en-US" dirty="0" smtClean="0"/>
              <a:t>no well defined  vertex</a:t>
            </a:r>
          </a:p>
          <a:p>
            <a:r>
              <a:rPr lang="en-US" dirty="0" smtClean="0">
                <a:latin typeface="Symbol"/>
              </a:rPr>
              <a:t>d</a:t>
            </a:r>
            <a:r>
              <a:rPr lang="en-US" dirty="0" smtClean="0"/>
              <a:t>E~5%/√E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7124189" y="5661950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gets better at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 high energy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02476" y="5443463"/>
            <a:ext cx="1550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A50021"/>
                </a:solidFill>
              </a:rPr>
              <a:t>unmeasurable</a:t>
            </a:r>
            <a:endParaRPr lang="en-US" dirty="0" smtClean="0">
              <a:solidFill>
                <a:srgbClr val="A50021"/>
              </a:solidFill>
            </a:endParaRPr>
          </a:p>
          <a:p>
            <a:r>
              <a:rPr lang="en-US" dirty="0" smtClean="0">
                <a:solidFill>
                  <a:srgbClr val="A50021"/>
                </a:solidFill>
              </a:rPr>
              <a:t> decay paths</a:t>
            </a:r>
            <a:endParaRPr lang="en-US" dirty="0">
              <a:solidFill>
                <a:srgbClr val="A50021"/>
              </a:solidFill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rot="5400000">
            <a:off x="2966207" y="5202314"/>
            <a:ext cx="374214" cy="303688"/>
          </a:xfrm>
          <a:prstGeom prst="straightConnector1">
            <a:avLst/>
          </a:prstGeom>
          <a:ln w="12700">
            <a:solidFill>
              <a:srgbClr val="A5002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499180" y="1355075"/>
            <a:ext cx="863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“Easy”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407220" y="4079306"/>
            <a:ext cx="772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Hard!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3" grpId="0"/>
      <p:bldP spid="36" grpId="0"/>
      <p:bldP spid="37" grpId="0"/>
      <p:bldP spid="59" grpId="0"/>
      <p:bldP spid="60" grpId="0"/>
      <p:bldP spid="82" grpId="0"/>
      <p:bldP spid="83" grpId="0"/>
      <p:bldP spid="84" grpId="0"/>
      <p:bldP spid="85" grpId="0"/>
      <p:bldP spid="88" grpId="0"/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4925"/>
            <a:ext cx="8229600" cy="11430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attempt by Cronin</a:t>
            </a:r>
            <a:endParaRPr lang="en-US" dirty="0"/>
          </a:p>
        </p:txBody>
      </p:sp>
      <p:pic>
        <p:nvPicPr>
          <p:cNvPr id="3" name="Picture 1" descr="Saga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0370" y="2399177"/>
            <a:ext cx="5690869" cy="396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1115373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Exploit kinematics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970111" y="4501558"/>
            <a:ext cx="1408008" cy="588946"/>
          </a:xfrm>
          <a:prstGeom prst="ellipse">
            <a:avLst/>
          </a:prstGeom>
          <a:noFill/>
          <a:ln w="22225">
            <a:solidFill>
              <a:srgbClr val="A500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23761" y="5943092"/>
            <a:ext cx="20885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of the </a:t>
            </a:r>
            <a:r>
              <a:rPr lang="en-US" sz="1400" dirty="0" smtClean="0">
                <a:latin typeface="Symbol"/>
              </a:rPr>
              <a:t>g</a:t>
            </a:r>
            <a:r>
              <a:rPr lang="en-US" sz="1400" dirty="0" smtClean="0"/>
              <a:t> rays </a:t>
            </a:r>
            <a:r>
              <a:rPr lang="en-US" sz="1200" dirty="0" smtClean="0"/>
              <a:t>(MeV)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292204" y="4187438"/>
            <a:ext cx="72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signal</a:t>
            </a:r>
            <a:endParaRPr lang="en-US" dirty="0">
              <a:solidFill>
                <a:srgbClr val="A50021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503394" y="1058075"/>
          <a:ext cx="4184650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66" name="Equation" r:id="rId4" imgW="3276600" imgH="622300" progId="Equation.3">
                  <p:embed/>
                </p:oleObj>
              </mc:Choice>
              <mc:Fallback>
                <p:oleObj name="Equation" r:id="rId4" imgW="3276600" imgH="622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394" y="1058075"/>
                        <a:ext cx="4184650" cy="795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628649" y="2514598"/>
            <a:ext cx="68579" cy="3383281"/>
          </a:xfrm>
          <a:prstGeom prst="line">
            <a:avLst/>
          </a:prstGeom>
          <a:noFill/>
          <a:ln w="254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7278845" y="1224516"/>
            <a:ext cx="0" cy="10166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7300378" y="1516810"/>
            <a:ext cx="804912" cy="711221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 flipV="1">
            <a:off x="7278845" y="1556239"/>
            <a:ext cx="871393" cy="622"/>
          </a:xfrm>
          <a:prstGeom prst="line">
            <a:avLst/>
          </a:prstGeom>
          <a:noFill/>
          <a:ln w="9525">
            <a:solidFill>
              <a:srgbClr val="0070C0"/>
            </a:solidFill>
            <a:prstDash val="sys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39795" y="865387"/>
            <a:ext cx="50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</a:t>
            </a:r>
            <a:r>
              <a:rPr lang="en-US" b="1" baseline="-25000" dirty="0" err="1" smtClean="0"/>
              <a:t>K</a:t>
            </a:r>
            <a:r>
              <a:rPr lang="en-US" b="1" baseline="-37000" dirty="0" err="1" smtClean="0"/>
              <a:t>L</a:t>
            </a:r>
            <a:endParaRPr lang="en-US" b="1" baseline="-37000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7663423" y="1732829"/>
            <a:ext cx="40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p</a:t>
            </a:r>
            <a:r>
              <a:rPr lang="en-US" b="1" baseline="-25000" dirty="0" err="1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en-US" b="1" baseline="-25000" dirty="0">
              <a:solidFill>
                <a:srgbClr val="0000FF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73347" y="1187529"/>
            <a:ext cx="38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34440" y="2800950"/>
            <a:ext cx="582930" cy="30397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V="1">
            <a:off x="1128051" y="2921388"/>
            <a:ext cx="53341" cy="2884169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1984491" y="2880960"/>
            <a:ext cx="53341" cy="2884169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 flipV="1">
            <a:off x="1873896" y="2889883"/>
            <a:ext cx="53341" cy="2884169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V="1">
            <a:off x="993786" y="2855593"/>
            <a:ext cx="53341" cy="2884169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 flipV="1">
            <a:off x="894726" y="2847973"/>
            <a:ext cx="53341" cy="2884169"/>
          </a:xfrm>
          <a:prstGeom prst="line">
            <a:avLst/>
          </a:prstGeom>
          <a:noFill/>
          <a:ln w="22225">
            <a:solidFill>
              <a:schemeClr val="tx1"/>
            </a:solidFill>
            <a:prstDash val="solid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7097" y="3657600"/>
            <a:ext cx="277676" cy="28574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22367" y="2590007"/>
            <a:ext cx="6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accent2">
                    <a:lumMod val="75000"/>
                  </a:schemeClr>
                </a:solidFill>
              </a:rPr>
              <a:t>   K</a:t>
            </a:r>
            <a:r>
              <a:rPr lang="en-US" sz="1600" b="1" baseline="-25000" smtClean="0">
                <a:solidFill>
                  <a:schemeClr val="accent2">
                    <a:lumMod val="75000"/>
                  </a:schemeClr>
                </a:solidFill>
              </a:rPr>
              <a:t>L </a:t>
            </a:r>
          </a:p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beam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0513" y="3611849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sz="1600" b="1" baseline="-25000" smtClean="0">
                <a:solidFill>
                  <a:schemeClr val="accent2">
                    <a:lumMod val="75000"/>
                  </a:schemeClr>
                </a:solidFill>
              </a:rPr>
              <a:t>L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flipH="1" flipV="1">
            <a:off x="319784" y="3303269"/>
            <a:ext cx="249936" cy="374847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V="1">
            <a:off x="733046" y="3303268"/>
            <a:ext cx="73427" cy="341713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 flipV="1">
            <a:off x="722119" y="3644980"/>
            <a:ext cx="512321" cy="185533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10"/>
          <p:cNvSpPr>
            <a:spLocks noChangeShapeType="1"/>
          </p:cNvSpPr>
          <p:nvPr/>
        </p:nvSpPr>
        <p:spPr bwMode="auto">
          <a:xfrm flipH="1" flipV="1">
            <a:off x="259532" y="3723867"/>
            <a:ext cx="269293" cy="79043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rc 31"/>
          <p:cNvSpPr/>
          <p:nvPr/>
        </p:nvSpPr>
        <p:spPr>
          <a:xfrm rot="20038992">
            <a:off x="906559" y="3618433"/>
            <a:ext cx="1030013" cy="947012"/>
          </a:xfrm>
          <a:prstGeom prst="arc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/>
          <p:cNvSpPr/>
          <p:nvPr/>
        </p:nvSpPr>
        <p:spPr>
          <a:xfrm rot="15933276" flipH="1" flipV="1">
            <a:off x="952319" y="2765522"/>
            <a:ext cx="477510" cy="1251137"/>
          </a:xfrm>
          <a:prstGeom prst="arc">
            <a:avLst>
              <a:gd name="adj1" fmla="val 16305418"/>
              <a:gd name="adj2" fmla="val 0"/>
            </a:avLst>
          </a:prstGeom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 flipV="1">
            <a:off x="1743718" y="3025314"/>
            <a:ext cx="360025" cy="412799"/>
          </a:xfrm>
          <a:prstGeom prst="line">
            <a:avLst/>
          </a:prstGeom>
          <a:noFill/>
          <a:ln w="15875">
            <a:solidFill>
              <a:schemeClr val="accent2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1816977" y="3760438"/>
            <a:ext cx="293108" cy="338554"/>
          </a:xfrm>
          <a:prstGeom prst="line">
            <a:avLst/>
          </a:prstGeom>
          <a:noFill/>
          <a:ln w="15875">
            <a:solidFill>
              <a:schemeClr val="accent2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354862" y="2200966"/>
            <a:ext cx="1133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Pb</a:t>
            </a:r>
            <a:r>
              <a:rPr lang="en-US" sz="1400" b="1" dirty="0" smtClean="0"/>
              <a:t> converter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181832" y="2157840"/>
            <a:ext cx="910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    spark </a:t>
            </a:r>
          </a:p>
          <a:p>
            <a:r>
              <a:rPr lang="en-US" sz="1400" b="1" dirty="0" smtClean="0"/>
              <a:t>chambers</a:t>
            </a:r>
            <a:endParaRPr lang="en-US" sz="1400" b="1" dirty="0"/>
          </a:p>
        </p:txBody>
      </p:sp>
      <p:sp>
        <p:nvSpPr>
          <p:cNvPr id="39" name="Line 10"/>
          <p:cNvSpPr>
            <a:spLocks noChangeShapeType="1"/>
          </p:cNvSpPr>
          <p:nvPr/>
        </p:nvSpPr>
        <p:spPr bwMode="auto">
          <a:xfrm>
            <a:off x="1825305" y="2604146"/>
            <a:ext cx="189667" cy="317242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10"/>
          <p:cNvSpPr>
            <a:spLocks noChangeShapeType="1"/>
          </p:cNvSpPr>
          <p:nvPr/>
        </p:nvSpPr>
        <p:spPr bwMode="auto">
          <a:xfrm flipH="1">
            <a:off x="1087991" y="2604145"/>
            <a:ext cx="146449" cy="173901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7339759" y="2256653"/>
            <a:ext cx="654936" cy="214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63224" y="3088241"/>
            <a:ext cx="26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767" y="3503739"/>
            <a:ext cx="26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4820" y="3034917"/>
            <a:ext cx="26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22857" y="5911205"/>
            <a:ext cx="75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magnet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Saga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1670" y="165200"/>
            <a:ext cx="754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84991" y="141042"/>
            <a:ext cx="5676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Trigger on one </a:t>
            </a:r>
            <a:r>
              <a:rPr lang="en-US" sz="2800" dirty="0" err="1" smtClean="0">
                <a:latin typeface="Symbol"/>
              </a:rPr>
              <a:t>g</a:t>
            </a:r>
            <a:r>
              <a:rPr lang="en-US" sz="2800" dirty="0" smtClean="0"/>
              <a:t>-ray with P</a:t>
            </a:r>
            <a:r>
              <a:rPr lang="en-US" sz="2800" baseline="-25000" dirty="0" smtClean="0"/>
              <a:t>T</a:t>
            </a:r>
            <a:r>
              <a:rPr lang="en-US" sz="2800" dirty="0" smtClean="0"/>
              <a:t>&gt;160 </a:t>
            </a:r>
            <a:r>
              <a:rPr lang="en-US" sz="2800" dirty="0" err="1" smtClean="0"/>
              <a:t>MeV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09747" y="673441"/>
            <a:ext cx="349454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Measure angle and energy of one</a:t>
            </a:r>
          </a:p>
          <a:p>
            <a:r>
              <a:rPr lang="en-US" dirty="0" err="1" smtClean="0">
                <a:latin typeface="Symbol"/>
              </a:rPr>
              <a:t>g</a:t>
            </a:r>
            <a:r>
              <a:rPr lang="en-US" dirty="0" smtClean="0"/>
              <a:t>-ray well; directions of other 3 </a:t>
            </a:r>
            <a:r>
              <a:rPr lang="en-US" dirty="0" smtClean="0">
                <a:latin typeface="Symbol"/>
              </a:rPr>
              <a:t>g</a:t>
            </a:r>
            <a:r>
              <a:rPr lang="en-US" dirty="0" smtClean="0"/>
              <a:t>’s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10879" y="2484294"/>
            <a:ext cx="1403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E&lt;1 </a:t>
            </a:r>
            <a:r>
              <a:rPr lang="en-US" sz="1600" dirty="0" err="1" smtClean="0">
                <a:solidFill>
                  <a:srgbClr val="000090"/>
                </a:solidFill>
              </a:rPr>
              <a:t>GeV</a:t>
            </a:r>
            <a:r>
              <a:rPr lang="en-US" sz="1600" dirty="0" smtClean="0">
                <a:solidFill>
                  <a:srgbClr val="000090"/>
                </a:solidFill>
              </a:rPr>
              <a:t> beam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>
          <a:xfrm>
            <a:off x="127000" y="68263"/>
            <a:ext cx="8229600" cy="754697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Summary of Lecture 3</a:t>
            </a:r>
          </a:p>
        </p:txBody>
      </p:sp>
      <p:sp>
        <p:nvSpPr>
          <p:cNvPr id="125954" name="TextBox 2"/>
          <p:cNvSpPr txBox="1">
            <a:spLocks noChangeArrowheads="1"/>
          </p:cNvSpPr>
          <p:nvPr/>
        </p:nvSpPr>
        <p:spPr bwMode="auto">
          <a:xfrm>
            <a:off x="804164" y="1001840"/>
            <a:ext cx="73406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Font typeface="Wingdings" charset="2"/>
              <a:buChar char="§"/>
            </a:pPr>
            <a:r>
              <a:rPr lang="en-US" altLang="en-US" dirty="0"/>
              <a:t> K</a:t>
            </a:r>
            <a:r>
              <a:rPr lang="en-US" altLang="en-US" baseline="30000" dirty="0"/>
              <a:t>0</a:t>
            </a:r>
            <a:r>
              <a:rPr lang="en-US" altLang="en-US" dirty="0"/>
              <a:t> and K</a:t>
            </a:r>
            <a:r>
              <a:rPr lang="en-US" altLang="en-US" baseline="30000" dirty="0"/>
              <a:t>0</a:t>
            </a:r>
            <a:r>
              <a:rPr lang="en-US" altLang="en-US" dirty="0"/>
              <a:t> mesons are not mass </a:t>
            </a:r>
            <a:r>
              <a:rPr lang="en-US" altLang="en-US" dirty="0" err="1"/>
              <a:t>eigenstates</a:t>
            </a:r>
            <a:r>
              <a:rPr lang="en-US" altLang="en-US" dirty="0"/>
              <a:t>;  K</a:t>
            </a:r>
            <a:r>
              <a:rPr lang="en-US" altLang="en-US" baseline="-25000" dirty="0"/>
              <a:t>S</a:t>
            </a:r>
            <a:r>
              <a:rPr lang="en-US" altLang="en-US" dirty="0"/>
              <a:t> and K</a:t>
            </a:r>
            <a:r>
              <a:rPr lang="en-US" altLang="en-US" baseline="-25000" dirty="0"/>
              <a:t>L</a:t>
            </a:r>
            <a:r>
              <a:rPr lang="en-US" altLang="en-US" dirty="0"/>
              <a:t> are mass </a:t>
            </a:r>
            <a:r>
              <a:rPr lang="en-US" altLang="en-US" dirty="0" err="1"/>
              <a:t>eigenstates</a:t>
            </a:r>
            <a:endParaRPr lang="en-US" altLang="en-US" dirty="0"/>
          </a:p>
          <a:p>
            <a:pPr eaLnBrk="1" hangingPunct="1">
              <a:buFont typeface="Wingdings" charset="2"/>
              <a:buChar char="§"/>
            </a:pPr>
            <a:endParaRPr lang="en-US" altLang="en-US" dirty="0"/>
          </a:p>
          <a:p>
            <a:pPr eaLnBrk="1" hangingPunct="1">
              <a:buFont typeface="Wingdings" charset="2"/>
              <a:buChar char="§"/>
            </a:pPr>
            <a:r>
              <a:rPr lang="en-US" altLang="en-US" dirty="0"/>
              <a:t> K</a:t>
            </a:r>
            <a:r>
              <a:rPr lang="en-US" altLang="en-US" baseline="-25000" dirty="0"/>
              <a:t>L</a:t>
            </a:r>
            <a:r>
              <a:rPr lang="en-US" altLang="en-US" dirty="0"/>
              <a:t> mesons discovered at Brookhaven Laboratory</a:t>
            </a:r>
          </a:p>
          <a:p>
            <a:pPr eaLnBrk="1" hangingPunct="1">
              <a:buFont typeface="Wingdings" charset="2"/>
              <a:buChar char="§"/>
            </a:pPr>
            <a:endParaRPr lang="en-US" altLang="en-US" dirty="0"/>
          </a:p>
          <a:p>
            <a:pPr eaLnBrk="1" hangingPunct="1">
              <a:buFont typeface="Wingdings" charset="2"/>
              <a:buChar char="§"/>
            </a:pPr>
            <a:r>
              <a:rPr lang="en-US" altLang="en-US" dirty="0"/>
              <a:t> a K</a:t>
            </a:r>
            <a:r>
              <a:rPr lang="en-US" altLang="en-US" baseline="30000" dirty="0"/>
              <a:t>0</a:t>
            </a:r>
            <a:r>
              <a:rPr lang="en-US" altLang="en-US" dirty="0"/>
              <a:t> will oscillate into a K</a:t>
            </a:r>
            <a:r>
              <a:rPr lang="en-US" altLang="en-US" baseline="30000" dirty="0"/>
              <a:t>0</a:t>
            </a:r>
            <a:r>
              <a:rPr lang="en-US" altLang="en-US" dirty="0"/>
              <a:t> and vice versa</a:t>
            </a:r>
          </a:p>
          <a:p>
            <a:pPr eaLnBrk="1" hangingPunct="1">
              <a:buFont typeface="Wingdings" charset="2"/>
              <a:buChar char="§"/>
            </a:pPr>
            <a:endParaRPr lang="en-US" altLang="en-US" dirty="0"/>
          </a:p>
          <a:p>
            <a:pPr eaLnBrk="1" hangingPunct="1">
              <a:buFont typeface="Wingdings" charset="2"/>
              <a:buChar char="§"/>
            </a:pPr>
            <a:r>
              <a:rPr lang="en-US" altLang="en-US" dirty="0"/>
              <a:t> neutral K mesons produced in </a:t>
            </a:r>
            <a:r>
              <a:rPr lang="en-US" altLang="en-US" dirty="0">
                <a:latin typeface="Symbol" charset="2"/>
              </a:rPr>
              <a:t>f</a:t>
            </a:r>
            <a:r>
              <a:rPr lang="en-US" altLang="en-US" dirty="0"/>
              <a:t> decay are ~100% “quantum correlated”</a:t>
            </a:r>
          </a:p>
          <a:p>
            <a:pPr eaLnBrk="1" hangingPunct="1">
              <a:buFont typeface="Wingdings" charset="2"/>
              <a:buChar char="§"/>
            </a:pPr>
            <a:endParaRPr lang="en-US" altLang="en-US" dirty="0"/>
          </a:p>
          <a:p>
            <a:pPr eaLnBrk="1" hangingPunct="1">
              <a:buFont typeface="Wingdings" charset="2"/>
              <a:buChar char="§"/>
            </a:pPr>
            <a:r>
              <a:rPr lang="en-US" altLang="en-US" dirty="0"/>
              <a:t> K</a:t>
            </a:r>
            <a:r>
              <a:rPr lang="en-US" altLang="en-US" baseline="-25000" dirty="0"/>
              <a:t>S</a:t>
            </a:r>
            <a:r>
              <a:rPr lang="en-US" altLang="en-US" dirty="0"/>
              <a:t> mesons are “regenerated” when a K</a:t>
            </a:r>
            <a:r>
              <a:rPr lang="en-US" altLang="en-US" baseline="-25000" dirty="0"/>
              <a:t>L</a:t>
            </a:r>
            <a:r>
              <a:rPr lang="en-US" altLang="en-US" dirty="0"/>
              <a:t> passes through matter</a:t>
            </a:r>
          </a:p>
          <a:p>
            <a:pPr eaLnBrk="1" hangingPunct="1"/>
            <a:r>
              <a:rPr lang="en-US" altLang="en-US" dirty="0"/>
              <a:t> </a:t>
            </a:r>
          </a:p>
        </p:txBody>
      </p:sp>
      <p:sp>
        <p:nvSpPr>
          <p:cNvPr id="125955" name="TextBox 3"/>
          <p:cNvSpPr txBox="1">
            <a:spLocks noChangeArrowheads="1"/>
          </p:cNvSpPr>
          <p:nvPr/>
        </p:nvSpPr>
        <p:spPr bwMode="auto">
          <a:xfrm rot="10800000">
            <a:off x="3167952" y="2119440"/>
            <a:ext cx="30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_</a:t>
            </a:r>
          </a:p>
        </p:txBody>
      </p:sp>
      <p:sp>
        <p:nvSpPr>
          <p:cNvPr id="125956" name="TextBox 4"/>
          <p:cNvSpPr txBox="1">
            <a:spLocks noChangeArrowheads="1"/>
          </p:cNvSpPr>
          <p:nvPr/>
        </p:nvSpPr>
        <p:spPr bwMode="auto">
          <a:xfrm rot="10800000">
            <a:off x="1628077" y="1001840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_</a:t>
            </a:r>
          </a:p>
        </p:txBody>
      </p:sp>
      <p:sp>
        <p:nvSpPr>
          <p:cNvPr id="125957" name="TextBox 5"/>
          <p:cNvSpPr txBox="1">
            <a:spLocks noChangeArrowheads="1"/>
          </p:cNvSpPr>
          <p:nvPr/>
        </p:nvSpPr>
        <p:spPr bwMode="auto">
          <a:xfrm>
            <a:off x="786702" y="3625977"/>
            <a:ext cx="8078237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dirty="0"/>
              <a:t> Discovery of </a:t>
            </a:r>
            <a:r>
              <a:rPr lang="en-US" altLang="en-US" dirty="0" err="1"/>
              <a:t>K</a:t>
            </a:r>
            <a:r>
              <a:rPr lang="en-US" altLang="en-US" baseline="-25000" dirty="0" err="1"/>
              <a:t>L</a:t>
            </a:r>
            <a:r>
              <a:rPr lang="en-US" altLang="en-US" dirty="0" err="1">
                <a:sym typeface="Wingdings" charset="2"/>
              </a:rPr>
              <a:t></a:t>
            </a:r>
            <a:r>
              <a:rPr lang="en-US" altLang="en-US" dirty="0" err="1">
                <a:latin typeface="Symbol" charset="2"/>
              </a:rPr>
              <a:t>p</a:t>
            </a:r>
            <a:r>
              <a:rPr lang="en-US" altLang="en-US" baseline="30000" dirty="0" err="1">
                <a:sym typeface="Wingdings" charset="2"/>
              </a:rPr>
              <a:t>+</a:t>
            </a:r>
            <a:r>
              <a:rPr lang="en-US" altLang="en-US" dirty="0" err="1">
                <a:latin typeface="Symbol" charset="2"/>
              </a:rPr>
              <a:t>p</a:t>
            </a:r>
            <a:r>
              <a:rPr lang="en-US" altLang="en-US" baseline="30000" dirty="0">
                <a:sym typeface="Wingdings" charset="2"/>
              </a:rPr>
              <a:t>-</a:t>
            </a:r>
            <a:r>
              <a:rPr lang="en-US" altLang="en-US" dirty="0">
                <a:sym typeface="Wingdings" charset="2"/>
              </a:rPr>
              <a:t> decays proved that CP symmetry is violated</a:t>
            </a:r>
          </a:p>
          <a:p>
            <a:pPr eaLnBrk="1" hangingPunct="1">
              <a:buFont typeface="Arial" charset="0"/>
              <a:buChar char="•"/>
            </a:pPr>
            <a:endParaRPr lang="en-US" altLang="en-US" dirty="0">
              <a:sym typeface="Wingdings" charset="2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dirty="0">
                <a:sym typeface="Wingdings" charset="2"/>
              </a:rPr>
              <a:t> Measurements consistent with </a:t>
            </a:r>
            <a:r>
              <a:rPr lang="en-US" altLang="en-US" dirty="0" smtClean="0">
                <a:sym typeface="Wingdings" charset="2"/>
              </a:rPr>
              <a:t>K</a:t>
            </a:r>
            <a:r>
              <a:rPr lang="en-US" altLang="en-US" baseline="-25000" dirty="0" smtClean="0">
                <a:sym typeface="Wingdings" charset="2"/>
              </a:rPr>
              <a:t>L</a:t>
            </a:r>
            <a:r>
              <a:rPr lang="en-US" altLang="en-US" dirty="0" smtClean="0">
                <a:sym typeface="Wingdings" charset="2"/>
              </a:rPr>
              <a:t>=K</a:t>
            </a:r>
            <a:r>
              <a:rPr lang="en-US" altLang="en-US" baseline="-25000" dirty="0" smtClean="0">
                <a:latin typeface="Symbol" charset="2"/>
                <a:sym typeface="Wingdings" charset="2"/>
              </a:rPr>
              <a:t>2 </a:t>
            </a:r>
            <a:r>
              <a:rPr lang="en-US" altLang="en-US" dirty="0" smtClean="0">
                <a:sym typeface="Wingdings" charset="2"/>
              </a:rPr>
              <a:t>+ </a:t>
            </a:r>
            <a:r>
              <a:rPr lang="en-US" altLang="en-US" sz="2000" b="1" i="1" dirty="0" smtClean="0">
                <a:latin typeface="Symbol" charset="2"/>
              </a:rPr>
              <a:t>e </a:t>
            </a:r>
            <a:r>
              <a:rPr lang="en-US" altLang="en-US" dirty="0" smtClean="0">
                <a:sym typeface="Wingdings" charset="2"/>
              </a:rPr>
              <a:t>K</a:t>
            </a:r>
            <a:r>
              <a:rPr lang="en-US" altLang="en-US" baseline="-25000" dirty="0" smtClean="0">
                <a:sym typeface="Wingdings" charset="2"/>
              </a:rPr>
              <a:t>1</a:t>
            </a:r>
            <a:r>
              <a:rPr lang="en-US" altLang="en-US" dirty="0">
                <a:sym typeface="Wingdings" charset="2"/>
              </a:rPr>
              <a:t>; </a:t>
            </a:r>
            <a:r>
              <a:rPr lang="en-US" altLang="en-US" dirty="0">
                <a:latin typeface="Symbol" charset="2"/>
              </a:rPr>
              <a:t>e</a:t>
            </a:r>
            <a:r>
              <a:rPr lang="en-US" altLang="en-US" dirty="0">
                <a:sym typeface="Wingdings" charset="2"/>
              </a:rPr>
              <a:t>= 2.2x10</a:t>
            </a:r>
            <a:r>
              <a:rPr lang="en-US" altLang="en-US" baseline="30000" dirty="0">
                <a:sym typeface="Wingdings" charset="2"/>
              </a:rPr>
              <a:t>-3</a:t>
            </a:r>
          </a:p>
          <a:p>
            <a:pPr eaLnBrk="1" hangingPunct="1">
              <a:buFont typeface="Arial" charset="0"/>
              <a:buChar char="•"/>
            </a:pPr>
            <a:endParaRPr lang="en-US" altLang="en-US" dirty="0">
              <a:sym typeface="Wingdings" charset="2"/>
            </a:endParaRPr>
          </a:p>
          <a:p>
            <a:pPr>
              <a:buFont typeface="Arial" charset="0"/>
              <a:buChar char="•"/>
            </a:pPr>
            <a:r>
              <a:rPr lang="en-US" altLang="en-US" dirty="0">
                <a:sym typeface="Wingdings" charset="2"/>
              </a:rPr>
              <a:t> Phase of </a:t>
            </a:r>
            <a:r>
              <a:rPr lang="en-US" altLang="en-US" b="1" i="1" dirty="0">
                <a:latin typeface="Symbol" charset="2"/>
              </a:rPr>
              <a:t>e</a:t>
            </a:r>
            <a:r>
              <a:rPr lang="en-US" altLang="en-US" dirty="0" smtClean="0">
                <a:sym typeface="Wingdings" charset="2"/>
              </a:rPr>
              <a:t> </a:t>
            </a:r>
            <a:r>
              <a:rPr lang="en-US" altLang="en-US" dirty="0">
                <a:sym typeface="Wingdings" charset="2"/>
              </a:rPr>
              <a:t>consistent with CPV </a:t>
            </a:r>
            <a:r>
              <a:rPr lang="en-US" altLang="en-US" dirty="0" smtClean="0">
                <a:sym typeface="Wingdings" charset="2"/>
              </a:rPr>
              <a:t>originating</a:t>
            </a:r>
          </a:p>
          <a:p>
            <a:pPr eaLnBrk="1" hangingPunct="1"/>
            <a:r>
              <a:rPr lang="en-US" altLang="en-US" dirty="0" smtClean="0">
                <a:sym typeface="Wingdings" charset="2"/>
              </a:rPr>
              <a:t>      from short-distance </a:t>
            </a:r>
            <a:r>
              <a:rPr lang="en-US" altLang="en-US" dirty="0">
                <a:sym typeface="Wingdings" charset="2"/>
              </a:rPr>
              <a:t>Mass-Matrix </a:t>
            </a:r>
            <a:r>
              <a:rPr lang="en-US" altLang="en-US" dirty="0" smtClean="0">
                <a:sym typeface="Wingdings" charset="2"/>
              </a:rPr>
              <a:t>terms</a:t>
            </a:r>
          </a:p>
          <a:p>
            <a:pPr eaLnBrk="1" hangingPunct="1"/>
            <a:endParaRPr lang="en-US" altLang="en-US" dirty="0">
              <a:sym typeface="Wingdings" charset="2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dirty="0">
                <a:sym typeface="Wingdings" charset="2"/>
              </a:rPr>
              <a:t> Many beautiful, high-statistics measurements of CPV interference effects reported </a:t>
            </a:r>
          </a:p>
          <a:p>
            <a:pPr eaLnBrk="1" hangingPunct="1"/>
            <a:endParaRPr lang="en-US" altLang="en-US" dirty="0">
              <a:sym typeface="Wingdings" charset="2"/>
            </a:endParaRPr>
          </a:p>
          <a:p>
            <a:pPr eaLnBrk="1" hangingPunct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22" y="4787417"/>
            <a:ext cx="1929194" cy="600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72" y="4134126"/>
            <a:ext cx="1891792" cy="5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9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Saga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7956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80440" y="3818620"/>
            <a:ext cx="717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50021"/>
                </a:solidFill>
              </a:rPr>
              <a:t>J. Cronin</a:t>
            </a:r>
            <a:endParaRPr lang="en-US" sz="1200" dirty="0">
              <a:solidFill>
                <a:srgbClr val="A5002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0722" y="4095619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50021"/>
                </a:solidFill>
              </a:rPr>
              <a:t>J. </a:t>
            </a:r>
            <a:r>
              <a:rPr lang="en-US" sz="1200" dirty="0" err="1" smtClean="0">
                <a:solidFill>
                  <a:srgbClr val="A50021"/>
                </a:solidFill>
              </a:rPr>
              <a:t>Pilcher</a:t>
            </a:r>
            <a:endParaRPr lang="en-US" sz="1200" dirty="0">
              <a:solidFill>
                <a:srgbClr val="A5002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6194" y="4372618"/>
            <a:ext cx="839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50021"/>
                </a:solidFill>
              </a:rPr>
              <a:t>M. Banner</a:t>
            </a:r>
            <a:endParaRPr lang="en-US" sz="1200" dirty="0">
              <a:solidFill>
                <a:srgbClr val="A5002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8114" y="1796601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50021"/>
                </a:solidFill>
              </a:rPr>
              <a:t>J.K. Liu</a:t>
            </a:r>
            <a:endParaRPr lang="en-US" sz="1200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1" descr="Cronin_eta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751" y="1419344"/>
            <a:ext cx="6923314" cy="403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934200" y="1066800"/>
            <a:ext cx="10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8000"/>
                </a:solidFill>
              </a:rPr>
              <a:t>K</a:t>
            </a:r>
            <a:r>
              <a:rPr lang="en-US" b="0" baseline="-25000" dirty="0" smtClean="0">
                <a:solidFill>
                  <a:srgbClr val="008000"/>
                </a:solidFill>
              </a:rPr>
              <a:t>L</a:t>
            </a:r>
            <a:r>
              <a:rPr lang="en-US" b="0" dirty="0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US" b="0" dirty="0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US" b="0" baseline="30000" dirty="0" smtClean="0">
                <a:solidFill>
                  <a:srgbClr val="008000"/>
                </a:solidFill>
                <a:latin typeface="Symbol"/>
              </a:rPr>
              <a:t>0</a:t>
            </a:r>
            <a:r>
              <a:rPr lang="en-US" b="0" dirty="0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US" b="0" baseline="30000" dirty="0" smtClean="0">
                <a:solidFill>
                  <a:srgbClr val="008000"/>
                </a:solidFill>
              </a:rPr>
              <a:t>0</a:t>
            </a:r>
            <a:endParaRPr lang="en-US" b="0" dirty="0" smtClean="0">
              <a:solidFill>
                <a:srgbClr val="008000"/>
              </a:solidFill>
              <a:sym typeface="Wingdings"/>
            </a:endParaRPr>
          </a:p>
          <a:p>
            <a:r>
              <a:rPr lang="en-US" b="0" dirty="0" smtClean="0">
                <a:solidFill>
                  <a:srgbClr val="008000"/>
                </a:solidFill>
                <a:sym typeface="Wingdings"/>
              </a:rPr>
              <a:t>  signal</a:t>
            </a:r>
            <a:endParaRPr lang="en-US" b="0" dirty="0">
              <a:solidFill>
                <a:srgbClr val="008000"/>
              </a:solidFill>
            </a:endParaRPr>
          </a:p>
        </p:txBody>
      </p:sp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1514475" y="5486400"/>
          <a:ext cx="60737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22" name="Equation" r:id="rId4" imgW="3441700" imgH="215900" progId="Equation.3">
                  <p:embed/>
                </p:oleObj>
              </mc:Choice>
              <mc:Fallback>
                <p:oleObj name="Equation" r:id="rId4" imgW="3441700" imgH="215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475" y="5486400"/>
                        <a:ext cx="6073775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rot="5400000">
            <a:off x="6546002" y="1710684"/>
            <a:ext cx="560684" cy="519400"/>
          </a:xfrm>
          <a:prstGeom prst="straightConnector1">
            <a:avLst/>
          </a:prstGeom>
          <a:ln w="127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28950" y="6126480"/>
            <a:ext cx="1371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4000"/>
                </a:solidFill>
              </a:rPr>
              <a:t>7% precision</a:t>
            </a:r>
            <a:endParaRPr lang="en-US" dirty="0">
              <a:solidFill>
                <a:srgbClr val="804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9624" y="1004636"/>
            <a:ext cx="100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70C0"/>
                </a:solidFill>
              </a:rPr>
              <a:t>K</a:t>
            </a:r>
            <a:r>
              <a:rPr lang="en-US" b="0" baseline="-25000" dirty="0" smtClean="0">
                <a:solidFill>
                  <a:srgbClr val="0070C0"/>
                </a:solidFill>
              </a:rPr>
              <a:t>S</a:t>
            </a:r>
            <a:r>
              <a:rPr lang="en-US" b="0" dirty="0" smtClean="0">
                <a:solidFill>
                  <a:srgbClr val="0070C0"/>
                </a:solidFill>
                <a:sym typeface="Wingdings"/>
              </a:rPr>
              <a:t></a:t>
            </a:r>
            <a:r>
              <a:rPr lang="en-US" b="0" dirty="0" smtClean="0">
                <a:solidFill>
                  <a:srgbClr val="0070C0"/>
                </a:solidFill>
                <a:latin typeface="Symbol"/>
              </a:rPr>
              <a:t>p</a:t>
            </a:r>
            <a:r>
              <a:rPr lang="en-US" b="0" baseline="30000" dirty="0" smtClean="0">
                <a:solidFill>
                  <a:srgbClr val="0070C0"/>
                </a:solidFill>
                <a:latin typeface="Symbol"/>
              </a:rPr>
              <a:t>0</a:t>
            </a:r>
            <a:r>
              <a:rPr lang="en-US" b="0" dirty="0" smtClean="0">
                <a:solidFill>
                  <a:srgbClr val="0070C0"/>
                </a:solidFill>
                <a:latin typeface="Symbol"/>
              </a:rPr>
              <a:t>p</a:t>
            </a:r>
            <a:r>
              <a:rPr lang="en-US" b="0" baseline="30000" dirty="0" smtClean="0">
                <a:solidFill>
                  <a:srgbClr val="0070C0"/>
                </a:solidFill>
              </a:rPr>
              <a:t>0</a:t>
            </a:r>
            <a:endParaRPr lang="en-US" b="0" dirty="0" smtClean="0">
              <a:solidFill>
                <a:srgbClr val="0070C0"/>
              </a:solidFill>
              <a:sym typeface="Wingdings"/>
            </a:endParaRPr>
          </a:p>
          <a:p>
            <a:r>
              <a:rPr lang="en-US" b="0" dirty="0" smtClean="0">
                <a:solidFill>
                  <a:srgbClr val="0070C0"/>
                </a:solidFill>
                <a:sym typeface="Wingdings"/>
              </a:rPr>
              <a:t>  signal</a:t>
            </a:r>
            <a:endParaRPr lang="en-US" b="0" dirty="0">
              <a:solidFill>
                <a:srgbClr val="0070C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4569282" y="1613090"/>
            <a:ext cx="560684" cy="519400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13421" y="2313817"/>
            <a:ext cx="676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chemeClr val="accent3">
                    <a:lumMod val="50000"/>
                  </a:schemeClr>
                </a:solidFill>
              </a:rPr>
              <a:t>   130 </a:t>
            </a:r>
          </a:p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events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0421" y="5486638"/>
            <a:ext cx="1162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baseline="-25000" dirty="0" smtClean="0"/>
              <a:t>+-</a:t>
            </a:r>
            <a:r>
              <a:rPr lang="en-US" dirty="0" smtClean="0"/>
              <a:t>/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baseline="-25000" dirty="0" smtClean="0"/>
              <a:t>00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419" y="-93017"/>
            <a:ext cx="8229600" cy="1143000"/>
          </a:xfrm>
        </p:spPr>
        <p:txBody>
          <a:bodyPr/>
          <a:lstStyle/>
          <a:p>
            <a:r>
              <a:rPr lang="en-US" dirty="0" smtClean="0"/>
              <a:t>The early measurements</a:t>
            </a:r>
            <a:endParaRPr lang="en-US" dirty="0"/>
          </a:p>
        </p:txBody>
      </p:sp>
      <p:pic>
        <p:nvPicPr>
          <p:cNvPr id="3" name="Picture 2" descr="Screen shot 2016-06-30 at 1.05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19" y="1677024"/>
            <a:ext cx="7264866" cy="405803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203" y="3871675"/>
            <a:ext cx="4976608" cy="30973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12375" y="138035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3100 π</a:t>
            </a:r>
            <a:r>
              <a:rPr lang="en-US" baseline="30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2203" y="1677024"/>
            <a:ext cx="3708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all results are consistent with </a:t>
            </a:r>
            <a:r>
              <a:rPr lang="en-US" sz="2000" dirty="0" err="1" smtClean="0">
                <a:solidFill>
                  <a:srgbClr val="008000"/>
                </a:solidFill>
              </a:rPr>
              <a:t>ε</a:t>
            </a:r>
            <a:r>
              <a:rPr lang="en-US" sz="2000" dirty="0" smtClean="0">
                <a:solidFill>
                  <a:srgbClr val="008000"/>
                </a:solidFill>
              </a:rPr>
              <a:t>’=0 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8" name="Horizontal Scroll 7"/>
          <p:cNvSpPr/>
          <p:nvPr/>
        </p:nvSpPr>
        <p:spPr>
          <a:xfrm rot="20436016">
            <a:off x="1167563" y="3227806"/>
            <a:ext cx="7186139" cy="1507366"/>
          </a:xfrm>
          <a:prstGeom prst="horizontalScroll">
            <a:avLst/>
          </a:prstGeom>
          <a:solidFill>
            <a:srgbClr val="FFFF00">
              <a:alpha val="90000"/>
            </a:srgbClr>
          </a:solidFill>
          <a:ln w="3175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800000"/>
                </a:solidFill>
                <a:latin typeface="Comic Sans MS"/>
              </a:rPr>
              <a:t>Superweak</a:t>
            </a:r>
            <a:r>
              <a:rPr lang="en-US" sz="3600" dirty="0" smtClean="0">
                <a:solidFill>
                  <a:srgbClr val="800000"/>
                </a:solidFill>
                <a:latin typeface="Comic Sans MS"/>
              </a:rPr>
              <a:t> is looking good!!</a:t>
            </a:r>
            <a:endParaRPr lang="en-US" sz="36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7730" y="4302758"/>
            <a:ext cx="1371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804000"/>
                </a:solidFill>
              </a:rPr>
              <a:t>1% </a:t>
            </a:r>
            <a:r>
              <a:rPr lang="en-US" dirty="0" smtClean="0">
                <a:solidFill>
                  <a:srgbClr val="804000"/>
                </a:solidFill>
              </a:rPr>
              <a:t>precision</a:t>
            </a:r>
            <a:endParaRPr lang="en-US" dirty="0">
              <a:solidFill>
                <a:srgbClr val="804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1989 on non-zero measurement of </a:t>
            </a:r>
            <a:r>
              <a:rPr lang="en-US" b="1" i="1" dirty="0" err="1" smtClean="0">
                <a:latin typeface="Symbol"/>
              </a:rPr>
              <a:t>e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3" name="Picture 2" descr="Screen shot 2016-06-29 at 2.35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2968"/>
            <a:ext cx="9144000" cy="3432064"/>
          </a:xfrm>
          <a:prstGeom prst="rect">
            <a:avLst/>
          </a:prstGeom>
        </p:spPr>
      </p:pic>
      <p:pic>
        <p:nvPicPr>
          <p:cNvPr id="4" name="Picture 3" descr="wolfenstein pho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311" y="4667712"/>
            <a:ext cx="1717010" cy="2190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Go to higher energy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80399" y="2033704"/>
            <a:ext cx="2178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US:  E731 at </a:t>
            </a:r>
            <a:r>
              <a:rPr lang="en-US" dirty="0" err="1" smtClean="0"/>
              <a:t>Fermilab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012293" y="4452043"/>
            <a:ext cx="235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Europe: NA-31 at CERN</a:t>
            </a:r>
          </a:p>
        </p:txBody>
      </p:sp>
      <p:pic>
        <p:nvPicPr>
          <p:cNvPr id="7" name="Picture 6" descr="Screen shot 2016-06-30 at 2.47.2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101" y="835708"/>
            <a:ext cx="4224719" cy="3101914"/>
          </a:xfrm>
          <a:prstGeom prst="rect">
            <a:avLst/>
          </a:prstGeom>
        </p:spPr>
      </p:pic>
      <p:pic>
        <p:nvPicPr>
          <p:cNvPr id="10" name="Picture 9" descr="Screen shot 2016-06-30 at 3.14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11" y="3965228"/>
            <a:ext cx="5301846" cy="2632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80468" y="5052052"/>
            <a:ext cx="110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North Area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061456" y="5316990"/>
            <a:ext cx="382451" cy="280342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NA31 </a:t>
            </a:r>
            <a:r>
              <a:rPr lang="en-US" sz="3556" dirty="0" smtClean="0"/>
              <a:t>(CERN)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“evidence” for </a:t>
            </a:r>
            <a:r>
              <a:rPr lang="en-US" dirty="0" smtClean="0">
                <a:latin typeface="Symbol"/>
              </a:rPr>
              <a:t>e</a:t>
            </a:r>
            <a:r>
              <a:rPr lang="en-US" dirty="0" smtClean="0"/>
              <a:t>’≠0 </a:t>
            </a:r>
            <a:endParaRPr lang="en-US" dirty="0"/>
          </a:p>
        </p:txBody>
      </p:sp>
      <p:pic>
        <p:nvPicPr>
          <p:cNvPr id="4" name="Picture 3" descr="Screen shot 2016-06-30 at 10.52.0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" y="1294153"/>
            <a:ext cx="9142594" cy="55680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3563" y="1273505"/>
            <a:ext cx="3515677" cy="79799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9443" name="Object 3"/>
          <p:cNvGraphicFramePr>
            <a:graphicFrameLocks noChangeAspect="1"/>
          </p:cNvGraphicFramePr>
          <p:nvPr/>
        </p:nvGraphicFramePr>
        <p:xfrm>
          <a:off x="821388" y="1262230"/>
          <a:ext cx="337502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35" name="Equation" r:id="rId4" imgW="1676400" imgH="393700" progId="Equation.3">
                  <p:embed/>
                </p:oleObj>
              </mc:Choice>
              <mc:Fallback>
                <p:oleObj name="Equation" r:id="rId4" imgW="1676400" imgH="3937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88" y="1262230"/>
                        <a:ext cx="3375025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38588" y="4105077"/>
            <a:ext cx="2240154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 magnet!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10606" y="2208547"/>
            <a:ext cx="12672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calorimeter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26057" y="5483319"/>
            <a:ext cx="13406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moveable</a:t>
            </a:r>
          </a:p>
          <a:p>
            <a:r>
              <a:rPr lang="en-US" dirty="0" smtClean="0"/>
              <a:t>proton bean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309"/>
            <a:ext cx="8229600" cy="9643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E731 </a:t>
            </a:r>
            <a:r>
              <a:rPr lang="en-US" sz="3200" dirty="0" smtClean="0"/>
              <a:t>(</a:t>
            </a:r>
            <a:r>
              <a:rPr lang="en-US" sz="3200" dirty="0" err="1" smtClean="0"/>
              <a:t>Fermilab</a:t>
            </a:r>
            <a:r>
              <a:rPr lang="en-US" sz="3200" dirty="0" smtClean="0"/>
              <a:t>) </a:t>
            </a:r>
            <a:r>
              <a:rPr lang="en-US" dirty="0" smtClean="0"/>
              <a:t>finds </a:t>
            </a:r>
            <a:r>
              <a:rPr lang="en-US" dirty="0" err="1" smtClean="0">
                <a:latin typeface="Symbol"/>
              </a:rPr>
              <a:t>e</a:t>
            </a:r>
            <a:r>
              <a:rPr lang="en-US" dirty="0" smtClean="0"/>
              <a:t>’=consistent with 0</a:t>
            </a:r>
            <a:endParaRPr lang="en-US" dirty="0"/>
          </a:p>
        </p:txBody>
      </p:sp>
      <p:pic>
        <p:nvPicPr>
          <p:cNvPr id="3" name="Picture 2" descr="Screen shot 2016-06-30 at 11.06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36725" y="-530179"/>
            <a:ext cx="5722310" cy="9054050"/>
          </a:xfrm>
          <a:prstGeom prst="rect">
            <a:avLst/>
          </a:prstGeom>
        </p:spPr>
      </p:pic>
      <p:graphicFrame>
        <p:nvGraphicFramePr>
          <p:cNvPr id="190466" name="Object 2"/>
          <p:cNvGraphicFramePr>
            <a:graphicFrameLocks noChangeAspect="1"/>
          </p:cNvGraphicFramePr>
          <p:nvPr/>
        </p:nvGraphicFramePr>
        <p:xfrm>
          <a:off x="134938" y="1176338"/>
          <a:ext cx="327342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58" name="Equation" r:id="rId4" imgW="1625600" imgH="393700" progId="Equation.3">
                  <p:embed/>
                </p:oleObj>
              </mc:Choice>
              <mc:Fallback>
                <p:oleObj name="Equation" r:id="rId4" imgW="1625600" imgH="393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1176338"/>
                        <a:ext cx="3273425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61123" y="3524474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magnet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449" y="3910976"/>
            <a:ext cx="145886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 beams with</a:t>
            </a:r>
          </a:p>
          <a:p>
            <a:r>
              <a:rPr lang="en-US" dirty="0" smtClean="0"/>
              <a:t>a regenerator</a:t>
            </a:r>
          </a:p>
          <a:p>
            <a:r>
              <a:rPr lang="en-US" dirty="0" smtClean="0"/>
              <a:t>that moves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6-06-29 at 2.41.3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42"/>
            <a:ext cx="9144000" cy="68203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14513" y="274638"/>
            <a:ext cx="6236247" cy="778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Big Controversy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364" y="1202000"/>
            <a:ext cx="100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E731: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10727" y="5884923"/>
            <a:ext cx="1002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NA31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ε</a:t>
            </a:r>
            <a:r>
              <a:rPr lang="en-US" dirty="0" smtClean="0"/>
              <a:t>’=0? </a:t>
            </a:r>
            <a:r>
              <a:rPr lang="en-US" dirty="0"/>
              <a:t>o</a:t>
            </a:r>
            <a:r>
              <a:rPr lang="en-US" dirty="0" smtClean="0"/>
              <a:t>r </a:t>
            </a:r>
            <a:r>
              <a:rPr lang="en-US" dirty="0" err="1" smtClean="0"/>
              <a:t>ε</a:t>
            </a:r>
            <a:r>
              <a:rPr lang="en-US" dirty="0" smtClean="0"/>
              <a:t>’≠ 0?, that is the question</a:t>
            </a:r>
            <a:endParaRPr lang="en-US" dirty="0"/>
          </a:p>
        </p:txBody>
      </p:sp>
      <p:pic>
        <p:nvPicPr>
          <p:cNvPr id="4" name="Picture 3" descr="Screen shot 2016-06-29 at 1.49.1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179" y="1429995"/>
            <a:ext cx="4996321" cy="4384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8340" y="2466211"/>
            <a:ext cx="2243892" cy="182205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611492" y="1665613"/>
          <a:ext cx="2638465" cy="619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31" name="Equation" r:id="rId4" imgW="1676400" imgH="393700" progId="Equation.3">
                  <p:embed/>
                </p:oleObj>
              </mc:Choice>
              <mc:Fallback>
                <p:oleObj name="Equation" r:id="rId4" imgW="1676400" imgH="393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1492" y="1665613"/>
                        <a:ext cx="2638465" cy="619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300939" y="4621550"/>
            <a:ext cx="596370" cy="182205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goal</a:t>
            </a:r>
            <a:endParaRPr lang="en-US" dirty="0"/>
          </a:p>
        </p:txBody>
      </p:sp>
      <p:graphicFrame>
        <p:nvGraphicFramePr>
          <p:cNvPr id="284674" name="Object 2"/>
          <p:cNvGraphicFramePr>
            <a:graphicFrameLocks noChangeAspect="1"/>
          </p:cNvGraphicFramePr>
          <p:nvPr/>
        </p:nvGraphicFramePr>
        <p:xfrm>
          <a:off x="1841966" y="2566987"/>
          <a:ext cx="5423707" cy="1058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68" name="Equation" r:id="rId3" imgW="2146300" imgH="419100" progId="Equation.3">
                  <p:embed/>
                </p:oleObj>
              </mc:Choice>
              <mc:Fallback>
                <p:oleObj name="Equation" r:id="rId3" imgW="2146300" imgH="419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966" y="2566987"/>
                        <a:ext cx="5423707" cy="10587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38075" y="1794445"/>
            <a:ext cx="107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Measure: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4602" y="4378720"/>
            <a:ext cx="366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50021"/>
                </a:solidFill>
              </a:rPr>
              <a:t>with ≈± 0.1% precision </a:t>
            </a:r>
            <a:endParaRPr lang="en-US" sz="2800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7403" y="-41631"/>
            <a:ext cx="8229600" cy="1143000"/>
          </a:xfrm>
        </p:spPr>
        <p:txBody>
          <a:bodyPr/>
          <a:lstStyle/>
          <a:p>
            <a:r>
              <a:rPr lang="en-US" dirty="0" smtClean="0"/>
              <a:t>Question from lecture 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92814" y="1140091"/>
            <a:ext cx="3498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do we measure time?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6421" y="1659796"/>
            <a:ext cx="89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CPLEAR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60820" y="174129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NA31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4" y="4569742"/>
            <a:ext cx="2266874" cy="5925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1" y="5261871"/>
            <a:ext cx="3518297" cy="682550"/>
          </a:xfrm>
          <a:prstGeom prst="rect">
            <a:avLst/>
          </a:prstGeom>
        </p:spPr>
      </p:pic>
      <p:pic>
        <p:nvPicPr>
          <p:cNvPr id="17" name="Picture 6" descr="Screen shot 2016-06-28 at 1.57.4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5" y="1997607"/>
            <a:ext cx="2531773" cy="247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0" descr="Screen shot 2016-06-23 at 4.42.0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43" y="2110629"/>
            <a:ext cx="4113860" cy="284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689082"/>
              </p:ext>
            </p:extLst>
          </p:nvPr>
        </p:nvGraphicFramePr>
        <p:xfrm>
          <a:off x="5196840" y="5126775"/>
          <a:ext cx="2727960" cy="53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00" name="Equation" r:id="rId7" imgW="10107937" imgH="1980952" progId="Equation.3">
                  <p:embed/>
                </p:oleObj>
              </mc:Choice>
              <mc:Fallback>
                <p:oleObj name="Equation" r:id="rId7" imgW="10107937" imgH="198095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6840" y="5126775"/>
                        <a:ext cx="2727960" cy="53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811888"/>
              </p:ext>
            </p:extLst>
          </p:nvPr>
        </p:nvGraphicFramePr>
        <p:xfrm>
          <a:off x="4982368" y="5660463"/>
          <a:ext cx="2635567" cy="303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01" name="Equation" r:id="rId9" imgW="10158730" imgH="1168254" progId="Equation.3">
                  <p:embed/>
                </p:oleObj>
              </mc:Choice>
              <mc:Fallback>
                <p:oleObj name="Equation" r:id="rId9" imgW="10158730" imgH="116825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2368" y="5660463"/>
                        <a:ext cx="2635567" cy="3034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588716"/>
              </p:ext>
            </p:extLst>
          </p:nvPr>
        </p:nvGraphicFramePr>
        <p:xfrm>
          <a:off x="4982368" y="5995605"/>
          <a:ext cx="2818447" cy="321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02" name="Equation" r:id="rId11" imgW="10209524" imgH="1168254" progId="Equation.3">
                  <p:embed/>
                </p:oleObj>
              </mc:Choice>
              <mc:Fallback>
                <p:oleObj name="Equation" r:id="rId11" imgW="10209524" imgH="116825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2368" y="5995605"/>
                        <a:ext cx="2818447" cy="321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79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NA-48 experiment at CERN</a:t>
            </a:r>
            <a:endParaRPr lang="en-US" dirty="0"/>
          </a:p>
        </p:txBody>
      </p:sp>
      <p:pic>
        <p:nvPicPr>
          <p:cNvPr id="4" name="Picture 3" descr="Screen shot 2016-06-30 at 10.04.4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68" y="1314276"/>
            <a:ext cx="5629465" cy="4965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0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NA48: </a:t>
            </a:r>
            <a:r>
              <a:rPr lang="en-US" dirty="0" smtClean="0"/>
              <a:t>K</a:t>
            </a:r>
            <a:r>
              <a:rPr lang="en-US" baseline="-25000" dirty="0" smtClean="0"/>
              <a:t>S</a:t>
            </a:r>
            <a:r>
              <a:rPr lang="en-US" dirty="0" smtClean="0"/>
              <a:t> and K</a:t>
            </a:r>
            <a:r>
              <a:rPr lang="en-US" baseline="-25000" dirty="0" smtClean="0"/>
              <a:t>L</a:t>
            </a:r>
            <a:r>
              <a:rPr lang="en-US" dirty="0" smtClean="0"/>
              <a:t> beams simultaneously</a:t>
            </a:r>
            <a:endParaRPr lang="en-US" dirty="0"/>
          </a:p>
        </p:txBody>
      </p:sp>
      <p:pic>
        <p:nvPicPr>
          <p:cNvPr id="3" name="Picture 2" descr="Screen shot 2016-06-30 at 10.08.0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20" y="1114932"/>
            <a:ext cx="7815958" cy="5542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272" y="1030655"/>
            <a:ext cx="3269728" cy="692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S</a:t>
            </a:r>
            <a:r>
              <a:rPr lang="en-US" dirty="0" smtClean="0"/>
              <a:t> and K</a:t>
            </a:r>
            <a:r>
              <a:rPr lang="en-US" baseline="-25000" dirty="0" smtClean="0"/>
              <a:t>L</a:t>
            </a:r>
            <a:r>
              <a:rPr lang="en-US" dirty="0" smtClean="0"/>
              <a:t> signatures</a:t>
            </a:r>
            <a:endParaRPr lang="en-US" dirty="0"/>
          </a:p>
        </p:txBody>
      </p:sp>
      <p:pic>
        <p:nvPicPr>
          <p:cNvPr id="3" name="Picture 2" descr="Screen shot 2016-06-30 at 10.11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436" y="1276377"/>
            <a:ext cx="5273673" cy="5064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5949" y="6182692"/>
            <a:ext cx="3885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 time – proton beam counter 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45636" y="1490151"/>
            <a:ext cx="37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K</a:t>
            </a:r>
            <a:r>
              <a:rPr lang="en-US" baseline="-25000" dirty="0" smtClean="0">
                <a:solidFill>
                  <a:srgbClr val="008000"/>
                </a:solidFill>
              </a:rPr>
              <a:t>S</a:t>
            </a:r>
            <a:r>
              <a:rPr lang="en-US" dirty="0" smtClean="0"/>
              <a:t> </a:t>
            </a:r>
          </a:p>
          <a:p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5685" y="2325690"/>
            <a:ext cx="37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baseline="-25000" dirty="0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08748" y="1619601"/>
            <a:ext cx="309173" cy="19600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K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>
                <a:latin typeface="Symbol"/>
              </a:rPr>
              <a:t>0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events</a:t>
            </a:r>
            <a:endParaRPr lang="en-US" dirty="0"/>
          </a:p>
        </p:txBody>
      </p:sp>
      <p:pic>
        <p:nvPicPr>
          <p:cNvPr id="3" name="Picture 2" descr="Screen shot 2016-06-30 at 10.17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294" y="3455092"/>
            <a:ext cx="5815004" cy="3126848"/>
          </a:xfrm>
          <a:prstGeom prst="rect">
            <a:avLst/>
          </a:prstGeom>
        </p:spPr>
      </p:pic>
      <p:pic>
        <p:nvPicPr>
          <p:cNvPr id="5" name="Picture 4" descr="Screen shot 2016-06-30 at 12.20.3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94" y="1263651"/>
            <a:ext cx="5815004" cy="3234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2102" y="3037834"/>
            <a:ext cx="2658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 the value of D that</a:t>
            </a:r>
          </a:p>
          <a:p>
            <a:r>
              <a:rPr lang="en-US" dirty="0" smtClean="0"/>
              <a:t>gives the correct M</a:t>
            </a:r>
            <a:r>
              <a:rPr lang="en-US" baseline="-25000" dirty="0" smtClean="0"/>
              <a:t>K</a:t>
            </a:r>
            <a:r>
              <a:rPr lang="en-US" dirty="0" smtClean="0"/>
              <a:t> value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>
                <a:latin typeface="Symbol"/>
              </a:rPr>
              <a:t>0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event selection</a:t>
            </a:r>
            <a:endParaRPr lang="en-US" dirty="0"/>
          </a:p>
        </p:txBody>
      </p:sp>
      <p:pic>
        <p:nvPicPr>
          <p:cNvPr id="4" name="Picture 3" descr="Screen shot 2016-06-30 at 10.17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567" y="1747940"/>
            <a:ext cx="4053866" cy="2432222"/>
          </a:xfrm>
          <a:prstGeom prst="rect">
            <a:avLst/>
          </a:prstGeom>
        </p:spPr>
      </p:pic>
      <p:pic>
        <p:nvPicPr>
          <p:cNvPr id="5" name="Picture 4" descr="Screen shot 2016-06-30 at 10.19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236" y="2300060"/>
            <a:ext cx="4298806" cy="441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/>
              </a:rPr>
              <a:t>p</a:t>
            </a:r>
            <a:r>
              <a:rPr lang="en-US" baseline="30000" dirty="0" err="1" smtClean="0">
                <a:latin typeface="Symbol"/>
              </a:rPr>
              <a:t>+</a:t>
            </a:r>
            <a:r>
              <a:rPr lang="en-US" dirty="0" err="1" smtClean="0">
                <a:latin typeface="Symbol"/>
              </a:rPr>
              <a:t>p</a:t>
            </a:r>
            <a:r>
              <a:rPr lang="en-US" baseline="30000" dirty="0"/>
              <a:t>-</a:t>
            </a:r>
            <a:r>
              <a:rPr lang="en-US" dirty="0" smtClean="0"/>
              <a:t> detection</a:t>
            </a:r>
            <a:endParaRPr lang="en-US" dirty="0"/>
          </a:p>
        </p:txBody>
      </p:sp>
      <p:pic>
        <p:nvPicPr>
          <p:cNvPr id="3" name="Picture 2" descr="Screen shot 2016-06-30 at 10.16.1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93" y="1417638"/>
            <a:ext cx="7628162" cy="4403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/>
              </a:rPr>
              <a:t>p</a:t>
            </a:r>
            <a:r>
              <a:rPr lang="en-US" baseline="30000" dirty="0" err="1" smtClean="0">
                <a:latin typeface="Symbol"/>
              </a:rPr>
              <a:t>+</a:t>
            </a:r>
            <a:r>
              <a:rPr lang="en-US" dirty="0" err="1" smtClean="0">
                <a:latin typeface="Symbol"/>
              </a:rPr>
              <a:t>p</a:t>
            </a:r>
            <a:r>
              <a:rPr lang="en-US" baseline="30000" dirty="0" smtClean="0"/>
              <a:t>-</a:t>
            </a:r>
            <a:r>
              <a:rPr lang="en-US" dirty="0" smtClean="0"/>
              <a:t> selection</a:t>
            </a:r>
            <a:endParaRPr lang="en-US" dirty="0"/>
          </a:p>
        </p:txBody>
      </p:sp>
      <p:pic>
        <p:nvPicPr>
          <p:cNvPr id="3" name="Picture 2" descr="Screen shot 2016-06-30 at 10.14.3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417638"/>
            <a:ext cx="6646632" cy="5035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7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Problem:  different decay-time distributions</a:t>
            </a:r>
            <a:endParaRPr lang="en-US" dirty="0"/>
          </a:p>
        </p:txBody>
      </p:sp>
      <p:pic>
        <p:nvPicPr>
          <p:cNvPr id="3" name="Picture 2" descr="Screen shot 2016-06-30 at 12.38.4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16" y="1573400"/>
            <a:ext cx="5141773" cy="528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7360" y="1748434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</a:rPr>
              <a:t>from </a:t>
            </a:r>
            <a:r>
              <a:rPr lang="en-US" sz="1600" dirty="0" err="1" smtClean="0">
                <a:solidFill>
                  <a:srgbClr val="A50021"/>
                </a:solidFill>
              </a:rPr>
              <a:t>KTeV</a:t>
            </a:r>
            <a:endParaRPr lang="en-US" sz="1600" dirty="0">
              <a:solidFill>
                <a:srgbClr val="A50021"/>
              </a:solidFill>
            </a:endParaRPr>
          </a:p>
        </p:txBody>
      </p:sp>
      <p:graphicFrame>
        <p:nvGraphicFramePr>
          <p:cNvPr id="201730" name="Object 2"/>
          <p:cNvGraphicFramePr>
            <a:graphicFrameLocks noChangeAspect="1"/>
          </p:cNvGraphicFramePr>
          <p:nvPr/>
        </p:nvGraphicFramePr>
        <p:xfrm>
          <a:off x="5657872" y="2730280"/>
          <a:ext cx="3440113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22" name="Equation" r:id="rId4" imgW="2146300" imgH="419100" progId="Equation.3">
                  <p:embed/>
                </p:oleObj>
              </mc:Choice>
              <mc:Fallback>
                <p:oleObj name="Equation" r:id="rId4" imgW="2146300" imgH="419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72" y="2730280"/>
                        <a:ext cx="3440113" cy="671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06882" y="1960086"/>
            <a:ext cx="3026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Ideally, efficiency corrections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cancel out in the ratios: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3433" y="3391838"/>
            <a:ext cx="3026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However, because of the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differences in the decay vertex distributions, these cancellations are not so effective.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038" y="0"/>
            <a:ext cx="8229600" cy="857243"/>
          </a:xfrm>
        </p:spPr>
        <p:txBody>
          <a:bodyPr/>
          <a:lstStyle/>
          <a:p>
            <a:r>
              <a:rPr lang="en-US" dirty="0" smtClean="0"/>
              <a:t>Determining the R (double ratio)</a:t>
            </a:r>
            <a:endParaRPr lang="en-US" dirty="0"/>
          </a:p>
        </p:txBody>
      </p:sp>
      <p:pic>
        <p:nvPicPr>
          <p:cNvPr id="3" name="Picture 2" descr="Screen shot 2016-06-30 at 10.52.0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" y="814396"/>
            <a:ext cx="9142594" cy="15217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12995" y="1176654"/>
            <a:ext cx="110432" cy="772991"/>
          </a:xfrm>
          <a:prstGeom prst="rect">
            <a:avLst/>
          </a:prstGeom>
          <a:solidFill>
            <a:schemeClr val="bg1"/>
          </a:solidFill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481684" y="1493908"/>
            <a:ext cx="301037" cy="11295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945092" y="1496001"/>
            <a:ext cx="301037" cy="11295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46129" y="1277473"/>
            <a:ext cx="44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Δz</a:t>
            </a:r>
            <a:r>
              <a:rPr lang="en-US" baseline="-25000" dirty="0" err="1" smtClean="0">
                <a:solidFill>
                  <a:schemeClr val="accent4">
                    <a:lumMod val="50000"/>
                  </a:schemeClr>
                </a:solidFill>
              </a:rPr>
              <a:t>i</a:t>
            </a:r>
            <a:endParaRPr lang="en-US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1829" y="704758"/>
            <a:ext cx="311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z</a:t>
            </a:r>
            <a:r>
              <a:rPr lang="en-US" baseline="-25000" dirty="0" err="1" smtClean="0">
                <a:solidFill>
                  <a:schemeClr val="accent4">
                    <a:lumMod val="50000"/>
                  </a:schemeClr>
                </a:solidFill>
              </a:rPr>
              <a:t>i</a:t>
            </a:r>
            <a:endParaRPr lang="en-US" baseline="-250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|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040" y="2559854"/>
            <a:ext cx="776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Consider a slice of decay volume, </a:t>
            </a:r>
            <a:r>
              <a:rPr lang="en-US" dirty="0" err="1" smtClean="0"/>
              <a:t>Δz</a:t>
            </a:r>
            <a:r>
              <a:rPr lang="en-US" baseline="-25000" dirty="0" err="1" smtClean="0"/>
              <a:t>i</a:t>
            </a:r>
            <a:r>
              <a:rPr lang="en-US" dirty="0" smtClean="0"/>
              <a:t> at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i</a:t>
            </a:r>
            <a:r>
              <a:rPr lang="en-US" dirty="0" smtClean="0"/>
              <a:t>. and a range of K momentum </a:t>
            </a:r>
            <a:r>
              <a:rPr lang="en-US" dirty="0" err="1" smtClean="0"/>
              <a:t>Δp</a:t>
            </a:r>
            <a:r>
              <a:rPr lang="en-US" baseline="-25000" dirty="0" err="1" smtClean="0"/>
              <a:t>j</a:t>
            </a:r>
            <a:r>
              <a:rPr lang="en-US" dirty="0" smtClean="0"/>
              <a:t> at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j</a:t>
            </a:r>
            <a:r>
              <a:rPr lang="en-US" dirty="0" smtClean="0"/>
              <a:t>  :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00063" y="3903663"/>
          <a:ext cx="7964487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17" name="Equation" r:id="rId4" imgW="4826000" imgH="457200" progId="Equation.3">
                  <p:embed/>
                </p:oleObj>
              </mc:Choice>
              <mc:Fallback>
                <p:oleObj name="Equation" r:id="rId4" imgW="482600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3903663"/>
                        <a:ext cx="7964487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4468" y="3521359"/>
            <a:ext cx="15203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</a:rPr>
              <a:t>numbers of</a:t>
            </a:r>
          </a:p>
          <a:p>
            <a:r>
              <a:rPr lang="en-US" sz="1600" dirty="0" smtClean="0">
                <a:solidFill>
                  <a:srgbClr val="A50021"/>
                </a:solidFill>
              </a:rPr>
              <a:t>detected events</a:t>
            </a:r>
            <a:endParaRPr lang="en-US" sz="1600" dirty="0">
              <a:solidFill>
                <a:srgbClr val="A5002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7344" y="3675554"/>
            <a:ext cx="111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</a:rPr>
              <a:t>efficiencies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26295" y="3148875"/>
            <a:ext cx="1697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</a:rPr>
              <a:t>numbers of K</a:t>
            </a:r>
            <a:r>
              <a:rPr lang="en-US" sz="1600" baseline="-25000" dirty="0" smtClean="0">
                <a:solidFill>
                  <a:srgbClr val="A50021"/>
                </a:solidFill>
              </a:rPr>
              <a:t>L(S)</a:t>
            </a:r>
            <a:r>
              <a:rPr lang="en-US" sz="1600" dirty="0" smtClean="0">
                <a:solidFill>
                  <a:srgbClr val="A50021"/>
                </a:solidFill>
              </a:rPr>
              <a:t> in</a:t>
            </a:r>
          </a:p>
          <a:p>
            <a:r>
              <a:rPr lang="en-US" sz="1600" dirty="0" smtClean="0">
                <a:solidFill>
                  <a:srgbClr val="A50021"/>
                </a:solidFill>
              </a:rPr>
              <a:t>(</a:t>
            </a:r>
            <a:r>
              <a:rPr lang="en-US" sz="1600" dirty="0" err="1" smtClean="0">
                <a:solidFill>
                  <a:srgbClr val="A50021"/>
                </a:solidFill>
                <a:latin typeface="ＭＳ ゴシック"/>
                <a:ea typeface="ＭＳ ゴシック"/>
                <a:cs typeface="ＭＳ ゴシック"/>
              </a:rPr>
              <a:t>Δ</a:t>
            </a:r>
            <a:r>
              <a:rPr lang="en-US" sz="1600" dirty="0" err="1" smtClean="0">
                <a:solidFill>
                  <a:srgbClr val="A50021"/>
                </a:solidFill>
              </a:rPr>
              <a:t>z</a:t>
            </a:r>
            <a:r>
              <a:rPr lang="en-US" sz="1600" baseline="-25000" dirty="0" err="1" smtClean="0">
                <a:solidFill>
                  <a:srgbClr val="A50021"/>
                </a:solidFill>
              </a:rPr>
              <a:t>i</a:t>
            </a:r>
            <a:r>
              <a:rPr lang="en-US" sz="1600" baseline="-25000" dirty="0" smtClean="0">
                <a:solidFill>
                  <a:srgbClr val="A50021"/>
                </a:solidFill>
              </a:rPr>
              <a:t> </a:t>
            </a:r>
            <a:r>
              <a:rPr lang="en-US" sz="1600" dirty="0" smtClean="0">
                <a:solidFill>
                  <a:srgbClr val="A50021"/>
                </a:solidFill>
              </a:rPr>
              <a:t>,</a:t>
            </a:r>
            <a:r>
              <a:rPr lang="en-US" sz="1600" dirty="0" err="1" smtClean="0">
                <a:solidFill>
                  <a:srgbClr val="A50021"/>
                </a:solidFill>
              </a:rPr>
              <a:t>Δp</a:t>
            </a:r>
            <a:r>
              <a:rPr lang="en-US" sz="1600" baseline="-25000" dirty="0" err="1" smtClean="0">
                <a:solidFill>
                  <a:srgbClr val="A50021"/>
                </a:solidFill>
              </a:rPr>
              <a:t>j</a:t>
            </a:r>
            <a:r>
              <a:rPr lang="en-US" sz="1600" dirty="0" smtClean="0">
                <a:solidFill>
                  <a:srgbClr val="A50021"/>
                </a:solidFill>
              </a:rPr>
              <a:t>) during</a:t>
            </a:r>
          </a:p>
          <a:p>
            <a:r>
              <a:rPr lang="en-US" sz="1600" dirty="0" smtClean="0">
                <a:solidFill>
                  <a:srgbClr val="A50021"/>
                </a:solidFill>
              </a:rPr>
              <a:t>the experiment</a:t>
            </a:r>
            <a:endParaRPr lang="en-US" sz="1600" dirty="0">
              <a:solidFill>
                <a:srgbClr val="A5002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46129" y="3238877"/>
            <a:ext cx="1417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  <a:ea typeface="Symbol" charset="2"/>
                <a:cs typeface="Symbol" charset="2"/>
              </a:rPr>
              <a:t>this is </a:t>
            </a:r>
            <a:r>
              <a:rPr lang="en-US" sz="1600" dirty="0" smtClean="0">
                <a:solidFill>
                  <a:srgbClr val="A50021"/>
                </a:solidFill>
                <a:latin typeface="Symbol" charset="2"/>
                <a:ea typeface="Symbol" charset="2"/>
                <a:cs typeface="Symbol" charset="2"/>
              </a:rPr>
              <a:t>Dt</a:t>
            </a:r>
            <a:r>
              <a:rPr lang="en-US" sz="1600" dirty="0" smtClean="0">
                <a:solidFill>
                  <a:srgbClr val="A50021"/>
                </a:solidFill>
              </a:rPr>
              <a:t>/</a:t>
            </a:r>
            <a:r>
              <a:rPr lang="en-US" sz="1600" dirty="0" err="1" smtClean="0">
                <a:solidFill>
                  <a:srgbClr val="A50021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1600" baseline="-25000" dirty="0" err="1" smtClean="0">
                <a:solidFill>
                  <a:srgbClr val="A50021"/>
                </a:solidFill>
              </a:rPr>
              <a:t>L</a:t>
            </a:r>
            <a:r>
              <a:rPr lang="en-US" sz="1600" baseline="-25000" dirty="0" smtClean="0">
                <a:solidFill>
                  <a:srgbClr val="A50021"/>
                </a:solidFill>
              </a:rPr>
              <a:t>(S)</a:t>
            </a:r>
          </a:p>
          <a:p>
            <a:r>
              <a:rPr lang="en-US" sz="1600" dirty="0" smtClean="0">
                <a:solidFill>
                  <a:srgbClr val="A50021"/>
                </a:solidFill>
              </a:rPr>
              <a:t>probability for</a:t>
            </a:r>
          </a:p>
          <a:p>
            <a:r>
              <a:rPr lang="en-US" sz="1600" dirty="0" smtClean="0">
                <a:solidFill>
                  <a:srgbClr val="A50021"/>
                </a:solidFill>
              </a:rPr>
              <a:t>decay in </a:t>
            </a:r>
            <a:r>
              <a:rPr lang="en-US" sz="1600" dirty="0" err="1" smtClean="0">
                <a:solidFill>
                  <a:srgbClr val="A50021"/>
                </a:solidFill>
              </a:rPr>
              <a:t>Δz</a:t>
            </a:r>
            <a:r>
              <a:rPr lang="en-US" sz="1600" baseline="-25000" dirty="0" err="1" smtClean="0">
                <a:solidFill>
                  <a:srgbClr val="A50021"/>
                </a:solidFill>
              </a:rPr>
              <a:t>i</a:t>
            </a:r>
            <a:endParaRPr lang="en-US" sz="1600" baseline="-25000" dirty="0">
              <a:solidFill>
                <a:srgbClr val="A5002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6015" y="3318887"/>
            <a:ext cx="22507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</a:rPr>
              <a:t>decay branching fraction</a:t>
            </a:r>
          </a:p>
          <a:p>
            <a:r>
              <a:rPr lang="en-US" sz="1600" dirty="0" smtClean="0">
                <a:solidFill>
                  <a:srgbClr val="A50021"/>
                </a:solidFill>
              </a:rPr>
              <a:t>to this channel 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2162084" y="4536180"/>
            <a:ext cx="206218" cy="162972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957344" y="3989074"/>
            <a:ext cx="1374032" cy="517075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13401" y="3816126"/>
            <a:ext cx="3869313" cy="83634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rot="5400000" flipH="1" flipV="1">
            <a:off x="4056612" y="4680079"/>
            <a:ext cx="391634" cy="184847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00040" y="4601149"/>
            <a:ext cx="2144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this is 00(+-) specific;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same for K</a:t>
            </a:r>
            <a:r>
              <a:rPr lang="en-US" baseline="-25000" dirty="0" smtClean="0">
                <a:solidFill>
                  <a:schemeClr val="accent4">
                    <a:lumMod val="75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&amp; K</a:t>
            </a:r>
            <a:r>
              <a:rPr lang="en-US" baseline="-25000" dirty="0" smtClean="0">
                <a:solidFill>
                  <a:schemeClr val="accent4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96970" y="5005089"/>
            <a:ext cx="2142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this is K</a:t>
            </a:r>
            <a:r>
              <a:rPr lang="en-US" baseline="-25000" dirty="0" smtClean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&amp; K</a:t>
            </a:r>
            <a:r>
              <a:rPr lang="en-US" baseline="-25000" dirty="0" smtClean="0">
                <a:solidFill>
                  <a:schemeClr val="accent6">
                    <a:lumMod val="50000"/>
                  </a:schemeClr>
                </a:solidFill>
              </a:rPr>
              <a:t>S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specific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same for 00(+-) </a:t>
            </a:r>
            <a:endParaRPr lang="en-US" baseline="-25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178370" y="5247480"/>
          <a:ext cx="2005335" cy="360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18" name="Equation" r:id="rId6" imgW="1270000" imgH="228600" progId="Equation.3">
                  <p:embed/>
                </p:oleObj>
              </mc:Choice>
              <mc:Fallback>
                <p:oleObj name="Equation" r:id="rId6" imgW="12700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70" y="5247480"/>
                        <a:ext cx="2005335" cy="3609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1803713" y="5608440"/>
          <a:ext cx="3616988" cy="643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19" name="Equation" r:id="rId8" imgW="2565400" imgH="457200" progId="Equation.3">
                  <p:embed/>
                </p:oleObj>
              </mc:Choice>
              <mc:Fallback>
                <p:oleObj name="Equation" r:id="rId8" imgW="256540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713" y="5608440"/>
                        <a:ext cx="3616988" cy="643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/>
          <p:cNvSpPr/>
          <p:nvPr/>
        </p:nvSpPr>
        <p:spPr>
          <a:xfrm>
            <a:off x="5392210" y="4968319"/>
            <a:ext cx="3644542" cy="819915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00063" y="4106135"/>
            <a:ext cx="1457281" cy="400014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99629" y="3858521"/>
            <a:ext cx="2064921" cy="400014"/>
          </a:xfrm>
          <a:prstGeom prst="rect">
            <a:avLst/>
          </a:prstGeom>
          <a:solidFill>
            <a:srgbClr val="008000">
              <a:alpha val="1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444819" y="31195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08" y="4956814"/>
            <a:ext cx="3669230" cy="831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33" grpId="0" animBg="1"/>
      <p:bldP spid="36" grpId="0" animBg="1"/>
      <p:bldP spid="38" grpId="0"/>
      <p:bldP spid="39" grpId="0"/>
      <p:bldP spid="57" grpId="0" animBg="1"/>
      <p:bldP spid="26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statistics experiments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34585" y="1775801"/>
            <a:ext cx="582980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ε</a:t>
            </a:r>
            <a:r>
              <a:rPr lang="en-US" baseline="30000" dirty="0" smtClean="0"/>
              <a:t>00(+-)</a:t>
            </a:r>
            <a:r>
              <a:rPr lang="en-US" dirty="0" smtClean="0"/>
              <a:t>(</a:t>
            </a:r>
            <a:r>
              <a:rPr lang="en-US" i="1" dirty="0" smtClean="0"/>
              <a:t>z,p</a:t>
            </a:r>
            <a:r>
              <a:rPr lang="en-US" dirty="0" smtClean="0"/>
              <a:t>) with </a:t>
            </a:r>
            <a:r>
              <a:rPr lang="en-US" dirty="0" err="1" smtClean="0"/>
              <a:t>Montecarlo</a:t>
            </a:r>
            <a:r>
              <a:rPr lang="en-US" dirty="0" smtClean="0"/>
              <a:t>;</a:t>
            </a:r>
          </a:p>
          <a:p>
            <a:endParaRPr lang="en-US" dirty="0" smtClean="0"/>
          </a:p>
          <a:p>
            <a:r>
              <a:rPr lang="en-US" dirty="0" smtClean="0"/>
              <a:t>Determine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L</a:t>
            </a:r>
            <a:r>
              <a:rPr lang="en-US" dirty="0" err="1" smtClean="0"/>
              <a:t>(</a:t>
            </a:r>
            <a:r>
              <a:rPr lang="en-US" i="1" dirty="0" err="1" smtClean="0"/>
              <a:t>z,p</a:t>
            </a:r>
            <a:r>
              <a:rPr lang="en-US" dirty="0" smtClean="0"/>
              <a:t>) from K</a:t>
            </a:r>
            <a:r>
              <a:rPr lang="en-US" baseline="-25000" dirty="0" smtClean="0"/>
              <a:t>L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decays + Monte Carlo, etc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Weight events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Determine: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Make ratios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262147" name="Object 3"/>
          <p:cNvGraphicFramePr>
            <a:graphicFrameLocks noChangeAspect="1"/>
          </p:cNvGraphicFramePr>
          <p:nvPr/>
        </p:nvGraphicFramePr>
        <p:xfrm>
          <a:off x="3054927" y="3283439"/>
          <a:ext cx="3881438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39" name="Equation" r:id="rId3" imgW="2413000" imgH="457200" progId="Equation.3">
                  <p:embed/>
                </p:oleObj>
              </mc:Choice>
              <mc:Fallback>
                <p:oleObj name="Equation" r:id="rId3" imgW="241300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927" y="3283439"/>
                        <a:ext cx="3881438" cy="735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4730456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Systematic errors are dominated by MC, but are smaller than statistical errors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95" y="-58809"/>
            <a:ext cx="8229600" cy="1143000"/>
          </a:xfrm>
        </p:spPr>
        <p:txBody>
          <a:bodyPr/>
          <a:lstStyle/>
          <a:p>
            <a:r>
              <a:rPr lang="en-US" dirty="0" smtClean="0"/>
              <a:t>infer time from distance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" y="1874520"/>
            <a:ext cx="4885716" cy="4686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5028" y="1636792"/>
            <a:ext cx="89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CPLEAR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75456" y="3943350"/>
            <a:ext cx="433454" cy="91440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59134" y="352740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6381" y="1186805"/>
            <a:ext cx="2536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d=</a:t>
            </a:r>
            <a:r>
              <a:rPr lang="en-US" sz="2400" b="1" dirty="0" err="1" smtClean="0"/>
              <a:t>vt</a:t>
            </a:r>
            <a:r>
              <a:rPr lang="en-US" sz="2400" b="1" dirty="0" smtClean="0"/>
              <a:t>=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="1" dirty="0" err="1" smtClean="0"/>
              <a:t>ct</a:t>
            </a:r>
            <a:r>
              <a:rPr lang="en-US" sz="2400" b="1" dirty="0" smtClean="0"/>
              <a:t>,</a:t>
            </a:r>
            <a:r>
              <a:rPr lang="en-US" sz="1400" b="1" dirty="0" smtClean="0">
                <a:sym typeface="Wingdings"/>
              </a:rPr>
              <a:t> </a:t>
            </a:r>
            <a:r>
              <a:rPr lang="en-US" sz="2400" b="1" dirty="0" smtClean="0"/>
              <a:t>t=d/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="1" dirty="0" err="1" smtClean="0"/>
              <a:t>c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40326" y="1891221"/>
            <a:ext cx="31135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time in the lab frame</a:t>
            </a:r>
          </a:p>
          <a:p>
            <a:r>
              <a:rPr lang="en-US" sz="1000" dirty="0" smtClean="0"/>
              <a:t>   </a:t>
            </a:r>
            <a:endParaRPr lang="en-US" sz="1000" dirty="0"/>
          </a:p>
          <a:p>
            <a:r>
              <a:rPr lang="en-US" dirty="0" smtClean="0"/>
              <a:t>time in K</a:t>
            </a:r>
            <a:r>
              <a:rPr lang="en-US" baseline="30000" dirty="0" smtClean="0"/>
              <a:t>0</a:t>
            </a:r>
            <a:r>
              <a:rPr lang="en-US" dirty="0" smtClean="0"/>
              <a:t> rest frame is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400" dirty="0" smtClean="0"/>
              <a:t>=t/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g</a:t>
            </a:r>
          </a:p>
          <a:p>
            <a:endParaRPr lang="en-US" dirty="0">
              <a:latin typeface="Symbol" charset="2"/>
              <a:ea typeface="Symbol" charset="2"/>
              <a:cs typeface="Symbol" charset="2"/>
            </a:endParaRPr>
          </a:p>
          <a:p>
            <a:endParaRPr lang="en-US" dirty="0" smtClean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7945" y="2730395"/>
            <a:ext cx="14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“proper time”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537406" y="2632628"/>
            <a:ext cx="382075" cy="2002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83092" y="3200128"/>
            <a:ext cx="2282484" cy="461665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A50021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400" b="1" dirty="0" smtClean="0">
                <a:solidFill>
                  <a:srgbClr val="A50021"/>
                </a:solidFill>
              </a:rPr>
              <a:t>=d/</a:t>
            </a:r>
            <a:r>
              <a:rPr lang="en-US" sz="2400" b="1" dirty="0" err="1" smtClean="0">
                <a:solidFill>
                  <a:srgbClr val="A50021"/>
                </a:solidFill>
                <a:latin typeface="Symbol" charset="2"/>
                <a:ea typeface="Symbol" charset="2"/>
                <a:cs typeface="Symbol" charset="2"/>
              </a:rPr>
              <a:t>gb</a:t>
            </a:r>
            <a:r>
              <a:rPr lang="en-US" sz="2400" b="1" dirty="0" err="1" smtClean="0">
                <a:solidFill>
                  <a:srgbClr val="A50021"/>
                </a:solidFill>
              </a:rPr>
              <a:t>c</a:t>
            </a:r>
            <a:r>
              <a:rPr lang="en-US" sz="2400" b="1" dirty="0" smtClean="0">
                <a:solidFill>
                  <a:srgbClr val="A50021"/>
                </a:solidFill>
              </a:rPr>
              <a:t>=</a:t>
            </a:r>
            <a:r>
              <a:rPr lang="en-US" sz="2400" b="1" dirty="0" err="1" smtClean="0">
                <a:solidFill>
                  <a:srgbClr val="A50021"/>
                </a:solidFill>
              </a:rPr>
              <a:t>m</a:t>
            </a:r>
            <a:r>
              <a:rPr lang="en-US" sz="2400" b="1" baseline="-25000" dirty="0" err="1" smtClean="0">
                <a:solidFill>
                  <a:srgbClr val="A50021"/>
                </a:solidFill>
              </a:rPr>
              <a:t>K</a:t>
            </a:r>
            <a:r>
              <a:rPr lang="en-US" sz="2400" b="1" dirty="0" err="1" smtClean="0">
                <a:solidFill>
                  <a:srgbClr val="A50021"/>
                </a:solidFill>
              </a:rPr>
              <a:t>d</a:t>
            </a:r>
            <a:r>
              <a:rPr lang="en-US" sz="2400" b="1" dirty="0" smtClean="0">
                <a:solidFill>
                  <a:srgbClr val="A50021"/>
                </a:solidFill>
              </a:rPr>
              <a:t>/</a:t>
            </a:r>
            <a:r>
              <a:rPr lang="en-US" sz="2400" b="1" dirty="0" err="1" smtClean="0">
                <a:solidFill>
                  <a:srgbClr val="A50021"/>
                </a:solidFill>
              </a:rPr>
              <a:t>p</a:t>
            </a:r>
            <a:r>
              <a:rPr lang="en-US" sz="2400" b="1" baseline="-25000" dirty="0" err="1" smtClean="0">
                <a:solidFill>
                  <a:srgbClr val="A50021"/>
                </a:solidFill>
              </a:rPr>
              <a:t>K</a:t>
            </a:r>
            <a:endParaRPr lang="en-US" sz="2400" b="1" baseline="-25000" dirty="0">
              <a:solidFill>
                <a:srgbClr val="A5002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59808" y="3683303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gb</a:t>
            </a:r>
            <a:r>
              <a:rPr lang="en-US" dirty="0" err="1" smtClean="0">
                <a:ea typeface="Symbol" charset="2"/>
                <a:cs typeface="Symbol" charset="2"/>
              </a:rPr>
              <a:t>c</a:t>
            </a:r>
            <a:r>
              <a:rPr lang="en-US" dirty="0" smtClean="0"/>
              <a:t>=</a:t>
            </a:r>
            <a:r>
              <a:rPr lang="en-US" dirty="0" err="1" smtClean="0"/>
              <a:t>p</a:t>
            </a:r>
            <a:r>
              <a:rPr lang="en-US" baseline="-25000" dirty="0" err="1" smtClean="0"/>
              <a:t>K</a:t>
            </a:r>
            <a:r>
              <a:rPr lang="en-US" dirty="0" smtClean="0"/>
              <a:t>/</a:t>
            </a:r>
            <a:r>
              <a:rPr lang="en-US" dirty="0" err="1" smtClean="0"/>
              <a:t>m</a:t>
            </a:r>
            <a:r>
              <a:rPr lang="en-US" baseline="-25000" dirty="0" err="1" smtClean="0"/>
              <a:t>K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410199" y="2996959"/>
            <a:ext cx="445770" cy="3399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320540" y="5715000"/>
            <a:ext cx="868680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87690" y="4837374"/>
            <a:ext cx="2440401" cy="46166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50021"/>
                </a:solidFill>
                <a:latin typeface="Symbol" charset="2"/>
                <a:ea typeface="Symbol" charset="2"/>
                <a:cs typeface="Symbol" charset="2"/>
              </a:rPr>
              <a:t> Dt</a:t>
            </a:r>
            <a:r>
              <a:rPr lang="en-US" sz="2400" b="1" dirty="0" smtClean="0">
                <a:solidFill>
                  <a:srgbClr val="A50021"/>
                </a:solidFill>
              </a:rPr>
              <a:t>=(</a:t>
            </a:r>
            <a:r>
              <a:rPr lang="en-US" sz="2400" b="1" dirty="0" err="1" smtClean="0">
                <a:solidFill>
                  <a:srgbClr val="A50021"/>
                </a:solidFill>
              </a:rPr>
              <a:t>m</a:t>
            </a:r>
            <a:r>
              <a:rPr lang="en-US" sz="2400" b="1" baseline="-25000" dirty="0" err="1" smtClean="0">
                <a:solidFill>
                  <a:srgbClr val="A50021"/>
                </a:solidFill>
              </a:rPr>
              <a:t>K</a:t>
            </a:r>
            <a:r>
              <a:rPr lang="en-US" sz="2400" b="1" dirty="0" smtClean="0">
                <a:solidFill>
                  <a:srgbClr val="A50021"/>
                </a:solidFill>
              </a:rPr>
              <a:t>/</a:t>
            </a:r>
            <a:r>
              <a:rPr lang="en-US" sz="2400" b="1" dirty="0" err="1" smtClean="0">
                <a:solidFill>
                  <a:srgbClr val="A50021"/>
                </a:solidFill>
              </a:rPr>
              <a:t>p</a:t>
            </a:r>
            <a:r>
              <a:rPr lang="en-US" sz="2400" b="1" baseline="-25000" dirty="0" err="1" smtClean="0">
                <a:solidFill>
                  <a:srgbClr val="A50021"/>
                </a:solidFill>
              </a:rPr>
              <a:t>K</a:t>
            </a:r>
            <a:r>
              <a:rPr lang="en-US" sz="2400" b="1" dirty="0" smtClean="0">
                <a:solidFill>
                  <a:srgbClr val="A50021"/>
                </a:solidFill>
              </a:rPr>
              <a:t>)</a:t>
            </a:r>
            <a:r>
              <a:rPr lang="en-US" sz="2400" b="1" dirty="0" err="1" smtClean="0">
                <a:solidFill>
                  <a:srgbClr val="A50021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b="1" dirty="0" err="1" smtClean="0">
                <a:solidFill>
                  <a:srgbClr val="A50021"/>
                </a:solidFill>
              </a:rPr>
              <a:t>d</a:t>
            </a:r>
            <a:endParaRPr lang="en-US" sz="2400" b="1" dirty="0">
              <a:solidFill>
                <a:srgbClr val="A5002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51622" y="4067076"/>
            <a:ext cx="13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proper time</a:t>
            </a:r>
          </a:p>
          <a:p>
            <a:r>
              <a:rPr lang="en-US" dirty="0" smtClean="0"/>
              <a:t>    interval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122014" y="4624542"/>
            <a:ext cx="85099" cy="3436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48984" y="4090642"/>
            <a:ext cx="10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distance</a:t>
            </a:r>
          </a:p>
          <a:p>
            <a:r>
              <a:rPr lang="en-US" dirty="0" smtClean="0"/>
              <a:t> interval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680152" y="4640910"/>
            <a:ext cx="86611" cy="3436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00145" y="5612270"/>
            <a:ext cx="37222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804000"/>
                </a:solidFill>
              </a:rPr>
              <a:t>decay </a:t>
            </a:r>
            <a:r>
              <a:rPr lang="en-US" sz="2200" b="1" dirty="0" err="1" smtClean="0">
                <a:solidFill>
                  <a:srgbClr val="804000"/>
                </a:solidFill>
              </a:rPr>
              <a:t>probabilty</a:t>
            </a:r>
            <a:r>
              <a:rPr lang="en-US" sz="2200" b="1" dirty="0" smtClean="0">
                <a:solidFill>
                  <a:srgbClr val="804000"/>
                </a:solidFill>
              </a:rPr>
              <a:t> in </a:t>
            </a:r>
            <a:r>
              <a:rPr lang="en-US" sz="2200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200" b="1" dirty="0" err="1" smtClean="0">
                <a:solidFill>
                  <a:srgbClr val="804000"/>
                </a:solidFill>
              </a:rPr>
              <a:t>d</a:t>
            </a:r>
            <a:r>
              <a:rPr lang="en-US" sz="2200" b="1" dirty="0">
                <a:solidFill>
                  <a:srgbClr val="804000"/>
                </a:solidFill>
              </a:rPr>
              <a:t> </a:t>
            </a:r>
            <a:r>
              <a:rPr lang="en-US" sz="2200" b="1" dirty="0" smtClean="0">
                <a:solidFill>
                  <a:srgbClr val="804000"/>
                </a:solidFill>
              </a:rPr>
              <a:t>= </a:t>
            </a:r>
            <a:r>
              <a:rPr lang="en-US" sz="2200" b="1" dirty="0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Dt</a:t>
            </a:r>
            <a:r>
              <a:rPr lang="en-US" sz="2200" b="1" dirty="0" smtClean="0">
                <a:solidFill>
                  <a:srgbClr val="804000"/>
                </a:solidFill>
              </a:rPr>
              <a:t>/</a:t>
            </a:r>
            <a:r>
              <a:rPr lang="en-US" sz="2200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200" b="1" baseline="-25000" dirty="0" err="1" smtClean="0">
                <a:solidFill>
                  <a:srgbClr val="804000"/>
                </a:solidFill>
              </a:rPr>
              <a:t>K</a:t>
            </a:r>
            <a:endParaRPr lang="en-US" sz="2200" b="1" baseline="-25000" dirty="0">
              <a:solidFill>
                <a:srgbClr val="804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469555" y="4272518"/>
            <a:ext cx="159345" cy="69295"/>
          </a:xfrm>
          <a:prstGeom prst="straightConnector1">
            <a:avLst/>
          </a:prstGeom>
          <a:ln w="9525">
            <a:solidFill>
              <a:srgbClr val="804000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256195" y="4207748"/>
            <a:ext cx="159345" cy="69295"/>
          </a:xfrm>
          <a:prstGeom prst="straightConnector1">
            <a:avLst/>
          </a:prstGeom>
          <a:ln w="9525">
            <a:solidFill>
              <a:srgbClr val="804000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908606" flipH="1">
            <a:off x="2167177" y="4289500"/>
            <a:ext cx="4557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dirty="0" err="1" smtClean="0">
                <a:solidFill>
                  <a:srgbClr val="804000"/>
                </a:solidFill>
              </a:rPr>
              <a:t>d</a:t>
            </a:r>
            <a:endParaRPr lang="en-US" b="1" dirty="0">
              <a:solidFill>
                <a:srgbClr val="804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469555" y="3990191"/>
            <a:ext cx="96444" cy="435461"/>
          </a:xfrm>
          <a:prstGeom prst="straightConnector1">
            <a:avLst/>
          </a:prstGeom>
          <a:ln w="9525">
            <a:solidFill>
              <a:srgbClr val="804000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395028" y="3954780"/>
            <a:ext cx="96444" cy="435461"/>
          </a:xfrm>
          <a:prstGeom prst="straightConnector1">
            <a:avLst/>
          </a:prstGeom>
          <a:ln w="9525">
            <a:solidFill>
              <a:srgbClr val="804000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9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15" grpId="0"/>
      <p:bldP spid="3" grpId="0"/>
      <p:bldP spid="20" grpId="0"/>
      <p:bldP spid="27" grpId="0"/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560" y="-188140"/>
            <a:ext cx="8229600" cy="1143000"/>
          </a:xfrm>
        </p:spPr>
        <p:txBody>
          <a:bodyPr/>
          <a:lstStyle/>
          <a:p>
            <a:r>
              <a:rPr lang="en-US" dirty="0" smtClean="0"/>
              <a:t>High statistics experiments  (+-)</a:t>
            </a:r>
            <a:endParaRPr lang="en-US" dirty="0"/>
          </a:p>
        </p:txBody>
      </p:sp>
      <p:pic>
        <p:nvPicPr>
          <p:cNvPr id="3" name="Picture 2" descr="KS_2_pi+pi-_z-dist_KT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4750"/>
            <a:ext cx="5626557" cy="2211635"/>
          </a:xfrm>
          <a:prstGeom prst="rect">
            <a:avLst/>
          </a:prstGeom>
        </p:spPr>
      </p:pic>
      <p:pic>
        <p:nvPicPr>
          <p:cNvPr id="4" name="Picture 3" descr="KL_2_pi+pi-_zdist_KTe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7" y="3500422"/>
            <a:ext cx="5626556" cy="23133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9668" y="3308459"/>
            <a:ext cx="733778" cy="13358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16200000" flipH="1">
            <a:off x="1387519" y="3558620"/>
            <a:ext cx="3452926" cy="49230"/>
          </a:xfrm>
          <a:prstGeom prst="line">
            <a:avLst/>
          </a:prstGeom>
          <a:ln w="12700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H="1">
            <a:off x="1517275" y="3538166"/>
            <a:ext cx="3514837" cy="28222"/>
          </a:xfrm>
          <a:prstGeom prst="line">
            <a:avLst/>
          </a:prstGeom>
          <a:ln w="12700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788332" y="1973665"/>
            <a:ext cx="301037" cy="11295"/>
          </a:xfrm>
          <a:prstGeom prst="straightConnector1">
            <a:avLst/>
          </a:prstGeom>
          <a:ln w="127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297755" y="1984960"/>
            <a:ext cx="301037" cy="11295"/>
          </a:xfrm>
          <a:prstGeom prst="straightConnector1">
            <a:avLst/>
          </a:prstGeom>
          <a:ln w="12700">
            <a:solidFill>
              <a:srgbClr val="008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98792" y="1757230"/>
            <a:ext cx="44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Δz</a:t>
            </a:r>
            <a:r>
              <a:rPr lang="en-US" baseline="-25000" dirty="0" err="1" smtClean="0">
                <a:solidFill>
                  <a:srgbClr val="008000"/>
                </a:solidFill>
              </a:rPr>
              <a:t>i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3242" y="1368221"/>
            <a:ext cx="311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z</a:t>
            </a:r>
            <a:r>
              <a:rPr lang="en-US" baseline="-25000" dirty="0" err="1" smtClean="0">
                <a:solidFill>
                  <a:srgbClr val="008000"/>
                </a:solidFill>
              </a:rPr>
              <a:t>i</a:t>
            </a:r>
            <a:endParaRPr lang="en-US" baseline="-25000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|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238597" name="Object 5"/>
          <p:cNvGraphicFramePr>
            <a:graphicFrameLocks noChangeAspect="1"/>
          </p:cNvGraphicFramePr>
          <p:nvPr/>
        </p:nvGraphicFramePr>
        <p:xfrm>
          <a:off x="5456238" y="1387475"/>
          <a:ext cx="344328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74" name="Equation" r:id="rId5" imgW="2540000" imgH="952500" progId="Equation.3">
                  <p:embed/>
                </p:oleObj>
              </mc:Choice>
              <mc:Fallback>
                <p:oleObj name="Equation" r:id="rId5" imgW="2540000" imgH="9525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6238" y="1387475"/>
                        <a:ext cx="3443287" cy="1292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Down Arrow 22"/>
          <p:cNvSpPr/>
          <p:nvPr/>
        </p:nvSpPr>
        <p:spPr>
          <a:xfrm>
            <a:off x="6055355" y="2679700"/>
            <a:ext cx="2429504" cy="593137"/>
          </a:xfrm>
          <a:prstGeom prst="downArrow">
            <a:avLst>
              <a:gd name="adj1" fmla="val 50000"/>
              <a:gd name="adj2" fmla="val 53103"/>
            </a:avLst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Object 5"/>
          <p:cNvGraphicFramePr>
            <a:graphicFrameLocks noChangeAspect="1"/>
          </p:cNvGraphicFramePr>
          <p:nvPr/>
        </p:nvGraphicFramePr>
        <p:xfrm>
          <a:off x="5924550" y="3500438"/>
          <a:ext cx="250031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75" name="Equation" r:id="rId7" imgW="1625600" imgH="495300" progId="Equation.3">
                  <p:embed/>
                </p:oleObj>
              </mc:Choice>
              <mc:Fallback>
                <p:oleObj name="Equation" r:id="rId7" imgW="1625600" imgH="4953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50" y="3500438"/>
                        <a:ext cx="2500313" cy="754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294884" y="5224225"/>
            <a:ext cx="1871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efficiencies cancel</a:t>
            </a:r>
            <a:endParaRPr lang="en-US" dirty="0">
              <a:solidFill>
                <a:srgbClr val="A50021"/>
              </a:solidFill>
            </a:endParaRPr>
          </a:p>
        </p:txBody>
      </p:sp>
      <p:graphicFrame>
        <p:nvGraphicFramePr>
          <p:cNvPr id="239624" name="Object 8"/>
          <p:cNvGraphicFramePr>
            <a:graphicFrameLocks noChangeAspect="1"/>
          </p:cNvGraphicFramePr>
          <p:nvPr/>
        </p:nvGraphicFramePr>
        <p:xfrm>
          <a:off x="70775" y="747713"/>
          <a:ext cx="68865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76" name="Equation" r:id="rId9" imgW="5080000" imgH="495300" progId="Equation.3">
                  <p:embed/>
                </p:oleObj>
              </mc:Choice>
              <mc:Fallback>
                <p:oleObj name="Equation" r:id="rId9" imgW="5080000" imgH="4953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75" y="747713"/>
                        <a:ext cx="6886575" cy="671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8140"/>
            <a:ext cx="8229600" cy="1143000"/>
          </a:xfrm>
        </p:spPr>
        <p:txBody>
          <a:bodyPr/>
          <a:lstStyle/>
          <a:p>
            <a:r>
              <a:rPr lang="en-US" dirty="0" smtClean="0"/>
              <a:t>Efficiency weighting (00)</a:t>
            </a:r>
            <a:endParaRPr lang="en-US" dirty="0"/>
          </a:p>
        </p:txBody>
      </p:sp>
      <p:pic>
        <p:nvPicPr>
          <p:cNvPr id="40" name="Picture 39" descr="KS_2_pi0pi0_zdist_KTe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75" y="1811169"/>
            <a:ext cx="4792820" cy="2146377"/>
          </a:xfrm>
          <a:prstGeom prst="rect">
            <a:avLst/>
          </a:prstGeom>
        </p:spPr>
      </p:pic>
      <p:pic>
        <p:nvPicPr>
          <p:cNvPr id="41" name="Picture 40" descr="KL_2_pi0pi0_Zdist_KTeV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85" y="3492345"/>
            <a:ext cx="4760923" cy="2305076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 rot="16200000" flipH="1">
            <a:off x="820153" y="3804294"/>
            <a:ext cx="3986251" cy="1"/>
          </a:xfrm>
          <a:prstGeom prst="line">
            <a:avLst/>
          </a:prstGeom>
          <a:ln w="12700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1015601" y="3791355"/>
            <a:ext cx="3974955" cy="37173"/>
          </a:xfrm>
          <a:prstGeom prst="line">
            <a:avLst/>
          </a:prstGeom>
          <a:ln w="12700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594611" y="2937303"/>
            <a:ext cx="733778" cy="13358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2512242" y="2001271"/>
            <a:ext cx="301037" cy="11295"/>
          </a:xfrm>
          <a:prstGeom prst="straightConnector1">
            <a:avLst/>
          </a:prstGeom>
          <a:ln w="127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3021665" y="2012566"/>
            <a:ext cx="301037" cy="11295"/>
          </a:xfrm>
          <a:prstGeom prst="straightConnector1">
            <a:avLst/>
          </a:prstGeom>
          <a:ln w="12700">
            <a:solidFill>
              <a:srgbClr val="008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322702" y="1784836"/>
            <a:ext cx="44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Δz</a:t>
            </a:r>
            <a:r>
              <a:rPr lang="en-US" baseline="-25000" dirty="0" err="1" smtClean="0">
                <a:solidFill>
                  <a:srgbClr val="008000"/>
                </a:solidFill>
              </a:rPr>
              <a:t>i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757152" y="1359019"/>
            <a:ext cx="311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z</a:t>
            </a:r>
            <a:r>
              <a:rPr lang="en-US" baseline="-25000" dirty="0" err="1" smtClean="0">
                <a:solidFill>
                  <a:srgbClr val="008000"/>
                </a:solidFill>
              </a:rPr>
              <a:t>i</a:t>
            </a:r>
            <a:endParaRPr lang="en-US" baseline="-25000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|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4295432" y="3779746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38" name="Equation" r:id="rId6" imgW="101600" imgH="177800" progId="Equation.3">
                  <p:embed/>
                </p:oleObj>
              </mc:Choice>
              <mc:Fallback>
                <p:oleObj name="Equation" r:id="rId6" imgW="101600" imgH="1778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5432" y="3779746"/>
                        <a:ext cx="101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59"/>
          <p:cNvSpPr/>
          <p:nvPr/>
        </p:nvSpPr>
        <p:spPr>
          <a:xfrm>
            <a:off x="4866720" y="3391103"/>
            <a:ext cx="733778" cy="13358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1" name="Object 5"/>
          <p:cNvGraphicFramePr>
            <a:graphicFrameLocks noChangeAspect="1"/>
          </p:cNvGraphicFramePr>
          <p:nvPr/>
        </p:nvGraphicFramePr>
        <p:xfrm>
          <a:off x="5119688" y="1529649"/>
          <a:ext cx="3390900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39" name="Equation" r:id="rId8" imgW="2501900" imgH="952500" progId="Equation.3">
                  <p:embed/>
                </p:oleObj>
              </mc:Choice>
              <mc:Fallback>
                <p:oleObj name="Equation" r:id="rId8" imgW="2501900" imgH="9525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9688" y="1529649"/>
                        <a:ext cx="3390900" cy="1292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Down Arrow 61"/>
          <p:cNvSpPr/>
          <p:nvPr/>
        </p:nvSpPr>
        <p:spPr>
          <a:xfrm>
            <a:off x="5720392" y="2899208"/>
            <a:ext cx="2429504" cy="593137"/>
          </a:xfrm>
          <a:prstGeom prst="downArrow">
            <a:avLst>
              <a:gd name="adj1" fmla="val 50000"/>
              <a:gd name="adj2" fmla="val 53103"/>
            </a:avLst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4" name="Object 5"/>
          <p:cNvGraphicFramePr>
            <a:graphicFrameLocks noChangeAspect="1"/>
          </p:cNvGraphicFramePr>
          <p:nvPr/>
        </p:nvGraphicFramePr>
        <p:xfrm>
          <a:off x="5328389" y="3572258"/>
          <a:ext cx="3158193" cy="97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40" name="Equation" r:id="rId10" imgW="1587500" imgH="495300" progId="Equation.3">
                  <p:embed/>
                </p:oleObj>
              </mc:Choice>
              <mc:Fallback>
                <p:oleObj name="Equation" r:id="rId10" imgW="1587500" imgH="4953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8389" y="3572258"/>
                        <a:ext cx="3158193" cy="977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6125120" y="4549696"/>
            <a:ext cx="1871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efficiencies cancel</a:t>
            </a:r>
            <a:endParaRPr lang="en-US" dirty="0">
              <a:solidFill>
                <a:srgbClr val="A50021"/>
              </a:solidFill>
            </a:endParaRPr>
          </a:p>
        </p:txBody>
      </p:sp>
      <p:graphicFrame>
        <p:nvGraphicFramePr>
          <p:cNvPr id="238609" name="Object 17"/>
          <p:cNvGraphicFramePr>
            <a:graphicFrameLocks noChangeAspect="1"/>
          </p:cNvGraphicFramePr>
          <p:nvPr/>
        </p:nvGraphicFramePr>
        <p:xfrm>
          <a:off x="149225" y="858838"/>
          <a:ext cx="638810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41" name="Equation" r:id="rId12" imgW="4711700" imgH="495300" progId="Equation.3">
                  <p:embed/>
                </p:oleObj>
              </mc:Choice>
              <mc:Fallback>
                <p:oleObj name="Equation" r:id="rId12" imgW="4711700" imgH="49530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" y="858838"/>
                        <a:ext cx="6388100" cy="671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6327"/>
            <a:ext cx="8229600" cy="857725"/>
          </a:xfrm>
        </p:spPr>
        <p:txBody>
          <a:bodyPr/>
          <a:lstStyle/>
          <a:p>
            <a:r>
              <a:rPr lang="en-US" dirty="0" smtClean="0"/>
              <a:t>High statistics experiments</a:t>
            </a:r>
            <a:endParaRPr lang="en-US" dirty="0"/>
          </a:p>
        </p:txBody>
      </p:sp>
      <p:graphicFrame>
        <p:nvGraphicFramePr>
          <p:cNvPr id="241666" name="Object 2"/>
          <p:cNvGraphicFramePr>
            <a:graphicFrameLocks noChangeAspect="1"/>
          </p:cNvGraphicFramePr>
          <p:nvPr/>
        </p:nvGraphicFramePr>
        <p:xfrm>
          <a:off x="2593962" y="832809"/>
          <a:ext cx="57181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18" name="Equation" r:id="rId4" imgW="3467100" imgH="495300" progId="Equation.3">
                  <p:embed/>
                </p:oleObj>
              </mc:Choice>
              <mc:Fallback>
                <p:oleObj name="Equation" r:id="rId4" imgW="3467100" imgH="495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962" y="832809"/>
                        <a:ext cx="571817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67" name="Object 3"/>
          <p:cNvGraphicFramePr>
            <a:graphicFrameLocks noChangeAspect="1"/>
          </p:cNvGraphicFramePr>
          <p:nvPr/>
        </p:nvGraphicFramePr>
        <p:xfrm>
          <a:off x="2041525" y="2846188"/>
          <a:ext cx="4478338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19" name="Equation" r:id="rId6" imgW="2514600" imgH="495300" progId="Equation.3">
                  <p:embed/>
                </p:oleObj>
              </mc:Choice>
              <mc:Fallback>
                <p:oleObj name="Equation" r:id="rId6" imgW="2514600" imgH="495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2846188"/>
                        <a:ext cx="4478338" cy="874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1999208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no dependence on efficiency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                    or beam intensity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0457" y="2708865"/>
            <a:ext cx="5203228" cy="1196296"/>
          </a:xfrm>
          <a:prstGeom prst="rect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12290" y="2276207"/>
            <a:ext cx="180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just count events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213475" y="4279900"/>
          <a:ext cx="2565400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20" name="Equation" r:id="rId8" imgW="1600200" imgH="927100" progId="Equation.3">
                  <p:embed/>
                </p:oleObj>
              </mc:Choice>
              <mc:Fallback>
                <p:oleObj name="Equation" r:id="rId8" imgW="1600200" imgH="927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3475" y="4279900"/>
                        <a:ext cx="2565400" cy="160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5578" y="4109274"/>
            <a:ext cx="3980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This results in many (N=</a:t>
            </a:r>
            <a:r>
              <a:rPr lang="en-US" dirty="0" err="1" smtClean="0">
                <a:solidFill>
                  <a:srgbClr val="008000"/>
                </a:solidFill>
              </a:rPr>
              <a:t>Z</a:t>
            </a:r>
            <a:r>
              <a:rPr lang="en-US" baseline="-25000" dirty="0" err="1" smtClean="0">
                <a:solidFill>
                  <a:srgbClr val="008000"/>
                </a:solidFill>
              </a:rPr>
              <a:t>tot</a:t>
            </a:r>
            <a:r>
              <a:rPr lang="en-US" dirty="0" err="1" smtClean="0">
                <a:solidFill>
                  <a:srgbClr val="008000"/>
                </a:solidFill>
              </a:rPr>
              <a:t>/Δz×P</a:t>
            </a:r>
            <a:r>
              <a:rPr lang="en-US" baseline="-25000" dirty="0" err="1" smtClean="0">
                <a:solidFill>
                  <a:srgbClr val="008000"/>
                </a:solidFill>
              </a:rPr>
              <a:t>tot</a:t>
            </a:r>
            <a:r>
              <a:rPr lang="en-US" dirty="0" err="1" smtClean="0">
                <a:solidFill>
                  <a:srgbClr val="008000"/>
                </a:solidFill>
              </a:rPr>
              <a:t>/Δp</a:t>
            </a:r>
            <a:r>
              <a:rPr lang="en-US" dirty="0" smtClean="0">
                <a:solidFill>
                  <a:srgbClr val="008000"/>
                </a:solidFill>
              </a:rPr>
              <a:t>?)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independent measurements with no MC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dependence &amp; small systematic errors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6155" y="4727373"/>
            <a:ext cx="195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 these to</a:t>
            </a:r>
            <a:br>
              <a:rPr lang="en-US" dirty="0" smtClean="0"/>
            </a:br>
            <a:r>
              <a:rPr lang="en-US" dirty="0" smtClean="0"/>
              <a:t>get the final result: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80640" y="5896804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final statistical error is larger, but the systematic error is smaller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37503" y="1530036"/>
            <a:ext cx="292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-- beam flux factors cancel --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028" y="832809"/>
            <a:ext cx="218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make a double ratio:</a:t>
            </a:r>
            <a:endParaRPr lang="en-US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“life-time weighting”</a:t>
            </a:r>
            <a:endParaRPr lang="en-US" dirty="0"/>
          </a:p>
        </p:txBody>
      </p:sp>
      <p:pic>
        <p:nvPicPr>
          <p:cNvPr id="3" name="Picture 2" descr="Screen shot 2016-06-30 at 12.26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043" y="1634802"/>
            <a:ext cx="5219700" cy="523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3743" y="2401795"/>
            <a:ext cx="2098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Important to correct</a:t>
            </a:r>
          </a:p>
          <a:p>
            <a:r>
              <a:rPr lang="en-US" dirty="0" smtClean="0"/>
              <a:t>for different decay</a:t>
            </a:r>
          </a:p>
          <a:p>
            <a:r>
              <a:rPr lang="en-US" dirty="0" smtClean="0"/>
              <a:t>vertex distributions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6-30 at 12.52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76" y="126328"/>
            <a:ext cx="8567982" cy="6597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Double-beam with active regenerator </a:t>
            </a:r>
            <a:endParaRPr lang="en-US" dirty="0"/>
          </a:p>
        </p:txBody>
      </p:sp>
      <p:pic>
        <p:nvPicPr>
          <p:cNvPr id="3" name="Picture 2" descr="Screen shot 2016-06-30 at 1.45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255" y="1407315"/>
            <a:ext cx="2891538" cy="3209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570782"/>
            <a:ext cx="180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collimators </a:t>
            </a:r>
            <a:endParaRPr lang="en-US" dirty="0"/>
          </a:p>
        </p:txBody>
      </p:sp>
      <p:pic>
        <p:nvPicPr>
          <p:cNvPr id="6" name="Picture 5" descr="Screen shot 2016-06-26 at 2.28.4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51068">
            <a:off x="862540" y="3586233"/>
            <a:ext cx="4157068" cy="876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0434" y="4199705"/>
            <a:ext cx="1980163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 K</a:t>
            </a:r>
            <a:r>
              <a:rPr lang="en-US" sz="3200" baseline="-25000" dirty="0" smtClean="0">
                <a:solidFill>
                  <a:srgbClr val="FF0000"/>
                </a:solidFill>
              </a:rPr>
              <a:t>L </a:t>
            </a:r>
            <a:r>
              <a:rPr lang="en-US" sz="3200" dirty="0" smtClean="0">
                <a:solidFill>
                  <a:srgbClr val="FF0000"/>
                </a:solidFill>
              </a:rPr>
              <a:t>beams</a:t>
            </a: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4431" y="3178764"/>
            <a:ext cx="28973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active regenerator:</a:t>
            </a:r>
          </a:p>
          <a:p>
            <a:r>
              <a:rPr lang="en-US" dirty="0" smtClean="0"/>
              <a:t>reject incoherent events </a:t>
            </a:r>
            <a:endParaRPr lang="en-US" dirty="0"/>
          </a:p>
        </p:txBody>
      </p:sp>
      <p:pic>
        <p:nvPicPr>
          <p:cNvPr id="10" name="Picture 9" descr="Screen shot 2016-06-30 at 1.55.4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201" y="4972698"/>
            <a:ext cx="5678701" cy="1131416"/>
          </a:xfrm>
          <a:prstGeom prst="rect">
            <a:avLst/>
          </a:prstGeom>
        </p:spPr>
      </p:pic>
      <p:pic>
        <p:nvPicPr>
          <p:cNvPr id="11" name="Picture 10" descr="Screen shot 2016-06-30 at 2.04.24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9786" y="964043"/>
            <a:ext cx="3314214" cy="32134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91692" y="4199705"/>
            <a:ext cx="3304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K</a:t>
            </a:r>
            <a:r>
              <a:rPr lang="en-US" baseline="-25000" dirty="0" smtClean="0"/>
              <a:t>L</a:t>
            </a:r>
            <a:r>
              <a:rPr lang="en-US" dirty="0" smtClean="0">
                <a:sym typeface="Wingdings"/>
              </a:rPr>
              <a:t>ππ – K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ππ interference</a:t>
            </a:r>
          </a:p>
          <a:p>
            <a:r>
              <a:rPr lang="en-US" dirty="0" smtClean="0">
                <a:sym typeface="Wingdings"/>
              </a:rPr>
              <a:t>                   to measure </a:t>
            </a:r>
            <a:r>
              <a:rPr lang="en-US" dirty="0" err="1" smtClean="0">
                <a:sym typeface="Wingdings"/>
              </a:rPr>
              <a:t>ρ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30 at 12.54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0" y="71598"/>
            <a:ext cx="9144000" cy="6797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1913" y="258116"/>
            <a:ext cx="174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pure </a:t>
            </a:r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CsI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 crystals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30 at 1.01.1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163" y="0"/>
            <a:ext cx="535167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30 at 1.02.4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96"/>
            <a:ext cx="9144000" cy="6664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30 at 1.25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250" y="0"/>
            <a:ext cx="6075835" cy="6441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253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comment on widths</a:t>
            </a:r>
            <a:r>
              <a:rPr lang="en-US" dirty="0" smtClean="0"/>
              <a:t>, lifetimes, branching factions, partial widths</a:t>
            </a:r>
            <a:endParaRPr lang="en-US" dirty="0"/>
          </a:p>
        </p:txBody>
      </p:sp>
      <p:pic>
        <p:nvPicPr>
          <p:cNvPr id="349186" name="Picture 2" descr="http://i.stack.imgur.com/xJYq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10" y="1673284"/>
            <a:ext cx="1748790" cy="197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4340" y="3689799"/>
            <a:ext cx="817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804000"/>
                </a:solidFill>
              </a:rPr>
              <a:t>=total</a:t>
            </a:r>
          </a:p>
          <a:p>
            <a:r>
              <a:rPr lang="en-US" sz="1600" b="1" dirty="0" smtClean="0">
                <a:solidFill>
                  <a:srgbClr val="804000"/>
                </a:solidFill>
              </a:rPr>
              <a:t>width</a:t>
            </a:r>
            <a:endParaRPr lang="en-US" sz="1600" b="1" dirty="0">
              <a:solidFill>
                <a:srgbClr val="804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2147" y="4443205"/>
            <a:ext cx="1029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1600" b="1" smtClean="0">
                <a:solidFill>
                  <a:srgbClr val="804000"/>
                </a:solidFill>
              </a:rPr>
              <a:t>=lifetime</a:t>
            </a:r>
            <a:endParaRPr lang="en-US" sz="1600" b="1" dirty="0" smtClean="0">
              <a:solidFill>
                <a:srgbClr val="804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05" y="2003117"/>
            <a:ext cx="3057870" cy="581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7615" y="1673284"/>
            <a:ext cx="1742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4000"/>
                </a:solidFill>
              </a:rPr>
              <a:t>branching fraction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73" y="3758379"/>
            <a:ext cx="3787962" cy="644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7615" y="3594636"/>
            <a:ext cx="133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4000"/>
                </a:solidFill>
              </a:rPr>
              <a:t>partial width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8673" y="4328905"/>
            <a:ext cx="3001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4000"/>
                </a:solidFill>
              </a:rPr>
              <a:t>these are </a:t>
            </a:r>
            <a:r>
              <a:rPr lang="en-US" sz="1600" b="1" smtClean="0">
                <a:solidFill>
                  <a:srgbClr val="804000"/>
                </a:solidFill>
              </a:rPr>
              <a:t>what theories </a:t>
            </a:r>
            <a:r>
              <a:rPr lang="en-US" sz="1600" b="1" dirty="0" smtClean="0">
                <a:solidFill>
                  <a:srgbClr val="804000"/>
                </a:solidFill>
              </a:rPr>
              <a:t>calculate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26" y="3808587"/>
            <a:ext cx="1287558" cy="1103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0" y="5040565"/>
            <a:ext cx="2983726" cy="7283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23" y="4781759"/>
            <a:ext cx="1521788" cy="9483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24" y="2700753"/>
            <a:ext cx="2065787" cy="84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5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Huge numbers of events</a:t>
            </a:r>
            <a:endParaRPr lang="en-US" dirty="0"/>
          </a:p>
        </p:txBody>
      </p:sp>
      <p:pic>
        <p:nvPicPr>
          <p:cNvPr id="5" name="Picture 4" descr="Screen shot 2016-06-30 at 1.29.1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50439"/>
            <a:ext cx="3532694" cy="1431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1986" y="2581107"/>
            <a:ext cx="64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KTeV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41229" y="3213244"/>
            <a:ext cx="286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4.8 million π</a:t>
            </a:r>
            <a:r>
              <a:rPr lang="en-US" baseline="30000" dirty="0" smtClean="0"/>
              <a:t>0</a:t>
            </a:r>
            <a:r>
              <a:rPr lang="en-US" dirty="0" smtClean="0"/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events total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24456" y="254884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NA-48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94372" y="5038320"/>
            <a:ext cx="511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~1000x increase over the best pre-1990 experiments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20" y="-3285"/>
            <a:ext cx="8229600" cy="1143000"/>
          </a:xfrm>
        </p:spPr>
        <p:txBody>
          <a:bodyPr/>
          <a:lstStyle/>
          <a:p>
            <a:r>
              <a:rPr lang="en-US" dirty="0" smtClean="0"/>
              <a:t>Final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dirty="0" smtClean="0"/>
              <a:t>’ results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93864" y="4425394"/>
            <a:ext cx="596370" cy="182205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11" y="1318851"/>
            <a:ext cx="5332627" cy="1744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39" y="3242854"/>
            <a:ext cx="3989279" cy="33871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94172" y="2458994"/>
            <a:ext cx="2459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64M </a:t>
            </a:r>
            <a:r>
              <a:rPr lang="en-US" sz="1400" b="1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400" b="1" baseline="30000" dirty="0" err="1" smtClean="0">
                <a:latin typeface="+mj-lt"/>
              </a:rPr>
              <a:t>+</a:t>
            </a:r>
            <a:r>
              <a:rPr lang="en-US" sz="1400" b="1" dirty="0" err="1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400" b="1" baseline="30000" dirty="0" smtClean="0">
                <a:latin typeface="+mj-lt"/>
              </a:rPr>
              <a:t>-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evts</a:t>
            </a:r>
            <a:r>
              <a:rPr lang="en-US" sz="1400" b="1" dirty="0" smtClean="0">
                <a:latin typeface="+mj-lt"/>
              </a:rPr>
              <a:t> &amp; 16M </a:t>
            </a:r>
            <a:r>
              <a:rPr lang="en-US" sz="1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400" b="1" baseline="30000" dirty="0" smtClean="0">
                <a:latin typeface="+mj-lt"/>
              </a:rPr>
              <a:t>0</a:t>
            </a:r>
            <a:r>
              <a:rPr lang="en-US" sz="1400" b="1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400" b="1" baseline="30000" dirty="0" smtClean="0">
                <a:latin typeface="+mj-lt"/>
              </a:rPr>
              <a:t>0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evts</a:t>
            </a:r>
            <a:endParaRPr lang="en-US" sz="14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6082" y="2618488"/>
            <a:ext cx="2507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17M </a:t>
            </a:r>
            <a:r>
              <a:rPr lang="en-US" sz="1400" b="1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400" b="1" baseline="30000" dirty="0" err="1" smtClean="0">
                <a:latin typeface="+mj-lt"/>
              </a:rPr>
              <a:t>+</a:t>
            </a:r>
            <a:r>
              <a:rPr lang="en-US" sz="1400" b="1" dirty="0" err="1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400" b="1" baseline="30000" dirty="0" smtClean="0">
                <a:latin typeface="+mj-lt"/>
              </a:rPr>
              <a:t>-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evts</a:t>
            </a:r>
            <a:r>
              <a:rPr lang="en-US" sz="1400" b="1" dirty="0" smtClean="0">
                <a:latin typeface="+mj-lt"/>
              </a:rPr>
              <a:t> &amp; 3.6M </a:t>
            </a:r>
            <a:r>
              <a:rPr lang="en-US" sz="1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400" b="1" baseline="30000" dirty="0" smtClean="0">
                <a:latin typeface="+mj-lt"/>
              </a:rPr>
              <a:t>0</a:t>
            </a:r>
            <a:r>
              <a:rPr lang="en-US" sz="1400" b="1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400" b="1" baseline="30000" dirty="0" smtClean="0">
                <a:latin typeface="+mj-lt"/>
              </a:rPr>
              <a:t>0</a:t>
            </a:r>
            <a:r>
              <a:rPr lang="en-US" sz="1400" b="1" dirty="0" smtClean="0">
                <a:latin typeface="+mj-lt"/>
              </a:rPr>
              <a:t> </a:t>
            </a:r>
            <a:r>
              <a:rPr lang="en-US" sz="1400" b="1" dirty="0" err="1" smtClean="0">
                <a:latin typeface="+mj-lt"/>
              </a:rPr>
              <a:t>evts</a:t>
            </a:r>
            <a:endParaRPr lang="en-US" sz="1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dirty="0" smtClean="0"/>
              <a:t>’ results</a:t>
            </a:r>
            <a:endParaRPr lang="en-US" dirty="0"/>
          </a:p>
        </p:txBody>
      </p:sp>
      <p:pic>
        <p:nvPicPr>
          <p:cNvPr id="3" name="Picture 2" descr="Screen shot 2016-06-29 at 1.49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00" y="1501317"/>
            <a:ext cx="4996321" cy="43845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3864" y="4425394"/>
            <a:ext cx="596370" cy="182205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6-06-29 at 1.51.1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995" y="3308240"/>
            <a:ext cx="2324100" cy="609600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 rot="20436016">
            <a:off x="1043663" y="3203092"/>
            <a:ext cx="7186139" cy="1507366"/>
          </a:xfrm>
          <a:prstGeom prst="horizontalScroll">
            <a:avLst/>
          </a:prstGeom>
          <a:solidFill>
            <a:srgbClr val="FFFF00">
              <a:alpha val="90000"/>
            </a:srgbClr>
          </a:solidFill>
          <a:ln w="3175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800000"/>
                </a:solidFill>
                <a:latin typeface="Comic Sans MS"/>
              </a:rPr>
              <a:t>Superweak</a:t>
            </a:r>
            <a:r>
              <a:rPr lang="en-US" sz="3600" dirty="0" smtClean="0">
                <a:solidFill>
                  <a:srgbClr val="800000"/>
                </a:solidFill>
                <a:latin typeface="Comic Sans MS"/>
              </a:rPr>
              <a:t> is dead!!</a:t>
            </a:r>
            <a:endParaRPr lang="en-US" sz="3600" dirty="0">
              <a:solidFill>
                <a:srgbClr val="80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5629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What do the theorists say?</a:t>
            </a:r>
            <a:endParaRPr lang="en-US" dirty="0"/>
          </a:p>
        </p:txBody>
      </p:sp>
      <p:pic>
        <p:nvPicPr>
          <p:cNvPr id="3" name="Picture 2" descr="Screen shot 2016-06-30 at 2.17.2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29" y="1246918"/>
            <a:ext cx="4736588" cy="5373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034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Symbol"/>
              </a:rPr>
              <a:t>e</a:t>
            </a:r>
            <a:r>
              <a:rPr lang="en-US" dirty="0" smtClean="0">
                <a:latin typeface="Symbol"/>
              </a:rPr>
              <a:t>, </a:t>
            </a:r>
            <a:r>
              <a:rPr lang="en-US" dirty="0" err="1" smtClean="0">
                <a:latin typeface="Symbol"/>
              </a:rPr>
              <a:t>h</a:t>
            </a:r>
            <a:r>
              <a:rPr lang="en-US" baseline="-25000" dirty="0" smtClean="0"/>
              <a:t>+- </a:t>
            </a:r>
            <a:r>
              <a:rPr lang="en-US" dirty="0" smtClean="0"/>
              <a:t>and </a:t>
            </a:r>
            <a:r>
              <a:rPr lang="en-US" dirty="0" smtClean="0">
                <a:latin typeface="Symbol"/>
              </a:rPr>
              <a:t>h</a:t>
            </a:r>
            <a:r>
              <a:rPr lang="en-US" baseline="-25000" dirty="0" smtClean="0"/>
              <a:t>00</a:t>
            </a:r>
            <a:r>
              <a:rPr lang="en-US" dirty="0" smtClean="0"/>
              <a:t> today</a:t>
            </a:r>
            <a:endParaRPr lang="en-US" dirty="0"/>
          </a:p>
        </p:txBody>
      </p:sp>
      <p:pic>
        <p:nvPicPr>
          <p:cNvPr id="3" name="Picture 2" descr="Screen shot 2016-06-30 at 2.15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177" y="1570367"/>
            <a:ext cx="5029200" cy="491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6016" y="1837550"/>
            <a:ext cx="144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to scale!!</a:t>
            </a:r>
          </a:p>
          <a:p>
            <a:r>
              <a:rPr lang="en-US" dirty="0" err="1" smtClean="0"/>
              <a:t>ε</a:t>
            </a:r>
            <a:r>
              <a:rPr lang="en-US" dirty="0" smtClean="0"/>
              <a:t>’ ≈0.002ε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CP violating asymmetries in QM</a:t>
            </a:r>
            <a:r>
              <a:rPr lang="en-US" sz="40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74253" y="2098120"/>
            <a:ext cx="5107481" cy="4969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7811" y="2526580"/>
            <a:ext cx="6427512" cy="4969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4623" y="3051109"/>
            <a:ext cx="5626875" cy="712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74253" y="3828146"/>
            <a:ext cx="5626875" cy="8874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642832"/>
            <a:ext cx="8674100" cy="212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3943847"/>
            <a:ext cx="87122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8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083" y="-21233"/>
            <a:ext cx="8229600" cy="1143000"/>
          </a:xfrm>
        </p:spPr>
        <p:txBody>
          <a:bodyPr/>
          <a:lstStyle/>
          <a:p>
            <a:r>
              <a:rPr lang="en-US" dirty="0" smtClean="0"/>
              <a:t>CPV in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L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endParaRPr lang="en-US" baseline="30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362558" y="6137322"/>
            <a:ext cx="5549686" cy="8316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1422392" y="1736969"/>
            <a:ext cx="54472" cy="4400353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40912" y="1291479"/>
            <a:ext cx="1241" cy="284956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3764697" y="2477139"/>
            <a:ext cx="3721469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4757979" y="1692440"/>
            <a:ext cx="546611" cy="864780"/>
          </a:xfrm>
          <a:prstGeom prst="line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olid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4800266" y="2545806"/>
            <a:ext cx="684865" cy="524634"/>
          </a:xfrm>
          <a:prstGeom prst="line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olid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V="1">
            <a:off x="1455546" y="2502123"/>
            <a:ext cx="3392844" cy="3643515"/>
          </a:xfrm>
          <a:prstGeom prst="line">
            <a:avLst/>
          </a:prstGeom>
          <a:noFill/>
          <a:ln w="47625">
            <a:solidFill>
              <a:srgbClr val="00B050"/>
            </a:solidFill>
            <a:prstDash val="solid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H="1" flipV="1">
            <a:off x="5362978" y="1692440"/>
            <a:ext cx="181301" cy="1311386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75472" y="2034001"/>
            <a:ext cx="341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endParaRPr lang="en-US" sz="2800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 rot="18785889">
            <a:off x="3023073" y="3744888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K</a:t>
            </a:r>
            <a:r>
              <a:rPr lang="en-US" sz="2800" b="1" baseline="30000" dirty="0" smtClean="0">
                <a:solidFill>
                  <a:srgbClr val="00B050"/>
                </a:solidFill>
              </a:rPr>
              <a:t>0</a:t>
            </a:r>
            <a:r>
              <a:rPr lang="en-US" sz="2800" b="1" dirty="0" smtClean="0">
                <a:solidFill>
                  <a:srgbClr val="00B050"/>
                </a:solidFill>
                <a:sym typeface="Wingdings"/>
              </a:rPr>
              <a:t></a:t>
            </a:r>
            <a:r>
              <a:rPr lang="en-US" sz="2800" b="1" dirty="0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800" b="1" baseline="30000" dirty="0" smtClean="0">
                <a:solidFill>
                  <a:srgbClr val="00B050"/>
                </a:solidFill>
                <a:sym typeface="Wingdings"/>
              </a:rPr>
              <a:t>+</a:t>
            </a:r>
            <a:r>
              <a:rPr lang="en-US" sz="2800" b="1" dirty="0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800" b="1" baseline="30000" dirty="0" smtClean="0">
                <a:solidFill>
                  <a:srgbClr val="00B050"/>
                </a:solidFill>
                <a:sym typeface="Wingdings"/>
              </a:rPr>
              <a:t>-</a:t>
            </a:r>
            <a:endParaRPr lang="en-US" sz="2800" b="1" baseline="300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6773" y="5529719"/>
            <a:ext cx="2166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600" b="1" baseline="-25000" dirty="0" err="1" smtClean="0">
                <a:solidFill>
                  <a:srgbClr val="00B050"/>
                </a:solidFill>
                <a:ea typeface="Symbol" charset="2"/>
                <a:cs typeface="Symbol" charset="2"/>
              </a:rPr>
              <a:t>com</a:t>
            </a:r>
            <a:r>
              <a:rPr lang="en-US" sz="2600" b="1" dirty="0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 = </a:t>
            </a:r>
            <a:r>
              <a:rPr lang="en-US" sz="2600" b="1" dirty="0" err="1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600" b="1" baseline="-25000" dirty="0" err="1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sz="2600" b="1" baseline="-25000" dirty="0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800" dirty="0" smtClean="0">
                <a:solidFill>
                  <a:srgbClr val="00B050"/>
                </a:solidFill>
              </a:rPr>
              <a:t> ≈</a:t>
            </a:r>
            <a:r>
              <a:rPr lang="en-US" sz="2600" b="1" dirty="0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45</a:t>
            </a:r>
            <a:r>
              <a:rPr lang="en-US" sz="2600" b="1" baseline="30000" dirty="0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o</a:t>
            </a:r>
            <a:endParaRPr lang="en-US" sz="2600" b="1" baseline="30000" dirty="0">
              <a:solidFill>
                <a:srgbClr val="00B05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V="1">
            <a:off x="1510018" y="1745286"/>
            <a:ext cx="3770027" cy="4323370"/>
          </a:xfrm>
          <a:prstGeom prst="line">
            <a:avLst/>
          </a:prstGeom>
          <a:noFill/>
          <a:ln w="47625">
            <a:solidFill>
              <a:schemeClr val="tx1"/>
            </a:solidFill>
            <a:prstDash val="solid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V="1">
            <a:off x="1564490" y="3095422"/>
            <a:ext cx="3875414" cy="2973234"/>
          </a:xfrm>
          <a:prstGeom prst="line">
            <a:avLst/>
          </a:prstGeom>
          <a:noFill/>
          <a:ln w="47625">
            <a:solidFill>
              <a:schemeClr val="tx1"/>
            </a:solidFill>
            <a:prstDash val="solid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2707">
            <a:off x="2552215" y="3249403"/>
            <a:ext cx="1608551" cy="4666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344">
            <a:off x="3474795" y="4118655"/>
            <a:ext cx="1703933" cy="4624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355694" y="1584772"/>
            <a:ext cx="13035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600" b="1" baseline="-25000" dirty="0" err="1">
                <a:solidFill>
                  <a:schemeClr val="accent2">
                    <a:lumMod val="75000"/>
                  </a:schemeClr>
                </a:solidFill>
                <a:ea typeface="Symbol" charset="2"/>
                <a:cs typeface="Symbol" charset="2"/>
              </a:rPr>
              <a:t>C</a:t>
            </a:r>
            <a:r>
              <a:rPr lang="en-US" sz="2600" b="1" baseline="-25000" dirty="0" err="1" smtClean="0">
                <a:solidFill>
                  <a:schemeClr val="accent2">
                    <a:lumMod val="75000"/>
                  </a:schemeClr>
                </a:solidFill>
                <a:ea typeface="Symbol" charset="2"/>
                <a:cs typeface="Symbol" charset="2"/>
              </a:rPr>
              <a:t>P</a:t>
            </a:r>
            <a:r>
              <a:rPr lang="en-US" sz="26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≈</a:t>
            </a:r>
            <a:r>
              <a:rPr lang="en-US" sz="26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45</a:t>
            </a:r>
            <a:r>
              <a:rPr lang="en-US" sz="2600" b="1" baseline="30000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o</a:t>
            </a:r>
            <a:endParaRPr lang="en-US" sz="2600" b="1" baseline="30000" dirty="0">
              <a:solidFill>
                <a:schemeClr val="accent2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49819" y="2093114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b="1" baseline="-25000" dirty="0" err="1">
                <a:solidFill>
                  <a:schemeClr val="accent2">
                    <a:lumMod val="75000"/>
                  </a:schemeClr>
                </a:solidFill>
                <a:ea typeface="Symbol" charset="2"/>
                <a:cs typeface="Symbol" charset="2"/>
              </a:rPr>
              <a:t>C</a:t>
            </a:r>
            <a:r>
              <a:rPr lang="en-US" sz="1600" b="1" baseline="-25000" dirty="0" err="1" smtClean="0">
                <a:solidFill>
                  <a:schemeClr val="accent2">
                    <a:lumMod val="75000"/>
                  </a:schemeClr>
                </a:solidFill>
                <a:ea typeface="Symbol" charset="2"/>
                <a:cs typeface="Symbol" charset="2"/>
              </a:rPr>
              <a:t>P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endParaRPr lang="en-US" sz="1600" b="1" baseline="30000" dirty="0">
              <a:solidFill>
                <a:schemeClr val="accent2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2439" y="2451357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b="1" baseline="-25000" dirty="0" err="1" smtClean="0">
                <a:solidFill>
                  <a:schemeClr val="accent2">
                    <a:lumMod val="75000"/>
                  </a:schemeClr>
                </a:solidFill>
                <a:ea typeface="Symbol" charset="2"/>
                <a:cs typeface="Symbol" charset="2"/>
              </a:rPr>
              <a:t>CP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endParaRPr lang="en-US" sz="1600" b="1" baseline="30000" dirty="0">
              <a:solidFill>
                <a:schemeClr val="accent2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9944" y="2009680"/>
            <a:ext cx="14613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600" b="1" baseline="-25000" dirty="0" err="1" smtClean="0">
                <a:solidFill>
                  <a:srgbClr val="00B050"/>
                </a:solidFill>
                <a:ea typeface="Symbol" charset="2"/>
                <a:cs typeface="Symbol" charset="2"/>
              </a:rPr>
              <a:t>com</a:t>
            </a:r>
            <a:r>
              <a:rPr lang="en-US" sz="2600" b="1" dirty="0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 ≈</a:t>
            </a:r>
            <a:r>
              <a:rPr lang="en-US" sz="2600" b="1" dirty="0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45</a:t>
            </a:r>
            <a:r>
              <a:rPr lang="en-US" sz="2600" b="1" baseline="30000" dirty="0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o</a:t>
            </a:r>
            <a:endParaRPr lang="en-US" sz="2600" b="1" baseline="30000" dirty="0">
              <a:solidFill>
                <a:srgbClr val="00B05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05965" y="3566376"/>
            <a:ext cx="16125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Not to scale!!</a:t>
            </a:r>
          </a:p>
          <a:p>
            <a:r>
              <a:rPr lang="en-US" sz="2000" b="1" i="1" dirty="0" smtClean="0"/>
              <a:t>p</a:t>
            </a:r>
            <a:r>
              <a:rPr lang="en-US" sz="2000" b="1" i="1" baseline="30000" dirty="0" smtClean="0"/>
              <a:t>2</a:t>
            </a:r>
            <a:r>
              <a:rPr lang="en-US" sz="2000" b="1" i="1" dirty="0"/>
              <a:t> </a:t>
            </a:r>
            <a:r>
              <a:rPr lang="en-US" sz="2000" b="1" i="1" dirty="0" smtClean="0"/>
              <a:t>≈q</a:t>
            </a:r>
            <a:r>
              <a:rPr lang="en-US" sz="2000" b="1" i="1" baseline="30000" dirty="0" smtClean="0"/>
              <a:t>2</a:t>
            </a:r>
            <a:r>
              <a:rPr lang="en-US" sz="2000" b="1" i="1" dirty="0"/>
              <a:t> </a:t>
            </a:r>
            <a:r>
              <a:rPr lang="en-US" sz="2000" b="1" i="1" dirty="0" smtClean="0"/>
              <a:t>≈1</a:t>
            </a:r>
          </a:p>
          <a:p>
            <a:r>
              <a:rPr lang="en-US" sz="2000" b="1" i="1" dirty="0" err="1" smtClean="0"/>
              <a:t>ε</a:t>
            </a:r>
            <a:r>
              <a:rPr lang="en-US" sz="2000" b="1" i="1" dirty="0" smtClean="0"/>
              <a:t> ≈0.002</a:t>
            </a:r>
            <a:endParaRPr lang="en-US" sz="2000" b="1" i="1" dirty="0"/>
          </a:p>
        </p:txBody>
      </p:sp>
      <p:sp>
        <p:nvSpPr>
          <p:cNvPr id="5" name="Arc 4"/>
          <p:cNvSpPr/>
          <p:nvPr/>
        </p:nvSpPr>
        <p:spPr>
          <a:xfrm rot="508164">
            <a:off x="1422427" y="5643152"/>
            <a:ext cx="803783" cy="799014"/>
          </a:xfrm>
          <a:prstGeom prst="arc">
            <a:avLst/>
          </a:prstGeom>
          <a:ln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1" animBg="1"/>
      <p:bldP spid="23" grpId="0" animBg="1"/>
      <p:bldP spid="24" grpId="0" animBg="1"/>
      <p:bldP spid="25" grpId="0"/>
      <p:bldP spid="26" grpId="0"/>
      <p:bldP spid="27" grpId="0"/>
      <p:bldP spid="29" grpId="0"/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64" y="2263515"/>
            <a:ext cx="5907705" cy="2923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4184" y="1740295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3600" b="1" baseline="-25000" dirty="0" err="1" smtClean="0">
                <a:latin typeface="Symbol" charset="2"/>
                <a:ea typeface="Symbol" charset="2"/>
                <a:cs typeface="Symbol" charset="2"/>
              </a:rPr>
              <a:t>pp</a:t>
            </a:r>
            <a:endParaRPr lang="en-US" sz="3600" b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9710" y="2386626"/>
            <a:ext cx="1715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sz="2800" b="1" dirty="0" smtClean="0"/>
              <a:t> S-wave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31317" y="4540267"/>
            <a:ext cx="896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+mj-lt"/>
                <a:ea typeface="Symbol" charset="2"/>
                <a:cs typeface="Symbol" charset="2"/>
              </a:rPr>
              <a:t>m</a:t>
            </a:r>
            <a:r>
              <a:rPr lang="en-US" sz="3600" b="1" baseline="-25000" dirty="0" err="1" smtClean="0">
                <a:latin typeface="Symbol" charset="2"/>
                <a:ea typeface="Symbol" charset="2"/>
                <a:cs typeface="Symbol" charset="2"/>
              </a:rPr>
              <a:t>pp</a:t>
            </a:r>
            <a:endParaRPr lang="en-US" sz="3600" b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147" y="4540267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+mj-lt"/>
                <a:ea typeface="Symbol" charset="2"/>
                <a:cs typeface="Symbol" charset="2"/>
              </a:rPr>
              <a:t>m</a:t>
            </a:r>
            <a:r>
              <a:rPr lang="en-US" sz="3600" b="1" baseline="-25000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K</a:t>
            </a:r>
            <a:endParaRPr lang="en-US" sz="3600" b="1" baseline="-25000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3904480" y="3561040"/>
            <a:ext cx="24613" cy="130239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056780" y="3747916"/>
            <a:ext cx="401679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S-wave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dirty="0" smtClean="0"/>
              <a:t> phase shifts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07840" y="312135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aseline="-25000" dirty="0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dirty="0" smtClean="0">
                <a:solidFill>
                  <a:srgbClr val="0070C0"/>
                </a:solidFill>
              </a:rPr>
              <a:t>≃45</a:t>
            </a:r>
            <a:r>
              <a:rPr lang="en-US" baseline="30000" dirty="0" smtClean="0">
                <a:solidFill>
                  <a:srgbClr val="0070C0"/>
                </a:solidFill>
              </a:rPr>
              <a:t>o</a:t>
            </a:r>
            <a:endParaRPr lang="en-US" baseline="30000" dirty="0">
              <a:solidFill>
                <a:srgbClr val="0070C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255215" y="3462372"/>
            <a:ext cx="483610" cy="260440"/>
          </a:xfrm>
          <a:prstGeom prst="line">
            <a:avLst/>
          </a:prstGeom>
          <a:ln>
            <a:solidFill>
              <a:srgbClr val="0070C0"/>
            </a:solidFill>
            <a:prstDash val="solid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8788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A50021"/>
                </a:solidFill>
              </a:rPr>
              <a:t>K</a:t>
            </a:r>
            <a:r>
              <a:rPr lang="en-US" baseline="30000" dirty="0">
                <a:solidFill>
                  <a:srgbClr val="A50021"/>
                </a:solidFill>
              </a:rPr>
              <a:t>0</a:t>
            </a:r>
            <a:r>
              <a:rPr lang="en-US" sz="3600" dirty="0">
                <a:solidFill>
                  <a:srgbClr val="A50021"/>
                </a:solidFill>
                <a:sym typeface="Wingdings"/>
              </a:rPr>
              <a:t></a:t>
            </a:r>
            <a:r>
              <a:rPr lang="en-US" dirty="0">
                <a:solidFill>
                  <a:srgbClr val="A50021"/>
                </a:solidFill>
                <a:sym typeface="Wingdings"/>
              </a:rPr>
              <a:t> K</a:t>
            </a:r>
            <a:r>
              <a:rPr lang="en-US" baseline="30000" dirty="0">
                <a:solidFill>
                  <a:srgbClr val="A50021"/>
                </a:solidFill>
                <a:sym typeface="Wingdings"/>
              </a:rPr>
              <a:t>0</a:t>
            </a:r>
            <a:r>
              <a:rPr lang="en-US" sz="3600" dirty="0">
                <a:solidFill>
                  <a:srgbClr val="A50021"/>
                </a:solidFill>
                <a:sym typeface="Wingdings"/>
              </a:rPr>
              <a:t></a:t>
            </a:r>
            <a:r>
              <a:rPr lang="en-US" dirty="0">
                <a:solidFill>
                  <a:srgbClr val="A50021"/>
                </a:solidFill>
                <a:sym typeface="Wingdings"/>
              </a:rPr>
              <a:t> K</a:t>
            </a:r>
            <a:r>
              <a:rPr lang="en-US" baseline="30000" dirty="0">
                <a:solidFill>
                  <a:srgbClr val="A50021"/>
                </a:solidFill>
                <a:sym typeface="Wingdings"/>
              </a:rPr>
              <a:t>0</a:t>
            </a:r>
            <a:r>
              <a:rPr lang="en-US" dirty="0">
                <a:solidFill>
                  <a:srgbClr val="A50021"/>
                </a:solidFill>
                <a:sym typeface="Wingdings"/>
              </a:rPr>
              <a:t>  in pp</a:t>
            </a:r>
            <a:r>
              <a:rPr lang="en-US" sz="3600" dirty="0">
                <a:solidFill>
                  <a:srgbClr val="A50021"/>
                </a:solidFill>
                <a:sym typeface="Wingdings"/>
              </a:rPr>
              <a:t></a:t>
            </a:r>
            <a:r>
              <a:rPr lang="en-US" dirty="0">
                <a:solidFill>
                  <a:srgbClr val="A50021"/>
                </a:solidFill>
                <a:sym typeface="Wingdings"/>
              </a:rPr>
              <a:t>K</a:t>
            </a:r>
            <a:r>
              <a:rPr lang="en-US" baseline="30000" dirty="0">
                <a:solidFill>
                  <a:srgbClr val="A50021"/>
                </a:solidFill>
                <a:sym typeface="Wingdings"/>
              </a:rPr>
              <a:t>0</a:t>
            </a:r>
            <a:r>
              <a:rPr lang="en-US" dirty="0">
                <a:solidFill>
                  <a:srgbClr val="A50021"/>
                </a:solidFill>
                <a:sym typeface="Wingdings"/>
              </a:rPr>
              <a:t>K</a:t>
            </a:r>
            <a:r>
              <a:rPr lang="en-US" baseline="30000" dirty="0">
                <a:solidFill>
                  <a:srgbClr val="A50021"/>
                </a:solidFill>
                <a:sym typeface="Wingdings"/>
              </a:rPr>
              <a:t>-</a:t>
            </a:r>
            <a:r>
              <a:rPr lang="en-US" dirty="0">
                <a:solidFill>
                  <a:srgbClr val="A50021"/>
                </a:solidFill>
                <a:sym typeface="Wingdings"/>
              </a:rPr>
              <a:t>π</a:t>
            </a:r>
            <a:r>
              <a:rPr lang="en-US" baseline="30000" dirty="0">
                <a:solidFill>
                  <a:srgbClr val="A50021"/>
                </a:solidFill>
                <a:sym typeface="Wingdings"/>
              </a:rPr>
              <a:t>+</a:t>
            </a:r>
            <a:r>
              <a:rPr lang="en-US" dirty="0">
                <a:solidFill>
                  <a:srgbClr val="A50021"/>
                </a:solidFill>
                <a:sym typeface="Wingdings"/>
              </a:rPr>
              <a:t> (K</a:t>
            </a:r>
            <a:r>
              <a:rPr lang="en-US" baseline="30000" dirty="0">
                <a:solidFill>
                  <a:srgbClr val="A50021"/>
                </a:solidFill>
                <a:sym typeface="Wingdings"/>
              </a:rPr>
              <a:t>0</a:t>
            </a:r>
            <a:r>
              <a:rPr lang="en-US" dirty="0">
                <a:solidFill>
                  <a:srgbClr val="A50021"/>
                </a:solidFill>
                <a:sym typeface="Wingdings"/>
              </a:rPr>
              <a:t>K</a:t>
            </a:r>
            <a:r>
              <a:rPr lang="en-US" baseline="30000" dirty="0">
                <a:solidFill>
                  <a:srgbClr val="A50021"/>
                </a:solidFill>
                <a:sym typeface="Wingdings"/>
              </a:rPr>
              <a:t>+</a:t>
            </a:r>
            <a:r>
              <a:rPr lang="en-US" dirty="0">
                <a:solidFill>
                  <a:srgbClr val="A50021"/>
                </a:solidFill>
                <a:sym typeface="Wingdings"/>
              </a:rPr>
              <a:t>π</a:t>
            </a:r>
            <a:r>
              <a:rPr lang="en-US" baseline="30000" dirty="0">
                <a:solidFill>
                  <a:srgbClr val="A50021"/>
                </a:solidFill>
                <a:sym typeface="Wingdings"/>
              </a:rPr>
              <a:t>-</a:t>
            </a:r>
            <a:r>
              <a:rPr lang="en-US" dirty="0">
                <a:solidFill>
                  <a:srgbClr val="A50021"/>
                </a:solidFill>
                <a:sym typeface="Wingdings"/>
              </a:rPr>
              <a:t> </a:t>
            </a:r>
            <a:r>
              <a:rPr lang="en-US">
                <a:solidFill>
                  <a:srgbClr val="A50021"/>
                </a:solidFill>
                <a:sym typeface="Wingdings"/>
              </a:rPr>
              <a:t>) </a:t>
            </a:r>
            <a:r>
              <a:rPr lang="en-US" sz="3600">
                <a:solidFill>
                  <a:srgbClr val="A50021"/>
                </a:solidFill>
                <a:sym typeface="Wingdings"/>
              </a:rPr>
              <a:t>(</a:t>
            </a:r>
            <a:r>
              <a:rPr lang="en-US" sz="3600" smtClean="0">
                <a:solidFill>
                  <a:srgbClr val="A50021"/>
                </a:solidFill>
                <a:sym typeface="Wingdings"/>
              </a:rPr>
              <a:t>CPLEAR</a:t>
            </a:r>
            <a:r>
              <a:rPr lang="en-US" sz="3600" dirty="0" smtClean="0">
                <a:solidFill>
                  <a:srgbClr val="A50021"/>
                </a:solidFill>
                <a:sym typeface="Wingdings"/>
              </a:rPr>
              <a:t>)</a:t>
            </a:r>
            <a:r>
              <a:rPr lang="en-US" dirty="0">
                <a:solidFill>
                  <a:srgbClr val="A50021"/>
                </a:solidFill>
              </a:rPr>
              <a:t/>
            </a:r>
            <a:br>
              <a:rPr lang="en-US" dirty="0">
                <a:solidFill>
                  <a:srgbClr val="A50021"/>
                </a:solidFill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400"/>
            <a:ext cx="9144000" cy="4008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0800000">
            <a:off x="5663459" y="318818"/>
            <a:ext cx="380880" cy="591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A50021"/>
                </a:solidFill>
              </a:rPr>
              <a:t>_</a:t>
            </a:r>
            <a:endParaRPr lang="en-US" sz="3200" dirty="0">
              <a:solidFill>
                <a:srgbClr val="A5002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>
            <a:off x="1175289" y="34270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50021"/>
                </a:solidFill>
              </a:rPr>
              <a:t>_</a:t>
            </a:r>
            <a:endParaRPr lang="en-US" sz="2800" dirty="0">
              <a:solidFill>
                <a:srgbClr val="A5002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H="1" flipV="1">
            <a:off x="3301141" y="164768"/>
            <a:ext cx="23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A50021"/>
                </a:solidFill>
              </a:rPr>
              <a:t>_</a:t>
            </a:r>
            <a:endParaRPr lang="en-US" sz="2400" dirty="0">
              <a:solidFill>
                <a:srgbClr val="A5002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175289" y="4990454"/>
            <a:ext cx="2356735" cy="6199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175289" y="5710566"/>
            <a:ext cx="1327657" cy="3042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43534" y="5715260"/>
            <a:ext cx="1119486" cy="5720"/>
          </a:xfrm>
          <a:prstGeom prst="straightConnector1">
            <a:avLst/>
          </a:prstGeom>
          <a:ln>
            <a:solidFill>
              <a:srgbClr val="A5002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532024" y="4690701"/>
            <a:ext cx="787663" cy="24302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532023" y="5021452"/>
            <a:ext cx="787664" cy="19169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622432" y="5447527"/>
            <a:ext cx="787663" cy="24302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575937" y="5747282"/>
            <a:ext cx="787664" cy="19169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417020" y="5238430"/>
            <a:ext cx="410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="1" baseline="30000" dirty="0" smtClean="0">
                <a:solidFill>
                  <a:schemeClr val="accent3">
                    <a:lumMod val="50000"/>
                  </a:schemeClr>
                </a:solidFill>
              </a:rPr>
              <a:t>+</a:t>
            </a:r>
            <a:endParaRPr lang="en-US" sz="2000" b="1" baseline="30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59459" y="4460939"/>
            <a:ext cx="410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="1" baseline="30000" dirty="0" smtClean="0">
                <a:solidFill>
                  <a:schemeClr val="accent3">
                    <a:lumMod val="50000"/>
                  </a:schemeClr>
                </a:solidFill>
              </a:rPr>
              <a:t>+</a:t>
            </a:r>
            <a:endParaRPr lang="en-US" sz="2000" b="1" baseline="30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98942" y="5762787"/>
            <a:ext cx="37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3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="1" baseline="30000" smtClean="0">
                <a:solidFill>
                  <a:schemeClr val="accent3">
                    <a:lumMod val="50000"/>
                  </a:schemeClr>
                </a:solidFill>
              </a:rPr>
              <a:t>-</a:t>
            </a:r>
            <a:endParaRPr lang="en-US" sz="2000" b="1" baseline="30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18871" y="4985296"/>
            <a:ext cx="37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="1" baseline="30000" dirty="0" smtClean="0">
                <a:solidFill>
                  <a:schemeClr val="accent3">
                    <a:lumMod val="50000"/>
                  </a:schemeClr>
                </a:solidFill>
              </a:rPr>
              <a:t>-</a:t>
            </a:r>
            <a:endParaRPr lang="en-US" sz="2000" b="1" baseline="30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16805" y="4629996"/>
            <a:ext cx="44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K</a:t>
            </a:r>
            <a:r>
              <a:rPr lang="en-US" sz="2400" baseline="30000" dirty="0" smtClean="0">
                <a:solidFill>
                  <a:srgbClr val="002060"/>
                </a:solidFill>
              </a:rPr>
              <a:t>0</a:t>
            </a:r>
            <a:endParaRPr lang="en-US" sz="2400" baseline="30000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33778" y="5727785"/>
            <a:ext cx="44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K</a:t>
            </a:r>
            <a:r>
              <a:rPr lang="en-US" sz="2400" baseline="30000" dirty="0" smtClean="0">
                <a:solidFill>
                  <a:srgbClr val="002060"/>
                </a:solidFill>
              </a:rPr>
              <a:t>0</a:t>
            </a:r>
            <a:endParaRPr lang="en-US" sz="2400" baseline="30000" dirty="0">
              <a:solidFill>
                <a:srgbClr val="00206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83239" y="5683878"/>
            <a:ext cx="51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30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 rot="10800000">
            <a:off x="2593088" y="5681228"/>
            <a:ext cx="51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_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09254" y="5067248"/>
            <a:ext cx="15863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 smtClean="0">
                <a:solidFill>
                  <a:schemeClr val="accent4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600" b="1" baseline="-25000" dirty="0" err="1" smtClean="0">
                <a:solidFill>
                  <a:schemeClr val="accent4">
                    <a:lumMod val="75000"/>
                  </a:schemeClr>
                </a:solidFill>
                <a:ea typeface="Symbol" charset="2"/>
                <a:cs typeface="Symbol" charset="2"/>
              </a:rPr>
              <a:t>com</a:t>
            </a:r>
            <a:r>
              <a:rPr lang="en-US" sz="2600" b="1" dirty="0" smtClean="0">
                <a:solidFill>
                  <a:schemeClr val="accent4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 =</a:t>
            </a:r>
            <a:r>
              <a:rPr lang="en-US" sz="2600" b="1" dirty="0" err="1" smtClean="0">
                <a:solidFill>
                  <a:schemeClr val="accent4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600" b="1" dirty="0" err="1" smtClean="0">
                <a:solidFill>
                  <a:schemeClr val="accent4">
                    <a:lumMod val="75000"/>
                  </a:schemeClr>
                </a:solidFill>
                <a:ea typeface="Symbol" charset="2"/>
                <a:cs typeface="Symbol" charset="2"/>
              </a:rPr>
              <a:t>m</a:t>
            </a:r>
            <a:r>
              <a:rPr lang="en-US" sz="2600" b="1" dirty="0" err="1" smtClean="0">
                <a:solidFill>
                  <a:schemeClr val="accent4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endParaRPr lang="en-US" sz="2600" b="1" baseline="30000" dirty="0">
              <a:solidFill>
                <a:schemeClr val="accent4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652052" y="3488942"/>
            <a:ext cx="888951" cy="477406"/>
          </a:xfrm>
          <a:prstGeom prst="ellipse">
            <a:avLst/>
          </a:prstGeom>
          <a:noFill/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925855" y="3198056"/>
            <a:ext cx="164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common phase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CP parameter </a:t>
            </a:r>
            <a:r>
              <a:rPr lang="en-US" dirty="0" smtClean="0">
                <a:latin typeface="symbol" charset="2"/>
              </a:rPr>
              <a:t>e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V="1">
            <a:off x="1455546" y="4011102"/>
            <a:ext cx="3581399" cy="2134535"/>
          </a:xfrm>
          <a:prstGeom prst="line">
            <a:avLst/>
          </a:prstGeom>
          <a:noFill/>
          <a:ln w="47625">
            <a:solidFill>
              <a:schemeClr val="tx1"/>
            </a:solidFill>
            <a:prstDash val="solid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 flipV="1">
            <a:off x="1441342" y="3595606"/>
            <a:ext cx="14204" cy="2550032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362558" y="6137322"/>
            <a:ext cx="5549686" cy="8316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9635564">
            <a:off x="1672715" y="4639789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K</a:t>
            </a:r>
            <a:r>
              <a:rPr lang="en-US" sz="2400" b="1" baseline="-25000" dirty="0" err="1" smtClean="0"/>
              <a:t>L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err="1" smtClean="0">
                <a:latin typeface="symbol" charset="2"/>
                <a:sym typeface="Wingdings"/>
              </a:rPr>
              <a:t>pp</a:t>
            </a:r>
            <a:r>
              <a:rPr lang="en-US" sz="2400" b="1" dirty="0" smtClean="0">
                <a:sym typeface="Wingdings"/>
              </a:rPr>
              <a:t> (I=0)</a:t>
            </a:r>
            <a:r>
              <a:rPr lang="en-US" sz="2400" dirty="0" smtClean="0">
                <a:sym typeface="Wingdings"/>
              </a:rPr>
              <a:t>≃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e</a:t>
            </a:r>
            <a:endParaRPr lang="en-US" sz="24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014085" y="4086323"/>
            <a:ext cx="736349" cy="429069"/>
          </a:xfrm>
          <a:prstGeom prst="line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olid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056373" y="4074910"/>
            <a:ext cx="434511" cy="813448"/>
          </a:xfrm>
          <a:prstGeom prst="line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olid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5533171" y="4486136"/>
            <a:ext cx="226231" cy="360262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175433">
            <a:off x="5191124" y="4328714"/>
            <a:ext cx="55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2d</a:t>
            </a:r>
            <a:r>
              <a:rPr lang="en-US" sz="1600" b="1" baseline="-25000" dirty="0" smtClean="0">
                <a:solidFill>
                  <a:schemeClr val="accent2">
                    <a:lumMod val="75000"/>
                  </a:schemeClr>
                </a:solidFill>
                <a:ea typeface="Symbol" charset="2"/>
                <a:cs typeface="Symbol" charset="2"/>
              </a:rPr>
              <a:t>CP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endParaRPr lang="en-US" sz="1600" b="1" baseline="30000" dirty="0">
              <a:solidFill>
                <a:schemeClr val="accent2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5068" y="4501479"/>
            <a:ext cx="48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e’</a:t>
            </a:r>
            <a:endParaRPr lang="en-US" sz="2800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V="1">
            <a:off x="4608815" y="3963538"/>
            <a:ext cx="2328958" cy="78544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29960" y="4363310"/>
            <a:ext cx="2510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b="1" baseline="-25000" dirty="0" err="1" smtClean="0">
                <a:ea typeface="Symbol" charset="2"/>
                <a:cs typeface="Symbol" charset="2"/>
              </a:rPr>
              <a:t>com</a:t>
            </a:r>
            <a:r>
              <a:rPr lang="en-US" sz="1600" b="1" baseline="-25000" dirty="0" smtClean="0">
                <a:ea typeface="Symbol" charset="2"/>
                <a:cs typeface="Symbol" charset="2"/>
              </a:rPr>
              <a:t> = </a:t>
            </a:r>
            <a:r>
              <a:rPr lang="en-US" sz="1600" b="1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b="1" baseline="-25000" dirty="0" err="1" smtClean="0"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sz="1600" b="1" dirty="0" smtClean="0">
                <a:ea typeface="Symbol" charset="2"/>
                <a:cs typeface="Symbol" charset="2"/>
              </a:rPr>
              <a:t>(I=2)-</a:t>
            </a:r>
            <a:r>
              <a:rPr lang="en-US" sz="1600" b="1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b="1" baseline="-25000" dirty="0" err="1" smtClean="0"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sz="1600" b="1" dirty="0" smtClean="0">
                <a:ea typeface="Symbol" charset="2"/>
                <a:cs typeface="Symbol" charset="2"/>
              </a:rPr>
              <a:t>(I=0)≃-40</a:t>
            </a:r>
            <a:r>
              <a:rPr lang="en-US" sz="1600" b="1" baseline="30000" dirty="0" smtClean="0">
                <a:ea typeface="Symbol" charset="2"/>
                <a:cs typeface="Symbol" charset="2"/>
              </a:rPr>
              <a:t>o</a:t>
            </a:r>
            <a:r>
              <a:rPr lang="en-US" sz="1600" b="1" dirty="0" smtClean="0">
                <a:latin typeface="Symbol" charset="2"/>
                <a:ea typeface="Symbol" charset="2"/>
                <a:cs typeface="Symbol" charset="2"/>
              </a:rPr>
              <a:t> </a:t>
            </a:r>
            <a:endParaRPr lang="en-US" sz="1600" b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86327" y="4557082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b="1" baseline="-25000" dirty="0" err="1" smtClean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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symbol" charset="2"/>
                <a:sym typeface="Wingdings"/>
              </a:rPr>
              <a:t>pp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(I=2)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65530" y="3192173"/>
            <a:ext cx="1612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Not to scale!!</a:t>
            </a:r>
          </a:p>
          <a:p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’≃0.02e</a:t>
            </a:r>
            <a:endParaRPr lang="en-US" sz="2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893311" y="1834756"/>
            <a:ext cx="888951" cy="516111"/>
          </a:xfrm>
          <a:prstGeom prst="ellipse">
            <a:avLst/>
          </a:prstGeom>
          <a:noFill/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596835" y="1655988"/>
            <a:ext cx="164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common phase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70" y="1708720"/>
            <a:ext cx="3084792" cy="1057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3096" y="5446762"/>
            <a:ext cx="51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baseline="-25000" dirty="0" err="1" smtClean="0"/>
              <a:t>SW</a:t>
            </a:r>
            <a:endParaRPr lang="en-US" baseline="-25000" dirty="0"/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5696609" y="4841658"/>
            <a:ext cx="669370" cy="107732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rc 24"/>
          <p:cNvSpPr/>
          <p:nvPr/>
        </p:nvSpPr>
        <p:spPr>
          <a:xfrm rot="1279853">
            <a:off x="1851230" y="5557273"/>
            <a:ext cx="803783" cy="799014"/>
          </a:xfrm>
          <a:prstGeom prst="arc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3575929">
            <a:off x="5041233" y="3934688"/>
            <a:ext cx="1111203" cy="1126606"/>
          </a:xfrm>
          <a:prstGeom prst="arc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0" y="216635"/>
            <a:ext cx="7829550" cy="3655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4" y="3917426"/>
            <a:ext cx="3741221" cy="833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97" y="3893297"/>
            <a:ext cx="3881923" cy="857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97" y="5050717"/>
            <a:ext cx="3881923" cy="570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4" y="5050717"/>
            <a:ext cx="3818545" cy="5704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6295" y="5670973"/>
            <a:ext cx="624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4000"/>
                </a:solidFill>
              </a:rPr>
              <a:t>although </a:t>
            </a:r>
            <a:r>
              <a:rPr lang="en-US" b="1" i="1" dirty="0" smtClean="0">
                <a:solidFill>
                  <a:srgbClr val="804000"/>
                </a:solidFill>
              </a:rPr>
              <a:t>Bf</a:t>
            </a:r>
            <a:r>
              <a:rPr lang="en-US" b="1" dirty="0" smtClean="0">
                <a:solidFill>
                  <a:srgbClr val="804000"/>
                </a:solidFill>
              </a:rPr>
              <a:t>(</a:t>
            </a:r>
            <a:r>
              <a:rPr lang="en-US" b="1" dirty="0" err="1" smtClean="0">
                <a:solidFill>
                  <a:srgbClr val="804000"/>
                </a:solidFill>
              </a:rPr>
              <a:t>K</a:t>
            </a:r>
            <a:r>
              <a:rPr lang="en-US" b="1" baseline="-25000" dirty="0" err="1" smtClean="0">
                <a:solidFill>
                  <a:srgbClr val="804000"/>
                </a:solidFill>
              </a:rPr>
              <a:t>S</a:t>
            </a:r>
            <a:r>
              <a:rPr lang="en-US" sz="1400" b="1" dirty="0" err="1" smtClean="0">
                <a:solidFill>
                  <a:srgbClr val="804000"/>
                </a:solidFill>
                <a:sym typeface="Wingdings"/>
              </a:rPr>
              <a:t></a:t>
            </a:r>
            <a:r>
              <a:rPr lang="en-US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dirty="0" err="1" smtClean="0">
                <a:solidFill>
                  <a:srgbClr val="804000"/>
                </a:solidFill>
                <a:sym typeface="Wingdings"/>
              </a:rPr>
              <a:t>e</a:t>
            </a:r>
            <a:r>
              <a:rPr lang="en-US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b="1" dirty="0" smtClean="0">
                <a:solidFill>
                  <a:srgbClr val="804000"/>
                </a:solidFill>
                <a:sym typeface="Wingdings"/>
              </a:rPr>
              <a:t>)&lt;&lt;</a:t>
            </a:r>
            <a:r>
              <a:rPr lang="en-US" b="1" i="1" dirty="0" smtClean="0">
                <a:solidFill>
                  <a:srgbClr val="804000"/>
                </a:solidFill>
                <a:sym typeface="Wingdings"/>
              </a:rPr>
              <a:t>Bf</a:t>
            </a:r>
            <a:r>
              <a:rPr lang="en-US" b="1" dirty="0" smtClean="0">
                <a:solidFill>
                  <a:srgbClr val="804000"/>
                </a:solidFill>
                <a:sym typeface="Wingdings"/>
              </a:rPr>
              <a:t>(</a:t>
            </a:r>
            <a:r>
              <a:rPr lang="en-US" b="1" dirty="0" err="1" smtClean="0">
                <a:solidFill>
                  <a:srgbClr val="804000"/>
                </a:solidFill>
                <a:sym typeface="Wingdings"/>
              </a:rPr>
              <a:t>K</a:t>
            </a:r>
            <a:r>
              <a:rPr lang="en-US" b="1" baseline="-25000" dirty="0" err="1" smtClean="0">
                <a:solidFill>
                  <a:srgbClr val="804000"/>
                </a:solidFill>
                <a:sym typeface="Wingdings"/>
              </a:rPr>
              <a:t>L</a:t>
            </a:r>
            <a:r>
              <a:rPr lang="en-US" sz="1400" b="1" dirty="0" err="1" smtClean="0">
                <a:solidFill>
                  <a:srgbClr val="804000"/>
                </a:solidFill>
                <a:sym typeface="Wingdings"/>
              </a:rPr>
              <a:t></a:t>
            </a:r>
            <a:r>
              <a:rPr lang="en-US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dirty="0" err="1" smtClean="0">
                <a:solidFill>
                  <a:srgbClr val="804000"/>
                </a:solidFill>
                <a:sym typeface="Wingdings"/>
              </a:rPr>
              <a:t>e</a:t>
            </a:r>
            <a:r>
              <a:rPr lang="en-US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b="1" dirty="0" smtClean="0">
                <a:solidFill>
                  <a:srgbClr val="804000"/>
                </a:solidFill>
                <a:sym typeface="Wingdings"/>
              </a:rPr>
              <a:t>), the partial widths are equal</a:t>
            </a:r>
            <a:endParaRPr lang="en-US" b="1" dirty="0">
              <a:solidFill>
                <a:srgbClr val="804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605" y="4696774"/>
            <a:ext cx="1362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804000"/>
                </a:solidFill>
              </a:rPr>
              <a:t>partial widths</a:t>
            </a:r>
            <a:endParaRPr lang="en-US" sz="1600" b="1" dirty="0" smtClean="0">
              <a:solidFill>
                <a:srgbClr val="804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605" y="3586936"/>
            <a:ext cx="1205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4000"/>
                </a:solidFill>
              </a:rPr>
              <a:t>total widths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8586" y="320040"/>
            <a:ext cx="1509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example: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67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51" y="1755152"/>
            <a:ext cx="852547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If it’s not </a:t>
            </a:r>
            <a:r>
              <a:rPr lang="en-US" dirty="0" err="1" smtClean="0"/>
              <a:t>superweak</a:t>
            </a:r>
            <a:r>
              <a:rPr lang="en-US" dirty="0" smtClean="0"/>
              <a:t>, what is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2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 </a:t>
            </a:r>
            <a:r>
              <a:rPr lang="en-US" sz="4000" b="1" dirty="0" smtClean="0"/>
              <a:t>Can </a:t>
            </a:r>
            <a:r>
              <a:rPr lang="en-US" sz="4000" b="1" dirty="0"/>
              <a:t>CPV fit into the Standard model?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304800" y="2086729"/>
            <a:ext cx="785426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Clue:  CPV is seen in strangeness-changing</a:t>
            </a:r>
          </a:p>
          <a:p>
            <a:r>
              <a:rPr lang="en-US" sz="3200" b="1" dirty="0"/>
              <a:t>        </a:t>
            </a:r>
            <a:r>
              <a:rPr lang="en-US" sz="3200" b="1" dirty="0" smtClean="0"/>
              <a:t>      weak </a:t>
            </a:r>
            <a:r>
              <a:rPr lang="en-US" sz="3200" b="1" dirty="0"/>
              <a:t>decays.</a:t>
            </a:r>
          </a:p>
          <a:p>
            <a:endParaRPr lang="en-US" sz="3200" b="1" dirty="0"/>
          </a:p>
          <a:p>
            <a:r>
              <a:rPr lang="en-US" sz="3200" b="1" dirty="0"/>
              <a:t>	  </a:t>
            </a:r>
            <a:r>
              <a:rPr lang="en-US" sz="3200" b="1" dirty="0" smtClean="0"/>
              <a:t>    maybe CPV has something </a:t>
            </a:r>
            <a:r>
              <a:rPr lang="en-US" sz="3200" b="1" dirty="0"/>
              <a:t>to do with </a:t>
            </a:r>
          </a:p>
          <a:p>
            <a:r>
              <a:rPr lang="en-US" sz="3200" b="1" dirty="0"/>
              <a:t>	  </a:t>
            </a:r>
            <a:r>
              <a:rPr lang="en-US" sz="3200" b="1" dirty="0" smtClean="0"/>
              <a:t>         flavor-changing </a:t>
            </a:r>
            <a:r>
              <a:rPr lang="en-US" sz="3200" b="1" dirty="0"/>
              <a:t>Weak Interactions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991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676400"/>
            <a:ext cx="6934200" cy="3200400"/>
          </a:xfrm>
        </p:spPr>
        <p:txBody>
          <a:bodyPr/>
          <a:lstStyle/>
          <a:p>
            <a:r>
              <a:rPr lang="en-US" sz="6000" b="1">
                <a:solidFill>
                  <a:srgbClr val="800000"/>
                </a:solidFill>
              </a:rPr>
              <a:t> Flavor mixing</a:t>
            </a:r>
            <a:br>
              <a:rPr lang="en-US" sz="6000" b="1">
                <a:solidFill>
                  <a:srgbClr val="800000"/>
                </a:solidFill>
              </a:rPr>
            </a:br>
            <a:r>
              <a:rPr lang="en-US" sz="6000" b="1">
                <a:solidFill>
                  <a:srgbClr val="800000"/>
                </a:solidFill>
              </a:rPr>
              <a:t>&amp;</a:t>
            </a:r>
            <a:br>
              <a:rPr lang="en-US" sz="6000" b="1">
                <a:solidFill>
                  <a:srgbClr val="800000"/>
                </a:solidFill>
              </a:rPr>
            </a:br>
            <a:r>
              <a:rPr lang="en-US" sz="6000" b="1">
                <a:solidFill>
                  <a:srgbClr val="800000"/>
                </a:solidFill>
              </a:rPr>
              <a:t>CP Violation</a:t>
            </a:r>
          </a:p>
        </p:txBody>
      </p:sp>
    </p:spTree>
    <p:extLst>
      <p:ext uri="{BB962C8B-B14F-4D97-AF65-F5344CB8AC3E}">
        <p14:creationId xmlns:p14="http://schemas.microsoft.com/office/powerpoint/2010/main" val="159223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Three Quarks for </a:t>
            </a:r>
            <a:r>
              <a:rPr lang="en-US" b="1" dirty="0" err="1" smtClean="0"/>
              <a:t>Müster</a:t>
            </a:r>
            <a:r>
              <a:rPr lang="en-US" b="1" dirty="0" smtClean="0"/>
              <a:t> Mark</a:t>
            </a:r>
          </a:p>
        </p:txBody>
      </p:sp>
      <p:sp>
        <p:nvSpPr>
          <p:cNvPr id="4102" name="TextBox 3"/>
          <p:cNvSpPr txBox="1">
            <a:spLocks noChangeArrowheads="1"/>
          </p:cNvSpPr>
          <p:nvPr/>
        </p:nvSpPr>
        <p:spPr bwMode="auto">
          <a:xfrm>
            <a:off x="2133600" y="1143000"/>
            <a:ext cx="5943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1963:   all known </a:t>
            </a:r>
            <a:r>
              <a:rPr lang="en-US" sz="2800" b="1" dirty="0" smtClean="0">
                <a:latin typeface="Calibri" pitchFamily="34" charset="0"/>
              </a:rPr>
              <a:t>strongly interacting </a:t>
            </a:r>
            <a:r>
              <a:rPr lang="en-US" sz="2800" b="1" dirty="0">
                <a:latin typeface="Calibri" pitchFamily="34" charset="0"/>
              </a:rPr>
              <a:t>particles </a:t>
            </a:r>
            <a:r>
              <a:rPr lang="en-US" sz="2800" b="1" dirty="0" smtClean="0">
                <a:latin typeface="Calibri" pitchFamily="34" charset="0"/>
              </a:rPr>
              <a:t>are comprised of </a:t>
            </a:r>
            <a:r>
              <a:rPr lang="en-US" sz="2800" b="1" dirty="0">
                <a:latin typeface="Calibri" pitchFamily="34" charset="0"/>
              </a:rPr>
              <a:t>three basic </a:t>
            </a:r>
            <a:r>
              <a:rPr lang="en-US" sz="2800" b="1" dirty="0" smtClean="0">
                <a:latin typeface="Calibri" pitchFamily="34" charset="0"/>
              </a:rPr>
              <a:t>constituents: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smtClean="0">
                <a:latin typeface="Calibri" pitchFamily="34" charset="0"/>
              </a:rPr>
              <a:t>fractionally </a:t>
            </a:r>
            <a:r>
              <a:rPr lang="en-US" sz="2800" b="1" dirty="0">
                <a:latin typeface="Calibri" pitchFamily="34" charset="0"/>
              </a:rPr>
              <a:t>charged quarks (and their three anti-quark partners).</a:t>
            </a:r>
          </a:p>
        </p:txBody>
      </p:sp>
      <p:sp>
        <p:nvSpPr>
          <p:cNvPr id="4103" name="Text Box 2"/>
          <p:cNvSpPr txBox="1">
            <a:spLocks noChangeArrowheads="1"/>
          </p:cNvSpPr>
          <p:nvPr/>
        </p:nvSpPr>
        <p:spPr bwMode="auto">
          <a:xfrm>
            <a:off x="1927225" y="4760913"/>
            <a:ext cx="184150" cy="76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kumimoji="1" lang="en-US" sz="4400" i="1">
              <a:latin typeface="Times New Roman" pitchFamily="18" charset="0"/>
              <a:ea typeface="MS PGothic" pitchFamily="34" charset="-128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141663" y="3702050"/>
          <a:ext cx="1349375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28" name="Equation" r:id="rId3" imgW="279360" imgH="457200" progId="Equation.3">
                  <p:embed/>
                </p:oleObj>
              </mc:Choice>
              <mc:Fallback>
                <p:oleObj name="Equation" r:id="rId3" imgW="2793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1663" y="3702050"/>
                        <a:ext cx="1349375" cy="220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362450" y="580390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29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450" y="580390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1905000" y="4083050"/>
            <a:ext cx="1577975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rPr>
              <a:t>q=</a:t>
            </a:r>
            <a:r>
              <a:rPr kumimoji="1" lang="en-US" sz="2800" b="1">
                <a:solidFill>
                  <a:schemeClr val="tx2"/>
                </a:solidFill>
                <a:latin typeface="Symbol" pitchFamily="18" charset="2"/>
                <a:ea typeface="MS PGothic" pitchFamily="34" charset="-128"/>
              </a:rPr>
              <a:t>+</a:t>
            </a:r>
            <a:r>
              <a:rPr kumimoji="1" lang="en-US" sz="28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rPr>
              <a:t>2/3</a:t>
            </a: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1905000" y="5073650"/>
            <a:ext cx="1447800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en-US" sz="28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rPr>
              <a:t>q=</a:t>
            </a:r>
            <a:r>
              <a:rPr kumimoji="1" lang="en-US" sz="2800" b="1">
                <a:solidFill>
                  <a:schemeClr val="tx2"/>
                </a:solidFill>
                <a:latin typeface="Symbol" pitchFamily="18" charset="2"/>
                <a:ea typeface="MS PGothic" pitchFamily="34" charset="-128"/>
              </a:rPr>
              <a:t>-</a:t>
            </a:r>
            <a:r>
              <a:rPr kumimoji="1" lang="en-US" sz="28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rPr>
              <a:t>1/3</a:t>
            </a: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4875213" y="5073650"/>
          <a:ext cx="55245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30" name="Equation" r:id="rId7" imgW="114120" imgH="139680" progId="Equation.3">
                  <p:embed/>
                </p:oleObj>
              </mc:Choice>
              <mc:Fallback>
                <p:oleObj name="Equation" r:id="rId7" imgW="1141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5213" y="5073650"/>
                        <a:ext cx="552450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4894263" y="400685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07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066800"/>
            <a:ext cx="18288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6600" y="26670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TextBox 6"/>
          <p:cNvSpPr txBox="1">
            <a:spLocks noChangeArrowheads="1"/>
          </p:cNvSpPr>
          <p:nvPr/>
        </p:nvSpPr>
        <p:spPr bwMode="auto">
          <a:xfrm>
            <a:off x="152400" y="2895600"/>
            <a:ext cx="155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Murray Gell-Mann</a:t>
            </a:r>
          </a:p>
        </p:txBody>
      </p:sp>
      <p:pic>
        <p:nvPicPr>
          <p:cNvPr id="4110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4876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1" name="TextBox 6"/>
          <p:cNvSpPr txBox="1">
            <a:spLocks noChangeArrowheads="1"/>
          </p:cNvSpPr>
          <p:nvPr/>
        </p:nvSpPr>
        <p:spPr bwMode="auto">
          <a:xfrm>
            <a:off x="7467600" y="6229350"/>
            <a:ext cx="1206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2000" b="1" baseline="30000">
                <a:solidFill>
                  <a:schemeClr val="bg1"/>
                </a:solidFill>
                <a:latin typeface="Calibri" pitchFamily="34" charset="0"/>
              </a:rPr>
              <a:t>+</a:t>
            </a: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-meson</a:t>
            </a:r>
          </a:p>
        </p:txBody>
      </p:sp>
      <p:sp>
        <p:nvSpPr>
          <p:cNvPr id="4112" name="TextBox 6"/>
          <p:cNvSpPr txBox="1">
            <a:spLocks noChangeArrowheads="1"/>
          </p:cNvSpPr>
          <p:nvPr/>
        </p:nvSpPr>
        <p:spPr bwMode="auto">
          <a:xfrm>
            <a:off x="7543800" y="4038600"/>
            <a:ext cx="909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18307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elementary particles before 1974</a:t>
            </a:r>
            <a:endParaRPr lang="en-US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7490" y="2364422"/>
            <a:ext cx="3278188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072890" y="2897822"/>
            <a:ext cx="53340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72890" y="4279117"/>
            <a:ext cx="53340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82490" y="4269422"/>
            <a:ext cx="1066800" cy="121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39490" y="2897822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7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2079625" y="2278063"/>
            <a:ext cx="184150" cy="76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kumimoji="1" lang="en-US" sz="4400" i="1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2225675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600" b="1" dirty="0">
                <a:solidFill>
                  <a:srgbClr val="990033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3 quarks:</a:t>
            </a:r>
            <a:r>
              <a:rPr kumimoji="1" lang="en-US" sz="36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   </a:t>
            </a:r>
          </a:p>
        </p:txBody>
      </p:sp>
      <p:graphicFrame>
        <p:nvGraphicFramePr>
          <p:cNvPr id="115716" name="Object 4"/>
          <p:cNvGraphicFramePr>
            <a:graphicFrameLocks noChangeAspect="1"/>
          </p:cNvGraphicFramePr>
          <p:nvPr/>
        </p:nvGraphicFramePr>
        <p:xfrm>
          <a:off x="3294063" y="1295400"/>
          <a:ext cx="1349375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376" name="Equation" r:id="rId3" imgW="279360" imgH="457200" progId="Equation.3">
                  <p:embed/>
                </p:oleObj>
              </mc:Choice>
              <mc:Fallback>
                <p:oleObj name="Equation" r:id="rId3" imgW="2793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4063" y="1295400"/>
                        <a:ext cx="1349375" cy="220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7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377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5611318" y="2567226"/>
            <a:ext cx="293688" cy="86177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5000" i="1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s</a:t>
            </a:r>
            <a:endParaRPr kumimoji="1" lang="en-US" sz="6000" i="1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2276290" y="1219994"/>
            <a:ext cx="1577975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solidFill>
                  <a:schemeClr val="tx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q=</a:t>
            </a:r>
            <a:r>
              <a:rPr kumimoji="1" lang="en-US" sz="2800" b="1">
                <a:solidFill>
                  <a:schemeClr val="tx2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+</a:t>
            </a:r>
            <a:r>
              <a:rPr kumimoji="1" lang="en-US" sz="2800" b="1">
                <a:solidFill>
                  <a:schemeClr val="tx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2/3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2198406" y="3061493"/>
            <a:ext cx="1447800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800" b="1">
                <a:solidFill>
                  <a:schemeClr val="tx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q=</a:t>
            </a:r>
            <a:r>
              <a:rPr kumimoji="1" lang="en-US" sz="2800" b="1">
                <a:solidFill>
                  <a:schemeClr val="tx2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  <a:r>
              <a:rPr kumimoji="1" lang="en-US" sz="2800" b="1">
                <a:solidFill>
                  <a:schemeClr val="tx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1/3</a:t>
            </a: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1279525" y="3822700"/>
            <a:ext cx="1463675" cy="76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kumimoji="1" lang="en-US" sz="4400" i="1">
              <a:latin typeface="Symbol" charset="2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762000" y="4114800"/>
            <a:ext cx="2225675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3600" b="1">
                <a:solidFill>
                  <a:srgbClr val="9900CC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4 leptons:</a:t>
            </a:r>
          </a:p>
        </p:txBody>
      </p:sp>
      <p:graphicFrame>
        <p:nvGraphicFramePr>
          <p:cNvPr id="115723" name="Object 11"/>
          <p:cNvGraphicFramePr>
            <a:graphicFrameLocks noChangeAspect="1"/>
          </p:cNvGraphicFramePr>
          <p:nvPr/>
        </p:nvGraphicFramePr>
        <p:xfrm>
          <a:off x="3200400" y="4038600"/>
          <a:ext cx="3317875" cy="210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378" name="Equation" r:id="rId7" imgW="799920" imgH="507960" progId="Equation.3">
                  <p:embed/>
                </p:oleObj>
              </mc:Choice>
              <mc:Fallback>
                <p:oleObj name="Equation" r:id="rId7" imgW="7999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038600"/>
                        <a:ext cx="3317875" cy="210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24" name="Line 12"/>
          <p:cNvSpPr>
            <a:spLocks noChangeShapeType="1"/>
          </p:cNvSpPr>
          <p:nvPr/>
        </p:nvSpPr>
        <p:spPr bwMode="auto">
          <a:xfrm flipV="1">
            <a:off x="6127457" y="4483100"/>
            <a:ext cx="0" cy="1233922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5" name="Line 13"/>
          <p:cNvSpPr>
            <a:spLocks noChangeShapeType="1"/>
          </p:cNvSpPr>
          <p:nvPr/>
        </p:nvSpPr>
        <p:spPr bwMode="auto">
          <a:xfrm flipV="1">
            <a:off x="3581400" y="1784350"/>
            <a:ext cx="0" cy="1447800"/>
          </a:xfrm>
          <a:prstGeom prst="line">
            <a:avLst/>
          </a:prstGeom>
          <a:noFill/>
          <a:ln w="31750">
            <a:solidFill>
              <a:srgbClr val="990033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9" name="Line 17"/>
          <p:cNvSpPr>
            <a:spLocks noChangeShapeType="1"/>
          </p:cNvSpPr>
          <p:nvPr/>
        </p:nvSpPr>
        <p:spPr bwMode="auto">
          <a:xfrm flipH="1" flipV="1">
            <a:off x="4196555" y="1952952"/>
            <a:ext cx="1442245" cy="1018847"/>
          </a:xfrm>
          <a:prstGeom prst="line">
            <a:avLst/>
          </a:prstGeom>
          <a:noFill/>
          <a:ln w="31750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1" name="Rectangle 19"/>
          <p:cNvSpPr>
            <a:spLocks noChangeArrowheads="1"/>
          </p:cNvSpPr>
          <p:nvPr/>
        </p:nvSpPr>
        <p:spPr bwMode="auto">
          <a:xfrm>
            <a:off x="4571999" y="5029199"/>
            <a:ext cx="489025" cy="3727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2" name="Text Box 20"/>
          <p:cNvSpPr txBox="1">
            <a:spLocks noChangeArrowheads="1"/>
          </p:cNvSpPr>
          <p:nvPr/>
        </p:nvSpPr>
        <p:spPr bwMode="auto">
          <a:xfrm>
            <a:off x="499875" y="-14287"/>
            <a:ext cx="7563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000066"/>
                </a:solidFill>
                <a:latin typeface="Times New Roman" charset="0"/>
              </a:rPr>
              <a:t> </a:t>
            </a:r>
            <a:r>
              <a:rPr lang="en-US" sz="3600" b="1" smtClean="0">
                <a:solidFill>
                  <a:srgbClr val="000066"/>
                </a:solidFill>
                <a:latin typeface="Times New Roman" charset="0"/>
              </a:rPr>
              <a:t>Weak Interactions </a:t>
            </a:r>
            <a:r>
              <a:rPr lang="en-US" sz="3600" b="1" dirty="0">
                <a:solidFill>
                  <a:srgbClr val="000066"/>
                </a:solidFill>
                <a:latin typeface="Times New Roman" charset="0"/>
              </a:rPr>
              <a:t>in the 3-quark era</a:t>
            </a:r>
          </a:p>
        </p:txBody>
      </p:sp>
      <p:sp>
        <p:nvSpPr>
          <p:cNvPr id="115733" name="Text Box 21"/>
          <p:cNvSpPr txBox="1">
            <a:spLocks noChangeArrowheads="1"/>
          </p:cNvSpPr>
          <p:nvPr/>
        </p:nvSpPr>
        <p:spPr bwMode="auto">
          <a:xfrm>
            <a:off x="3505200" y="505153"/>
            <a:ext cx="2041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66"/>
                </a:solidFill>
              </a:rPr>
              <a:t>1964--1974</a:t>
            </a:r>
          </a:p>
        </p:txBody>
      </p:sp>
      <p:sp>
        <p:nvSpPr>
          <p:cNvPr id="115734" name="Text Box 22"/>
          <p:cNvSpPr txBox="1">
            <a:spLocks noChangeArrowheads="1"/>
          </p:cNvSpPr>
          <p:nvPr/>
        </p:nvSpPr>
        <p:spPr bwMode="auto">
          <a:xfrm>
            <a:off x="4899818" y="2200245"/>
            <a:ext cx="970137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A50021"/>
                </a:solidFill>
                <a:latin typeface="+mj-lt"/>
              </a:rPr>
              <a:t>|</a:t>
            </a:r>
            <a:r>
              <a:rPr lang="en-US" sz="2000" b="1" dirty="0">
                <a:solidFill>
                  <a:srgbClr val="A50021"/>
                </a:solidFill>
                <a:latin typeface="symbol" charset="2"/>
              </a:rPr>
              <a:t>D</a:t>
            </a:r>
            <a:r>
              <a:rPr lang="en-US" sz="2000" b="1" dirty="0">
                <a:solidFill>
                  <a:srgbClr val="A50021"/>
                </a:solidFill>
                <a:latin typeface="+mj-lt"/>
              </a:rPr>
              <a:t>S|=1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011345" y="2222500"/>
            <a:ext cx="1048685" cy="430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A50021"/>
                </a:solidFill>
                <a:latin typeface="+mj-lt"/>
              </a:rPr>
              <a:t>|</a:t>
            </a:r>
            <a:r>
              <a:rPr lang="en-US" sz="2200" b="1" dirty="0">
                <a:solidFill>
                  <a:srgbClr val="A50021"/>
                </a:solidFill>
                <a:latin typeface="symbol" charset="2"/>
              </a:rPr>
              <a:t>D</a:t>
            </a:r>
            <a:r>
              <a:rPr lang="en-US" sz="2200" b="1" dirty="0">
                <a:solidFill>
                  <a:srgbClr val="A50021"/>
                </a:solidFill>
                <a:latin typeface="+mj-lt"/>
              </a:rPr>
              <a:t>S</a:t>
            </a:r>
            <a:r>
              <a:rPr lang="en-US" sz="2200" b="1" dirty="0" smtClean="0">
                <a:solidFill>
                  <a:srgbClr val="A50021"/>
                </a:solidFill>
                <a:latin typeface="+mj-lt"/>
              </a:rPr>
              <a:t>|=0</a:t>
            </a:r>
            <a:endParaRPr lang="en-US" sz="2200" b="1" dirty="0">
              <a:solidFill>
                <a:srgbClr val="A50021"/>
              </a:solidFill>
              <a:latin typeface="+mj-lt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73340" y="4569978"/>
            <a:ext cx="2270436" cy="11470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27344" y="1861344"/>
            <a:ext cx="1573056" cy="115230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62700" y="1381457"/>
            <a:ext cx="2095500" cy="12719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6127457" y="1910705"/>
            <a:ext cx="77787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dirty="0">
                <a:latin typeface="+mj-lt"/>
                <a:ea typeface="MS PGothic" pitchFamily="34" charset="-128"/>
                <a:cs typeface="MS PGothic" pitchFamily="34" charset="-128"/>
              </a:rPr>
              <a:t>K</a:t>
            </a:r>
            <a:r>
              <a:rPr kumimoji="1" lang="en-US" sz="2400" b="1" baseline="30000" dirty="0">
                <a:latin typeface="+mj-lt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309688" y="2259013"/>
            <a:ext cx="77787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>
                <a:latin typeface="+mj-lt"/>
                <a:ea typeface="MS PGothic" pitchFamily="34" charset="-128"/>
                <a:cs typeface="MS PGothic" pitchFamily="34" charset="-128"/>
              </a:rPr>
              <a:t>n</a:t>
            </a:r>
            <a:endParaRPr kumimoji="1" lang="en-US" sz="2400" b="1" baseline="30000" dirty="0">
              <a:latin typeface="+mj-lt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6731000" y="4940300"/>
            <a:ext cx="82161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i="1" dirty="0" err="1">
                <a:latin typeface="Symbol" charset="2"/>
                <a:ea typeface="MS PGothic" pitchFamily="34" charset="-128"/>
                <a:cs typeface="MS PGothic" pitchFamily="34" charset="-128"/>
              </a:rPr>
              <a:t>m</a:t>
            </a:r>
            <a:r>
              <a:rPr kumimoji="1" lang="en-US" sz="2400" b="1" i="1" baseline="30000" dirty="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707189" y="1805373"/>
          <a:ext cx="1325306" cy="424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379" name="Equation" r:id="rId12" imgW="635000" imgH="203200" progId="Equation.3">
                  <p:embed/>
                </p:oleObj>
              </mc:Choice>
              <mc:Fallback>
                <p:oleObj name="Equation" r:id="rId12" imgW="635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189" y="1805373"/>
                        <a:ext cx="1325306" cy="4240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"/>
          <p:cNvGraphicFramePr>
            <a:graphicFrameLocks noChangeAspect="1"/>
          </p:cNvGraphicFramePr>
          <p:nvPr>
            <p:extLst/>
          </p:nvPr>
        </p:nvGraphicFramePr>
        <p:xfrm>
          <a:off x="5932487" y="1190734"/>
          <a:ext cx="1643063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380" name="Equation" r:id="rId14" imgW="787400" imgH="165100" progId="Equation.3">
                  <p:embed/>
                </p:oleObj>
              </mc:Choice>
              <mc:Fallback>
                <p:oleObj name="Equation" r:id="rId14" imgW="787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2487" y="1190734"/>
                        <a:ext cx="1643063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6796369" y="4021435"/>
            <a:ext cx="2061284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i="1" dirty="0" smtClean="0">
                <a:latin typeface="symbol" charset="2"/>
                <a:ea typeface="MS PGothic" pitchFamily="34" charset="-128"/>
                <a:cs typeface="MS PGothic" pitchFamily="34" charset="-128"/>
              </a:rPr>
              <a:t>m</a:t>
            </a:r>
            <a:r>
              <a:rPr kumimoji="1" lang="en-US" sz="2400" i="1" baseline="30000" dirty="0" smtClean="0">
                <a:latin typeface="+mj-lt"/>
                <a:ea typeface="MS PGothic" pitchFamily="34" charset="-128"/>
                <a:cs typeface="MS PGothic" pitchFamily="34" charset="-128"/>
              </a:rPr>
              <a:t>-</a:t>
            </a:r>
            <a:r>
              <a:rPr kumimoji="1" lang="en-US" sz="2400" i="1" dirty="0" smtClean="0">
                <a:latin typeface="+mj-lt"/>
                <a:ea typeface="MS PGothic" pitchFamily="34" charset="-128"/>
                <a:cs typeface="MS PGothic" pitchFamily="34" charset="-128"/>
                <a:sym typeface="Wingdings"/>
              </a:rPr>
              <a:t>e</a:t>
            </a:r>
            <a:r>
              <a:rPr kumimoji="1" lang="en-US" sz="2400" i="1" baseline="30000" dirty="0" smtClean="0">
                <a:latin typeface="+mj-lt"/>
                <a:ea typeface="MS PGothic" pitchFamily="34" charset="-128"/>
                <a:cs typeface="MS PGothic" pitchFamily="34" charset="-128"/>
                <a:sym typeface="Wingdings"/>
              </a:rPr>
              <a:t>-</a:t>
            </a:r>
            <a:r>
              <a:rPr kumimoji="1" lang="en-US" sz="2400" i="1" dirty="0" err="1" smtClean="0">
                <a:latin typeface="symbol" charset="2"/>
                <a:ea typeface="MS PGothic" pitchFamily="34" charset="-128"/>
                <a:cs typeface="MS PGothic" pitchFamily="34" charset="-128"/>
                <a:sym typeface="Wingdings"/>
              </a:rPr>
              <a:t>n</a:t>
            </a:r>
            <a:r>
              <a:rPr kumimoji="1" lang="en-US" sz="2400" i="1" baseline="-25000" dirty="0" err="1" smtClean="0">
                <a:latin typeface="symbol" charset="2"/>
                <a:ea typeface="MS PGothic" pitchFamily="34" charset="-128"/>
                <a:cs typeface="MS PGothic" pitchFamily="34" charset="-128"/>
                <a:sym typeface="Wingdings"/>
              </a:rPr>
              <a:t>m</a:t>
            </a:r>
            <a:r>
              <a:rPr kumimoji="1" lang="en-US" sz="2400" i="1" dirty="0" err="1" smtClean="0">
                <a:latin typeface="symbol" charset="2"/>
                <a:ea typeface="MS PGothic" pitchFamily="34" charset="-128"/>
                <a:cs typeface="MS PGothic" pitchFamily="34" charset="-128"/>
                <a:sym typeface="Wingdings"/>
              </a:rPr>
              <a:t>n</a:t>
            </a:r>
            <a:r>
              <a:rPr kumimoji="1" lang="en-US" sz="2400" i="1" baseline="-25000" dirty="0" err="1" smtClean="0">
                <a:latin typeface="+mj-lt"/>
                <a:ea typeface="MS PGothic" pitchFamily="34" charset="-128"/>
                <a:cs typeface="MS PGothic" pitchFamily="34" charset="-128"/>
                <a:sym typeface="Wingdings"/>
              </a:rPr>
              <a:t>e</a:t>
            </a:r>
            <a:endParaRPr kumimoji="1" lang="en-US" sz="2400" i="1" baseline="-25000" dirty="0">
              <a:latin typeface="+mj-lt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7848600" y="3742035"/>
            <a:ext cx="2061284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i="1" smtClean="0">
                <a:latin typeface="symbol" charset="2"/>
                <a:ea typeface="MS PGothic" pitchFamily="34" charset="-128"/>
                <a:cs typeface="MS PGothic" pitchFamily="34" charset="-128"/>
              </a:rPr>
              <a:t>_</a:t>
            </a:r>
            <a:endParaRPr kumimoji="1" lang="en-US" sz="2400" i="1" baseline="-25000" dirty="0">
              <a:latin typeface="+mj-lt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250" y="5153665"/>
            <a:ext cx="2204056" cy="1247135"/>
          </a:xfrm>
          <a:prstGeom prst="rect">
            <a:avLst/>
          </a:prstGeom>
        </p:spPr>
      </p:pic>
      <p:sp>
        <p:nvSpPr>
          <p:cNvPr id="38" name="Line 18"/>
          <p:cNvSpPr>
            <a:spLocks noChangeShapeType="1"/>
          </p:cNvSpPr>
          <p:nvPr/>
        </p:nvSpPr>
        <p:spPr bwMode="auto">
          <a:xfrm flipV="1">
            <a:off x="4191646" y="4694535"/>
            <a:ext cx="9817" cy="1132322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8625" y="514096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1073747" y="4719935"/>
            <a:ext cx="2061284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i="1" dirty="0" err="1" smtClean="0">
                <a:latin typeface="symbol" charset="2"/>
                <a:ea typeface="MS PGothic" pitchFamily="34" charset="-128"/>
                <a:cs typeface="MS PGothic" pitchFamily="34" charset="-128"/>
                <a:sym typeface="Wingdings"/>
              </a:rPr>
              <a:t>n</a:t>
            </a:r>
            <a:r>
              <a:rPr kumimoji="1" lang="en-US" sz="2400" i="1" baseline="-25000" dirty="0" err="1" smtClean="0">
                <a:latin typeface="Times New Roman" charset="0"/>
                <a:ea typeface="MS PGothic" pitchFamily="34" charset="-128"/>
                <a:cs typeface="MS PGothic" pitchFamily="34" charset="-128"/>
                <a:sym typeface="Wingdings"/>
              </a:rPr>
              <a:t>e</a:t>
            </a:r>
            <a:r>
              <a:rPr kumimoji="1" lang="en-US" sz="2400" i="1" dirty="0" err="1" smtClean="0">
                <a:latin typeface="Times New Roman" charset="0"/>
                <a:ea typeface="MS PGothic" pitchFamily="34" charset="-128"/>
                <a:cs typeface="MS PGothic" pitchFamily="34" charset="-128"/>
                <a:sym typeface="Wingdings"/>
              </a:rPr>
              <a:t>n</a:t>
            </a:r>
            <a:r>
              <a:rPr kumimoji="1" lang="en-US" sz="2400" i="1" dirty="0" err="1" smtClean="0">
                <a:latin typeface="+mj-lt"/>
                <a:ea typeface="MS PGothic" pitchFamily="34" charset="-128"/>
                <a:cs typeface="MS PGothic" pitchFamily="34" charset="-128"/>
                <a:sym typeface="Wingdings"/>
              </a:rPr>
              <a:t>e</a:t>
            </a:r>
            <a:r>
              <a:rPr kumimoji="1" lang="en-US" sz="2400" i="1" baseline="30000" dirty="0" err="1" smtClean="0">
                <a:latin typeface="+mj-lt"/>
                <a:ea typeface="MS PGothic" pitchFamily="34" charset="-128"/>
                <a:cs typeface="MS PGothic" pitchFamily="34" charset="-128"/>
                <a:sym typeface="Wingdings"/>
              </a:rPr>
              <a:t>-</a:t>
            </a:r>
            <a:r>
              <a:rPr kumimoji="1" lang="en-US" sz="2400" i="1" dirty="0" err="1" smtClean="0">
                <a:latin typeface="Times New Roman" charset="0"/>
                <a:ea typeface="MS PGothic" pitchFamily="34" charset="-128"/>
                <a:cs typeface="MS PGothic" pitchFamily="34" charset="-128"/>
                <a:sym typeface="Wingdings"/>
              </a:rPr>
              <a:t>p</a:t>
            </a:r>
            <a:endParaRPr kumimoji="1" lang="en-US" sz="2400" i="1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753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  <p:bldP spid="115724" grpId="0" animBg="1"/>
      <p:bldP spid="115725" grpId="0" animBg="1"/>
      <p:bldP spid="115729" grpId="0" animBg="1"/>
      <p:bldP spid="115734" grpId="0" animBg="1"/>
      <p:bldP spid="23" grpId="0" animBg="1"/>
      <p:bldP spid="27" grpId="0"/>
      <p:bldP spid="28" grpId="0"/>
      <p:bldP spid="29" grpId="0"/>
      <p:bldP spid="34" grpId="0"/>
      <p:bldP spid="35" grpId="0"/>
      <p:bldP spid="38" grpId="0" animBg="1"/>
      <p:bldP spid="4" grpId="0"/>
      <p:bldP spid="4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Problems with the Weak Interactions &amp; the </a:t>
            </a:r>
            <a:r>
              <a:rPr lang="en-US" smtClean="0"/>
              <a:t>3-quark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8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71777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1) anomalous quark </a:t>
            </a:r>
            <a:r>
              <a:rPr lang="en-US" b="1" dirty="0" err="1" smtClean="0">
                <a:solidFill>
                  <a:srgbClr val="800000"/>
                </a:solidFill>
              </a:rPr>
              <a:t>W.I.“charges</a:t>
            </a:r>
            <a:r>
              <a:rPr lang="en-US" b="1" dirty="0" smtClean="0">
                <a:solidFill>
                  <a:srgbClr val="800000"/>
                </a:solidFill>
              </a:rPr>
              <a:t>”</a:t>
            </a:r>
            <a:endParaRPr lang="en-US" sz="4000" b="1" dirty="0"/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5281" y="4876800"/>
            <a:ext cx="2819400" cy="1711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4876800"/>
            <a:ext cx="2362200" cy="1730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4571" y="1482816"/>
            <a:ext cx="3701410" cy="186998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609600" y="838200"/>
            <a:ext cx="8077200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smtClean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  </a:t>
            </a:r>
            <a:endParaRPr kumimoji="1" lang="en-US" sz="2800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457200" y="5544196"/>
            <a:ext cx="4095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n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3276600" y="5996939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p</a:t>
            </a:r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4432854" y="5581004"/>
            <a:ext cx="7778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K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7938054" y="6038204"/>
            <a:ext cx="6096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>
                <a:latin typeface="Symbol" charset="2"/>
                <a:ea typeface="MS PGothic" pitchFamily="34" charset="-128"/>
                <a:cs typeface="MS PGothic" pitchFamily="34" charset="-128"/>
              </a:rPr>
              <a:t>p</a:t>
            </a:r>
            <a:r>
              <a:rPr kumimoji="1" lang="en-US" sz="3200" b="1" baseline="30000" dirty="0">
                <a:latin typeface="Times New Roman" charset="0"/>
                <a:ea typeface="MS PGothic" pitchFamily="34" charset="-128"/>
                <a:cs typeface="MS PGothic" pitchFamily="34" charset="-128"/>
              </a:rPr>
              <a:t>0</a:t>
            </a:r>
          </a:p>
        </p:txBody>
      </p:sp>
      <p:sp>
        <p:nvSpPr>
          <p:cNvPr id="116748" name="Rectangle 12"/>
          <p:cNvSpPr>
            <a:spLocks noChangeArrowheads="1"/>
          </p:cNvSpPr>
          <p:nvPr/>
        </p:nvSpPr>
        <p:spPr bwMode="auto">
          <a:xfrm>
            <a:off x="1533203" y="4980606"/>
            <a:ext cx="533400" cy="533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800" b="1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2800" b="1" baseline="-25000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d</a:t>
            </a:r>
            <a:endParaRPr kumimoji="1" lang="en-US" sz="2800" b="1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6749" name="Rectangle 13"/>
          <p:cNvSpPr>
            <a:spLocks noChangeArrowheads="1"/>
          </p:cNvSpPr>
          <p:nvPr/>
        </p:nvSpPr>
        <p:spPr bwMode="auto">
          <a:xfrm>
            <a:off x="5804454" y="5123804"/>
            <a:ext cx="533400" cy="533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3600" b="1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3600" b="1" baseline="-25000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s</a:t>
            </a:r>
            <a:endParaRPr kumimoji="1" lang="en-US" sz="3600" b="1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6750" name="Rectangle 14"/>
          <p:cNvSpPr>
            <a:spLocks noChangeArrowheads="1"/>
          </p:cNvSpPr>
          <p:nvPr/>
        </p:nvSpPr>
        <p:spPr bwMode="auto">
          <a:xfrm>
            <a:off x="6887242" y="3825093"/>
            <a:ext cx="1783610" cy="893985"/>
          </a:xfrm>
          <a:prstGeom prst="rect">
            <a:avLst/>
          </a:prstGeom>
          <a:solidFill>
            <a:srgbClr val="FFCCCC"/>
          </a:solidFill>
          <a:ln w="254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400" b="1" dirty="0" err="1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s</a:t>
            </a:r>
            <a:r>
              <a:rPr kumimoji="1" lang="en-US" sz="2400" b="1" dirty="0" err="1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  <a:sym typeface="Wingdings" charset="2"/>
              </a:rPr>
              <a:t>u</a:t>
            </a:r>
            <a:endParaRPr kumimoji="1" lang="en-US" sz="2400" b="1" dirty="0">
              <a:solidFill>
                <a:srgbClr val="CC0000"/>
              </a:solidFill>
              <a:latin typeface="+mj-lt"/>
              <a:ea typeface="MS PGothic" pitchFamily="34" charset="-128"/>
              <a:cs typeface="MS PGothic" pitchFamily="34" charset="-128"/>
            </a:endParaRPr>
          </a:p>
          <a:p>
            <a:pPr algn="ctr" eaLnBrk="0" hangingPunct="0"/>
            <a:r>
              <a:rPr kumimoji="1" lang="en-US" sz="2400" b="1" dirty="0" err="1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2400" b="1" baseline="-25000" dirty="0" err="1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s</a:t>
            </a:r>
            <a:r>
              <a:rPr kumimoji="1" lang="en-US" sz="2400" b="1" dirty="0" err="1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  <a:sym typeface="Symbol" charset="2"/>
              </a:rPr>
              <a:t></a:t>
            </a:r>
            <a:r>
              <a:rPr kumimoji="1" lang="en-US" sz="2400" b="1" dirty="0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  <a:sym typeface="Symbol" charset="2"/>
              </a:rPr>
              <a:t> </a:t>
            </a:r>
            <a:r>
              <a:rPr kumimoji="1" lang="en-US" sz="2400" b="1" dirty="0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0.21G</a:t>
            </a:r>
            <a:r>
              <a:rPr kumimoji="1" lang="en-US" sz="2400" b="1" baseline="-25000" dirty="0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F</a:t>
            </a:r>
          </a:p>
        </p:txBody>
      </p:sp>
      <p:sp>
        <p:nvSpPr>
          <p:cNvPr id="116752" name="Text Box 16"/>
          <p:cNvSpPr txBox="1">
            <a:spLocks noChangeArrowheads="1"/>
          </p:cNvSpPr>
          <p:nvPr/>
        </p:nvSpPr>
        <p:spPr bwMode="auto">
          <a:xfrm>
            <a:off x="1066800" y="5086996"/>
            <a:ext cx="3635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/>
              <a:t>d</a:t>
            </a:r>
            <a:endParaRPr lang="en-US" sz="2400" b="1" dirty="0"/>
          </a:p>
        </p:txBody>
      </p:sp>
      <p:sp>
        <p:nvSpPr>
          <p:cNvPr id="116753" name="Text Box 17"/>
          <p:cNvSpPr txBox="1">
            <a:spLocks noChangeArrowheads="1"/>
          </p:cNvSpPr>
          <p:nvPr/>
        </p:nvSpPr>
        <p:spPr bwMode="auto">
          <a:xfrm>
            <a:off x="2895600" y="5620396"/>
            <a:ext cx="3587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/>
              <a:t>u</a:t>
            </a:r>
          </a:p>
        </p:txBody>
      </p:sp>
      <p:sp>
        <p:nvSpPr>
          <p:cNvPr id="116754" name="Text Box 18"/>
          <p:cNvSpPr txBox="1">
            <a:spLocks noChangeArrowheads="1"/>
          </p:cNvSpPr>
          <p:nvPr/>
        </p:nvSpPr>
        <p:spPr bwMode="auto">
          <a:xfrm>
            <a:off x="5194854" y="5276204"/>
            <a:ext cx="3317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s</a:t>
            </a:r>
          </a:p>
        </p:txBody>
      </p:sp>
      <p:sp>
        <p:nvSpPr>
          <p:cNvPr id="116755" name="Text Box 19"/>
          <p:cNvSpPr txBox="1">
            <a:spLocks noChangeArrowheads="1"/>
          </p:cNvSpPr>
          <p:nvPr/>
        </p:nvSpPr>
        <p:spPr bwMode="auto">
          <a:xfrm>
            <a:off x="7557054" y="5809604"/>
            <a:ext cx="3429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u</a:t>
            </a:r>
          </a:p>
        </p:txBody>
      </p:sp>
      <p:sp>
        <p:nvSpPr>
          <p:cNvPr id="116756" name="Text Box 20"/>
          <p:cNvSpPr txBox="1">
            <a:spLocks noChangeArrowheads="1"/>
          </p:cNvSpPr>
          <p:nvPr/>
        </p:nvSpPr>
        <p:spPr bwMode="auto">
          <a:xfrm>
            <a:off x="4705026" y="2709183"/>
            <a:ext cx="82161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i="1" dirty="0">
                <a:latin typeface="Symbol" charset="2"/>
                <a:ea typeface="MS PGothic" pitchFamily="34" charset="-128"/>
                <a:cs typeface="MS PGothic" pitchFamily="34" charset="-128"/>
              </a:rPr>
              <a:t>n</a:t>
            </a:r>
            <a:r>
              <a:rPr kumimoji="1" lang="en-US" sz="2400" b="1" i="1" baseline="-25000" dirty="0">
                <a:latin typeface="Symbol" charset="2"/>
                <a:ea typeface="MS PGothic" pitchFamily="34" charset="-128"/>
                <a:cs typeface="MS PGothic" pitchFamily="34" charset="-128"/>
              </a:rPr>
              <a:t>m</a:t>
            </a:r>
          </a:p>
        </p:txBody>
      </p:sp>
      <p:sp>
        <p:nvSpPr>
          <p:cNvPr id="116757" name="Rectangle 21"/>
          <p:cNvSpPr>
            <a:spLocks noChangeArrowheads="1"/>
          </p:cNvSpPr>
          <p:nvPr/>
        </p:nvSpPr>
        <p:spPr bwMode="auto">
          <a:xfrm>
            <a:off x="236358" y="3879453"/>
            <a:ext cx="2015421" cy="780386"/>
          </a:xfrm>
          <a:prstGeom prst="rect">
            <a:avLst/>
          </a:prstGeom>
          <a:solidFill>
            <a:srgbClr val="FFCCCC"/>
          </a:solidFill>
          <a:ln w="254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400" b="1" dirty="0" err="1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d</a:t>
            </a:r>
            <a:r>
              <a:rPr kumimoji="1" lang="en-US" sz="2400" b="1" dirty="0" err="1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  <a:sym typeface="Wingdings" charset="2"/>
              </a:rPr>
              <a:t>u</a:t>
            </a:r>
            <a:endParaRPr kumimoji="1" lang="en-US" sz="2400" b="1" dirty="0">
              <a:solidFill>
                <a:srgbClr val="CC0000"/>
              </a:solidFill>
              <a:latin typeface="+mj-lt"/>
              <a:ea typeface="MS PGothic" pitchFamily="34" charset="-128"/>
              <a:cs typeface="MS PGothic" pitchFamily="34" charset="-128"/>
            </a:endParaRPr>
          </a:p>
          <a:p>
            <a:pPr algn="ctr" eaLnBrk="0" hangingPunct="0"/>
            <a:r>
              <a:rPr kumimoji="1" lang="en-US" sz="2400" b="1" dirty="0" err="1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2400" b="1" baseline="-25000" dirty="0" err="1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d</a:t>
            </a:r>
            <a:r>
              <a:rPr kumimoji="1" lang="en-US" sz="2400" b="1" dirty="0" err="1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  <a:sym typeface="Symbol" charset="2"/>
              </a:rPr>
              <a:t></a:t>
            </a:r>
            <a:r>
              <a:rPr kumimoji="1" lang="en-US" sz="2400" b="1" dirty="0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  <a:sym typeface="Symbol" charset="2"/>
              </a:rPr>
              <a:t> </a:t>
            </a:r>
            <a:r>
              <a:rPr kumimoji="1" lang="en-US" sz="2400" b="1" dirty="0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0.98G</a:t>
            </a:r>
            <a:r>
              <a:rPr kumimoji="1" lang="en-US" sz="2400" b="1" baseline="-25000" dirty="0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F</a:t>
            </a:r>
            <a:r>
              <a:rPr kumimoji="1" lang="en-US" sz="2400" b="1" dirty="0">
                <a:solidFill>
                  <a:srgbClr val="CC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 </a:t>
            </a:r>
            <a:endParaRPr kumimoji="1" lang="en-US" sz="2400" b="1" baseline="-25000" dirty="0">
              <a:solidFill>
                <a:srgbClr val="CC0000"/>
              </a:solidFill>
              <a:latin typeface="+mj-lt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2500" y="902009"/>
            <a:ext cx="6234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trength of the weak interaction, characterized by the</a:t>
            </a:r>
          </a:p>
          <a:p>
            <a:r>
              <a:rPr lang="en-US" sz="2000" dirty="0" smtClean="0"/>
              <a:t>Fermi constant, G</a:t>
            </a:r>
            <a:r>
              <a:rPr lang="en-US" sz="2000" baseline="-25000" dirty="0" smtClean="0"/>
              <a:t>F</a:t>
            </a:r>
            <a:r>
              <a:rPr lang="en-US" sz="2000" dirty="0" smtClean="0"/>
              <a:t>, is well measured in </a:t>
            </a:r>
            <a:r>
              <a:rPr lang="en-US" sz="2000" dirty="0" err="1" smtClean="0"/>
              <a:t>muon</a:t>
            </a:r>
            <a:r>
              <a:rPr lang="en-US" sz="2000" dirty="0" smtClean="0"/>
              <a:t> decays</a:t>
            </a:r>
            <a:endParaRPr lang="en-US" sz="2000" dirty="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5264032" y="2031975"/>
          <a:ext cx="3867268" cy="401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279" name="Equation" r:id="rId7" imgW="1955800" imgH="203200" progId="Equation.3">
                  <p:embed/>
                </p:oleObj>
              </mc:Choice>
              <mc:Fallback>
                <p:oleObj name="Equation" r:id="rId7" imgW="1955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4032" y="2031975"/>
                        <a:ext cx="3867268" cy="4017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546935" y="3685342"/>
            <a:ext cx="4091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same quantity measured for</a:t>
            </a:r>
          </a:p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d- and s-quarks gives different results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515665" y="3352800"/>
          <a:ext cx="1325306" cy="424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280" name="Equation" r:id="rId9" imgW="635000" imgH="203200" progId="Equation.3">
                  <p:embed/>
                </p:oleObj>
              </mc:Choice>
              <mc:Fallback>
                <p:oleObj name="Equation" r:id="rId9" imgW="635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665" y="3352800"/>
                        <a:ext cx="1325306" cy="4240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>
            <p:extLst/>
          </p:nvPr>
        </p:nvGraphicFramePr>
        <p:xfrm>
          <a:off x="6957515" y="3414631"/>
          <a:ext cx="1643063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281" name="Equation" r:id="rId11" imgW="787400" imgH="165100" progId="Equation.3">
                  <p:embed/>
                </p:oleObj>
              </mc:Choice>
              <mc:Fallback>
                <p:oleObj name="Equation" r:id="rId11" imgW="787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7515" y="3414631"/>
                        <a:ext cx="1643063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021387" y="2286000"/>
            <a:ext cx="331413" cy="345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2793035" y="1895615"/>
            <a:ext cx="563394" cy="77138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800" b="1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2800" b="1" baseline="-25000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</a:t>
            </a:r>
            <a:endParaRPr kumimoji="1" lang="en-US" sz="2800" b="1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1905000" y="2258785"/>
            <a:ext cx="457201" cy="408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1822995" y="2205335"/>
            <a:ext cx="82161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i="1" dirty="0" err="1">
                <a:latin typeface="Symbol" charset="2"/>
                <a:ea typeface="MS PGothic" pitchFamily="34" charset="-128"/>
                <a:cs typeface="MS PGothic" pitchFamily="34" charset="-128"/>
              </a:rPr>
              <a:t>m</a:t>
            </a:r>
            <a:r>
              <a:rPr kumimoji="1" lang="en-US" sz="2400" b="1" i="1" baseline="30000" dirty="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2095500" y="1764268"/>
            <a:ext cx="1958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66"/>
                </a:solidFill>
              </a:rPr>
              <a:t>Fermi Constant</a:t>
            </a:r>
          </a:p>
        </p:txBody>
      </p:sp>
    </p:spTree>
    <p:extLst>
      <p:ext uri="{BB962C8B-B14F-4D97-AF65-F5344CB8AC3E}">
        <p14:creationId xmlns:p14="http://schemas.microsoft.com/office/powerpoint/2010/main" val="21538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3" grpId="0"/>
      <p:bldP spid="116744" grpId="0"/>
      <p:bldP spid="116745" grpId="0"/>
      <p:bldP spid="116746" grpId="0"/>
      <p:bldP spid="116748" grpId="0" animBg="1"/>
      <p:bldP spid="116749" grpId="0" animBg="1"/>
      <p:bldP spid="116750" grpId="0" animBg="1"/>
      <p:bldP spid="116752" grpId="0" animBg="1"/>
      <p:bldP spid="116753" grpId="0" animBg="1"/>
      <p:bldP spid="116754" grpId="0" animBg="1"/>
      <p:bldP spid="116755" grpId="0" animBg="1"/>
      <p:bldP spid="116757" grpId="0" animBg="1"/>
      <p:bldP spid="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3600" b="1" dirty="0" err="1" smtClean="0"/>
              <a:t>Cabbibo’s</a:t>
            </a:r>
            <a:r>
              <a:rPr lang="en-US" sz="3600" b="1" dirty="0" smtClean="0"/>
              <a:t> solution</a:t>
            </a:r>
            <a:r>
              <a:rPr lang="en-US" sz="3600" b="1" dirty="0"/>
              <a:t>:</a:t>
            </a:r>
            <a:r>
              <a:rPr lang="en-US" b="1" dirty="0"/>
              <a:t> </a:t>
            </a:r>
            <a:r>
              <a:rPr lang="en-US" b="1" dirty="0">
                <a:solidFill>
                  <a:srgbClr val="663300"/>
                </a:solidFill>
                <a:latin typeface="Comic Sans MS" charset="0"/>
              </a:rPr>
              <a:t>flavor mixing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2743200" y="2590722"/>
            <a:ext cx="4076701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>
                <a:ea typeface="MS PGothic" pitchFamily="34" charset="-128"/>
                <a:cs typeface="MS PGothic" pitchFamily="34" charset="-128"/>
              </a:rPr>
              <a:t>d</a:t>
            </a:r>
            <a:r>
              <a:rPr kumimoji="1" lang="en-US" sz="3200" b="1" dirty="0">
                <a:latin typeface="Times New Roman" charset="0"/>
                <a:ea typeface="MS PGothic" pitchFamily="34" charset="-128"/>
                <a:cs typeface="MS PGothic" pitchFamily="34" charset="-128"/>
                <a:sym typeface="Symbol" charset="2"/>
              </a:rPr>
              <a:t></a:t>
            </a:r>
            <a:r>
              <a:rPr kumimoji="1" lang="en-US" sz="32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 = </a:t>
            </a:r>
            <a:r>
              <a:rPr kumimoji="1" lang="en-US" sz="3200" b="1" dirty="0" smtClean="0">
                <a:solidFill>
                  <a:srgbClr val="3366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a</a:t>
            </a:r>
            <a:r>
              <a:rPr kumimoji="1" lang="en-US" sz="3200" b="1" dirty="0" smtClean="0">
                <a:latin typeface="Times New Roman" charset="0"/>
                <a:ea typeface="MS PGothic" pitchFamily="34" charset="-128"/>
                <a:cs typeface="MS PGothic" pitchFamily="34" charset="-128"/>
                <a:sym typeface="Symbol" charset="2"/>
              </a:rPr>
              <a:t> </a:t>
            </a:r>
            <a:r>
              <a:rPr kumimoji="1" lang="en-US" sz="3200" b="1" dirty="0">
                <a:ea typeface="MS PGothic" pitchFamily="34" charset="-128"/>
                <a:cs typeface="MS PGothic" pitchFamily="34" charset="-128"/>
                <a:sym typeface="Symbol" charset="2"/>
              </a:rPr>
              <a:t>d</a:t>
            </a:r>
            <a:r>
              <a:rPr kumimoji="1" lang="en-US" sz="3200" b="1" dirty="0">
                <a:latin typeface="Times New Roman" charset="0"/>
                <a:ea typeface="MS PGothic" pitchFamily="34" charset="-128"/>
                <a:cs typeface="MS PGothic" pitchFamily="34" charset="-128"/>
                <a:sym typeface="Symbol" charset="2"/>
              </a:rPr>
              <a:t>  + </a:t>
            </a:r>
            <a:r>
              <a:rPr kumimoji="1" lang="en-US" sz="3200" b="1" dirty="0" smtClean="0">
                <a:solidFill>
                  <a:srgbClr val="336600"/>
                </a:solidFill>
                <a:latin typeface="Symbol" charset="2"/>
                <a:ea typeface="MS PGothic" pitchFamily="34" charset="-128"/>
                <a:cs typeface="MS PGothic" pitchFamily="34" charset="-128"/>
                <a:sym typeface="Symbol" charset="2"/>
              </a:rPr>
              <a:t>b </a:t>
            </a:r>
            <a:r>
              <a:rPr kumimoji="1" lang="en-US" sz="3200" b="1" dirty="0" smtClean="0">
                <a:ea typeface="MS PGothic" pitchFamily="34" charset="-128"/>
                <a:cs typeface="MS PGothic" pitchFamily="34" charset="-128"/>
                <a:sym typeface="Symbol" charset="2"/>
              </a:rPr>
              <a:t>s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1329468" y="1613681"/>
            <a:ext cx="1721091" cy="609600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0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Weak </a:t>
            </a:r>
            <a:r>
              <a:rPr kumimoji="1" lang="en-US" sz="2000" b="1" dirty="0" err="1">
                <a:latin typeface="Times New Roman" charset="0"/>
                <a:ea typeface="MS PGothic" pitchFamily="34" charset="-128"/>
                <a:cs typeface="MS PGothic" pitchFamily="34" charset="-128"/>
              </a:rPr>
              <a:t>Int</a:t>
            </a:r>
            <a:endParaRPr kumimoji="1" lang="en-US" sz="2000" b="1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  <a:p>
            <a:pPr algn="ctr" eaLnBrk="0" hangingPunct="0"/>
            <a:r>
              <a:rPr kumimoji="1" lang="en-US" sz="20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 flavor state</a:t>
            </a:r>
          </a:p>
        </p:txBody>
      </p:sp>
      <p:sp>
        <p:nvSpPr>
          <p:cNvPr id="117765" name="Line 5"/>
          <p:cNvSpPr>
            <a:spLocks noChangeShapeType="1"/>
          </p:cNvSpPr>
          <p:nvPr/>
        </p:nvSpPr>
        <p:spPr bwMode="auto">
          <a:xfrm>
            <a:off x="2286000" y="2287105"/>
            <a:ext cx="457200" cy="499737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4065587" y="1393703"/>
            <a:ext cx="1878013" cy="690265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200" b="1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 </a:t>
            </a:r>
            <a:r>
              <a:rPr kumimoji="1" lang="en-US" sz="22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mass </a:t>
            </a:r>
          </a:p>
          <a:p>
            <a:pPr algn="ctr" eaLnBrk="0" hangingPunct="0"/>
            <a:r>
              <a:rPr kumimoji="1" lang="en-US" sz="2200" b="1" dirty="0" err="1">
                <a:latin typeface="Times New Roman" charset="0"/>
                <a:ea typeface="MS PGothic" pitchFamily="34" charset="-128"/>
                <a:cs typeface="MS PGothic" pitchFamily="34" charset="-128"/>
              </a:rPr>
              <a:t>eigenstates</a:t>
            </a:r>
            <a:endParaRPr kumimoji="1" lang="en-US" sz="2200" b="1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67" name="Line 7"/>
          <p:cNvSpPr>
            <a:spLocks noChangeShapeType="1"/>
          </p:cNvSpPr>
          <p:nvPr/>
        </p:nvSpPr>
        <p:spPr bwMode="auto">
          <a:xfrm flipH="1">
            <a:off x="4118002" y="2246163"/>
            <a:ext cx="45739" cy="490835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8" name="Line 8"/>
          <p:cNvSpPr>
            <a:spLocks noChangeShapeType="1"/>
          </p:cNvSpPr>
          <p:nvPr/>
        </p:nvSpPr>
        <p:spPr bwMode="auto">
          <a:xfrm flipH="1">
            <a:off x="5181600" y="2267642"/>
            <a:ext cx="270818" cy="585301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0" name="Line 10"/>
          <p:cNvSpPr>
            <a:spLocks noChangeShapeType="1"/>
          </p:cNvSpPr>
          <p:nvPr/>
        </p:nvSpPr>
        <p:spPr bwMode="auto">
          <a:xfrm flipV="1">
            <a:off x="4572000" y="4373562"/>
            <a:ext cx="76200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1" name="Line 11"/>
          <p:cNvSpPr>
            <a:spLocks noChangeShapeType="1"/>
          </p:cNvSpPr>
          <p:nvPr/>
        </p:nvSpPr>
        <p:spPr bwMode="auto">
          <a:xfrm>
            <a:off x="3200400" y="4906962"/>
            <a:ext cx="1371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>
            <a:off x="4572000" y="4906962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3078162" y="4432885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d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4903143" y="3915623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u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5159375" y="5135562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3575102" y="4303980"/>
            <a:ext cx="1377898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dirty="0" smtClean="0">
                <a:solidFill>
                  <a:srgbClr val="3366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a</a:t>
            </a:r>
            <a:r>
              <a:rPr kumimoji="1" lang="en-US" sz="2400" b="1" baseline="-25000" dirty="0" smtClean="0">
                <a:solidFill>
                  <a:srgbClr val="3366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 </a:t>
            </a:r>
            <a:r>
              <a:rPr kumimoji="1" lang="en-US" sz="2800" b="1" dirty="0" smtClean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2800" b="1" baseline="-25000" dirty="0" smtClean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</a:t>
            </a:r>
            <a:endParaRPr kumimoji="1" lang="en-US" sz="2800" b="1" baseline="-25000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 flipV="1">
            <a:off x="5562601" y="4830762"/>
            <a:ext cx="1536700" cy="766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 flipV="1">
            <a:off x="7102475" y="4221162"/>
            <a:ext cx="6096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9" name="Line 19"/>
          <p:cNvSpPr>
            <a:spLocks noChangeShapeType="1"/>
          </p:cNvSpPr>
          <p:nvPr/>
        </p:nvSpPr>
        <p:spPr bwMode="auto">
          <a:xfrm>
            <a:off x="7102475" y="4830762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0" name="Text Box 20"/>
          <p:cNvSpPr txBox="1">
            <a:spLocks noChangeArrowheads="1"/>
          </p:cNvSpPr>
          <p:nvPr/>
        </p:nvSpPr>
        <p:spPr bwMode="auto">
          <a:xfrm>
            <a:off x="7712075" y="4983162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5407174" y="4343647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s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82" name="Text Box 22"/>
          <p:cNvSpPr txBox="1">
            <a:spLocks noChangeArrowheads="1"/>
          </p:cNvSpPr>
          <p:nvPr/>
        </p:nvSpPr>
        <p:spPr bwMode="auto">
          <a:xfrm>
            <a:off x="7279908" y="3862649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u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84" name="Oval 24"/>
          <p:cNvSpPr>
            <a:spLocks noChangeArrowheads="1"/>
          </p:cNvSpPr>
          <p:nvPr/>
        </p:nvSpPr>
        <p:spPr bwMode="auto">
          <a:xfrm>
            <a:off x="4495800" y="4830762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5" name="Oval 25"/>
          <p:cNvSpPr>
            <a:spLocks noChangeArrowheads="1"/>
          </p:cNvSpPr>
          <p:nvPr/>
        </p:nvSpPr>
        <p:spPr bwMode="auto">
          <a:xfrm>
            <a:off x="7026275" y="4754562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7" name="Text Box 27"/>
          <p:cNvSpPr txBox="1">
            <a:spLocks noChangeArrowheads="1"/>
          </p:cNvSpPr>
          <p:nvPr/>
        </p:nvSpPr>
        <p:spPr bwMode="auto">
          <a:xfrm>
            <a:off x="5181600" y="4573106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+</a:t>
            </a:r>
          </a:p>
        </p:txBody>
      </p:sp>
      <p:sp>
        <p:nvSpPr>
          <p:cNvPr id="117788" name="Line 28"/>
          <p:cNvSpPr>
            <a:spLocks noChangeShapeType="1"/>
          </p:cNvSpPr>
          <p:nvPr/>
        </p:nvSpPr>
        <p:spPr bwMode="auto">
          <a:xfrm flipV="1">
            <a:off x="1905000" y="4373562"/>
            <a:ext cx="76200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9" name="Line 29"/>
          <p:cNvSpPr>
            <a:spLocks noChangeShapeType="1"/>
          </p:cNvSpPr>
          <p:nvPr/>
        </p:nvSpPr>
        <p:spPr bwMode="auto">
          <a:xfrm>
            <a:off x="533400" y="4906962"/>
            <a:ext cx="1371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90" name="Line 30"/>
          <p:cNvSpPr>
            <a:spLocks noChangeShapeType="1"/>
          </p:cNvSpPr>
          <p:nvPr/>
        </p:nvSpPr>
        <p:spPr bwMode="auto">
          <a:xfrm>
            <a:off x="1905000" y="4906962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91" name="Text Box 31"/>
          <p:cNvSpPr txBox="1">
            <a:spLocks noChangeArrowheads="1"/>
          </p:cNvSpPr>
          <p:nvPr/>
        </p:nvSpPr>
        <p:spPr bwMode="auto">
          <a:xfrm>
            <a:off x="381000" y="4415538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d</a:t>
            </a:r>
            <a:r>
              <a:rPr kumimoji="1" lang="en-US" sz="3200" b="1" dirty="0">
                <a:ea typeface="MS PGothic" pitchFamily="34" charset="-128"/>
                <a:cs typeface="MS PGothic" pitchFamily="34" charset="-128"/>
              </a:rPr>
              <a:t>’</a:t>
            </a:r>
          </a:p>
        </p:txBody>
      </p:sp>
      <p:sp>
        <p:nvSpPr>
          <p:cNvPr id="117792" name="Text Box 32"/>
          <p:cNvSpPr txBox="1">
            <a:spLocks noChangeArrowheads="1"/>
          </p:cNvSpPr>
          <p:nvPr/>
        </p:nvSpPr>
        <p:spPr bwMode="auto">
          <a:xfrm>
            <a:off x="2193925" y="3992562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u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1295400" y="4297362"/>
            <a:ext cx="9906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800" b="1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2800" b="1" baseline="-25000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</a:t>
            </a:r>
          </a:p>
        </p:txBody>
      </p:sp>
      <p:sp>
        <p:nvSpPr>
          <p:cNvPr id="117794" name="Oval 34"/>
          <p:cNvSpPr>
            <a:spLocks noChangeArrowheads="1"/>
          </p:cNvSpPr>
          <p:nvPr/>
        </p:nvSpPr>
        <p:spPr bwMode="auto">
          <a:xfrm>
            <a:off x="1828800" y="4830762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95" name="Text Box 35"/>
          <p:cNvSpPr txBox="1">
            <a:spLocks noChangeArrowheads="1"/>
          </p:cNvSpPr>
          <p:nvPr/>
        </p:nvSpPr>
        <p:spPr bwMode="auto">
          <a:xfrm>
            <a:off x="2590800" y="4525962"/>
            <a:ext cx="46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/>
              <a:t>=</a:t>
            </a:r>
          </a:p>
        </p:txBody>
      </p:sp>
      <p:sp>
        <p:nvSpPr>
          <p:cNvPr id="117796" name="Text Box 36"/>
          <p:cNvSpPr txBox="1">
            <a:spLocks noChangeArrowheads="1"/>
          </p:cNvSpPr>
          <p:nvPr/>
        </p:nvSpPr>
        <p:spPr bwMode="auto">
          <a:xfrm>
            <a:off x="3627437" y="5781299"/>
            <a:ext cx="167868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  <a:latin typeface="Symbol" charset="2"/>
              </a:rPr>
              <a:t>a</a:t>
            </a:r>
            <a:r>
              <a:rPr lang="en-US" sz="2400" b="1" baseline="30000" dirty="0" smtClean="0">
                <a:solidFill>
                  <a:srgbClr val="660066"/>
                </a:solidFill>
                <a:latin typeface="Symbol" charset="2"/>
              </a:rPr>
              <a:t>2</a:t>
            </a:r>
            <a:r>
              <a:rPr lang="en-US" sz="2400" b="1" dirty="0" smtClean="0">
                <a:solidFill>
                  <a:srgbClr val="660066"/>
                </a:solidFill>
                <a:latin typeface="Symbol" charset="2"/>
              </a:rPr>
              <a:t>+b</a:t>
            </a:r>
            <a:r>
              <a:rPr lang="en-US" sz="2400" b="1" baseline="30000" dirty="0" smtClean="0">
                <a:solidFill>
                  <a:srgbClr val="660066"/>
                </a:solidFill>
                <a:latin typeface="Symbol" charset="2"/>
              </a:rPr>
              <a:t>2</a:t>
            </a:r>
            <a:r>
              <a:rPr lang="en-US" sz="2400" b="1" dirty="0" smtClean="0">
                <a:solidFill>
                  <a:srgbClr val="660066"/>
                </a:solidFill>
                <a:latin typeface="Symbol" charset="2"/>
              </a:rPr>
              <a:t>≃</a:t>
            </a:r>
            <a:r>
              <a:rPr lang="en-US" sz="2400" b="1" dirty="0" smtClean="0">
                <a:solidFill>
                  <a:srgbClr val="660066"/>
                </a:solidFill>
              </a:rPr>
              <a:t>1</a:t>
            </a:r>
            <a:endParaRPr lang="en-US" sz="2400" b="1" baseline="30000" dirty="0">
              <a:solidFill>
                <a:srgbClr val="660066"/>
              </a:solidFill>
            </a:endParaRP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2514600" y="5135562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17801" name="Text Box 41"/>
          <p:cNvSpPr txBox="1">
            <a:spLocks noChangeArrowheads="1"/>
          </p:cNvSpPr>
          <p:nvPr/>
        </p:nvSpPr>
        <p:spPr bwMode="auto">
          <a:xfrm>
            <a:off x="3391444" y="3869431"/>
            <a:ext cx="9653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smtClean="0">
                <a:latin typeface="Symbol" charset="2"/>
              </a:rPr>
              <a:t>a</a:t>
            </a:r>
            <a:r>
              <a:rPr lang="en-US" sz="2000" b="1" smtClean="0"/>
              <a:t>=0.98</a:t>
            </a:r>
            <a:endParaRPr lang="en-US" sz="2000" b="1" dirty="0"/>
          </a:p>
        </p:txBody>
      </p:sp>
      <p:sp>
        <p:nvSpPr>
          <p:cNvPr id="117802" name="Text Box 42"/>
          <p:cNvSpPr txBox="1">
            <a:spLocks noChangeArrowheads="1"/>
          </p:cNvSpPr>
          <p:nvPr/>
        </p:nvSpPr>
        <p:spPr bwMode="auto">
          <a:xfrm>
            <a:off x="6044376" y="3890081"/>
            <a:ext cx="9396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smtClean="0">
                <a:latin typeface="Symbol" charset="2"/>
              </a:rPr>
              <a:t>b</a:t>
            </a:r>
            <a:r>
              <a:rPr lang="en-US" sz="2000" b="1" smtClean="0"/>
              <a:t>=0.21</a:t>
            </a:r>
            <a:endParaRPr lang="en-US" sz="2000" b="1" dirty="0"/>
          </a:p>
        </p:txBody>
      </p:sp>
      <p:pic>
        <p:nvPicPr>
          <p:cNvPr id="40" name="Picture 39" descr="Screen shot 2016-07-01 at 5.35.1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41" y="2386804"/>
            <a:ext cx="1535646" cy="164111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00068" y="3959472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Nicola </a:t>
            </a:r>
            <a:r>
              <a:rPr lang="en-US" sz="1400" dirty="0" err="1" smtClean="0"/>
              <a:t>Cabbibo</a:t>
            </a:r>
            <a:endParaRPr lang="en-US" sz="1400" dirty="0"/>
          </a:p>
        </p:txBody>
      </p:sp>
      <p:sp>
        <p:nvSpPr>
          <p:cNvPr id="49" name="Text Box 16"/>
          <p:cNvSpPr txBox="1">
            <a:spLocks noChangeArrowheads="1"/>
          </p:cNvSpPr>
          <p:nvPr/>
        </p:nvSpPr>
        <p:spPr bwMode="auto">
          <a:xfrm>
            <a:off x="5943600" y="4268186"/>
            <a:ext cx="1377898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dirty="0">
                <a:solidFill>
                  <a:srgbClr val="3366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 </a:t>
            </a:r>
            <a:r>
              <a:rPr kumimoji="1" lang="en-US" sz="2400" b="1" dirty="0" smtClean="0">
                <a:solidFill>
                  <a:srgbClr val="3366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    </a:t>
            </a:r>
            <a:r>
              <a:rPr kumimoji="1" lang="en-US" sz="2400" b="1" dirty="0" err="1" smtClean="0">
                <a:solidFill>
                  <a:srgbClr val="3366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b</a:t>
            </a:r>
            <a:r>
              <a:rPr kumimoji="1" lang="en-US" sz="2800" b="1" dirty="0" err="1" smtClean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2800" b="1" baseline="-25000" dirty="0" err="1" smtClean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</a:t>
            </a:r>
            <a:endParaRPr kumimoji="1" lang="en-US" sz="2800" b="1" baseline="-25000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202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nimBg="1"/>
      <p:bldP spid="117765" grpId="0" animBg="1"/>
      <p:bldP spid="117766" grpId="0" animBg="1"/>
      <p:bldP spid="117767" grpId="0" animBg="1"/>
      <p:bldP spid="117768" grpId="0" animBg="1"/>
      <p:bldP spid="117770" grpId="0" animBg="1"/>
      <p:bldP spid="117771" grpId="0" animBg="1"/>
      <p:bldP spid="117772" grpId="0" animBg="1"/>
      <p:bldP spid="117773" grpId="0"/>
      <p:bldP spid="117774" grpId="0"/>
      <p:bldP spid="117775" grpId="0"/>
      <p:bldP spid="117776" grpId="0"/>
      <p:bldP spid="117777" grpId="0" animBg="1"/>
      <p:bldP spid="117778" grpId="0" animBg="1"/>
      <p:bldP spid="117779" grpId="0" animBg="1"/>
      <p:bldP spid="117780" grpId="0"/>
      <p:bldP spid="117781" grpId="0"/>
      <p:bldP spid="117782" grpId="0"/>
      <p:bldP spid="117784" grpId="0" animBg="1"/>
      <p:bldP spid="117785" grpId="0" animBg="1"/>
      <p:bldP spid="117787" grpId="0"/>
      <p:bldP spid="117788" grpId="0" animBg="1"/>
      <p:bldP spid="117789" grpId="0" animBg="1"/>
      <p:bldP spid="117790" grpId="0" animBg="1"/>
      <p:bldP spid="117791" grpId="0"/>
      <p:bldP spid="117792" grpId="0"/>
      <p:bldP spid="117793" grpId="0"/>
      <p:bldP spid="117794" grpId="0" animBg="1"/>
      <p:bldP spid="117795" grpId="0"/>
      <p:bldP spid="117796" grpId="0" animBg="1" autoUpdateAnimBg="0"/>
      <p:bldP spid="117799" grpId="0"/>
      <p:bldP spid="117801" grpId="0"/>
      <p:bldP spid="117802" grpId="0"/>
      <p:bldP spid="4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82650"/>
          </a:xfrm>
        </p:spPr>
        <p:txBody>
          <a:bodyPr/>
          <a:lstStyle/>
          <a:p>
            <a:r>
              <a:rPr lang="en-US" b="1"/>
              <a:t>Missing neutral currents </a:t>
            </a: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517525" y="838200"/>
            <a:ext cx="7399907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600" b="1" dirty="0" smtClean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2</a:t>
            </a:r>
            <a:r>
              <a:rPr kumimoji="1" lang="en-US" sz="2800" b="1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:</a:t>
            </a:r>
            <a:r>
              <a:rPr kumimoji="1" lang="en-US" sz="28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  no </a:t>
            </a:r>
            <a:r>
              <a:rPr kumimoji="1" lang="en-US" sz="2800" b="1" u="sng" dirty="0">
                <a:latin typeface="Times New Roman" charset="0"/>
                <a:ea typeface="MS PGothic" pitchFamily="34" charset="-128"/>
                <a:cs typeface="MS PGothic" pitchFamily="34" charset="-128"/>
              </a:rPr>
              <a:t>flavor-</a:t>
            </a:r>
            <a:r>
              <a:rPr kumimoji="1" lang="en-US" sz="2800" b="1" u="sng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changing</a:t>
            </a:r>
            <a:r>
              <a:rPr kumimoji="1" lang="en-US" sz="2800" b="1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 </a:t>
            </a:r>
            <a:r>
              <a:rPr kumimoji="1" lang="en-US" sz="28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“neutral currents” seen</a:t>
            </a:r>
            <a:r>
              <a:rPr kumimoji="1" lang="en-US" sz="32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.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50922"/>
            <a:ext cx="3352800" cy="27066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973132"/>
            <a:ext cx="3533775" cy="21574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0" y="4964786"/>
            <a:ext cx="485457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en-US" sz="2400" b="1" dirty="0">
                <a:solidFill>
                  <a:srgbClr val="0000FF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flavor-preserving neutral currents (e.g. </a:t>
            </a:r>
            <a:r>
              <a:rPr kumimoji="1" lang="en-US" sz="2400" b="1" dirty="0" err="1">
                <a:solidFill>
                  <a:srgbClr val="0000FF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n</a:t>
            </a:r>
            <a:r>
              <a:rPr kumimoji="1" lang="en-US" sz="2400" b="1" dirty="0" err="1">
                <a:solidFill>
                  <a:srgbClr val="0000FF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N</a:t>
            </a:r>
            <a:r>
              <a:rPr kumimoji="1" lang="en-US" sz="2400" b="1" dirty="0" err="1">
                <a:solidFill>
                  <a:srgbClr val="0000FF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Symbol" charset="2"/>
              </a:rPr>
              <a:t></a:t>
            </a:r>
            <a:r>
              <a:rPr kumimoji="1" lang="en-US" sz="2400" b="1" dirty="0" err="1">
                <a:solidFill>
                  <a:srgbClr val="0000FF"/>
                </a:solidFill>
                <a:latin typeface="Symbol" charset="2"/>
                <a:ea typeface="MS PGothic" pitchFamily="34" charset="-128"/>
                <a:cs typeface="MS PGothic" pitchFamily="34" charset="-128"/>
                <a:sym typeface="Wingdings" charset="2"/>
              </a:rPr>
              <a:t>n</a:t>
            </a:r>
            <a:r>
              <a:rPr kumimoji="1" lang="en-US" sz="2400" b="1" dirty="0" err="1">
                <a:solidFill>
                  <a:srgbClr val="0000FF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Wingdings" charset="2"/>
              </a:rPr>
              <a:t>X</a:t>
            </a:r>
            <a:r>
              <a:rPr kumimoji="1" lang="en-US" sz="2400" b="1" dirty="0">
                <a:solidFill>
                  <a:srgbClr val="0000FF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Wingdings" charset="2"/>
              </a:rPr>
              <a:t>)</a:t>
            </a:r>
            <a:r>
              <a:rPr kumimoji="1" lang="en-US" sz="2400" b="1" dirty="0" smtClean="0">
                <a:solidFill>
                  <a:srgbClr val="0000FF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Wingdings" charset="2"/>
              </a:rPr>
              <a:t> are seen</a:t>
            </a:r>
            <a:endParaRPr kumimoji="1" lang="en-US" sz="2400" b="1" dirty="0">
              <a:solidFill>
                <a:srgbClr val="0000FF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4953000" y="4950838"/>
            <a:ext cx="4191000" cy="120032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flavor-changing neutral currents (e.g. </a:t>
            </a:r>
            <a:r>
              <a:rPr kumimoji="1" lang="en-US" sz="2400" b="1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K</a:t>
            </a:r>
            <a:r>
              <a:rPr kumimoji="1" lang="en-US" sz="2400" b="1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Symbol" charset="2"/>
              </a:rPr>
              <a:t></a:t>
            </a:r>
            <a:r>
              <a:rPr kumimoji="1" lang="en-US" sz="2400" b="1" dirty="0" err="1">
                <a:solidFill>
                  <a:srgbClr val="CC0000"/>
                </a:solidFill>
                <a:latin typeface="Symbol" charset="2"/>
                <a:ea typeface="MS PGothic" pitchFamily="34" charset="-128"/>
                <a:cs typeface="MS PGothic" pitchFamily="34" charset="-128"/>
                <a:sym typeface="Wingdings" charset="2"/>
              </a:rPr>
              <a:t>p</a:t>
            </a:r>
            <a:r>
              <a:rPr kumimoji="1" lang="en-US" sz="2400" b="1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Wingdings" charset="2"/>
              </a:rPr>
              <a:t> </a:t>
            </a:r>
            <a:r>
              <a:rPr kumimoji="1" lang="en-US" sz="2400" b="1" i="1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Wingdings" charset="2"/>
              </a:rPr>
              <a:t>l</a:t>
            </a:r>
            <a:r>
              <a:rPr kumimoji="1" lang="en-US" sz="2400" b="1" i="1" baseline="30000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Wingdings" charset="2"/>
              </a:rPr>
              <a:t>+</a:t>
            </a:r>
            <a:r>
              <a:rPr kumimoji="1" lang="en-US" sz="2400" b="1" i="1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Wingdings" charset="2"/>
              </a:rPr>
              <a:t>l</a:t>
            </a:r>
            <a:r>
              <a:rPr kumimoji="1" lang="en-US" sz="2400" b="1" i="1" baseline="30000" dirty="0">
                <a:solidFill>
                  <a:srgbClr val="CC0000"/>
                </a:solidFill>
                <a:latin typeface="Symbol" charset="2"/>
                <a:ea typeface="MS PGothic" pitchFamily="34" charset="-128"/>
                <a:cs typeface="MS PGothic" pitchFamily="34" charset="-128"/>
                <a:sym typeface="Wingdings" charset="2"/>
              </a:rPr>
              <a:t>-</a:t>
            </a:r>
            <a:r>
              <a:rPr kumimoji="1" lang="en-US" sz="2400" b="1" i="1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Wingdings" charset="2"/>
              </a:rPr>
              <a:t>) </a:t>
            </a:r>
            <a:r>
              <a:rPr kumimoji="1" lang="en-US" sz="2400" b="1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are strongly </a:t>
            </a:r>
            <a:r>
              <a:rPr kumimoji="1" lang="en-US" sz="2400" b="1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supressed</a:t>
            </a:r>
            <a:endParaRPr kumimoji="1" lang="en-US" sz="2400" b="1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8792" name="Line 8"/>
          <p:cNvSpPr>
            <a:spLocks noChangeShapeType="1"/>
          </p:cNvSpPr>
          <p:nvPr/>
        </p:nvSpPr>
        <p:spPr bwMode="auto">
          <a:xfrm>
            <a:off x="5638800" y="2354132"/>
            <a:ext cx="1752600" cy="1828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289120" y="6091029"/>
            <a:ext cx="28956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400" b="1" dirty="0" smtClean="0">
                <a:solidFill>
                  <a:srgbClr val="3366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discovered at </a:t>
            </a:r>
            <a:r>
              <a:rPr kumimoji="1" lang="en-US" sz="2400" b="1" dirty="0">
                <a:solidFill>
                  <a:srgbClr val="3366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CERN</a:t>
            </a:r>
          </a:p>
        </p:txBody>
      </p:sp>
      <p:sp>
        <p:nvSpPr>
          <p:cNvPr id="118794" name="Rectangle 10"/>
          <p:cNvSpPr>
            <a:spLocks noChangeArrowheads="1"/>
          </p:cNvSpPr>
          <p:nvPr/>
        </p:nvSpPr>
        <p:spPr bwMode="auto">
          <a:xfrm>
            <a:off x="2486991" y="2848140"/>
            <a:ext cx="533400" cy="533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800" b="1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2800" b="1" baseline="-25000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N</a:t>
            </a:r>
            <a:endParaRPr kumimoji="1" lang="en-US" sz="2800" b="1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517525" y="3311422"/>
            <a:ext cx="701675" cy="76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kumimoji="1" lang="en-US" sz="4400" i="1">
              <a:latin typeface="Symbol" charset="2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685800" y="3451122"/>
            <a:ext cx="12350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ea typeface="MS PGothic" pitchFamily="34" charset="-128"/>
                <a:cs typeface="MS PGothic" pitchFamily="34" charset="-128"/>
              </a:rPr>
              <a:t>d,u</a:t>
            </a:r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3074353" y="3177250"/>
            <a:ext cx="12350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ea typeface="MS PGothic" pitchFamily="34" charset="-128"/>
                <a:cs typeface="MS PGothic" pitchFamily="34" charset="-128"/>
              </a:rPr>
              <a:t>d,u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8798" name="Text Box 14"/>
          <p:cNvSpPr txBox="1">
            <a:spLocks noChangeArrowheads="1"/>
          </p:cNvSpPr>
          <p:nvPr/>
        </p:nvSpPr>
        <p:spPr bwMode="auto">
          <a:xfrm>
            <a:off x="4343400" y="2963732"/>
            <a:ext cx="593725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800" b="1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K</a:t>
            </a:r>
            <a:r>
              <a:rPr kumimoji="1" lang="en-US" sz="2800" b="1" baseline="30000">
                <a:solidFill>
                  <a:schemeClr val="accent2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7924800" y="3497132"/>
            <a:ext cx="512763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800" b="1">
                <a:solidFill>
                  <a:schemeClr val="accent2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p</a:t>
            </a:r>
            <a:r>
              <a:rPr kumimoji="1" lang="en-US" sz="2800" b="1" baseline="30000">
                <a:solidFill>
                  <a:schemeClr val="accent2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7620000" y="3039932"/>
            <a:ext cx="3635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d</a:t>
            </a:r>
          </a:p>
        </p:txBody>
      </p:sp>
      <p:sp>
        <p:nvSpPr>
          <p:cNvPr id="118801" name="Oval 17"/>
          <p:cNvSpPr>
            <a:spLocks noChangeArrowheads="1"/>
          </p:cNvSpPr>
          <p:nvPr/>
        </p:nvSpPr>
        <p:spPr bwMode="auto">
          <a:xfrm>
            <a:off x="5181600" y="2049332"/>
            <a:ext cx="2743200" cy="2514600"/>
          </a:xfrm>
          <a:prstGeom prst="ellips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4876800" y="2506532"/>
            <a:ext cx="3317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20014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0" grpId="0" autoUpdateAnimBg="0"/>
      <p:bldP spid="118791" grpId="0" autoUpdateAnimBg="0"/>
      <p:bldP spid="118792" grpId="0" animBg="1"/>
      <p:bldP spid="118793" grpId="0" autoUpdateAnimBg="0"/>
      <p:bldP spid="118794" grpId="0" animBg="1"/>
      <p:bldP spid="118796" grpId="0"/>
      <p:bldP spid="118797" grpId="0"/>
      <p:bldP spid="118798" grpId="0"/>
      <p:bldP spid="118799" grpId="0"/>
      <p:bldP spid="118800" grpId="0" animBg="1"/>
      <p:bldP spid="118801" grpId="0" animBg="1"/>
      <p:bldP spid="11880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units when </a:t>
            </a:r>
            <a:r>
              <a:rPr lang="en-US" i="1" dirty="0" smtClean="0"/>
              <a:t>h=c=1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 rot="10800000">
            <a:off x="5143500" y="60579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748790" y="1830666"/>
            <a:ext cx="592861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mass, energy &amp; momentum units are MeV   (sometimes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length and time units are MeV</a:t>
            </a:r>
            <a:r>
              <a:rPr lang="en-US" baseline="30000" dirty="0" smtClean="0"/>
              <a:t>-1</a:t>
            </a:r>
          </a:p>
          <a:p>
            <a:r>
              <a:rPr lang="en-US" sz="1000" baseline="30000" dirty="0"/>
              <a:t> </a:t>
            </a:r>
            <a:r>
              <a:rPr lang="en-US" sz="1000" baseline="30000" dirty="0" smtClean="0"/>
              <a:t> </a:t>
            </a:r>
            <a:endParaRPr lang="en-US" sz="1000" dirty="0" smtClean="0"/>
          </a:p>
          <a:p>
            <a:r>
              <a:rPr lang="en-US" dirty="0" smtClean="0"/>
              <a:t>   in “normal” units:                 </a:t>
            </a:r>
          </a:p>
          <a:p>
            <a:r>
              <a:rPr lang="en-US" dirty="0" smtClean="0"/>
              <a:t>           a 1 MeV</a:t>
            </a:r>
            <a:r>
              <a:rPr lang="en-US" baseline="30000" dirty="0" smtClean="0"/>
              <a:t>-1</a:t>
            </a:r>
            <a:r>
              <a:rPr lang="en-US" dirty="0" smtClean="0"/>
              <a:t> length unit =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&amp;</a:t>
            </a:r>
            <a:r>
              <a:rPr lang="en-US" dirty="0"/>
              <a:t> </a:t>
            </a:r>
            <a:r>
              <a:rPr lang="en-US" dirty="0" smtClean="0"/>
              <a:t>a 1 MeV</a:t>
            </a:r>
            <a:r>
              <a:rPr lang="en-US" baseline="30000" dirty="0" smtClean="0"/>
              <a:t>-1</a:t>
            </a:r>
            <a:r>
              <a:rPr lang="en-US" dirty="0" smtClean="0"/>
              <a:t> time unit =</a:t>
            </a:r>
          </a:p>
          <a:p>
            <a:endParaRPr lang="en-US" baseline="30000" dirty="0"/>
          </a:p>
          <a:p>
            <a:r>
              <a:rPr lang="en-US" baseline="30000" dirty="0" smtClean="0"/>
              <a:t>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25" y="3055303"/>
            <a:ext cx="3737162" cy="73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85" y="3606065"/>
            <a:ext cx="2656526" cy="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153400" cy="88265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GIM </a:t>
            </a:r>
            <a:r>
              <a:rPr lang="en-US" sz="3600" b="1" dirty="0" err="1"/>
              <a:t>sol’n</a:t>
            </a:r>
            <a:r>
              <a:rPr lang="en-US" sz="3600" b="1" dirty="0"/>
              <a:t>:</a:t>
            </a:r>
            <a:r>
              <a:rPr lang="en-US" b="1" dirty="0"/>
              <a:t>  </a:t>
            </a:r>
            <a:r>
              <a:rPr lang="en-US" b="1" dirty="0" smtClean="0">
                <a:solidFill>
                  <a:srgbClr val="663300"/>
                </a:solidFill>
                <a:latin typeface="Comic Sans MS" charset="0"/>
              </a:rPr>
              <a:t>Introduce a 4</a:t>
            </a:r>
            <a:r>
              <a:rPr lang="en-US" b="1" baseline="30000" dirty="0" smtClean="0">
                <a:solidFill>
                  <a:srgbClr val="663300"/>
                </a:solidFill>
                <a:latin typeface="Comic Sans MS" charset="0"/>
              </a:rPr>
              <a:t>th</a:t>
            </a:r>
            <a:r>
              <a:rPr lang="en-US" b="1" dirty="0" smtClean="0">
                <a:solidFill>
                  <a:srgbClr val="663300"/>
                </a:solidFill>
                <a:latin typeface="Comic Sans MS" charset="0"/>
              </a:rPr>
              <a:t> </a:t>
            </a:r>
            <a:r>
              <a:rPr lang="en-US" b="1" dirty="0">
                <a:solidFill>
                  <a:srgbClr val="663300"/>
                </a:solidFill>
                <a:latin typeface="Comic Sans MS" charset="0"/>
              </a:rPr>
              <a:t>quark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3663747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800" b="1" dirty="0">
                <a:solidFill>
                  <a:srgbClr val="3366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2 quark doublets:</a:t>
            </a:r>
          </a:p>
        </p:txBody>
      </p:sp>
      <p:graphicFrame>
        <p:nvGraphicFramePr>
          <p:cNvPr id="119812" name="Object 4"/>
          <p:cNvGraphicFramePr>
            <a:graphicFrameLocks noChangeAspect="1"/>
          </p:cNvGraphicFramePr>
          <p:nvPr/>
        </p:nvGraphicFramePr>
        <p:xfrm>
          <a:off x="6445714" y="1804912"/>
          <a:ext cx="1752600" cy="161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310" name="Equation" r:id="rId3" imgW="495000" imgH="457200" progId="Equation.3">
                  <p:embed/>
                </p:oleObj>
              </mc:Choice>
              <mc:Fallback>
                <p:oleObj name="Equation" r:id="rId3" imgW="495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714" y="1804912"/>
                        <a:ext cx="1752600" cy="161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3" name="Object 5"/>
          <p:cNvGraphicFramePr>
            <a:graphicFrameLocks noChangeAspect="1"/>
          </p:cNvGraphicFramePr>
          <p:nvPr/>
        </p:nvGraphicFramePr>
        <p:xfrm>
          <a:off x="1797514" y="2033512"/>
          <a:ext cx="1873250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311" name="Equation" r:id="rId5" imgW="545760" imgH="457200" progId="Equation.3">
                  <p:embed/>
                </p:oleObj>
              </mc:Choice>
              <mc:Fallback>
                <p:oleObj name="Equation" r:id="rId5" imgW="545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514" y="2033512"/>
                        <a:ext cx="1873250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4" name="Oval 6"/>
          <p:cNvSpPr>
            <a:spLocks noChangeArrowheads="1"/>
          </p:cNvSpPr>
          <p:nvPr/>
        </p:nvSpPr>
        <p:spPr bwMode="auto">
          <a:xfrm>
            <a:off x="2864314" y="2109712"/>
            <a:ext cx="533400" cy="6858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15" name="Oval 7"/>
          <p:cNvSpPr>
            <a:spLocks noChangeArrowheads="1"/>
          </p:cNvSpPr>
          <p:nvPr/>
        </p:nvSpPr>
        <p:spPr bwMode="auto">
          <a:xfrm>
            <a:off x="7512514" y="1957312"/>
            <a:ext cx="381000" cy="5334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3397714" y="1195312"/>
            <a:ext cx="2578451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 dirty="0">
                <a:solidFill>
                  <a:srgbClr val="FF66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charmed quark</a:t>
            </a:r>
          </a:p>
        </p:txBody>
      </p:sp>
      <p:sp>
        <p:nvSpPr>
          <p:cNvPr id="119817" name="Line 9"/>
          <p:cNvSpPr>
            <a:spLocks noChangeShapeType="1"/>
          </p:cNvSpPr>
          <p:nvPr/>
        </p:nvSpPr>
        <p:spPr bwMode="auto">
          <a:xfrm flipH="1">
            <a:off x="3397714" y="1652512"/>
            <a:ext cx="152400" cy="533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18" name="Line 10"/>
          <p:cNvSpPr>
            <a:spLocks noChangeShapeType="1"/>
          </p:cNvSpPr>
          <p:nvPr/>
        </p:nvSpPr>
        <p:spPr bwMode="auto">
          <a:xfrm>
            <a:off x="5976165" y="1590020"/>
            <a:ext cx="1536349" cy="51969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19" name="Text Box 11"/>
          <p:cNvSpPr txBox="1">
            <a:spLocks noChangeArrowheads="1"/>
          </p:cNvSpPr>
          <p:nvPr/>
        </p:nvSpPr>
        <p:spPr bwMode="auto">
          <a:xfrm>
            <a:off x="562439" y="3731220"/>
            <a:ext cx="222567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en-US" sz="2400" b="1" dirty="0" smtClean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weak </a:t>
            </a:r>
            <a:r>
              <a:rPr kumimoji="1" lang="en-US" sz="2400" b="1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eigenstates</a:t>
            </a:r>
            <a:endParaRPr kumimoji="1" lang="en-US" sz="2400" b="1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9821" name="Line 13"/>
          <p:cNvSpPr>
            <a:spLocks noChangeShapeType="1"/>
          </p:cNvSpPr>
          <p:nvPr/>
        </p:nvSpPr>
        <p:spPr bwMode="auto">
          <a:xfrm flipV="1">
            <a:off x="2064214" y="3554947"/>
            <a:ext cx="76200" cy="304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22" name="Text Box 14"/>
          <p:cNvSpPr txBox="1">
            <a:spLocks noChangeArrowheads="1"/>
          </p:cNvSpPr>
          <p:nvPr/>
        </p:nvSpPr>
        <p:spPr bwMode="auto">
          <a:xfrm>
            <a:off x="6704476" y="3574975"/>
            <a:ext cx="222567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en-US" sz="2400" b="1" dirty="0" smtClean="0">
                <a:solidFill>
                  <a:srgbClr val="3366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mass </a:t>
            </a:r>
            <a:r>
              <a:rPr kumimoji="1" lang="en-US" sz="2400" b="1" dirty="0" err="1">
                <a:solidFill>
                  <a:srgbClr val="3366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eigenstates</a:t>
            </a:r>
            <a:endParaRPr kumimoji="1" lang="en-US" sz="2400" b="1" dirty="0">
              <a:solidFill>
                <a:srgbClr val="3366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9823" name="Line 15"/>
          <p:cNvSpPr>
            <a:spLocks noChangeShapeType="1"/>
          </p:cNvSpPr>
          <p:nvPr/>
        </p:nvSpPr>
        <p:spPr bwMode="auto">
          <a:xfrm flipH="1" flipV="1">
            <a:off x="6938767" y="3367132"/>
            <a:ext cx="457200" cy="68580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24" name="Line 16"/>
          <p:cNvSpPr>
            <a:spLocks noChangeShapeType="1"/>
          </p:cNvSpPr>
          <p:nvPr/>
        </p:nvSpPr>
        <p:spPr bwMode="auto">
          <a:xfrm flipH="1" flipV="1">
            <a:off x="7664914" y="3274020"/>
            <a:ext cx="152400" cy="53340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0" name="Line 22"/>
          <p:cNvSpPr>
            <a:spLocks noChangeShapeType="1"/>
          </p:cNvSpPr>
          <p:nvPr/>
        </p:nvSpPr>
        <p:spPr bwMode="auto">
          <a:xfrm flipV="1">
            <a:off x="2140414" y="3540720"/>
            <a:ext cx="990600" cy="512212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69184" y="5844550"/>
            <a:ext cx="354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GIM: Glashow, </a:t>
            </a:r>
            <a:r>
              <a:rPr lang="en-US" dirty="0" err="1" smtClean="0"/>
              <a:t>Iliopoulis</a:t>
            </a:r>
            <a:r>
              <a:rPr lang="en-US" dirty="0" smtClean="0"/>
              <a:t> and </a:t>
            </a:r>
            <a:r>
              <a:rPr lang="en-US" dirty="0" err="1" smtClean="0"/>
              <a:t>Maiani</a:t>
            </a:r>
            <a:endParaRPr lang="en-US" dirty="0"/>
          </a:p>
        </p:txBody>
      </p:sp>
      <p:pic>
        <p:nvPicPr>
          <p:cNvPr id="18" name="Picture 17" descr="Screen shot 2016-07-01 at 5.51.4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884" y="4726282"/>
            <a:ext cx="1382500" cy="1118268"/>
          </a:xfrm>
          <a:prstGeom prst="rect">
            <a:avLst/>
          </a:prstGeom>
        </p:spPr>
      </p:pic>
      <p:pic>
        <p:nvPicPr>
          <p:cNvPr id="19" name="Picture 18" descr="Screen shot 2016-07-01 at 5.55.32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7779" y="4604574"/>
            <a:ext cx="908151" cy="1239976"/>
          </a:xfrm>
          <a:prstGeom prst="rect">
            <a:avLst/>
          </a:prstGeom>
        </p:spPr>
      </p:pic>
      <p:pic>
        <p:nvPicPr>
          <p:cNvPr id="20" name="Picture 19" descr="Screen shot 2016-07-01 at 5.57.21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5931" y="4726282"/>
            <a:ext cx="1067177" cy="110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2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/>
      <p:bldP spid="119814" grpId="0" animBg="1"/>
      <p:bldP spid="119815" grpId="0" animBg="1"/>
      <p:bldP spid="119816" grpId="0"/>
      <p:bldP spid="119817" grpId="0" animBg="1"/>
      <p:bldP spid="119818" grpId="0" animBg="1"/>
      <p:bldP spid="119819" grpId="0"/>
      <p:bldP spid="119821" grpId="0" animBg="1"/>
      <p:bldP spid="119822" grpId="0"/>
      <p:bldP spid="119823" grpId="0" animBg="1"/>
      <p:bldP spid="119824" grpId="0" animBg="1"/>
      <p:bldP spid="119830" grpId="0" animBg="1"/>
      <p:bldP spid="1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1000" cy="990600"/>
          </a:xfrm>
        </p:spPr>
        <p:txBody>
          <a:bodyPr/>
          <a:lstStyle/>
          <a:p>
            <a:r>
              <a:rPr lang="en-US" sz="4800" b="1">
                <a:latin typeface="Comic Sans MS" charset="0"/>
              </a:rPr>
              <a:t>d’ &amp; s’  are mixed  d &amp; s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212725" y="4006850"/>
            <a:ext cx="2225675" cy="946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en-US" sz="2800" b="1" dirty="0" smtClean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weak </a:t>
            </a:r>
            <a:r>
              <a:rPr kumimoji="1" lang="en-US" sz="2800" b="1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eigenstates</a:t>
            </a:r>
            <a:endParaRPr kumimoji="1" lang="en-US" sz="2800" b="1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30054" name="Line 6"/>
          <p:cNvSpPr>
            <a:spLocks noChangeShapeType="1"/>
          </p:cNvSpPr>
          <p:nvPr/>
        </p:nvSpPr>
        <p:spPr bwMode="auto">
          <a:xfrm flipV="1">
            <a:off x="1828800" y="4083050"/>
            <a:ext cx="457200" cy="304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6400800" y="3473450"/>
            <a:ext cx="2225675" cy="946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en-US" sz="2800" b="1" dirty="0" smtClean="0">
                <a:solidFill>
                  <a:srgbClr val="3366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mass </a:t>
            </a:r>
            <a:r>
              <a:rPr kumimoji="1" lang="en-US" sz="2800" b="1" dirty="0" err="1">
                <a:solidFill>
                  <a:srgbClr val="3366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eigenstates</a:t>
            </a:r>
            <a:endParaRPr kumimoji="1" lang="en-US" sz="2800" b="1" dirty="0">
              <a:solidFill>
                <a:srgbClr val="3366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30057" name="Line 9"/>
          <p:cNvSpPr>
            <a:spLocks noChangeShapeType="1"/>
          </p:cNvSpPr>
          <p:nvPr/>
        </p:nvSpPr>
        <p:spPr bwMode="auto">
          <a:xfrm flipH="1" flipV="1">
            <a:off x="6629400" y="3397250"/>
            <a:ext cx="381000" cy="533400"/>
          </a:xfrm>
          <a:prstGeom prst="line">
            <a:avLst/>
          </a:prstGeom>
          <a:noFill/>
          <a:ln w="2540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0058" name="Object 10"/>
          <p:cNvGraphicFramePr>
            <a:graphicFrameLocks noChangeAspect="1"/>
          </p:cNvGraphicFramePr>
          <p:nvPr/>
        </p:nvGraphicFramePr>
        <p:xfrm>
          <a:off x="3752850" y="13398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6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2850" y="13398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9" name="Object 11"/>
          <p:cNvGraphicFramePr>
            <a:graphicFrameLocks noChangeAspect="1"/>
          </p:cNvGraphicFramePr>
          <p:nvPr/>
        </p:nvGraphicFramePr>
        <p:xfrm>
          <a:off x="2203450" y="2433638"/>
          <a:ext cx="4737100" cy="192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7" name="Equation" r:id="rId5" imgW="1092200" imgH="444500" progId="Equation.3">
                  <p:embed/>
                </p:oleObj>
              </mc:Choice>
              <mc:Fallback>
                <p:oleObj name="Equation" r:id="rId5" imgW="1092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3450" y="2433638"/>
                        <a:ext cx="4737100" cy="1928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61" name="Object 13"/>
          <p:cNvGraphicFramePr>
            <a:graphicFrameLocks noChangeAspect="1"/>
          </p:cNvGraphicFramePr>
          <p:nvPr/>
        </p:nvGraphicFramePr>
        <p:xfrm>
          <a:off x="3962400" y="213360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8"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13360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62" name="Rectangle 14"/>
          <p:cNvSpPr>
            <a:spLocks noChangeArrowheads="1"/>
          </p:cNvSpPr>
          <p:nvPr/>
        </p:nvSpPr>
        <p:spPr bwMode="auto">
          <a:xfrm>
            <a:off x="3505200" y="1143000"/>
            <a:ext cx="1828800" cy="1143000"/>
          </a:xfrm>
          <a:prstGeom prst="rect">
            <a:avLst/>
          </a:prstGeom>
          <a:noFill/>
          <a:ln w="25400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0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4-quark</a:t>
            </a:r>
          </a:p>
          <a:p>
            <a:pPr algn="ctr" eaLnBrk="0" hangingPunct="0"/>
            <a:r>
              <a:rPr kumimoji="1" lang="en-US" sz="20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flavor-mixing</a:t>
            </a:r>
          </a:p>
          <a:p>
            <a:pPr algn="ctr" eaLnBrk="0" hangingPunct="0"/>
            <a:r>
              <a:rPr kumimoji="1" lang="en-US" sz="20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matrix</a:t>
            </a:r>
          </a:p>
        </p:txBody>
      </p:sp>
      <p:sp>
        <p:nvSpPr>
          <p:cNvPr id="130063" name="Line 15"/>
          <p:cNvSpPr>
            <a:spLocks noChangeShapeType="1"/>
          </p:cNvSpPr>
          <p:nvPr/>
        </p:nvSpPr>
        <p:spPr bwMode="auto">
          <a:xfrm>
            <a:off x="4038600" y="2286000"/>
            <a:ext cx="228600" cy="228600"/>
          </a:xfrm>
          <a:prstGeom prst="line">
            <a:avLst/>
          </a:prstGeom>
          <a:noFill/>
          <a:ln w="31750">
            <a:solidFill>
              <a:srgbClr val="66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6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62" grpId="0" animBg="1" autoUpdateAnimBg="0"/>
      <p:bldP spid="13006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Mixing matrix must be Unitary</a:t>
            </a: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457200" y="1600200"/>
            <a:ext cx="2400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000066"/>
                </a:solidFill>
              </a:rPr>
              <a:t>UU</a:t>
            </a:r>
            <a:r>
              <a:rPr lang="en-US" sz="4400" b="1" baseline="30000" dirty="0">
                <a:solidFill>
                  <a:srgbClr val="000066"/>
                </a:solidFill>
              </a:rPr>
              <a:t>†</a:t>
            </a:r>
            <a:r>
              <a:rPr lang="en-US" sz="4400" b="1" dirty="0">
                <a:solidFill>
                  <a:srgbClr val="000066"/>
                </a:solidFill>
              </a:rPr>
              <a:t> = 1</a:t>
            </a: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0" y="4251325"/>
            <a:ext cx="876300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en-US" sz="3600" b="1" dirty="0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|a|</a:t>
            </a:r>
            <a:r>
              <a:rPr kumimoji="1" lang="en-US" sz="3600" b="1" baseline="30000" dirty="0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2</a:t>
            </a:r>
            <a:r>
              <a:rPr kumimoji="1" lang="en-US" sz="3600" b="1" dirty="0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 + |b|</a:t>
            </a:r>
            <a:r>
              <a:rPr kumimoji="1" lang="en-US" sz="3600" b="1" baseline="30000" dirty="0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2</a:t>
            </a:r>
            <a:r>
              <a:rPr kumimoji="1" lang="en-US" sz="3600" b="1" dirty="0">
                <a:solidFill>
                  <a:srgbClr val="000066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 = 1  &amp;   </a:t>
            </a:r>
            <a:r>
              <a:rPr kumimoji="1" lang="en-US" sz="3600" b="1" dirty="0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a</a:t>
            </a:r>
            <a:r>
              <a:rPr kumimoji="1" lang="en-US" sz="3600" b="1" baseline="30000" dirty="0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*</a:t>
            </a:r>
            <a:r>
              <a:rPr kumimoji="1" lang="en-US" sz="3600" b="1" dirty="0" err="1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b</a:t>
            </a:r>
            <a:r>
              <a:rPr kumimoji="1" lang="en-US" sz="3600" b="1" dirty="0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 - </a:t>
            </a:r>
            <a:r>
              <a:rPr kumimoji="1" lang="en-US" sz="3600" b="1" dirty="0" err="1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ab</a:t>
            </a:r>
            <a:r>
              <a:rPr kumimoji="1" lang="en-US" sz="3600" b="1" baseline="30000" dirty="0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*</a:t>
            </a:r>
            <a:r>
              <a:rPr kumimoji="1" lang="en-US" sz="3600" b="1" dirty="0">
                <a:solidFill>
                  <a:srgbClr val="000066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 =0</a:t>
            </a: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1889125" y="1184275"/>
            <a:ext cx="252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graphicFrame>
        <p:nvGraphicFramePr>
          <p:cNvPr id="132106" name="Object 10"/>
          <p:cNvGraphicFramePr>
            <a:graphicFrameLocks noChangeAspect="1"/>
          </p:cNvGraphicFramePr>
          <p:nvPr/>
        </p:nvGraphicFramePr>
        <p:xfrm>
          <a:off x="3162300" y="1390650"/>
          <a:ext cx="5343525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96" name="Equation" r:id="rId3" imgW="1752600" imgH="469900" progId="Equation.3">
                  <p:embed/>
                </p:oleObj>
              </mc:Choice>
              <mc:Fallback>
                <p:oleObj name="Equation" r:id="rId3" imgW="1752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1390650"/>
                        <a:ext cx="5343525" cy="143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6384925" y="1184275"/>
            <a:ext cx="252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3717925" y="1489075"/>
            <a:ext cx="252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034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3" grpId="0"/>
      <p:bldP spid="132104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4065" y="1086168"/>
            <a:ext cx="8229600" cy="1143000"/>
          </a:xfrm>
        </p:spPr>
        <p:txBody>
          <a:bodyPr/>
          <a:lstStyle/>
          <a:p>
            <a:r>
              <a:rPr lang="en-US" dirty="0" smtClean="0"/>
              <a:t>W.I. quark </a:t>
            </a:r>
            <a:r>
              <a:rPr lang="en-US" dirty="0" err="1" smtClean="0"/>
              <a:t>spinors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5" y="2480310"/>
            <a:ext cx="8094614" cy="155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82650"/>
          </a:xfrm>
        </p:spPr>
        <p:txBody>
          <a:bodyPr/>
          <a:lstStyle/>
          <a:p>
            <a:r>
              <a:rPr lang="en-US" b="1"/>
              <a:t>Charged currents (u-quark) </a:t>
            </a:r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 flipV="1">
            <a:off x="2743200" y="3276600"/>
            <a:ext cx="76200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37" name="Line 5"/>
          <p:cNvSpPr>
            <a:spLocks noChangeShapeType="1"/>
          </p:cNvSpPr>
          <p:nvPr/>
        </p:nvSpPr>
        <p:spPr bwMode="auto">
          <a:xfrm>
            <a:off x="1752600" y="38100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38" name="Line 6"/>
          <p:cNvSpPr>
            <a:spLocks noChangeShapeType="1"/>
          </p:cNvSpPr>
          <p:nvPr/>
        </p:nvSpPr>
        <p:spPr bwMode="auto">
          <a:xfrm>
            <a:off x="2819400" y="3886200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1524000" y="3810000"/>
            <a:ext cx="10668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d(s)</a:t>
            </a: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3200400" y="3276600"/>
            <a:ext cx="9906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u(c)</a:t>
            </a:r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2743200" y="4114800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1981200" y="3200400"/>
            <a:ext cx="9906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a</a:t>
            </a:r>
            <a:r>
              <a:rPr kumimoji="1" lang="en-US" sz="3200" b="1">
                <a:solidFill>
                  <a:schemeClr val="tx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3200" b="1" baseline="-25000">
                <a:solidFill>
                  <a:schemeClr val="tx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</a:t>
            </a:r>
          </a:p>
        </p:txBody>
      </p:sp>
      <p:sp>
        <p:nvSpPr>
          <p:cNvPr id="120843" name="Line 11"/>
          <p:cNvSpPr>
            <a:spLocks noChangeShapeType="1"/>
          </p:cNvSpPr>
          <p:nvPr/>
        </p:nvSpPr>
        <p:spPr bwMode="auto">
          <a:xfrm>
            <a:off x="5715000" y="3962400"/>
            <a:ext cx="758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 flipV="1">
            <a:off x="6477000" y="3352800"/>
            <a:ext cx="6096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>
            <a:off x="6477000" y="3962400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6553200" y="4191000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20847" name="Text Box 15"/>
          <p:cNvSpPr txBox="1">
            <a:spLocks noChangeArrowheads="1"/>
          </p:cNvSpPr>
          <p:nvPr/>
        </p:nvSpPr>
        <p:spPr bwMode="auto">
          <a:xfrm>
            <a:off x="5334000" y="3886200"/>
            <a:ext cx="10668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s(d)</a:t>
            </a:r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6858000" y="3276600"/>
            <a:ext cx="9906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u(c)</a:t>
            </a:r>
          </a:p>
        </p:txBody>
      </p:sp>
      <p:sp>
        <p:nvSpPr>
          <p:cNvPr id="120849" name="Text Box 17"/>
          <p:cNvSpPr txBox="1">
            <a:spLocks noChangeArrowheads="1"/>
          </p:cNvSpPr>
          <p:nvPr/>
        </p:nvSpPr>
        <p:spPr bwMode="auto">
          <a:xfrm>
            <a:off x="5638800" y="3352800"/>
            <a:ext cx="9906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A50021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b</a:t>
            </a:r>
            <a:r>
              <a:rPr kumimoji="1" lang="en-US" sz="3200" b="1">
                <a:solidFill>
                  <a:schemeClr val="tx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3200" b="1" baseline="-25000">
                <a:solidFill>
                  <a:schemeClr val="tx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</a:t>
            </a:r>
          </a:p>
        </p:txBody>
      </p:sp>
      <p:sp>
        <p:nvSpPr>
          <p:cNvPr id="120851" name="Oval 19"/>
          <p:cNvSpPr>
            <a:spLocks noChangeArrowheads="1"/>
          </p:cNvSpPr>
          <p:nvPr/>
        </p:nvSpPr>
        <p:spPr bwMode="auto">
          <a:xfrm>
            <a:off x="6400800" y="3886200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60" name="Oval 28"/>
          <p:cNvSpPr>
            <a:spLocks noChangeArrowheads="1"/>
          </p:cNvSpPr>
          <p:nvPr/>
        </p:nvSpPr>
        <p:spPr bwMode="auto">
          <a:xfrm>
            <a:off x="2667000" y="3733800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20878" name="Object 46"/>
          <p:cNvGraphicFramePr>
            <a:graphicFrameLocks noChangeAspect="1"/>
          </p:cNvGraphicFramePr>
          <p:nvPr/>
        </p:nvGraphicFramePr>
        <p:xfrm>
          <a:off x="2903538" y="1108075"/>
          <a:ext cx="3933825" cy="221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20" name="Equation" r:id="rId3" imgW="901440" imgH="507960" progId="Equation.3">
                  <p:embed/>
                </p:oleObj>
              </mc:Choice>
              <mc:Fallback>
                <p:oleObj name="Equation" r:id="rId3" imgW="9014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538" y="1108075"/>
                        <a:ext cx="3933825" cy="221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79" name="Text Box 47"/>
          <p:cNvSpPr txBox="1">
            <a:spLocks noChangeArrowheads="1"/>
          </p:cNvSpPr>
          <p:nvPr/>
        </p:nvSpPr>
        <p:spPr bwMode="auto">
          <a:xfrm>
            <a:off x="2973388" y="1454150"/>
            <a:ext cx="2524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20880" name="Line 48"/>
          <p:cNvSpPr>
            <a:spLocks noChangeShapeType="1"/>
          </p:cNvSpPr>
          <p:nvPr/>
        </p:nvSpPr>
        <p:spPr bwMode="auto">
          <a:xfrm flipH="1">
            <a:off x="3962400" y="1820863"/>
            <a:ext cx="457200" cy="609600"/>
          </a:xfrm>
          <a:prstGeom prst="line">
            <a:avLst/>
          </a:prstGeom>
          <a:noFill/>
          <a:ln w="50800">
            <a:solidFill>
              <a:srgbClr val="000066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81" name="Line 49"/>
          <p:cNvSpPr>
            <a:spLocks noChangeShapeType="1"/>
          </p:cNvSpPr>
          <p:nvPr/>
        </p:nvSpPr>
        <p:spPr bwMode="auto">
          <a:xfrm>
            <a:off x="4953000" y="1905000"/>
            <a:ext cx="457200" cy="53340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82" name="Text Box 50"/>
          <p:cNvSpPr txBox="1">
            <a:spLocks noChangeArrowheads="1"/>
          </p:cNvSpPr>
          <p:nvPr/>
        </p:nvSpPr>
        <p:spPr bwMode="auto">
          <a:xfrm>
            <a:off x="1066800" y="4572000"/>
            <a:ext cx="36528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0066"/>
                </a:solidFill>
              </a:rPr>
              <a:t>G</a:t>
            </a:r>
            <a:r>
              <a:rPr lang="en-US" sz="3600" b="1" baseline="-25000">
                <a:solidFill>
                  <a:srgbClr val="000066"/>
                </a:solidFill>
              </a:rPr>
              <a:t>F</a:t>
            </a:r>
            <a:r>
              <a:rPr lang="en-US" sz="2800" b="1">
                <a:solidFill>
                  <a:srgbClr val="000066"/>
                </a:solidFill>
              </a:rPr>
              <a:t> modified by</a:t>
            </a:r>
            <a:r>
              <a:rPr lang="en-US" sz="4400" b="1">
                <a:solidFill>
                  <a:srgbClr val="000066"/>
                </a:solidFill>
              </a:rPr>
              <a:t> </a:t>
            </a:r>
            <a:r>
              <a:rPr lang="en-US" sz="4400" b="1">
                <a:solidFill>
                  <a:srgbClr val="000066"/>
                </a:solidFill>
                <a:latin typeface="Symbol" charset="2"/>
              </a:rPr>
              <a:t>a</a:t>
            </a:r>
            <a:r>
              <a:rPr lang="en-US" sz="3600" b="1">
                <a:solidFill>
                  <a:srgbClr val="000066"/>
                </a:solidFill>
              </a:rPr>
              <a:t> </a:t>
            </a:r>
            <a:endParaRPr lang="en-US" sz="3600" b="1" baseline="-25000">
              <a:solidFill>
                <a:srgbClr val="000066"/>
              </a:solidFill>
            </a:endParaRPr>
          </a:p>
        </p:txBody>
      </p:sp>
      <p:sp>
        <p:nvSpPr>
          <p:cNvPr id="120883" name="Text Box 51"/>
          <p:cNvSpPr txBox="1">
            <a:spLocks noChangeArrowheads="1"/>
          </p:cNvSpPr>
          <p:nvPr/>
        </p:nvSpPr>
        <p:spPr bwMode="auto">
          <a:xfrm>
            <a:off x="5491163" y="4648200"/>
            <a:ext cx="360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A50021"/>
                </a:solidFill>
              </a:rPr>
              <a:t>G</a:t>
            </a:r>
            <a:r>
              <a:rPr lang="en-US" sz="3600" b="1" baseline="-25000">
                <a:solidFill>
                  <a:srgbClr val="A50021"/>
                </a:solidFill>
              </a:rPr>
              <a:t>F</a:t>
            </a:r>
            <a:r>
              <a:rPr lang="en-US" sz="2800" b="1">
                <a:solidFill>
                  <a:srgbClr val="A50021"/>
                </a:solidFill>
              </a:rPr>
              <a:t> modified by</a:t>
            </a:r>
            <a:r>
              <a:rPr lang="en-US" sz="4400" b="1">
                <a:solidFill>
                  <a:srgbClr val="A50021"/>
                </a:solidFill>
              </a:rPr>
              <a:t> </a:t>
            </a:r>
            <a:r>
              <a:rPr lang="en-US" sz="4400" b="1">
                <a:solidFill>
                  <a:srgbClr val="A50021"/>
                </a:solidFill>
                <a:latin typeface="Symbol" charset="2"/>
              </a:rPr>
              <a:t>b</a:t>
            </a:r>
            <a:r>
              <a:rPr lang="en-US" sz="3600" b="1">
                <a:solidFill>
                  <a:srgbClr val="000066"/>
                </a:solidFill>
              </a:rPr>
              <a:t> </a:t>
            </a:r>
            <a:endParaRPr lang="en-US" sz="3600" b="1" baseline="-25000">
              <a:solidFill>
                <a:srgbClr val="000066"/>
              </a:solidFill>
            </a:endParaRPr>
          </a:p>
        </p:txBody>
      </p:sp>
      <p:sp>
        <p:nvSpPr>
          <p:cNvPr id="120884" name="Text Box 52"/>
          <p:cNvSpPr txBox="1">
            <a:spLocks noChangeArrowheads="1"/>
          </p:cNvSpPr>
          <p:nvPr/>
        </p:nvSpPr>
        <p:spPr bwMode="auto">
          <a:xfrm>
            <a:off x="5715000" y="1524000"/>
            <a:ext cx="1381125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A50021"/>
                </a:solidFill>
              </a:rPr>
              <a:t>|</a:t>
            </a:r>
            <a:r>
              <a:rPr lang="en-US" sz="2800" b="1">
                <a:solidFill>
                  <a:srgbClr val="A50021"/>
                </a:solidFill>
                <a:latin typeface="Symbol" charset="2"/>
              </a:rPr>
              <a:t>D</a:t>
            </a:r>
            <a:r>
              <a:rPr lang="en-US" sz="2800" b="1">
                <a:solidFill>
                  <a:srgbClr val="A50021"/>
                </a:solidFill>
              </a:rPr>
              <a:t>S|=1</a:t>
            </a:r>
          </a:p>
        </p:txBody>
      </p:sp>
    </p:spTree>
    <p:extLst>
      <p:ext uri="{BB962C8B-B14F-4D97-AF65-F5344CB8AC3E}">
        <p14:creationId xmlns:p14="http://schemas.microsoft.com/office/powerpoint/2010/main" val="3054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nimBg="1"/>
      <p:bldP spid="120837" grpId="0" animBg="1"/>
      <p:bldP spid="120838" grpId="0" animBg="1"/>
      <p:bldP spid="120839" grpId="0"/>
      <p:bldP spid="120840" grpId="0"/>
      <p:bldP spid="120841" grpId="0"/>
      <p:bldP spid="120842" grpId="0"/>
      <p:bldP spid="120843" grpId="0" animBg="1"/>
      <p:bldP spid="120844" grpId="0" animBg="1"/>
      <p:bldP spid="120845" grpId="0" animBg="1"/>
      <p:bldP spid="120846" grpId="0"/>
      <p:bldP spid="120847" grpId="0"/>
      <p:bldP spid="120848" grpId="0"/>
      <p:bldP spid="120849" grpId="0"/>
      <p:bldP spid="120851" grpId="0" animBg="1"/>
      <p:bldP spid="120860" grpId="0" animBg="1"/>
      <p:bldP spid="120880" grpId="0" animBg="1"/>
      <p:bldP spid="120881" grpId="0" animBg="1"/>
      <p:bldP spid="120882" grpId="0"/>
      <p:bldP spid="120883" grpId="0"/>
      <p:bldP spid="12088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82650"/>
          </a:xfrm>
        </p:spPr>
        <p:txBody>
          <a:bodyPr/>
          <a:lstStyle/>
          <a:p>
            <a:r>
              <a:rPr lang="en-US" b="1"/>
              <a:t>Charged currents (c-quark) </a:t>
            </a:r>
          </a:p>
        </p:txBody>
      </p:sp>
      <p:sp>
        <p:nvSpPr>
          <p:cNvPr id="156675" name="Line 3"/>
          <p:cNvSpPr>
            <a:spLocks noChangeShapeType="1"/>
          </p:cNvSpPr>
          <p:nvPr/>
        </p:nvSpPr>
        <p:spPr bwMode="auto">
          <a:xfrm flipV="1">
            <a:off x="2743200" y="3276600"/>
            <a:ext cx="76200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76" name="Line 4"/>
          <p:cNvSpPr>
            <a:spLocks noChangeShapeType="1"/>
          </p:cNvSpPr>
          <p:nvPr/>
        </p:nvSpPr>
        <p:spPr bwMode="auto">
          <a:xfrm>
            <a:off x="1752600" y="38100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77" name="Line 5"/>
          <p:cNvSpPr>
            <a:spLocks noChangeShapeType="1"/>
          </p:cNvSpPr>
          <p:nvPr/>
        </p:nvSpPr>
        <p:spPr bwMode="auto">
          <a:xfrm>
            <a:off x="2819400" y="3886200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1524000" y="3810000"/>
            <a:ext cx="10668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d</a:t>
            </a: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3276600" y="3352800"/>
            <a:ext cx="9906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c</a:t>
            </a:r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2743200" y="4114800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1676400" y="3200400"/>
            <a:ext cx="12954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-b</a:t>
            </a:r>
            <a:r>
              <a:rPr kumimoji="1" lang="en-US" sz="3200" b="1">
                <a:solidFill>
                  <a:schemeClr val="tx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3200" b="1" baseline="-25000">
                <a:solidFill>
                  <a:schemeClr val="tx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</a:t>
            </a:r>
          </a:p>
        </p:txBody>
      </p:sp>
      <p:sp>
        <p:nvSpPr>
          <p:cNvPr id="156682" name="Line 10"/>
          <p:cNvSpPr>
            <a:spLocks noChangeShapeType="1"/>
          </p:cNvSpPr>
          <p:nvPr/>
        </p:nvSpPr>
        <p:spPr bwMode="auto">
          <a:xfrm>
            <a:off x="5715000" y="3962400"/>
            <a:ext cx="758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3" name="Line 11"/>
          <p:cNvSpPr>
            <a:spLocks noChangeShapeType="1"/>
          </p:cNvSpPr>
          <p:nvPr/>
        </p:nvSpPr>
        <p:spPr bwMode="auto">
          <a:xfrm flipV="1">
            <a:off x="6477000" y="3352800"/>
            <a:ext cx="6096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4" name="Line 12"/>
          <p:cNvSpPr>
            <a:spLocks noChangeShapeType="1"/>
          </p:cNvSpPr>
          <p:nvPr/>
        </p:nvSpPr>
        <p:spPr bwMode="auto">
          <a:xfrm>
            <a:off x="6477000" y="3962400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5" name="Text Box 13"/>
          <p:cNvSpPr txBox="1">
            <a:spLocks noChangeArrowheads="1"/>
          </p:cNvSpPr>
          <p:nvPr/>
        </p:nvSpPr>
        <p:spPr bwMode="auto">
          <a:xfrm>
            <a:off x="6553200" y="4191000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56686" name="Text Box 14"/>
          <p:cNvSpPr txBox="1">
            <a:spLocks noChangeArrowheads="1"/>
          </p:cNvSpPr>
          <p:nvPr/>
        </p:nvSpPr>
        <p:spPr bwMode="auto">
          <a:xfrm>
            <a:off x="5334000" y="3886200"/>
            <a:ext cx="10668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s</a:t>
            </a:r>
          </a:p>
        </p:txBody>
      </p:sp>
      <p:sp>
        <p:nvSpPr>
          <p:cNvPr id="156687" name="Text Box 15"/>
          <p:cNvSpPr txBox="1">
            <a:spLocks noChangeArrowheads="1"/>
          </p:cNvSpPr>
          <p:nvPr/>
        </p:nvSpPr>
        <p:spPr bwMode="auto">
          <a:xfrm>
            <a:off x="6858000" y="3276600"/>
            <a:ext cx="9906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c</a:t>
            </a:r>
          </a:p>
        </p:txBody>
      </p:sp>
      <p:sp>
        <p:nvSpPr>
          <p:cNvPr id="156688" name="Text Box 16"/>
          <p:cNvSpPr txBox="1">
            <a:spLocks noChangeArrowheads="1"/>
          </p:cNvSpPr>
          <p:nvPr/>
        </p:nvSpPr>
        <p:spPr bwMode="auto">
          <a:xfrm>
            <a:off x="5638800" y="3352800"/>
            <a:ext cx="9906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A50021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a</a:t>
            </a:r>
            <a:r>
              <a:rPr kumimoji="1" lang="en-US" sz="3200" b="1">
                <a:solidFill>
                  <a:schemeClr val="tx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3200" b="1" baseline="-25000">
                <a:solidFill>
                  <a:schemeClr val="tx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</a:t>
            </a:r>
          </a:p>
        </p:txBody>
      </p:sp>
      <p:sp>
        <p:nvSpPr>
          <p:cNvPr id="156689" name="Oval 17"/>
          <p:cNvSpPr>
            <a:spLocks noChangeArrowheads="1"/>
          </p:cNvSpPr>
          <p:nvPr/>
        </p:nvSpPr>
        <p:spPr bwMode="auto">
          <a:xfrm>
            <a:off x="6400800" y="3886200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90" name="Oval 18"/>
          <p:cNvSpPr>
            <a:spLocks noChangeArrowheads="1"/>
          </p:cNvSpPr>
          <p:nvPr/>
        </p:nvSpPr>
        <p:spPr bwMode="auto">
          <a:xfrm>
            <a:off x="2667000" y="3733800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56691" name="Object 19"/>
          <p:cNvGraphicFramePr>
            <a:graphicFrameLocks noChangeAspect="1"/>
          </p:cNvGraphicFramePr>
          <p:nvPr/>
        </p:nvGraphicFramePr>
        <p:xfrm>
          <a:off x="2654300" y="1108075"/>
          <a:ext cx="4432300" cy="221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44" name="Equation" r:id="rId3" imgW="1015920" imgH="507960" progId="Equation.3">
                  <p:embed/>
                </p:oleObj>
              </mc:Choice>
              <mc:Fallback>
                <p:oleObj name="Equation" r:id="rId3" imgW="10159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300" y="1108075"/>
                        <a:ext cx="4432300" cy="221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92" name="Text Box 20"/>
          <p:cNvSpPr txBox="1">
            <a:spLocks noChangeArrowheads="1"/>
          </p:cNvSpPr>
          <p:nvPr/>
        </p:nvSpPr>
        <p:spPr bwMode="auto">
          <a:xfrm>
            <a:off x="2973388" y="1454150"/>
            <a:ext cx="2524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56693" name="Line 21"/>
          <p:cNvSpPr>
            <a:spLocks noChangeShapeType="1"/>
          </p:cNvSpPr>
          <p:nvPr/>
        </p:nvSpPr>
        <p:spPr bwMode="auto">
          <a:xfrm flipH="1">
            <a:off x="4023080" y="1905000"/>
            <a:ext cx="457200" cy="609600"/>
          </a:xfrm>
          <a:prstGeom prst="line">
            <a:avLst/>
          </a:prstGeom>
          <a:noFill/>
          <a:ln w="50800">
            <a:solidFill>
              <a:srgbClr val="000066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94" name="Line 22"/>
          <p:cNvSpPr>
            <a:spLocks noChangeShapeType="1"/>
          </p:cNvSpPr>
          <p:nvPr/>
        </p:nvSpPr>
        <p:spPr bwMode="auto">
          <a:xfrm>
            <a:off x="4953000" y="1905000"/>
            <a:ext cx="457200" cy="53340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95" name="Text Box 23"/>
          <p:cNvSpPr txBox="1">
            <a:spLocks noChangeArrowheads="1"/>
          </p:cNvSpPr>
          <p:nvPr/>
        </p:nvSpPr>
        <p:spPr bwMode="auto">
          <a:xfrm>
            <a:off x="1066800" y="4572000"/>
            <a:ext cx="360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0066"/>
                </a:solidFill>
              </a:rPr>
              <a:t>G</a:t>
            </a:r>
            <a:r>
              <a:rPr lang="en-US" sz="3600" b="1" baseline="-25000">
                <a:solidFill>
                  <a:srgbClr val="000066"/>
                </a:solidFill>
              </a:rPr>
              <a:t>F</a:t>
            </a:r>
            <a:r>
              <a:rPr lang="en-US" sz="2800" b="1">
                <a:solidFill>
                  <a:srgbClr val="000066"/>
                </a:solidFill>
              </a:rPr>
              <a:t> modified by</a:t>
            </a:r>
            <a:r>
              <a:rPr lang="en-US" sz="4400" b="1">
                <a:solidFill>
                  <a:srgbClr val="000066"/>
                </a:solidFill>
              </a:rPr>
              <a:t> </a:t>
            </a:r>
            <a:r>
              <a:rPr lang="en-US" sz="4400" b="1">
                <a:solidFill>
                  <a:srgbClr val="000066"/>
                </a:solidFill>
                <a:latin typeface="Symbol" charset="2"/>
              </a:rPr>
              <a:t>b</a:t>
            </a:r>
            <a:r>
              <a:rPr lang="en-US" sz="3600" b="1">
                <a:solidFill>
                  <a:srgbClr val="000066"/>
                </a:solidFill>
              </a:rPr>
              <a:t> </a:t>
            </a:r>
            <a:endParaRPr lang="en-US" sz="3600" b="1" baseline="-25000">
              <a:solidFill>
                <a:srgbClr val="000066"/>
              </a:solidFill>
            </a:endParaRPr>
          </a:p>
        </p:txBody>
      </p:sp>
      <p:sp>
        <p:nvSpPr>
          <p:cNvPr id="156696" name="Text Box 24"/>
          <p:cNvSpPr txBox="1">
            <a:spLocks noChangeArrowheads="1"/>
          </p:cNvSpPr>
          <p:nvPr/>
        </p:nvSpPr>
        <p:spPr bwMode="auto">
          <a:xfrm>
            <a:off x="5491163" y="4648200"/>
            <a:ext cx="36528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A50021"/>
                </a:solidFill>
              </a:rPr>
              <a:t>G</a:t>
            </a:r>
            <a:r>
              <a:rPr lang="en-US" sz="3600" b="1" baseline="-25000">
                <a:solidFill>
                  <a:srgbClr val="A50021"/>
                </a:solidFill>
              </a:rPr>
              <a:t>F</a:t>
            </a:r>
            <a:r>
              <a:rPr lang="en-US" sz="2800" b="1">
                <a:solidFill>
                  <a:srgbClr val="A50021"/>
                </a:solidFill>
              </a:rPr>
              <a:t> modified by</a:t>
            </a:r>
            <a:r>
              <a:rPr lang="en-US" sz="4400" b="1">
                <a:solidFill>
                  <a:srgbClr val="A50021"/>
                </a:solidFill>
              </a:rPr>
              <a:t> </a:t>
            </a:r>
            <a:r>
              <a:rPr lang="en-US" sz="4400" b="1">
                <a:solidFill>
                  <a:srgbClr val="A50021"/>
                </a:solidFill>
                <a:latin typeface="Symbol" charset="2"/>
              </a:rPr>
              <a:t>a</a:t>
            </a:r>
            <a:r>
              <a:rPr lang="en-US" sz="3600" b="1">
                <a:solidFill>
                  <a:srgbClr val="000066"/>
                </a:solidFill>
              </a:rPr>
              <a:t> </a:t>
            </a:r>
            <a:endParaRPr lang="en-US" sz="3600" b="1" baseline="-25000">
              <a:solidFill>
                <a:srgbClr val="000066"/>
              </a:solidFill>
            </a:endParaRPr>
          </a:p>
        </p:txBody>
      </p:sp>
      <p:sp>
        <p:nvSpPr>
          <p:cNvPr id="156697" name="Text Box 25"/>
          <p:cNvSpPr txBox="1">
            <a:spLocks noChangeArrowheads="1"/>
          </p:cNvSpPr>
          <p:nvPr/>
        </p:nvSpPr>
        <p:spPr bwMode="auto">
          <a:xfrm>
            <a:off x="6925995" y="1371600"/>
            <a:ext cx="1381125" cy="9461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A50021"/>
                </a:solidFill>
              </a:rPr>
              <a:t>|</a:t>
            </a:r>
            <a:r>
              <a:rPr lang="en-US" sz="2800" b="1">
                <a:solidFill>
                  <a:srgbClr val="A50021"/>
                </a:solidFill>
                <a:latin typeface="Symbol" charset="2"/>
              </a:rPr>
              <a:t>D</a:t>
            </a:r>
            <a:r>
              <a:rPr lang="en-US" sz="2800" b="1">
                <a:solidFill>
                  <a:srgbClr val="A50021"/>
                </a:solidFill>
              </a:rPr>
              <a:t>C|=1</a:t>
            </a:r>
          </a:p>
          <a:p>
            <a:r>
              <a:rPr lang="en-US" sz="2800" b="1">
                <a:solidFill>
                  <a:srgbClr val="A50021"/>
                </a:solidFill>
              </a:rPr>
              <a:t>|</a:t>
            </a:r>
            <a:r>
              <a:rPr lang="en-US" sz="2800" b="1">
                <a:solidFill>
                  <a:srgbClr val="A50021"/>
                </a:solidFill>
                <a:latin typeface="Symbol" charset="2"/>
              </a:rPr>
              <a:t>D</a:t>
            </a:r>
            <a:r>
              <a:rPr lang="en-US" sz="2800" b="1">
                <a:solidFill>
                  <a:srgbClr val="A50021"/>
                </a:solidFill>
              </a:rPr>
              <a:t>S|=1</a:t>
            </a:r>
          </a:p>
        </p:txBody>
      </p:sp>
      <p:sp>
        <p:nvSpPr>
          <p:cNvPr id="156698" name="Text Box 26"/>
          <p:cNvSpPr txBox="1">
            <a:spLocks noChangeArrowheads="1"/>
          </p:cNvSpPr>
          <p:nvPr/>
        </p:nvSpPr>
        <p:spPr bwMode="auto">
          <a:xfrm>
            <a:off x="1395325" y="1524000"/>
            <a:ext cx="1381125" cy="9461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A50021"/>
                </a:solidFill>
              </a:rPr>
              <a:t>|</a:t>
            </a:r>
            <a:r>
              <a:rPr lang="en-US" sz="2800" b="1" dirty="0">
                <a:solidFill>
                  <a:srgbClr val="A50021"/>
                </a:solidFill>
                <a:latin typeface="Symbol" charset="2"/>
              </a:rPr>
              <a:t>D</a:t>
            </a:r>
            <a:r>
              <a:rPr lang="en-US" sz="2800" b="1" dirty="0">
                <a:solidFill>
                  <a:srgbClr val="A50021"/>
                </a:solidFill>
              </a:rPr>
              <a:t>C|=1</a:t>
            </a:r>
          </a:p>
          <a:p>
            <a:r>
              <a:rPr lang="en-US" sz="2800" b="1" dirty="0">
                <a:solidFill>
                  <a:srgbClr val="A50021"/>
                </a:solidFill>
              </a:rPr>
              <a:t>|</a:t>
            </a:r>
            <a:r>
              <a:rPr lang="en-US" sz="2800" b="1" dirty="0">
                <a:solidFill>
                  <a:srgbClr val="A50021"/>
                </a:solidFill>
                <a:latin typeface="Symbol" charset="2"/>
              </a:rPr>
              <a:t>D</a:t>
            </a:r>
            <a:r>
              <a:rPr lang="en-US" sz="2800" b="1" dirty="0">
                <a:solidFill>
                  <a:srgbClr val="A50021"/>
                </a:solidFill>
              </a:rPr>
              <a:t>S|=0</a:t>
            </a:r>
          </a:p>
        </p:txBody>
      </p:sp>
    </p:spTree>
    <p:extLst>
      <p:ext uri="{BB962C8B-B14F-4D97-AF65-F5344CB8AC3E}">
        <p14:creationId xmlns:p14="http://schemas.microsoft.com/office/powerpoint/2010/main" val="13504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nimBg="1"/>
      <p:bldP spid="156676" grpId="0" animBg="1"/>
      <p:bldP spid="156677" grpId="0" animBg="1"/>
      <p:bldP spid="156678" grpId="0"/>
      <p:bldP spid="156679" grpId="0"/>
      <p:bldP spid="156680" grpId="0"/>
      <p:bldP spid="156681" grpId="0"/>
      <p:bldP spid="156682" grpId="0" animBg="1"/>
      <p:bldP spid="156683" grpId="0" animBg="1"/>
      <p:bldP spid="156684" grpId="0" animBg="1"/>
      <p:bldP spid="156685" grpId="0"/>
      <p:bldP spid="156686" grpId="0"/>
      <p:bldP spid="156687" grpId="0"/>
      <p:bldP spid="156688" grpId="0"/>
      <p:bldP spid="156689" grpId="0" animBg="1"/>
      <p:bldP spid="156690" grpId="0" animBg="1"/>
      <p:bldP spid="156693" grpId="0" animBg="1"/>
      <p:bldP spid="156694" grpId="0" animBg="1"/>
      <p:bldP spid="156695" grpId="0"/>
      <p:bldP spid="156696" grpId="0"/>
      <p:bldP spid="156697" grpId="0" animBg="1"/>
      <p:bldP spid="15669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r>
              <a:rPr lang="en-US" sz="3600" b="1"/>
              <a:t>Flavor preserving Neutral Current</a:t>
            </a:r>
          </a:p>
        </p:txBody>
      </p:sp>
      <p:sp>
        <p:nvSpPr>
          <p:cNvPr id="135193" name="Text Box 25"/>
          <p:cNvSpPr txBox="1">
            <a:spLocks noChangeArrowheads="1"/>
          </p:cNvSpPr>
          <p:nvPr/>
        </p:nvSpPr>
        <p:spPr bwMode="auto">
          <a:xfrm>
            <a:off x="2971800" y="838200"/>
            <a:ext cx="1219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d</a:t>
            </a:r>
            <a:r>
              <a:rPr kumimoji="1" lang="en-US" sz="24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,(S)</a:t>
            </a:r>
          </a:p>
        </p:txBody>
      </p:sp>
      <p:sp>
        <p:nvSpPr>
          <p:cNvPr id="135195" name="Text Box 27"/>
          <p:cNvSpPr txBox="1">
            <a:spLocks noChangeArrowheads="1"/>
          </p:cNvSpPr>
          <p:nvPr/>
        </p:nvSpPr>
        <p:spPr bwMode="auto">
          <a:xfrm>
            <a:off x="609600" y="990600"/>
            <a:ext cx="24384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800" b="1">
                <a:solidFill>
                  <a:srgbClr val="CC00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|a|</a:t>
            </a:r>
            <a:r>
              <a:rPr kumimoji="1" lang="en-US" sz="2800" b="1" baseline="30000">
                <a:solidFill>
                  <a:srgbClr val="CC00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2</a:t>
            </a:r>
            <a:r>
              <a:rPr kumimoji="1" lang="en-US" sz="2800" b="1">
                <a:solidFill>
                  <a:srgbClr val="CC00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+|b| </a:t>
            </a:r>
            <a:r>
              <a:rPr kumimoji="1" lang="en-US" sz="2800" b="1" baseline="30000">
                <a:solidFill>
                  <a:srgbClr val="CC00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2</a:t>
            </a:r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3200" b="1" baseline="-25000">
                <a:latin typeface="Times New Roman" charset="0"/>
                <a:ea typeface="MS PGothic" pitchFamily="34" charset="-128"/>
                <a:cs typeface="MS PGothic" pitchFamily="34" charset="-128"/>
              </a:rPr>
              <a:t>N</a:t>
            </a:r>
          </a:p>
        </p:txBody>
      </p:sp>
      <p:sp>
        <p:nvSpPr>
          <p:cNvPr id="135209" name="Text Box 41"/>
          <p:cNvSpPr txBox="1">
            <a:spLocks noChangeArrowheads="1"/>
          </p:cNvSpPr>
          <p:nvPr/>
        </p:nvSpPr>
        <p:spPr bwMode="auto">
          <a:xfrm>
            <a:off x="460375" y="5947410"/>
            <a:ext cx="1387475" cy="76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4400" b="1">
                <a:solidFill>
                  <a:srgbClr val="3366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OK</a:t>
            </a:r>
          </a:p>
        </p:txBody>
      </p:sp>
      <p:graphicFrame>
        <p:nvGraphicFramePr>
          <p:cNvPr id="135218" name="Object 50"/>
          <p:cNvGraphicFramePr>
            <a:graphicFrameLocks noChangeAspect="1"/>
          </p:cNvGraphicFramePr>
          <p:nvPr/>
        </p:nvGraphicFramePr>
        <p:xfrm>
          <a:off x="4648200" y="1676400"/>
          <a:ext cx="2786063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58" name="Equation" r:id="rId4" imgW="1117440" imgH="253800" progId="Equation.3">
                  <p:embed/>
                </p:oleObj>
              </mc:Choice>
              <mc:Fallback>
                <p:oleObj name="Equation" r:id="rId4" imgW="11174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676400"/>
                        <a:ext cx="2786063" cy="633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219" name="Text Box 51"/>
          <p:cNvSpPr txBox="1">
            <a:spLocks noChangeArrowheads="1"/>
          </p:cNvSpPr>
          <p:nvPr/>
        </p:nvSpPr>
        <p:spPr bwMode="auto">
          <a:xfrm>
            <a:off x="3814763" y="3114675"/>
            <a:ext cx="2524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graphicFrame>
        <p:nvGraphicFramePr>
          <p:cNvPr id="135220" name="Object 5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440724"/>
              </p:ext>
            </p:extLst>
          </p:nvPr>
        </p:nvGraphicFramePr>
        <p:xfrm>
          <a:off x="1484312" y="2568521"/>
          <a:ext cx="5413375" cy="58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59" name="Equation" r:id="rId6" imgW="2235200" imgH="241300" progId="Equation.3">
                  <p:embed/>
                </p:oleObj>
              </mc:Choice>
              <mc:Fallback>
                <p:oleObj name="Equation" r:id="rId6" imgW="2235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312" y="2568521"/>
                        <a:ext cx="5413375" cy="583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223" name="Object 55"/>
          <p:cNvGraphicFramePr>
            <a:graphicFrameLocks noChangeAspect="1"/>
          </p:cNvGraphicFramePr>
          <p:nvPr/>
        </p:nvGraphicFramePr>
        <p:xfrm>
          <a:off x="4572000" y="982663"/>
          <a:ext cx="2743200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60" name="Equation" r:id="rId8" imgW="1130040" imgH="253800" progId="Equation.3">
                  <p:embed/>
                </p:oleObj>
              </mc:Choice>
              <mc:Fallback>
                <p:oleObj name="Equation" r:id="rId8" imgW="11300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982663"/>
                        <a:ext cx="2743200" cy="617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227" name="Text Box 59"/>
          <p:cNvSpPr txBox="1">
            <a:spLocks noChangeArrowheads="1"/>
          </p:cNvSpPr>
          <p:nvPr/>
        </p:nvSpPr>
        <p:spPr bwMode="auto">
          <a:xfrm>
            <a:off x="2381250" y="5642610"/>
            <a:ext cx="252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graphicFrame>
        <p:nvGraphicFramePr>
          <p:cNvPr id="135234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771953"/>
              </p:ext>
            </p:extLst>
          </p:nvPr>
        </p:nvGraphicFramePr>
        <p:xfrm>
          <a:off x="2971800" y="4837968"/>
          <a:ext cx="215582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61" name="Equation" r:id="rId10" imgW="723600" imgH="279360" progId="Equation.3">
                  <p:embed/>
                </p:oleObj>
              </mc:Choice>
              <mc:Fallback>
                <p:oleObj name="Equation" r:id="rId10" imgW="7236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837968"/>
                        <a:ext cx="2155825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235" name="Oval 67"/>
          <p:cNvSpPr>
            <a:spLocks noChangeArrowheads="1"/>
          </p:cNvSpPr>
          <p:nvPr/>
        </p:nvSpPr>
        <p:spPr bwMode="auto">
          <a:xfrm>
            <a:off x="2286000" y="1524000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236" name="Line 68"/>
          <p:cNvSpPr>
            <a:spLocks noChangeShapeType="1"/>
          </p:cNvSpPr>
          <p:nvPr/>
        </p:nvSpPr>
        <p:spPr bwMode="auto">
          <a:xfrm>
            <a:off x="1371600" y="16002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237" name="Line 69"/>
          <p:cNvSpPr>
            <a:spLocks noChangeShapeType="1"/>
          </p:cNvSpPr>
          <p:nvPr/>
        </p:nvSpPr>
        <p:spPr bwMode="auto">
          <a:xfrm flipV="1">
            <a:off x="2362200" y="1066800"/>
            <a:ext cx="76200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238" name="Line 70"/>
          <p:cNvSpPr>
            <a:spLocks noChangeShapeType="1"/>
          </p:cNvSpPr>
          <p:nvPr/>
        </p:nvSpPr>
        <p:spPr bwMode="auto">
          <a:xfrm>
            <a:off x="2362200" y="1600200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239" name="Text Box 71"/>
          <p:cNvSpPr txBox="1">
            <a:spLocks noChangeArrowheads="1"/>
          </p:cNvSpPr>
          <p:nvPr/>
        </p:nvSpPr>
        <p:spPr bwMode="auto">
          <a:xfrm>
            <a:off x="1143000" y="1676400"/>
            <a:ext cx="1219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d</a:t>
            </a:r>
            <a:r>
              <a:rPr kumimoji="1" lang="en-US" sz="24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,(s)</a:t>
            </a:r>
          </a:p>
        </p:txBody>
      </p:sp>
      <p:sp>
        <p:nvSpPr>
          <p:cNvPr id="135240" name="Text Box 72"/>
          <p:cNvSpPr txBox="1">
            <a:spLocks noChangeArrowheads="1"/>
          </p:cNvSpPr>
          <p:nvPr/>
        </p:nvSpPr>
        <p:spPr bwMode="auto">
          <a:xfrm>
            <a:off x="2362200" y="1905000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Z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0</a:t>
            </a:r>
          </a:p>
        </p:txBody>
      </p:sp>
      <p:sp>
        <p:nvSpPr>
          <p:cNvPr id="135241" name="Rectangle 73"/>
          <p:cNvSpPr>
            <a:spLocks noChangeArrowheads="1"/>
          </p:cNvSpPr>
          <p:nvPr/>
        </p:nvSpPr>
        <p:spPr bwMode="auto">
          <a:xfrm>
            <a:off x="5184775" y="5066568"/>
            <a:ext cx="9144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3600" b="1">
                <a:solidFill>
                  <a:srgbClr val="000066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=1</a:t>
            </a:r>
          </a:p>
        </p:txBody>
      </p:sp>
      <p:sp>
        <p:nvSpPr>
          <p:cNvPr id="135242" name="Rectangle 74"/>
          <p:cNvSpPr>
            <a:spLocks noChangeArrowheads="1"/>
          </p:cNvSpPr>
          <p:nvPr/>
        </p:nvSpPr>
        <p:spPr bwMode="auto">
          <a:xfrm rot="-2262954">
            <a:off x="990600" y="762000"/>
            <a:ext cx="9144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3200" b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=1</a:t>
            </a:r>
          </a:p>
        </p:txBody>
      </p:sp>
      <p:sp>
        <p:nvSpPr>
          <p:cNvPr id="135243" name="Rectangle 75"/>
          <p:cNvSpPr>
            <a:spLocks noChangeArrowheads="1"/>
          </p:cNvSpPr>
          <p:nvPr/>
        </p:nvSpPr>
        <p:spPr bwMode="auto">
          <a:xfrm>
            <a:off x="6327775" y="4990368"/>
            <a:ext cx="2057400" cy="457200"/>
          </a:xfrm>
          <a:prstGeom prst="rect">
            <a:avLst/>
          </a:prstGeom>
          <a:noFill/>
          <a:ln w="25400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0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From  Unitarity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90" y="3511978"/>
            <a:ext cx="7033662" cy="680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1260" y="4032196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=1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35100" y="3934015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=1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19594" y="4051698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=0</a:t>
            </a:r>
          </a:p>
        </p:txBody>
      </p:sp>
      <p:sp>
        <p:nvSpPr>
          <p:cNvPr id="5" name="Rectangle 4"/>
          <p:cNvSpPr/>
          <p:nvPr/>
        </p:nvSpPr>
        <p:spPr>
          <a:xfrm>
            <a:off x="5526498" y="3934015"/>
            <a:ext cx="417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=0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95" grpId="0"/>
      <p:bldP spid="135209" grpId="0" autoUpdateAnimBg="0"/>
      <p:bldP spid="135241" grpId="0" autoUpdateAnimBg="0"/>
      <p:bldP spid="135242" grpId="0" autoUpdateAnimBg="0"/>
      <p:bldP spid="135243" grpId="0" animBg="1" autoUpdateAnimBg="0"/>
      <p:bldP spid="4" grpId="0"/>
      <p:bldP spid="24" grpId="0"/>
      <p:bldP spid="25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458200" cy="882650"/>
          </a:xfrm>
        </p:spPr>
        <p:txBody>
          <a:bodyPr/>
          <a:lstStyle/>
          <a:p>
            <a:r>
              <a:rPr lang="en-US" sz="4000" b="1"/>
              <a:t>Flavor changing Neutral Current</a:t>
            </a:r>
          </a:p>
        </p:txBody>
      </p:sp>
      <p:sp>
        <p:nvSpPr>
          <p:cNvPr id="136217" name="Rectangle 25"/>
          <p:cNvSpPr>
            <a:spLocks noChangeArrowheads="1"/>
          </p:cNvSpPr>
          <p:nvPr/>
        </p:nvSpPr>
        <p:spPr bwMode="auto">
          <a:xfrm>
            <a:off x="6537325" y="4520568"/>
            <a:ext cx="2057400" cy="457200"/>
          </a:xfrm>
          <a:prstGeom prst="rect">
            <a:avLst/>
          </a:prstGeom>
          <a:noFill/>
          <a:ln w="25400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0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From  Unitarity</a:t>
            </a:r>
          </a:p>
        </p:txBody>
      </p:sp>
      <p:sp>
        <p:nvSpPr>
          <p:cNvPr id="136220" name="Line 28"/>
          <p:cNvSpPr>
            <a:spLocks noChangeShapeType="1"/>
          </p:cNvSpPr>
          <p:nvPr/>
        </p:nvSpPr>
        <p:spPr bwMode="auto">
          <a:xfrm>
            <a:off x="1066800" y="914400"/>
            <a:ext cx="1447800" cy="1524000"/>
          </a:xfrm>
          <a:prstGeom prst="line">
            <a:avLst/>
          </a:prstGeom>
          <a:noFill/>
          <a:ln w="73025">
            <a:solidFill>
              <a:srgbClr val="CC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6223" name="Object 31"/>
          <p:cNvGraphicFramePr>
            <a:graphicFrameLocks noChangeAspect="1"/>
          </p:cNvGraphicFramePr>
          <p:nvPr/>
        </p:nvGraphicFramePr>
        <p:xfrm>
          <a:off x="5257800" y="1447800"/>
          <a:ext cx="266700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82" name="Equation" r:id="rId3" imgW="1117440" imgH="253800" progId="Equation.3">
                  <p:embed/>
                </p:oleObj>
              </mc:Choice>
              <mc:Fallback>
                <p:oleObj name="Equation" r:id="rId3" imgW="11174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447800"/>
                        <a:ext cx="2667000" cy="606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225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869715"/>
              </p:ext>
            </p:extLst>
          </p:nvPr>
        </p:nvGraphicFramePr>
        <p:xfrm>
          <a:off x="2793206" y="2410457"/>
          <a:ext cx="5032375" cy="549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83" name="Equation" r:id="rId5" imgW="2209800" imgH="241300" progId="Equation.3">
                  <p:embed/>
                </p:oleObj>
              </mc:Choice>
              <mc:Fallback>
                <p:oleObj name="Equation" r:id="rId5" imgW="2209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3206" y="2410457"/>
                        <a:ext cx="5032375" cy="549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26" name="Text Box 34"/>
          <p:cNvSpPr txBox="1">
            <a:spLocks noChangeArrowheads="1"/>
          </p:cNvSpPr>
          <p:nvPr/>
        </p:nvSpPr>
        <p:spPr bwMode="auto">
          <a:xfrm>
            <a:off x="2667000" y="4915856"/>
            <a:ext cx="252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graphicFrame>
        <p:nvGraphicFramePr>
          <p:cNvPr id="136227" name="Object 35"/>
          <p:cNvGraphicFramePr>
            <a:graphicFrameLocks noChangeAspect="1"/>
          </p:cNvGraphicFramePr>
          <p:nvPr/>
        </p:nvGraphicFramePr>
        <p:xfrm>
          <a:off x="5181600" y="838200"/>
          <a:ext cx="274320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84" name="Equation" r:id="rId7" imgW="1130040" imgH="253800" progId="Equation.3">
                  <p:embed/>
                </p:oleObj>
              </mc:Choice>
              <mc:Fallback>
                <p:oleObj name="Equation" r:id="rId7" imgW="11300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838200"/>
                        <a:ext cx="2743200" cy="6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28" name="Text Box 36"/>
          <p:cNvSpPr txBox="1">
            <a:spLocks noChangeArrowheads="1"/>
          </p:cNvSpPr>
          <p:nvPr/>
        </p:nvSpPr>
        <p:spPr bwMode="auto">
          <a:xfrm>
            <a:off x="2727325" y="4499931"/>
            <a:ext cx="252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36229" name="Text Box 37"/>
          <p:cNvSpPr txBox="1">
            <a:spLocks noChangeArrowheads="1"/>
          </p:cNvSpPr>
          <p:nvPr/>
        </p:nvSpPr>
        <p:spPr bwMode="auto">
          <a:xfrm>
            <a:off x="2900363" y="6338888"/>
            <a:ext cx="252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36230" name="Text Box 38"/>
          <p:cNvSpPr txBox="1">
            <a:spLocks noChangeArrowheads="1"/>
          </p:cNvSpPr>
          <p:nvPr/>
        </p:nvSpPr>
        <p:spPr bwMode="auto">
          <a:xfrm>
            <a:off x="2438400" y="6509703"/>
            <a:ext cx="252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36231" name="Text Box 39"/>
          <p:cNvSpPr txBox="1">
            <a:spLocks noChangeArrowheads="1"/>
          </p:cNvSpPr>
          <p:nvPr/>
        </p:nvSpPr>
        <p:spPr bwMode="auto">
          <a:xfrm>
            <a:off x="3276600" y="6128703"/>
            <a:ext cx="252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36234" name="Text Box 42"/>
          <p:cNvSpPr txBox="1">
            <a:spLocks noChangeArrowheads="1"/>
          </p:cNvSpPr>
          <p:nvPr/>
        </p:nvSpPr>
        <p:spPr bwMode="auto">
          <a:xfrm>
            <a:off x="2971800" y="5539740"/>
            <a:ext cx="252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36235" name="Text Box 43"/>
          <p:cNvSpPr txBox="1">
            <a:spLocks noChangeArrowheads="1"/>
          </p:cNvSpPr>
          <p:nvPr/>
        </p:nvSpPr>
        <p:spPr bwMode="auto">
          <a:xfrm>
            <a:off x="3052763" y="6491288"/>
            <a:ext cx="252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36236" name="Text Box 44"/>
          <p:cNvSpPr txBox="1">
            <a:spLocks noChangeArrowheads="1"/>
          </p:cNvSpPr>
          <p:nvPr/>
        </p:nvSpPr>
        <p:spPr bwMode="auto">
          <a:xfrm>
            <a:off x="2667000" y="4915856"/>
            <a:ext cx="252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36237" name="Text Box 45"/>
          <p:cNvSpPr txBox="1">
            <a:spLocks noChangeArrowheads="1"/>
          </p:cNvSpPr>
          <p:nvPr/>
        </p:nvSpPr>
        <p:spPr bwMode="auto">
          <a:xfrm>
            <a:off x="4271963" y="5204778"/>
            <a:ext cx="252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36239" name="Text Box 47"/>
          <p:cNvSpPr txBox="1">
            <a:spLocks noChangeArrowheads="1"/>
          </p:cNvSpPr>
          <p:nvPr/>
        </p:nvSpPr>
        <p:spPr bwMode="auto">
          <a:xfrm>
            <a:off x="2911475" y="5173028"/>
            <a:ext cx="252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36240" name="Text Box 48"/>
          <p:cNvSpPr txBox="1">
            <a:spLocks noChangeArrowheads="1"/>
          </p:cNvSpPr>
          <p:nvPr/>
        </p:nvSpPr>
        <p:spPr bwMode="auto">
          <a:xfrm>
            <a:off x="4424363" y="5357178"/>
            <a:ext cx="252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36242" name="Text Box 50"/>
          <p:cNvSpPr txBox="1">
            <a:spLocks noChangeArrowheads="1"/>
          </p:cNvSpPr>
          <p:nvPr/>
        </p:nvSpPr>
        <p:spPr bwMode="auto">
          <a:xfrm>
            <a:off x="2438400" y="5823903"/>
            <a:ext cx="252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graphicFrame>
        <p:nvGraphicFramePr>
          <p:cNvPr id="136243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681898"/>
              </p:ext>
            </p:extLst>
          </p:nvPr>
        </p:nvGraphicFramePr>
        <p:xfrm>
          <a:off x="3238408" y="4424998"/>
          <a:ext cx="260985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85" name="Equation" r:id="rId9" imgW="876300" imgH="241300" progId="Equation.3">
                  <p:embed/>
                </p:oleObj>
              </mc:Choice>
              <mc:Fallback>
                <p:oleObj name="Equation" r:id="rId9" imgW="876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408" y="4424998"/>
                        <a:ext cx="260985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47" name="Line 55"/>
          <p:cNvSpPr>
            <a:spLocks noChangeShapeType="1"/>
          </p:cNvSpPr>
          <p:nvPr/>
        </p:nvSpPr>
        <p:spPr bwMode="auto">
          <a:xfrm flipV="1">
            <a:off x="762000" y="914400"/>
            <a:ext cx="2209800" cy="1295400"/>
          </a:xfrm>
          <a:prstGeom prst="line">
            <a:avLst/>
          </a:prstGeom>
          <a:noFill/>
          <a:ln w="73025">
            <a:solidFill>
              <a:srgbClr val="CC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48" name="Text Box 56"/>
          <p:cNvSpPr txBox="1">
            <a:spLocks noChangeArrowheads="1"/>
          </p:cNvSpPr>
          <p:nvPr/>
        </p:nvSpPr>
        <p:spPr bwMode="auto">
          <a:xfrm>
            <a:off x="0" y="5463540"/>
            <a:ext cx="6630988" cy="641350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CCFF"/>
                </a:solidFill>
              </a:rPr>
              <a:t>FCNC forbidden by Unitarity</a:t>
            </a:r>
          </a:p>
        </p:txBody>
      </p:sp>
      <p:sp>
        <p:nvSpPr>
          <p:cNvPr id="136249" name="Line 57"/>
          <p:cNvSpPr>
            <a:spLocks noChangeShapeType="1"/>
          </p:cNvSpPr>
          <p:nvPr/>
        </p:nvSpPr>
        <p:spPr bwMode="auto">
          <a:xfrm>
            <a:off x="1066800" y="17526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50" name="Line 58"/>
          <p:cNvSpPr>
            <a:spLocks noChangeShapeType="1"/>
          </p:cNvSpPr>
          <p:nvPr/>
        </p:nvSpPr>
        <p:spPr bwMode="auto">
          <a:xfrm flipV="1">
            <a:off x="2057400" y="1219200"/>
            <a:ext cx="76200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51" name="Line 59"/>
          <p:cNvSpPr>
            <a:spLocks noChangeShapeType="1"/>
          </p:cNvSpPr>
          <p:nvPr/>
        </p:nvSpPr>
        <p:spPr bwMode="auto">
          <a:xfrm>
            <a:off x="2057400" y="1752600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52" name="Text Box 60"/>
          <p:cNvSpPr txBox="1">
            <a:spLocks noChangeArrowheads="1"/>
          </p:cNvSpPr>
          <p:nvPr/>
        </p:nvSpPr>
        <p:spPr bwMode="auto">
          <a:xfrm>
            <a:off x="838200" y="1752600"/>
            <a:ext cx="9906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s(d)</a:t>
            </a:r>
          </a:p>
        </p:txBody>
      </p:sp>
      <p:sp>
        <p:nvSpPr>
          <p:cNvPr id="136253" name="Text Box 61"/>
          <p:cNvSpPr txBox="1">
            <a:spLocks noChangeArrowheads="1"/>
          </p:cNvSpPr>
          <p:nvPr/>
        </p:nvSpPr>
        <p:spPr bwMode="auto">
          <a:xfrm>
            <a:off x="2743200" y="1066800"/>
            <a:ext cx="10668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d(s)</a:t>
            </a:r>
          </a:p>
        </p:txBody>
      </p:sp>
      <p:sp>
        <p:nvSpPr>
          <p:cNvPr id="136254" name="Text Box 62"/>
          <p:cNvSpPr txBox="1">
            <a:spLocks noChangeArrowheads="1"/>
          </p:cNvSpPr>
          <p:nvPr/>
        </p:nvSpPr>
        <p:spPr bwMode="auto">
          <a:xfrm>
            <a:off x="1828800" y="1905000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Z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0</a:t>
            </a:r>
          </a:p>
        </p:txBody>
      </p:sp>
      <p:sp>
        <p:nvSpPr>
          <p:cNvPr id="136255" name="Text Box 63"/>
          <p:cNvSpPr txBox="1">
            <a:spLocks noChangeArrowheads="1"/>
          </p:cNvSpPr>
          <p:nvPr/>
        </p:nvSpPr>
        <p:spPr bwMode="auto">
          <a:xfrm>
            <a:off x="0" y="990600"/>
            <a:ext cx="22860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800" b="1">
                <a:solidFill>
                  <a:srgbClr val="CC00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(a</a:t>
            </a:r>
            <a:r>
              <a:rPr kumimoji="1" lang="en-US" sz="2800" b="1" baseline="30000">
                <a:solidFill>
                  <a:srgbClr val="CC00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*</a:t>
            </a:r>
            <a:r>
              <a:rPr kumimoji="1" lang="en-US" sz="2800" b="1">
                <a:solidFill>
                  <a:srgbClr val="CC00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b+ba</a:t>
            </a:r>
            <a:r>
              <a:rPr kumimoji="1" lang="en-US" sz="2800" b="1" baseline="30000">
                <a:solidFill>
                  <a:srgbClr val="CC00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*</a:t>
            </a:r>
            <a:r>
              <a:rPr kumimoji="1" lang="en-US" sz="2800" b="1">
                <a:solidFill>
                  <a:srgbClr val="CC00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)</a:t>
            </a:r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3200" b="1" baseline="-25000">
                <a:latin typeface="Times New Roman" charset="0"/>
                <a:ea typeface="MS PGothic" pitchFamily="34" charset="-128"/>
                <a:cs typeface="MS PGothic" pitchFamily="34" charset="-128"/>
              </a:rPr>
              <a:t>N</a:t>
            </a:r>
          </a:p>
        </p:txBody>
      </p:sp>
      <p:sp>
        <p:nvSpPr>
          <p:cNvPr id="136256" name="Oval 64"/>
          <p:cNvSpPr>
            <a:spLocks noChangeArrowheads="1"/>
          </p:cNvSpPr>
          <p:nvPr/>
        </p:nvSpPr>
        <p:spPr bwMode="auto">
          <a:xfrm>
            <a:off x="1981200" y="1676400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57" name="Rectangle 65"/>
          <p:cNvSpPr>
            <a:spLocks noChangeArrowheads="1"/>
          </p:cNvSpPr>
          <p:nvPr/>
        </p:nvSpPr>
        <p:spPr bwMode="auto">
          <a:xfrm>
            <a:off x="5775325" y="4520568"/>
            <a:ext cx="9144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3600" b="1">
                <a:latin typeface="Times New Roman" charset="0"/>
                <a:ea typeface="MS PGothic" pitchFamily="34" charset="-128"/>
                <a:cs typeface="MS PGothic" pitchFamily="34" charset="-128"/>
              </a:rPr>
              <a:t>=0</a:t>
            </a:r>
          </a:p>
        </p:txBody>
      </p:sp>
      <p:sp>
        <p:nvSpPr>
          <p:cNvPr id="136258" name="Rectangle 66"/>
          <p:cNvSpPr>
            <a:spLocks noChangeArrowheads="1"/>
          </p:cNvSpPr>
          <p:nvPr/>
        </p:nvSpPr>
        <p:spPr bwMode="auto">
          <a:xfrm rot="-1538651">
            <a:off x="990600" y="838200"/>
            <a:ext cx="9144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3200" b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=0</a:t>
            </a:r>
          </a:p>
        </p:txBody>
      </p:sp>
      <p:sp>
        <p:nvSpPr>
          <p:cNvPr id="136259" name="Text Box 67"/>
          <p:cNvSpPr txBox="1">
            <a:spLocks noChangeArrowheads="1"/>
          </p:cNvSpPr>
          <p:nvPr/>
        </p:nvSpPr>
        <p:spPr bwMode="auto">
          <a:xfrm>
            <a:off x="6865938" y="5231765"/>
            <a:ext cx="20161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/>
              <a:t>GIM- </a:t>
            </a:r>
          </a:p>
          <a:p>
            <a:pPr algn="ctr"/>
            <a:r>
              <a:rPr lang="en-US" sz="2800" b="1"/>
              <a:t>Mechanism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84" y="3174045"/>
            <a:ext cx="6709423" cy="64929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722495" y="3678625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=1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62354" y="3692277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=0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68030" y="3638678"/>
            <a:ext cx="417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=0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57478" y="3615171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=1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17" grpId="0" animBg="1" autoUpdateAnimBg="0"/>
      <p:bldP spid="136220" grpId="0" animBg="1"/>
      <p:bldP spid="136247" grpId="0" animBg="1"/>
      <p:bldP spid="136248" grpId="0" animBg="1"/>
      <p:bldP spid="136255" grpId="0"/>
      <p:bldP spid="136257" grpId="0" autoUpdateAnimBg="0"/>
      <p:bldP spid="136258" grpId="0" autoUpdateAnimBg="0"/>
      <p:bldP spid="136259" grpId="0"/>
      <p:bldP spid="35" grpId="0"/>
      <p:bldP spid="36" grpId="0"/>
      <p:bldP spid="37" grpId="0"/>
      <p:bldP spid="3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r>
              <a:rPr lang="en-US" dirty="0" smtClean="0"/>
              <a:t>Flavor mixing with 4 quarks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905000" y="1981200"/>
          <a:ext cx="4257675" cy="153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16" name="Equation" r:id="rId3" imgW="1231900" imgH="444500" progId="Equation.3">
                  <p:embed/>
                </p:oleObj>
              </mc:Choice>
              <mc:Fallback>
                <p:oleObj name="Equation" r:id="rId3" imgW="1231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981200"/>
                        <a:ext cx="4257675" cy="153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505200" y="2133600"/>
            <a:ext cx="17526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900" y="2133600"/>
            <a:ext cx="1981200" cy="1270000"/>
          </a:xfrm>
          <a:prstGeom prst="rect">
            <a:avLst/>
          </a:prstGeom>
        </p:spPr>
      </p:pic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849283" y="5816987"/>
            <a:ext cx="137831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3817901" y="4327922"/>
            <a:ext cx="31380" cy="148906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3849282" y="4954346"/>
            <a:ext cx="1378317" cy="862641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 flipV="1">
            <a:off x="2903499" y="4562934"/>
            <a:ext cx="945783" cy="1304466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3840126" y="4051459"/>
            <a:ext cx="54927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i="1" dirty="0" err="1">
                <a:ea typeface="MS PGothic" pitchFamily="34" charset="-128"/>
                <a:cs typeface="MS PGothic" pitchFamily="34" charset="-128"/>
              </a:rPr>
              <a:t>s</a:t>
            </a:r>
            <a:endParaRPr kumimoji="1" lang="en-US" sz="2400" b="1" i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862476" y="4415957"/>
            <a:ext cx="54927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i="1" dirty="0">
                <a:solidFill>
                  <a:srgbClr val="008000"/>
                </a:solidFill>
                <a:ea typeface="MS PGothic" pitchFamily="34" charset="-128"/>
                <a:cs typeface="MS PGothic" pitchFamily="34" charset="-128"/>
              </a:rPr>
              <a:t>d’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95600" y="4275410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2400" b="1" i="1" dirty="0" smtClean="0">
                <a:solidFill>
                  <a:srgbClr val="008000"/>
                </a:solidFill>
                <a:ea typeface="MS PGothic" pitchFamily="34" charset="-128"/>
                <a:cs typeface="MS PGothic" pitchFamily="34" charset="-128"/>
              </a:rPr>
              <a:t>s’</a:t>
            </a:r>
            <a:endParaRPr kumimoji="1" lang="en-US" sz="2400" b="1" i="1" dirty="0">
              <a:solidFill>
                <a:srgbClr val="008000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257800" y="5690634"/>
            <a:ext cx="54927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i="1" dirty="0" err="1">
                <a:ea typeface="MS PGothic" pitchFamily="34" charset="-128"/>
                <a:cs typeface="MS PGothic" pitchFamily="34" charset="-128"/>
              </a:rPr>
              <a:t>d</a:t>
            </a:r>
            <a:endParaRPr kumimoji="1" lang="en-US" sz="2400" b="1" i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568851" y="5355322"/>
            <a:ext cx="137789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smtClean="0">
                <a:solidFill>
                  <a:srgbClr val="3366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q</a:t>
            </a:r>
            <a:r>
              <a:rPr kumimoji="1" lang="en-US" sz="2400" b="1" baseline="-25000" smtClean="0">
                <a:solidFill>
                  <a:srgbClr val="3366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c</a:t>
            </a:r>
            <a:endParaRPr kumimoji="1" lang="en-US" sz="2800" b="1" baseline="-25000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3442" y="907210"/>
            <a:ext cx="383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-- 2-dimensional rotation --</a:t>
            </a:r>
            <a:endParaRPr lang="en-US" sz="2400" dirty="0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917950" y="4573175"/>
            <a:ext cx="1721091" cy="60960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000" b="1" dirty="0">
                <a:solidFill>
                  <a:srgbClr val="008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Weak </a:t>
            </a:r>
            <a:r>
              <a:rPr kumimoji="1" lang="en-US" sz="2000" b="1" dirty="0" err="1">
                <a:solidFill>
                  <a:srgbClr val="008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Int</a:t>
            </a:r>
            <a:endParaRPr kumimoji="1" lang="en-US" sz="2000" b="1" dirty="0">
              <a:solidFill>
                <a:srgbClr val="008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  <a:p>
            <a:pPr algn="ctr" eaLnBrk="0" hangingPunct="0"/>
            <a:r>
              <a:rPr kumimoji="1" lang="en-US" sz="2000" b="1" dirty="0">
                <a:solidFill>
                  <a:srgbClr val="008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 flavor state</a:t>
            </a: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 flipV="1">
            <a:off x="2066840" y="3516311"/>
            <a:ext cx="219160" cy="996812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>
            <a:off x="2439942" y="4817101"/>
            <a:ext cx="684258" cy="212099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564152" y="4030002"/>
            <a:ext cx="1878013" cy="6902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200" b="1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 </a:t>
            </a:r>
            <a:r>
              <a:rPr kumimoji="1" lang="en-US" sz="22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mass </a:t>
            </a:r>
          </a:p>
          <a:p>
            <a:pPr algn="ctr" eaLnBrk="0" hangingPunct="0"/>
            <a:r>
              <a:rPr kumimoji="1" lang="en-US" sz="2200" b="1" dirty="0" err="1">
                <a:latin typeface="Times New Roman" charset="0"/>
                <a:ea typeface="MS PGothic" pitchFamily="34" charset="-128"/>
                <a:cs typeface="MS PGothic" pitchFamily="34" charset="-128"/>
              </a:rPr>
              <a:t>eigenstates</a:t>
            </a:r>
            <a:endParaRPr kumimoji="1" lang="en-US" sz="2200" b="1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H="1">
            <a:off x="5564151" y="4728919"/>
            <a:ext cx="382597" cy="83368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 flipV="1">
            <a:off x="5898451" y="3439225"/>
            <a:ext cx="48298" cy="60039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5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/>
              <a:t>Cabibbo’s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663300"/>
                </a:solidFill>
                <a:latin typeface="Comic Sans MS" charset="0"/>
              </a:rPr>
              <a:t>flavor </a:t>
            </a:r>
            <a:r>
              <a:rPr lang="en-US" b="1" dirty="0" smtClean="0">
                <a:solidFill>
                  <a:srgbClr val="663300"/>
                </a:solidFill>
                <a:latin typeface="Comic Sans MS" charset="0"/>
              </a:rPr>
              <a:t>mixing </a:t>
            </a:r>
            <a:r>
              <a:rPr lang="en-US" b="1" dirty="0" err="1" smtClean="0">
                <a:solidFill>
                  <a:srgbClr val="663300"/>
                </a:solidFill>
                <a:latin typeface="Comic Sans MS" charset="0"/>
              </a:rPr>
              <a:t>revisitd</a:t>
            </a:r>
            <a:endParaRPr lang="en-US" b="1" dirty="0">
              <a:solidFill>
                <a:srgbClr val="663300"/>
              </a:solidFill>
              <a:latin typeface="Comic Sans MS" charset="0"/>
            </a:endParaRP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2400300" y="2209800"/>
            <a:ext cx="3086100" cy="5847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d</a:t>
            </a:r>
            <a:r>
              <a:rPr kumimoji="1" lang="en-US" sz="3200" b="1" dirty="0" err="1">
                <a:latin typeface="Times New Roman" charset="0"/>
                <a:ea typeface="MS PGothic" pitchFamily="34" charset="-128"/>
                <a:cs typeface="MS PGothic" pitchFamily="34" charset="-128"/>
                <a:sym typeface="Symbol" charset="2"/>
              </a:rPr>
              <a:t></a:t>
            </a:r>
            <a:r>
              <a:rPr kumimoji="1" lang="en-US" sz="32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 = </a:t>
            </a:r>
            <a:r>
              <a:rPr kumimoji="1" lang="en-US" sz="3200" b="1" dirty="0">
                <a:solidFill>
                  <a:srgbClr val="3366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a</a:t>
            </a:r>
            <a:r>
              <a:rPr kumimoji="1" lang="en-US" sz="3200" b="1" dirty="0">
                <a:latin typeface="Times New Roman" charset="0"/>
                <a:ea typeface="MS PGothic" pitchFamily="34" charset="-128"/>
                <a:cs typeface="MS PGothic" pitchFamily="34" charset="-128"/>
                <a:sym typeface="Symbol" charset="2"/>
              </a:rPr>
              <a:t> </a:t>
            </a:r>
            <a:r>
              <a:rPr kumimoji="1" lang="en-US" sz="3200" b="1" dirty="0" err="1">
                <a:ea typeface="MS PGothic" pitchFamily="34" charset="-128"/>
                <a:cs typeface="MS PGothic" pitchFamily="34" charset="-128"/>
                <a:sym typeface="Symbol" charset="2"/>
              </a:rPr>
              <a:t>d</a:t>
            </a:r>
            <a:r>
              <a:rPr kumimoji="1" lang="en-US" sz="3200" b="1" dirty="0">
                <a:latin typeface="Times New Roman" charset="0"/>
                <a:ea typeface="MS PGothic" pitchFamily="34" charset="-128"/>
                <a:cs typeface="MS PGothic" pitchFamily="34" charset="-128"/>
                <a:sym typeface="Symbol" charset="2"/>
              </a:rPr>
              <a:t>  +  </a:t>
            </a:r>
            <a:r>
              <a:rPr kumimoji="1" lang="en-US" sz="3200" b="1" dirty="0" err="1">
                <a:solidFill>
                  <a:srgbClr val="336600"/>
                </a:solidFill>
                <a:latin typeface="Symbol" charset="2"/>
                <a:ea typeface="MS PGothic" pitchFamily="34" charset="-128"/>
                <a:cs typeface="MS PGothic" pitchFamily="34" charset="-128"/>
                <a:sym typeface="Symbol" charset="2"/>
              </a:rPr>
              <a:t>b</a:t>
            </a:r>
            <a:r>
              <a:rPr kumimoji="1" lang="en-US" sz="3200" b="1" dirty="0" smtClean="0">
                <a:latin typeface="Times New Roman" charset="0"/>
                <a:ea typeface="MS PGothic" pitchFamily="34" charset="-128"/>
                <a:cs typeface="MS PGothic" pitchFamily="34" charset="-128"/>
                <a:sym typeface="Symbol" charset="2"/>
              </a:rPr>
              <a:t> </a:t>
            </a:r>
            <a:r>
              <a:rPr kumimoji="1" lang="en-US" sz="3200" b="1" dirty="0" err="1" smtClean="0">
                <a:ea typeface="MS PGothic" pitchFamily="34" charset="-128"/>
                <a:cs typeface="MS PGothic" pitchFamily="34" charset="-128"/>
                <a:sym typeface="Symbol" charset="2"/>
              </a:rPr>
              <a:t>s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762000" y="990600"/>
            <a:ext cx="2438400" cy="914400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8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Weak </a:t>
            </a:r>
            <a:r>
              <a:rPr kumimoji="1" lang="en-US" sz="2800" b="1" dirty="0" err="1">
                <a:latin typeface="Times New Roman" charset="0"/>
                <a:ea typeface="MS PGothic" pitchFamily="34" charset="-128"/>
                <a:cs typeface="MS PGothic" pitchFamily="34" charset="-128"/>
              </a:rPr>
              <a:t>Int</a:t>
            </a:r>
            <a:endParaRPr kumimoji="1" lang="en-US" sz="2800" b="1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  <a:p>
            <a:pPr algn="ctr" eaLnBrk="0" hangingPunct="0"/>
            <a:r>
              <a:rPr kumimoji="1" lang="en-US" sz="28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 flavor state</a:t>
            </a:r>
          </a:p>
        </p:txBody>
      </p:sp>
      <p:sp>
        <p:nvSpPr>
          <p:cNvPr id="117765" name="Line 5"/>
          <p:cNvSpPr>
            <a:spLocks noChangeShapeType="1"/>
          </p:cNvSpPr>
          <p:nvPr/>
        </p:nvSpPr>
        <p:spPr bwMode="auto">
          <a:xfrm>
            <a:off x="2286000" y="1905000"/>
            <a:ext cx="152400" cy="3429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5159375" y="990600"/>
            <a:ext cx="2765426" cy="914400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800" b="1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flavor </a:t>
            </a:r>
            <a:r>
              <a:rPr kumimoji="1" lang="en-US" sz="2800" b="1" dirty="0">
                <a:latin typeface="Times New Roman" charset="0"/>
                <a:ea typeface="MS PGothic" pitchFamily="34" charset="-128"/>
                <a:cs typeface="MS PGothic" pitchFamily="34" charset="-128"/>
              </a:rPr>
              <a:t>mass </a:t>
            </a:r>
          </a:p>
          <a:p>
            <a:pPr algn="ctr" eaLnBrk="0" hangingPunct="0"/>
            <a:r>
              <a:rPr kumimoji="1" lang="en-US" sz="2800" b="1" dirty="0" err="1">
                <a:latin typeface="Times New Roman" charset="0"/>
                <a:ea typeface="MS PGothic" pitchFamily="34" charset="-128"/>
                <a:cs typeface="MS PGothic" pitchFamily="34" charset="-128"/>
              </a:rPr>
              <a:t>eigenstates</a:t>
            </a:r>
            <a:endParaRPr kumimoji="1" lang="en-US" sz="2800" b="1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67" name="Line 7"/>
          <p:cNvSpPr>
            <a:spLocks noChangeShapeType="1"/>
          </p:cNvSpPr>
          <p:nvPr/>
        </p:nvSpPr>
        <p:spPr bwMode="auto">
          <a:xfrm flipH="1">
            <a:off x="3886199" y="1638300"/>
            <a:ext cx="1273175" cy="685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8" name="Line 8"/>
          <p:cNvSpPr>
            <a:spLocks noChangeShapeType="1"/>
          </p:cNvSpPr>
          <p:nvPr/>
        </p:nvSpPr>
        <p:spPr bwMode="auto">
          <a:xfrm flipH="1">
            <a:off x="5018088" y="1905000"/>
            <a:ext cx="368742" cy="685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0" y="5487850"/>
            <a:ext cx="46482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en-US" sz="2800" b="1" dirty="0" err="1">
                <a:solidFill>
                  <a:srgbClr val="000066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Unitarity</a:t>
            </a:r>
            <a:r>
              <a:rPr kumimoji="1" lang="en-US" sz="2800" b="1" dirty="0">
                <a:solidFill>
                  <a:srgbClr val="000066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: |</a:t>
            </a:r>
            <a:r>
              <a:rPr kumimoji="1" lang="en-US" sz="2800" b="1" dirty="0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a|</a:t>
            </a:r>
            <a:r>
              <a:rPr kumimoji="1" lang="en-US" sz="2800" b="1" baseline="30000" dirty="0">
                <a:solidFill>
                  <a:srgbClr val="000066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2</a:t>
            </a:r>
            <a:r>
              <a:rPr kumimoji="1" lang="en-US" sz="2800" b="1" dirty="0">
                <a:solidFill>
                  <a:srgbClr val="000066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Symbol" charset="2"/>
              </a:rPr>
              <a:t> + |</a:t>
            </a:r>
            <a:r>
              <a:rPr kumimoji="1" lang="en-US" sz="2800" b="1" dirty="0">
                <a:solidFill>
                  <a:srgbClr val="000066"/>
                </a:solidFill>
                <a:latin typeface="Symbol" charset="2"/>
                <a:ea typeface="MS PGothic" pitchFamily="34" charset="-128"/>
                <a:cs typeface="MS PGothic" pitchFamily="34" charset="-128"/>
                <a:sym typeface="Symbol" charset="2"/>
              </a:rPr>
              <a:t>b|</a:t>
            </a:r>
            <a:r>
              <a:rPr kumimoji="1" lang="en-US" sz="2800" b="1" baseline="30000" dirty="0">
                <a:solidFill>
                  <a:srgbClr val="000066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Symbol" charset="2"/>
              </a:rPr>
              <a:t>2</a:t>
            </a:r>
            <a:r>
              <a:rPr kumimoji="1" lang="en-US" sz="2800" b="1" dirty="0">
                <a:solidFill>
                  <a:srgbClr val="000066"/>
                </a:solidFill>
                <a:latin typeface="Times New Roman" charset="0"/>
                <a:ea typeface="MS PGothic" pitchFamily="34" charset="-128"/>
                <a:cs typeface="MS PGothic" pitchFamily="34" charset="-128"/>
                <a:sym typeface="Symbol" charset="2"/>
              </a:rPr>
              <a:t> = 1</a:t>
            </a:r>
            <a:endParaRPr kumimoji="1" lang="en-US" sz="2800" b="1" dirty="0">
              <a:solidFill>
                <a:srgbClr val="000066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70" name="Line 10"/>
          <p:cNvSpPr>
            <a:spLocks noChangeShapeType="1"/>
          </p:cNvSpPr>
          <p:nvPr/>
        </p:nvSpPr>
        <p:spPr bwMode="auto">
          <a:xfrm flipV="1">
            <a:off x="4572000" y="3991456"/>
            <a:ext cx="76200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1" name="Line 11"/>
          <p:cNvSpPr>
            <a:spLocks noChangeShapeType="1"/>
          </p:cNvSpPr>
          <p:nvPr/>
        </p:nvSpPr>
        <p:spPr bwMode="auto">
          <a:xfrm>
            <a:off x="3200400" y="4524856"/>
            <a:ext cx="1371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>
            <a:off x="4572000" y="4524856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3078162" y="4050779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d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4903143" y="3533517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u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5159375" y="4753456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3819203" y="3921874"/>
            <a:ext cx="9906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800" b="1" dirty="0" err="1">
                <a:solidFill>
                  <a:srgbClr val="3366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a</a:t>
            </a:r>
            <a:r>
              <a:rPr kumimoji="1" lang="en-US" sz="2800" b="1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2800" b="1" baseline="-25000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</a:t>
            </a:r>
            <a:endParaRPr kumimoji="1" lang="en-US" sz="2800" b="1" baseline="-25000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5883275" y="4448656"/>
            <a:ext cx="12160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 flipV="1">
            <a:off x="7102475" y="3839056"/>
            <a:ext cx="6096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9" name="Line 19"/>
          <p:cNvSpPr>
            <a:spLocks noChangeShapeType="1"/>
          </p:cNvSpPr>
          <p:nvPr/>
        </p:nvSpPr>
        <p:spPr bwMode="auto">
          <a:xfrm>
            <a:off x="7102475" y="4448656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0" name="Text Box 20"/>
          <p:cNvSpPr txBox="1">
            <a:spLocks noChangeArrowheads="1"/>
          </p:cNvSpPr>
          <p:nvPr/>
        </p:nvSpPr>
        <p:spPr bwMode="auto">
          <a:xfrm>
            <a:off x="7712075" y="4601056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5806701" y="3959077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s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82" name="Text Box 22"/>
          <p:cNvSpPr txBox="1">
            <a:spLocks noChangeArrowheads="1"/>
          </p:cNvSpPr>
          <p:nvPr/>
        </p:nvSpPr>
        <p:spPr bwMode="auto">
          <a:xfrm>
            <a:off x="7279908" y="3480543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u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83" name="Text Box 23"/>
          <p:cNvSpPr txBox="1">
            <a:spLocks noChangeArrowheads="1"/>
          </p:cNvSpPr>
          <p:nvPr/>
        </p:nvSpPr>
        <p:spPr bwMode="auto">
          <a:xfrm>
            <a:off x="6368084" y="3882482"/>
            <a:ext cx="9906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800" b="1" dirty="0" err="1">
                <a:solidFill>
                  <a:srgbClr val="3366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b</a:t>
            </a:r>
            <a:r>
              <a:rPr kumimoji="1" lang="en-US" sz="2800" b="1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2800" b="1" baseline="-25000" dirty="0" err="1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</a:t>
            </a:r>
            <a:endParaRPr kumimoji="1" lang="en-US" sz="2800" b="1" baseline="-25000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84" name="Oval 24"/>
          <p:cNvSpPr>
            <a:spLocks noChangeArrowheads="1"/>
          </p:cNvSpPr>
          <p:nvPr/>
        </p:nvSpPr>
        <p:spPr bwMode="auto">
          <a:xfrm>
            <a:off x="4495800" y="4448656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5" name="Oval 25"/>
          <p:cNvSpPr>
            <a:spLocks noChangeArrowheads="1"/>
          </p:cNvSpPr>
          <p:nvPr/>
        </p:nvSpPr>
        <p:spPr bwMode="auto">
          <a:xfrm>
            <a:off x="7026275" y="4372456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6" name="Text Box 26"/>
          <p:cNvSpPr txBox="1">
            <a:spLocks noChangeArrowheads="1"/>
          </p:cNvSpPr>
          <p:nvPr/>
        </p:nvSpPr>
        <p:spPr bwMode="auto">
          <a:xfrm>
            <a:off x="3886200" y="5487850"/>
            <a:ext cx="52578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en-US" sz="2800" b="1" dirty="0">
                <a:solidFill>
                  <a:srgbClr val="6633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a</a:t>
            </a:r>
            <a:r>
              <a:rPr kumimoji="1" lang="en-US" sz="2800" b="1" dirty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=</a:t>
            </a:r>
            <a:r>
              <a:rPr kumimoji="1" lang="en-US" sz="2800" b="1" dirty="0" err="1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cos</a:t>
            </a:r>
            <a:r>
              <a:rPr kumimoji="1" lang="en-US" sz="2800" b="1" dirty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 </a:t>
            </a:r>
            <a:r>
              <a:rPr kumimoji="1" lang="en-US" sz="2800" b="1" dirty="0">
                <a:solidFill>
                  <a:srgbClr val="6633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q</a:t>
            </a:r>
            <a:r>
              <a:rPr kumimoji="1" lang="en-US" sz="2800" b="1" baseline="-25000" dirty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c</a:t>
            </a:r>
            <a:r>
              <a:rPr kumimoji="1" lang="en-US" sz="2800" b="1" dirty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;  </a:t>
            </a:r>
            <a:r>
              <a:rPr kumimoji="1" lang="en-US" sz="2800" b="1" dirty="0" err="1">
                <a:solidFill>
                  <a:srgbClr val="663300"/>
                </a:solidFill>
                <a:latin typeface="Symbol" charset="2"/>
                <a:ea typeface="MS PGothic" pitchFamily="34" charset="-128"/>
                <a:cs typeface="MS PGothic" pitchFamily="34" charset="-128"/>
                <a:sym typeface="Symbol" charset="2"/>
              </a:rPr>
              <a:t>b</a:t>
            </a:r>
            <a:r>
              <a:rPr kumimoji="1" lang="en-US" sz="2800" b="1" dirty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  <a:sym typeface="Symbol" charset="2"/>
              </a:rPr>
              <a:t> = sin </a:t>
            </a:r>
            <a:r>
              <a:rPr kumimoji="1" lang="en-US" sz="2800" b="1" dirty="0">
                <a:solidFill>
                  <a:srgbClr val="663300"/>
                </a:solidFill>
                <a:latin typeface="Symbol" charset="2"/>
                <a:ea typeface="MS PGothic" pitchFamily="34" charset="-128"/>
                <a:cs typeface="MS PGothic" pitchFamily="34" charset="-128"/>
                <a:sym typeface="Symbol" charset="2"/>
              </a:rPr>
              <a:t>q</a:t>
            </a:r>
            <a:r>
              <a:rPr kumimoji="1" lang="en-US" sz="2800" b="1" baseline="-25000" dirty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  <a:sym typeface="Symbol" charset="2"/>
              </a:rPr>
              <a:t>c</a:t>
            </a:r>
            <a:endParaRPr kumimoji="1" lang="en-US" sz="2800" b="1" baseline="-25000" dirty="0">
              <a:solidFill>
                <a:srgbClr val="663300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87" name="Text Box 27"/>
          <p:cNvSpPr txBox="1">
            <a:spLocks noChangeArrowheads="1"/>
          </p:cNvSpPr>
          <p:nvPr/>
        </p:nvSpPr>
        <p:spPr bwMode="auto">
          <a:xfrm>
            <a:off x="5486400" y="4220056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+</a:t>
            </a:r>
          </a:p>
        </p:txBody>
      </p:sp>
      <p:sp>
        <p:nvSpPr>
          <p:cNvPr id="117788" name="Line 28"/>
          <p:cNvSpPr>
            <a:spLocks noChangeShapeType="1"/>
          </p:cNvSpPr>
          <p:nvPr/>
        </p:nvSpPr>
        <p:spPr bwMode="auto">
          <a:xfrm flipV="1">
            <a:off x="1905000" y="3991456"/>
            <a:ext cx="76200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9" name="Line 29"/>
          <p:cNvSpPr>
            <a:spLocks noChangeShapeType="1"/>
          </p:cNvSpPr>
          <p:nvPr/>
        </p:nvSpPr>
        <p:spPr bwMode="auto">
          <a:xfrm>
            <a:off x="533400" y="4524856"/>
            <a:ext cx="1371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90" name="Line 30"/>
          <p:cNvSpPr>
            <a:spLocks noChangeShapeType="1"/>
          </p:cNvSpPr>
          <p:nvPr/>
        </p:nvSpPr>
        <p:spPr bwMode="auto">
          <a:xfrm>
            <a:off x="1905000" y="4524856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91" name="Text Box 31"/>
          <p:cNvSpPr txBox="1">
            <a:spLocks noChangeArrowheads="1"/>
          </p:cNvSpPr>
          <p:nvPr/>
        </p:nvSpPr>
        <p:spPr bwMode="auto">
          <a:xfrm>
            <a:off x="534852" y="4033432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d</a:t>
            </a:r>
            <a:r>
              <a:rPr kumimoji="1" lang="en-US" sz="3200" b="1" dirty="0">
                <a:ea typeface="MS PGothic" pitchFamily="34" charset="-128"/>
                <a:cs typeface="MS PGothic" pitchFamily="34" charset="-128"/>
              </a:rPr>
              <a:t>’</a:t>
            </a:r>
          </a:p>
        </p:txBody>
      </p:sp>
      <p:sp>
        <p:nvSpPr>
          <p:cNvPr id="117792" name="Text Box 32"/>
          <p:cNvSpPr txBox="1">
            <a:spLocks noChangeArrowheads="1"/>
          </p:cNvSpPr>
          <p:nvPr/>
        </p:nvSpPr>
        <p:spPr bwMode="auto">
          <a:xfrm>
            <a:off x="2193925" y="3564418"/>
            <a:ext cx="549275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 dirty="0" err="1">
                <a:ea typeface="MS PGothic" pitchFamily="34" charset="-128"/>
                <a:cs typeface="MS PGothic" pitchFamily="34" charset="-128"/>
              </a:rPr>
              <a:t>u</a:t>
            </a:r>
            <a:endParaRPr kumimoji="1" lang="en-US" sz="3200" b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1295400" y="3915256"/>
            <a:ext cx="9906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800" b="1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G</a:t>
            </a:r>
            <a:r>
              <a:rPr kumimoji="1" lang="en-US" sz="2800" b="1" baseline="-25000" dirty="0">
                <a:solidFill>
                  <a:srgbClr val="CC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F</a:t>
            </a:r>
          </a:p>
        </p:txBody>
      </p:sp>
      <p:sp>
        <p:nvSpPr>
          <p:cNvPr id="117794" name="Oval 34"/>
          <p:cNvSpPr>
            <a:spLocks noChangeArrowheads="1"/>
          </p:cNvSpPr>
          <p:nvPr/>
        </p:nvSpPr>
        <p:spPr bwMode="auto">
          <a:xfrm>
            <a:off x="1828800" y="4448656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95" name="Text Box 35"/>
          <p:cNvSpPr txBox="1">
            <a:spLocks noChangeArrowheads="1"/>
          </p:cNvSpPr>
          <p:nvPr/>
        </p:nvSpPr>
        <p:spPr bwMode="auto">
          <a:xfrm>
            <a:off x="2743200" y="4143856"/>
            <a:ext cx="46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/>
              <a:t>=</a:t>
            </a:r>
          </a:p>
        </p:txBody>
      </p:sp>
      <p:sp>
        <p:nvSpPr>
          <p:cNvPr id="117796" name="Text Box 36"/>
          <p:cNvSpPr txBox="1">
            <a:spLocks noChangeArrowheads="1"/>
          </p:cNvSpPr>
          <p:nvPr/>
        </p:nvSpPr>
        <p:spPr bwMode="auto">
          <a:xfrm>
            <a:off x="4572000" y="6067288"/>
            <a:ext cx="33528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660066"/>
                </a:solidFill>
                <a:latin typeface="Symbol" charset="2"/>
              </a:rPr>
              <a:t>q</a:t>
            </a:r>
            <a:r>
              <a:rPr lang="en-US" sz="2400" b="1" baseline="-25000" dirty="0">
                <a:solidFill>
                  <a:srgbClr val="660066"/>
                </a:solidFill>
              </a:rPr>
              <a:t>c</a:t>
            </a:r>
            <a:r>
              <a:rPr lang="en-US" sz="2400" b="1" dirty="0">
                <a:solidFill>
                  <a:srgbClr val="660066"/>
                </a:solidFill>
              </a:rPr>
              <a:t>=“</a:t>
            </a:r>
            <a:r>
              <a:rPr lang="en-US" sz="2400" b="1" dirty="0" err="1">
                <a:solidFill>
                  <a:srgbClr val="660066"/>
                </a:solidFill>
              </a:rPr>
              <a:t>Cabibbo</a:t>
            </a:r>
            <a:r>
              <a:rPr lang="en-US" sz="2400" b="1" dirty="0">
                <a:solidFill>
                  <a:srgbClr val="660066"/>
                </a:solidFill>
              </a:rPr>
              <a:t> angle</a:t>
            </a:r>
            <a:r>
              <a:rPr lang="en-US" sz="2400" b="1" dirty="0" smtClean="0">
                <a:solidFill>
                  <a:srgbClr val="660066"/>
                </a:solidFill>
              </a:rPr>
              <a:t>”≈12</a:t>
            </a:r>
            <a:r>
              <a:rPr lang="en-US" sz="2400" b="1" baseline="30000" dirty="0" smtClean="0">
                <a:solidFill>
                  <a:srgbClr val="660066"/>
                </a:solidFill>
              </a:rPr>
              <a:t>0</a:t>
            </a:r>
            <a:endParaRPr lang="en-US" sz="2400" b="1" baseline="30000" dirty="0">
              <a:solidFill>
                <a:srgbClr val="660066"/>
              </a:solidFill>
            </a:endParaRP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2514600" y="4753456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200" b="1">
                <a:latin typeface="Times New Roman" charset="0"/>
                <a:ea typeface="MS PGothic" pitchFamily="34" charset="-128"/>
                <a:cs typeface="MS PGothic" pitchFamily="34" charset="-128"/>
              </a:rPr>
              <a:t>W</a:t>
            </a:r>
            <a:r>
              <a:rPr kumimoji="1" lang="en-US" sz="3200" b="1" baseline="30000">
                <a:latin typeface="Symbol" charset="2"/>
                <a:ea typeface="MS PGothic" pitchFamily="34" charset="-128"/>
                <a:cs typeface="MS PGothic" pitchFamily="34" charset="-128"/>
              </a:rPr>
              <a:t>-</a:t>
            </a:r>
          </a:p>
        </p:txBody>
      </p:sp>
      <p:sp>
        <p:nvSpPr>
          <p:cNvPr id="117801" name="Text Box 41"/>
          <p:cNvSpPr txBox="1">
            <a:spLocks noChangeArrowheads="1"/>
          </p:cNvSpPr>
          <p:nvPr/>
        </p:nvSpPr>
        <p:spPr bwMode="auto">
          <a:xfrm>
            <a:off x="3124200" y="3610456"/>
            <a:ext cx="189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Symbol" charset="2"/>
              </a:rPr>
              <a:t>a</a:t>
            </a:r>
            <a:r>
              <a:rPr lang="en-US" sz="2000" b="1" dirty="0"/>
              <a:t>=</a:t>
            </a:r>
            <a:r>
              <a:rPr lang="en-US" sz="2000" b="1" dirty="0" err="1"/>
              <a:t>cos</a:t>
            </a:r>
            <a:r>
              <a:rPr lang="en-US" sz="2400" b="1" dirty="0" err="1">
                <a:latin typeface="Symbol" charset="2"/>
              </a:rPr>
              <a:t>q</a:t>
            </a:r>
            <a:r>
              <a:rPr lang="en-US" sz="2000" b="1" baseline="-25000" dirty="0" err="1"/>
              <a:t>c</a:t>
            </a:r>
            <a:r>
              <a:rPr lang="en-US" sz="2000" b="1" dirty="0"/>
              <a:t>=0.98</a:t>
            </a:r>
          </a:p>
        </p:txBody>
      </p:sp>
      <p:sp>
        <p:nvSpPr>
          <p:cNvPr id="117802" name="Text Box 42"/>
          <p:cNvSpPr txBox="1">
            <a:spLocks noChangeArrowheads="1"/>
          </p:cNvSpPr>
          <p:nvPr/>
        </p:nvSpPr>
        <p:spPr bwMode="auto">
          <a:xfrm>
            <a:off x="5638800" y="3458056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Symbol" charset="2"/>
              </a:rPr>
              <a:t>b</a:t>
            </a:r>
            <a:r>
              <a:rPr lang="en-US" sz="2000" b="1"/>
              <a:t>=sin</a:t>
            </a:r>
            <a:r>
              <a:rPr lang="en-US" sz="2400" b="1">
                <a:latin typeface="Symbol" charset="2"/>
              </a:rPr>
              <a:t>q</a:t>
            </a:r>
            <a:r>
              <a:rPr lang="en-US" sz="2000" b="1" baseline="-25000"/>
              <a:t>c</a:t>
            </a:r>
            <a:r>
              <a:rPr lang="en-US" sz="2000" b="1"/>
              <a:t>=0.21</a:t>
            </a:r>
          </a:p>
        </p:txBody>
      </p:sp>
      <p:pic>
        <p:nvPicPr>
          <p:cNvPr id="40" name="Picture 39" descr="Screen shot 2016-07-01 at 5.35.1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41" y="2004698"/>
            <a:ext cx="1535646" cy="164111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00068" y="3577366"/>
            <a:ext cx="1279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Nicola </a:t>
            </a:r>
            <a:r>
              <a:rPr lang="en-US" sz="1400" dirty="0" err="1" smtClean="0"/>
              <a:t>Cabibbo</a:t>
            </a:r>
            <a:endParaRPr lang="en-US" sz="1400" dirty="0" smtClean="0"/>
          </a:p>
          <a:p>
            <a:pPr algn="ctr"/>
            <a:r>
              <a:rPr lang="en-US" sz="1400" dirty="0" smtClean="0"/>
              <a:t>1935-2010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157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nimBg="1"/>
      <p:bldP spid="117765" grpId="0" animBg="1"/>
      <p:bldP spid="117766" grpId="0" animBg="1"/>
      <p:bldP spid="117767" grpId="0" animBg="1"/>
      <p:bldP spid="117768" grpId="0" animBg="1"/>
      <p:bldP spid="117769" grpId="0" autoUpdateAnimBg="0"/>
      <p:bldP spid="117770" grpId="0" animBg="1"/>
      <p:bldP spid="117771" grpId="0" animBg="1"/>
      <p:bldP spid="117772" grpId="0" animBg="1"/>
      <p:bldP spid="117773" grpId="0"/>
      <p:bldP spid="117774" grpId="0"/>
      <p:bldP spid="117775" grpId="0"/>
      <p:bldP spid="117776" grpId="0"/>
      <p:bldP spid="117777" grpId="0" animBg="1"/>
      <p:bldP spid="117778" grpId="0" animBg="1"/>
      <p:bldP spid="117779" grpId="0" animBg="1"/>
      <p:bldP spid="117780" grpId="0"/>
      <p:bldP spid="117781" grpId="0"/>
      <p:bldP spid="117782" grpId="0"/>
      <p:bldP spid="117783" grpId="0"/>
      <p:bldP spid="117784" grpId="0" animBg="1"/>
      <p:bldP spid="117785" grpId="0" animBg="1"/>
      <p:bldP spid="117786" grpId="0" autoUpdateAnimBg="0"/>
      <p:bldP spid="117787" grpId="0"/>
      <p:bldP spid="117788" grpId="0" animBg="1"/>
      <p:bldP spid="117789" grpId="0" animBg="1"/>
      <p:bldP spid="117790" grpId="0" animBg="1"/>
      <p:bldP spid="117791" grpId="0"/>
      <p:bldP spid="117792" grpId="0"/>
      <p:bldP spid="117793" grpId="0"/>
      <p:bldP spid="117794" grpId="0" animBg="1"/>
      <p:bldP spid="117795" grpId="0"/>
      <p:bldP spid="117796" grpId="0" animBg="1" autoUpdateAnimBg="0"/>
      <p:bldP spid="117799" grpId="0"/>
      <p:bldP spid="117801" grpId="0"/>
      <p:bldP spid="1178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Comments on choice of </a:t>
            </a:r>
            <a:r>
              <a:rPr lang="en-US" sz="4800" dirty="0" smtClean="0">
                <a:latin typeface="Monotype Corsiva"/>
              </a:rPr>
              <a:t>C</a:t>
            </a:r>
            <a:endParaRPr lang="en-US" sz="4800" dirty="0">
              <a:latin typeface="Monotype Corsiva"/>
            </a:endParaRPr>
          </a:p>
        </p:txBody>
      </p:sp>
      <p:pic>
        <p:nvPicPr>
          <p:cNvPr id="3" name="Picture 2" descr="Screen shot 2016-07-02 at 7.55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58" y="1601784"/>
            <a:ext cx="3542156" cy="2830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7211" y="1232452"/>
            <a:ext cx="2667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-- my choice for </a:t>
            </a:r>
            <a:r>
              <a:rPr lang="en-US" sz="2000" dirty="0" smtClean="0">
                <a:solidFill>
                  <a:srgbClr val="A50021"/>
                </a:solidFill>
                <a:latin typeface="Monotype Corsiva"/>
              </a:rPr>
              <a:t>C </a:t>
            </a:r>
            <a:r>
              <a:rPr lang="en-US" dirty="0" smtClean="0">
                <a:solidFill>
                  <a:srgbClr val="A50021"/>
                </a:solidFill>
              </a:rPr>
              <a:t>values --</a:t>
            </a:r>
            <a:endParaRPr lang="en-US" dirty="0">
              <a:solidFill>
                <a:srgbClr val="A50021"/>
              </a:solidFill>
            </a:endParaRPr>
          </a:p>
        </p:txBody>
      </p:sp>
      <p:pic>
        <p:nvPicPr>
          <p:cNvPr id="5" name="Picture 4" descr="Screen shot 2016-07-02 at 7.55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321" y="1629560"/>
            <a:ext cx="3542156" cy="2830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6037" y="1223420"/>
            <a:ext cx="367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-- others (mostly theorist’s) choices --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7455484" y="3874154"/>
            <a:ext cx="45719" cy="21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7460636" y="3603262"/>
            <a:ext cx="45719" cy="21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6742802" y="3870120"/>
            <a:ext cx="45719" cy="21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6729548" y="3590026"/>
            <a:ext cx="45719" cy="21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52433" y="3529726"/>
            <a:ext cx="22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-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6658649" y="3788436"/>
            <a:ext cx="22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-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7346652" y="3810971"/>
            <a:ext cx="254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+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7361007" y="3540079"/>
            <a:ext cx="254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+</a:t>
            </a:r>
            <a:endParaRPr lang="en-US" sz="1100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77202"/>
              </p:ext>
            </p:extLst>
          </p:nvPr>
        </p:nvGraphicFramePr>
        <p:xfrm>
          <a:off x="5348465" y="4785246"/>
          <a:ext cx="2894012" cy="123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16" name="Equation" r:id="rId4" imgW="2044700" imgH="876300" progId="Equation.3">
                  <p:embed/>
                </p:oleObj>
              </mc:Choice>
              <mc:Fallback>
                <p:oleObj name="Equation" r:id="rId4" imgW="2044700" imgH="876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465" y="4785246"/>
                        <a:ext cx="2894012" cy="1239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370563"/>
              </p:ext>
            </p:extLst>
          </p:nvPr>
        </p:nvGraphicFramePr>
        <p:xfrm>
          <a:off x="1309389" y="4710375"/>
          <a:ext cx="2892425" cy="123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17" name="Equation" r:id="rId6" imgW="2044700" imgH="876300" progId="Equation.3">
                  <p:embed/>
                </p:oleObj>
              </mc:Choice>
              <mc:Fallback>
                <p:oleObj name="Equation" r:id="rId6" imgW="2044700" imgH="876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389" y="4710375"/>
                        <a:ext cx="2892425" cy="1239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029074" y="6063667"/>
            <a:ext cx="334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Physics stays the same (of course)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1690" y="689704"/>
            <a:ext cx="211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Input: </a:t>
            </a:r>
            <a:r>
              <a:rPr lang="en-US" sz="2400" dirty="0" smtClean="0">
                <a:latin typeface="Monotype Corsiva"/>
              </a:rPr>
              <a:t>C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=1 and  </a:t>
            </a:r>
            <a:endParaRPr lang="en-US" sz="2400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4999660" y="754118"/>
          <a:ext cx="1362851" cy="392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18" name="Equation" r:id="rId8" imgW="838200" imgH="241300" progId="Equation.3">
                  <p:embed/>
                </p:oleObj>
              </mc:Choice>
              <mc:Fallback>
                <p:oleObj name="Equation" r:id="rId8" imgW="838200" imgH="2413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9660" y="754118"/>
                        <a:ext cx="1362851" cy="3923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2668773" y="754118"/>
            <a:ext cx="3848641" cy="39725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42" y="-156860"/>
            <a:ext cx="9002657" cy="993595"/>
          </a:xfrm>
        </p:spPr>
        <p:txBody>
          <a:bodyPr>
            <a:normAutofit/>
          </a:bodyPr>
          <a:lstStyle/>
          <a:p>
            <a:r>
              <a:rPr lang="en-US" dirty="0" smtClean="0"/>
              <a:t>   short-distance K</a:t>
            </a:r>
            <a:r>
              <a:rPr lang="en-US" baseline="30000" dirty="0" smtClean="0"/>
              <a:t>0</a:t>
            </a:r>
            <a:r>
              <a:rPr lang="en-US" dirty="0" smtClean="0"/>
              <a:t>   K</a:t>
            </a:r>
            <a:r>
              <a:rPr lang="en-US" baseline="30000" dirty="0" smtClean="0"/>
              <a:t>0</a:t>
            </a:r>
            <a:r>
              <a:rPr lang="en-US" dirty="0" smtClean="0"/>
              <a:t> mixing</a:t>
            </a:r>
            <a:endParaRPr lang="en-US" dirty="0"/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 flipH="1" flipV="1">
            <a:off x="2644060" y="1914347"/>
            <a:ext cx="152400" cy="38100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 flipV="1">
            <a:off x="3558460" y="1914347"/>
            <a:ext cx="228600" cy="38100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160" y="783300"/>
            <a:ext cx="3365500" cy="1714500"/>
          </a:xfrm>
          <a:prstGeom prst="rect">
            <a:avLst/>
          </a:prstGeom>
          <a:ln w="0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41325" y="1365427"/>
            <a:ext cx="4485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K</a:t>
            </a:r>
            <a:r>
              <a:rPr lang="en-US" sz="2400" baseline="30000" dirty="0" smtClean="0">
                <a:solidFill>
                  <a:srgbClr val="0000FF"/>
                </a:solidFill>
              </a:rPr>
              <a:t>0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8734" y="1353012"/>
            <a:ext cx="4485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K</a:t>
            </a:r>
            <a:r>
              <a:rPr lang="en-US" sz="2400" baseline="30000" dirty="0" smtClean="0">
                <a:solidFill>
                  <a:srgbClr val="0000FF"/>
                </a:solidFill>
              </a:rPr>
              <a:t>0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61259" y="836735"/>
            <a:ext cx="2772580" cy="407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96460" y="2064618"/>
            <a:ext cx="2772580" cy="407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35691" y="1500357"/>
            <a:ext cx="237470" cy="407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31570" y="1649372"/>
            <a:ext cx="237470" cy="2360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80532" y="1700567"/>
            <a:ext cx="237470" cy="2360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51920" y="1562712"/>
            <a:ext cx="284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239042" y="842072"/>
            <a:ext cx="284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332532" y="914122"/>
            <a:ext cx="31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239042" y="1514237"/>
            <a:ext cx="31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4249153" y="1533627"/>
            <a:ext cx="491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u,c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4256143" y="914122"/>
            <a:ext cx="491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u,c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3587542" y="1375122"/>
            <a:ext cx="550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</a:t>
            </a:r>
            <a:r>
              <a:rPr lang="en-US" sz="2000" baseline="30000" dirty="0" smtClean="0"/>
              <a:t>±</a:t>
            </a:r>
            <a:endParaRPr lang="en-US" sz="2000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4918218" y="1375122"/>
            <a:ext cx="550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</a:t>
            </a:r>
            <a:r>
              <a:rPr lang="en-US" sz="2000" baseline="30000" dirty="0" smtClean="0"/>
              <a:t>±</a:t>
            </a:r>
            <a:endParaRPr lang="en-US" sz="2000" baseline="30000" dirty="0"/>
          </a:p>
        </p:txBody>
      </p:sp>
      <p:sp>
        <p:nvSpPr>
          <p:cNvPr id="27" name="TextBox 26"/>
          <p:cNvSpPr txBox="1"/>
          <p:nvPr/>
        </p:nvSpPr>
        <p:spPr>
          <a:xfrm rot="10800000">
            <a:off x="4249153" y="1601492"/>
            <a:ext cx="31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 rot="10800000">
            <a:off x="3222942" y="1554244"/>
            <a:ext cx="31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 rot="10800000">
            <a:off x="4440329" y="1598772"/>
            <a:ext cx="31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 rot="10800000">
            <a:off x="5313144" y="1640273"/>
            <a:ext cx="31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 rot="10800000">
            <a:off x="2660713" y="140420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_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10800000">
            <a:off x="5899878" y="-312596"/>
            <a:ext cx="338554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baseline="30000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2649538" y="2398215"/>
          <a:ext cx="37338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16" name="Equation" r:id="rId4" imgW="2667000" imgH="444500" progId="Equation.3">
                  <p:embed/>
                </p:oleObj>
              </mc:Choice>
              <mc:Fallback>
                <p:oleObj name="Equation" r:id="rId4" imgW="2667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8" y="2398215"/>
                        <a:ext cx="3733800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95750" y="2449290"/>
            <a:ext cx="161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4-quark world:</a:t>
            </a:r>
            <a:endParaRPr lang="en-US" dirty="0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1829175" y="3700855"/>
          <a:ext cx="331788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17" name="Equation" r:id="rId6" imgW="190500" imgH="203200" progId="Equation.3">
                  <p:embed/>
                </p:oleObj>
              </mc:Choice>
              <mc:Fallback>
                <p:oleObj name="Equation" r:id="rId6" imgW="190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9175" y="3700855"/>
                        <a:ext cx="331788" cy="354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" name="Straight Arrow Connector 40"/>
          <p:cNvCxnSpPr/>
          <p:nvPr/>
        </p:nvCxnSpPr>
        <p:spPr>
          <a:xfrm>
            <a:off x="1329256" y="4145382"/>
            <a:ext cx="259790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1934103" y="4075927"/>
            <a:ext cx="121930" cy="1228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104482" y="4083952"/>
            <a:ext cx="121930" cy="1228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 rot="16200000" flipH="1">
            <a:off x="1901140" y="4274119"/>
            <a:ext cx="180510" cy="57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375068" y="3997061"/>
            <a:ext cx="284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</a:t>
            </a:r>
            <a:endParaRPr lang="en-US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2372714" y="4035477"/>
            <a:ext cx="382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u</a:t>
            </a:r>
            <a:endParaRPr lang="en-US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3394767" y="4054867"/>
            <a:ext cx="360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d</a:t>
            </a:r>
            <a:endParaRPr lang="en-US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851182" y="4273092"/>
            <a:ext cx="521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</a:t>
            </a:r>
            <a:r>
              <a:rPr lang="en-US" sz="1400" baseline="30000" dirty="0" smtClean="0"/>
              <a:t>±</a:t>
            </a:r>
            <a:endParaRPr lang="en-US" sz="1400" baseline="30000" dirty="0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783658" y="4140897"/>
            <a:ext cx="259790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388505" y="4071442"/>
            <a:ext cx="121930" cy="1228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558884" y="4079467"/>
            <a:ext cx="121930" cy="1228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4829470" y="3992576"/>
            <a:ext cx="284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</a:t>
            </a:r>
            <a:endParaRPr lang="en-US" sz="2000" dirty="0"/>
          </a:p>
        </p:txBody>
      </p:sp>
      <p:sp>
        <p:nvSpPr>
          <p:cNvPr id="66" name="TextBox 65"/>
          <p:cNvSpPr txBox="1"/>
          <p:nvPr/>
        </p:nvSpPr>
        <p:spPr>
          <a:xfrm>
            <a:off x="5827116" y="4030992"/>
            <a:ext cx="382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</a:t>
            </a:r>
            <a:endParaRPr lang="en-US" sz="2000" dirty="0"/>
          </a:p>
        </p:txBody>
      </p:sp>
      <p:sp>
        <p:nvSpPr>
          <p:cNvPr id="67" name="TextBox 66"/>
          <p:cNvSpPr txBox="1"/>
          <p:nvPr/>
        </p:nvSpPr>
        <p:spPr>
          <a:xfrm>
            <a:off x="6892074" y="4050382"/>
            <a:ext cx="360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d</a:t>
            </a:r>
            <a:endParaRPr lang="en-US" sz="2000" dirty="0"/>
          </a:p>
        </p:txBody>
      </p:sp>
      <p:sp>
        <p:nvSpPr>
          <p:cNvPr id="70" name="TextBox 69"/>
          <p:cNvSpPr txBox="1"/>
          <p:nvPr/>
        </p:nvSpPr>
        <p:spPr>
          <a:xfrm>
            <a:off x="4146926" y="3737790"/>
            <a:ext cx="440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71" name="Oval 70"/>
          <p:cNvSpPr/>
          <p:nvPr/>
        </p:nvSpPr>
        <p:spPr>
          <a:xfrm>
            <a:off x="1812072" y="914121"/>
            <a:ext cx="4651000" cy="600115"/>
          </a:xfrm>
          <a:prstGeom prst="ellipse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hape 72"/>
          <p:cNvCxnSpPr>
            <a:stCxn id="71" idx="2"/>
            <a:endCxn id="53" idx="0"/>
          </p:cNvCxnSpPr>
          <p:nvPr/>
        </p:nvCxnSpPr>
        <p:spPr>
          <a:xfrm rot="10800000" flipV="1">
            <a:off x="1517558" y="1214179"/>
            <a:ext cx="294514" cy="2782882"/>
          </a:xfrm>
          <a:prstGeom prst="curvedConnector2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2005013" y="4805363"/>
          <a:ext cx="4530725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18" name="Equation" r:id="rId8" imgW="2463800" imgH="203200" progId="Equation.3">
                  <p:embed/>
                </p:oleObj>
              </mc:Choice>
              <mc:Fallback>
                <p:oleObj name="Equation" r:id="rId8" imgW="2463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013" y="4805363"/>
                        <a:ext cx="4530725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6712832" y="2622913"/>
            <a:ext cx="1557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sz="1400" i="1" baseline="-25000" dirty="0" smtClean="0">
                <a:latin typeface="Lucida Grande"/>
                <a:ea typeface="Lucida Grande"/>
                <a:cs typeface="Lucida Grande"/>
              </a:rPr>
              <a:t>C</a:t>
            </a:r>
            <a:r>
              <a:rPr lang="en-US" sz="1400" dirty="0" smtClean="0"/>
              <a:t>=</a:t>
            </a:r>
            <a:r>
              <a:rPr lang="en-US" sz="1400" dirty="0" err="1" smtClean="0"/>
              <a:t>Cabibbo</a:t>
            </a:r>
            <a:r>
              <a:rPr lang="en-US" sz="1400" dirty="0" smtClean="0"/>
              <a:t> angle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2004923" y="3218638"/>
            <a:ext cx="1844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 W.I. </a:t>
            </a:r>
            <a:r>
              <a:rPr lang="en-US" sz="1600" dirty="0" err="1" smtClean="0">
                <a:solidFill>
                  <a:srgbClr val="800000"/>
                </a:solidFill>
                <a:latin typeface="Comic Sans MS"/>
              </a:rPr>
              <a:t>eigenstates</a:t>
            </a:r>
            <a:endParaRPr lang="en-US" sz="16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889148" y="3242841"/>
            <a:ext cx="1880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 mass </a:t>
            </a:r>
            <a:r>
              <a:rPr lang="en-US" sz="1600" dirty="0" err="1" smtClean="0">
                <a:solidFill>
                  <a:srgbClr val="800000"/>
                </a:solidFill>
                <a:latin typeface="Comic Sans MS"/>
              </a:rPr>
              <a:t>eigenstates</a:t>
            </a:r>
            <a:endParaRPr lang="en-US" sz="1600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rot="16200000" flipH="1">
            <a:off x="2753481" y="3134264"/>
            <a:ext cx="190001" cy="2244"/>
          </a:xfrm>
          <a:prstGeom prst="line">
            <a:avLst/>
          </a:prstGeom>
          <a:ln w="19050">
            <a:solidFill>
              <a:srgbClr val="800000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6200000" flipH="1">
            <a:off x="4127456" y="3169031"/>
            <a:ext cx="284586" cy="12457"/>
          </a:xfrm>
          <a:prstGeom prst="line">
            <a:avLst/>
          </a:prstGeom>
          <a:ln w="19050">
            <a:solidFill>
              <a:srgbClr val="800000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954951" y="4796374"/>
            <a:ext cx="4628535" cy="461323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2539" name="Object 11"/>
          <p:cNvGraphicFramePr>
            <a:graphicFrameLocks noChangeAspect="1"/>
          </p:cNvGraphicFramePr>
          <p:nvPr/>
        </p:nvGraphicFramePr>
        <p:xfrm>
          <a:off x="3015040" y="3717806"/>
          <a:ext cx="376238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19" name="Equation" r:id="rId10" imgW="215900" imgH="177800" progId="Equation.3">
                  <p:embed/>
                </p:oleObj>
              </mc:Choice>
              <mc:Fallback>
                <p:oleObj name="Equation" r:id="rId10" imgW="215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5040" y="3717806"/>
                        <a:ext cx="376238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12"/>
          <p:cNvGraphicFramePr>
            <a:graphicFrameLocks noChangeAspect="1"/>
          </p:cNvGraphicFramePr>
          <p:nvPr/>
        </p:nvGraphicFramePr>
        <p:xfrm>
          <a:off x="5324888" y="3729939"/>
          <a:ext cx="331787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20" name="Equation" r:id="rId12" imgW="190500" imgH="203200" progId="Equation.3">
                  <p:embed/>
                </p:oleObj>
              </mc:Choice>
              <mc:Fallback>
                <p:oleObj name="Equation" r:id="rId12" imgW="190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88" y="3729939"/>
                        <a:ext cx="331787" cy="354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1" name="Object 13"/>
          <p:cNvGraphicFramePr>
            <a:graphicFrameLocks noChangeAspect="1"/>
          </p:cNvGraphicFramePr>
          <p:nvPr/>
        </p:nvGraphicFramePr>
        <p:xfrm>
          <a:off x="6428165" y="3744793"/>
          <a:ext cx="376238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21" name="Equation" r:id="rId14" imgW="215900" imgH="177800" progId="Equation.3">
                  <p:embed/>
                </p:oleObj>
              </mc:Choice>
              <mc:Fallback>
                <p:oleObj name="Equation" r:id="rId14" imgW="215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8165" y="3744793"/>
                        <a:ext cx="376238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4" name="Object 16"/>
          <p:cNvGraphicFramePr>
            <a:graphicFrameLocks noChangeAspect="1"/>
          </p:cNvGraphicFramePr>
          <p:nvPr/>
        </p:nvGraphicFramePr>
        <p:xfrm>
          <a:off x="952500" y="5477433"/>
          <a:ext cx="70707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22" name="Equation" r:id="rId16" imgW="3505200" imgH="241300" progId="Equation.3">
                  <p:embed/>
                </p:oleObj>
              </mc:Choice>
              <mc:Fallback>
                <p:oleObj name="Equation" r:id="rId16" imgW="3505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5477433"/>
                        <a:ext cx="70707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6834762" y="1283404"/>
            <a:ext cx="1913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D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S=2  process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 rot="16200000" flipH="1">
            <a:off x="3060989" y="4289701"/>
            <a:ext cx="180510" cy="57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2964054" y="4301088"/>
            <a:ext cx="521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</a:t>
            </a:r>
            <a:r>
              <a:rPr lang="en-US" sz="1400" baseline="30000" dirty="0" smtClean="0"/>
              <a:t>±</a:t>
            </a:r>
            <a:endParaRPr lang="en-US" sz="1400" baseline="30000" dirty="0"/>
          </a:p>
        </p:txBody>
      </p:sp>
      <p:cxnSp>
        <p:nvCxnSpPr>
          <p:cNvPr id="89" name="Straight Connector 88"/>
          <p:cNvCxnSpPr/>
          <p:nvPr/>
        </p:nvCxnSpPr>
        <p:spPr>
          <a:xfrm rot="16200000" flipH="1">
            <a:off x="5355542" y="4302115"/>
            <a:ext cx="180510" cy="57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305584" y="4301088"/>
            <a:ext cx="461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</a:t>
            </a:r>
            <a:r>
              <a:rPr lang="en-US" sz="1400" baseline="30000" dirty="0" smtClean="0"/>
              <a:t>±</a:t>
            </a:r>
            <a:endParaRPr lang="en-US" sz="1400" baseline="30000" dirty="0"/>
          </a:p>
        </p:txBody>
      </p:sp>
      <p:cxnSp>
        <p:nvCxnSpPr>
          <p:cNvPr id="91" name="Straight Connector 90"/>
          <p:cNvCxnSpPr/>
          <p:nvPr/>
        </p:nvCxnSpPr>
        <p:spPr>
          <a:xfrm rot="16200000" flipH="1">
            <a:off x="6524418" y="4281676"/>
            <a:ext cx="180510" cy="57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6474460" y="4280649"/>
            <a:ext cx="417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</a:t>
            </a:r>
            <a:r>
              <a:rPr lang="en-US" sz="1400" baseline="30000" dirty="0" smtClean="0"/>
              <a:t>±</a:t>
            </a:r>
            <a:endParaRPr lang="en-US" sz="1400" baseline="30000" dirty="0"/>
          </a:p>
        </p:txBody>
      </p:sp>
      <p:cxnSp>
        <p:nvCxnSpPr>
          <p:cNvPr id="94" name="Straight Connector 93"/>
          <p:cNvCxnSpPr/>
          <p:nvPr/>
        </p:nvCxnSpPr>
        <p:spPr>
          <a:xfrm>
            <a:off x="6428165" y="6042184"/>
            <a:ext cx="307061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535509" y="3882687"/>
            <a:ext cx="15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d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FCNC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8" name="Line 21"/>
          <p:cNvSpPr>
            <a:spLocks noChangeShapeType="1"/>
          </p:cNvSpPr>
          <p:nvPr/>
        </p:nvSpPr>
        <p:spPr bwMode="auto">
          <a:xfrm flipH="1">
            <a:off x="5463606" y="425573"/>
            <a:ext cx="445446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/>
        </p:nvGraphicFramePr>
        <p:xfrm>
          <a:off x="1287463" y="6169025"/>
          <a:ext cx="6475412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23" name="Equation" r:id="rId18" imgW="4038600" imgH="203200" progId="Equation.3">
                  <p:embed/>
                </p:oleObj>
              </mc:Choice>
              <mc:Fallback>
                <p:oleObj name="Equation" r:id="rId18" imgW="403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63" y="6169025"/>
                        <a:ext cx="6475412" cy="32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39310" y="5147830"/>
            <a:ext cx="926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804000"/>
                </a:solidFill>
              </a:rPr>
              <a:t>cos</a:t>
            </a:r>
            <a:r>
              <a:rPr lang="en-US" sz="1400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400" b="1" baseline="-25000" dirty="0" err="1" smtClean="0">
                <a:solidFill>
                  <a:srgbClr val="804000"/>
                </a:solidFill>
              </a:rPr>
              <a:t>c</a:t>
            </a:r>
            <a:r>
              <a:rPr lang="en-US" sz="1400" b="1" dirty="0" err="1" smtClean="0">
                <a:solidFill>
                  <a:srgbClr val="804000"/>
                </a:solidFill>
              </a:rPr>
              <a:t>sin</a:t>
            </a:r>
            <a:r>
              <a:rPr lang="en-US" sz="1400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400" b="1" baseline="-25000" dirty="0" err="1" smtClean="0">
                <a:solidFill>
                  <a:srgbClr val="804000"/>
                </a:solidFill>
              </a:rPr>
              <a:t>c</a:t>
            </a:r>
            <a:endParaRPr lang="en-US" sz="1400" b="1" baseline="-25000" dirty="0">
              <a:solidFill>
                <a:srgbClr val="804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929440" y="5170086"/>
            <a:ext cx="980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4000"/>
                </a:solidFill>
              </a:rPr>
              <a:t>-</a:t>
            </a:r>
            <a:r>
              <a:rPr lang="en-US" sz="1400" b="1" dirty="0" err="1" smtClean="0">
                <a:solidFill>
                  <a:srgbClr val="804000"/>
                </a:solidFill>
              </a:rPr>
              <a:t>cos</a:t>
            </a:r>
            <a:r>
              <a:rPr lang="en-US" sz="1400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400" b="1" baseline="-25000" dirty="0" err="1" smtClean="0">
                <a:solidFill>
                  <a:srgbClr val="804000"/>
                </a:solidFill>
              </a:rPr>
              <a:t>c</a:t>
            </a:r>
            <a:r>
              <a:rPr lang="en-US" sz="1400" b="1" dirty="0" err="1" smtClean="0">
                <a:solidFill>
                  <a:srgbClr val="804000"/>
                </a:solidFill>
              </a:rPr>
              <a:t>sin</a:t>
            </a:r>
            <a:r>
              <a:rPr lang="en-US" sz="1400" b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400" b="1" baseline="-25000" dirty="0" err="1" smtClean="0">
                <a:solidFill>
                  <a:srgbClr val="804000"/>
                </a:solidFill>
              </a:rPr>
              <a:t>c</a:t>
            </a:r>
            <a:endParaRPr lang="en-US" sz="1400" b="1" baseline="-25000" dirty="0">
              <a:solidFill>
                <a:srgbClr val="804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7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5" grpId="0" animBg="1"/>
      <p:bldP spid="46" grpId="0" animBg="1"/>
      <p:bldP spid="53" grpId="0"/>
      <p:bldP spid="54" grpId="0"/>
      <p:bldP spid="55" grpId="0"/>
      <p:bldP spid="56" grpId="0"/>
      <p:bldP spid="60" grpId="0" animBg="1"/>
      <p:bldP spid="61" grpId="0" animBg="1"/>
      <p:bldP spid="65" grpId="0"/>
      <p:bldP spid="66" grpId="0"/>
      <p:bldP spid="67" grpId="0"/>
      <p:bldP spid="70" grpId="0"/>
      <p:bldP spid="71" grpId="0" animBg="1"/>
      <p:bldP spid="76" grpId="0"/>
      <p:bldP spid="78" grpId="0"/>
      <p:bldP spid="79" grpId="0"/>
      <p:bldP spid="83" grpId="0" animBg="1"/>
      <p:bldP spid="88" grpId="0"/>
      <p:bldP spid="90" grpId="0"/>
      <p:bldP spid="92" grpId="0"/>
      <p:bldP spid="7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|</a:t>
            </a:r>
            <a:r>
              <a:rPr lang="en-US" dirty="0" err="1" smtClean="0">
                <a:latin typeface="Symbol"/>
              </a:rPr>
              <a:t>D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</a:t>
            </a:r>
            <a:r>
              <a:rPr lang="en-US" dirty="0" smtClean="0"/>
              <a:t>|=|</a:t>
            </a:r>
            <a:r>
              <a:rPr lang="en-US" dirty="0" err="1" smtClean="0"/>
              <a:t>m</a:t>
            </a:r>
            <a:r>
              <a:rPr lang="en-US" baseline="-25000" dirty="0" err="1" smtClean="0"/>
              <a:t>K</a:t>
            </a:r>
            <a:r>
              <a:rPr lang="en-US" baseline="-41000" dirty="0" err="1" smtClean="0"/>
              <a:t>S</a:t>
            </a:r>
            <a:r>
              <a:rPr lang="en-US" dirty="0" err="1" smtClean="0"/>
              <a:t>-m</a:t>
            </a:r>
            <a:r>
              <a:rPr lang="en-US" baseline="-25000" dirty="0" err="1" smtClean="0"/>
              <a:t>K</a:t>
            </a:r>
            <a:r>
              <a:rPr lang="en-US" baseline="-41000" dirty="0" err="1" smtClean="0"/>
              <a:t>L</a:t>
            </a:r>
            <a:r>
              <a:rPr lang="en-US" dirty="0" smtClean="0"/>
              <a:t>| constrained original  prediction of </a:t>
            </a:r>
            <a:r>
              <a:rPr lang="en-US" dirty="0" err="1" smtClean="0"/>
              <a:t>c</a:t>
            </a:r>
            <a:r>
              <a:rPr lang="en-US" dirty="0" smtClean="0"/>
              <a:t>-quark mass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55631"/>
            <a:ext cx="8463697" cy="83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13" y="2539473"/>
            <a:ext cx="7609014" cy="1126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211" y="3947050"/>
            <a:ext cx="7450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     …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5761" y="2016428"/>
            <a:ext cx="233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Original GIM paper: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0466" y="5015149"/>
            <a:ext cx="586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m</a:t>
            </a:r>
            <a:r>
              <a:rPr lang="en-US" sz="2800" baseline="-25000" dirty="0" smtClean="0">
                <a:solidFill>
                  <a:srgbClr val="800000"/>
                </a:solidFill>
                <a:latin typeface="Comic Sans MS"/>
              </a:rPr>
              <a:t>c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</a:t>
            </a:r>
            <a:endParaRPr lang="en-US" baseline="-25000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2702986" y="4882329"/>
            <a:ext cx="420446" cy="8581"/>
          </a:xfrm>
          <a:prstGeom prst="straightConnector1">
            <a:avLst/>
          </a:prstGeom>
          <a:ln w="19050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9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143000"/>
          </a:xfrm>
        </p:spPr>
        <p:txBody>
          <a:bodyPr/>
          <a:lstStyle/>
          <a:p>
            <a:r>
              <a:rPr lang="en-US" sz="4000" b="1" dirty="0" smtClean="0"/>
              <a:t>Japan physicists knew about the </a:t>
            </a:r>
            <a:r>
              <a:rPr lang="en-US" sz="4000" b="1" i="1" dirty="0" smtClean="0"/>
              <a:t>c</a:t>
            </a:r>
            <a:r>
              <a:rPr lang="en-US" sz="4000" b="1" dirty="0" smtClean="0"/>
              <a:t> quark</a:t>
            </a:r>
          </a:p>
        </p:txBody>
      </p:sp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362200"/>
            <a:ext cx="26098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TextBox 3"/>
          <p:cNvSpPr txBox="1">
            <a:spLocks noChangeArrowheads="1"/>
          </p:cNvSpPr>
          <p:nvPr/>
        </p:nvSpPr>
        <p:spPr bwMode="auto">
          <a:xfrm>
            <a:off x="381000" y="1143000"/>
            <a:ext cx="39630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1971 paper by Nagoya particle</a:t>
            </a:r>
            <a:r>
              <a:rPr lang="en-US" b="1" dirty="0"/>
              <a:t> </a:t>
            </a:r>
            <a:r>
              <a:rPr lang="en-US" b="1" dirty="0" smtClean="0"/>
              <a:t>physicist</a:t>
            </a:r>
            <a:endParaRPr lang="en-US" b="1" dirty="0"/>
          </a:p>
          <a:p>
            <a:r>
              <a:rPr lang="en-US" b="1" dirty="0" smtClean="0"/>
              <a:t>       Kiyoshi </a:t>
            </a:r>
            <a:r>
              <a:rPr lang="en-US" b="1" dirty="0" err="1" smtClean="0"/>
              <a:t>Niu</a:t>
            </a:r>
            <a:r>
              <a:rPr lang="en-US" b="1" dirty="0" smtClean="0"/>
              <a:t> and colleagues</a:t>
            </a:r>
            <a:endParaRPr lang="en-US" b="1" dirty="0"/>
          </a:p>
        </p:txBody>
      </p:sp>
      <p:pic>
        <p:nvPicPr>
          <p:cNvPr id="1013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468814"/>
            <a:ext cx="2667000" cy="195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914400"/>
            <a:ext cx="25304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800600"/>
            <a:ext cx="386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ight Arrow 13"/>
          <p:cNvSpPr/>
          <p:nvPr/>
        </p:nvSpPr>
        <p:spPr>
          <a:xfrm>
            <a:off x="5791200" y="2057400"/>
            <a:ext cx="2286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6858000" y="2057400"/>
            <a:ext cx="2286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7086600" y="3657600"/>
            <a:ext cx="2286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6019800" y="3657600"/>
            <a:ext cx="228600" cy="1524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7429501" y="2400300"/>
            <a:ext cx="1143000" cy="317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89" name="TextBox 20"/>
          <p:cNvSpPr txBox="1">
            <a:spLocks noChangeArrowheads="1"/>
          </p:cNvSpPr>
          <p:nvPr/>
        </p:nvSpPr>
        <p:spPr bwMode="auto">
          <a:xfrm>
            <a:off x="8001000" y="2209800"/>
            <a:ext cx="663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2mm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95930" y="6076890"/>
            <a:ext cx="4052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/>
              <a:t>Shuzo Ogawa (Nagoya) interpreted this event as production of one particle</a:t>
            </a:r>
          </a:p>
          <a:p>
            <a:pPr algn="ctr"/>
            <a:r>
              <a:rPr lang="en-US" sz="1000" dirty="0" smtClean="0"/>
              <a:t>with a c-quark (X</a:t>
            </a:r>
            <a:r>
              <a:rPr lang="en-US" sz="1000" dirty="0" smtClean="0">
                <a:sym typeface="Wingdings" pitchFamily="2" charset="2"/>
              </a:rPr>
              <a:t></a:t>
            </a:r>
            <a:r>
              <a:rPr lang="en-US" sz="1000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US" sz="1000" baseline="30000" dirty="0" smtClean="0">
                <a:sym typeface="Wingdings" pitchFamily="2" charset="2"/>
              </a:rPr>
              <a:t>0</a:t>
            </a:r>
            <a:r>
              <a:rPr lang="en-US" sz="1000" dirty="0" smtClean="0">
                <a:sym typeface="Wingdings" pitchFamily="2" charset="2"/>
              </a:rPr>
              <a:t>p) and one with an anti-c-quark (X</a:t>
            </a:r>
            <a:r>
              <a:rPr lang="en-US" sz="1000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US" sz="1000" baseline="30000" dirty="0" smtClean="0">
                <a:sym typeface="Wingdings" pitchFamily="2" charset="2"/>
              </a:rPr>
              <a:t>0</a:t>
            </a:r>
            <a:r>
              <a:rPr lang="en-US" sz="1000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US" sz="1000" baseline="30000" dirty="0" smtClean="0">
                <a:latin typeface="Comic Sans MS"/>
                <a:sym typeface="Wingdings" pitchFamily="2" charset="2"/>
              </a:rPr>
              <a:t>±</a:t>
            </a:r>
            <a:r>
              <a:rPr lang="en-US" sz="1000" dirty="0" smtClean="0">
                <a:sym typeface="Wingdings" pitchFamily="2" charset="2"/>
              </a:rPr>
              <a:t>).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243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  <p:bldP spid="14" grpId="0" animBg="1"/>
      <p:bldP spid="15" grpId="0" animBg="1"/>
      <p:bldP spid="16" grpId="0" animBg="1"/>
      <p:bldP spid="18" grpId="0" animBg="1"/>
      <p:bldP spid="101389" grpId="0"/>
      <p:bldP spid="1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80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Introducing a CP-violating, complex</a:t>
            </a:r>
            <a:br>
              <a:rPr lang="en-US" dirty="0" smtClean="0"/>
            </a:br>
            <a:r>
              <a:rPr lang="en-US" dirty="0" smtClean="0"/>
              <a:t>amplitude into the Standard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2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elementary particles in 1973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612" y="2055812"/>
            <a:ext cx="3278188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132012" y="2589212"/>
            <a:ext cx="53340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32012" y="3960812"/>
            <a:ext cx="53340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76336" y="3960812"/>
            <a:ext cx="1066800" cy="121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055812"/>
            <a:ext cx="3278188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553200" y="2589212"/>
            <a:ext cx="53340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53200" y="3970507"/>
            <a:ext cx="53340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162800" y="3960812"/>
            <a:ext cx="1066800" cy="121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19800" y="2589212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84422" y="1417638"/>
            <a:ext cx="142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In Nagoya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6587" y="1570038"/>
            <a:ext cx="3059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In the rest of the world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7962" y="2561892"/>
            <a:ext cx="533400" cy="5880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696200" y="2534573"/>
            <a:ext cx="533400" cy="5880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1973  Kobayashi &amp; Maskawa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3382" y="862013"/>
            <a:ext cx="3982418" cy="26785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04452" name="Line 4"/>
          <p:cNvSpPr>
            <a:spLocks noChangeShapeType="1"/>
          </p:cNvSpPr>
          <p:nvPr/>
        </p:nvSpPr>
        <p:spPr bwMode="auto">
          <a:xfrm>
            <a:off x="3385664" y="1592350"/>
            <a:ext cx="1199175" cy="296776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5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5064" y="1231986"/>
            <a:ext cx="955675" cy="11461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445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3581400"/>
            <a:ext cx="1100138" cy="11461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04455" name="Rectangle 8"/>
          <p:cNvSpPr>
            <a:spLocks noChangeArrowheads="1"/>
          </p:cNvSpPr>
          <p:nvPr/>
        </p:nvSpPr>
        <p:spPr bwMode="auto">
          <a:xfrm>
            <a:off x="1100138" y="1136650"/>
            <a:ext cx="1327150" cy="752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1600" b="1" dirty="0">
                <a:solidFill>
                  <a:srgbClr val="CC0000"/>
                </a:solidFill>
                <a:latin typeface="Times New Roman" pitchFamily="-107" charset="0"/>
                <a:ea typeface="MS PGothic" pitchFamily="34" charset="-128"/>
                <a:cs typeface="MS PGothic" pitchFamily="34" charset="-128"/>
              </a:rPr>
              <a:t>Makoto</a:t>
            </a:r>
          </a:p>
          <a:p>
            <a:pPr algn="ctr" eaLnBrk="0" hangingPunct="0"/>
            <a:r>
              <a:rPr kumimoji="1" lang="en-US" sz="1600" b="1" dirty="0">
                <a:solidFill>
                  <a:srgbClr val="CC0000"/>
                </a:solidFill>
                <a:latin typeface="Times New Roman" pitchFamily="-107" charset="0"/>
                <a:ea typeface="MS PGothic" pitchFamily="34" charset="-128"/>
                <a:cs typeface="MS PGothic" pitchFamily="34" charset="-128"/>
              </a:rPr>
              <a:t>Kobayashi</a:t>
            </a:r>
          </a:p>
        </p:txBody>
      </p:sp>
      <p:sp>
        <p:nvSpPr>
          <p:cNvPr id="104456" name="Rectangle 9"/>
          <p:cNvSpPr>
            <a:spLocks noChangeArrowheads="1"/>
          </p:cNvSpPr>
          <p:nvPr/>
        </p:nvSpPr>
        <p:spPr bwMode="auto">
          <a:xfrm>
            <a:off x="7772400" y="3886200"/>
            <a:ext cx="1600200" cy="76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1600" b="1">
                <a:solidFill>
                  <a:srgbClr val="CC0000"/>
                </a:solidFill>
                <a:latin typeface="Times New Roman" pitchFamily="-107" charset="0"/>
                <a:ea typeface="MS PGothic" pitchFamily="34" charset="-128"/>
                <a:cs typeface="MS PGothic" pitchFamily="34" charset="-128"/>
              </a:rPr>
              <a:t>Toshihide</a:t>
            </a:r>
          </a:p>
          <a:p>
            <a:pPr algn="ctr" eaLnBrk="0" hangingPunct="0"/>
            <a:r>
              <a:rPr kumimoji="1" lang="en-US" sz="1600" b="1">
                <a:solidFill>
                  <a:srgbClr val="CC0000"/>
                </a:solidFill>
                <a:latin typeface="Times New Roman" pitchFamily="-107" charset="0"/>
                <a:ea typeface="MS PGothic" pitchFamily="34" charset="-128"/>
                <a:cs typeface="MS PGothic" pitchFamily="34" charset="-128"/>
              </a:rPr>
              <a:t>Maskawa</a:t>
            </a:r>
          </a:p>
        </p:txBody>
      </p:sp>
      <p:pic>
        <p:nvPicPr>
          <p:cNvPr id="10445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370" y="3428589"/>
            <a:ext cx="6170352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72248" y="6346254"/>
            <a:ext cx="6400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74370" y="6222589"/>
            <a:ext cx="609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64" name="TextBox 18"/>
          <p:cNvSpPr txBox="1">
            <a:spLocks noChangeArrowheads="1"/>
          </p:cNvSpPr>
          <p:nvPr/>
        </p:nvSpPr>
        <p:spPr bwMode="auto">
          <a:xfrm>
            <a:off x="87034" y="4365054"/>
            <a:ext cx="947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omic Sans MS" pitchFamily="-107" charset="0"/>
              </a:rPr>
              <a:t>PAGE 1</a:t>
            </a:r>
          </a:p>
        </p:txBody>
      </p:sp>
      <p:sp>
        <p:nvSpPr>
          <p:cNvPr id="104465" name="TextBox 12"/>
          <p:cNvSpPr txBox="1">
            <a:spLocks noChangeArrowheads="1"/>
          </p:cNvSpPr>
          <p:nvPr/>
        </p:nvSpPr>
        <p:spPr bwMode="auto">
          <a:xfrm>
            <a:off x="7086600" y="5405045"/>
            <a:ext cx="2044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996633"/>
                </a:solidFill>
                <a:latin typeface="Comic Sans MS" pitchFamily="-107" charset="0"/>
              </a:rPr>
              <a:t>“quartet scheme”</a:t>
            </a:r>
          </a:p>
          <a:p>
            <a:r>
              <a:rPr lang="en-US" dirty="0" smtClean="0">
                <a:solidFill>
                  <a:srgbClr val="996633"/>
                </a:solidFill>
                <a:latin typeface="Comic Sans MS" pitchFamily="-107" charset="0"/>
              </a:rPr>
              <a:t>=4-quark model</a:t>
            </a:r>
            <a:endParaRPr lang="en-US" dirty="0">
              <a:solidFill>
                <a:srgbClr val="996633"/>
              </a:solidFill>
              <a:latin typeface="Comic Sans MS" pitchFamily="-107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01122" y="6051376"/>
            <a:ext cx="5943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04532" y="990600"/>
            <a:ext cx="275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Nagoya Theory Group 1973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H="1" flipV="1">
            <a:off x="6096000" y="3063045"/>
            <a:ext cx="1219200" cy="746955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 flipH="1">
            <a:off x="6719426" y="5752548"/>
            <a:ext cx="510796" cy="220227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3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Quark-flavor-mixing for 4 flavors</a:t>
            </a:r>
            <a:endParaRPr lang="en-US" dirty="0"/>
          </a:p>
        </p:txBody>
      </p:sp>
      <p:graphicFrame>
        <p:nvGraphicFramePr>
          <p:cNvPr id="212994" name="Object 2"/>
          <p:cNvGraphicFramePr>
            <a:graphicFrameLocks noChangeAspect="1"/>
          </p:cNvGraphicFramePr>
          <p:nvPr/>
        </p:nvGraphicFramePr>
        <p:xfrm>
          <a:off x="588682" y="1716015"/>
          <a:ext cx="4257675" cy="153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64" name="Equation" r:id="rId3" imgW="1231900" imgH="444500" progId="Equation.3">
                  <p:embed/>
                </p:oleObj>
              </mc:Choice>
              <mc:Fallback>
                <p:oleObj name="Equation" r:id="rId3" imgW="1231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2" y="1716015"/>
                        <a:ext cx="4257675" cy="153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3584441" y="3350279"/>
            <a:ext cx="1363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Mass</a:t>
            </a:r>
          </a:p>
          <a:p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eigenstates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110304" y="3374638"/>
            <a:ext cx="1421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Weak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int</a:t>
            </a:r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eigenstates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6366" y="1664309"/>
            <a:ext cx="3777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Can we add a complex CPV phase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to one of these matrix elements?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6366" y="2687894"/>
            <a:ext cx="350043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parameters:         8</a:t>
            </a:r>
          </a:p>
          <a:p>
            <a:r>
              <a:rPr lang="en-US" dirty="0" err="1" smtClean="0"/>
              <a:t>Unitarity</a:t>
            </a:r>
            <a:r>
              <a:rPr lang="en-US" dirty="0" smtClean="0"/>
              <a:t> conditions:               4</a:t>
            </a:r>
          </a:p>
          <a:p>
            <a:r>
              <a:rPr lang="en-US" dirty="0" smtClean="0"/>
              <a:t>4 flavors; # of </a:t>
            </a:r>
            <a:r>
              <a:rPr lang="en-US" dirty="0" err="1" smtClean="0"/>
              <a:t>arb</a:t>
            </a:r>
            <a:r>
              <a:rPr lang="en-US" dirty="0" smtClean="0"/>
              <a:t>. phases:     3</a:t>
            </a:r>
          </a:p>
          <a:p>
            <a:endParaRPr lang="en-US" dirty="0" smtClean="0"/>
          </a:p>
          <a:p>
            <a:r>
              <a:rPr lang="en-US" dirty="0" smtClean="0"/>
              <a:t># of free parameters:               1   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7668068" y="3684100"/>
            <a:ext cx="64951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79244" y="4881182"/>
            <a:ext cx="13918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 dirty="0" smtClean="0">
                <a:solidFill>
                  <a:srgbClr val="000066"/>
                </a:solidFill>
              </a:rPr>
              <a:t>V</a:t>
            </a:r>
            <a:r>
              <a:rPr lang="en-US" sz="3200" i="1" baseline="30000" dirty="0" smtClean="0">
                <a:solidFill>
                  <a:srgbClr val="000066"/>
                </a:solidFill>
              </a:rPr>
              <a:t>†</a:t>
            </a:r>
            <a:r>
              <a:rPr lang="en-US" sz="3200" i="1" dirty="0" smtClean="0">
                <a:solidFill>
                  <a:srgbClr val="000066"/>
                </a:solidFill>
              </a:rPr>
              <a:t>V= </a:t>
            </a:r>
            <a:r>
              <a:rPr lang="en-US" sz="3200" i="1" dirty="0">
                <a:solidFill>
                  <a:srgbClr val="000066"/>
                </a:solidFill>
              </a:rPr>
              <a:t>1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87932" y="4811209"/>
          <a:ext cx="3854649" cy="1512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65" name="Equation" r:id="rId5" imgW="2362200" imgH="927100" progId="Equation.3">
                  <p:embed/>
                </p:oleObj>
              </mc:Choice>
              <mc:Fallback>
                <p:oleObj name="Equation" r:id="rId5" imgW="2362200" imgH="927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932" y="4811209"/>
                        <a:ext cx="3854649" cy="15128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77786" y="4187870"/>
            <a:ext cx="2667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1 free parameter: </a:t>
            </a:r>
          </a:p>
          <a:p>
            <a:r>
              <a:rPr lang="en-US" dirty="0" smtClean="0"/>
              <a:t>         the </a:t>
            </a:r>
            <a:r>
              <a:rPr lang="en-US" dirty="0" err="1" smtClean="0"/>
              <a:t>Cabibbo</a:t>
            </a:r>
            <a:r>
              <a:rPr lang="en-US" dirty="0" smtClean="0"/>
              <a:t> angle, θ</a:t>
            </a:r>
            <a:r>
              <a:rPr lang="en-US" baseline="-25000" dirty="0" smtClean="0"/>
              <a:t>C</a:t>
            </a:r>
            <a:endParaRPr lang="en-US" baseline="-25000" dirty="0"/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5263680" y="4997303"/>
          <a:ext cx="3133725" cy="107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66" name="Equation" r:id="rId7" imgW="1295400" imgH="444500" progId="Equation.3">
                  <p:embed/>
                </p:oleObj>
              </mc:Choice>
              <mc:Fallback>
                <p:oleObj name="Equation" r:id="rId7" imgW="1295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3680" y="4997303"/>
                        <a:ext cx="3133725" cy="107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7787691" y="3022284"/>
            <a:ext cx="529887" cy="228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65387" y="3342786"/>
            <a:ext cx="529887" cy="228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90683" y="3847092"/>
            <a:ext cx="529887" cy="228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  <p:bldP spid="15" grpId="0" animBg="1"/>
      <p:bldP spid="1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KM paper, page 12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5181600"/>
            <a:ext cx="8305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05476" name="TextBox 3"/>
          <p:cNvSpPr txBox="1">
            <a:spLocks noChangeArrowheads="1"/>
          </p:cNvSpPr>
          <p:nvPr/>
        </p:nvSpPr>
        <p:spPr bwMode="auto">
          <a:xfrm>
            <a:off x="12700" y="5943600"/>
            <a:ext cx="913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996633"/>
                </a:solidFill>
                <a:latin typeface="Comic Sans MS" pitchFamily="-107" charset="0"/>
                <a:ea typeface="Arial" pitchFamily="-107" charset="0"/>
                <a:cs typeface="Arial" pitchFamily="-107" charset="0"/>
              </a:rPr>
              <a:t>i.e., theory can accommodate  CP violation, but only with 6 (or more) quarks</a:t>
            </a:r>
          </a:p>
        </p:txBody>
      </p:sp>
      <p:pic>
        <p:nvPicPr>
          <p:cNvPr id="1054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76400"/>
            <a:ext cx="7543800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90800" y="5257800"/>
            <a:ext cx="6477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62000" y="5332413"/>
            <a:ext cx="7391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71800" y="1979613"/>
            <a:ext cx="1295400" cy="1587"/>
          </a:xfrm>
          <a:prstGeom prst="line">
            <a:avLst/>
          </a:prstGeom>
          <a:ln w="28575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09600" y="1981200"/>
            <a:ext cx="76200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5482" name="TextBox 12"/>
          <p:cNvSpPr txBox="1">
            <a:spLocks noChangeArrowheads="1"/>
          </p:cNvSpPr>
          <p:nvPr/>
        </p:nvSpPr>
        <p:spPr bwMode="auto">
          <a:xfrm>
            <a:off x="2819400" y="1295400"/>
            <a:ext cx="1865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pitchFamily="-107" charset="0"/>
              </a:rPr>
              <a:t>“6 quark model”</a:t>
            </a:r>
          </a:p>
        </p:txBody>
      </p:sp>
      <p:sp>
        <p:nvSpPr>
          <p:cNvPr id="105483" name="TextBox 13"/>
          <p:cNvSpPr txBox="1">
            <a:spLocks noChangeArrowheads="1"/>
          </p:cNvSpPr>
          <p:nvPr/>
        </p:nvSpPr>
        <p:spPr bwMode="auto">
          <a:xfrm>
            <a:off x="3048000" y="3200400"/>
            <a:ext cx="1057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etc., etc.</a:t>
            </a:r>
          </a:p>
        </p:txBody>
      </p:sp>
      <p:pic>
        <p:nvPicPr>
          <p:cNvPr id="10548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667000"/>
            <a:ext cx="9017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5900" y="2895600"/>
            <a:ext cx="65913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 rot="952024">
            <a:off x="996950" y="2919413"/>
            <a:ext cx="155575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 rot="952024">
            <a:off x="955675" y="3322638"/>
            <a:ext cx="155575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 rot="952024">
            <a:off x="955675" y="3627438"/>
            <a:ext cx="155575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548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2667000"/>
            <a:ext cx="9017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 rot="952024">
            <a:off x="8464550" y="2919413"/>
            <a:ext cx="155575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 rot="952024">
            <a:off x="8423275" y="3322638"/>
            <a:ext cx="155575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rot="952024">
            <a:off x="8423275" y="3627438"/>
            <a:ext cx="155575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93" name="TextBox 23"/>
          <p:cNvSpPr txBox="1">
            <a:spLocks noChangeArrowheads="1"/>
          </p:cNvSpPr>
          <p:nvPr/>
        </p:nvSpPr>
        <p:spPr bwMode="auto">
          <a:xfrm>
            <a:off x="914400" y="2819400"/>
            <a:ext cx="236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omic Sans MS" pitchFamily="-107" charset="0"/>
              </a:rPr>
              <a:t>‘</a:t>
            </a:r>
          </a:p>
        </p:txBody>
      </p:sp>
      <p:sp>
        <p:nvSpPr>
          <p:cNvPr id="105494" name="TextBox 24"/>
          <p:cNvSpPr txBox="1">
            <a:spLocks noChangeArrowheads="1"/>
          </p:cNvSpPr>
          <p:nvPr/>
        </p:nvSpPr>
        <p:spPr bwMode="auto">
          <a:xfrm>
            <a:off x="914400" y="3200400"/>
            <a:ext cx="236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omic Sans MS" pitchFamily="-107" charset="0"/>
              </a:rPr>
              <a:t>‘</a:t>
            </a:r>
          </a:p>
        </p:txBody>
      </p:sp>
      <p:sp>
        <p:nvSpPr>
          <p:cNvPr id="105495" name="TextBox 25"/>
          <p:cNvSpPr txBox="1">
            <a:spLocks noChangeArrowheads="1"/>
          </p:cNvSpPr>
          <p:nvPr/>
        </p:nvSpPr>
        <p:spPr bwMode="auto">
          <a:xfrm>
            <a:off x="906463" y="3505200"/>
            <a:ext cx="236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omic Sans MS" pitchFamily="-107" charset="0"/>
              </a:rPr>
              <a:t>‘</a:t>
            </a:r>
          </a:p>
        </p:txBody>
      </p:sp>
      <p:sp>
        <p:nvSpPr>
          <p:cNvPr id="27" name="Oval 26"/>
          <p:cNvSpPr/>
          <p:nvPr/>
        </p:nvSpPr>
        <p:spPr>
          <a:xfrm>
            <a:off x="7315200" y="2667000"/>
            <a:ext cx="533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886200" y="3429000"/>
            <a:ext cx="533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98" name="TextBox 28"/>
          <p:cNvSpPr txBox="1">
            <a:spLocks noChangeArrowheads="1"/>
          </p:cNvSpPr>
          <p:nvPr/>
        </p:nvSpPr>
        <p:spPr bwMode="auto">
          <a:xfrm>
            <a:off x="1371600" y="4343400"/>
            <a:ext cx="5907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 Euler angles: 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q</a:t>
            </a:r>
            <a:r>
              <a:rPr lang="en-US" baseline="-25000" dirty="0">
                <a:solidFill>
                  <a:srgbClr val="FF0000"/>
                </a:solidFill>
                <a:latin typeface="Symbol" pitchFamily="-107" charset="2"/>
              </a:rPr>
              <a:t>1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 q</a:t>
            </a:r>
            <a:r>
              <a:rPr lang="en-US" baseline="-25000" dirty="0">
                <a:solidFill>
                  <a:srgbClr val="FF0000"/>
                </a:solidFill>
                <a:latin typeface="Symbol" pitchFamily="-107" charset="2"/>
              </a:rPr>
              <a:t>2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 &amp; q</a:t>
            </a:r>
            <a:r>
              <a:rPr lang="en-US" baseline="-25000" dirty="0">
                <a:solidFill>
                  <a:srgbClr val="FF0000"/>
                </a:solidFill>
                <a:latin typeface="Symbol" pitchFamily="-107" charset="2"/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,  plus 1 CP-violating phase: </a:t>
            </a:r>
            <a:r>
              <a:rPr lang="en-US" dirty="0" err="1">
                <a:solidFill>
                  <a:srgbClr val="FF0000"/>
                </a:solidFill>
                <a:latin typeface="Symbol" pitchFamily="-107" charset="2"/>
              </a:rPr>
              <a:t>d</a:t>
            </a:r>
            <a:endParaRPr lang="en-US" dirty="0">
              <a:solidFill>
                <a:srgbClr val="FF0000"/>
              </a:solidFill>
              <a:latin typeface="Symbol" pitchFamily="-107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0832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about 6 quark flavors</a:t>
            </a:r>
            <a:endParaRPr lang="en-US" dirty="0"/>
          </a:p>
        </p:txBody>
      </p:sp>
      <p:graphicFrame>
        <p:nvGraphicFramePr>
          <p:cNvPr id="212994" name="Object 2"/>
          <p:cNvGraphicFramePr>
            <a:graphicFrameLocks noChangeAspect="1"/>
          </p:cNvGraphicFramePr>
          <p:nvPr/>
        </p:nvGraphicFramePr>
        <p:xfrm>
          <a:off x="588683" y="1664309"/>
          <a:ext cx="4343825" cy="1825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64" name="Equation" r:id="rId3" imgW="1600200" imgH="673100" progId="Equation.3">
                  <p:embed/>
                </p:oleObj>
              </mc:Choice>
              <mc:Fallback>
                <p:oleObj name="Equation" r:id="rId3" imgW="16002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3" y="1664309"/>
                        <a:ext cx="4343825" cy="1825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7061173">
            <a:off x="3563614" y="4242977"/>
            <a:ext cx="1363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Mass</a:t>
            </a:r>
          </a:p>
          <a:p>
            <a:r>
              <a:rPr lang="en-US" sz="2000" dirty="0" err="1" smtClean="0">
                <a:solidFill>
                  <a:schemeClr val="accent5">
                    <a:lumMod val="75000"/>
                  </a:schemeClr>
                </a:solidFill>
              </a:rPr>
              <a:t>eigenstates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574076" y="4124252"/>
            <a:ext cx="1421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Weak </a:t>
            </a:r>
            <a:r>
              <a:rPr lang="en-US" sz="2000" dirty="0" err="1" smtClean="0">
                <a:solidFill>
                  <a:srgbClr val="FF0000"/>
                </a:solidFill>
              </a:rPr>
              <a:t>int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eigenstates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6366" y="1664309"/>
            <a:ext cx="3777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Can we add a complex CPV phase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to one of these matrix elements?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6366" y="2687894"/>
            <a:ext cx="350043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parameters:       18</a:t>
            </a:r>
          </a:p>
          <a:p>
            <a:r>
              <a:rPr lang="en-US" dirty="0" err="1" smtClean="0"/>
              <a:t>Unitarity</a:t>
            </a:r>
            <a:r>
              <a:rPr lang="en-US" dirty="0" smtClean="0"/>
              <a:t> conditions:               9</a:t>
            </a:r>
          </a:p>
          <a:p>
            <a:r>
              <a:rPr lang="en-US" dirty="0" smtClean="0"/>
              <a:t>6 flavors; # of </a:t>
            </a:r>
            <a:r>
              <a:rPr lang="en-US" dirty="0" err="1" smtClean="0"/>
              <a:t>arb</a:t>
            </a:r>
            <a:r>
              <a:rPr lang="en-US" dirty="0" smtClean="0"/>
              <a:t>. phases:     5</a:t>
            </a:r>
          </a:p>
          <a:p>
            <a:endParaRPr lang="en-US" dirty="0" smtClean="0"/>
          </a:p>
          <a:p>
            <a:r>
              <a:rPr lang="en-US" dirty="0" smtClean="0"/>
              <a:t># of free parameters:               4   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7668068" y="3684100"/>
            <a:ext cx="64951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42052" y="5067167"/>
            <a:ext cx="33447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4 parameters, 3 or rotations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(Euler angles: </a:t>
            </a:r>
            <a:r>
              <a:rPr lang="en-US" dirty="0" smtClean="0">
                <a:solidFill>
                  <a:srgbClr val="FF0000"/>
                </a:solidFill>
                <a:latin typeface="Symbol" pitchFamily="-107" charset="2"/>
              </a:rPr>
              <a:t>q</a:t>
            </a:r>
            <a:r>
              <a:rPr lang="en-US" baseline="-25000" dirty="0" smtClean="0">
                <a:solidFill>
                  <a:srgbClr val="FF0000"/>
                </a:solidFill>
                <a:latin typeface="Symbol" pitchFamily="-107" charset="2"/>
              </a:rPr>
              <a:t>1</a:t>
            </a:r>
            <a:r>
              <a:rPr lang="en-US" dirty="0" smtClean="0">
                <a:solidFill>
                  <a:srgbClr val="FF0000"/>
                </a:solidFill>
                <a:latin typeface="Symbol" pitchFamily="-107" charset="2"/>
              </a:rPr>
              <a:t> q</a:t>
            </a:r>
            <a:r>
              <a:rPr lang="en-US" baseline="-25000" dirty="0" smtClean="0">
                <a:solidFill>
                  <a:srgbClr val="FF0000"/>
                </a:solidFill>
                <a:latin typeface="Symbol" pitchFamily="-107" charset="2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Symbol" pitchFamily="-107" charset="2"/>
              </a:rPr>
              <a:t> &amp; q</a:t>
            </a:r>
            <a:r>
              <a:rPr lang="en-US" baseline="-25000" dirty="0" smtClean="0">
                <a:solidFill>
                  <a:srgbClr val="FF0000"/>
                </a:solidFill>
                <a:latin typeface="Symbol" pitchFamily="-107" charset="2"/>
              </a:rPr>
              <a:t>3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) with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one left over for a CPV phase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43546" y="4482391"/>
            <a:ext cx="96753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latin typeface="Comic Sans MS"/>
              </a:rPr>
              <a:t>Yes!</a:t>
            </a:r>
            <a:endParaRPr lang="en-US" sz="3200" dirty="0">
              <a:solidFill>
                <a:srgbClr val="800000"/>
              </a:solidFill>
              <a:latin typeface="Comic Sans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948" y="4165222"/>
            <a:ext cx="2563217" cy="240677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737301" y="4165222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99675" y="6186570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224356" y="4470710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673272" y="4770500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516104" y="5601266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891608" y="5482966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689205" y="4016531"/>
            <a:ext cx="417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chemeClr val="accent5">
                    <a:lumMod val="75000"/>
                  </a:schemeClr>
                </a:solidFill>
              </a:rPr>
              <a:t>b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2178" y="5303619"/>
            <a:ext cx="378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chemeClr val="accent5">
                    <a:lumMod val="75000"/>
                  </a:schemeClr>
                </a:solidFill>
              </a:rPr>
              <a:t>s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65351" y="6041983"/>
            <a:ext cx="417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chemeClr val="accent5">
                    <a:lumMod val="75000"/>
                  </a:schemeClr>
                </a:solidFill>
              </a:rPr>
              <a:t>d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56110" y="4596921"/>
            <a:ext cx="494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b</a:t>
            </a:r>
            <a:r>
              <a:rPr lang="en-US" sz="2400" i="1" dirty="0" smtClean="0">
                <a:solidFill>
                  <a:srgbClr val="FF0000"/>
                </a:solidFill>
              </a:rPr>
              <a:t>’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17541" y="4287656"/>
            <a:ext cx="455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s</a:t>
            </a:r>
            <a:r>
              <a:rPr lang="en-US" sz="2400" i="1" dirty="0" smtClean="0">
                <a:solidFill>
                  <a:srgbClr val="FF0000"/>
                </a:solidFill>
              </a:rPr>
              <a:t>’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25249" y="5474385"/>
            <a:ext cx="494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d</a:t>
            </a:r>
            <a:r>
              <a:rPr lang="en-US" sz="2400" i="1" dirty="0" smtClean="0">
                <a:solidFill>
                  <a:srgbClr val="FF0000"/>
                </a:solidFill>
              </a:rPr>
              <a:t>’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93420" y="5015681"/>
            <a:ext cx="43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Symbol"/>
              </a:rPr>
              <a:t>q</a:t>
            </a:r>
            <a:r>
              <a:rPr lang="en-US" i="1" baseline="-25000" dirty="0" smtClean="0"/>
              <a:t>2</a:t>
            </a:r>
            <a:endParaRPr lang="en-US" i="1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3068868" y="5672651"/>
            <a:ext cx="43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Symbol"/>
              </a:rPr>
              <a:t>q</a:t>
            </a:r>
            <a:r>
              <a:rPr lang="en-US" i="1" baseline="-25000" dirty="0" smtClean="0"/>
              <a:t>3</a:t>
            </a:r>
            <a:endParaRPr lang="en-US" i="1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2638792" y="5728602"/>
            <a:ext cx="43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Symbol"/>
              </a:rPr>
              <a:t>q</a:t>
            </a:r>
            <a:r>
              <a:rPr lang="en-US" i="1" baseline="-25000" dirty="0" smtClean="0"/>
              <a:t>1</a:t>
            </a:r>
            <a:endParaRPr lang="en-US" i="1" baseline="-25000" dirty="0"/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3916273" y="3684279"/>
            <a:ext cx="1012501" cy="35393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V="1">
            <a:off x="721977" y="3562926"/>
            <a:ext cx="674253" cy="2329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74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8" grpId="0"/>
      <p:bldP spid="30" grpId="0"/>
      <p:bldP spid="31" grpId="0"/>
      <p:bldP spid="32" grpId="0"/>
      <p:bldP spid="3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22287"/>
          </a:xfrm>
        </p:spPr>
        <p:txBody>
          <a:bodyPr>
            <a:normAutofit fontScale="90000"/>
          </a:bodyPr>
          <a:lstStyle/>
          <a:p>
            <a:r>
              <a:rPr lang="en-US" dirty="0"/>
              <a:t>Quark field </a:t>
            </a:r>
            <a:r>
              <a:rPr lang="en-US" dirty="0" smtClean="0"/>
              <a:t>“re-phasing”</a:t>
            </a:r>
            <a:endParaRPr lang="en-US" dirty="0"/>
          </a:p>
        </p:txBody>
      </p:sp>
      <p:sp>
        <p:nvSpPr>
          <p:cNvPr id="450566" name="Text Box 6"/>
          <p:cNvSpPr txBox="1">
            <a:spLocks noChangeArrowheads="1"/>
          </p:cNvSpPr>
          <p:nvPr/>
        </p:nvSpPr>
        <p:spPr bwMode="auto">
          <a:xfrm>
            <a:off x="685800" y="838200"/>
            <a:ext cx="525868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multiply each quark by an arbitrary </a:t>
            </a:r>
            <a:r>
              <a:rPr lang="en-US" sz="2000" dirty="0">
                <a:solidFill>
                  <a:srgbClr val="000099"/>
                </a:solidFill>
              </a:rPr>
              <a:t>phase </a:t>
            </a:r>
            <a:r>
              <a:rPr lang="en-US" sz="2000" dirty="0" smtClean="0">
                <a:solidFill>
                  <a:srgbClr val="000099"/>
                </a:solidFill>
              </a:rPr>
              <a:t>factor: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450567" name="Text Box 7"/>
          <p:cNvSpPr txBox="1">
            <a:spLocks noChangeArrowheads="1"/>
          </p:cNvSpPr>
          <p:nvPr/>
        </p:nvSpPr>
        <p:spPr bwMode="auto">
          <a:xfrm>
            <a:off x="686435" y="2064316"/>
            <a:ext cx="474450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simultaneously “</a:t>
            </a:r>
            <a:r>
              <a:rPr lang="en-US" sz="2000" dirty="0" err="1" smtClean="0">
                <a:solidFill>
                  <a:srgbClr val="000099"/>
                </a:solidFill>
              </a:rPr>
              <a:t>rephase</a:t>
            </a:r>
            <a:r>
              <a:rPr lang="en-US" sz="2000" dirty="0" smtClean="0">
                <a:solidFill>
                  <a:srgbClr val="000099"/>
                </a:solidFill>
              </a:rPr>
              <a:t>” </a:t>
            </a:r>
            <a:r>
              <a:rPr lang="en-US" sz="2000" dirty="0">
                <a:solidFill>
                  <a:srgbClr val="000099"/>
                </a:solidFill>
              </a:rPr>
              <a:t>the CKM matrix:</a:t>
            </a:r>
          </a:p>
        </p:txBody>
      </p:sp>
      <p:sp>
        <p:nvSpPr>
          <p:cNvPr id="450569" name="Text Box 9"/>
          <p:cNvSpPr txBox="1">
            <a:spLocks noChangeArrowheads="1"/>
          </p:cNvSpPr>
          <p:nvPr/>
        </p:nvSpPr>
        <p:spPr bwMode="auto">
          <a:xfrm>
            <a:off x="6264899" y="2682663"/>
            <a:ext cx="387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or</a:t>
            </a:r>
          </a:p>
        </p:txBody>
      </p:sp>
      <p:sp>
        <p:nvSpPr>
          <p:cNvPr id="450572" name="Text Box 12"/>
          <p:cNvSpPr txBox="1">
            <a:spLocks noChangeArrowheads="1"/>
          </p:cNvSpPr>
          <p:nvPr/>
        </p:nvSpPr>
        <p:spPr bwMode="auto">
          <a:xfrm>
            <a:off x="1436498" y="3735811"/>
            <a:ext cx="162371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is unchanged:</a:t>
            </a:r>
            <a:endParaRPr lang="en-US" sz="2000" dirty="0">
              <a:solidFill>
                <a:srgbClr val="0000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10" y="1227118"/>
            <a:ext cx="1794716" cy="739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12" y="3715957"/>
            <a:ext cx="4886937" cy="517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3744469"/>
            <a:ext cx="920380" cy="433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531863"/>
            <a:ext cx="5294550" cy="1108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93" y="2588319"/>
            <a:ext cx="1966707" cy="655569"/>
          </a:xfrm>
          <a:prstGeom prst="rect">
            <a:avLst/>
          </a:prstGeom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377136" y="1401541"/>
            <a:ext cx="42530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6 (2N) arbitrary </a:t>
            </a:r>
            <a:r>
              <a:rPr lang="en-US" sz="2000" dirty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phase </a:t>
            </a:r>
            <a:r>
              <a:rPr lang="en-US" sz="2000" dirty="0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factors: </a:t>
            </a:r>
            <a:r>
              <a:rPr lang="en-US" sz="2400" b="1" dirty="0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baseline="-25000" dirty="0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i</a:t>
            </a:r>
            <a:endParaRPr lang="en-US" sz="2000" dirty="0">
              <a:solidFill>
                <a:srgbClr val="804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0" y="5289014"/>
            <a:ext cx="1497330" cy="455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37" y="4856326"/>
            <a:ext cx="5258648" cy="973285"/>
          </a:xfrm>
          <a:prstGeom prst="rect">
            <a:avLst/>
          </a:prstGeom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457200" y="6199876"/>
            <a:ext cx="829265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5 (2N-1) arbitrary phases in CKM matrix + 1 overall (trivial) phase</a:t>
            </a:r>
            <a:endParaRPr lang="en-US" sz="2000" dirty="0">
              <a:solidFill>
                <a:srgbClr val="804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50267" y="4347535"/>
            <a:ext cx="39691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1 overall phase can be factored out: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93973" y="4856326"/>
            <a:ext cx="182293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for example </a:t>
            </a:r>
            <a:r>
              <a:rPr lang="en-US" b="1" i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b="1" i="1" baseline="-25000" dirty="0" err="1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u</a:t>
            </a:r>
            <a:endParaRPr lang="en-US" b="1" i="1" dirty="0">
              <a:solidFill>
                <a:srgbClr val="804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45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7" grpId="0"/>
      <p:bldP spid="450569" grpId="0"/>
      <p:bldP spid="450572" grpId="0"/>
      <p:bldP spid="30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550" y="0"/>
            <a:ext cx="8229600" cy="949752"/>
          </a:xfrm>
        </p:spPr>
        <p:txBody>
          <a:bodyPr>
            <a:normAutofit/>
          </a:bodyPr>
          <a:lstStyle/>
          <a:p>
            <a:r>
              <a:rPr lang="en-US" dirty="0" err="1" smtClean="0"/>
              <a:t>Superweak</a:t>
            </a:r>
            <a:r>
              <a:rPr lang="en-US" dirty="0" smtClean="0"/>
              <a:t> model for CPV?</a:t>
            </a:r>
            <a:endParaRPr lang="en-US" dirty="0"/>
          </a:p>
        </p:txBody>
      </p:sp>
      <p:graphicFrame>
        <p:nvGraphicFramePr>
          <p:cNvPr id="139266" name="Object 2"/>
          <p:cNvGraphicFramePr>
            <a:graphicFrameLocks noChangeAspect="1"/>
          </p:cNvGraphicFramePr>
          <p:nvPr/>
        </p:nvGraphicFramePr>
        <p:xfrm>
          <a:off x="600550" y="982938"/>
          <a:ext cx="40005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41" name="Equation" r:id="rId3" imgW="1574800" imgH="304800" progId="Equation.3">
                  <p:embed/>
                </p:oleObj>
              </mc:Choice>
              <mc:Fallback>
                <p:oleObj name="Equation" r:id="rId3" imgW="1574800" imgH="304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550" y="982938"/>
                        <a:ext cx="4000500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Screen shot 2016-06-28 at 12.45.2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696" y="2835255"/>
            <a:ext cx="3947294" cy="233428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5160730" y="982938"/>
          <a:ext cx="2846291" cy="682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42" name="Equation" r:id="rId6" imgW="1689100" imgH="406400" progId="Equation.3">
                  <p:embed/>
                </p:oleObj>
              </mc:Choice>
              <mc:Fallback>
                <p:oleObj name="Equation" r:id="rId6" imgW="1689100" imgH="406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0730" y="982938"/>
                        <a:ext cx="2846291" cy="6826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3486526" y="3765619"/>
            <a:ext cx="340499" cy="34048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75403" y="3736771"/>
            <a:ext cx="3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639268" y="3757659"/>
            <a:ext cx="340499" cy="340484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39268" y="3728811"/>
            <a:ext cx="3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</a:t>
            </a:r>
            <a:r>
              <a:rPr lang="en-US" baseline="30000" dirty="0" smtClean="0">
                <a:solidFill>
                  <a:schemeClr val="bg1"/>
                </a:solidFill>
              </a:rPr>
              <a:t>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857990" y="3808239"/>
            <a:ext cx="544109" cy="2423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095159" y="3808239"/>
            <a:ext cx="544109" cy="2423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4337677" y="3606075"/>
            <a:ext cx="823053" cy="619654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71884" y="372881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Symbol"/>
              </a:rPr>
              <a:t>|D</a:t>
            </a:r>
            <a:r>
              <a:rPr lang="en-US" sz="1400" b="1" dirty="0" smtClean="0">
                <a:solidFill>
                  <a:srgbClr val="FF0000"/>
                </a:solidFill>
              </a:rPr>
              <a:t>S|=2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94519" y="2033106"/>
            <a:ext cx="588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CPV is very small, ~10</a:t>
            </a:r>
            <a:r>
              <a:rPr lang="en-US" baseline="30000" dirty="0" smtClean="0"/>
              <a:t>-3</a:t>
            </a:r>
            <a:r>
              <a:rPr lang="en-US" dirty="0" smtClean="0"/>
              <a:t>G</a:t>
            </a:r>
            <a:r>
              <a:rPr lang="en-US" baseline="-25000" dirty="0" smtClean="0"/>
              <a:t>F</a:t>
            </a:r>
            <a:r>
              <a:rPr lang="en-US" baseline="30000" dirty="0" smtClean="0"/>
              <a:t>2</a:t>
            </a:r>
            <a:r>
              <a:rPr lang="en-US" dirty="0" smtClean="0"/>
              <a:t>: is there a new “</a:t>
            </a:r>
            <a:r>
              <a:rPr lang="en-US" dirty="0" err="1" smtClean="0"/>
              <a:t>superweak</a:t>
            </a:r>
            <a:r>
              <a:rPr lang="en-US" dirty="0" smtClean="0"/>
              <a:t>,” very</a:t>
            </a:r>
          </a:p>
          <a:p>
            <a:r>
              <a:rPr lang="en-US" dirty="0" smtClean="0"/>
              <a:t>short-ranged </a:t>
            </a:r>
            <a:r>
              <a:rPr lang="en-US" dirty="0" smtClean="0">
                <a:latin typeface="Symbol"/>
              </a:rPr>
              <a:t>D</a:t>
            </a:r>
            <a:r>
              <a:rPr lang="en-US" dirty="0" smtClean="0"/>
              <a:t>S=2 interaction that directly couples K</a:t>
            </a:r>
            <a:r>
              <a:rPr lang="en-US" baseline="30000" dirty="0" smtClean="0"/>
              <a:t>0</a:t>
            </a:r>
            <a:r>
              <a:rPr lang="en-US" dirty="0" smtClean="0"/>
              <a:t> to K</a:t>
            </a:r>
            <a:r>
              <a:rPr lang="en-US" baseline="30000" dirty="0" smtClean="0"/>
              <a:t>0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36605" y="5052075"/>
            <a:ext cx="5872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interaction has a coupling strength ~10</a:t>
            </a:r>
            <a:r>
              <a:rPr lang="en-US" baseline="30000" dirty="0" smtClean="0"/>
              <a:t>-10</a:t>
            </a:r>
            <a:r>
              <a:rPr lang="en-US" dirty="0" smtClean="0"/>
              <a:t> G</a:t>
            </a:r>
            <a:r>
              <a:rPr lang="en-US" baseline="-25000" dirty="0" smtClean="0"/>
              <a:t>F</a:t>
            </a:r>
            <a:r>
              <a:rPr lang="en-US" dirty="0" smtClean="0"/>
              <a:t> and is only strong enough to produce Im</a:t>
            </a:r>
            <a:r>
              <a:rPr lang="en-US" i="1" dirty="0" smtClean="0"/>
              <a:t>M</a:t>
            </a:r>
            <a:r>
              <a:rPr lang="en-US" baseline="-25000" dirty="0" smtClean="0"/>
              <a:t>12</a:t>
            </a:r>
            <a:r>
              <a:rPr lang="en-US" dirty="0" smtClean="0"/>
              <a:t>, i.e. </a:t>
            </a:r>
            <a:r>
              <a:rPr lang="en-US" sz="2400" b="1" i="1" dirty="0" err="1" smtClean="0">
                <a:latin typeface="Symbol"/>
              </a:rPr>
              <a:t>e</a:t>
            </a:r>
            <a:r>
              <a:rPr lang="en-US" dirty="0" smtClean="0"/>
              <a:t>, and nothing else. It</a:t>
            </a:r>
          </a:p>
          <a:p>
            <a:r>
              <a:rPr lang="en-US" dirty="0" smtClean="0"/>
              <a:t>is seen in K</a:t>
            </a:r>
            <a:r>
              <a:rPr lang="en-US" baseline="-25000" dirty="0" smtClean="0"/>
              <a:t>L</a:t>
            </a:r>
            <a:r>
              <a:rPr lang="en-US" dirty="0" smtClean="0"/>
              <a:t> decay because </a:t>
            </a:r>
            <a:r>
              <a:rPr lang="en-US" dirty="0" smtClean="0">
                <a:latin typeface="Symbol"/>
              </a:rPr>
              <a:t>D</a:t>
            </a:r>
            <a:r>
              <a:rPr lang="en-US" dirty="0" smtClean="0"/>
              <a:t>M</a:t>
            </a:r>
            <a:r>
              <a:rPr lang="en-US" baseline="-25000" dirty="0" smtClean="0"/>
              <a:t>K</a:t>
            </a:r>
            <a:r>
              <a:rPr lang="en-US" dirty="0" smtClean="0"/>
              <a:t> (&lt;10</a:t>
            </a:r>
            <a:r>
              <a:rPr lang="en-US" baseline="30000" dirty="0" smtClean="0"/>
              <a:t>-12 </a:t>
            </a:r>
            <a:r>
              <a:rPr lang="en-US" dirty="0" err="1" smtClean="0"/>
              <a:t>MeV</a:t>
            </a:r>
            <a:r>
              <a:rPr lang="en-US" dirty="0" smtClean="0"/>
              <a:t>) is so small.</a:t>
            </a:r>
            <a:endParaRPr lang="en-US" dirty="0"/>
          </a:p>
        </p:txBody>
      </p:sp>
      <p:pic>
        <p:nvPicPr>
          <p:cNvPr id="16" name="Picture 15" descr="wolfenstein phot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95" y="2068849"/>
            <a:ext cx="1717010" cy="2190288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7004915" y="949423"/>
            <a:ext cx="539028" cy="340251"/>
          </a:xfrm>
          <a:prstGeom prst="straightConnector1">
            <a:avLst/>
          </a:prstGeom>
          <a:ln w="44450">
            <a:solidFill>
              <a:srgbClr val="A5002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887801" y="949423"/>
            <a:ext cx="656142" cy="333169"/>
          </a:xfrm>
          <a:prstGeom prst="straightConnector1">
            <a:avLst/>
          </a:prstGeom>
          <a:ln w="44450">
            <a:solidFill>
              <a:srgbClr val="A5002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0800000">
            <a:off x="7360992" y="23533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533400" y="2755900"/>
            <a:ext cx="2225675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600" b="1">
                <a:solidFill>
                  <a:srgbClr val="990033"/>
                </a:solidFill>
                <a:latin typeface="Times New Roman" charset="0"/>
                <a:ea typeface="MS PGothic" charset="0"/>
                <a:cs typeface="MS PGothic" charset="0"/>
              </a:rPr>
              <a:t>3 quarks:</a:t>
            </a:r>
            <a:r>
              <a:rPr kumimoji="1" lang="en-US" sz="3600" b="1">
                <a:latin typeface="Times New Roman" charset="0"/>
                <a:ea typeface="MS PGothic" charset="0"/>
                <a:cs typeface="MS PGothic" charset="0"/>
              </a:rPr>
              <a:t>   </a:t>
            </a:r>
          </a:p>
        </p:txBody>
      </p:sp>
      <p:graphicFrame>
        <p:nvGraphicFramePr>
          <p:cNvPr id="168964" name="Object 4"/>
          <p:cNvGraphicFramePr>
            <a:graphicFrameLocks noChangeAspect="1"/>
          </p:cNvGraphicFramePr>
          <p:nvPr/>
        </p:nvGraphicFramePr>
        <p:xfrm>
          <a:off x="2971800" y="3060700"/>
          <a:ext cx="1962150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52" name="Equation" r:id="rId3" imgW="406080" imgH="533160" progId="Equation.3">
                  <p:embed/>
                </p:oleObj>
              </mc:Choice>
              <mc:Fallback>
                <p:oleObj name="Equation" r:id="rId3" imgW="40608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060700"/>
                        <a:ext cx="1962150" cy="2578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965" name="Object 5"/>
          <p:cNvGraphicFramePr>
            <a:graphicFrameLocks noChangeAspect="1"/>
          </p:cNvGraphicFramePr>
          <p:nvPr/>
        </p:nvGraphicFramePr>
        <p:xfrm>
          <a:off x="4514850" y="52387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53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52387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762000" y="3517900"/>
            <a:ext cx="1577975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solidFill>
                  <a:schemeClr val="tx2"/>
                </a:solidFill>
                <a:latin typeface="Times New Roman" charset="0"/>
                <a:ea typeface="MS PGothic" charset="0"/>
                <a:cs typeface="MS PGothic" charset="0"/>
              </a:rPr>
              <a:t>q=</a:t>
            </a:r>
            <a:r>
              <a:rPr kumimoji="1" lang="en-US" sz="2800" b="1">
                <a:solidFill>
                  <a:schemeClr val="tx2"/>
                </a:solidFill>
                <a:latin typeface="Symbol" charset="2"/>
                <a:ea typeface="MS PGothic" charset="0"/>
                <a:cs typeface="MS PGothic" charset="0"/>
              </a:rPr>
              <a:t>+</a:t>
            </a:r>
            <a:r>
              <a:rPr kumimoji="1" lang="en-US" sz="2800" b="1">
                <a:solidFill>
                  <a:schemeClr val="tx2"/>
                </a:solidFill>
                <a:latin typeface="Times New Roman" charset="0"/>
                <a:ea typeface="MS PGothic" charset="0"/>
                <a:cs typeface="MS PGothic" charset="0"/>
              </a:rPr>
              <a:t>2/3</a:t>
            </a: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685800" y="4827588"/>
            <a:ext cx="1447800" cy="5191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800" b="1">
                <a:solidFill>
                  <a:schemeClr val="tx2"/>
                </a:solidFill>
                <a:latin typeface="Times New Roman" charset="0"/>
                <a:ea typeface="MS PGothic" charset="0"/>
                <a:cs typeface="MS PGothic" charset="0"/>
              </a:rPr>
              <a:t>q=</a:t>
            </a:r>
            <a:r>
              <a:rPr kumimoji="1" lang="en-US" sz="2800" b="1">
                <a:solidFill>
                  <a:schemeClr val="tx2"/>
                </a:solidFill>
                <a:latin typeface="Symbol" charset="2"/>
                <a:ea typeface="MS PGothic" charset="0"/>
                <a:cs typeface="MS PGothic" charset="0"/>
              </a:rPr>
              <a:t>-</a:t>
            </a:r>
            <a:r>
              <a:rPr kumimoji="1" lang="en-US" sz="2800" b="1">
                <a:solidFill>
                  <a:schemeClr val="tx2"/>
                </a:solidFill>
                <a:latin typeface="Times New Roman" charset="0"/>
                <a:ea typeface="MS PGothic" charset="0"/>
                <a:cs typeface="MS PGothic" charset="0"/>
              </a:rPr>
              <a:t>1/3</a:t>
            </a: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>
            <a:off x="6297613" y="685800"/>
            <a:ext cx="1855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66"/>
                </a:solidFill>
              </a:rPr>
              <a:t>1964-1974</a:t>
            </a:r>
          </a:p>
        </p:txBody>
      </p:sp>
      <p:sp>
        <p:nvSpPr>
          <p:cNvPr id="168983" name="Text Box 23"/>
          <p:cNvSpPr txBox="1">
            <a:spLocks noChangeArrowheads="1"/>
          </p:cNvSpPr>
          <p:nvPr/>
        </p:nvSpPr>
        <p:spPr bwMode="auto">
          <a:xfrm>
            <a:off x="0" y="1295400"/>
            <a:ext cx="9144000" cy="57943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en-US" sz="3200" b="1">
                <a:solidFill>
                  <a:srgbClr val="336600"/>
                </a:solidFill>
                <a:ea typeface="MS PGothic" charset="0"/>
                <a:cs typeface="MS PGothic" charset="0"/>
              </a:rPr>
              <a:t>3x3 matrix </a:t>
            </a:r>
            <a:r>
              <a:rPr kumimoji="1" lang="en-US" sz="3200" b="1">
                <a:solidFill>
                  <a:srgbClr val="336600"/>
                </a:solidFill>
                <a:ea typeface="MS PGothic" charset="0"/>
                <a:cs typeface="MS PGothic" charset="0"/>
                <a:sym typeface="Symbol" charset="2"/>
              </a:rPr>
              <a:t></a:t>
            </a:r>
            <a:r>
              <a:rPr kumimoji="1" lang="en-US" sz="3200" b="1">
                <a:solidFill>
                  <a:srgbClr val="336600"/>
                </a:solidFill>
                <a:ea typeface="MS PGothic" charset="0"/>
                <a:cs typeface="MS PGothic" charset="0"/>
              </a:rPr>
              <a:t>3 generations, i.e. 6 quarks</a:t>
            </a:r>
          </a:p>
        </p:txBody>
      </p:sp>
      <p:sp>
        <p:nvSpPr>
          <p:cNvPr id="168984" name="Text Box 24"/>
          <p:cNvSpPr txBox="1">
            <a:spLocks noChangeArrowheads="1"/>
          </p:cNvSpPr>
          <p:nvPr/>
        </p:nvSpPr>
        <p:spPr bwMode="auto">
          <a:xfrm>
            <a:off x="3489325" y="4016375"/>
            <a:ext cx="252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68985" name="Text Box 25"/>
          <p:cNvSpPr txBox="1">
            <a:spLocks noChangeArrowheads="1"/>
          </p:cNvSpPr>
          <p:nvPr/>
        </p:nvSpPr>
        <p:spPr bwMode="auto">
          <a:xfrm>
            <a:off x="5181600" y="4584700"/>
            <a:ext cx="1447800" cy="8239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4800" b="1" i="1">
                <a:solidFill>
                  <a:schemeClr val="tx2"/>
                </a:solidFill>
                <a:latin typeface="Times New Roman" charset="0"/>
                <a:ea typeface="MS PGothic" charset="0"/>
                <a:cs typeface="MS PGothic" charset="0"/>
              </a:rPr>
              <a:t>s</a:t>
            </a:r>
            <a:r>
              <a:rPr kumimoji="1" lang="en-US" sz="4000" b="1" baseline="30000">
                <a:solidFill>
                  <a:schemeClr val="tx2"/>
                </a:solidFill>
                <a:latin typeface="Symbol" charset="2"/>
                <a:ea typeface="MS PGothic" charset="0"/>
                <a:cs typeface="MS PGothic" charset="0"/>
              </a:rPr>
              <a:t>-</a:t>
            </a:r>
            <a:r>
              <a:rPr kumimoji="1" lang="en-US" sz="4000" b="1" baseline="30000">
                <a:solidFill>
                  <a:schemeClr val="tx2"/>
                </a:solidFill>
                <a:latin typeface="Times New Roman" charset="0"/>
                <a:ea typeface="MS PGothic" charset="0"/>
                <a:cs typeface="MS PGothic" charset="0"/>
              </a:rPr>
              <a:t>1/3</a:t>
            </a:r>
          </a:p>
        </p:txBody>
      </p:sp>
      <p:graphicFrame>
        <p:nvGraphicFramePr>
          <p:cNvPr id="168987" name="Object 27"/>
          <p:cNvGraphicFramePr>
            <a:graphicFrameLocks noChangeAspect="1"/>
          </p:cNvGraphicFramePr>
          <p:nvPr/>
        </p:nvGraphicFramePr>
        <p:xfrm>
          <a:off x="7883525" y="52387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54"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3525" y="52387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88" name="Text Box 28"/>
          <p:cNvSpPr txBox="1">
            <a:spLocks noChangeArrowheads="1"/>
          </p:cNvSpPr>
          <p:nvPr/>
        </p:nvSpPr>
        <p:spPr bwMode="auto">
          <a:xfrm>
            <a:off x="6858000" y="4016375"/>
            <a:ext cx="252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68989" name="Rectangle 29"/>
          <p:cNvSpPr>
            <a:spLocks noChangeArrowheads="1"/>
          </p:cNvSpPr>
          <p:nvPr/>
        </p:nvSpPr>
        <p:spPr bwMode="auto">
          <a:xfrm>
            <a:off x="5105400" y="44323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993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8915400" cy="1143000"/>
          </a:xfrm>
        </p:spPr>
        <p:txBody>
          <a:bodyPr/>
          <a:lstStyle/>
          <a:p>
            <a:r>
              <a:rPr lang="en-US" sz="3600" b="1"/>
              <a:t>KM paper was in 1973, the 3-quark age</a:t>
            </a:r>
          </a:p>
        </p:txBody>
      </p:sp>
      <p:graphicFrame>
        <p:nvGraphicFramePr>
          <p:cNvPr id="168992" name="Object 32"/>
          <p:cNvGraphicFramePr>
            <a:graphicFrameLocks noGrp="1" noChangeAspect="1"/>
          </p:cNvGraphicFramePr>
          <p:nvPr>
            <p:ph sz="half" idx="2"/>
          </p:nvPr>
        </p:nvGraphicFramePr>
        <p:xfrm>
          <a:off x="4953000" y="3200400"/>
          <a:ext cx="174148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55" name="Equation" r:id="rId8" imgW="380880" imgH="533160" progId="Equation.3">
                  <p:embed/>
                </p:oleObj>
              </mc:Choice>
              <mc:Fallback>
                <p:oleObj name="Equation" r:id="rId8" imgW="38088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200400"/>
                        <a:ext cx="1741488" cy="2438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97" name="Text Box 37"/>
          <p:cNvSpPr txBox="1">
            <a:spLocks noChangeArrowheads="1"/>
          </p:cNvSpPr>
          <p:nvPr/>
        </p:nvSpPr>
        <p:spPr bwMode="auto">
          <a:xfrm>
            <a:off x="3279592" y="2045037"/>
            <a:ext cx="314421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66"/>
                </a:solidFill>
              </a:rPr>
              <a:t>predicted </a:t>
            </a:r>
            <a:r>
              <a:rPr lang="en-US" sz="2000" b="1" dirty="0">
                <a:solidFill>
                  <a:srgbClr val="000066"/>
                </a:solidFill>
              </a:rPr>
              <a:t>by </a:t>
            </a:r>
            <a:r>
              <a:rPr lang="en-US" sz="2000" b="1" dirty="0" smtClean="0">
                <a:solidFill>
                  <a:srgbClr val="000066"/>
                </a:solidFill>
              </a:rPr>
              <a:t>GIM</a:t>
            </a:r>
          </a:p>
          <a:p>
            <a:r>
              <a:rPr lang="en-US" sz="2000" b="1" dirty="0" smtClean="0">
                <a:solidFill>
                  <a:srgbClr val="000066"/>
                </a:solidFill>
              </a:rPr>
              <a:t>discovered in Nagoya 1971</a:t>
            </a:r>
          </a:p>
          <a:p>
            <a:r>
              <a:rPr lang="en-US" sz="2000" b="1" dirty="0" smtClean="0">
                <a:solidFill>
                  <a:srgbClr val="000066"/>
                </a:solidFill>
              </a:rPr>
              <a:t>rest of the world: Nov 1974</a:t>
            </a:r>
            <a:endParaRPr lang="en-US" sz="2000" b="1" dirty="0">
              <a:solidFill>
                <a:srgbClr val="000066"/>
              </a:solidFill>
            </a:endParaRPr>
          </a:p>
        </p:txBody>
      </p:sp>
      <p:sp>
        <p:nvSpPr>
          <p:cNvPr id="168998" name="Oval 38"/>
          <p:cNvSpPr>
            <a:spLocks noChangeArrowheads="1"/>
          </p:cNvSpPr>
          <p:nvPr/>
        </p:nvSpPr>
        <p:spPr bwMode="auto">
          <a:xfrm>
            <a:off x="5181600" y="3429000"/>
            <a:ext cx="1066800" cy="762000"/>
          </a:xfrm>
          <a:prstGeom prst="ellips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68999" name="Object 39"/>
          <p:cNvGraphicFramePr>
            <a:graphicFrameLocks noChangeAspect="1"/>
          </p:cNvGraphicFramePr>
          <p:nvPr/>
        </p:nvGraphicFramePr>
        <p:xfrm>
          <a:off x="6735763" y="3060700"/>
          <a:ext cx="1900237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56" name="Equation" r:id="rId10" imgW="393480" imgH="533160" progId="Equation.3">
                  <p:embed/>
                </p:oleObj>
              </mc:Choice>
              <mc:Fallback>
                <p:oleObj name="Equation" r:id="rId10" imgW="39348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763" y="3060700"/>
                        <a:ext cx="1900237" cy="2578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000" name="Object 40"/>
          <p:cNvGraphicFramePr>
            <a:graphicFrameLocks noChangeAspect="1"/>
          </p:cNvGraphicFramePr>
          <p:nvPr/>
        </p:nvGraphicFramePr>
        <p:xfrm>
          <a:off x="8248650" y="52387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57" name="Equation" r:id="rId12" imgW="114120" imgH="215640" progId="Equation.3">
                  <p:embed/>
                </p:oleObj>
              </mc:Choice>
              <mc:Fallback>
                <p:oleObj name="Equation" r:id="rId12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8650" y="52387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001" name="Text Box 41"/>
          <p:cNvSpPr txBox="1">
            <a:spLocks noChangeArrowheads="1"/>
          </p:cNvSpPr>
          <p:nvPr/>
        </p:nvSpPr>
        <p:spPr bwMode="auto">
          <a:xfrm>
            <a:off x="7223125" y="4016375"/>
            <a:ext cx="252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69002" name="Text Box 42"/>
          <p:cNvSpPr txBox="1">
            <a:spLocks noChangeArrowheads="1"/>
          </p:cNvSpPr>
          <p:nvPr/>
        </p:nvSpPr>
        <p:spPr bwMode="auto">
          <a:xfrm>
            <a:off x="6749605" y="2492514"/>
            <a:ext cx="23394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660033"/>
                </a:solidFill>
              </a:rPr>
              <a:t>In 1973, these were</a:t>
            </a:r>
          </a:p>
          <a:p>
            <a:r>
              <a:rPr lang="en-US" sz="2000" b="1" dirty="0" smtClean="0">
                <a:solidFill>
                  <a:srgbClr val="660033"/>
                </a:solidFill>
              </a:rPr>
              <a:t>not in our </a:t>
            </a:r>
            <a:r>
              <a:rPr lang="en-US" sz="2000" b="1" dirty="0">
                <a:solidFill>
                  <a:srgbClr val="660033"/>
                </a:solidFill>
              </a:rPr>
              <a:t>dreams</a:t>
            </a:r>
            <a:r>
              <a:rPr lang="en-US" sz="2000" b="1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69003" name="Line 43"/>
          <p:cNvSpPr>
            <a:spLocks noChangeShapeType="1"/>
          </p:cNvSpPr>
          <p:nvPr/>
        </p:nvSpPr>
        <p:spPr bwMode="auto">
          <a:xfrm>
            <a:off x="5410200" y="2971800"/>
            <a:ext cx="228600" cy="53340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008" name="Rectangle 48"/>
          <p:cNvSpPr>
            <a:spLocks noChangeArrowheads="1"/>
          </p:cNvSpPr>
          <p:nvPr/>
        </p:nvSpPr>
        <p:spPr bwMode="auto">
          <a:xfrm>
            <a:off x="457200" y="2819400"/>
            <a:ext cx="22098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009" name="Text Box 49"/>
          <p:cNvSpPr txBox="1">
            <a:spLocks noChangeArrowheads="1"/>
          </p:cNvSpPr>
          <p:nvPr/>
        </p:nvSpPr>
        <p:spPr bwMode="auto">
          <a:xfrm>
            <a:off x="381000" y="2819400"/>
            <a:ext cx="2225675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600" b="1">
                <a:solidFill>
                  <a:srgbClr val="990033"/>
                </a:solidFill>
                <a:latin typeface="Times New Roman" charset="0"/>
                <a:ea typeface="MS PGothic" charset="0"/>
                <a:cs typeface="MS PGothic" charset="0"/>
              </a:rPr>
              <a:t>4 quarks:</a:t>
            </a:r>
            <a:r>
              <a:rPr kumimoji="1" lang="en-US" sz="3600" b="1">
                <a:latin typeface="Times New Roman" charset="0"/>
                <a:ea typeface="MS PGothic" charset="0"/>
                <a:cs typeface="MS PGothic" charset="0"/>
              </a:rPr>
              <a:t>   </a:t>
            </a:r>
          </a:p>
        </p:txBody>
      </p:sp>
      <p:sp>
        <p:nvSpPr>
          <p:cNvPr id="169010" name="Rectangle 50"/>
          <p:cNvSpPr>
            <a:spLocks noChangeArrowheads="1"/>
          </p:cNvSpPr>
          <p:nvPr/>
        </p:nvSpPr>
        <p:spPr bwMode="auto">
          <a:xfrm>
            <a:off x="0" y="2590800"/>
            <a:ext cx="28194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011" name="Text Box 51"/>
          <p:cNvSpPr txBox="1">
            <a:spLocks noChangeArrowheads="1"/>
          </p:cNvSpPr>
          <p:nvPr/>
        </p:nvSpPr>
        <p:spPr bwMode="auto">
          <a:xfrm>
            <a:off x="457200" y="2514600"/>
            <a:ext cx="2225675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3600" b="1">
                <a:solidFill>
                  <a:srgbClr val="990033"/>
                </a:solidFill>
                <a:latin typeface="Times New Roman" charset="0"/>
                <a:ea typeface="MS PGothic" charset="0"/>
                <a:cs typeface="MS PGothic" charset="0"/>
              </a:rPr>
              <a:t>6 quarks:</a:t>
            </a:r>
            <a:r>
              <a:rPr kumimoji="1" lang="en-US" sz="3600" b="1">
                <a:latin typeface="Times New Roman" charset="0"/>
                <a:ea typeface="MS PGothic" charset="0"/>
                <a:cs typeface="MS PGothic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01965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8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9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9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69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/>
      <p:bldP spid="168967" grpId="0"/>
      <p:bldP spid="168968" grpId="0"/>
      <p:bldP spid="168983" grpId="0" animBg="1"/>
      <p:bldP spid="168985" grpId="0"/>
      <p:bldP spid="168985" grpId="1"/>
      <p:bldP spid="168989" grpId="0" animBg="1"/>
      <p:bldP spid="168997" grpId="0"/>
      <p:bldP spid="168998" grpId="0" animBg="1"/>
      <p:bldP spid="169002" grpId="0"/>
      <p:bldP spid="169003" grpId="0" animBg="1"/>
      <p:bldP spid="169008" grpId="0" animBg="1"/>
      <p:bldP spid="169009" grpId="0"/>
      <p:bldP spid="169010" grpId="0" animBg="1"/>
      <p:bldP spid="16901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5400" b="1" dirty="0" smtClean="0"/>
              <a:t>History</a:t>
            </a: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1425"/>
            <a:ext cx="20716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TextBox 6"/>
          <p:cNvSpPr txBox="1">
            <a:spLocks noChangeArrowheads="1"/>
          </p:cNvSpPr>
          <p:nvPr/>
        </p:nvSpPr>
        <p:spPr bwMode="auto">
          <a:xfrm>
            <a:off x="762000" y="1295400"/>
            <a:ext cx="33210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November 1974:  </a:t>
            </a:r>
          </a:p>
          <a:p>
            <a:r>
              <a:rPr lang="en-US">
                <a:latin typeface="Calibri" pitchFamily="34" charset="0"/>
              </a:rPr>
              <a:t>Charmed (4</a:t>
            </a:r>
            <a:r>
              <a:rPr lang="en-US" baseline="30000">
                <a:latin typeface="Calibri" pitchFamily="34" charset="0"/>
              </a:rPr>
              <a:t>th</a:t>
            </a:r>
            <a:r>
              <a:rPr lang="en-US">
                <a:latin typeface="Calibri" pitchFamily="34" charset="0"/>
              </a:rPr>
              <a:t>) quark “discovered”</a:t>
            </a:r>
          </a:p>
          <a:p>
            <a:r>
              <a:rPr lang="en-US">
                <a:latin typeface="Calibri" pitchFamily="34" charset="0"/>
              </a:rPr>
              <a:t>@ Brookhaven &amp; SLAC</a:t>
            </a:r>
          </a:p>
        </p:txBody>
      </p:sp>
      <p:pic>
        <p:nvPicPr>
          <p:cNvPr id="102405" name="Picture 6" descr="Burton Rich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800600"/>
            <a:ext cx="93345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7" descr="Samuel Chao Chung T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724400"/>
            <a:ext cx="1020763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7" name="TextBox 10"/>
          <p:cNvSpPr txBox="1">
            <a:spLocks noChangeArrowheads="1"/>
          </p:cNvSpPr>
          <p:nvPr/>
        </p:nvSpPr>
        <p:spPr bwMode="auto">
          <a:xfrm>
            <a:off x="5486400" y="3687762"/>
            <a:ext cx="1776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1976 Nobel prize</a:t>
            </a:r>
          </a:p>
        </p:txBody>
      </p:sp>
      <p:pic>
        <p:nvPicPr>
          <p:cNvPr id="1024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4144962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9" name="TextBox 12"/>
          <p:cNvSpPr txBox="1">
            <a:spLocks noChangeArrowheads="1"/>
          </p:cNvSpPr>
          <p:nvPr/>
        </p:nvSpPr>
        <p:spPr bwMode="auto">
          <a:xfrm>
            <a:off x="5410200" y="6137275"/>
            <a:ext cx="857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Calibri" pitchFamily="34" charset="0"/>
              </a:rPr>
              <a:t>Sam Ting</a:t>
            </a:r>
          </a:p>
        </p:txBody>
      </p:sp>
      <p:sp>
        <p:nvSpPr>
          <p:cNvPr id="102410" name="TextBox 13"/>
          <p:cNvSpPr txBox="1">
            <a:spLocks noChangeArrowheads="1"/>
          </p:cNvSpPr>
          <p:nvPr/>
        </p:nvSpPr>
        <p:spPr bwMode="auto">
          <a:xfrm>
            <a:off x="6553200" y="6137275"/>
            <a:ext cx="1077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Calibri" pitchFamily="34" charset="0"/>
              </a:rPr>
              <a:t>Burt Richter</a:t>
            </a:r>
          </a:p>
        </p:txBody>
      </p:sp>
      <p:sp>
        <p:nvSpPr>
          <p:cNvPr id="102411" name="TextBox 14"/>
          <p:cNvSpPr txBox="1">
            <a:spLocks noChangeArrowheads="1"/>
          </p:cNvSpPr>
          <p:nvPr/>
        </p:nvSpPr>
        <p:spPr bwMode="auto">
          <a:xfrm>
            <a:off x="381000" y="5410200"/>
            <a:ext cx="2344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Phys.Rev.Lett.33:1404-1406,1974</a:t>
            </a:r>
            <a:r>
              <a:rPr lang="en-US" sz="1400">
                <a:latin typeface="Calibri" pitchFamily="34" charset="0"/>
              </a:rPr>
              <a:t>.</a:t>
            </a:r>
          </a:p>
        </p:txBody>
      </p:sp>
      <p:sp>
        <p:nvSpPr>
          <p:cNvPr id="102412" name="TextBox 15"/>
          <p:cNvSpPr txBox="1">
            <a:spLocks noChangeArrowheads="1"/>
          </p:cNvSpPr>
          <p:nvPr/>
        </p:nvSpPr>
        <p:spPr bwMode="auto">
          <a:xfrm>
            <a:off x="2895600" y="5562600"/>
            <a:ext cx="2298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Phys.Rev.Lett.33:1406-1408,1974</a:t>
            </a:r>
            <a:endParaRPr lang="en-US" sz="1200">
              <a:latin typeface="Calibri" pitchFamily="34" charset="0"/>
            </a:endParaRPr>
          </a:p>
        </p:txBody>
      </p:sp>
      <p:pic>
        <p:nvPicPr>
          <p:cNvPr id="1024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2514600"/>
            <a:ext cx="26670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4" name="TextBox 16"/>
          <p:cNvSpPr txBox="1">
            <a:spLocks noChangeArrowheads="1"/>
          </p:cNvSpPr>
          <p:nvPr/>
        </p:nvSpPr>
        <p:spPr bwMode="auto">
          <a:xfrm>
            <a:off x="304800" y="5105400"/>
            <a:ext cx="2451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pp</a:t>
            </a:r>
            <a:r>
              <a:rPr lang="en-US" b="1">
                <a:latin typeface="Calibri" pitchFamily="34" charset="0"/>
                <a:sym typeface="Wingdings" pitchFamily="2" charset="2"/>
              </a:rPr>
              <a:t>J/</a:t>
            </a:r>
            <a:r>
              <a:rPr lang="en-US" b="1">
                <a:latin typeface="Symbol" pitchFamily="18" charset="2"/>
                <a:sym typeface="Wingdings" pitchFamily="2" charset="2"/>
              </a:rPr>
              <a:t>y</a:t>
            </a:r>
            <a:r>
              <a:rPr lang="en-US" b="1">
                <a:latin typeface="Calibri" pitchFamily="34" charset="0"/>
                <a:sym typeface="Wingdings" pitchFamily="2" charset="2"/>
              </a:rPr>
              <a:t> + X;  J/</a:t>
            </a:r>
            <a:r>
              <a:rPr lang="en-US" b="1">
                <a:latin typeface="Symbol" pitchFamily="18" charset="2"/>
                <a:sym typeface="Wingdings" pitchFamily="2" charset="2"/>
              </a:rPr>
              <a:t>y</a:t>
            </a:r>
            <a:r>
              <a:rPr lang="en-US" b="1">
                <a:latin typeface="Calibri" pitchFamily="34" charset="0"/>
                <a:sym typeface="Wingdings" pitchFamily="2" charset="2"/>
              </a:rPr>
              <a:t>e</a:t>
            </a:r>
            <a:r>
              <a:rPr lang="en-US" b="1" baseline="30000">
                <a:latin typeface="Calibri" pitchFamily="34" charset="0"/>
                <a:sym typeface="Wingdings" pitchFamily="2" charset="2"/>
              </a:rPr>
              <a:t>+</a:t>
            </a:r>
            <a:r>
              <a:rPr lang="en-US" b="1">
                <a:latin typeface="Calibri" pitchFamily="34" charset="0"/>
                <a:sym typeface="Wingdings" pitchFamily="2" charset="2"/>
              </a:rPr>
              <a:t>e</a:t>
            </a:r>
            <a:r>
              <a:rPr lang="en-US" b="1" baseline="30000">
                <a:latin typeface="Calibri" pitchFamily="34" charset="0"/>
                <a:sym typeface="Wingdings" pitchFamily="2" charset="2"/>
              </a:rPr>
              <a:t>-</a:t>
            </a:r>
            <a:endParaRPr lang="en-US" b="1" baseline="30000">
              <a:latin typeface="Calibri" pitchFamily="34" charset="0"/>
            </a:endParaRPr>
          </a:p>
        </p:txBody>
      </p:sp>
      <p:sp>
        <p:nvSpPr>
          <p:cNvPr id="102415" name="TextBox 17"/>
          <p:cNvSpPr txBox="1">
            <a:spLocks noChangeArrowheads="1"/>
          </p:cNvSpPr>
          <p:nvPr/>
        </p:nvSpPr>
        <p:spPr bwMode="auto">
          <a:xfrm>
            <a:off x="1066800" y="4800600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M(e</a:t>
            </a:r>
            <a:r>
              <a:rPr lang="en-US" b="1" baseline="3000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+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e</a:t>
            </a:r>
            <a:r>
              <a:rPr lang="en-US" b="1" baseline="3000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-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)</a:t>
            </a:r>
            <a:endParaRPr lang="en-US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2416" name="TextBox 18"/>
          <p:cNvSpPr txBox="1">
            <a:spLocks noChangeArrowheads="1"/>
          </p:cNvSpPr>
          <p:nvPr/>
        </p:nvSpPr>
        <p:spPr bwMode="auto">
          <a:xfrm>
            <a:off x="3581400" y="4800600"/>
            <a:ext cx="981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E</a:t>
            </a:r>
            <a:r>
              <a:rPr lang="en-US" b="1" baseline="-2500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cm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(e</a:t>
            </a:r>
            <a:r>
              <a:rPr lang="en-US" b="1" baseline="3000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+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e</a:t>
            </a:r>
            <a:r>
              <a:rPr lang="en-US" b="1" baseline="3000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-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)</a:t>
            </a:r>
            <a:endParaRPr lang="en-US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2417" name="TextBox 19"/>
          <p:cNvSpPr txBox="1">
            <a:spLocks noChangeArrowheads="1"/>
          </p:cNvSpPr>
          <p:nvPr/>
        </p:nvSpPr>
        <p:spPr bwMode="auto">
          <a:xfrm>
            <a:off x="3352800" y="5257800"/>
            <a:ext cx="159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  <a:sym typeface="Wingdings" pitchFamily="2" charset="2"/>
              </a:rPr>
              <a:t>e</a:t>
            </a:r>
            <a:r>
              <a:rPr lang="en-US" b="1" baseline="30000">
                <a:latin typeface="Calibri" pitchFamily="34" charset="0"/>
                <a:sym typeface="Wingdings" pitchFamily="2" charset="2"/>
              </a:rPr>
              <a:t>+</a:t>
            </a:r>
            <a:r>
              <a:rPr lang="en-US" b="1">
                <a:latin typeface="Calibri" pitchFamily="34" charset="0"/>
                <a:sym typeface="Wingdings" pitchFamily="2" charset="2"/>
              </a:rPr>
              <a:t>e</a:t>
            </a:r>
            <a:r>
              <a:rPr lang="en-US" b="1" baseline="30000">
                <a:latin typeface="Calibri" pitchFamily="34" charset="0"/>
                <a:sym typeface="Wingdings" pitchFamily="2" charset="2"/>
              </a:rPr>
              <a:t>-</a:t>
            </a:r>
            <a:r>
              <a:rPr lang="en-US" b="1">
                <a:latin typeface="Calibri" pitchFamily="34" charset="0"/>
                <a:sym typeface="Wingdings" pitchFamily="2" charset="2"/>
              </a:rPr>
              <a:t> hadrons</a:t>
            </a:r>
            <a:endParaRPr lang="en-US" b="1">
              <a:latin typeface="Calibri" pitchFamily="34" charset="0"/>
            </a:endParaRPr>
          </a:p>
        </p:txBody>
      </p:sp>
      <p:sp>
        <p:nvSpPr>
          <p:cNvPr id="102418" name="Text Box 4"/>
          <p:cNvSpPr txBox="1">
            <a:spLocks noChangeArrowheads="1"/>
          </p:cNvSpPr>
          <p:nvPr/>
        </p:nvSpPr>
        <p:spPr bwMode="auto">
          <a:xfrm>
            <a:off x="5257800" y="1752600"/>
            <a:ext cx="14636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Calibri" pitchFamily="34" charset="0"/>
              </a:rPr>
              <a:t>J</a:t>
            </a:r>
            <a:r>
              <a:rPr lang="en-US" sz="4400" b="1" dirty="0" smtClean="0">
                <a:solidFill>
                  <a:schemeClr val="accent1"/>
                </a:solidFill>
                <a:latin typeface="Calibri" pitchFamily="34" charset="0"/>
              </a:rPr>
              <a:t>/</a:t>
            </a:r>
            <a:r>
              <a:rPr lang="en-US" sz="4400" b="1" dirty="0" smtClean="0">
                <a:solidFill>
                  <a:schemeClr val="accent1"/>
                </a:solidFill>
                <a:latin typeface="Symbol" pitchFamily="18" charset="2"/>
              </a:rPr>
              <a:t>ψ</a:t>
            </a:r>
            <a:r>
              <a:rPr lang="en-US" sz="4400" b="1" dirty="0" smtClean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4400" b="1" dirty="0">
                <a:solidFill>
                  <a:schemeClr val="accent1"/>
                </a:solidFill>
                <a:latin typeface="Calibri" pitchFamily="34" charset="0"/>
              </a:rPr>
              <a:t>=</a:t>
            </a:r>
            <a:r>
              <a:rPr lang="en-US" dirty="0">
                <a:solidFill>
                  <a:schemeClr val="accent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02419" name="Oval 9"/>
          <p:cNvSpPr>
            <a:spLocks noChangeArrowheads="1"/>
          </p:cNvSpPr>
          <p:nvPr/>
        </p:nvSpPr>
        <p:spPr bwMode="auto">
          <a:xfrm>
            <a:off x="6553200" y="1752600"/>
            <a:ext cx="457200" cy="6096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102420" name="Oval 10"/>
          <p:cNvSpPr>
            <a:spLocks noChangeArrowheads="1"/>
          </p:cNvSpPr>
          <p:nvPr/>
        </p:nvSpPr>
        <p:spPr bwMode="auto">
          <a:xfrm>
            <a:off x="6934200" y="1905000"/>
            <a:ext cx="457200" cy="6096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102421" name="Line 11"/>
          <p:cNvSpPr>
            <a:spLocks noChangeShapeType="1"/>
          </p:cNvSpPr>
          <p:nvPr/>
        </p:nvSpPr>
        <p:spPr bwMode="auto">
          <a:xfrm>
            <a:off x="7010400" y="2057400"/>
            <a:ext cx="228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1676400" y="2438400"/>
            <a:ext cx="3657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3886200" y="2514600"/>
            <a:ext cx="20574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6375" y="5364162"/>
            <a:ext cx="1089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7924800" y="4830762"/>
            <a:ext cx="838200" cy="381000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2426" name="TextBox 12"/>
          <p:cNvSpPr txBox="1">
            <a:spLocks noChangeArrowheads="1"/>
          </p:cNvSpPr>
          <p:nvPr/>
        </p:nvSpPr>
        <p:spPr bwMode="auto">
          <a:xfrm>
            <a:off x="7848600" y="6122987"/>
            <a:ext cx="1019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Calibri" pitchFamily="34" charset="0"/>
              </a:rPr>
              <a:t>Kiyoshi Niu</a:t>
            </a:r>
          </a:p>
        </p:txBody>
      </p:sp>
    </p:spTree>
    <p:extLst>
      <p:ext uri="{BB962C8B-B14F-4D97-AF65-F5344CB8AC3E}">
        <p14:creationId xmlns:p14="http://schemas.microsoft.com/office/powerpoint/2010/main" val="16694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More History</a:t>
            </a: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667000"/>
            <a:ext cx="21193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TextBox 3"/>
          <p:cNvSpPr txBox="1">
            <a:spLocks noChangeArrowheads="1"/>
          </p:cNvSpPr>
          <p:nvPr/>
        </p:nvSpPr>
        <p:spPr bwMode="auto">
          <a:xfrm>
            <a:off x="457200" y="1524000"/>
            <a:ext cx="30384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November 1977:  </a:t>
            </a:r>
          </a:p>
          <a:p>
            <a:r>
              <a:rPr lang="en-US">
                <a:latin typeface="Calibri" pitchFamily="34" charset="0"/>
              </a:rPr>
              <a:t>Bottom  (5</a:t>
            </a:r>
            <a:r>
              <a:rPr lang="en-US" baseline="30000">
                <a:latin typeface="Calibri" pitchFamily="34" charset="0"/>
              </a:rPr>
              <a:t>th</a:t>
            </a:r>
            <a:r>
              <a:rPr lang="en-US">
                <a:latin typeface="Calibri" pitchFamily="34" charset="0"/>
              </a:rPr>
              <a:t>) quark discovered</a:t>
            </a:r>
          </a:p>
          <a:p>
            <a:r>
              <a:rPr lang="en-US">
                <a:latin typeface="Calibri" pitchFamily="34" charset="0"/>
              </a:rPr>
              <a:t>@ Fermilab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667000"/>
            <a:ext cx="25384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62600" y="1447800"/>
            <a:ext cx="2619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February 1995:  </a:t>
            </a:r>
          </a:p>
          <a:p>
            <a:r>
              <a:rPr lang="en-US">
                <a:latin typeface="Calibri" pitchFamily="34" charset="0"/>
              </a:rPr>
              <a:t>Top (6</a:t>
            </a:r>
            <a:r>
              <a:rPr lang="en-US" baseline="30000">
                <a:latin typeface="Calibri" pitchFamily="34" charset="0"/>
              </a:rPr>
              <a:t>th</a:t>
            </a:r>
            <a:r>
              <a:rPr lang="en-US">
                <a:latin typeface="Calibri" pitchFamily="34" charset="0"/>
              </a:rPr>
              <a:t>) quark discovered</a:t>
            </a:r>
          </a:p>
          <a:p>
            <a:r>
              <a:rPr lang="en-US">
                <a:latin typeface="Calibri" pitchFamily="34" charset="0"/>
              </a:rPr>
              <a:t>@ Fermilab</a:t>
            </a:r>
          </a:p>
        </p:txBody>
      </p:sp>
      <p:sp>
        <p:nvSpPr>
          <p:cNvPr id="103431" name="TextBox 7"/>
          <p:cNvSpPr txBox="1">
            <a:spLocks noChangeArrowheads="1"/>
          </p:cNvSpPr>
          <p:nvPr/>
        </p:nvSpPr>
        <p:spPr bwMode="auto">
          <a:xfrm>
            <a:off x="838200" y="5210175"/>
            <a:ext cx="2216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Phys.Rev.Lett.39:252-255,1977</a:t>
            </a:r>
            <a:r>
              <a:rPr lang="en-US" sz="1200">
                <a:latin typeface="Calibri" pitchFamily="34" charset="0"/>
              </a:rPr>
              <a:t>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86400" y="5029200"/>
            <a:ext cx="2625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CDF: Phys.Rev.Lett.74:2626-2631,1995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86400" y="5257800"/>
            <a:ext cx="2552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D0: Phys.Rev.Lett.74:2632-2637,1995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103434" name="Text Box 4"/>
          <p:cNvSpPr txBox="1">
            <a:spLocks noChangeArrowheads="1"/>
          </p:cNvSpPr>
          <p:nvPr/>
        </p:nvSpPr>
        <p:spPr bwMode="auto">
          <a:xfrm>
            <a:off x="2438400" y="2438400"/>
            <a:ext cx="84029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chemeClr val="accent1"/>
                </a:solidFill>
                <a:latin typeface="Symbol" charset="2"/>
                <a:sym typeface="Symbol" pitchFamily="18" charset="2"/>
              </a:rPr>
              <a:t>Ύ</a:t>
            </a:r>
            <a:r>
              <a:rPr lang="en-US" sz="4400" b="1" dirty="0" smtClean="0">
                <a:solidFill>
                  <a:schemeClr val="accent1"/>
                </a:solidFill>
                <a:latin typeface="Symbol"/>
                <a:sym typeface="Symbol" pitchFamily="18" charset="2"/>
              </a:rPr>
              <a:t>=</a:t>
            </a:r>
            <a:r>
              <a:rPr lang="en-US" dirty="0" smtClean="0">
                <a:solidFill>
                  <a:schemeClr val="accent1"/>
                </a:solidFill>
                <a:latin typeface="Calibri" pitchFamily="34" charset="0"/>
              </a:rPr>
              <a:t> 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03435" name="Oval 9"/>
          <p:cNvSpPr>
            <a:spLocks noChangeArrowheads="1"/>
          </p:cNvSpPr>
          <p:nvPr/>
        </p:nvSpPr>
        <p:spPr bwMode="auto">
          <a:xfrm>
            <a:off x="3352800" y="2514600"/>
            <a:ext cx="457200" cy="6096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b</a:t>
            </a:r>
          </a:p>
        </p:txBody>
      </p:sp>
      <p:sp>
        <p:nvSpPr>
          <p:cNvPr id="103436" name="Oval 10"/>
          <p:cNvSpPr>
            <a:spLocks noChangeArrowheads="1"/>
          </p:cNvSpPr>
          <p:nvPr/>
        </p:nvSpPr>
        <p:spPr bwMode="auto">
          <a:xfrm>
            <a:off x="3733800" y="2667000"/>
            <a:ext cx="457200" cy="6096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b</a:t>
            </a:r>
          </a:p>
        </p:txBody>
      </p:sp>
      <p:sp>
        <p:nvSpPr>
          <p:cNvPr id="103437" name="Line 11"/>
          <p:cNvSpPr>
            <a:spLocks noChangeShapeType="1"/>
          </p:cNvSpPr>
          <p:nvPr/>
        </p:nvSpPr>
        <p:spPr bwMode="auto">
          <a:xfrm>
            <a:off x="3810000" y="2819400"/>
            <a:ext cx="228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1981200" y="2971800"/>
            <a:ext cx="9906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67600" y="3276600"/>
            <a:ext cx="119221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tx2"/>
                </a:solidFill>
              </a:rPr>
              <a:t>pp</a:t>
            </a:r>
            <a:r>
              <a:rPr lang="en-US" b="1" i="1">
                <a:solidFill>
                  <a:schemeClr val="tx2"/>
                </a:solidFill>
                <a:sym typeface="Wingdings" pitchFamily="2" charset="2"/>
              </a:rPr>
              <a:t> t t X</a:t>
            </a:r>
            <a:endParaRPr lang="en-US" b="1" i="1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620000" y="30591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_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145463" y="305911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_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H="1">
            <a:off x="8153400" y="3168650"/>
            <a:ext cx="157163" cy="18415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153400" y="2830513"/>
            <a:ext cx="49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tx2"/>
                </a:solidFill>
                <a:latin typeface="Sylfaen" pitchFamily="18" charset="0"/>
              </a:rPr>
              <a:t>ℓ</a:t>
            </a:r>
            <a:r>
              <a:rPr lang="en-US" b="1" i="1" baseline="30000">
                <a:solidFill>
                  <a:schemeClr val="tx2"/>
                </a:solidFill>
                <a:latin typeface="Sylfaen" pitchFamily="18" charset="0"/>
              </a:rPr>
              <a:t>+</a:t>
            </a:r>
            <a:r>
              <a:rPr lang="en-US" b="1" i="1">
                <a:solidFill>
                  <a:schemeClr val="tx2"/>
                </a:solidFill>
                <a:latin typeface="Symbol" pitchFamily="18" charset="2"/>
              </a:rPr>
              <a:t>n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8270082" y="3617118"/>
            <a:ext cx="228600" cy="157163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0" y="3733800"/>
            <a:ext cx="4048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+mj-lt"/>
              </a:rPr>
              <a:t>bc</a:t>
            </a:r>
            <a:endParaRPr lang="en-US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34400" y="3581400"/>
            <a:ext cx="3000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chemeClr val="tx2"/>
                </a:solidFill>
                <a:latin typeface="+mj-lt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81213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5" grpId="0" animBg="1"/>
      <p:bldP spid="17" grpId="0"/>
      <p:bldP spid="18" grpId="0"/>
      <p:bldP spid="21" grpId="0"/>
      <p:bldP spid="23" grpId="0"/>
      <p:bldP spid="2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82650"/>
          </a:xfrm>
        </p:spPr>
        <p:txBody>
          <a:bodyPr/>
          <a:lstStyle/>
          <a:p>
            <a:r>
              <a:rPr lang="en-US" b="1"/>
              <a:t>A little history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/>
              <a:t>1963   CP violation seen in K</a:t>
            </a:r>
            <a:r>
              <a:rPr lang="en-US" b="1" baseline="30000"/>
              <a:t>0</a:t>
            </a:r>
            <a:r>
              <a:rPr lang="en-US" b="1"/>
              <a:t> system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990033"/>
                </a:solidFill>
              </a:rPr>
              <a:t>1973   KM 6-quark model proposed</a:t>
            </a:r>
          </a:p>
          <a:p>
            <a:pPr>
              <a:lnSpc>
                <a:spcPct val="90000"/>
              </a:lnSpc>
            </a:pPr>
            <a:r>
              <a:rPr lang="en-US" b="1"/>
              <a:t>1974   charm (4</a:t>
            </a:r>
            <a:r>
              <a:rPr lang="en-US" b="1" baseline="30000"/>
              <a:t>th</a:t>
            </a:r>
            <a:r>
              <a:rPr lang="en-US" b="1"/>
              <a:t> ) quark discovered</a:t>
            </a:r>
          </a:p>
          <a:p>
            <a:pPr>
              <a:lnSpc>
                <a:spcPct val="90000"/>
              </a:lnSpc>
            </a:pPr>
            <a:r>
              <a:rPr lang="en-US" b="1"/>
              <a:t>1978   beauty/bottom (5</a:t>
            </a:r>
            <a:r>
              <a:rPr lang="en-US" b="1" baseline="30000"/>
              <a:t>th</a:t>
            </a:r>
            <a:r>
              <a:rPr lang="en-US" b="1"/>
              <a:t>) quark discovered</a:t>
            </a:r>
            <a:endParaRPr lang="en-US" b="1">
              <a:solidFill>
                <a:srgbClr val="FF9933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/>
              <a:t>1995   truth/top (6</a:t>
            </a:r>
            <a:r>
              <a:rPr lang="en-US" b="1" baseline="30000"/>
              <a:t>th</a:t>
            </a:r>
            <a:r>
              <a:rPr lang="en-US" b="1"/>
              <a:t>) quark discovered</a:t>
            </a:r>
            <a:endParaRPr lang="en-US" b="1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7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696200" cy="882650"/>
          </a:xfrm>
        </p:spPr>
        <p:txBody>
          <a:bodyPr/>
          <a:lstStyle/>
          <a:p>
            <a:r>
              <a:rPr lang="en-US" sz="3600" b="1" dirty="0"/>
              <a:t> CKM matrix</a:t>
            </a:r>
            <a:r>
              <a:rPr lang="en-US" sz="3600" b="1" dirty="0" smtClean="0"/>
              <a:t> today</a:t>
            </a:r>
            <a:endParaRPr lang="en-US" sz="3600" b="1" dirty="0"/>
          </a:p>
        </p:txBody>
      </p:sp>
      <p:graphicFrame>
        <p:nvGraphicFramePr>
          <p:cNvPr id="129027" name="Object 3"/>
          <p:cNvGraphicFramePr>
            <a:graphicFrameLocks noChangeAspect="1"/>
          </p:cNvGraphicFramePr>
          <p:nvPr/>
        </p:nvGraphicFramePr>
        <p:xfrm>
          <a:off x="2209800" y="2590800"/>
          <a:ext cx="5181600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96" name="Equation" r:id="rId3" imgW="1358640" imgH="711000" progId="Equation.3">
                  <p:embed/>
                </p:oleObj>
              </mc:Choice>
              <mc:Fallback>
                <p:oleObj name="Equation" r:id="rId3" imgW="135864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590800"/>
                        <a:ext cx="5181600" cy="271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28" name="Oval 4"/>
          <p:cNvSpPr>
            <a:spLocks noChangeArrowheads="1"/>
          </p:cNvSpPr>
          <p:nvPr/>
        </p:nvSpPr>
        <p:spPr bwMode="auto">
          <a:xfrm flipV="1">
            <a:off x="327025" y="990600"/>
            <a:ext cx="4572000" cy="13716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3200" b="1" i="1">
                <a:solidFill>
                  <a:srgbClr val="CC0000"/>
                </a:solidFill>
                <a:latin typeface="Times New Roman" charset="0"/>
                <a:ea typeface="MS PGothic" charset="0"/>
                <a:cs typeface="MS PGothic" charset="0"/>
              </a:rPr>
              <a:t>CPV  phases are </a:t>
            </a:r>
          </a:p>
          <a:p>
            <a:pPr algn="ctr" eaLnBrk="0" hangingPunct="0"/>
            <a:r>
              <a:rPr kumimoji="1" lang="en-US" sz="3200" b="1" i="1">
                <a:solidFill>
                  <a:srgbClr val="CC0000"/>
                </a:solidFill>
                <a:latin typeface="Times New Roman" charset="0"/>
                <a:ea typeface="MS PGothic" charset="0"/>
                <a:cs typeface="MS PGothic" charset="0"/>
              </a:rPr>
              <a:t>in the corners</a:t>
            </a:r>
          </a:p>
          <a:p>
            <a:pPr algn="ctr" eaLnBrk="0" hangingPunct="0"/>
            <a:endParaRPr kumimoji="1" lang="en-US" sz="2400" b="1" i="1" baseline="-2500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4038600" y="4419600"/>
            <a:ext cx="762000" cy="762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0" name="Oval 6"/>
          <p:cNvSpPr>
            <a:spLocks noChangeArrowheads="1"/>
          </p:cNvSpPr>
          <p:nvPr/>
        </p:nvSpPr>
        <p:spPr bwMode="auto">
          <a:xfrm>
            <a:off x="5432425" y="2667000"/>
            <a:ext cx="762000" cy="8382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1" name="Oval 7"/>
          <p:cNvSpPr>
            <a:spLocks noChangeArrowheads="1"/>
          </p:cNvSpPr>
          <p:nvPr/>
        </p:nvSpPr>
        <p:spPr bwMode="auto">
          <a:xfrm>
            <a:off x="5280025" y="1524000"/>
            <a:ext cx="1524000" cy="6858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3600" b="1">
                <a:solidFill>
                  <a:srgbClr val="CC0000"/>
                </a:solidFill>
                <a:latin typeface="Symbol" charset="2"/>
                <a:ea typeface="MS PGothic" charset="0"/>
                <a:cs typeface="MS PGothic" charset="0"/>
              </a:rPr>
              <a:t>f</a:t>
            </a:r>
            <a:r>
              <a:rPr kumimoji="1" lang="en-US" sz="3600" b="1" baseline="-25000">
                <a:solidFill>
                  <a:srgbClr val="CC0000"/>
                </a:solidFill>
                <a:latin typeface="Symbol" charset="2"/>
                <a:ea typeface="MS PGothic" charset="0"/>
                <a:cs typeface="MS PGothic" charset="0"/>
              </a:rPr>
              <a:t>3</a:t>
            </a:r>
            <a:r>
              <a:rPr kumimoji="1" lang="en-US" sz="3600" b="1">
                <a:solidFill>
                  <a:srgbClr val="CC0000"/>
                </a:solidFill>
                <a:latin typeface="Symbol" charset="2"/>
                <a:ea typeface="MS PGothic" charset="0"/>
                <a:cs typeface="MS PGothic" charset="0"/>
              </a:rPr>
              <a:t> (g)</a:t>
            </a:r>
          </a:p>
        </p:txBody>
      </p:sp>
      <p:cxnSp>
        <p:nvCxnSpPr>
          <p:cNvPr id="129032" name="AutoShape 8"/>
          <p:cNvCxnSpPr>
            <a:cxnSpLocks noChangeShapeType="1"/>
          </p:cNvCxnSpPr>
          <p:nvPr/>
        </p:nvCxnSpPr>
        <p:spPr bwMode="auto">
          <a:xfrm rot="16200000" flipH="1">
            <a:off x="5630068" y="2393157"/>
            <a:ext cx="442913" cy="76200"/>
          </a:xfrm>
          <a:prstGeom prst="curvedConnector3">
            <a:avLst>
              <a:gd name="adj1" fmla="val 49819"/>
            </a:avLst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sp>
        <p:nvSpPr>
          <p:cNvPr id="129033" name="Oval 9"/>
          <p:cNvSpPr>
            <a:spLocks noChangeArrowheads="1"/>
          </p:cNvSpPr>
          <p:nvPr/>
        </p:nvSpPr>
        <p:spPr bwMode="auto">
          <a:xfrm>
            <a:off x="936625" y="5105400"/>
            <a:ext cx="15240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3600" b="1">
                <a:solidFill>
                  <a:srgbClr val="CC0000"/>
                </a:solidFill>
                <a:latin typeface="Symbol" charset="2"/>
                <a:ea typeface="MS PGothic" charset="0"/>
                <a:cs typeface="MS PGothic" charset="0"/>
              </a:rPr>
              <a:t>f</a:t>
            </a:r>
            <a:r>
              <a:rPr kumimoji="1" lang="en-US" sz="3600" b="1" baseline="-25000">
                <a:solidFill>
                  <a:srgbClr val="CC0000"/>
                </a:solidFill>
                <a:latin typeface="Symbol" charset="2"/>
                <a:ea typeface="MS PGothic" charset="0"/>
                <a:cs typeface="MS PGothic" charset="0"/>
              </a:rPr>
              <a:t>1</a:t>
            </a:r>
            <a:r>
              <a:rPr kumimoji="1" lang="en-US" sz="3600" b="1">
                <a:solidFill>
                  <a:srgbClr val="CC0000"/>
                </a:solidFill>
                <a:latin typeface="Symbol" charset="2"/>
                <a:ea typeface="MS PGothic" charset="0"/>
                <a:cs typeface="MS PGothic" charset="0"/>
              </a:rPr>
              <a:t> (b)</a:t>
            </a:r>
          </a:p>
        </p:txBody>
      </p:sp>
      <p:cxnSp>
        <p:nvCxnSpPr>
          <p:cNvPr id="129034" name="AutoShape 10"/>
          <p:cNvCxnSpPr>
            <a:cxnSpLocks noChangeShapeType="1"/>
            <a:stCxn id="129033" idx="6"/>
            <a:endCxn id="129029" idx="3"/>
          </p:cNvCxnSpPr>
          <p:nvPr/>
        </p:nvCxnSpPr>
        <p:spPr bwMode="auto">
          <a:xfrm flipV="1">
            <a:off x="2474913" y="5084763"/>
            <a:ext cx="1674812" cy="363537"/>
          </a:xfrm>
          <a:prstGeom prst="curvedConnector2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129035" name="Oval 11"/>
          <p:cNvSpPr>
            <a:spLocks noChangeArrowheads="1"/>
          </p:cNvSpPr>
          <p:nvPr/>
        </p:nvSpPr>
        <p:spPr bwMode="auto">
          <a:xfrm>
            <a:off x="8670925" y="3048000"/>
            <a:ext cx="304800" cy="152400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6" name="Oval 12"/>
          <p:cNvSpPr>
            <a:spLocks noChangeArrowheads="1"/>
          </p:cNvSpPr>
          <p:nvPr/>
        </p:nvSpPr>
        <p:spPr bwMode="auto">
          <a:xfrm>
            <a:off x="7108825" y="5029200"/>
            <a:ext cx="304800" cy="152400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 flipH="1" flipV="1">
            <a:off x="2209800" y="4572000"/>
            <a:ext cx="2057400" cy="304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52" name="Line 28"/>
          <p:cNvSpPr>
            <a:spLocks noChangeShapeType="1"/>
          </p:cNvSpPr>
          <p:nvPr/>
        </p:nvSpPr>
        <p:spPr bwMode="auto">
          <a:xfrm flipV="1">
            <a:off x="6118225" y="2209800"/>
            <a:ext cx="9906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56" name="Line 32"/>
          <p:cNvSpPr>
            <a:spLocks noChangeShapeType="1"/>
          </p:cNvSpPr>
          <p:nvPr/>
        </p:nvSpPr>
        <p:spPr bwMode="auto">
          <a:xfrm flipV="1">
            <a:off x="1143000" y="3581400"/>
            <a:ext cx="7620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57" name="Line 33"/>
          <p:cNvSpPr>
            <a:spLocks noChangeShapeType="1"/>
          </p:cNvSpPr>
          <p:nvPr/>
        </p:nvSpPr>
        <p:spPr bwMode="auto">
          <a:xfrm>
            <a:off x="1066800" y="3962400"/>
            <a:ext cx="5334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58" name="Text Box 34"/>
          <p:cNvSpPr txBox="1">
            <a:spLocks noChangeArrowheads="1"/>
          </p:cNvSpPr>
          <p:nvPr/>
        </p:nvSpPr>
        <p:spPr bwMode="auto">
          <a:xfrm>
            <a:off x="381000" y="3886200"/>
            <a:ext cx="587375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latin typeface="Times New Roman" charset="0"/>
                <a:ea typeface="MS PGothic" charset="0"/>
                <a:cs typeface="MS PGothic" charset="0"/>
              </a:rPr>
              <a:t>t</a:t>
            </a:r>
          </a:p>
        </p:txBody>
      </p:sp>
      <p:sp>
        <p:nvSpPr>
          <p:cNvPr id="129059" name="Text Box 35"/>
          <p:cNvSpPr txBox="1">
            <a:spLocks noChangeArrowheads="1"/>
          </p:cNvSpPr>
          <p:nvPr/>
        </p:nvSpPr>
        <p:spPr bwMode="auto">
          <a:xfrm>
            <a:off x="1371600" y="3200400"/>
            <a:ext cx="587375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latin typeface="Times New Roman" charset="0"/>
                <a:ea typeface="MS PGothic" charset="0"/>
                <a:cs typeface="MS PGothic" charset="0"/>
              </a:rPr>
              <a:t>d</a:t>
            </a:r>
          </a:p>
        </p:txBody>
      </p:sp>
      <p:sp>
        <p:nvSpPr>
          <p:cNvPr id="129060" name="Text Box 36"/>
          <p:cNvSpPr txBox="1">
            <a:spLocks noChangeArrowheads="1"/>
          </p:cNvSpPr>
          <p:nvPr/>
        </p:nvSpPr>
        <p:spPr bwMode="auto">
          <a:xfrm>
            <a:off x="1295400" y="3886200"/>
            <a:ext cx="838200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latin typeface="Times New Roman" charset="0"/>
                <a:ea typeface="MS PGothic" charset="0"/>
                <a:cs typeface="MS PGothic" charset="0"/>
              </a:rPr>
              <a:t>W</a:t>
            </a:r>
            <a:r>
              <a:rPr kumimoji="1" lang="en-US" sz="2800" b="1" baseline="30000">
                <a:latin typeface="Times New Roman" charset="0"/>
                <a:ea typeface="MS PGothic" charset="0"/>
                <a:cs typeface="MS PGothic" charset="0"/>
              </a:rPr>
              <a:t>+</a:t>
            </a:r>
          </a:p>
        </p:txBody>
      </p:sp>
      <p:sp>
        <p:nvSpPr>
          <p:cNvPr id="129061" name="Text Box 37"/>
          <p:cNvSpPr txBox="1">
            <a:spLocks noChangeArrowheads="1"/>
          </p:cNvSpPr>
          <p:nvPr/>
        </p:nvSpPr>
        <p:spPr bwMode="auto">
          <a:xfrm>
            <a:off x="381000" y="3276600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3200" b="1">
                <a:solidFill>
                  <a:srgbClr val="CC0000"/>
                </a:solidFill>
                <a:latin typeface="Times New Roman" charset="0"/>
                <a:ea typeface="MS PGothic" charset="0"/>
                <a:cs typeface="MS PGothic" charset="0"/>
              </a:rPr>
              <a:t>V</a:t>
            </a:r>
            <a:r>
              <a:rPr kumimoji="1" lang="en-US" sz="3200" b="1" baseline="-25000">
                <a:solidFill>
                  <a:srgbClr val="CC0000"/>
                </a:solidFill>
                <a:latin typeface="Times New Roman" charset="0"/>
                <a:ea typeface="MS PGothic" charset="0"/>
                <a:cs typeface="MS PGothic" charset="0"/>
              </a:rPr>
              <a:t>td</a:t>
            </a:r>
          </a:p>
        </p:txBody>
      </p:sp>
      <p:sp>
        <p:nvSpPr>
          <p:cNvPr id="129062" name="Line 38"/>
          <p:cNvSpPr>
            <a:spLocks noChangeShapeType="1"/>
          </p:cNvSpPr>
          <p:nvPr/>
        </p:nvSpPr>
        <p:spPr bwMode="auto">
          <a:xfrm>
            <a:off x="304800" y="39624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990600" y="3886200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64" name="Text Box 40"/>
          <p:cNvSpPr txBox="1">
            <a:spLocks noChangeArrowheads="1"/>
          </p:cNvSpPr>
          <p:nvPr/>
        </p:nvSpPr>
        <p:spPr bwMode="auto">
          <a:xfrm>
            <a:off x="6842125" y="1447800"/>
            <a:ext cx="587375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latin typeface="Times New Roman" charset="0"/>
                <a:ea typeface="MS PGothic" charset="0"/>
                <a:cs typeface="MS PGothic" charset="0"/>
              </a:rPr>
              <a:t>b</a:t>
            </a:r>
          </a:p>
        </p:txBody>
      </p:sp>
      <p:sp>
        <p:nvSpPr>
          <p:cNvPr id="129065" name="Line 41"/>
          <p:cNvSpPr>
            <a:spLocks noChangeShapeType="1"/>
          </p:cNvSpPr>
          <p:nvPr/>
        </p:nvSpPr>
        <p:spPr bwMode="auto">
          <a:xfrm flipV="1">
            <a:off x="7718425" y="1143000"/>
            <a:ext cx="7620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66" name="Text Box 42"/>
          <p:cNvSpPr txBox="1">
            <a:spLocks noChangeArrowheads="1"/>
          </p:cNvSpPr>
          <p:nvPr/>
        </p:nvSpPr>
        <p:spPr bwMode="auto">
          <a:xfrm>
            <a:off x="7032625" y="838200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3200" b="1">
                <a:solidFill>
                  <a:srgbClr val="CC0000"/>
                </a:solidFill>
                <a:latin typeface="Times New Roman" charset="0"/>
                <a:ea typeface="MS PGothic" charset="0"/>
                <a:cs typeface="MS PGothic" charset="0"/>
              </a:rPr>
              <a:t>V</a:t>
            </a:r>
            <a:r>
              <a:rPr kumimoji="1" lang="en-US" sz="3200" b="1" baseline="-25000">
                <a:solidFill>
                  <a:srgbClr val="CC0000"/>
                </a:solidFill>
                <a:latin typeface="Times New Roman" charset="0"/>
                <a:ea typeface="MS PGothic" charset="0"/>
                <a:cs typeface="MS PGothic" charset="0"/>
              </a:rPr>
              <a:t>ub</a:t>
            </a:r>
          </a:p>
        </p:txBody>
      </p:sp>
      <p:sp>
        <p:nvSpPr>
          <p:cNvPr id="129067" name="Line 43"/>
          <p:cNvSpPr>
            <a:spLocks noChangeShapeType="1"/>
          </p:cNvSpPr>
          <p:nvPr/>
        </p:nvSpPr>
        <p:spPr bwMode="auto">
          <a:xfrm>
            <a:off x="6956425" y="15240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68" name="Line 44"/>
          <p:cNvSpPr>
            <a:spLocks noChangeShapeType="1"/>
          </p:cNvSpPr>
          <p:nvPr/>
        </p:nvSpPr>
        <p:spPr bwMode="auto">
          <a:xfrm>
            <a:off x="7718425" y="15240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69" name="Text Box 45"/>
          <p:cNvSpPr txBox="1">
            <a:spLocks noChangeArrowheads="1"/>
          </p:cNvSpPr>
          <p:nvPr/>
        </p:nvSpPr>
        <p:spPr bwMode="auto">
          <a:xfrm>
            <a:off x="7566025" y="1828800"/>
            <a:ext cx="838200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latin typeface="Times New Roman" charset="0"/>
                <a:ea typeface="MS PGothic" charset="0"/>
                <a:cs typeface="MS PGothic" charset="0"/>
              </a:rPr>
              <a:t>W</a:t>
            </a:r>
            <a:r>
              <a:rPr kumimoji="1" lang="en-US" sz="2800" b="1" baseline="30000">
                <a:latin typeface="Times New Roman" charset="0"/>
                <a:ea typeface="MS PGothic" charset="0"/>
                <a:cs typeface="MS PGothic" charset="0"/>
              </a:rPr>
              <a:t>+</a:t>
            </a:r>
          </a:p>
        </p:txBody>
      </p:sp>
      <p:sp>
        <p:nvSpPr>
          <p:cNvPr id="129070" name="Text Box 46"/>
          <p:cNvSpPr txBox="1">
            <a:spLocks noChangeArrowheads="1"/>
          </p:cNvSpPr>
          <p:nvPr/>
        </p:nvSpPr>
        <p:spPr bwMode="auto">
          <a:xfrm>
            <a:off x="7337425" y="762000"/>
            <a:ext cx="434975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3600" i="1">
                <a:solidFill>
                  <a:srgbClr val="CC0000"/>
                </a:solidFill>
                <a:latin typeface="Times New Roman" charset="0"/>
                <a:ea typeface="MS PGothic" charset="0"/>
                <a:cs typeface="MS PGothic" charset="0"/>
              </a:rPr>
              <a:t>*</a:t>
            </a:r>
          </a:p>
        </p:txBody>
      </p:sp>
      <p:sp>
        <p:nvSpPr>
          <p:cNvPr id="129071" name="Oval 47"/>
          <p:cNvSpPr>
            <a:spLocks noChangeArrowheads="1"/>
          </p:cNvSpPr>
          <p:nvPr/>
        </p:nvSpPr>
        <p:spPr bwMode="auto">
          <a:xfrm>
            <a:off x="7642225" y="1447800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72" name="Text Box 48"/>
          <p:cNvSpPr txBox="1">
            <a:spLocks noChangeArrowheads="1"/>
          </p:cNvSpPr>
          <p:nvPr/>
        </p:nvSpPr>
        <p:spPr bwMode="auto">
          <a:xfrm>
            <a:off x="8556625" y="838200"/>
            <a:ext cx="587375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latin typeface="Times New Roman" charset="0"/>
                <a:ea typeface="MS PGothic" charset="0"/>
                <a:cs typeface="MS PGothic" charset="0"/>
              </a:rPr>
              <a:t>u</a:t>
            </a:r>
          </a:p>
        </p:txBody>
      </p:sp>
      <p:sp>
        <p:nvSpPr>
          <p:cNvPr id="129073" name="Rectangle 49"/>
          <p:cNvSpPr>
            <a:spLocks noChangeArrowheads="1"/>
          </p:cNvSpPr>
          <p:nvPr/>
        </p:nvSpPr>
        <p:spPr bwMode="auto">
          <a:xfrm>
            <a:off x="6781800" y="685800"/>
            <a:ext cx="2133600" cy="1676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152400" y="3276600"/>
            <a:ext cx="1905000" cy="1295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 animBg="1" autoUpdateAnimBg="0"/>
      <p:bldP spid="129029" grpId="0" animBg="1"/>
      <p:bldP spid="129030" grpId="0" animBg="1"/>
      <p:bldP spid="129031" grpId="0" animBg="1" autoUpdateAnimBg="0"/>
      <p:bldP spid="129033" grpId="0" animBg="1" autoUpdateAnimBg="0"/>
      <p:bldP spid="129042" grpId="0" animBg="1"/>
      <p:bldP spid="129052" grpId="0" animBg="1"/>
      <p:bldP spid="129056" grpId="0" animBg="1"/>
      <p:bldP spid="129057" grpId="0" animBg="1"/>
      <p:bldP spid="129058" grpId="0"/>
      <p:bldP spid="129059" grpId="0"/>
      <p:bldP spid="129060" grpId="0"/>
      <p:bldP spid="129061" grpId="0"/>
      <p:bldP spid="129062" grpId="0" animBg="1"/>
      <p:bldP spid="129063" grpId="0" animBg="1"/>
      <p:bldP spid="129064" grpId="0"/>
      <p:bldP spid="129065" grpId="0" animBg="1"/>
      <p:bldP spid="129066" grpId="0"/>
      <p:bldP spid="129067" grpId="0" animBg="1"/>
      <p:bldP spid="129068" grpId="0" animBg="1"/>
      <p:bldP spid="129069" grpId="0"/>
      <p:bldP spid="129070" grpId="0"/>
      <p:bldP spid="129071" grpId="0" animBg="1"/>
      <p:bldP spid="129072" grpId="0"/>
      <p:bldP spid="129073" grpId="0" animBg="1"/>
      <p:bldP spid="12907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The challenge</a:t>
            </a:r>
          </a:p>
        </p:txBody>
      </p:sp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1638300" y="2514600"/>
            <a:ext cx="587375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latin typeface="Times New Roman" charset="0"/>
                <a:ea typeface="MS PGothic" charset="0"/>
                <a:cs typeface="MS PGothic" charset="0"/>
              </a:rPr>
              <a:t>b</a:t>
            </a:r>
          </a:p>
        </p:txBody>
      </p:sp>
      <p:sp>
        <p:nvSpPr>
          <p:cNvPr id="142344" name="Line 8"/>
          <p:cNvSpPr>
            <a:spLocks noChangeShapeType="1"/>
          </p:cNvSpPr>
          <p:nvPr/>
        </p:nvSpPr>
        <p:spPr bwMode="auto">
          <a:xfrm flipV="1">
            <a:off x="2514600" y="2209800"/>
            <a:ext cx="7620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1828800" y="1905000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3200" b="1">
                <a:solidFill>
                  <a:srgbClr val="CC0000"/>
                </a:solidFill>
                <a:latin typeface="Times New Roman" charset="0"/>
                <a:ea typeface="MS PGothic" charset="0"/>
                <a:cs typeface="MS PGothic" charset="0"/>
              </a:rPr>
              <a:t>V</a:t>
            </a:r>
            <a:r>
              <a:rPr kumimoji="1" lang="en-US" sz="3200" b="1" baseline="-25000">
                <a:solidFill>
                  <a:srgbClr val="CC0000"/>
                </a:solidFill>
                <a:latin typeface="Times New Roman" charset="0"/>
                <a:ea typeface="MS PGothic" charset="0"/>
                <a:cs typeface="MS PGothic" charset="0"/>
              </a:rPr>
              <a:t>ub</a:t>
            </a:r>
          </a:p>
        </p:txBody>
      </p:sp>
      <p:sp>
        <p:nvSpPr>
          <p:cNvPr id="142346" name="Line 10"/>
          <p:cNvSpPr>
            <a:spLocks noChangeShapeType="1"/>
          </p:cNvSpPr>
          <p:nvPr/>
        </p:nvSpPr>
        <p:spPr bwMode="auto">
          <a:xfrm>
            <a:off x="1752600" y="25908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7" name="Line 11"/>
          <p:cNvSpPr>
            <a:spLocks noChangeShapeType="1"/>
          </p:cNvSpPr>
          <p:nvPr/>
        </p:nvSpPr>
        <p:spPr bwMode="auto">
          <a:xfrm>
            <a:off x="2514600" y="25908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48" name="Text Box 12"/>
          <p:cNvSpPr txBox="1">
            <a:spLocks noChangeArrowheads="1"/>
          </p:cNvSpPr>
          <p:nvPr/>
        </p:nvSpPr>
        <p:spPr bwMode="auto">
          <a:xfrm>
            <a:off x="2362200" y="2895600"/>
            <a:ext cx="838200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latin typeface="Times New Roman" charset="0"/>
                <a:ea typeface="MS PGothic" charset="0"/>
                <a:cs typeface="MS PGothic" charset="0"/>
              </a:rPr>
              <a:t>W</a:t>
            </a:r>
            <a:r>
              <a:rPr kumimoji="1" lang="en-US" sz="2800" b="1" baseline="30000">
                <a:latin typeface="Times New Roman" charset="0"/>
                <a:ea typeface="MS PGothic" charset="0"/>
                <a:cs typeface="MS PGothic" charset="0"/>
              </a:rPr>
              <a:t>+</a:t>
            </a:r>
          </a:p>
        </p:txBody>
      </p:sp>
      <p:sp>
        <p:nvSpPr>
          <p:cNvPr id="142349" name="Text Box 13"/>
          <p:cNvSpPr txBox="1">
            <a:spLocks noChangeArrowheads="1"/>
          </p:cNvSpPr>
          <p:nvPr/>
        </p:nvSpPr>
        <p:spPr bwMode="auto">
          <a:xfrm>
            <a:off x="2133600" y="1828800"/>
            <a:ext cx="434975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3600" i="1">
                <a:solidFill>
                  <a:srgbClr val="CC0000"/>
                </a:solidFill>
                <a:latin typeface="Times New Roman" charset="0"/>
                <a:ea typeface="MS PGothic" charset="0"/>
                <a:cs typeface="MS PGothic" charset="0"/>
              </a:rPr>
              <a:t>*</a:t>
            </a:r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2438400" y="2514600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1" name="Line 15"/>
          <p:cNvSpPr>
            <a:spLocks noChangeShapeType="1"/>
          </p:cNvSpPr>
          <p:nvPr/>
        </p:nvSpPr>
        <p:spPr bwMode="auto">
          <a:xfrm flipV="1">
            <a:off x="6096000" y="2362200"/>
            <a:ext cx="7620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2" name="Line 16"/>
          <p:cNvSpPr>
            <a:spLocks noChangeShapeType="1"/>
          </p:cNvSpPr>
          <p:nvPr/>
        </p:nvSpPr>
        <p:spPr bwMode="auto">
          <a:xfrm>
            <a:off x="6019800" y="2743200"/>
            <a:ext cx="533400" cy="457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3" name="Text Box 17"/>
          <p:cNvSpPr txBox="1">
            <a:spLocks noChangeArrowheads="1"/>
          </p:cNvSpPr>
          <p:nvPr/>
        </p:nvSpPr>
        <p:spPr bwMode="auto">
          <a:xfrm>
            <a:off x="5334000" y="2667000"/>
            <a:ext cx="587375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latin typeface="Times New Roman" charset="0"/>
                <a:ea typeface="MS PGothic" charset="0"/>
                <a:cs typeface="MS PGothic" charset="0"/>
              </a:rPr>
              <a:t>t</a:t>
            </a:r>
          </a:p>
        </p:txBody>
      </p:sp>
      <p:sp>
        <p:nvSpPr>
          <p:cNvPr id="142354" name="Text Box 18"/>
          <p:cNvSpPr txBox="1">
            <a:spLocks noChangeArrowheads="1"/>
          </p:cNvSpPr>
          <p:nvPr/>
        </p:nvSpPr>
        <p:spPr bwMode="auto">
          <a:xfrm>
            <a:off x="6705600" y="2224088"/>
            <a:ext cx="587375" cy="5191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latin typeface="Times New Roman" charset="0"/>
                <a:ea typeface="MS PGothic" charset="0"/>
                <a:cs typeface="MS PGothic" charset="0"/>
              </a:rPr>
              <a:t>d</a:t>
            </a:r>
          </a:p>
        </p:txBody>
      </p:sp>
      <p:sp>
        <p:nvSpPr>
          <p:cNvPr id="142355" name="Text Box 19"/>
          <p:cNvSpPr txBox="1">
            <a:spLocks noChangeArrowheads="1"/>
          </p:cNvSpPr>
          <p:nvPr/>
        </p:nvSpPr>
        <p:spPr bwMode="auto">
          <a:xfrm>
            <a:off x="6248400" y="2667000"/>
            <a:ext cx="838200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latin typeface="Times New Roman" charset="0"/>
                <a:ea typeface="MS PGothic" charset="0"/>
                <a:cs typeface="MS PGothic" charset="0"/>
              </a:rPr>
              <a:t>W</a:t>
            </a:r>
            <a:r>
              <a:rPr kumimoji="1" lang="en-US" sz="2800" b="1" baseline="30000">
                <a:latin typeface="Times New Roman" charset="0"/>
                <a:ea typeface="MS PGothic" charset="0"/>
                <a:cs typeface="MS PGothic" charset="0"/>
              </a:rPr>
              <a:t>+</a:t>
            </a:r>
          </a:p>
        </p:txBody>
      </p:sp>
      <p:sp>
        <p:nvSpPr>
          <p:cNvPr id="142356" name="Text Box 20"/>
          <p:cNvSpPr txBox="1">
            <a:spLocks noChangeArrowheads="1"/>
          </p:cNvSpPr>
          <p:nvPr/>
        </p:nvSpPr>
        <p:spPr bwMode="auto">
          <a:xfrm>
            <a:off x="5334000" y="2057400"/>
            <a:ext cx="838200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3200" b="1">
                <a:solidFill>
                  <a:srgbClr val="CC0000"/>
                </a:solidFill>
                <a:latin typeface="Times New Roman" charset="0"/>
                <a:ea typeface="MS PGothic" charset="0"/>
                <a:cs typeface="MS PGothic" charset="0"/>
              </a:rPr>
              <a:t>V</a:t>
            </a:r>
            <a:r>
              <a:rPr kumimoji="1" lang="en-US" sz="3200" b="1" baseline="-25000">
                <a:solidFill>
                  <a:srgbClr val="CC0000"/>
                </a:solidFill>
                <a:latin typeface="Times New Roman" charset="0"/>
                <a:ea typeface="MS PGothic" charset="0"/>
                <a:cs typeface="MS PGothic" charset="0"/>
              </a:rPr>
              <a:t>td</a:t>
            </a:r>
          </a:p>
        </p:txBody>
      </p:sp>
      <p:sp>
        <p:nvSpPr>
          <p:cNvPr id="142357" name="Line 21"/>
          <p:cNvSpPr>
            <a:spLocks noChangeShapeType="1"/>
          </p:cNvSpPr>
          <p:nvPr/>
        </p:nvSpPr>
        <p:spPr bwMode="auto">
          <a:xfrm>
            <a:off x="5257800" y="27432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5943600" y="2667000"/>
            <a:ext cx="152400" cy="152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359" name="Text Box 23"/>
          <p:cNvSpPr txBox="1">
            <a:spLocks noChangeArrowheads="1"/>
          </p:cNvSpPr>
          <p:nvPr/>
        </p:nvSpPr>
        <p:spPr bwMode="auto">
          <a:xfrm>
            <a:off x="1143000" y="3581400"/>
            <a:ext cx="3132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Measure a complex </a:t>
            </a:r>
          </a:p>
          <a:p>
            <a:r>
              <a:rPr lang="en-US" sz="2400" b="1"/>
              <a:t>phase for b</a:t>
            </a:r>
            <a:r>
              <a:rPr lang="en-US" sz="2400" b="1">
                <a:sym typeface="Wingdings" charset="2"/>
              </a:rPr>
              <a:t>u</a:t>
            </a:r>
            <a:endParaRPr lang="en-US" sz="2400" b="1"/>
          </a:p>
        </p:txBody>
      </p:sp>
      <p:sp>
        <p:nvSpPr>
          <p:cNvPr id="142360" name="Text Box 24"/>
          <p:cNvSpPr txBox="1">
            <a:spLocks noChangeArrowheads="1"/>
          </p:cNvSpPr>
          <p:nvPr/>
        </p:nvSpPr>
        <p:spPr bwMode="auto">
          <a:xfrm>
            <a:off x="3352800" y="1905000"/>
            <a:ext cx="587375" cy="519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sz="2800" b="1">
                <a:latin typeface="Times New Roman" charset="0"/>
                <a:ea typeface="MS PGothic" charset="0"/>
                <a:cs typeface="MS PGothic" charset="0"/>
              </a:rPr>
              <a:t>u</a:t>
            </a:r>
          </a:p>
        </p:txBody>
      </p:sp>
      <p:sp>
        <p:nvSpPr>
          <p:cNvPr id="142361" name="Text Box 25"/>
          <p:cNvSpPr txBox="1">
            <a:spLocks noChangeArrowheads="1"/>
          </p:cNvSpPr>
          <p:nvPr/>
        </p:nvSpPr>
        <p:spPr bwMode="auto">
          <a:xfrm>
            <a:off x="2743200" y="4724400"/>
            <a:ext cx="340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or, even better, both</a:t>
            </a:r>
          </a:p>
        </p:txBody>
      </p:sp>
      <p:sp>
        <p:nvSpPr>
          <p:cNvPr id="142362" name="Text Box 26"/>
          <p:cNvSpPr txBox="1">
            <a:spLocks noChangeArrowheads="1"/>
          </p:cNvSpPr>
          <p:nvPr/>
        </p:nvSpPr>
        <p:spPr bwMode="auto">
          <a:xfrm>
            <a:off x="5334000" y="3733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or in  t</a:t>
            </a:r>
            <a:r>
              <a:rPr lang="en-US" sz="2400" b="1">
                <a:sym typeface="Wingdings" charset="2"/>
              </a:rPr>
              <a:t>d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77570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3" grpId="0"/>
      <p:bldP spid="142344" grpId="0" animBg="1"/>
      <p:bldP spid="142345" grpId="0"/>
      <p:bldP spid="142346" grpId="0" animBg="1"/>
      <p:bldP spid="142347" grpId="0" animBg="1"/>
      <p:bldP spid="142348" grpId="0"/>
      <p:bldP spid="142349" grpId="0"/>
      <p:bldP spid="142350" grpId="0" animBg="1"/>
      <p:bldP spid="142351" grpId="0" animBg="1"/>
      <p:bldP spid="142352" grpId="0" animBg="1"/>
      <p:bldP spid="142353" grpId="0"/>
      <p:bldP spid="142354" grpId="0"/>
      <p:bldP spid="142355" grpId="0"/>
      <p:bldP spid="142356" grpId="0"/>
      <p:bldP spid="142357" grpId="0" animBg="1"/>
      <p:bldP spid="142358" grpId="0" animBg="1"/>
      <p:bldP spid="142359" grpId="0"/>
      <p:bldP spid="142360" grpId="0"/>
      <p:bldP spid="142361" grpId="0"/>
      <p:bldP spid="14236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 of Lecture 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9852" y="1143000"/>
            <a:ext cx="8295091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   The </a:t>
            </a:r>
            <a:r>
              <a:rPr lang="en-US" dirty="0" err="1" smtClean="0"/>
              <a:t>Superweak</a:t>
            </a:r>
            <a:r>
              <a:rPr lang="en-US" dirty="0" smtClean="0"/>
              <a:t> model was a plausible explanation for the 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L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/>
              </a:rPr>
              <a:t>p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latin typeface="Symbol"/>
              </a:rPr>
              <a:t>p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/>
              <a:t> observation</a:t>
            </a:r>
          </a:p>
          <a:p>
            <a:pPr lvl="1"/>
            <a:r>
              <a:rPr lang="en-US" sz="1600" dirty="0" smtClean="0"/>
              <a:t>It predicted the phase of 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1600" dirty="0" smtClean="0"/>
              <a:t> = </a:t>
            </a:r>
            <a:r>
              <a:rPr lang="en-US" sz="1600" dirty="0" err="1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1600" baseline="-25000" dirty="0" err="1" smtClean="0"/>
              <a:t>SW</a:t>
            </a:r>
            <a:r>
              <a:rPr lang="en-US" sz="1600" dirty="0" smtClean="0"/>
              <a:t> =</a:t>
            </a:r>
            <a:r>
              <a:rPr lang="en-US" sz="1600" dirty="0" err="1" smtClean="0"/>
              <a:t>arctan</a:t>
            </a:r>
            <a:r>
              <a:rPr lang="en-US" sz="1600" dirty="0" smtClean="0"/>
              <a:t>(2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dirty="0" smtClean="0"/>
              <a:t>M</a:t>
            </a:r>
            <a:r>
              <a:rPr lang="en-US" sz="1600" baseline="-25000" dirty="0" smtClean="0"/>
              <a:t>K</a:t>
            </a:r>
            <a:r>
              <a:rPr lang="en-US" sz="1600" dirty="0" smtClean="0"/>
              <a:t>/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DG</a:t>
            </a:r>
            <a:r>
              <a:rPr lang="en-US" sz="1600" baseline="-25000" dirty="0" smtClean="0">
                <a:latin typeface="Symbol" charset="2"/>
                <a:ea typeface="Symbol" charset="2"/>
                <a:cs typeface="Symbol" charset="2"/>
              </a:rPr>
              <a:t>K</a:t>
            </a:r>
            <a:r>
              <a:rPr lang="en-US" sz="1600" dirty="0" smtClean="0"/>
              <a:t>)≃45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, in agreement with experiment,</a:t>
            </a:r>
          </a:p>
          <a:p>
            <a:pPr lvl="1"/>
            <a:r>
              <a:rPr lang="en-US" sz="1600" dirty="0" smtClean="0"/>
              <a:t>no other observable CPV processes, &amp; a dull future for specialists in the field. 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   Precise comparisons of the rates for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L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/>
              </a:rPr>
              <a:t>p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latin typeface="Symbol"/>
              </a:rPr>
              <a:t>p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 </a:t>
            </a:r>
            <a:r>
              <a:rPr lang="en-US" dirty="0" smtClean="0"/>
              <a:t>K</a:t>
            </a:r>
            <a:r>
              <a:rPr lang="en-US" baseline="-25000" dirty="0" smtClean="0"/>
              <a:t>L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latin typeface="Symbol"/>
              </a:rPr>
              <a:t>p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in high-statistics</a:t>
            </a:r>
          </a:p>
          <a:p>
            <a:r>
              <a:rPr lang="en-US" dirty="0" smtClean="0">
                <a:sym typeface="Wingdings"/>
              </a:rPr>
              <a:t>         experiments exposed a direct CPV amplitude in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L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/>
              </a:rPr>
              <a:t>pp</a:t>
            </a:r>
            <a:r>
              <a:rPr lang="en-US" dirty="0" smtClean="0">
                <a:sym typeface="Wingdings"/>
              </a:rPr>
              <a:t> decays, killing the</a:t>
            </a:r>
          </a:p>
          <a:p>
            <a:r>
              <a:rPr lang="en-US" dirty="0" smtClean="0">
                <a:sym typeface="Wingdings"/>
              </a:rPr>
              <a:t>         </a:t>
            </a:r>
            <a:r>
              <a:rPr lang="en-US" dirty="0" err="1" smtClean="0">
                <a:sym typeface="Wingdings"/>
              </a:rPr>
              <a:t>Superweak</a:t>
            </a:r>
            <a:r>
              <a:rPr lang="en-US" dirty="0" smtClean="0">
                <a:sym typeface="Wingdings"/>
              </a:rPr>
              <a:t> model</a:t>
            </a:r>
          </a:p>
          <a:p>
            <a:endParaRPr lang="en-US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    The measured Weak Interaction charge of the d-quark is 0.98 G</a:t>
            </a:r>
            <a:r>
              <a:rPr lang="en-US" baseline="-25000" dirty="0" smtClean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, that for the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s-quark is 0.21 G</a:t>
            </a:r>
            <a:r>
              <a:rPr lang="en-US" baseline="-25000" dirty="0" smtClean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. These differences from G</a:t>
            </a:r>
            <a:r>
              <a:rPr lang="en-US" baseline="-25000" dirty="0" smtClean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 are due to quark-flavor mixing  </a:t>
            </a:r>
          </a:p>
          <a:p>
            <a:endParaRPr lang="en-US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The non-existence of Flavor-Changing Neutral Currents was explained by the </a:t>
            </a:r>
          </a:p>
          <a:p>
            <a:r>
              <a:rPr lang="en-US" dirty="0" smtClean="0">
                <a:sym typeface="Wingdings"/>
              </a:rPr>
              <a:t>        discovery of the charmed quark &amp; </a:t>
            </a:r>
            <a:r>
              <a:rPr lang="en-US" dirty="0" err="1" smtClean="0">
                <a:sym typeface="Wingdings"/>
              </a:rPr>
              <a:t>Unitarity</a:t>
            </a:r>
            <a:r>
              <a:rPr lang="en-US" dirty="0" smtClean="0">
                <a:sym typeface="Wingdings"/>
              </a:rPr>
              <a:t> of the 4-quark flavor mixing matrix</a:t>
            </a:r>
          </a:p>
          <a:p>
            <a:endParaRPr lang="en-US" dirty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Kobayashi </a:t>
            </a:r>
            <a:r>
              <a:rPr lang="en-US" dirty="0">
                <a:sym typeface="Wingdings"/>
              </a:rPr>
              <a:t>&amp; </a:t>
            </a:r>
            <a:r>
              <a:rPr lang="en-US" dirty="0" err="1">
                <a:sym typeface="Wingdings"/>
              </a:rPr>
              <a:t>Maskawa</a:t>
            </a:r>
            <a:r>
              <a:rPr lang="en-US" dirty="0">
                <a:sym typeface="Wingdings"/>
              </a:rPr>
              <a:t>: a CP violating phase can be accommodated in the quark-</a:t>
            </a:r>
          </a:p>
          <a:p>
            <a:r>
              <a:rPr lang="en-US" dirty="0">
                <a:sym typeface="Wingdings"/>
              </a:rPr>
              <a:t>      </a:t>
            </a:r>
            <a:r>
              <a:rPr lang="en-US" dirty="0" smtClean="0">
                <a:sym typeface="Wingdings"/>
              </a:rPr>
              <a:t>  flavor </a:t>
            </a:r>
            <a:r>
              <a:rPr lang="en-US" dirty="0">
                <a:sym typeface="Wingdings"/>
              </a:rPr>
              <a:t>mixing matrix but only if there are 6 quark flavors (not 3, </a:t>
            </a:r>
            <a:r>
              <a:rPr lang="en-US" dirty="0" smtClean="0">
                <a:sym typeface="Wingdings"/>
              </a:rPr>
              <a:t>known in </a:t>
            </a:r>
            <a:r>
              <a:rPr lang="en-US" dirty="0">
                <a:sym typeface="Wingdings"/>
              </a:rPr>
              <a:t>1973)</a:t>
            </a:r>
          </a:p>
          <a:p>
            <a:pPr>
              <a:buFont typeface="Arial"/>
              <a:buChar char="•"/>
            </a:pPr>
            <a:endParaRPr lang="en-US" dirty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Three </a:t>
            </a:r>
            <a:r>
              <a:rPr lang="en-US" dirty="0">
                <a:sym typeface="Wingdings"/>
              </a:rPr>
              <a:t>more quark-flavors are discovered: charm, bottom and top.</a:t>
            </a:r>
          </a:p>
          <a:p>
            <a:r>
              <a:rPr lang="en-US" dirty="0" smtClean="0">
                <a:sym typeface="Wingdings"/>
              </a:rPr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7750</TotalTime>
  <Words>2843</Words>
  <Application>Microsoft Macintosh PowerPoint</Application>
  <PresentationFormat>On-screen Show (4:3)</PresentationFormat>
  <Paragraphs>811</Paragraphs>
  <Slides>96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12" baseType="lpstr">
      <vt:lpstr>Calibri</vt:lpstr>
      <vt:lpstr>Comic Sans MS</vt:lpstr>
      <vt:lpstr>Lucida Grande</vt:lpstr>
      <vt:lpstr>Monotype Corsiva</vt:lpstr>
      <vt:lpstr>MS PGothic</vt:lpstr>
      <vt:lpstr>ＭＳ Ｐゴシック</vt:lpstr>
      <vt:lpstr>ＭＳ ゴシック</vt:lpstr>
      <vt:lpstr>Sylfaen</vt:lpstr>
      <vt:lpstr>Symbol</vt:lpstr>
      <vt:lpstr>Symbol</vt:lpstr>
      <vt:lpstr>Times New Roman</vt:lpstr>
      <vt:lpstr>Wingdings</vt:lpstr>
      <vt:lpstr>宋体</vt:lpstr>
      <vt:lpstr>Arial</vt:lpstr>
      <vt:lpstr>Office Theme</vt:lpstr>
      <vt:lpstr>Equation</vt:lpstr>
      <vt:lpstr>CP Violation</vt:lpstr>
      <vt:lpstr>Summary of Lecture 3</vt:lpstr>
      <vt:lpstr>Question from lecture 3</vt:lpstr>
      <vt:lpstr>infer time from distance</vt:lpstr>
      <vt:lpstr>comment on widths, lifetimes, branching factions, partial widths</vt:lpstr>
      <vt:lpstr>PowerPoint Presentation</vt:lpstr>
      <vt:lpstr>units when h=c=1</vt:lpstr>
      <vt:lpstr>Comments on choice of C</vt:lpstr>
      <vt:lpstr>Superweak model for CPV?</vt:lpstr>
      <vt:lpstr>Decay of the KL  </vt:lpstr>
      <vt:lpstr>h+- and h00 with direct decays</vt:lpstr>
      <vt:lpstr>Predictions of Superweak model</vt:lpstr>
      <vt:lpstr>direct K2 pp effects p+p- &amp; p0p0 differently</vt:lpstr>
      <vt:lpstr>PowerPoint Presentation</vt:lpstr>
      <vt:lpstr>DI=1/2 rule</vt:lpstr>
      <vt:lpstr>direct CP violation double asymmetry</vt:lpstr>
      <vt:lpstr>Quest for KLp0p0</vt:lpstr>
      <vt:lpstr>1st attempt by Cronin</vt:lpstr>
      <vt:lpstr>PowerPoint Presentation</vt:lpstr>
      <vt:lpstr>PowerPoint Presentation</vt:lpstr>
      <vt:lpstr>results</vt:lpstr>
      <vt:lpstr>The early measurements</vt:lpstr>
      <vt:lpstr>1989 on non-zero measurement of e’</vt:lpstr>
      <vt:lpstr>Go to higher energy</vt:lpstr>
      <vt:lpstr>NA31 (CERN) 1st “evidence” for e’≠0 </vt:lpstr>
      <vt:lpstr>E731 (Fermilab) finds e’=consistent with 0</vt:lpstr>
      <vt:lpstr>PowerPoint Presentation</vt:lpstr>
      <vt:lpstr>ε’=0? or ε’≠ 0?, that is the question</vt:lpstr>
      <vt:lpstr>Experimental goal</vt:lpstr>
      <vt:lpstr>The NA-48 experiment at CERN</vt:lpstr>
      <vt:lpstr>NA48: KS and KL beams simultaneously</vt:lpstr>
      <vt:lpstr>KS and KL signatures</vt:lpstr>
      <vt:lpstr>Kp0p0 events</vt:lpstr>
      <vt:lpstr>Kp0p0 event selection</vt:lpstr>
      <vt:lpstr>Kp+p- detection</vt:lpstr>
      <vt:lpstr>Kp+p- selection</vt:lpstr>
      <vt:lpstr>Problem:  different decay-time distributions</vt:lpstr>
      <vt:lpstr>Determining the R (double ratio)</vt:lpstr>
      <vt:lpstr>Low statistics experiments</vt:lpstr>
      <vt:lpstr>High statistics experiments  (+-)</vt:lpstr>
      <vt:lpstr>Efficiency weighting (00)</vt:lpstr>
      <vt:lpstr>High statistics experiments</vt:lpstr>
      <vt:lpstr>Use “life-time weighting”</vt:lpstr>
      <vt:lpstr>PowerPoint Presentation</vt:lpstr>
      <vt:lpstr>Double-beam with active regenerator </vt:lpstr>
      <vt:lpstr>PowerPoint Presentation</vt:lpstr>
      <vt:lpstr>PowerPoint Presentation</vt:lpstr>
      <vt:lpstr>PowerPoint Presentation</vt:lpstr>
      <vt:lpstr>PowerPoint Presentation</vt:lpstr>
      <vt:lpstr>Huge numbers of events</vt:lpstr>
      <vt:lpstr>Final e’ results</vt:lpstr>
      <vt:lpstr>Final e’ results</vt:lpstr>
      <vt:lpstr>What do the theorists say?</vt:lpstr>
      <vt:lpstr>e, h+- and h00 today</vt:lpstr>
      <vt:lpstr>CP violating asymmetries in QM </vt:lpstr>
      <vt:lpstr>CPV in KLp+p-</vt:lpstr>
      <vt:lpstr>S-wave pp phase shifts</vt:lpstr>
      <vt:lpstr>K0 K0 K0  in ppK0K-π+ (K0K+π- ) (CPLEAR) </vt:lpstr>
      <vt:lpstr>direct CP parameter e’</vt:lpstr>
      <vt:lpstr>If it’s not superweak, what is it?</vt:lpstr>
      <vt:lpstr> Can CPV fit into the Standard model?</vt:lpstr>
      <vt:lpstr> Flavor mixing &amp; CP Violation</vt:lpstr>
      <vt:lpstr>Three Quarks for Müster Mark</vt:lpstr>
      <vt:lpstr>The elementary particles before 1974</vt:lpstr>
      <vt:lpstr>PowerPoint Presentation</vt:lpstr>
      <vt:lpstr>Problems with the Weak Interactions &amp; the 3-quark model</vt:lpstr>
      <vt:lpstr>1) anomalous quark W.I.“charges”</vt:lpstr>
      <vt:lpstr>Cabbibo’s solution: flavor mixing</vt:lpstr>
      <vt:lpstr>Missing neutral currents </vt:lpstr>
      <vt:lpstr>GIM sol’n:  Introduce a 4th quark</vt:lpstr>
      <vt:lpstr>d’ &amp; s’  are mixed  d &amp; s</vt:lpstr>
      <vt:lpstr>Mixing matrix must be Unitary</vt:lpstr>
      <vt:lpstr>W.I. quark spinors</vt:lpstr>
      <vt:lpstr>Charged currents (u-quark) </vt:lpstr>
      <vt:lpstr>Charged currents (c-quark) </vt:lpstr>
      <vt:lpstr>Flavor preserving Neutral Current</vt:lpstr>
      <vt:lpstr>Flavor changing Neutral Current</vt:lpstr>
      <vt:lpstr>Flavor mixing with 4 quarks</vt:lpstr>
      <vt:lpstr>Cabibbo’s flavor mixing revisitd</vt:lpstr>
      <vt:lpstr>   short-distance K0   K0 mixing</vt:lpstr>
      <vt:lpstr> |Dms|=|mKS-mKL| constrained original  prediction of c-quark mass</vt:lpstr>
      <vt:lpstr>Japan physicists knew about the c quark</vt:lpstr>
      <vt:lpstr>Introducing a CP-violating, complex amplitude into the Standard Model</vt:lpstr>
      <vt:lpstr>The elementary particles in 1973</vt:lpstr>
      <vt:lpstr>1973  Kobayashi &amp; Maskawa</vt:lpstr>
      <vt:lpstr>Quark-flavor-mixing for 4 flavors</vt:lpstr>
      <vt:lpstr>KM paper, page 12</vt:lpstr>
      <vt:lpstr>What about 6 quark flavors</vt:lpstr>
      <vt:lpstr>Quark field “re-phasing”</vt:lpstr>
      <vt:lpstr>KM paper was in 1973, the 3-quark age</vt:lpstr>
      <vt:lpstr>History</vt:lpstr>
      <vt:lpstr>More History</vt:lpstr>
      <vt:lpstr>A little history</vt:lpstr>
      <vt:lpstr> CKM matrix today</vt:lpstr>
      <vt:lpstr>The challenge</vt:lpstr>
      <vt:lpstr>Summary of Lecture 4</vt:lpstr>
    </vt:vector>
  </TitlesOfParts>
  <Company>Seoul National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 Violation in Particle Physics</dc:title>
  <dc:creator>Stephen Olsen</dc:creator>
  <cp:lastModifiedBy>Microsoft Office User</cp:lastModifiedBy>
  <cp:revision>220</cp:revision>
  <cp:lastPrinted>2018-08-02T06:47:44Z</cp:lastPrinted>
  <dcterms:created xsi:type="dcterms:W3CDTF">2016-07-18T05:37:47Z</dcterms:created>
  <dcterms:modified xsi:type="dcterms:W3CDTF">2018-08-08T07:23:48Z</dcterms:modified>
</cp:coreProperties>
</file>