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6"/>
  </p:notesMasterIdLst>
  <p:sldIdLst>
    <p:sldId id="375" r:id="rId2"/>
    <p:sldId id="473" r:id="rId3"/>
    <p:sldId id="479" r:id="rId4"/>
    <p:sldId id="474" r:id="rId5"/>
    <p:sldId id="475" r:id="rId6"/>
    <p:sldId id="476" r:id="rId7"/>
    <p:sldId id="422" r:id="rId8"/>
    <p:sldId id="423" r:id="rId9"/>
    <p:sldId id="477" r:id="rId10"/>
    <p:sldId id="478" r:id="rId11"/>
    <p:sldId id="381" r:id="rId12"/>
    <p:sldId id="382" r:id="rId13"/>
    <p:sldId id="383" r:id="rId14"/>
    <p:sldId id="384" r:id="rId15"/>
    <p:sldId id="385" r:id="rId16"/>
    <p:sldId id="424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5" r:id="rId36"/>
    <p:sldId id="406" r:id="rId37"/>
    <p:sldId id="407" r:id="rId38"/>
    <p:sldId id="408" r:id="rId39"/>
    <p:sldId id="409" r:id="rId40"/>
    <p:sldId id="380" r:id="rId41"/>
    <p:sldId id="425" r:id="rId42"/>
    <p:sldId id="316" r:id="rId43"/>
    <p:sldId id="350" r:id="rId44"/>
    <p:sldId id="351" r:id="rId45"/>
    <p:sldId id="339" r:id="rId46"/>
    <p:sldId id="353" r:id="rId47"/>
    <p:sldId id="317" r:id="rId48"/>
    <p:sldId id="318" r:id="rId49"/>
    <p:sldId id="319" r:id="rId50"/>
    <p:sldId id="311" r:id="rId51"/>
    <p:sldId id="320" r:id="rId52"/>
    <p:sldId id="360" r:id="rId53"/>
    <p:sldId id="340" r:id="rId54"/>
    <p:sldId id="379" r:id="rId55"/>
    <p:sldId id="321" r:id="rId56"/>
    <p:sldId id="324" r:id="rId57"/>
    <p:sldId id="323" r:id="rId58"/>
    <p:sldId id="361" r:id="rId59"/>
    <p:sldId id="356" r:id="rId60"/>
    <p:sldId id="358" r:id="rId61"/>
    <p:sldId id="357" r:id="rId62"/>
    <p:sldId id="343" r:id="rId63"/>
    <p:sldId id="354" r:id="rId64"/>
    <p:sldId id="341" r:id="rId65"/>
    <p:sldId id="359" r:id="rId66"/>
    <p:sldId id="347" r:id="rId67"/>
    <p:sldId id="348" r:id="rId68"/>
    <p:sldId id="362" r:id="rId69"/>
    <p:sldId id="363" r:id="rId70"/>
    <p:sldId id="427" r:id="rId71"/>
    <p:sldId id="428" r:id="rId72"/>
    <p:sldId id="429" r:id="rId73"/>
    <p:sldId id="430" r:id="rId74"/>
    <p:sldId id="431" r:id="rId75"/>
    <p:sldId id="432" r:id="rId76"/>
    <p:sldId id="433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41" r:id="rId85"/>
    <p:sldId id="442" r:id="rId86"/>
    <p:sldId id="443" r:id="rId87"/>
    <p:sldId id="444" r:id="rId88"/>
    <p:sldId id="445" r:id="rId89"/>
    <p:sldId id="446" r:id="rId90"/>
    <p:sldId id="447" r:id="rId91"/>
    <p:sldId id="448" r:id="rId92"/>
    <p:sldId id="449" r:id="rId93"/>
    <p:sldId id="450" r:id="rId94"/>
    <p:sldId id="451" r:id="rId95"/>
    <p:sldId id="452" r:id="rId96"/>
    <p:sldId id="453" r:id="rId97"/>
    <p:sldId id="454" r:id="rId98"/>
    <p:sldId id="455" r:id="rId99"/>
    <p:sldId id="456" r:id="rId100"/>
    <p:sldId id="457" r:id="rId101"/>
    <p:sldId id="458" r:id="rId102"/>
    <p:sldId id="459" r:id="rId103"/>
    <p:sldId id="460" r:id="rId104"/>
    <p:sldId id="480" r:id="rId105"/>
    <p:sldId id="472" r:id="rId106"/>
    <p:sldId id="463" r:id="rId107"/>
    <p:sldId id="471" r:id="rId108"/>
    <p:sldId id="464" r:id="rId109"/>
    <p:sldId id="465" r:id="rId110"/>
    <p:sldId id="466" r:id="rId111"/>
    <p:sldId id="467" r:id="rId112"/>
    <p:sldId id="469" r:id="rId113"/>
    <p:sldId id="470" r:id="rId114"/>
    <p:sldId id="426" r:id="rId1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000"/>
    <a:srgbClr val="0432FF"/>
    <a:srgbClr val="A50021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/>
    <p:restoredTop sz="92731" autoAdjust="0"/>
  </p:normalViewPr>
  <p:slideViewPr>
    <p:cSldViewPr snapToGrid="0" snapToObjects="1">
      <p:cViewPr>
        <p:scale>
          <a:sx n="100" d="100"/>
          <a:sy n="100" d="100"/>
        </p:scale>
        <p:origin x="2552" y="1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notesMaster" Target="notesMasters/notesMaster1.xml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image" Target="../media/image84.png"/><Relationship Id="rId2" Type="http://schemas.openxmlformats.org/officeDocument/2006/relationships/image" Target="../media/image85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image" Target="../media/image89.png"/><Relationship Id="rId2" Type="http://schemas.openxmlformats.org/officeDocument/2006/relationships/image" Target="../media/image90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image" Target="../media/image93.png"/><Relationship Id="rId2" Type="http://schemas.openxmlformats.org/officeDocument/2006/relationships/image" Target="../media/image9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image" Target="../media/image126.png"/><Relationship Id="rId2" Type="http://schemas.openxmlformats.org/officeDocument/2006/relationships/image" Target="../media/image127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1" Type="http://schemas.openxmlformats.org/officeDocument/2006/relationships/image" Target="../media/image135.png"/><Relationship Id="rId2" Type="http://schemas.openxmlformats.org/officeDocument/2006/relationships/image" Target="../media/image13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image" Target="../media/image150.png"/><Relationship Id="rId2" Type="http://schemas.openxmlformats.org/officeDocument/2006/relationships/image" Target="../media/image15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image" Target="../media/image158.png"/><Relationship Id="rId2" Type="http://schemas.openxmlformats.org/officeDocument/2006/relationships/image" Target="../media/image159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1" Type="http://schemas.openxmlformats.org/officeDocument/2006/relationships/image" Target="../media/image164.png"/><Relationship Id="rId2" Type="http://schemas.openxmlformats.org/officeDocument/2006/relationships/image" Target="../media/image16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image" Target="../media/image84.png"/><Relationship Id="rId2" Type="http://schemas.openxmlformats.org/officeDocument/2006/relationships/image" Target="../media/image85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1" Type="http://schemas.openxmlformats.org/officeDocument/2006/relationships/image" Target="../media/image178.png"/><Relationship Id="rId2" Type="http://schemas.openxmlformats.org/officeDocument/2006/relationships/image" Target="../media/image179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82.png"/><Relationship Id="rId1" Type="http://schemas.openxmlformats.org/officeDocument/2006/relationships/image" Target="../media/image183.png"/><Relationship Id="rId2" Type="http://schemas.openxmlformats.org/officeDocument/2006/relationships/image" Target="../media/image88.png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1" Type="http://schemas.openxmlformats.org/officeDocument/2006/relationships/image" Target="../media/image185.png"/><Relationship Id="rId2" Type="http://schemas.openxmlformats.org/officeDocument/2006/relationships/image" Target="../media/image186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Relationship Id="rId2" Type="http://schemas.openxmlformats.org/officeDocument/2006/relationships/image" Target="../media/image194.png"/><Relationship Id="rId3" Type="http://schemas.openxmlformats.org/officeDocument/2006/relationships/image" Target="../media/image195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7" Type="http://schemas.openxmlformats.org/officeDocument/2006/relationships/image" Target="../media/image232.png"/><Relationship Id="rId1" Type="http://schemas.openxmlformats.org/officeDocument/2006/relationships/image" Target="../media/image226.png"/><Relationship Id="rId2" Type="http://schemas.openxmlformats.org/officeDocument/2006/relationships/image" Target="../media/image227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png"/><Relationship Id="rId2" Type="http://schemas.openxmlformats.org/officeDocument/2006/relationships/image" Target="../media/image233.png"/><Relationship Id="rId3" Type="http://schemas.openxmlformats.org/officeDocument/2006/relationships/image" Target="../media/image234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png"/><Relationship Id="rId2" Type="http://schemas.openxmlformats.org/officeDocument/2006/relationships/image" Target="../media/image242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png"/><Relationship Id="rId2" Type="http://schemas.openxmlformats.org/officeDocument/2006/relationships/image" Target="../media/image247.png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260.png"/><Relationship Id="rId1" Type="http://schemas.openxmlformats.org/officeDocument/2006/relationships/image" Target="../media/image164.png"/><Relationship Id="rId2" Type="http://schemas.openxmlformats.org/officeDocument/2006/relationships/image" Target="../media/image259.png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263.png"/><Relationship Id="rId9" Type="http://schemas.openxmlformats.org/officeDocument/2006/relationships/image" Target="../media/image264.png"/><Relationship Id="rId10" Type="http://schemas.openxmlformats.org/officeDocument/2006/relationships/image" Target="../media/image265.png"/><Relationship Id="rId1" Type="http://schemas.openxmlformats.org/officeDocument/2006/relationships/image" Target="../media/image135.png"/><Relationship Id="rId2" Type="http://schemas.openxmlformats.org/officeDocument/2006/relationships/image" Target="../media/image1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266.png"/><Relationship Id="rId1" Type="http://schemas.openxmlformats.org/officeDocument/2006/relationships/image" Target="../media/image150.png"/><Relationship Id="rId2" Type="http://schemas.openxmlformats.org/officeDocument/2006/relationships/image" Target="../media/image15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image" Target="../media/image59.png"/><Relationship Id="rId2" Type="http://schemas.openxmlformats.org/officeDocument/2006/relationships/image" Target="../media/image60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image" Target="../media/image66.png"/><Relationship Id="rId2" Type="http://schemas.openxmlformats.org/officeDocument/2006/relationships/image" Target="../media/image6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423CB-3108-F342-BFCB-577793BA0EF1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8156A-EECC-784A-92D0-F0F6F20FE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3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355F75-5CFF-D241-A0A8-BBBB38333C0E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9578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C76895-9D50-B944-82DC-F0D87F59B22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754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1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4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9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0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8156A-EECC-784A-92D0-F0F6F20FE78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8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5F031-5DB6-B049-A586-670AF440A2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9C0339-C065-4F90-90DA-15919C0E2D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8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7835A-8B61-7A43-AF5C-5102DD9F686F}" type="datetimeFigureOut">
              <a:rPr lang="en-US" smtClean="0"/>
              <a:pPr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3EB7-6B21-B243-BF22-D849865E67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5" Type="http://schemas.openxmlformats.org/officeDocument/2006/relationships/image" Target="../media/image237.png"/><Relationship Id="rId6" Type="http://schemas.openxmlformats.org/officeDocument/2006/relationships/oleObject" Target="../embeddings/oleObject128.bin"/><Relationship Id="rId7" Type="http://schemas.openxmlformats.org/officeDocument/2006/relationships/image" Target="../media/image230.png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4" Type="http://schemas.openxmlformats.org/officeDocument/2006/relationships/image" Target="../media/image230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4" Type="http://schemas.openxmlformats.org/officeDocument/2006/relationships/image" Target="../media/image241.png"/><Relationship Id="rId5" Type="http://schemas.openxmlformats.org/officeDocument/2006/relationships/oleObject" Target="../embeddings/oleObject131.bin"/><Relationship Id="rId6" Type="http://schemas.openxmlformats.org/officeDocument/2006/relationships/image" Target="../media/image242.png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4.tiff"/><Relationship Id="rId3" Type="http://schemas.openxmlformats.org/officeDocument/2006/relationships/image" Target="../media/image24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4" Type="http://schemas.openxmlformats.org/officeDocument/2006/relationships/image" Target="../media/image246.png"/><Relationship Id="rId5" Type="http://schemas.openxmlformats.org/officeDocument/2006/relationships/oleObject" Target="../embeddings/oleObject133.bin"/><Relationship Id="rId6" Type="http://schemas.openxmlformats.org/officeDocument/2006/relationships/image" Target="../media/image247.png"/><Relationship Id="rId7" Type="http://schemas.openxmlformats.org/officeDocument/2006/relationships/image" Target="../media/image248.png"/><Relationship Id="rId8" Type="http://schemas.openxmlformats.org/officeDocument/2006/relationships/image" Target="../media/image249.png"/><Relationship Id="rId9" Type="http://schemas.openxmlformats.org/officeDocument/2006/relationships/image" Target="../media/image250.png"/><Relationship Id="rId10" Type="http://schemas.openxmlformats.org/officeDocument/2006/relationships/image" Target="../media/image251.emf"/><Relationship Id="rId11" Type="http://schemas.openxmlformats.org/officeDocument/2006/relationships/image" Target="../media/image252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7.png"/><Relationship Id="rId3" Type="http://schemas.openxmlformats.org/officeDocument/2006/relationships/image" Target="../media/image258.png"/></Relationships>
</file>

<file path=ppt/slides/_rels/slide10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7.png"/><Relationship Id="rId12" Type="http://schemas.openxmlformats.org/officeDocument/2006/relationships/oleObject" Target="../embeddings/oleObject139.bin"/><Relationship Id="rId13" Type="http://schemas.openxmlformats.org/officeDocument/2006/relationships/image" Target="../media/image260.png"/><Relationship Id="rId14" Type="http://schemas.openxmlformats.org/officeDocument/2006/relationships/oleObject" Target="../embeddings/oleObject140.bin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34.bin"/><Relationship Id="rId4" Type="http://schemas.openxmlformats.org/officeDocument/2006/relationships/image" Target="../media/image164.png"/><Relationship Id="rId5" Type="http://schemas.openxmlformats.org/officeDocument/2006/relationships/oleObject" Target="../embeddings/oleObject135.bin"/><Relationship Id="rId6" Type="http://schemas.openxmlformats.org/officeDocument/2006/relationships/image" Target="../media/image259.png"/><Relationship Id="rId7" Type="http://schemas.openxmlformats.org/officeDocument/2006/relationships/oleObject" Target="../embeddings/oleObject136.bin"/><Relationship Id="rId8" Type="http://schemas.openxmlformats.org/officeDocument/2006/relationships/image" Target="../media/image166.png"/><Relationship Id="rId9" Type="http://schemas.openxmlformats.org/officeDocument/2006/relationships/oleObject" Target="../embeddings/oleObject137.bin"/><Relationship Id="rId10" Type="http://schemas.openxmlformats.org/officeDocument/2006/relationships/oleObject" Target="../embeddings/oleObject138.bin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1.png"/><Relationship Id="rId3" Type="http://schemas.openxmlformats.org/officeDocument/2006/relationships/image" Target="../media/image2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44.bin"/><Relationship Id="rId20" Type="http://schemas.openxmlformats.org/officeDocument/2006/relationships/image" Target="../media/image264.png"/><Relationship Id="rId21" Type="http://schemas.openxmlformats.org/officeDocument/2006/relationships/oleObject" Target="../embeddings/oleObject150.bin"/><Relationship Id="rId22" Type="http://schemas.openxmlformats.org/officeDocument/2006/relationships/image" Target="../media/image265.png"/><Relationship Id="rId10" Type="http://schemas.openxmlformats.org/officeDocument/2006/relationships/image" Target="../media/image138.png"/><Relationship Id="rId11" Type="http://schemas.openxmlformats.org/officeDocument/2006/relationships/oleObject" Target="../embeddings/oleObject145.bin"/><Relationship Id="rId12" Type="http://schemas.openxmlformats.org/officeDocument/2006/relationships/image" Target="../media/image139.png"/><Relationship Id="rId13" Type="http://schemas.openxmlformats.org/officeDocument/2006/relationships/oleObject" Target="../embeddings/oleObject146.bin"/><Relationship Id="rId14" Type="http://schemas.openxmlformats.org/officeDocument/2006/relationships/image" Target="../media/image140.png"/><Relationship Id="rId15" Type="http://schemas.openxmlformats.org/officeDocument/2006/relationships/oleObject" Target="../embeddings/oleObject147.bin"/><Relationship Id="rId16" Type="http://schemas.openxmlformats.org/officeDocument/2006/relationships/image" Target="../media/image141.png"/><Relationship Id="rId17" Type="http://schemas.openxmlformats.org/officeDocument/2006/relationships/oleObject" Target="../embeddings/oleObject148.bin"/><Relationship Id="rId18" Type="http://schemas.openxmlformats.org/officeDocument/2006/relationships/image" Target="../media/image263.png"/><Relationship Id="rId19" Type="http://schemas.openxmlformats.org/officeDocument/2006/relationships/oleObject" Target="../embeddings/oleObject149.bin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41.bin"/><Relationship Id="rId4" Type="http://schemas.openxmlformats.org/officeDocument/2006/relationships/image" Target="../media/image135.png"/><Relationship Id="rId5" Type="http://schemas.openxmlformats.org/officeDocument/2006/relationships/oleObject" Target="../embeddings/oleObject142.bin"/><Relationship Id="rId6" Type="http://schemas.openxmlformats.org/officeDocument/2006/relationships/image" Target="../media/image136.png"/><Relationship Id="rId7" Type="http://schemas.openxmlformats.org/officeDocument/2006/relationships/oleObject" Target="../embeddings/oleObject143.bin"/><Relationship Id="rId8" Type="http://schemas.openxmlformats.org/officeDocument/2006/relationships/image" Target="../media/image13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oleObject" Target="../embeddings/oleObject151.bin"/><Relationship Id="rId5" Type="http://schemas.openxmlformats.org/officeDocument/2006/relationships/image" Target="../media/image150.png"/><Relationship Id="rId6" Type="http://schemas.openxmlformats.org/officeDocument/2006/relationships/oleObject" Target="../embeddings/oleObject152.bin"/><Relationship Id="rId7" Type="http://schemas.openxmlformats.org/officeDocument/2006/relationships/image" Target="../media/image151.png"/><Relationship Id="rId8" Type="http://schemas.openxmlformats.org/officeDocument/2006/relationships/oleObject" Target="../embeddings/oleObject153.bin"/><Relationship Id="rId9" Type="http://schemas.openxmlformats.org/officeDocument/2006/relationships/image" Target="../media/image144.png"/><Relationship Id="rId10" Type="http://schemas.openxmlformats.org/officeDocument/2006/relationships/oleObject" Target="../embeddings/oleObject154.bin"/><Relationship Id="rId11" Type="http://schemas.openxmlformats.org/officeDocument/2006/relationships/image" Target="../media/image266.png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9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0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43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4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5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63.png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64.png"/><Relationship Id="rId15" Type="http://schemas.openxmlformats.org/officeDocument/2006/relationships/image" Target="../media/image6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59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0.png"/><Relationship Id="rId7" Type="http://schemas.openxmlformats.org/officeDocument/2006/relationships/oleObject" Target="../embeddings/oleObject12.bin"/><Relationship Id="rId8" Type="http://schemas.openxmlformats.org/officeDocument/2006/relationships/image" Target="../media/image61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70.png"/><Relationship Id="rId13" Type="http://schemas.openxmlformats.org/officeDocument/2006/relationships/oleObject" Target="../embeddings/oleObject21.bin"/><Relationship Id="rId14" Type="http://schemas.openxmlformats.org/officeDocument/2006/relationships/image" Target="../media/image7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6.bin"/><Relationship Id="rId4" Type="http://schemas.openxmlformats.org/officeDocument/2006/relationships/image" Target="../media/image66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67.png"/><Relationship Id="rId7" Type="http://schemas.openxmlformats.org/officeDocument/2006/relationships/oleObject" Target="../embeddings/oleObject18.bin"/><Relationship Id="rId8" Type="http://schemas.openxmlformats.org/officeDocument/2006/relationships/image" Target="../media/image68.png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72.pn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7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75.png"/><Relationship Id="rId6" Type="http://schemas.openxmlformats.org/officeDocument/2006/relationships/oleObject" Target="../embeddings/oleObject25.bin"/><Relationship Id="rId7" Type="http://schemas.openxmlformats.org/officeDocument/2006/relationships/image" Target="../media/image7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78.png"/><Relationship Id="rId5" Type="http://schemas.openxmlformats.org/officeDocument/2006/relationships/oleObject" Target="../embeddings/oleObject27.bin"/><Relationship Id="rId6" Type="http://schemas.openxmlformats.org/officeDocument/2006/relationships/image" Target="../media/image79.png"/><Relationship Id="rId7" Type="http://schemas.openxmlformats.org/officeDocument/2006/relationships/image" Target="../media/image8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tiff"/><Relationship Id="rId12" Type="http://schemas.openxmlformats.org/officeDocument/2006/relationships/image" Target="../media/image14.tiff"/><Relationship Id="rId13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emf"/><Relationship Id="rId10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81.pn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82.png"/><Relationship Id="rId7" Type="http://schemas.openxmlformats.org/officeDocument/2006/relationships/oleObject" Target="../embeddings/oleObject30.bin"/><Relationship Id="rId8" Type="http://schemas.openxmlformats.org/officeDocument/2006/relationships/image" Target="../media/image83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88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1.bin"/><Relationship Id="rId4" Type="http://schemas.openxmlformats.org/officeDocument/2006/relationships/image" Target="../media/image84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85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86.png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89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90.png"/><Relationship Id="rId7" Type="http://schemas.openxmlformats.org/officeDocument/2006/relationships/oleObject" Target="../embeddings/oleObject38.bin"/><Relationship Id="rId8" Type="http://schemas.openxmlformats.org/officeDocument/2006/relationships/image" Target="../media/image91.png"/><Relationship Id="rId9" Type="http://schemas.openxmlformats.org/officeDocument/2006/relationships/oleObject" Target="../embeddings/oleObject39.bin"/><Relationship Id="rId10" Type="http://schemas.openxmlformats.org/officeDocument/2006/relationships/image" Target="../media/image9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4.bin"/><Relationship Id="rId12" Type="http://schemas.openxmlformats.org/officeDocument/2006/relationships/image" Target="../media/image9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0.bin"/><Relationship Id="rId4" Type="http://schemas.openxmlformats.org/officeDocument/2006/relationships/image" Target="../media/image93.png"/><Relationship Id="rId5" Type="http://schemas.openxmlformats.org/officeDocument/2006/relationships/oleObject" Target="../embeddings/oleObject41.bin"/><Relationship Id="rId6" Type="http://schemas.openxmlformats.org/officeDocument/2006/relationships/image" Target="../media/image94.png"/><Relationship Id="rId7" Type="http://schemas.openxmlformats.org/officeDocument/2006/relationships/oleObject" Target="../embeddings/oleObject42.bin"/><Relationship Id="rId8" Type="http://schemas.openxmlformats.org/officeDocument/2006/relationships/image" Target="../media/image95.png"/><Relationship Id="rId9" Type="http://schemas.openxmlformats.org/officeDocument/2006/relationships/oleObject" Target="../embeddings/oleObject43.bin"/><Relationship Id="rId10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emf"/><Relationship Id="rId12" Type="http://schemas.openxmlformats.org/officeDocument/2006/relationships/image" Target="../media/image115.emf"/><Relationship Id="rId13" Type="http://schemas.openxmlformats.org/officeDocument/2006/relationships/image" Target="../media/image116.emf"/><Relationship Id="rId14" Type="http://schemas.openxmlformats.org/officeDocument/2006/relationships/image" Target="../media/image11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7" Type="http://schemas.openxmlformats.org/officeDocument/2006/relationships/image" Target="../media/image110.emf"/><Relationship Id="rId8" Type="http://schemas.openxmlformats.org/officeDocument/2006/relationships/image" Target="../media/image111.emf"/><Relationship Id="rId9" Type="http://schemas.openxmlformats.org/officeDocument/2006/relationships/image" Target="../media/image112.emf"/><Relationship Id="rId10" Type="http://schemas.openxmlformats.org/officeDocument/2006/relationships/image" Target="../media/image1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oleObject" Target="../embeddings/oleObject45.bin"/><Relationship Id="rId6" Type="http://schemas.openxmlformats.org/officeDocument/2006/relationships/image" Target="../media/image11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9.png"/><Relationship Id="rId12" Type="http://schemas.openxmlformats.org/officeDocument/2006/relationships/oleObject" Target="../embeddings/oleObject51.bin"/><Relationship Id="rId13" Type="http://schemas.openxmlformats.org/officeDocument/2006/relationships/image" Target="../media/image130.png"/><Relationship Id="rId14" Type="http://schemas.openxmlformats.org/officeDocument/2006/relationships/oleObject" Target="../embeddings/oleObject52.bin"/><Relationship Id="rId15" Type="http://schemas.openxmlformats.org/officeDocument/2006/relationships/image" Target="../media/image131.png"/><Relationship Id="rId16" Type="http://schemas.openxmlformats.org/officeDocument/2006/relationships/oleObject" Target="../embeddings/oleObject53.bin"/><Relationship Id="rId17" Type="http://schemas.openxmlformats.org/officeDocument/2006/relationships/image" Target="../media/image132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6.bin"/><Relationship Id="rId4" Type="http://schemas.openxmlformats.org/officeDocument/2006/relationships/image" Target="../media/image126.png"/><Relationship Id="rId5" Type="http://schemas.openxmlformats.org/officeDocument/2006/relationships/oleObject" Target="../embeddings/oleObject47.bin"/><Relationship Id="rId6" Type="http://schemas.openxmlformats.org/officeDocument/2006/relationships/image" Target="../media/image127.png"/><Relationship Id="rId7" Type="http://schemas.openxmlformats.org/officeDocument/2006/relationships/oleObject" Target="../embeddings/oleObject48.bin"/><Relationship Id="rId8" Type="http://schemas.openxmlformats.org/officeDocument/2006/relationships/oleObject" Target="../embeddings/oleObject49.bin"/><Relationship Id="rId9" Type="http://schemas.openxmlformats.org/officeDocument/2006/relationships/image" Target="../media/image128.png"/><Relationship Id="rId10" Type="http://schemas.openxmlformats.org/officeDocument/2006/relationships/oleObject" Target="../embeddings/oleObject50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Relationship Id="rId3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8.bin"/><Relationship Id="rId12" Type="http://schemas.openxmlformats.org/officeDocument/2006/relationships/image" Target="../media/image139.png"/><Relationship Id="rId13" Type="http://schemas.openxmlformats.org/officeDocument/2006/relationships/oleObject" Target="../embeddings/oleObject59.bin"/><Relationship Id="rId14" Type="http://schemas.openxmlformats.org/officeDocument/2006/relationships/image" Target="../media/image140.png"/><Relationship Id="rId15" Type="http://schemas.openxmlformats.org/officeDocument/2006/relationships/oleObject" Target="../embeddings/oleObject60.bin"/><Relationship Id="rId16" Type="http://schemas.openxmlformats.org/officeDocument/2006/relationships/image" Target="../media/image141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4.bin"/><Relationship Id="rId4" Type="http://schemas.openxmlformats.org/officeDocument/2006/relationships/image" Target="../media/image135.png"/><Relationship Id="rId5" Type="http://schemas.openxmlformats.org/officeDocument/2006/relationships/oleObject" Target="../embeddings/oleObject55.bin"/><Relationship Id="rId6" Type="http://schemas.openxmlformats.org/officeDocument/2006/relationships/image" Target="../media/image136.png"/><Relationship Id="rId7" Type="http://schemas.openxmlformats.org/officeDocument/2006/relationships/oleObject" Target="../embeddings/oleObject56.bin"/><Relationship Id="rId8" Type="http://schemas.openxmlformats.org/officeDocument/2006/relationships/image" Target="../media/image137.png"/><Relationship Id="rId9" Type="http://schemas.openxmlformats.org/officeDocument/2006/relationships/oleObject" Target="../embeddings/oleObject57.bin"/><Relationship Id="rId10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oleObject" Target="../embeddings/oleObject61.bin"/><Relationship Id="rId5" Type="http://schemas.openxmlformats.org/officeDocument/2006/relationships/image" Target="../media/image142.png"/><Relationship Id="rId6" Type="http://schemas.openxmlformats.org/officeDocument/2006/relationships/oleObject" Target="../embeddings/oleObject62.bin"/><Relationship Id="rId7" Type="http://schemas.openxmlformats.org/officeDocument/2006/relationships/image" Target="../media/image143.png"/><Relationship Id="rId8" Type="http://schemas.openxmlformats.org/officeDocument/2006/relationships/oleObject" Target="../embeddings/oleObject63.bin"/><Relationship Id="rId9" Type="http://schemas.openxmlformats.org/officeDocument/2006/relationships/image" Target="../media/image144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64.bin"/><Relationship Id="rId5" Type="http://schemas.openxmlformats.org/officeDocument/2006/relationships/image" Target="../media/image148.png"/><Relationship Id="rId6" Type="http://schemas.openxmlformats.org/officeDocument/2006/relationships/oleObject" Target="../embeddings/oleObject65.bin"/><Relationship Id="rId7" Type="http://schemas.openxmlformats.org/officeDocument/2006/relationships/image" Target="../media/image149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3.png"/><Relationship Id="rId12" Type="http://schemas.openxmlformats.org/officeDocument/2006/relationships/oleObject" Target="../embeddings/oleObject70.bin"/><Relationship Id="rId13" Type="http://schemas.openxmlformats.org/officeDocument/2006/relationships/image" Target="../media/image154.png"/><Relationship Id="rId14" Type="http://schemas.openxmlformats.org/officeDocument/2006/relationships/oleObject" Target="../embeddings/oleObject71.bin"/><Relationship Id="rId15" Type="http://schemas.openxmlformats.org/officeDocument/2006/relationships/image" Target="../media/image155.png"/><Relationship Id="rId16" Type="http://schemas.openxmlformats.org/officeDocument/2006/relationships/oleObject" Target="../embeddings/oleObject72.bin"/><Relationship Id="rId17" Type="http://schemas.openxmlformats.org/officeDocument/2006/relationships/image" Target="../media/image156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57.png"/><Relationship Id="rId4" Type="http://schemas.openxmlformats.org/officeDocument/2006/relationships/oleObject" Target="../embeddings/oleObject66.bin"/><Relationship Id="rId5" Type="http://schemas.openxmlformats.org/officeDocument/2006/relationships/image" Target="../media/image150.png"/><Relationship Id="rId6" Type="http://schemas.openxmlformats.org/officeDocument/2006/relationships/oleObject" Target="../embeddings/oleObject67.bin"/><Relationship Id="rId7" Type="http://schemas.openxmlformats.org/officeDocument/2006/relationships/image" Target="../media/image151.png"/><Relationship Id="rId8" Type="http://schemas.openxmlformats.org/officeDocument/2006/relationships/oleObject" Target="../embeddings/oleObject68.bin"/><Relationship Id="rId9" Type="http://schemas.openxmlformats.org/officeDocument/2006/relationships/image" Target="../media/image152.png"/><Relationship Id="rId10" Type="http://schemas.openxmlformats.org/officeDocument/2006/relationships/oleObject" Target="../embeddings/oleObject6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4" Type="http://schemas.openxmlformats.org/officeDocument/2006/relationships/image" Target="../media/image158.png"/><Relationship Id="rId5" Type="http://schemas.openxmlformats.org/officeDocument/2006/relationships/oleObject" Target="../embeddings/oleObject74.bin"/><Relationship Id="rId6" Type="http://schemas.openxmlformats.org/officeDocument/2006/relationships/image" Target="../media/image159.png"/><Relationship Id="rId7" Type="http://schemas.openxmlformats.org/officeDocument/2006/relationships/oleObject" Target="../embeddings/oleObject75.bin"/><Relationship Id="rId8" Type="http://schemas.openxmlformats.org/officeDocument/2006/relationships/image" Target="../media/image160.png"/><Relationship Id="rId9" Type="http://schemas.openxmlformats.org/officeDocument/2006/relationships/oleObject" Target="../embeddings/oleObject76.bin"/><Relationship Id="rId10" Type="http://schemas.openxmlformats.org/officeDocument/2006/relationships/image" Target="../media/image161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0.bin"/><Relationship Id="rId20" Type="http://schemas.openxmlformats.org/officeDocument/2006/relationships/image" Target="../media/image168.png"/><Relationship Id="rId21" Type="http://schemas.openxmlformats.org/officeDocument/2006/relationships/image" Target="../media/image169.emf"/><Relationship Id="rId22" Type="http://schemas.openxmlformats.org/officeDocument/2006/relationships/image" Target="../media/image170.emf"/><Relationship Id="rId10" Type="http://schemas.openxmlformats.org/officeDocument/2006/relationships/oleObject" Target="../embeddings/oleObject81.bin"/><Relationship Id="rId11" Type="http://schemas.openxmlformats.org/officeDocument/2006/relationships/image" Target="../media/image167.png"/><Relationship Id="rId12" Type="http://schemas.openxmlformats.org/officeDocument/2006/relationships/oleObject" Target="../embeddings/oleObject82.bin"/><Relationship Id="rId13" Type="http://schemas.openxmlformats.org/officeDocument/2006/relationships/oleObject" Target="../embeddings/oleObject83.bin"/><Relationship Id="rId14" Type="http://schemas.openxmlformats.org/officeDocument/2006/relationships/oleObject" Target="../embeddings/oleObject84.bin"/><Relationship Id="rId15" Type="http://schemas.openxmlformats.org/officeDocument/2006/relationships/oleObject" Target="../embeddings/oleObject85.bin"/><Relationship Id="rId16" Type="http://schemas.openxmlformats.org/officeDocument/2006/relationships/oleObject" Target="../embeddings/oleObject86.bin"/><Relationship Id="rId17" Type="http://schemas.openxmlformats.org/officeDocument/2006/relationships/oleObject" Target="../embeddings/oleObject87.bin"/><Relationship Id="rId18" Type="http://schemas.openxmlformats.org/officeDocument/2006/relationships/oleObject" Target="../embeddings/oleObject88.bin"/><Relationship Id="rId19" Type="http://schemas.openxmlformats.org/officeDocument/2006/relationships/oleObject" Target="../embeddings/oleObject89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7.bin"/><Relationship Id="rId4" Type="http://schemas.openxmlformats.org/officeDocument/2006/relationships/image" Target="../media/image164.png"/><Relationship Id="rId5" Type="http://schemas.openxmlformats.org/officeDocument/2006/relationships/oleObject" Target="../embeddings/oleObject78.bin"/><Relationship Id="rId6" Type="http://schemas.openxmlformats.org/officeDocument/2006/relationships/image" Target="../media/image165.png"/><Relationship Id="rId7" Type="http://schemas.openxmlformats.org/officeDocument/2006/relationships/oleObject" Target="../embeddings/oleObject79.bin"/><Relationship Id="rId8" Type="http://schemas.openxmlformats.org/officeDocument/2006/relationships/image" Target="../media/image1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oleObject" Target="../embeddings/oleObject90.bin"/><Relationship Id="rId5" Type="http://schemas.openxmlformats.org/officeDocument/2006/relationships/image" Target="../media/image174.png"/><Relationship Id="rId6" Type="http://schemas.openxmlformats.org/officeDocument/2006/relationships/oleObject" Target="../embeddings/oleObject91.bin"/><Relationship Id="rId7" Type="http://schemas.openxmlformats.org/officeDocument/2006/relationships/image" Target="../media/image175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oleObject" Target="../embeddings/oleObject92.bin"/><Relationship Id="rId5" Type="http://schemas.openxmlformats.org/officeDocument/2006/relationships/image" Target="../media/image151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7.bin"/><Relationship Id="rId12" Type="http://schemas.openxmlformats.org/officeDocument/2006/relationships/image" Target="../media/image88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93.bin"/><Relationship Id="rId4" Type="http://schemas.openxmlformats.org/officeDocument/2006/relationships/image" Target="../media/image84.png"/><Relationship Id="rId5" Type="http://schemas.openxmlformats.org/officeDocument/2006/relationships/oleObject" Target="../embeddings/oleObject94.bin"/><Relationship Id="rId6" Type="http://schemas.openxmlformats.org/officeDocument/2006/relationships/image" Target="../media/image85.png"/><Relationship Id="rId7" Type="http://schemas.openxmlformats.org/officeDocument/2006/relationships/oleObject" Target="../embeddings/oleObject95.bin"/><Relationship Id="rId8" Type="http://schemas.openxmlformats.org/officeDocument/2006/relationships/image" Target="../media/image86.png"/><Relationship Id="rId9" Type="http://schemas.openxmlformats.org/officeDocument/2006/relationships/oleObject" Target="../embeddings/oleObject96.bin"/><Relationship Id="rId10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2.bin"/><Relationship Id="rId12" Type="http://schemas.openxmlformats.org/officeDocument/2006/relationships/image" Target="../media/image182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98.bin"/><Relationship Id="rId4" Type="http://schemas.openxmlformats.org/officeDocument/2006/relationships/image" Target="../media/image178.png"/><Relationship Id="rId5" Type="http://schemas.openxmlformats.org/officeDocument/2006/relationships/oleObject" Target="../embeddings/oleObject99.bin"/><Relationship Id="rId6" Type="http://schemas.openxmlformats.org/officeDocument/2006/relationships/image" Target="../media/image179.png"/><Relationship Id="rId7" Type="http://schemas.openxmlformats.org/officeDocument/2006/relationships/oleObject" Target="../embeddings/oleObject100.bin"/><Relationship Id="rId8" Type="http://schemas.openxmlformats.org/officeDocument/2006/relationships/image" Target="../media/image180.png"/><Relationship Id="rId9" Type="http://schemas.openxmlformats.org/officeDocument/2006/relationships/oleObject" Target="../embeddings/oleObject101.bin"/><Relationship Id="rId10" Type="http://schemas.openxmlformats.org/officeDocument/2006/relationships/image" Target="../media/image1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4" Type="http://schemas.openxmlformats.org/officeDocument/2006/relationships/image" Target="../media/image183.png"/><Relationship Id="rId5" Type="http://schemas.openxmlformats.org/officeDocument/2006/relationships/oleObject" Target="../embeddings/oleObject104.bin"/><Relationship Id="rId6" Type="http://schemas.openxmlformats.org/officeDocument/2006/relationships/image" Target="../media/image88.png"/><Relationship Id="rId7" Type="http://schemas.openxmlformats.org/officeDocument/2006/relationships/oleObject" Target="../embeddings/oleObject105.bin"/><Relationship Id="rId8" Type="http://schemas.openxmlformats.org/officeDocument/2006/relationships/image" Target="../media/image184.png"/><Relationship Id="rId9" Type="http://schemas.openxmlformats.org/officeDocument/2006/relationships/oleObject" Target="../embeddings/oleObject106.bin"/><Relationship Id="rId10" Type="http://schemas.openxmlformats.org/officeDocument/2006/relationships/image" Target="../media/image82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1.bin"/><Relationship Id="rId12" Type="http://schemas.openxmlformats.org/officeDocument/2006/relationships/image" Target="../media/image189.png"/><Relationship Id="rId13" Type="http://schemas.openxmlformats.org/officeDocument/2006/relationships/image" Target="../media/image190.emf"/><Relationship Id="rId14" Type="http://schemas.openxmlformats.org/officeDocument/2006/relationships/image" Target="../media/image191.emf"/><Relationship Id="rId15" Type="http://schemas.openxmlformats.org/officeDocument/2006/relationships/image" Target="../media/image192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07.bin"/><Relationship Id="rId4" Type="http://schemas.openxmlformats.org/officeDocument/2006/relationships/image" Target="../media/image185.png"/><Relationship Id="rId5" Type="http://schemas.openxmlformats.org/officeDocument/2006/relationships/oleObject" Target="../embeddings/oleObject108.bin"/><Relationship Id="rId6" Type="http://schemas.openxmlformats.org/officeDocument/2006/relationships/image" Target="../media/image186.png"/><Relationship Id="rId7" Type="http://schemas.openxmlformats.org/officeDocument/2006/relationships/oleObject" Target="../embeddings/oleObject109.bin"/><Relationship Id="rId8" Type="http://schemas.openxmlformats.org/officeDocument/2006/relationships/image" Target="../media/image187.png"/><Relationship Id="rId9" Type="http://schemas.openxmlformats.org/officeDocument/2006/relationships/oleObject" Target="../embeddings/oleObject110.bin"/><Relationship Id="rId10" Type="http://schemas.openxmlformats.org/officeDocument/2006/relationships/image" Target="../media/image1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4" Type="http://schemas.openxmlformats.org/officeDocument/2006/relationships/image" Target="../media/image193.png"/><Relationship Id="rId5" Type="http://schemas.openxmlformats.org/officeDocument/2006/relationships/oleObject" Target="../embeddings/oleObject113.bin"/><Relationship Id="rId6" Type="http://schemas.openxmlformats.org/officeDocument/2006/relationships/image" Target="../media/image194.png"/><Relationship Id="rId7" Type="http://schemas.openxmlformats.org/officeDocument/2006/relationships/oleObject" Target="../embeddings/oleObject114.bin"/><Relationship Id="rId8" Type="http://schemas.openxmlformats.org/officeDocument/2006/relationships/image" Target="../media/image195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6.png"/><Relationship Id="rId3" Type="http://schemas.openxmlformats.org/officeDocument/2006/relationships/image" Target="../media/image19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Relationship Id="rId3" Type="http://schemas.openxmlformats.org/officeDocument/2006/relationships/image" Target="../media/image20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9.wmf"/><Relationship Id="rId7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4" Type="http://schemas.openxmlformats.org/officeDocument/2006/relationships/image" Target="../media/image216.jpeg"/><Relationship Id="rId5" Type="http://schemas.openxmlformats.org/officeDocument/2006/relationships/image" Target="../media/image217.jpeg"/><Relationship Id="rId6" Type="http://schemas.openxmlformats.org/officeDocument/2006/relationships/oleObject" Target="../embeddings/oleObject115.bin"/><Relationship Id="rId7" Type="http://schemas.openxmlformats.org/officeDocument/2006/relationships/image" Target="../media/image214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oleObject" Target="../embeddings/oleObject116.bin"/><Relationship Id="rId5" Type="http://schemas.openxmlformats.org/officeDocument/2006/relationships/image" Target="../media/image218.png"/><Relationship Id="rId6" Type="http://schemas.openxmlformats.org/officeDocument/2006/relationships/image" Target="../media/image197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0.jpeg"/><Relationship Id="rId3" Type="http://schemas.openxmlformats.org/officeDocument/2006/relationships/image" Target="../media/image22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4" Type="http://schemas.openxmlformats.org/officeDocument/2006/relationships/image" Target="../media/image222.png"/><Relationship Id="rId5" Type="http://schemas.openxmlformats.org/officeDocument/2006/relationships/image" Target="../media/image223.tiff"/><Relationship Id="rId6" Type="http://schemas.openxmlformats.org/officeDocument/2006/relationships/image" Target="../media/image224.tif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5.jpeg"/></Relationships>
</file>

<file path=ppt/slides/_rels/slide9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2.bin"/><Relationship Id="rId12" Type="http://schemas.openxmlformats.org/officeDocument/2006/relationships/image" Target="../media/image230.png"/><Relationship Id="rId13" Type="http://schemas.openxmlformats.org/officeDocument/2006/relationships/oleObject" Target="../embeddings/oleObject123.bin"/><Relationship Id="rId14" Type="http://schemas.openxmlformats.org/officeDocument/2006/relationships/image" Target="../media/image231.png"/><Relationship Id="rId15" Type="http://schemas.openxmlformats.org/officeDocument/2006/relationships/oleObject" Target="../embeddings/oleObject124.bin"/><Relationship Id="rId16" Type="http://schemas.openxmlformats.org/officeDocument/2006/relationships/image" Target="../media/image232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18.bin"/><Relationship Id="rId4" Type="http://schemas.openxmlformats.org/officeDocument/2006/relationships/image" Target="../media/image226.png"/><Relationship Id="rId5" Type="http://schemas.openxmlformats.org/officeDocument/2006/relationships/oleObject" Target="../embeddings/oleObject119.bin"/><Relationship Id="rId6" Type="http://schemas.openxmlformats.org/officeDocument/2006/relationships/image" Target="../media/image227.png"/><Relationship Id="rId7" Type="http://schemas.openxmlformats.org/officeDocument/2006/relationships/oleObject" Target="../embeddings/oleObject120.bin"/><Relationship Id="rId8" Type="http://schemas.openxmlformats.org/officeDocument/2006/relationships/image" Target="../media/image228.png"/><Relationship Id="rId9" Type="http://schemas.openxmlformats.org/officeDocument/2006/relationships/oleObject" Target="../embeddings/oleObject121.bin"/><Relationship Id="rId10" Type="http://schemas.openxmlformats.org/officeDocument/2006/relationships/image" Target="../media/image22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4" Type="http://schemas.openxmlformats.org/officeDocument/2006/relationships/image" Target="../media/image230.png"/><Relationship Id="rId5" Type="http://schemas.openxmlformats.org/officeDocument/2006/relationships/oleObject" Target="../embeddings/oleObject126.bin"/><Relationship Id="rId6" Type="http://schemas.openxmlformats.org/officeDocument/2006/relationships/image" Target="../media/image233.png"/><Relationship Id="rId7" Type="http://schemas.openxmlformats.org/officeDocument/2006/relationships/oleObject" Target="../embeddings/oleObject127.bin"/><Relationship Id="rId8" Type="http://schemas.openxmlformats.org/officeDocument/2006/relationships/image" Target="../media/image234.pn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eaLnBrk="1" hangingPunct="1"/>
            <a:r>
              <a:rPr kumimoji="0" lang="en-US" altLang="zh-CN" sz="4000">
                <a:ea typeface="宋体" pitchFamily="4" charset="-122"/>
                <a:cs typeface="宋体" pitchFamily="4" charset="-122"/>
              </a:rPr>
              <a:t>CP Violation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43000"/>
            <a:ext cx="72263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7104063" y="5192713"/>
            <a:ext cx="1506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M.C. Escher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133725" y="5503863"/>
            <a:ext cx="303847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90"/>
                </a:solidFill>
              </a:rPr>
              <a:t>Stephen Lars Olsen</a:t>
            </a:r>
          </a:p>
          <a:p>
            <a:pPr algn="ctr"/>
            <a:endParaRPr lang="en-US" sz="2000">
              <a:solidFill>
                <a:srgbClr val="000090"/>
              </a:solidFill>
            </a:endParaRPr>
          </a:p>
          <a:p>
            <a:pPr algn="ctr"/>
            <a:endParaRPr lang="en-US" sz="1400">
              <a:solidFill>
                <a:srgbClr val="000090"/>
              </a:solidFill>
            </a:endParaRPr>
          </a:p>
          <a:p>
            <a:pPr algn="ctr"/>
            <a:r>
              <a:rPr lang="en-US" sz="1400">
                <a:solidFill>
                  <a:srgbClr val="000090"/>
                </a:solidFill>
              </a:rPr>
              <a:t>July-August, 2018</a:t>
            </a:r>
            <a:r>
              <a:rPr lang="en-US" sz="24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1843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5867400"/>
            <a:ext cx="2540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810000" y="762000"/>
            <a:ext cx="14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-- Lecture</a:t>
            </a:r>
            <a:r>
              <a:rPr lang="en-US" dirty="0" smtClean="0"/>
              <a:t> 3 </a:t>
            </a:r>
            <a:r>
              <a:rPr lang="en-US" dirty="0"/>
              <a:t>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altLang="en-US" sz="3600">
                <a:ea typeface="ＭＳ Ｐゴシック" charset="-128"/>
                <a:cs typeface="ＭＳ Ｐゴシック" charset="-128"/>
              </a:rPr>
              <a:t>Lecture 2 Summary II</a:t>
            </a:r>
          </a:p>
        </p:txBody>
      </p:sp>
      <p:sp>
        <p:nvSpPr>
          <p:cNvPr id="2050" name="TextBox 5"/>
          <p:cNvSpPr txBox="1">
            <a:spLocks noChangeArrowheads="1"/>
          </p:cNvSpPr>
          <p:nvPr/>
        </p:nvSpPr>
        <p:spPr bwMode="auto">
          <a:xfrm>
            <a:off x="609600" y="990600"/>
            <a:ext cx="82296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400">
                <a:latin typeface="Monotype Corsiva" charset="0"/>
              </a:rPr>
              <a:t>C</a:t>
            </a:r>
            <a:r>
              <a:rPr lang="en-US" altLang="en-US"/>
              <a:t>  </a:t>
            </a:r>
            <a:r>
              <a:rPr lang="en-US" altLang="en-US">
                <a:sym typeface="Wingdings" charset="2"/>
              </a:rPr>
              <a:t>eigenstates with:   </a:t>
            </a: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/>
              <a:t>K mesons discovered in a cosmic ray cloud chamber experiment with a magnetic field</a:t>
            </a:r>
            <a:r>
              <a:rPr lang="en-US" altLang="en-US">
                <a:sym typeface="Wingdings" charset="2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000">
                <a:sym typeface="Wingdings" charset="2"/>
              </a:rPr>
              <a:t>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/>
              <a:t>The </a:t>
            </a:r>
            <a:r>
              <a:rPr lang="en-US" altLang="en-US">
                <a:latin typeface="Symbol" charset="2"/>
              </a:rPr>
              <a:t>θ-τ  </a:t>
            </a:r>
            <a:r>
              <a:rPr lang="en-US" altLang="en-US"/>
              <a:t>puzzle was resolved by the discovery of </a:t>
            </a:r>
            <a:r>
              <a:rPr lang="en-US" altLang="en-US" sz="2400">
                <a:latin typeface="Monotype Corsiva" charset="0"/>
              </a:rPr>
              <a:t>P</a:t>
            </a:r>
            <a:r>
              <a:rPr lang="en-US" altLang="en-US"/>
              <a:t>  violations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/>
              <a:t>       in the Weak Interactions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000">
                <a:sym typeface="Wingdings" charset="2"/>
              </a:rPr>
              <a:t>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>
                <a:latin typeface="Monotype Corsiva" charset="0"/>
              </a:rPr>
              <a:t>C</a:t>
            </a:r>
            <a:r>
              <a:rPr lang="en-US" altLang="en-US"/>
              <a:t>  and </a:t>
            </a:r>
            <a:r>
              <a:rPr lang="en-US" altLang="en-US" sz="2400">
                <a:latin typeface="Monotype Corsiva" charset="0"/>
              </a:rPr>
              <a:t>P</a:t>
            </a:r>
            <a:r>
              <a:rPr lang="en-US" altLang="en-US"/>
              <a:t>  violations in </a:t>
            </a:r>
            <a:r>
              <a:rPr lang="en-US" altLang="en-US">
                <a:latin typeface="Symbol" charset="2"/>
              </a:rPr>
              <a:t>μ</a:t>
            </a:r>
            <a:r>
              <a:rPr lang="en-US" altLang="en-US" baseline="30000">
                <a:latin typeface="Symbol" charset="2"/>
              </a:rPr>
              <a:t>±</a:t>
            </a:r>
            <a:r>
              <a:rPr lang="en-US" altLang="en-US"/>
              <a:t> decays were found such that </a:t>
            </a:r>
            <a:r>
              <a:rPr lang="en-US" altLang="en-US" sz="2400">
                <a:latin typeface="Monotype Corsiva" charset="0"/>
              </a:rPr>
              <a:t>CP </a:t>
            </a:r>
            <a:r>
              <a:rPr lang="en-US" altLang="en-US"/>
              <a:t> seemed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/>
              <a:t>       to be conserved</a:t>
            </a:r>
          </a:p>
          <a:p>
            <a:pPr eaLnBrk="1" hangingPunct="1">
              <a:spcBef>
                <a:spcPct val="20000"/>
              </a:spcBef>
            </a:pPr>
            <a:endParaRPr lang="en-US" altLang="en-US"/>
          </a:p>
          <a:p>
            <a:pPr eaLnBrk="1" hangingPunct="1">
              <a:spcBef>
                <a:spcPct val="20000"/>
              </a:spcBef>
            </a:pPr>
            <a:r>
              <a:rPr lang="en-US" altLang="en-US"/>
              <a:t>The C-parity of the 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0</a:t>
            </a:r>
            <a:r>
              <a:rPr lang="en-US" altLang="en-US"/>
              <a:t> has to be +1: </a:t>
            </a:r>
          </a:p>
          <a:p>
            <a:pPr eaLnBrk="1" hangingPunct="1">
              <a:spcBef>
                <a:spcPct val="20000"/>
              </a:spcBef>
            </a:pPr>
            <a:endParaRPr lang="en-US" altLang="en-US"/>
          </a:p>
          <a:p>
            <a:pPr eaLnBrk="1" hangingPunct="1">
              <a:spcBef>
                <a:spcPct val="20000"/>
              </a:spcBef>
            </a:pPr>
            <a:r>
              <a:rPr lang="en-US" altLang="en-US"/>
              <a:t>By (our) choice:  </a:t>
            </a: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</p:txBody>
      </p:sp>
      <p:pic>
        <p:nvPicPr>
          <p:cNvPr id="20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82700"/>
            <a:ext cx="399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4108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4503738"/>
            <a:ext cx="96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579938"/>
            <a:ext cx="812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5035550"/>
            <a:ext cx="187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37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8850"/>
          </a:xfrm>
        </p:spPr>
        <p:txBody>
          <a:bodyPr/>
          <a:lstStyle/>
          <a:p>
            <a:r>
              <a:rPr lang="en-US" altLang="en-US">
                <a:sym typeface="Wingdings" charset="2"/>
              </a:rPr>
              <a:t>virtual &amp; on-shell </a:t>
            </a:r>
            <a:r>
              <a:rPr lang="en-US" altLang="en-US"/>
              <a:t>K</a:t>
            </a:r>
            <a:r>
              <a:rPr lang="en-US" altLang="en-US" baseline="30000"/>
              <a:t>0</a:t>
            </a:r>
            <a:r>
              <a:rPr lang="en-US" altLang="en-US"/>
              <a:t>--K</a:t>
            </a:r>
            <a:r>
              <a:rPr lang="en-US" altLang="en-US" baseline="30000"/>
              <a:t>0</a:t>
            </a:r>
            <a:r>
              <a:rPr lang="en-US" altLang="en-US"/>
              <a:t> couplings</a:t>
            </a:r>
            <a:r>
              <a:rPr lang="en-US" altLang="en-US">
                <a:sym typeface="Wingdings" charset="2"/>
              </a:rPr>
              <a:t> </a:t>
            </a:r>
            <a:endParaRPr lang="en-US" altLang="en-US"/>
          </a:p>
        </p:txBody>
      </p:sp>
      <p:pic>
        <p:nvPicPr>
          <p:cNvPr id="39938" name="Picture 2" descr="Screen shot 2016-06-28 at 12.4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2451100"/>
            <a:ext cx="39465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122988" y="1379538"/>
            <a:ext cx="302101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2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-order  quark-level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virtual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ymbol"/>
              </a:rPr>
              <a:t>|D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S|=2  process 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25525" y="6810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 baseline="30000">
              <a:latin typeface="Symbol" charset="2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rot="10800000">
            <a:off x="5599113" y="225425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/>
              <a:t>_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8200" y="4984750"/>
            <a:ext cx="294163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On-shell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pion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-induced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ymbol"/>
              </a:rPr>
              <a:t>|D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S|=2  process </a:t>
            </a:r>
          </a:p>
        </p:txBody>
      </p:sp>
      <p:pic>
        <p:nvPicPr>
          <p:cNvPr id="39943" name="Picture 43" descr="Screen shot 2016-06-28 at 12.57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732338"/>
            <a:ext cx="415131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5" descr="Screen shot 2016-06-28 at 12.59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1143000"/>
            <a:ext cx="33051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100013" y="3240088"/>
          <a:ext cx="2535237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39" name="Equation" r:id="rId6" imgW="8444444" imgH="2031746" progId="Equation.3">
                  <p:embed/>
                </p:oleObj>
              </mc:Choice>
              <mc:Fallback>
                <p:oleObj name="Equation" r:id="rId6" imgW="8444444" imgH="20317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3240088"/>
                        <a:ext cx="2535237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Line 25"/>
          <p:cNvSpPr>
            <a:spLocks noChangeShapeType="1"/>
          </p:cNvSpPr>
          <p:nvPr/>
        </p:nvSpPr>
        <p:spPr bwMode="auto">
          <a:xfrm flipV="1">
            <a:off x="1209675" y="2065338"/>
            <a:ext cx="1425575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5"/>
          <p:cNvSpPr>
            <a:spLocks noChangeShapeType="1"/>
          </p:cNvSpPr>
          <p:nvPr/>
        </p:nvSpPr>
        <p:spPr bwMode="auto">
          <a:xfrm>
            <a:off x="2125663" y="3557588"/>
            <a:ext cx="1089025" cy="16240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186488" y="2266950"/>
            <a:ext cx="26787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dirty="0"/>
              <a:t>“short-distance processes</a:t>
            </a:r>
            <a:r>
              <a:rPr lang="en-US" altLang="en-US" dirty="0" smtClean="0"/>
              <a:t>”</a:t>
            </a:r>
          </a:p>
          <a:p>
            <a:pPr eaLnBrk="1" hangingPunct="1"/>
            <a:r>
              <a:rPr lang="en-US" altLang="en-US" dirty="0" smtClean="0"/>
              <a:t>due to Mass Matrix CPV</a:t>
            </a:r>
            <a:endParaRPr lang="en-US" altLang="en-US" dirty="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072188" y="5816600"/>
            <a:ext cx="2605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dirty="0"/>
              <a:t>“long-distance processes</a:t>
            </a:r>
            <a:r>
              <a:rPr lang="en-US" altLang="en-US" dirty="0" smtClean="0"/>
              <a:t>”</a:t>
            </a:r>
          </a:p>
          <a:p>
            <a:pPr eaLnBrk="1" hangingPunct="1"/>
            <a:r>
              <a:rPr lang="en-US" altLang="en-US" dirty="0" smtClean="0"/>
              <a:t>due to Decay Matrix CPV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16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9" grpId="0" animBg="1"/>
      <p:bldP spid="50" grpId="0" animBg="1"/>
      <p:bldP spid="51" grpId="0"/>
      <p:bldP spid="5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727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Phase of </a:t>
            </a:r>
            <a:r>
              <a:rPr lang="en-US" dirty="0" err="1" smtClean="0">
                <a:latin typeface="Symbol"/>
              </a:rPr>
              <a:t>e</a:t>
            </a:r>
            <a:r>
              <a:rPr lang="en-US" dirty="0" smtClean="0"/>
              <a:t> (</a:t>
            </a:r>
            <a:r>
              <a:rPr lang="en-US" dirty="0" err="1" smtClean="0">
                <a:latin typeface="Symbol"/>
              </a:rPr>
              <a:t>h</a:t>
            </a:r>
            <a:r>
              <a:rPr lang="en-US" baseline="-25000" dirty="0" smtClean="0"/>
              <a:t>+-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21749"/>
              </p:ext>
            </p:extLst>
          </p:nvPr>
        </p:nvGraphicFramePr>
        <p:xfrm>
          <a:off x="2890837" y="1113744"/>
          <a:ext cx="33623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71" name="Equation" r:id="rId3" imgW="8444444" imgH="2031746" progId="Equation.3">
                  <p:embed/>
                </p:oleObj>
              </mc:Choice>
              <mc:Fallback>
                <p:oleObj name="Equation" r:id="rId3" imgW="8444444" imgH="20317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0837" y="1113744"/>
                        <a:ext cx="33623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Screen shot 2016-06-26 at 5.53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211638"/>
            <a:ext cx="65024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40" y="3166493"/>
            <a:ext cx="5120560" cy="997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8" y="2124187"/>
            <a:ext cx="5633882" cy="961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3517900"/>
            <a:ext cx="421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Times New Roman" charset="0"/>
                <a:ea typeface="Times New Roman" charset="0"/>
                <a:cs typeface="Times New Roman" charset="0"/>
              </a:rPr>
              <a:t>&amp;</a:t>
            </a:r>
            <a:endParaRPr lang="en-US" sz="22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014731"/>
            <a:ext cx="2587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804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600" b="1" baseline="-25000" dirty="0" err="1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SW</a:t>
            </a:r>
            <a:r>
              <a:rPr lang="en-US" sz="1600" b="1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=“</a:t>
            </a:r>
            <a:r>
              <a:rPr lang="en-US" sz="1600" b="1" dirty="0" err="1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Superweak</a:t>
            </a:r>
            <a:r>
              <a:rPr lang="en-US" sz="1600" b="1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 phase”</a:t>
            </a:r>
            <a:endParaRPr lang="en-US" sz="1600" b="1" dirty="0">
              <a:solidFill>
                <a:srgbClr val="804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V="1">
            <a:off x="1511301" y="3930711"/>
            <a:ext cx="571499" cy="233778"/>
          </a:xfrm>
          <a:prstGeom prst="line">
            <a:avLst/>
          </a:prstGeom>
          <a:noFill/>
          <a:ln w="19050">
            <a:solidFill>
              <a:srgbClr val="804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K</a:t>
            </a:r>
            <a:r>
              <a:rPr lang="en-US" altLang="en-US" baseline="30000"/>
              <a:t>0</a:t>
            </a:r>
            <a:r>
              <a:rPr lang="en-US" altLang="en-US"/>
              <a:t> -- K</a:t>
            </a:r>
            <a:r>
              <a:rPr lang="en-US" altLang="en-US" baseline="30000"/>
              <a:t>0 </a:t>
            </a:r>
            <a:r>
              <a:rPr lang="en-US" altLang="en-US"/>
              <a:t>basis states with CPV</a:t>
            </a:r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/>
        </p:nvGraphicFramePr>
        <p:xfrm>
          <a:off x="1512888" y="1454150"/>
          <a:ext cx="559435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2" name="Equation" r:id="rId3" imgW="8342857" imgH="1485714" progId="Equation.3">
                  <p:embed/>
                </p:oleObj>
              </mc:Choice>
              <mc:Fallback>
                <p:oleObj name="Equation" r:id="rId3" imgW="8342857" imgH="14857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1454150"/>
                        <a:ext cx="559435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6700" y="2676525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Solve for K</a:t>
            </a:r>
            <a:r>
              <a:rPr lang="en-US" altLang="en-US" baseline="30000"/>
              <a:t>0</a:t>
            </a:r>
            <a:r>
              <a:rPr lang="en-US" altLang="en-US"/>
              <a:t> and K</a:t>
            </a:r>
            <a:r>
              <a:rPr lang="en-US" altLang="en-US" baseline="30000"/>
              <a:t>0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681163" y="3109913"/>
          <a:ext cx="4289425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3" name="Equation" r:id="rId5" imgW="9206349" imgH="2349206" progId="Equation.3">
                  <p:embed/>
                </p:oleObj>
              </mc:Choice>
              <mc:Fallback>
                <p:oleObj name="Equation" r:id="rId5" imgW="9206349" imgH="23492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163" y="3109913"/>
                        <a:ext cx="4289425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99225" y="3221038"/>
            <a:ext cx="1543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800000"/>
                </a:solidFill>
                <a:latin typeface="Comic Sans MS" charset="0"/>
              </a:rPr>
              <a:t>Please check</a:t>
            </a:r>
          </a:p>
          <a:p>
            <a:pPr eaLnBrk="1" hangingPunct="1"/>
            <a:r>
              <a:rPr lang="en-US" altLang="en-US">
                <a:solidFill>
                  <a:srgbClr val="800000"/>
                </a:solidFill>
                <a:latin typeface="Comic Sans MS" charset="0"/>
              </a:rPr>
              <a:t>this for HW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10800000">
            <a:off x="4306888" y="268605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_</a:t>
            </a:r>
          </a:p>
        </p:txBody>
      </p:sp>
      <p:sp>
        <p:nvSpPr>
          <p:cNvPr id="41991" name="TextBox 8"/>
          <p:cNvSpPr txBox="1">
            <a:spLocks noChangeArrowheads="1"/>
          </p:cNvSpPr>
          <p:nvPr/>
        </p:nvSpPr>
        <p:spPr bwMode="auto">
          <a:xfrm rot="10800000">
            <a:off x="2390775" y="224543"/>
            <a:ext cx="441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400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013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CPLEAR experiment</a:t>
            </a:r>
          </a:p>
        </p:txBody>
      </p:sp>
      <p:pic>
        <p:nvPicPr>
          <p:cNvPr id="119810" name="Picture 3" descr="Screen shot 2016-06-28 at 1.5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922463"/>
            <a:ext cx="71501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altLang="en-US"/>
              <a:t>Strangeness-tagging at CPLEAR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62050"/>
            <a:ext cx="8016963" cy="465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48" y="5972852"/>
            <a:ext cx="4749252" cy="596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07000" y="5998252"/>
            <a:ext cx="774700" cy="571500"/>
          </a:xfrm>
          <a:prstGeom prst="rect">
            <a:avLst/>
          </a:prstGeom>
          <a:noFill/>
          <a:ln w="2222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-214313"/>
            <a:ext cx="8229600" cy="1143001"/>
          </a:xfrm>
        </p:spPr>
        <p:txBody>
          <a:bodyPr/>
          <a:lstStyle/>
          <a:p>
            <a:r>
              <a:rPr lang="en-US" altLang="en-US"/>
              <a:t>Time-dependence of K</a:t>
            </a:r>
            <a:r>
              <a:rPr lang="en-US" altLang="en-US" baseline="30000"/>
              <a:t>0</a:t>
            </a:r>
            <a:r>
              <a:rPr lang="en-US" altLang="en-US"/>
              <a:t>(K</a:t>
            </a:r>
            <a:r>
              <a:rPr lang="en-US" altLang="en-US" baseline="30000"/>
              <a:t>0</a:t>
            </a:r>
            <a:r>
              <a:rPr lang="en-US" altLang="en-US"/>
              <a:t>)</a:t>
            </a:r>
            <a:r>
              <a:rPr lang="en-US" altLang="en-US" sz="3200">
                <a:sym typeface="Wingdings" charset="2"/>
              </a:rPr>
              <a:t>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+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-</a:t>
            </a:r>
            <a:endParaRPr lang="en-US" altLang="en-US"/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 rot="10800000">
            <a:off x="6281738" y="26988"/>
            <a:ext cx="441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4000"/>
              <a:t>_</a:t>
            </a:r>
          </a:p>
        </p:txBody>
      </p:sp>
      <p:graphicFrame>
        <p:nvGraphicFramePr>
          <p:cNvPr id="81931" name="Object 11"/>
          <p:cNvGraphicFramePr>
            <a:graphicFrameLocks noChangeAspect="1"/>
          </p:cNvGraphicFramePr>
          <p:nvPr/>
        </p:nvGraphicFramePr>
        <p:xfrm>
          <a:off x="41275" y="2146300"/>
          <a:ext cx="51339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3" imgW="9371429" imgH="1409524" progId="Equation.3">
                  <p:embed/>
                </p:oleObj>
              </mc:Choice>
              <mc:Fallback>
                <p:oleObj name="Equation" r:id="rId3" imgW="9371429" imgH="14095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2146300"/>
                        <a:ext cx="513397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2" name="Object 12"/>
          <p:cNvGraphicFramePr>
            <a:graphicFrameLocks noChangeAspect="1"/>
          </p:cNvGraphicFramePr>
          <p:nvPr/>
        </p:nvGraphicFramePr>
        <p:xfrm>
          <a:off x="50800" y="3378200"/>
          <a:ext cx="50196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5" imgW="9409524" imgH="1409524" progId="Equation.3">
                  <p:embed/>
                </p:oleObj>
              </mc:Choice>
              <mc:Fallback>
                <p:oleObj name="Equation" r:id="rId5" imgW="9409524" imgH="14095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3378200"/>
                        <a:ext cx="5019675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5" y="1607755"/>
            <a:ext cx="3822700" cy="3994894"/>
          </a:xfrm>
          <a:prstGeom prst="rect">
            <a:avLst/>
          </a:prstGeom>
        </p:spPr>
      </p:pic>
      <p:sp>
        <p:nvSpPr>
          <p:cNvPr id="12" name="Line 25"/>
          <p:cNvSpPr>
            <a:spLocks noChangeShapeType="1"/>
          </p:cNvSpPr>
          <p:nvPr/>
        </p:nvSpPr>
        <p:spPr bwMode="auto">
          <a:xfrm>
            <a:off x="5302250" y="2917826"/>
            <a:ext cx="1420813" cy="460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 flipV="1">
            <a:off x="5043488" y="3536951"/>
            <a:ext cx="1954212" cy="460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248320">
            <a:off x="6057446" y="2177013"/>
            <a:ext cx="44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2400" b="1" i="1" baseline="-250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en-US" altLang="en-US" sz="2400" b="1" i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235700" y="4077915"/>
            <a:ext cx="2813050" cy="13811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248320">
            <a:off x="6035821" y="3626210"/>
            <a:ext cx="1106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8000"/>
                </a:solidFill>
                <a:latin typeface="+mj-lt"/>
              </a:rPr>
              <a:t>K</a:t>
            </a:r>
            <a:r>
              <a:rPr lang="en-US" altLang="en-US" sz="2400" b="1" i="1" baseline="-25000" dirty="0">
                <a:solidFill>
                  <a:srgbClr val="008000"/>
                </a:solidFill>
                <a:latin typeface="+mj-lt"/>
              </a:rPr>
              <a:t>L</a:t>
            </a:r>
            <a:r>
              <a:rPr lang="en-US" altLang="en-US" sz="2400" b="1" i="1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altLang="en-US" b="1" i="1" dirty="0" err="1">
                <a:solidFill>
                  <a:srgbClr val="008000"/>
                </a:solidFill>
                <a:latin typeface="+mj-lt"/>
              </a:rPr>
              <a:t>x</a:t>
            </a:r>
            <a:r>
              <a:rPr lang="en-US" altLang="en-US" sz="2400" b="1" i="1" dirty="0" err="1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altLang="en-US" sz="2400" b="1" i="1" baseline="-25000" dirty="0">
                <a:solidFill>
                  <a:srgbClr val="008000"/>
                </a:solidFill>
                <a:latin typeface="+mj-lt"/>
              </a:rPr>
              <a:t>+-</a:t>
            </a:r>
            <a:r>
              <a:rPr lang="en-US" altLang="en-US" sz="2400" b="1" i="1" dirty="0">
                <a:solidFill>
                  <a:srgbClr val="008000"/>
                </a:solidFill>
                <a:latin typeface="+mj-lt"/>
              </a:rPr>
              <a:t>)</a:t>
            </a:r>
            <a:endParaRPr lang="en-US" altLang="en-US" sz="2400" b="1" i="1" baseline="-25000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63" y="2298700"/>
            <a:ext cx="620986" cy="314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46" y="1905000"/>
            <a:ext cx="672354" cy="33617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302250" y="1658909"/>
            <a:ext cx="2534396" cy="2951191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782857" y="1931495"/>
            <a:ext cx="336177" cy="657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63" y="2295147"/>
            <a:ext cx="1375360" cy="359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21" y="1887516"/>
            <a:ext cx="1378301" cy="3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7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Phase of (</a:t>
            </a:r>
            <a:r>
              <a:rPr lang="en-US" dirty="0" err="1" smtClean="0">
                <a:latin typeface="Symbol"/>
              </a:rPr>
              <a:t>h</a:t>
            </a:r>
            <a:r>
              <a:rPr lang="en-US" baseline="-25000" dirty="0" smtClean="0"/>
              <a:t>+-</a:t>
            </a:r>
            <a:r>
              <a:rPr lang="en-US" dirty="0" smtClean="0"/>
              <a:t>) from CPLEAR</a:t>
            </a:r>
            <a:endParaRPr lang="en-US" dirty="0"/>
          </a:p>
        </p:txBody>
      </p:sp>
      <p:pic>
        <p:nvPicPr>
          <p:cNvPr id="120835" name="Picture 6" descr="Screen shot 2016-06-28 at 1.5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125538"/>
            <a:ext cx="36655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1746201"/>
            <a:ext cx="3486150" cy="911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" y="2791304"/>
            <a:ext cx="5410671" cy="1049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3" y="4704149"/>
            <a:ext cx="6531819" cy="86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3700" y="6062367"/>
            <a:ext cx="281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CPLEAR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B458, 545 (1999)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54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Neutral </a:t>
            </a:r>
            <a:r>
              <a:rPr lang="en-US" dirty="0" err="1" smtClean="0"/>
              <a:t>Kaon</a:t>
            </a:r>
            <a:r>
              <a:rPr lang="en-US" dirty="0" smtClean="0"/>
              <a:t> spectrometer @ CERN</a:t>
            </a:r>
            <a:endParaRPr lang="en-US" dirty="0"/>
          </a:p>
        </p:txBody>
      </p:sp>
      <p:pic>
        <p:nvPicPr>
          <p:cNvPr id="122882" name="Picture 2" descr="Screen shot 2016-06-28 at 6.42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8463" y="-1550988"/>
            <a:ext cx="3067050" cy="845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3" descr="Screen shot 2016-06-28 at 6.4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9732" y="3480593"/>
            <a:ext cx="21844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69900" y="2395538"/>
            <a:ext cx="2079625" cy="1589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-556419" y="4377532"/>
            <a:ext cx="2192337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49525" y="3113088"/>
            <a:ext cx="1746250" cy="1274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887" name="TextBox 10"/>
          <p:cNvSpPr txBox="1">
            <a:spLocks noChangeArrowheads="1"/>
          </p:cNvSpPr>
          <p:nvPr/>
        </p:nvSpPr>
        <p:spPr bwMode="auto">
          <a:xfrm>
            <a:off x="2239963" y="6399213"/>
            <a:ext cx="27765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expanded view of target region</a:t>
            </a:r>
          </a:p>
        </p:txBody>
      </p:sp>
    </p:spTree>
    <p:extLst>
      <p:ext uri="{BB962C8B-B14F-4D97-AF65-F5344CB8AC3E}">
        <p14:creationId xmlns:p14="http://schemas.microsoft.com/office/powerpoint/2010/main" val="42623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825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Exploit K</a:t>
            </a:r>
            <a:r>
              <a:rPr lang="en-US" altLang="en-US" baseline="-25000" dirty="0"/>
              <a:t>L</a:t>
            </a:r>
            <a:r>
              <a:rPr lang="en-US" altLang="en-US" dirty="0">
                <a:sym typeface="Wingdings" charset="2"/>
              </a:rPr>
              <a:t>K</a:t>
            </a:r>
            <a:r>
              <a:rPr lang="en-US" altLang="en-US" baseline="-25000" dirty="0">
                <a:sym typeface="Wingdings" charset="2"/>
              </a:rPr>
              <a:t>S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smtClean="0">
                <a:sym typeface="Wingdings" charset="2"/>
              </a:rPr>
              <a:t>coherent regeneration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419601" y="3840163"/>
            <a:ext cx="392112" cy="1227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59" name="Line 16"/>
          <p:cNvSpPr>
            <a:spLocks noChangeShapeType="1"/>
          </p:cNvSpPr>
          <p:nvPr/>
        </p:nvSpPr>
        <p:spPr bwMode="auto">
          <a:xfrm flipV="1">
            <a:off x="2249488" y="4738688"/>
            <a:ext cx="2170112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5060" name="Object 5"/>
          <p:cNvGraphicFramePr>
            <a:graphicFrameLocks noChangeAspect="1"/>
          </p:cNvGraphicFramePr>
          <p:nvPr/>
        </p:nvGraphicFramePr>
        <p:xfrm>
          <a:off x="2114550" y="2271713"/>
          <a:ext cx="20859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48" name="Equation" r:id="rId3" imgW="9041270" imgH="1828571" progId="Equation.3">
                  <p:embed/>
                </p:oleObj>
              </mc:Choice>
              <mc:Fallback>
                <p:oleObj name="Equation" r:id="rId3" imgW="9041270" imgH="182857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2271713"/>
                        <a:ext cx="20859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3"/>
          <p:cNvGraphicFramePr>
            <a:graphicFrameLocks noChangeAspect="1"/>
          </p:cNvGraphicFramePr>
          <p:nvPr/>
        </p:nvGraphicFramePr>
        <p:xfrm>
          <a:off x="5678488" y="2346325"/>
          <a:ext cx="226536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49" name="Equation" r:id="rId5" imgW="8457143" imgH="1523810" progId="Equation.3">
                  <p:embed/>
                </p:oleObj>
              </mc:Choice>
              <mc:Fallback>
                <p:oleObj name="Equation" r:id="rId5" imgW="8457143" imgH="152381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8488" y="2346325"/>
                        <a:ext cx="226536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4"/>
          <p:cNvGraphicFramePr>
            <a:graphicFrameLocks noChangeAspect="1"/>
          </p:cNvGraphicFramePr>
          <p:nvPr/>
        </p:nvGraphicFramePr>
        <p:xfrm>
          <a:off x="1738313" y="4575175"/>
          <a:ext cx="376237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0" name="Equation" r:id="rId7" imgW="8330159" imgH="7288889" progId="Equation.3">
                  <p:embed/>
                </p:oleObj>
              </mc:Choice>
              <mc:Fallback>
                <p:oleObj name="Equation" r:id="rId7" imgW="8330159" imgH="728888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4575175"/>
                        <a:ext cx="376237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5"/>
          <p:cNvGraphicFramePr>
            <a:graphicFrameLocks noChangeAspect="1"/>
          </p:cNvGraphicFramePr>
          <p:nvPr/>
        </p:nvGraphicFramePr>
        <p:xfrm>
          <a:off x="5037138" y="4740275"/>
          <a:ext cx="3762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1" name="Equation" r:id="rId9" imgW="8330159" imgH="7288889" progId="Equation.3">
                  <p:embed/>
                </p:oleObj>
              </mc:Choice>
              <mc:Fallback>
                <p:oleObj name="Equation" r:id="rId9" imgW="8330159" imgH="728888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138" y="4740275"/>
                        <a:ext cx="376237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Line 16"/>
          <p:cNvSpPr>
            <a:spLocks noChangeShapeType="1"/>
          </p:cNvSpPr>
          <p:nvPr/>
        </p:nvSpPr>
        <p:spPr bwMode="auto">
          <a:xfrm flipV="1">
            <a:off x="4841875" y="4738688"/>
            <a:ext cx="909638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16"/>
          <p:cNvSpPr>
            <a:spLocks noChangeShapeType="1"/>
          </p:cNvSpPr>
          <p:nvPr/>
        </p:nvSpPr>
        <p:spPr bwMode="auto">
          <a:xfrm flipV="1">
            <a:off x="4837113" y="4337050"/>
            <a:ext cx="433387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5066" name="Object 6"/>
          <p:cNvGraphicFramePr>
            <a:graphicFrameLocks noChangeAspect="1"/>
          </p:cNvGraphicFramePr>
          <p:nvPr/>
        </p:nvGraphicFramePr>
        <p:xfrm>
          <a:off x="4867275" y="3860800"/>
          <a:ext cx="4699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2" name="Equation" r:id="rId10" imgW="8380952" imgH="5866667" progId="Equation.3">
                  <p:embed/>
                </p:oleObj>
              </mc:Choice>
              <mc:Fallback>
                <p:oleObj name="Equation" r:id="rId10" imgW="8380952" imgH="586666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3860800"/>
                        <a:ext cx="4699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7" name="Line 16"/>
          <p:cNvSpPr>
            <a:spLocks noChangeShapeType="1"/>
          </p:cNvSpPr>
          <p:nvPr/>
        </p:nvSpPr>
        <p:spPr bwMode="auto">
          <a:xfrm flipV="1">
            <a:off x="5226050" y="4167188"/>
            <a:ext cx="433388" cy="169862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Line 16"/>
          <p:cNvSpPr>
            <a:spLocks noChangeShapeType="1"/>
          </p:cNvSpPr>
          <p:nvPr/>
        </p:nvSpPr>
        <p:spPr bwMode="auto">
          <a:xfrm>
            <a:off x="5226050" y="4337050"/>
            <a:ext cx="433388" cy="1539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8"/>
          <p:cNvSpPr>
            <a:spLocks noChangeArrowheads="1"/>
          </p:cNvSpPr>
          <p:nvPr/>
        </p:nvSpPr>
        <p:spPr bwMode="auto">
          <a:xfrm>
            <a:off x="5618163" y="3840163"/>
            <a:ext cx="428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en-US" sz="2400" baseline="30000">
                <a:solidFill>
                  <a:srgbClr val="000000"/>
                </a:solidFill>
              </a:rPr>
              <a:t>-</a:t>
            </a:r>
            <a:r>
              <a:rPr lang="en-US" altLang="en-US" sz="24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45070" name="Rectangle 19"/>
          <p:cNvSpPr>
            <a:spLocks noChangeArrowheads="1"/>
          </p:cNvSpPr>
          <p:nvPr/>
        </p:nvSpPr>
        <p:spPr bwMode="auto">
          <a:xfrm>
            <a:off x="5608638" y="4171950"/>
            <a:ext cx="46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en-US" sz="2400" baseline="30000">
                <a:solidFill>
                  <a:srgbClr val="000000"/>
                </a:solidFill>
              </a:rPr>
              <a:t>+</a:t>
            </a:r>
            <a:r>
              <a:rPr lang="en-US" altLang="en-US" sz="24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graphicFrame>
        <p:nvGraphicFramePr>
          <p:cNvPr id="45071" name="Object 20"/>
          <p:cNvGraphicFramePr>
            <a:graphicFrameLocks noChangeAspect="1"/>
          </p:cNvGraphicFramePr>
          <p:nvPr/>
        </p:nvGraphicFramePr>
        <p:xfrm>
          <a:off x="6702425" y="3976688"/>
          <a:ext cx="230028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3" name="Equation" r:id="rId12" imgW="8177778" imgH="3288889" progId="Equation.3">
                  <p:embed/>
                </p:oleObj>
              </mc:Choice>
              <mc:Fallback>
                <p:oleObj name="Equation" r:id="rId12" imgW="8177778" imgH="328888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2425" y="3976688"/>
                        <a:ext cx="2300288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2" name="Line 16"/>
          <p:cNvSpPr>
            <a:spLocks noChangeShapeType="1"/>
          </p:cNvSpPr>
          <p:nvPr/>
        </p:nvSpPr>
        <p:spPr bwMode="auto">
          <a:xfrm flipV="1">
            <a:off x="5678488" y="4557713"/>
            <a:ext cx="433387" cy="16827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Line 16"/>
          <p:cNvSpPr>
            <a:spLocks noChangeShapeType="1"/>
          </p:cNvSpPr>
          <p:nvPr/>
        </p:nvSpPr>
        <p:spPr bwMode="auto">
          <a:xfrm>
            <a:off x="5678488" y="4725988"/>
            <a:ext cx="433387" cy="155575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5"/>
          <p:cNvSpPr>
            <a:spLocks noChangeArrowheads="1"/>
          </p:cNvSpPr>
          <p:nvPr/>
        </p:nvSpPr>
        <p:spPr bwMode="auto">
          <a:xfrm>
            <a:off x="6070600" y="4230688"/>
            <a:ext cx="42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en-US" sz="2400" baseline="30000">
                <a:solidFill>
                  <a:srgbClr val="000000"/>
                </a:solidFill>
              </a:rPr>
              <a:t>-</a:t>
            </a:r>
            <a:r>
              <a:rPr lang="en-US" altLang="en-US" sz="24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45075" name="Rectangle 26"/>
          <p:cNvSpPr>
            <a:spLocks noChangeArrowheads="1"/>
          </p:cNvSpPr>
          <p:nvPr/>
        </p:nvSpPr>
        <p:spPr bwMode="auto">
          <a:xfrm>
            <a:off x="6059488" y="4560888"/>
            <a:ext cx="466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en-US" sz="2400" baseline="30000">
                <a:solidFill>
                  <a:srgbClr val="000000"/>
                </a:solidFill>
              </a:rPr>
              <a:t>+</a:t>
            </a:r>
            <a:r>
              <a:rPr lang="en-US" altLang="en-US" sz="2400">
                <a:solidFill>
                  <a:srgbClr val="000000"/>
                </a:solidFill>
              </a:rPr>
              <a:t> </a:t>
            </a:r>
            <a:endParaRPr lang="en-US" alt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775325" y="3211513"/>
            <a:ext cx="336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50021"/>
                </a:solidFill>
              </a:rPr>
              <a:t>Need to know regeneration phase</a:t>
            </a: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8177213" y="3579813"/>
            <a:ext cx="361950" cy="398462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2249488" y="4337050"/>
            <a:ext cx="2170112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919035"/>
              </p:ext>
            </p:extLst>
          </p:nvPr>
        </p:nvGraphicFramePr>
        <p:xfrm>
          <a:off x="1814513" y="4168775"/>
          <a:ext cx="376237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4" name="Equation" r:id="rId14" imgW="8330159" imgH="7288889" progId="Equation.3">
                  <p:embed/>
                </p:oleObj>
              </mc:Choice>
              <mc:Fallback>
                <p:oleObj name="Equation" r:id="rId14" imgW="8330159" imgH="728888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4168775"/>
                        <a:ext cx="376237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58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57150"/>
            <a:ext cx="884713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M and </a:t>
            </a:r>
            <a:r>
              <a:rPr lang="en-US" dirty="0" err="1" smtClean="0">
                <a:latin typeface="Symbol"/>
              </a:rPr>
              <a:t>f</a:t>
            </a:r>
            <a:r>
              <a:rPr lang="en-US" dirty="0" err="1" smtClean="0"/>
              <a:t>(</a:t>
            </a:r>
            <a:r>
              <a:rPr lang="en-US" dirty="0" err="1" smtClean="0">
                <a:latin typeface="Symbol"/>
              </a:rPr>
              <a:t>h</a:t>
            </a:r>
            <a:r>
              <a:rPr lang="en-US" baseline="-25000" dirty="0" smtClean="0"/>
              <a:t>+-</a:t>
            </a:r>
            <a:r>
              <a:rPr lang="en-US" dirty="0" smtClean="0"/>
              <a:t>) measured via regeneration</a:t>
            </a:r>
            <a:endParaRPr lang="en-US" dirty="0"/>
          </a:p>
        </p:txBody>
      </p:sp>
      <p:pic>
        <p:nvPicPr>
          <p:cNvPr id="121858" name="Picture 2" descr="Screen shot 2016-06-26 at 5.5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1178719"/>
            <a:ext cx="5268912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6-06-28 at 6.0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949575"/>
            <a:ext cx="3784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1400" y="5308798"/>
            <a:ext cx="2661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NA31 </a:t>
            </a:r>
            <a:r>
              <a:rPr lang="en-US" sz="1400" dirty="0" smtClean="0"/>
              <a:t>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B237, 303 (1990)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340100" y="4988719"/>
            <a:ext cx="2813050" cy="13811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 rot="248320">
            <a:off x="2873521" y="4537014"/>
            <a:ext cx="1106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8000"/>
                </a:solidFill>
                <a:latin typeface="+mj-lt"/>
              </a:rPr>
              <a:t>K</a:t>
            </a:r>
            <a:r>
              <a:rPr lang="en-US" altLang="en-US" sz="2400" b="1" i="1" baseline="-25000" dirty="0">
                <a:solidFill>
                  <a:srgbClr val="008000"/>
                </a:solidFill>
                <a:latin typeface="+mj-lt"/>
              </a:rPr>
              <a:t>L</a:t>
            </a:r>
            <a:r>
              <a:rPr lang="en-US" altLang="en-US" sz="2400" b="1" i="1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altLang="en-US" b="1" i="1" dirty="0" err="1">
                <a:solidFill>
                  <a:srgbClr val="008000"/>
                </a:solidFill>
                <a:latin typeface="+mj-lt"/>
              </a:rPr>
              <a:t>x</a:t>
            </a:r>
            <a:r>
              <a:rPr lang="en-US" altLang="en-US" sz="2400" b="1" i="1" dirty="0" err="1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altLang="en-US" sz="2400" b="1" i="1" baseline="-25000" dirty="0">
                <a:solidFill>
                  <a:srgbClr val="008000"/>
                </a:solidFill>
                <a:latin typeface="+mj-lt"/>
              </a:rPr>
              <a:t>+-</a:t>
            </a:r>
            <a:r>
              <a:rPr lang="en-US" altLang="en-US" sz="2400" b="1" i="1" dirty="0">
                <a:solidFill>
                  <a:srgbClr val="008000"/>
                </a:solidFill>
                <a:latin typeface="+mj-lt"/>
              </a:rPr>
              <a:t>)</a:t>
            </a:r>
            <a:endParaRPr lang="en-US" altLang="en-US" sz="2400" b="1" i="1" baseline="-25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248320">
            <a:off x="3613489" y="2382459"/>
            <a:ext cx="448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2400" b="1" i="1" baseline="-250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en-US" altLang="en-US" sz="2400" b="1" i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950765" y="1905000"/>
            <a:ext cx="1526278" cy="3711575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10807" y="6209704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beam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337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228600" y="28956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The K mesons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38" y="-271463"/>
            <a:ext cx="8686800" cy="114300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   K</a:t>
            </a:r>
            <a:r>
              <a:rPr lang="en-US" baseline="30000" dirty="0" smtClean="0"/>
              <a:t>0</a:t>
            </a:r>
            <a:r>
              <a:rPr lang="en-US" dirty="0" smtClean="0"/>
              <a:t> oscillations (</a:t>
            </a:r>
            <a:r>
              <a:rPr lang="en-US" dirty="0" err="1" smtClean="0"/>
              <a:t>mixing);</a:t>
            </a:r>
            <a:r>
              <a:rPr lang="en-US" dirty="0" err="1" smtClean="0"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CPV</a:t>
            </a:r>
            <a:r>
              <a:rPr lang="en-US" sz="3556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CPV</a:t>
            </a:r>
            <a:endParaRPr lang="en-US" dirty="0"/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313113" y="871538"/>
          <a:ext cx="29114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68" name="Equation" r:id="rId3" imgW="8444444" imgH="2730159" progId="Equation.3">
                  <p:embed/>
                </p:oleObj>
              </mc:Choice>
              <mc:Fallback>
                <p:oleObj name="Equation" r:id="rId3" imgW="8444444" imgH="27301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113" y="871538"/>
                        <a:ext cx="291147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TextBox 4"/>
          <p:cNvSpPr txBox="1">
            <a:spLocks noChangeArrowheads="1"/>
          </p:cNvSpPr>
          <p:nvPr/>
        </p:nvSpPr>
        <p:spPr bwMode="auto">
          <a:xfrm rot="10800000">
            <a:off x="1008063" y="58738"/>
            <a:ext cx="6048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200"/>
              <a:t>_</a:t>
            </a:r>
            <a:endParaRPr lang="en-US" altLang="en-US" sz="3200" baseline="30000"/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6735763" y="1117600"/>
            <a:ext cx="1363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800000"/>
                </a:solidFill>
              </a:rPr>
              <a:t>eigenstates</a:t>
            </a: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249238" y="2500313"/>
            <a:ext cx="2228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800000"/>
                </a:solidFill>
              </a:rPr>
              <a:t>start at t=0 with a  K</a:t>
            </a:r>
            <a:r>
              <a:rPr lang="en-US" altLang="en-US" baseline="30000">
                <a:solidFill>
                  <a:srgbClr val="800000"/>
                </a:solidFill>
              </a:rPr>
              <a:t>0</a:t>
            </a:r>
            <a:r>
              <a:rPr lang="en-US" altLang="en-US">
                <a:solidFill>
                  <a:srgbClr val="800000"/>
                </a:solidFill>
              </a:rPr>
              <a:t>:</a:t>
            </a:r>
            <a:endParaRPr lang="en-US" altLang="en-US" baseline="30000">
              <a:solidFill>
                <a:srgbClr val="80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725738" y="2449513"/>
          <a:ext cx="48418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69" name="Equation" r:id="rId5" imgW="10463492" imgH="1066667" progId="Equation.3">
                  <p:embed/>
                </p:oleObj>
              </mc:Choice>
              <mc:Fallback>
                <p:oleObj name="Equation" r:id="rId5" imgW="10463492" imgH="106666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8" y="2449513"/>
                        <a:ext cx="48418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Box 10"/>
          <p:cNvSpPr txBox="1">
            <a:spLocks noChangeArrowheads="1"/>
          </p:cNvSpPr>
          <p:nvPr/>
        </p:nvSpPr>
        <p:spPr bwMode="auto">
          <a:xfrm>
            <a:off x="249238" y="314642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800000"/>
                </a:solidFill>
              </a:rPr>
              <a:t>then, at a later time t:</a:t>
            </a:r>
            <a:endParaRPr lang="en-US" altLang="en-US" baseline="30000">
              <a:solidFill>
                <a:srgbClr val="800000"/>
              </a:solidFill>
            </a:endParaRPr>
          </a:p>
        </p:txBody>
      </p:sp>
      <p:graphicFrame>
        <p:nvGraphicFramePr>
          <p:cNvPr id="161797" name="Object 5"/>
          <p:cNvGraphicFramePr>
            <a:graphicFrameLocks noChangeAspect="1"/>
          </p:cNvGraphicFramePr>
          <p:nvPr/>
        </p:nvGraphicFramePr>
        <p:xfrm>
          <a:off x="2814638" y="3138488"/>
          <a:ext cx="512921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0" name="Equation" r:id="rId7" imgW="9752381" imgH="876190" progId="Equation.3">
                  <p:embed/>
                </p:oleObj>
              </mc:Choice>
              <mc:Fallback>
                <p:oleObj name="Equation" r:id="rId7" imgW="9752381" imgH="8761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8" y="3138488"/>
                        <a:ext cx="5129212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13"/>
          <p:cNvGraphicFramePr>
            <a:graphicFrameLocks noChangeAspect="1"/>
          </p:cNvGraphicFramePr>
          <p:nvPr/>
        </p:nvGraphicFramePr>
        <p:xfrm>
          <a:off x="4344988" y="3611563"/>
          <a:ext cx="263207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1" name="Equation" r:id="rId9" imgW="8609524" imgH="1447619" progId="Equation.3">
                  <p:embed/>
                </p:oleObj>
              </mc:Choice>
              <mc:Fallback>
                <p:oleObj name="Equation" r:id="rId9" imgW="8609524" imgH="1447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988" y="3611563"/>
                        <a:ext cx="2632075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532188" y="4081463"/>
          <a:ext cx="34496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2" name="Equation" r:id="rId11" imgW="8380952" imgH="1168254" progId="Equation.3">
                  <p:embed/>
                </p:oleObj>
              </mc:Choice>
              <mc:Fallback>
                <p:oleObj name="Equation" r:id="rId11" imgW="8380952" imgH="11682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4081463"/>
                        <a:ext cx="3449637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1" name="Object 16"/>
          <p:cNvGraphicFramePr>
            <a:graphicFrameLocks noChangeAspect="1"/>
          </p:cNvGraphicFramePr>
          <p:nvPr/>
        </p:nvGraphicFramePr>
        <p:xfrm>
          <a:off x="2862263" y="5049838"/>
          <a:ext cx="43846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3" name="Equation" r:id="rId13" imgW="10158730" imgH="1168254" progId="Equation.3">
                  <p:embed/>
                </p:oleObj>
              </mc:Choice>
              <mc:Fallback>
                <p:oleObj name="Equation" r:id="rId13" imgW="10158730" imgH="11682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263" y="5049838"/>
                        <a:ext cx="43846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2" name="Object 10"/>
          <p:cNvGraphicFramePr>
            <a:graphicFrameLocks noChangeAspect="1"/>
          </p:cNvGraphicFramePr>
          <p:nvPr/>
        </p:nvGraphicFramePr>
        <p:xfrm>
          <a:off x="2862263" y="5688013"/>
          <a:ext cx="44069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4" name="Equation" r:id="rId15" imgW="10209524" imgH="1168254" progId="Equation.3">
                  <p:embed/>
                </p:oleObj>
              </mc:Choice>
              <mc:Fallback>
                <p:oleObj name="Equation" r:id="rId15" imgW="10209524" imgH="11682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263" y="5688013"/>
                        <a:ext cx="440690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3" name="TextBox 18"/>
          <p:cNvSpPr txBox="1">
            <a:spLocks noChangeArrowheads="1"/>
          </p:cNvSpPr>
          <p:nvPr/>
        </p:nvSpPr>
        <p:spPr bwMode="auto">
          <a:xfrm>
            <a:off x="77788" y="5059363"/>
            <a:ext cx="20113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804000"/>
                </a:solidFill>
              </a:rPr>
              <a:t>These are the</a:t>
            </a:r>
          </a:p>
          <a:p>
            <a:pPr eaLnBrk="1" hangingPunct="1"/>
            <a:r>
              <a:rPr lang="en-US" altLang="en-US" sz="2400">
                <a:solidFill>
                  <a:srgbClr val="804000"/>
                </a:solidFill>
              </a:rPr>
              <a:t>K</a:t>
            </a:r>
            <a:r>
              <a:rPr lang="en-US" altLang="en-US" sz="2400" baseline="30000">
                <a:solidFill>
                  <a:srgbClr val="804000"/>
                </a:solidFill>
              </a:rPr>
              <a:t>0</a:t>
            </a:r>
            <a:r>
              <a:rPr lang="en-US" altLang="en-US" sz="2400">
                <a:solidFill>
                  <a:srgbClr val="804000"/>
                </a:solidFill>
              </a:rPr>
              <a:t> and K</a:t>
            </a:r>
            <a:r>
              <a:rPr lang="en-US" altLang="en-US" sz="2400" baseline="30000">
                <a:solidFill>
                  <a:srgbClr val="804000"/>
                </a:solidFill>
              </a:rPr>
              <a:t>0</a:t>
            </a:r>
            <a:r>
              <a:rPr lang="en-US" altLang="en-US" sz="2400">
                <a:solidFill>
                  <a:srgbClr val="804000"/>
                </a:solidFill>
              </a:rPr>
              <a:t> rates</a:t>
            </a:r>
          </a:p>
          <a:p>
            <a:pPr eaLnBrk="1" hangingPunct="1"/>
            <a:r>
              <a:rPr lang="en-US" altLang="en-US" sz="2400">
                <a:solidFill>
                  <a:srgbClr val="804000"/>
                </a:solidFill>
              </a:rPr>
              <a:t>we measure</a:t>
            </a:r>
          </a:p>
        </p:txBody>
      </p:sp>
      <p:sp>
        <p:nvSpPr>
          <p:cNvPr id="46094" name="TextBox 21"/>
          <p:cNvSpPr txBox="1">
            <a:spLocks noChangeArrowheads="1"/>
          </p:cNvSpPr>
          <p:nvPr/>
        </p:nvSpPr>
        <p:spPr bwMode="auto">
          <a:xfrm rot="10800000">
            <a:off x="952500" y="5446713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804000"/>
                </a:solidFill>
              </a:rPr>
              <a:t>_</a:t>
            </a:r>
          </a:p>
        </p:txBody>
      </p:sp>
      <p:sp>
        <p:nvSpPr>
          <p:cNvPr id="46095" name="TextBox 19"/>
          <p:cNvSpPr txBox="1">
            <a:spLocks noChangeArrowheads="1"/>
          </p:cNvSpPr>
          <p:nvPr/>
        </p:nvSpPr>
        <p:spPr bwMode="auto">
          <a:xfrm>
            <a:off x="7639050" y="5092700"/>
            <a:ext cx="1192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A50021"/>
                </a:solidFill>
              </a:rPr>
              <a:t>I</a:t>
            </a:r>
            <a:r>
              <a:rPr lang="en-US" altLang="en-US" sz="1600" baseline="-25000">
                <a:solidFill>
                  <a:srgbClr val="A50021"/>
                </a:solidFill>
              </a:rPr>
              <a:t>0</a:t>
            </a:r>
            <a:r>
              <a:rPr lang="en-US" altLang="en-US" sz="1600">
                <a:solidFill>
                  <a:srgbClr val="A50021"/>
                </a:solidFill>
              </a:rPr>
              <a:t> = beam</a:t>
            </a:r>
          </a:p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intensity</a:t>
            </a:r>
          </a:p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(particles/s)</a:t>
            </a:r>
          </a:p>
        </p:txBody>
      </p:sp>
      <p:graphicFrame>
        <p:nvGraphicFramePr>
          <p:cNvPr id="90121" name="Object 9"/>
          <p:cNvGraphicFramePr>
            <a:graphicFrameLocks noChangeAspect="1"/>
          </p:cNvGraphicFramePr>
          <p:nvPr/>
        </p:nvGraphicFramePr>
        <p:xfrm>
          <a:off x="2862263" y="2449513"/>
          <a:ext cx="475456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5" name="Equation" r:id="rId17" imgW="10019048" imgH="800000" progId="Equation.3">
                  <p:embed/>
                </p:oleObj>
              </mc:Choice>
              <mc:Fallback>
                <p:oleObj name="Equation" r:id="rId17" imgW="10019048" imgH="80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263" y="2449513"/>
                        <a:ext cx="475456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3" name="Object 11"/>
          <p:cNvGraphicFramePr>
            <a:graphicFrameLocks noChangeAspect="1"/>
          </p:cNvGraphicFramePr>
          <p:nvPr/>
        </p:nvGraphicFramePr>
        <p:xfrm>
          <a:off x="2393950" y="3089275"/>
          <a:ext cx="62484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6" name="Equation" r:id="rId19" imgW="11885714" imgH="876190" progId="Equation.3">
                  <p:embed/>
                </p:oleObj>
              </mc:Choice>
              <mc:Fallback>
                <p:oleObj name="Equation" r:id="rId19" imgW="11885714" imgH="8761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3089275"/>
                        <a:ext cx="62484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4" name="Object 12"/>
          <p:cNvGraphicFramePr>
            <a:graphicFrameLocks noChangeAspect="1"/>
          </p:cNvGraphicFramePr>
          <p:nvPr/>
        </p:nvGraphicFramePr>
        <p:xfrm>
          <a:off x="3014663" y="4054475"/>
          <a:ext cx="4624387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77" name="Equation" r:id="rId21" imgW="8419048" imgH="876190" progId="Equation.3">
                  <p:embed/>
                </p:oleObj>
              </mc:Choice>
              <mc:Fallback>
                <p:oleObj name="Equation" r:id="rId21" imgW="8419048" imgH="8761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4054475"/>
                        <a:ext cx="4624387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900113" y="341313"/>
            <a:ext cx="350837" cy="95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100" name="TextBox 20"/>
          <p:cNvSpPr txBox="1">
            <a:spLocks noChangeArrowheads="1"/>
          </p:cNvSpPr>
          <p:nvPr/>
        </p:nvSpPr>
        <p:spPr bwMode="auto">
          <a:xfrm>
            <a:off x="6727825" y="68183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5" y="-296863"/>
            <a:ext cx="8874125" cy="11430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  K</a:t>
            </a:r>
            <a:r>
              <a:rPr lang="en-US" baseline="30000" dirty="0" smtClean="0"/>
              <a:t>0</a:t>
            </a:r>
            <a:r>
              <a:rPr lang="en-US" dirty="0" smtClean="0"/>
              <a:t> in a neutral K beam with CPV</a:t>
            </a:r>
            <a:endParaRPr lang="en-US" dirty="0"/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 rot="10800000">
            <a:off x="1295400" y="-23812"/>
            <a:ext cx="604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200"/>
              <a:t>_</a:t>
            </a:r>
            <a:endParaRPr lang="en-US" altLang="en-US" sz="3200" baseline="30000"/>
          </a:p>
        </p:txBody>
      </p:sp>
      <p:pic>
        <p:nvPicPr>
          <p:cNvPr id="47107" name="Picture 30" descr="Screen shot 2016-06-23 at 4.4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279525"/>
            <a:ext cx="72675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8" name="Object 31"/>
          <p:cNvGraphicFramePr>
            <a:graphicFrameLocks noChangeAspect="1"/>
          </p:cNvGraphicFramePr>
          <p:nvPr/>
        </p:nvGraphicFramePr>
        <p:xfrm>
          <a:off x="153988" y="2051050"/>
          <a:ext cx="92233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43" name="Equation" r:id="rId4" imgW="8571429" imgH="5714286" progId="Equation.3">
                  <p:embed/>
                </p:oleObj>
              </mc:Choice>
              <mc:Fallback>
                <p:oleObj name="Equation" r:id="rId4" imgW="8571429" imgH="571428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2051050"/>
                        <a:ext cx="922337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3"/>
          <p:cNvGraphicFramePr>
            <a:graphicFrameLocks noChangeAspect="1"/>
          </p:cNvGraphicFramePr>
          <p:nvPr/>
        </p:nvGraphicFramePr>
        <p:xfrm>
          <a:off x="4151313" y="2397125"/>
          <a:ext cx="31607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44" name="Equation" r:id="rId6" imgW="8304762" imgH="1409524" progId="Equation.3">
                  <p:embed/>
                </p:oleObj>
              </mc:Choice>
              <mc:Fallback>
                <p:oleObj name="Equation" r:id="rId6" imgW="8304762" imgH="14095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313" y="2397125"/>
                        <a:ext cx="31607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2546350" y="2892425"/>
          <a:ext cx="69850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45" name="Equation" r:id="rId8" imgW="8380952" imgH="4063492" progId="Equation.3">
                  <p:embed/>
                </p:oleObj>
              </mc:Choice>
              <mc:Fallback>
                <p:oleObj name="Equation" r:id="rId8" imgW="8380952" imgH="40634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0" y="2892425"/>
                        <a:ext cx="69850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Line 10"/>
          <p:cNvSpPr>
            <a:spLocks noChangeShapeType="1"/>
          </p:cNvSpPr>
          <p:nvPr/>
        </p:nvSpPr>
        <p:spPr bwMode="auto">
          <a:xfrm flipH="1">
            <a:off x="2446338" y="3157538"/>
            <a:ext cx="333375" cy="455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11275" y="1082675"/>
            <a:ext cx="3617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start with ≈75% K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0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and ≈25%  K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endParaRPr lang="en-US" sz="2000" baseline="30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950" y="846138"/>
            <a:ext cx="250825" cy="606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_</a:t>
            </a:r>
            <a:endParaRPr lang="en-US" sz="2000" baseline="30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40295"/>
              </p:ext>
            </p:extLst>
          </p:nvPr>
        </p:nvGraphicFramePr>
        <p:xfrm>
          <a:off x="3752850" y="4454525"/>
          <a:ext cx="3884614" cy="75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46" name="Equation" r:id="rId10" imgW="10107937" imgH="1980952" progId="Equation.3">
                  <p:embed/>
                </p:oleObj>
              </mc:Choice>
              <mc:Fallback>
                <p:oleObj name="Equation" r:id="rId10" imgW="10107937" imgH="19809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4454525"/>
                        <a:ext cx="3884614" cy="75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25"/>
          <p:cNvSpPr>
            <a:spLocks noChangeShapeType="1"/>
          </p:cNvSpPr>
          <p:nvPr/>
        </p:nvSpPr>
        <p:spPr bwMode="auto">
          <a:xfrm>
            <a:off x="7537450" y="3330575"/>
            <a:ext cx="0" cy="2873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V="1">
            <a:off x="7545388" y="3716338"/>
            <a:ext cx="0" cy="304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10488" y="3335338"/>
            <a:ext cx="842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2Re</a:t>
            </a:r>
            <a:r>
              <a:rPr lang="en-US" altLang="en-US" sz="2400">
                <a:solidFill>
                  <a:srgbClr val="FF0000"/>
                </a:solidFill>
                <a:latin typeface="Symbol" charset="2"/>
              </a:rPr>
              <a:t>e=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89038" y="277813"/>
            <a:ext cx="349250" cy="95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20" name="TextBox 18"/>
          <p:cNvSpPr txBox="1">
            <a:spLocks noChangeArrowheads="1"/>
          </p:cNvSpPr>
          <p:nvPr/>
        </p:nvSpPr>
        <p:spPr bwMode="auto">
          <a:xfrm>
            <a:off x="444500" y="33353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00975" y="3703638"/>
            <a:ext cx="1343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3.4±0.2x10</a:t>
            </a:r>
            <a:r>
              <a:rPr lang="en-US" altLang="en-US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831138" y="1371600"/>
            <a:ext cx="125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Symbol" charset="2"/>
              </a:rPr>
              <a:t>(</a:t>
            </a:r>
            <a:r>
              <a:rPr lang="en-US" altLang="en-US" dirty="0" err="1">
                <a:solidFill>
                  <a:srgbClr val="0000FF"/>
                </a:solidFill>
                <a:latin typeface="Symbol" charset="2"/>
              </a:rPr>
              <a:t>f</a:t>
            </a:r>
            <a:r>
              <a:rPr lang="en-US" altLang="en-US" baseline="-25000" dirty="0" err="1">
                <a:solidFill>
                  <a:srgbClr val="0000FF"/>
                </a:solidFill>
                <a:latin typeface="Symbol" charset="2"/>
              </a:rPr>
              <a:t>e</a:t>
            </a:r>
            <a:r>
              <a:rPr lang="en-US" altLang="en-US" dirty="0">
                <a:solidFill>
                  <a:srgbClr val="0000FF"/>
                </a:solidFill>
              </a:rPr>
              <a:t>=40</a:t>
            </a:r>
            <a:r>
              <a:rPr lang="en-US" altLang="en-US" baseline="30000" dirty="0">
                <a:solidFill>
                  <a:srgbClr val="0000FF"/>
                </a:solidFill>
              </a:rPr>
              <a:t>0</a:t>
            </a:r>
            <a:r>
              <a:rPr lang="en-US" altLang="en-US" dirty="0">
                <a:solidFill>
                  <a:srgbClr val="0000FF"/>
                </a:solidFill>
              </a:rPr>
              <a:t>±4</a:t>
            </a:r>
            <a:r>
              <a:rPr lang="en-US" altLang="en-US" baseline="30000" dirty="0">
                <a:solidFill>
                  <a:srgbClr val="0000FF"/>
                </a:solidFill>
              </a:rPr>
              <a:t>0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7624763" y="1741488"/>
            <a:ext cx="1271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H="1" flipV="1">
            <a:off x="7624763" y="908050"/>
            <a:ext cx="6350" cy="833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7631113" y="982663"/>
            <a:ext cx="828675" cy="7588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 rot="-2678100">
            <a:off x="7451725" y="944563"/>
            <a:ext cx="1027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Symbol" charset="2"/>
              </a:rPr>
              <a:t>e=</a:t>
            </a:r>
            <a:r>
              <a:rPr lang="en-US" altLang="en-US" sz="2400">
                <a:solidFill>
                  <a:srgbClr val="0000FF"/>
                </a:solidFill>
                <a:latin typeface="Skia" charset="0"/>
              </a:rPr>
              <a:t>2.23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7637464" y="1741486"/>
            <a:ext cx="828674" cy="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64068" y="1724124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3.4/2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8446068" y="992187"/>
            <a:ext cx="1813" cy="766662"/>
          </a:xfrm>
          <a:prstGeom prst="line">
            <a:avLst/>
          </a:prstGeom>
          <a:noFill/>
          <a:ln w="6350">
            <a:solidFill>
              <a:schemeClr val="tx1"/>
            </a:solidFill>
            <a:prstDash val="sysDash"/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/>
      <p:bldP spid="20" grpId="0"/>
      <p:bldP spid="21" grpId="0"/>
      <p:bldP spid="22" grpId="0" animBg="1"/>
      <p:bldP spid="23" grpId="0" animBg="1"/>
      <p:bldP spid="24" grpId="0" animBg="1"/>
      <p:bldP spid="27" grpId="0"/>
      <p:bldP spid="25" grpId="0" animBg="1"/>
      <p:bldP spid="3" grpId="0"/>
      <p:bldP spid="2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Measurements of 2Re</a:t>
            </a:r>
            <a:r>
              <a:rPr lang="en-US" sz="5333" dirty="0" smtClean="0">
                <a:latin typeface="Symbol"/>
              </a:rPr>
              <a:t>e</a:t>
            </a:r>
            <a:r>
              <a:rPr lang="en-US" dirty="0" smtClean="0"/>
              <a:t> (circa 1974) </a:t>
            </a:r>
            <a:endParaRPr lang="en-US" dirty="0"/>
          </a:p>
        </p:txBody>
      </p:sp>
      <p:pic>
        <p:nvPicPr>
          <p:cNvPr id="123906" name="Picture 3" descr="Screen shot 2016-06-28 at 6.1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4981" y="519907"/>
            <a:ext cx="5475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4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Recent values of K-meson CPV parameters</a:t>
            </a:r>
            <a:endParaRPr lang="en-US" dirty="0"/>
          </a:p>
        </p:txBody>
      </p:sp>
      <p:pic>
        <p:nvPicPr>
          <p:cNvPr id="124930" name="Picture 3" descr="Screen shot 2016-06-28 at 6.5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033588"/>
            <a:ext cx="6481763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76300" y="2667000"/>
            <a:ext cx="6936581" cy="520701"/>
          </a:xfrm>
          <a:prstGeom prst="ellipse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>
            <a:outerShdw blurRad="40000" dist="23000" sx="1000" sy="1000" rotWithShape="0">
              <a:srgbClr val="000000">
                <a:alpha val="9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086100" y="3184526"/>
            <a:ext cx="1155700" cy="300037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44590" y="5835858"/>
            <a:ext cx="4232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consistent with Im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</a:rPr>
              <a:t>12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=0, 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&amp; ImM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</a:rPr>
              <a:t>12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responsible for all of the CPV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>
          <a:xfrm>
            <a:off x="127000" y="68263"/>
            <a:ext cx="8229600" cy="1143000"/>
          </a:xfrm>
        </p:spPr>
        <p:txBody>
          <a:bodyPr/>
          <a:lstStyle/>
          <a:p>
            <a:r>
              <a:rPr lang="en-US" altLang="en-US"/>
              <a:t>Summary of Lecture 3</a:t>
            </a:r>
          </a:p>
        </p:txBody>
      </p:sp>
      <p:sp>
        <p:nvSpPr>
          <p:cNvPr id="125954" name="TextBox 2"/>
          <p:cNvSpPr txBox="1">
            <a:spLocks noChangeArrowheads="1"/>
          </p:cNvSpPr>
          <p:nvPr/>
        </p:nvSpPr>
        <p:spPr bwMode="auto">
          <a:xfrm>
            <a:off x="977900" y="1614488"/>
            <a:ext cx="73406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Char char="§"/>
            </a:pPr>
            <a:r>
              <a:rPr lang="en-US" altLang="en-US"/>
              <a:t> K</a:t>
            </a:r>
            <a:r>
              <a:rPr lang="en-US" altLang="en-US" baseline="30000"/>
              <a:t>0</a:t>
            </a:r>
            <a:r>
              <a:rPr lang="en-US" altLang="en-US"/>
              <a:t> and K</a:t>
            </a:r>
            <a:r>
              <a:rPr lang="en-US" altLang="en-US" baseline="30000"/>
              <a:t>0</a:t>
            </a:r>
            <a:r>
              <a:rPr lang="en-US" altLang="en-US"/>
              <a:t> mesons are not mass eigenstates;  K</a:t>
            </a:r>
            <a:r>
              <a:rPr lang="en-US" altLang="en-US" baseline="-25000"/>
              <a:t>S</a:t>
            </a:r>
            <a:r>
              <a:rPr lang="en-US" altLang="en-US"/>
              <a:t> and K</a:t>
            </a:r>
            <a:r>
              <a:rPr lang="en-US" altLang="en-US" baseline="-25000"/>
              <a:t>L</a:t>
            </a:r>
            <a:r>
              <a:rPr lang="en-US" altLang="en-US"/>
              <a:t> are mass eigenstates</a:t>
            </a:r>
          </a:p>
          <a:p>
            <a:pPr eaLnBrk="1" hangingPunct="1">
              <a:buFont typeface="Wingdings" charset="2"/>
              <a:buChar char="§"/>
            </a:pPr>
            <a:endParaRPr lang="en-US" altLang="en-US"/>
          </a:p>
          <a:p>
            <a:pPr eaLnBrk="1" hangingPunct="1">
              <a:buFont typeface="Wingdings" charset="2"/>
              <a:buChar char="§"/>
            </a:pPr>
            <a:r>
              <a:rPr lang="en-US" altLang="en-US"/>
              <a:t> K</a:t>
            </a:r>
            <a:r>
              <a:rPr lang="en-US" altLang="en-US" baseline="-25000"/>
              <a:t>L</a:t>
            </a:r>
            <a:r>
              <a:rPr lang="en-US" altLang="en-US"/>
              <a:t> mesons discovered at Brookhaven Laboratory</a:t>
            </a:r>
          </a:p>
          <a:p>
            <a:pPr eaLnBrk="1" hangingPunct="1">
              <a:buFont typeface="Wingdings" charset="2"/>
              <a:buChar char="§"/>
            </a:pPr>
            <a:endParaRPr lang="en-US" altLang="en-US"/>
          </a:p>
          <a:p>
            <a:pPr eaLnBrk="1" hangingPunct="1">
              <a:buFont typeface="Wingdings" charset="2"/>
              <a:buChar char="§"/>
            </a:pPr>
            <a:r>
              <a:rPr lang="en-US" altLang="en-US"/>
              <a:t> a K</a:t>
            </a:r>
            <a:r>
              <a:rPr lang="en-US" altLang="en-US" baseline="30000"/>
              <a:t>0</a:t>
            </a:r>
            <a:r>
              <a:rPr lang="en-US" altLang="en-US"/>
              <a:t> will oscillate into a K</a:t>
            </a:r>
            <a:r>
              <a:rPr lang="en-US" altLang="en-US" baseline="30000"/>
              <a:t>0</a:t>
            </a:r>
            <a:r>
              <a:rPr lang="en-US" altLang="en-US"/>
              <a:t> and vice versa</a:t>
            </a:r>
          </a:p>
          <a:p>
            <a:pPr eaLnBrk="1" hangingPunct="1">
              <a:buFont typeface="Wingdings" charset="2"/>
              <a:buChar char="§"/>
            </a:pPr>
            <a:endParaRPr lang="en-US" altLang="en-US"/>
          </a:p>
          <a:p>
            <a:pPr eaLnBrk="1" hangingPunct="1">
              <a:buFont typeface="Wingdings" charset="2"/>
              <a:buChar char="§"/>
            </a:pPr>
            <a:r>
              <a:rPr lang="en-US" altLang="en-US"/>
              <a:t> neutral K mesons produced in </a:t>
            </a:r>
            <a:r>
              <a:rPr lang="en-US" altLang="en-US">
                <a:latin typeface="Symbol" charset="2"/>
              </a:rPr>
              <a:t>f</a:t>
            </a:r>
            <a:r>
              <a:rPr lang="en-US" altLang="en-US"/>
              <a:t> decay are ~100% “quantum correlated”</a:t>
            </a:r>
          </a:p>
          <a:p>
            <a:pPr eaLnBrk="1" hangingPunct="1">
              <a:buFont typeface="Wingdings" charset="2"/>
              <a:buChar char="§"/>
            </a:pPr>
            <a:endParaRPr lang="en-US" altLang="en-US"/>
          </a:p>
          <a:p>
            <a:pPr eaLnBrk="1" hangingPunct="1">
              <a:buFont typeface="Wingdings" charset="2"/>
              <a:buChar char="§"/>
            </a:pPr>
            <a:r>
              <a:rPr lang="en-US" altLang="en-US"/>
              <a:t> K</a:t>
            </a:r>
            <a:r>
              <a:rPr lang="en-US" altLang="en-US" baseline="-25000"/>
              <a:t>S</a:t>
            </a:r>
            <a:r>
              <a:rPr lang="en-US" altLang="en-US"/>
              <a:t> mesons are “regenerated” when a K</a:t>
            </a:r>
            <a:r>
              <a:rPr lang="en-US" altLang="en-US" baseline="-25000"/>
              <a:t>L</a:t>
            </a:r>
            <a:r>
              <a:rPr lang="en-US" altLang="en-US"/>
              <a:t> passes through matter</a:t>
            </a:r>
          </a:p>
          <a:p>
            <a:pPr eaLnBrk="1" hangingPunct="1"/>
            <a:r>
              <a:rPr lang="en-US" altLang="en-US"/>
              <a:t> </a:t>
            </a:r>
          </a:p>
        </p:txBody>
      </p:sp>
      <p:sp>
        <p:nvSpPr>
          <p:cNvPr id="125955" name="TextBox 3"/>
          <p:cNvSpPr txBox="1">
            <a:spLocks noChangeArrowheads="1"/>
          </p:cNvSpPr>
          <p:nvPr/>
        </p:nvSpPr>
        <p:spPr bwMode="auto">
          <a:xfrm rot="10800000">
            <a:off x="3341688" y="2732088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_</a:t>
            </a:r>
          </a:p>
        </p:txBody>
      </p:sp>
      <p:sp>
        <p:nvSpPr>
          <p:cNvPr id="125956" name="TextBox 4"/>
          <p:cNvSpPr txBox="1">
            <a:spLocks noChangeArrowheads="1"/>
          </p:cNvSpPr>
          <p:nvPr/>
        </p:nvSpPr>
        <p:spPr bwMode="auto">
          <a:xfrm rot="10800000">
            <a:off x="1801813" y="1614488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_</a:t>
            </a:r>
          </a:p>
        </p:txBody>
      </p:sp>
      <p:sp>
        <p:nvSpPr>
          <p:cNvPr id="125957" name="TextBox 5"/>
          <p:cNvSpPr txBox="1">
            <a:spLocks noChangeArrowheads="1"/>
          </p:cNvSpPr>
          <p:nvPr/>
        </p:nvSpPr>
        <p:spPr bwMode="auto">
          <a:xfrm>
            <a:off x="960438" y="4238625"/>
            <a:ext cx="80073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/>
              <a:t> Discovery of K</a:t>
            </a:r>
            <a:r>
              <a:rPr lang="en-US" altLang="en-US" baseline="-25000"/>
              <a:t>L</a:t>
            </a:r>
            <a:r>
              <a:rPr lang="en-US" altLang="en-US">
                <a:sym typeface="Wingdings" charset="2"/>
              </a:rPr>
              <a:t>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>
                <a:sym typeface="Wingdings" charset="2"/>
              </a:rPr>
              <a:t>+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>
                <a:sym typeface="Wingdings" charset="2"/>
              </a:rPr>
              <a:t>-</a:t>
            </a:r>
            <a:r>
              <a:rPr lang="en-US" altLang="en-US">
                <a:sym typeface="Wingdings" charset="2"/>
              </a:rPr>
              <a:t> decays proved that CP symmetry is violated</a:t>
            </a:r>
          </a:p>
          <a:p>
            <a:pPr eaLnBrk="1" hangingPunct="1">
              <a:buFont typeface="Arial" charset="0"/>
              <a:buChar char="•"/>
            </a:pPr>
            <a:endParaRPr lang="en-US" altLang="en-US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ym typeface="Wingdings" charset="2"/>
              </a:rPr>
              <a:t> Measurements consistent with K</a:t>
            </a:r>
            <a:r>
              <a:rPr lang="en-US" altLang="en-US" baseline="-25000">
                <a:sym typeface="Wingdings" charset="2"/>
              </a:rPr>
              <a:t>L</a:t>
            </a:r>
            <a:r>
              <a:rPr lang="en-US" altLang="en-US">
                <a:sym typeface="Wingdings" charset="2"/>
              </a:rPr>
              <a:t>=K</a:t>
            </a:r>
            <a:r>
              <a:rPr lang="en-US" altLang="en-US" baseline="-25000">
                <a:latin typeface="Symbol" charset="2"/>
                <a:sym typeface="Wingdings" charset="2"/>
              </a:rPr>
              <a:t>2</a:t>
            </a:r>
            <a:r>
              <a:rPr lang="en-US" altLang="en-US">
                <a:sym typeface="Wingdings" charset="2"/>
              </a:rPr>
              <a:t>+</a:t>
            </a:r>
            <a:r>
              <a:rPr lang="en-US" altLang="en-US">
                <a:latin typeface="Symbol" charset="2"/>
              </a:rPr>
              <a:t>e</a:t>
            </a:r>
            <a:r>
              <a:rPr lang="en-US" altLang="en-US">
                <a:sym typeface="Wingdings" charset="2"/>
              </a:rPr>
              <a:t>K</a:t>
            </a:r>
            <a:r>
              <a:rPr lang="en-US" altLang="en-US" baseline="-25000">
                <a:sym typeface="Wingdings" charset="2"/>
              </a:rPr>
              <a:t>1</a:t>
            </a:r>
            <a:r>
              <a:rPr lang="en-US" altLang="en-US">
                <a:sym typeface="Wingdings" charset="2"/>
              </a:rPr>
              <a:t>; </a:t>
            </a:r>
            <a:r>
              <a:rPr lang="en-US" altLang="en-US">
                <a:latin typeface="Symbol" charset="2"/>
              </a:rPr>
              <a:t>e</a:t>
            </a:r>
            <a:r>
              <a:rPr lang="en-US" altLang="en-US">
                <a:sym typeface="Wingdings" charset="2"/>
              </a:rPr>
              <a:t>= 2.2x10</a:t>
            </a:r>
            <a:r>
              <a:rPr lang="en-US" altLang="en-US" baseline="30000">
                <a:sym typeface="Wingdings" charset="2"/>
              </a:rPr>
              <a:t>-3</a:t>
            </a:r>
          </a:p>
          <a:p>
            <a:pPr eaLnBrk="1" hangingPunct="1">
              <a:buFont typeface="Arial" charset="0"/>
              <a:buChar char="•"/>
            </a:pPr>
            <a:endParaRPr lang="en-US" altLang="en-US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ym typeface="Wingdings" charset="2"/>
              </a:rPr>
              <a:t> Phase of </a:t>
            </a:r>
            <a:r>
              <a:rPr lang="en-US" altLang="en-US">
                <a:latin typeface="Symbol" charset="2"/>
              </a:rPr>
              <a:t>e</a:t>
            </a:r>
            <a:r>
              <a:rPr lang="en-US" altLang="en-US">
                <a:sym typeface="Wingdings" charset="2"/>
              </a:rPr>
              <a:t>  consistent with CPV originating from short-distance Mass-Matrix terms</a:t>
            </a:r>
          </a:p>
          <a:p>
            <a:pPr eaLnBrk="1" hangingPunct="1">
              <a:buFont typeface="Arial" charset="0"/>
              <a:buChar char="•"/>
            </a:pPr>
            <a:endParaRPr lang="en-US" altLang="en-US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ym typeface="Wingdings" charset="2"/>
              </a:rPr>
              <a:t> Many beautiful, high-statistics measurements of CPV interference effects reported </a:t>
            </a:r>
          </a:p>
          <a:p>
            <a:pPr eaLnBrk="1" hangingPunct="1"/>
            <a:endParaRPr lang="en-US" altLang="en-US">
              <a:sym typeface="Wingdings" charset="2"/>
            </a:endParaRP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914400" y="1604963"/>
            <a:ext cx="895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30000"/>
              <a:t>+</a:t>
            </a:r>
            <a:r>
              <a:rPr lang="en-US" sz="3200"/>
              <a:t>:</a:t>
            </a:r>
            <a:r>
              <a:rPr lang="en-US" b="0"/>
              <a:t>  </a:t>
            </a:r>
          </a:p>
        </p:txBody>
      </p:sp>
      <p:sp>
        <p:nvSpPr>
          <p:cNvPr id="112643" name="Oval 5"/>
          <p:cNvSpPr>
            <a:spLocks noChangeArrowheads="1"/>
          </p:cNvSpPr>
          <p:nvPr/>
        </p:nvSpPr>
        <p:spPr bwMode="auto">
          <a:xfrm>
            <a:off x="2286000" y="18288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E4F3F4"/>
                </a:solidFill>
              </a:rPr>
              <a:t>s</a:t>
            </a:r>
            <a:r>
              <a:rPr lang="en-US" sz="2000" baseline="30000">
                <a:solidFill>
                  <a:srgbClr val="E4F3F4"/>
                </a:solidFill>
              </a:rPr>
              <a:t>+1/3</a:t>
            </a:r>
          </a:p>
        </p:txBody>
      </p:sp>
      <p:sp>
        <p:nvSpPr>
          <p:cNvPr id="112644" name="Oval 6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u</a:t>
            </a:r>
            <a:r>
              <a:rPr lang="en-US" sz="2000" baseline="30000"/>
              <a:t>+2/3</a:t>
            </a:r>
          </a:p>
        </p:txBody>
      </p:sp>
      <p:sp>
        <p:nvSpPr>
          <p:cNvPr id="96265" name="Oval 9"/>
          <p:cNvSpPr>
            <a:spLocks noChangeArrowheads="1"/>
          </p:cNvSpPr>
          <p:nvPr/>
        </p:nvSpPr>
        <p:spPr bwMode="auto">
          <a:xfrm>
            <a:off x="2286000" y="28956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1/3</a:t>
            </a:r>
          </a:p>
        </p:txBody>
      </p:sp>
      <p:sp>
        <p:nvSpPr>
          <p:cNvPr id="112646" name="Text Box 10"/>
          <p:cNvSpPr txBox="1">
            <a:spLocks noChangeArrowheads="1"/>
          </p:cNvSpPr>
          <p:nvPr/>
        </p:nvSpPr>
        <p:spPr bwMode="auto">
          <a:xfrm>
            <a:off x="914400" y="2819400"/>
            <a:ext cx="887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30000"/>
              <a:t>0</a:t>
            </a:r>
            <a:r>
              <a:rPr lang="en-US" sz="3200"/>
              <a:t>:</a:t>
            </a:r>
            <a:r>
              <a:rPr lang="en-US" b="0"/>
              <a:t>  </a:t>
            </a:r>
          </a:p>
        </p:txBody>
      </p:sp>
      <p:sp>
        <p:nvSpPr>
          <p:cNvPr id="112647" name="Oval 11"/>
          <p:cNvSpPr>
            <a:spLocks noChangeArrowheads="1"/>
          </p:cNvSpPr>
          <p:nvPr/>
        </p:nvSpPr>
        <p:spPr bwMode="auto">
          <a:xfrm>
            <a:off x="1752600" y="2667000"/>
            <a:ext cx="6096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d</a:t>
            </a:r>
            <a:r>
              <a:rPr lang="en-US" sz="2000" baseline="30000"/>
              <a:t>-1/3</a:t>
            </a:r>
          </a:p>
        </p:txBody>
      </p:sp>
      <p:sp>
        <p:nvSpPr>
          <p:cNvPr id="112648" name="Text Box 13"/>
          <p:cNvSpPr txBox="1">
            <a:spLocks noChangeArrowheads="1"/>
          </p:cNvSpPr>
          <p:nvPr/>
        </p:nvSpPr>
        <p:spPr bwMode="auto">
          <a:xfrm>
            <a:off x="3657600" y="1600200"/>
            <a:ext cx="35575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        </a:t>
            </a:r>
            <a:r>
              <a:rPr lang="en-US" sz="2000"/>
              <a:t>Charge (Q)  = 2/3  + 1/3 = 1</a:t>
            </a:r>
          </a:p>
          <a:p>
            <a:r>
              <a:rPr lang="en-US" sz="2000"/>
              <a:t>Strangeness (</a:t>
            </a:r>
            <a:r>
              <a:rPr lang="en-US" sz="2400">
                <a:latin typeface="Trattatello" pitchFamily="4" charset="0"/>
              </a:rPr>
              <a:t>S</a:t>
            </a:r>
            <a:r>
              <a:rPr lang="en-US" sz="2000"/>
              <a:t>) =  0    +  1   =1</a:t>
            </a:r>
            <a:r>
              <a:rPr lang="en-US" sz="2400"/>
              <a:t>      </a:t>
            </a:r>
          </a:p>
        </p:txBody>
      </p:sp>
      <p:sp>
        <p:nvSpPr>
          <p:cNvPr id="112649" name="Text Box 14"/>
          <p:cNvSpPr txBox="1">
            <a:spLocks noChangeArrowheads="1"/>
          </p:cNvSpPr>
          <p:nvPr/>
        </p:nvSpPr>
        <p:spPr bwMode="auto">
          <a:xfrm>
            <a:off x="4814888" y="1239838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u     s</a:t>
            </a:r>
          </a:p>
        </p:txBody>
      </p:sp>
      <p:sp>
        <p:nvSpPr>
          <p:cNvPr id="112650" name="Text Box 16"/>
          <p:cNvSpPr txBox="1">
            <a:spLocks noChangeArrowheads="1"/>
          </p:cNvSpPr>
          <p:nvPr/>
        </p:nvSpPr>
        <p:spPr bwMode="auto">
          <a:xfrm>
            <a:off x="3884613" y="2895600"/>
            <a:ext cx="2560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       </a:t>
            </a:r>
            <a:r>
              <a:rPr lang="en-US" sz="2000"/>
              <a:t>Q = -1/3  + 1/3 = 0</a:t>
            </a:r>
          </a:p>
          <a:p>
            <a:r>
              <a:rPr lang="en-US" sz="2000"/>
              <a:t>           </a:t>
            </a:r>
            <a:r>
              <a:rPr lang="en-US" sz="2400">
                <a:latin typeface="Trattatello" pitchFamily="4" charset="0"/>
              </a:rPr>
              <a:t>S</a:t>
            </a:r>
            <a:r>
              <a:rPr lang="en-US" sz="2000"/>
              <a:t> =  0  +    1   = 1  </a:t>
            </a:r>
          </a:p>
        </p:txBody>
      </p:sp>
      <p:sp>
        <p:nvSpPr>
          <p:cNvPr id="112651" name="Text Box 17"/>
          <p:cNvSpPr txBox="1">
            <a:spLocks noChangeArrowheads="1"/>
          </p:cNvSpPr>
          <p:nvPr/>
        </p:nvSpPr>
        <p:spPr bwMode="auto">
          <a:xfrm>
            <a:off x="4789488" y="2632075"/>
            <a:ext cx="1169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d     s</a:t>
            </a:r>
          </a:p>
        </p:txBody>
      </p:sp>
      <p:sp>
        <p:nvSpPr>
          <p:cNvPr id="96274" name="Oval 18"/>
          <p:cNvSpPr>
            <a:spLocks noChangeArrowheads="1"/>
          </p:cNvSpPr>
          <p:nvPr/>
        </p:nvSpPr>
        <p:spPr bwMode="auto">
          <a:xfrm>
            <a:off x="1752600" y="38100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1/3</a:t>
            </a:r>
          </a:p>
        </p:txBody>
      </p:sp>
      <p:sp>
        <p:nvSpPr>
          <p:cNvPr id="112653" name="Oval 19"/>
          <p:cNvSpPr>
            <a:spLocks noChangeArrowheads="1"/>
          </p:cNvSpPr>
          <p:nvPr/>
        </p:nvSpPr>
        <p:spPr bwMode="auto">
          <a:xfrm>
            <a:off x="2286000" y="3886200"/>
            <a:ext cx="6096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s</a:t>
            </a:r>
            <a:r>
              <a:rPr lang="en-US" sz="2000" baseline="30000"/>
              <a:t>-1/3</a:t>
            </a:r>
          </a:p>
        </p:txBody>
      </p:sp>
      <p:sp>
        <p:nvSpPr>
          <p:cNvPr id="112654" name="Text Box 22"/>
          <p:cNvSpPr txBox="1">
            <a:spLocks noChangeArrowheads="1"/>
          </p:cNvSpPr>
          <p:nvPr/>
        </p:nvSpPr>
        <p:spPr bwMode="auto">
          <a:xfrm>
            <a:off x="4071938" y="4191000"/>
            <a:ext cx="25177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      Q = -1/3  + 1/3 =  0</a:t>
            </a:r>
          </a:p>
          <a:p>
            <a:r>
              <a:rPr lang="en-US" sz="2400"/>
              <a:t>      </a:t>
            </a:r>
            <a:r>
              <a:rPr lang="en-US" sz="2400">
                <a:latin typeface="Trattatello" pitchFamily="4" charset="0"/>
              </a:rPr>
              <a:t>S</a:t>
            </a:r>
            <a:r>
              <a:rPr lang="en-US" sz="2000"/>
              <a:t>=   -1   +   0  = -1</a:t>
            </a:r>
            <a:r>
              <a:rPr lang="en-US" sz="2400"/>
              <a:t>    </a:t>
            </a:r>
          </a:p>
        </p:txBody>
      </p:sp>
      <p:sp>
        <p:nvSpPr>
          <p:cNvPr id="112655" name="Text Box 23"/>
          <p:cNvSpPr txBox="1">
            <a:spLocks noChangeArrowheads="1"/>
          </p:cNvSpPr>
          <p:nvPr/>
        </p:nvSpPr>
        <p:spPr bwMode="auto">
          <a:xfrm>
            <a:off x="4800600" y="3762375"/>
            <a:ext cx="116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s     d</a:t>
            </a:r>
          </a:p>
        </p:txBody>
      </p:sp>
      <p:sp>
        <p:nvSpPr>
          <p:cNvPr id="112656" name="Text Box 25"/>
          <p:cNvSpPr txBox="1">
            <a:spLocks noChangeArrowheads="1"/>
          </p:cNvSpPr>
          <p:nvPr/>
        </p:nvSpPr>
        <p:spPr bwMode="auto">
          <a:xfrm>
            <a:off x="898525" y="5121275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30000"/>
              <a:t>-</a:t>
            </a:r>
            <a:r>
              <a:rPr lang="en-US" b="0"/>
              <a:t>  </a:t>
            </a:r>
          </a:p>
        </p:txBody>
      </p:sp>
      <p:sp>
        <p:nvSpPr>
          <p:cNvPr id="112657" name="Oval 26"/>
          <p:cNvSpPr>
            <a:spLocks noChangeArrowheads="1"/>
          </p:cNvSpPr>
          <p:nvPr/>
        </p:nvSpPr>
        <p:spPr bwMode="auto">
          <a:xfrm>
            <a:off x="2314575" y="52578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D6ECEE"/>
                </a:solidFill>
              </a:rPr>
              <a:t>u</a:t>
            </a:r>
            <a:r>
              <a:rPr lang="en-US" sz="2000" baseline="30000">
                <a:solidFill>
                  <a:srgbClr val="D6ECEE"/>
                </a:solidFill>
              </a:rPr>
              <a:t>-2/3</a:t>
            </a:r>
          </a:p>
        </p:txBody>
      </p:sp>
      <p:sp>
        <p:nvSpPr>
          <p:cNvPr id="112658" name="Oval 27"/>
          <p:cNvSpPr>
            <a:spLocks noChangeArrowheads="1"/>
          </p:cNvSpPr>
          <p:nvPr/>
        </p:nvSpPr>
        <p:spPr bwMode="auto">
          <a:xfrm>
            <a:off x="1752600" y="49530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s</a:t>
            </a:r>
            <a:r>
              <a:rPr lang="en-US" sz="2000" baseline="30000"/>
              <a:t>-1/3</a:t>
            </a:r>
          </a:p>
        </p:txBody>
      </p:sp>
      <p:sp>
        <p:nvSpPr>
          <p:cNvPr id="112659" name="Line 28"/>
          <p:cNvSpPr>
            <a:spLocks noChangeShapeType="1"/>
          </p:cNvSpPr>
          <p:nvPr/>
        </p:nvSpPr>
        <p:spPr bwMode="auto">
          <a:xfrm>
            <a:off x="2443163" y="5457825"/>
            <a:ext cx="111125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0" name="Text Box 29"/>
          <p:cNvSpPr txBox="1">
            <a:spLocks noChangeArrowheads="1"/>
          </p:cNvSpPr>
          <p:nvPr/>
        </p:nvSpPr>
        <p:spPr bwMode="auto">
          <a:xfrm>
            <a:off x="3886200" y="5334000"/>
            <a:ext cx="31226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           Q = -1/3  - 2/3 = -1  </a:t>
            </a:r>
          </a:p>
          <a:p>
            <a:r>
              <a:rPr lang="en-US" sz="2000"/>
              <a:t>          </a:t>
            </a:r>
            <a:r>
              <a:rPr lang="en-US" sz="2400"/>
              <a:t> </a:t>
            </a:r>
            <a:r>
              <a:rPr lang="en-US" sz="2400">
                <a:latin typeface="Trattatello" pitchFamily="4" charset="0"/>
              </a:rPr>
              <a:t>S</a:t>
            </a:r>
            <a:r>
              <a:rPr lang="en-US" sz="2400"/>
              <a:t> </a:t>
            </a:r>
            <a:r>
              <a:rPr lang="en-US" sz="2000"/>
              <a:t>=    -1  +  0  = -1</a:t>
            </a:r>
            <a:r>
              <a:rPr lang="en-US" sz="2400"/>
              <a:t>   </a:t>
            </a:r>
          </a:p>
        </p:txBody>
      </p:sp>
      <p:sp>
        <p:nvSpPr>
          <p:cNvPr id="112661" name="Text Box 30"/>
          <p:cNvSpPr txBox="1">
            <a:spLocks noChangeArrowheads="1"/>
          </p:cNvSpPr>
          <p:nvPr/>
        </p:nvSpPr>
        <p:spPr bwMode="auto">
          <a:xfrm>
            <a:off x="4981575" y="4981575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s     u</a:t>
            </a:r>
          </a:p>
        </p:txBody>
      </p:sp>
      <p:sp>
        <p:nvSpPr>
          <p:cNvPr id="112662" name="Text Box 32"/>
          <p:cNvSpPr txBox="1">
            <a:spLocks noChangeArrowheads="1"/>
          </p:cNvSpPr>
          <p:nvPr/>
        </p:nvSpPr>
        <p:spPr bwMode="auto">
          <a:xfrm>
            <a:off x="2057400" y="157163"/>
            <a:ext cx="6122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K mesons: K</a:t>
            </a:r>
            <a:r>
              <a:rPr lang="en-US" sz="4000" baseline="30000"/>
              <a:t>+</a:t>
            </a:r>
            <a:r>
              <a:rPr lang="en-US" sz="4000"/>
              <a:t>, K</a:t>
            </a:r>
            <a:r>
              <a:rPr lang="en-US" sz="4000" baseline="48000">
                <a:latin typeface="Times New Roman" pitchFamily="4" charset="0"/>
              </a:rPr>
              <a:t>-</a:t>
            </a:r>
            <a:r>
              <a:rPr lang="en-US" sz="4000"/>
              <a:t>, K</a:t>
            </a:r>
            <a:r>
              <a:rPr lang="en-US" sz="4000" baseline="30000"/>
              <a:t>0 </a:t>
            </a:r>
            <a:r>
              <a:rPr lang="en-US" sz="4000"/>
              <a:t>, K</a:t>
            </a:r>
            <a:r>
              <a:rPr lang="en-US" sz="4000" baseline="30000"/>
              <a:t> 0</a:t>
            </a:r>
          </a:p>
        </p:txBody>
      </p:sp>
      <p:sp>
        <p:nvSpPr>
          <p:cNvPr id="96289" name="Text Box 33"/>
          <p:cNvSpPr txBox="1">
            <a:spLocks noChangeArrowheads="1"/>
          </p:cNvSpPr>
          <p:nvPr/>
        </p:nvSpPr>
        <p:spPr bwMode="auto">
          <a:xfrm rot="-5400000">
            <a:off x="-471488" y="35194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antiparticles</a:t>
            </a:r>
          </a:p>
        </p:txBody>
      </p:sp>
      <p:sp>
        <p:nvSpPr>
          <p:cNvPr id="96290" name="Line 34"/>
          <p:cNvSpPr>
            <a:spLocks noChangeShapeType="1"/>
          </p:cNvSpPr>
          <p:nvPr/>
        </p:nvSpPr>
        <p:spPr bwMode="auto">
          <a:xfrm>
            <a:off x="609600" y="47244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93" name="Line 37"/>
          <p:cNvSpPr>
            <a:spLocks noChangeShapeType="1"/>
          </p:cNvSpPr>
          <p:nvPr/>
        </p:nvSpPr>
        <p:spPr bwMode="auto">
          <a:xfrm flipV="1">
            <a:off x="609600" y="2133600"/>
            <a:ext cx="304800" cy="6858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6" name="Text Box 41"/>
          <p:cNvSpPr txBox="1">
            <a:spLocks noChangeArrowheads="1"/>
          </p:cNvSpPr>
          <p:nvPr/>
        </p:nvSpPr>
        <p:spPr bwMode="auto">
          <a:xfrm>
            <a:off x="914400" y="3860800"/>
            <a:ext cx="887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30000"/>
              <a:t>0</a:t>
            </a:r>
            <a:r>
              <a:rPr lang="en-US" sz="3200"/>
              <a:t>:</a:t>
            </a:r>
            <a:r>
              <a:rPr lang="en-US" b="0"/>
              <a:t>  </a:t>
            </a:r>
          </a:p>
        </p:txBody>
      </p:sp>
      <p:sp>
        <p:nvSpPr>
          <p:cNvPr id="112667" name="Line 42"/>
          <p:cNvSpPr>
            <a:spLocks noChangeShapeType="1"/>
          </p:cNvSpPr>
          <p:nvPr/>
        </p:nvSpPr>
        <p:spPr bwMode="auto">
          <a:xfrm>
            <a:off x="990600" y="3962400"/>
            <a:ext cx="2286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99" name="Text Box 43"/>
          <p:cNvSpPr txBox="1">
            <a:spLocks noChangeArrowheads="1"/>
          </p:cNvSpPr>
          <p:nvPr/>
        </p:nvSpPr>
        <p:spPr bwMode="auto">
          <a:xfrm rot="-5400000">
            <a:off x="2424112" y="3519488"/>
            <a:ext cx="200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antiparticles</a:t>
            </a:r>
          </a:p>
        </p:txBody>
      </p:sp>
      <p:sp>
        <p:nvSpPr>
          <p:cNvPr id="96300" name="Line 44"/>
          <p:cNvSpPr>
            <a:spLocks noChangeShapeType="1"/>
          </p:cNvSpPr>
          <p:nvPr/>
        </p:nvSpPr>
        <p:spPr bwMode="auto">
          <a:xfrm flipH="1" flipV="1">
            <a:off x="1600200" y="4114800"/>
            <a:ext cx="1905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301" name="Line 45"/>
          <p:cNvSpPr>
            <a:spLocks noChangeShapeType="1"/>
          </p:cNvSpPr>
          <p:nvPr/>
        </p:nvSpPr>
        <p:spPr bwMode="auto">
          <a:xfrm flipH="1">
            <a:off x="1524000" y="2895600"/>
            <a:ext cx="1600200" cy="76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1" name="Text Box 14"/>
          <p:cNvSpPr txBox="1">
            <a:spLocks noChangeArrowheads="1"/>
          </p:cNvSpPr>
          <p:nvPr/>
        </p:nvSpPr>
        <p:spPr bwMode="auto">
          <a:xfrm rot="10800000">
            <a:off x="5405760" y="1290924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_</a:t>
            </a:r>
          </a:p>
        </p:txBody>
      </p:sp>
      <p:sp>
        <p:nvSpPr>
          <p:cNvPr id="112672" name="Text Box 14"/>
          <p:cNvSpPr txBox="1">
            <a:spLocks noChangeArrowheads="1"/>
          </p:cNvSpPr>
          <p:nvPr/>
        </p:nvSpPr>
        <p:spPr bwMode="auto">
          <a:xfrm rot="10800000">
            <a:off x="5418460" y="2655983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_</a:t>
            </a:r>
          </a:p>
        </p:txBody>
      </p:sp>
      <p:sp>
        <p:nvSpPr>
          <p:cNvPr id="112673" name="Text Box 14"/>
          <p:cNvSpPr txBox="1">
            <a:spLocks noChangeArrowheads="1"/>
          </p:cNvSpPr>
          <p:nvPr/>
        </p:nvSpPr>
        <p:spPr bwMode="auto">
          <a:xfrm rot="10800000">
            <a:off x="5407443" y="3740341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_</a:t>
            </a:r>
          </a:p>
        </p:txBody>
      </p:sp>
      <p:sp>
        <p:nvSpPr>
          <p:cNvPr id="112674" name="Text Box 14"/>
          <p:cNvSpPr txBox="1">
            <a:spLocks noChangeArrowheads="1"/>
          </p:cNvSpPr>
          <p:nvPr/>
        </p:nvSpPr>
        <p:spPr bwMode="auto">
          <a:xfrm rot="10800000">
            <a:off x="5580194" y="5023041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_</a:t>
            </a:r>
          </a:p>
        </p:txBody>
      </p:sp>
      <p:sp>
        <p:nvSpPr>
          <p:cNvPr id="112675" name="Text Box 14"/>
          <p:cNvSpPr txBox="1">
            <a:spLocks noChangeArrowheads="1"/>
          </p:cNvSpPr>
          <p:nvPr/>
        </p:nvSpPr>
        <p:spPr bwMode="auto">
          <a:xfrm rot="10800000">
            <a:off x="6370638" y="222250"/>
            <a:ext cx="46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</a:t>
            </a:r>
            <a:r>
              <a:rPr lang="en-US" sz="2400">
                <a:latin typeface="Comic Sans MS" pitchFamily="4" charset="0"/>
              </a:rPr>
              <a:t>_</a:t>
            </a:r>
          </a:p>
        </p:txBody>
      </p:sp>
      <p:sp>
        <p:nvSpPr>
          <p:cNvPr id="112676" name="Line 28"/>
          <p:cNvSpPr>
            <a:spLocks noChangeShapeType="1"/>
          </p:cNvSpPr>
          <p:nvPr/>
        </p:nvSpPr>
        <p:spPr bwMode="auto">
          <a:xfrm>
            <a:off x="1897063" y="3998913"/>
            <a:ext cx="109537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7" name="Line 28"/>
          <p:cNvSpPr>
            <a:spLocks noChangeShapeType="1"/>
          </p:cNvSpPr>
          <p:nvPr/>
        </p:nvSpPr>
        <p:spPr bwMode="auto">
          <a:xfrm>
            <a:off x="2420938" y="3094038"/>
            <a:ext cx="109537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8" name="Line 28"/>
          <p:cNvSpPr>
            <a:spLocks noChangeShapeType="1"/>
          </p:cNvSpPr>
          <p:nvPr/>
        </p:nvSpPr>
        <p:spPr bwMode="auto">
          <a:xfrm>
            <a:off x="2379663" y="2033588"/>
            <a:ext cx="109537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926263" y="4003675"/>
            <a:ext cx="2293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(s-quark)=-1</a:t>
            </a: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6892925" y="1217613"/>
            <a:ext cx="20986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(s-quark)=+1</a:t>
            </a: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 rot="10800000">
            <a:off x="7172516" y="1257873"/>
            <a:ext cx="376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89" grpId="0"/>
      <p:bldP spid="96290" grpId="0" animBg="1"/>
      <p:bldP spid="96293" grpId="0" animBg="1"/>
      <p:bldP spid="96299" grpId="0"/>
      <p:bldP spid="96300" grpId="0" animBg="1"/>
      <p:bldP spid="96301" grpId="0" animBg="1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en-US" sz="6600" b="1">
                <a:latin typeface="Monotype Corsiva" pitchFamily="4" charset="0"/>
                <a:ea typeface="ＭＳ Ｐゴシック" pitchFamily="4" charset="-128"/>
                <a:cs typeface="ＭＳ Ｐゴシック" pitchFamily="4" charset="-128"/>
              </a:rPr>
              <a:t>P</a:t>
            </a:r>
            <a:r>
              <a:rPr lang="en-US" b="1">
                <a:ea typeface="ＭＳ Ｐゴシック" pitchFamily="4" charset="-128"/>
                <a:cs typeface="ＭＳ Ｐゴシック" pitchFamily="4" charset="-128"/>
              </a:rPr>
              <a:t> of the</a:t>
            </a:r>
            <a:r>
              <a:rPr lang="en-US" b="1">
                <a:latin typeface="Symbol" pitchFamily="4" charset="2"/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en-US" b="1">
                <a:ea typeface="ＭＳ Ｐゴシック" pitchFamily="4" charset="-128"/>
                <a:cs typeface="ＭＳ Ｐゴシック" pitchFamily="4" charset="-128"/>
              </a:rPr>
              <a:t>K mesons</a:t>
            </a:r>
          </a:p>
        </p:txBody>
      </p:sp>
      <p:sp>
        <p:nvSpPr>
          <p:cNvPr id="113667" name="Oval 5"/>
          <p:cNvSpPr>
            <a:spLocks noChangeArrowheads="1"/>
          </p:cNvSpPr>
          <p:nvPr/>
        </p:nvSpPr>
        <p:spPr bwMode="auto">
          <a:xfrm>
            <a:off x="1433513" y="3287713"/>
            <a:ext cx="838200" cy="762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Comic Sans MS" pitchFamily="4" charset="0"/>
              </a:rPr>
              <a:t>f</a:t>
            </a:r>
          </a:p>
        </p:txBody>
      </p:sp>
      <p:sp>
        <p:nvSpPr>
          <p:cNvPr id="113668" name="Oval 6"/>
          <p:cNvSpPr>
            <a:spLocks noChangeArrowheads="1"/>
          </p:cNvSpPr>
          <p:nvPr/>
        </p:nvSpPr>
        <p:spPr bwMode="auto">
          <a:xfrm>
            <a:off x="519113" y="3592513"/>
            <a:ext cx="762000" cy="7620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4000">
                <a:latin typeface="Comic Sans MS" pitchFamily="4" charset="0"/>
              </a:rPr>
              <a:t>f</a:t>
            </a:r>
          </a:p>
        </p:txBody>
      </p:sp>
      <p:sp>
        <p:nvSpPr>
          <p:cNvPr id="113669" name="Line 7"/>
          <p:cNvSpPr>
            <a:spLocks noChangeShapeType="1"/>
          </p:cNvSpPr>
          <p:nvPr/>
        </p:nvSpPr>
        <p:spPr bwMode="auto">
          <a:xfrm flipV="1">
            <a:off x="900113" y="3287713"/>
            <a:ext cx="0" cy="446087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0" name="Line 8"/>
          <p:cNvSpPr>
            <a:spLocks noChangeShapeType="1"/>
          </p:cNvSpPr>
          <p:nvPr/>
        </p:nvSpPr>
        <p:spPr bwMode="auto">
          <a:xfrm flipV="1">
            <a:off x="1806575" y="4008438"/>
            <a:ext cx="0" cy="315912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Text Box 9"/>
          <p:cNvSpPr txBox="1">
            <a:spLocks noChangeArrowheads="1"/>
          </p:cNvSpPr>
          <p:nvPr/>
        </p:nvSpPr>
        <p:spPr bwMode="auto">
          <a:xfrm>
            <a:off x="2500313" y="2801938"/>
            <a:ext cx="977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3600">
                <a:latin typeface="Monotype Corsiva" pitchFamily="4" charset="0"/>
              </a:rPr>
              <a:t>P </a:t>
            </a:r>
            <a:r>
              <a:rPr lang="en-US" altLang="zh-CN" sz="2400"/>
              <a:t>=-1</a:t>
            </a:r>
          </a:p>
        </p:txBody>
      </p:sp>
      <p:sp>
        <p:nvSpPr>
          <p:cNvPr id="113672" name="Text Box 10"/>
          <p:cNvSpPr txBox="1">
            <a:spLocks noChangeArrowheads="1"/>
          </p:cNvSpPr>
          <p:nvPr/>
        </p:nvSpPr>
        <p:spPr bwMode="auto">
          <a:xfrm>
            <a:off x="214313" y="2525713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3600"/>
              <a:t>S=0</a:t>
            </a:r>
          </a:p>
        </p:txBody>
      </p:sp>
      <p:sp>
        <p:nvSpPr>
          <p:cNvPr id="113673" name="Text Box 11"/>
          <p:cNvSpPr txBox="1">
            <a:spLocks noChangeArrowheads="1"/>
          </p:cNvSpPr>
          <p:nvPr/>
        </p:nvSpPr>
        <p:spPr bwMode="auto">
          <a:xfrm>
            <a:off x="288925" y="4800600"/>
            <a:ext cx="3486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66"/>
                </a:solidFill>
              </a:rPr>
              <a:t>“Para-positronium”</a:t>
            </a:r>
          </a:p>
        </p:txBody>
      </p:sp>
      <p:sp>
        <p:nvSpPr>
          <p:cNvPr id="113674" name="Rectangle 12"/>
          <p:cNvSpPr>
            <a:spLocks noChangeArrowheads="1"/>
          </p:cNvSpPr>
          <p:nvPr/>
        </p:nvSpPr>
        <p:spPr bwMode="auto">
          <a:xfrm>
            <a:off x="0" y="2449513"/>
            <a:ext cx="4038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5638800" y="2590800"/>
            <a:ext cx="727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Symbol" pitchFamily="4" charset="2"/>
              </a:rPr>
              <a:t>K</a:t>
            </a:r>
            <a:r>
              <a:rPr lang="en-US" sz="3200" baseline="30000"/>
              <a:t>+</a:t>
            </a:r>
            <a:r>
              <a:rPr lang="en-US" sz="3200"/>
              <a:t>:</a:t>
            </a:r>
            <a:r>
              <a:rPr lang="en-US" b="0"/>
              <a:t>  </a:t>
            </a:r>
          </a:p>
        </p:txBody>
      </p:sp>
      <p:sp>
        <p:nvSpPr>
          <p:cNvPr id="94222" name="Oval 14"/>
          <p:cNvSpPr>
            <a:spLocks noChangeArrowheads="1"/>
          </p:cNvSpPr>
          <p:nvPr/>
        </p:nvSpPr>
        <p:spPr bwMode="auto">
          <a:xfrm>
            <a:off x="7010400" y="28194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E4F3F4"/>
                </a:solidFill>
              </a:rPr>
              <a:t>s</a:t>
            </a:r>
            <a:r>
              <a:rPr lang="en-US" sz="2000" baseline="30000">
                <a:solidFill>
                  <a:srgbClr val="E4F3F4"/>
                </a:solidFill>
              </a:rPr>
              <a:t>+1/3</a:t>
            </a: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6477000" y="24384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u</a:t>
            </a:r>
            <a:r>
              <a:rPr lang="en-US" sz="2000" baseline="30000"/>
              <a:t>+2/3</a:t>
            </a: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7086600" y="2971800"/>
            <a:ext cx="228600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9" name="Text Box 19"/>
          <p:cNvSpPr txBox="1">
            <a:spLocks noChangeArrowheads="1"/>
          </p:cNvSpPr>
          <p:nvPr/>
        </p:nvSpPr>
        <p:spPr bwMode="auto">
          <a:xfrm>
            <a:off x="1127125" y="4175125"/>
            <a:ext cx="77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Monotype Corsiva" pitchFamily="4" charset="0"/>
              </a:rPr>
              <a:t>L </a:t>
            </a:r>
            <a:r>
              <a:rPr lang="en-US" sz="2400"/>
              <a:t>=0</a:t>
            </a:r>
          </a:p>
        </p:txBody>
      </p:sp>
      <p:sp>
        <p:nvSpPr>
          <p:cNvPr id="113680" name="Text Box 21"/>
          <p:cNvSpPr txBox="1">
            <a:spLocks noChangeArrowheads="1"/>
          </p:cNvSpPr>
          <p:nvPr/>
        </p:nvSpPr>
        <p:spPr bwMode="auto">
          <a:xfrm>
            <a:off x="200025" y="1641475"/>
            <a:ext cx="4143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fermion-antifermion “atom”</a:t>
            </a:r>
          </a:p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      from Dirac Eqn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4648200" y="1600200"/>
            <a:ext cx="3910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quarks are Dirac particles</a:t>
            </a:r>
          </a:p>
        </p:txBody>
      </p:sp>
      <p:sp>
        <p:nvSpPr>
          <p:cNvPr id="94231" name="Text Box 23"/>
          <p:cNvSpPr txBox="1">
            <a:spLocks noChangeArrowheads="1"/>
          </p:cNvSpPr>
          <p:nvPr/>
        </p:nvSpPr>
        <p:spPr bwMode="auto">
          <a:xfrm>
            <a:off x="6248400" y="3352800"/>
            <a:ext cx="77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Monotype Corsiva" pitchFamily="4" charset="0"/>
              </a:rPr>
              <a:t>L </a:t>
            </a:r>
            <a:r>
              <a:rPr lang="en-US" sz="2400"/>
              <a:t>=0</a:t>
            </a: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V="1">
            <a:off x="6781800" y="2057400"/>
            <a:ext cx="0" cy="609600"/>
          </a:xfrm>
          <a:prstGeom prst="line">
            <a:avLst/>
          </a:prstGeom>
          <a:noFill/>
          <a:ln w="41275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3" name="Line 25"/>
          <p:cNvSpPr>
            <a:spLocks noChangeShapeType="1"/>
          </p:cNvSpPr>
          <p:nvPr/>
        </p:nvSpPr>
        <p:spPr bwMode="auto">
          <a:xfrm flipV="1">
            <a:off x="7315200" y="3124200"/>
            <a:ext cx="0" cy="609600"/>
          </a:xfrm>
          <a:prstGeom prst="line">
            <a:avLst/>
          </a:prstGeom>
          <a:noFill/>
          <a:ln w="41275">
            <a:solidFill>
              <a:srgbClr val="0000FF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34" name="Text Box 26"/>
          <p:cNvSpPr txBox="1">
            <a:spLocks noChangeArrowheads="1"/>
          </p:cNvSpPr>
          <p:nvPr/>
        </p:nvSpPr>
        <p:spPr bwMode="auto">
          <a:xfrm>
            <a:off x="4800600" y="3200400"/>
            <a:ext cx="1066800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3600">
                <a:solidFill>
                  <a:schemeClr val="accent2"/>
                </a:solidFill>
                <a:latin typeface="Monotype Corsiva" pitchFamily="4" charset="0"/>
              </a:rPr>
              <a:t>P </a:t>
            </a:r>
            <a:r>
              <a:rPr lang="en-US" altLang="zh-CN">
                <a:solidFill>
                  <a:schemeClr val="accent2"/>
                </a:solidFill>
              </a:rPr>
              <a:t>=-1</a:t>
            </a:r>
          </a:p>
        </p:txBody>
      </p:sp>
      <p:sp>
        <p:nvSpPr>
          <p:cNvPr id="94235" name="Text Box 27"/>
          <p:cNvSpPr txBox="1">
            <a:spLocks noChangeArrowheads="1"/>
          </p:cNvSpPr>
          <p:nvPr/>
        </p:nvSpPr>
        <p:spPr bwMode="auto">
          <a:xfrm>
            <a:off x="5410200" y="3810000"/>
            <a:ext cx="1503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pitchFamily="4" charset="0"/>
              </a:rPr>
              <a:t>same for </a:t>
            </a:r>
            <a:r>
              <a:rPr lang="en-US">
                <a:latin typeface="Symbol" pitchFamily="4" charset="2"/>
              </a:rPr>
              <a:t>K</a:t>
            </a:r>
            <a:r>
              <a:rPr lang="en-US" baseline="30000">
                <a:latin typeface="Comic Sans MS" pitchFamily="4" charset="0"/>
              </a:rPr>
              <a:t>-</a:t>
            </a:r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6172200" y="4957763"/>
            <a:ext cx="8874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30000"/>
              <a:t>0</a:t>
            </a:r>
            <a:r>
              <a:rPr lang="en-US" sz="3200"/>
              <a:t>:</a:t>
            </a:r>
            <a:r>
              <a:rPr lang="en-US" b="0"/>
              <a:t>  </a:t>
            </a: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543800" y="51816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E4F3F4"/>
                </a:solidFill>
              </a:rPr>
              <a:t>s</a:t>
            </a:r>
            <a:r>
              <a:rPr lang="en-US" sz="2000" baseline="30000">
                <a:solidFill>
                  <a:srgbClr val="E4F3F4"/>
                </a:solidFill>
              </a:rPr>
              <a:t>+1/3</a:t>
            </a:r>
          </a:p>
        </p:txBody>
      </p:sp>
      <p:sp>
        <p:nvSpPr>
          <p:cNvPr id="94238" name="Oval 30"/>
          <p:cNvSpPr>
            <a:spLocks noChangeArrowheads="1"/>
          </p:cNvSpPr>
          <p:nvPr/>
        </p:nvSpPr>
        <p:spPr bwMode="auto">
          <a:xfrm>
            <a:off x="7010400" y="48006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d</a:t>
            </a:r>
            <a:r>
              <a:rPr lang="en-US" sz="2000" baseline="30000"/>
              <a:t>-1/3</a:t>
            </a: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620000" y="5334000"/>
            <a:ext cx="228600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0" name="Text Box 32"/>
          <p:cNvSpPr txBox="1">
            <a:spLocks noChangeArrowheads="1"/>
          </p:cNvSpPr>
          <p:nvPr/>
        </p:nvSpPr>
        <p:spPr bwMode="auto">
          <a:xfrm>
            <a:off x="6705600" y="5562600"/>
            <a:ext cx="77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Monotype Corsiva" pitchFamily="4" charset="0"/>
              </a:rPr>
              <a:t>L </a:t>
            </a:r>
            <a:r>
              <a:rPr lang="en-US" sz="2400"/>
              <a:t>=0</a:t>
            </a: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848600" y="5486400"/>
            <a:ext cx="0" cy="609600"/>
          </a:xfrm>
          <a:prstGeom prst="line">
            <a:avLst/>
          </a:prstGeom>
          <a:noFill/>
          <a:ln w="41275">
            <a:solidFill>
              <a:srgbClr val="0000FF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2" name="Text Box 34"/>
          <p:cNvSpPr txBox="1">
            <a:spLocks noChangeArrowheads="1"/>
          </p:cNvSpPr>
          <p:nvPr/>
        </p:nvSpPr>
        <p:spPr bwMode="auto">
          <a:xfrm>
            <a:off x="5181600" y="5410200"/>
            <a:ext cx="1066800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3600">
                <a:solidFill>
                  <a:schemeClr val="accent2"/>
                </a:solidFill>
                <a:latin typeface="Monotype Corsiva" pitchFamily="4" charset="0"/>
              </a:rPr>
              <a:t>P </a:t>
            </a:r>
            <a:r>
              <a:rPr lang="en-US" altLang="zh-CN">
                <a:solidFill>
                  <a:schemeClr val="accent2"/>
                </a:solidFill>
              </a:rPr>
              <a:t>=-1</a:t>
            </a: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 flipV="1">
            <a:off x="7391400" y="4419600"/>
            <a:ext cx="0" cy="609600"/>
          </a:xfrm>
          <a:prstGeom prst="line">
            <a:avLst/>
          </a:prstGeom>
          <a:noFill/>
          <a:ln w="41275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44" name="Text Box 36"/>
          <p:cNvSpPr txBox="1">
            <a:spLocks noChangeArrowheads="1"/>
          </p:cNvSpPr>
          <p:nvPr/>
        </p:nvSpPr>
        <p:spPr bwMode="auto">
          <a:xfrm>
            <a:off x="4724400" y="6338888"/>
            <a:ext cx="151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pitchFamily="4" charset="0"/>
              </a:rPr>
              <a:t>same for K</a:t>
            </a:r>
            <a:r>
              <a:rPr lang="en-US" baseline="30000">
                <a:latin typeface="Comic Sans MS" pitchFamily="4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rot="10800000">
            <a:off x="5791200" y="633571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_</a:t>
            </a:r>
          </a:p>
        </p:txBody>
      </p:sp>
      <p:sp>
        <p:nvSpPr>
          <p:cNvPr id="113697" name="TextBox 32"/>
          <p:cNvSpPr txBox="1">
            <a:spLocks noChangeArrowheads="1"/>
          </p:cNvSpPr>
          <p:nvPr/>
        </p:nvSpPr>
        <p:spPr bwMode="auto">
          <a:xfrm rot="10800000">
            <a:off x="1706563" y="3336925"/>
            <a:ext cx="415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_</a:t>
            </a:r>
          </a:p>
        </p:txBody>
      </p:sp>
      <p:sp>
        <p:nvSpPr>
          <p:cNvPr id="113698" name="Text Box 9"/>
          <p:cNvSpPr txBox="1">
            <a:spLocks noChangeArrowheads="1"/>
          </p:cNvSpPr>
          <p:nvPr/>
        </p:nvSpPr>
        <p:spPr bwMode="auto">
          <a:xfrm>
            <a:off x="2500313" y="3713163"/>
            <a:ext cx="963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3200">
                <a:latin typeface="Monotype Corsiva" pitchFamily="4" charset="0"/>
              </a:rPr>
              <a:t>C</a:t>
            </a:r>
            <a:r>
              <a:rPr lang="en-US" altLang="zh-CN" sz="2400">
                <a:latin typeface="Monotype Corsiva" pitchFamily="4" charset="0"/>
              </a:rPr>
              <a:t> </a:t>
            </a:r>
            <a:r>
              <a:rPr lang="en-US" altLang="zh-CN" sz="2400"/>
              <a:t>=+1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1" grpId="0"/>
      <p:bldP spid="94222" grpId="0" animBg="1"/>
      <p:bldP spid="94223" grpId="0" animBg="1"/>
      <p:bldP spid="94224" grpId="0" animBg="1"/>
      <p:bldP spid="94230" grpId="0"/>
      <p:bldP spid="94231" grpId="0"/>
      <p:bldP spid="94232" grpId="0" animBg="1"/>
      <p:bldP spid="94233" grpId="0" animBg="1"/>
      <p:bldP spid="94234" grpId="0" animBg="1"/>
      <p:bldP spid="94235" grpId="0"/>
      <p:bldP spid="94236" grpId="0"/>
      <p:bldP spid="94237" grpId="0" animBg="1"/>
      <p:bldP spid="94238" grpId="0" animBg="1"/>
      <p:bldP spid="94239" grpId="0" animBg="1"/>
      <p:bldP spid="94240" grpId="0"/>
      <p:bldP spid="94241" grpId="0" animBg="1"/>
      <p:bldP spid="94242" grpId="0" animBg="1"/>
      <p:bldP spid="94243" grpId="0" animBg="1"/>
      <p:bldP spid="94244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6300"/>
          </a:xfrm>
        </p:spPr>
        <p:txBody>
          <a:bodyPr/>
          <a:lstStyle/>
          <a:p>
            <a:r>
              <a:rPr lang="en-US" dirty="0" smtClean="0">
                <a:latin typeface="Monotype Corsiva" pitchFamily="4" charset="0"/>
                <a:ea typeface="ＭＳ Ｐゴシック" pitchFamily="4" charset="-128"/>
                <a:cs typeface="ＭＳ Ｐゴシック" pitchFamily="4" charset="-128"/>
              </a:rPr>
              <a:t>C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-operator on </a:t>
            </a:r>
            <a:r>
              <a:rPr lang="en-US" dirty="0" smtClean="0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 baseline="30000" dirty="0" smtClean="0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+</a:t>
            </a:r>
            <a:r>
              <a:rPr lang="en-US" dirty="0" smtClean="0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 and K</a:t>
            </a:r>
            <a:r>
              <a:rPr lang="en-US" baseline="30000" dirty="0" smtClean="0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0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?</a:t>
            </a:r>
          </a:p>
        </p:txBody>
      </p:sp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1143000" y="2362200"/>
          <a:ext cx="57785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52" name="Equation" r:id="rId3" imgW="330200" imgH="292100" progId="Equation.DSMT4">
                  <p:embed/>
                </p:oleObj>
              </mc:Choice>
              <mc:Fallback>
                <p:oleObj name="Equation" r:id="rId3" imgW="330200" imgH="292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62200"/>
                        <a:ext cx="577850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6" name="TextBox 56"/>
          <p:cNvSpPr txBox="1">
            <a:spLocks noChangeArrowheads="1"/>
          </p:cNvSpPr>
          <p:nvPr/>
        </p:nvSpPr>
        <p:spPr bwMode="auto">
          <a:xfrm>
            <a:off x="2576043" y="3905334"/>
            <a:ext cx="38395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800000"/>
                </a:solidFill>
                <a:latin typeface="Comic Sans MS" pitchFamily="4" charset="0"/>
              </a:rPr>
              <a:t> </a:t>
            </a:r>
            <a:r>
              <a:rPr lang="en-US" sz="2000" b="0" dirty="0" err="1" smtClean="0">
                <a:solidFill>
                  <a:srgbClr val="800000"/>
                </a:solidFill>
                <a:latin typeface="Comic Sans MS" pitchFamily="4" charset="0"/>
              </a:rPr>
              <a:t>ξ</a:t>
            </a:r>
            <a:r>
              <a:rPr lang="en-US" sz="2000" b="0" baseline="-25000" dirty="0" smtClean="0">
                <a:solidFill>
                  <a:srgbClr val="800000"/>
                </a:solidFill>
                <a:latin typeface="Comic Sans MS" pitchFamily="4" charset="0"/>
              </a:rPr>
              <a:t>+</a:t>
            </a:r>
            <a:r>
              <a:rPr lang="en-US" sz="2000" b="0" dirty="0" smtClean="0">
                <a:solidFill>
                  <a:srgbClr val="800000"/>
                </a:solidFill>
                <a:latin typeface="Comic Sans MS" pitchFamily="4" charset="0"/>
              </a:rPr>
              <a:t> and </a:t>
            </a:r>
            <a:r>
              <a:rPr lang="en-US" sz="2000" dirty="0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000" baseline="-25000" dirty="0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0  </a:t>
            </a:r>
            <a:r>
              <a:rPr lang="en-US" sz="2000" b="0" dirty="0" smtClean="0">
                <a:solidFill>
                  <a:srgbClr val="800000"/>
                </a:solidFill>
                <a:latin typeface="Comic Sans MS" pitchFamily="4" charset="0"/>
              </a:rPr>
              <a:t>can </a:t>
            </a:r>
            <a:r>
              <a:rPr lang="en-US" sz="2000" b="0" dirty="0">
                <a:solidFill>
                  <a:srgbClr val="800000"/>
                </a:solidFill>
                <a:latin typeface="Comic Sans MS" pitchFamily="4" charset="0"/>
              </a:rPr>
              <a:t>be either +1 or -1</a:t>
            </a:r>
          </a:p>
          <a:p>
            <a:r>
              <a:rPr lang="en-US" sz="2000" b="0" dirty="0">
                <a:solidFill>
                  <a:srgbClr val="800000"/>
                </a:solidFill>
                <a:latin typeface="Comic Sans MS" pitchFamily="4" charset="0"/>
              </a:rPr>
              <a:t> </a:t>
            </a:r>
            <a:r>
              <a:rPr lang="en-US" sz="2000" b="0" dirty="0" smtClean="0">
                <a:solidFill>
                  <a:srgbClr val="800000"/>
                </a:solidFill>
                <a:latin typeface="Comic Sans MS" pitchFamily="4" charset="0"/>
              </a:rPr>
              <a:t>    the </a:t>
            </a:r>
            <a:r>
              <a:rPr lang="en-US" sz="2000" b="0" dirty="0">
                <a:solidFill>
                  <a:srgbClr val="800000"/>
                </a:solidFill>
                <a:latin typeface="Comic Sans MS" pitchFamily="4" charset="0"/>
              </a:rPr>
              <a:t>choice is arbitrary</a:t>
            </a:r>
          </a:p>
        </p:txBody>
      </p:sp>
      <p:graphicFrame>
        <p:nvGraphicFramePr>
          <p:cNvPr id="114691" name="Object 3"/>
          <p:cNvGraphicFramePr>
            <a:graphicFrameLocks noChangeAspect="1"/>
          </p:cNvGraphicFramePr>
          <p:nvPr/>
        </p:nvGraphicFramePr>
        <p:xfrm>
          <a:off x="7358063" y="2438400"/>
          <a:ext cx="7334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53" name="Equation" r:id="rId5" imgW="419100" imgH="292100" progId="Equation.DSMT4">
                  <p:embed/>
                </p:oleObj>
              </mc:Choice>
              <mc:Fallback>
                <p:oleObj name="Equation" r:id="rId5" imgW="419100" imgH="292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2438400"/>
                        <a:ext cx="7334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744349"/>
              </p:ext>
            </p:extLst>
          </p:nvPr>
        </p:nvGraphicFramePr>
        <p:xfrm>
          <a:off x="7448550" y="3843611"/>
          <a:ext cx="7223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54" name="Equation" r:id="rId7" imgW="406400" imgH="292100" progId="Equation.DSMT4">
                  <p:embed/>
                </p:oleObj>
              </mc:Choice>
              <mc:Fallback>
                <p:oleObj name="Equation" r:id="rId7" imgW="406400" imgH="2921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3843611"/>
                        <a:ext cx="722313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4697" name="Straight Arrow Connector 76"/>
          <p:cNvCxnSpPr>
            <a:cxnSpLocks noChangeShapeType="1"/>
          </p:cNvCxnSpPr>
          <p:nvPr/>
        </p:nvCxnSpPr>
        <p:spPr bwMode="auto">
          <a:xfrm>
            <a:off x="2438400" y="2057400"/>
            <a:ext cx="4419600" cy="1588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14698" name="Straight Arrow Connector 77"/>
          <p:cNvCxnSpPr>
            <a:cxnSpLocks noChangeShapeType="1"/>
          </p:cNvCxnSpPr>
          <p:nvPr/>
        </p:nvCxnSpPr>
        <p:spPr bwMode="auto">
          <a:xfrm>
            <a:off x="2286000" y="3538811"/>
            <a:ext cx="4419600" cy="1588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14700" name="TextBox 82"/>
          <p:cNvSpPr txBox="1">
            <a:spLocks noChangeArrowheads="1"/>
          </p:cNvSpPr>
          <p:nvPr/>
        </p:nvSpPr>
        <p:spPr bwMode="auto">
          <a:xfrm>
            <a:off x="3934901" y="1534046"/>
            <a:ext cx="1309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rgbClr val="800000"/>
                </a:solidFill>
                <a:latin typeface="Comic Sans MS" pitchFamily="4" charset="0"/>
              </a:rPr>
              <a:t>K</a:t>
            </a:r>
            <a:r>
              <a:rPr lang="en-US" sz="2400" b="0" baseline="30000" dirty="0" smtClean="0">
                <a:solidFill>
                  <a:srgbClr val="800000"/>
                </a:solidFill>
                <a:latin typeface="Comic Sans MS" pitchFamily="4" charset="0"/>
              </a:rPr>
              <a:t>+</a:t>
            </a:r>
            <a:r>
              <a:rPr lang="en-US" sz="2400" b="0" dirty="0" smtClean="0">
                <a:solidFill>
                  <a:srgbClr val="800000"/>
                </a:solidFill>
                <a:latin typeface="Comic Sans MS" pitchFamily="4" charset="0"/>
                <a:sym typeface="Wingdings"/>
              </a:rPr>
              <a:t></a:t>
            </a:r>
            <a:r>
              <a:rPr lang="en-US" sz="2400" dirty="0" err="1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400" baseline="-25000" dirty="0" err="1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400" b="0" dirty="0" err="1" smtClean="0">
                <a:solidFill>
                  <a:srgbClr val="800000"/>
                </a:solidFill>
                <a:latin typeface="Comic Sans MS" pitchFamily="4" charset="0"/>
              </a:rPr>
              <a:t>K</a:t>
            </a:r>
            <a:r>
              <a:rPr lang="en-US" sz="2400" b="0" baseline="30000" dirty="0" smtClean="0">
                <a:solidFill>
                  <a:srgbClr val="800000"/>
                </a:solidFill>
                <a:latin typeface="Comic Sans MS" pitchFamily="4" charset="0"/>
              </a:rPr>
              <a:t>-</a:t>
            </a:r>
            <a:endParaRPr lang="en-US" sz="2400" b="0" dirty="0">
              <a:solidFill>
                <a:srgbClr val="800000"/>
              </a:solidFill>
              <a:latin typeface="Comic Sans MS" pitchFamily="4" charset="0"/>
            </a:endParaRPr>
          </a:p>
        </p:txBody>
      </p:sp>
      <p:sp>
        <p:nvSpPr>
          <p:cNvPr id="114701" name="TextBox 83"/>
          <p:cNvSpPr txBox="1">
            <a:spLocks noChangeArrowheads="1"/>
          </p:cNvSpPr>
          <p:nvPr/>
        </p:nvSpPr>
        <p:spPr bwMode="auto">
          <a:xfrm>
            <a:off x="214935" y="4949250"/>
            <a:ext cx="8866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Comic Sans MS" pitchFamily="4" charset="0"/>
              </a:rPr>
              <a:t>I </a:t>
            </a:r>
            <a:r>
              <a:rPr lang="en-US" sz="2400" dirty="0" smtClean="0">
                <a:solidFill>
                  <a:srgbClr val="800000"/>
                </a:solidFill>
                <a:latin typeface="Comic Sans MS" pitchFamily="4" charset="0"/>
              </a:rPr>
              <a:t>chose both </a:t>
            </a:r>
            <a:r>
              <a:rPr lang="en-US" sz="2400" dirty="0" err="1" smtClean="0">
                <a:solidFill>
                  <a:srgbClr val="800000"/>
                </a:solidFill>
                <a:latin typeface="Comic Sans MS" pitchFamily="4" charset="0"/>
              </a:rPr>
              <a:t>ξ</a:t>
            </a:r>
            <a:r>
              <a:rPr lang="en-US" sz="2400" baseline="-25000" dirty="0" smtClean="0">
                <a:solidFill>
                  <a:srgbClr val="800000"/>
                </a:solidFill>
                <a:latin typeface="Comic Sans MS" pitchFamily="4" charset="0"/>
              </a:rPr>
              <a:t>+</a:t>
            </a:r>
            <a:r>
              <a:rPr lang="en-US" sz="2400" dirty="0" smtClean="0">
                <a:solidFill>
                  <a:srgbClr val="800000"/>
                </a:solidFill>
                <a:latin typeface="Comic Sans MS" pitchFamily="4" charset="0"/>
              </a:rPr>
              <a:t>=+1 and </a:t>
            </a:r>
            <a:r>
              <a:rPr lang="en-US" sz="2400" dirty="0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400" baseline="-25000" dirty="0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2400" dirty="0" smtClean="0">
                <a:solidFill>
                  <a:srgbClr val="800000"/>
                </a:solidFill>
                <a:latin typeface="Comic Sans MS" pitchFamily="4" charset="0"/>
              </a:rPr>
              <a:t>=1,  same as </a:t>
            </a:r>
            <a:r>
              <a:rPr lang="en-US" sz="2400" dirty="0">
                <a:solidFill>
                  <a:srgbClr val="800000"/>
                </a:solidFill>
                <a:latin typeface="Comic Sans MS" pitchFamily="4" charset="0"/>
              </a:rPr>
              <a:t>the C-parity of the π</a:t>
            </a:r>
            <a:r>
              <a:rPr lang="en-US" sz="2400" baseline="30000" dirty="0">
                <a:solidFill>
                  <a:srgbClr val="800000"/>
                </a:solidFill>
                <a:latin typeface="Comic Sans MS" pitchFamily="4" charset="0"/>
              </a:rPr>
              <a:t>0</a:t>
            </a:r>
            <a:r>
              <a:rPr lang="en-US" dirty="0">
                <a:solidFill>
                  <a:srgbClr val="800000"/>
                </a:solidFill>
                <a:latin typeface="Comic Sans MS" pitchFamily="4" charset="0"/>
              </a:rPr>
              <a:t>  </a:t>
            </a:r>
          </a:p>
        </p:txBody>
      </p:sp>
      <p:graphicFrame>
        <p:nvGraphicFramePr>
          <p:cNvPr id="1146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252615"/>
              </p:ext>
            </p:extLst>
          </p:nvPr>
        </p:nvGraphicFramePr>
        <p:xfrm>
          <a:off x="3008313" y="5609704"/>
          <a:ext cx="35655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55" name="Equation" r:id="rId9" imgW="2247900" imgH="292100" progId="Equation.DSMT4">
                  <p:embed/>
                </p:oleObj>
              </mc:Choice>
              <mc:Fallback>
                <p:oleObj name="Equation" r:id="rId9" imgW="2247900" imgH="292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5609704"/>
                        <a:ext cx="35655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390696"/>
              </p:ext>
            </p:extLst>
          </p:nvPr>
        </p:nvGraphicFramePr>
        <p:xfrm>
          <a:off x="1230313" y="3767411"/>
          <a:ext cx="5556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56" name="Equation" r:id="rId11" imgW="317500" imgH="292100" progId="Equation.DSMT4">
                  <p:embed/>
                </p:oleObj>
              </mc:Choice>
              <mc:Fallback>
                <p:oleObj name="Equation" r:id="rId11" imgW="317500" imgH="2921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3767411"/>
                        <a:ext cx="55562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702" name="Oval 5"/>
          <p:cNvSpPr>
            <a:spLocks noChangeArrowheads="1"/>
          </p:cNvSpPr>
          <p:nvPr/>
        </p:nvSpPr>
        <p:spPr bwMode="auto">
          <a:xfrm>
            <a:off x="1524000" y="18288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E4F3F4"/>
                </a:solidFill>
              </a:rPr>
              <a:t>s</a:t>
            </a:r>
            <a:r>
              <a:rPr lang="en-US" sz="2000" baseline="30000">
                <a:solidFill>
                  <a:srgbClr val="E4F3F4"/>
                </a:solidFill>
              </a:rPr>
              <a:t>+1/3</a:t>
            </a:r>
          </a:p>
        </p:txBody>
      </p:sp>
      <p:sp>
        <p:nvSpPr>
          <p:cNvPr id="114703" name="Oval 6"/>
          <p:cNvSpPr>
            <a:spLocks noChangeArrowheads="1"/>
          </p:cNvSpPr>
          <p:nvPr/>
        </p:nvSpPr>
        <p:spPr bwMode="auto">
          <a:xfrm>
            <a:off x="990600" y="14478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u</a:t>
            </a:r>
            <a:r>
              <a:rPr lang="en-US" sz="2000" baseline="30000"/>
              <a:t>+2/3</a:t>
            </a:r>
          </a:p>
        </p:txBody>
      </p:sp>
      <p:sp>
        <p:nvSpPr>
          <p:cNvPr id="114704" name="Line 28"/>
          <p:cNvSpPr>
            <a:spLocks noChangeShapeType="1"/>
          </p:cNvSpPr>
          <p:nvPr/>
        </p:nvSpPr>
        <p:spPr bwMode="auto">
          <a:xfrm>
            <a:off x="1617663" y="2033588"/>
            <a:ext cx="109537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5" name="Oval 26"/>
          <p:cNvSpPr>
            <a:spLocks noChangeArrowheads="1"/>
          </p:cNvSpPr>
          <p:nvPr/>
        </p:nvSpPr>
        <p:spPr bwMode="auto">
          <a:xfrm>
            <a:off x="7648575" y="18288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D6ECEE"/>
                </a:solidFill>
              </a:rPr>
              <a:t>u</a:t>
            </a:r>
            <a:r>
              <a:rPr lang="en-US" sz="2000" baseline="30000">
                <a:solidFill>
                  <a:srgbClr val="D6ECEE"/>
                </a:solidFill>
              </a:rPr>
              <a:t>-2/3</a:t>
            </a:r>
          </a:p>
        </p:txBody>
      </p:sp>
      <p:sp>
        <p:nvSpPr>
          <p:cNvPr id="114706" name="Oval 27"/>
          <p:cNvSpPr>
            <a:spLocks noChangeArrowheads="1"/>
          </p:cNvSpPr>
          <p:nvPr/>
        </p:nvSpPr>
        <p:spPr bwMode="auto">
          <a:xfrm>
            <a:off x="7086600" y="15240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s</a:t>
            </a:r>
            <a:r>
              <a:rPr lang="en-US" sz="2000" baseline="30000"/>
              <a:t>-1/3</a:t>
            </a:r>
          </a:p>
        </p:txBody>
      </p:sp>
      <p:sp>
        <p:nvSpPr>
          <p:cNvPr id="114707" name="Line 28"/>
          <p:cNvSpPr>
            <a:spLocks noChangeShapeType="1"/>
          </p:cNvSpPr>
          <p:nvPr/>
        </p:nvSpPr>
        <p:spPr bwMode="auto">
          <a:xfrm>
            <a:off x="7777163" y="2028825"/>
            <a:ext cx="111125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9"/>
          <p:cNvSpPr>
            <a:spLocks noChangeArrowheads="1"/>
          </p:cNvSpPr>
          <p:nvPr/>
        </p:nvSpPr>
        <p:spPr bwMode="auto">
          <a:xfrm>
            <a:off x="1524000" y="3310211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1/3</a:t>
            </a:r>
          </a:p>
        </p:txBody>
      </p:sp>
      <p:sp>
        <p:nvSpPr>
          <p:cNvPr id="114709" name="Oval 11"/>
          <p:cNvSpPr>
            <a:spLocks noChangeArrowheads="1"/>
          </p:cNvSpPr>
          <p:nvPr/>
        </p:nvSpPr>
        <p:spPr bwMode="auto">
          <a:xfrm>
            <a:off x="990600" y="3081611"/>
            <a:ext cx="6096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d</a:t>
            </a:r>
            <a:r>
              <a:rPr lang="en-US" sz="2000" baseline="30000"/>
              <a:t>-1/3</a:t>
            </a:r>
          </a:p>
        </p:txBody>
      </p:sp>
      <p:sp>
        <p:nvSpPr>
          <p:cNvPr id="114710" name="Line 28"/>
          <p:cNvSpPr>
            <a:spLocks noChangeShapeType="1"/>
          </p:cNvSpPr>
          <p:nvPr/>
        </p:nvSpPr>
        <p:spPr bwMode="auto">
          <a:xfrm>
            <a:off x="1658938" y="3508649"/>
            <a:ext cx="109537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18"/>
          <p:cNvSpPr>
            <a:spLocks noChangeArrowheads="1"/>
          </p:cNvSpPr>
          <p:nvPr/>
        </p:nvSpPr>
        <p:spPr bwMode="auto">
          <a:xfrm>
            <a:off x="7162800" y="3157811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1/3</a:t>
            </a:r>
          </a:p>
        </p:txBody>
      </p:sp>
      <p:sp>
        <p:nvSpPr>
          <p:cNvPr id="114712" name="Oval 19"/>
          <p:cNvSpPr>
            <a:spLocks noChangeArrowheads="1"/>
          </p:cNvSpPr>
          <p:nvPr/>
        </p:nvSpPr>
        <p:spPr bwMode="auto">
          <a:xfrm>
            <a:off x="7696200" y="3234011"/>
            <a:ext cx="6096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s</a:t>
            </a:r>
            <a:r>
              <a:rPr lang="en-US" sz="2000" baseline="30000"/>
              <a:t>-1/3</a:t>
            </a:r>
          </a:p>
        </p:txBody>
      </p:sp>
      <p:sp>
        <p:nvSpPr>
          <p:cNvPr id="114713" name="Line 28"/>
          <p:cNvSpPr>
            <a:spLocks noChangeShapeType="1"/>
          </p:cNvSpPr>
          <p:nvPr/>
        </p:nvSpPr>
        <p:spPr bwMode="auto">
          <a:xfrm>
            <a:off x="7307263" y="3346724"/>
            <a:ext cx="109537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4" name="TextBox 82"/>
          <p:cNvSpPr txBox="1">
            <a:spLocks noChangeArrowheads="1"/>
          </p:cNvSpPr>
          <p:nvPr/>
        </p:nvSpPr>
        <p:spPr bwMode="auto">
          <a:xfrm rot="10800000">
            <a:off x="4815797" y="3075808"/>
            <a:ext cx="37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>
                <a:solidFill>
                  <a:srgbClr val="800000"/>
                </a:solidFill>
                <a:latin typeface="Comic Sans MS" pitchFamily="4" charset="0"/>
              </a:rPr>
              <a:t>_</a:t>
            </a:r>
          </a:p>
        </p:txBody>
      </p:sp>
      <p:sp>
        <p:nvSpPr>
          <p:cNvPr id="114715" name="TextBox 71"/>
          <p:cNvSpPr txBox="1">
            <a:spLocks noChangeArrowheads="1"/>
          </p:cNvSpPr>
          <p:nvPr/>
        </p:nvSpPr>
        <p:spPr bwMode="auto">
          <a:xfrm>
            <a:off x="3714750" y="3053036"/>
            <a:ext cx="44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800000"/>
                </a:solidFill>
                <a:latin typeface="Monotype Corsiva" pitchFamily="4" charset="0"/>
              </a:rPr>
              <a:t>C</a:t>
            </a:r>
            <a:endParaRPr 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3954237" y="3107640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 pitchFamily="4" charset="0"/>
              </a:rPr>
              <a:t>K</a:t>
            </a:r>
            <a:r>
              <a:rPr lang="en-US" sz="2400" baseline="30000" dirty="0" smtClean="0">
                <a:solidFill>
                  <a:srgbClr val="800000"/>
                </a:solidFill>
                <a:latin typeface="Comic Sans MS" pitchFamily="4" charset="0"/>
              </a:rPr>
              <a:t>0</a:t>
            </a:r>
            <a:r>
              <a:rPr lang="en-US" sz="2400" dirty="0" smtClean="0">
                <a:solidFill>
                  <a:srgbClr val="800000"/>
                </a:solidFill>
                <a:latin typeface="Comic Sans MS" pitchFamily="4" charset="0"/>
                <a:sym typeface="Wingdings"/>
              </a:rPr>
              <a:t></a:t>
            </a:r>
            <a:r>
              <a:rPr lang="en-US" sz="2400" dirty="0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x</a:t>
            </a:r>
            <a:r>
              <a:rPr lang="en-US" sz="2400" baseline="-25000" dirty="0" smtClean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2400" dirty="0" smtClean="0">
                <a:solidFill>
                  <a:srgbClr val="800000"/>
                </a:solidFill>
                <a:latin typeface="Comic Sans MS" pitchFamily="4" charset="0"/>
              </a:rPr>
              <a:t>K</a:t>
            </a:r>
            <a:r>
              <a:rPr lang="en-US" sz="2400" baseline="30000" dirty="0" smtClean="0">
                <a:solidFill>
                  <a:srgbClr val="800000"/>
                </a:solidFill>
                <a:latin typeface="Comic Sans MS" pitchFamily="4" charset="0"/>
              </a:rPr>
              <a:t>0</a:t>
            </a:r>
            <a:endParaRPr lang="en-US" sz="2400" dirty="0">
              <a:solidFill>
                <a:srgbClr val="800000"/>
              </a:solidFill>
              <a:latin typeface="Comic Sans MS" pitchFamily="4" charset="0"/>
            </a:endParaRPr>
          </a:p>
        </p:txBody>
      </p:sp>
      <p:sp>
        <p:nvSpPr>
          <p:cNvPr id="29" name="TextBox 71"/>
          <p:cNvSpPr txBox="1">
            <a:spLocks noChangeArrowheads="1"/>
          </p:cNvSpPr>
          <p:nvPr/>
        </p:nvSpPr>
        <p:spPr bwMode="auto">
          <a:xfrm>
            <a:off x="3706301" y="1478675"/>
            <a:ext cx="44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800000"/>
                </a:solidFill>
                <a:latin typeface="Monotype Corsiva" pitchFamily="4" charset="0"/>
              </a:rPr>
              <a:t>C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6000" b="1">
                <a:latin typeface="Monotype Corsiva" pitchFamily="4" charset="0"/>
                <a:ea typeface="ＭＳ Ｐゴシック" pitchFamily="4" charset="-128"/>
                <a:cs typeface="ＭＳ Ｐゴシック" pitchFamily="4" charset="-128"/>
              </a:rPr>
              <a:t>C, P  </a:t>
            </a:r>
            <a:r>
              <a:rPr lang="en-US" sz="4000" b="1">
                <a:ea typeface="ＭＳ Ｐゴシック" pitchFamily="4" charset="-128"/>
                <a:cs typeface="ＭＳ Ｐゴシック" pitchFamily="4" charset="-128"/>
              </a:rPr>
              <a:t>&amp;</a:t>
            </a:r>
            <a:r>
              <a:rPr lang="en-US" sz="6000" b="1">
                <a:latin typeface="Monotype Corsiva" pitchFamily="4" charset="0"/>
                <a:ea typeface="ＭＳ Ｐゴシック" pitchFamily="4" charset="-128"/>
                <a:cs typeface="ＭＳ Ｐゴシック" pitchFamily="4" charset="-128"/>
              </a:rPr>
              <a:t> CP</a:t>
            </a:r>
            <a:r>
              <a:rPr lang="en-US" b="1">
                <a:ea typeface="ＭＳ Ｐゴシック" pitchFamily="4" charset="-128"/>
                <a:cs typeface="ＭＳ Ｐゴシック" pitchFamily="4" charset="-128"/>
              </a:rPr>
              <a:t>  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for </a:t>
            </a:r>
            <a:r>
              <a:rPr lang="en-US" b="1">
                <a:latin typeface="Symbol" pitchFamily="4" charset="2"/>
                <a:ea typeface="ＭＳ Ｐゴシック" pitchFamily="4" charset="-128"/>
                <a:cs typeface="ＭＳ Ｐゴシック" pitchFamily="4" charset="-128"/>
              </a:rPr>
              <a:t>π 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and </a:t>
            </a:r>
            <a:r>
              <a:rPr lang="en-US" b="1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 mesons</a:t>
            </a:r>
          </a:p>
        </p:txBody>
      </p:sp>
      <p:pic>
        <p:nvPicPr>
          <p:cNvPr id="115717" name="Picture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5686425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8" name="Oval 38"/>
          <p:cNvSpPr>
            <a:spLocks noChangeArrowheads="1"/>
          </p:cNvSpPr>
          <p:nvPr/>
        </p:nvSpPr>
        <p:spPr bwMode="auto">
          <a:xfrm>
            <a:off x="2819400" y="4273550"/>
            <a:ext cx="3043238" cy="1212850"/>
          </a:xfrm>
          <a:prstGeom prst="ellips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6019800" y="4495800"/>
          <a:ext cx="2914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1" name="Equation" r:id="rId4" imgW="2235200" imgH="292100" progId="Equation.DSMT4">
                  <p:embed/>
                </p:oleObj>
              </mc:Choice>
              <mc:Fallback>
                <p:oleObj name="Equation" r:id="rId4" imgW="2235200" imgH="292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495800"/>
                        <a:ext cx="2914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5" name="Object 3"/>
          <p:cNvGraphicFramePr>
            <a:graphicFrameLocks noChangeAspect="1"/>
          </p:cNvGraphicFramePr>
          <p:nvPr/>
        </p:nvGraphicFramePr>
        <p:xfrm>
          <a:off x="6000750" y="5029200"/>
          <a:ext cx="2914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2" name="Equation" r:id="rId6" imgW="2235200" imgH="292100" progId="Equation.DSMT4">
                  <p:embed/>
                </p:oleObj>
              </mc:Choice>
              <mc:Fallback>
                <p:oleObj name="Equation" r:id="rId6" imgW="2235200" imgH="292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5029200"/>
                        <a:ext cx="2914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9" name="Rectangle 44"/>
          <p:cNvSpPr>
            <a:spLocks noChangeArrowheads="1"/>
          </p:cNvSpPr>
          <p:nvPr/>
        </p:nvSpPr>
        <p:spPr bwMode="auto">
          <a:xfrm>
            <a:off x="5943600" y="4419600"/>
            <a:ext cx="2971800" cy="106680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0" name="TextBox 8"/>
          <p:cNvSpPr txBox="1">
            <a:spLocks noChangeArrowheads="1"/>
          </p:cNvSpPr>
          <p:nvPr/>
        </p:nvSpPr>
        <p:spPr bwMode="auto">
          <a:xfrm>
            <a:off x="304800" y="5943600"/>
            <a:ext cx="5562600" cy="3698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  <a:r>
              <a:rPr lang="en-US">
                <a:latin typeface="Symbol" pitchFamily="4" charset="2"/>
              </a:rPr>
              <a:t>γ                                      -1                                    -1                                              +1  </a:t>
            </a:r>
          </a:p>
        </p:txBody>
      </p:sp>
      <p:cxnSp>
        <p:nvCxnSpPr>
          <p:cNvPr id="115721" name="Straight Connector 10"/>
          <p:cNvCxnSpPr>
            <a:cxnSpLocks noChangeShapeType="1"/>
          </p:cNvCxnSpPr>
          <p:nvPr/>
        </p:nvCxnSpPr>
        <p:spPr bwMode="auto">
          <a:xfrm rot="5400000">
            <a:off x="1485901" y="6134100"/>
            <a:ext cx="381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5722" name="Straight Connector 13"/>
          <p:cNvCxnSpPr>
            <a:cxnSpLocks noChangeShapeType="1"/>
          </p:cNvCxnSpPr>
          <p:nvPr/>
        </p:nvCxnSpPr>
        <p:spPr bwMode="auto">
          <a:xfrm rot="5400000">
            <a:off x="2552701" y="6134100"/>
            <a:ext cx="381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5723" name="Straight Connector 16"/>
          <p:cNvCxnSpPr>
            <a:cxnSpLocks noChangeShapeType="1"/>
          </p:cNvCxnSpPr>
          <p:nvPr/>
        </p:nvCxnSpPr>
        <p:spPr bwMode="auto">
          <a:xfrm rot="5400000">
            <a:off x="4229894" y="61333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15724" name="TextBox 39"/>
          <p:cNvSpPr txBox="1">
            <a:spLocks noChangeArrowheads="1"/>
          </p:cNvSpPr>
          <p:nvPr/>
        </p:nvSpPr>
        <p:spPr bwMode="auto">
          <a:xfrm>
            <a:off x="6248400" y="3733800"/>
            <a:ext cx="2430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beware:</a:t>
            </a:r>
          </a:p>
          <a:p>
            <a:r>
              <a:rPr lang="en-US">
                <a:solidFill>
                  <a:srgbClr val="FF0000"/>
                </a:solidFill>
              </a:rPr>
              <a:t>some literature uses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913" y="2852585"/>
            <a:ext cx="8229600" cy="1143000"/>
          </a:xfrm>
        </p:spPr>
        <p:txBody>
          <a:bodyPr/>
          <a:lstStyle/>
          <a:p>
            <a:r>
              <a:rPr lang="en-US" dirty="0" smtClean="0"/>
              <a:t>But this is not the </a:t>
            </a:r>
            <a:r>
              <a:rPr lang="en-US" smtClean="0"/>
              <a:t>whole story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32"/>
          <p:cNvSpPr txBox="1">
            <a:spLocks noChangeArrowheads="1"/>
          </p:cNvSpPr>
          <p:nvPr/>
        </p:nvSpPr>
        <p:spPr bwMode="auto">
          <a:xfrm>
            <a:off x="2057400" y="157163"/>
            <a:ext cx="5424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 </a:t>
            </a:r>
            <a:r>
              <a:rPr lang="en-US" sz="4000">
                <a:latin typeface="Symbol" pitchFamily="4" charset="2"/>
              </a:rPr>
              <a:t>π</a:t>
            </a:r>
            <a:r>
              <a:rPr lang="en-US" sz="4000" baseline="30000">
                <a:sym typeface="Wingdings" pitchFamily="4" charset="2"/>
              </a:rPr>
              <a:t>-</a:t>
            </a:r>
            <a:r>
              <a:rPr lang="en-US" sz="4000">
                <a:sym typeface="Wingdings" pitchFamily="4" charset="2"/>
              </a:rPr>
              <a:t>p </a:t>
            </a:r>
            <a:r>
              <a:rPr lang="en-US" sz="4000"/>
              <a:t>K</a:t>
            </a:r>
            <a:r>
              <a:rPr lang="en-US" sz="4000" baseline="30000"/>
              <a:t>0</a:t>
            </a:r>
            <a:r>
              <a:rPr lang="en-US" sz="2800">
                <a:sym typeface="Wingdings" pitchFamily="4" charset="2"/>
              </a:rPr>
              <a:t>(</a:t>
            </a:r>
            <a:r>
              <a:rPr lang="en-US" sz="2800">
                <a:latin typeface="Symbol" pitchFamily="4" charset="2"/>
              </a:rPr>
              <a:t>π</a:t>
            </a:r>
            <a:r>
              <a:rPr lang="en-US" sz="2800" baseline="30000">
                <a:sym typeface="Wingdings" pitchFamily="4" charset="2"/>
              </a:rPr>
              <a:t>+</a:t>
            </a:r>
            <a:r>
              <a:rPr lang="en-US" sz="2800">
                <a:latin typeface="Symbol" pitchFamily="4" charset="2"/>
              </a:rPr>
              <a:t>π</a:t>
            </a:r>
            <a:r>
              <a:rPr lang="en-US" sz="2800" baseline="30000">
                <a:sym typeface="Wingdings" pitchFamily="4" charset="2"/>
              </a:rPr>
              <a:t>- </a:t>
            </a:r>
            <a:r>
              <a:rPr lang="en-US" sz="2800">
                <a:sym typeface="Wingdings" pitchFamily="4" charset="2"/>
              </a:rPr>
              <a:t>) </a:t>
            </a:r>
            <a:r>
              <a:rPr lang="en-US" sz="4000">
                <a:sym typeface="Wingdings" pitchFamily="4" charset="2"/>
              </a:rPr>
              <a:t>+ </a:t>
            </a:r>
            <a:r>
              <a:rPr lang="en-US" sz="4000"/>
              <a:t> </a:t>
            </a:r>
            <a:r>
              <a:rPr lang="en-US" sz="4000">
                <a:latin typeface="Symbol" pitchFamily="4" charset="2"/>
              </a:rPr>
              <a:t>Λ</a:t>
            </a:r>
            <a:r>
              <a:rPr lang="en-US" sz="4000" baseline="30000"/>
              <a:t>0</a:t>
            </a:r>
            <a:r>
              <a:rPr lang="en-US" sz="2800">
                <a:sym typeface="Wingdings" pitchFamily="4" charset="2"/>
              </a:rPr>
              <a:t>(p</a:t>
            </a:r>
            <a:r>
              <a:rPr lang="en-US" sz="2800">
                <a:latin typeface="Symbol" pitchFamily="4" charset="2"/>
              </a:rPr>
              <a:t>π</a:t>
            </a:r>
            <a:r>
              <a:rPr lang="en-US" sz="2800" baseline="30000">
                <a:sym typeface="Wingdings" pitchFamily="4" charset="2"/>
              </a:rPr>
              <a:t>-</a:t>
            </a:r>
            <a:r>
              <a:rPr lang="en-US" sz="2800">
                <a:sym typeface="Wingdings" pitchFamily="4" charset="2"/>
              </a:rPr>
              <a:t> )</a:t>
            </a:r>
            <a:endParaRPr lang="en-US" sz="2800" baseline="30000"/>
          </a:p>
        </p:txBody>
      </p:sp>
      <p:pic>
        <p:nvPicPr>
          <p:cNvPr id="116739" name="Picture 52" descr="Screen shot 2016-06-25 at 1.31.2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022350"/>
            <a:ext cx="61849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Straight Connector 54"/>
          <p:cNvCxnSpPr/>
          <p:nvPr/>
        </p:nvCxnSpPr>
        <p:spPr>
          <a:xfrm rot="5400000" flipH="1" flipV="1">
            <a:off x="2742406" y="3847307"/>
            <a:ext cx="344487" cy="31115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759075" y="4175125"/>
            <a:ext cx="1841500" cy="24923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608388" y="4021138"/>
            <a:ext cx="3889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</a:rPr>
              <a:t>Λ</a:t>
            </a:r>
            <a:r>
              <a:rPr lang="en-US" sz="14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08550" y="4486275"/>
            <a:ext cx="3905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</a:rPr>
              <a:t>π</a:t>
            </a:r>
            <a:r>
              <a:rPr lang="en-US" baseline="30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- 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021013" y="2039938"/>
            <a:ext cx="3905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</a:rPr>
              <a:t>π</a:t>
            </a:r>
            <a:r>
              <a:rPr lang="en-US" baseline="30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- 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908550" y="3748088"/>
            <a:ext cx="3905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  <a:sym typeface="Wingdings"/>
              </a:rPr>
              <a:t>π</a:t>
            </a:r>
            <a:r>
              <a:rPr lang="en-US" baseline="30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+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682875" y="3768725"/>
            <a:ext cx="3381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</a:t>
            </a:r>
            <a:r>
              <a:rPr lang="en-US" sz="14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0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92688" y="4129088"/>
            <a:ext cx="3063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824038" y="4041775"/>
            <a:ext cx="3889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</a:rPr>
              <a:t>π</a:t>
            </a:r>
            <a:r>
              <a:rPr lang="en-US" baseline="30000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/>
              </a:rPr>
              <a:t>- 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292100" y="2706688"/>
            <a:ext cx="642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ymbol" pitchFamily="4" charset="2"/>
              </a:rPr>
              <a:t>π</a:t>
            </a:r>
            <a:r>
              <a:rPr lang="en-US" sz="2800" baseline="30000">
                <a:sym typeface="Wingdings" pitchFamily="4" charset="2"/>
              </a:rPr>
              <a:t>-</a:t>
            </a:r>
            <a:r>
              <a:rPr lang="en-US" sz="2800">
                <a:sym typeface="Wingdings" pitchFamily="4" charset="2"/>
              </a:rPr>
              <a:t>p</a:t>
            </a:r>
            <a:endParaRPr lang="en-US" sz="2800"/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71475" y="2471738"/>
            <a:ext cx="54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804000"/>
                </a:solidFill>
              </a:rPr>
              <a:t>=0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8485188" y="2800350"/>
            <a:ext cx="498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ymbol" pitchFamily="4" charset="2"/>
              </a:rPr>
              <a:t>Λ</a:t>
            </a:r>
            <a:r>
              <a:rPr lang="en-US" sz="2400" baseline="30000">
                <a:sym typeface="Wingdings" pitchFamily="4" charset="2"/>
              </a:rPr>
              <a:t>0</a:t>
            </a:r>
            <a:endParaRPr lang="en-US" sz="2400"/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8531225" y="2514600"/>
            <a:ext cx="612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804000"/>
                </a:solidFill>
              </a:rPr>
              <a:t>=-1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7859713" y="2660650"/>
            <a:ext cx="590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K</a:t>
            </a:r>
            <a:r>
              <a:rPr lang="en-US" sz="2400" baseline="30000"/>
              <a:t>0</a:t>
            </a:r>
            <a:r>
              <a:rPr lang="en-US" sz="2400"/>
              <a:t>?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877175" y="3030538"/>
            <a:ext cx="590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K</a:t>
            </a:r>
            <a:r>
              <a:rPr lang="en-US" sz="2400" baseline="30000"/>
              <a:t>0</a:t>
            </a:r>
            <a:r>
              <a:rPr lang="en-US" sz="2400"/>
              <a:t>?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 rot="10800000">
            <a:off x="7889875" y="30829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_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685088" y="1763713"/>
            <a:ext cx="130016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</a:rPr>
              <a:t>must be</a:t>
            </a:r>
          </a:p>
          <a:p>
            <a:r>
              <a:rPr lang="en-US" sz="2000">
                <a:solidFill>
                  <a:srgbClr val="A50021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A50021"/>
                </a:solidFill>
              </a:rPr>
              <a:t>=+1</a:t>
            </a:r>
            <a:r>
              <a:rPr lang="en-US">
                <a:solidFill>
                  <a:srgbClr val="A50021"/>
                </a:solidFill>
                <a:latin typeface="Wingdings" pitchFamily="4" charset="2"/>
                <a:ea typeface="Wingdings" pitchFamily="4" charset="2"/>
                <a:cs typeface="Wingdings" pitchFamily="4" charset="2"/>
              </a:rPr>
              <a:t></a:t>
            </a:r>
            <a:r>
              <a:rPr lang="en-US">
                <a:solidFill>
                  <a:srgbClr val="A50021"/>
                </a:solidFill>
              </a:rPr>
              <a:t> K</a:t>
            </a:r>
            <a:r>
              <a:rPr lang="en-US" baseline="30000">
                <a:solidFill>
                  <a:srgbClr val="A50021"/>
                </a:solidFill>
              </a:rPr>
              <a:t>0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7859713" y="3136900"/>
            <a:ext cx="473075" cy="24923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889875" y="3113088"/>
            <a:ext cx="473075" cy="296862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59" name="TextBox 22"/>
          <p:cNvSpPr txBox="1">
            <a:spLocks noChangeArrowheads="1"/>
          </p:cNvSpPr>
          <p:nvPr/>
        </p:nvSpPr>
        <p:spPr bwMode="auto">
          <a:xfrm>
            <a:off x="4419600" y="5410200"/>
            <a:ext cx="308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hydrogen bubble chamber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81" grpId="0"/>
      <p:bldP spid="83" grpId="0"/>
      <p:bldP spid="84" grpId="0"/>
      <p:bldP spid="86" grpId="0"/>
      <p:bldP spid="87" grpId="0"/>
      <p:bldP spid="89" grpId="0"/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300038" y="-157163"/>
            <a:ext cx="8229600" cy="1143001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Bubble chambers</a:t>
            </a:r>
          </a:p>
        </p:txBody>
      </p:sp>
      <p:pic>
        <p:nvPicPr>
          <p:cNvPr id="1177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85838"/>
            <a:ext cx="4922838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TextBox 6"/>
          <p:cNvSpPr txBox="1">
            <a:spLocks noChangeArrowheads="1"/>
          </p:cNvSpPr>
          <p:nvPr/>
        </p:nvSpPr>
        <p:spPr bwMode="auto">
          <a:xfrm>
            <a:off x="5029200" y="1143000"/>
            <a:ext cx="34210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Pressurize the liquid to ~10 Atm</a:t>
            </a:r>
          </a:p>
          <a:p>
            <a:r>
              <a:rPr lang="en-US"/>
              <a:t>   to keep it from boiling</a:t>
            </a:r>
          </a:p>
          <a:p>
            <a:endParaRPr lang="en-US"/>
          </a:p>
          <a:p>
            <a:r>
              <a:rPr lang="en-US"/>
              <a:t>Pass particle  beam through liquid</a:t>
            </a:r>
          </a:p>
          <a:p>
            <a:endParaRPr lang="en-US"/>
          </a:p>
          <a:p>
            <a:r>
              <a:rPr lang="en-US"/>
              <a:t>Rapidly depressurize the liquid</a:t>
            </a:r>
          </a:p>
          <a:p>
            <a:r>
              <a:rPr lang="en-US"/>
              <a:t> --it starts to boil around the</a:t>
            </a:r>
          </a:p>
          <a:p>
            <a:r>
              <a:rPr lang="en-US"/>
              <a:t>    track-induced ions.</a:t>
            </a:r>
          </a:p>
          <a:p>
            <a:endParaRPr lang="en-US"/>
          </a:p>
          <a:p>
            <a:r>
              <a:rPr lang="en-US"/>
              <a:t>Allow bubbles to grow for ~3 msec</a:t>
            </a:r>
          </a:p>
          <a:p>
            <a:endParaRPr lang="en-US"/>
          </a:p>
          <a:p>
            <a:r>
              <a:rPr lang="en-US"/>
              <a:t>Flash lamps; take photographs</a:t>
            </a:r>
          </a:p>
          <a:p>
            <a:endParaRPr lang="en-US"/>
          </a:p>
          <a:p>
            <a:r>
              <a:rPr lang="en-US"/>
              <a:t>Recompress before general boiling</a:t>
            </a:r>
          </a:p>
          <a:p>
            <a:r>
              <a:rPr lang="en-US"/>
              <a:t>    occurs.</a:t>
            </a:r>
          </a:p>
          <a:p>
            <a:endParaRPr lang="en-US"/>
          </a:p>
          <a:p>
            <a:r>
              <a:rPr lang="en-US"/>
              <a:t>Repeat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2089150"/>
            <a:ext cx="1401763" cy="7381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90"/>
                </a:solidFill>
              </a:rPr>
              <a:t>Cryogenic liquid</a:t>
            </a:r>
          </a:p>
          <a:p>
            <a:pPr>
              <a:defRPr/>
            </a:pPr>
            <a:r>
              <a:rPr lang="en-US" sz="1400" dirty="0">
                <a:solidFill>
                  <a:srgbClr val="000090"/>
                </a:solidFill>
              </a:rPr>
              <a:t>above its normal</a:t>
            </a:r>
          </a:p>
          <a:p>
            <a:pPr>
              <a:defRPr/>
            </a:pPr>
            <a:r>
              <a:rPr lang="en-US" sz="1400" dirty="0">
                <a:solidFill>
                  <a:srgbClr val="000090"/>
                </a:solidFill>
              </a:rPr>
              <a:t>boiling point </a:t>
            </a:r>
          </a:p>
        </p:txBody>
      </p:sp>
      <p:pic>
        <p:nvPicPr>
          <p:cNvPr id="11776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5124450"/>
            <a:ext cx="10287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7" name="TextBox 9"/>
          <p:cNvSpPr txBox="1">
            <a:spLocks noChangeArrowheads="1"/>
          </p:cNvSpPr>
          <p:nvPr/>
        </p:nvSpPr>
        <p:spPr bwMode="auto">
          <a:xfrm>
            <a:off x="125413" y="6334125"/>
            <a:ext cx="1211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Donald Glaser</a:t>
            </a:r>
          </a:p>
          <a:p>
            <a:pPr algn="ctr"/>
            <a:r>
              <a:rPr lang="en-US" sz="1400"/>
              <a:t>1926-2013</a:t>
            </a:r>
          </a:p>
        </p:txBody>
      </p:sp>
      <p:sp>
        <p:nvSpPr>
          <p:cNvPr id="117768" name="TextBox 10"/>
          <p:cNvSpPr txBox="1">
            <a:spLocks noChangeArrowheads="1"/>
          </p:cNvSpPr>
          <p:nvPr/>
        </p:nvSpPr>
        <p:spPr bwMode="auto">
          <a:xfrm>
            <a:off x="1336675" y="5965825"/>
            <a:ext cx="2495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1959 Nobel physics prize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Bubble chamber event</a:t>
            </a:r>
          </a:p>
        </p:txBody>
      </p:sp>
      <p:pic>
        <p:nvPicPr>
          <p:cNvPr id="11878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406650" y="804863"/>
            <a:ext cx="41021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5" descr="Screenshot 2017-06-05 11.38.3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33963"/>
            <a:ext cx="914400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8789" name="Straight Connector 7"/>
          <p:cNvCxnSpPr>
            <a:cxnSpLocks noChangeShapeType="1"/>
          </p:cNvCxnSpPr>
          <p:nvPr/>
        </p:nvCxnSpPr>
        <p:spPr bwMode="auto">
          <a:xfrm flipV="1">
            <a:off x="3962400" y="2973388"/>
            <a:ext cx="533400" cy="74612"/>
          </a:xfrm>
          <a:prstGeom prst="line">
            <a:avLst/>
          </a:prstGeom>
          <a:noFill/>
          <a:ln w="9525">
            <a:solidFill>
              <a:srgbClr val="990033"/>
            </a:solidFill>
            <a:prstDash val="sysDash"/>
            <a:round/>
            <a:headEnd/>
            <a:tailEnd/>
          </a:ln>
        </p:spPr>
      </p:cxnSp>
      <p:sp>
        <p:nvSpPr>
          <p:cNvPr id="118790" name="TextBox 10"/>
          <p:cNvSpPr txBox="1">
            <a:spLocks noChangeArrowheads="1"/>
          </p:cNvSpPr>
          <p:nvPr/>
        </p:nvSpPr>
        <p:spPr bwMode="auto">
          <a:xfrm>
            <a:off x="4038600" y="2971800"/>
            <a:ext cx="371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800040"/>
                </a:solidFill>
              </a:rPr>
              <a:t>K</a:t>
            </a:r>
            <a:r>
              <a:rPr lang="en-US" sz="1400" b="0" baseline="30000">
                <a:solidFill>
                  <a:srgbClr val="800040"/>
                </a:solidFill>
              </a:rPr>
              <a:t>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86600" y="22860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>
                <a:solidFill>
                  <a:srgbClr val="800040"/>
                </a:solidFill>
              </a:rPr>
              <a:t>K</a:t>
            </a:r>
            <a:r>
              <a:rPr lang="en-US" sz="2000" b="0" baseline="30000">
                <a:solidFill>
                  <a:srgbClr val="800040"/>
                </a:solidFill>
              </a:rPr>
              <a:t>-</a:t>
            </a:r>
            <a:r>
              <a:rPr lang="en-US" sz="2000">
                <a:solidFill>
                  <a:srgbClr val="804000"/>
                </a:solidFill>
                <a:latin typeface="Trattatello" pitchFamily="4" charset="0"/>
              </a:rPr>
              <a:t> S</a:t>
            </a:r>
            <a:r>
              <a:rPr lang="en-US">
                <a:solidFill>
                  <a:srgbClr val="804000"/>
                </a:solidFill>
              </a:rPr>
              <a:t>=-1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10400" y="29718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>
                <a:solidFill>
                  <a:srgbClr val="800040"/>
                </a:solidFill>
              </a:rPr>
              <a:t>K</a:t>
            </a:r>
            <a:r>
              <a:rPr lang="en-US" sz="2000" b="0" baseline="30000">
                <a:solidFill>
                  <a:srgbClr val="800040"/>
                </a:solidFill>
              </a:rPr>
              <a:t>0</a:t>
            </a:r>
            <a:r>
              <a:rPr lang="en-US" sz="2000" b="0">
                <a:solidFill>
                  <a:srgbClr val="800040"/>
                </a:solidFill>
              </a:rPr>
              <a:t> </a:t>
            </a:r>
            <a:r>
              <a:rPr lang="en-US" sz="200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804000"/>
                </a:solidFill>
              </a:rPr>
              <a:t>=+1</a:t>
            </a:r>
          </a:p>
        </p:txBody>
      </p:sp>
      <p:sp>
        <p:nvSpPr>
          <p:cNvPr id="118793" name="TextBox 13"/>
          <p:cNvSpPr txBox="1">
            <a:spLocks noChangeArrowheads="1"/>
          </p:cNvSpPr>
          <p:nvPr/>
        </p:nvSpPr>
        <p:spPr bwMode="auto">
          <a:xfrm>
            <a:off x="4495800" y="2438400"/>
            <a:ext cx="344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800040"/>
                </a:solidFill>
              </a:rPr>
              <a:t>K</a:t>
            </a:r>
            <a:r>
              <a:rPr lang="en-US" sz="1400" b="0" baseline="30000">
                <a:solidFill>
                  <a:srgbClr val="800040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from Lecture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2552700"/>
            <a:ext cx="3517900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2552700"/>
            <a:ext cx="29715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does this term appear</a:t>
            </a:r>
          </a:p>
          <a:p>
            <a:r>
              <a:rPr lang="en-US" dirty="0" smtClean="0"/>
              <a:t>in the QCD </a:t>
            </a:r>
            <a:r>
              <a:rPr lang="en-US" dirty="0" err="1" smtClean="0"/>
              <a:t>Lagrangian</a:t>
            </a:r>
            <a:r>
              <a:rPr lang="en-US" dirty="0" smtClean="0"/>
              <a:t>,</a:t>
            </a:r>
          </a:p>
          <a:p>
            <a:endParaRPr lang="en-US" dirty="0"/>
          </a:p>
          <a:p>
            <a:r>
              <a:rPr lang="en-US" dirty="0" smtClean="0"/>
              <a:t>while the corresponding term</a:t>
            </a:r>
          </a:p>
          <a:p>
            <a:r>
              <a:rPr lang="en-US" dirty="0" smtClean="0"/>
              <a:t>does not appear in QED?</a:t>
            </a:r>
            <a:endParaRPr lang="en-US" dirty="0"/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3211146" y="3594100"/>
            <a:ext cx="1564054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5"/>
          <p:cNvSpPr>
            <a:spLocks noChangeShapeType="1"/>
          </p:cNvSpPr>
          <p:nvPr/>
        </p:nvSpPr>
        <p:spPr bwMode="auto">
          <a:xfrm>
            <a:off x="2768600" y="2870200"/>
            <a:ext cx="2006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0" y="249623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</a:rPr>
              <a:t>-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p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 K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0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 Ξ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0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 π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+ 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π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-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  <a:sym typeface="Wingdings" pitchFamily="4" charset="2"/>
              </a:rPr>
              <a:t> event</a:t>
            </a:r>
            <a:endParaRPr lang="en-US" dirty="0" smtClean="0"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198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75" y="1417638"/>
            <a:ext cx="3621088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788" y="1417638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9813" name="Straight Connector 4"/>
          <p:cNvCxnSpPr>
            <a:cxnSpLocks noChangeShapeType="1"/>
          </p:cNvCxnSpPr>
          <p:nvPr/>
        </p:nvCxnSpPr>
        <p:spPr bwMode="auto">
          <a:xfrm rot="5400000" flipH="1" flipV="1">
            <a:off x="2248694" y="3771106"/>
            <a:ext cx="6858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sysDash"/>
            <a:round/>
            <a:headEnd/>
            <a:tailEnd/>
          </a:ln>
        </p:spPr>
      </p:cxnSp>
      <p:sp>
        <p:nvSpPr>
          <p:cNvPr id="119814" name="TextBox 5"/>
          <p:cNvSpPr txBox="1">
            <a:spLocks noChangeArrowheads="1"/>
          </p:cNvSpPr>
          <p:nvPr/>
        </p:nvSpPr>
        <p:spPr bwMode="auto">
          <a:xfrm>
            <a:off x="2438400" y="3425825"/>
            <a:ext cx="384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chemeClr val="bg1"/>
                </a:solidFill>
              </a:rPr>
              <a:t>Λ</a:t>
            </a:r>
            <a:r>
              <a:rPr lang="en-US" sz="1400" b="0" baseline="30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19815" name="TextBox 9"/>
          <p:cNvSpPr txBox="1">
            <a:spLocks noChangeArrowheads="1"/>
          </p:cNvSpPr>
          <p:nvPr/>
        </p:nvSpPr>
        <p:spPr bwMode="auto">
          <a:xfrm>
            <a:off x="2819400" y="3429000"/>
            <a:ext cx="384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chemeClr val="bg1"/>
                </a:solidFill>
              </a:rPr>
              <a:t>K</a:t>
            </a:r>
            <a:r>
              <a:rPr lang="en-US" sz="1400" b="0" baseline="30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43300" y="22460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800040"/>
                </a:solidFill>
              </a:rPr>
              <a:t>Ξ</a:t>
            </a:r>
            <a:r>
              <a:rPr lang="en-US" sz="2000" b="0" baseline="30000" dirty="0" smtClean="0">
                <a:solidFill>
                  <a:srgbClr val="800040"/>
                </a:solidFill>
              </a:rPr>
              <a:t>0</a:t>
            </a:r>
            <a:r>
              <a:rPr lang="en-US" sz="2000" dirty="0" smtClean="0">
                <a:solidFill>
                  <a:srgbClr val="804000"/>
                </a:solidFill>
                <a:latin typeface="Trattatello" pitchFamily="4" charset="0"/>
              </a:rPr>
              <a:t> </a:t>
            </a:r>
            <a:r>
              <a:rPr lang="en-US" sz="2000" dirty="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 dirty="0" smtClean="0">
                <a:solidFill>
                  <a:srgbClr val="804000"/>
                </a:solidFill>
              </a:rPr>
              <a:t>=-2</a:t>
            </a:r>
            <a:endParaRPr lang="en-US" dirty="0">
              <a:solidFill>
                <a:srgbClr val="804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38056" y="1074737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>
                <a:solidFill>
                  <a:srgbClr val="800040"/>
                </a:solidFill>
              </a:rPr>
              <a:t>K</a:t>
            </a:r>
            <a:r>
              <a:rPr lang="en-US" sz="2000" b="0" baseline="30000">
                <a:solidFill>
                  <a:srgbClr val="800040"/>
                </a:solidFill>
              </a:rPr>
              <a:t>0</a:t>
            </a:r>
            <a:r>
              <a:rPr lang="en-US" sz="2000" b="0">
                <a:solidFill>
                  <a:srgbClr val="800040"/>
                </a:solidFill>
              </a:rPr>
              <a:t>  </a:t>
            </a:r>
            <a:r>
              <a:rPr lang="en-US" sz="200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804000"/>
                </a:solidFill>
              </a:rPr>
              <a:t>=+1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87487" y="1056541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800040"/>
                </a:solidFill>
              </a:rPr>
              <a:t>K</a:t>
            </a:r>
            <a:r>
              <a:rPr lang="en-US" sz="2000" b="0" baseline="30000" dirty="0" smtClean="0">
                <a:solidFill>
                  <a:srgbClr val="800040"/>
                </a:solidFill>
              </a:rPr>
              <a:t>-</a:t>
            </a:r>
            <a:r>
              <a:rPr lang="en-US" sz="2000" b="0" dirty="0" smtClean="0">
                <a:solidFill>
                  <a:srgbClr val="800040"/>
                </a:solidFill>
              </a:rPr>
              <a:t>  </a:t>
            </a:r>
            <a:r>
              <a:rPr lang="en-US" sz="2000" dirty="0">
                <a:solidFill>
                  <a:srgbClr val="804000"/>
                </a:solidFill>
                <a:latin typeface="Trattatello" pitchFamily="4" charset="0"/>
              </a:rPr>
              <a:t>S</a:t>
            </a:r>
            <a:r>
              <a:rPr lang="en-US" dirty="0" smtClean="0">
                <a:solidFill>
                  <a:srgbClr val="804000"/>
                </a:solidFill>
              </a:rPr>
              <a:t>=-1</a:t>
            </a:r>
            <a:endParaRPr lang="en-US" dirty="0">
              <a:solidFill>
                <a:srgbClr val="804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6" descr="Screen shot 2016-06-25 at 1.24.2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492125"/>
            <a:ext cx="9134475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25" y="327025"/>
            <a:ext cx="9134475" cy="6413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 K</a:t>
            </a:r>
            <a:r>
              <a:rPr lang="en-US" baseline="30000" dirty="0" smtClean="0"/>
              <a:t>0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</a:rPr>
              <a:t>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b="1" dirty="0" err="1" smtClean="0">
                <a:latin typeface="Symbol" charset="2"/>
              </a:rPr>
              <a:t>π</a:t>
            </a:r>
            <a:r>
              <a:rPr lang="en-US" baseline="30000" dirty="0" smtClean="0">
                <a:sym typeface="Wingdings"/>
              </a:rPr>
              <a:t>- </a:t>
            </a:r>
            <a:r>
              <a:rPr lang="en-US" dirty="0" smtClean="0">
                <a:sym typeface="Wingdings"/>
              </a:rPr>
              <a:t>or </a:t>
            </a:r>
            <a:r>
              <a:rPr lang="en-US" dirty="0" smtClean="0"/>
              <a:t> K</a:t>
            </a:r>
            <a:r>
              <a:rPr lang="en-US" baseline="30000" dirty="0" smtClean="0"/>
              <a:t> 0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latin typeface="Symbol" charset="2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b="1" dirty="0" smtClean="0">
                <a:latin typeface="Symbol" charset="2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?</a:t>
            </a:r>
            <a:r>
              <a:rPr lang="en-US" baseline="30000" dirty="0" smtClean="0"/>
              <a:t/>
            </a:r>
            <a:br>
              <a:rPr lang="en-US" baseline="30000" dirty="0" smtClean="0"/>
            </a:b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24013" y="2560638"/>
            <a:ext cx="2384425" cy="552450"/>
          </a:xfrm>
          <a:prstGeom prst="line">
            <a:avLst/>
          </a:prstGeom>
          <a:ln w="60325" cap="sq">
            <a:solidFill>
              <a:schemeClr val="tx2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837" name="Text Box 14"/>
          <p:cNvSpPr txBox="1">
            <a:spLocks noChangeArrowheads="1"/>
          </p:cNvSpPr>
          <p:nvPr/>
        </p:nvSpPr>
        <p:spPr bwMode="auto">
          <a:xfrm rot="10800000">
            <a:off x="4864100" y="76200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</a:t>
            </a:r>
            <a:r>
              <a:rPr lang="en-US" sz="2400">
                <a:latin typeface="Comic Sans MS" pitchFamily="4" charset="0"/>
              </a:rPr>
              <a:t>_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750555">
            <a:off x="2706688" y="2463800"/>
            <a:ext cx="1435100" cy="461963"/>
          </a:xfrm>
          <a:prstGeom prst="rect">
            <a:avLst/>
          </a:prstGeom>
          <a:solidFill>
            <a:schemeClr val="bg1">
              <a:alpha val="9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K</a:t>
            </a:r>
            <a:r>
              <a:rPr lang="en-US" sz="2400" baseline="30000">
                <a:solidFill>
                  <a:srgbClr val="000090"/>
                </a:solidFill>
              </a:rPr>
              <a:t>0</a:t>
            </a:r>
            <a:r>
              <a:rPr lang="en-US" sz="2400">
                <a:solidFill>
                  <a:srgbClr val="000090"/>
                </a:solidFill>
              </a:rPr>
              <a:t>? K</a:t>
            </a:r>
            <a:r>
              <a:rPr lang="en-US" sz="2400" baseline="30000">
                <a:solidFill>
                  <a:srgbClr val="000090"/>
                </a:solidFill>
              </a:rPr>
              <a:t>0</a:t>
            </a:r>
            <a:r>
              <a:rPr lang="en-US" sz="240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 rot="-10302168">
            <a:off x="3459163" y="2508250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3300"/>
                </a:solidFill>
                <a:latin typeface="Comic Sans MS" pitchFamily="4" charset="0"/>
              </a:rPr>
              <a:t> </a:t>
            </a:r>
            <a:r>
              <a:rPr lang="en-US" sz="2400">
                <a:solidFill>
                  <a:srgbClr val="000090"/>
                </a:solidFill>
                <a:latin typeface="Comic Sans MS" pitchFamily="4" charset="0"/>
              </a:rPr>
              <a:t>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5" y="5132388"/>
            <a:ext cx="9134475" cy="1728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C\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52463" y="5978525"/>
            <a:ext cx="812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465263" y="5646738"/>
            <a:ext cx="692150" cy="331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01775" y="5980113"/>
            <a:ext cx="69215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59000" y="5308600"/>
            <a:ext cx="403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+</a:t>
            </a:r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08038" y="5599113"/>
            <a:ext cx="382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214438" y="5980113"/>
            <a:ext cx="401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  <a:r>
              <a:rPr lang="en-US" baseline="-25000"/>
              <a:t>F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880100" y="5994400"/>
            <a:ext cx="812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692900" y="5664200"/>
            <a:ext cx="693738" cy="33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29413" y="5995988"/>
            <a:ext cx="693737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88225" y="5461000"/>
            <a:ext cx="403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+</a:t>
            </a:r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423150" y="6096000"/>
            <a:ext cx="38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-</a:t>
            </a:r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37263" y="5616575"/>
            <a:ext cx="382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43663" y="599598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  <a:r>
              <a:rPr lang="en-US" baseline="-25000"/>
              <a:t>F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0800000">
            <a:off x="6034088" y="5637213"/>
            <a:ext cx="312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68525" y="6105525"/>
            <a:ext cx="39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-</a:t>
            </a:r>
            <a:endParaRPr lang="en-US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82763" y="5792788"/>
            <a:ext cx="735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4" charset="2"/>
              </a:rPr>
              <a:t>Δ</a:t>
            </a:r>
            <a:r>
              <a:rPr lang="en-US">
                <a:solidFill>
                  <a:srgbClr val="0000FF"/>
                </a:solidFill>
              </a:rPr>
              <a:t>S=-1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031038" y="5786438"/>
            <a:ext cx="77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4" charset="2"/>
              </a:rPr>
              <a:t>Δ</a:t>
            </a:r>
            <a:r>
              <a:rPr lang="en-US">
                <a:solidFill>
                  <a:srgbClr val="0000FF"/>
                </a:solidFill>
              </a:rPr>
              <a:t>S=+1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343275" y="4986338"/>
            <a:ext cx="19542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90"/>
                </a:solidFill>
              </a:rPr>
              <a:t>cannot tell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955925" y="5527675"/>
            <a:ext cx="270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A50021"/>
                </a:solidFill>
              </a:rPr>
              <a:t>both decays are allowed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955925" y="5967413"/>
            <a:ext cx="2647950" cy="1587"/>
          </a:xfrm>
          <a:prstGeom prst="straightConnector1">
            <a:avLst/>
          </a:prstGeom>
          <a:ln>
            <a:solidFill>
              <a:srgbClr val="A5002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9" grpId="0"/>
      <p:bldP spid="20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The K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</a:rPr>
              <a:t>0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 and K</a:t>
            </a:r>
            <a:r>
              <a:rPr lang="en-US" baseline="30000" dirty="0" smtClean="0">
                <a:ea typeface="ＭＳ Ｐゴシック" pitchFamily="4" charset="-128"/>
                <a:cs typeface="ＭＳ Ｐゴシック" pitchFamily="4" charset="-128"/>
              </a:rPr>
              <a:t>0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 mesons are coupled </a:t>
            </a:r>
          </a:p>
        </p:txBody>
      </p:sp>
      <p:pic>
        <p:nvPicPr>
          <p:cNvPr id="121859" name="Picture 2" descr="Screen shot 2016-06-24 at 3.38.5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066800"/>
            <a:ext cx="38576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360488" y="3105150"/>
            <a:ext cx="812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173288" y="2773363"/>
            <a:ext cx="692150" cy="331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3106738"/>
            <a:ext cx="69215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863" name="TextBox 8"/>
          <p:cNvSpPr txBox="1">
            <a:spLocks noChangeArrowheads="1"/>
          </p:cNvSpPr>
          <p:nvPr/>
        </p:nvSpPr>
        <p:spPr bwMode="auto">
          <a:xfrm>
            <a:off x="2867025" y="2435225"/>
            <a:ext cx="403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+</a:t>
            </a:r>
            <a:endParaRPr lang="en-US"/>
          </a:p>
        </p:txBody>
      </p:sp>
      <p:sp>
        <p:nvSpPr>
          <p:cNvPr id="121864" name="TextBox 9"/>
          <p:cNvSpPr txBox="1">
            <a:spLocks noChangeArrowheads="1"/>
          </p:cNvSpPr>
          <p:nvPr/>
        </p:nvSpPr>
        <p:spPr bwMode="auto">
          <a:xfrm>
            <a:off x="1516063" y="2725738"/>
            <a:ext cx="382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endParaRPr lang="en-US"/>
          </a:p>
        </p:txBody>
      </p:sp>
      <p:sp>
        <p:nvSpPr>
          <p:cNvPr id="121865" name="TextBox 10"/>
          <p:cNvSpPr txBox="1">
            <a:spLocks noChangeArrowheads="1"/>
          </p:cNvSpPr>
          <p:nvPr/>
        </p:nvSpPr>
        <p:spPr bwMode="auto">
          <a:xfrm>
            <a:off x="1922463" y="3106738"/>
            <a:ext cx="401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  <a:r>
              <a:rPr lang="en-US" baseline="-25000"/>
              <a:t>F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145088" y="3173413"/>
            <a:ext cx="812800" cy="15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57888" y="2841625"/>
            <a:ext cx="693737" cy="331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94400" y="3175000"/>
            <a:ext cx="693738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869" name="TextBox 14"/>
          <p:cNvSpPr txBox="1">
            <a:spLocks noChangeArrowheads="1"/>
          </p:cNvSpPr>
          <p:nvPr/>
        </p:nvSpPr>
        <p:spPr bwMode="auto">
          <a:xfrm>
            <a:off x="6653213" y="2638425"/>
            <a:ext cx="401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+</a:t>
            </a:r>
            <a:endParaRPr lang="en-US"/>
          </a:p>
        </p:txBody>
      </p:sp>
      <p:sp>
        <p:nvSpPr>
          <p:cNvPr id="121870" name="TextBox 15"/>
          <p:cNvSpPr txBox="1">
            <a:spLocks noChangeArrowheads="1"/>
          </p:cNvSpPr>
          <p:nvPr/>
        </p:nvSpPr>
        <p:spPr bwMode="auto">
          <a:xfrm>
            <a:off x="6688138" y="3275013"/>
            <a:ext cx="388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-</a:t>
            </a:r>
            <a:endParaRPr lang="en-US"/>
          </a:p>
        </p:txBody>
      </p:sp>
      <p:sp>
        <p:nvSpPr>
          <p:cNvPr id="121871" name="TextBox 16"/>
          <p:cNvSpPr txBox="1">
            <a:spLocks noChangeArrowheads="1"/>
          </p:cNvSpPr>
          <p:nvPr/>
        </p:nvSpPr>
        <p:spPr bwMode="auto">
          <a:xfrm>
            <a:off x="5300663" y="2795588"/>
            <a:ext cx="382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endParaRPr lang="en-US"/>
          </a:p>
        </p:txBody>
      </p:sp>
      <p:sp>
        <p:nvSpPr>
          <p:cNvPr id="121872" name="TextBox 17"/>
          <p:cNvSpPr txBox="1">
            <a:spLocks noChangeArrowheads="1"/>
          </p:cNvSpPr>
          <p:nvPr/>
        </p:nvSpPr>
        <p:spPr bwMode="auto">
          <a:xfrm>
            <a:off x="5708650" y="3175000"/>
            <a:ext cx="400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  <a:r>
              <a:rPr lang="en-US" baseline="-25000"/>
              <a:t>F</a:t>
            </a:r>
          </a:p>
        </p:txBody>
      </p:sp>
      <p:sp>
        <p:nvSpPr>
          <p:cNvPr id="121873" name="TextBox 18"/>
          <p:cNvSpPr txBox="1">
            <a:spLocks noChangeArrowheads="1"/>
          </p:cNvSpPr>
          <p:nvPr/>
        </p:nvSpPr>
        <p:spPr bwMode="auto">
          <a:xfrm rot="10800000">
            <a:off x="5297488" y="281622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121874" name="TextBox 19"/>
          <p:cNvSpPr txBox="1">
            <a:spLocks noChangeArrowheads="1"/>
          </p:cNvSpPr>
          <p:nvPr/>
        </p:nvSpPr>
        <p:spPr bwMode="auto">
          <a:xfrm>
            <a:off x="2876550" y="3232150"/>
            <a:ext cx="39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-</a:t>
            </a:r>
            <a:endParaRPr lang="en-US"/>
          </a:p>
        </p:txBody>
      </p:sp>
      <p:sp>
        <p:nvSpPr>
          <p:cNvPr id="121875" name="TextBox 20"/>
          <p:cNvSpPr txBox="1">
            <a:spLocks noChangeArrowheads="1"/>
          </p:cNvSpPr>
          <p:nvPr/>
        </p:nvSpPr>
        <p:spPr bwMode="auto">
          <a:xfrm>
            <a:off x="2928938" y="2916238"/>
            <a:ext cx="754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4" charset="2"/>
              </a:rPr>
              <a:t>Δ</a:t>
            </a:r>
            <a:r>
              <a:rPr lang="en-US" sz="2000">
                <a:solidFill>
                  <a:srgbClr val="0000FF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0000FF"/>
                </a:solidFill>
              </a:rPr>
              <a:t>=-1</a:t>
            </a:r>
          </a:p>
        </p:txBody>
      </p:sp>
      <p:sp>
        <p:nvSpPr>
          <p:cNvPr id="121876" name="TextBox 21"/>
          <p:cNvSpPr txBox="1">
            <a:spLocks noChangeArrowheads="1"/>
          </p:cNvSpPr>
          <p:nvPr/>
        </p:nvSpPr>
        <p:spPr bwMode="auto">
          <a:xfrm>
            <a:off x="6688138" y="2965450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4" charset="2"/>
              </a:rPr>
              <a:t>Δ</a:t>
            </a:r>
            <a:r>
              <a:rPr lang="en-US" sz="2000">
                <a:solidFill>
                  <a:srgbClr val="0000FF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0000FF"/>
                </a:solidFill>
              </a:rPr>
              <a:t>=+1</a:t>
            </a:r>
          </a:p>
        </p:txBody>
      </p:sp>
      <p:sp>
        <p:nvSpPr>
          <p:cNvPr id="121877" name="TextBox 22"/>
          <p:cNvSpPr txBox="1">
            <a:spLocks noChangeArrowheads="1"/>
          </p:cNvSpPr>
          <p:nvPr/>
        </p:nvSpPr>
        <p:spPr bwMode="auto">
          <a:xfrm>
            <a:off x="1506538" y="2085975"/>
            <a:ext cx="6083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r>
              <a:rPr lang="en-US"/>
              <a:t> and K</a:t>
            </a:r>
            <a:r>
              <a:rPr lang="en-US" baseline="30000"/>
              <a:t>0</a:t>
            </a:r>
            <a:r>
              <a:rPr lang="en-US"/>
              <a:t> can both decay to </a:t>
            </a:r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+</a:t>
            </a:r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-</a:t>
            </a:r>
            <a:r>
              <a:rPr lang="en-US">
                <a:sym typeface="Wingdings" pitchFamily="4" charset="2"/>
              </a:rPr>
              <a:t> via a |</a:t>
            </a:r>
            <a:r>
              <a:rPr lang="en-US">
                <a:latin typeface="Symbol" pitchFamily="4" charset="2"/>
                <a:sym typeface="Wingdings" pitchFamily="4" charset="2"/>
              </a:rPr>
              <a:t>Δ</a:t>
            </a:r>
            <a:r>
              <a:rPr lang="en-US" sz="2000">
                <a:latin typeface="Trattatello" pitchFamily="4" charset="0"/>
              </a:rPr>
              <a:t>S</a:t>
            </a:r>
            <a:r>
              <a:rPr lang="en-US">
                <a:sym typeface="Wingdings" pitchFamily="4" charset="2"/>
              </a:rPr>
              <a:t>|=1 weak interaction</a:t>
            </a:r>
            <a:endParaRPr lang="en-US" baseline="30000">
              <a:latin typeface="Symbol" pitchFamily="4" charset="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60813" y="5148263"/>
            <a:ext cx="388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-</a:t>
            </a:r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3287713" y="4614863"/>
            <a:ext cx="1673225" cy="623887"/>
          </a:xfrm>
          <a:prstGeom prst="arc">
            <a:avLst>
              <a:gd name="adj1" fmla="val 10856356"/>
              <a:gd name="adj2" fmla="val 1064129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473325" y="4930775"/>
            <a:ext cx="812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30488" y="4552950"/>
            <a:ext cx="382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947988" y="4868863"/>
            <a:ext cx="401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  <a:r>
              <a:rPr lang="en-US" baseline="-25000"/>
              <a:t>F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956175" y="4921250"/>
            <a:ext cx="812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111750" y="4541838"/>
            <a:ext cx="382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K</a:t>
            </a:r>
            <a:r>
              <a:rPr lang="en-US" baseline="30000"/>
              <a:t>0</a:t>
            </a:r>
            <a:endParaRPr lang="en-US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878388" y="4870450"/>
            <a:ext cx="401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  <a:r>
              <a:rPr lang="en-US" baseline="-25000"/>
              <a:t>F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rot="10800000">
            <a:off x="5108575" y="4562475"/>
            <a:ext cx="31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933825" y="4244975"/>
            <a:ext cx="403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pitchFamily="4" charset="2"/>
                <a:sym typeface="Wingdings" pitchFamily="4" charset="2"/>
              </a:rPr>
              <a:t>π</a:t>
            </a:r>
            <a:r>
              <a:rPr lang="en-US" baseline="30000">
                <a:latin typeface="Symbol" pitchFamily="4" charset="2"/>
                <a:sym typeface="Wingdings" pitchFamily="4" charset="2"/>
              </a:rPr>
              <a:t>+</a:t>
            </a:r>
            <a:endParaRPr lang="en-US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30288" y="3876675"/>
            <a:ext cx="6888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Thus, the K</a:t>
            </a:r>
            <a:r>
              <a:rPr lang="en-US" baseline="30000"/>
              <a:t>0</a:t>
            </a:r>
            <a:r>
              <a:rPr lang="en-US"/>
              <a:t> and K</a:t>
            </a:r>
            <a:r>
              <a:rPr lang="en-US" baseline="30000"/>
              <a:t>0</a:t>
            </a:r>
            <a:r>
              <a:rPr lang="en-US"/>
              <a:t> are coupled by a</a:t>
            </a:r>
            <a:r>
              <a:rPr lang="en-US">
                <a:sym typeface="Wingdings" pitchFamily="4" charset="2"/>
              </a:rPr>
              <a:t> |</a:t>
            </a:r>
            <a:r>
              <a:rPr lang="en-US">
                <a:latin typeface="Symbol" pitchFamily="4" charset="2"/>
                <a:sym typeface="Wingdings" pitchFamily="4" charset="2"/>
              </a:rPr>
              <a:t>Δ</a:t>
            </a:r>
            <a:r>
              <a:rPr lang="en-US">
                <a:sym typeface="Wingdings" pitchFamily="4" charset="2"/>
              </a:rPr>
              <a:t>S|=2, 2</a:t>
            </a:r>
            <a:r>
              <a:rPr lang="en-US" baseline="30000">
                <a:sym typeface="Wingdings" pitchFamily="4" charset="2"/>
              </a:rPr>
              <a:t>nd</a:t>
            </a:r>
            <a:r>
              <a:rPr lang="en-US">
                <a:sym typeface="Wingdings" pitchFamily="4" charset="2"/>
              </a:rPr>
              <a:t>-order weak interaction</a:t>
            </a:r>
            <a:endParaRPr lang="en-US" baseline="30000">
              <a:latin typeface="Symbol" pitchFamily="4" charset="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10800000">
            <a:off x="2598738" y="3906838"/>
            <a:ext cx="312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756025" y="4684713"/>
            <a:ext cx="836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ymbol" pitchFamily="4" charset="2"/>
              </a:rPr>
              <a:t>|Δ</a:t>
            </a:r>
            <a:r>
              <a:rPr lang="en-US" sz="2000">
                <a:solidFill>
                  <a:srgbClr val="0000FF"/>
                </a:solidFill>
                <a:latin typeface="Trattatello" pitchFamily="4" charset="0"/>
              </a:rPr>
              <a:t>S</a:t>
            </a:r>
            <a:r>
              <a:rPr lang="en-US">
                <a:solidFill>
                  <a:srgbClr val="0000FF"/>
                </a:solidFill>
              </a:rPr>
              <a:t>|=2</a:t>
            </a:r>
          </a:p>
        </p:txBody>
      </p:sp>
      <p:sp>
        <p:nvSpPr>
          <p:cNvPr id="121891" name="TextBox 36"/>
          <p:cNvSpPr txBox="1">
            <a:spLocks noChangeArrowheads="1"/>
          </p:cNvSpPr>
          <p:nvPr/>
        </p:nvSpPr>
        <p:spPr bwMode="auto">
          <a:xfrm rot="10800000">
            <a:off x="2178050" y="2086071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27000" y="5562600"/>
            <a:ext cx="56705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The coupling is very small (G</a:t>
            </a:r>
            <a:r>
              <a:rPr lang="en-US" sz="2800" baseline="-25000"/>
              <a:t>F</a:t>
            </a:r>
            <a:r>
              <a:rPr lang="en-US" sz="2800"/>
              <a:t>)</a:t>
            </a:r>
            <a:r>
              <a:rPr lang="en-US" sz="2800" baseline="30000"/>
              <a:t>2</a:t>
            </a:r>
            <a:r>
              <a:rPr lang="en-US" sz="2800"/>
              <a:t>,</a:t>
            </a:r>
          </a:p>
          <a:p>
            <a:r>
              <a:rPr lang="en-US" sz="2800"/>
              <a:t>but the K</a:t>
            </a:r>
            <a:r>
              <a:rPr lang="en-US" sz="2800" baseline="30000"/>
              <a:t>0</a:t>
            </a:r>
            <a:r>
              <a:rPr lang="en-US" sz="2800"/>
              <a:t> &amp; K</a:t>
            </a:r>
            <a:r>
              <a:rPr lang="en-US" sz="2800" baseline="30000"/>
              <a:t>0</a:t>
            </a:r>
            <a:r>
              <a:rPr lang="en-US" sz="2800"/>
              <a:t> are coupled!!</a:t>
            </a:r>
            <a:endParaRPr lang="en-US" sz="2800" baseline="30000">
              <a:latin typeface="Symbol" pitchFamily="4" charset="2"/>
            </a:endParaRPr>
          </a:p>
        </p:txBody>
      </p:sp>
      <p:pic>
        <p:nvPicPr>
          <p:cNvPr id="1218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150" y="684213"/>
            <a:ext cx="1203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94" name="TextBox 5"/>
          <p:cNvSpPr txBox="1">
            <a:spLocks noChangeArrowheads="1"/>
          </p:cNvSpPr>
          <p:nvPr/>
        </p:nvSpPr>
        <p:spPr bwMode="auto">
          <a:xfrm>
            <a:off x="7482725" y="1792288"/>
            <a:ext cx="655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A.Pais</a:t>
            </a:r>
          </a:p>
        </p:txBody>
      </p:sp>
      <p:pic>
        <p:nvPicPr>
          <p:cNvPr id="12189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992" y="783198"/>
            <a:ext cx="10001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96" name="TextBox 9"/>
          <p:cNvSpPr txBox="1">
            <a:spLocks noChangeArrowheads="1"/>
          </p:cNvSpPr>
          <p:nvPr/>
        </p:nvSpPr>
        <p:spPr bwMode="auto">
          <a:xfrm>
            <a:off x="565992" y="1910323"/>
            <a:ext cx="930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Gell-Mann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 rot="10800000">
            <a:off x="1959163" y="6029325"/>
            <a:ext cx="401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_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791200" y="5867400"/>
            <a:ext cx="2855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804000"/>
                </a:solidFill>
                <a:latin typeface="Comic Sans MS" pitchFamily="4" charset="0"/>
              </a:rPr>
              <a:t>2</a:t>
            </a:r>
            <a:r>
              <a:rPr lang="en-US" sz="1600" baseline="30000">
                <a:solidFill>
                  <a:srgbClr val="804000"/>
                </a:solidFill>
                <a:latin typeface="Comic Sans MS" pitchFamily="4" charset="0"/>
              </a:rPr>
              <a:t>nd</a:t>
            </a:r>
            <a:r>
              <a:rPr lang="en-US" sz="1600">
                <a:solidFill>
                  <a:srgbClr val="804000"/>
                </a:solidFill>
                <a:latin typeface="Comic Sans MS" pitchFamily="4" charset="0"/>
              </a:rPr>
              <a:t>-order Weak Interaction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10800000">
            <a:off x="3189147" y="102301"/>
            <a:ext cx="401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7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8843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Coupled systems in classical physics</a:t>
            </a:r>
            <a:endParaRPr lang="en-US" dirty="0"/>
          </a:p>
        </p:txBody>
      </p:sp>
      <p:pic>
        <p:nvPicPr>
          <p:cNvPr id="122884" name="Picture 2" descr="Screen shot 2016-06-22 at 5.52.5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0" y="1143000"/>
            <a:ext cx="5892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8482" name="Object 2"/>
          <p:cNvGraphicFramePr>
            <a:graphicFrameLocks noChangeAspect="1"/>
          </p:cNvGraphicFramePr>
          <p:nvPr/>
        </p:nvGraphicFramePr>
        <p:xfrm>
          <a:off x="3554413" y="5226050"/>
          <a:ext cx="2657475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16" name="Equation" r:id="rId4" imgW="1689100" imgH="774700" progId="Equation.DSMT4">
                  <p:embed/>
                </p:oleObj>
              </mc:Choice>
              <mc:Fallback>
                <p:oleObj name="Equation" r:id="rId4" imgW="1689100" imgH="7747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5226050"/>
                        <a:ext cx="2657475" cy="1373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31913" y="5726113"/>
            <a:ext cx="2151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equations of motion: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3097213" y="4403725"/>
            <a:ext cx="4572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2508250" y="4495800"/>
            <a:ext cx="449263" cy="212725"/>
          </a:xfrm>
          <a:prstGeom prst="line">
            <a:avLst/>
          </a:prstGeom>
          <a:noFill/>
          <a:ln w="22225">
            <a:solidFill>
              <a:srgbClr val="00009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6569075" y="4252913"/>
            <a:ext cx="449263" cy="211137"/>
          </a:xfrm>
          <a:prstGeom prst="line">
            <a:avLst/>
          </a:prstGeom>
          <a:noFill/>
          <a:ln w="22225">
            <a:solidFill>
              <a:srgbClr val="00009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6569075" y="4200525"/>
            <a:ext cx="4191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890" name="TextBox 11"/>
          <p:cNvSpPr txBox="1">
            <a:spLocks noChangeArrowheads="1"/>
          </p:cNvSpPr>
          <p:nvPr/>
        </p:nvSpPr>
        <p:spPr bwMode="auto">
          <a:xfrm>
            <a:off x="2894013" y="4195763"/>
            <a:ext cx="427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22891" name="TextBox 12"/>
          <p:cNvSpPr txBox="1">
            <a:spLocks noChangeArrowheads="1"/>
          </p:cNvSpPr>
          <p:nvPr/>
        </p:nvSpPr>
        <p:spPr bwMode="auto">
          <a:xfrm>
            <a:off x="6888163" y="3962400"/>
            <a:ext cx="427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8175" y="4403725"/>
            <a:ext cx="327025" cy="16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94013" y="4630738"/>
            <a:ext cx="327025" cy="16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894" name="Line 8"/>
          <p:cNvSpPr>
            <a:spLocks noChangeShapeType="1"/>
          </p:cNvSpPr>
          <p:nvPr/>
        </p:nvSpPr>
        <p:spPr bwMode="auto">
          <a:xfrm>
            <a:off x="3097213" y="4565650"/>
            <a:ext cx="0" cy="928688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895" name="Line 8"/>
          <p:cNvSpPr>
            <a:spLocks noChangeShapeType="1"/>
          </p:cNvSpPr>
          <p:nvPr/>
        </p:nvSpPr>
        <p:spPr bwMode="auto">
          <a:xfrm>
            <a:off x="7121525" y="4295775"/>
            <a:ext cx="0" cy="930275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2508250" y="4708525"/>
            <a:ext cx="588963" cy="78581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6594475" y="4438650"/>
            <a:ext cx="587375" cy="787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-1737444">
            <a:off x="2543175" y="4511675"/>
            <a:ext cx="519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90"/>
                </a:solidFill>
              </a:rPr>
              <a:t>mgθ</a:t>
            </a:r>
            <a:r>
              <a:rPr lang="en-US" sz="1200" baseline="-25000">
                <a:solidFill>
                  <a:srgbClr val="000090"/>
                </a:solidFill>
              </a:rPr>
              <a:t>1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-1737444">
            <a:off x="6629400" y="4246563"/>
            <a:ext cx="519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90"/>
                </a:solidFill>
              </a:rPr>
              <a:t>mgθ</a:t>
            </a:r>
            <a:r>
              <a:rPr lang="en-US" sz="1200" baseline="-2500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22900" name="TextBox 21"/>
          <p:cNvSpPr txBox="1">
            <a:spLocks noChangeArrowheads="1"/>
          </p:cNvSpPr>
          <p:nvPr/>
        </p:nvSpPr>
        <p:spPr bwMode="auto">
          <a:xfrm>
            <a:off x="3062288" y="4816475"/>
            <a:ext cx="444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90"/>
                </a:solidFill>
              </a:rPr>
              <a:t>mg</a:t>
            </a:r>
            <a:endParaRPr lang="en-US" sz="1600" baseline="-25000">
              <a:solidFill>
                <a:srgbClr val="000090"/>
              </a:solidFill>
            </a:endParaRPr>
          </a:p>
        </p:txBody>
      </p:sp>
      <p:sp>
        <p:nvSpPr>
          <p:cNvPr id="122901" name="TextBox 22"/>
          <p:cNvSpPr txBox="1">
            <a:spLocks noChangeArrowheads="1"/>
          </p:cNvSpPr>
          <p:nvPr/>
        </p:nvSpPr>
        <p:spPr bwMode="auto">
          <a:xfrm>
            <a:off x="7099300" y="4487863"/>
            <a:ext cx="444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90"/>
                </a:solidFill>
              </a:rPr>
              <a:t>mg</a:t>
            </a:r>
            <a:endParaRPr lang="en-US" sz="1600" baseline="-25000">
              <a:solidFill>
                <a:srgbClr val="00009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008313" y="4071938"/>
            <a:ext cx="7747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90"/>
                </a:solidFill>
              </a:rPr>
              <a:t>kb(θ</a:t>
            </a:r>
            <a:r>
              <a:rPr lang="en-US" sz="1200" baseline="-25000">
                <a:solidFill>
                  <a:srgbClr val="000090"/>
                </a:solidFill>
              </a:rPr>
              <a:t>2</a:t>
            </a:r>
            <a:r>
              <a:rPr lang="en-US" sz="1200">
                <a:solidFill>
                  <a:srgbClr val="000090"/>
                </a:solidFill>
              </a:rPr>
              <a:t>-θ</a:t>
            </a:r>
            <a:r>
              <a:rPr lang="en-US" sz="1200" baseline="-25000">
                <a:solidFill>
                  <a:srgbClr val="000090"/>
                </a:solidFill>
              </a:rPr>
              <a:t>1</a:t>
            </a:r>
            <a:r>
              <a:rPr lang="en-US" sz="120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324600" y="3932238"/>
            <a:ext cx="774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90"/>
                </a:solidFill>
              </a:rPr>
              <a:t>kb(θ</a:t>
            </a:r>
            <a:r>
              <a:rPr lang="en-US" sz="1200" baseline="-25000">
                <a:solidFill>
                  <a:srgbClr val="000090"/>
                </a:solidFill>
              </a:rPr>
              <a:t>2</a:t>
            </a:r>
            <a:r>
              <a:rPr lang="en-US" sz="1200">
                <a:solidFill>
                  <a:srgbClr val="000090"/>
                </a:solidFill>
              </a:rPr>
              <a:t>-θ</a:t>
            </a:r>
            <a:r>
              <a:rPr lang="en-US" sz="1200" baseline="-25000">
                <a:solidFill>
                  <a:srgbClr val="000090"/>
                </a:solidFill>
              </a:rPr>
              <a:t>1</a:t>
            </a:r>
            <a:r>
              <a:rPr lang="en-US" sz="1200">
                <a:solidFill>
                  <a:srgbClr val="00009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18" grpId="0" animBg="1"/>
      <p:bldP spid="19" grpId="0" animBg="1"/>
      <p:bldP spid="20" grpId="0"/>
      <p:bldP spid="21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3" name="Title 3"/>
          <p:cNvSpPr>
            <a:spLocks noGrp="1"/>
          </p:cNvSpPr>
          <p:nvPr>
            <p:ph type="title"/>
          </p:nvPr>
        </p:nvSpPr>
        <p:spPr>
          <a:xfrm>
            <a:off x="342900" y="-2794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Coupled oscillator problem</a:t>
            </a:r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1697038" y="1355725"/>
          <a:ext cx="267652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2" name="Equation" r:id="rId3" imgW="1447800" imgH="469900" progId="Equation.3">
                  <p:embed/>
                </p:oleObj>
              </mc:Choice>
              <mc:Fallback>
                <p:oleObj name="Equation" r:id="rId3" imgW="14478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1355725"/>
                        <a:ext cx="2676525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2020888" y="2698750"/>
          <a:ext cx="431323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3" name="Equation" r:id="rId5" imgW="2654300" imgH="203200" progId="Equation.3">
                  <p:embed/>
                </p:oleObj>
              </mc:Choice>
              <mc:Fallback>
                <p:oleObj name="Equation" r:id="rId5" imgW="26543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2698750"/>
                        <a:ext cx="4313237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3" name="Object 4"/>
          <p:cNvGraphicFramePr>
            <a:graphicFrameLocks noChangeAspect="1"/>
          </p:cNvGraphicFramePr>
          <p:nvPr/>
        </p:nvGraphicFramePr>
        <p:xfrm>
          <a:off x="5419725" y="1287463"/>
          <a:ext cx="3467100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4" name="Equation" r:id="rId7" imgW="2057400" imgH="469900" progId="Equation.3">
                  <p:embed/>
                </p:oleObj>
              </mc:Choice>
              <mc:Fallback>
                <p:oleObj name="Equation" r:id="rId7" imgW="2057400" imgH="469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725" y="1287463"/>
                        <a:ext cx="3467100" cy="890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0563" y="960438"/>
            <a:ext cx="19970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660066"/>
                </a:solidFill>
                <a:latin typeface="+mn-lt"/>
              </a:rPr>
              <a:t>Equations of motion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960438"/>
            <a:ext cx="1211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660066"/>
                </a:solidFill>
              </a:rPr>
              <a:t>matrix form</a:t>
            </a:r>
          </a:p>
        </p:txBody>
      </p:sp>
      <p:graphicFrame>
        <p:nvGraphicFramePr>
          <p:cNvPr id="173064" name="Object 5"/>
          <p:cNvGraphicFramePr>
            <a:graphicFrameLocks noChangeAspect="1"/>
          </p:cNvGraphicFramePr>
          <p:nvPr/>
        </p:nvGraphicFramePr>
        <p:xfrm>
          <a:off x="2366963" y="3155950"/>
          <a:ext cx="379412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5" name="Equation" r:id="rId9" imgW="2171700" imgH="469900" progId="Equation.3">
                  <p:embed/>
                </p:oleObj>
              </mc:Choice>
              <mc:Fallback>
                <p:oleObj name="Equation" r:id="rId9" imgW="2171700" imgH="469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3155950"/>
                        <a:ext cx="3794125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/>
        </p:nvGraphicFramePr>
        <p:xfrm>
          <a:off x="811213" y="4695825"/>
          <a:ext cx="33099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6" name="Equation" r:id="rId11" imgW="1841500" imgH="469900" progId="Equation.3">
                  <p:embed/>
                </p:oleObj>
              </mc:Choice>
              <mc:Fallback>
                <p:oleObj name="Equation" r:id="rId11" imgW="1841500" imgH="4699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4695825"/>
                        <a:ext cx="33099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200" y="4238625"/>
            <a:ext cx="3951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A50021"/>
                </a:solidFill>
              </a:rPr>
              <a:t>Solve determinant eqn. for eigen-frequencies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457700" y="4695825"/>
            <a:ext cx="1752600" cy="7667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i="1" dirty="0">
                <a:solidFill>
                  <a:schemeClr val="accent5">
                    <a:lumMod val="25000"/>
                  </a:schemeClr>
                </a:solidFill>
              </a:rPr>
              <a:t>pick positive solutions</a:t>
            </a:r>
          </a:p>
        </p:txBody>
      </p:sp>
      <p:graphicFrame>
        <p:nvGraphicFramePr>
          <p:cNvPr id="123912" name="Object 8"/>
          <p:cNvGraphicFramePr>
            <a:graphicFrameLocks noChangeAspect="1"/>
          </p:cNvGraphicFramePr>
          <p:nvPr/>
        </p:nvGraphicFramePr>
        <p:xfrm>
          <a:off x="384175" y="1290638"/>
          <a:ext cx="777875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7" name="Equation" r:id="rId13" imgW="495300" imgH="774700" progId="Equation.DSMT4">
                  <p:embed/>
                </p:oleObj>
              </mc:Choice>
              <mc:Fallback>
                <p:oleObj name="Equation" r:id="rId13" imgW="495300" imgH="7747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1290638"/>
                        <a:ext cx="777875" cy="1217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8" name="TextBox 18"/>
          <p:cNvSpPr txBox="1">
            <a:spLocks noChangeArrowheads="1"/>
          </p:cNvSpPr>
          <p:nvPr/>
        </p:nvSpPr>
        <p:spPr bwMode="auto">
          <a:xfrm>
            <a:off x="457200" y="985838"/>
            <a:ext cx="573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</a:rPr>
              <a:t>use: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12" y="4553516"/>
            <a:ext cx="1744216" cy="986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Solve for the normal modes</a:t>
            </a:r>
          </a:p>
        </p:txBody>
      </p:sp>
      <p:graphicFrame>
        <p:nvGraphicFramePr>
          <p:cNvPr id="153602" name="Object 2"/>
          <p:cNvGraphicFramePr>
            <a:graphicFrameLocks noChangeAspect="1"/>
          </p:cNvGraphicFramePr>
          <p:nvPr/>
        </p:nvGraphicFramePr>
        <p:xfrm>
          <a:off x="708025" y="1624013"/>
          <a:ext cx="226695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79" name="Equation" r:id="rId3" imgW="1524000" imgH="800100" progId="Equation.DSMT4">
                  <p:embed/>
                </p:oleObj>
              </mc:Choice>
              <mc:Fallback>
                <p:oleObj name="Equation" r:id="rId3" imgW="1524000" imgH="800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624013"/>
                        <a:ext cx="2266950" cy="1339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95325" y="1143000"/>
          <a:ext cx="2354263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80" name="Equation" r:id="rId5" imgW="1041400" imgH="254000" progId="Equation.DSMT4">
                  <p:embed/>
                </p:oleObj>
              </mc:Choice>
              <mc:Fallback>
                <p:oleObj name="Equation" r:id="rId5" imgW="1041400" imgH="2540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1143000"/>
                        <a:ext cx="2354263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5" name="Object 4"/>
          <p:cNvGraphicFramePr>
            <a:graphicFrameLocks noChangeAspect="1"/>
          </p:cNvGraphicFramePr>
          <p:nvPr/>
        </p:nvGraphicFramePr>
        <p:xfrm>
          <a:off x="6211888" y="1717675"/>
          <a:ext cx="217963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81" name="Equation" r:id="rId7" imgW="1511300" imgH="596900" progId="Equation.DSMT4">
                  <p:embed/>
                </p:oleObj>
              </mc:Choice>
              <mc:Fallback>
                <p:oleObj name="Equation" r:id="rId7" imgW="1511300" imgH="5969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1888" y="1717675"/>
                        <a:ext cx="2179637" cy="966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6" name="Object 5"/>
          <p:cNvGraphicFramePr>
            <a:graphicFrameLocks noChangeAspect="1"/>
          </p:cNvGraphicFramePr>
          <p:nvPr/>
        </p:nvGraphicFramePr>
        <p:xfrm>
          <a:off x="6483350" y="1143000"/>
          <a:ext cx="16922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82" name="Equation" r:id="rId9" imgW="749300" imgH="254000" progId="Equation.DSMT4">
                  <p:embed/>
                </p:oleObj>
              </mc:Choice>
              <mc:Fallback>
                <p:oleObj name="Equation" r:id="rId9" imgW="749300" imgH="2540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350" y="1143000"/>
                        <a:ext cx="1692275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682625" y="3560763"/>
            <a:ext cx="9144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454025" y="5846763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974975" y="3636963"/>
            <a:ext cx="7620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660775" y="5770563"/>
            <a:ext cx="381000" cy="381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682625" y="6151563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2974975" y="5999163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6562725" y="3636963"/>
            <a:ext cx="9144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6415088" y="58578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8159750" y="3495675"/>
            <a:ext cx="9144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7985125" y="5846763"/>
            <a:ext cx="381000" cy="381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7335838" y="6075363"/>
            <a:ext cx="80168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5646738" y="6010275"/>
            <a:ext cx="844550" cy="369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53610" name="Object 6"/>
          <p:cNvGraphicFramePr>
            <a:graphicFrameLocks noChangeAspect="1"/>
          </p:cNvGraphicFramePr>
          <p:nvPr/>
        </p:nvGraphicFramePr>
        <p:xfrm>
          <a:off x="5457825" y="2776538"/>
          <a:ext cx="31972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83" name="Equation" r:id="rId11" imgW="1968500" imgH="279400" progId="Equation.DSMT4">
                  <p:embed/>
                </p:oleObj>
              </mc:Choice>
              <mc:Fallback>
                <p:oleObj name="Equation" r:id="rId11" imgW="1968500" imgH="279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2776538"/>
                        <a:ext cx="3197225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13" name="Object 7"/>
          <p:cNvGraphicFramePr>
            <a:graphicFrameLocks noChangeAspect="1"/>
          </p:cNvGraphicFramePr>
          <p:nvPr/>
        </p:nvGraphicFramePr>
        <p:xfrm>
          <a:off x="431800" y="2684463"/>
          <a:ext cx="3240088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84" name="Equation" r:id="rId13" imgW="1993900" imgH="279400" progId="Equation.DSMT4">
                  <p:embed/>
                </p:oleObj>
              </mc:Choice>
              <mc:Fallback>
                <p:oleObj name="Equation" r:id="rId13" imgW="1993900" imgH="2794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2684463"/>
                        <a:ext cx="3240088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74713"/>
          </a:xfrm>
        </p:spPr>
        <p:txBody>
          <a:bodyPr/>
          <a:lstStyle/>
          <a:p>
            <a:r>
              <a:rPr lang="en-US" i="1" smtClean="0">
                <a:latin typeface="Symbol" pitchFamily="4" charset="2"/>
                <a:ea typeface="ＭＳ Ｐゴシック" pitchFamily="4" charset="-128"/>
                <a:cs typeface="ＭＳ Ｐゴシック" pitchFamily="4" charset="-128"/>
              </a:rPr>
              <a:t>θ</a:t>
            </a:r>
            <a:r>
              <a:rPr lang="en-US" baseline="-25000" smtClean="0">
                <a:ea typeface="ＭＳ Ｐゴシック" pitchFamily="4" charset="-128"/>
                <a:cs typeface="ＭＳ Ｐゴシック" pitchFamily="4" charset="-128"/>
              </a:rPr>
              <a:t>1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– </a:t>
            </a:r>
            <a:r>
              <a:rPr lang="en-US" i="1" smtClean="0">
                <a:latin typeface="Symbol" pitchFamily="4" charset="2"/>
                <a:ea typeface="ＭＳ Ｐゴシック" pitchFamily="4" charset="-128"/>
                <a:cs typeface="ＭＳ Ｐゴシック" pitchFamily="4" charset="-128"/>
              </a:rPr>
              <a:t>θ</a:t>
            </a:r>
            <a:r>
              <a:rPr lang="en-US" baseline="-25000" smtClean="0">
                <a:ea typeface="ＭＳ Ｐゴシック" pitchFamily="4" charset="-128"/>
                <a:cs typeface="ＭＳ Ｐゴシック" pitchFamily="4" charset="-128"/>
              </a:rPr>
              <a:t>2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mixing</a:t>
            </a:r>
          </a:p>
        </p:txBody>
      </p:sp>
      <p:pic>
        <p:nvPicPr>
          <p:cNvPr id="12595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895475" y="1655763"/>
            <a:ext cx="56721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2257425" y="6143625"/>
          <a:ext cx="437356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51" name="Equation" r:id="rId4" imgW="2425700" imgH="203200" progId="Equation.3">
                  <p:embed/>
                </p:oleObj>
              </mc:Choice>
              <mc:Fallback>
                <p:oleObj name="Equation" r:id="rId4" imgW="24257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425" y="6143625"/>
                        <a:ext cx="4373563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2309813" y="3298825"/>
          <a:ext cx="43592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52" name="Equation" r:id="rId6" imgW="2425700" imgH="190500" progId="Equation.DSMT4">
                  <p:embed/>
                </p:oleObj>
              </mc:Choice>
              <mc:Fallback>
                <p:oleObj name="Equation" r:id="rId6" imgW="2425700" imgH="1905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3298825"/>
                        <a:ext cx="4359275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763713" y="1655763"/>
            <a:ext cx="541337" cy="1814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65425" y="1085850"/>
            <a:ext cx="22669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660066"/>
                </a:solidFill>
                <a:latin typeface="+mn-lt"/>
              </a:rPr>
              <a:t>Start with </a:t>
            </a:r>
            <a:r>
              <a:rPr lang="en-US" i="1" dirty="0">
                <a:solidFill>
                  <a:srgbClr val="660066"/>
                </a:solidFill>
                <a:latin typeface="Symbol"/>
              </a:rPr>
              <a:t>θ</a:t>
            </a:r>
            <a:r>
              <a:rPr lang="en-US" baseline="-25000" dirty="0">
                <a:solidFill>
                  <a:srgbClr val="660066"/>
                </a:solidFill>
              </a:rPr>
              <a:t>1</a:t>
            </a:r>
            <a:r>
              <a:rPr lang="en-US" dirty="0">
                <a:solidFill>
                  <a:srgbClr val="660066"/>
                </a:solidFill>
                <a:latin typeface="+mn-lt"/>
              </a:rPr>
              <a:t>=</a:t>
            </a:r>
            <a:r>
              <a:rPr lang="en-US" i="1" dirty="0">
                <a:solidFill>
                  <a:srgbClr val="660066"/>
                </a:solidFill>
                <a:latin typeface="Symbol"/>
              </a:rPr>
              <a:t>θ</a:t>
            </a:r>
            <a:r>
              <a:rPr lang="en-US" baseline="-25000" dirty="0">
                <a:solidFill>
                  <a:srgbClr val="660066"/>
                </a:solidFill>
              </a:rPr>
              <a:t>0</a:t>
            </a:r>
            <a:r>
              <a:rPr lang="en-US" dirty="0">
                <a:solidFill>
                  <a:srgbClr val="660066"/>
                </a:solidFill>
                <a:latin typeface="+mn-lt"/>
              </a:rPr>
              <a:t>; </a:t>
            </a:r>
            <a:r>
              <a:rPr lang="en-US" i="1" dirty="0">
                <a:solidFill>
                  <a:srgbClr val="660066"/>
                </a:solidFill>
                <a:latin typeface="Symbol"/>
              </a:rPr>
              <a:t>θ</a:t>
            </a:r>
            <a:r>
              <a:rPr lang="en-US" baseline="-25000" dirty="0">
                <a:solidFill>
                  <a:srgbClr val="660066"/>
                </a:solidFill>
              </a:rPr>
              <a:t>2</a:t>
            </a:r>
            <a:r>
              <a:rPr lang="en-US" dirty="0">
                <a:solidFill>
                  <a:srgbClr val="660066"/>
                </a:solidFill>
                <a:latin typeface="+mn-lt"/>
              </a:rPr>
              <a:t>=0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1262063" y="2425700"/>
            <a:ext cx="2087562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961" name="TextBox 12"/>
          <p:cNvSpPr txBox="1">
            <a:spLocks noChangeArrowheads="1"/>
          </p:cNvSpPr>
          <p:nvPr/>
        </p:nvSpPr>
        <p:spPr bwMode="auto">
          <a:xfrm>
            <a:off x="1900238" y="1492250"/>
            <a:ext cx="511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Symbol" pitchFamily="4" charset="2"/>
              </a:rPr>
              <a:t>θ</a:t>
            </a:r>
            <a:r>
              <a:rPr lang="en-US" baseline="-25000"/>
              <a:t>0 </a:t>
            </a:r>
            <a:r>
              <a:rPr lang="en-US"/>
              <a:t>-</a:t>
            </a:r>
          </a:p>
        </p:txBody>
      </p:sp>
      <p:pic>
        <p:nvPicPr>
          <p:cNvPr id="125962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1452563" y="4494213"/>
            <a:ext cx="56880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174750" y="4264025"/>
            <a:ext cx="1101725" cy="1812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300956" y="5099844"/>
            <a:ext cx="195262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965" name="TextBox 16"/>
          <p:cNvSpPr txBox="1">
            <a:spLocks noChangeArrowheads="1"/>
          </p:cNvSpPr>
          <p:nvPr/>
        </p:nvSpPr>
        <p:spPr bwMode="auto">
          <a:xfrm>
            <a:off x="1873250" y="4252913"/>
            <a:ext cx="511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Symbol" pitchFamily="4" charset="2"/>
              </a:rPr>
              <a:t>θ</a:t>
            </a:r>
            <a:r>
              <a:rPr lang="en-US" baseline="-25000"/>
              <a:t>0 </a:t>
            </a:r>
            <a:r>
              <a:rPr lang="en-US"/>
              <a:t>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0538" y="1603375"/>
            <a:ext cx="1120775" cy="4532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967" name="TextBox 22"/>
          <p:cNvSpPr txBox="1">
            <a:spLocks noChangeArrowheads="1"/>
          </p:cNvSpPr>
          <p:nvPr/>
        </p:nvSpPr>
        <p:spPr bwMode="auto">
          <a:xfrm>
            <a:off x="1354138" y="4981575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Symbol" pitchFamily="4" charset="2"/>
              </a:rPr>
              <a:t>θ</a:t>
            </a:r>
            <a:r>
              <a:rPr lang="en-US" sz="2400" baseline="-25000"/>
              <a:t>2</a:t>
            </a:r>
            <a:r>
              <a:rPr lang="en-US" sz="2400"/>
              <a:t>(</a:t>
            </a:r>
            <a:r>
              <a:rPr lang="en-US" sz="2400" i="1"/>
              <a:t>t</a:t>
            </a:r>
            <a:r>
              <a:rPr lang="en-US" sz="2400"/>
              <a:t>)</a:t>
            </a:r>
          </a:p>
        </p:txBody>
      </p:sp>
      <p:sp>
        <p:nvSpPr>
          <p:cNvPr id="125968" name="TextBox 17"/>
          <p:cNvSpPr txBox="1">
            <a:spLocks noChangeArrowheads="1"/>
          </p:cNvSpPr>
          <p:nvPr/>
        </p:nvSpPr>
        <p:spPr bwMode="auto">
          <a:xfrm>
            <a:off x="1354138" y="2222500"/>
            <a:ext cx="77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Symbol" pitchFamily="4" charset="2"/>
              </a:rPr>
              <a:t>θ</a:t>
            </a:r>
            <a:r>
              <a:rPr lang="en-US" sz="2400" baseline="-25000"/>
              <a:t>1</a:t>
            </a:r>
            <a:r>
              <a:rPr lang="en-US" sz="2400"/>
              <a:t>(</a:t>
            </a:r>
            <a:r>
              <a:rPr lang="en-US" sz="2400" i="1"/>
              <a:t>t</a:t>
            </a:r>
            <a:r>
              <a:rPr 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Common feature of coupled systems</a:t>
            </a: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44650" y="1216025"/>
            <a:ext cx="5153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 coupling drastically changes the system properties</a:t>
            </a:r>
          </a:p>
        </p:txBody>
      </p:sp>
      <p:pic>
        <p:nvPicPr>
          <p:cNvPr id="126982" name="Picture 3" descr="Screen shot 2016-06-22 at 5.52.5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1238" y="2103438"/>
            <a:ext cx="3144837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4" descr="Screen shot 2016-06-22 at 5.52.5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" y="2103438"/>
            <a:ext cx="314642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44650" y="2103438"/>
            <a:ext cx="915988" cy="1852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05063" y="3643313"/>
            <a:ext cx="1196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05063" y="3406775"/>
            <a:ext cx="222250" cy="515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1335088" y="4379913"/>
          <a:ext cx="21399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7" name="Equation" r:id="rId4" imgW="1104900" imgH="444500" progId="Equation.3">
                  <p:embed/>
                </p:oleObj>
              </mc:Choice>
              <mc:Fallback>
                <p:oleObj name="Equation" r:id="rId4" imgW="11049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4379913"/>
                        <a:ext cx="2139950" cy="86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5402263" y="4379913"/>
          <a:ext cx="243046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8" name="Equation" r:id="rId6" imgW="1371600" imgH="469900" progId="Equation.DSMT4">
                  <p:embed/>
                </p:oleObj>
              </mc:Choice>
              <mc:Fallback>
                <p:oleObj name="Equation" r:id="rId6" imgW="1371600" imgH="4699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263" y="4379913"/>
                        <a:ext cx="2430462" cy="83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44650" y="5568950"/>
            <a:ext cx="56530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800000"/>
                </a:solidFill>
                <a:latin typeface="Comic Sans MS" pitchFamily="4" charset="0"/>
              </a:rPr>
              <a:t>even for very weak couplings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Prediction of a long-lived K</a:t>
            </a:r>
            <a:r>
              <a:rPr lang="en-US" baseline="30000" smtClean="0">
                <a:ea typeface="ＭＳ Ｐゴシック" pitchFamily="4" charset="-128"/>
                <a:cs typeface="ＭＳ Ｐゴシック" pitchFamily="4" charset="-128"/>
              </a:rPr>
              <a:t>0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meson </a:t>
            </a:r>
          </a:p>
        </p:txBody>
      </p:sp>
      <p:pic>
        <p:nvPicPr>
          <p:cNvPr id="128003" name="Picture 2" descr="Screen shot 2016-06-24 at 3.38.5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1343025"/>
            <a:ext cx="5756275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 descr="Screen shot 2016-06-24 at 4.05.2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2543175"/>
            <a:ext cx="80613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977900" y="3195638"/>
            <a:ext cx="6610350" cy="158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77900" y="3549650"/>
            <a:ext cx="6913563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77900" y="3933825"/>
            <a:ext cx="721518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7900" y="4268788"/>
            <a:ext cx="1562100" cy="158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91463" y="2832100"/>
            <a:ext cx="477837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36625" y="2543175"/>
            <a:ext cx="6911975" cy="290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1750" y="3995738"/>
            <a:ext cx="5694363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7900" y="4373563"/>
            <a:ext cx="5694363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8013" name="TextBox 23"/>
          <p:cNvSpPr txBox="1">
            <a:spLocks noChangeArrowheads="1"/>
          </p:cNvSpPr>
          <p:nvPr/>
        </p:nvSpPr>
        <p:spPr bwMode="auto">
          <a:xfrm>
            <a:off x="7545388" y="2460625"/>
            <a:ext cx="396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…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530350" y="4664075"/>
            <a:ext cx="5737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4" charset="2"/>
              <a:buChar char="§"/>
            </a:pPr>
            <a:r>
              <a:rPr lang="en-US" sz="2800">
                <a:solidFill>
                  <a:srgbClr val="800000"/>
                </a:solidFill>
                <a:latin typeface="Comic Sans MS" pitchFamily="4" charset="0"/>
              </a:rPr>
              <a:t> two neutral K mesons</a:t>
            </a:r>
          </a:p>
          <a:p>
            <a:pPr>
              <a:buFont typeface="Wingdings" pitchFamily="4" charset="2"/>
              <a:buChar char="§"/>
            </a:pPr>
            <a:r>
              <a:rPr lang="en-US" sz="2800">
                <a:solidFill>
                  <a:srgbClr val="800000"/>
                </a:solidFill>
                <a:latin typeface="Comic Sans MS" pitchFamily="4" charset="0"/>
              </a:rPr>
              <a:t> they have different lifetimes</a:t>
            </a:r>
          </a:p>
          <a:p>
            <a:pPr>
              <a:buFont typeface="Wingdings" pitchFamily="4" charset="2"/>
              <a:buChar char="§"/>
            </a:pPr>
            <a:r>
              <a:rPr lang="en-US" sz="2800">
                <a:solidFill>
                  <a:srgbClr val="800000"/>
                </a:solidFill>
                <a:latin typeface="Comic Sans MS" pitchFamily="4" charset="0"/>
              </a:rPr>
              <a:t> only one of them decays to </a:t>
            </a:r>
            <a:r>
              <a:rPr lang="en-US" sz="2800">
                <a:solidFill>
                  <a:srgbClr val="800000"/>
                </a:solidFill>
                <a:latin typeface="Symbol" pitchFamily="4" charset="2"/>
              </a:rPr>
              <a:t>π</a:t>
            </a:r>
            <a:r>
              <a:rPr lang="en-US" sz="2800" baseline="30000">
                <a:solidFill>
                  <a:srgbClr val="800000"/>
                </a:solidFill>
                <a:latin typeface="Comic Sans MS" pitchFamily="4" charset="0"/>
              </a:rPr>
              <a:t>+</a:t>
            </a:r>
            <a:r>
              <a:rPr lang="en-US" sz="2800">
                <a:solidFill>
                  <a:srgbClr val="800000"/>
                </a:solidFill>
                <a:latin typeface="Symbol" pitchFamily="4" charset="2"/>
              </a:rPr>
              <a:t>π</a:t>
            </a:r>
            <a:r>
              <a:rPr lang="en-US" sz="2800" baseline="30000">
                <a:solidFill>
                  <a:srgbClr val="800000"/>
                </a:solidFill>
                <a:latin typeface="Comic Sans MS" pitchFamily="4" charset="0"/>
              </a:rPr>
              <a:t>-</a:t>
            </a:r>
            <a:r>
              <a:rPr lang="en-US" sz="2800">
                <a:solidFill>
                  <a:srgbClr val="800000"/>
                </a:solidFill>
                <a:latin typeface="Comic Sans MS" pitchFamily="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Pais Gell-Mann prediction</a:t>
            </a:r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1379538" y="1416050"/>
          <a:ext cx="6303962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33" name="Equation" r:id="rId3" imgW="3302000" imgH="596900" progId="Equation.DSMT4">
                  <p:embed/>
                </p:oleObj>
              </mc:Choice>
              <mc:Fallback>
                <p:oleObj name="Equation" r:id="rId3" imgW="3302000" imgH="596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1416050"/>
                        <a:ext cx="6303962" cy="113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34057"/>
              </p:ext>
            </p:extLst>
          </p:nvPr>
        </p:nvGraphicFramePr>
        <p:xfrm>
          <a:off x="1379538" y="3114229"/>
          <a:ext cx="649763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34" name="Equation" r:id="rId5" imgW="3187700" imgH="469900" progId="Equation.3">
                  <p:embed/>
                </p:oleObj>
              </mc:Choice>
              <mc:Fallback>
                <p:oleObj name="Equation" r:id="rId5" imgW="31877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3114229"/>
                        <a:ext cx="6497638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4633020"/>
            <a:ext cx="6795994" cy="970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 txBox="1">
            <a:spLocks noGrp="1"/>
          </p:cNvSpPr>
          <p:nvPr>
            <p:ph type="title"/>
          </p:nvPr>
        </p:nvSpPr>
        <p:spPr>
          <a:xfrm>
            <a:off x="0" y="46163"/>
            <a:ext cx="8868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QED and </a:t>
            </a:r>
            <a:r>
              <a:rPr lang="en-US" sz="4000" dirty="0">
                <a:solidFill>
                  <a:srgbClr val="0000FF"/>
                </a:solidFill>
              </a:rPr>
              <a:t>Q</a:t>
            </a:r>
            <a:r>
              <a:rPr lang="en-US" sz="4000" dirty="0">
                <a:solidFill>
                  <a:srgbClr val="CC0000"/>
                </a:solidFill>
              </a:rPr>
              <a:t>C</a:t>
            </a:r>
            <a:r>
              <a:rPr lang="en-US" sz="4000" dirty="0">
                <a:solidFill>
                  <a:srgbClr val="006600"/>
                </a:solidFill>
              </a:rPr>
              <a:t>D</a:t>
            </a:r>
            <a:r>
              <a:rPr lang="en-US" sz="4000" dirty="0" smtClean="0"/>
              <a:t>, similarities and differences</a:t>
            </a:r>
            <a:endParaRPr lang="en-US" sz="4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54" y="4934420"/>
            <a:ext cx="4780922" cy="16408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700" y="1332138"/>
            <a:ext cx="17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QED </a:t>
            </a:r>
            <a:r>
              <a:rPr lang="en-US" dirty="0" err="1" smtClean="0"/>
              <a:t>Lagrangian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15152"/>
            <a:ext cx="1662778" cy="5038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46" y="2091730"/>
            <a:ext cx="2438400" cy="469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00" y="2009812"/>
            <a:ext cx="2100900" cy="6636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1069014"/>
            <a:ext cx="3962400" cy="103834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016500" y="1230538"/>
            <a:ext cx="1333500" cy="673100"/>
          </a:xfrm>
          <a:prstGeom prst="ellipse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4" y="3123666"/>
            <a:ext cx="4565650" cy="79444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95427" y="3273578"/>
            <a:ext cx="17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</a:t>
            </a:r>
            <a:r>
              <a:rPr lang="en-US" dirty="0" err="1" smtClean="0"/>
              <a:t>Lagrangian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46" y="4071166"/>
            <a:ext cx="4013200" cy="3937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70" y="4470770"/>
            <a:ext cx="1506430" cy="251072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5159588" y="3953691"/>
            <a:ext cx="1395523" cy="673100"/>
          </a:xfrm>
          <a:prstGeom prst="ellipse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2777" y="3161453"/>
            <a:ext cx="1599375" cy="59358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158101" y="3591146"/>
            <a:ext cx="564051" cy="208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866001" y="3680046"/>
            <a:ext cx="564051" cy="208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898216" y="33262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+</a:t>
            </a:r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7452" y="2162590"/>
            <a:ext cx="2044700" cy="28934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 rot="20957296">
            <a:off x="8278618" y="1978855"/>
            <a:ext cx="564051" cy="208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2778" y="4978045"/>
            <a:ext cx="2629374" cy="1670664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6273958" y="4596306"/>
            <a:ext cx="1133507" cy="115855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683250" y="4889050"/>
            <a:ext cx="20968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     gluon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“self-coupling”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16" y="4007008"/>
            <a:ext cx="1721740" cy="4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Title 1"/>
          <p:cNvSpPr>
            <a:spLocks noGrp="1"/>
          </p:cNvSpPr>
          <p:nvPr>
            <p:ph type="title"/>
          </p:nvPr>
        </p:nvSpPr>
        <p:spPr>
          <a:xfrm>
            <a:off x="401638" y="63500"/>
            <a:ext cx="8229600" cy="801688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The K</a:t>
            </a:r>
            <a:r>
              <a:rPr lang="en-US" baseline="30000" smtClean="0">
                <a:ea typeface="ＭＳ Ｐゴシック" pitchFamily="4" charset="-128"/>
                <a:cs typeface="ＭＳ Ｐゴシック" pitchFamily="4" charset="-128"/>
              </a:rPr>
              <a:t>0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– K</a:t>
            </a:r>
            <a:r>
              <a:rPr lang="en-US" baseline="30000" smtClean="0">
                <a:ea typeface="ＭＳ Ｐゴシック" pitchFamily="4" charset="-128"/>
                <a:cs typeface="ＭＳ Ｐゴシック" pitchFamily="4" charset="-128"/>
              </a:rPr>
              <a:t>0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system</a:t>
            </a:r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1900238" y="2214563"/>
          <a:ext cx="44323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3" name="Equation" r:id="rId3" imgW="2133600" imgH="444500" progId="Equation.3">
                  <p:embed/>
                </p:oleObj>
              </mc:Choice>
              <mc:Fallback>
                <p:oleObj name="Equation" r:id="rId3" imgW="21336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238" y="2214563"/>
                        <a:ext cx="4432300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8388" y="3351213"/>
            <a:ext cx="592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Schrodinger’s eqn gives the time dependence</a:t>
            </a:r>
            <a:r>
              <a:rPr lang="en-US"/>
              <a:t>:</a:t>
            </a:r>
          </a:p>
        </p:txBody>
      </p:sp>
      <p:graphicFrame>
        <p:nvGraphicFramePr>
          <p:cNvPr id="158723" name="Object 3"/>
          <p:cNvGraphicFramePr>
            <a:graphicFrameLocks noChangeAspect="1"/>
          </p:cNvGraphicFramePr>
          <p:nvPr/>
        </p:nvGraphicFramePr>
        <p:xfrm>
          <a:off x="2843213" y="3876675"/>
          <a:ext cx="25463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4" name="Equation" r:id="rId5" imgW="1117600" imgH="355600" progId="Equation.3">
                  <p:embed/>
                </p:oleObj>
              </mc:Choice>
              <mc:Fallback>
                <p:oleObj name="Equation" r:id="rId5" imgW="1117600" imgH="355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876675"/>
                        <a:ext cx="254635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5" name="TextBox 6"/>
          <p:cNvSpPr txBox="1">
            <a:spLocks noChangeArrowheads="1"/>
          </p:cNvSpPr>
          <p:nvPr/>
        </p:nvSpPr>
        <p:spPr bwMode="auto">
          <a:xfrm>
            <a:off x="1104900" y="1112838"/>
            <a:ext cx="6373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In a neutral K meson system, the K</a:t>
            </a:r>
            <a:r>
              <a:rPr lang="en-US" sz="2400" baseline="30000"/>
              <a:t>0 </a:t>
            </a:r>
            <a:r>
              <a:rPr lang="en-US" sz="2400"/>
              <a:t>     K</a:t>
            </a:r>
            <a:r>
              <a:rPr lang="en-US" sz="2400" baseline="30000"/>
              <a:t>0</a:t>
            </a:r>
            <a:r>
              <a:rPr lang="en-US" sz="2400"/>
              <a:t> coupling</a:t>
            </a:r>
          </a:p>
          <a:p>
            <a:r>
              <a:rPr lang="en-US" sz="2400"/>
              <a:t>makes it a time-dependent mixture of  K</a:t>
            </a:r>
            <a:r>
              <a:rPr lang="en-US" sz="2400" baseline="30000"/>
              <a:t>0</a:t>
            </a:r>
            <a:r>
              <a:rPr lang="en-US" sz="2400"/>
              <a:t> and K</a:t>
            </a:r>
            <a:r>
              <a:rPr lang="en-US" sz="2400" baseline="30000"/>
              <a:t>0</a:t>
            </a:r>
            <a:r>
              <a:rPr lang="en-US" sz="2400"/>
              <a:t>. </a:t>
            </a:r>
          </a:p>
        </p:txBody>
      </p:sp>
      <p:sp>
        <p:nvSpPr>
          <p:cNvPr id="130056" name="TextBox 7"/>
          <p:cNvSpPr txBox="1">
            <a:spLocks noChangeArrowheads="1"/>
          </p:cNvSpPr>
          <p:nvPr/>
        </p:nvSpPr>
        <p:spPr bwMode="auto">
          <a:xfrm rot="10800000" flipH="1">
            <a:off x="6332538" y="1491784"/>
            <a:ext cx="774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130057" name="TextBox 8"/>
          <p:cNvSpPr txBox="1">
            <a:spLocks noChangeArrowheads="1"/>
          </p:cNvSpPr>
          <p:nvPr/>
        </p:nvSpPr>
        <p:spPr bwMode="auto">
          <a:xfrm rot="10800000">
            <a:off x="4181475" y="182563"/>
            <a:ext cx="604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_</a:t>
            </a:r>
            <a:endParaRPr lang="en-US" sz="3200" baseline="3000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89498" y="1371600"/>
            <a:ext cx="293688" cy="95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059" name="TextBox 12"/>
          <p:cNvSpPr txBox="1">
            <a:spLocks noChangeArrowheads="1"/>
          </p:cNvSpPr>
          <p:nvPr/>
        </p:nvSpPr>
        <p:spPr bwMode="auto">
          <a:xfrm rot="10800000">
            <a:off x="5889433" y="1143000"/>
            <a:ext cx="31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_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9013" y="5053013"/>
            <a:ext cx="43608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H</a:t>
            </a:r>
            <a:r>
              <a:rPr lang="en-US" sz="2400" dirty="0"/>
              <a:t> = Hamiltonian operator, in the</a:t>
            </a:r>
          </a:p>
          <a:p>
            <a:r>
              <a:rPr lang="en-US" sz="2400" dirty="0"/>
              <a:t> K </a:t>
            </a:r>
            <a:r>
              <a:rPr lang="en-US" sz="2400" dirty="0" err="1"/>
              <a:t>restframe</a:t>
            </a:r>
            <a:r>
              <a:rPr lang="en-US" sz="2400" dirty="0"/>
              <a:t>, </a:t>
            </a:r>
            <a:r>
              <a:rPr lang="en-US" sz="2400" i="1" dirty="0"/>
              <a:t>H</a:t>
            </a:r>
            <a:r>
              <a:rPr lang="en-US" sz="2400" dirty="0"/>
              <a:t>= “mass matrix:”</a:t>
            </a:r>
          </a:p>
        </p:txBody>
      </p:sp>
      <p:graphicFrame>
        <p:nvGraphicFramePr>
          <p:cNvPr id="1587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315025"/>
              </p:ext>
            </p:extLst>
          </p:nvPr>
        </p:nvGraphicFramePr>
        <p:xfrm>
          <a:off x="5441157" y="5011738"/>
          <a:ext cx="33321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5" name="Equation" r:id="rId7" imgW="1892300" imgH="495300" progId="Equation.DSMT4">
                  <p:embed/>
                </p:oleObj>
              </mc:Choice>
              <mc:Fallback>
                <p:oleObj name="Equation" r:id="rId7" imgW="1892300" imgH="495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157" y="5011738"/>
                        <a:ext cx="33321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2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Properties of the Mass Matrix</a:t>
            </a:r>
            <a:br>
              <a:rPr lang="en-US" dirty="0" smtClean="0">
                <a:ea typeface="ＭＳ Ｐゴシック" pitchFamily="4" charset="-128"/>
                <a:cs typeface="ＭＳ Ｐゴシック" pitchFamily="4" charset="-128"/>
              </a:rPr>
            </a:br>
            <a:r>
              <a:rPr lang="en-US" sz="3100" dirty="0" smtClean="0">
                <a:ea typeface="ＭＳ Ｐゴシック" pitchFamily="4" charset="-128"/>
                <a:cs typeface="ＭＳ Ｐゴシック" pitchFamily="4" charset="-128"/>
              </a:rPr>
              <a:t>-- assuming </a:t>
            </a:r>
            <a:r>
              <a:rPr lang="en-US" sz="3100" i="1" dirty="0" smtClean="0">
                <a:ea typeface="ＭＳ Ｐゴシック" pitchFamily="4" charset="-128"/>
                <a:cs typeface="ＭＳ Ｐゴシック" pitchFamily="4" charset="-128"/>
              </a:rPr>
              <a:t>CP</a:t>
            </a:r>
            <a:r>
              <a:rPr lang="en-US" sz="3100" dirty="0" smtClean="0">
                <a:ea typeface="ＭＳ Ｐゴシック" pitchFamily="4" charset="-128"/>
                <a:cs typeface="ＭＳ Ｐゴシック" pitchFamily="4" charset="-128"/>
              </a:rPr>
              <a:t> symmetry --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9969" y="825081"/>
            <a:ext cx="15827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 ignore K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life-time</a:t>
            </a:r>
          </a:p>
          <a:p>
            <a:pPr algn="r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terms (for now)</a:t>
            </a: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2779713" y="1489075"/>
          <a:ext cx="5135562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0" name="Equation" r:id="rId3" imgW="2755900" imgH="241300" progId="Equation.3">
                  <p:embed/>
                </p:oleObj>
              </mc:Choice>
              <mc:Fallback>
                <p:oleObj name="Equation" r:id="rId3" imgW="2755900" imgH="241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1489075"/>
                        <a:ext cx="5135562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81" name="TextBox 7"/>
          <p:cNvSpPr txBox="1">
            <a:spLocks noChangeArrowheads="1"/>
          </p:cNvSpPr>
          <p:nvPr/>
        </p:nvSpPr>
        <p:spPr bwMode="auto">
          <a:xfrm>
            <a:off x="220663" y="2141538"/>
            <a:ext cx="219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A50021"/>
                </a:solidFill>
                <a:latin typeface="Monotype Corsiva" pitchFamily="4" charset="0"/>
              </a:rPr>
              <a:t>CP</a:t>
            </a:r>
            <a:r>
              <a:rPr lang="en-US" sz="2000">
                <a:solidFill>
                  <a:srgbClr val="A50021"/>
                </a:solidFill>
              </a:rPr>
              <a:t>  symmetry says: </a:t>
            </a:r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2779713" y="2111375"/>
          <a:ext cx="56292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1" name="Equation" r:id="rId5" imgW="2997200" imgH="241300" progId="Equation.3">
                  <p:embed/>
                </p:oleObj>
              </mc:Choice>
              <mc:Fallback>
                <p:oleObj name="Equation" r:id="rId5" imgW="2997200" imgH="241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2111375"/>
                        <a:ext cx="5629275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82" name="TextBox 10"/>
          <p:cNvSpPr txBox="1">
            <a:spLocks noChangeArrowheads="1"/>
          </p:cNvSpPr>
          <p:nvPr/>
        </p:nvSpPr>
        <p:spPr bwMode="auto">
          <a:xfrm>
            <a:off x="147638" y="1452563"/>
            <a:ext cx="2684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A50021"/>
                </a:solidFill>
                <a:latin typeface="Monotype Corsiva" pitchFamily="4" charset="0"/>
              </a:rPr>
              <a:t>CP</a:t>
            </a:r>
            <a:r>
              <a:rPr lang="en-US" sz="2000">
                <a:solidFill>
                  <a:srgbClr val="A50021"/>
                </a:solidFill>
              </a:rPr>
              <a:t>T symmetry requires: </a:t>
            </a:r>
          </a:p>
        </p:txBody>
      </p:sp>
      <p:graphicFrame>
        <p:nvGraphicFramePr>
          <p:cNvPr id="221190" name="Object 4"/>
          <p:cNvGraphicFramePr>
            <a:graphicFrameLocks noChangeAspect="1"/>
          </p:cNvGraphicFramePr>
          <p:nvPr/>
        </p:nvGraphicFramePr>
        <p:xfrm>
          <a:off x="2125663" y="2897188"/>
          <a:ext cx="5799137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2" name="Equation" r:id="rId7" imgW="2768600" imgH="495300" progId="Equation.3">
                  <p:embed/>
                </p:oleObj>
              </mc:Choice>
              <mc:Fallback>
                <p:oleObj name="Equation" r:id="rId7" imgW="2768600" imgH="495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2897188"/>
                        <a:ext cx="5799137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2413" y="4889500"/>
            <a:ext cx="2579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A50021"/>
                </a:solidFill>
              </a:rPr>
              <a:t>Schrodinger’s equation</a:t>
            </a:r>
          </a:p>
          <a:p>
            <a:r>
              <a:rPr lang="en-US" sz="2000">
                <a:solidFill>
                  <a:srgbClr val="A50021"/>
                </a:solidFill>
              </a:rPr>
              <a:t>for energy eigenstates; </a:t>
            </a:r>
          </a:p>
        </p:txBody>
      </p:sp>
      <p:graphicFrame>
        <p:nvGraphicFramePr>
          <p:cNvPr id="221191" name="Object 5"/>
          <p:cNvGraphicFramePr>
            <a:graphicFrameLocks noChangeAspect="1"/>
          </p:cNvGraphicFramePr>
          <p:nvPr/>
        </p:nvGraphicFramePr>
        <p:xfrm>
          <a:off x="3506788" y="4875213"/>
          <a:ext cx="4419600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3" name="Equation" r:id="rId9" imgW="2438400" imgH="927100" progId="Equation.3">
                  <p:embed/>
                </p:oleObj>
              </mc:Choice>
              <mc:Fallback>
                <p:oleObj name="Equation" r:id="rId9" imgW="2438400" imgH="9271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788" y="4875213"/>
                        <a:ext cx="4419600" cy="168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4" name="Object 6"/>
          <p:cNvGraphicFramePr>
            <a:graphicFrameLocks noChangeAspect="1"/>
          </p:cNvGraphicFramePr>
          <p:nvPr/>
        </p:nvGraphicFramePr>
        <p:xfrm>
          <a:off x="1938338" y="4305300"/>
          <a:ext cx="44989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4" name="Equation" r:id="rId11" imgW="2768600" imgH="203200" progId="Equation.DSMT4">
                  <p:embed/>
                </p:oleObj>
              </mc:Choice>
              <mc:Fallback>
                <p:oleObj name="Equation" r:id="rId11" imgW="2768600" imgH="203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4305300"/>
                        <a:ext cx="4498975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Solutions for </a:t>
            </a:r>
            <a:r>
              <a:rPr lang="en-US" dirty="0" err="1" smtClean="0">
                <a:latin typeface="Symbol" pitchFamily="4" charset="2"/>
                <a:ea typeface="ＭＳ Ｐゴシック" pitchFamily="4" charset="-128"/>
                <a:cs typeface="ＭＳ Ｐゴシック" pitchFamily="4" charset="-128"/>
              </a:rPr>
              <a:t>ψ</a:t>
            </a:r>
            <a:r>
              <a:rPr lang="en-US" dirty="0" err="1" smtClean="0">
                <a:ea typeface="ＭＳ Ｐゴシック" pitchFamily="4" charset="-128"/>
                <a:cs typeface="ＭＳ Ｐゴシック" pitchFamily="4" charset="-128"/>
              </a:rPr>
              <a:t>(t</a:t>
            </a:r>
            <a:r>
              <a:rPr lang="en-US" dirty="0" smtClean="0">
                <a:ea typeface="ＭＳ Ｐゴシック" pitchFamily="4" charset="-128"/>
                <a:cs typeface="ＭＳ Ｐゴシック" pitchFamily="4" charset="-128"/>
              </a:rPr>
              <a:t>)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343275" y="1517650"/>
          <a:ext cx="3167063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21" name="Equation" r:id="rId3" imgW="1435100" imgH="444500" progId="Equation.3">
                  <p:embed/>
                </p:oleObj>
              </mc:Choice>
              <mc:Fallback>
                <p:oleObj name="Equation" r:id="rId3" imgW="14351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275" y="1517650"/>
                        <a:ext cx="3167063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04900" y="1538288"/>
            <a:ext cx="17256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world’s simplest</a:t>
            </a:r>
          </a:p>
          <a:p>
            <a:pPr algn="ctr">
              <a:defRPr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eigenvalue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equation:</a:t>
            </a:r>
          </a:p>
        </p:txBody>
      </p:sp>
      <p:graphicFrame>
        <p:nvGraphicFramePr>
          <p:cNvPr id="191494" name="Object 3"/>
          <p:cNvGraphicFramePr>
            <a:graphicFrameLocks noChangeAspect="1"/>
          </p:cNvGraphicFramePr>
          <p:nvPr/>
        </p:nvGraphicFramePr>
        <p:xfrm>
          <a:off x="1560513" y="3046413"/>
          <a:ext cx="5249862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22" name="Equation" r:id="rId5" imgW="2832100" imgH="596900" progId="Equation.3">
                  <p:embed/>
                </p:oleObj>
              </mc:Choice>
              <mc:Fallback>
                <p:oleObj name="Equation" r:id="rId5" imgW="2832100" imgH="596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46413"/>
                        <a:ext cx="5249862" cy="1106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759075" y="2738438"/>
            <a:ext cx="11604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eigenvalues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1863" y="2738438"/>
            <a:ext cx="11287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eigenstates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9149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480680"/>
              </p:ext>
            </p:extLst>
          </p:nvPr>
        </p:nvGraphicFramePr>
        <p:xfrm>
          <a:off x="2629646" y="4543425"/>
          <a:ext cx="4357688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23" name="Equation" r:id="rId7" imgW="2159000" imgH="546100" progId="Equation.3">
                  <p:embed/>
                </p:oleObj>
              </mc:Choice>
              <mc:Fallback>
                <p:oleObj name="Equation" r:id="rId7" imgW="2159000" imgH="546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646" y="4543425"/>
                        <a:ext cx="4357688" cy="1103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516049"/>
              </p:ext>
            </p:extLst>
          </p:nvPr>
        </p:nvGraphicFramePr>
        <p:xfrm>
          <a:off x="242046" y="4812365"/>
          <a:ext cx="17684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24" name="Equation" r:id="rId9" imgW="1066800" imgH="241300" progId="Equation.DSMT4">
                  <p:embed/>
                </p:oleObj>
              </mc:Choice>
              <mc:Fallback>
                <p:oleObj name="Equation" r:id="rId9" imgW="1066800" imgH="2413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046" y="4812365"/>
                        <a:ext cx="176847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431209" y="4543425"/>
            <a:ext cx="4621212" cy="110331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19096" y="4573588"/>
            <a:ext cx="10398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even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34971" y="5173663"/>
            <a:ext cx="950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odd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284" y="4391041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sing: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5" grpId="0" animBg="1"/>
      <p:bldP spid="18" grpId="0"/>
      <p:bldP spid="19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4625" cy="919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Decay modes of the K</a:t>
            </a:r>
            <a:r>
              <a:rPr lang="en-US" baseline="-25000" dirty="0" smtClean="0"/>
              <a:t>1</a:t>
            </a:r>
            <a:r>
              <a:rPr lang="en-US" dirty="0" smtClean="0"/>
              <a:t> and K</a:t>
            </a:r>
            <a:r>
              <a:rPr lang="en-US" baseline="-25000" dirty="0" smtClean="0"/>
              <a:t>2</a:t>
            </a:r>
            <a:r>
              <a:rPr lang="en-US" dirty="0" smtClean="0"/>
              <a:t> states</a:t>
            </a:r>
            <a:endParaRPr lang="en-US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93738" y="1497013"/>
          <a:ext cx="1625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08" name="Equation" r:id="rId3" imgW="1054100" imgH="520700" progId="Equation.3">
                  <p:embed/>
                </p:oleObj>
              </mc:Choice>
              <mc:Fallback>
                <p:oleObj name="Equation" r:id="rId3" imgW="1054100" imgH="520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1497013"/>
                        <a:ext cx="16256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53" name="Object 3"/>
          <p:cNvGraphicFramePr>
            <a:graphicFrameLocks noChangeAspect="1"/>
          </p:cNvGraphicFramePr>
          <p:nvPr/>
        </p:nvGraphicFramePr>
        <p:xfrm>
          <a:off x="3122613" y="1400175"/>
          <a:ext cx="39655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09" name="Equation" r:id="rId5" imgW="2095500" imgH="596900" progId="Equation.3">
                  <p:embed/>
                </p:oleObj>
              </mc:Choice>
              <mc:Fallback>
                <p:oleObj name="Equation" r:id="rId5" imgW="2095500" imgH="596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613" y="1400175"/>
                        <a:ext cx="3965575" cy="1127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989263" y="1390650"/>
            <a:ext cx="4171950" cy="110331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42163" y="1403350"/>
            <a:ext cx="1038225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even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6450" y="2005013"/>
            <a:ext cx="950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odd </a:t>
            </a:r>
          </a:p>
        </p:txBody>
      </p:sp>
      <p:graphicFrame>
        <p:nvGraphicFramePr>
          <p:cNvPr id="159758" name="Object 4"/>
          <p:cNvGraphicFramePr>
            <a:graphicFrameLocks noChangeAspect="1"/>
          </p:cNvGraphicFramePr>
          <p:nvPr/>
        </p:nvGraphicFramePr>
        <p:xfrm>
          <a:off x="1781175" y="3387725"/>
          <a:ext cx="4840288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10" name="Equation" r:id="rId7" imgW="2374900" imgH="660400" progId="Equation.3">
                  <p:embed/>
                </p:oleObj>
              </mc:Choice>
              <mc:Fallback>
                <p:oleObj name="Equation" r:id="rId7" imgW="2374900" imgH="660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3387725"/>
                        <a:ext cx="4840288" cy="1347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2238375" y="4560888"/>
            <a:ext cx="1758950" cy="15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89263" y="3244850"/>
            <a:ext cx="592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OK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954338" y="4510088"/>
            <a:ext cx="550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OK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238375" y="3603625"/>
            <a:ext cx="2081213" cy="1111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95500" y="3711575"/>
            <a:ext cx="1925638" cy="755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38375" y="3832225"/>
            <a:ext cx="2081213" cy="552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 rot="-960375">
            <a:off x="3446463" y="3790950"/>
            <a:ext cx="457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 rot="1646495">
            <a:off x="3505200" y="4151313"/>
            <a:ext cx="457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29413" y="2962275"/>
            <a:ext cx="19875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Gell-Mann &amp;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Pais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>
              <a:defRPr/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“…no more than half</a:t>
            </a:r>
          </a:p>
          <a:p>
            <a:pPr>
              <a:defRPr/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of all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Symbol"/>
              </a:rPr>
              <a:t>θ</a:t>
            </a:r>
            <a:r>
              <a:rPr lang="en-US" sz="1600" i="1" baseline="30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’s…decay into</a:t>
            </a:r>
          </a:p>
          <a:p>
            <a:pPr>
              <a:defRPr/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two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</a:rPr>
              <a:t>pions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.” </a:t>
            </a:r>
          </a:p>
        </p:txBody>
      </p:sp>
      <p:graphicFrame>
        <p:nvGraphicFramePr>
          <p:cNvPr id="159761" name="Object 5"/>
          <p:cNvGraphicFramePr>
            <a:graphicFrameLocks noChangeAspect="1"/>
          </p:cNvGraphicFramePr>
          <p:nvPr/>
        </p:nvGraphicFramePr>
        <p:xfrm>
          <a:off x="617538" y="5411788"/>
          <a:ext cx="332740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11" name="Equation" r:id="rId9" imgW="1917700" imgH="660400" progId="Equation.DSMT4">
                  <p:embed/>
                </p:oleObj>
              </mc:Choice>
              <mc:Fallback>
                <p:oleObj name="Equation" r:id="rId9" imgW="1917700" imgH="6604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5411788"/>
                        <a:ext cx="3327400" cy="1146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62" name="Object 6"/>
          <p:cNvGraphicFramePr>
            <a:graphicFrameLocks noChangeAspect="1"/>
          </p:cNvGraphicFramePr>
          <p:nvPr/>
        </p:nvGraphicFramePr>
        <p:xfrm>
          <a:off x="5172075" y="5389563"/>
          <a:ext cx="35274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12" name="Equation" r:id="rId11" imgW="2032000" imgH="660400" progId="Equation.DSMT4">
                  <p:embed/>
                </p:oleObj>
              </mc:Choice>
              <mc:Fallback>
                <p:oleObj name="Equation" r:id="rId11" imgW="2032000" imgH="660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5389563"/>
                        <a:ext cx="35274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6588" y="3408363"/>
            <a:ext cx="1039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even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738" y="4335463"/>
            <a:ext cx="9525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odd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5" grpId="0"/>
      <p:bldP spid="26" grpId="0"/>
      <p:bldP spid="41" grpId="0"/>
      <p:bldP spid="42" grpId="0"/>
      <p:bldP spid="44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 baseline="-25000" smtClean="0">
                <a:ea typeface="ＭＳ Ｐゴシック" pitchFamily="4" charset="-128"/>
                <a:cs typeface="ＭＳ Ｐゴシック" pitchFamily="4" charset="-128"/>
              </a:rPr>
              <a:t>1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&amp; K</a:t>
            </a:r>
            <a:r>
              <a:rPr lang="en-US" baseline="-25000" smtClean="0">
                <a:ea typeface="ＭＳ Ｐゴシック" pitchFamily="4" charset="-128"/>
                <a:cs typeface="ＭＳ Ｐゴシック" pitchFamily="4" charset="-128"/>
              </a:rPr>
              <a:t>2</a:t>
            </a:r>
            <a:r>
              <a:rPr lang="en-US" smtClean="0">
                <a:ea typeface="ＭＳ Ｐゴシック" pitchFamily="4" charset="-128"/>
                <a:cs typeface="ＭＳ Ｐゴシック" pitchFamily="4" charset="-128"/>
              </a:rPr>
              <a:t> lifetimes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" y="3200400"/>
            <a:ext cx="70072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</a:rPr>
              <a:t> K</a:t>
            </a:r>
            <a:r>
              <a:rPr lang="en-US" sz="4400" baseline="-25000">
                <a:ea typeface="SimSun" pitchFamily="2" charset="-122"/>
                <a:cs typeface="SimSun" pitchFamily="2" charset="-122"/>
              </a:rPr>
              <a:t>1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</a:rPr>
              <a:t> </a:t>
            </a:r>
            <a:r>
              <a:rPr lang="en-US" sz="4400">
                <a:ea typeface="SimSun" pitchFamily="2" charset="-122"/>
                <a:cs typeface="SimSun" pitchFamily="2" charset="-122"/>
                <a:sym typeface="Wingdings" pitchFamily="4" charset="2"/>
              </a:rPr>
              <a:t>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 π</a:t>
            </a:r>
            <a:r>
              <a:rPr lang="en-US" sz="4400" baseline="300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+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 π</a:t>
            </a:r>
            <a:r>
              <a:rPr lang="en-US" sz="4400" baseline="300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- 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 </a:t>
            </a:r>
            <a:r>
              <a:rPr lang="en-US" sz="3200">
                <a:ea typeface="SimSun" pitchFamily="2" charset="-122"/>
                <a:cs typeface="SimSun" pitchFamily="2" charset="-122"/>
                <a:sym typeface="Wingdings" pitchFamily="4" charset="2"/>
              </a:rPr>
              <a:t>has more phase space</a:t>
            </a:r>
            <a:endParaRPr lang="en-US" sz="3200">
              <a:latin typeface="Symbol" pitchFamily="4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600200" y="4006850"/>
            <a:ext cx="581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000066"/>
                </a:solidFill>
              </a:rPr>
              <a:t>Q</a:t>
            </a:r>
            <a:r>
              <a:rPr lang="en-US" sz="3600" baseline="-25000">
                <a:solidFill>
                  <a:srgbClr val="000066"/>
                </a:solidFill>
              </a:rPr>
              <a:t>K</a:t>
            </a:r>
            <a:r>
              <a:rPr lang="en-US" sz="3600" baseline="-45000">
                <a:solidFill>
                  <a:srgbClr val="000066"/>
                </a:solidFill>
              </a:rPr>
              <a:t>1</a:t>
            </a:r>
            <a:r>
              <a:rPr lang="en-US" sz="3600">
                <a:solidFill>
                  <a:srgbClr val="000066"/>
                </a:solidFill>
              </a:rPr>
              <a:t> = m</a:t>
            </a:r>
            <a:r>
              <a:rPr lang="en-US" sz="3600" baseline="-25000">
                <a:solidFill>
                  <a:srgbClr val="000066"/>
                </a:solidFill>
              </a:rPr>
              <a:t>K</a:t>
            </a:r>
            <a:r>
              <a:rPr lang="en-US" sz="3600">
                <a:solidFill>
                  <a:srgbClr val="000066"/>
                </a:solidFill>
              </a:rPr>
              <a:t> – 2m</a:t>
            </a:r>
            <a:r>
              <a:rPr lang="en-US" sz="3600" baseline="-25000">
                <a:solidFill>
                  <a:srgbClr val="000066"/>
                </a:solidFill>
                <a:latin typeface="Symbol" pitchFamily="4" charset="2"/>
              </a:rPr>
              <a:t>π</a:t>
            </a:r>
            <a:r>
              <a:rPr lang="en-US" sz="3600">
                <a:solidFill>
                  <a:srgbClr val="000066"/>
                </a:solidFill>
              </a:rPr>
              <a:t> </a:t>
            </a:r>
            <a:r>
              <a:rPr lang="en-US" sz="3600">
                <a:solidFill>
                  <a:srgbClr val="000066"/>
                </a:solidFill>
                <a:sym typeface="Symbol" pitchFamily="4" charset="2"/>
              </a:rPr>
              <a:t>≈</a:t>
            </a:r>
            <a:r>
              <a:rPr lang="en-US" sz="3600">
                <a:solidFill>
                  <a:srgbClr val="000066"/>
                </a:solidFill>
              </a:rPr>
              <a:t> 215 MeV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33400" y="1143000"/>
            <a:ext cx="7318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</a:rPr>
              <a:t> K</a:t>
            </a:r>
            <a:r>
              <a:rPr lang="en-US" sz="4400" baseline="-25000">
                <a:ea typeface="SimSun" pitchFamily="2" charset="-122"/>
                <a:cs typeface="SimSun" pitchFamily="2" charset="-122"/>
              </a:rPr>
              <a:t>2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</a:rPr>
              <a:t> </a:t>
            </a:r>
            <a:r>
              <a:rPr lang="en-US" sz="4400">
                <a:ea typeface="SimSun" pitchFamily="2" charset="-122"/>
                <a:cs typeface="SimSun" pitchFamily="2" charset="-122"/>
                <a:sym typeface="Wingdings" pitchFamily="4" charset="2"/>
              </a:rPr>
              <a:t>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 π</a:t>
            </a:r>
            <a:r>
              <a:rPr lang="en-US" sz="4400" baseline="300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+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 π</a:t>
            </a:r>
            <a:r>
              <a:rPr lang="en-US" sz="4400" baseline="300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- 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π</a:t>
            </a:r>
            <a:r>
              <a:rPr lang="en-US" sz="4400" baseline="300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0</a:t>
            </a:r>
            <a:r>
              <a:rPr lang="en-US" sz="4400">
                <a:latin typeface="Symbol" pitchFamily="4" charset="2"/>
                <a:ea typeface="SimSun" pitchFamily="2" charset="-122"/>
                <a:cs typeface="SimSun" pitchFamily="2" charset="-122"/>
                <a:sym typeface="Wingdings" pitchFamily="4" charset="2"/>
              </a:rPr>
              <a:t> </a:t>
            </a:r>
            <a:r>
              <a:rPr lang="en-US" sz="3200">
                <a:ea typeface="SimSun" pitchFamily="2" charset="-122"/>
                <a:cs typeface="SimSun" pitchFamily="2" charset="-122"/>
                <a:sym typeface="Wingdings" pitchFamily="4" charset="2"/>
              </a:rPr>
              <a:t>has little phase space</a:t>
            </a:r>
            <a:endParaRPr lang="en-US" sz="3200">
              <a:latin typeface="Symbol" pitchFamily="4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752600" y="2057400"/>
            <a:ext cx="5570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000066"/>
                </a:solidFill>
              </a:rPr>
              <a:t>Q</a:t>
            </a:r>
            <a:r>
              <a:rPr lang="en-US" sz="3600" baseline="-25000">
                <a:solidFill>
                  <a:srgbClr val="000066"/>
                </a:solidFill>
              </a:rPr>
              <a:t>K</a:t>
            </a:r>
            <a:r>
              <a:rPr lang="en-US" sz="3600" baseline="-45000">
                <a:solidFill>
                  <a:srgbClr val="000066"/>
                </a:solidFill>
              </a:rPr>
              <a:t>2</a:t>
            </a:r>
            <a:r>
              <a:rPr lang="en-US" sz="3600">
                <a:solidFill>
                  <a:srgbClr val="000066"/>
                </a:solidFill>
              </a:rPr>
              <a:t> = m</a:t>
            </a:r>
            <a:r>
              <a:rPr lang="en-US" sz="3600" baseline="-25000">
                <a:solidFill>
                  <a:srgbClr val="000066"/>
                </a:solidFill>
              </a:rPr>
              <a:t>K</a:t>
            </a:r>
            <a:r>
              <a:rPr lang="en-US" sz="3600">
                <a:solidFill>
                  <a:srgbClr val="000066"/>
                </a:solidFill>
              </a:rPr>
              <a:t> – 3m</a:t>
            </a:r>
            <a:r>
              <a:rPr lang="en-US" sz="3600" baseline="-25000">
                <a:solidFill>
                  <a:srgbClr val="000066"/>
                </a:solidFill>
                <a:latin typeface="Symbol" pitchFamily="4" charset="2"/>
              </a:rPr>
              <a:t>π</a:t>
            </a:r>
            <a:r>
              <a:rPr lang="en-US" sz="3600">
                <a:solidFill>
                  <a:srgbClr val="000066"/>
                </a:solidFill>
              </a:rPr>
              <a:t> </a:t>
            </a:r>
            <a:r>
              <a:rPr lang="en-US" sz="3600">
                <a:solidFill>
                  <a:srgbClr val="000066"/>
                </a:solidFill>
                <a:sym typeface="Symbol" pitchFamily="4" charset="2"/>
              </a:rPr>
              <a:t>≈</a:t>
            </a:r>
            <a:r>
              <a:rPr lang="en-US" sz="3600">
                <a:solidFill>
                  <a:srgbClr val="000066"/>
                </a:solidFill>
              </a:rPr>
              <a:t> 80 MeV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57200" y="5029200"/>
            <a:ext cx="4205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663300"/>
                </a:solidFill>
              </a:rPr>
              <a:t>Easier for K</a:t>
            </a:r>
            <a:r>
              <a:rPr lang="en-US" sz="3600" baseline="-25000">
                <a:solidFill>
                  <a:srgbClr val="663300"/>
                </a:solidFill>
              </a:rPr>
              <a:t>1</a:t>
            </a:r>
            <a:r>
              <a:rPr lang="en-US" sz="3600">
                <a:solidFill>
                  <a:srgbClr val="663300"/>
                </a:solidFill>
              </a:rPr>
              <a:t> to decay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943600" y="4953000"/>
            <a:ext cx="22685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663300"/>
                </a:solidFill>
                <a:sym typeface="Wingdings" pitchFamily="4" charset="2"/>
              </a:rPr>
              <a:t></a:t>
            </a:r>
            <a:r>
              <a:rPr lang="en-US" sz="4400">
                <a:solidFill>
                  <a:srgbClr val="663300"/>
                </a:solidFill>
                <a:latin typeface="Symbol" pitchFamily="4" charset="2"/>
                <a:sym typeface="Wingdings" pitchFamily="4" charset="2"/>
              </a:rPr>
              <a:t>τ</a:t>
            </a:r>
            <a:r>
              <a:rPr lang="en-US" sz="3600" baseline="-25000">
                <a:solidFill>
                  <a:srgbClr val="663300"/>
                </a:solidFill>
                <a:sym typeface="Wingdings" pitchFamily="4" charset="2"/>
              </a:rPr>
              <a:t>K</a:t>
            </a:r>
            <a:r>
              <a:rPr lang="en-US" sz="3600" baseline="-45000">
                <a:solidFill>
                  <a:srgbClr val="663300"/>
                </a:solidFill>
                <a:sym typeface="Wingdings" pitchFamily="4" charset="2"/>
              </a:rPr>
              <a:t>1</a:t>
            </a:r>
            <a:r>
              <a:rPr lang="en-US" sz="3600">
                <a:solidFill>
                  <a:srgbClr val="663300"/>
                </a:solidFill>
                <a:sym typeface="Wingdings" pitchFamily="4" charset="2"/>
              </a:rPr>
              <a:t>&lt;&lt;</a:t>
            </a:r>
            <a:r>
              <a:rPr lang="en-US" sz="4400">
                <a:solidFill>
                  <a:srgbClr val="663300"/>
                </a:solidFill>
                <a:latin typeface="Symbol" pitchFamily="4" charset="2"/>
                <a:sym typeface="Wingdings" pitchFamily="4" charset="2"/>
              </a:rPr>
              <a:t>τ</a:t>
            </a:r>
            <a:r>
              <a:rPr lang="en-US" sz="3600" baseline="-25000">
                <a:solidFill>
                  <a:srgbClr val="663300"/>
                </a:solidFill>
                <a:sym typeface="Wingdings" pitchFamily="4" charset="2"/>
              </a:rPr>
              <a:t>K</a:t>
            </a:r>
            <a:r>
              <a:rPr lang="en-US" sz="3600" baseline="-45000">
                <a:solidFill>
                  <a:srgbClr val="663300"/>
                </a:solidFill>
                <a:sym typeface="Wingdings" pitchFamily="4" charset="2"/>
              </a:rPr>
              <a:t>2</a:t>
            </a:r>
            <a:endParaRPr lang="en-US" sz="3600" baseline="-45000">
              <a:solidFill>
                <a:srgbClr val="663300"/>
              </a:solidFill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096000" y="914400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  <a:r>
              <a:rPr lang="ja-JP" altLang="en-US" sz="2400">
                <a:solidFill>
                  <a:srgbClr val="A50021"/>
                </a:solidFill>
              </a:rPr>
              <a:t>相空间</a:t>
            </a:r>
            <a:endParaRPr lang="en-US" sz="240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/>
      <p:bldP spid="27655" grpId="0"/>
      <p:bldP spid="27656" grpId="0"/>
      <p:bldP spid="276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latin typeface="Comic Sans MS" pitchFamily="4" charset="0"/>
                <a:ea typeface="ＭＳ Ｐゴシック" pitchFamily="4" charset="-128"/>
                <a:cs typeface="ＭＳ Ｐゴシック" pitchFamily="4" charset="-128"/>
              </a:rPr>
              <a:t>1956: Search for long-lived K</a:t>
            </a:r>
            <a:r>
              <a:rPr lang="en-US" sz="4000" b="1" baseline="30000">
                <a:latin typeface="Comic Sans MS" pitchFamily="4" charset="0"/>
                <a:ea typeface="ＭＳ Ｐゴシック" pitchFamily="4" charset="-128"/>
                <a:cs typeface="ＭＳ Ｐゴシック" pitchFamily="4" charset="-128"/>
              </a:rPr>
              <a:t>0</a:t>
            </a:r>
          </a:p>
        </p:txBody>
      </p:sp>
      <p:sp>
        <p:nvSpPr>
          <p:cNvPr id="136195" name="Rectangle 6"/>
          <p:cNvSpPr>
            <a:spLocks noChangeArrowheads="1"/>
          </p:cNvSpPr>
          <p:nvPr/>
        </p:nvSpPr>
        <p:spPr bwMode="auto">
          <a:xfrm>
            <a:off x="304800" y="1752600"/>
            <a:ext cx="409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66"/>
                </a:solidFill>
              </a:rPr>
              <a:t>Brookhaven-Columbia Expt</a:t>
            </a:r>
          </a:p>
        </p:txBody>
      </p:sp>
      <p:pic>
        <p:nvPicPr>
          <p:cNvPr id="13619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2362200"/>
            <a:ext cx="4953000" cy="3157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creen shot 2016-06-26 at 6.46.2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5300" y="0"/>
            <a:ext cx="561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2330450" y="5678488"/>
            <a:ext cx="2474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Can you see it?</a:t>
            </a:r>
          </a:p>
        </p:txBody>
      </p:sp>
      <p:sp>
        <p:nvSpPr>
          <p:cNvPr id="137220" name="TextBox 5"/>
          <p:cNvSpPr txBox="1">
            <a:spLocks noChangeArrowheads="1"/>
          </p:cNvSpPr>
          <p:nvPr/>
        </p:nvSpPr>
        <p:spPr bwMode="auto">
          <a:xfrm>
            <a:off x="2052638" y="477838"/>
            <a:ext cx="47117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First observation of a long-lived neutral K meson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 baseline="-25000">
                <a:ea typeface="ＭＳ Ｐゴシック" pitchFamily="4" charset="-128"/>
                <a:cs typeface="ＭＳ Ｐゴシック" pitchFamily="4" charset="-128"/>
              </a:rPr>
              <a:t>S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 &amp; K</a:t>
            </a:r>
            <a:r>
              <a:rPr lang="en-US" baseline="-25000">
                <a:ea typeface="ＭＳ Ｐゴシック" pitchFamily="4" charset="-128"/>
                <a:cs typeface="ＭＳ Ｐゴシック" pitchFamily="4" charset="-128"/>
              </a:rPr>
              <a:t>L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 mesons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68375" y="1477963"/>
            <a:ext cx="73263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Two neutral K mesons were identified: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68375" y="2362200"/>
            <a:ext cx="7947025" cy="7080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66"/>
                </a:solidFill>
              </a:rPr>
              <a:t>K</a:t>
            </a:r>
            <a:r>
              <a:rPr lang="en-US" sz="3200" baseline="-25000">
                <a:solidFill>
                  <a:srgbClr val="000066"/>
                </a:solidFill>
              </a:rPr>
              <a:t>1</a:t>
            </a:r>
            <a:r>
              <a:rPr lang="en-US" sz="3200">
                <a:solidFill>
                  <a:srgbClr val="000066"/>
                </a:solidFill>
              </a:rPr>
              <a:t> </a:t>
            </a:r>
            <a:r>
              <a:rPr lang="en-US" sz="3200">
                <a:solidFill>
                  <a:srgbClr val="000066"/>
                </a:solidFill>
                <a:sym typeface="Wingdings" pitchFamily="4" charset="2"/>
              </a:rPr>
              <a:t> </a:t>
            </a:r>
            <a:r>
              <a:rPr lang="en-US" sz="3200">
                <a:solidFill>
                  <a:srgbClr val="000066"/>
                </a:solidFill>
                <a:latin typeface="Symbol" pitchFamily="4" charset="2"/>
                <a:sym typeface="Wingdings" pitchFamily="4" charset="2"/>
              </a:rPr>
              <a:t>π</a:t>
            </a:r>
            <a:r>
              <a:rPr lang="en-US" sz="3200" baseline="30000">
                <a:solidFill>
                  <a:srgbClr val="000066"/>
                </a:solidFill>
                <a:sym typeface="Wingdings" pitchFamily="4" charset="2"/>
              </a:rPr>
              <a:t>+</a:t>
            </a:r>
            <a:r>
              <a:rPr lang="en-US" sz="3200">
                <a:solidFill>
                  <a:srgbClr val="000066"/>
                </a:solidFill>
                <a:latin typeface="Symbol" pitchFamily="4" charset="2"/>
                <a:sym typeface="Wingdings" pitchFamily="4" charset="2"/>
              </a:rPr>
              <a:t>π</a:t>
            </a:r>
            <a:r>
              <a:rPr lang="en-US" sz="3200" baseline="30000">
                <a:solidFill>
                  <a:srgbClr val="000066"/>
                </a:solidFill>
                <a:sym typeface="Wingdings" pitchFamily="4" charset="2"/>
              </a:rPr>
              <a:t>-</a:t>
            </a:r>
            <a:r>
              <a:rPr lang="en-US" sz="3200">
                <a:solidFill>
                  <a:srgbClr val="000066"/>
                </a:solidFill>
                <a:sym typeface="Wingdings" pitchFamily="4" charset="2"/>
              </a:rPr>
              <a:t>   </a:t>
            </a:r>
            <a:r>
              <a:rPr lang="en-US" sz="4000">
                <a:solidFill>
                  <a:srgbClr val="000066"/>
                </a:solidFill>
                <a:latin typeface="Symbol" pitchFamily="4" charset="2"/>
                <a:sym typeface="Wingdings" pitchFamily="4" charset="2"/>
              </a:rPr>
              <a:t>τ</a:t>
            </a:r>
            <a:r>
              <a:rPr lang="en-US" sz="3200" baseline="-25000">
                <a:solidFill>
                  <a:srgbClr val="000066"/>
                </a:solidFill>
                <a:sym typeface="Wingdings" pitchFamily="4" charset="2"/>
              </a:rPr>
              <a:t>K</a:t>
            </a:r>
            <a:r>
              <a:rPr lang="en-US" sz="3200" baseline="-45000">
                <a:solidFill>
                  <a:srgbClr val="000066"/>
                </a:solidFill>
                <a:sym typeface="Wingdings" pitchFamily="4" charset="2"/>
              </a:rPr>
              <a:t>S</a:t>
            </a:r>
            <a:r>
              <a:rPr lang="en-US" sz="3200">
                <a:solidFill>
                  <a:srgbClr val="000066"/>
                </a:solidFill>
                <a:sym typeface="Wingdings" pitchFamily="4" charset="2"/>
              </a:rPr>
              <a:t> </a:t>
            </a:r>
            <a:r>
              <a:rPr lang="en-US" sz="3200">
                <a:solidFill>
                  <a:srgbClr val="000066"/>
                </a:solidFill>
                <a:sym typeface="Symbol" pitchFamily="4" charset="2"/>
              </a:rPr>
              <a:t>≈</a:t>
            </a:r>
            <a:r>
              <a:rPr lang="en-US" sz="3200">
                <a:solidFill>
                  <a:srgbClr val="000066"/>
                </a:solidFill>
                <a:sym typeface="Wingdings" pitchFamily="4" charset="2"/>
              </a:rPr>
              <a:t> 0.1 nanosecs   (</a:t>
            </a:r>
            <a:r>
              <a:rPr lang="en-US" sz="3200">
                <a:solidFill>
                  <a:srgbClr val="000066"/>
                </a:solidFill>
                <a:sym typeface="Symbol" pitchFamily="4" charset="2"/>
              </a:rPr>
              <a:t>≈</a:t>
            </a:r>
            <a:r>
              <a:rPr lang="en-US" sz="3200">
                <a:solidFill>
                  <a:srgbClr val="000066"/>
                </a:solidFill>
                <a:sym typeface="Wingdings" pitchFamily="4" charset="2"/>
              </a:rPr>
              <a:t>10</a:t>
            </a:r>
            <a:r>
              <a:rPr lang="en-US" sz="3200" baseline="30000">
                <a:solidFill>
                  <a:srgbClr val="000066"/>
                </a:solidFill>
                <a:sym typeface="Wingdings" pitchFamily="4" charset="2"/>
              </a:rPr>
              <a:t>-10</a:t>
            </a:r>
            <a:r>
              <a:rPr lang="en-US" sz="3200">
                <a:solidFill>
                  <a:srgbClr val="000066"/>
                </a:solidFill>
                <a:sym typeface="Wingdings" pitchFamily="4" charset="2"/>
              </a:rPr>
              <a:t>s)</a:t>
            </a:r>
            <a:endParaRPr lang="en-US" sz="3200">
              <a:solidFill>
                <a:srgbClr val="000066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81000" y="3733800"/>
            <a:ext cx="8305800" cy="70802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sz="32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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ymbol" pitchFamily="4" charset="2"/>
                <a:sym typeface="Wingdings" pitchFamily="4" charset="2"/>
              </a:rPr>
              <a:t>π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+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ymbol" pitchFamily="4" charset="2"/>
                <a:sym typeface="Wingdings" pitchFamily="4" charset="2"/>
              </a:rPr>
              <a:t>π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-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ymbol" pitchFamily="4" charset="2"/>
                <a:sym typeface="Wingdings" pitchFamily="4" charset="2"/>
              </a:rPr>
              <a:t>π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0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  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ymbol" pitchFamily="4" charset="2"/>
                <a:sym typeface="Wingdings" pitchFamily="4" charset="2"/>
              </a:rPr>
              <a:t>τ</a:t>
            </a:r>
            <a:r>
              <a:rPr lang="en-US" sz="3200" baseline="-250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K</a:t>
            </a:r>
            <a:r>
              <a:rPr lang="en-US" sz="3200" baseline="-350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L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Symbol" pitchFamily="4" charset="2"/>
              </a:rPr>
              <a:t>≈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 50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nanosecs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  (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Symbol" pitchFamily="4" charset="2"/>
              </a:rPr>
              <a:t>≈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5x10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-8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itchFamily="4" charset="2"/>
              </a:rPr>
              <a:t>s)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85800" y="4953000"/>
            <a:ext cx="365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-25000"/>
              <a:t>1</a:t>
            </a:r>
            <a:r>
              <a:rPr lang="en-US" sz="3200"/>
              <a:t>        K</a:t>
            </a:r>
            <a:r>
              <a:rPr lang="en-US" sz="3200" baseline="-25000"/>
              <a:t>S </a:t>
            </a:r>
            <a:r>
              <a:rPr lang="en-US" sz="2400" baseline="-25000"/>
              <a:t> </a:t>
            </a:r>
            <a:r>
              <a:rPr lang="en-US" sz="2400"/>
              <a:t>“K-Short”</a:t>
            </a:r>
            <a:r>
              <a:rPr lang="en-US" sz="2400" baseline="-25000"/>
              <a:t> 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514975" y="3276600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66"/>
                </a:solidFill>
              </a:rPr>
              <a:t>500x bigger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>
            <a:off x="6507162" y="3627438"/>
            <a:ext cx="19050" cy="4191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270000" y="5181600"/>
            <a:ext cx="498475" cy="1666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854575" y="4906963"/>
            <a:ext cx="4137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K</a:t>
            </a:r>
            <a:r>
              <a:rPr lang="en-US" sz="3200" baseline="-25000"/>
              <a:t>2</a:t>
            </a:r>
            <a:r>
              <a:rPr lang="en-US" sz="3200"/>
              <a:t>        K</a:t>
            </a:r>
            <a:r>
              <a:rPr lang="en-US" sz="3200" baseline="-25000"/>
              <a:t>L </a:t>
            </a:r>
            <a:r>
              <a:rPr lang="en-US" sz="2400" baseline="-25000"/>
              <a:t> </a:t>
            </a:r>
            <a:r>
              <a:rPr lang="en-US" sz="2400"/>
              <a:t>“K-long”</a:t>
            </a:r>
            <a:r>
              <a:rPr lang="en-US" sz="2400" baseline="-25000"/>
              <a:t>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418138" y="5153025"/>
            <a:ext cx="500062" cy="1666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28800" y="5638800"/>
            <a:ext cx="1114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804000"/>
                </a:solidFill>
                <a:latin typeface="Comic Sans MS" pitchFamily="4" charset="0"/>
              </a:rPr>
              <a:t>“capital S”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18200" y="5697538"/>
            <a:ext cx="1114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804000"/>
                </a:solidFill>
                <a:latin typeface="Comic Sans MS" pitchFamily="4" charset="0"/>
              </a:rPr>
              <a:t>“capital L”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 flipV="1">
            <a:off x="6362699" y="5486400"/>
            <a:ext cx="144463" cy="211138"/>
          </a:xfrm>
          <a:prstGeom prst="line">
            <a:avLst/>
          </a:prstGeom>
          <a:noFill/>
          <a:ln w="9525">
            <a:solidFill>
              <a:srgbClr val="804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 flipV="1">
            <a:off x="2514600" y="5486400"/>
            <a:ext cx="228600" cy="228600"/>
          </a:xfrm>
          <a:prstGeom prst="line">
            <a:avLst/>
          </a:prstGeom>
          <a:noFill/>
          <a:ln w="9525">
            <a:solidFill>
              <a:srgbClr val="804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 animBg="1"/>
      <p:bldP spid="28678" grpId="0" animBg="1"/>
      <p:bldP spid="28679" grpId="0"/>
      <p:bldP spid="28680" grpId="0"/>
      <p:bldP spid="28681" grpId="0" animBg="1"/>
      <p:bldP spid="9" grpId="0" animBg="1"/>
      <p:bldP spid="14" grpId="0"/>
      <p:bldP spid="15" grpId="0" animBg="1"/>
      <p:bldP spid="12" grpId="0"/>
      <p:bldP spid="13" grpId="0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 baseline="-25000">
                <a:ea typeface="ＭＳ Ｐゴシック" pitchFamily="4" charset="-128"/>
                <a:cs typeface="ＭＳ Ｐゴシック" pitchFamily="4" charset="-128"/>
              </a:rPr>
              <a:t>S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 &amp; K</a:t>
            </a:r>
            <a:r>
              <a:rPr lang="en-US" baseline="-25000">
                <a:ea typeface="ＭＳ Ｐゴシック" pitchFamily="4" charset="-128"/>
                <a:cs typeface="ＭＳ Ｐゴシック" pitchFamily="4" charset="-128"/>
              </a:rPr>
              <a:t>L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 mesons</a:t>
            </a:r>
          </a:p>
        </p:txBody>
      </p:sp>
      <p:pic>
        <p:nvPicPr>
          <p:cNvPr id="140291" name="Picture 17" descr="Screenshot 2018-07-24 14.49.4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1811338"/>
            <a:ext cx="3929062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8" descr="Screenshot 2018-07-24 14.51.5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2971800"/>
            <a:ext cx="382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19" descr="Screenshot 2018-07-24 14.54.0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9800" y="1846263"/>
            <a:ext cx="4230688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20" descr="Screenshot 2018-07-24 14.55.5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4100" y="3165475"/>
            <a:ext cx="3989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096000" y="3165475"/>
            <a:ext cx="2884488" cy="263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0296" name="Picture 22" descr="Screenshot 2018-07-24 15.00.2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524250"/>
            <a:ext cx="3429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23" descr="Screenshot 2018-07-24 15.02.1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7300" y="3995738"/>
            <a:ext cx="3619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6000" b="1">
                <a:latin typeface="Monotype Corsiva" pitchFamily="4" charset="0"/>
                <a:ea typeface="ＭＳ Ｐゴシック" pitchFamily="4" charset="-128"/>
                <a:cs typeface="ＭＳ Ｐゴシック" pitchFamily="4" charset="-128"/>
              </a:rPr>
              <a:t>C, P  </a:t>
            </a:r>
            <a:r>
              <a:rPr lang="en-US" sz="4000" b="1">
                <a:ea typeface="ＭＳ Ｐゴシック" pitchFamily="4" charset="-128"/>
                <a:cs typeface="ＭＳ Ｐゴシック" pitchFamily="4" charset="-128"/>
              </a:rPr>
              <a:t>&amp;</a:t>
            </a:r>
            <a:r>
              <a:rPr lang="en-US" sz="6000" b="1">
                <a:latin typeface="Monotype Corsiva" pitchFamily="4" charset="0"/>
                <a:ea typeface="ＭＳ Ｐゴシック" pitchFamily="4" charset="-128"/>
                <a:cs typeface="ＭＳ Ｐゴシック" pitchFamily="4" charset="-128"/>
              </a:rPr>
              <a:t> CP</a:t>
            </a:r>
            <a:r>
              <a:rPr lang="en-US" b="1">
                <a:ea typeface="ＭＳ Ｐゴシック" pitchFamily="4" charset="-128"/>
                <a:cs typeface="ＭＳ Ｐゴシック" pitchFamily="4" charset="-128"/>
              </a:rPr>
              <a:t>  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for </a:t>
            </a:r>
            <a:r>
              <a:rPr lang="en-US" b="1">
                <a:latin typeface="Symbol" pitchFamily="4" charset="2"/>
                <a:ea typeface="ＭＳ Ｐゴシック" pitchFamily="4" charset="-128"/>
                <a:cs typeface="ＭＳ Ｐゴシック" pitchFamily="4" charset="-128"/>
              </a:rPr>
              <a:t>π 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and </a:t>
            </a:r>
            <a:r>
              <a:rPr lang="en-US" b="1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K</a:t>
            </a:r>
            <a:r>
              <a:rPr lang="en-US">
                <a:ea typeface="ＭＳ Ｐゴシック" pitchFamily="4" charset="-128"/>
                <a:cs typeface="ＭＳ Ｐゴシック" pitchFamily="4" charset="-128"/>
              </a:rPr>
              <a:t> mesons</a:t>
            </a:r>
          </a:p>
        </p:txBody>
      </p:sp>
      <p:pic>
        <p:nvPicPr>
          <p:cNvPr id="141317" name="Picture 3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5686425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0" name="TextBox 8"/>
          <p:cNvSpPr txBox="1">
            <a:spLocks noChangeArrowheads="1"/>
          </p:cNvSpPr>
          <p:nvPr/>
        </p:nvSpPr>
        <p:spPr bwMode="auto">
          <a:xfrm>
            <a:off x="304800" y="5943600"/>
            <a:ext cx="5562600" cy="3698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       </a:t>
            </a:r>
            <a:r>
              <a:rPr lang="en-US">
                <a:latin typeface="Symbol" pitchFamily="4" charset="2"/>
              </a:rPr>
              <a:t>γ                                      -1                                    -1                                              +1  </a:t>
            </a:r>
          </a:p>
        </p:txBody>
      </p:sp>
      <p:cxnSp>
        <p:nvCxnSpPr>
          <p:cNvPr id="141321" name="Straight Connector 10"/>
          <p:cNvCxnSpPr>
            <a:cxnSpLocks noChangeShapeType="1"/>
          </p:cNvCxnSpPr>
          <p:nvPr/>
        </p:nvCxnSpPr>
        <p:spPr bwMode="auto">
          <a:xfrm rot="5400000">
            <a:off x="1485901" y="6134100"/>
            <a:ext cx="381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1322" name="Straight Connector 13"/>
          <p:cNvCxnSpPr>
            <a:cxnSpLocks noChangeShapeType="1"/>
          </p:cNvCxnSpPr>
          <p:nvPr/>
        </p:nvCxnSpPr>
        <p:spPr bwMode="auto">
          <a:xfrm rot="5400000">
            <a:off x="2552701" y="6134100"/>
            <a:ext cx="381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1323" name="Straight Connector 16"/>
          <p:cNvCxnSpPr>
            <a:cxnSpLocks noChangeShapeType="1"/>
          </p:cNvCxnSpPr>
          <p:nvPr/>
        </p:nvCxnSpPr>
        <p:spPr bwMode="auto">
          <a:xfrm rot="5400000">
            <a:off x="4229894" y="6133306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0" y="4464422"/>
            <a:ext cx="456559" cy="4168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33480"/>
            <a:ext cx="700741" cy="4746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16" y="4437528"/>
            <a:ext cx="708852" cy="4801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56" y="4979146"/>
            <a:ext cx="733986" cy="467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1" y="5019846"/>
            <a:ext cx="456558" cy="3994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2" y="4979146"/>
            <a:ext cx="659653" cy="4197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019675"/>
            <a:ext cx="4556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433888"/>
            <a:ext cx="508000" cy="427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965700"/>
            <a:ext cx="533400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972050"/>
            <a:ext cx="749300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4965700"/>
            <a:ext cx="688975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433888"/>
            <a:ext cx="741362" cy="471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4433888"/>
            <a:ext cx="741363" cy="471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0"/>
            <a:ext cx="8229600" cy="787400"/>
          </a:xfrm>
        </p:spPr>
        <p:txBody>
          <a:bodyPr/>
          <a:lstStyle/>
          <a:p>
            <a:r>
              <a:rPr lang="en-US" sz="4000" dirty="0"/>
              <a:t>Vacuum polarization QED </a:t>
            </a:r>
            <a:r>
              <a:rPr lang="en-US" sz="4000" i="1" dirty="0" err="1"/>
              <a:t>vs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00FF"/>
                </a:solidFill>
              </a:rPr>
              <a:t>Q</a:t>
            </a:r>
            <a:r>
              <a:rPr lang="en-US" sz="4000" dirty="0">
                <a:solidFill>
                  <a:srgbClr val="CC0000"/>
                </a:solidFill>
              </a:rPr>
              <a:t>C</a:t>
            </a:r>
            <a:r>
              <a:rPr lang="en-US" sz="4000" dirty="0">
                <a:solidFill>
                  <a:srgbClr val="006600"/>
                </a:solidFill>
              </a:rPr>
              <a:t>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09" y="787400"/>
            <a:ext cx="7068581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S</a:t>
            </a:r>
            <a:r>
              <a:rPr lang="en-US" dirty="0"/>
              <a:t> &amp; K</a:t>
            </a:r>
            <a:r>
              <a:rPr lang="en-US" baseline="-25000" dirty="0"/>
              <a:t>L</a:t>
            </a:r>
            <a:r>
              <a:rPr lang="en-US" dirty="0"/>
              <a:t> mesons</a:t>
            </a:r>
          </a:p>
        </p:txBody>
      </p:sp>
      <p:pic>
        <p:nvPicPr>
          <p:cNvPr id="18" name="Picture 17" descr="Screenshot 2018-07-24 14.49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1811867"/>
            <a:ext cx="3928534" cy="1081623"/>
          </a:xfrm>
          <a:prstGeom prst="rect">
            <a:avLst/>
          </a:prstGeom>
        </p:spPr>
      </p:pic>
      <p:pic>
        <p:nvPicPr>
          <p:cNvPr id="19" name="Picture 18" descr="Screenshot 2018-07-24 14.51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7" y="2971992"/>
            <a:ext cx="3826933" cy="457015"/>
          </a:xfrm>
          <a:prstGeom prst="rect">
            <a:avLst/>
          </a:prstGeom>
        </p:spPr>
      </p:pic>
      <p:pic>
        <p:nvPicPr>
          <p:cNvPr id="20" name="Picture 19" descr="Screenshot 2018-07-24 14.54.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96" y="1845739"/>
            <a:ext cx="4231438" cy="1628329"/>
          </a:xfrm>
          <a:prstGeom prst="rect">
            <a:avLst/>
          </a:prstGeom>
        </p:spPr>
      </p:pic>
      <p:pic>
        <p:nvPicPr>
          <p:cNvPr id="21" name="Picture 20" descr="Screenshot 2018-07-24 14.55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626" y="3166251"/>
            <a:ext cx="3989603" cy="7003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96000" y="3166251"/>
            <a:ext cx="2885234" cy="2627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creenshot 2018-07-24 15.00.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23654"/>
            <a:ext cx="3428999" cy="342900"/>
          </a:xfrm>
          <a:prstGeom prst="rect">
            <a:avLst/>
          </a:prstGeom>
        </p:spPr>
      </p:pic>
      <p:pic>
        <p:nvPicPr>
          <p:cNvPr id="24" name="Picture 23" descr="Screenshot 2018-07-24 15.02.1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00" y="3996265"/>
            <a:ext cx="3619500" cy="29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711" y="2024416"/>
            <a:ext cx="8229600" cy="1143000"/>
          </a:xfrm>
        </p:spPr>
        <p:txBody>
          <a:bodyPr/>
          <a:lstStyle/>
          <a:p>
            <a:r>
              <a:rPr lang="en-US" dirty="0" smtClean="0"/>
              <a:t>Production of K</a:t>
            </a:r>
            <a:r>
              <a:rPr lang="en-US" baseline="-25000" dirty="0" smtClean="0"/>
              <a:t>S</a:t>
            </a:r>
            <a:r>
              <a:rPr lang="en-US" dirty="0" smtClean="0"/>
              <a:t> and K</a:t>
            </a:r>
            <a:r>
              <a:rPr lang="en-US" baseline="-25000" dirty="0" smtClean="0"/>
              <a:t>L</a:t>
            </a:r>
            <a:r>
              <a:rPr lang="en-US" dirty="0" smtClean="0"/>
              <a:t> mesons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228600" y="60325"/>
            <a:ext cx="8724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K</a:t>
            </a:r>
            <a:r>
              <a:rPr lang="en-US" sz="4000" b="1" baseline="-25000" dirty="0"/>
              <a:t>L</a:t>
            </a:r>
            <a:r>
              <a:rPr lang="en-US" sz="4000" b="1" dirty="0"/>
              <a:t> &amp; K</a:t>
            </a:r>
            <a:r>
              <a:rPr lang="en-US" sz="4000" b="1" baseline="-25000" dirty="0"/>
              <a:t>S</a:t>
            </a:r>
            <a:r>
              <a:rPr lang="en-US" sz="4000" b="1" dirty="0"/>
              <a:t> mesons in </a:t>
            </a:r>
            <a:r>
              <a:rPr lang="en-US" sz="4000" b="1" dirty="0" err="1"/>
              <a:t>e</a:t>
            </a:r>
            <a:r>
              <a:rPr lang="en-US" sz="4000" b="1" baseline="30000" dirty="0" err="1"/>
              <a:t>+</a:t>
            </a:r>
            <a:r>
              <a:rPr lang="en-US" sz="4000" b="1" dirty="0" err="1"/>
              <a:t>e</a:t>
            </a:r>
            <a:r>
              <a:rPr lang="en-US" sz="4000" b="1" baseline="30000" dirty="0"/>
              <a:t>-</a:t>
            </a:r>
            <a:r>
              <a:rPr lang="en-US" sz="4000" b="1" dirty="0"/>
              <a:t> annihilation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4829" y="1459081"/>
            <a:ext cx="3467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need K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and K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with J</a:t>
            </a:r>
            <a:r>
              <a:rPr lang="en-US" sz="2400" baseline="30000" dirty="0" smtClean="0"/>
              <a:t>PC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--</a:t>
            </a:r>
            <a:endParaRPr lang="en-US" sz="2400" baseline="30000" dirty="0"/>
          </a:p>
        </p:txBody>
      </p:sp>
      <p:pic>
        <p:nvPicPr>
          <p:cNvPr id="37" name="Picture 36" descr="Screen shot 2016-06-25 at 4.07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13" y="1473008"/>
            <a:ext cx="3344130" cy="217836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2582778" y="2292012"/>
            <a:ext cx="640145" cy="5368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87898" y="2151579"/>
            <a:ext cx="4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Symbol"/>
              </a:rPr>
              <a:t>φ</a:t>
            </a:r>
            <a:endParaRPr lang="en-US" sz="3600" dirty="0">
              <a:solidFill>
                <a:schemeClr val="bg1"/>
              </a:solidFill>
              <a:latin typeface="Symbo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9461" y="1581451"/>
            <a:ext cx="18594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=</a:t>
            </a:r>
            <a:r>
              <a:rPr lang="en-US" dirty="0" err="1" smtClean="0"/>
              <a:t>m</a:t>
            </a:r>
            <a:r>
              <a:rPr lang="en-US" sz="2400" baseline="-25000" dirty="0" err="1" smtClean="0">
                <a:latin typeface="Symbol"/>
              </a:rPr>
              <a:t>φ</a:t>
            </a:r>
            <a:r>
              <a:rPr lang="en-US" dirty="0" smtClean="0"/>
              <a:t>=1.02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0764" y="2797910"/>
            <a:ext cx="441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</a:t>
            </a:r>
            <a:r>
              <a:rPr lang="en-US" sz="2400" b="1" baseline="30000" dirty="0" smtClean="0"/>
              <a:t>+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820138" y="1768402"/>
            <a:ext cx="402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</a:t>
            </a:r>
            <a:r>
              <a:rPr lang="en-US" sz="2400" b="1" baseline="30000" dirty="0" smtClean="0"/>
              <a:t>-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759662" y="1689914"/>
            <a:ext cx="45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</a:t>
            </a:r>
            <a:r>
              <a:rPr lang="en-US" sz="2400" b="1" baseline="30000" dirty="0" smtClean="0"/>
              <a:t>0</a:t>
            </a:r>
            <a:endParaRPr lang="en-US" sz="2400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3738046" y="2952770"/>
            <a:ext cx="45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</a:t>
            </a:r>
            <a:r>
              <a:rPr lang="en-US" sz="2400" b="1" baseline="30000" dirty="0" smtClean="0"/>
              <a:t>0</a:t>
            </a:r>
            <a:endParaRPr lang="en-US" sz="24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5097229" y="1920746"/>
            <a:ext cx="35702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/>
              <a:t> J=1 :   K and K in a </a:t>
            </a:r>
            <a:r>
              <a:rPr lang="en-US" sz="2400" i="1" dirty="0" smtClean="0"/>
              <a:t>P</a:t>
            </a:r>
            <a:r>
              <a:rPr lang="en-US" sz="2400" dirty="0" smtClean="0"/>
              <a:t>-wave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 P=-1:  (-1)</a:t>
            </a:r>
            <a:r>
              <a:rPr lang="en-US" sz="2400" baseline="-25000" dirty="0" smtClean="0"/>
              <a:t>K</a:t>
            </a:r>
            <a:r>
              <a:rPr lang="en-US" sz="2400" dirty="0" smtClean="0"/>
              <a:t> (-1)</a:t>
            </a:r>
            <a:r>
              <a:rPr lang="en-US" sz="2400" baseline="-25000" dirty="0" smtClean="0"/>
              <a:t>K</a:t>
            </a:r>
            <a:r>
              <a:rPr lang="en-US" sz="2400" dirty="0" smtClean="0"/>
              <a:t> (-1)</a:t>
            </a:r>
            <a:r>
              <a:rPr lang="en-US" sz="2400" i="1" baseline="-25000" dirty="0" smtClean="0"/>
              <a:t>P</a:t>
            </a:r>
            <a:r>
              <a:rPr lang="en-US" sz="2400" baseline="-25000" dirty="0" smtClean="0"/>
              <a:t>-wave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 C=-1:  (+1)</a:t>
            </a:r>
            <a:r>
              <a:rPr lang="en-US" sz="2400" baseline="-25000" dirty="0" smtClean="0"/>
              <a:t>K</a:t>
            </a:r>
            <a:r>
              <a:rPr lang="en-US" sz="2400" baseline="-35000" dirty="0" smtClean="0"/>
              <a:t>S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(-1)</a:t>
            </a:r>
            <a:r>
              <a:rPr lang="en-US" sz="2400" baseline="-25000" dirty="0" smtClean="0"/>
              <a:t>K</a:t>
            </a:r>
            <a:r>
              <a:rPr lang="en-US" sz="2400" baseline="-35000" dirty="0" smtClean="0"/>
              <a:t>L</a:t>
            </a:r>
            <a:endParaRPr lang="en-US" sz="2400" baseline="-35000" dirty="0"/>
          </a:p>
        </p:txBody>
      </p:sp>
      <p:sp>
        <p:nvSpPr>
          <p:cNvPr id="47" name="TextBox 46"/>
          <p:cNvSpPr txBox="1"/>
          <p:nvPr/>
        </p:nvSpPr>
        <p:spPr>
          <a:xfrm rot="10800000">
            <a:off x="3758696" y="168041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 rot="10800000">
            <a:off x="6496685" y="1482926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 rot="10800000">
            <a:off x="6842448" y="19420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280910" y="3181087"/>
            <a:ext cx="31340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only </a:t>
            </a:r>
            <a:r>
              <a:rPr lang="en-US" sz="3200" dirty="0" err="1" smtClean="0">
                <a:solidFill>
                  <a:srgbClr val="000090"/>
                </a:solidFill>
              </a:rPr>
              <a:t>K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S</a:t>
            </a:r>
            <a:r>
              <a:rPr lang="en-US" sz="3200" dirty="0" err="1" smtClean="0">
                <a:solidFill>
                  <a:srgbClr val="000090"/>
                </a:solidFill>
              </a:rPr>
              <a:t>K</a:t>
            </a:r>
            <a:r>
              <a:rPr lang="en-US" sz="3200" baseline="-25000" dirty="0" err="1" smtClean="0">
                <a:solidFill>
                  <a:srgbClr val="000090"/>
                </a:solidFill>
              </a:rPr>
              <a:t>L</a:t>
            </a:r>
            <a:r>
              <a:rPr lang="en-US" sz="3200" dirty="0" err="1" smtClean="0">
                <a:solidFill>
                  <a:srgbClr val="000090"/>
                </a:solidFill>
              </a:rPr>
              <a:t>has</a:t>
            </a:r>
            <a:r>
              <a:rPr lang="en-US" sz="3200" dirty="0" smtClean="0">
                <a:solidFill>
                  <a:srgbClr val="000090"/>
                </a:solidFill>
              </a:rPr>
              <a:t> C=-1 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17325" y="4075374"/>
            <a:ext cx="19159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Symbol"/>
              </a:rPr>
              <a:t>φ</a:t>
            </a:r>
            <a:r>
              <a:rPr lang="en-US" sz="2000" b="1" dirty="0" smtClean="0"/>
              <a:t>-factory:</a:t>
            </a:r>
          </a:p>
          <a:p>
            <a:r>
              <a:rPr lang="en-US" sz="2000" b="1" dirty="0" err="1" smtClean="0"/>
              <a:t>e</a:t>
            </a:r>
            <a:r>
              <a:rPr lang="en-US" sz="2000" b="1" baseline="30000" dirty="0" err="1" smtClean="0"/>
              <a:t>+</a:t>
            </a:r>
            <a:r>
              <a:rPr lang="en-US" sz="2000" b="1" dirty="0" err="1" smtClean="0"/>
              <a:t>e</a:t>
            </a:r>
            <a:r>
              <a:rPr lang="en-US" sz="2000" b="1" baseline="30000" dirty="0" smtClean="0"/>
              <a:t>-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</a:t>
            </a:r>
            <a:r>
              <a:rPr lang="en-US" sz="2000" b="1" dirty="0" err="1" smtClean="0">
                <a:latin typeface="Symbol"/>
              </a:rPr>
              <a:t>φ</a:t>
            </a:r>
            <a:r>
              <a:rPr lang="en-US" sz="2000" dirty="0" smtClean="0">
                <a:latin typeface="Symbol"/>
              </a:rPr>
              <a:t> </a:t>
            </a:r>
            <a:r>
              <a:rPr lang="en-US" sz="2000" b="1" dirty="0" smtClean="0">
                <a:sym typeface="Wingdings"/>
              </a:rPr>
              <a:t></a:t>
            </a:r>
            <a:r>
              <a:rPr lang="en-US" sz="2000" dirty="0" smtClean="0"/>
              <a:t>K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K</a:t>
            </a:r>
            <a:r>
              <a:rPr lang="en-US" sz="2000" baseline="-25000" dirty="0" smtClean="0"/>
              <a:t>L</a:t>
            </a:r>
          </a:p>
          <a:p>
            <a:r>
              <a:rPr lang="en-US" sz="2000" dirty="0" smtClean="0"/>
              <a:t>@ E</a:t>
            </a:r>
            <a:r>
              <a:rPr lang="en-US" sz="2000" baseline="-25000" dirty="0" smtClean="0"/>
              <a:t>CM</a:t>
            </a:r>
            <a:r>
              <a:rPr lang="en-US" sz="2000" dirty="0" smtClean="0"/>
              <a:t>=1.02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859304" y="2192875"/>
            <a:ext cx="515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C=-1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859304" y="2674993"/>
            <a:ext cx="562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P=-1</a:t>
            </a:r>
            <a:endParaRPr lang="en-US" sz="1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845" y="4194640"/>
            <a:ext cx="3237512" cy="22604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79064" y="4432281"/>
            <a:ext cx="1038261" cy="593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22357" y="6233414"/>
            <a:ext cx="5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CM</a:t>
            </a:r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21792" y="4525371"/>
          <a:ext cx="1262072" cy="345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98" name="Equation" r:id="rId5" imgW="1765300" imgH="482600" progId="Equation.DSMT4">
                  <p:embed/>
                </p:oleObj>
              </mc:Choice>
              <mc:Fallback>
                <p:oleObj name="Equation" r:id="rId5" imgW="1765300" imgH="482600" progId="Equation.DSMT4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792" y="4525371"/>
                        <a:ext cx="1262072" cy="3450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rot="10800000" flipV="1">
            <a:off x="3519398" y="4432280"/>
            <a:ext cx="1761513" cy="4381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8" idx="4"/>
          </p:cNvCxnSpPr>
          <p:nvPr/>
        </p:nvCxnSpPr>
        <p:spPr>
          <a:xfrm rot="16200000" flipH="1">
            <a:off x="2414600" y="3317133"/>
            <a:ext cx="1557908" cy="5814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6" grpId="0"/>
      <p:bldP spid="48" grpId="0"/>
      <p:bldP spid="49" grpId="0"/>
      <p:bldP spid="51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1331369" y="111117"/>
            <a:ext cx="64812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err="1" smtClean="0"/>
              <a:t>e</a:t>
            </a:r>
            <a:r>
              <a:rPr lang="en-US" sz="4000" b="1" baseline="30000" dirty="0" err="1"/>
              <a:t>+</a:t>
            </a:r>
            <a:r>
              <a:rPr lang="en-US" sz="4000" b="1" dirty="0" err="1"/>
              <a:t>e</a:t>
            </a:r>
            <a:r>
              <a:rPr lang="en-US" sz="4000" b="1" baseline="30000" dirty="0"/>
              <a:t>-</a:t>
            </a:r>
            <a:r>
              <a:rPr lang="en-US" sz="4000" b="1" dirty="0" smtClean="0"/>
              <a:t> </a:t>
            </a:r>
            <a:r>
              <a:rPr lang="en-US" sz="4000" b="1" dirty="0" err="1" smtClean="0">
                <a:latin typeface="Symbol" charset="2"/>
              </a:rPr>
              <a:t>φ</a:t>
            </a:r>
            <a:r>
              <a:rPr lang="en-US" sz="4000" b="1" dirty="0" smtClean="0"/>
              <a:t>-factory at </a:t>
            </a:r>
            <a:r>
              <a:rPr lang="en-US" sz="4000" b="1" dirty="0" err="1" smtClean="0"/>
              <a:t>Frascati</a:t>
            </a:r>
            <a:r>
              <a:rPr lang="en-US" sz="4000" b="1" dirty="0" smtClean="0"/>
              <a:t>, Italy</a:t>
            </a:r>
            <a:endParaRPr lang="en-US" sz="4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70188" y="1146027"/>
            <a:ext cx="153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</a:t>
            </a:r>
            <a:r>
              <a:rPr lang="en-US" b="1" dirty="0" err="1" smtClean="0">
                <a:latin typeface="Symbol" charset="2"/>
              </a:rPr>
              <a:t>f</a:t>
            </a:r>
            <a:r>
              <a:rPr lang="en-US" dirty="0" err="1" smtClean="0"/>
              <a:t>ne</a:t>
            </a:r>
            <a:r>
              <a:rPr lang="en-US" dirty="0" smtClean="0"/>
              <a:t> collider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39868" y="1156351"/>
            <a:ext cx="151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KLOE detector</a:t>
            </a:r>
          </a:p>
        </p:txBody>
      </p:sp>
      <p:pic>
        <p:nvPicPr>
          <p:cNvPr id="35" name="Picture 34" descr="Screen shot 2016-06-26 at 8.54.2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878840"/>
            <a:ext cx="3924300" cy="2857500"/>
          </a:xfrm>
          <a:prstGeom prst="rect">
            <a:avLst/>
          </a:prstGeom>
        </p:spPr>
      </p:pic>
      <p:pic>
        <p:nvPicPr>
          <p:cNvPr id="39" name="Picture 38" descr="Screen shot 2016-06-26 at 9.12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18" y="1916613"/>
            <a:ext cx="4004884" cy="2912643"/>
          </a:xfrm>
          <a:prstGeom prst="rect">
            <a:avLst/>
          </a:prstGeom>
        </p:spPr>
      </p:pic>
      <p:pic>
        <p:nvPicPr>
          <p:cNvPr id="40" name="Picture 39" descr="Screen shot 2016-06-26 at 11.00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96" y="3463610"/>
            <a:ext cx="1803207" cy="337374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670396" y="3484258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Daphnis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627218" y="379203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Chloe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474049" y="56442"/>
            <a:ext cx="77292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err="1" smtClean="0"/>
              <a:t>e</a:t>
            </a:r>
            <a:r>
              <a:rPr lang="en-US" sz="4000" b="1" baseline="30000" dirty="0" err="1"/>
              <a:t>+</a:t>
            </a:r>
            <a:r>
              <a:rPr lang="en-US" sz="4000" b="1" dirty="0" err="1"/>
              <a:t>e</a:t>
            </a:r>
            <a:r>
              <a:rPr lang="en-US" sz="4000" b="1" baseline="30000" dirty="0"/>
              <a:t>-</a:t>
            </a:r>
            <a:r>
              <a:rPr lang="en-US" sz="4000" b="1" dirty="0" smtClean="0"/>
              <a:t> </a:t>
            </a:r>
            <a:r>
              <a:rPr lang="en-US" sz="4000" b="1" dirty="0" err="1" smtClean="0">
                <a:latin typeface="Symbol" charset="2"/>
              </a:rPr>
              <a:t>φ</a:t>
            </a:r>
            <a:r>
              <a:rPr lang="en-US" sz="4000" b="1" dirty="0" smtClean="0"/>
              <a:t>-factory in Novosibirsk, Russia</a:t>
            </a:r>
            <a:endParaRPr lang="en-US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362799" y="1840456"/>
            <a:ext cx="149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 detector</a:t>
            </a:r>
          </a:p>
        </p:txBody>
      </p:sp>
      <p:pic>
        <p:nvPicPr>
          <p:cNvPr id="36" name="Picture 35" descr="Screen shot 2016-06-26 at 9.01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63" y="2395948"/>
            <a:ext cx="3794708" cy="2857500"/>
          </a:xfrm>
          <a:prstGeom prst="rect">
            <a:avLst/>
          </a:prstGeom>
        </p:spPr>
      </p:pic>
      <p:pic>
        <p:nvPicPr>
          <p:cNvPr id="7" name="Picture 6" descr="Screen shot 2016-06-26 at 9.06.1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99" y="2395948"/>
            <a:ext cx="3889277" cy="275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7877" y="1840456"/>
            <a:ext cx="141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VEPP collider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3810000" y="425143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3124200" y="3184630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5181600" y="3184630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422525" y="2876655"/>
            <a:ext cx="530225" cy="519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a typeface="SimSun" pitchFamily="2" charset="-122"/>
                <a:cs typeface="SimSun" pitchFamily="2" charset="-122"/>
              </a:rPr>
              <a:t>e</a:t>
            </a:r>
            <a:r>
              <a:rPr lang="en-US" altLang="zh-CN" sz="2800" b="1" baseline="30000">
                <a:solidFill>
                  <a:schemeClr val="bg1"/>
                </a:solidFill>
                <a:ea typeface="SimSun" pitchFamily="2" charset="-122"/>
                <a:cs typeface="SimSun" pitchFamily="2" charset="-122"/>
              </a:rPr>
              <a:t>+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858000" y="2879830"/>
            <a:ext cx="530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800" b="1">
                <a:ea typeface="SimSun" pitchFamily="2" charset="-122"/>
                <a:cs typeface="SimSun" pitchFamily="2" charset="-122"/>
              </a:rPr>
              <a:t>e</a:t>
            </a:r>
            <a:r>
              <a:rPr lang="en-US" altLang="zh-CN" sz="2800" b="1" baseline="30000">
                <a:ea typeface="SimSun" pitchFamily="2" charset="-122"/>
                <a:cs typeface="SimSun" pitchFamily="2" charset="-122"/>
              </a:rPr>
              <a:t>-</a:t>
            </a:r>
          </a:p>
        </p:txBody>
      </p:sp>
      <p:sp>
        <p:nvSpPr>
          <p:cNvPr id="35851" name="AutoShape 11"/>
          <p:cNvSpPr>
            <a:spLocks noChangeArrowheads="1"/>
          </p:cNvSpPr>
          <p:nvPr/>
        </p:nvSpPr>
        <p:spPr bwMode="auto">
          <a:xfrm>
            <a:off x="4648200" y="2651230"/>
            <a:ext cx="685800" cy="114300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3600" b="1" dirty="0" err="1" smtClean="0">
                <a:solidFill>
                  <a:srgbClr val="CC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φ</a:t>
            </a:r>
            <a:endParaRPr lang="en-US" altLang="zh-CN" sz="3600" b="1" dirty="0">
              <a:solidFill>
                <a:srgbClr val="CC0000"/>
              </a:solidFill>
              <a:latin typeface="Symbol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flipV="1">
            <a:off x="5334000" y="2956030"/>
            <a:ext cx="228600" cy="15240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1676400" y="3337030"/>
            <a:ext cx="2971800" cy="106680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 flipV="1">
            <a:off x="5562600" y="2346430"/>
            <a:ext cx="304800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flipV="1">
            <a:off x="5486400" y="2803630"/>
            <a:ext cx="7620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124200" y="2803630"/>
            <a:ext cx="108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510MeV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5715000" y="3198918"/>
            <a:ext cx="108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510MeV</a:t>
            </a: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H="1" flipV="1">
            <a:off x="1143000" y="4022830"/>
            <a:ext cx="53340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H="1">
            <a:off x="1447800" y="4480030"/>
            <a:ext cx="304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 flipH="1">
            <a:off x="1066800" y="4403830"/>
            <a:ext cx="609600" cy="2286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2438400" y="3960918"/>
            <a:ext cx="204414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</a:rPr>
              <a:t>p</a:t>
            </a:r>
            <a:r>
              <a:rPr lang="en-US" sz="2400" b="1" baseline="-25000" dirty="0" err="1">
                <a:solidFill>
                  <a:srgbClr val="660066"/>
                </a:solidFill>
              </a:rPr>
              <a:t>L</a:t>
            </a:r>
            <a:r>
              <a:rPr lang="en-US" sz="2400" b="1" dirty="0">
                <a:solidFill>
                  <a:srgbClr val="660066"/>
                </a:solidFill>
              </a:rPr>
              <a:t> = 110 </a:t>
            </a:r>
            <a:r>
              <a:rPr lang="en-US" sz="2400" b="1" dirty="0" err="1">
                <a:solidFill>
                  <a:srgbClr val="660066"/>
                </a:solidFill>
              </a:rPr>
              <a:t>MeV</a:t>
            </a:r>
            <a:endParaRPr lang="en-US" sz="2400" b="1" dirty="0">
              <a:solidFill>
                <a:srgbClr val="660066"/>
              </a:solidFill>
            </a:endParaRPr>
          </a:p>
          <a:p>
            <a:r>
              <a:rPr lang="en-US" sz="2400" b="1" dirty="0" smtClean="0">
                <a:solidFill>
                  <a:srgbClr val="660066"/>
                </a:solidFill>
              </a:rPr>
              <a:t>&lt;</a:t>
            </a:r>
            <a:r>
              <a:rPr lang="en-US" sz="2400" b="1" dirty="0" err="1" smtClean="0">
                <a:solidFill>
                  <a:srgbClr val="660066"/>
                </a:solidFill>
                <a:latin typeface="Symbol" charset="2"/>
                <a:ea typeface="Symbol" charset="2"/>
                <a:cs typeface="Symbol" charset="2"/>
              </a:rPr>
              <a:t>gb</a:t>
            </a:r>
            <a:r>
              <a:rPr lang="en-US" sz="2400" b="1" dirty="0" err="1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b="1" dirty="0" err="1" smtClean="0">
                <a:solidFill>
                  <a:srgbClr val="660066"/>
                </a:solidFill>
                <a:latin typeface="Symbol" charset="2"/>
              </a:rPr>
              <a:t>τ</a:t>
            </a:r>
            <a:r>
              <a:rPr lang="en-US" sz="2400" b="1" dirty="0" smtClean="0">
                <a:solidFill>
                  <a:srgbClr val="660066"/>
                </a:solidFill>
              </a:rPr>
              <a:t>&gt; </a:t>
            </a:r>
            <a:r>
              <a:rPr lang="en-US" sz="2400" b="1" dirty="0">
                <a:solidFill>
                  <a:srgbClr val="660066"/>
                </a:solidFill>
              </a:rPr>
              <a:t>= 3.4m</a:t>
            </a:r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6172200" y="2436918"/>
            <a:ext cx="4292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762000" y="3656118"/>
            <a:ext cx="47961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457200" y="4494318"/>
            <a:ext cx="4746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0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1066800" y="5103918"/>
            <a:ext cx="4292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5613900" y="4016480"/>
            <a:ext cx="239771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C0000"/>
                </a:solidFill>
                <a:latin typeface="Symbol" charset="2"/>
              </a:rPr>
              <a:t>φ</a:t>
            </a:r>
            <a:r>
              <a:rPr lang="en-US" sz="3200" b="1" dirty="0" smtClean="0">
                <a:solidFill>
                  <a:srgbClr val="CC0000"/>
                </a:solidFill>
              </a:rPr>
              <a:t>= </a:t>
            </a:r>
            <a:r>
              <a:rPr lang="en-US" sz="3200" b="1" dirty="0" err="1">
                <a:solidFill>
                  <a:srgbClr val="CC0000"/>
                </a:solidFill>
              </a:rPr>
              <a:t>ss</a:t>
            </a:r>
            <a:endParaRPr lang="en-US" sz="3200" b="1" dirty="0">
              <a:solidFill>
                <a:srgbClr val="CC0000"/>
              </a:solidFill>
            </a:endParaRPr>
          </a:p>
          <a:p>
            <a:pPr algn="ctr"/>
            <a:r>
              <a:rPr lang="en-US" sz="2400" b="1" dirty="0">
                <a:solidFill>
                  <a:srgbClr val="CC0000"/>
                </a:solidFill>
              </a:rPr>
              <a:t>M</a:t>
            </a:r>
            <a:r>
              <a:rPr lang="en-US" sz="2400" b="1" dirty="0" smtClean="0">
                <a:solidFill>
                  <a:srgbClr val="CC0000"/>
                </a:solidFill>
              </a:rPr>
              <a:t>(</a:t>
            </a:r>
            <a:r>
              <a:rPr lang="en-US" sz="2400" b="1" dirty="0" smtClean="0">
                <a:solidFill>
                  <a:srgbClr val="CC0000"/>
                </a:solidFill>
                <a:latin typeface="Symbol" charset="2"/>
              </a:rPr>
              <a:t>φ</a:t>
            </a:r>
            <a:r>
              <a:rPr lang="en-US" sz="2400" b="1" dirty="0" smtClean="0">
                <a:solidFill>
                  <a:srgbClr val="CC0000"/>
                </a:solidFill>
              </a:rPr>
              <a:t>) </a:t>
            </a:r>
            <a:r>
              <a:rPr lang="en-US" sz="2400" b="1" dirty="0">
                <a:solidFill>
                  <a:srgbClr val="CC0000"/>
                </a:solidFill>
              </a:rPr>
              <a:t>= 1020 </a:t>
            </a:r>
            <a:r>
              <a:rPr lang="en-US" sz="2400" b="1" dirty="0" err="1">
                <a:solidFill>
                  <a:srgbClr val="CC0000"/>
                </a:solidFill>
              </a:rPr>
              <a:t>MeV</a:t>
            </a:r>
            <a:endParaRPr lang="en-US" sz="2400" b="1" dirty="0">
              <a:solidFill>
                <a:srgbClr val="CC0000"/>
              </a:solidFill>
            </a:endParaRPr>
          </a:p>
        </p:txBody>
      </p:sp>
      <p:sp>
        <p:nvSpPr>
          <p:cNvPr id="35869" name="Line 29"/>
          <p:cNvSpPr>
            <a:spLocks noChangeShapeType="1"/>
          </p:cNvSpPr>
          <p:nvPr/>
        </p:nvSpPr>
        <p:spPr bwMode="auto">
          <a:xfrm>
            <a:off x="7040625" y="4244504"/>
            <a:ext cx="228600" cy="0"/>
          </a:xfrm>
          <a:prstGeom prst="line">
            <a:avLst/>
          </a:prstGeom>
          <a:noFill/>
          <a:ln w="34925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2286000" y="4951518"/>
            <a:ext cx="18700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3300"/>
                </a:solidFill>
              </a:rPr>
              <a:t>K</a:t>
            </a:r>
            <a:r>
              <a:rPr lang="en-US" sz="2400" b="1" baseline="-25000">
                <a:solidFill>
                  <a:srgbClr val="663300"/>
                </a:solidFill>
              </a:rPr>
              <a:t>L</a:t>
            </a:r>
            <a:r>
              <a:rPr lang="en-US" sz="2400" b="1">
                <a:solidFill>
                  <a:srgbClr val="663300"/>
                </a:solidFill>
              </a:rPr>
              <a:t> = K-long</a:t>
            </a: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228600" y="60325"/>
            <a:ext cx="8135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K</a:t>
            </a:r>
            <a:r>
              <a:rPr lang="en-US" sz="4000" b="1" baseline="-25000" dirty="0"/>
              <a:t>L</a:t>
            </a:r>
            <a:r>
              <a:rPr lang="en-US" sz="4000" b="1" dirty="0"/>
              <a:t> &amp; K</a:t>
            </a:r>
            <a:r>
              <a:rPr lang="en-US" sz="4000" b="1" baseline="-25000" dirty="0"/>
              <a:t>S</a:t>
            </a:r>
            <a:r>
              <a:rPr lang="en-US" sz="4000" b="1" dirty="0"/>
              <a:t> mesons</a:t>
            </a:r>
            <a:r>
              <a:rPr lang="en-US" sz="4000" b="1" dirty="0" smtClean="0"/>
              <a:t> from an </a:t>
            </a:r>
            <a:r>
              <a:rPr lang="en-US" sz="4000" b="1" dirty="0" err="1"/>
              <a:t>e</a:t>
            </a:r>
            <a:r>
              <a:rPr lang="en-US" sz="4000" b="1" baseline="30000" dirty="0" err="1"/>
              <a:t>+</a:t>
            </a:r>
            <a:r>
              <a:rPr lang="en-US" sz="4000" b="1" dirty="0" err="1"/>
              <a:t>e</a:t>
            </a:r>
            <a:r>
              <a:rPr lang="en-US" sz="4000" b="1" baseline="30000" dirty="0"/>
              <a:t>-</a:t>
            </a:r>
            <a:r>
              <a:rPr lang="en-US" sz="4000" b="1" dirty="0" smtClean="0"/>
              <a:t> </a:t>
            </a:r>
            <a:r>
              <a:rPr lang="en-US" sz="4000" b="1" dirty="0" err="1" smtClean="0">
                <a:latin typeface="Symbol" charset="2"/>
              </a:rPr>
              <a:t>φ</a:t>
            </a:r>
            <a:r>
              <a:rPr lang="en-US" sz="4000" b="1" dirty="0" smtClean="0"/>
              <a:t>-factory</a:t>
            </a:r>
            <a:endParaRPr lang="en-US" sz="4000" b="1" dirty="0"/>
          </a:p>
        </p:txBody>
      </p:sp>
      <p:sp>
        <p:nvSpPr>
          <p:cNvPr id="35873" name="Line 33"/>
          <p:cNvSpPr>
            <a:spLocks noChangeShapeType="1"/>
          </p:cNvSpPr>
          <p:nvPr/>
        </p:nvSpPr>
        <p:spPr bwMode="auto">
          <a:xfrm flipV="1">
            <a:off x="6982791" y="4140924"/>
            <a:ext cx="0" cy="304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4" name="Line 34"/>
          <p:cNvSpPr>
            <a:spLocks noChangeShapeType="1"/>
          </p:cNvSpPr>
          <p:nvPr/>
        </p:nvSpPr>
        <p:spPr bwMode="auto">
          <a:xfrm flipV="1">
            <a:off x="7125198" y="4130938"/>
            <a:ext cx="0" cy="304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867400" y="510391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quantum numbers</a:t>
            </a:r>
          </a:p>
          <a:p>
            <a:r>
              <a:rPr lang="en-US" dirty="0" smtClean="0"/>
              <a:t>As </a:t>
            </a:r>
            <a:r>
              <a:rPr lang="en-US" dirty="0" err="1" smtClean="0"/>
              <a:t>ortho-positronium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6781800" y="1370118"/>
            <a:ext cx="204094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</a:rPr>
              <a:t>p</a:t>
            </a:r>
            <a:r>
              <a:rPr lang="en-US" sz="2400" b="1" baseline="-25000" dirty="0" err="1">
                <a:solidFill>
                  <a:srgbClr val="660066"/>
                </a:solidFill>
              </a:rPr>
              <a:t>S</a:t>
            </a:r>
            <a:r>
              <a:rPr lang="en-US" sz="2400" b="1" dirty="0">
                <a:solidFill>
                  <a:srgbClr val="660066"/>
                </a:solidFill>
              </a:rPr>
              <a:t> = 110 </a:t>
            </a:r>
            <a:r>
              <a:rPr lang="en-US" sz="2400" b="1" dirty="0" err="1">
                <a:solidFill>
                  <a:srgbClr val="660066"/>
                </a:solidFill>
              </a:rPr>
              <a:t>MeV</a:t>
            </a:r>
            <a:endParaRPr lang="en-US" sz="2400" b="1" dirty="0">
              <a:solidFill>
                <a:srgbClr val="660066"/>
              </a:solidFill>
            </a:endParaRPr>
          </a:p>
          <a:p>
            <a:r>
              <a:rPr lang="en-US" sz="2400" b="1" dirty="0" smtClean="0">
                <a:solidFill>
                  <a:srgbClr val="660066"/>
                </a:solidFill>
              </a:rPr>
              <a:t>&lt;</a:t>
            </a:r>
            <a:r>
              <a:rPr lang="en-US" sz="2400" b="1" dirty="0" err="1">
                <a:solidFill>
                  <a:srgbClr val="660066"/>
                </a:solidFill>
                <a:latin typeface="Symbol" charset="2"/>
                <a:ea typeface="Symbol" charset="2"/>
                <a:cs typeface="Symbol" charset="2"/>
              </a:rPr>
              <a:t>gb</a:t>
            </a:r>
            <a:r>
              <a:rPr lang="en-US" sz="2400" b="1" dirty="0" err="1" smtClean="0">
                <a:solidFill>
                  <a:srgbClr val="660066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b="1" dirty="0" err="1" smtClean="0">
                <a:solidFill>
                  <a:srgbClr val="660066"/>
                </a:solidFill>
                <a:latin typeface="Symbol" charset="2"/>
              </a:rPr>
              <a:t>τ</a:t>
            </a:r>
            <a:r>
              <a:rPr lang="en-US" sz="2400" b="1" dirty="0" smtClean="0">
                <a:solidFill>
                  <a:srgbClr val="660066"/>
                </a:solidFill>
              </a:rPr>
              <a:t>&gt; </a:t>
            </a:r>
            <a:r>
              <a:rPr lang="en-US" sz="2400" b="1" dirty="0">
                <a:solidFill>
                  <a:srgbClr val="660066"/>
                </a:solidFill>
              </a:rPr>
              <a:t>= 6mm</a:t>
            </a: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5715000" y="1979718"/>
            <a:ext cx="47961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108575" y="1370118"/>
            <a:ext cx="17494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663300"/>
                </a:solidFill>
              </a:rPr>
              <a:t>K</a:t>
            </a:r>
            <a:r>
              <a:rPr lang="en-US" sz="2400" b="1" baseline="-25000" dirty="0">
                <a:solidFill>
                  <a:srgbClr val="663300"/>
                </a:solidFill>
              </a:rPr>
              <a:t>S</a:t>
            </a:r>
            <a:r>
              <a:rPr lang="en-US" sz="2400" b="1" dirty="0">
                <a:solidFill>
                  <a:srgbClr val="663300"/>
                </a:solidFill>
              </a:rPr>
              <a:t> = K-short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51" grpId="0" animBg="1"/>
      <p:bldP spid="35852" grpId="0" animBg="1"/>
      <p:bldP spid="35853" grpId="0" animBg="1"/>
      <p:bldP spid="35854" grpId="0" animBg="1"/>
      <p:bldP spid="35855" grpId="0" animBg="1"/>
      <p:bldP spid="35858" grpId="0" animBg="1"/>
      <p:bldP spid="35859" grpId="0" animBg="1"/>
      <p:bldP spid="35860" grpId="0" animBg="1"/>
      <p:bldP spid="35861" grpId="0" animBg="1"/>
      <p:bldP spid="35864" grpId="0" animBg="1"/>
      <p:bldP spid="35865" grpId="0" animBg="1"/>
      <p:bldP spid="35866" grpId="0" animBg="1"/>
      <p:bldP spid="35867" grpId="0" animBg="1"/>
      <p:bldP spid="35868" grpId="0" animBg="1"/>
      <p:bldP spid="35869" grpId="0" animBg="1"/>
      <p:bldP spid="35870" grpId="0" animBg="1"/>
      <p:bldP spid="35873" grpId="0" animBg="1"/>
      <p:bldP spid="35874" grpId="0" animBg="1"/>
      <p:bldP spid="34" grpId="0"/>
      <p:bldP spid="35" grpId="0" animBg="1"/>
      <p:bldP spid="36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2883932" y="0"/>
            <a:ext cx="25442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err="1" smtClean="0">
                <a:latin typeface="Symbol" charset="2"/>
              </a:rPr>
              <a:t>φ</a:t>
            </a:r>
            <a:r>
              <a:rPr lang="en-US" sz="4000" b="1" dirty="0" smtClean="0"/>
              <a:t> </a:t>
            </a:r>
            <a:r>
              <a:rPr lang="en-US" sz="4000" b="1" dirty="0" err="1" smtClean="0">
                <a:sym typeface="Wingdings"/>
              </a:rPr>
              <a:t></a:t>
            </a:r>
            <a:r>
              <a:rPr lang="en-US" sz="4000" b="1" dirty="0" smtClean="0">
                <a:sym typeface="Wingdings"/>
              </a:rPr>
              <a:t> </a:t>
            </a:r>
            <a:r>
              <a:rPr lang="en-US" sz="4000" b="1" dirty="0" smtClean="0"/>
              <a:t>K</a:t>
            </a:r>
            <a:r>
              <a:rPr lang="en-US" sz="4000" b="1" baseline="-25000" dirty="0" smtClean="0"/>
              <a:t>L</a:t>
            </a:r>
            <a:r>
              <a:rPr lang="en-US" sz="4000" b="1" dirty="0" smtClean="0"/>
              <a:t> + K</a:t>
            </a:r>
            <a:r>
              <a:rPr lang="en-US" sz="4000" b="1" baseline="-25000" dirty="0" smtClean="0"/>
              <a:t>S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 flipV="1">
            <a:off x="5853549" y="1744985"/>
            <a:ext cx="1172572" cy="1521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5853549" y="2049543"/>
            <a:ext cx="437231" cy="1571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660850"/>
              </p:ext>
            </p:extLst>
          </p:nvPr>
        </p:nvGraphicFramePr>
        <p:xfrm>
          <a:off x="7026121" y="1540693"/>
          <a:ext cx="1824038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34" name="Equation" r:id="rId3" imgW="1270000" imgH="927100" progId="Equation.3">
                  <p:embed/>
                </p:oleObj>
              </mc:Choice>
              <mc:Fallback>
                <p:oleObj name="Equation" r:id="rId3" imgW="1270000" imgH="927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6121" y="1540693"/>
                        <a:ext cx="1824038" cy="1331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Line 7"/>
          <p:cNvSpPr>
            <a:spLocks noChangeShapeType="1"/>
          </p:cNvSpPr>
          <p:nvPr/>
        </p:nvSpPr>
        <p:spPr bwMode="auto">
          <a:xfrm>
            <a:off x="6588890" y="2359050"/>
            <a:ext cx="437231" cy="1571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528072"/>
              </p:ext>
            </p:extLst>
          </p:nvPr>
        </p:nvGraphicFramePr>
        <p:xfrm>
          <a:off x="6290780" y="2049543"/>
          <a:ext cx="298110" cy="53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35" name="Equation" r:id="rId5" imgW="215900" imgH="444500" progId="Equation.3">
                  <p:embed/>
                </p:oleObj>
              </mc:Choice>
              <mc:Fallback>
                <p:oleObj name="Equation" r:id="rId5" imgW="215900" imgH="444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0780" y="2049543"/>
                        <a:ext cx="298110" cy="5317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265973" y="924650"/>
            <a:ext cx="3244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“quantum-correlated” decays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5105684" y="3652280"/>
            <a:ext cx="687054" cy="1521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>
            <a:off x="5101024" y="4026986"/>
            <a:ext cx="691714" cy="1571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3375773" y="3582174"/>
          <a:ext cx="384442" cy="68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36" name="Equation" r:id="rId7" imgW="215900" imgH="444500" progId="Equation.3">
                  <p:embed/>
                </p:oleObj>
              </mc:Choice>
              <mc:Fallback>
                <p:oleObj name="Equation" r:id="rId7" imgW="215900" imgH="444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773" y="3582174"/>
                        <a:ext cx="384442" cy="685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265973" y="2851880"/>
            <a:ext cx="253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“flavor-tagged” decays</a:t>
            </a:r>
            <a:endParaRPr lang="en-US" sz="2000" dirty="0">
              <a:solidFill>
                <a:srgbClr val="800000"/>
              </a:solidFill>
            </a:endParaRPr>
          </a:p>
        </p:txBody>
      </p:sp>
      <p:graphicFrame>
        <p:nvGraphicFramePr>
          <p:cNvPr id="269318" name="Object 6"/>
          <p:cNvGraphicFramePr>
            <a:graphicFrameLocks noChangeAspect="1"/>
          </p:cNvGraphicFramePr>
          <p:nvPr/>
        </p:nvGraphicFramePr>
        <p:xfrm>
          <a:off x="4587063" y="3608922"/>
          <a:ext cx="462281" cy="57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37" name="Equation" r:id="rId8" imgW="215900" imgH="444500" progId="Equation.3">
                  <p:embed/>
                </p:oleObj>
              </mc:Choice>
              <mc:Fallback>
                <p:oleObj name="Equation" r:id="rId8" imgW="215900" imgH="4445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063" y="3608922"/>
                        <a:ext cx="462281" cy="5751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9319" name="Object 7"/>
          <p:cNvGraphicFramePr>
            <a:graphicFrameLocks noChangeAspect="1"/>
          </p:cNvGraphicFramePr>
          <p:nvPr/>
        </p:nvGraphicFramePr>
        <p:xfrm>
          <a:off x="5975486" y="3424238"/>
          <a:ext cx="11318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38" name="Equation" r:id="rId10" imgW="635000" imgH="635000" progId="Equation.3">
                  <p:embed/>
                </p:oleObj>
              </mc:Choice>
              <mc:Fallback>
                <p:oleObj name="Equation" r:id="rId10" imgW="635000" imgH="635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486" y="3424238"/>
                        <a:ext cx="1131888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9320" name="Object 8"/>
          <p:cNvGraphicFramePr>
            <a:graphicFrameLocks noChangeAspect="1"/>
          </p:cNvGraphicFramePr>
          <p:nvPr/>
        </p:nvGraphicFramePr>
        <p:xfrm>
          <a:off x="2291795" y="3528392"/>
          <a:ext cx="5921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39" name="Equation" r:id="rId12" imgW="482600" imgH="444500" progId="Equation.3">
                  <p:embed/>
                </p:oleObj>
              </mc:Choice>
              <mc:Fallback>
                <p:oleObj name="Equation" r:id="rId12" imgW="482600" imgH="4445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1795" y="3528392"/>
                        <a:ext cx="592137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4889872" y="5376676"/>
          <a:ext cx="4029604" cy="56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40" name="Equation" r:id="rId14" imgW="2984500" imgH="419100" progId="Equation.3">
                  <p:embed/>
                </p:oleObj>
              </mc:Choice>
              <mc:Fallback>
                <p:oleObj name="Equation" r:id="rId14" imgW="2984500" imgH="4191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872" y="5376676"/>
                        <a:ext cx="4029604" cy="564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9322" name="Object 10"/>
          <p:cNvGraphicFramePr>
            <a:graphicFrameLocks noChangeAspect="1"/>
          </p:cNvGraphicFramePr>
          <p:nvPr/>
        </p:nvGraphicFramePr>
        <p:xfrm>
          <a:off x="199737" y="5376676"/>
          <a:ext cx="4133100" cy="584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41" name="Equation" r:id="rId16" imgW="2959100" imgH="419100" progId="Equation.3">
                  <p:embed/>
                </p:oleObj>
              </mc:Choice>
              <mc:Fallback>
                <p:oleObj name="Equation" r:id="rId16" imgW="2959100" imgH="4191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37" y="5376676"/>
                        <a:ext cx="4133100" cy="584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404188" y="5007344"/>
            <a:ext cx="202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50021"/>
                </a:solidFill>
              </a:rPr>
              <a:t>CHARM-FACTORIES</a:t>
            </a:r>
            <a:endParaRPr lang="en-US" b="1" dirty="0">
              <a:solidFill>
                <a:srgbClr val="A5002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75486" y="5029756"/>
            <a:ext cx="141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50021"/>
                </a:solidFill>
              </a:rPr>
              <a:t>B-FACTORIES</a:t>
            </a:r>
            <a:endParaRPr lang="en-US" b="1" dirty="0">
              <a:solidFill>
                <a:srgbClr val="A5002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60075" y="1744985"/>
            <a:ext cx="345525" cy="461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37494" y="1664581"/>
            <a:ext cx="40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99.9%:     </a:t>
            </a:r>
            <a:r>
              <a:rPr lang="en-US" sz="2400" b="1" dirty="0" smtClean="0">
                <a:latin typeface="Symbol" charset="2"/>
              </a:rPr>
              <a:t>ππ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/>
              <a:t>K</a:t>
            </a:r>
            <a:r>
              <a:rPr lang="en-US" sz="2400" baseline="-25000" dirty="0" smtClean="0"/>
              <a:t>s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800" b="1" dirty="0" smtClean="0"/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φ</a:t>
            </a:r>
            <a:r>
              <a:rPr lang="en-US" altLang="zh-CN" sz="24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                    </a:t>
            </a:r>
            <a:r>
              <a:rPr lang="en-US" altLang="zh-CN" sz="2400" b="1" dirty="0" smtClean="0">
                <a:latin typeface="Symbol" charset="2"/>
                <a:ea typeface="SimSun" pitchFamily="2" charset="-122"/>
                <a:cs typeface="SimSun" pitchFamily="2" charset="-122"/>
              </a:rPr>
              <a:t> </a:t>
            </a:r>
            <a:r>
              <a:rPr lang="en-US" sz="2400" dirty="0" smtClean="0">
                <a:sym typeface="Wingdings"/>
              </a:rPr>
              <a:t>K</a:t>
            </a:r>
            <a:r>
              <a:rPr lang="en-US" sz="2400" baseline="-25000" dirty="0" smtClean="0">
                <a:sym typeface="Wingdings"/>
              </a:rPr>
              <a:t>L</a:t>
            </a:r>
            <a:endParaRPr lang="en-US" sz="2400" baseline="-25000" dirty="0"/>
          </a:p>
        </p:txBody>
      </p:sp>
      <p:sp>
        <p:nvSpPr>
          <p:cNvPr id="24" name="Oval 23"/>
          <p:cNvSpPr/>
          <p:nvPr/>
        </p:nvSpPr>
        <p:spPr>
          <a:xfrm>
            <a:off x="3987312" y="3722428"/>
            <a:ext cx="345525" cy="461665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83888" y="3608922"/>
            <a:ext cx="40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0.1%:       </a:t>
            </a:r>
            <a:r>
              <a:rPr lang="en-US" sz="2400" b="1" dirty="0" smtClean="0">
                <a:sym typeface="Wingdings"/>
              </a:rPr>
              <a:t>        </a:t>
            </a:r>
            <a:r>
              <a:rPr lang="en-US" sz="2400" dirty="0" err="1" smtClean="0">
                <a:sym typeface="Wingdings"/>
              </a:rPr>
              <a:t></a:t>
            </a:r>
            <a:r>
              <a:rPr lang="en-US" sz="2400" dirty="0" smtClean="0">
                <a:sym typeface="Wingdings"/>
              </a:rPr>
              <a:t>      </a:t>
            </a:r>
            <a:r>
              <a:rPr lang="en-US" sz="2400" dirty="0" err="1" smtClean="0">
                <a:sym typeface="Wingdings"/>
              </a:rPr>
              <a:t></a:t>
            </a:r>
            <a:r>
              <a:rPr lang="en-US" sz="24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φ</a:t>
            </a:r>
            <a:r>
              <a:rPr lang="en-US" altLang="zh-CN" sz="2400" b="1" i="1" dirty="0" smtClean="0">
                <a:latin typeface="Symbol" charset="2"/>
                <a:ea typeface="SimSun" pitchFamily="2" charset="-122"/>
                <a:cs typeface="SimSun" pitchFamily="2" charset="-122"/>
              </a:rPr>
              <a:t> </a:t>
            </a:r>
            <a:r>
              <a:rPr lang="en-US" sz="2400" dirty="0" err="1" smtClean="0">
                <a:sym typeface="Wingdings"/>
              </a:rPr>
              <a:t>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516701" y="2049543"/>
            <a:ext cx="136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  all events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33085" y="3974527"/>
            <a:ext cx="136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  all events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675963" y="1935243"/>
            <a:ext cx="5139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1" grpId="0" animBg="1"/>
      <p:bldP spid="43" grpId="0"/>
      <p:bldP spid="46" grpId="0" animBg="1"/>
      <p:bldP spid="47" grpId="0" animBg="1"/>
      <p:bldP spid="51" grpId="0"/>
      <p:bldP spid="58" grpId="0"/>
      <p:bldP spid="59" grpId="0"/>
      <p:bldP spid="22" grpId="0" animBg="1"/>
      <p:bldP spid="23" grpId="0"/>
      <p:bldP spid="24" grpId="0" animBg="1"/>
      <p:bldP spid="25" grpId="0"/>
      <p:bldP spid="26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52400"/>
            <a:ext cx="5584825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29305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KLOE</a:t>
            </a:r>
          </a:p>
          <a:p>
            <a:pPr algn="ctr"/>
            <a:r>
              <a:rPr lang="en-US" sz="4000" b="1"/>
              <a:t>Experiment</a:t>
            </a:r>
          </a:p>
          <a:p>
            <a:pPr algn="ctr"/>
            <a:r>
              <a:rPr lang="en-US" sz="4000" b="1"/>
              <a:t>in Italy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4114800" y="1905000"/>
            <a:ext cx="838200" cy="609600"/>
          </a:xfrm>
          <a:prstGeom prst="line">
            <a:avLst/>
          </a:prstGeom>
          <a:noFill/>
          <a:ln w="317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267200" y="2057400"/>
            <a:ext cx="5016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2m</a:t>
            </a: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257800" y="2133600"/>
            <a:ext cx="381000" cy="381000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 rot="-2507444">
            <a:off x="5181600" y="1600200"/>
            <a:ext cx="4079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K</a:t>
            </a:r>
            <a:r>
              <a:rPr lang="en-US" b="1" baseline="-25000">
                <a:solidFill>
                  <a:srgbClr val="660066"/>
                </a:solidFill>
              </a:rPr>
              <a:t>L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 rot="983015">
            <a:off x="5562600" y="2590800"/>
            <a:ext cx="4302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K</a:t>
            </a:r>
            <a:r>
              <a:rPr lang="en-US" b="1" baseline="-25000">
                <a:solidFill>
                  <a:srgbClr val="660066"/>
                </a:solidFill>
              </a:rPr>
              <a:t>S</a:t>
            </a: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flipH="1" flipV="1">
            <a:off x="5257800" y="2590800"/>
            <a:ext cx="228600" cy="152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04800" y="3048000"/>
            <a:ext cx="3194050" cy="1212850"/>
          </a:xfrm>
          <a:prstGeom prst="rect">
            <a:avLst/>
          </a:prstGeom>
          <a:solidFill>
            <a:srgbClr val="66FF66"/>
          </a:solidFill>
          <a:ln w="2540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3300"/>
                </a:solidFill>
              </a:rPr>
              <a:t>In this event the K</a:t>
            </a:r>
            <a:r>
              <a:rPr lang="en-US" sz="2400" b="1" baseline="-25000">
                <a:solidFill>
                  <a:srgbClr val="003300"/>
                </a:solidFill>
              </a:rPr>
              <a:t>L</a:t>
            </a:r>
          </a:p>
          <a:p>
            <a:pPr algn="ctr"/>
            <a:r>
              <a:rPr lang="en-US" sz="2400" b="1">
                <a:solidFill>
                  <a:srgbClr val="003300"/>
                </a:solidFill>
              </a:rPr>
              <a:t>only travels ~1m </a:t>
            </a:r>
          </a:p>
          <a:p>
            <a:pPr algn="ctr"/>
            <a:r>
              <a:rPr lang="en-US" sz="2400" b="1">
                <a:solidFill>
                  <a:srgbClr val="003300"/>
                </a:solidFill>
              </a:rPr>
              <a:t>before it decays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 animBg="1"/>
      <p:bldP spid="34827" grpId="0" animBg="1"/>
      <p:bldP spid="348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Usually, the K</a:t>
            </a:r>
            <a:r>
              <a:rPr lang="en-US" sz="4000" baseline="-25000"/>
              <a:t>L</a:t>
            </a:r>
            <a:r>
              <a:rPr lang="en-US" sz="4000"/>
              <a:t> traverses to entire 2m radius of the drift chamber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1674813"/>
            <a:ext cx="5410200" cy="5183187"/>
            <a:chOff x="96" y="624"/>
            <a:chExt cx="2688" cy="2722"/>
          </a:xfrm>
        </p:grpSpPr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2"/>
            <a:srcRect l="18002" t="10194" r="18753" b="4774"/>
            <a:stretch>
              <a:fillRect/>
            </a:stretch>
          </p:blipFill>
          <p:spPr bwMode="auto">
            <a:xfrm>
              <a:off x="155" y="624"/>
              <a:ext cx="2522" cy="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96" y="3137"/>
              <a:ext cx="2688" cy="2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it-IT" sz="2000">
                <a:solidFill>
                  <a:schemeClr val="tx2"/>
                </a:solidFill>
                <a:latin typeface="Times New Roman" charset="0"/>
                <a:ea typeface="SimSun" pitchFamily="2" charset="-122"/>
                <a:cs typeface="SimSun" pitchFamily="2" charset="-122"/>
                <a:sym typeface="Symbol" charset="2"/>
              </a:endParaRPr>
            </a:p>
          </p:txBody>
        </p:sp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1488" y="768"/>
              <a:ext cx="938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K</a:t>
              </a:r>
              <a:r>
                <a:rPr lang="en-US" altLang="zh-CN" sz="2200" b="1" i="1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L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 </a:t>
              </a:r>
              <a:r>
                <a:rPr lang="en-US" altLang="zh-CN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  <a:sym typeface="SymbolProp BT" pitchFamily="2" charset="2"/>
                </a:rPr>
                <a:t>“crash”</a:t>
              </a:r>
            </a:p>
            <a:p>
              <a:pPr>
                <a:buFont typeface="SymbolProp BT" pitchFamily="2" charset="2"/>
                <a:buNone/>
              </a:pP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SimSun" pitchFamily="2" charset="-122"/>
                  <a:cs typeface="SimSun" pitchFamily="2" charset="-122"/>
                  <a:sym typeface="SymbolProp BT" pitchFamily="2" charset="2"/>
                </a:rPr>
                <a:t>b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  <a:sym typeface="SymbolProp BT" pitchFamily="2" charset="2"/>
                </a:rPr>
                <a:t>= 0.22 (TOF)</a:t>
              </a:r>
              <a:endParaRPr lang="en-US" altLang="zh-CN" sz="22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Prop BT" pitchFamily="2" charset="2"/>
                <a:ea typeface="SimSun" pitchFamily="2" charset="-122"/>
                <a:cs typeface="SimSun" pitchFamily="2" charset="-122"/>
              </a:endParaRPr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 flipH="1">
              <a:off x="1412" y="880"/>
              <a:ext cx="76" cy="9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1311" y="1865"/>
              <a:ext cx="75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K</a:t>
              </a:r>
              <a:r>
                <a:rPr lang="en-US" altLang="zh-CN" sz="2200" b="1" i="1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S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 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  <a:sym typeface="Symbol" charset="2"/>
                </a:rPr>
                <a:t>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  <a:sym typeface="SymbolProp BT" pitchFamily="2" charset="2"/>
                </a:rPr>
                <a:t> 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SimSun" pitchFamily="2" charset="-122"/>
                  <a:cs typeface="SimSun" pitchFamily="2" charset="-122"/>
                </a:rPr>
                <a:t>p</a:t>
              </a:r>
              <a:r>
                <a:rPr lang="en-US" altLang="zh-CN" sz="22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SimSun" pitchFamily="2" charset="-122"/>
                  <a:cs typeface="SimSun" pitchFamily="2" charset="-122"/>
                </a:rPr>
                <a:t>-</a:t>
              </a:r>
              <a:r>
                <a:rPr lang="en-US" altLang="zh-CN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SimSun" pitchFamily="2" charset="-122"/>
                  <a:cs typeface="SimSun" pitchFamily="2" charset="-122"/>
                </a:rPr>
                <a:t>e</a:t>
              </a:r>
              <a:r>
                <a:rPr lang="en-US" altLang="zh-CN" sz="22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SimSun" pitchFamily="2" charset="-122"/>
                  <a:cs typeface="SimSun" pitchFamily="2" charset="-122"/>
                </a:rPr>
                <a:t>+</a:t>
              </a:r>
              <a:r>
                <a:rPr lang="en-US" altLang="zh-CN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SimSun" pitchFamily="2" charset="-122"/>
                  <a:cs typeface="SimSun" pitchFamily="2" charset="-122"/>
                </a:rPr>
                <a:t>n</a:t>
              </a:r>
            </a:p>
          </p:txBody>
        </p:sp>
      </p:grpSp>
      <p:sp>
        <p:nvSpPr>
          <p:cNvPr id="38922" name="Line 10"/>
          <p:cNvSpPr>
            <a:spLocks noChangeShapeType="1"/>
          </p:cNvSpPr>
          <p:nvPr/>
        </p:nvSpPr>
        <p:spPr bwMode="auto">
          <a:xfrm flipH="1" flipV="1">
            <a:off x="2895600" y="2895600"/>
            <a:ext cx="1600200" cy="1143000"/>
          </a:xfrm>
          <a:prstGeom prst="line">
            <a:avLst/>
          </a:prstGeom>
          <a:noFill/>
          <a:ln w="317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657600" y="3124200"/>
            <a:ext cx="5016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2m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V="1">
            <a:off x="5257800" y="2133600"/>
            <a:ext cx="381000" cy="381000"/>
          </a:xfrm>
          <a:prstGeom prst="line">
            <a:avLst/>
          </a:prstGeom>
          <a:noFill/>
          <a:ln w="38100">
            <a:solidFill>
              <a:srgbClr val="660066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800600" y="1995488"/>
            <a:ext cx="1268413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K</a:t>
            </a:r>
            <a:r>
              <a:rPr lang="en-US" b="1" baseline="-25000">
                <a:solidFill>
                  <a:srgbClr val="660066"/>
                </a:solidFill>
              </a:rPr>
              <a:t>L </a:t>
            </a:r>
            <a:r>
              <a:rPr lang="en-US" b="1">
                <a:solidFill>
                  <a:srgbClr val="660066"/>
                </a:solidFill>
              </a:rPr>
              <a:t>“crash”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 rot="983015">
            <a:off x="4114800" y="4419600"/>
            <a:ext cx="4302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K</a:t>
            </a:r>
            <a:r>
              <a:rPr lang="en-US" b="1" baseline="-25000">
                <a:solidFill>
                  <a:srgbClr val="660066"/>
                </a:solidFill>
              </a:rPr>
              <a:t>S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 flipV="1">
            <a:off x="5257800" y="2590800"/>
            <a:ext cx="228600" cy="152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 animBg="1"/>
      <p:bldP spid="389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16454"/>
            <a:ext cx="8229600" cy="1143000"/>
          </a:xfrm>
        </p:spPr>
        <p:txBody>
          <a:bodyPr/>
          <a:lstStyle/>
          <a:p>
            <a:r>
              <a:rPr lang="en-US" dirty="0"/>
              <a:t>Neutral K mesons “Basis” sets</a:t>
            </a:r>
          </a:p>
        </p:txBody>
      </p:sp>
      <p:sp>
        <p:nvSpPr>
          <p:cNvPr id="144389" name="Oval 5"/>
          <p:cNvSpPr>
            <a:spLocks noChangeArrowheads="1"/>
          </p:cNvSpPr>
          <p:nvPr/>
        </p:nvSpPr>
        <p:spPr bwMode="auto">
          <a:xfrm>
            <a:off x="2971800" y="1676400"/>
            <a:ext cx="1828800" cy="10668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</a:rPr>
              <a:t>K</a:t>
            </a:r>
            <a:r>
              <a:rPr lang="en-US" sz="2400" b="1" baseline="30000" dirty="0">
                <a:solidFill>
                  <a:srgbClr val="660066"/>
                </a:solidFill>
              </a:rPr>
              <a:t>0</a:t>
            </a:r>
            <a:r>
              <a:rPr lang="en-US" sz="2400" b="1" dirty="0">
                <a:solidFill>
                  <a:srgbClr val="660066"/>
                </a:solidFill>
              </a:rPr>
              <a:t>-K</a:t>
            </a:r>
            <a:r>
              <a:rPr lang="en-US" sz="2400" b="1" baseline="30000" dirty="0">
                <a:solidFill>
                  <a:srgbClr val="660066"/>
                </a:solidFill>
              </a:rPr>
              <a:t>0</a:t>
            </a:r>
          </a:p>
          <a:p>
            <a:pPr algn="ctr"/>
            <a:r>
              <a:rPr lang="en-US" sz="2000" b="1" dirty="0">
                <a:solidFill>
                  <a:srgbClr val="660066"/>
                </a:solidFill>
              </a:rPr>
              <a:t>Flavor States</a:t>
            </a:r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>
            <a:off x="3931170" y="1907510"/>
            <a:ext cx="228600" cy="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91" name="Oval 7"/>
          <p:cNvSpPr>
            <a:spLocks noChangeArrowheads="1"/>
          </p:cNvSpPr>
          <p:nvPr/>
        </p:nvSpPr>
        <p:spPr bwMode="auto">
          <a:xfrm>
            <a:off x="1447800" y="3581400"/>
            <a:ext cx="2057400" cy="1295400"/>
          </a:xfrm>
          <a:prstGeom prst="ellipse">
            <a:avLst/>
          </a:prstGeom>
          <a:solidFill>
            <a:srgbClr val="FF9999"/>
          </a:solidFill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A50021"/>
                </a:solidFill>
              </a:rPr>
              <a:t>K</a:t>
            </a:r>
            <a:r>
              <a:rPr lang="en-US" sz="2400" b="1" baseline="-25000">
                <a:solidFill>
                  <a:srgbClr val="A50021"/>
                </a:solidFill>
              </a:rPr>
              <a:t>1</a:t>
            </a:r>
            <a:r>
              <a:rPr lang="en-US" sz="2400" b="1">
                <a:solidFill>
                  <a:srgbClr val="A50021"/>
                </a:solidFill>
              </a:rPr>
              <a:t>-K</a:t>
            </a:r>
            <a:r>
              <a:rPr lang="en-US" sz="2400" b="1" baseline="-25000">
                <a:solidFill>
                  <a:srgbClr val="A50021"/>
                </a:solidFill>
              </a:rPr>
              <a:t>2</a:t>
            </a:r>
          </a:p>
          <a:p>
            <a:pPr algn="ctr"/>
            <a:r>
              <a:rPr lang="en-US" sz="2000" b="1">
                <a:solidFill>
                  <a:srgbClr val="A50021"/>
                </a:solidFill>
              </a:rPr>
              <a:t>CP eigenstates</a:t>
            </a:r>
          </a:p>
        </p:txBody>
      </p:sp>
      <p:sp>
        <p:nvSpPr>
          <p:cNvPr id="144393" name="Oval 9"/>
          <p:cNvSpPr>
            <a:spLocks noChangeArrowheads="1"/>
          </p:cNvSpPr>
          <p:nvPr/>
        </p:nvSpPr>
        <p:spPr bwMode="auto">
          <a:xfrm>
            <a:off x="4876800" y="3581400"/>
            <a:ext cx="1981200" cy="1143000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003300"/>
                </a:solidFill>
              </a:rPr>
              <a:t>K</a:t>
            </a:r>
            <a:r>
              <a:rPr lang="en-US" sz="2400" b="1" baseline="-25000">
                <a:solidFill>
                  <a:srgbClr val="003300"/>
                </a:solidFill>
              </a:rPr>
              <a:t>S</a:t>
            </a:r>
            <a:r>
              <a:rPr lang="en-US" sz="2400" b="1">
                <a:solidFill>
                  <a:srgbClr val="003300"/>
                </a:solidFill>
              </a:rPr>
              <a:t>-K</a:t>
            </a:r>
            <a:r>
              <a:rPr lang="en-US" sz="2400" b="1" baseline="-25000">
                <a:solidFill>
                  <a:srgbClr val="003300"/>
                </a:solidFill>
              </a:rPr>
              <a:t>L</a:t>
            </a:r>
          </a:p>
          <a:p>
            <a:pPr algn="ctr"/>
            <a:r>
              <a:rPr lang="en-US" sz="2000" b="1">
                <a:solidFill>
                  <a:srgbClr val="003300"/>
                </a:solidFill>
              </a:rPr>
              <a:t>Mass </a:t>
            </a:r>
            <a:r>
              <a:rPr lang="en-US" b="1">
                <a:solidFill>
                  <a:srgbClr val="003300"/>
                </a:solidFill>
              </a:rPr>
              <a:t>eigenstsate</a:t>
            </a:r>
          </a:p>
        </p:txBody>
      </p:sp>
      <p:sp>
        <p:nvSpPr>
          <p:cNvPr id="144397" name="Line 13"/>
          <p:cNvSpPr>
            <a:spLocks noChangeShapeType="1"/>
          </p:cNvSpPr>
          <p:nvPr/>
        </p:nvSpPr>
        <p:spPr bwMode="auto">
          <a:xfrm flipV="1">
            <a:off x="3505200" y="4258900"/>
            <a:ext cx="1447800" cy="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4495800" y="2590800"/>
            <a:ext cx="914400" cy="10668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6858000" y="2330450"/>
            <a:ext cx="20422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</a:rPr>
              <a:t>These are the</a:t>
            </a:r>
            <a:endParaRPr lang="en-US" sz="2400" b="1" dirty="0" smtClean="0">
              <a:solidFill>
                <a:srgbClr val="003300"/>
              </a:solidFill>
            </a:endParaRPr>
          </a:p>
          <a:p>
            <a:r>
              <a:rPr lang="en-US" sz="2400" b="1" dirty="0" smtClean="0">
                <a:solidFill>
                  <a:srgbClr val="003300"/>
                </a:solidFill>
              </a:rPr>
              <a:t>particles with</a:t>
            </a:r>
          </a:p>
          <a:p>
            <a:r>
              <a:rPr lang="en-US" sz="2400" b="1" dirty="0" smtClean="0">
                <a:solidFill>
                  <a:srgbClr val="003300"/>
                </a:solidFill>
              </a:rPr>
              <a:t>well defined</a:t>
            </a:r>
          </a:p>
          <a:p>
            <a:r>
              <a:rPr lang="en-US" sz="2400" b="1" dirty="0" smtClean="0">
                <a:solidFill>
                  <a:srgbClr val="003300"/>
                </a:solidFill>
              </a:rPr>
              <a:t>lifetimes that </a:t>
            </a:r>
            <a:endParaRPr lang="en-US" sz="2400" b="1" dirty="0">
              <a:solidFill>
                <a:srgbClr val="003300"/>
              </a:solidFill>
            </a:endParaRPr>
          </a:p>
          <a:p>
            <a:r>
              <a:rPr lang="en-US" sz="2400" b="1" dirty="0">
                <a:solidFill>
                  <a:srgbClr val="003300"/>
                </a:solidFill>
              </a:rPr>
              <a:t>exist in Nature</a:t>
            </a:r>
          </a:p>
        </p:txBody>
      </p:sp>
      <p:sp>
        <p:nvSpPr>
          <p:cNvPr id="144400" name="Line 16"/>
          <p:cNvSpPr>
            <a:spLocks noChangeShapeType="1"/>
          </p:cNvSpPr>
          <p:nvPr/>
        </p:nvSpPr>
        <p:spPr bwMode="auto">
          <a:xfrm flipH="1">
            <a:off x="6324600" y="3258526"/>
            <a:ext cx="533400" cy="322874"/>
          </a:xfrm>
          <a:prstGeom prst="line">
            <a:avLst/>
          </a:prstGeom>
          <a:noFill/>
          <a:ln w="34925">
            <a:solidFill>
              <a:srgbClr val="00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365125" y="1143000"/>
            <a:ext cx="2484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660066"/>
                </a:solidFill>
              </a:rPr>
              <a:t>These have a</a:t>
            </a:r>
          </a:p>
          <a:p>
            <a:pPr algn="ctr"/>
            <a:r>
              <a:rPr lang="en-US" sz="2400" b="1">
                <a:solidFill>
                  <a:srgbClr val="660066"/>
                </a:solidFill>
              </a:rPr>
              <a:t>well defined </a:t>
            </a:r>
          </a:p>
          <a:p>
            <a:pPr algn="ctr"/>
            <a:r>
              <a:rPr lang="en-US" sz="2400" b="1">
                <a:solidFill>
                  <a:srgbClr val="660066"/>
                </a:solidFill>
              </a:rPr>
              <a:t>quark structure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2743200" y="1524000"/>
            <a:ext cx="381000" cy="304800"/>
          </a:xfrm>
          <a:prstGeom prst="line">
            <a:avLst/>
          </a:prstGeom>
          <a:noFill/>
          <a:ln w="3492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92381" y="1270230"/>
            <a:ext cx="410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strong interactions select these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4800600" y="1731895"/>
            <a:ext cx="533400" cy="322874"/>
          </a:xfrm>
          <a:prstGeom prst="line">
            <a:avLst/>
          </a:prstGeom>
          <a:noFill/>
          <a:ln w="34925">
            <a:solidFill>
              <a:schemeClr val="accent4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49615" y="5428950"/>
            <a:ext cx="394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weak interactions select these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 flipV="1">
            <a:off x="5943600" y="4724400"/>
            <a:ext cx="381000" cy="782983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61350" y="3891582"/>
            <a:ext cx="1265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are these</a:t>
            </a:r>
          </a:p>
          <a:p>
            <a:r>
              <a:rPr lang="en-US" sz="2000" dirty="0" smtClean="0"/>
              <a:t>the same?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1" grpId="0" animBg="1"/>
      <p:bldP spid="144393" grpId="0" animBg="1"/>
      <p:bldP spid="144397" grpId="0" animBg="1"/>
      <p:bldP spid="144398" grpId="0" animBg="1"/>
      <p:bldP spid="144399" grpId="0"/>
      <p:bldP spid="144400" grpId="0" animBg="1"/>
      <p:bldP spid="19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93700"/>
            <a:ext cx="8229600" cy="787400"/>
          </a:xfrm>
        </p:spPr>
        <p:txBody>
          <a:bodyPr>
            <a:noAutofit/>
          </a:bodyPr>
          <a:lstStyle/>
          <a:p>
            <a:r>
              <a:rPr lang="en-US" dirty="0" smtClean="0"/>
              <a:t>QED </a:t>
            </a:r>
            <a:r>
              <a:rPr lang="en-US" i="1" dirty="0" smtClean="0"/>
              <a:t>&amp;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dirty="0" smtClean="0">
                <a:solidFill>
                  <a:srgbClr val="CC0000"/>
                </a:solidFill>
              </a:rPr>
              <a:t>C</a:t>
            </a:r>
            <a:r>
              <a:rPr lang="en-US" dirty="0" smtClean="0">
                <a:solidFill>
                  <a:srgbClr val="006600"/>
                </a:solidFill>
              </a:rPr>
              <a:t>D </a:t>
            </a:r>
            <a:r>
              <a:rPr lang="en-US" dirty="0" smtClean="0"/>
              <a:t>long-distance behavior</a:t>
            </a:r>
            <a:br>
              <a:rPr lang="en-US" dirty="0" smtClean="0"/>
            </a:br>
            <a:r>
              <a:rPr lang="en-US" dirty="0" smtClean="0"/>
              <a:t>is very different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74799"/>
            <a:ext cx="5145944" cy="2994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44" y="4762500"/>
            <a:ext cx="5130800" cy="17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2073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   K</a:t>
            </a:r>
            <a:r>
              <a:rPr lang="en-US" baseline="30000" dirty="0" smtClean="0"/>
              <a:t>0</a:t>
            </a:r>
            <a:r>
              <a:rPr lang="en-US" dirty="0" smtClean="0"/>
              <a:t> oscillations (mixing)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313113" y="871538"/>
          <a:ext cx="29114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66" name="Equation" r:id="rId3" imgW="1689100" imgH="546100" progId="Equation.3">
                  <p:embed/>
                </p:oleObj>
              </mc:Choice>
              <mc:Fallback>
                <p:oleObj name="Equation" r:id="rId3" imgW="1689100" imgH="546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113" y="871538"/>
                        <a:ext cx="2911475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 rot="10800000">
            <a:off x="2257190" y="-8711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6736291" y="1117385"/>
            <a:ext cx="1363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</a:rPr>
              <a:t>eigenstates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000" y="2528483"/>
            <a:ext cx="222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start at </a:t>
            </a:r>
            <a:r>
              <a:rPr lang="en-US" dirty="0" err="1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=0 with a  K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:</a:t>
            </a:r>
            <a:endParaRPr lang="en-US" baseline="30000" dirty="0">
              <a:solidFill>
                <a:srgbClr val="80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725106" y="2448822"/>
          <a:ext cx="4843256" cy="493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67" name="Equation" r:id="rId5" imgW="2616200" imgH="266700" progId="Equation.3">
                  <p:embed/>
                </p:oleObj>
              </mc:Choice>
              <mc:Fallback>
                <p:oleObj name="Equation" r:id="rId5" imgW="2616200" imgH="266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106" y="2448822"/>
                        <a:ext cx="4843256" cy="493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9000" y="3146375"/>
            <a:ext cx="223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then, at a later time </a:t>
            </a:r>
            <a:r>
              <a:rPr lang="en-US" dirty="0" err="1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:</a:t>
            </a:r>
            <a:endParaRPr lang="en-US" baseline="30000" dirty="0">
              <a:solidFill>
                <a:srgbClr val="800000"/>
              </a:solidFill>
            </a:endParaRPr>
          </a:p>
        </p:txBody>
      </p:sp>
      <p:graphicFrame>
        <p:nvGraphicFramePr>
          <p:cNvPr id="161797" name="Object 5"/>
          <p:cNvGraphicFramePr>
            <a:graphicFrameLocks noChangeAspect="1"/>
          </p:cNvGraphicFramePr>
          <p:nvPr/>
        </p:nvGraphicFramePr>
        <p:xfrm>
          <a:off x="2814400" y="3138640"/>
          <a:ext cx="512921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68" name="Equation" r:id="rId7" imgW="3251200" imgH="292100" progId="Equation.3">
                  <p:embed/>
                </p:oleObj>
              </mc:Choice>
              <mc:Fallback>
                <p:oleObj name="Equation" r:id="rId7" imgW="3251200" imgH="2921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400" y="3138640"/>
                        <a:ext cx="512921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44230" y="3546999"/>
          <a:ext cx="2632266" cy="442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69" name="Equation" r:id="rId9" imgW="1435100" imgH="241300" progId="Equation.3">
                  <p:embed/>
                </p:oleObj>
              </mc:Choice>
              <mc:Fallback>
                <p:oleObj name="Equation" r:id="rId9" imgW="1435100" imgH="2413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230" y="3546999"/>
                        <a:ext cx="2632266" cy="4425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017133" y="4126973"/>
          <a:ext cx="3452383" cy="48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70" name="Equation" r:id="rId11" imgW="2095500" imgH="292100" progId="Equation.3">
                  <p:embed/>
                </p:oleObj>
              </mc:Choice>
              <mc:Fallback>
                <p:oleObj name="Equation" r:id="rId11" imgW="2095500" imgH="2921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133" y="4126973"/>
                        <a:ext cx="3452383" cy="4812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862622" y="5049803"/>
          <a:ext cx="4384987" cy="50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71" name="Equation" r:id="rId13" imgW="2540000" imgH="292100" progId="Equation.3">
                  <p:embed/>
                </p:oleObj>
              </mc:Choice>
              <mc:Fallback>
                <p:oleObj name="Equation" r:id="rId13" imgW="2540000" imgH="2921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622" y="5049803"/>
                        <a:ext cx="4384987" cy="504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802" name="Object 10"/>
          <p:cNvGraphicFramePr>
            <a:graphicFrameLocks noChangeAspect="1"/>
          </p:cNvGraphicFramePr>
          <p:nvPr/>
        </p:nvGraphicFramePr>
        <p:xfrm>
          <a:off x="2862622" y="5688288"/>
          <a:ext cx="44069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72" name="Equation" r:id="rId15" imgW="2552700" imgH="292100" progId="Equation.3">
                  <p:embed/>
                </p:oleObj>
              </mc:Choice>
              <mc:Fallback>
                <p:oleObj name="Equation" r:id="rId15" imgW="2552700" imgH="2921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622" y="5688288"/>
                        <a:ext cx="44069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2086623" y="351411"/>
            <a:ext cx="349647" cy="96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228" y="870927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4000"/>
                </a:solidFill>
              </a:rPr>
              <a:t>Now let us consider</a:t>
            </a:r>
          </a:p>
          <a:p>
            <a:r>
              <a:rPr lang="en-US" sz="2400" dirty="0" smtClean="0">
                <a:solidFill>
                  <a:srgbClr val="804000"/>
                </a:solidFill>
              </a:rPr>
              <a:t>decay times</a:t>
            </a:r>
            <a:endParaRPr lang="en-US" sz="2400" dirty="0">
              <a:solidFill>
                <a:srgbClr val="804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28" y="5060127"/>
            <a:ext cx="2010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4000"/>
                </a:solidFill>
              </a:rPr>
              <a:t>These are the</a:t>
            </a:r>
          </a:p>
          <a:p>
            <a:r>
              <a:rPr lang="en-US" sz="2400" dirty="0" smtClean="0">
                <a:solidFill>
                  <a:srgbClr val="804000"/>
                </a:solidFill>
              </a:rPr>
              <a:t>K</a:t>
            </a:r>
            <a:r>
              <a:rPr lang="en-US" sz="2400" baseline="30000" dirty="0" smtClean="0">
                <a:solidFill>
                  <a:srgbClr val="804000"/>
                </a:solidFill>
              </a:rPr>
              <a:t>0</a:t>
            </a:r>
            <a:r>
              <a:rPr lang="en-US" sz="2400" dirty="0" smtClean="0">
                <a:solidFill>
                  <a:srgbClr val="804000"/>
                </a:solidFill>
              </a:rPr>
              <a:t> and K</a:t>
            </a:r>
            <a:r>
              <a:rPr lang="en-US" sz="2400" baseline="30000" dirty="0" smtClean="0">
                <a:solidFill>
                  <a:srgbClr val="804000"/>
                </a:solidFill>
              </a:rPr>
              <a:t>0</a:t>
            </a:r>
            <a:r>
              <a:rPr lang="en-US" sz="2400" dirty="0" smtClean="0">
                <a:solidFill>
                  <a:srgbClr val="804000"/>
                </a:solidFill>
              </a:rPr>
              <a:t> rates</a:t>
            </a:r>
          </a:p>
          <a:p>
            <a:r>
              <a:rPr lang="en-US" sz="2400" dirty="0" smtClean="0">
                <a:solidFill>
                  <a:srgbClr val="804000"/>
                </a:solidFill>
              </a:rPr>
              <a:t>we measure</a:t>
            </a:r>
          </a:p>
        </p:txBody>
      </p:sp>
      <p:sp>
        <p:nvSpPr>
          <p:cNvPr id="22" name="TextBox 21"/>
          <p:cNvSpPr txBox="1"/>
          <p:nvPr/>
        </p:nvSpPr>
        <p:spPr>
          <a:xfrm rot="10800000">
            <a:off x="952060" y="544713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4000"/>
                </a:solidFill>
              </a:rPr>
              <a:t>_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2162" y="5324020"/>
            <a:ext cx="1739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A50021"/>
                </a:solidFill>
              </a:rPr>
              <a:t>I</a:t>
            </a:r>
            <a:r>
              <a:rPr lang="en-US" sz="1600" baseline="-25000" dirty="0" smtClean="0">
                <a:solidFill>
                  <a:srgbClr val="A50021"/>
                </a:solidFill>
              </a:rPr>
              <a:t>0</a:t>
            </a:r>
            <a:r>
              <a:rPr lang="en-US" sz="1600" dirty="0" smtClean="0">
                <a:solidFill>
                  <a:srgbClr val="A50021"/>
                </a:solidFill>
              </a:rPr>
              <a:t> = beam intensity</a:t>
            </a:r>
          </a:p>
          <a:p>
            <a:r>
              <a:rPr lang="en-US" sz="1600" dirty="0" smtClean="0">
                <a:solidFill>
                  <a:srgbClr val="A50021"/>
                </a:solidFill>
              </a:rPr>
              <a:t>(# of particles/</a:t>
            </a:r>
            <a:r>
              <a:rPr lang="en-US" sz="1600" dirty="0" err="1" smtClean="0">
                <a:solidFill>
                  <a:srgbClr val="A50021"/>
                </a:solidFill>
              </a:rPr>
              <a:t>s</a:t>
            </a:r>
            <a:r>
              <a:rPr lang="en-US" sz="1600" dirty="0" smtClean="0">
                <a:solidFill>
                  <a:srgbClr val="A50021"/>
                </a:solidFill>
              </a:rPr>
              <a:t>)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439" y="13094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1668" y="8133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479710" y="4078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54788" y="30734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70039" y="40653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61148" y="31005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9" grpId="0"/>
      <p:bldP spid="22" grpId="0"/>
      <p:bldP spid="20" grpId="0"/>
      <p:bldP spid="4" grpId="0"/>
      <p:bldP spid="23" grpId="0"/>
      <p:bldP spid="24" grpId="0"/>
      <p:bldP spid="25" grpId="0"/>
      <p:bldP spid="26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85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survival; K</a:t>
            </a:r>
            <a:r>
              <a:rPr lang="en-US" baseline="30000" dirty="0" smtClean="0"/>
              <a:t>0</a:t>
            </a:r>
            <a:r>
              <a:rPr lang="en-US" dirty="0" smtClean="0"/>
              <a:t> appearance</a:t>
            </a:r>
            <a:endParaRPr lang="en-US" dirty="0"/>
          </a:p>
        </p:txBody>
      </p:sp>
      <p:pic>
        <p:nvPicPr>
          <p:cNvPr id="5" name="Picture 4" descr="Screen shot 2016-06-23 at 3.22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709" y="1417638"/>
            <a:ext cx="6261100" cy="3251200"/>
          </a:xfrm>
          <a:prstGeom prst="rect">
            <a:avLst/>
          </a:prstGeom>
        </p:spPr>
      </p:pic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1295709" y="4716063"/>
          <a:ext cx="61182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64" name="Equation" r:id="rId4" imgW="3302000" imgH="292100" progId="Equation.3">
                  <p:embed/>
                </p:oleObj>
              </mc:Choice>
              <mc:Fallback>
                <p:oleObj name="Equation" r:id="rId4" imgW="3302000" imgH="292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709" y="4716063"/>
                        <a:ext cx="6118225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rot="10800000">
            <a:off x="4006256" y="350007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graphicFrame>
        <p:nvGraphicFramePr>
          <p:cNvPr id="173059" name="Object 3"/>
          <p:cNvGraphicFramePr>
            <a:graphicFrameLocks noChangeAspect="1"/>
          </p:cNvGraphicFramePr>
          <p:nvPr/>
        </p:nvGraphicFramePr>
        <p:xfrm>
          <a:off x="1284288" y="5559425"/>
          <a:ext cx="6142037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65" name="Equation" r:id="rId6" imgW="3314700" imgH="292100" progId="Equation.3">
                  <p:embed/>
                </p:oleObj>
              </mc:Choice>
              <mc:Fallback>
                <p:oleObj name="Equation" r:id="rId6" imgW="3314700" imgH="292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5559425"/>
                        <a:ext cx="6142037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87221" y="3872753"/>
          <a:ext cx="698235" cy="33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66" name="Equation" r:id="rId8" imgW="419100" imgH="203200" progId="Equation.3">
                  <p:embed/>
                </p:oleObj>
              </mc:Choice>
              <mc:Fallback>
                <p:oleObj name="Equation" r:id="rId8" imgW="419100" imgH="203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221" y="3872753"/>
                        <a:ext cx="698235" cy="338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21445" y="881121"/>
            <a:ext cx="267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--strangeness oscillations--</a:t>
            </a:r>
            <a:endParaRPr lang="en-US" dirty="0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 flipV="1">
            <a:off x="595295" y="4972176"/>
            <a:ext cx="550770" cy="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 flipV="1">
            <a:off x="595295" y="5822976"/>
            <a:ext cx="55077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778688">
            <a:off x="6746866" y="2297710"/>
            <a:ext cx="213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about 10 K</a:t>
            </a:r>
            <a:r>
              <a:rPr lang="en-US" sz="1400" baseline="-25000" dirty="0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lifetimes,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all the K</a:t>
            </a:r>
            <a:r>
              <a:rPr lang="en-US" sz="1400" baseline="-25000" dirty="0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have decayed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>
            <a:off x="6830593" y="3082762"/>
            <a:ext cx="135826" cy="487721"/>
          </a:xfrm>
          <a:prstGeom prst="line">
            <a:avLst/>
          </a:pr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classical system</a:t>
            </a:r>
            <a:endParaRPr lang="en-US" dirty="0"/>
          </a:p>
        </p:txBody>
      </p:sp>
      <p:pic>
        <p:nvPicPr>
          <p:cNvPr id="3" name="Picture 2" descr="Screen shot 2016-06-26 at 12.50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69" y="2167251"/>
            <a:ext cx="3089797" cy="3348574"/>
          </a:xfrm>
          <a:prstGeom prst="rect">
            <a:avLst/>
          </a:prstGeom>
        </p:spPr>
      </p:pic>
      <p:pic>
        <p:nvPicPr>
          <p:cNvPr id="4" name="Picture 3" descr="Screen shot 2016-06-26 at 12.51.4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694" y="2167251"/>
            <a:ext cx="4653857" cy="3348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373" y="-162650"/>
            <a:ext cx="8229600" cy="1143000"/>
          </a:xfrm>
        </p:spPr>
        <p:txBody>
          <a:bodyPr/>
          <a:lstStyle/>
          <a:p>
            <a:r>
              <a:rPr lang="en-US" dirty="0" smtClean="0"/>
              <a:t>Producing K mesons with </a:t>
            </a:r>
            <a:r>
              <a:rPr lang="en-US" b="1" dirty="0" err="1" smtClean="0">
                <a:solidFill>
                  <a:srgbClr val="000066"/>
                </a:solidFill>
                <a:latin typeface="Symbol" charset="2"/>
                <a:sym typeface="Wingdings" charset="2"/>
              </a:rPr>
              <a:t>π</a:t>
            </a:r>
            <a:r>
              <a:rPr lang="en-US" dirty="0" smtClean="0"/>
              <a:t> beams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2562" y="2587713"/>
            <a:ext cx="6132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Symbol" charset="2"/>
                <a:sym typeface="Wingdings" charset="2"/>
              </a:rPr>
              <a:t>π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dirty="0" smtClean="0"/>
              <a:t>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K</a:t>
            </a:r>
            <a:r>
              <a:rPr lang="en-US" sz="2400" baseline="30000" dirty="0" smtClean="0">
                <a:sym typeface="Wingdings"/>
              </a:rPr>
              <a:t>0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b="1" dirty="0" smtClean="0">
                <a:latin typeface="Symbol" charset="2"/>
                <a:sym typeface="Wingdings" charset="2"/>
              </a:rPr>
              <a:t>Λ</a:t>
            </a:r>
            <a:r>
              <a:rPr lang="en-US" sz="2400" baseline="30000" dirty="0" smtClean="0">
                <a:sym typeface="Wingdings"/>
              </a:rPr>
              <a:t>0</a:t>
            </a:r>
            <a:r>
              <a:rPr lang="en-US" sz="2400" dirty="0" smtClean="0">
                <a:sym typeface="Wingdings"/>
              </a:rPr>
              <a:t>:     </a:t>
            </a:r>
            <a:r>
              <a:rPr lang="en-US" sz="2400" dirty="0" err="1" smtClean="0">
                <a:sym typeface="Wingdings"/>
              </a:rPr>
              <a:t>E</a:t>
            </a:r>
            <a:r>
              <a:rPr lang="en-US" sz="2400" baseline="-25000" dirty="0" err="1" smtClean="0">
                <a:sym typeface="Wingdings"/>
              </a:rPr>
              <a:t>cm</a:t>
            </a:r>
            <a:r>
              <a:rPr lang="en-US" sz="2400" dirty="0" smtClean="0">
                <a:sym typeface="Wingdings"/>
              </a:rPr>
              <a:t> &gt;1.61 </a:t>
            </a:r>
            <a:r>
              <a:rPr lang="en-US" sz="2400" dirty="0" err="1" smtClean="0">
                <a:sym typeface="Wingdings"/>
              </a:rPr>
              <a:t>GeV</a:t>
            </a:r>
            <a:r>
              <a:rPr lang="en-US" sz="2400" dirty="0" smtClean="0">
                <a:sym typeface="Wingdings"/>
              </a:rPr>
              <a:t>;      E</a:t>
            </a:r>
            <a:r>
              <a:rPr lang="en-US" sz="2400" b="1" baseline="-25000" dirty="0" smtClean="0">
                <a:latin typeface="Symbol" charset="2"/>
                <a:sym typeface="Wingdings" charset="2"/>
              </a:rPr>
              <a:t>π</a:t>
            </a:r>
            <a:r>
              <a:rPr lang="en-US" sz="2400" dirty="0" smtClean="0">
                <a:sym typeface="Wingdings"/>
              </a:rPr>
              <a:t>&gt;0.9 </a:t>
            </a:r>
            <a:r>
              <a:rPr lang="en-US" sz="2400" dirty="0" err="1" smtClean="0">
                <a:sym typeface="Wingdings"/>
              </a:rPr>
              <a:t>GeV</a:t>
            </a:r>
            <a:r>
              <a:rPr lang="en-US" sz="2400" dirty="0" smtClean="0">
                <a:sym typeface="Wingdings"/>
              </a:rPr>
              <a:t>   </a:t>
            </a:r>
            <a:endParaRPr lang="en-US" sz="2400" dirty="0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 flipV="1">
            <a:off x="1393862" y="2104126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4482006" y="1559867"/>
            <a:ext cx="500168" cy="328337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75963" y="164246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Symbol" charset="2"/>
                <a:sym typeface="Wingdings" charset="2"/>
              </a:rPr>
              <a:t>π</a:t>
            </a:r>
            <a:r>
              <a:rPr lang="en-US" sz="2400" baseline="30000" dirty="0" smtClean="0">
                <a:solidFill>
                  <a:srgbClr val="008000"/>
                </a:solidFill>
              </a:rPr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4482005" y="1735525"/>
            <a:ext cx="711425" cy="121558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5802599" y="2257820"/>
            <a:ext cx="733972" cy="153694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5750525" y="2232122"/>
            <a:ext cx="1487690" cy="25698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63117" y="1980238"/>
            <a:ext cx="215801" cy="2601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32142" y="188848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p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3778918" y="1857083"/>
            <a:ext cx="711425" cy="247043"/>
          </a:xfrm>
          <a:prstGeom prst="line">
            <a:avLst/>
          </a:prstGeom>
          <a:noFill/>
          <a:ln w="34925">
            <a:solidFill>
              <a:srgbClr val="008000"/>
            </a:solidFill>
            <a:prstDash val="sysDot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3778918" y="2104124"/>
            <a:ext cx="2023681" cy="153695"/>
          </a:xfrm>
          <a:prstGeom prst="line">
            <a:avLst/>
          </a:prstGeom>
          <a:noFill/>
          <a:ln w="34925">
            <a:solidFill>
              <a:srgbClr val="008000"/>
            </a:solidFill>
            <a:prstDash val="sysDot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36056" y="1642461"/>
            <a:ext cx="3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4371043" y="2164193"/>
            <a:ext cx="4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sym typeface="Wingdings" charset="2"/>
              </a:rPr>
              <a:t>Λ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01294" y="980350"/>
            <a:ext cx="459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Threshold for producing a K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(or K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77237" y="5052689"/>
            <a:ext cx="6132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Symbol" charset="2"/>
                <a:sym typeface="Wingdings" charset="2"/>
              </a:rPr>
              <a:t>π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dirty="0" smtClean="0"/>
              <a:t>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K</a:t>
            </a:r>
            <a:r>
              <a:rPr lang="en-US" sz="2400" baseline="30000" dirty="0" smtClean="0">
                <a:sym typeface="Wingdings"/>
              </a:rPr>
              <a:t>0</a:t>
            </a:r>
            <a:r>
              <a:rPr lang="en-US" sz="2400" dirty="0" smtClean="0">
                <a:sym typeface="Wingdings"/>
              </a:rPr>
              <a:t>KN :     </a:t>
            </a:r>
            <a:r>
              <a:rPr lang="en-US" sz="2400" dirty="0" err="1" smtClean="0">
                <a:sym typeface="Wingdings"/>
              </a:rPr>
              <a:t>E</a:t>
            </a:r>
            <a:r>
              <a:rPr lang="en-US" sz="2400" baseline="-25000" dirty="0" err="1" smtClean="0">
                <a:sym typeface="Wingdings"/>
              </a:rPr>
              <a:t>cm</a:t>
            </a:r>
            <a:r>
              <a:rPr lang="en-US" sz="2400" dirty="0" smtClean="0">
                <a:sym typeface="Wingdings"/>
              </a:rPr>
              <a:t> &gt;1.93 </a:t>
            </a:r>
            <a:r>
              <a:rPr lang="en-US" sz="2400" dirty="0" err="1" smtClean="0">
                <a:sym typeface="Wingdings"/>
              </a:rPr>
              <a:t>GeV</a:t>
            </a:r>
            <a:r>
              <a:rPr lang="en-US" sz="2400" dirty="0" smtClean="0">
                <a:sym typeface="Wingdings"/>
              </a:rPr>
              <a:t>;      E</a:t>
            </a:r>
            <a:r>
              <a:rPr lang="en-US" sz="2400" b="1" baseline="-25000" dirty="0" smtClean="0">
                <a:latin typeface="Symbol" charset="2"/>
                <a:sym typeface="Wingdings" charset="2"/>
              </a:rPr>
              <a:t>π</a:t>
            </a:r>
            <a:r>
              <a:rPr lang="en-US" sz="2400" dirty="0" smtClean="0">
                <a:sym typeface="Wingdings"/>
              </a:rPr>
              <a:t>&gt;1.41 </a:t>
            </a:r>
            <a:r>
              <a:rPr lang="en-US" sz="2400" dirty="0" err="1" smtClean="0">
                <a:sym typeface="Wingdings"/>
              </a:rPr>
              <a:t>GeV</a:t>
            </a:r>
            <a:r>
              <a:rPr lang="en-US" sz="2400" dirty="0" smtClean="0">
                <a:sym typeface="Wingdings"/>
              </a:rPr>
              <a:t>   </a:t>
            </a:r>
            <a:endParaRPr lang="en-US" sz="2400" dirty="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1618537" y="456910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4706681" y="4024843"/>
            <a:ext cx="500168" cy="328337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00638" y="410743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Symbol" charset="2"/>
                <a:sym typeface="Wingdings" charset="2"/>
              </a:rPr>
              <a:t>π</a:t>
            </a:r>
            <a:r>
              <a:rPr lang="en-US" sz="2400" baseline="30000" dirty="0" smtClean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4706680" y="4200501"/>
            <a:ext cx="711425" cy="121558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3972708" y="4629169"/>
            <a:ext cx="733972" cy="153694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4048219" y="4569100"/>
            <a:ext cx="1487690" cy="25698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87792" y="4445214"/>
            <a:ext cx="215801" cy="2601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56817" y="4353464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V="1">
            <a:off x="4003593" y="4322059"/>
            <a:ext cx="711425" cy="247043"/>
          </a:xfrm>
          <a:prstGeom prst="line">
            <a:avLst/>
          </a:prstGeom>
          <a:noFill/>
          <a:ln w="34925">
            <a:solidFill>
              <a:srgbClr val="008000"/>
            </a:solidFill>
            <a:prstDash val="sysDot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60731" y="4107437"/>
            <a:ext cx="3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 rot="10800000">
            <a:off x="3404679" y="35302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28848" y="3501236"/>
            <a:ext cx="459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Threshold for producing a K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(or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 rot="10800000">
            <a:off x="2496042" y="50811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0800000">
            <a:off x="4058544" y="41152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600770" y="4579534"/>
            <a:ext cx="3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5535909" y="4384436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484818" y="6061612"/>
            <a:ext cx="82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Easier to produce K mesons than K mesons at fixed target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hadron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machines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>
            <a:off x="4028533" y="6049029"/>
            <a:ext cx="3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30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7" y="2417783"/>
            <a:ext cx="4013200" cy="1143000"/>
          </a:xfrm>
          <a:ln w="15875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The Δ</a:t>
            </a:r>
            <a:r>
              <a:rPr lang="en-US" sz="4800" dirty="0" smtClean="0">
                <a:latin typeface="Trattatello"/>
              </a:rPr>
              <a:t>S</a:t>
            </a:r>
            <a:r>
              <a:rPr lang="en-US" dirty="0" smtClean="0"/>
              <a:t>=ΔQ rule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3853" y="1443992"/>
            <a:ext cx="482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Distinguishing K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from K</a:t>
            </a:r>
            <a:r>
              <a:rPr lang="en-US" sz="2800" baseline="30000" dirty="0" smtClean="0"/>
              <a:t>0 </a:t>
            </a:r>
            <a:r>
              <a:rPr lang="en-US" sz="2800" dirty="0" smtClean="0"/>
              <a:t>decays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5398946" y="142240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_</a:t>
            </a: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99" y="0"/>
            <a:ext cx="891497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latin typeface="Symbol" charset="2"/>
                <a:ea typeface="SimSun" pitchFamily="2" charset="-122"/>
                <a:cs typeface="SimSun" pitchFamily="2" charset="-122"/>
              </a:rPr>
              <a:t>π</a:t>
            </a:r>
            <a:r>
              <a:rPr lang="en-US" b="1" baseline="30000" dirty="0" smtClean="0">
                <a:latin typeface="Arial" charset="0"/>
                <a:ea typeface="SimSun" pitchFamily="2" charset="-122"/>
                <a:cs typeface="SimSun" pitchFamily="2" charset="-122"/>
              </a:rPr>
              <a:t>-</a:t>
            </a:r>
            <a:r>
              <a:rPr lang="en-US" dirty="0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 and not </a:t>
            </a:r>
            <a:r>
              <a:rPr lang="en-US" b="1" dirty="0" err="1" smtClean="0">
                <a:latin typeface="Symbol" charset="2"/>
                <a:ea typeface="SimSun" pitchFamily="2" charset="-122"/>
                <a:cs typeface="SimSun" pitchFamily="2" charset="-122"/>
              </a:rPr>
              <a:t>π</a:t>
            </a:r>
            <a:r>
              <a:rPr lang="en-US" b="1" baseline="30000" dirty="0" err="1" smtClean="0">
                <a:latin typeface="Arial" charset="0"/>
                <a:ea typeface="SimSun" pitchFamily="2" charset="-122"/>
                <a:cs typeface="SimSun" pitchFamily="2" charset="-122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-</a:t>
            </a:r>
            <a:r>
              <a:rPr lang="en-US" dirty="0" err="1" smtClean="0">
                <a:latin typeface="Symbol"/>
                <a:sym typeface="Wingdings"/>
              </a:rPr>
              <a:t>ν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6758591" y="414649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1828800" y="2438400"/>
            <a:ext cx="381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Arial" charset="0"/>
                <a:ea typeface="SimSun" pitchFamily="2" charset="-122"/>
                <a:cs typeface="SimSun" pitchFamily="2" charset="-122"/>
              </a:rPr>
              <a:t>d</a:t>
            </a:r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>
            <a:off x="2209800" y="3429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4038600" y="3124200"/>
            <a:ext cx="762000" cy="6858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  <a:ea typeface="SimSun" pitchFamily="2" charset="-122"/>
                <a:cs typeface="SimSun" pitchFamily="2" charset="-122"/>
              </a:rPr>
              <a:t>W.I.</a:t>
            </a: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V="1">
            <a:off x="2209800" y="2057400"/>
            <a:ext cx="388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7010400" y="4343400"/>
            <a:ext cx="381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Arial" charset="0"/>
                <a:ea typeface="SimSun" pitchFamily="2" charset="-122"/>
                <a:cs typeface="SimSun" pitchFamily="2" charset="-122"/>
              </a:rPr>
              <a:t>e</a:t>
            </a:r>
            <a:r>
              <a:rPr lang="en-US" sz="2400" b="1" baseline="30000" dirty="0" smtClean="0">
                <a:latin typeface="Arial" charset="0"/>
                <a:ea typeface="SimSun" pitchFamily="2" charset="-122"/>
                <a:cs typeface="SimSun" pitchFamily="2" charset="-122"/>
              </a:rPr>
              <a:t>+</a:t>
            </a:r>
            <a:endParaRPr lang="en-US" sz="2400" b="1" baseline="30000" dirty="0"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 rot="1359403">
            <a:off x="4572000" y="3581400"/>
            <a:ext cx="1219200" cy="381000"/>
          </a:xfrm>
          <a:prstGeom prst="rightArrow">
            <a:avLst>
              <a:gd name="adj1" fmla="val 50000"/>
              <a:gd name="adj2" fmla="val 80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4419600" y="3733800"/>
            <a:ext cx="7317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SimSun" pitchFamily="2" charset="-122"/>
                <a:cs typeface="SimSun" pitchFamily="2" charset="-122"/>
              </a:rPr>
              <a:t>W</a:t>
            </a:r>
            <a:r>
              <a:rPr lang="en-US" sz="3200" b="1" baseline="30000" dirty="0" smtClean="0">
                <a:solidFill>
                  <a:srgbClr val="FF0000"/>
                </a:solidFill>
                <a:latin typeface="Arial" charset="0"/>
                <a:ea typeface="SimSun" pitchFamily="2" charset="-122"/>
                <a:cs typeface="SimSun" pitchFamily="2" charset="-122"/>
              </a:rPr>
              <a:t>+</a:t>
            </a:r>
            <a:endParaRPr lang="en-US" sz="3200" b="1" baseline="30000" dirty="0">
              <a:solidFill>
                <a:srgbClr val="FF0000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flipV="1">
            <a:off x="5791200" y="3962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6400800" y="2133600"/>
            <a:ext cx="3810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ea typeface="SimSun" pitchFamily="2" charset="-122"/>
                <a:cs typeface="SimSun" pitchFamily="2" charset="-122"/>
              </a:rPr>
              <a:t>u</a:t>
            </a:r>
            <a:endParaRPr lang="en-US" sz="2400" b="1" dirty="0" smtClean="0">
              <a:solidFill>
                <a:schemeClr val="bg1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>
            <a:off x="5638800" y="40386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096000" y="1600200"/>
            <a:ext cx="381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Arial" charset="0"/>
                <a:ea typeface="SimSun" pitchFamily="2" charset="-122"/>
                <a:cs typeface="SimSun" pitchFamily="2" charset="-122"/>
              </a:rPr>
              <a:t>d</a:t>
            </a:r>
          </a:p>
        </p:txBody>
      </p:sp>
      <p:sp>
        <p:nvSpPr>
          <p:cNvPr id="45" name="Line 14"/>
          <p:cNvSpPr>
            <a:spLocks noChangeShapeType="1"/>
          </p:cNvSpPr>
          <p:nvPr/>
        </p:nvSpPr>
        <p:spPr bwMode="auto">
          <a:xfrm flipV="1">
            <a:off x="4648200" y="2590800"/>
            <a:ext cx="182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7315200" y="4267200"/>
            <a:ext cx="228600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1828800" y="3124200"/>
            <a:ext cx="3810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SimSun" pitchFamily="2" charset="-122"/>
                <a:cs typeface="SimSun" pitchFamily="2" charset="-122"/>
              </a:rPr>
              <a:t>s</a:t>
            </a:r>
            <a:endParaRPr lang="en-US" sz="2400" b="1" dirty="0">
              <a:solidFill>
                <a:schemeClr val="bg1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905000" y="3200400"/>
            <a:ext cx="228600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34200" y="3657600"/>
            <a:ext cx="3810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chemeClr val="bg1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914400" y="2438400"/>
            <a:ext cx="625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Arial" charset="0"/>
                <a:ea typeface="SimSun" pitchFamily="2" charset="-122"/>
                <a:cs typeface="SimSun" pitchFamily="2" charset="-122"/>
              </a:rPr>
              <a:t>K</a:t>
            </a:r>
            <a:r>
              <a:rPr lang="en-US" sz="3200" b="1" baseline="30000">
                <a:latin typeface="Arial" charset="0"/>
                <a:ea typeface="SimSun" pitchFamily="2" charset="-122"/>
                <a:cs typeface="SimSun" pitchFamily="2" charset="-122"/>
              </a:rPr>
              <a:t>0</a:t>
            </a:r>
          </a:p>
        </p:txBody>
      </p:sp>
      <p:sp>
        <p:nvSpPr>
          <p:cNvPr id="52" name="Oval 21"/>
          <p:cNvSpPr>
            <a:spLocks noChangeArrowheads="1"/>
          </p:cNvSpPr>
          <p:nvPr/>
        </p:nvSpPr>
        <p:spPr bwMode="auto">
          <a:xfrm>
            <a:off x="1752600" y="2133600"/>
            <a:ext cx="533400" cy="1676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22"/>
          <p:cNvSpPr>
            <a:spLocks noChangeArrowheads="1"/>
          </p:cNvSpPr>
          <p:nvPr/>
        </p:nvSpPr>
        <p:spPr bwMode="auto">
          <a:xfrm rot="19665198">
            <a:off x="6153150" y="1450975"/>
            <a:ext cx="533400" cy="13081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23"/>
          <p:cNvSpPr>
            <a:spLocks noChangeArrowheads="1"/>
          </p:cNvSpPr>
          <p:nvPr/>
        </p:nvSpPr>
        <p:spPr bwMode="auto">
          <a:xfrm rot="21386354">
            <a:off x="6929438" y="3581400"/>
            <a:ext cx="609600" cy="144938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 rot="20540089">
            <a:off x="6836894" y="1496110"/>
            <a:ext cx="556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err="1" smtClean="0">
                <a:latin typeface="Symbol" charset="2"/>
                <a:ea typeface="SimSun" pitchFamily="2" charset="-122"/>
                <a:cs typeface="SimSun" pitchFamily="2" charset="-122"/>
              </a:rPr>
              <a:t>π</a:t>
            </a:r>
            <a:r>
              <a:rPr lang="en-US" sz="3600" b="1" baseline="30000" dirty="0" smtClean="0">
                <a:latin typeface="Arial" charset="0"/>
                <a:ea typeface="SimSun" pitchFamily="2" charset="-122"/>
                <a:cs typeface="SimSun" pitchFamily="2" charset="-122"/>
              </a:rPr>
              <a:t>-</a:t>
            </a:r>
            <a:endParaRPr lang="en-US" sz="3600" b="1" baseline="30000" dirty="0"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6477000" y="2286000"/>
            <a:ext cx="228600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84085" y="3728477"/>
            <a:ext cx="331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Symbol"/>
                <a:sym typeface="Wingdings"/>
              </a:rPr>
              <a:t>ν</a:t>
            </a:r>
            <a:endParaRPr lang="en-US" sz="2000" b="1" dirty="0">
              <a:solidFill>
                <a:schemeClr val="bg1"/>
              </a:solidFill>
              <a:latin typeface="Symbol"/>
            </a:endParaRPr>
          </a:p>
        </p:txBody>
      </p:sp>
      <p:sp>
        <p:nvSpPr>
          <p:cNvPr id="61" name="Text Box 27"/>
          <p:cNvSpPr txBox="1">
            <a:spLocks noChangeArrowheads="1"/>
          </p:cNvSpPr>
          <p:nvPr/>
        </p:nvSpPr>
        <p:spPr bwMode="auto">
          <a:xfrm rot="21184086">
            <a:off x="3944642" y="2750494"/>
            <a:ext cx="87848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400" dirty="0" smtClean="0">
                <a:solidFill>
                  <a:srgbClr val="FF0000"/>
                </a:solidFill>
                <a:latin typeface="Trattatello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=+1</a:t>
            </a:r>
            <a:endParaRPr lang="en-US" sz="2000" b="1" dirty="0">
              <a:solidFill>
                <a:srgbClr val="FF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 rot="21184086">
            <a:off x="7336045" y="3284334"/>
            <a:ext cx="903012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Q=+1</a:t>
            </a:r>
            <a:endParaRPr lang="en-US" sz="2000" b="1" dirty="0">
              <a:solidFill>
                <a:srgbClr val="FF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>
            <a:off x="6994393" y="3810000"/>
            <a:ext cx="228600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414900" y="5205313"/>
            <a:ext cx="144142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400" dirty="0" smtClean="0">
                <a:solidFill>
                  <a:srgbClr val="FF0000"/>
                </a:solidFill>
                <a:latin typeface="Trattatello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=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Q rule</a:t>
            </a:r>
            <a:endParaRPr lang="en-US" sz="2000" b="1" dirty="0">
              <a:solidFill>
                <a:srgbClr val="FF0000"/>
              </a:solidFill>
              <a:ea typeface="SimSun" pitchFamily="2" charset="-122"/>
              <a:cs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0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latin typeface="Symbol" charset="2"/>
                <a:ea typeface="SimSun" pitchFamily="2" charset="-122"/>
                <a:cs typeface="SimSun" pitchFamily="2" charset="-122"/>
              </a:rPr>
              <a:t>π</a:t>
            </a:r>
            <a:r>
              <a:rPr lang="en-US" b="1" baseline="30000" dirty="0" smtClean="0">
                <a:latin typeface="Arial" charset="0"/>
                <a:ea typeface="SimSun" pitchFamily="2" charset="-122"/>
                <a:cs typeface="SimSun" pitchFamily="2" charset="-122"/>
              </a:rPr>
              <a:t>+</a:t>
            </a:r>
            <a:r>
              <a:rPr lang="en-US" dirty="0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latin typeface="Symbol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 and not </a:t>
            </a:r>
            <a:r>
              <a:rPr lang="en-US" b="1" dirty="0" err="1" smtClean="0">
                <a:latin typeface="Symbol" charset="2"/>
                <a:ea typeface="SimSun" pitchFamily="2" charset="-122"/>
                <a:cs typeface="SimSun" pitchFamily="2" charset="-122"/>
              </a:rPr>
              <a:t>π</a:t>
            </a:r>
            <a:r>
              <a:rPr lang="en-US" b="1" baseline="30000" dirty="0" err="1" smtClean="0">
                <a:latin typeface="Arial" charset="0"/>
                <a:ea typeface="SimSun" pitchFamily="2" charset="-122"/>
                <a:cs typeface="SimSun" pitchFamily="2" charset="-122"/>
              </a:rPr>
              <a:t>-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3561505" y="422881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1828800" y="2438400"/>
            <a:ext cx="381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Arial" charset="0"/>
                <a:ea typeface="SimSun" pitchFamily="2" charset="-122"/>
                <a:cs typeface="SimSun" pitchFamily="2" charset="-122"/>
              </a:rPr>
              <a:t>d</a:t>
            </a:r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>
            <a:off x="2209800" y="3429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4038600" y="3124200"/>
            <a:ext cx="762000" cy="6858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  <a:ea typeface="SimSun" pitchFamily="2" charset="-122"/>
                <a:cs typeface="SimSun" pitchFamily="2" charset="-122"/>
              </a:rPr>
              <a:t>W.I.</a:t>
            </a: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V="1">
            <a:off x="2209800" y="2057400"/>
            <a:ext cx="388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7010400" y="4343400"/>
            <a:ext cx="381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Arial" charset="0"/>
                <a:ea typeface="SimSun" pitchFamily="2" charset="-122"/>
                <a:cs typeface="SimSun" pitchFamily="2" charset="-122"/>
              </a:rPr>
              <a:t>e</a:t>
            </a:r>
            <a:r>
              <a:rPr lang="en-US" sz="2400" b="1" baseline="30000" dirty="0" smtClean="0">
                <a:latin typeface="Arial" charset="0"/>
                <a:ea typeface="SimSun" pitchFamily="2" charset="-122"/>
                <a:cs typeface="SimSun" pitchFamily="2" charset="-122"/>
              </a:rPr>
              <a:t>-</a:t>
            </a:r>
            <a:endParaRPr lang="en-US" sz="2400" b="1" baseline="30000" dirty="0"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 rot="1359403">
            <a:off x="4572000" y="3581400"/>
            <a:ext cx="1219200" cy="381000"/>
          </a:xfrm>
          <a:prstGeom prst="rightArrow">
            <a:avLst>
              <a:gd name="adj1" fmla="val 50000"/>
              <a:gd name="adj2" fmla="val 80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4419600" y="3733800"/>
            <a:ext cx="66309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SimSun" pitchFamily="2" charset="-122"/>
                <a:cs typeface="SimSun" pitchFamily="2" charset="-122"/>
              </a:rPr>
              <a:t>W</a:t>
            </a:r>
            <a:r>
              <a:rPr lang="en-US" sz="3200" b="1" baseline="30000" dirty="0" smtClean="0">
                <a:solidFill>
                  <a:srgbClr val="FF0000"/>
                </a:solidFill>
                <a:latin typeface="Arial" charset="0"/>
                <a:ea typeface="SimSun" pitchFamily="2" charset="-122"/>
                <a:cs typeface="SimSun" pitchFamily="2" charset="-122"/>
              </a:rPr>
              <a:t>-</a:t>
            </a:r>
            <a:endParaRPr lang="en-US" sz="3200" b="1" baseline="30000" dirty="0">
              <a:solidFill>
                <a:srgbClr val="FF0000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flipV="1">
            <a:off x="5791200" y="3962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6400800" y="2133600"/>
            <a:ext cx="3810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ea typeface="SimSun" pitchFamily="2" charset="-122"/>
                <a:cs typeface="SimSun" pitchFamily="2" charset="-122"/>
              </a:rPr>
              <a:t>u</a:t>
            </a:r>
            <a:endParaRPr lang="en-US" sz="2400" b="1" dirty="0" smtClean="0">
              <a:solidFill>
                <a:schemeClr val="bg1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>
            <a:off x="5638800" y="40386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096000" y="1600200"/>
            <a:ext cx="381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latin typeface="Arial" charset="0"/>
                <a:ea typeface="SimSun" pitchFamily="2" charset="-122"/>
                <a:cs typeface="SimSun" pitchFamily="2" charset="-122"/>
              </a:rPr>
              <a:t>d</a:t>
            </a:r>
          </a:p>
        </p:txBody>
      </p:sp>
      <p:sp>
        <p:nvSpPr>
          <p:cNvPr id="45" name="Line 14"/>
          <p:cNvSpPr>
            <a:spLocks noChangeShapeType="1"/>
          </p:cNvSpPr>
          <p:nvPr/>
        </p:nvSpPr>
        <p:spPr bwMode="auto">
          <a:xfrm flipV="1">
            <a:off x="4648200" y="2590800"/>
            <a:ext cx="182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7315200" y="4267200"/>
            <a:ext cx="228600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1828800" y="3124200"/>
            <a:ext cx="3810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SimSun" pitchFamily="2" charset="-122"/>
                <a:cs typeface="SimSun" pitchFamily="2" charset="-122"/>
              </a:rPr>
              <a:t>s</a:t>
            </a:r>
            <a:endParaRPr lang="en-US" sz="2400" b="1" dirty="0">
              <a:solidFill>
                <a:schemeClr val="bg1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905000" y="2590800"/>
            <a:ext cx="228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34200" y="3657600"/>
            <a:ext cx="3810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chemeClr val="bg1"/>
              </a:solidFill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914400" y="2438400"/>
            <a:ext cx="625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Arial" charset="0"/>
                <a:ea typeface="SimSun" pitchFamily="2" charset="-122"/>
                <a:cs typeface="SimSun" pitchFamily="2" charset="-122"/>
              </a:rPr>
              <a:t>K</a:t>
            </a:r>
            <a:r>
              <a:rPr lang="en-US" sz="3200" b="1" baseline="30000">
                <a:latin typeface="Arial" charset="0"/>
                <a:ea typeface="SimSun" pitchFamily="2" charset="-122"/>
                <a:cs typeface="SimSun" pitchFamily="2" charset="-122"/>
              </a:rPr>
              <a:t>0</a:t>
            </a:r>
          </a:p>
        </p:txBody>
      </p:sp>
      <p:sp>
        <p:nvSpPr>
          <p:cNvPr id="52" name="Oval 21"/>
          <p:cNvSpPr>
            <a:spLocks noChangeArrowheads="1"/>
          </p:cNvSpPr>
          <p:nvPr/>
        </p:nvSpPr>
        <p:spPr bwMode="auto">
          <a:xfrm>
            <a:off x="1752600" y="2133600"/>
            <a:ext cx="533400" cy="1676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22"/>
          <p:cNvSpPr>
            <a:spLocks noChangeArrowheads="1"/>
          </p:cNvSpPr>
          <p:nvPr/>
        </p:nvSpPr>
        <p:spPr bwMode="auto">
          <a:xfrm rot="19665198">
            <a:off x="6153150" y="1450975"/>
            <a:ext cx="533400" cy="13081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23"/>
          <p:cNvSpPr>
            <a:spLocks noChangeArrowheads="1"/>
          </p:cNvSpPr>
          <p:nvPr/>
        </p:nvSpPr>
        <p:spPr bwMode="auto">
          <a:xfrm rot="21386354">
            <a:off x="6929438" y="3581400"/>
            <a:ext cx="609600" cy="144938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 rot="20540089">
            <a:off x="6806287" y="1496110"/>
            <a:ext cx="6177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err="1" smtClean="0">
                <a:latin typeface="Symbol" charset="2"/>
                <a:ea typeface="SimSun" pitchFamily="2" charset="-122"/>
                <a:cs typeface="SimSun" pitchFamily="2" charset="-122"/>
              </a:rPr>
              <a:t>π</a:t>
            </a:r>
            <a:r>
              <a:rPr lang="en-US" sz="3600" b="1" baseline="30000" dirty="0" smtClean="0">
                <a:latin typeface="Arial" charset="0"/>
                <a:ea typeface="SimSun" pitchFamily="2" charset="-122"/>
                <a:cs typeface="SimSun" pitchFamily="2" charset="-122"/>
              </a:rPr>
              <a:t>+</a:t>
            </a:r>
            <a:endParaRPr lang="en-US" sz="3600" b="1" baseline="30000" dirty="0">
              <a:latin typeface="Arial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6172200" y="1748985"/>
            <a:ext cx="2286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43135" y="3733800"/>
            <a:ext cx="331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Symbol"/>
                <a:sym typeface="Wingdings"/>
              </a:rPr>
              <a:t>ν</a:t>
            </a:r>
            <a:endParaRPr lang="en-US" sz="2000" b="1" dirty="0">
              <a:solidFill>
                <a:schemeClr val="bg1"/>
              </a:solidFill>
              <a:latin typeface="Symbol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 rot="21184086">
            <a:off x="7360654" y="3284334"/>
            <a:ext cx="853794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Q=-1</a:t>
            </a:r>
            <a:endParaRPr lang="en-US" sz="2000" b="1" dirty="0">
              <a:solidFill>
                <a:srgbClr val="FF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>
            <a:off x="7010400" y="3816505"/>
            <a:ext cx="228600" cy="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0800000">
            <a:off x="1627680" y="328302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617538" y="5452064"/>
          <a:ext cx="5173662" cy="963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49" name="Equation" r:id="rId4" imgW="2387600" imgH="444500" progId="Equation.3">
                  <p:embed/>
                </p:oleObj>
              </mc:Choice>
              <mc:Fallback>
                <p:oleObj name="Equation" r:id="rId4" imgW="23876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5452064"/>
                        <a:ext cx="5173662" cy="9631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 rot="10800000">
            <a:off x="758250" y="2439567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/>
        </p:nvGraphicFramePr>
        <p:xfrm>
          <a:off x="617538" y="4876800"/>
          <a:ext cx="399891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0" name="Equation" r:id="rId6" imgW="2451100" imgH="241300" progId="Equation.DSMT4">
                  <p:embed/>
                </p:oleObj>
              </mc:Choice>
              <mc:Fallback>
                <p:oleObj name="Equation" r:id="rId6" imgW="2451100" imgH="2413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4876800"/>
                        <a:ext cx="3998912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2978180" y="1417615"/>
            <a:ext cx="144142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400" dirty="0" smtClean="0">
                <a:solidFill>
                  <a:srgbClr val="FF0000"/>
                </a:solidFill>
                <a:latin typeface="Trattatello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=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Q rule</a:t>
            </a:r>
            <a:endParaRPr lang="en-US" sz="2000" b="1" dirty="0">
              <a:solidFill>
                <a:srgbClr val="FF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 rot="21184086">
            <a:off x="4071759" y="2673023"/>
            <a:ext cx="82926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Δ</a:t>
            </a:r>
            <a:r>
              <a:rPr lang="en-US" sz="2400" dirty="0" smtClean="0">
                <a:solidFill>
                  <a:srgbClr val="FF0000"/>
                </a:solidFill>
                <a:latin typeface="Trattatello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a typeface="SimSun" pitchFamily="2" charset="-122"/>
                <a:cs typeface="SimSun" pitchFamily="2" charset="-122"/>
              </a:rPr>
              <a:t>=-1</a:t>
            </a:r>
            <a:endParaRPr lang="en-US" sz="2000" b="1" dirty="0">
              <a:solidFill>
                <a:srgbClr val="FF0000"/>
              </a:solidFill>
              <a:ea typeface="SimSun" pitchFamily="2" charset="-122"/>
              <a:cs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0" y="395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K</a:t>
            </a:r>
            <a:r>
              <a:rPr lang="en-US" baseline="30000" dirty="0" smtClean="0"/>
              <a:t>0</a:t>
            </a:r>
            <a:r>
              <a:rPr lang="en-US" dirty="0" smtClean="0"/>
              <a:t> &amp; K</a:t>
            </a:r>
            <a:r>
              <a:rPr lang="en-US" baseline="30000" dirty="0" smtClean="0"/>
              <a:t>0</a:t>
            </a:r>
            <a:r>
              <a:rPr lang="en-US" dirty="0" smtClean="0"/>
              <a:t> in a neutral </a:t>
            </a:r>
            <a:r>
              <a:rPr lang="en-US" dirty="0" err="1" smtClean="0"/>
              <a:t>kaon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3244674" y="280674"/>
            <a:ext cx="605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pic>
        <p:nvPicPr>
          <p:cNvPr id="31" name="Picture 30" descr="Screen shot 2016-06-23 at 4.42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46" y="1209838"/>
            <a:ext cx="7267298" cy="5032316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54199" y="2050892"/>
          <a:ext cx="921341" cy="614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4" name="Equation" r:id="rId4" imgW="571500" imgH="381000" progId="Equation.3">
                  <p:embed/>
                </p:oleObj>
              </mc:Choice>
              <mc:Fallback>
                <p:oleObj name="Equation" r:id="rId4" imgW="571500" imgH="38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99" y="2050892"/>
                        <a:ext cx="921341" cy="6142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155" name="Object 3"/>
          <p:cNvGraphicFramePr>
            <a:graphicFrameLocks noChangeAspect="1"/>
          </p:cNvGraphicFramePr>
          <p:nvPr/>
        </p:nvGraphicFramePr>
        <p:xfrm>
          <a:off x="4151313" y="2396831"/>
          <a:ext cx="31607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5" name="Equation" r:id="rId6" imgW="2768600" imgH="469900" progId="Equation.3">
                  <p:embed/>
                </p:oleObj>
              </mc:Choice>
              <mc:Fallback>
                <p:oleObj name="Equation" r:id="rId6" imgW="27686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313" y="2396831"/>
                        <a:ext cx="3160712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156" name="Object 4"/>
          <p:cNvGraphicFramePr>
            <a:graphicFrameLocks noChangeAspect="1"/>
          </p:cNvGraphicFramePr>
          <p:nvPr/>
        </p:nvGraphicFramePr>
        <p:xfrm>
          <a:off x="3680124" y="4575586"/>
          <a:ext cx="3631901" cy="754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6" name="Equation" r:id="rId8" imgW="1955800" imgH="406400" progId="Equation.3">
                  <p:embed/>
                </p:oleObj>
              </mc:Choice>
              <mc:Fallback>
                <p:oleObj name="Equation" r:id="rId8" imgW="1955800" imgH="40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0124" y="4575586"/>
                        <a:ext cx="3631901" cy="7541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159" name="Object 7"/>
          <p:cNvGraphicFramePr>
            <a:graphicFrameLocks noChangeAspect="1"/>
          </p:cNvGraphicFramePr>
          <p:nvPr/>
        </p:nvGraphicFramePr>
        <p:xfrm>
          <a:off x="2409825" y="2912727"/>
          <a:ext cx="797809" cy="38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7" name="Equation" r:id="rId10" imgW="584200" imgH="279400" progId="Equation.DSMT4">
                  <p:embed/>
                </p:oleObj>
              </mc:Choice>
              <mc:Fallback>
                <p:oleObj name="Equation" r:id="rId10" imgW="584200" imgH="2794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2912727"/>
                        <a:ext cx="797809" cy="3813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2446379" y="3157023"/>
            <a:ext cx="333125" cy="4554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26415" y="846531"/>
            <a:ext cx="2509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_</a:t>
            </a:r>
            <a:endParaRPr lang="en-US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 flipH="1">
          <a:off x="4635499" y="3333750"/>
          <a:ext cx="45719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8" name="Equation" r:id="rId12" imgW="127000" imgH="190500" progId="Equation.DSMT4">
                  <p:embed/>
                </p:oleObj>
              </mc:Choice>
              <mc:Fallback>
                <p:oleObj name="Equation" r:id="rId12" imgW="127000" imgH="1905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4635499" y="3333750"/>
                        <a:ext cx="45719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351373" y="5428298"/>
          <a:ext cx="856261" cy="355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9" name="Equation" r:id="rId14" imgW="520700" imgH="215900" progId="Equation.DSMT4">
                  <p:embed/>
                </p:oleObj>
              </mc:Choice>
              <mc:Fallback>
                <p:oleObj name="Equation" r:id="rId14" imgW="520700" imgH="2159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373" y="5428298"/>
                        <a:ext cx="856261" cy="3550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/>
        </p:nvGraphicFramePr>
        <p:xfrm>
          <a:off x="3308350" y="2933700"/>
          <a:ext cx="901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20" name="Equation" r:id="rId16" imgW="660400" imgH="279400" progId="Equation.DSMT4">
                  <p:embed/>
                </p:oleObj>
              </mc:Choice>
              <mc:Fallback>
                <p:oleObj name="Equation" r:id="rId16" imgW="660400" imgH="2794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350" y="2933700"/>
                        <a:ext cx="9017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3729712" y="3294062"/>
            <a:ext cx="0" cy="3184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11275" y="1108075"/>
            <a:ext cx="3617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start with ≈75% K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0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and ≈25%  K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endParaRPr lang="en-US" sz="2000" baseline="30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504"/>
            <a:ext cx="8229600" cy="1143000"/>
          </a:xfrm>
        </p:spPr>
        <p:txBody>
          <a:bodyPr/>
          <a:lstStyle/>
          <a:p>
            <a:r>
              <a:rPr lang="en-US" dirty="0" smtClean="0"/>
              <a:t>Let’s put in some numbers</a:t>
            </a:r>
            <a:endParaRPr lang="en-US" dirty="0"/>
          </a:p>
        </p:txBody>
      </p:sp>
      <p:graphicFrame>
        <p:nvGraphicFramePr>
          <p:cNvPr id="280578" name="Object 2"/>
          <p:cNvGraphicFramePr>
            <a:graphicFrameLocks noChangeAspect="1"/>
          </p:cNvGraphicFramePr>
          <p:nvPr/>
        </p:nvGraphicFramePr>
        <p:xfrm>
          <a:off x="865188" y="1163638"/>
          <a:ext cx="6208712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45" name="Equation" r:id="rId3" imgW="3543300" imgH="723900" progId="Equation.DSMT4">
                  <p:embed/>
                </p:oleObj>
              </mc:Choice>
              <mc:Fallback>
                <p:oleObj name="Equation" r:id="rId3" imgW="3543300" imgH="723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1163638"/>
                        <a:ext cx="6208712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59029" y="2521207"/>
          <a:ext cx="2869181" cy="723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46" name="Equation" r:id="rId5" imgW="1562100" imgH="393700" progId="Equation.3">
                  <p:embed/>
                </p:oleObj>
              </mc:Choice>
              <mc:Fallback>
                <p:oleObj name="Equation" r:id="rId5" imgW="1562100" imgH="393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29" y="2521207"/>
                        <a:ext cx="2869181" cy="7231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59029" y="3244334"/>
          <a:ext cx="6469592" cy="75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47" name="Equation" r:id="rId7" imgW="3390900" imgH="393700" progId="Equation.3">
                  <p:embed/>
                </p:oleObj>
              </mc:Choice>
              <mc:Fallback>
                <p:oleObj name="Equation" r:id="rId7" imgW="3390900" imgH="393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29" y="3244334"/>
                        <a:ext cx="6469592" cy="751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4363" y="47820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29226" y="4597822"/>
          <a:ext cx="4669107" cy="838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48" name="Equation" r:id="rId9" imgW="2616200" imgH="469900" progId="Equation.3">
                  <p:embed/>
                </p:oleObj>
              </mc:Choice>
              <mc:Fallback>
                <p:oleObj name="Equation" r:id="rId9" imgW="2616200" imgH="469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226" y="4597822"/>
                        <a:ext cx="4669107" cy="8386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729226" y="5669921"/>
            <a:ext cx="4930337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0921" y="5436448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|</a:t>
            </a:r>
          </a:p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≃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 err="1" smtClean="0">
                <a:latin typeface="Symbol" charset="2"/>
              </a:rPr>
              <a:t>τ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3904534" y="5436448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|</a:t>
            </a:r>
          </a:p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≃ </a:t>
            </a:r>
            <a:r>
              <a:rPr lang="en-US" dirty="0" smtClean="0"/>
              <a:t>2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</a:rPr>
              <a:t>τ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77852" y="5436448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|</a:t>
            </a:r>
          </a:p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≃ </a:t>
            </a:r>
            <a:r>
              <a:rPr lang="en-US" dirty="0" smtClean="0"/>
              <a:t>3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</a:rPr>
              <a:t>τ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4638" y="5436448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|</a:t>
            </a:r>
          </a:p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≃ </a:t>
            </a:r>
            <a:r>
              <a:rPr lang="en-US" dirty="0" smtClean="0"/>
              <a:t>4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</a:rPr>
              <a:t>τ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1729226" y="5436448"/>
            <a:ext cx="40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|</a:t>
            </a:r>
          </a:p>
          <a:p>
            <a:r>
              <a:rPr lang="en-US" dirty="0" smtClean="0"/>
              <a:t>  0</a:t>
            </a:r>
            <a:endParaRPr lang="en-US" baseline="-25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898452" y="4228490"/>
            <a:ext cx="579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e</a:t>
            </a:r>
            <a:r>
              <a:rPr lang="en-US" baseline="30000" dirty="0" err="1" smtClean="0">
                <a:solidFill>
                  <a:schemeClr val="accent4">
                    <a:lumMod val="50000"/>
                  </a:schemeClr>
                </a:solidFill>
              </a:rPr>
              <a:t>-t/</a:t>
            </a:r>
            <a:r>
              <a:rPr lang="en-US" baseline="30000" dirty="0" err="1" smtClean="0">
                <a:solidFill>
                  <a:schemeClr val="accent4">
                    <a:lumMod val="50000"/>
                  </a:schemeClr>
                </a:solidFill>
                <a:latin typeface="Symbol"/>
              </a:rPr>
              <a:t>τ</a:t>
            </a:r>
            <a:r>
              <a:rPr lang="en-US" baseline="18000" dirty="0" err="1" smtClean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:         1                  0.05        0.0025            10</a:t>
            </a:r>
            <a:r>
              <a:rPr lang="en-US" baseline="30000" dirty="0" smtClean="0">
                <a:solidFill>
                  <a:schemeClr val="accent4">
                    <a:lumMod val="50000"/>
                  </a:schemeClr>
                </a:solidFill>
              </a:rPr>
              <a:t>-4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        6x10</a:t>
            </a:r>
            <a:r>
              <a:rPr lang="en-US" baseline="30000" dirty="0" smtClean="0">
                <a:solidFill>
                  <a:schemeClr val="accent4">
                    <a:lumMod val="50000"/>
                  </a:schemeClr>
                </a:solidFill>
              </a:rPr>
              <a:t>-6</a:t>
            </a:r>
            <a:endParaRPr lang="en-US" baseline="30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5668500" y="358037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755550" y="2420654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>
            <a:off x="6957500" y="2441302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198425" y="2133327"/>
            <a:ext cx="530225" cy="519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a typeface="SimSun" pitchFamily="2" charset="-122"/>
                <a:cs typeface="SimSun" pitchFamily="2" charset="-122"/>
              </a:rPr>
              <a:t>e</a:t>
            </a:r>
            <a:r>
              <a:rPr lang="en-US" altLang="zh-CN" sz="2800" b="1" baseline="30000">
                <a:solidFill>
                  <a:schemeClr val="bg1"/>
                </a:solidFill>
                <a:ea typeface="SimSun" pitchFamily="2" charset="-122"/>
                <a:cs typeface="SimSun" pitchFamily="2" charset="-122"/>
              </a:rPr>
              <a:t>+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8449225" y="2105545"/>
            <a:ext cx="530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800" b="1" dirty="0" err="1">
                <a:ea typeface="SimSun" pitchFamily="2" charset="-122"/>
                <a:cs typeface="SimSun" pitchFamily="2" charset="-122"/>
              </a:rPr>
              <a:t>e</a:t>
            </a:r>
            <a:r>
              <a:rPr lang="en-US" altLang="zh-CN" sz="2800" b="1" baseline="30000" dirty="0">
                <a:ea typeface="SimSun" pitchFamily="2" charset="-122"/>
                <a:cs typeface="SimSun" pitchFamily="2" charset="-122"/>
              </a:rPr>
              <a:t>-</a:t>
            </a: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3534899" y="2241718"/>
            <a:ext cx="3724923" cy="1491052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triangl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 flipV="1">
            <a:off x="7338500" y="1603102"/>
            <a:ext cx="304800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flipV="1">
            <a:off x="7313925" y="2060302"/>
            <a:ext cx="78388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4900100" y="2060302"/>
            <a:ext cx="108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510MeV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7490900" y="2455590"/>
            <a:ext cx="108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510MeV</a:t>
            </a: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H="1" flipV="1">
            <a:off x="3001500" y="3351770"/>
            <a:ext cx="53340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H="1">
            <a:off x="3306300" y="3808970"/>
            <a:ext cx="304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 flipH="1">
            <a:off x="2925300" y="3732770"/>
            <a:ext cx="609600" cy="2286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7490900" y="1236390"/>
            <a:ext cx="47961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7948100" y="1693590"/>
            <a:ext cx="429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2620500" y="2985058"/>
            <a:ext cx="47961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2495685" y="3808970"/>
            <a:ext cx="47466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0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2990998" y="4352694"/>
            <a:ext cx="4292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2286000" y="-42915"/>
            <a:ext cx="43559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/>
              <a:t>revisit the </a:t>
            </a:r>
            <a:r>
              <a:rPr lang="en-US" sz="4000" b="1" dirty="0" err="1" smtClean="0">
                <a:latin typeface="Symbol" charset="2"/>
              </a:rPr>
              <a:t>φ</a:t>
            </a:r>
            <a:r>
              <a:rPr lang="en-US" sz="4000" b="1" dirty="0" smtClean="0"/>
              <a:t>-factory</a:t>
            </a:r>
            <a:endParaRPr lang="en-US" sz="4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122107" y="979663"/>
            <a:ext cx="180049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charset="2"/>
              </a:rPr>
              <a:t>φ</a:t>
            </a:r>
            <a:r>
              <a:rPr lang="en-US" sz="4000" dirty="0" smtClean="0">
                <a:sym typeface="Wingdings"/>
              </a:rPr>
              <a:t>K</a:t>
            </a:r>
            <a:r>
              <a:rPr lang="en-US" sz="4000" baseline="-25000" dirty="0" smtClean="0">
                <a:sym typeface="Wingdings"/>
              </a:rPr>
              <a:t>S</a:t>
            </a:r>
            <a:r>
              <a:rPr lang="en-US" sz="4000" dirty="0" smtClean="0">
                <a:sym typeface="Wingdings"/>
              </a:rPr>
              <a:t>K</a:t>
            </a:r>
            <a:r>
              <a:rPr lang="en-US" sz="4000" baseline="-25000" dirty="0" smtClean="0">
                <a:sym typeface="Wingdings"/>
              </a:rPr>
              <a:t>L</a:t>
            </a:r>
            <a:endParaRPr lang="en-US" sz="4000" baseline="-25000" dirty="0" smtClean="0"/>
          </a:p>
          <a:p>
            <a:endParaRPr lang="en-US" sz="40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24646" y="939534"/>
            <a:ext cx="72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CP=-1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>
            <a:off x="658520" y="1257246"/>
            <a:ext cx="522325" cy="196164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8520" y="1813367"/>
            <a:ext cx="77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CP=+1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1545057" y="1658125"/>
            <a:ext cx="331018" cy="310484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317121" y="887914"/>
            <a:ext cx="7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CP=-1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 flipH="1">
            <a:off x="2691333" y="1112709"/>
            <a:ext cx="726262" cy="144537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40407" y="2241718"/>
            <a:ext cx="1146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Symbol" charset="2"/>
              </a:rPr>
              <a:t>f</a:t>
            </a:r>
            <a:r>
              <a:rPr lang="en-US" sz="2000" dirty="0" err="1" smtClean="0">
                <a:sym typeface="Wingdings"/>
              </a:rPr>
              <a:t>K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K</a:t>
            </a:r>
            <a:r>
              <a:rPr lang="en-US" sz="2000" baseline="-25000" dirty="0" err="1" smtClean="0">
                <a:sym typeface="Wingdings"/>
              </a:rPr>
              <a:t>s</a:t>
            </a:r>
            <a:endParaRPr lang="en-US" sz="2000" baseline="-25000" dirty="0" smtClean="0">
              <a:sym typeface="Wingdings"/>
            </a:endParaRPr>
          </a:p>
          <a:p>
            <a:r>
              <a:rPr lang="en-US" sz="2000" b="1" dirty="0" err="1" smtClean="0">
                <a:latin typeface="Symbol" charset="2"/>
              </a:rPr>
              <a:t>f</a:t>
            </a:r>
            <a:r>
              <a:rPr lang="en-US" sz="2000" dirty="0" err="1" smtClean="0">
                <a:sym typeface="Wingdings"/>
              </a:rPr>
              <a:t>K</a:t>
            </a:r>
            <a:r>
              <a:rPr lang="en-US" sz="2000" baseline="-25000" dirty="0" err="1" smtClean="0">
                <a:sym typeface="Wingdings"/>
              </a:rPr>
              <a:t>L</a:t>
            </a:r>
            <a:r>
              <a:rPr lang="en-US" sz="2000" dirty="0" err="1" smtClean="0">
                <a:sym typeface="Wingdings"/>
              </a:rPr>
              <a:t>K</a:t>
            </a:r>
            <a:r>
              <a:rPr lang="en-US" sz="2000" baseline="-25000" dirty="0" err="1" smtClean="0">
                <a:sym typeface="Wingdings"/>
              </a:rPr>
              <a:t>L</a:t>
            </a:r>
            <a:endParaRPr lang="en-US" sz="2000" baseline="-25000" dirty="0" smtClean="0">
              <a:sym typeface="Wingdings"/>
            </a:endParaRPr>
          </a:p>
          <a:p>
            <a:r>
              <a:rPr lang="en-US" sz="2000" dirty="0" err="1" smtClean="0">
                <a:sym typeface="Wingdings"/>
              </a:rPr>
              <a:t>K</a:t>
            </a:r>
            <a:r>
              <a:rPr lang="en-US" sz="2000" baseline="-25000" dirty="0" err="1" smtClean="0">
                <a:sym typeface="Wingdings"/>
              </a:rPr>
              <a:t>L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b="1" dirty="0" err="1" smtClean="0">
                <a:latin typeface="Symbol" charset="2"/>
              </a:rPr>
              <a:t>pp</a:t>
            </a:r>
            <a:endParaRPr lang="en-US" sz="2000" baseline="-25000" dirty="0" smtClean="0"/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 flipV="1">
            <a:off x="240407" y="2444750"/>
            <a:ext cx="783880" cy="7000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15"/>
          <p:cNvSpPr>
            <a:spLocks noChangeShapeType="1"/>
          </p:cNvSpPr>
          <p:nvPr/>
        </p:nvSpPr>
        <p:spPr bwMode="auto">
          <a:xfrm>
            <a:off x="362330" y="2513454"/>
            <a:ext cx="661957" cy="67583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159300" y="2602554"/>
            <a:ext cx="110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violate CP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5531800" y="65512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7"/>
          <p:cNvSpPr>
            <a:spLocks noChangeShapeType="1"/>
          </p:cNvSpPr>
          <p:nvPr/>
        </p:nvSpPr>
        <p:spPr bwMode="auto">
          <a:xfrm>
            <a:off x="4846000" y="5484422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H="1">
            <a:off x="6903400" y="5484422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4144325" y="5176447"/>
            <a:ext cx="530225" cy="519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a typeface="SimSun" pitchFamily="2" charset="-122"/>
                <a:cs typeface="SimSun" pitchFamily="2" charset="-122"/>
              </a:rPr>
              <a:t>e</a:t>
            </a:r>
            <a:r>
              <a:rPr lang="en-US" altLang="zh-CN" sz="2800" b="1" baseline="30000">
                <a:solidFill>
                  <a:schemeClr val="bg1"/>
                </a:solidFill>
                <a:ea typeface="SimSun" pitchFamily="2" charset="-122"/>
                <a:cs typeface="SimSun" pitchFamily="2" charset="-122"/>
              </a:rPr>
              <a:t>+</a:t>
            </a: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8579800" y="5179622"/>
            <a:ext cx="530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800" b="1">
                <a:ea typeface="SimSun" pitchFamily="2" charset="-122"/>
                <a:cs typeface="SimSun" pitchFamily="2" charset="-122"/>
              </a:rPr>
              <a:t>e</a:t>
            </a:r>
            <a:r>
              <a:rPr lang="en-US" altLang="zh-CN" sz="2800" b="1" baseline="30000">
                <a:ea typeface="SimSun" pitchFamily="2" charset="-122"/>
                <a:cs typeface="SimSun" pitchFamily="2" charset="-122"/>
              </a:rPr>
              <a:t>-</a:t>
            </a:r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 flipH="1">
            <a:off x="5987537" y="5279635"/>
            <a:ext cx="1272286" cy="738187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triangl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14"/>
          <p:cNvSpPr>
            <a:spLocks noChangeShapeType="1"/>
          </p:cNvSpPr>
          <p:nvPr/>
        </p:nvSpPr>
        <p:spPr bwMode="auto">
          <a:xfrm flipV="1">
            <a:off x="7284400" y="4646222"/>
            <a:ext cx="304800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15"/>
          <p:cNvSpPr>
            <a:spLocks noChangeShapeType="1"/>
          </p:cNvSpPr>
          <p:nvPr/>
        </p:nvSpPr>
        <p:spPr bwMode="auto">
          <a:xfrm flipV="1">
            <a:off x="7259825" y="5103422"/>
            <a:ext cx="78388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4846000" y="5103422"/>
            <a:ext cx="108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510MeV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7436800" y="5498710"/>
            <a:ext cx="108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510MeV</a:t>
            </a:r>
          </a:p>
        </p:txBody>
      </p:sp>
      <p:sp>
        <p:nvSpPr>
          <p:cNvPr id="60" name="Line 18"/>
          <p:cNvSpPr>
            <a:spLocks noChangeShapeType="1"/>
          </p:cNvSpPr>
          <p:nvPr/>
        </p:nvSpPr>
        <p:spPr bwMode="auto">
          <a:xfrm flipH="1" flipV="1">
            <a:off x="5315850" y="6017822"/>
            <a:ext cx="6701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5682738" y="6114218"/>
            <a:ext cx="304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7894000" y="4736710"/>
            <a:ext cx="429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4900100" y="5698735"/>
            <a:ext cx="47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5531800" y="6416785"/>
            <a:ext cx="429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6370000" y="4951022"/>
            <a:ext cx="685800" cy="114300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3600" b="1" dirty="0" err="1" smtClean="0">
                <a:solidFill>
                  <a:srgbClr val="CC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φ</a:t>
            </a:r>
            <a:endParaRPr lang="en-US" altLang="zh-CN" sz="3600" b="1" dirty="0">
              <a:solidFill>
                <a:srgbClr val="CC0000"/>
              </a:solidFill>
              <a:latin typeface="Symbol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69" name="AutoShape 11"/>
          <p:cNvSpPr>
            <a:spLocks noChangeArrowheads="1"/>
          </p:cNvSpPr>
          <p:nvPr/>
        </p:nvSpPr>
        <p:spPr bwMode="auto">
          <a:xfrm>
            <a:off x="6424100" y="1907902"/>
            <a:ext cx="685800" cy="114300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3600" b="1" dirty="0" err="1" smtClean="0">
                <a:solidFill>
                  <a:srgbClr val="CC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φ</a:t>
            </a:r>
            <a:endParaRPr lang="en-US" altLang="zh-CN" sz="3600" b="1" dirty="0">
              <a:solidFill>
                <a:srgbClr val="CC0000"/>
              </a:solidFill>
              <a:latin typeface="Symbol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96851" y="1236390"/>
            <a:ext cx="749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OK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71525" y="4413544"/>
            <a:ext cx="78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3" name="Text Box 25"/>
          <p:cNvSpPr txBox="1">
            <a:spLocks noChangeArrowheads="1"/>
          </p:cNvSpPr>
          <p:nvPr/>
        </p:nvSpPr>
        <p:spPr bwMode="auto">
          <a:xfrm>
            <a:off x="7490900" y="4270635"/>
            <a:ext cx="47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47" grpId="0" animBg="1"/>
      <p:bldP spid="35848" grpId="0" animBg="1"/>
      <p:bldP spid="35849" grpId="0" animBg="1"/>
      <p:bldP spid="35850" grpId="0"/>
      <p:bldP spid="35853" grpId="0" animBg="1"/>
      <p:bldP spid="35854" grpId="0" animBg="1"/>
      <p:bldP spid="35855" grpId="0" animBg="1"/>
      <p:bldP spid="35856" grpId="0"/>
      <p:bldP spid="35857" grpId="0"/>
      <p:bldP spid="35858" grpId="0" animBg="1"/>
      <p:bldP spid="35859" grpId="0" animBg="1"/>
      <p:bldP spid="35860" grpId="0" animBg="1"/>
      <p:bldP spid="35863" grpId="0" animBg="1"/>
      <p:bldP spid="35864" grpId="0"/>
      <p:bldP spid="35865" grpId="0" animBg="1"/>
      <p:bldP spid="35866" grpId="0" animBg="1"/>
      <p:bldP spid="35867" grpId="0" animBg="1"/>
      <p:bldP spid="42" grpId="0"/>
      <p:bldP spid="44" grpId="0" animBg="1"/>
      <p:bldP spid="45" grpId="0" animBg="1"/>
      <p:bldP spid="46" grpId="0"/>
      <p:bldP spid="48" grpId="0" animBg="1"/>
      <p:bldP spid="49" grpId="0" animBg="1"/>
      <p:bldP spid="50" grpId="0" animBg="1"/>
      <p:bldP spid="51" grpId="0" animBg="1"/>
      <p:bldP spid="52" grpId="0"/>
      <p:bldP spid="55" grpId="0" animBg="1"/>
      <p:bldP spid="56" grpId="0" animBg="1"/>
      <p:bldP spid="57" grpId="0" animBg="1"/>
      <p:bldP spid="58" grpId="0"/>
      <p:bldP spid="59" grpId="0"/>
      <p:bldP spid="60" grpId="0" animBg="1"/>
      <p:bldP spid="61" grpId="0" animBg="1"/>
      <p:bldP spid="63" grpId="0"/>
      <p:bldP spid="64" grpId="0"/>
      <p:bldP spid="65" grpId="0"/>
      <p:bldP spid="68" grpId="0" animBg="1"/>
      <p:bldP spid="69" grpId="0" animBg="1"/>
      <p:bldP spid="70" grpId="0"/>
      <p:bldP spid="71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6" y="-42171"/>
            <a:ext cx="8229600" cy="1143000"/>
          </a:xfrm>
        </p:spPr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151" y="1043851"/>
            <a:ext cx="791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gluon self-couplings produce different behavior as r </a:t>
            </a:r>
            <a:r>
              <a:rPr lang="en-US" dirty="0">
                <a:sym typeface="Wingdings"/>
              </a:rPr>
              <a:t></a:t>
            </a:r>
            <a:r>
              <a:rPr lang="en-US" sz="2400" dirty="0" smtClean="0"/>
              <a:t> infinity: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27553" y="4031105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Q</a:t>
            </a:r>
            <a:r>
              <a:rPr lang="en-US" sz="3600" dirty="0" smtClean="0">
                <a:solidFill>
                  <a:srgbClr val="CC0000"/>
                </a:solidFill>
              </a:rPr>
              <a:t>C</a:t>
            </a:r>
            <a:r>
              <a:rPr lang="en-US" sz="3600" dirty="0" smtClean="0">
                <a:solidFill>
                  <a:srgbClr val="006600"/>
                </a:solidFill>
              </a:rPr>
              <a:t>D: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678353" y="1910205"/>
            <a:ext cx="1128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</a:t>
            </a:r>
            <a:r>
              <a:rPr lang="en-US" sz="3600" dirty="0"/>
              <a:t>E</a:t>
            </a:r>
            <a:r>
              <a:rPr lang="en-US" sz="3600" dirty="0" smtClean="0"/>
              <a:t>D: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627553" y="2925030"/>
            <a:ext cx="5462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effect on dynamics, absent from the </a:t>
            </a:r>
            <a:r>
              <a:rPr lang="en-US" sz="2000" dirty="0" err="1" smtClean="0"/>
              <a:t>Lagrangian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568579" y="5183346"/>
            <a:ext cx="609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effects the dynamics, must be included in the </a:t>
            </a:r>
            <a:r>
              <a:rPr lang="en-US" sz="2000" dirty="0" err="1" smtClean="0"/>
              <a:t>Lagrangian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68" y="1718857"/>
            <a:ext cx="3918532" cy="1306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59" y="3762709"/>
            <a:ext cx="4118873" cy="12738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6019800" y="4031106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7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KLOE sees many </a:t>
            </a:r>
            <a:r>
              <a:rPr lang="en-US" b="1" dirty="0" err="1" smtClean="0">
                <a:latin typeface="Symbol" charset="2"/>
              </a:rPr>
              <a:t>ππ</a:t>
            </a:r>
            <a:r>
              <a:rPr lang="en-US" sz="2800" dirty="0" err="1" smtClean="0">
                <a:sym typeface="Wingdings"/>
              </a:rPr>
              <a:t></a:t>
            </a:r>
            <a:r>
              <a:rPr lang="en-US" b="1" dirty="0" err="1" smtClean="0">
                <a:latin typeface="Symbol" charset="2"/>
              </a:rPr>
              <a:t>φ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</a:rPr>
              <a:t>ππ</a:t>
            </a:r>
            <a:r>
              <a:rPr lang="en-US" b="1" dirty="0" smtClean="0">
                <a:latin typeface="Symbol" charset="2"/>
              </a:rPr>
              <a:t> </a:t>
            </a:r>
            <a:r>
              <a:rPr lang="en-US" dirty="0" smtClean="0">
                <a:sym typeface="Wingdings"/>
              </a:rPr>
              <a:t>events</a:t>
            </a:r>
            <a:endParaRPr lang="en-US" dirty="0"/>
          </a:p>
        </p:txBody>
      </p:sp>
      <p:pic>
        <p:nvPicPr>
          <p:cNvPr id="5" name="Picture 4" descr="Screen shot 2016-06-25 at 7.40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687" y="1641584"/>
            <a:ext cx="4816275" cy="4078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8591" y="2261048"/>
            <a:ext cx="121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/>
              </a:rPr>
              <a:t>K</a:t>
            </a:r>
            <a:r>
              <a:rPr lang="en-US" sz="2400" baseline="-25000" dirty="0" smtClean="0"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b="1" dirty="0" smtClean="0">
                <a:latin typeface="Symbol" charset="2"/>
              </a:rPr>
              <a:t>ππ</a:t>
            </a:r>
            <a:r>
              <a:rPr lang="en-US" sz="2400" dirty="0" smtClean="0"/>
              <a:t>?</a:t>
            </a:r>
            <a:endParaRPr lang="en-US" sz="2400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142793" y="5905572"/>
            <a:ext cx="3513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Is this CP violation?</a:t>
            </a:r>
            <a:endParaRPr lang="en-US" sz="28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57200" y="2418243"/>
            <a:ext cx="231345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(K</a:t>
            </a:r>
            <a:r>
              <a:rPr lang="en-US" sz="2400" b="1" baseline="-25000" dirty="0" smtClean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)=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110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</a:rPr>
              <a:t>MeV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&lt;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Symbol" charset="2"/>
              </a:rPr>
              <a:t>γcτ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&gt;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= 6mm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Symbol" charset="2"/>
              </a:rPr>
              <a:t>ππ</a:t>
            </a:r>
            <a:r>
              <a:rPr lang="en-US" sz="2667" dirty="0" err="1" smtClean="0">
                <a:sym typeface="Wingdings"/>
              </a:rPr>
              <a:t></a:t>
            </a:r>
            <a:r>
              <a:rPr lang="en-US" b="1" dirty="0" err="1" smtClean="0">
                <a:latin typeface="Symbol" charset="2"/>
              </a:rPr>
              <a:t>φ</a:t>
            </a:r>
            <a:r>
              <a:rPr lang="en-US" sz="2667" dirty="0" err="1" smtClean="0"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</a:rPr>
              <a:t>ππ</a:t>
            </a:r>
            <a:r>
              <a:rPr lang="en-US" b="1" dirty="0" smtClean="0">
                <a:latin typeface="Symbol" charset="2"/>
              </a:rPr>
              <a:t> </a:t>
            </a:r>
            <a:r>
              <a:rPr lang="en-US" dirty="0" smtClean="0">
                <a:sym typeface="Wingdings"/>
              </a:rPr>
              <a:t>events have strange pattern</a:t>
            </a:r>
            <a:endParaRPr lang="en-US" dirty="0"/>
          </a:p>
        </p:txBody>
      </p:sp>
      <p:pic>
        <p:nvPicPr>
          <p:cNvPr id="3" name="Picture 2" descr="Screen shot 2016-06-25 at 5.38.1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838483"/>
            <a:ext cx="6743700" cy="375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0150" y="1838483"/>
            <a:ext cx="3446060" cy="3912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474075" y="44864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88275" y="3419622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2845675" y="3419622"/>
            <a:ext cx="1600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1929812" y="3214835"/>
            <a:ext cx="1272286" cy="738187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triangl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3226675" y="2581422"/>
            <a:ext cx="304800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3202100" y="3038622"/>
            <a:ext cx="78388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 flipV="1">
            <a:off x="1258125" y="3953022"/>
            <a:ext cx="6701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H="1">
            <a:off x="1625013" y="4049418"/>
            <a:ext cx="304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836275" y="2671910"/>
            <a:ext cx="429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842375" y="3633935"/>
            <a:ext cx="47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474075" y="4351985"/>
            <a:ext cx="429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-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2284124" y="2840018"/>
            <a:ext cx="685800" cy="114300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3600" b="1" dirty="0" err="1" smtClean="0">
                <a:solidFill>
                  <a:srgbClr val="CC0000"/>
                </a:solidFill>
                <a:latin typeface="Symbol" charset="2"/>
                <a:ea typeface="SimSun" pitchFamily="2" charset="-122"/>
                <a:cs typeface="SimSun" pitchFamily="2" charset="-122"/>
              </a:rPr>
              <a:t>φ</a:t>
            </a:r>
            <a:endParaRPr lang="en-US" altLang="zh-CN" sz="3600" b="1" dirty="0">
              <a:solidFill>
                <a:srgbClr val="CC0000"/>
              </a:solidFill>
              <a:latin typeface="Symbol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2003474" y="4008574"/>
            <a:ext cx="536453" cy="7844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2796737" y="3567558"/>
            <a:ext cx="536453" cy="7844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H="1">
            <a:off x="2471073" y="4283132"/>
            <a:ext cx="813623" cy="413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sm"/>
            <a:tailEnd type="arrow" w="med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9597712">
            <a:off x="2740082" y="4248056"/>
            <a:ext cx="28148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Symbol" charset="2"/>
              </a:rPr>
              <a:t>ρ</a:t>
            </a:r>
            <a:endParaRPr lang="en-US" dirty="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284696" y="2214710"/>
            <a:ext cx="47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CC0000"/>
                </a:solidFill>
                <a:latin typeface="Symbol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</a:rPr>
              <a:t>+</a:t>
            </a:r>
            <a:endParaRPr lang="en-US" sz="2400" b="1" baseline="300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0" y="-13026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 N &amp; K</a:t>
            </a:r>
            <a:r>
              <a:rPr lang="en-US" baseline="30000" dirty="0" smtClean="0"/>
              <a:t>0 </a:t>
            </a:r>
            <a:r>
              <a:rPr lang="en-US" dirty="0" smtClean="0"/>
              <a:t>N cross-section differences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88683" y="136137"/>
            <a:ext cx="7613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sp>
        <p:nvSpPr>
          <p:cNvPr id="15" name="TextBox 14"/>
          <p:cNvSpPr txBox="1"/>
          <p:nvPr/>
        </p:nvSpPr>
        <p:spPr>
          <a:xfrm rot="10800000">
            <a:off x="3920494" y="2379400"/>
            <a:ext cx="56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baseline="30000" dirty="0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265350" y="2379400"/>
            <a:ext cx="609600" cy="42860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1/3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93750" y="2303200"/>
            <a:ext cx="887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K</a:t>
            </a:r>
            <a:r>
              <a:rPr lang="en-US" sz="3200" baseline="30000" dirty="0">
                <a:solidFill>
                  <a:schemeClr val="tx1"/>
                </a:solidFill>
              </a:rPr>
              <a:t>0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r>
              <a:rPr lang="en-US" sz="1800" b="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1815572" y="2243098"/>
            <a:ext cx="525977" cy="51730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baseline="30000" dirty="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1896524" y="1367492"/>
            <a:ext cx="465676" cy="5187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1/3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2286000" y="1429088"/>
            <a:ext cx="6096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</a:t>
            </a:r>
            <a:r>
              <a:rPr lang="en-US" sz="2000" baseline="3000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914400" y="1429088"/>
            <a:ext cx="887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K</a:t>
            </a:r>
            <a:r>
              <a:rPr lang="en-US" sz="3200" baseline="30000">
                <a:solidFill>
                  <a:schemeClr val="tx1"/>
                </a:solidFill>
              </a:rPr>
              <a:t>0</a:t>
            </a:r>
            <a:r>
              <a:rPr lang="en-US" sz="3200">
                <a:solidFill>
                  <a:schemeClr val="tx1"/>
                </a:solidFill>
              </a:rPr>
              <a:t>:</a:t>
            </a:r>
            <a:r>
              <a:rPr lang="en-US" sz="1800" b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>
            <a:off x="990600" y="1505288"/>
            <a:ext cx="2286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>
            <a:off x="1896524" y="1542117"/>
            <a:ext cx="110436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2400071" y="2577810"/>
            <a:ext cx="110436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79299" y="1472563"/>
            <a:ext cx="2417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ym typeface="Wingdings"/>
              </a:rPr>
              <a:t></a:t>
            </a:r>
            <a:r>
              <a:rPr lang="en-US" sz="2000" dirty="0" smtClean="0">
                <a:sym typeface="Wingdings"/>
              </a:rPr>
              <a:t> contain an </a:t>
            </a:r>
            <a:r>
              <a:rPr lang="en-US" sz="2000" dirty="0" err="1" smtClean="0">
                <a:sym typeface="Wingdings"/>
              </a:rPr>
              <a:t>s</a:t>
            </a:r>
            <a:r>
              <a:rPr lang="en-US" sz="2000" dirty="0" smtClean="0">
                <a:sym typeface="Wingdings"/>
              </a:rPr>
              <a:t>-quark</a:t>
            </a:r>
            <a:endParaRPr lang="en-US" sz="20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175575" y="2276023"/>
            <a:ext cx="895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K</a:t>
            </a:r>
            <a:r>
              <a:rPr lang="en-US" sz="3200" baseline="30000">
                <a:solidFill>
                  <a:schemeClr val="tx1"/>
                </a:solidFill>
              </a:rPr>
              <a:t>+</a:t>
            </a:r>
            <a:r>
              <a:rPr lang="en-US" sz="3200">
                <a:solidFill>
                  <a:schemeClr val="tx1"/>
                </a:solidFill>
              </a:rPr>
              <a:t>:</a:t>
            </a:r>
            <a:r>
              <a:rPr lang="en-US" sz="1800" b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4547175" y="249986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2000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+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2000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/3</a:t>
            </a:r>
            <a:endParaRPr lang="en-US" sz="2000" baseline="30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4081957" y="2303200"/>
            <a:ext cx="617617" cy="50146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u</a:t>
            </a:r>
            <a:r>
              <a:rPr lang="en-US" sz="2000" baseline="30000">
                <a:solidFill>
                  <a:schemeClr val="tx1"/>
                </a:solidFill>
              </a:rPr>
              <a:t>+2/3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69820" y="3714140"/>
            <a:ext cx="7146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Symbol"/>
              </a:rPr>
              <a:t>Λ</a:t>
            </a:r>
            <a:r>
              <a:rPr lang="en-US" sz="3200" baseline="30000" dirty="0" smtClean="0">
                <a:solidFill>
                  <a:schemeClr val="tx1"/>
                </a:solidFill>
              </a:rPr>
              <a:t>0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r>
              <a:rPr lang="en-US" sz="1800" b="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1505823" y="3783948"/>
            <a:ext cx="525976" cy="46359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baseline="30000" dirty="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3137310" y="1367492"/>
            <a:ext cx="828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K</a:t>
            </a:r>
            <a:r>
              <a:rPr lang="en-US" sz="3200" baseline="30000">
                <a:solidFill>
                  <a:schemeClr val="tx1"/>
                </a:solidFill>
              </a:rPr>
              <a:t>-</a:t>
            </a:r>
            <a:r>
              <a:rPr lang="en-US" sz="3200">
                <a:solidFill>
                  <a:schemeClr val="tx1"/>
                </a:solidFill>
              </a:rPr>
              <a:t>:</a:t>
            </a:r>
            <a:r>
              <a:rPr lang="en-US" sz="1800" b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5" name="Oval 26"/>
          <p:cNvSpPr>
            <a:spLocks noChangeArrowheads="1"/>
          </p:cNvSpPr>
          <p:nvPr/>
        </p:nvSpPr>
        <p:spPr bwMode="auto">
          <a:xfrm>
            <a:off x="4553494" y="1504017"/>
            <a:ext cx="603281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</a:t>
            </a:r>
            <a:r>
              <a:rPr lang="en-US" sz="20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0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0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/3</a:t>
            </a:r>
            <a:endParaRPr lang="en-US" sz="20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4081958" y="1352887"/>
            <a:ext cx="605552" cy="583749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</a:t>
            </a:r>
            <a:r>
              <a:rPr lang="en-US" sz="2000" baseline="3000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>
            <a:off x="4682337" y="1703396"/>
            <a:ext cx="110436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28"/>
          <p:cNvSpPr>
            <a:spLocks noChangeShapeType="1"/>
          </p:cNvSpPr>
          <p:nvPr/>
        </p:nvSpPr>
        <p:spPr bwMode="auto">
          <a:xfrm>
            <a:off x="4640306" y="2704763"/>
            <a:ext cx="110436" cy="0"/>
          </a:xfrm>
          <a:prstGeom prst="line">
            <a:avLst/>
          </a:prstGeom>
          <a:noFill/>
          <a:ln w="31750">
            <a:solidFill>
              <a:srgbClr val="99CC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79299" y="2428930"/>
            <a:ext cx="2417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ym typeface="Wingdings"/>
              </a:rPr>
              <a:t></a:t>
            </a:r>
            <a:r>
              <a:rPr lang="en-US" sz="2000" dirty="0" smtClean="0">
                <a:sym typeface="Wingdings"/>
              </a:rPr>
              <a:t> contain an </a:t>
            </a:r>
            <a:r>
              <a:rPr lang="en-US" sz="2000" dirty="0" err="1" smtClean="0">
                <a:sym typeface="Wingdings"/>
              </a:rPr>
              <a:t>s</a:t>
            </a:r>
            <a:r>
              <a:rPr lang="en-US" sz="2000" dirty="0" smtClean="0">
                <a:sym typeface="Wingdings"/>
              </a:rPr>
              <a:t>-quark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 rot="10800000">
            <a:off x="6900571" y="251018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393868" y="668343"/>
            <a:ext cx="269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  <a:sym typeface="Wingdings"/>
              </a:rPr>
              <a:t>--  N= proton or neutron  --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53" name="Oval 6"/>
          <p:cNvSpPr>
            <a:spLocks noChangeArrowheads="1"/>
          </p:cNvSpPr>
          <p:nvPr/>
        </p:nvSpPr>
        <p:spPr bwMode="auto">
          <a:xfrm>
            <a:off x="1084112" y="3783948"/>
            <a:ext cx="533013" cy="61599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u</a:t>
            </a:r>
            <a:r>
              <a:rPr lang="en-US" sz="2000" baseline="30000" dirty="0">
                <a:solidFill>
                  <a:schemeClr val="tx1"/>
                </a:solidFill>
              </a:rPr>
              <a:t>+2/3</a:t>
            </a:r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4640306" y="3700078"/>
            <a:ext cx="67598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Symbol"/>
              </a:rPr>
              <a:t>Σ</a:t>
            </a:r>
            <a:r>
              <a:rPr lang="en-US" sz="3200" baseline="30000" dirty="0" smtClean="0">
                <a:solidFill>
                  <a:schemeClr val="tx1"/>
                </a:solidFill>
              </a:rPr>
              <a:t>0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  <a:r>
              <a:rPr lang="en-US" sz="1800" b="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5" name="Oval 11"/>
          <p:cNvSpPr>
            <a:spLocks noChangeArrowheads="1"/>
          </p:cNvSpPr>
          <p:nvPr/>
        </p:nvSpPr>
        <p:spPr bwMode="auto">
          <a:xfrm>
            <a:off x="5873962" y="3700078"/>
            <a:ext cx="420196" cy="516246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d</a:t>
            </a:r>
            <a:r>
              <a:rPr lang="en-US" sz="2000" baseline="3000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57" name="Oval 6"/>
          <p:cNvSpPr>
            <a:spLocks noChangeArrowheads="1"/>
          </p:cNvSpPr>
          <p:nvPr/>
        </p:nvSpPr>
        <p:spPr bwMode="auto">
          <a:xfrm>
            <a:off x="5299465" y="3783948"/>
            <a:ext cx="574497" cy="584776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u</a:t>
            </a:r>
            <a:r>
              <a:rPr lang="en-US" sz="2000" baseline="30000">
                <a:solidFill>
                  <a:schemeClr val="tx1"/>
                </a:solidFill>
              </a:rPr>
              <a:t>+2/3</a:t>
            </a: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2567932" y="3759806"/>
            <a:ext cx="67598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  <a:latin typeface="Symbol"/>
              </a:rPr>
              <a:t>Σ</a:t>
            </a:r>
            <a:r>
              <a:rPr lang="en-US" sz="3200" baseline="30000" dirty="0" smtClean="0">
                <a:solidFill>
                  <a:schemeClr val="tx1"/>
                </a:solidFill>
              </a:rPr>
              <a:t>+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  <a:r>
              <a:rPr lang="en-US" sz="1800" b="0" dirty="0" smtClean="0">
                <a:solidFill>
                  <a:schemeClr val="tx1"/>
                </a:solidFill>
              </a:rPr>
              <a:t>  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9" name="Oval 11"/>
          <p:cNvSpPr>
            <a:spLocks noChangeArrowheads="1"/>
          </p:cNvSpPr>
          <p:nvPr/>
        </p:nvSpPr>
        <p:spPr bwMode="auto">
          <a:xfrm>
            <a:off x="3741606" y="3783948"/>
            <a:ext cx="516469" cy="533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u</a:t>
            </a:r>
            <a:r>
              <a:rPr lang="en-US" sz="2000" baseline="30000" dirty="0" smtClean="0"/>
              <a:t>+</a:t>
            </a:r>
            <a:r>
              <a:rPr lang="en-US" sz="2000" baseline="30000" dirty="0" smtClean="0">
                <a:solidFill>
                  <a:schemeClr val="tx1"/>
                </a:solidFill>
              </a:rPr>
              <a:t>2/</a:t>
            </a:r>
            <a:r>
              <a:rPr lang="en-US" sz="2000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3324619" y="3842398"/>
            <a:ext cx="528290" cy="62735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u</a:t>
            </a:r>
            <a:r>
              <a:rPr lang="en-US" sz="2000" baseline="30000">
                <a:solidFill>
                  <a:schemeClr val="tx1"/>
                </a:solidFill>
              </a:rPr>
              <a:t>+2/3</a:t>
            </a:r>
          </a:p>
        </p:txBody>
      </p:sp>
      <p:sp>
        <p:nvSpPr>
          <p:cNvPr id="62" name="Text Box 10"/>
          <p:cNvSpPr txBox="1">
            <a:spLocks noChangeArrowheads="1"/>
          </p:cNvSpPr>
          <p:nvPr/>
        </p:nvSpPr>
        <p:spPr bwMode="auto">
          <a:xfrm>
            <a:off x="6812831" y="3714578"/>
            <a:ext cx="6210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  <a:latin typeface="Symbol"/>
              </a:rPr>
              <a:t>Σ</a:t>
            </a:r>
            <a:r>
              <a:rPr lang="en-US" sz="3200" baseline="30000" dirty="0" smtClean="0">
                <a:solidFill>
                  <a:schemeClr val="tx1"/>
                </a:solidFill>
              </a:rPr>
              <a:t>-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  <a:r>
              <a:rPr lang="en-US" sz="1800" b="0" dirty="0" smtClean="0">
                <a:solidFill>
                  <a:schemeClr val="tx1"/>
                </a:solidFill>
              </a:rPr>
              <a:t>  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63" name="Oval 11"/>
          <p:cNvSpPr>
            <a:spLocks noChangeArrowheads="1"/>
          </p:cNvSpPr>
          <p:nvPr/>
        </p:nvSpPr>
        <p:spPr bwMode="auto">
          <a:xfrm>
            <a:off x="7897148" y="3648165"/>
            <a:ext cx="609600" cy="568159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baseline="30000" dirty="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65" name="Oval 6"/>
          <p:cNvSpPr>
            <a:spLocks noChangeArrowheads="1"/>
          </p:cNvSpPr>
          <p:nvPr/>
        </p:nvSpPr>
        <p:spPr bwMode="auto">
          <a:xfrm>
            <a:off x="7374290" y="3634202"/>
            <a:ext cx="561879" cy="58212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d</a:t>
            </a:r>
            <a:r>
              <a:rPr lang="en-US" sz="2000" baseline="30000" dirty="0" smtClean="0">
                <a:solidFill>
                  <a:schemeClr val="tx1"/>
                </a:solidFill>
              </a:rPr>
              <a:t>+-1/</a:t>
            </a:r>
            <a:r>
              <a:rPr lang="en-US" sz="2000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9978" y="3221259"/>
            <a:ext cx="4648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/>
              </a:rPr>
              <a:t>The </a:t>
            </a:r>
            <a:r>
              <a:rPr lang="en-US" sz="2000" dirty="0" smtClean="0">
                <a:latin typeface="Symbol"/>
              </a:rPr>
              <a:t>Λ</a:t>
            </a:r>
            <a:r>
              <a:rPr lang="en-US" sz="2000" baseline="30000" dirty="0" smtClean="0">
                <a:sym typeface="Wingdings"/>
              </a:rPr>
              <a:t>0</a:t>
            </a:r>
            <a:r>
              <a:rPr lang="en-US" sz="2000" dirty="0" smtClean="0">
                <a:sym typeface="Wingdings"/>
              </a:rPr>
              <a:t> and </a:t>
            </a:r>
            <a:r>
              <a:rPr lang="en-US" sz="2000" dirty="0" err="1" smtClean="0">
                <a:latin typeface="Symbol"/>
              </a:rPr>
              <a:t>Σ</a:t>
            </a:r>
            <a:r>
              <a:rPr lang="en-US" sz="2000" baseline="30000" dirty="0" smtClean="0"/>
              <a:t>+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smtClean="0">
                <a:latin typeface="Symbol"/>
              </a:rPr>
              <a:t>Σ</a:t>
            </a:r>
            <a:r>
              <a:rPr lang="en-US" sz="2000" baseline="30000" dirty="0" smtClean="0"/>
              <a:t>0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latin typeface="Symbol"/>
              </a:rPr>
              <a:t>Σ</a:t>
            </a:r>
            <a:r>
              <a:rPr lang="en-US" sz="2000" baseline="30000" dirty="0" smtClean="0"/>
              <a:t>- </a:t>
            </a:r>
            <a:r>
              <a:rPr lang="en-US" sz="2000" dirty="0" smtClean="0">
                <a:sym typeface="Wingdings"/>
              </a:rPr>
              <a:t>all contain an </a:t>
            </a:r>
            <a:r>
              <a:rPr lang="en-US" sz="2000" dirty="0" err="1" smtClean="0">
                <a:sym typeface="Wingdings"/>
              </a:rPr>
              <a:t>s</a:t>
            </a:r>
            <a:r>
              <a:rPr lang="en-US" sz="2000" dirty="0" smtClean="0">
                <a:sym typeface="Wingdings"/>
              </a:rPr>
              <a:t>-quark:</a:t>
            </a:r>
            <a:endParaRPr 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480583" y="5019855"/>
            <a:ext cx="406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K + N</a:t>
            </a:r>
            <a:r>
              <a:rPr lang="en-US" sz="2400" dirty="0" smtClean="0">
                <a:latin typeface="Symbol"/>
              </a:rPr>
              <a:t>Λ</a:t>
            </a:r>
            <a:r>
              <a:rPr lang="en-US" sz="2400" dirty="0" smtClean="0">
                <a:sym typeface="Wingdings"/>
              </a:rPr>
              <a:t> (</a:t>
            </a:r>
            <a:r>
              <a:rPr lang="en-US" sz="2400" dirty="0" err="1" smtClean="0">
                <a:latin typeface="Symbol"/>
              </a:rPr>
              <a:t>Σ</a:t>
            </a:r>
            <a:r>
              <a:rPr lang="en-US" sz="2400" dirty="0" smtClean="0">
                <a:sym typeface="Wingdings"/>
              </a:rPr>
              <a:t>) + </a:t>
            </a:r>
            <a:r>
              <a:rPr lang="en-US" sz="2400" dirty="0" err="1" smtClean="0">
                <a:latin typeface="Symbol"/>
              </a:rPr>
              <a:t>π</a:t>
            </a:r>
            <a:r>
              <a:rPr lang="en-US" sz="2400" dirty="0" smtClean="0"/>
              <a:t>         </a:t>
            </a:r>
            <a:r>
              <a:rPr lang="en-US" sz="2400" dirty="0" smtClean="0">
                <a:solidFill>
                  <a:srgbClr val="008000"/>
                </a:solidFill>
              </a:rPr>
              <a:t>allowed</a:t>
            </a:r>
            <a:r>
              <a:rPr lang="en-US" sz="2400" dirty="0" smtClean="0">
                <a:latin typeface="Symbol"/>
              </a:rPr>
              <a:t> 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4792773" y="5019855"/>
            <a:ext cx="407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K + N</a:t>
            </a:r>
            <a:r>
              <a:rPr lang="en-US" sz="2400" dirty="0" smtClean="0">
                <a:latin typeface="Symbol"/>
              </a:rPr>
              <a:t>Λ</a:t>
            </a:r>
            <a:r>
              <a:rPr lang="en-US" sz="2400" dirty="0" smtClean="0">
                <a:sym typeface="Wingdings"/>
              </a:rPr>
              <a:t> (</a:t>
            </a:r>
            <a:r>
              <a:rPr lang="en-US" sz="2400" dirty="0" err="1" smtClean="0">
                <a:latin typeface="Symbol"/>
              </a:rPr>
              <a:t>Σ</a:t>
            </a:r>
            <a:r>
              <a:rPr lang="en-US" sz="2400" dirty="0" smtClean="0">
                <a:sym typeface="Wingdings"/>
              </a:rPr>
              <a:t>) + </a:t>
            </a:r>
            <a:r>
              <a:rPr lang="en-US" sz="2400" dirty="0" err="1" smtClean="0">
                <a:latin typeface="Symbol"/>
              </a:rPr>
              <a:t>π</a:t>
            </a:r>
            <a:r>
              <a:rPr lang="en-US" sz="2400" dirty="0" smtClean="0">
                <a:latin typeface="Symbol"/>
              </a:rPr>
              <a:t>  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   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forbidden</a:t>
            </a:r>
            <a:r>
              <a:rPr lang="en-US" sz="2400" dirty="0" smtClean="0">
                <a:latin typeface="Symbol"/>
              </a:rPr>
              <a:t> </a:t>
            </a:r>
            <a:endParaRPr lang="en-US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710141" y="548152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sym typeface="Wingdings"/>
              </a:rPr>
              <a:t>conserves Strangeness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69610" y="5481520"/>
            <a:ext cx="20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violates Strangeness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 rot="10800000">
            <a:off x="480584" y="50677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620375" y="6047008"/>
            <a:ext cx="378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K  + N has many possible channels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268490" y="6002598"/>
            <a:ext cx="339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K  + N has only a few channels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75" name="TextBox 74"/>
          <p:cNvSpPr txBox="1"/>
          <p:nvPr/>
        </p:nvSpPr>
        <p:spPr>
          <a:xfrm rot="10800000">
            <a:off x="627949" y="6033570"/>
            <a:ext cx="3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76" name="Oval 19"/>
          <p:cNvSpPr>
            <a:spLocks noChangeArrowheads="1"/>
          </p:cNvSpPr>
          <p:nvPr/>
        </p:nvSpPr>
        <p:spPr bwMode="auto">
          <a:xfrm>
            <a:off x="1316419" y="4064978"/>
            <a:ext cx="609600" cy="55158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</a:t>
            </a:r>
            <a:r>
              <a:rPr lang="en-US" sz="2000" baseline="30000" dirty="0">
                <a:solidFill>
                  <a:schemeClr val="tx1"/>
                </a:solidFill>
              </a:rPr>
              <a:t>-1</a:t>
            </a:r>
            <a:r>
              <a:rPr lang="en-US" sz="2000" baseline="30000" dirty="0" smtClean="0"/>
              <a:t>/3</a:t>
            </a:r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77" name="Oval 19"/>
          <p:cNvSpPr>
            <a:spLocks noChangeArrowheads="1"/>
          </p:cNvSpPr>
          <p:nvPr/>
        </p:nvSpPr>
        <p:spPr bwMode="auto">
          <a:xfrm>
            <a:off x="3552202" y="4134786"/>
            <a:ext cx="598494" cy="508576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</a:t>
            </a:r>
            <a:r>
              <a:rPr lang="en-US" sz="2000" baseline="3000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78" name="Oval 19"/>
          <p:cNvSpPr>
            <a:spLocks noChangeArrowheads="1"/>
          </p:cNvSpPr>
          <p:nvPr/>
        </p:nvSpPr>
        <p:spPr bwMode="auto">
          <a:xfrm>
            <a:off x="5684558" y="4033762"/>
            <a:ext cx="479414" cy="435986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</a:t>
            </a:r>
            <a:r>
              <a:rPr lang="en-US" sz="2000" baseline="30000">
                <a:solidFill>
                  <a:schemeClr val="tx1"/>
                </a:solidFill>
              </a:rPr>
              <a:t>-1/3</a:t>
            </a:r>
          </a:p>
        </p:txBody>
      </p:sp>
      <p:sp>
        <p:nvSpPr>
          <p:cNvPr id="79" name="Oval 19"/>
          <p:cNvSpPr>
            <a:spLocks noChangeArrowheads="1"/>
          </p:cNvSpPr>
          <p:nvPr/>
        </p:nvSpPr>
        <p:spPr bwMode="auto">
          <a:xfrm>
            <a:off x="7708455" y="3942740"/>
            <a:ext cx="609600" cy="52700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</a:t>
            </a:r>
            <a:r>
              <a:rPr lang="en-US" sz="2000" baseline="30000">
                <a:solidFill>
                  <a:schemeClr val="tx1"/>
                </a:solidFill>
              </a:rPr>
              <a:t>-1/3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2874949" y="5266087"/>
            <a:ext cx="349647" cy="9695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024643" y="5275782"/>
            <a:ext cx="349647" cy="96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53" grpId="0" animBg="1"/>
      <p:bldP spid="54" grpId="0"/>
      <p:bldP spid="55" grpId="0" animBg="1"/>
      <p:bldP spid="57" grpId="0" animBg="1"/>
      <p:bldP spid="58" grpId="0"/>
      <p:bldP spid="59" grpId="0" animBg="1"/>
      <p:bldP spid="61" grpId="0" animBg="1"/>
      <p:bldP spid="62" grpId="0"/>
      <p:bldP spid="63" grpId="0" animBg="1"/>
      <p:bldP spid="65" grpId="0" animBg="1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 animBg="1"/>
      <p:bldP spid="77" grpId="0" animBg="1"/>
      <p:bldP spid="78" grpId="0" animBg="1"/>
      <p:bldP spid="7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0" y="-119936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 N cross-sections larger than KN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488826" y="174237"/>
            <a:ext cx="7613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baseline="30000" dirty="0"/>
          </a:p>
        </p:txBody>
      </p:sp>
      <p:pic>
        <p:nvPicPr>
          <p:cNvPr id="76" name="Picture 75" descr="Screen shot 2016-06-25 at 7.03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75" y="1023064"/>
            <a:ext cx="7409015" cy="4573721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177040" y="5596785"/>
            <a:ext cx="689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When penetrating material K is more strongly affected than K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78" name="TextBox 77"/>
          <p:cNvSpPr txBox="1"/>
          <p:nvPr/>
        </p:nvSpPr>
        <p:spPr>
          <a:xfrm rot="10800000" flipH="1" flipV="1">
            <a:off x="-2643178" y="4590854"/>
            <a:ext cx="675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7250" y="1481667"/>
            <a:ext cx="2836333" cy="87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61622" y="1512669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>
                <a:latin typeface="Symbol"/>
              </a:rPr>
              <a:t>σ</a:t>
            </a:r>
            <a:r>
              <a:rPr lang="en-US" baseline="-25000" dirty="0" err="1" smtClean="0"/>
              <a:t>tot</a:t>
            </a:r>
            <a:r>
              <a:rPr lang="en-US" dirty="0" err="1" smtClean="0"/>
              <a:t>(KN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Symbol"/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KN)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>
            <a:off x="5178908" y="1550144"/>
            <a:ext cx="761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69820" y="1023064"/>
            <a:ext cx="9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σ</a:t>
            </a:r>
            <a:r>
              <a:rPr lang="en-US" baseline="-25000" dirty="0" err="1" smtClean="0"/>
              <a:t>tot</a:t>
            </a:r>
            <a:r>
              <a:rPr lang="en-US" dirty="0" err="1" smtClean="0"/>
              <a:t>(mb</a:t>
            </a:r>
            <a:r>
              <a:rPr lang="en-US" dirty="0" smtClean="0"/>
              <a:t>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>
            <a:off x="3655546" y="5608339"/>
            <a:ext cx="761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A50021"/>
                </a:solidFill>
              </a:rPr>
              <a:t>_</a:t>
            </a:r>
            <a:endParaRPr lang="en-US" sz="2000" baseline="300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259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regeneration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19062" y="2997200"/>
            <a:ext cx="443971" cy="2577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 flipV="1">
            <a:off x="2249807" y="46891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17475" y="2599465"/>
          <a:ext cx="20859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0" name="Equation" r:id="rId3" imgW="1130300" imgH="228600" progId="Equation.3">
                  <p:embed/>
                </p:oleObj>
              </mc:Choice>
              <mc:Fallback>
                <p:oleObj name="Equation" r:id="rId3" imgW="11303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475" y="2599465"/>
                        <a:ext cx="2085975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3" name="Object 3"/>
          <p:cNvGraphicFramePr>
            <a:graphicFrameLocks noChangeAspect="1"/>
          </p:cNvGraphicFramePr>
          <p:nvPr/>
        </p:nvGraphicFramePr>
        <p:xfrm>
          <a:off x="5059363" y="1806775"/>
          <a:ext cx="3627437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1" name="Equation" r:id="rId5" imgW="2387600" imgH="965200" progId="Equation.DSMT4">
                  <p:embed/>
                </p:oleObj>
              </mc:Choice>
              <mc:Fallback>
                <p:oleObj name="Equation" r:id="rId5" imgW="2387600" imgH="965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1806775"/>
                        <a:ext cx="3627437" cy="1468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4" name="Object 4"/>
          <p:cNvGraphicFramePr>
            <a:graphicFrameLocks noChangeAspect="1"/>
          </p:cNvGraphicFramePr>
          <p:nvPr/>
        </p:nvGraphicFramePr>
        <p:xfrm>
          <a:off x="1738237" y="4524806"/>
          <a:ext cx="376238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2" name="Equation" r:id="rId7" imgW="203200" imgH="177800" progId="Equation.3">
                  <p:embed/>
                </p:oleObj>
              </mc:Choice>
              <mc:Fallback>
                <p:oleObj name="Equation" r:id="rId7" imgW="203200" imgH="177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237" y="4524806"/>
                        <a:ext cx="376238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5" name="Object 5"/>
          <p:cNvGraphicFramePr>
            <a:graphicFrameLocks noChangeAspect="1"/>
          </p:cNvGraphicFramePr>
          <p:nvPr/>
        </p:nvGraphicFramePr>
        <p:xfrm>
          <a:off x="7032288" y="4517494"/>
          <a:ext cx="3762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3" name="Equation" r:id="rId9" imgW="203200" imgH="177800" progId="Equation.3">
                  <p:embed/>
                </p:oleObj>
              </mc:Choice>
              <mc:Fallback>
                <p:oleObj name="Equation" r:id="rId9" imgW="203200" imgH="177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288" y="4517494"/>
                        <a:ext cx="376237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4894163" y="46891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4863033" y="4402659"/>
            <a:ext cx="433647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4863033" y="4079706"/>
          <a:ext cx="451794" cy="314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4" name="Equation" r:id="rId10" imgW="254000" imgH="177800" progId="Equation.3">
                  <p:embed/>
                </p:oleObj>
              </mc:Choice>
              <mc:Fallback>
                <p:oleObj name="Equation" r:id="rId10" imgW="254000" imgH="177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3033" y="4079706"/>
                        <a:ext cx="451794" cy="3144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5226050" y="4216988"/>
            <a:ext cx="433647" cy="169071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5226050" y="4386057"/>
            <a:ext cx="433647" cy="15486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18397" y="388996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Symbol" charset="2"/>
                <a:sym typeface="Wingdings" charset="2"/>
              </a:rPr>
              <a:t>π</a:t>
            </a:r>
            <a:r>
              <a:rPr lang="en-US" sz="2400" baseline="30000" dirty="0" smtClean="0">
                <a:solidFill>
                  <a:prstClr val="black"/>
                </a:solidFill>
              </a:rPr>
              <a:t>-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608261" y="4221575"/>
            <a:ext cx="47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Symbol" charset="2"/>
                <a:sym typeface="Wingdings" charset="2"/>
              </a:rPr>
              <a:t>π</a:t>
            </a:r>
            <a:r>
              <a:rPr lang="en-US" sz="2400" baseline="30000" dirty="0" smtClean="0">
                <a:solidFill>
                  <a:prstClr val="black"/>
                </a:solidFill>
              </a:rPr>
              <a:t>+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6471431" y="468174"/>
            <a:ext cx="580516" cy="4155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5400000">
            <a:off x="6679638" y="890038"/>
            <a:ext cx="580516" cy="4155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2249807" y="4376528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2261107" y="49992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1749537" y="4834906"/>
          <a:ext cx="376238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5" name="Equation" r:id="rId12" imgW="203200" imgH="177800" progId="Equation.3">
                  <p:embed/>
                </p:oleObj>
              </mc:Choice>
              <mc:Fallback>
                <p:oleObj name="Equation" r:id="rId12" imgW="203200" imgH="177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537" y="4834906"/>
                        <a:ext cx="376238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"/>
          <p:cNvGraphicFramePr>
            <a:graphicFrameLocks noChangeAspect="1"/>
          </p:cNvGraphicFramePr>
          <p:nvPr/>
        </p:nvGraphicFramePr>
        <p:xfrm>
          <a:off x="7043588" y="4827594"/>
          <a:ext cx="3762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6" name="Equation" r:id="rId13" imgW="203200" imgH="177800" progId="Equation.3">
                  <p:embed/>
                </p:oleObj>
              </mc:Choice>
              <mc:Fallback>
                <p:oleObj name="Equation" r:id="rId13" imgW="203200" imgH="177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3588" y="4827594"/>
                        <a:ext cx="376237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ine 16"/>
          <p:cNvSpPr>
            <a:spLocks noChangeShapeType="1"/>
          </p:cNvSpPr>
          <p:nvPr/>
        </p:nvSpPr>
        <p:spPr bwMode="auto">
          <a:xfrm flipV="1">
            <a:off x="4905463" y="49992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V="1">
            <a:off x="2252807" y="37625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" name="Object 4"/>
          <p:cNvGraphicFramePr>
            <a:graphicFrameLocks noChangeAspect="1"/>
          </p:cNvGraphicFramePr>
          <p:nvPr/>
        </p:nvGraphicFramePr>
        <p:xfrm>
          <a:off x="1741237" y="3598206"/>
          <a:ext cx="376238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7" name="Equation" r:id="rId14" imgW="203200" imgH="177800" progId="Equation.3">
                  <p:embed/>
                </p:oleObj>
              </mc:Choice>
              <mc:Fallback>
                <p:oleObj name="Equation" r:id="rId14" imgW="203200" imgH="177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237" y="3598206"/>
                        <a:ext cx="376238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"/>
          <p:cNvGraphicFramePr>
            <a:graphicFrameLocks noChangeAspect="1"/>
          </p:cNvGraphicFramePr>
          <p:nvPr/>
        </p:nvGraphicFramePr>
        <p:xfrm>
          <a:off x="7035288" y="3590894"/>
          <a:ext cx="3762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8" name="Equation" r:id="rId15" imgW="203200" imgH="177800" progId="Equation.3">
                  <p:embed/>
                </p:oleObj>
              </mc:Choice>
              <mc:Fallback>
                <p:oleObj name="Equation" r:id="rId15" imgW="203200" imgH="1778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5288" y="3590894"/>
                        <a:ext cx="376237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16"/>
          <p:cNvSpPr>
            <a:spLocks noChangeShapeType="1"/>
          </p:cNvSpPr>
          <p:nvPr/>
        </p:nvSpPr>
        <p:spPr bwMode="auto">
          <a:xfrm flipV="1">
            <a:off x="4897163" y="37625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V="1">
            <a:off x="2264107" y="40726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Object 4"/>
          <p:cNvGraphicFramePr>
            <a:graphicFrameLocks noChangeAspect="1"/>
          </p:cNvGraphicFramePr>
          <p:nvPr/>
        </p:nvGraphicFramePr>
        <p:xfrm>
          <a:off x="1752537" y="3908306"/>
          <a:ext cx="376238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9" name="Equation" r:id="rId16" imgW="203200" imgH="177800" progId="Equation.DSMT4">
                  <p:embed/>
                </p:oleObj>
              </mc:Choice>
              <mc:Fallback>
                <p:oleObj name="Equation" r:id="rId16" imgW="203200" imgH="1778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537" y="3908306"/>
                        <a:ext cx="376238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7046588" y="3900994"/>
          <a:ext cx="3762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30" name="Equation" r:id="rId17" imgW="203200" imgH="177800" progId="Equation.3">
                  <p:embed/>
                </p:oleObj>
              </mc:Choice>
              <mc:Fallback>
                <p:oleObj name="Equation" r:id="rId17" imgW="203200" imgH="1778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588" y="3900994"/>
                        <a:ext cx="376237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Line 16"/>
          <p:cNvSpPr>
            <a:spLocks noChangeShapeType="1"/>
          </p:cNvSpPr>
          <p:nvPr/>
        </p:nvSpPr>
        <p:spPr bwMode="auto">
          <a:xfrm flipV="1">
            <a:off x="4908463" y="4072612"/>
            <a:ext cx="2169255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5226049" y="3107267"/>
            <a:ext cx="3071282" cy="11097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936008" y="559120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/>
              </a:rPr>
              <a:t>“regenerator”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omic Sans MS"/>
            </a:endParaRPr>
          </a:p>
        </p:txBody>
      </p:sp>
      <p:graphicFrame>
        <p:nvGraphicFramePr>
          <p:cNvPr id="225297" name="Object 17"/>
          <p:cNvGraphicFramePr>
            <a:graphicFrameLocks noChangeAspect="1"/>
          </p:cNvGraphicFramePr>
          <p:nvPr/>
        </p:nvGraphicFramePr>
        <p:xfrm>
          <a:off x="1761061" y="4196297"/>
          <a:ext cx="37623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31" name="Equation" r:id="rId18" imgW="203200" imgH="177800" progId="Equation.DSMT4">
                  <p:embed/>
                </p:oleObj>
              </mc:Choice>
              <mc:Fallback>
                <p:oleObj name="Equation" r:id="rId18" imgW="203200" imgH="1778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061" y="4196297"/>
                        <a:ext cx="376238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98" name="Object 18"/>
          <p:cNvGraphicFramePr>
            <a:graphicFrameLocks noChangeAspect="1"/>
          </p:cNvGraphicFramePr>
          <p:nvPr/>
        </p:nvGraphicFramePr>
        <p:xfrm>
          <a:off x="457200" y="4094837"/>
          <a:ext cx="11303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32" name="Equation" r:id="rId19" imgW="609600" imgH="241300" progId="Equation.DSMT4">
                  <p:embed/>
                </p:oleObj>
              </mc:Choice>
              <mc:Fallback>
                <p:oleObj name="Equation" r:id="rId19" imgW="609600" imgH="24130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94837"/>
                        <a:ext cx="1130300" cy="446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2189">
            <a:off x="6987021" y="1374898"/>
            <a:ext cx="1155700" cy="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273">
            <a:off x="6302884" y="1387086"/>
            <a:ext cx="1155700" cy="27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36" grpId="0" animBg="1"/>
      <p:bldP spid="36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regeneration in KLOE</a:t>
            </a:r>
            <a:endParaRPr lang="en-US" dirty="0"/>
          </a:p>
        </p:txBody>
      </p:sp>
      <p:pic>
        <p:nvPicPr>
          <p:cNvPr id="3" name="Picture 2" descr="Screen shot 2016-06-25 at 5.38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549400"/>
            <a:ext cx="6743700" cy="3759200"/>
          </a:xfrm>
          <a:prstGeom prst="rect">
            <a:avLst/>
          </a:prstGeom>
        </p:spPr>
      </p:pic>
      <p:pic>
        <p:nvPicPr>
          <p:cNvPr id="4" name="Picture 3" descr="Screen shot 2016-06-25 at 7.38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" y="1652639"/>
            <a:ext cx="4532352" cy="3447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526" y="5660133"/>
            <a:ext cx="473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peaks correspond to the location of material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regeneration in KLOE</a:t>
            </a:r>
            <a:endParaRPr lang="en-US" dirty="0"/>
          </a:p>
        </p:txBody>
      </p:sp>
      <p:pic>
        <p:nvPicPr>
          <p:cNvPr id="4" name="Picture 3" descr="Screen shot 2016-06-25 at 7.46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993900"/>
            <a:ext cx="55880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Angular dist for K</a:t>
            </a:r>
            <a:r>
              <a:rPr lang="en-US" baseline="-25000" dirty="0" smtClean="0"/>
              <a:t>L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regeneration</a:t>
            </a:r>
            <a:endParaRPr lang="en-US" dirty="0"/>
          </a:p>
        </p:txBody>
      </p:sp>
      <p:pic>
        <p:nvPicPr>
          <p:cNvPr id="5" name="Picture 4" descr="Screen shot 2016-06-25 at 7.47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359" y="1657349"/>
            <a:ext cx="4863032" cy="4760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5068" y="239409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coherent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flipH="1">
            <a:off x="2928806" y="2578764"/>
            <a:ext cx="726262" cy="144537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70593" y="3409408"/>
            <a:ext cx="120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incoherent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3444331" y="3594074"/>
            <a:ext cx="726262" cy="144537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regeneration</a:t>
            </a:r>
            <a:endParaRPr lang="en-US" dirty="0"/>
          </a:p>
        </p:txBody>
      </p:sp>
      <p:pic>
        <p:nvPicPr>
          <p:cNvPr id="4" name="Picture 3" descr="Screen shot 2016-06-26 at 2.28.4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78" y="2616200"/>
            <a:ext cx="8293100" cy="1625600"/>
          </a:xfrm>
          <a:prstGeom prst="rect">
            <a:avLst/>
          </a:prstGeom>
        </p:spPr>
      </p:pic>
      <p:graphicFrame>
        <p:nvGraphicFramePr>
          <p:cNvPr id="281602" name="Object 2"/>
          <p:cNvGraphicFramePr>
            <a:graphicFrameLocks noChangeAspect="1"/>
          </p:cNvGraphicFramePr>
          <p:nvPr/>
        </p:nvGraphicFramePr>
        <p:xfrm>
          <a:off x="637916" y="4394200"/>
          <a:ext cx="35687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43" name="Equation" r:id="rId4" imgW="2349500" imgH="254000" progId="Equation.3">
                  <p:embed/>
                </p:oleObj>
              </mc:Choice>
              <mc:Fallback>
                <p:oleObj name="Equation" r:id="rId4" imgW="23495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916" y="4394200"/>
                        <a:ext cx="3568700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80656" y="4443339"/>
          <a:ext cx="1791494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44" name="Equation" r:id="rId6" imgW="939800" imgH="203200" progId="Equation.3">
                  <p:embed/>
                </p:oleObj>
              </mc:Choice>
              <mc:Fallback>
                <p:oleObj name="Equation" r:id="rId6" imgW="9398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0656" y="4443339"/>
                        <a:ext cx="1791494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785203"/>
            <a:ext cx="4544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 smtClean="0"/>
              <a:t>f</a:t>
            </a:r>
            <a:r>
              <a:rPr lang="en-US" sz="2400" i="1" dirty="0" smtClean="0"/>
              <a:t> = </a:t>
            </a:r>
            <a:r>
              <a:rPr lang="en-US" sz="2400" i="1" dirty="0" err="1" smtClean="0"/>
              <a:t>f</a:t>
            </a:r>
            <a:r>
              <a:rPr lang="en-US" sz="2400" dirty="0" err="1" smtClean="0"/>
              <a:t>(</a:t>
            </a:r>
            <a:r>
              <a:rPr lang="en-US" sz="2400" dirty="0" err="1" smtClean="0">
                <a:latin typeface="Symbol"/>
              </a:rPr>
              <a:t>θ</a:t>
            </a:r>
            <a:r>
              <a:rPr lang="en-US" sz="2400" dirty="0" smtClean="0"/>
              <a:t>=0)</a:t>
            </a:r>
          </a:p>
          <a:p>
            <a:pPr algn="ctr"/>
            <a:r>
              <a:rPr lang="en-US" sz="2400" dirty="0" smtClean="0"/>
              <a:t>remains coherent with initial beam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88333" y="1785203"/>
            <a:ext cx="3534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 smtClean="0"/>
              <a:t>f</a:t>
            </a:r>
            <a:r>
              <a:rPr lang="en-US" sz="2400" i="1" dirty="0" smtClean="0"/>
              <a:t> = f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Symbol"/>
              </a:rPr>
              <a:t>θ</a:t>
            </a:r>
            <a:r>
              <a:rPr lang="en-US" sz="2400" dirty="0" smtClean="0"/>
              <a:t>≠0)</a:t>
            </a:r>
          </a:p>
          <a:p>
            <a:pPr algn="ctr"/>
            <a:r>
              <a:rPr lang="en-US" sz="2400" dirty="0" smtClean="0"/>
              <a:t>Scatters out of initial beam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4043" y="5193186"/>
            <a:ext cx="34804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Comic Sans MS"/>
              </a:rPr>
              <a:t> dangerous background  </a:t>
            </a:r>
          </a:p>
          <a:p>
            <a:r>
              <a:rPr lang="en-US" sz="900" dirty="0" smtClean="0">
                <a:solidFill>
                  <a:srgbClr val="800000"/>
                </a:solidFill>
                <a:latin typeface="Comic Sans MS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Comic Sans MS"/>
              </a:rPr>
              <a:t> very useful experimental tool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8241" y="2722561"/>
            <a:ext cx="20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scintillating material</a:t>
            </a:r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798749" y="2923218"/>
            <a:ext cx="381000" cy="4607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K-meson properties</a:t>
            </a:r>
            <a:endParaRPr lang="en-US" dirty="0"/>
          </a:p>
        </p:txBody>
      </p:sp>
      <p:pic>
        <p:nvPicPr>
          <p:cNvPr id="3" name="Picture 2" descr="K-meson propert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97" y="1747917"/>
            <a:ext cx="8373503" cy="3702890"/>
          </a:xfrm>
          <a:prstGeom prst="rect">
            <a:avLst/>
          </a:prstGeom>
        </p:spPr>
      </p:pic>
      <p:graphicFrame>
        <p:nvGraphicFramePr>
          <p:cNvPr id="282626" name="Object 2"/>
          <p:cNvGraphicFramePr>
            <a:graphicFrameLocks noChangeAspect="1"/>
          </p:cNvGraphicFramePr>
          <p:nvPr/>
        </p:nvGraphicFramePr>
        <p:xfrm>
          <a:off x="2147635" y="5450807"/>
          <a:ext cx="5354723" cy="909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04" name="Equation" r:id="rId4" imgW="2768600" imgH="469900" progId="Equation.3">
                  <p:embed/>
                </p:oleObj>
              </mc:Choice>
              <mc:Fallback>
                <p:oleObj name="Equation" r:id="rId4" imgW="27686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635" y="5450807"/>
                        <a:ext cx="5354723" cy="9090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title"/>
          </p:nvPr>
        </p:nvSpPr>
        <p:spPr>
          <a:xfrm>
            <a:off x="471488" y="-28575"/>
            <a:ext cx="8229600" cy="1143000"/>
          </a:xfrm>
        </p:spPr>
        <p:txBody>
          <a:bodyPr/>
          <a:lstStyle/>
          <a:p>
            <a:r>
              <a:rPr lang="en-US" altLang="en-US"/>
              <a:t>Question from lecture 2</a:t>
            </a:r>
          </a:p>
        </p:txBody>
      </p:sp>
      <p:pic>
        <p:nvPicPr>
          <p:cNvPr id="522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217613"/>
            <a:ext cx="5297487" cy="32337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5633243" y="2545556"/>
            <a:ext cx="22717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 b="1" dirty="0"/>
              <a:t>Why is                      ? </a:t>
            </a:r>
          </a:p>
        </p:txBody>
      </p:sp>
      <p:pic>
        <p:nvPicPr>
          <p:cNvPr id="5222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56" y="2542381"/>
            <a:ext cx="12160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4744243"/>
            <a:ext cx="117633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4787106"/>
            <a:ext cx="10858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0"/>
          <p:cNvSpPr txBox="1">
            <a:spLocks noChangeArrowheads="1"/>
          </p:cNvSpPr>
          <p:nvPr/>
        </p:nvSpPr>
        <p:spPr bwMode="auto">
          <a:xfrm>
            <a:off x="3582988" y="5464968"/>
            <a:ext cx="1144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B050"/>
                </a:solidFill>
              </a:rPr>
              <a:t>resonances</a:t>
            </a:r>
          </a:p>
        </p:txBody>
      </p:sp>
      <p:sp>
        <p:nvSpPr>
          <p:cNvPr id="52232" name="TextBox 11"/>
          <p:cNvSpPr txBox="1">
            <a:spLocks noChangeArrowheads="1"/>
          </p:cNvSpPr>
          <p:nvPr/>
        </p:nvSpPr>
        <p:spPr bwMode="auto">
          <a:xfrm>
            <a:off x="5853113" y="5464968"/>
            <a:ext cx="1436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no resonances</a:t>
            </a:r>
          </a:p>
        </p:txBody>
      </p:sp>
      <p:sp>
        <p:nvSpPr>
          <p:cNvPr id="13" name="Oval 12"/>
          <p:cNvSpPr/>
          <p:nvPr/>
        </p:nvSpPr>
        <p:spPr>
          <a:xfrm>
            <a:off x="3241675" y="5353843"/>
            <a:ext cx="398463" cy="682625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86400" y="5352256"/>
            <a:ext cx="398463" cy="6842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457200" y="2344738"/>
            <a:ext cx="8229600" cy="1143000"/>
          </a:xfrm>
        </p:spPr>
        <p:txBody>
          <a:bodyPr/>
          <a:lstStyle/>
          <a:p>
            <a:r>
              <a:rPr lang="en-US" altLang="en-US"/>
              <a:t>the search for CP violation</a:t>
            </a:r>
          </a:p>
        </p:txBody>
      </p:sp>
    </p:spTree>
    <p:extLst>
      <p:ext uri="{BB962C8B-B14F-4D97-AF65-F5344CB8AC3E}">
        <p14:creationId xmlns:p14="http://schemas.microsoft.com/office/powerpoint/2010/main" val="17998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Properties of the Mass Matrix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61263" y="1011238"/>
            <a:ext cx="15827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 ignore K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0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life-time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terms (for now)</a:t>
            </a:r>
          </a:p>
        </p:txBody>
      </p:sp>
      <p:graphicFrame>
        <p:nvGraphicFramePr>
          <p:cNvPr id="29699" name="Object 4"/>
          <p:cNvGraphicFramePr>
            <a:graphicFrameLocks noChangeAspect="1"/>
          </p:cNvGraphicFramePr>
          <p:nvPr/>
        </p:nvGraphicFramePr>
        <p:xfrm>
          <a:off x="2779713" y="1489075"/>
          <a:ext cx="5135562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02" name="Equation" r:id="rId3" imgW="8266667" imgH="723810" progId="Equation.3">
                  <p:embed/>
                </p:oleObj>
              </mc:Choice>
              <mc:Fallback>
                <p:oleObj name="Equation" r:id="rId3" imgW="8266667" imgH="72381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1489075"/>
                        <a:ext cx="5135562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220663" y="2141538"/>
            <a:ext cx="2193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  <a:latin typeface="Monotype Corsiva" charset="0"/>
              </a:rPr>
              <a:t>CP</a:t>
            </a:r>
            <a:r>
              <a:rPr lang="en-US" altLang="en-US" sz="2000">
                <a:solidFill>
                  <a:srgbClr val="A50021"/>
                </a:solidFill>
              </a:rPr>
              <a:t>  symmetry says: </a:t>
            </a:r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2779713" y="2111375"/>
          <a:ext cx="56292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03" name="Equation" r:id="rId5" imgW="8990476" imgH="723810" progId="Equation.3">
                  <p:embed/>
                </p:oleObj>
              </mc:Choice>
              <mc:Fallback>
                <p:oleObj name="Equation" r:id="rId5" imgW="8990476" imgH="72381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713" y="2111375"/>
                        <a:ext cx="562927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Box 10"/>
          <p:cNvSpPr txBox="1">
            <a:spLocks noChangeArrowheads="1"/>
          </p:cNvSpPr>
          <p:nvPr/>
        </p:nvSpPr>
        <p:spPr bwMode="auto">
          <a:xfrm>
            <a:off x="147638" y="1452563"/>
            <a:ext cx="268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  <a:latin typeface="Monotype Corsiva" charset="0"/>
              </a:rPr>
              <a:t>CP</a:t>
            </a:r>
            <a:r>
              <a:rPr lang="en-US" altLang="en-US" sz="2000">
                <a:solidFill>
                  <a:srgbClr val="A50021"/>
                </a:solidFill>
              </a:rPr>
              <a:t>T symmetry requires: </a:t>
            </a:r>
          </a:p>
        </p:txBody>
      </p:sp>
      <p:graphicFrame>
        <p:nvGraphicFramePr>
          <p:cNvPr id="29703" name="Object 6"/>
          <p:cNvGraphicFramePr>
            <a:graphicFrameLocks noChangeAspect="1"/>
          </p:cNvGraphicFramePr>
          <p:nvPr/>
        </p:nvGraphicFramePr>
        <p:xfrm>
          <a:off x="2125663" y="2897188"/>
          <a:ext cx="5799137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04" name="Equation" r:id="rId7" imgW="8304762" imgH="1485714" progId="Equation.3">
                  <p:embed/>
                </p:oleObj>
              </mc:Choice>
              <mc:Fallback>
                <p:oleObj name="Equation" r:id="rId7" imgW="8304762" imgH="14857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2897188"/>
                        <a:ext cx="5799137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Box 14"/>
          <p:cNvSpPr txBox="1">
            <a:spLocks noChangeArrowheads="1"/>
          </p:cNvSpPr>
          <p:nvPr/>
        </p:nvSpPr>
        <p:spPr bwMode="auto">
          <a:xfrm>
            <a:off x="252413" y="4889500"/>
            <a:ext cx="257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Schrodinger’s equation</a:t>
            </a:r>
          </a:p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for energy eigenstates; </a:t>
            </a:r>
          </a:p>
        </p:txBody>
      </p:sp>
      <p:graphicFrame>
        <p:nvGraphicFramePr>
          <p:cNvPr id="29705" name="Object 7"/>
          <p:cNvGraphicFramePr>
            <a:graphicFrameLocks noChangeAspect="1"/>
          </p:cNvGraphicFramePr>
          <p:nvPr/>
        </p:nvGraphicFramePr>
        <p:xfrm>
          <a:off x="3497263" y="4913313"/>
          <a:ext cx="4419600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05" name="Equation" r:id="rId9" imgW="9752381" imgH="3707937" progId="Equation.3">
                  <p:embed/>
                </p:oleObj>
              </mc:Choice>
              <mc:Fallback>
                <p:oleObj name="Equation" r:id="rId9" imgW="9752381" imgH="370793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263" y="4913313"/>
                        <a:ext cx="4419600" cy="168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1938338" y="4305300"/>
          <a:ext cx="44989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06" name="Equation" r:id="rId11" imgW="8304762" imgH="609524" progId="Equation.3">
                  <p:embed/>
                </p:oleObj>
              </mc:Choice>
              <mc:Fallback>
                <p:oleObj name="Equation" r:id="rId11" imgW="8304762" imgH="6095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4305300"/>
                        <a:ext cx="449897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3515205" y="557252"/>
            <a:ext cx="1345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dirty="0"/>
              <a:t>--  slide </a:t>
            </a:r>
            <a:r>
              <a:rPr lang="en-US" altLang="en-US" dirty="0" smtClean="0"/>
              <a:t>26 </a:t>
            </a:r>
            <a:r>
              <a:rPr lang="en-US" altLang="en-US" dirty="0"/>
              <a:t>--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197100"/>
            <a:ext cx="2162175" cy="40005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03213" y="2806700"/>
            <a:ext cx="14859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800000"/>
                </a:solidFill>
                <a:latin typeface="Comic Sans MS" charset="0"/>
              </a:rPr>
              <a:t>Let’s not use</a:t>
            </a:r>
          </a:p>
          <a:p>
            <a:pPr eaLnBrk="1" hangingPunct="1"/>
            <a:r>
              <a:rPr lang="en-US" altLang="en-US" sz="1600">
                <a:solidFill>
                  <a:srgbClr val="800000"/>
                </a:solidFill>
                <a:latin typeface="Comic Sans MS" charset="0"/>
              </a:rPr>
              <a:t>this condition</a:t>
            </a:r>
          </a:p>
          <a:p>
            <a:pPr eaLnBrk="1" hangingPunct="1"/>
            <a:r>
              <a:rPr lang="en-US" altLang="en-US" sz="1600">
                <a:solidFill>
                  <a:srgbClr val="800000"/>
                </a:solidFill>
                <a:latin typeface="Comic Sans MS" charset="0"/>
              </a:rPr>
              <a:t>&amp; assume CP </a:t>
            </a:r>
          </a:p>
          <a:p>
            <a:pPr eaLnBrk="1" hangingPunct="1"/>
            <a:r>
              <a:rPr lang="en-US" altLang="en-US" sz="1600">
                <a:solidFill>
                  <a:srgbClr val="800000"/>
                </a:solidFill>
                <a:latin typeface="Comic Sans MS" charset="0"/>
              </a:rPr>
              <a:t>is violated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877094" y="2710657"/>
            <a:ext cx="355600" cy="1746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3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350838" y="-168275"/>
            <a:ext cx="8229600" cy="1143000"/>
          </a:xfrm>
        </p:spPr>
        <p:txBody>
          <a:bodyPr/>
          <a:lstStyle/>
          <a:p>
            <a:r>
              <a:rPr lang="en-US" altLang="en-US"/>
              <a:t>Hamiltonian operator with decays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04838" y="1914525"/>
          <a:ext cx="77612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26" name="Equation" r:id="rId3" imgW="9980952" imgH="800000" progId="Equation.3">
                  <p:embed/>
                </p:oleObj>
              </mc:Choice>
              <mc:Fallback>
                <p:oleObj name="Equation" r:id="rId3" imgW="9980952" imgH="80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1914525"/>
                        <a:ext cx="7761287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5753100" y="974725"/>
            <a:ext cx="310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-- now we will include decays --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66988" y="1689100"/>
            <a:ext cx="1074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A50021"/>
                </a:solidFill>
              </a:rPr>
              <a:t>Mass matrix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41900" y="1741488"/>
            <a:ext cx="113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A50021"/>
                </a:solidFill>
              </a:rPr>
              <a:t>Decay matrix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24288" y="1528763"/>
            <a:ext cx="1227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50021"/>
                </a:solidFill>
              </a:rPr>
              <a:t>  Hermitian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3484563" y="1766888"/>
            <a:ext cx="503237" cy="312737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360488" y="2994025"/>
          <a:ext cx="62357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27" name="Equation" r:id="rId5" imgW="9942857" imgH="1485714" progId="Equation.3">
                  <p:embed/>
                </p:oleObj>
              </mc:Choice>
              <mc:Fallback>
                <p:oleObj name="Equation" r:id="rId5" imgW="9942857" imgH="14857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2994025"/>
                        <a:ext cx="62357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988" y="4257675"/>
            <a:ext cx="268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  <a:latin typeface="Monotype Corsiva" charset="0"/>
              </a:rPr>
              <a:t>CP</a:t>
            </a:r>
            <a:r>
              <a:rPr lang="en-US" altLang="en-US" sz="2000">
                <a:solidFill>
                  <a:srgbClr val="A50021"/>
                </a:solidFill>
              </a:rPr>
              <a:t>T symmetry: </a:t>
            </a:r>
          </a:p>
        </p:txBody>
      </p:sp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1852613" y="4330700"/>
          <a:ext cx="24415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28" name="Equation" r:id="rId7" imgW="9155556" imgH="1244444" progId="Equation.3">
                  <p:embed/>
                </p:oleObj>
              </mc:Choice>
              <mc:Fallback>
                <p:oleObj name="Equation" r:id="rId7" imgW="9155556" imgH="124444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613" y="4330700"/>
                        <a:ext cx="2441575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63" y="4903788"/>
            <a:ext cx="268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Hermiticity: </a:t>
            </a:r>
          </a:p>
        </p:txBody>
      </p:sp>
      <p:graphicFrame>
        <p:nvGraphicFramePr>
          <p:cNvPr id="19" name="Object 9"/>
          <p:cNvGraphicFramePr>
            <a:graphicFrameLocks noChangeAspect="1"/>
          </p:cNvGraphicFramePr>
          <p:nvPr/>
        </p:nvGraphicFramePr>
        <p:xfrm>
          <a:off x="1611313" y="4930775"/>
          <a:ext cx="187325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29" name="Equation" r:id="rId9" imgW="9028571" imgH="1828571" progId="Equation.3">
                  <p:embed/>
                </p:oleObj>
              </mc:Choice>
              <mc:Fallback>
                <p:oleObj name="Equation" r:id="rId9" imgW="9028571" imgH="182857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4930775"/>
                        <a:ext cx="1873250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4543425" y="5091113"/>
          <a:ext cx="3805238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30" name="Equation" r:id="rId11" imgW="9079365" imgH="2222222" progId="Equation.3">
                  <p:embed/>
                </p:oleObj>
              </mc:Choice>
              <mc:Fallback>
                <p:oleObj name="Equation" r:id="rId11" imgW="9079365" imgH="222222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5091113"/>
                        <a:ext cx="3805238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094288" y="4629150"/>
            <a:ext cx="2595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50021"/>
                </a:solidFill>
              </a:rPr>
              <a:t>no assumptions about </a:t>
            </a:r>
            <a:r>
              <a:rPr lang="en-US" altLang="en-US">
                <a:solidFill>
                  <a:srgbClr val="A50021"/>
                </a:solidFill>
                <a:latin typeface="Monotype Corsiva" charset="0"/>
              </a:rPr>
              <a:t>CP</a:t>
            </a:r>
            <a:endParaRPr lang="en-US" altLang="en-US">
              <a:solidFill>
                <a:srgbClr val="A50021"/>
              </a:solidFill>
            </a:endParaRPr>
          </a:p>
        </p:txBody>
      </p:sp>
      <p:sp>
        <p:nvSpPr>
          <p:cNvPr id="30735" name="TextBox 19"/>
          <p:cNvSpPr txBox="1">
            <a:spLocks noChangeArrowheads="1"/>
          </p:cNvSpPr>
          <p:nvPr/>
        </p:nvSpPr>
        <p:spPr bwMode="auto">
          <a:xfrm>
            <a:off x="3325813" y="925513"/>
            <a:ext cx="1933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200" b="1" i="1"/>
              <a:t>H=M - -- </a:t>
            </a:r>
            <a:r>
              <a:rPr lang="en-US" altLang="en-US" sz="3200" b="1">
                <a:latin typeface="Symbol" charset="2"/>
              </a:rPr>
              <a:t>G</a:t>
            </a:r>
            <a:endParaRPr lang="en-US" altLang="en-US" sz="3200" b="1"/>
          </a:p>
        </p:txBody>
      </p:sp>
      <p:sp>
        <p:nvSpPr>
          <p:cNvPr id="30736" name="TextBox 21"/>
          <p:cNvSpPr txBox="1">
            <a:spLocks noChangeArrowheads="1"/>
          </p:cNvSpPr>
          <p:nvPr/>
        </p:nvSpPr>
        <p:spPr bwMode="auto">
          <a:xfrm>
            <a:off x="4478338" y="809625"/>
            <a:ext cx="422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 i="1">
                <a:latin typeface="Times New Roman" charset="0"/>
              </a:rPr>
              <a:t>i</a:t>
            </a:r>
          </a:p>
          <a:p>
            <a:pPr eaLnBrk="1" hangingPunct="1"/>
            <a:r>
              <a:rPr lang="en-US" altLang="en-US" sz="2400" b="1" i="1"/>
              <a:t>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759325" y="1895475"/>
            <a:ext cx="282575" cy="18415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V="1">
            <a:off x="3918744" y="1502569"/>
            <a:ext cx="295275" cy="71437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4818063" y="1500188"/>
            <a:ext cx="222250" cy="5715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0" name="TextBox 22"/>
          <p:cNvSpPr txBox="1">
            <a:spLocks noChangeArrowheads="1"/>
          </p:cNvSpPr>
          <p:nvPr/>
        </p:nvSpPr>
        <p:spPr bwMode="auto">
          <a:xfrm>
            <a:off x="4510088" y="882650"/>
            <a:ext cx="325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600" b="1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5147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/>
      <p:bldP spid="18" grpId="0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-134938"/>
            <a:ext cx="8229600" cy="1012826"/>
          </a:xfrm>
        </p:spPr>
        <p:txBody>
          <a:bodyPr/>
          <a:lstStyle/>
          <a:p>
            <a:r>
              <a:rPr lang="en-US" altLang="en-US"/>
              <a:t>Schrodinger’s Equation </a:t>
            </a:r>
          </a:p>
        </p:txBody>
      </p:sp>
      <p:graphicFrame>
        <p:nvGraphicFramePr>
          <p:cNvPr id="221189" name="Object 5"/>
          <p:cNvGraphicFramePr>
            <a:graphicFrameLocks noChangeAspect="1"/>
          </p:cNvGraphicFramePr>
          <p:nvPr/>
        </p:nvGraphicFramePr>
        <p:xfrm>
          <a:off x="3736975" y="1046163"/>
          <a:ext cx="427037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004" name="Equation" r:id="rId3" imgW="9092063" imgH="2184127" progId="Equation.3">
                  <p:embed/>
                </p:oleObj>
              </mc:Choice>
              <mc:Fallback>
                <p:oleObj name="Equation" r:id="rId3" imgW="9092063" imgH="218412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75" y="1046163"/>
                        <a:ext cx="427037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535488"/>
            <a:ext cx="2581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Schrodinger’s equation</a:t>
            </a:r>
          </a:p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for energy eigenstates; </a:t>
            </a:r>
          </a:p>
        </p:txBody>
      </p:sp>
      <p:graphicFrame>
        <p:nvGraphicFramePr>
          <p:cNvPr id="221194" name="Object 10"/>
          <p:cNvGraphicFramePr>
            <a:graphicFrameLocks noChangeAspect="1"/>
          </p:cNvGraphicFramePr>
          <p:nvPr/>
        </p:nvGraphicFramePr>
        <p:xfrm>
          <a:off x="2433638" y="3389313"/>
          <a:ext cx="44989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005" name="Equation" r:id="rId5" imgW="8304762" imgH="609524" progId="Equation.3">
                  <p:embed/>
                </p:oleObj>
              </mc:Choice>
              <mc:Fallback>
                <p:oleObj name="Equation" r:id="rId5" imgW="8304762" imgH="6095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389313"/>
                        <a:ext cx="449897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305" name="Object 9"/>
          <p:cNvGraphicFramePr>
            <a:graphicFrameLocks noChangeAspect="1"/>
          </p:cNvGraphicFramePr>
          <p:nvPr/>
        </p:nvGraphicFramePr>
        <p:xfrm>
          <a:off x="2903538" y="4356100"/>
          <a:ext cx="4029075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006" name="Equation" r:id="rId7" imgW="8888889" imgH="3911111" progId="Equation.3">
                  <p:embed/>
                </p:oleObj>
              </mc:Choice>
              <mc:Fallback>
                <p:oleObj name="Equation" r:id="rId7" imgW="8888889" imgH="391111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4356100"/>
                        <a:ext cx="4029075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Box 17"/>
          <p:cNvSpPr txBox="1">
            <a:spLocks noChangeArrowheads="1"/>
          </p:cNvSpPr>
          <p:nvPr/>
        </p:nvSpPr>
        <p:spPr bwMode="auto">
          <a:xfrm>
            <a:off x="2052638" y="585788"/>
            <a:ext cx="487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--  allowing for CP violation and including decays --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15988" y="1362075"/>
            <a:ext cx="2271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to conform to the standard notation: </a:t>
            </a:r>
          </a:p>
        </p:txBody>
      </p:sp>
      <p:graphicFrame>
        <p:nvGraphicFramePr>
          <p:cNvPr id="34828" name="Object 12"/>
          <p:cNvGraphicFramePr>
            <a:graphicFrameLocks noChangeAspect="1"/>
          </p:cNvGraphicFramePr>
          <p:nvPr/>
        </p:nvGraphicFramePr>
        <p:xfrm>
          <a:off x="3325813" y="2374900"/>
          <a:ext cx="25463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007" name="Equation" r:id="rId9" imgW="8939683" imgH="2844444" progId="Equation.3">
                  <p:embed/>
                </p:oleObj>
              </mc:Choice>
              <mc:Fallback>
                <p:oleObj name="Equation" r:id="rId9" imgW="8939683" imgH="284444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813" y="2374900"/>
                        <a:ext cx="25463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641975" y="1046163"/>
            <a:ext cx="2365375" cy="1023937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27063" y="-158750"/>
            <a:ext cx="8229600" cy="996950"/>
          </a:xfrm>
        </p:spPr>
        <p:txBody>
          <a:bodyPr/>
          <a:lstStyle/>
          <a:p>
            <a:r>
              <a:rPr lang="en-US" altLang="en-US"/>
              <a:t>Solutions for </a:t>
            </a:r>
            <a:r>
              <a:rPr lang="en-US" altLang="en-US">
                <a:latin typeface="Symbol" charset="2"/>
              </a:rPr>
              <a:t>Y</a:t>
            </a:r>
            <a:r>
              <a:rPr lang="en-US" altLang="en-US"/>
              <a:t>(t)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3228975" y="838200"/>
          <a:ext cx="3027363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127" name="Equation" r:id="rId3" imgW="8228571" imgH="2819048" progId="Equation.3">
                  <p:embed/>
                </p:oleObj>
              </mc:Choice>
              <mc:Fallback>
                <p:oleObj name="Equation" r:id="rId3" imgW="8228571" imgH="281904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75" y="838200"/>
                        <a:ext cx="3027363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98613" y="1039813"/>
            <a:ext cx="11922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eigenvalue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equation: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9500" y="2172494"/>
            <a:ext cx="11604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eigenvalues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2675" y="2099469"/>
            <a:ext cx="1127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eigenstates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7175" y="4097338"/>
            <a:ext cx="14589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 in terms of the</a:t>
            </a:r>
          </a:p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CP eigenstates:</a:t>
            </a:r>
          </a:p>
        </p:txBody>
      </p:sp>
      <p:graphicFrame>
        <p:nvGraphicFramePr>
          <p:cNvPr id="286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956819"/>
              </p:ext>
            </p:extLst>
          </p:nvPr>
        </p:nvGraphicFramePr>
        <p:xfrm>
          <a:off x="2024063" y="4322763"/>
          <a:ext cx="5521325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128" name="Equation" r:id="rId5" imgW="9104762" imgH="1942857" progId="Equation.3">
                  <p:embed/>
                </p:oleObj>
              </mc:Choice>
              <mc:Fallback>
                <p:oleObj name="Equation" r:id="rId5" imgW="9104762" imgH="19428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4322763"/>
                        <a:ext cx="5521325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34185"/>
              </p:ext>
            </p:extLst>
          </p:nvPr>
        </p:nvGraphicFramePr>
        <p:xfrm>
          <a:off x="7954963" y="4198938"/>
          <a:ext cx="10271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129" name="Equation" r:id="rId7" imgW="8355556" imgH="5511111" progId="Equation.3">
                  <p:embed/>
                </p:oleObj>
              </mc:Choice>
              <mc:Fallback>
                <p:oleObj name="Equation" r:id="rId7" imgW="8355556" imgH="551111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4963" y="4198938"/>
                        <a:ext cx="102711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052865"/>
              </p:ext>
            </p:extLst>
          </p:nvPr>
        </p:nvGraphicFramePr>
        <p:xfrm>
          <a:off x="2571750" y="6051550"/>
          <a:ext cx="43910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130" name="Equation" r:id="rId9" imgW="9904762" imgH="761905" progId="Equation.3">
                  <p:embed/>
                </p:oleObj>
              </mc:Choice>
              <mc:Fallback>
                <p:oleObj name="Equation" r:id="rId9" imgW="9904762" imgH="76190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6051550"/>
                        <a:ext cx="4391025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7886700" y="4206875"/>
            <a:ext cx="1196975" cy="800100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59050" y="5929313"/>
            <a:ext cx="4446588" cy="635000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48932"/>
              </p:ext>
            </p:extLst>
          </p:nvPr>
        </p:nvGraphicFramePr>
        <p:xfrm>
          <a:off x="7061200" y="1147763"/>
          <a:ext cx="16700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131" name="Equation" r:id="rId11" imgW="8800000" imgH="1714286" progId="Equation.3">
                  <p:embed/>
                </p:oleObj>
              </mc:Choice>
              <mc:Fallback>
                <p:oleObj name="Equation" r:id="rId11" imgW="8800000" imgH="171428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1200" y="1147763"/>
                        <a:ext cx="16700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43" y="2482850"/>
            <a:ext cx="4319514" cy="11721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2516188"/>
            <a:ext cx="4250188" cy="998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8" y="4683125"/>
            <a:ext cx="1647618" cy="695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0955" y="3415953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HW</a:t>
            </a:r>
            <a:endParaRPr lang="en-US" sz="2400" b="1" dirty="0">
              <a:solidFill>
                <a:srgbClr val="804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16246" y="5615732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HW</a:t>
            </a:r>
            <a:endParaRPr lang="en-US" sz="2400" b="1" dirty="0">
              <a:solidFill>
                <a:srgbClr val="804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3" grpId="0"/>
      <p:bldP spid="22" grpId="0" animBg="1"/>
      <p:bldP spid="2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4025" y="0"/>
            <a:ext cx="8229600" cy="1143000"/>
          </a:xfrm>
        </p:spPr>
        <p:txBody>
          <a:bodyPr/>
          <a:lstStyle/>
          <a:p>
            <a:r>
              <a:rPr lang="en-US" altLang="en-US"/>
              <a:t>Decay of the K</a:t>
            </a:r>
            <a:r>
              <a:rPr lang="en-US" altLang="en-US" baseline="-25000"/>
              <a:t>L</a:t>
            </a:r>
            <a:r>
              <a:rPr lang="en-US" altLang="en-US"/>
              <a:t>  </a:t>
            </a:r>
            <a:endParaRPr lang="en-US" altLang="en-US" baseline="-25000"/>
          </a:p>
        </p:txBody>
      </p:sp>
      <p:graphicFrame>
        <p:nvGraphicFramePr>
          <p:cNvPr id="159758" name="Object 14"/>
          <p:cNvGraphicFramePr>
            <a:graphicFrameLocks noChangeAspect="1"/>
          </p:cNvGraphicFramePr>
          <p:nvPr/>
        </p:nvGraphicFramePr>
        <p:xfrm>
          <a:off x="1878013" y="3509963"/>
          <a:ext cx="245745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006" name="Equation" r:id="rId3" imgW="8444444" imgH="1155556" progId="Equation.3">
                  <p:embed/>
                </p:oleObj>
              </mc:Choice>
              <mc:Fallback>
                <p:oleObj name="Equation" r:id="rId3" imgW="8444444" imgH="115555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13" y="3509963"/>
                        <a:ext cx="2457450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rot="16200000" flipH="1">
            <a:off x="5406231" y="2693194"/>
            <a:ext cx="879475" cy="5286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38563" y="2767013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8000"/>
                </a:solidFill>
              </a:rPr>
              <a:t>OK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2828925" y="2600325"/>
            <a:ext cx="1508125" cy="79692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10288" y="2935288"/>
            <a:ext cx="1039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even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78013" y="3055938"/>
            <a:ext cx="9509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odd </a:t>
            </a:r>
          </a:p>
        </p:txBody>
      </p:sp>
      <p:graphicFrame>
        <p:nvGraphicFramePr>
          <p:cNvPr id="33800" name="Object 23"/>
          <p:cNvGraphicFramePr>
            <a:graphicFrameLocks noChangeAspect="1"/>
          </p:cNvGraphicFramePr>
          <p:nvPr/>
        </p:nvGraphicFramePr>
        <p:xfrm>
          <a:off x="2109788" y="1992313"/>
          <a:ext cx="4000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007" name="Equation" r:id="rId5" imgW="9447619" imgH="1828571" progId="Equation.3">
                  <p:embed/>
                </p:oleObj>
              </mc:Choice>
              <mc:Fallback>
                <p:oleObj name="Equation" r:id="rId5" imgW="9447619" imgH="182857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1992313"/>
                        <a:ext cx="40005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860800" y="1674813"/>
            <a:ext cx="9525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odd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60963" y="1647825"/>
            <a:ext cx="1039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onotype Corsiva"/>
              </a:rPr>
              <a:t>CP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even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581150" y="4552950"/>
            <a:ext cx="5907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50021"/>
                </a:solidFill>
              </a:rPr>
              <a:t>If </a:t>
            </a:r>
            <a:r>
              <a:rPr lang="en-US" altLang="en-US" sz="2000">
                <a:solidFill>
                  <a:srgbClr val="A50021"/>
                </a:solidFill>
                <a:latin typeface="Monotype Corsiva" charset="0"/>
              </a:rPr>
              <a:t>CP</a:t>
            </a:r>
            <a:r>
              <a:rPr lang="en-US" altLang="en-US" sz="2000">
                <a:solidFill>
                  <a:srgbClr val="A50021"/>
                </a:solidFill>
              </a:rPr>
              <a:t>  is violated: K</a:t>
            </a:r>
            <a:r>
              <a:rPr lang="en-US" altLang="en-US" sz="2000" baseline="-25000">
                <a:solidFill>
                  <a:srgbClr val="A50021"/>
                </a:solidFill>
              </a:rPr>
              <a:t>L</a:t>
            </a:r>
            <a:r>
              <a:rPr lang="en-US" altLang="en-US" sz="2000">
                <a:solidFill>
                  <a:srgbClr val="A50021"/>
                </a:solidFill>
              </a:rPr>
              <a:t> contains a </a:t>
            </a:r>
            <a:r>
              <a:rPr lang="en-US" altLang="en-US" sz="2000">
                <a:solidFill>
                  <a:srgbClr val="A50021"/>
                </a:solidFill>
                <a:latin typeface="Monotype Corsiva" charset="0"/>
              </a:rPr>
              <a:t>CP </a:t>
            </a:r>
            <a:r>
              <a:rPr lang="en-US" altLang="en-US" sz="2000">
                <a:solidFill>
                  <a:srgbClr val="A50021"/>
                </a:solidFill>
              </a:rPr>
              <a:t>-even K</a:t>
            </a:r>
            <a:r>
              <a:rPr lang="en-US" altLang="en-US" sz="2000" baseline="-25000">
                <a:solidFill>
                  <a:srgbClr val="A50021"/>
                </a:solidFill>
              </a:rPr>
              <a:t>1</a:t>
            </a:r>
            <a:r>
              <a:rPr lang="en-US" altLang="en-US" sz="2000">
                <a:solidFill>
                  <a:srgbClr val="A50021"/>
                </a:solidFill>
              </a:rPr>
              <a:t> component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53050" y="268605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8000"/>
                </a:solidFill>
              </a:rPr>
              <a:t>OK</a:t>
            </a:r>
          </a:p>
        </p:txBody>
      </p:sp>
      <p:graphicFrame>
        <p:nvGraphicFramePr>
          <p:cNvPr id="29706" name="Object 10"/>
          <p:cNvGraphicFramePr>
            <a:graphicFrameLocks noChangeAspect="1"/>
          </p:cNvGraphicFramePr>
          <p:nvPr/>
        </p:nvGraphicFramePr>
        <p:xfrm>
          <a:off x="5127625" y="3416300"/>
          <a:ext cx="19669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008" name="Equation" r:id="rId7" imgW="8685714" imgH="1485714" progId="Equation.3">
                  <p:embed/>
                </p:oleObj>
              </mc:Choice>
              <mc:Fallback>
                <p:oleObj name="Equation" r:id="rId7" imgW="8685714" imgH="14857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3416300"/>
                        <a:ext cx="1966913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9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  <p:bldP spid="21" grpId="0"/>
      <p:bldP spid="47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534988" y="2233613"/>
            <a:ext cx="8229600" cy="1143000"/>
          </a:xfrm>
        </p:spPr>
        <p:txBody>
          <a:bodyPr/>
          <a:lstStyle/>
          <a:p>
            <a:r>
              <a:rPr lang="en-US" altLang="en-US"/>
              <a:t>Discovery of K</a:t>
            </a:r>
            <a:r>
              <a:rPr lang="en-US" altLang="en-US" baseline="-25000"/>
              <a:t>L</a:t>
            </a:r>
            <a:r>
              <a:rPr lang="en-US" altLang="en-US"/>
              <a:t> decays to 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+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884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“Hint” for K</a:t>
            </a:r>
            <a:r>
              <a:rPr lang="en-US" altLang="en-US" baseline="-25000"/>
              <a:t>L</a:t>
            </a:r>
            <a:r>
              <a:rPr lang="en-US" altLang="en-US" sz="3200">
                <a:sym typeface="Wingdings" charset="2"/>
              </a:rPr>
              <a:t>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+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-</a:t>
            </a:r>
            <a:r>
              <a:rPr lang="en-US" altLang="en-US">
                <a:sym typeface="Wingdings" charset="2"/>
              </a:rPr>
              <a:t> ??</a:t>
            </a:r>
            <a:endParaRPr lang="en-US" altLang="en-US"/>
          </a:p>
        </p:txBody>
      </p:sp>
      <p:pic>
        <p:nvPicPr>
          <p:cNvPr id="100354" name="Picture 3" descr="Screen shot 2016-06-26 at 5.3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263650"/>
            <a:ext cx="329723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4"/>
          <p:cNvSpPr txBox="1">
            <a:spLocks noChangeArrowheads="1"/>
          </p:cNvSpPr>
          <p:nvPr/>
        </p:nvSpPr>
        <p:spPr bwMode="auto">
          <a:xfrm>
            <a:off x="457200" y="1557338"/>
            <a:ext cx="1955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a Bubble chamber</a:t>
            </a:r>
          </a:p>
          <a:p>
            <a:pPr eaLnBrk="1" hangingPunct="1"/>
            <a:r>
              <a:rPr lang="en-US" altLang="en-US"/>
              <a:t>in a neutral beam</a:t>
            </a:r>
          </a:p>
          <a:p>
            <a:pPr eaLnBrk="1" hangingPunct="1"/>
            <a:r>
              <a:rPr lang="en-US" altLang="en-US"/>
              <a:t>at Brookhaven saw</a:t>
            </a:r>
          </a:p>
          <a:p>
            <a:pPr eaLnBrk="1" hangingPunct="1"/>
            <a:r>
              <a:rPr lang="en-US" altLang="en-US"/>
              <a:t>some 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+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-</a:t>
            </a:r>
            <a:r>
              <a:rPr lang="en-US" altLang="en-US"/>
              <a:t> events </a:t>
            </a:r>
          </a:p>
          <a:p>
            <a:pPr eaLnBrk="1" hangingPunct="1"/>
            <a:endParaRPr lang="en-US" altLang="en-US"/>
          </a:p>
        </p:txBody>
      </p:sp>
      <p:pic>
        <p:nvPicPr>
          <p:cNvPr id="100356" name="Picture 5" descr="Screen shot 2016-06-26 at 7.2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4452938"/>
            <a:ext cx="3197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3117850" y="3068638"/>
            <a:ext cx="1620838" cy="1541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358" name="TextBox 9"/>
          <p:cNvSpPr txBox="1">
            <a:spLocks noChangeArrowheads="1"/>
          </p:cNvSpPr>
          <p:nvPr/>
        </p:nvSpPr>
        <p:spPr bwMode="auto">
          <a:xfrm>
            <a:off x="733425" y="3470275"/>
            <a:ext cx="1636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neutrons &amp; K</a:t>
            </a:r>
            <a:r>
              <a:rPr lang="en-US" altLang="en-US" baseline="-25000"/>
              <a:t>L</a:t>
            </a:r>
            <a:r>
              <a:rPr lang="en-US" altLang="en-US"/>
              <a:t>’s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92100" y="3840163"/>
            <a:ext cx="3435350" cy="33337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972293">
            <a:off x="3152775" y="3835400"/>
            <a:ext cx="1004888" cy="769938"/>
          </a:xfrm>
          <a:prstGeom prst="arc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>
          <a:xfrm rot="5599785">
            <a:off x="3225007" y="2924969"/>
            <a:ext cx="1004887" cy="771525"/>
          </a:xfrm>
          <a:prstGeom prst="arc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31875" y="5275263"/>
            <a:ext cx="406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K</a:t>
            </a:r>
            <a:r>
              <a:rPr lang="en-US" altLang="en-US" baseline="-25000"/>
              <a:t>L</a:t>
            </a:r>
            <a:r>
              <a:rPr lang="en-US" altLang="en-US" sz="1200">
                <a:sym typeface="Wingdings" charset="2"/>
              </a:rPr>
              <a:t>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+</a:t>
            </a:r>
            <a:r>
              <a:rPr lang="en-US" altLang="en-US">
                <a:latin typeface="Symbol" charset="2"/>
              </a:rPr>
              <a:t>p</a:t>
            </a:r>
            <a:r>
              <a:rPr lang="en-US" altLang="en-US" baseline="30000"/>
              <a:t>-</a:t>
            </a:r>
            <a:r>
              <a:rPr lang="en-US" altLang="en-US"/>
              <a:t>events or K</a:t>
            </a:r>
            <a:r>
              <a:rPr lang="en-US" altLang="en-US" baseline="-25000"/>
              <a:t>L</a:t>
            </a:r>
            <a:r>
              <a:rPr lang="en-US" altLang="en-US">
                <a:sym typeface="Wingdings" charset="2"/>
              </a:rPr>
              <a:t></a:t>
            </a:r>
            <a:r>
              <a:rPr lang="en-US" altLang="en-US"/>
              <a:t>K</a:t>
            </a:r>
            <a:r>
              <a:rPr lang="en-US" altLang="en-US" baseline="-25000"/>
              <a:t>S</a:t>
            </a:r>
            <a:r>
              <a:rPr lang="en-US" altLang="en-US">
                <a:sym typeface="Wingdings" charset="2"/>
              </a:rPr>
              <a:t> via regeneration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89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proposal</a:t>
            </a:r>
          </a:p>
        </p:txBody>
      </p:sp>
      <p:pic>
        <p:nvPicPr>
          <p:cNvPr id="101378" name="Picture 2" descr="Screen shot 2016-06-26 at 6.4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697038"/>
            <a:ext cx="7366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0"/>
            <a:ext cx="29400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rot="10800000" flipV="1">
            <a:off x="6773863" y="4730750"/>
            <a:ext cx="1223962" cy="793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1063625" y="5153025"/>
            <a:ext cx="6796088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1063625" y="5613400"/>
            <a:ext cx="1549400" cy="95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4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AGS Brookhaven’s 2</a:t>
            </a:r>
            <a:r>
              <a:rPr lang="en-US" baseline="30000" dirty="0" smtClean="0"/>
              <a:t>nd</a:t>
            </a:r>
            <a:r>
              <a:rPr lang="en-US" dirty="0" smtClean="0"/>
              <a:t> HE accelerator</a:t>
            </a:r>
            <a:endParaRPr lang="en-US" dirty="0"/>
          </a:p>
        </p:txBody>
      </p:sp>
      <p:pic>
        <p:nvPicPr>
          <p:cNvPr id="102402" name="Picture 3" descr="Screen shot 2016-06-26 at 6.5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809875"/>
            <a:ext cx="4114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928688" y="5151438"/>
            <a:ext cx="1808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“Inner Mongolia”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36850" y="5356225"/>
            <a:ext cx="1878013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05" name="TextBox 6"/>
          <p:cNvSpPr txBox="1">
            <a:spLocks noChangeArrowheads="1"/>
          </p:cNvSpPr>
          <p:nvPr/>
        </p:nvSpPr>
        <p:spPr bwMode="auto">
          <a:xfrm>
            <a:off x="928688" y="846138"/>
            <a:ext cx="786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-- world’s first strong focusing accelerator, still running, more than 50 years later --</a:t>
            </a:r>
          </a:p>
        </p:txBody>
      </p:sp>
      <p:pic>
        <p:nvPicPr>
          <p:cNvPr id="102406" name="Picture 8" descr="Screen shot 2016-06-26 at 6.56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216025"/>
            <a:ext cx="807878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-53975"/>
            <a:ext cx="8229600" cy="1143000"/>
          </a:xfrm>
        </p:spPr>
        <p:txBody>
          <a:bodyPr/>
          <a:lstStyle/>
          <a:p>
            <a:r>
              <a:rPr lang="en-US" altLang="en-US"/>
              <a:t>Kp and Kp interactions are different</a:t>
            </a:r>
          </a:p>
        </p:txBody>
      </p:sp>
      <p:pic>
        <p:nvPicPr>
          <p:cNvPr id="53250" name="Picture 2" descr="Screen shot 2016-06-25 at 7.0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919288"/>
            <a:ext cx="46958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912938"/>
            <a:ext cx="13747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082675" y="2909888"/>
            <a:ext cx="1144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B050"/>
                </a:solidFill>
              </a:rPr>
              <a:t>resonances</a:t>
            </a:r>
          </a:p>
        </p:txBody>
      </p:sp>
      <p:sp>
        <p:nvSpPr>
          <p:cNvPr id="6" name="Oval 5"/>
          <p:cNvSpPr/>
          <p:nvPr/>
        </p:nvSpPr>
        <p:spPr>
          <a:xfrm rot="5400000">
            <a:off x="1474787" y="2346326"/>
            <a:ext cx="398463" cy="785812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325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530600"/>
            <a:ext cx="13335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923925" y="4479925"/>
            <a:ext cx="1436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no resonances</a:t>
            </a:r>
          </a:p>
        </p:txBody>
      </p:sp>
      <p:sp>
        <p:nvSpPr>
          <p:cNvPr id="9" name="Oval 8"/>
          <p:cNvSpPr/>
          <p:nvPr/>
        </p:nvSpPr>
        <p:spPr>
          <a:xfrm rot="5400000">
            <a:off x="1473994" y="3886994"/>
            <a:ext cx="392112" cy="79375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1193800" y="5113338"/>
            <a:ext cx="6847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800" dirty="0"/>
              <a:t>So, we can expect that </a:t>
            </a:r>
            <a:r>
              <a:rPr lang="en-US" altLang="en-US" sz="2800" dirty="0" smtClean="0"/>
              <a:t>DK </a:t>
            </a:r>
            <a:r>
              <a:rPr lang="en-US" altLang="en-US" sz="2800" dirty="0"/>
              <a:t>can differ from </a:t>
            </a:r>
            <a:r>
              <a:rPr lang="en-US" altLang="en-US" sz="2800" dirty="0" smtClean="0"/>
              <a:t>D K.</a:t>
            </a:r>
            <a:endParaRPr lang="en-US" altLang="en-US" sz="2800" dirty="0"/>
          </a:p>
        </p:txBody>
      </p:sp>
      <p:sp>
        <p:nvSpPr>
          <p:cNvPr id="53258" name="TextBox 10"/>
          <p:cNvSpPr txBox="1">
            <a:spLocks noChangeArrowheads="1"/>
          </p:cNvSpPr>
          <p:nvPr/>
        </p:nvSpPr>
        <p:spPr bwMode="auto">
          <a:xfrm rot="10800000">
            <a:off x="7229475" y="5118100"/>
            <a:ext cx="365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800"/>
              <a:t>_</a:t>
            </a:r>
          </a:p>
        </p:txBody>
      </p:sp>
      <p:sp>
        <p:nvSpPr>
          <p:cNvPr id="53259" name="TextBox 11"/>
          <p:cNvSpPr txBox="1">
            <a:spLocks noChangeArrowheads="1"/>
          </p:cNvSpPr>
          <p:nvPr/>
        </p:nvSpPr>
        <p:spPr bwMode="auto">
          <a:xfrm flipH="1" flipV="1">
            <a:off x="457200" y="198438"/>
            <a:ext cx="43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800"/>
              <a:t>_</a:t>
            </a:r>
          </a:p>
        </p:txBody>
      </p:sp>
      <p:sp>
        <p:nvSpPr>
          <p:cNvPr id="53260" name="TextBox 12"/>
          <p:cNvSpPr txBox="1">
            <a:spLocks noChangeArrowheads="1"/>
          </p:cNvSpPr>
          <p:nvPr/>
        </p:nvSpPr>
        <p:spPr bwMode="auto">
          <a:xfrm>
            <a:off x="1193800" y="5807075"/>
            <a:ext cx="358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800"/>
              <a:t>In fact, LHCb measures </a:t>
            </a:r>
          </a:p>
        </p:txBody>
      </p:sp>
      <p:pic>
        <p:nvPicPr>
          <p:cNvPr id="53261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80088"/>
            <a:ext cx="2405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2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BEPC—AGS see the differences?</a:t>
            </a:r>
          </a:p>
        </p:txBody>
      </p:sp>
      <p:pic>
        <p:nvPicPr>
          <p:cNvPr id="103426" name="Picture 2" descr="Screen shot 2016-06-29 at 8.4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4650"/>
            <a:ext cx="43894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Screen shot 2016-06-26 at 6.56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3925888"/>
            <a:ext cx="542925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AGS combined function magnets</a:t>
            </a:r>
          </a:p>
        </p:txBody>
      </p:sp>
      <p:pic>
        <p:nvPicPr>
          <p:cNvPr id="104450" name="Picture 2" descr="Screen shot 2016-06-29 at 8.54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550988"/>
            <a:ext cx="62611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4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Quadrupoles &amp; dipoles</a:t>
            </a:r>
          </a:p>
        </p:txBody>
      </p:sp>
      <p:pic>
        <p:nvPicPr>
          <p:cNvPr id="105474" name="Picture 3" descr="Screen shot 2016-06-29 at 9.00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617663"/>
            <a:ext cx="4533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5" descr="Screen shot 2016-06-29 at 9.04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49513"/>
            <a:ext cx="34163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Box 6"/>
          <p:cNvSpPr txBox="1">
            <a:spLocks noChangeArrowheads="1"/>
          </p:cNvSpPr>
          <p:nvPr/>
        </p:nvSpPr>
        <p:spPr bwMode="auto">
          <a:xfrm>
            <a:off x="1785938" y="5678488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Quadrupole</a:t>
            </a:r>
          </a:p>
        </p:txBody>
      </p:sp>
      <p:sp>
        <p:nvSpPr>
          <p:cNvPr id="105477" name="TextBox 7"/>
          <p:cNvSpPr txBox="1">
            <a:spLocks noChangeArrowheads="1"/>
          </p:cNvSpPr>
          <p:nvPr/>
        </p:nvSpPr>
        <p:spPr bwMode="auto">
          <a:xfrm>
            <a:off x="6575425" y="5492750"/>
            <a:ext cx="769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12355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“inner Mongolia” beam line</a:t>
            </a:r>
          </a:p>
        </p:txBody>
      </p:sp>
      <p:pic>
        <p:nvPicPr>
          <p:cNvPr id="106498" name="Picture 2" descr="Screen shot 2016-06-26 at 6.39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4256" y="105569"/>
            <a:ext cx="4078288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4"/>
          <p:cNvSpPr txBox="1">
            <a:spLocks noChangeArrowheads="1"/>
          </p:cNvSpPr>
          <p:nvPr/>
        </p:nvSpPr>
        <p:spPr bwMode="auto">
          <a:xfrm>
            <a:off x="2271713" y="1909763"/>
            <a:ext cx="25288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“Inner Mongolia”</a:t>
            </a: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 rot="-350056">
            <a:off x="5754688" y="4697413"/>
            <a:ext cx="2528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AGS accelerator magnets</a:t>
            </a:r>
          </a:p>
        </p:txBody>
      </p:sp>
      <p:sp>
        <p:nvSpPr>
          <p:cNvPr id="106501" name="TextBox 7"/>
          <p:cNvSpPr txBox="1">
            <a:spLocks noChangeArrowheads="1"/>
          </p:cNvSpPr>
          <p:nvPr/>
        </p:nvSpPr>
        <p:spPr bwMode="auto">
          <a:xfrm>
            <a:off x="436563" y="4984750"/>
            <a:ext cx="2528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Internal target</a:t>
            </a:r>
          </a:p>
        </p:txBody>
      </p:sp>
      <p:sp>
        <p:nvSpPr>
          <p:cNvPr id="106502" name="TextBox 9"/>
          <p:cNvSpPr txBox="1">
            <a:spLocks noChangeArrowheads="1"/>
          </p:cNvSpPr>
          <p:nvPr/>
        </p:nvSpPr>
        <p:spPr bwMode="auto">
          <a:xfrm>
            <a:off x="3640138" y="4294188"/>
            <a:ext cx="2528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sweeping magnet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60725" y="4294188"/>
            <a:ext cx="379413" cy="207962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504" name="TextBox 14"/>
          <p:cNvSpPr txBox="1">
            <a:spLocks noChangeArrowheads="1"/>
          </p:cNvSpPr>
          <p:nvPr/>
        </p:nvSpPr>
        <p:spPr bwMode="auto">
          <a:xfrm>
            <a:off x="815975" y="3686175"/>
            <a:ext cx="16748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shielding blocks</a:t>
            </a:r>
          </a:p>
        </p:txBody>
      </p:sp>
    </p:spTree>
    <p:extLst>
      <p:ext uri="{BB962C8B-B14F-4D97-AF65-F5344CB8AC3E}">
        <p14:creationId xmlns:p14="http://schemas.microsoft.com/office/powerpoint/2010/main" val="20126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Fitch-Cronin experiment</a:t>
            </a:r>
          </a:p>
        </p:txBody>
      </p:sp>
      <p:pic>
        <p:nvPicPr>
          <p:cNvPr id="108546" name="Picture 2" descr="Screen shot 2016-06-26 at 5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935913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10800000">
            <a:off x="0" y="3676650"/>
            <a:ext cx="4089400" cy="158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4089400" y="2147888"/>
            <a:ext cx="3757613" cy="153035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4089400" y="3678238"/>
            <a:ext cx="4303713" cy="1617662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550" name="TextBox 15"/>
          <p:cNvSpPr txBox="1">
            <a:spLocks noChangeArrowheads="1"/>
          </p:cNvSpPr>
          <p:nvPr/>
        </p:nvSpPr>
        <p:spPr bwMode="auto">
          <a:xfrm>
            <a:off x="1073150" y="5316538"/>
            <a:ext cx="10652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all K</a:t>
            </a:r>
            <a:r>
              <a:rPr lang="en-US" altLang="en-US" sz="1600" baseline="-25000">
                <a:solidFill>
                  <a:srgbClr val="A50021"/>
                </a:solidFill>
              </a:rPr>
              <a:t>S</a:t>
            </a:r>
            <a:r>
              <a:rPr lang="en-US" altLang="en-US" sz="1600">
                <a:solidFill>
                  <a:srgbClr val="A50021"/>
                </a:solidFill>
              </a:rPr>
              <a:t> have</a:t>
            </a:r>
          </a:p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decayed</a:t>
            </a:r>
          </a:p>
        </p:txBody>
      </p:sp>
      <p:sp>
        <p:nvSpPr>
          <p:cNvPr id="108551" name="TextBox 16"/>
          <p:cNvSpPr txBox="1">
            <a:spLocks noChangeArrowheads="1"/>
          </p:cNvSpPr>
          <p:nvPr/>
        </p:nvSpPr>
        <p:spPr bwMode="auto">
          <a:xfrm>
            <a:off x="3349625" y="2974975"/>
            <a:ext cx="109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Helium gas</a:t>
            </a:r>
          </a:p>
        </p:txBody>
      </p:sp>
    </p:spTree>
    <p:extLst>
      <p:ext uri="{BB962C8B-B14F-4D97-AF65-F5344CB8AC3E}">
        <p14:creationId xmlns:p14="http://schemas.microsoft.com/office/powerpoint/2010/main" val="1808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Spark chamber</a:t>
            </a:r>
          </a:p>
        </p:txBody>
      </p:sp>
      <p:pic>
        <p:nvPicPr>
          <p:cNvPr id="109570" name="Picture 2" descr="Screen shot 2016-06-28 at 9.2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357313"/>
            <a:ext cx="762793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9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JWC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8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5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JWC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516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4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Screen shot 2016-06-26 at 6.0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49225"/>
            <a:ext cx="8675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457200" y="2387600"/>
            <a:ext cx="8229600" cy="1143000"/>
          </a:xfrm>
        </p:spPr>
        <p:txBody>
          <a:bodyPr/>
          <a:lstStyle/>
          <a:p>
            <a:r>
              <a:rPr lang="en-US" altLang="en-US"/>
              <a:t>Data-taking and analysis</a:t>
            </a:r>
          </a:p>
        </p:txBody>
      </p:sp>
    </p:spTree>
    <p:extLst>
      <p:ext uri="{BB962C8B-B14F-4D97-AF65-F5344CB8AC3E}">
        <p14:creationId xmlns:p14="http://schemas.microsoft.com/office/powerpoint/2010/main" val="16786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altLang="en-US" sz="3600">
                <a:ea typeface="ＭＳ Ｐゴシック" charset="-128"/>
                <a:cs typeface="ＭＳ Ｐゴシック" charset="-128"/>
              </a:rPr>
              <a:t>Lecture 2 Summary I</a:t>
            </a:r>
          </a:p>
        </p:txBody>
      </p:sp>
      <p:sp>
        <p:nvSpPr>
          <p:cNvPr id="1026" name="TextBox 5"/>
          <p:cNvSpPr txBox="1">
            <a:spLocks noChangeArrowheads="1"/>
          </p:cNvSpPr>
          <p:nvPr/>
        </p:nvSpPr>
        <p:spPr bwMode="auto">
          <a:xfrm>
            <a:off x="609600" y="990600"/>
            <a:ext cx="82296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>
                <a:sym typeface="Wingdings" charset="2"/>
              </a:rPr>
              <a:t>δ</a:t>
            </a:r>
            <a:r>
              <a:rPr lang="en-US" altLang="en-US" baseline="-25000">
                <a:sym typeface="Wingdings" charset="2"/>
              </a:rPr>
              <a:t>CP</a:t>
            </a:r>
            <a:r>
              <a:rPr lang="en-US" altLang="en-US">
                <a:sym typeface="Wingdings" charset="2"/>
              </a:rPr>
              <a:t> measurements require an interfering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>
                <a:sym typeface="Wingdings" charset="2"/>
              </a:rPr>
              <a:t>         process with a non-zero δ</a:t>
            </a:r>
            <a:r>
              <a:rPr lang="en-US" altLang="en-US" baseline="-25000">
                <a:sym typeface="Wingdings" charset="2"/>
              </a:rPr>
              <a:t>com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000">
                <a:sym typeface="Wingdings" charset="2"/>
              </a:rPr>
              <a:t>   </a:t>
            </a: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>
                <a:sym typeface="Wingdings" charset="2"/>
              </a:rPr>
              <a:t>The </a:t>
            </a:r>
            <a:r>
              <a:rPr lang="en-US" altLang="en-US" sz="2400">
                <a:latin typeface="Monotype Corsiva" charset="0"/>
              </a:rPr>
              <a:t>P</a:t>
            </a:r>
            <a:r>
              <a:rPr lang="en-US" altLang="en-US">
                <a:sym typeface="Wingdings" charset="2"/>
              </a:rPr>
              <a:t>  operator for Dirac spinors is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>
                <a:sym typeface="Wingdings" charset="2"/>
              </a:rPr>
              <a:t>       the </a:t>
            </a:r>
            <a:r>
              <a:rPr lang="en-US" altLang="en-US">
                <a:latin typeface="Symbol" charset="2"/>
                <a:sym typeface="Wingdings" charset="2"/>
              </a:rPr>
              <a:t>γ</a:t>
            </a:r>
            <a:r>
              <a:rPr lang="en-US" altLang="en-US" baseline="30000">
                <a:sym typeface="Wingdings" charset="2"/>
              </a:rPr>
              <a:t>0</a:t>
            </a:r>
            <a:r>
              <a:rPr lang="en-US" altLang="en-US" baseline="-25000">
                <a:sym typeface="Wingdings" charset="2"/>
              </a:rPr>
              <a:t> </a:t>
            </a:r>
            <a:r>
              <a:rPr lang="en-US" altLang="en-US">
                <a:sym typeface="Wingdings" charset="2"/>
              </a:rPr>
              <a:t>matrix; </a:t>
            </a:r>
            <a:r>
              <a:rPr lang="en-US" altLang="en-US" sz="2400">
                <a:latin typeface="Monotype Corsiva" charset="0"/>
              </a:rPr>
              <a:t>P </a:t>
            </a:r>
            <a:r>
              <a:rPr lang="en-US" altLang="en-US" baseline="30000">
                <a:sym typeface="Wingdings" charset="2"/>
              </a:rPr>
              <a:t>2</a:t>
            </a:r>
            <a:r>
              <a:rPr lang="en-US" altLang="en-US">
                <a:sym typeface="Wingdings" charset="2"/>
              </a:rPr>
              <a:t> =1</a:t>
            </a: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1000">
                <a:sym typeface="Wingdings" charset="2"/>
              </a:rPr>
              <a:t>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>
                <a:sym typeface="Wingdings" charset="2"/>
              </a:rPr>
              <a:t>Fermions and anti-fermions (i.e. spin ½ particles) have opposite </a:t>
            </a:r>
            <a:r>
              <a:rPr lang="en-US" altLang="en-US" sz="2400">
                <a:latin typeface="Monotype Corsiva" charset="0"/>
              </a:rPr>
              <a:t>P</a:t>
            </a:r>
            <a:endParaRPr lang="en-US" altLang="en-US">
              <a:sym typeface="Wingdings" charset="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600">
                <a:latin typeface="Monotype Corsiva" charset="0"/>
              </a:rPr>
              <a:t>c</a:t>
            </a:r>
            <a:r>
              <a:rPr lang="en-US" altLang="en-US">
                <a:sym typeface="Wingdings" charset="2"/>
              </a:rPr>
              <a:t> operating on a fermion  an antifermion;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000">
                <a:sym typeface="Wingdings" charset="2"/>
              </a:rPr>
              <a:t>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>
                <a:sym typeface="Wingdings" charset="2"/>
              </a:rPr>
              <a:t>for  </a:t>
            </a:r>
            <a:r>
              <a:rPr lang="en-US" altLang="en-US" sz="2400" i="1">
                <a:sym typeface="Wingdings" charset="2"/>
              </a:rPr>
              <a:t>ψ</a:t>
            </a:r>
            <a:r>
              <a:rPr lang="en-US" altLang="en-US">
                <a:sym typeface="Wingdings" charset="2"/>
              </a:rPr>
              <a:t>=fermion-antifermion eigenstate:</a:t>
            </a:r>
          </a:p>
          <a:p>
            <a:pPr eaLnBrk="1" hangingPunct="1">
              <a:spcBef>
                <a:spcPct val="20000"/>
              </a:spcBef>
            </a:pPr>
            <a:endParaRPr lang="en-US" altLang="en-US">
              <a:sym typeface="Wingdings" charset="2"/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06475"/>
            <a:ext cx="2667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2514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9" name="Object 4"/>
          <p:cNvGraphicFramePr>
            <a:graphicFrameLocks noChangeAspect="1"/>
          </p:cNvGraphicFramePr>
          <p:nvPr/>
        </p:nvGraphicFramePr>
        <p:xfrm>
          <a:off x="4614863" y="5549900"/>
          <a:ext cx="21336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84" name="Equation" r:id="rId5" imgW="1155264" imgH="228738" progId="Equation.DSMT4">
                  <p:embed/>
                </p:oleObj>
              </mc:Choice>
              <mc:Fallback>
                <p:oleObj name="Equation" r:id="rId5" imgW="1155264" imgH="22873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3" y="5549900"/>
                        <a:ext cx="213360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154613"/>
            <a:ext cx="14954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2"/>
          <p:cNvSpPr txBox="1">
            <a:spLocks noChangeArrowheads="1"/>
          </p:cNvSpPr>
          <p:nvPr/>
        </p:nvSpPr>
        <p:spPr bwMode="auto">
          <a:xfrm>
            <a:off x="7358063" y="4786313"/>
            <a:ext cx="166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Pions have </a:t>
            </a:r>
            <a:r>
              <a:rPr lang="en-US" altLang="en-US" i="1"/>
              <a:t>P</a:t>
            </a:r>
            <a:r>
              <a:rPr lang="en-US" altLang="en-US"/>
              <a:t>=-1</a:t>
            </a:r>
          </a:p>
        </p:txBody>
      </p:sp>
    </p:spTree>
    <p:extLst>
      <p:ext uri="{BB962C8B-B14F-4D97-AF65-F5344CB8AC3E}">
        <p14:creationId xmlns:p14="http://schemas.microsoft.com/office/powerpoint/2010/main" val="15085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JWC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extBox 2"/>
          <p:cNvSpPr txBox="1">
            <a:spLocks noChangeArrowheads="1"/>
          </p:cNvSpPr>
          <p:nvPr/>
        </p:nvSpPr>
        <p:spPr bwMode="auto">
          <a:xfrm>
            <a:off x="0" y="1600200"/>
            <a:ext cx="51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14691" name="TextBox 3"/>
          <p:cNvSpPr txBox="1">
            <a:spLocks noChangeArrowheads="1"/>
          </p:cNvSpPr>
          <p:nvPr/>
        </p:nvSpPr>
        <p:spPr bwMode="auto">
          <a:xfrm>
            <a:off x="0" y="1981200"/>
            <a:ext cx="51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14692" name="TextBox 4"/>
          <p:cNvSpPr txBox="1">
            <a:spLocks noChangeArrowheads="1"/>
          </p:cNvSpPr>
          <p:nvPr/>
        </p:nvSpPr>
        <p:spPr bwMode="auto">
          <a:xfrm>
            <a:off x="457200" y="3429000"/>
            <a:ext cx="51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14693" name="TextBox 5"/>
          <p:cNvSpPr txBox="1">
            <a:spLocks noChangeArrowheads="1"/>
          </p:cNvSpPr>
          <p:nvPr/>
        </p:nvSpPr>
        <p:spPr bwMode="auto">
          <a:xfrm>
            <a:off x="152400" y="4114800"/>
            <a:ext cx="51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 descr="JWC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559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TextBox 2"/>
          <p:cNvSpPr txBox="1">
            <a:spLocks noChangeArrowheads="1"/>
          </p:cNvSpPr>
          <p:nvPr/>
        </p:nvSpPr>
        <p:spPr bwMode="auto">
          <a:xfrm>
            <a:off x="5791200" y="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_______</a:t>
            </a:r>
          </a:p>
        </p:txBody>
      </p:sp>
      <p:sp>
        <p:nvSpPr>
          <p:cNvPr id="115715" name="TextBox 3"/>
          <p:cNvSpPr txBox="1">
            <a:spLocks noChangeArrowheads="1"/>
          </p:cNvSpPr>
          <p:nvPr/>
        </p:nvSpPr>
        <p:spPr bwMode="auto">
          <a:xfrm>
            <a:off x="2667000" y="1143000"/>
            <a:ext cx="5160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72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57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CP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48006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CP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5461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7613" y="176213"/>
            <a:ext cx="249237" cy="389096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4821" name="Object 2"/>
          <p:cNvGraphicFramePr>
            <a:graphicFrameLocks noChangeAspect="1"/>
          </p:cNvGraphicFramePr>
          <p:nvPr/>
        </p:nvGraphicFramePr>
        <p:xfrm>
          <a:off x="465138" y="4202113"/>
          <a:ext cx="31384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46" name="Equation" r:id="rId6" imgW="10514286" imgH="1269841" progId="Equation.3">
                  <p:embed/>
                </p:oleObj>
              </mc:Choice>
              <mc:Fallback>
                <p:oleObj name="Equation" r:id="rId6" imgW="10514286" imgH="126984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4202113"/>
                        <a:ext cx="31384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27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738188"/>
            <a:ext cx="447992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2" name="Object 3"/>
          <p:cNvGraphicFramePr>
            <a:graphicFrameLocks noChangeAspect="1"/>
          </p:cNvGraphicFramePr>
          <p:nvPr/>
        </p:nvGraphicFramePr>
        <p:xfrm>
          <a:off x="198438" y="1501775"/>
          <a:ext cx="37560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0" name="Equation" r:id="rId4" imgW="10209524" imgH="1269841" progId="Equation.3">
                  <p:embed/>
                </p:oleObj>
              </mc:Choice>
              <mc:Fallback>
                <p:oleObj name="Equation" r:id="rId4" imgW="10209524" imgH="126984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1501775"/>
                        <a:ext cx="37560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740400" y="771525"/>
            <a:ext cx="2233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C0000"/>
                </a:solidFill>
              </a:rPr>
              <a:t>M(</a:t>
            </a:r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+</a:t>
            </a:r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-</a:t>
            </a:r>
            <a:r>
              <a:rPr lang="en-US" altLang="en-US" sz="2400" b="1">
                <a:solidFill>
                  <a:srgbClr val="CC0000"/>
                </a:solidFill>
              </a:rPr>
              <a:t>)&lt;M(K</a:t>
            </a:r>
            <a:r>
              <a:rPr lang="en-US" altLang="en-US" sz="2400" b="1" baseline="-25000">
                <a:solidFill>
                  <a:srgbClr val="CC0000"/>
                </a:solidFill>
              </a:rPr>
              <a:t>L</a:t>
            </a:r>
            <a:r>
              <a:rPr lang="en-US" altLang="en-US" sz="2400" b="1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486400" y="5029200"/>
            <a:ext cx="17145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+</a:t>
            </a:r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-</a:t>
            </a:r>
            <a:r>
              <a:rPr lang="en-US" altLang="en-US" sz="2400" b="1">
                <a:solidFill>
                  <a:srgbClr val="CC0000"/>
                </a:solidFill>
              </a:rPr>
              <a:t>)&gt;M(K</a:t>
            </a:r>
            <a:r>
              <a:rPr lang="en-US" altLang="en-US" sz="2400" b="1" baseline="-25000">
                <a:solidFill>
                  <a:srgbClr val="CC0000"/>
                </a:solidFill>
              </a:rPr>
              <a:t>L</a:t>
            </a:r>
            <a:r>
              <a:rPr lang="en-US" altLang="en-US" sz="2400" b="1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486400" y="2386013"/>
            <a:ext cx="2233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660066"/>
                </a:solidFill>
              </a:rPr>
              <a:t>M(</a:t>
            </a:r>
            <a:r>
              <a:rPr lang="en-US" altLang="en-US" sz="2400" b="1">
                <a:solidFill>
                  <a:srgbClr val="660066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0066"/>
                </a:solidFill>
              </a:rPr>
              <a:t>+</a:t>
            </a:r>
            <a:r>
              <a:rPr lang="en-US" altLang="en-US" sz="2400" b="1">
                <a:solidFill>
                  <a:srgbClr val="660066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0066"/>
                </a:solidFill>
              </a:rPr>
              <a:t>-</a:t>
            </a:r>
            <a:r>
              <a:rPr lang="en-US" altLang="en-US" sz="2400" b="1">
                <a:solidFill>
                  <a:srgbClr val="660066"/>
                </a:solidFill>
              </a:rPr>
              <a:t>)=M(K</a:t>
            </a:r>
            <a:r>
              <a:rPr lang="en-US" altLang="en-US" sz="2400" b="1" baseline="-25000">
                <a:solidFill>
                  <a:srgbClr val="660066"/>
                </a:solidFill>
              </a:rPr>
              <a:t>L</a:t>
            </a:r>
            <a:r>
              <a:rPr lang="en-US" altLang="en-US" sz="2400" b="1">
                <a:solidFill>
                  <a:srgbClr val="660066"/>
                </a:solidFill>
              </a:rPr>
              <a:t>)</a:t>
            </a:r>
          </a:p>
        </p:txBody>
      </p:sp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3505200" y="28194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 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743200" y="2667000"/>
            <a:ext cx="620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Symbol" charset="2"/>
                <a:ea typeface="SimSun" charset="0"/>
                <a:cs typeface="SimSun" charset="0"/>
              </a:rPr>
              <a:t>p</a:t>
            </a:r>
            <a:r>
              <a:rPr lang="en-US" altLang="zh-CN" sz="3600" b="1" baseline="30000">
                <a:solidFill>
                  <a:srgbClr val="FF0000"/>
                </a:solidFill>
                <a:ea typeface="SimSun" charset="0"/>
                <a:cs typeface="SimSun" charset="0"/>
              </a:rPr>
              <a:t>+</a:t>
            </a:r>
          </a:p>
        </p:txBody>
      </p: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4664075" y="377348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 </a:t>
            </a:r>
          </a:p>
        </p:txBody>
      </p:sp>
      <p:sp>
        <p:nvSpPr>
          <p:cNvPr id="35849" name="Text Box 19"/>
          <p:cNvSpPr txBox="1">
            <a:spLocks noChangeArrowheads="1"/>
          </p:cNvSpPr>
          <p:nvPr/>
        </p:nvSpPr>
        <p:spPr bwMode="auto">
          <a:xfrm>
            <a:off x="4343400" y="39624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 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5867400" y="6278563"/>
            <a:ext cx="1019175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663300"/>
                </a:solidFill>
              </a:rPr>
              <a:t>cos</a:t>
            </a:r>
            <a:r>
              <a:rPr lang="en-US" altLang="en-US" sz="3200" b="1">
                <a:solidFill>
                  <a:srgbClr val="663300"/>
                </a:solidFill>
                <a:latin typeface="Symbol" charset="2"/>
              </a:rPr>
              <a:t>q</a:t>
            </a:r>
          </a:p>
        </p:txBody>
      </p:sp>
      <p:sp>
        <p:nvSpPr>
          <p:cNvPr id="35851" name="Text Box 24"/>
          <p:cNvSpPr txBox="1">
            <a:spLocks noChangeArrowheads="1"/>
          </p:cNvSpPr>
          <p:nvPr/>
        </p:nvSpPr>
        <p:spPr bwMode="auto">
          <a:xfrm>
            <a:off x="914400" y="771525"/>
            <a:ext cx="3262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6633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3300"/>
                </a:solidFill>
              </a:rPr>
              <a:t>+</a:t>
            </a:r>
            <a:r>
              <a:rPr lang="en-US" altLang="en-US" sz="2400" b="1">
                <a:solidFill>
                  <a:srgbClr val="6633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3300"/>
                </a:solidFill>
              </a:rPr>
              <a:t>-</a:t>
            </a:r>
            <a:r>
              <a:rPr lang="en-US" altLang="en-US" sz="2400" b="1">
                <a:solidFill>
                  <a:srgbClr val="663300"/>
                </a:solidFill>
              </a:rPr>
              <a:t> “invariant mass”</a:t>
            </a:r>
          </a:p>
        </p:txBody>
      </p:sp>
      <p:sp>
        <p:nvSpPr>
          <p:cNvPr id="35852" name="Line 25"/>
          <p:cNvSpPr>
            <a:spLocks noChangeShapeType="1"/>
          </p:cNvSpPr>
          <p:nvPr/>
        </p:nvSpPr>
        <p:spPr bwMode="auto">
          <a:xfrm flipH="1">
            <a:off x="742950" y="1131888"/>
            <a:ext cx="247650" cy="56197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6858000" y="3124200"/>
            <a:ext cx="1143000" cy="6858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2286000" y="251460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5855" name="Picture 27" descr="Screen shot 2016-06-26 at 7.20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354388"/>
            <a:ext cx="38274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600825" y="4467225"/>
            <a:ext cx="6207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Symbol" charset="2"/>
              </a:rPr>
              <a:t>  </a:t>
            </a:r>
            <a:r>
              <a:rPr lang="en-US" sz="1400" b="1" dirty="0">
                <a:latin typeface="Symbol" charset="2"/>
              </a:rPr>
              <a:t> |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Symbol" charset="2"/>
              </a:rPr>
              <a:t>q</a:t>
            </a:r>
            <a:r>
              <a:rPr lang="en-US" dirty="0">
                <a:latin typeface="+mj-lt"/>
              </a:rPr>
              <a:t>=1</a:t>
            </a:r>
            <a:r>
              <a:rPr lang="en-US" baseline="30000" dirty="0">
                <a:latin typeface="+mj-lt"/>
              </a:rPr>
              <a:t>o</a:t>
            </a:r>
          </a:p>
        </p:txBody>
      </p:sp>
      <p:sp>
        <p:nvSpPr>
          <p:cNvPr id="35857" name="TextBox 2"/>
          <p:cNvSpPr txBox="1">
            <a:spLocks noChangeArrowheads="1"/>
          </p:cNvSpPr>
          <p:nvPr/>
        </p:nvSpPr>
        <p:spPr bwMode="auto">
          <a:xfrm>
            <a:off x="4938713" y="0"/>
            <a:ext cx="3895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5211 K</a:t>
            </a:r>
            <a:r>
              <a:rPr lang="en-US" altLang="en-US" sz="1400" baseline="-25000">
                <a:solidFill>
                  <a:srgbClr val="FF0000"/>
                </a:solidFill>
              </a:rPr>
              <a:t>L</a:t>
            </a:r>
            <a:r>
              <a:rPr lang="en-US" altLang="en-US" sz="1400">
                <a:solidFill>
                  <a:srgbClr val="FF0000"/>
                </a:solidFill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altLang="en-US" sz="1400">
                <a:solidFill>
                  <a:srgbClr val="FF0000"/>
                </a:solidFill>
              </a:rPr>
              <a:t> π</a:t>
            </a:r>
            <a:r>
              <a:rPr lang="en-US" altLang="en-US" sz="1400" baseline="30000">
                <a:solidFill>
                  <a:srgbClr val="FF0000"/>
                </a:solidFill>
              </a:rPr>
              <a:t>+</a:t>
            </a:r>
            <a:r>
              <a:rPr lang="en-US" altLang="en-US" sz="1400">
                <a:solidFill>
                  <a:srgbClr val="FF0000"/>
                </a:solidFill>
              </a:rPr>
              <a:t> + π</a:t>
            </a:r>
            <a:r>
              <a:rPr lang="en-US" altLang="en-US" sz="1400" baseline="30000">
                <a:solidFill>
                  <a:srgbClr val="FF0000"/>
                </a:solidFill>
              </a:rPr>
              <a:t>- </a:t>
            </a:r>
            <a:r>
              <a:rPr lang="en-US" altLang="en-US" sz="1400">
                <a:solidFill>
                  <a:srgbClr val="FF0000"/>
                </a:solidFill>
              </a:rPr>
              <a:t> candidates remeasured on  a commercial bubble chamber measuring machine </a:t>
            </a:r>
          </a:p>
          <a:p>
            <a:pPr eaLnBrk="1" hangingPunct="1"/>
            <a:endParaRPr lang="en-US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63" grpId="0"/>
      <p:bldP spid="53263" grpId="1"/>
      <p:bldP spid="53271" grpId="0" animBg="1"/>
      <p:bldP spid="53275" grpId="0" animBg="1"/>
      <p:bldP spid="5327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CP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755900"/>
            <a:ext cx="9148763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2" descr="C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-255588"/>
            <a:ext cx="8229600" cy="1143001"/>
          </a:xfrm>
        </p:spPr>
        <p:txBody>
          <a:bodyPr/>
          <a:lstStyle/>
          <a:p>
            <a:r>
              <a:rPr lang="en-US" altLang="en-US"/>
              <a:t>Results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449765"/>
              </p:ext>
            </p:extLst>
          </p:nvPr>
        </p:nvGraphicFramePr>
        <p:xfrm>
          <a:off x="1481215" y="3281078"/>
          <a:ext cx="6181570" cy="92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0" name="Equation" r:id="rId3" imgW="9447619" imgH="1409524" progId="Equation.3">
                  <p:embed/>
                </p:oleObj>
              </mc:Choice>
              <mc:Fallback>
                <p:oleObj name="Equation" r:id="rId3" imgW="9447619" imgH="14095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215" y="3281078"/>
                        <a:ext cx="6181570" cy="922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00" y="1289050"/>
            <a:ext cx="7239000" cy="138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0" y="4457700"/>
            <a:ext cx="74295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>
                <a:latin typeface="Comic Sans MS" charset="0"/>
              </a:rPr>
              <a:t>CP is violated!!</a:t>
            </a:r>
          </a:p>
        </p:txBody>
      </p:sp>
      <p:pic>
        <p:nvPicPr>
          <p:cNvPr id="11776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981200"/>
            <a:ext cx="3700463" cy="2660650"/>
          </a:xfrm>
        </p:spPr>
      </p:pic>
      <p:sp>
        <p:nvSpPr>
          <p:cNvPr id="117763" name="Text Box 7"/>
          <p:cNvSpPr txBox="1">
            <a:spLocks noChangeArrowheads="1"/>
          </p:cNvSpPr>
          <p:nvPr/>
        </p:nvSpPr>
        <p:spPr bwMode="auto">
          <a:xfrm>
            <a:off x="1295400" y="4876800"/>
            <a:ext cx="329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1980 Nobel Prize for Physics</a:t>
            </a:r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auto">
          <a:xfrm>
            <a:off x="5105400" y="2971800"/>
            <a:ext cx="1676400" cy="1371600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7162800" y="2819400"/>
            <a:ext cx="1676400" cy="1371600"/>
          </a:xfrm>
          <a:prstGeom prst="smileyFace">
            <a:avLst>
              <a:gd name="adj" fmla="val -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4997450" y="4876800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No prizes for Christenson or Turlay</a:t>
            </a:r>
          </a:p>
        </p:txBody>
      </p:sp>
      <p:sp>
        <p:nvSpPr>
          <p:cNvPr id="117767" name="Text Box 11"/>
          <p:cNvSpPr txBox="1">
            <a:spLocks noChangeArrowheads="1"/>
          </p:cNvSpPr>
          <p:nvPr/>
        </p:nvSpPr>
        <p:spPr bwMode="auto">
          <a:xfrm>
            <a:off x="1295400" y="1658938"/>
            <a:ext cx="159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James Cronin</a:t>
            </a:r>
          </a:p>
        </p:txBody>
      </p:sp>
      <p:sp>
        <p:nvSpPr>
          <p:cNvPr id="117768" name="Text Box 12"/>
          <p:cNvSpPr txBox="1">
            <a:spLocks noChangeArrowheads="1"/>
          </p:cNvSpPr>
          <p:nvPr/>
        </p:nvSpPr>
        <p:spPr bwMode="auto">
          <a:xfrm>
            <a:off x="3422650" y="16637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Val Fitch</a:t>
            </a:r>
          </a:p>
        </p:txBody>
      </p:sp>
    </p:spTree>
    <p:extLst>
      <p:ext uri="{BB962C8B-B14F-4D97-AF65-F5344CB8AC3E}">
        <p14:creationId xmlns:p14="http://schemas.microsoft.com/office/powerpoint/2010/main" val="9740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animBg="1"/>
      <p:bldP spid="54281" grpId="0" animBg="1"/>
      <p:bldP spid="5428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Gang_of_f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8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Box 3"/>
          <p:cNvSpPr txBox="1">
            <a:spLocks noChangeArrowheads="1"/>
          </p:cNvSpPr>
          <p:nvPr/>
        </p:nvSpPr>
        <p:spPr bwMode="auto">
          <a:xfrm>
            <a:off x="2070100" y="5341938"/>
            <a:ext cx="4833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25 year anniversary reunion</a:t>
            </a:r>
          </a:p>
        </p:txBody>
      </p:sp>
    </p:spTree>
    <p:extLst>
      <p:ext uri="{BB962C8B-B14F-4D97-AF65-F5344CB8AC3E}">
        <p14:creationId xmlns:p14="http://schemas.microsoft.com/office/powerpoint/2010/main" val="209480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>
          <a:xfrm>
            <a:off x="192088" y="-214313"/>
            <a:ext cx="3448050" cy="1143001"/>
          </a:xfrm>
        </p:spPr>
        <p:txBody>
          <a:bodyPr/>
          <a:lstStyle/>
          <a:p>
            <a:r>
              <a:rPr lang="en-US" altLang="en-US"/>
              <a:t>Let’s look at </a:t>
            </a:r>
            <a:r>
              <a:rPr lang="en-US" altLang="en-US">
                <a:latin typeface="Symbol" charset="2"/>
              </a:rPr>
              <a:t>e:</a:t>
            </a:r>
            <a:endParaRPr lang="en-US" altLang="en-US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4306888" y="903288"/>
          <a:ext cx="4413250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6" name="Equation" r:id="rId3" imgW="9396825" imgH="2082540" progId="Equation.3">
                  <p:embed/>
                </p:oleObj>
              </mc:Choice>
              <mc:Fallback>
                <p:oleObj name="Equation" r:id="rId3" imgW="9396825" imgH="20825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6888" y="903288"/>
                        <a:ext cx="4413250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4449763" y="2149475"/>
          <a:ext cx="4391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7" name="Equation" r:id="rId5" imgW="9904762" imgH="1777778" progId="Equation.3">
                  <p:embed/>
                </p:oleObj>
              </mc:Choice>
              <mc:Fallback>
                <p:oleObj name="Equation" r:id="rId5" imgW="9904762" imgH="17777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763" y="2149475"/>
                        <a:ext cx="43910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6"/>
          <p:cNvGraphicFramePr>
            <a:graphicFrameLocks noChangeAspect="1"/>
          </p:cNvGraphicFramePr>
          <p:nvPr/>
        </p:nvGraphicFramePr>
        <p:xfrm>
          <a:off x="915988" y="1655763"/>
          <a:ext cx="1344612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8" name="Equation" r:id="rId7" imgW="8177778" imgH="5511111" progId="Equation.3">
                  <p:embed/>
                </p:oleObj>
              </mc:Choice>
              <mc:Fallback>
                <p:oleObj name="Equation" r:id="rId7" imgW="8177778" imgH="551111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1655763"/>
                        <a:ext cx="1344612" cy="90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TextBox 9"/>
          <p:cNvSpPr txBox="1">
            <a:spLocks noChangeArrowheads="1"/>
          </p:cNvSpPr>
          <p:nvPr/>
        </p:nvSpPr>
        <p:spPr bwMode="auto">
          <a:xfrm>
            <a:off x="650875" y="928688"/>
            <a:ext cx="203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A50021"/>
                </a:solidFill>
              </a:rPr>
              <a:t>definition of </a:t>
            </a:r>
            <a:r>
              <a:rPr lang="en-US" altLang="en-US" sz="2400" b="1" i="1">
                <a:solidFill>
                  <a:srgbClr val="A50021"/>
                </a:solidFill>
                <a:latin typeface="Symbol" charset="2"/>
                <a:sym typeface="Wingdings" charset="2"/>
              </a:rPr>
              <a:t>e</a:t>
            </a:r>
            <a:r>
              <a:rPr lang="en-US" altLang="en-US" sz="2400">
                <a:solidFill>
                  <a:srgbClr val="A50021"/>
                </a:solidFill>
              </a:rPr>
              <a:t>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94275" y="411163"/>
            <a:ext cx="3660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A50021"/>
                </a:solidFill>
              </a:rPr>
              <a:t>what we know about </a:t>
            </a:r>
            <a:r>
              <a:rPr lang="en-US" altLang="en-US" sz="2400" b="1" i="1">
                <a:solidFill>
                  <a:srgbClr val="A50021"/>
                </a:solidFill>
              </a:rPr>
              <a:t>p</a:t>
            </a:r>
            <a:r>
              <a:rPr lang="en-US" altLang="en-US" sz="2400">
                <a:solidFill>
                  <a:srgbClr val="A50021"/>
                </a:solidFill>
              </a:rPr>
              <a:t> &amp; </a:t>
            </a:r>
            <a:r>
              <a:rPr lang="en-US" altLang="en-US" sz="2400" b="1" i="1">
                <a:solidFill>
                  <a:srgbClr val="A50021"/>
                </a:solidFill>
              </a:rPr>
              <a:t>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1650" y="939800"/>
            <a:ext cx="2122488" cy="1103313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24400" y="2536825"/>
            <a:ext cx="3422650" cy="39687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0875" y="3040063"/>
            <a:ext cx="2376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A50021"/>
                </a:solidFill>
              </a:rPr>
              <a:t>rewrite </a:t>
            </a:r>
            <a:r>
              <a:rPr lang="en-US" altLang="en-US" sz="2400" b="1" i="1">
                <a:solidFill>
                  <a:srgbClr val="A50021"/>
                </a:solidFill>
                <a:latin typeface="Symbol" charset="2"/>
                <a:sym typeface="Wingdings" charset="2"/>
              </a:rPr>
              <a:t>e</a:t>
            </a:r>
            <a:r>
              <a:rPr lang="en-US" altLang="en-US" sz="2400">
                <a:solidFill>
                  <a:srgbClr val="A50021"/>
                </a:solidFill>
                <a:sym typeface="Wingdings" charset="2"/>
              </a:rPr>
              <a:t> i</a:t>
            </a:r>
            <a:r>
              <a:rPr lang="en-US" altLang="en-US" sz="2400">
                <a:solidFill>
                  <a:srgbClr val="A50021"/>
                </a:solidFill>
              </a:rPr>
              <a:t>n terms</a:t>
            </a:r>
          </a:p>
          <a:p>
            <a:pPr eaLnBrk="1" hangingPunct="1"/>
            <a:r>
              <a:rPr lang="en-US" altLang="en-US" sz="2400">
                <a:solidFill>
                  <a:srgbClr val="A50021"/>
                </a:solidFill>
              </a:rPr>
              <a:t>that we  know:</a:t>
            </a:r>
          </a:p>
        </p:txBody>
      </p:sp>
      <p:graphicFrame>
        <p:nvGraphicFramePr>
          <p:cNvPr id="75783" name="Object 7"/>
          <p:cNvGraphicFramePr>
            <a:graphicFrameLocks noChangeAspect="1"/>
          </p:cNvGraphicFramePr>
          <p:nvPr/>
        </p:nvGraphicFramePr>
        <p:xfrm>
          <a:off x="4445000" y="3206750"/>
          <a:ext cx="406558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9" name="Equation" r:id="rId9" imgW="9853968" imgH="1676190" progId="Equation.3">
                  <p:embed/>
                </p:oleObj>
              </mc:Choice>
              <mc:Fallback>
                <p:oleObj name="Equation" r:id="rId9" imgW="9853968" imgH="16761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3206750"/>
                        <a:ext cx="4065588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006600" y="5224463"/>
          <a:ext cx="462280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0" name="Equation" r:id="rId11" imgW="8444444" imgH="2031746" progId="Equation.3">
                  <p:embed/>
                </p:oleObj>
              </mc:Choice>
              <mc:Fallback>
                <p:oleObj name="Equation" r:id="rId11" imgW="8444444" imgH="20317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600" y="5224463"/>
                        <a:ext cx="4622800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7034213" y="3898900"/>
            <a:ext cx="433387" cy="123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645275" y="3960813"/>
          <a:ext cx="1947863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1" name="Equation" r:id="rId13" imgW="9422222" imgH="1422222" progId="Equation.3">
                  <p:embed/>
                </p:oleObj>
              </mc:Choice>
              <mc:Fallback>
                <p:oleObj name="Equation" r:id="rId13" imgW="9422222" imgH="142222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5275" y="3960813"/>
                        <a:ext cx="1947863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6" name="Object 10"/>
          <p:cNvGraphicFramePr>
            <a:graphicFrameLocks noChangeAspect="1"/>
          </p:cNvGraphicFramePr>
          <p:nvPr/>
        </p:nvGraphicFramePr>
        <p:xfrm>
          <a:off x="4813300" y="4329113"/>
          <a:ext cx="3459163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2" name="Equation" r:id="rId15" imgW="8482540" imgH="1676190" progId="Equation.3">
                  <p:embed/>
                </p:oleObj>
              </mc:Choice>
              <mc:Fallback>
                <p:oleObj name="Equation" r:id="rId15" imgW="8482540" imgH="16761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00" y="4329113"/>
                        <a:ext cx="3459163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8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Some comments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757238" y="2849563"/>
          <a:ext cx="33623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06" name="Equation" r:id="rId3" imgW="8444444" imgH="2031746" progId="Equation.3">
                  <p:embed/>
                </p:oleObj>
              </mc:Choice>
              <mc:Fallback>
                <p:oleObj name="Equation" r:id="rId3" imgW="8444444" imgH="20317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2849563"/>
                        <a:ext cx="33623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457200" y="1408113"/>
          <a:ext cx="3938588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07" name="Equation" r:id="rId5" imgW="9396825" imgH="2222222" progId="Equation.3">
                  <p:embed/>
                </p:oleObj>
              </mc:Choice>
              <mc:Fallback>
                <p:oleObj name="Equation" r:id="rId5" imgW="9396825" imgH="222222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08113"/>
                        <a:ext cx="3938588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8763" y="1533525"/>
            <a:ext cx="279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CP is only violated if the off-</a:t>
            </a:r>
          </a:p>
          <a:p>
            <a:pPr eaLnBrk="1" hangingPunct="1"/>
            <a:r>
              <a:rPr lang="en-US" altLang="en-US"/>
              <a:t>diagonal terms are different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417512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Latest numbers:</a:t>
            </a:r>
          </a:p>
        </p:txBody>
      </p:sp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644525" y="4606925"/>
          <a:ext cx="4094163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08" name="Equation" r:id="rId7" imgW="8419048" imgH="2628571" progId="Equation.3">
                  <p:embed/>
                </p:oleObj>
              </mc:Choice>
              <mc:Fallback>
                <p:oleObj name="Equation" r:id="rId7" imgW="8419048" imgH="262857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606925"/>
                        <a:ext cx="4094163" cy="127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8763" y="4545013"/>
            <a:ext cx="3500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CPV is very small, ~10</a:t>
            </a:r>
            <a:r>
              <a:rPr lang="en-US" altLang="en-US" baseline="30000"/>
              <a:t>-3</a:t>
            </a:r>
            <a:r>
              <a:rPr lang="en-US" altLang="en-US"/>
              <a:t>G</a:t>
            </a:r>
            <a:r>
              <a:rPr lang="en-US" altLang="en-US" baseline="-25000"/>
              <a:t>F</a:t>
            </a:r>
            <a:r>
              <a:rPr lang="en-US" altLang="en-US" baseline="30000"/>
              <a:t>2</a:t>
            </a:r>
            <a:r>
              <a:rPr lang="en-US" altLang="en-US"/>
              <a:t>, far from</a:t>
            </a:r>
          </a:p>
          <a:p>
            <a:pPr eaLnBrk="1" hangingPunct="1"/>
            <a:r>
              <a:rPr lang="en-US" altLang="en-US"/>
              <a:t>the maximum that is possible</a:t>
            </a:r>
          </a:p>
          <a:p>
            <a:pPr eaLnBrk="1" hangingPunct="1"/>
            <a:r>
              <a:rPr lang="en-US" altLang="en-US"/>
              <a:t>(unlike P and C violations)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78425" y="3009900"/>
            <a:ext cx="3508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Hermiticity:  M</a:t>
            </a:r>
            <a:r>
              <a:rPr lang="en-US" altLang="en-US" baseline="-25000"/>
              <a:t>21</a:t>
            </a:r>
            <a:r>
              <a:rPr lang="en-US" altLang="en-US"/>
              <a:t>=M</a:t>
            </a:r>
            <a:r>
              <a:rPr lang="en-US" altLang="en-US" baseline="-25000"/>
              <a:t>12</a:t>
            </a:r>
            <a:r>
              <a:rPr lang="en-US" altLang="en-US"/>
              <a:t> &amp; </a:t>
            </a:r>
            <a:r>
              <a:rPr lang="en-US" altLang="en-US">
                <a:latin typeface="Symbol" charset="2"/>
              </a:rPr>
              <a:t>G</a:t>
            </a:r>
            <a:r>
              <a:rPr lang="en-US" altLang="en-US" baseline="-25000"/>
              <a:t>12</a:t>
            </a:r>
            <a:r>
              <a:rPr lang="en-US" altLang="en-US"/>
              <a:t>=</a:t>
            </a:r>
            <a:r>
              <a:rPr lang="en-US" altLang="en-US">
                <a:latin typeface="Symbol" charset="2"/>
              </a:rPr>
              <a:t>G</a:t>
            </a:r>
            <a:r>
              <a:rPr lang="en-US" altLang="en-US" baseline="-25000"/>
              <a:t>21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/>
              <a:t>CPV only driven by imaginary terms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31038" y="2968625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*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99413" y="3017838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6952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4006</TotalTime>
  <Words>2926</Words>
  <Application>Microsoft Macintosh PowerPoint</Application>
  <PresentationFormat>On-screen Show (4:3)</PresentationFormat>
  <Paragraphs>869</Paragraphs>
  <Slides>114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9" baseType="lpstr">
      <vt:lpstr>Arial</vt:lpstr>
      <vt:lpstr>Calibri</vt:lpstr>
      <vt:lpstr>Comic Sans MS</vt:lpstr>
      <vt:lpstr>Monotype Corsiva</vt:lpstr>
      <vt:lpstr>ＭＳ Ｐゴシック</vt:lpstr>
      <vt:lpstr>SimSun</vt:lpstr>
      <vt:lpstr>Skia</vt:lpstr>
      <vt:lpstr>Symbol</vt:lpstr>
      <vt:lpstr>SymbolProp BT</vt:lpstr>
      <vt:lpstr>Times New Roman</vt:lpstr>
      <vt:lpstr>Trattatello</vt:lpstr>
      <vt:lpstr>Wingdings</vt:lpstr>
      <vt:lpstr>宋体</vt:lpstr>
      <vt:lpstr>Office Theme</vt:lpstr>
      <vt:lpstr>Equation</vt:lpstr>
      <vt:lpstr>CP Violation</vt:lpstr>
      <vt:lpstr>Question from Lecture 1</vt:lpstr>
      <vt:lpstr>QED and QCD, similarities and differences</vt:lpstr>
      <vt:lpstr>Vacuum polarization QED vs QCD</vt:lpstr>
      <vt:lpstr>QED &amp; QCD long-distance behavior is very different</vt:lpstr>
      <vt:lpstr>Technical details</vt:lpstr>
      <vt:lpstr>Question from lecture 2</vt:lpstr>
      <vt:lpstr>Kp and Kp interactions are different</vt:lpstr>
      <vt:lpstr>Lecture 2 Summary I</vt:lpstr>
      <vt:lpstr>Lecture 2 Summary II</vt:lpstr>
      <vt:lpstr>The K mesons</vt:lpstr>
      <vt:lpstr>PowerPoint Presentation</vt:lpstr>
      <vt:lpstr> P of the K mesons</vt:lpstr>
      <vt:lpstr>C-operator on K+ and K0?</vt:lpstr>
      <vt:lpstr>C, P  &amp; CP  for π and K mesons</vt:lpstr>
      <vt:lpstr>But this is not the whole story</vt:lpstr>
      <vt:lpstr>PowerPoint Presentation</vt:lpstr>
      <vt:lpstr>Bubble chambers</vt:lpstr>
      <vt:lpstr>Bubble chamber event</vt:lpstr>
      <vt:lpstr>K-p K0 Ξ0 π+ π- event</vt:lpstr>
      <vt:lpstr> K0 π+π- or  K 0π+π- ? </vt:lpstr>
      <vt:lpstr>The K0 and K0 mesons are coupled </vt:lpstr>
      <vt:lpstr>Coupled systems in classical physics</vt:lpstr>
      <vt:lpstr>Coupled oscillator problem</vt:lpstr>
      <vt:lpstr>Solve for the normal modes</vt:lpstr>
      <vt:lpstr>θ1 – θ2 mixing</vt:lpstr>
      <vt:lpstr>Common feature of coupled systems</vt:lpstr>
      <vt:lpstr>Prediction of a long-lived K0 meson </vt:lpstr>
      <vt:lpstr>Pais Gell-Mann prediction</vt:lpstr>
      <vt:lpstr>The K0 – K0 system</vt:lpstr>
      <vt:lpstr>Properties of the Mass Matrix -- assuming CP symmetry -- </vt:lpstr>
      <vt:lpstr>Solutions for ψ(t)</vt:lpstr>
      <vt:lpstr>Decay modes of the K1 and K2 states</vt:lpstr>
      <vt:lpstr>K1 &amp; K2 lifetimes</vt:lpstr>
      <vt:lpstr>1956: Search for long-lived K0</vt:lpstr>
      <vt:lpstr>PowerPoint Presentation</vt:lpstr>
      <vt:lpstr>KS &amp; KL mesons</vt:lpstr>
      <vt:lpstr>KS &amp; KL mesons</vt:lpstr>
      <vt:lpstr>C, P  &amp; CP  for π and K mesons</vt:lpstr>
      <vt:lpstr>KS &amp; KL mesons</vt:lpstr>
      <vt:lpstr>Production of KS and KL mesons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Usually, the KL traverses to entire 2m radius of the drift chamber</vt:lpstr>
      <vt:lpstr>Neutral K mesons “Basis” sets</vt:lpstr>
      <vt:lpstr>K0    K0 oscillations (mixing)</vt:lpstr>
      <vt:lpstr>K0 survival; K0 appearance</vt:lpstr>
      <vt:lpstr>Comparison with classical system</vt:lpstr>
      <vt:lpstr>Producing K mesons with π beams </vt:lpstr>
      <vt:lpstr>The ΔS=ΔQ rule</vt:lpstr>
      <vt:lpstr>K0π-e+ν and not π+e-ν</vt:lpstr>
      <vt:lpstr>K0π+e-ν and not π-e+ν </vt:lpstr>
      <vt:lpstr>Detecting K0 &amp; K0 in a neutral kaon beam</vt:lpstr>
      <vt:lpstr>Let’s put in some numbers</vt:lpstr>
      <vt:lpstr>PowerPoint Presentation</vt:lpstr>
      <vt:lpstr>KLOE sees many ππφππ events</vt:lpstr>
      <vt:lpstr>The ππφππ events have strange pattern</vt:lpstr>
      <vt:lpstr>K0 N &amp; K0 N cross-section differences </vt:lpstr>
      <vt:lpstr>K N cross-sections larger than KN </vt:lpstr>
      <vt:lpstr>KLKS regeneration</vt:lpstr>
      <vt:lpstr>KLKS regeneration in KLOE</vt:lpstr>
      <vt:lpstr>KLKS regeneration in KLOE</vt:lpstr>
      <vt:lpstr>Angular dist for KLKS regeneration</vt:lpstr>
      <vt:lpstr>Coherent regeneration</vt:lpstr>
      <vt:lpstr>Some K-meson properties</vt:lpstr>
      <vt:lpstr>the search for CP violation</vt:lpstr>
      <vt:lpstr>Properties of the Mass Matrix </vt:lpstr>
      <vt:lpstr>Hamiltonian operator with decays</vt:lpstr>
      <vt:lpstr>Schrodinger’s Equation </vt:lpstr>
      <vt:lpstr>Solutions for Y(t)</vt:lpstr>
      <vt:lpstr>Decay of the KL  </vt:lpstr>
      <vt:lpstr>Discovery of KL decays to p+p-</vt:lpstr>
      <vt:lpstr>“Hint” for KLp+p- ??</vt:lpstr>
      <vt:lpstr>proposal</vt:lpstr>
      <vt:lpstr>AGS Brookhaven’s 2nd HE accelerator</vt:lpstr>
      <vt:lpstr>BEPC—AGS see the differences?</vt:lpstr>
      <vt:lpstr>AGS combined function magnets</vt:lpstr>
      <vt:lpstr>Quadrupoles &amp; dipoles</vt:lpstr>
      <vt:lpstr>the “inner Mongolia” beam line</vt:lpstr>
      <vt:lpstr>The Fitch-Cronin experiment</vt:lpstr>
      <vt:lpstr>Spark chamber</vt:lpstr>
      <vt:lpstr>PowerPoint Presentation</vt:lpstr>
      <vt:lpstr>PowerPoint Presentation</vt:lpstr>
      <vt:lpstr>PowerPoint Presentation</vt:lpstr>
      <vt:lpstr>Data-taking and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CP is violated!!</vt:lpstr>
      <vt:lpstr>PowerPoint Presentation</vt:lpstr>
      <vt:lpstr>Let’s look at e:</vt:lpstr>
      <vt:lpstr>Some comments</vt:lpstr>
      <vt:lpstr>virtual &amp; on-shell K0--K0 couplings </vt:lpstr>
      <vt:lpstr>Phase of e (h+-)</vt:lpstr>
      <vt:lpstr>K0 -- K0 basis states with CPV</vt:lpstr>
      <vt:lpstr>The CPLEAR experiment</vt:lpstr>
      <vt:lpstr>Strangeness-tagging at CPLEAR</vt:lpstr>
      <vt:lpstr>Time-dependence of K0(K0)p+p-</vt:lpstr>
      <vt:lpstr>Phase of (h+-) from CPLEAR</vt:lpstr>
      <vt:lpstr>Neutral Kaon spectrometer @ CERN</vt:lpstr>
      <vt:lpstr>Exploit KLKS coherent regeneration</vt:lpstr>
      <vt:lpstr>DM and f(h+-) measured via regeneration</vt:lpstr>
      <vt:lpstr>K0    K0 oscillations (mixing);no CPVCPV</vt:lpstr>
      <vt:lpstr>K0   K0 in a neutral K beam with CPV</vt:lpstr>
      <vt:lpstr>Measurements of 2Ree (circa 1974) </vt:lpstr>
      <vt:lpstr>Recent values of K-meson CPV parameters</vt:lpstr>
      <vt:lpstr>Summary of Lecture 3</vt:lpstr>
    </vt:vector>
  </TitlesOfParts>
  <Company>Seoul National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 Violation in Particle Physics</dc:title>
  <dc:creator>Stephen Olsen</dc:creator>
  <cp:lastModifiedBy>Microsoft Office User</cp:lastModifiedBy>
  <cp:revision>151</cp:revision>
  <cp:lastPrinted>2018-08-03T05:58:11Z</cp:lastPrinted>
  <dcterms:created xsi:type="dcterms:W3CDTF">2018-07-27T05:29:39Z</dcterms:created>
  <dcterms:modified xsi:type="dcterms:W3CDTF">2018-08-06T04:19:45Z</dcterms:modified>
</cp:coreProperties>
</file>