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sldIdLst>
    <p:sldId id="397" r:id="rId2"/>
    <p:sldId id="399" r:id="rId3"/>
    <p:sldId id="312" r:id="rId4"/>
    <p:sldId id="363" r:id="rId5"/>
    <p:sldId id="314" r:id="rId6"/>
    <p:sldId id="366" r:id="rId7"/>
    <p:sldId id="367" r:id="rId8"/>
    <p:sldId id="368" r:id="rId9"/>
    <p:sldId id="369" r:id="rId10"/>
    <p:sldId id="370" r:id="rId11"/>
    <p:sldId id="371" r:id="rId12"/>
    <p:sldId id="400" r:id="rId13"/>
    <p:sldId id="372" r:id="rId14"/>
    <p:sldId id="374" r:id="rId15"/>
    <p:sldId id="416" r:id="rId16"/>
    <p:sldId id="373" r:id="rId17"/>
    <p:sldId id="375" r:id="rId18"/>
    <p:sldId id="381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76" r:id="rId27"/>
    <p:sldId id="377" r:id="rId28"/>
    <p:sldId id="378" r:id="rId29"/>
    <p:sldId id="429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82" r:id="rId40"/>
    <p:sldId id="337" r:id="rId41"/>
    <p:sldId id="338" r:id="rId42"/>
    <p:sldId id="339" r:id="rId43"/>
    <p:sldId id="340" r:id="rId44"/>
    <p:sldId id="392" r:id="rId45"/>
    <p:sldId id="341" r:id="rId46"/>
    <p:sldId id="395" r:id="rId47"/>
    <p:sldId id="393" r:id="rId48"/>
    <p:sldId id="394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50" r:id="rId57"/>
    <p:sldId id="351" r:id="rId58"/>
    <p:sldId id="396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426" r:id="rId69"/>
    <p:sldId id="427" r:id="rId70"/>
    <p:sldId id="361" r:id="rId71"/>
    <p:sldId id="387" r:id="rId72"/>
    <p:sldId id="388" r:id="rId73"/>
    <p:sldId id="389" r:id="rId74"/>
    <p:sldId id="386" r:id="rId75"/>
    <p:sldId id="390" r:id="rId76"/>
    <p:sldId id="383" r:id="rId77"/>
    <p:sldId id="408" r:id="rId78"/>
    <p:sldId id="428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0432FF"/>
    <a:srgbClr val="9900CC"/>
    <a:srgbClr val="7A81FF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8"/>
    <p:restoredTop sz="86242" autoAdjust="0"/>
  </p:normalViewPr>
  <p:slideViewPr>
    <p:cSldViewPr snapToGrid="0" snapToObjects="1">
      <p:cViewPr varScale="1">
        <p:scale>
          <a:sx n="78" d="100"/>
          <a:sy n="78" d="100"/>
        </p:scale>
        <p:origin x="17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image" Target="../media/image12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DD3A-491F-1745-ACD2-83240632266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C9BA-1D21-C048-9DCE-95BB97E62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026F-901F-6A4F-A612-021D7EF061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3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C9BA-1D21-C048-9DCE-95BB97E620C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C9BA-1D21-C048-9DCE-95BB97E620C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FA885C-BDF4-2F4B-A72D-728B5CF6B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65D9-57DD-AD43-BFB9-63A4426EB0A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2504-A644-7A40-86EC-C9B82327D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emf"/><Relationship Id="rId7" Type="http://schemas.openxmlformats.org/officeDocument/2006/relationships/image" Target="../media/image39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emf"/><Relationship Id="rId9" Type="http://schemas.openxmlformats.org/officeDocument/2006/relationships/image" Target="../media/image4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6.png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95.wmf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98.png"/><Relationship Id="rId4" Type="http://schemas.openxmlformats.org/officeDocument/2006/relationships/image" Target="../media/image94.wmf"/><Relationship Id="rId9" Type="http://schemas.openxmlformats.org/officeDocument/2006/relationships/image" Target="../media/image9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98.png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23.png"/><Relationship Id="rId4" Type="http://schemas.openxmlformats.org/officeDocument/2006/relationships/oleObject" Target="../embeddings/oleObject45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png"/><Relationship Id="rId4" Type="http://schemas.openxmlformats.org/officeDocument/2006/relationships/image" Target="../media/image130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/>
            <a:r>
              <a:rPr kumimoji="0" lang="en-US" altLang="zh-CN" sz="4000">
                <a:ea typeface="宋体" pitchFamily="4" charset="-122"/>
                <a:cs typeface="宋体" pitchFamily="4" charset="-122"/>
              </a:rPr>
              <a:t>CP Violation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226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104063" y="5192713"/>
            <a:ext cx="1506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M.C. Escher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133725" y="5503863"/>
            <a:ext cx="30384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90"/>
                </a:solidFill>
              </a:rPr>
              <a:t>Stephen Lars Olsen</a:t>
            </a:r>
          </a:p>
          <a:p>
            <a:pPr algn="ctr"/>
            <a:endParaRPr lang="en-US" sz="2000">
              <a:solidFill>
                <a:srgbClr val="000090"/>
              </a:solidFill>
            </a:endParaRPr>
          </a:p>
          <a:p>
            <a:pPr algn="ctr"/>
            <a:endParaRPr lang="en-US" sz="1400">
              <a:solidFill>
                <a:srgbClr val="000090"/>
              </a:solidFill>
            </a:endParaRPr>
          </a:p>
          <a:p>
            <a:pPr algn="ctr"/>
            <a:r>
              <a:rPr lang="en-US" sz="1400">
                <a:solidFill>
                  <a:srgbClr val="000090"/>
                </a:solidFill>
              </a:rPr>
              <a:t>July-August, 2018</a:t>
            </a:r>
            <a:r>
              <a:rPr lang="en-US" sz="240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867400"/>
            <a:ext cx="254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810000" y="762000"/>
            <a:ext cx="14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-- Lecture</a:t>
            </a:r>
            <a:r>
              <a:rPr lang="en-US" dirty="0" smtClean="0"/>
              <a:t> 5 --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82650"/>
          </a:xfrm>
        </p:spPr>
        <p:txBody>
          <a:bodyPr/>
          <a:lstStyle/>
          <a:p>
            <a:r>
              <a:rPr lang="en-US" b="1" dirty="0"/>
              <a:t>  </a:t>
            </a:r>
            <a:r>
              <a:rPr lang="en-US" b="1" dirty="0">
                <a:solidFill>
                  <a:srgbClr val="9900CC"/>
                </a:solidFill>
              </a:rPr>
              <a:t>Large </a:t>
            </a:r>
            <a:r>
              <a:rPr lang="en-US" b="1" dirty="0" err="1">
                <a:solidFill>
                  <a:srgbClr val="9900CC"/>
                </a:solidFill>
              </a:rPr>
              <a:t>m</a:t>
            </a:r>
            <a:r>
              <a:rPr lang="en-US" b="1" baseline="-25000" dirty="0" err="1">
                <a:solidFill>
                  <a:srgbClr val="9900CC"/>
                </a:solidFill>
              </a:rPr>
              <a:t>t</a:t>
            </a:r>
            <a:r>
              <a:rPr lang="en-US" b="1" dirty="0" smtClean="0">
                <a:solidFill>
                  <a:srgbClr val="9900CC"/>
                </a:solidFill>
              </a:rPr>
              <a:t> would </a:t>
            </a:r>
            <a:r>
              <a:rPr lang="en-US" b="1" dirty="0" err="1" smtClean="0">
                <a:solidFill>
                  <a:srgbClr val="9900CC"/>
                </a:solidFill>
              </a:rPr>
              <a:t>overide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>
                <a:solidFill>
                  <a:srgbClr val="9900CC"/>
                </a:solidFill>
              </a:rPr>
              <a:t>GIM</a:t>
            </a:r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2016125"/>
            <a:ext cx="5791200" cy="2949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0" y="914400"/>
            <a:ext cx="51816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600" b="1" dirty="0" smtClean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if </a:t>
            </a:r>
            <a:r>
              <a:rPr kumimoji="1" lang="en-US" sz="3600" b="1" dirty="0" err="1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m</a:t>
            </a:r>
            <a:r>
              <a:rPr kumimoji="1" lang="en-US" sz="3600" b="1" baseline="-25000" dirty="0" err="1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t</a:t>
            </a:r>
            <a:r>
              <a:rPr kumimoji="1" lang="en-US" sz="3600" b="1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 &gt;&gt; m</a:t>
            </a:r>
            <a:r>
              <a:rPr kumimoji="1" lang="en-US" sz="3600" b="1" baseline="-25000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c </a:t>
            </a:r>
            <a:r>
              <a:rPr kumimoji="1" lang="en-US" sz="3600" b="1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&amp; m</a:t>
            </a:r>
            <a:r>
              <a:rPr kumimoji="1" lang="en-US" sz="3600" b="1" baseline="-25000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u</a:t>
            </a:r>
            <a:r>
              <a:rPr kumimoji="1" lang="en-US" sz="3600" b="1" dirty="0">
                <a:solidFill>
                  <a:srgbClr val="CC3300"/>
                </a:solidFill>
                <a:latin typeface="Times New Roman" charset="0"/>
                <a:ea typeface="MS PGothic" charset="0"/>
                <a:cs typeface="MS PGothic" charset="0"/>
              </a:rPr>
              <a:t>: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5029200" y="1219200"/>
            <a:ext cx="44196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28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GIM cancellation </a:t>
            </a:r>
          </a:p>
          <a:p>
            <a:pPr algn="ctr" eaLnBrk="0" hangingPunct="0"/>
            <a:r>
              <a:rPr kumimoji="1" lang="en-US" sz="28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is ineffective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6400800" y="5328749"/>
            <a:ext cx="18415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4400" i="1">
              <a:latin typeface="Symbol" charset="2"/>
              <a:ea typeface="MS PGothic" charset="0"/>
              <a:cs typeface="MS PGothic" charset="0"/>
            </a:endParaRP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114300" y="5076500"/>
            <a:ext cx="89154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4400" b="1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4400" b="1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B</a:t>
            </a:r>
            <a:r>
              <a:rPr kumimoji="1" lang="en-US" sz="4400" b="1" baseline="30000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0</a:t>
            </a:r>
            <a:r>
              <a:rPr kumimoji="1" lang="en-US" sz="4400" b="1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</a:t>
            </a:r>
            <a:r>
              <a:rPr kumimoji="1" lang="en-US" sz="4400" b="1" dirty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mixing </a:t>
            </a:r>
            <a:r>
              <a:rPr kumimoji="1" lang="en-US" sz="4400" b="1" dirty="0" smtClean="0">
                <a:solidFill>
                  <a:srgbClr val="660066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would be fast</a:t>
            </a:r>
            <a:endParaRPr kumimoji="1" lang="en-US" sz="4400" b="1" dirty="0">
              <a:solidFill>
                <a:srgbClr val="660066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2234541" y="5176349"/>
            <a:ext cx="381000" cy="0"/>
          </a:xfrm>
          <a:prstGeom prst="line">
            <a:avLst/>
          </a:prstGeom>
          <a:noFill/>
          <a:ln w="317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734669" y="5785949"/>
            <a:ext cx="7902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(and this</a:t>
            </a:r>
            <a:r>
              <a:rPr lang="en-US" sz="2800" b="1" dirty="0" smtClean="0"/>
              <a:t> would allows </a:t>
            </a:r>
            <a:r>
              <a:rPr lang="en-US" sz="2800" b="1" dirty="0"/>
              <a:t>us to </a:t>
            </a:r>
            <a:r>
              <a:rPr lang="en-US" sz="2800" b="1" dirty="0" smtClean="0"/>
              <a:t>access </a:t>
            </a:r>
            <a:r>
              <a:rPr lang="en-US" sz="2800" b="1" dirty="0" err="1" smtClean="0"/>
              <a:t>V</a:t>
            </a:r>
            <a:r>
              <a:rPr lang="en-US" sz="2800" b="1" baseline="-25000" dirty="0" err="1" smtClean="0"/>
              <a:t>td</a:t>
            </a:r>
            <a:r>
              <a:rPr lang="en-US" sz="2800" b="1" dirty="0" err="1" smtClean="0"/>
              <a:t>’s</a:t>
            </a:r>
            <a:r>
              <a:rPr lang="en-US" sz="2800" b="1" dirty="0" smtClean="0"/>
              <a:t> CPV phase)</a:t>
            </a:r>
            <a:endParaRPr lang="en-US" sz="2800" b="1" dirty="0"/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5289332" y="2496208"/>
            <a:ext cx="347116" cy="3100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3560380" y="4472150"/>
            <a:ext cx="365508" cy="312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4876800" y="4219910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endParaRPr kumimoji="1" lang="en-US" sz="3200" b="1" baseline="-25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5257800" y="4372310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3124200" y="2301768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endParaRPr kumimoji="1" lang="en-US" sz="3200" b="1" baseline="-25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3505200" y="2454168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282640" name="Text Box 16"/>
          <p:cNvSpPr txBox="1">
            <a:spLocks noChangeArrowheads="1"/>
          </p:cNvSpPr>
          <p:nvPr/>
        </p:nvSpPr>
        <p:spPr bwMode="auto">
          <a:xfrm>
            <a:off x="3339660" y="10033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t-quark</a:t>
            </a:r>
          </a:p>
          <a:p>
            <a:pPr algn="ctr"/>
            <a:r>
              <a:rPr lang="en-US" sz="2800" b="1" dirty="0"/>
              <a:t>dominates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/>
      <p:bldP spid="282632" grpId="0" animBg="1"/>
      <p:bldP spid="282633" grpId="0"/>
      <p:bldP spid="282634" grpId="0" animBg="1"/>
      <p:bldP spid="282635" grpId="0" animBg="1"/>
      <p:bldP spid="282636" grpId="0" animBg="1"/>
      <p:bldP spid="282637" grpId="0"/>
      <p:bldP spid="282638" grpId="0" animBg="1"/>
      <p:bldP spid="282639" grpId="0"/>
      <p:bldP spid="2826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3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—B</a:t>
            </a:r>
            <a:r>
              <a:rPr lang="en-US" baseline="30000" dirty="0" smtClean="0"/>
              <a:t>0</a:t>
            </a:r>
            <a:r>
              <a:rPr lang="en-US" dirty="0" smtClean="0"/>
              <a:t> mixing discovered in Germany</a:t>
            </a:r>
            <a:endParaRPr lang="en-US" dirty="0"/>
          </a:p>
        </p:txBody>
      </p:sp>
      <p:pic>
        <p:nvPicPr>
          <p:cNvPr id="3" name="Picture 2" descr="Screen shot 2016-07-03 at 1.44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91" y="1143000"/>
            <a:ext cx="5255382" cy="5430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>
            <a:off x="670049" y="14330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_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960" y="1316551"/>
          <a:ext cx="2521610" cy="51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2" name="Equation" r:id="rId4" imgW="812800" imgH="165100" progId="Equation.3">
                  <p:embed/>
                </p:oleObj>
              </mc:Choice>
              <mc:Fallback>
                <p:oleObj name="Equation" r:id="rId4" imgW="8128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0" y="1316551"/>
                        <a:ext cx="2521610" cy="512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06606" y="1828753"/>
          <a:ext cx="515004" cy="114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3" name="Equation" r:id="rId6" imgW="177800" imgH="393700" progId="Equation.3">
                  <p:embed/>
                </p:oleObj>
              </mc:Choice>
              <mc:Fallback>
                <p:oleObj name="Equation" r:id="rId6" imgW="1778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6" y="1828753"/>
                        <a:ext cx="515004" cy="1140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-1" y="3410308"/>
          <a:ext cx="25765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4" name="Equation" r:id="rId8" imgW="850900" imgH="177800" progId="Equation.3">
                  <p:embed/>
                </p:oleObj>
              </mc:Choice>
              <mc:Fallback>
                <p:oleObj name="Equation" r:id="rId8" imgW="850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410308"/>
                        <a:ext cx="2576513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47292" y="1143000"/>
            <a:ext cx="19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ARGUS Experiment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9217" y="1475985"/>
            <a:ext cx="14286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PLB 192, 245 (1987)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606" y="4221496"/>
            <a:ext cx="1804667" cy="1385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6391" y="4330262"/>
            <a:ext cx="2176589" cy="1446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" y="4389660"/>
            <a:ext cx="1480973" cy="1914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402" y="6221717"/>
            <a:ext cx="1579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Henning Schroeder</a:t>
            </a:r>
          </a:p>
          <a:p>
            <a:pPr algn="ctr"/>
            <a:r>
              <a:rPr lang="en-US" sz="1400" dirty="0" smtClean="0"/>
              <a:t>1945-2012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16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t</a:t>
            </a:r>
            <a:r>
              <a:rPr lang="en-US" dirty="0" smtClean="0"/>
              <a:t> prediction from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mixing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0" y="1336193"/>
            <a:ext cx="8700043" cy="194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294" y="3599813"/>
            <a:ext cx="5578229" cy="1164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522" y="4764053"/>
            <a:ext cx="639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Comic Sans MS"/>
              </a:rPr>
              <a:t>PDG 2012:  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</a:rPr>
              <a:t>m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</a:rPr>
              <a:t>t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</a:rPr>
              <a:t> = 173.5 ± 0.6 ± 0.6 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</a:rPr>
              <a:t>GeV</a:t>
            </a:r>
            <a:endParaRPr lang="en-US" sz="2400" b="1" dirty="0">
              <a:solidFill>
                <a:srgbClr val="800000"/>
              </a:solidFill>
              <a:latin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53478" y="549140"/>
            <a:ext cx="317493" cy="85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0800000">
            <a:off x="5236677" y="-17116"/>
            <a:ext cx="33855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</a:t>
            </a:r>
            <a:endParaRPr lang="en-US" sz="32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1073150" y="3633106"/>
            <a:ext cx="6997700" cy="1003923"/>
          </a:xfrm>
          <a:prstGeom prst="rect">
            <a:avLst/>
          </a:prstGeom>
          <a:solidFill>
            <a:schemeClr val="tx2">
              <a:lumMod val="40000"/>
              <a:lumOff val="60000"/>
              <a:alpha val="12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8792" y="126634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3271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6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Y.H. </a:t>
            </a:r>
            <a:r>
              <a:rPr lang="en-US" b="1" dirty="0" err="1"/>
              <a:t>Zheng</a:t>
            </a:r>
            <a:r>
              <a:rPr lang="en-US" b="1" dirty="0"/>
              <a:t>, PhD Thesis</a:t>
            </a:r>
          </a:p>
        </p:txBody>
      </p:sp>
      <p:pic>
        <p:nvPicPr>
          <p:cNvPr id="284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8715" y="1412475"/>
            <a:ext cx="5257800" cy="4887913"/>
          </a:xfrm>
          <a:noFill/>
          <a:ln/>
        </p:spPr>
      </p:pic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963685" y="6144796"/>
            <a:ext cx="350663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Arial" charset="0"/>
              </a:rPr>
              <a:t>Y.H</a:t>
            </a:r>
            <a:r>
              <a:rPr lang="en-US" sz="1200" dirty="0">
                <a:solidFill>
                  <a:srgbClr val="000090"/>
                </a:solidFill>
                <a:latin typeface="Arial" charset="0"/>
              </a:rPr>
              <a:t>. </a:t>
            </a:r>
            <a:r>
              <a:rPr lang="en-US" sz="1200" dirty="0" err="1">
                <a:solidFill>
                  <a:srgbClr val="000090"/>
                </a:solidFill>
                <a:latin typeface="Arial" charset="0"/>
              </a:rPr>
              <a:t>Zheng</a:t>
            </a:r>
            <a:r>
              <a:rPr lang="en-US" sz="1200" dirty="0">
                <a:solidFill>
                  <a:srgbClr val="000090"/>
                </a:solidFill>
                <a:latin typeface="Arial" charset="0"/>
              </a:rPr>
              <a:t> et al., Phys Rev. D </a:t>
            </a:r>
            <a:r>
              <a:rPr lang="en-US" sz="1200" b="1" dirty="0">
                <a:solidFill>
                  <a:srgbClr val="000090"/>
                </a:solidFill>
                <a:latin typeface="Arial" charset="0"/>
              </a:rPr>
              <a:t>67</a:t>
            </a:r>
            <a:r>
              <a:rPr lang="en-US" sz="1200" dirty="0">
                <a:solidFill>
                  <a:srgbClr val="000090"/>
                </a:solidFill>
                <a:latin typeface="Arial" charset="0"/>
              </a:rPr>
              <a:t> 092004 (2003)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 rot="16200000">
            <a:off x="536931" y="3260363"/>
            <a:ext cx="1585913" cy="7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N(B) – N(B)</a:t>
            </a:r>
          </a:p>
          <a:p>
            <a:r>
              <a:rPr lang="en-US" sz="900" b="1" dirty="0"/>
              <a:t>  </a:t>
            </a:r>
          </a:p>
          <a:p>
            <a:r>
              <a:rPr lang="en-US" b="1" dirty="0"/>
              <a:t>N(B) + N(B)</a:t>
            </a:r>
            <a:r>
              <a:rPr lang="en-US" dirty="0"/>
              <a:t> </a:t>
            </a:r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>
            <a:off x="1323538" y="322916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H="1" flipV="1">
            <a:off x="1018738" y="330536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6" name="Line 14"/>
          <p:cNvSpPr>
            <a:spLocks noChangeShapeType="1"/>
          </p:cNvSpPr>
          <p:nvPr/>
        </p:nvSpPr>
        <p:spPr bwMode="auto">
          <a:xfrm flipH="1" flipV="1">
            <a:off x="1399738" y="330536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33250" y="1848035"/>
          <a:ext cx="2863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7" name="Equation" r:id="rId4" imgW="1041400" imgH="203200" progId="Equation.3">
                  <p:embed/>
                </p:oleObj>
              </mc:Choice>
              <mc:Fallback>
                <p:oleObj name="Equation" r:id="rId4" imgW="10414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250" y="1848035"/>
                        <a:ext cx="28638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348765" y="1984097"/>
          <a:ext cx="2616815" cy="48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8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765" y="1984097"/>
                        <a:ext cx="2616815" cy="482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19" y="873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B-meson lifetime discovered at SLAC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33005"/>
              </p:ext>
            </p:extLst>
          </p:nvPr>
        </p:nvGraphicFramePr>
        <p:xfrm>
          <a:off x="4977916" y="3459536"/>
          <a:ext cx="3564798" cy="121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1" name="Equation" r:id="rId3" imgW="1384300" imgH="469900" progId="Equation.3">
                  <p:embed/>
                </p:oleObj>
              </mc:Choice>
              <mc:Fallback>
                <p:oleObj name="Equation" r:id="rId3" imgW="13843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916" y="3459536"/>
                        <a:ext cx="3564798" cy="1210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58771"/>
              </p:ext>
            </p:extLst>
          </p:nvPr>
        </p:nvGraphicFramePr>
        <p:xfrm>
          <a:off x="4679737" y="5005262"/>
          <a:ext cx="3746479" cy="31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2" name="Equation" r:id="rId5" imgW="2413000" imgH="203200" progId="Equation.3">
                  <p:embed/>
                </p:oleObj>
              </mc:Choice>
              <mc:Fallback>
                <p:oleObj name="Equation" r:id="rId5" imgW="24130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737" y="5005262"/>
                        <a:ext cx="3746479" cy="315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10933" y="3083386"/>
            <a:ext cx="20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SLAC result in 1987: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337" y="1538718"/>
            <a:ext cx="1995202" cy="1275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7077" y="1417638"/>
            <a:ext cx="1055496" cy="3514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94183" y="2112472"/>
            <a:ext cx="1055496" cy="3514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52" y="1769123"/>
            <a:ext cx="1098204" cy="865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4648" y="209394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30000" dirty="0" smtClean="0"/>
              <a:t>0</a:t>
            </a:r>
            <a:r>
              <a:rPr lang="en-US" b="1" dirty="0" smtClean="0"/>
              <a:t> meson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790" y="1023228"/>
            <a:ext cx="229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B-decays with</a:t>
            </a:r>
          </a:p>
          <a:p>
            <a:r>
              <a:rPr lang="en-US" b="1" dirty="0" smtClean="0"/>
              <a:t>positive decay lengths</a:t>
            </a:r>
            <a:endParaRPr lang="en-US" b="1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452515" y="6188665"/>
            <a:ext cx="9377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1675510" y="6188665"/>
            <a:ext cx="7244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1724515" y="5653264"/>
            <a:ext cx="474562" cy="246604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1724514" y="5456180"/>
            <a:ext cx="123947" cy="44368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1724513" y="5456180"/>
            <a:ext cx="335666" cy="44368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1402355" y="6045305"/>
            <a:ext cx="273155" cy="28225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704490">
            <a:off x="1371223" y="5677904"/>
            <a:ext cx="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endParaRPr lang="en-US" b="1" dirty="0">
              <a:solidFill>
                <a:srgbClr val="0070C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1512796" y="5899865"/>
            <a:ext cx="222013" cy="288800"/>
          </a:xfrm>
          <a:prstGeom prst="line">
            <a:avLst/>
          </a:prstGeom>
          <a:noFill/>
          <a:ln w="9525">
            <a:solidFill>
              <a:srgbClr val="0070C0"/>
            </a:solidFill>
            <a:prstDash val="sysDash"/>
            <a:round/>
            <a:headEnd type="triangle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 rot="1282645">
            <a:off x="1712434" y="5388656"/>
            <a:ext cx="686283" cy="33213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71898" y="5407234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B-meson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5575" y="5859963"/>
            <a:ext cx="214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</a:t>
            </a:r>
            <a:r>
              <a:rPr lang="en-US" sz="1400" b="1" dirty="0" err="1" smtClean="0">
                <a:latin typeface="Symbol" charset="2"/>
                <a:ea typeface="Symbol" charset="2"/>
                <a:cs typeface="Symbol" charset="2"/>
              </a:rPr>
              <a:t>gb</a:t>
            </a:r>
            <a:r>
              <a:rPr lang="en-US" sz="1400" b="1" dirty="0" err="1" smtClean="0"/>
              <a:t>ct</a:t>
            </a:r>
            <a:r>
              <a:rPr lang="en-US" sz="1400" b="1" dirty="0" smtClean="0"/>
              <a:t>&gt;~0.5mm~resolution</a:t>
            </a:r>
            <a:endParaRPr lang="en-US" sz="14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5" y="1657376"/>
            <a:ext cx="3365500" cy="3352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800" y="4930632"/>
            <a:ext cx="334989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W. Ash et al., Phys. Rev. </a:t>
            </a:r>
            <a:r>
              <a:rPr lang="en-US" sz="1400" dirty="0" err="1" smtClean="0">
                <a:solidFill>
                  <a:srgbClr val="000090"/>
                </a:solidFill>
              </a:rPr>
              <a:t>Lett</a:t>
            </a:r>
            <a:r>
              <a:rPr lang="en-US" sz="1400" dirty="0" smtClean="0">
                <a:solidFill>
                  <a:srgbClr val="000090"/>
                </a:solidFill>
              </a:rPr>
              <a:t>. 58, 640 (1987)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08071" y="1491329"/>
            <a:ext cx="474562" cy="2900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07783" y="4368510"/>
            <a:ext cx="7873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(cm)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129" y="-62353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 |</a:t>
            </a:r>
            <a:r>
              <a:rPr lang="en-US" sz="3600" dirty="0" err="1" smtClean="0"/>
              <a:t>V</a:t>
            </a:r>
            <a:r>
              <a:rPr lang="en-US" sz="3600" baseline="-25000" dirty="0" err="1" smtClean="0"/>
              <a:t>ub</a:t>
            </a:r>
            <a:r>
              <a:rPr lang="en-US" sz="3600" dirty="0" smtClean="0"/>
              <a:t>|/|</a:t>
            </a:r>
            <a:r>
              <a:rPr lang="en-US" sz="3600" dirty="0" err="1" smtClean="0"/>
              <a:t>V</a:t>
            </a:r>
            <a:r>
              <a:rPr lang="en-US" sz="3600" baseline="-25000" dirty="0" err="1" smtClean="0"/>
              <a:t>cb</a:t>
            </a:r>
            <a:r>
              <a:rPr lang="en-US" sz="3600" dirty="0" smtClean="0"/>
              <a:t>| from </a:t>
            </a:r>
            <a:r>
              <a:rPr lang="en-US" sz="3600" dirty="0" err="1" smtClean="0"/>
              <a:t>B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3600" dirty="0" err="1" smtClean="0">
                <a:sym typeface="Wingdings"/>
              </a:rPr>
              <a:t>Xe</a:t>
            </a:r>
            <a:r>
              <a:rPr lang="en-US" sz="3600" baseline="30000" dirty="0" err="1" smtClean="0">
                <a:sym typeface="Wingdings"/>
              </a:rPr>
              <a:t>±</a:t>
            </a:r>
            <a:r>
              <a:rPr lang="en-US" sz="3600" dirty="0" err="1" smtClean="0">
                <a:latin typeface="Symbol" charset="2"/>
                <a:ea typeface="Symbol" charset="2"/>
                <a:cs typeface="Symbol" charset="2"/>
                <a:sym typeface="Wingdings"/>
              </a:rPr>
              <a:t>n</a:t>
            </a:r>
            <a:r>
              <a:rPr lang="en-US" sz="3600" dirty="0" smtClean="0">
                <a:sym typeface="Wingdings"/>
              </a:rPr>
              <a:t> endpoint</a:t>
            </a:r>
            <a:endParaRPr lang="en-US" sz="3600" dirty="0"/>
          </a:p>
        </p:txBody>
      </p:sp>
      <p:pic>
        <p:nvPicPr>
          <p:cNvPr id="4" name="Picture 3" descr="Screen shot 2016-07-03 at 2.15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49" y="1029955"/>
            <a:ext cx="2149793" cy="1737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611" y="2055764"/>
            <a:ext cx="407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01396" y="181418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2474" y="1843081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947979" y="2091846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_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6331" y="2091846"/>
            <a:ext cx="7005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</a:p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48288" y="2531636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</a:t>
            </a:r>
            <a:r>
              <a:rPr lang="en-US" sz="1400" b="1" baseline="-25000" dirty="0" smtClean="0"/>
              <a:t>D</a:t>
            </a:r>
            <a:r>
              <a:rPr lang="en-US" sz="1400" b="1" dirty="0" smtClean="0"/>
              <a:t>≈1.87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64571" y="24341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0" y="979615"/>
            <a:ext cx="1652671" cy="436913"/>
          </a:xfrm>
          <a:prstGeom prst="rect">
            <a:avLst/>
          </a:prstGeom>
        </p:spPr>
      </p:pic>
      <p:pic>
        <p:nvPicPr>
          <p:cNvPr id="17" name="Picture 16" descr="Screen shot 2016-07-03 at 2.15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62" y="1055717"/>
            <a:ext cx="2149793" cy="17376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89394" y="1987787"/>
            <a:ext cx="7005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π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6709" y="183994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7787" y="186884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97787" y="2523420"/>
            <a:ext cx="143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π</a:t>
            </a:r>
            <a:r>
              <a:rPr lang="en-US" dirty="0" smtClean="0"/>
              <a:t>≈0.14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49924" y="2081526"/>
            <a:ext cx="407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5357463" y="2143838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_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4101" y="24693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811869" y="2219273"/>
            <a:ext cx="254321" cy="17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26971" y="2250650"/>
            <a:ext cx="321745" cy="205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18907" y="2130391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432FF"/>
                </a:solidFill>
              </a:rPr>
              <a:t>V</a:t>
            </a:r>
            <a:r>
              <a:rPr lang="en-US" b="1" baseline="-25000" dirty="0" err="1" smtClean="0">
                <a:solidFill>
                  <a:srgbClr val="0432FF"/>
                </a:solidFill>
              </a:rPr>
              <a:t>c</a:t>
            </a:r>
            <a:r>
              <a:rPr lang="en-US" sz="1600" b="1" baseline="-25000" dirty="0" err="1" smtClean="0">
                <a:solidFill>
                  <a:srgbClr val="0432FF"/>
                </a:solidFill>
              </a:rPr>
              <a:t>b</a:t>
            </a:r>
            <a:endParaRPr lang="en-US" sz="1600" b="1" dirty="0">
              <a:solidFill>
                <a:srgbClr val="0432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4538" y="2124956"/>
            <a:ext cx="4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ub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81" y="1119349"/>
            <a:ext cx="1589318" cy="415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24" y="3018240"/>
            <a:ext cx="4815700" cy="335905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3797605" y="4296834"/>
            <a:ext cx="0" cy="1066536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56227" y="3798060"/>
            <a:ext cx="9586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432FF"/>
                </a:solidFill>
              </a:rPr>
              <a:t>b</a:t>
            </a:r>
            <a:r>
              <a:rPr lang="en-US" sz="1400" b="1" dirty="0" err="1" smtClean="0">
                <a:solidFill>
                  <a:srgbClr val="0432FF"/>
                </a:solidFill>
                <a:sym typeface="Wingdings"/>
              </a:rPr>
              <a:t></a:t>
            </a:r>
            <a:r>
              <a:rPr lang="en-US" b="1" dirty="0" err="1" smtClean="0">
                <a:solidFill>
                  <a:srgbClr val="0432FF"/>
                </a:solidFill>
                <a:sym typeface="Wingdings"/>
              </a:rPr>
              <a:t>ce</a:t>
            </a:r>
            <a:r>
              <a:rPr lang="en-US" b="1" dirty="0" err="1" smtClean="0">
                <a:solidFill>
                  <a:srgbClr val="0432FF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n</a:t>
            </a:r>
            <a:endParaRPr lang="en-US" b="1" dirty="0" smtClean="0">
              <a:solidFill>
                <a:srgbClr val="0432FF"/>
              </a:solidFill>
              <a:latin typeface="Symbol" charset="2"/>
              <a:ea typeface="Symbol" charset="2"/>
              <a:cs typeface="Symbol" charset="2"/>
              <a:sym typeface="Wingdings"/>
            </a:endParaRPr>
          </a:p>
          <a:p>
            <a:pPr algn="ctr"/>
            <a:r>
              <a:rPr lang="en-US" sz="1600" b="1" dirty="0" smtClean="0">
                <a:solidFill>
                  <a:srgbClr val="0432FF"/>
                </a:solidFill>
                <a:sym typeface="Wingdings"/>
              </a:rPr>
              <a:t>endpoint</a:t>
            </a:r>
            <a:endParaRPr lang="en-US" sz="1600" b="1" dirty="0">
              <a:solidFill>
                <a:srgbClr val="0432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01032" y="4763067"/>
            <a:ext cx="0" cy="1066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9654" y="4264293"/>
            <a:ext cx="9586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sz="1400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ue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n</a:t>
            </a:r>
            <a:endParaRPr lang="en-US" b="1" dirty="0" smtClean="0">
              <a:solidFill>
                <a:srgbClr val="FF0000"/>
              </a:solidFill>
              <a:latin typeface="Symbol" charset="2"/>
              <a:ea typeface="Symbol" charset="2"/>
              <a:cs typeface="Symbol" charset="2"/>
              <a:sym typeface="Wingdings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endpoint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793" y="4071775"/>
            <a:ext cx="2811501" cy="2250640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7753395" y="4521423"/>
            <a:ext cx="0" cy="1066536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953188" y="4662019"/>
            <a:ext cx="0" cy="1066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367" y="5133019"/>
            <a:ext cx="834840" cy="215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614" y="3909031"/>
            <a:ext cx="944739" cy="180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76342" y="413232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432FF"/>
                </a:solidFill>
              </a:rPr>
              <a:t>2.31 </a:t>
            </a:r>
            <a:r>
              <a:rPr lang="en-US" sz="1600" b="1" dirty="0" err="1" smtClean="0">
                <a:solidFill>
                  <a:srgbClr val="0432FF"/>
                </a:solidFill>
              </a:rPr>
              <a:t>GeV</a:t>
            </a:r>
            <a:endParaRPr lang="en-US" sz="1600" b="1" dirty="0">
              <a:solidFill>
                <a:srgbClr val="0432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82463" y="447088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2.64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16" y="6076668"/>
            <a:ext cx="1180507" cy="251171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>
            <a:off x="6860907" y="6045714"/>
            <a:ext cx="971507" cy="26865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rot="163946">
            <a:off x="6324236" y="5620054"/>
            <a:ext cx="2033334" cy="213071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729133" y="4237434"/>
            <a:ext cx="2905152" cy="1408799"/>
          </a:xfrm>
          <a:prstGeom prst="straightConnector1">
            <a:avLst/>
          </a:prstGeom>
          <a:ln w="0">
            <a:solidFill>
              <a:schemeClr val="tx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53256" y="6069222"/>
            <a:ext cx="1911860" cy="281209"/>
          </a:xfrm>
          <a:prstGeom prst="straightConnector1">
            <a:avLst/>
          </a:prstGeom>
          <a:ln w="0">
            <a:solidFill>
              <a:schemeClr val="tx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27" y="-187839"/>
            <a:ext cx="8229600" cy="1143000"/>
          </a:xfrm>
        </p:spPr>
        <p:txBody>
          <a:bodyPr/>
          <a:lstStyle/>
          <a:p>
            <a:r>
              <a:rPr lang="en-US" dirty="0" smtClean="0"/>
              <a:t>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ub</a:t>
            </a:r>
            <a:r>
              <a:rPr lang="en-US" dirty="0" smtClean="0"/>
              <a:t>|= 0.0041±0.0009 (≈0.1|V</a:t>
            </a:r>
            <a:r>
              <a:rPr lang="en-US" baseline="-25000" dirty="0" smtClean="0"/>
              <a:t>cb</a:t>
            </a:r>
            <a:r>
              <a:rPr lang="en-US" dirty="0" smtClean="0"/>
              <a:t>|)</a:t>
            </a:r>
            <a:endParaRPr lang="en-US" dirty="0"/>
          </a:p>
        </p:txBody>
      </p:sp>
      <p:pic>
        <p:nvPicPr>
          <p:cNvPr id="20" name="Picture 19" descr="Screen shot 2016-07-03 at 2.38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24" y="1651467"/>
            <a:ext cx="5765800" cy="299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4279" y="1928145"/>
            <a:ext cx="17979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CLEO experiment</a:t>
            </a:r>
          </a:p>
          <a:p>
            <a:r>
              <a:rPr lang="en-US" dirty="0"/>
              <a:t> </a:t>
            </a:r>
            <a:r>
              <a:rPr lang="en-US" dirty="0" smtClean="0"/>
              <a:t>       2000</a:t>
            </a:r>
            <a:endParaRPr lang="en-US" dirty="0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0639"/>
              </p:ext>
            </p:extLst>
          </p:nvPr>
        </p:nvGraphicFramePr>
        <p:xfrm>
          <a:off x="3614589" y="2994494"/>
          <a:ext cx="912419" cy="39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3" name="Equation" r:id="rId4" imgW="635000" imgH="165100" progId="Equation.3">
                  <p:embed/>
                </p:oleObj>
              </mc:Choice>
              <mc:Fallback>
                <p:oleObj name="Equation" r:id="rId4" imgW="6350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589" y="2994494"/>
                        <a:ext cx="912419" cy="3911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589658" y="4235650"/>
            <a:ext cx="31892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S.A. Anderson, PhD thesis U. </a:t>
            </a:r>
            <a:r>
              <a:rPr lang="en-US" sz="1400" dirty="0" err="1" smtClean="0">
                <a:solidFill>
                  <a:srgbClr val="000090"/>
                </a:solidFill>
              </a:rPr>
              <a:t>Minn</a:t>
            </a:r>
            <a:r>
              <a:rPr lang="en-US" sz="1400" dirty="0" smtClean="0">
                <a:solidFill>
                  <a:srgbClr val="000090"/>
                </a:solidFill>
              </a:rPr>
              <a:t> (2002)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7079" y="3057951"/>
            <a:ext cx="17177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45200"/>
                </a:solidFill>
                <a:sym typeface="Wingdings"/>
              </a:rPr>
              <a:t>B</a:t>
            </a:r>
            <a:r>
              <a:rPr lang="en-US" b="1" dirty="0" err="1" smtClean="0">
                <a:solidFill>
                  <a:srgbClr val="945200"/>
                </a:solidFill>
                <a:sym typeface="Wingdings"/>
              </a:rPr>
              <a:t>X</a:t>
            </a:r>
            <a:r>
              <a:rPr lang="en-US" b="1" baseline="-25000" dirty="0" err="1" smtClean="0">
                <a:solidFill>
                  <a:srgbClr val="945200"/>
                </a:solidFill>
                <a:sym typeface="Wingdings"/>
              </a:rPr>
              <a:t>u</a:t>
            </a:r>
            <a:r>
              <a:rPr lang="en-US" b="1" dirty="0" err="1" smtClean="0">
                <a:solidFill>
                  <a:srgbClr val="945200"/>
                </a:solidFill>
                <a:sym typeface="Wingdings"/>
              </a:rPr>
              <a:t>e</a:t>
            </a:r>
            <a:r>
              <a:rPr lang="en-US" b="1" dirty="0" err="1" smtClean="0">
                <a:solidFill>
                  <a:srgbClr val="94520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n</a:t>
            </a:r>
            <a:r>
              <a:rPr lang="en-US" b="1" dirty="0" smtClean="0">
                <a:solidFill>
                  <a:srgbClr val="945200"/>
                </a:solidFill>
                <a:sym typeface="Wingdings"/>
              </a:rPr>
              <a:t> decays</a:t>
            </a:r>
            <a:endParaRPr lang="en-US" b="1" dirty="0">
              <a:solidFill>
                <a:srgbClr val="9452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192" y="2251310"/>
            <a:ext cx="9669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432FF"/>
                </a:solidFill>
                <a:sym typeface="Wingdings"/>
              </a:rPr>
              <a:t>B</a:t>
            </a:r>
            <a:r>
              <a:rPr lang="en-US" b="1" dirty="0" err="1" smtClean="0">
                <a:solidFill>
                  <a:srgbClr val="0432FF"/>
                </a:solidFill>
                <a:sym typeface="Wingdings"/>
              </a:rPr>
              <a:t>X</a:t>
            </a:r>
            <a:r>
              <a:rPr lang="en-US" b="1" baseline="-25000" dirty="0" err="1" smtClean="0">
                <a:solidFill>
                  <a:srgbClr val="0432FF"/>
                </a:solidFill>
                <a:sym typeface="Wingdings"/>
              </a:rPr>
              <a:t>c</a:t>
            </a:r>
            <a:r>
              <a:rPr lang="en-US" b="1" dirty="0" err="1" smtClean="0">
                <a:solidFill>
                  <a:srgbClr val="0432FF"/>
                </a:solidFill>
                <a:sym typeface="Wingdings"/>
              </a:rPr>
              <a:t>e</a:t>
            </a:r>
            <a:r>
              <a:rPr lang="en-US" b="1" dirty="0" err="1" smtClean="0">
                <a:solidFill>
                  <a:srgbClr val="0432FF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n</a:t>
            </a:r>
            <a:endParaRPr lang="en-US" b="1" dirty="0">
              <a:solidFill>
                <a:srgbClr val="0432FF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432FF"/>
                </a:solidFill>
                <a:sym typeface="Wingdings"/>
              </a:rPr>
              <a:t> decays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041" y="3128152"/>
            <a:ext cx="61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432FF"/>
                </a:solidFill>
              </a:rPr>
              <a:t>V</a:t>
            </a:r>
            <a:r>
              <a:rPr lang="en-US" b="1" baseline="-25000">
                <a:solidFill>
                  <a:srgbClr val="0432FF"/>
                </a:solidFill>
              </a:rPr>
              <a:t>c</a:t>
            </a:r>
            <a:r>
              <a:rPr lang="en-US" sz="1600" b="1" baseline="-25000">
                <a:solidFill>
                  <a:srgbClr val="0432FF"/>
                </a:solidFill>
              </a:rPr>
              <a:t>b</a:t>
            </a:r>
            <a:endParaRPr lang="en-US" sz="1600" b="1" dirty="0">
              <a:solidFill>
                <a:srgbClr val="0432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818" y="3522988"/>
            <a:ext cx="4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45200"/>
                </a:solidFill>
              </a:rPr>
              <a:t>V</a:t>
            </a:r>
            <a:r>
              <a:rPr lang="en-US" b="1" baseline="-25000" dirty="0" err="1" smtClean="0">
                <a:solidFill>
                  <a:srgbClr val="945200"/>
                </a:solidFill>
              </a:rPr>
              <a:t>ub</a:t>
            </a:r>
            <a:endParaRPr lang="en-US" b="1" dirty="0">
              <a:solidFill>
                <a:srgbClr val="945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9145"/>
            <a:ext cx="8229600" cy="1143000"/>
          </a:xfrm>
        </p:spPr>
        <p:txBody>
          <a:bodyPr/>
          <a:lstStyle/>
          <a:p>
            <a:r>
              <a:rPr lang="en-US" dirty="0" smtClean="0"/>
              <a:t>Carter-</a:t>
            </a:r>
            <a:r>
              <a:rPr lang="en-US" dirty="0" err="1" smtClean="0"/>
              <a:t>Sanda</a:t>
            </a:r>
            <a:r>
              <a:rPr lang="en-US" dirty="0" smtClean="0"/>
              <a:t> conditions are met!</a:t>
            </a: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263956" y="4404175"/>
          <a:ext cx="2475232" cy="84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1" name="Equation" r:id="rId3" imgW="1384300" imgH="469900" progId="Equation.3">
                  <p:embed/>
                </p:oleObj>
              </mc:Choice>
              <mc:Fallback>
                <p:oleObj name="Equation" r:id="rId3" imgW="13843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956" y="4404175"/>
                        <a:ext cx="2475232" cy="840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3165" y="4672479"/>
            <a:ext cx="70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SLAC:</a:t>
            </a:r>
            <a:endParaRPr lang="en-US" dirty="0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6615112" y="3744760"/>
          <a:ext cx="20716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2" name="Equation" r:id="rId5" imgW="914400" imgH="177800" progId="Equation.3">
                  <p:embed/>
                </p:oleObj>
              </mc:Choice>
              <mc:Fallback>
                <p:oleObj name="Equation" r:id="rId5" imgW="914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2" y="3744760"/>
                        <a:ext cx="207168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68508" y="3777066"/>
            <a:ext cx="156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ARGUS (DESY):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155" y="746546"/>
            <a:ext cx="3372256" cy="2874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7655" y="3195890"/>
            <a:ext cx="237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(~1990)</a:t>
            </a:r>
            <a:endParaRPr lang="en-US" dirty="0"/>
          </a:p>
        </p:txBody>
      </p:sp>
      <p:pic>
        <p:nvPicPr>
          <p:cNvPr id="12" name="Picture 11" descr="Screen shot 2016-07-03 at 3.34.38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31" y="3165060"/>
            <a:ext cx="4301176" cy="2917120"/>
          </a:xfrm>
          <a:prstGeom prst="rect">
            <a:avLst/>
          </a:prstGeom>
        </p:spPr>
      </p:pic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4088463" y="5388345"/>
          <a:ext cx="4887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3" name="Equation" r:id="rId9" imgW="2552700" imgH="215900" progId="Equation.3">
                  <p:embed/>
                </p:oleObj>
              </mc:Choice>
              <mc:Fallback>
                <p:oleObj name="Equation" r:id="rId9" imgW="25527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463" y="5388345"/>
                        <a:ext cx="48879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6"/>
            <a:ext cx="8229600" cy="617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Ashton Carter in 2015</a:t>
            </a:r>
            <a:endParaRPr lang="en-US" dirty="0"/>
          </a:p>
        </p:txBody>
      </p:sp>
      <p:pic>
        <p:nvPicPr>
          <p:cNvPr id="4" name="Picture 3" descr="Screen shot 2016-07-04 at 10.33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33" y="923671"/>
            <a:ext cx="5652607" cy="593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sz="8000" b="1"/>
              <a:t>The Key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52600"/>
            <a:ext cx="7772400" cy="1752600"/>
          </a:xfrm>
        </p:spPr>
        <p:txBody>
          <a:bodyPr/>
          <a:lstStyle/>
          <a:p>
            <a:r>
              <a:rPr lang="en-US" sz="7200" b="1">
                <a:solidFill>
                  <a:srgbClr val="000066"/>
                </a:solidFill>
                <a:latin typeface="Comic Sans MS" charset="0"/>
              </a:rPr>
              <a:t>Use B</a:t>
            </a:r>
            <a:r>
              <a:rPr lang="en-US" sz="7200" b="1" baseline="30000">
                <a:solidFill>
                  <a:srgbClr val="000066"/>
                </a:solidFill>
                <a:latin typeface="Comic Sans MS" charset="0"/>
              </a:rPr>
              <a:t>0</a:t>
            </a:r>
            <a:r>
              <a:rPr lang="en-US" sz="7200" b="1">
                <a:solidFill>
                  <a:srgbClr val="000066"/>
                </a:solidFill>
                <a:latin typeface="Comic Sans MS" charset="0"/>
              </a:rPr>
              <a:t> mesons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752600" y="3276600"/>
            <a:ext cx="1414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B</a:t>
            </a:r>
            <a:r>
              <a:rPr lang="en-US" sz="4400" b="1" baseline="30000"/>
              <a:t>0</a:t>
            </a:r>
            <a:r>
              <a:rPr lang="en-US" sz="4400" b="1"/>
              <a:t> =</a:t>
            </a:r>
            <a:r>
              <a:rPr lang="en-US"/>
              <a:t> 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029200" y="3276600"/>
            <a:ext cx="1414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B</a:t>
            </a:r>
            <a:r>
              <a:rPr lang="en-US" sz="4400" b="1" baseline="30000"/>
              <a:t>0</a:t>
            </a:r>
            <a:r>
              <a:rPr lang="en-US" sz="4400" b="1"/>
              <a:t> =</a:t>
            </a:r>
            <a:r>
              <a:rPr lang="en-US"/>
              <a:t> 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6400800" y="3352800"/>
            <a:ext cx="457200" cy="6096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b</a:t>
            </a: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6781800" y="3505200"/>
            <a:ext cx="457200" cy="6096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6858000" y="3581400"/>
            <a:ext cx="2286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3" name="Oval 9"/>
          <p:cNvSpPr>
            <a:spLocks noChangeArrowheads="1"/>
          </p:cNvSpPr>
          <p:nvPr/>
        </p:nvSpPr>
        <p:spPr bwMode="auto">
          <a:xfrm>
            <a:off x="3048000" y="3276600"/>
            <a:ext cx="457200" cy="6096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d</a:t>
            </a:r>
          </a:p>
        </p:txBody>
      </p:sp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3429000" y="3429000"/>
            <a:ext cx="457200" cy="6096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3505200" y="3505200"/>
            <a:ext cx="2286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5124076" y="3436851"/>
            <a:ext cx="228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1876604" y="4419600"/>
            <a:ext cx="612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B</a:t>
            </a:r>
            <a:r>
              <a:rPr lang="en-US" sz="4400" b="1" baseline="30000" dirty="0"/>
              <a:t>0</a:t>
            </a:r>
            <a:r>
              <a:rPr lang="en-US" sz="4400" b="1" dirty="0"/>
              <a:t>/B</a:t>
            </a:r>
            <a:r>
              <a:rPr lang="en-US" sz="4400" b="1" baseline="30000" dirty="0"/>
              <a:t>0</a:t>
            </a:r>
            <a:r>
              <a:rPr lang="en-US" sz="4400" b="1" dirty="0"/>
              <a:t> similar to K</a:t>
            </a:r>
            <a:r>
              <a:rPr lang="en-US" sz="4400" b="1" baseline="30000" dirty="0"/>
              <a:t>0</a:t>
            </a:r>
            <a:r>
              <a:rPr lang="en-US" sz="4400" b="1" dirty="0"/>
              <a:t>/K</a:t>
            </a:r>
            <a:r>
              <a:rPr lang="en-US" sz="4400" b="1" baseline="30000" dirty="0"/>
              <a:t>0</a:t>
            </a:r>
            <a:r>
              <a:rPr lang="en-US" baseline="30000" dirty="0"/>
              <a:t> </a:t>
            </a: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6480354" y="4572000"/>
            <a:ext cx="228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2898954" y="4495800"/>
            <a:ext cx="228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P spid="180228" grpId="0"/>
      <p:bldP spid="180229" grpId="0"/>
      <p:bldP spid="180230" grpId="0" animBg="1"/>
      <p:bldP spid="180231" grpId="0" animBg="1"/>
      <p:bldP spid="180232" grpId="0" animBg="1"/>
      <p:bldP spid="180233" grpId="0" animBg="1"/>
      <p:bldP spid="180234" grpId="0" animBg="1"/>
      <p:bldP spid="180235" grpId="0" animBg="1"/>
      <p:bldP spid="180236" grpId="0" animBg="1"/>
      <p:bldP spid="180237" grpId="0"/>
      <p:bldP spid="180238" grpId="0" animBg="1"/>
      <p:bldP spid="1802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of Lecture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852" y="1143000"/>
            <a:ext cx="8295091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  The </a:t>
            </a:r>
            <a:r>
              <a:rPr lang="en-US" dirty="0" err="1" smtClean="0"/>
              <a:t>Superweak</a:t>
            </a:r>
            <a:r>
              <a:rPr lang="en-US" dirty="0" smtClean="0"/>
              <a:t> model was a plausible explanation for the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/>
              <a:t> observation</a:t>
            </a:r>
          </a:p>
          <a:p>
            <a:pPr lvl="1"/>
            <a:r>
              <a:rPr lang="en-US" sz="1600" dirty="0" smtClean="0"/>
              <a:t>It predicted the phase of 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600" dirty="0" smtClean="0"/>
              <a:t> = 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600" baseline="-25000" dirty="0" err="1" smtClean="0"/>
              <a:t>SW</a:t>
            </a:r>
            <a:r>
              <a:rPr lang="en-US" sz="1600" dirty="0" smtClean="0"/>
              <a:t> =</a:t>
            </a:r>
            <a:r>
              <a:rPr lang="en-US" sz="1600" dirty="0" err="1" smtClean="0"/>
              <a:t>arctan</a:t>
            </a:r>
            <a:r>
              <a:rPr lang="en-US" sz="1600" dirty="0" smtClean="0"/>
              <a:t>(2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600" dirty="0" smtClean="0"/>
              <a:t>M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DG</a:t>
            </a:r>
            <a:r>
              <a:rPr lang="en-US" sz="1600" baseline="-25000" dirty="0" smtClean="0"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sz="1600" dirty="0" smtClean="0"/>
              <a:t>)≃45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in agreement with experiment,</a:t>
            </a:r>
          </a:p>
          <a:p>
            <a:pPr lvl="1"/>
            <a:r>
              <a:rPr lang="en-US" sz="1600" dirty="0" smtClean="0"/>
              <a:t>no other observable CPV processes, &amp; a dull future for specialists in the field. 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  Precise comparisons of the rates for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and  </a:t>
            </a:r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latin typeface="Symbol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latin typeface="Symbol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in high-statistics</a:t>
            </a:r>
          </a:p>
          <a:p>
            <a:r>
              <a:rPr lang="en-US" dirty="0" smtClean="0">
                <a:sym typeface="Wingdings"/>
              </a:rPr>
              <a:t>         experiments exposed a direct CPV amplitude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>
                <a:latin typeface="Symbol"/>
              </a:rPr>
              <a:t>pp</a:t>
            </a:r>
            <a:r>
              <a:rPr lang="en-US" dirty="0" smtClean="0">
                <a:sym typeface="Wingdings"/>
              </a:rPr>
              <a:t> decays, killing the</a:t>
            </a:r>
          </a:p>
          <a:p>
            <a:r>
              <a:rPr lang="en-US" dirty="0" smtClean="0">
                <a:sym typeface="Wingdings"/>
              </a:rPr>
              <a:t>         </a:t>
            </a:r>
            <a:r>
              <a:rPr lang="en-US" dirty="0" err="1" smtClean="0">
                <a:sym typeface="Wingdings"/>
              </a:rPr>
              <a:t>Superweak</a:t>
            </a:r>
            <a:r>
              <a:rPr lang="en-US" dirty="0" smtClean="0">
                <a:sym typeface="Wingdings"/>
              </a:rPr>
              <a:t> model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   The measured Weak Interaction charge of the d-quark is 0.98 G</a:t>
            </a:r>
            <a:r>
              <a:rPr lang="en-US" baseline="-25000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, that for the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s-quark is 0.21 G</a:t>
            </a:r>
            <a:r>
              <a:rPr lang="en-US" baseline="-25000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. These differences from G</a:t>
            </a:r>
            <a:r>
              <a:rPr lang="en-US" baseline="-25000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are due to quark-flavor mixing  </a:t>
            </a:r>
          </a:p>
          <a:p>
            <a:endParaRPr lang="en-US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The non-existence of Flavor-Changing Neutral Currents was explained by the </a:t>
            </a:r>
          </a:p>
          <a:p>
            <a:r>
              <a:rPr lang="en-US" dirty="0" smtClean="0">
                <a:sym typeface="Wingdings"/>
              </a:rPr>
              <a:t>        discovery of the charmed quark &amp; </a:t>
            </a:r>
            <a:r>
              <a:rPr lang="en-US" dirty="0" err="1" smtClean="0">
                <a:sym typeface="Wingdings"/>
              </a:rPr>
              <a:t>Unitarity</a:t>
            </a:r>
            <a:r>
              <a:rPr lang="en-US" dirty="0" smtClean="0">
                <a:sym typeface="Wingdings"/>
              </a:rPr>
              <a:t> of the 4-quark flavor mixing matrix</a:t>
            </a:r>
          </a:p>
          <a:p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Kobayashi </a:t>
            </a:r>
            <a:r>
              <a:rPr lang="en-US" dirty="0">
                <a:sym typeface="Wingdings"/>
              </a:rPr>
              <a:t>&amp; </a:t>
            </a:r>
            <a:r>
              <a:rPr lang="en-US" dirty="0" err="1">
                <a:sym typeface="Wingdings"/>
              </a:rPr>
              <a:t>Maskawa</a:t>
            </a:r>
            <a:r>
              <a:rPr lang="en-US" dirty="0">
                <a:sym typeface="Wingdings"/>
              </a:rPr>
              <a:t>: a CP violating phase can be accommodated in the quark-</a:t>
            </a:r>
          </a:p>
          <a:p>
            <a:r>
              <a:rPr lang="en-US" dirty="0">
                <a:sym typeface="Wingdings"/>
              </a:rPr>
              <a:t>      </a:t>
            </a:r>
            <a:r>
              <a:rPr lang="en-US" dirty="0" smtClean="0">
                <a:sym typeface="Wingdings"/>
              </a:rPr>
              <a:t>  flavor </a:t>
            </a:r>
            <a:r>
              <a:rPr lang="en-US" dirty="0">
                <a:sym typeface="Wingdings"/>
              </a:rPr>
              <a:t>mixing matrix but only if there are 6 quark flavors (not 3, </a:t>
            </a:r>
            <a:r>
              <a:rPr lang="en-US" dirty="0" smtClean="0">
                <a:sym typeface="Wingdings"/>
              </a:rPr>
              <a:t>known in </a:t>
            </a:r>
            <a:r>
              <a:rPr lang="en-US" dirty="0">
                <a:sym typeface="Wingdings"/>
              </a:rPr>
              <a:t>1973)</a:t>
            </a:r>
          </a:p>
          <a:p>
            <a:pPr>
              <a:buFont typeface="Arial"/>
              <a:buChar char="•"/>
            </a:pPr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Three </a:t>
            </a:r>
            <a:r>
              <a:rPr lang="en-US" dirty="0">
                <a:sym typeface="Wingdings"/>
              </a:rPr>
              <a:t>more quark-flavors are discovered: charm, bottom and top.</a:t>
            </a:r>
          </a:p>
          <a:p>
            <a:r>
              <a:rPr lang="en-US" dirty="0" smtClean="0">
                <a:sym typeface="Wingding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  <a:latin typeface="Times New Roman" charset="0"/>
              </a:rPr>
              <a:t>Primer on B mesons</a:t>
            </a:r>
            <a:r>
              <a:rPr lang="en-US" sz="4400" b="1">
                <a:solidFill>
                  <a:schemeClr val="tx2"/>
                </a:solidFill>
                <a:latin typeface="Times New Roman" charset="0"/>
              </a:rPr>
              <a:t> 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600200" y="1828800"/>
            <a:ext cx="177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r>
              <a:rPr lang="ja-JP" altLang="en-US" sz="2800" b="1">
                <a:solidFill>
                  <a:srgbClr val="660033"/>
                </a:solidFill>
                <a:latin typeface="Arial" charset="0"/>
                <a:ea typeface="ＭＳ Ｐゴシック" charset="-128"/>
              </a:rPr>
              <a:t>小学课本</a:t>
            </a:r>
            <a:r>
              <a:rPr lang="en-US" sz="3200" b="1">
                <a:solidFill>
                  <a:srgbClr val="660033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82000" cy="5181600"/>
          </a:xfrm>
        </p:spPr>
        <p:txBody>
          <a:bodyPr/>
          <a:lstStyle/>
          <a:p>
            <a:r>
              <a:rPr lang="en-US" b="1" dirty="0"/>
              <a:t>What are B mesons?</a:t>
            </a:r>
          </a:p>
          <a:p>
            <a:pPr lvl="1"/>
            <a:r>
              <a:rPr lang="en-US" b="1" dirty="0"/>
              <a:t>B</a:t>
            </a:r>
            <a:r>
              <a:rPr lang="en-US" b="1" baseline="30000" dirty="0"/>
              <a:t>0</a:t>
            </a:r>
            <a:r>
              <a:rPr lang="en-US" b="1" dirty="0"/>
              <a:t> = </a:t>
            </a:r>
            <a:r>
              <a:rPr lang="en-US" b="1" dirty="0" err="1">
                <a:latin typeface="Comic Sans MS" charset="0"/>
              </a:rPr>
              <a:t>d</a:t>
            </a:r>
            <a:r>
              <a:rPr lang="en-US" b="1" dirty="0">
                <a:latin typeface="Comic Sans MS" charset="0"/>
              </a:rPr>
              <a:t> </a:t>
            </a:r>
            <a:r>
              <a:rPr lang="en-US" b="1" dirty="0" err="1">
                <a:latin typeface="Comic Sans MS" charset="0"/>
              </a:rPr>
              <a:t>b</a:t>
            </a:r>
            <a:r>
              <a:rPr lang="en-US" b="1" dirty="0"/>
              <a:t>                       B</a:t>
            </a:r>
            <a:r>
              <a:rPr lang="en-US" b="1" baseline="30000" dirty="0"/>
              <a:t>0</a:t>
            </a:r>
            <a:r>
              <a:rPr lang="en-US" b="1" dirty="0"/>
              <a:t> = </a:t>
            </a:r>
            <a:r>
              <a:rPr lang="en-US" b="1" dirty="0" err="1">
                <a:latin typeface="Comic Sans MS" charset="0"/>
              </a:rPr>
              <a:t>b</a:t>
            </a:r>
            <a:r>
              <a:rPr lang="en-US" b="1" dirty="0">
                <a:latin typeface="Comic Sans MS" charset="0"/>
              </a:rPr>
              <a:t> </a:t>
            </a:r>
            <a:r>
              <a:rPr lang="en-US" b="1" dirty="0" err="1">
                <a:latin typeface="Comic Sans MS" charset="0"/>
              </a:rPr>
              <a:t>d</a:t>
            </a:r>
            <a:endParaRPr lang="en-US" b="1" dirty="0">
              <a:latin typeface="Comic Sans MS" charset="0"/>
            </a:endParaRPr>
          </a:p>
          <a:p>
            <a:pPr lvl="1">
              <a:buFontTx/>
              <a:buNone/>
            </a:pPr>
            <a:r>
              <a:rPr lang="en-US" sz="1000" b="1" dirty="0"/>
              <a:t>  </a:t>
            </a:r>
          </a:p>
          <a:p>
            <a:pPr lvl="1"/>
            <a:r>
              <a:rPr lang="en-US" b="1" dirty="0"/>
              <a:t>B</a:t>
            </a:r>
            <a:r>
              <a:rPr lang="en-US" b="1" baseline="30000" dirty="0">
                <a:latin typeface="Symbol" charset="2"/>
              </a:rPr>
              <a:t>+</a:t>
            </a:r>
            <a:r>
              <a:rPr lang="en-US" b="1" dirty="0"/>
              <a:t> = </a:t>
            </a:r>
            <a:r>
              <a:rPr lang="en-US" b="1" dirty="0" err="1">
                <a:latin typeface="Comic Sans MS" charset="0"/>
              </a:rPr>
              <a:t>u</a:t>
            </a:r>
            <a:r>
              <a:rPr lang="en-US" b="1" dirty="0">
                <a:latin typeface="Comic Sans MS" charset="0"/>
              </a:rPr>
              <a:t> </a:t>
            </a:r>
            <a:r>
              <a:rPr lang="en-US" b="1" dirty="0" err="1">
                <a:latin typeface="Comic Sans MS" charset="0"/>
              </a:rPr>
              <a:t>b</a:t>
            </a:r>
            <a:r>
              <a:rPr lang="en-US" b="1" dirty="0"/>
              <a:t>                       B</a:t>
            </a:r>
            <a:r>
              <a:rPr lang="en-US" b="1" baseline="30000" dirty="0">
                <a:latin typeface="Symbol" charset="2"/>
              </a:rPr>
              <a:t>-</a:t>
            </a:r>
            <a:r>
              <a:rPr lang="en-US" b="1" dirty="0"/>
              <a:t> = </a:t>
            </a:r>
            <a:r>
              <a:rPr lang="en-US" b="1" dirty="0" err="1">
                <a:latin typeface="Comic Sans MS" charset="0"/>
              </a:rPr>
              <a:t>b</a:t>
            </a:r>
            <a:r>
              <a:rPr lang="en-US" b="1" dirty="0">
                <a:latin typeface="Comic Sans MS" charset="0"/>
              </a:rPr>
              <a:t> </a:t>
            </a:r>
            <a:r>
              <a:rPr lang="en-US" b="1" dirty="0" err="1">
                <a:latin typeface="Comic Sans MS" charset="0"/>
              </a:rPr>
              <a:t>u</a:t>
            </a:r>
            <a:endParaRPr lang="en-US" b="1" dirty="0">
              <a:latin typeface="Comic Sans MS" charset="0"/>
            </a:endParaRPr>
          </a:p>
          <a:p>
            <a:pPr lvl="1"/>
            <a:r>
              <a:rPr lang="en-US" b="1" dirty="0"/>
              <a:t>J</a:t>
            </a:r>
            <a:r>
              <a:rPr lang="en-US" b="1" baseline="30000" dirty="0"/>
              <a:t>PC</a:t>
            </a:r>
            <a:r>
              <a:rPr lang="en-US" b="1" dirty="0"/>
              <a:t> = 0</a:t>
            </a:r>
            <a:r>
              <a:rPr lang="en-US" b="1" baseline="30000" dirty="0">
                <a:latin typeface="Symbol" charset="2"/>
              </a:rPr>
              <a:t>- +</a:t>
            </a:r>
          </a:p>
          <a:p>
            <a:pPr lvl="1"/>
            <a:r>
              <a:rPr lang="en-US" b="1" dirty="0"/>
              <a:t> </a:t>
            </a:r>
            <a:r>
              <a:rPr lang="en-US" b="1" dirty="0" err="1">
                <a:latin typeface="Symbol" charset="2"/>
              </a:rPr>
              <a:t>t</a:t>
            </a:r>
            <a:r>
              <a:rPr lang="en-US" b="1" dirty="0"/>
              <a:t>= 1.5 </a:t>
            </a:r>
            <a:r>
              <a:rPr lang="en-US" b="1" dirty="0" err="1"/>
              <a:t>x</a:t>
            </a:r>
            <a:r>
              <a:rPr lang="en-US" b="1" dirty="0"/>
              <a:t> 10</a:t>
            </a:r>
            <a:r>
              <a:rPr lang="en-US" b="1" baseline="30000" dirty="0"/>
              <a:t>-12</a:t>
            </a:r>
            <a:r>
              <a:rPr lang="en-US" b="1" dirty="0"/>
              <a:t> </a:t>
            </a:r>
            <a:r>
              <a:rPr lang="en-US" b="1" dirty="0" err="1"/>
              <a:t>s</a:t>
            </a:r>
            <a:r>
              <a:rPr lang="en-US" b="1" dirty="0"/>
              <a:t>  (c</a:t>
            </a:r>
            <a:r>
              <a:rPr lang="en-US" b="1" dirty="0">
                <a:latin typeface="Symbol" charset="2"/>
              </a:rPr>
              <a:t>t </a:t>
            </a:r>
            <a:r>
              <a:rPr lang="en-US" b="1" dirty="0" err="1">
                <a:latin typeface="Symbol" charset="2"/>
                <a:sym typeface="Symbol" charset="2"/>
              </a:rPr>
              <a:t></a:t>
            </a:r>
            <a:r>
              <a:rPr lang="en-US" b="1" dirty="0">
                <a:latin typeface="Symbol" charset="2"/>
                <a:sym typeface="Symbol" charset="2"/>
              </a:rPr>
              <a:t> 450 m</a:t>
            </a:r>
            <a:r>
              <a:rPr lang="en-US" b="1" dirty="0">
                <a:sym typeface="Symbol" charset="2"/>
              </a:rPr>
              <a:t>m)</a:t>
            </a:r>
          </a:p>
          <a:p>
            <a:r>
              <a:rPr lang="en-US" b="1" dirty="0">
                <a:sym typeface="Symbol" charset="2"/>
              </a:rPr>
              <a:t>How do they decay?</a:t>
            </a:r>
          </a:p>
          <a:p>
            <a:pPr lvl="1"/>
            <a:r>
              <a:rPr lang="en-US" b="1" dirty="0">
                <a:sym typeface="Symbol" charset="2"/>
              </a:rPr>
              <a:t>usually to charm: </a:t>
            </a:r>
            <a:r>
              <a:rPr lang="en-US" b="1" dirty="0">
                <a:solidFill>
                  <a:srgbClr val="990033"/>
                </a:solidFill>
                <a:sym typeface="Symbol" charset="2"/>
              </a:rPr>
              <a:t>|</a:t>
            </a:r>
            <a:r>
              <a:rPr lang="en-US" b="1" dirty="0">
                <a:solidFill>
                  <a:srgbClr val="990033"/>
                </a:solidFill>
                <a:latin typeface="Comic Sans MS" charset="0"/>
                <a:sym typeface="Symbol" charset="2"/>
              </a:rPr>
              <a:t>b</a:t>
            </a:r>
            <a:r>
              <a:rPr lang="en-US" b="1" dirty="0">
                <a:solidFill>
                  <a:srgbClr val="990033"/>
                </a:solidFill>
                <a:latin typeface="Comic Sans MS" charset="0"/>
                <a:sym typeface="Wingdings" charset="2"/>
              </a:rPr>
              <a:t>c</a:t>
            </a:r>
            <a:r>
              <a:rPr lang="en-US" b="1" dirty="0">
                <a:solidFill>
                  <a:srgbClr val="990033"/>
                </a:solidFill>
                <a:sym typeface="Wingdings" charset="2"/>
              </a:rPr>
              <a:t>|</a:t>
            </a:r>
            <a:r>
              <a:rPr lang="en-US" b="1" baseline="30000" dirty="0">
                <a:solidFill>
                  <a:srgbClr val="990033"/>
                </a:solidFill>
                <a:sym typeface="Wingdings" charset="2"/>
              </a:rPr>
              <a:t>2 </a:t>
            </a:r>
            <a:r>
              <a:rPr lang="en-US" b="1" dirty="0" err="1">
                <a:solidFill>
                  <a:srgbClr val="990033"/>
                </a:solidFill>
                <a:sym typeface="Symbol" charset="2"/>
              </a:rPr>
              <a:t></a:t>
            </a:r>
            <a:r>
              <a:rPr lang="en-US" b="1" dirty="0">
                <a:solidFill>
                  <a:srgbClr val="990033"/>
                </a:solidFill>
                <a:sym typeface="Symbol" charset="2"/>
              </a:rPr>
              <a:t> |</a:t>
            </a:r>
            <a:r>
              <a:rPr lang="en-US" b="1" dirty="0">
                <a:solidFill>
                  <a:srgbClr val="990033"/>
                </a:solidFill>
                <a:latin typeface="Comic Sans MS" charset="0"/>
                <a:sym typeface="Wingdings" charset="2"/>
              </a:rPr>
              <a:t>b</a:t>
            </a:r>
            <a:r>
              <a:rPr lang="en-US" b="1" dirty="0">
                <a:solidFill>
                  <a:srgbClr val="990033"/>
                </a:solidFill>
                <a:latin typeface="Comic Sans MS" charset="0"/>
                <a:sym typeface="Symbol" charset="2"/>
              </a:rPr>
              <a:t></a:t>
            </a:r>
            <a:r>
              <a:rPr lang="en-US" b="1" dirty="0">
                <a:solidFill>
                  <a:srgbClr val="990033"/>
                </a:solidFill>
                <a:latin typeface="Comic Sans MS" charset="0"/>
                <a:sym typeface="Wingdings" charset="2"/>
              </a:rPr>
              <a:t>u</a:t>
            </a:r>
            <a:r>
              <a:rPr lang="en-US" b="1" dirty="0">
                <a:solidFill>
                  <a:srgbClr val="990033"/>
                </a:solidFill>
                <a:sym typeface="Wingdings" charset="2"/>
              </a:rPr>
              <a:t>|</a:t>
            </a:r>
            <a:r>
              <a:rPr lang="en-US" b="1" baseline="30000" dirty="0">
                <a:solidFill>
                  <a:srgbClr val="990033"/>
                </a:solidFill>
                <a:sym typeface="Wingdings" charset="2"/>
              </a:rPr>
              <a:t>2</a:t>
            </a:r>
            <a:r>
              <a:rPr lang="en-US" b="1" dirty="0">
                <a:solidFill>
                  <a:srgbClr val="990033"/>
                </a:solidFill>
                <a:sym typeface="Wingdings" charset="2"/>
              </a:rPr>
              <a:t> </a:t>
            </a:r>
            <a:r>
              <a:rPr lang="en-US" b="1" dirty="0" err="1">
                <a:solidFill>
                  <a:srgbClr val="990033"/>
                </a:solidFill>
                <a:sym typeface="Symbol" charset="2"/>
              </a:rPr>
              <a:t></a:t>
            </a:r>
            <a:r>
              <a:rPr lang="en-US" b="1" dirty="0">
                <a:solidFill>
                  <a:srgbClr val="990033"/>
                </a:solidFill>
                <a:sym typeface="Symbol" charset="2"/>
              </a:rPr>
              <a:t> 100</a:t>
            </a:r>
          </a:p>
          <a:p>
            <a:r>
              <a:rPr lang="en-US" b="1" dirty="0">
                <a:sym typeface="Symbol" charset="2"/>
              </a:rPr>
              <a:t>How are they produced?</a:t>
            </a:r>
          </a:p>
          <a:p>
            <a:pPr lvl="1"/>
            <a:r>
              <a:rPr lang="en-US" b="1" dirty="0" err="1">
                <a:solidFill>
                  <a:srgbClr val="336600"/>
                </a:solidFill>
                <a:sym typeface="Symbol" charset="2"/>
              </a:rPr>
              <a:t>e</a:t>
            </a:r>
            <a:r>
              <a:rPr lang="en-US" b="1" baseline="30000" dirty="0" err="1">
                <a:solidFill>
                  <a:srgbClr val="336600"/>
                </a:solidFill>
                <a:latin typeface="Symbol" charset="2"/>
                <a:sym typeface="Symbol" charset="2"/>
              </a:rPr>
              <a:t>+</a:t>
            </a:r>
            <a:r>
              <a:rPr lang="en-US" b="1" dirty="0" err="1">
                <a:solidFill>
                  <a:srgbClr val="336600"/>
                </a:solidFill>
                <a:sym typeface="Symbol" charset="2"/>
              </a:rPr>
              <a:t>e</a:t>
            </a:r>
            <a:r>
              <a:rPr lang="en-US" b="1" baseline="30000" dirty="0">
                <a:solidFill>
                  <a:srgbClr val="336600"/>
                </a:solidFill>
                <a:latin typeface="Symbol" charset="2"/>
                <a:sym typeface="Symbol" charset="2"/>
              </a:rPr>
              <a:t>-</a:t>
            </a:r>
            <a:r>
              <a:rPr lang="en-US" b="1" dirty="0">
                <a:solidFill>
                  <a:srgbClr val="336600"/>
                </a:solidFill>
                <a:sym typeface="Symbol" charset="2"/>
              </a:rPr>
              <a:t> </a:t>
            </a:r>
            <a:r>
              <a:rPr lang="en-US" b="1" dirty="0" err="1">
                <a:solidFill>
                  <a:srgbClr val="336600"/>
                </a:solidFill>
                <a:sym typeface="Symbol" charset="2"/>
              </a:rPr>
              <a:t></a:t>
            </a:r>
            <a:r>
              <a:rPr lang="en-US" b="1" dirty="0">
                <a:solidFill>
                  <a:srgbClr val="336600"/>
                </a:solidFill>
                <a:sym typeface="Wingdings" charset="2"/>
              </a:rPr>
              <a:t> (4S) </a:t>
            </a:r>
            <a:r>
              <a:rPr lang="en-US" b="1" dirty="0" err="1">
                <a:solidFill>
                  <a:srgbClr val="336600"/>
                </a:solidFill>
                <a:sym typeface="Symbol" charset="2"/>
              </a:rPr>
              <a:t></a:t>
            </a:r>
            <a:r>
              <a:rPr lang="en-US" b="1" dirty="0">
                <a:solidFill>
                  <a:srgbClr val="336600"/>
                </a:solidFill>
                <a:sym typeface="Wingdings" charset="2"/>
              </a:rPr>
              <a:t> B B</a:t>
            </a:r>
            <a:r>
              <a:rPr lang="en-US" b="1" dirty="0">
                <a:sym typeface="Wingdings" charset="2"/>
              </a:rPr>
              <a:t>  is the cleanest process</a:t>
            </a:r>
            <a:endParaRPr lang="en-US" b="1" dirty="0">
              <a:sym typeface="Symbol" charset="2"/>
            </a:endParaRPr>
          </a:p>
          <a:p>
            <a:pPr lvl="1"/>
            <a:endParaRPr lang="en-US" b="1" dirty="0">
              <a:sym typeface="Symbol" charset="2"/>
            </a:endParaRPr>
          </a:p>
          <a:p>
            <a:endParaRPr lang="en-US" b="1" dirty="0">
              <a:latin typeface="Symbol" charset="2"/>
            </a:endParaRPr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2051054" y="1723095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2068234" y="24384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3755468" y="5722851"/>
            <a:ext cx="228600" cy="0"/>
          </a:xfrm>
          <a:prstGeom prst="line">
            <a:avLst/>
          </a:prstGeom>
          <a:noFill/>
          <a:ln w="31750">
            <a:solidFill>
              <a:srgbClr val="33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82650"/>
          </a:xfrm>
          <a:noFill/>
          <a:ln/>
        </p:spPr>
        <p:txBody>
          <a:bodyPr/>
          <a:lstStyle/>
          <a:p>
            <a:r>
              <a:rPr lang="en-US" sz="3200" b="1" dirty="0"/>
              <a:t>Lesson 1: </a:t>
            </a:r>
            <a:r>
              <a:rPr lang="en-US" b="1" dirty="0">
                <a:solidFill>
                  <a:srgbClr val="990033"/>
                </a:solidFill>
              </a:rPr>
              <a:t>Basic properties </a:t>
            </a:r>
          </a:p>
        </p:txBody>
      </p:sp>
      <p:sp>
        <p:nvSpPr>
          <p:cNvPr id="182281" name="Oval 9"/>
          <p:cNvSpPr>
            <a:spLocks noChangeArrowheads="1"/>
          </p:cNvSpPr>
          <p:nvPr/>
        </p:nvSpPr>
        <p:spPr bwMode="auto">
          <a:xfrm>
            <a:off x="6705600" y="22860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u</a:t>
            </a:r>
            <a:r>
              <a:rPr lang="en-US" sz="2000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-</a:t>
            </a:r>
            <a:r>
              <a:rPr lang="en-US" sz="2000" b="1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2/3</a:t>
            </a:r>
          </a:p>
        </p:txBody>
      </p:sp>
      <p:sp>
        <p:nvSpPr>
          <p:cNvPr id="182282" name="Oval 10"/>
          <p:cNvSpPr>
            <a:spLocks noChangeArrowheads="1"/>
          </p:cNvSpPr>
          <p:nvPr/>
        </p:nvSpPr>
        <p:spPr bwMode="auto">
          <a:xfrm>
            <a:off x="3200400" y="24384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b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+</a:t>
            </a:r>
            <a:r>
              <a:rPr lang="en-US" sz="20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1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/3</a:t>
            </a:r>
            <a:endParaRPr lang="en-US" sz="2000" b="1" baseline="300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82283" name="Oval 11"/>
          <p:cNvSpPr>
            <a:spLocks noChangeArrowheads="1"/>
          </p:cNvSpPr>
          <p:nvPr/>
        </p:nvSpPr>
        <p:spPr bwMode="auto">
          <a:xfrm>
            <a:off x="2514600" y="2438400"/>
            <a:ext cx="609600" cy="609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u</a:t>
            </a:r>
            <a:r>
              <a:rPr lang="en-US" sz="2000" b="1" baseline="30000">
                <a:latin typeface="Arial" charset="0"/>
              </a:rPr>
              <a:t>+2/3</a:t>
            </a:r>
          </a:p>
        </p:txBody>
      </p:sp>
      <p:sp>
        <p:nvSpPr>
          <p:cNvPr id="182284" name="Oval 12"/>
          <p:cNvSpPr>
            <a:spLocks noChangeArrowheads="1"/>
          </p:cNvSpPr>
          <p:nvPr/>
        </p:nvSpPr>
        <p:spPr bwMode="auto">
          <a:xfrm>
            <a:off x="6172200" y="2286000"/>
            <a:ext cx="533400" cy="609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b</a:t>
            </a:r>
            <a:r>
              <a:rPr lang="en-US" sz="2000" b="1" baseline="30000">
                <a:latin typeface="Arial" charset="0"/>
              </a:rPr>
              <a:t>-1/3</a:t>
            </a:r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3163048" y="2590800"/>
            <a:ext cx="2286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6705600" y="2475756"/>
            <a:ext cx="2286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7" name="Oval 15"/>
          <p:cNvSpPr>
            <a:spLocks noChangeArrowheads="1"/>
          </p:cNvSpPr>
          <p:nvPr/>
        </p:nvSpPr>
        <p:spPr bwMode="auto">
          <a:xfrm>
            <a:off x="6781800" y="1371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d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+</a:t>
            </a:r>
            <a:r>
              <a:rPr lang="en-US" sz="20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1/3</a:t>
            </a:r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6324600" y="1371600"/>
            <a:ext cx="533400" cy="609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b</a:t>
            </a:r>
            <a:r>
              <a:rPr lang="en-US" sz="2000" b="1" baseline="30000">
                <a:latin typeface="Arial" charset="0"/>
              </a:rPr>
              <a:t>-1/3</a:t>
            </a:r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6781800" y="1524000"/>
            <a:ext cx="3048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5163780" y="16764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1" name="Oval 19"/>
          <p:cNvSpPr>
            <a:spLocks noChangeArrowheads="1"/>
          </p:cNvSpPr>
          <p:nvPr/>
        </p:nvSpPr>
        <p:spPr bwMode="auto">
          <a:xfrm>
            <a:off x="3276600" y="16002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b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+</a:t>
            </a:r>
            <a:r>
              <a:rPr lang="en-US" sz="20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1</a:t>
            </a:r>
            <a:r>
              <a:rPr lang="en-US" sz="20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/3</a:t>
            </a:r>
            <a:endParaRPr lang="en-US" sz="2000" b="1" baseline="300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82292" name="Oval 20"/>
          <p:cNvSpPr>
            <a:spLocks noChangeArrowheads="1"/>
          </p:cNvSpPr>
          <p:nvPr/>
        </p:nvSpPr>
        <p:spPr bwMode="auto">
          <a:xfrm>
            <a:off x="2590800" y="1676400"/>
            <a:ext cx="609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d</a:t>
            </a:r>
            <a:r>
              <a:rPr lang="en-US" sz="2000" b="1" baseline="30000">
                <a:latin typeface="Arial" charset="0"/>
              </a:rPr>
              <a:t>-1/3</a:t>
            </a:r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3257924" y="1752600"/>
            <a:ext cx="2286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108500" y="2475756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950"/>
            <a:ext cx="8229600" cy="882650"/>
          </a:xfrm>
        </p:spPr>
        <p:txBody>
          <a:bodyPr/>
          <a:lstStyle/>
          <a:p>
            <a:r>
              <a:rPr lang="en-US" sz="3200" b="1" dirty="0"/>
              <a:t>Lesson 2: </a:t>
            </a:r>
            <a:r>
              <a:rPr lang="en-US" b="1" dirty="0">
                <a:solidFill>
                  <a:srgbClr val="990033"/>
                </a:solidFill>
              </a:rPr>
              <a:t>“flavor-specific” B decays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04800" y="1095375"/>
            <a:ext cx="830580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In &gt;95% of B</a:t>
            </a:r>
            <a:r>
              <a:rPr kumimoji="1" lang="en-US" sz="36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36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 decays:</a:t>
            </a:r>
          </a:p>
          <a:p>
            <a:pPr eaLnBrk="0" hangingPunct="0"/>
            <a:r>
              <a:rPr kumimoji="1" lang="en-US" sz="36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  </a:t>
            </a:r>
            <a:r>
              <a:rPr kumimoji="1" lang="en-US" sz="2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 B</a:t>
            </a:r>
            <a:r>
              <a:rPr kumimoji="1" lang="en-US" sz="2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 and B</a:t>
            </a:r>
            <a:r>
              <a:rPr kumimoji="1" lang="en-US" sz="2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 are distinguishable by their decay products</a:t>
            </a:r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810000" y="2590800"/>
            <a:ext cx="175260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X </a:t>
            </a:r>
            <a:r>
              <a:rPr kumimoji="1" lang="en-US" sz="3600" b="1" i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l</a:t>
            </a:r>
            <a:r>
              <a:rPr kumimoji="1" lang="en-US" sz="3600" b="1" i="1" baseline="30000">
                <a:solidFill>
                  <a:srgbClr val="9900CC"/>
                </a:solidFill>
                <a:latin typeface="Symbol" charset="2"/>
                <a:ea typeface="MS PGothic" charset="0"/>
                <a:cs typeface="MS PGothic" charset="0"/>
              </a:rPr>
              <a:t>+ </a:t>
            </a:r>
            <a:r>
              <a:rPr kumimoji="1" lang="en-US" sz="3600" b="1" i="1">
                <a:solidFill>
                  <a:srgbClr val="9900CC"/>
                </a:solidFill>
                <a:latin typeface="Symbol" charset="2"/>
                <a:ea typeface="MS PGothic" charset="0"/>
                <a:cs typeface="MS PGothic" charset="0"/>
              </a:rPr>
              <a:t>n</a:t>
            </a:r>
            <a:r>
              <a:rPr kumimoji="1" lang="en-US" sz="3600" b="1" i="1">
                <a:latin typeface="Symbol" charset="2"/>
                <a:ea typeface="MS PGothic" charset="0"/>
                <a:cs typeface="MS PGothic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X </a:t>
            </a:r>
            <a:r>
              <a:rPr kumimoji="1" lang="en-US" sz="3600" b="1" i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l</a:t>
            </a:r>
            <a:r>
              <a:rPr kumimoji="1" lang="en-US" sz="3600" b="1" i="1" baseline="30000">
                <a:solidFill>
                  <a:srgbClr val="990033"/>
                </a:solidFill>
                <a:latin typeface="Symbol" charset="2"/>
                <a:ea typeface="MS PGothic" charset="0"/>
                <a:cs typeface="MS PGothic" charset="0"/>
              </a:rPr>
              <a:t>- </a:t>
            </a:r>
            <a:r>
              <a:rPr kumimoji="1" lang="en-US" sz="3600" b="1" i="1">
                <a:solidFill>
                  <a:srgbClr val="990033"/>
                </a:solidFill>
                <a:latin typeface="Symbol" charset="2"/>
                <a:ea typeface="MS PGothic" charset="0"/>
                <a:cs typeface="MS PGothic" charset="0"/>
              </a:rPr>
              <a:t>n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905000" y="28956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6553200" y="28194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6629400" y="2895600"/>
            <a:ext cx="533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2819400" y="2971800"/>
            <a:ext cx="914400" cy="3048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flipH="1">
            <a:off x="5334000" y="3352800"/>
            <a:ext cx="1143000" cy="228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H="1" flipV="1">
            <a:off x="5181600" y="2895600"/>
            <a:ext cx="1295400" cy="22860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2819400" y="3429000"/>
            <a:ext cx="914400" cy="30480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0" y="2362200"/>
            <a:ext cx="20732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semileptonic decays:</a:t>
            </a: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 flipH="1">
            <a:off x="3048000" y="3352800"/>
            <a:ext cx="304800" cy="3048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H="1">
            <a:off x="5791200" y="2819400"/>
            <a:ext cx="228600" cy="3810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3886200" y="4495800"/>
            <a:ext cx="99060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D X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D X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1752600" y="48006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6400800" y="47244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6477000" y="4800600"/>
            <a:ext cx="533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V="1">
            <a:off x="2667000" y="4876800"/>
            <a:ext cx="914400" cy="3048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 flipH="1">
            <a:off x="5181600" y="5257800"/>
            <a:ext cx="1143000" cy="228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 flipH="1" flipV="1">
            <a:off x="5029200" y="4800600"/>
            <a:ext cx="1295400" cy="22860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2667000" y="5334000"/>
            <a:ext cx="914400" cy="30480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 flipH="1">
            <a:off x="2895600" y="5257800"/>
            <a:ext cx="304800" cy="3048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638800" y="4724400"/>
            <a:ext cx="228600" cy="3810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0" y="4267200"/>
            <a:ext cx="20732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hadronic decays:</a:t>
            </a:r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3962400" y="4572000"/>
            <a:ext cx="381000" cy="0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1663170" y="1902272"/>
            <a:ext cx="2286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24" name="Oval 28"/>
          <p:cNvSpPr>
            <a:spLocks noChangeArrowheads="1"/>
          </p:cNvSpPr>
          <p:nvPr/>
        </p:nvSpPr>
        <p:spPr bwMode="auto">
          <a:xfrm>
            <a:off x="8153400" y="45720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Arial" charset="0"/>
              </a:rPr>
              <a:t>q</a:t>
            </a:r>
            <a:endParaRPr lang="en-US" sz="2000" b="1" baseline="30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83325" name="Oval 29"/>
          <p:cNvSpPr>
            <a:spLocks noChangeArrowheads="1"/>
          </p:cNvSpPr>
          <p:nvPr/>
        </p:nvSpPr>
        <p:spPr bwMode="auto">
          <a:xfrm>
            <a:off x="7848600" y="4648200"/>
            <a:ext cx="3810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C</a:t>
            </a:r>
            <a:r>
              <a:rPr lang="en-US" sz="2000" b="1" baseline="30000">
                <a:latin typeface="Arial" charset="0"/>
              </a:rPr>
              <a:t>+2/3</a:t>
            </a:r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8305800" y="4648200"/>
            <a:ext cx="3048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27" name="Text Box 31"/>
          <p:cNvSpPr txBox="1">
            <a:spLocks noChangeArrowheads="1"/>
          </p:cNvSpPr>
          <p:nvPr/>
        </p:nvSpPr>
        <p:spPr bwMode="auto">
          <a:xfrm>
            <a:off x="80772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D</a:t>
            </a:r>
          </a:p>
        </p:txBody>
      </p:sp>
      <p:sp>
        <p:nvSpPr>
          <p:cNvPr id="183328" name="Oval 32"/>
          <p:cNvSpPr>
            <a:spLocks noChangeArrowheads="1"/>
          </p:cNvSpPr>
          <p:nvPr/>
        </p:nvSpPr>
        <p:spPr bwMode="auto">
          <a:xfrm>
            <a:off x="8229600" y="5791200"/>
            <a:ext cx="4572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Arial" charset="0"/>
              </a:rPr>
              <a:t>q</a:t>
            </a:r>
          </a:p>
        </p:txBody>
      </p:sp>
      <p:sp>
        <p:nvSpPr>
          <p:cNvPr id="183329" name="Oval 33"/>
          <p:cNvSpPr>
            <a:spLocks noChangeArrowheads="1"/>
          </p:cNvSpPr>
          <p:nvPr/>
        </p:nvSpPr>
        <p:spPr bwMode="auto">
          <a:xfrm>
            <a:off x="7772400" y="5715000"/>
            <a:ext cx="533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+2/3</a:t>
            </a:r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7848600" y="5867400"/>
            <a:ext cx="3048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31" name="Text Box 35"/>
          <p:cNvSpPr txBox="1">
            <a:spLocks noChangeArrowheads="1"/>
          </p:cNvSpPr>
          <p:nvPr/>
        </p:nvSpPr>
        <p:spPr bwMode="auto">
          <a:xfrm flipH="1">
            <a:off x="8153400" y="5410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D</a:t>
            </a:r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82296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882650"/>
          </a:xfrm>
        </p:spPr>
        <p:txBody>
          <a:bodyPr/>
          <a:lstStyle/>
          <a:p>
            <a:r>
              <a:rPr lang="en-US" sz="3200" b="1" dirty="0"/>
              <a:t>Lesson 3:  </a:t>
            </a:r>
            <a:r>
              <a:rPr lang="en-US" sz="4000" b="1" dirty="0">
                <a:solidFill>
                  <a:srgbClr val="336600"/>
                </a:solidFill>
              </a:rPr>
              <a:t>B </a:t>
            </a:r>
            <a:r>
              <a:rPr lang="en-US" sz="4000" b="1" dirty="0">
                <a:solidFill>
                  <a:srgbClr val="336600"/>
                </a:solidFill>
                <a:sym typeface="Symbol" charset="2"/>
              </a:rPr>
              <a:t></a:t>
            </a:r>
            <a:r>
              <a:rPr lang="en-US" sz="4000" b="1" dirty="0">
                <a:solidFill>
                  <a:srgbClr val="336600"/>
                </a:solidFill>
                <a:sym typeface="Wingdings" charset="2"/>
              </a:rPr>
              <a:t> CP </a:t>
            </a:r>
            <a:r>
              <a:rPr lang="en-US" sz="4000" b="1" dirty="0" err="1">
                <a:solidFill>
                  <a:srgbClr val="336600"/>
                </a:solidFill>
                <a:sym typeface="Wingdings" charset="2"/>
              </a:rPr>
              <a:t>eigenstate</a:t>
            </a:r>
            <a:r>
              <a:rPr lang="en-US" sz="4000" b="1" dirty="0">
                <a:solidFill>
                  <a:srgbClr val="336600"/>
                </a:solidFill>
                <a:sym typeface="Wingdings" charset="2"/>
              </a:rPr>
              <a:t> </a:t>
            </a:r>
            <a:r>
              <a:rPr lang="en-US" sz="4000" b="1" dirty="0">
                <a:solidFill>
                  <a:srgbClr val="336600"/>
                </a:solidFill>
              </a:rPr>
              <a:t>decays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0580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In</a:t>
            </a:r>
            <a:r>
              <a:rPr kumimoji="1" lang="en-US" sz="3600" b="1" dirty="0" smtClean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1~</a:t>
            </a:r>
            <a:r>
              <a:rPr kumimoji="1" lang="en-US" sz="36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2</a:t>
            </a:r>
            <a:r>
              <a:rPr kumimoji="1" lang="en-US" sz="3600" b="1" dirty="0" smtClean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% </a:t>
            </a:r>
            <a:r>
              <a:rPr kumimoji="1" lang="en-US" sz="36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of B</a:t>
            </a:r>
            <a:r>
              <a:rPr kumimoji="1" lang="en-US" sz="3600" b="1" baseline="30000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36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decays:</a:t>
            </a:r>
          </a:p>
          <a:p>
            <a:pPr eaLnBrk="0" hangingPunct="0"/>
            <a:r>
              <a:rPr kumimoji="1" lang="en-US" sz="36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 </a:t>
            </a:r>
            <a:r>
              <a:rPr kumimoji="1" lang="en-US" sz="24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28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final state is equally accessible from B</a:t>
            </a:r>
            <a:r>
              <a:rPr kumimoji="1" lang="en-US" sz="2800" b="1" baseline="30000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8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and B</a:t>
            </a:r>
            <a:r>
              <a:rPr kumimoji="1" lang="en-US" sz="2800" b="1" baseline="30000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800" b="1" dirty="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endParaRPr kumimoji="1" lang="en-US" sz="2400" b="1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810000" y="2590800"/>
            <a:ext cx="1752600" cy="2127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3600" b="1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y</a:t>
            </a:r>
            <a:r>
              <a:rPr kumimoji="1" lang="en-US" sz="36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600" b="1" baseline="-25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3600" b="1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y</a:t>
            </a:r>
            <a:r>
              <a:rPr kumimoji="1" lang="en-US" sz="36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600" b="1" baseline="-25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L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4400" b="1" baseline="30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…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905000" y="28956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553200" y="28194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6629400" y="2895600"/>
            <a:ext cx="533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V="1">
            <a:off x="2819400" y="2971800"/>
            <a:ext cx="914400" cy="3048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H="1">
            <a:off x="5334000" y="3352800"/>
            <a:ext cx="1143000" cy="228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0" y="2362200"/>
            <a:ext cx="20732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 dirty="0" err="1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charmonium</a:t>
            </a:r>
            <a:r>
              <a:rPr kumimoji="1" lang="en-US" sz="2400" b="1" dirty="0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 decays: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886200" y="4495800"/>
            <a:ext cx="1219200" cy="2035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p</a:t>
            </a:r>
            <a:r>
              <a:rPr kumimoji="1" lang="en-US" sz="3600" b="1" baseline="30000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+</a:t>
            </a:r>
            <a:r>
              <a:rPr kumimoji="1" lang="en-US" sz="3600" b="1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p</a:t>
            </a:r>
            <a:r>
              <a:rPr kumimoji="1" lang="en-US" sz="3600" b="1" baseline="30000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-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200" b="1" baseline="30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+</a:t>
            </a:r>
            <a:r>
              <a:rPr kumimoji="1" lang="en-US" sz="32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200" b="1" baseline="30000">
                <a:solidFill>
                  <a:srgbClr val="336600"/>
                </a:solidFill>
                <a:latin typeface="Symbol" charset="2"/>
                <a:ea typeface="MS PGothic" charset="0"/>
                <a:cs typeface="MS PGothic" charset="0"/>
              </a:rPr>
              <a:t>-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sz="4400" b="1" baseline="30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…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1752600" y="48006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89217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400" b="1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4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6477000" y="4800600"/>
            <a:ext cx="533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2667000" y="4876800"/>
            <a:ext cx="914400" cy="3048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 flipH="1">
            <a:off x="5181600" y="5257800"/>
            <a:ext cx="1143000" cy="228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0" y="4267200"/>
            <a:ext cx="20732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charmless decays:</a:t>
            </a:r>
          </a:p>
        </p:txBody>
      </p:sp>
      <p:sp>
        <p:nvSpPr>
          <p:cNvPr id="185362" name="Line 18"/>
          <p:cNvSpPr>
            <a:spLocks noChangeShapeType="1"/>
          </p:cNvSpPr>
          <p:nvPr/>
        </p:nvSpPr>
        <p:spPr bwMode="auto">
          <a:xfrm>
            <a:off x="7391400" y="1676400"/>
            <a:ext cx="228600" cy="0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2743200" y="3505200"/>
            <a:ext cx="990600" cy="228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 flipH="1" flipV="1">
            <a:off x="5334000" y="2971800"/>
            <a:ext cx="1066800" cy="1524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2667000" y="5410200"/>
            <a:ext cx="1066800" cy="1524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 flipH="1" flipV="1">
            <a:off x="5029200" y="4876800"/>
            <a:ext cx="1219200" cy="1524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7" name="Oval 23"/>
          <p:cNvSpPr>
            <a:spLocks noChangeArrowheads="1"/>
          </p:cNvSpPr>
          <p:nvPr/>
        </p:nvSpPr>
        <p:spPr bwMode="auto">
          <a:xfrm>
            <a:off x="8305800" y="34290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c</a:t>
            </a:r>
            <a:r>
              <a:rPr lang="en-US" sz="2000" b="1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-</a:t>
            </a:r>
            <a:r>
              <a:rPr lang="en-US" sz="20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2/3</a:t>
            </a:r>
          </a:p>
        </p:txBody>
      </p:sp>
      <p:sp>
        <p:nvSpPr>
          <p:cNvPr id="185368" name="Oval 24"/>
          <p:cNvSpPr>
            <a:spLocks noChangeArrowheads="1"/>
          </p:cNvSpPr>
          <p:nvPr/>
        </p:nvSpPr>
        <p:spPr bwMode="auto">
          <a:xfrm>
            <a:off x="8001000" y="3505200"/>
            <a:ext cx="3810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Arial" charset="0"/>
              </a:rPr>
              <a:t>c</a:t>
            </a:r>
            <a:r>
              <a:rPr lang="en-US" sz="2000" b="1" baseline="30000" dirty="0" smtClean="0">
                <a:latin typeface="Arial" charset="0"/>
              </a:rPr>
              <a:t>+</a:t>
            </a:r>
            <a:r>
              <a:rPr lang="en-US" sz="2000" b="1" baseline="30000" dirty="0">
                <a:latin typeface="Arial" charset="0"/>
              </a:rPr>
              <a:t>2/3</a:t>
            </a:r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>
            <a:off x="8458200" y="3505200"/>
            <a:ext cx="1524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7924800" y="2971800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J/</a:t>
            </a:r>
            <a:r>
              <a:rPr lang="en-US" sz="2400" b="1">
                <a:latin typeface="Symbol" charset="2"/>
              </a:rPr>
              <a:t>y</a:t>
            </a:r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 flipV="1">
            <a:off x="79248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 flipH="1" flipV="1">
            <a:off x="8915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73" name="Text Box 29"/>
          <p:cNvSpPr txBox="1">
            <a:spLocks noChangeArrowheads="1"/>
          </p:cNvSpPr>
          <p:nvPr/>
        </p:nvSpPr>
        <p:spPr bwMode="auto">
          <a:xfrm>
            <a:off x="7904163" y="4114800"/>
            <a:ext cx="123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J</a:t>
            </a:r>
            <a:r>
              <a:rPr lang="en-US" sz="2400" b="1" baseline="30000"/>
              <a:t>PC</a:t>
            </a:r>
            <a:r>
              <a:rPr lang="en-US" sz="2400" b="1"/>
              <a:t>=1</a:t>
            </a:r>
            <a:r>
              <a:rPr lang="en-US" sz="2400" b="1" baseline="30000"/>
              <a:t>--</a:t>
            </a:r>
          </a:p>
        </p:txBody>
      </p:sp>
      <p:sp>
        <p:nvSpPr>
          <p:cNvPr id="185374" name="Text Box 30"/>
          <p:cNvSpPr txBox="1">
            <a:spLocks noChangeArrowheads="1"/>
          </p:cNvSpPr>
          <p:nvPr/>
        </p:nvSpPr>
        <p:spPr bwMode="auto">
          <a:xfrm>
            <a:off x="7924800" y="4419600"/>
            <a:ext cx="90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CP=+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458200" cy="882650"/>
          </a:xfrm>
        </p:spPr>
        <p:txBody>
          <a:bodyPr/>
          <a:lstStyle/>
          <a:p>
            <a:r>
              <a:rPr lang="en-US" sz="3200" b="1" dirty="0"/>
              <a:t>Lesson 4:</a:t>
            </a:r>
            <a:r>
              <a:rPr lang="en-US" b="1" dirty="0"/>
              <a:t>  </a:t>
            </a:r>
            <a:r>
              <a:rPr lang="en-US" b="1" dirty="0">
                <a:solidFill>
                  <a:srgbClr val="660066"/>
                </a:solidFill>
              </a:rPr>
              <a:t>The </a:t>
            </a:r>
            <a:r>
              <a:rPr lang="en-US" b="1" dirty="0">
                <a:solidFill>
                  <a:srgbClr val="660066"/>
                </a:solidFill>
                <a:sym typeface="Symbol" charset="2"/>
              </a:rPr>
              <a:t>(4S) resonance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572000" cy="4572000"/>
          </a:xfrm>
        </p:spPr>
        <p:txBody>
          <a:bodyPr/>
          <a:lstStyle/>
          <a:p>
            <a:r>
              <a:rPr lang="en-US" b="1">
                <a:solidFill>
                  <a:srgbClr val="660066"/>
                </a:solidFill>
                <a:sym typeface="Symbol" charset="2"/>
              </a:rPr>
              <a:t></a:t>
            </a:r>
            <a:r>
              <a:rPr lang="en-US" b="1">
                <a:solidFill>
                  <a:srgbClr val="660066"/>
                </a:solidFill>
              </a:rPr>
              <a:t>(e</a:t>
            </a:r>
            <a:r>
              <a:rPr lang="en-US" b="1" baseline="30000">
                <a:solidFill>
                  <a:srgbClr val="660066"/>
                </a:solidFill>
                <a:latin typeface="Symbol" charset="2"/>
              </a:rPr>
              <a:t>+</a:t>
            </a:r>
            <a:r>
              <a:rPr lang="en-US" b="1">
                <a:solidFill>
                  <a:srgbClr val="660066"/>
                </a:solidFill>
              </a:rPr>
              <a:t>e</a:t>
            </a:r>
            <a:r>
              <a:rPr lang="en-US" b="1" baseline="30000">
                <a:solidFill>
                  <a:srgbClr val="660066"/>
                </a:solidFill>
                <a:latin typeface="Symbol" charset="2"/>
              </a:rPr>
              <a:t>-</a:t>
            </a:r>
            <a:r>
              <a:rPr lang="en-US" b="1">
                <a:solidFill>
                  <a:srgbClr val="660066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660066"/>
                </a:solidFill>
                <a:sym typeface="Wingdings" charset="2"/>
              </a:rPr>
              <a:t>BB) </a:t>
            </a:r>
            <a:r>
              <a:rPr lang="en-US" b="1">
                <a:solidFill>
                  <a:srgbClr val="660066"/>
                </a:solidFill>
                <a:sym typeface="Symbol" charset="2"/>
              </a:rPr>
              <a:t> </a:t>
            </a:r>
            <a:r>
              <a:rPr lang="en-US" b="1">
                <a:solidFill>
                  <a:srgbClr val="660066"/>
                </a:solidFill>
                <a:sym typeface="Wingdings" charset="2"/>
              </a:rPr>
              <a:t>1nb</a:t>
            </a:r>
          </a:p>
          <a:p>
            <a:r>
              <a:rPr lang="en-US" b="1">
                <a:solidFill>
                  <a:srgbClr val="660066"/>
                </a:solidFill>
                <a:sym typeface="Wingdings" charset="2"/>
              </a:rPr>
              <a:t>B</a:t>
            </a:r>
            <a:r>
              <a:rPr lang="en-US" b="1" baseline="30000">
                <a:solidFill>
                  <a:srgbClr val="660066"/>
                </a:solidFill>
                <a:sym typeface="Wingdings" charset="2"/>
              </a:rPr>
              <a:t>0</a:t>
            </a:r>
            <a:r>
              <a:rPr lang="en-US" b="1">
                <a:solidFill>
                  <a:srgbClr val="660066"/>
                </a:solidFill>
                <a:sym typeface="Wingdings" charset="2"/>
              </a:rPr>
              <a:t>B</a:t>
            </a:r>
            <a:r>
              <a:rPr lang="en-US" b="1" baseline="30000">
                <a:solidFill>
                  <a:srgbClr val="660066"/>
                </a:solidFill>
                <a:sym typeface="Wingdings" charset="2"/>
              </a:rPr>
              <a:t>0</a:t>
            </a:r>
            <a:r>
              <a:rPr lang="en-US" b="1">
                <a:solidFill>
                  <a:srgbClr val="660066"/>
                </a:solidFill>
                <a:latin typeface="Symbol" charset="2"/>
                <a:sym typeface="Wingdings" charset="2"/>
              </a:rPr>
              <a:t>/</a:t>
            </a:r>
            <a:r>
              <a:rPr lang="en-US" b="1">
                <a:solidFill>
                  <a:srgbClr val="660066"/>
                </a:solidFill>
                <a:sym typeface="Wingdings" charset="2"/>
              </a:rPr>
              <a:t>B</a:t>
            </a:r>
            <a:r>
              <a:rPr lang="en-US" b="1" baseline="30000">
                <a:solidFill>
                  <a:srgbClr val="660066"/>
                </a:solidFill>
                <a:sym typeface="Wingdings" charset="2"/>
              </a:rPr>
              <a:t>+</a:t>
            </a:r>
            <a:r>
              <a:rPr lang="en-US" b="1">
                <a:solidFill>
                  <a:srgbClr val="660066"/>
                </a:solidFill>
                <a:sym typeface="Wingdings" charset="2"/>
              </a:rPr>
              <a:t>B</a:t>
            </a:r>
            <a:r>
              <a:rPr lang="en-US" b="1" baseline="30000">
                <a:solidFill>
                  <a:srgbClr val="660066"/>
                </a:solidFill>
                <a:latin typeface="Symbol" charset="2"/>
                <a:sym typeface="Wingdings" charset="2"/>
              </a:rPr>
              <a:t>- </a:t>
            </a:r>
            <a:r>
              <a:rPr lang="en-US" b="1">
                <a:solidFill>
                  <a:srgbClr val="660066"/>
                </a:solidFill>
                <a:latin typeface="Symbol" charset="2"/>
                <a:sym typeface="Symbol" charset="2"/>
              </a:rPr>
              <a:t></a:t>
            </a:r>
            <a:r>
              <a:rPr lang="en-US" b="1" baseline="30000">
                <a:solidFill>
                  <a:srgbClr val="660066"/>
                </a:solidFill>
                <a:latin typeface="Symbol" charset="2"/>
                <a:sym typeface="Symbol" charset="2"/>
              </a:rPr>
              <a:t> </a:t>
            </a:r>
            <a:r>
              <a:rPr lang="en-US" b="1">
                <a:solidFill>
                  <a:srgbClr val="660066"/>
                </a:solidFill>
                <a:latin typeface="Symbol" charset="2"/>
                <a:sym typeface="Symbol" charset="2"/>
              </a:rPr>
              <a:t>50/50</a:t>
            </a:r>
            <a:endParaRPr lang="en-US" b="1">
              <a:solidFill>
                <a:srgbClr val="660066"/>
              </a:solidFill>
              <a:sym typeface="Symbol" charset="2"/>
            </a:endParaRPr>
          </a:p>
          <a:p>
            <a:r>
              <a:rPr lang="en-US" b="1">
                <a:solidFill>
                  <a:srgbClr val="660066"/>
                </a:solidFill>
                <a:sym typeface="Symbol" charset="2"/>
              </a:rPr>
              <a:t>good S/N: (~1/3)</a:t>
            </a:r>
          </a:p>
          <a:p>
            <a:r>
              <a:rPr lang="en-US" b="1">
                <a:solidFill>
                  <a:srgbClr val="660066"/>
                </a:solidFill>
                <a:sym typeface="Symbol" charset="2"/>
              </a:rPr>
              <a:t>BB and nothing else</a:t>
            </a:r>
          </a:p>
          <a:p>
            <a:r>
              <a:rPr lang="en-US" b="1">
                <a:solidFill>
                  <a:srgbClr val="660066"/>
                </a:solidFill>
                <a:sym typeface="Symbol" charset="2"/>
              </a:rPr>
              <a:t>coherent 1</a:t>
            </a:r>
            <a:r>
              <a:rPr lang="en-US" b="1" baseline="30000">
                <a:solidFill>
                  <a:srgbClr val="660066"/>
                </a:solidFill>
                <a:sym typeface="Symbol" charset="2"/>
              </a:rPr>
              <a:t>-- </a:t>
            </a:r>
            <a:r>
              <a:rPr lang="en-US" b="1">
                <a:solidFill>
                  <a:srgbClr val="660066"/>
                </a:solidFill>
                <a:sym typeface="Symbol" charset="2"/>
              </a:rPr>
              <a:t>P-wave</a:t>
            </a:r>
            <a:endParaRPr lang="en-US" b="1">
              <a:solidFill>
                <a:srgbClr val="660066"/>
              </a:solidFill>
              <a:sym typeface="Wingdings" charset="2"/>
            </a:endParaRP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057400"/>
            <a:ext cx="3740150" cy="2849563"/>
          </a:xfrm>
          <a:noFill/>
          <a:ln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0" y="990600"/>
            <a:ext cx="3048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baseline="30000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3</a:t>
            </a:r>
            <a:r>
              <a:rPr kumimoji="1" lang="en-US" sz="2800" b="1">
                <a:solidFill>
                  <a:srgbClr val="336600"/>
                </a:solidFill>
                <a:latin typeface="Times New Roman" charset="0"/>
                <a:ea typeface="MS PGothic" charset="0"/>
                <a:cs typeface="MS PGothic" charset="0"/>
              </a:rPr>
              <a:t>S bb bound states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 rot="-5435984">
            <a:off x="-1215231" y="3120231"/>
            <a:ext cx="29495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s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(e</a:t>
            </a:r>
            <a:r>
              <a:rPr kumimoji="1" lang="en-US" sz="2800" b="1" baseline="30000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+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sz="2800" b="1" baseline="30000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-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)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hadrons</a:t>
            </a:r>
            <a:endParaRPr kumimoji="1" lang="en-US" sz="2800" b="1">
              <a:solidFill>
                <a:srgbClr val="CC0000"/>
              </a:solidFill>
              <a:latin typeface="Symbol" charset="2"/>
              <a:ea typeface="MS PGothic" charset="0"/>
              <a:cs typeface="MS PGothic" charset="0"/>
            </a:endParaRP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>
            <a:off x="1447800" y="1524000"/>
            <a:ext cx="0" cy="1295400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2209800" y="1447800"/>
            <a:ext cx="1066800" cy="2057400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3048000" y="2514600"/>
            <a:ext cx="0" cy="25146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3048000" y="2362200"/>
            <a:ext cx="0" cy="4572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1447800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2800" b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BB</a:t>
            </a:r>
            <a:endParaRPr kumimoji="1" lang="en-US" sz="2000" b="1">
              <a:solidFill>
                <a:schemeClr val="accent2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algn="ctr" eaLnBrk="0" hangingPunct="0"/>
            <a:r>
              <a:rPr kumimoji="1" lang="en-US" sz="2000" b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threshold</a:t>
            </a:r>
            <a:endParaRPr kumimoji="1" lang="en-US" sz="2800" b="1">
              <a:solidFill>
                <a:schemeClr val="accent2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685800" y="1104156"/>
            <a:ext cx="152400" cy="0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3200400" y="1676400"/>
            <a:ext cx="228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6934200" y="1295400"/>
            <a:ext cx="2286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5381450" y="1936488"/>
            <a:ext cx="2286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197565" y="3131968"/>
            <a:ext cx="228600" cy="0"/>
          </a:xfrm>
          <a:prstGeom prst="line">
            <a:avLst/>
          </a:prstGeom>
          <a:noFill/>
          <a:ln w="34925">
            <a:solidFill>
              <a:srgbClr val="66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3352800" y="3276600"/>
            <a:ext cx="0" cy="381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sm" len="med"/>
            <a:tailEnd type="triangle" w="sm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 flipH="1">
            <a:off x="3352800" y="1371600"/>
            <a:ext cx="1447800" cy="1828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533400" y="5410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663300"/>
                </a:solidFill>
                <a:latin typeface="Times New Roman" charset="0"/>
              </a:rPr>
              <a:t>e</a:t>
            </a:r>
            <a:r>
              <a:rPr lang="en-US" sz="2400" b="1" baseline="30000" dirty="0" err="1">
                <a:solidFill>
                  <a:srgbClr val="663300"/>
                </a:solidFill>
                <a:latin typeface="Times New Roman" charset="0"/>
              </a:rPr>
              <a:t>+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</a:rPr>
              <a:t>e</a:t>
            </a:r>
            <a:r>
              <a:rPr lang="en-US" sz="2400" b="1" baseline="30000" dirty="0" err="1">
                <a:solidFill>
                  <a:srgbClr val="663300"/>
                </a:solidFill>
                <a:latin typeface="Symbol" charset="2"/>
              </a:rPr>
              <a:t>-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  <a:sym typeface="Wingdings" charset="2"/>
              </a:rPr>
              <a:t>qq</a:t>
            </a:r>
            <a:r>
              <a:rPr lang="en-US" sz="2400" b="1" dirty="0">
                <a:solidFill>
                  <a:srgbClr val="663300"/>
                </a:solidFill>
                <a:latin typeface="Times New Roman" charset="0"/>
                <a:sym typeface="Wingdings" charset="2"/>
              </a:rPr>
              <a:t> continuum (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  <a:sym typeface="Wingdings" charset="2"/>
              </a:rPr>
              <a:t>u</a:t>
            </a:r>
            <a:r>
              <a:rPr lang="en-US" sz="2400" b="1" dirty="0">
                <a:solidFill>
                  <a:srgbClr val="663300"/>
                </a:solidFill>
                <a:latin typeface="Times New Roman" charset="0"/>
                <a:sym typeface="Wingdings" charset="2"/>
              </a:rPr>
              <a:t>, 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  <a:sym typeface="Wingdings" charset="2"/>
              </a:rPr>
              <a:t>d</a:t>
            </a:r>
            <a:r>
              <a:rPr lang="en-US" sz="2400" b="1" dirty="0">
                <a:solidFill>
                  <a:srgbClr val="663300"/>
                </a:solidFill>
                <a:latin typeface="Times New Roman" charset="0"/>
                <a:sym typeface="Wingdings" charset="2"/>
              </a:rPr>
              <a:t>, 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  <a:sym typeface="Wingdings" charset="2"/>
              </a:rPr>
              <a:t>s</a:t>
            </a:r>
            <a:r>
              <a:rPr lang="en-US" sz="2400" b="1" dirty="0">
                <a:solidFill>
                  <a:srgbClr val="663300"/>
                </a:solidFill>
                <a:latin typeface="Times New Roman" charset="0"/>
                <a:sym typeface="Wingdings" charset="2"/>
              </a:rPr>
              <a:t> &amp;</a:t>
            </a:r>
            <a:r>
              <a:rPr lang="en-US" sz="2400" b="1" dirty="0" err="1">
                <a:solidFill>
                  <a:srgbClr val="663300"/>
                </a:solidFill>
                <a:latin typeface="Times New Roman" charset="0"/>
                <a:sym typeface="Wingdings" charset="2"/>
              </a:rPr>
              <a:t>c</a:t>
            </a:r>
            <a:r>
              <a:rPr lang="en-US" sz="2400" b="1" dirty="0">
                <a:solidFill>
                  <a:srgbClr val="663300"/>
                </a:solidFill>
                <a:latin typeface="Times New Roman" charset="0"/>
                <a:sym typeface="Wingdings" charset="2"/>
              </a:rPr>
              <a:t>)</a:t>
            </a:r>
            <a:endParaRPr lang="en-US" sz="2400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V="1">
            <a:off x="2133600" y="4267200"/>
            <a:ext cx="1295400" cy="13716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 flipH="1" flipV="1">
            <a:off x="3352800" y="3657600"/>
            <a:ext cx="76200" cy="106680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1600200" y="5562600"/>
            <a:ext cx="152400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2743200" y="4800600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663300"/>
                </a:solidFill>
              </a:rPr>
              <a:t>10.58GeV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1432" y="4401234"/>
            <a:ext cx="4305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~95% flavor-specific decays; only</a:t>
            </a:r>
          </a:p>
          <a:p>
            <a:r>
              <a:rPr lang="en-US" sz="2400" dirty="0" smtClean="0"/>
              <a:t>a few % are CP-</a:t>
            </a:r>
            <a:r>
              <a:rPr lang="en-US" sz="2400" dirty="0" err="1" smtClean="0"/>
              <a:t>eigenstate</a:t>
            </a:r>
            <a:r>
              <a:rPr lang="en-US" sz="2400" dirty="0" smtClean="0"/>
              <a:t> decays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86899" y="4373217"/>
            <a:ext cx="170664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CLEO PRL 54, 381 (1985)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r>
              <a:rPr lang="en-US" sz="3200" b="1" dirty="0"/>
              <a:t>Lesson 5:</a:t>
            </a:r>
            <a:r>
              <a:rPr lang="en-US" b="1" dirty="0"/>
              <a:t>  </a:t>
            </a:r>
            <a:r>
              <a:rPr lang="en-US" b="1" dirty="0">
                <a:solidFill>
                  <a:srgbClr val="9900CC"/>
                </a:solidFill>
              </a:rPr>
              <a:t>B</a:t>
            </a:r>
            <a:r>
              <a:rPr lang="en-US" b="1" baseline="30000" dirty="0">
                <a:solidFill>
                  <a:srgbClr val="9900CC"/>
                </a:solidFill>
              </a:rPr>
              <a:t>0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sz="3600" b="1" dirty="0">
                <a:solidFill>
                  <a:srgbClr val="9900CC"/>
                </a:solidFill>
                <a:sym typeface="Wingdings" charset="2"/>
              </a:rPr>
              <a:t></a:t>
            </a:r>
            <a:r>
              <a:rPr lang="en-US" b="1" dirty="0">
                <a:solidFill>
                  <a:srgbClr val="9900CC"/>
                </a:solidFill>
                <a:sym typeface="Wingdings" charset="2"/>
              </a:rPr>
              <a:t>B</a:t>
            </a:r>
            <a:r>
              <a:rPr lang="en-US" b="1" baseline="30000" dirty="0">
                <a:solidFill>
                  <a:srgbClr val="9900CC"/>
                </a:solidFill>
                <a:sym typeface="Wingdings" charset="2"/>
              </a:rPr>
              <a:t>0</a:t>
            </a:r>
            <a:r>
              <a:rPr lang="en-US" b="1" dirty="0">
                <a:solidFill>
                  <a:srgbClr val="9900CC"/>
                </a:solidFill>
                <a:sym typeface="Wingdings" charset="2"/>
              </a:rPr>
              <a:t> mixing</a:t>
            </a:r>
            <a:endParaRPr lang="en-US" b="1" dirty="0">
              <a:solidFill>
                <a:srgbClr val="9900CC"/>
              </a:solidFill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95785"/>
            <a:ext cx="5791200" cy="2949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638800" y="228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505200" y="4191000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  <a:endParaRPr kumimoji="1" lang="en-US" sz="3200" b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886200" y="4343400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473231" y="2264519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  <a:endParaRPr kumimoji="1" lang="en-US" sz="3200" b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791200" y="2362200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87402" name="Oval 10"/>
          <p:cNvSpPr>
            <a:spLocks noChangeArrowheads="1"/>
          </p:cNvSpPr>
          <p:nvPr/>
        </p:nvSpPr>
        <p:spPr bwMode="auto">
          <a:xfrm>
            <a:off x="3352800" y="4191000"/>
            <a:ext cx="990600" cy="762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914400" y="5105400"/>
            <a:ext cx="667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These have a weak phase: </a:t>
            </a:r>
            <a:r>
              <a:rPr lang="en-US" sz="3600" b="1">
                <a:solidFill>
                  <a:srgbClr val="CC0000"/>
                </a:solidFill>
                <a:latin typeface="Symbol" charset="2"/>
              </a:rPr>
              <a:t>f</a:t>
            </a:r>
            <a:r>
              <a:rPr lang="en-US" sz="3600" b="1" baseline="-25000">
                <a:solidFill>
                  <a:srgbClr val="CC0000"/>
                </a:solidFill>
              </a:rPr>
              <a:t>1</a:t>
            </a: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 flipV="1">
            <a:off x="2819400" y="4800600"/>
            <a:ext cx="609600" cy="533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 flipV="1">
            <a:off x="4267200" y="2895600"/>
            <a:ext cx="1143000" cy="2438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914400" y="1295400"/>
            <a:ext cx="685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 B</a:t>
            </a:r>
            <a:r>
              <a:rPr lang="en-US" sz="2800" b="1" baseline="30000">
                <a:solidFill>
                  <a:srgbClr val="663300"/>
                </a:solidFill>
              </a:rPr>
              <a:t>0</a:t>
            </a:r>
            <a:r>
              <a:rPr lang="en-US" sz="2800" b="1">
                <a:solidFill>
                  <a:srgbClr val="663300"/>
                </a:solidFill>
              </a:rPr>
              <a:t> can become a B</a:t>
            </a:r>
            <a:r>
              <a:rPr lang="en-US" sz="2800" b="1" baseline="30000">
                <a:solidFill>
                  <a:srgbClr val="663300"/>
                </a:solidFill>
              </a:rPr>
              <a:t>0</a:t>
            </a:r>
            <a:r>
              <a:rPr lang="en-US" sz="2800" b="1">
                <a:solidFill>
                  <a:srgbClr val="663300"/>
                </a:solidFill>
              </a:rPr>
              <a:t> (and vice versa)</a:t>
            </a: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 rot="10800000">
            <a:off x="5248180" y="193259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Times New Roman" charset="0"/>
              </a:rPr>
              <a:t>_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4455456" y="2408895"/>
            <a:ext cx="102711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u,c,t</a:t>
            </a:r>
            <a:endParaRPr lang="en-US" sz="2800" b="1" dirty="0"/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4419600" y="3519488"/>
            <a:ext cx="10271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u,c,t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2209800" y="2390217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2209800" y="3570573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6333938" y="2451199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6324600" y="3579912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 flipV="1">
            <a:off x="6781800" y="31242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/>
              <a:t>    </a:t>
            </a: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3886200" y="2514600"/>
            <a:ext cx="400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tb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5638800" y="4495800"/>
            <a:ext cx="400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tb</a:t>
            </a:r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>
            <a:off x="1676400" y="3352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6400800" y="3684129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5040034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4725896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419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>
            <a:off x="2278158" y="367479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685800" y="59436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(in the BB system  only </a:t>
            </a:r>
            <a:r>
              <a:rPr lang="en-US" sz="2400" b="1" dirty="0"/>
              <a:t>short-distance terms are important)</a:t>
            </a:r>
          </a:p>
        </p:txBody>
      </p:sp>
      <p:sp>
        <p:nvSpPr>
          <p:cNvPr id="34" name="TextBox 33"/>
          <p:cNvSpPr txBox="1"/>
          <p:nvPr/>
        </p:nvSpPr>
        <p:spPr>
          <a:xfrm rot="10800000">
            <a:off x="1796166" y="5611624"/>
            <a:ext cx="30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_</a:t>
            </a:r>
            <a:endParaRPr lang="en-US" sz="2400" b="1" dirty="0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5334000" y="2133600"/>
            <a:ext cx="914400" cy="8382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 rot="10800000">
            <a:off x="3695760" y="1348944"/>
            <a:ext cx="428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Times New Roman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 animBg="1"/>
      <p:bldP spid="187404" grpId="0"/>
      <p:bldP spid="187405" grpId="0" animBg="1"/>
      <p:bldP spid="187406" grpId="0" animBg="1"/>
      <p:bldP spid="187426" grpId="0"/>
      <p:bldP spid="34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24" y="-167689"/>
            <a:ext cx="8229600" cy="1143000"/>
          </a:xfrm>
        </p:spPr>
        <p:txBody>
          <a:bodyPr/>
          <a:lstStyle/>
          <a:p>
            <a:r>
              <a:rPr lang="en-US" dirty="0" smtClean="0"/>
              <a:t>The neutral B meson system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93738" y="1868488"/>
          <a:ext cx="75834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2" name="Equation" r:id="rId3" imgW="3251200" imgH="266700" progId="Equation.3">
                  <p:embed/>
                </p:oleObj>
              </mc:Choice>
              <mc:Fallback>
                <p:oleObj name="Equation" r:id="rId3" imgW="32512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868488"/>
                        <a:ext cx="7583487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2918" y="1456006"/>
            <a:ext cx="13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Mass matrix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154" y="1499156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Decay matrix</a:t>
            </a:r>
            <a:endParaRPr lang="en-US" dirty="0">
              <a:solidFill>
                <a:srgbClr val="A50021"/>
              </a:solidFill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223705" y="2969661"/>
          <a:ext cx="61404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3" name="Equation" r:id="rId5" imgW="3263900" imgH="495300" progId="Equation.3">
                  <p:embed/>
                </p:oleObj>
              </mc:Choice>
              <mc:Fallback>
                <p:oleObj name="Equation" r:id="rId5" imgW="3263900" imgH="495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705" y="2969661"/>
                        <a:ext cx="61404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4717" y="4163312"/>
            <a:ext cx="2685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Monotype Corsiva"/>
              </a:rPr>
              <a:t>CP</a:t>
            </a:r>
            <a:r>
              <a:rPr lang="en-US" sz="2000" dirty="0" smtClean="0">
                <a:solidFill>
                  <a:srgbClr val="A50021"/>
                </a:solidFill>
              </a:rPr>
              <a:t>T symmetry: 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2029777" y="4235757"/>
          <a:ext cx="2441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4" name="Equation" r:id="rId7" imgW="1308100" imgH="177800" progId="Equation.3">
                  <p:embed/>
                </p:oleObj>
              </mc:Choice>
              <mc:Fallback>
                <p:oleObj name="Equation" r:id="rId7" imgW="13081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777" y="4235757"/>
                        <a:ext cx="24415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1592" y="4809066"/>
            <a:ext cx="2685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A50021"/>
                </a:solidFill>
              </a:rPr>
              <a:t>Hermeticity</a:t>
            </a:r>
            <a:r>
              <a:rPr lang="en-US" sz="2000" dirty="0" smtClean="0">
                <a:solidFill>
                  <a:srgbClr val="A50021"/>
                </a:solidFill>
              </a:rPr>
              <a:t>: 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1789475" y="4836114"/>
          <a:ext cx="18732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5" name="Equation" r:id="rId9" imgW="1003300" imgH="203200" progId="Equation.3">
                  <p:embed/>
                </p:oleObj>
              </mc:Choice>
              <mc:Fallback>
                <p:oleObj name="Equation" r:id="rId9" imgW="10033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475" y="4836114"/>
                        <a:ext cx="187325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244059" y="5209176"/>
          <a:ext cx="39385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6" name="Equation" r:id="rId11" imgW="1879600" imgH="444500" progId="Equation.3">
                  <p:embed/>
                </p:oleObj>
              </mc:Choice>
              <mc:Fallback>
                <p:oleObj name="Equation" r:id="rId11" imgW="1879600" imgH="444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059" y="5209176"/>
                        <a:ext cx="3938588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60029" y="465827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no assumptions about </a:t>
            </a:r>
            <a:r>
              <a:rPr lang="en-US" dirty="0" smtClean="0">
                <a:solidFill>
                  <a:srgbClr val="A50021"/>
                </a:solidFill>
                <a:latin typeface="Monotype Corsiva"/>
              </a:rPr>
              <a:t>CP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5059" y="860802"/>
            <a:ext cx="19349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H=M - -- </a:t>
            </a:r>
            <a:r>
              <a:rPr lang="en-US" sz="3200" b="1" dirty="0" smtClean="0">
                <a:latin typeface="Symbol"/>
              </a:rPr>
              <a:t>G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78501" y="809675"/>
            <a:ext cx="422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/>
              </a:rPr>
              <a:t>i</a:t>
            </a:r>
            <a:endParaRPr lang="en-US" sz="2400" b="1" i="1" dirty="0" smtClean="0">
              <a:latin typeface="Times New Roman"/>
            </a:endParaRPr>
          </a:p>
          <a:p>
            <a:r>
              <a:rPr lang="en-US" sz="2400" b="1" i="1" dirty="0" smtClean="0"/>
              <a:t>2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8" grpId="0"/>
      <p:bldP spid="21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218"/>
            <a:ext cx="8229600" cy="1011794"/>
          </a:xfrm>
        </p:spPr>
        <p:txBody>
          <a:bodyPr/>
          <a:lstStyle/>
          <a:p>
            <a:r>
              <a:rPr lang="en-US" dirty="0" smtClean="0"/>
              <a:t>Schrodinger’s Equation </a:t>
            </a:r>
            <a:endParaRPr lang="en-US" dirty="0"/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3265488" y="1130300"/>
          <a:ext cx="424656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9" name="Equation" r:id="rId3" imgW="2260600" imgH="546100" progId="Equation.3">
                  <p:embed/>
                </p:oleObj>
              </mc:Choice>
              <mc:Fallback>
                <p:oleObj name="Equation" r:id="rId3" imgW="22606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130300"/>
                        <a:ext cx="4246562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4355435"/>
            <a:ext cx="2581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</a:rPr>
              <a:t>Schrodinger’s equation</a:t>
            </a:r>
          </a:p>
          <a:p>
            <a:r>
              <a:rPr lang="en-US" sz="2000" dirty="0" smtClean="0">
                <a:solidFill>
                  <a:srgbClr val="A50021"/>
                </a:solidFill>
              </a:rPr>
              <a:t>for energy </a:t>
            </a:r>
            <a:r>
              <a:rPr lang="en-US" sz="2000" dirty="0" err="1" smtClean="0">
                <a:solidFill>
                  <a:srgbClr val="A50021"/>
                </a:solidFill>
              </a:rPr>
              <a:t>eigenstates</a:t>
            </a:r>
            <a:r>
              <a:rPr lang="en-US" sz="2000" dirty="0" smtClean="0">
                <a:solidFill>
                  <a:srgbClr val="A50021"/>
                </a:solidFill>
              </a:rPr>
              <a:t>; 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221194" name="Object 10"/>
          <p:cNvGraphicFramePr>
            <a:graphicFrameLocks noChangeAspect="1"/>
          </p:cNvGraphicFramePr>
          <p:nvPr/>
        </p:nvGraphicFramePr>
        <p:xfrm>
          <a:off x="2433637" y="3224483"/>
          <a:ext cx="4498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0" name="Equation" r:id="rId5" imgW="2768600" imgH="203200" progId="Equation.3">
                  <p:embed/>
                </p:oleObj>
              </mc:Choice>
              <mc:Fallback>
                <p:oleObj name="Equation" r:id="rId5" imgW="2768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7" y="3224483"/>
                        <a:ext cx="4498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2903537" y="4175908"/>
          <a:ext cx="40290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1" name="Equation" r:id="rId7" imgW="2222500" imgH="977900" progId="Equation.3">
                  <p:embed/>
                </p:oleObj>
              </mc:Choice>
              <mc:Fallback>
                <p:oleObj name="Equation" r:id="rId7" imgW="2222500" imgH="977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7" y="4175908"/>
                        <a:ext cx="4029075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51949" y="586360"/>
            <a:ext cx="48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 allowing for CP violation and including decays --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6215" y="1177892"/>
            <a:ext cx="227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</a:rPr>
              <a:t>to conform to the standard notation: 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3326082" y="2346172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2" name="Equation" r:id="rId9" imgW="1117600" imgH="355600" progId="Equation.3">
                  <p:embed/>
                </p:oleObj>
              </mc:Choice>
              <mc:Fallback>
                <p:oleObj name="Equation" r:id="rId9" imgW="1117600" imgH="3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082" y="2346172"/>
                        <a:ext cx="25463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7" y="-158356"/>
            <a:ext cx="8229600" cy="995764"/>
          </a:xfrm>
        </p:spPr>
        <p:txBody>
          <a:bodyPr/>
          <a:lstStyle/>
          <a:p>
            <a:r>
              <a:rPr lang="en-US" dirty="0" smtClean="0"/>
              <a:t>Solutions for </a:t>
            </a:r>
            <a:r>
              <a:rPr lang="en-US" dirty="0" err="1" smtClean="0">
                <a:latin typeface="Symbol"/>
              </a:rPr>
              <a:t>Y</a:t>
            </a:r>
            <a:r>
              <a:rPr lang="en-US" dirty="0" err="1" smtClean="0"/>
              <a:t>(t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228715" y="837408"/>
          <a:ext cx="30273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57" name="Equation" r:id="rId3" imgW="1371600" imgH="469900" progId="Equation.3">
                  <p:embed/>
                </p:oleObj>
              </mc:Choice>
              <mc:Fallback>
                <p:oleObj name="Equation" r:id="rId3" imgW="13716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715" y="837408"/>
                        <a:ext cx="3027363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6543" y="1207595"/>
            <a:ext cx="119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eigenvalue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equation: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1718148" y="2160004"/>
          <a:ext cx="5527202" cy="109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58" name="Equation" r:id="rId5" imgW="3263900" imgH="647700" progId="Equation.3">
                  <p:embed/>
                </p:oleObj>
              </mc:Choice>
              <mc:Fallback>
                <p:oleObj name="Equation" r:id="rId5" imgW="3263900" imgH="647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148" y="2160004"/>
                        <a:ext cx="5527202" cy="1096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75514" y="1886628"/>
            <a:ext cx="116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eigenvalues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8045" y="1886628"/>
            <a:ext cx="1128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eigenstates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769" y="3559375"/>
            <a:ext cx="2091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</a:rPr>
              <a:t>So far, experiment says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176713" y="3409568"/>
          <a:ext cx="2847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59" name="Equation" r:id="rId7" imgW="1828800" imgH="596900" progId="Equation.3">
                  <p:embed/>
                </p:oleObj>
              </mc:Choice>
              <mc:Fallback>
                <p:oleObj name="Equation" r:id="rId7" imgW="1828800" imgH="596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409568"/>
                        <a:ext cx="2847975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699172" y="4463085"/>
          <a:ext cx="4546178" cy="109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60" name="Equation" r:id="rId9" imgW="2692400" imgH="647700" progId="Equation.3">
                  <p:embed/>
                </p:oleObj>
              </mc:Choice>
              <mc:Fallback>
                <p:oleObj name="Equation" r:id="rId9" imgW="2692400" imgH="647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172" y="4463085"/>
                        <a:ext cx="4546178" cy="1093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555189" y="5726271"/>
          <a:ext cx="5497513" cy="75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61" name="Equation" r:id="rId11" imgW="3606800" imgH="495300" progId="Equation.3">
                  <p:embed/>
                </p:oleObj>
              </mc:Choice>
              <mc:Fallback>
                <p:oleObj name="Equation" r:id="rId11" imgW="3606800" imgH="495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189" y="5726271"/>
                        <a:ext cx="5497513" cy="754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509191" y="5726271"/>
            <a:ext cx="5698807" cy="754561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416175" y="3615209"/>
          <a:ext cx="162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62" name="Equation" r:id="rId13" imgW="927100" imgH="215900" progId="Equation.3">
                  <p:embed/>
                </p:oleObj>
              </mc:Choice>
              <mc:Fallback>
                <p:oleObj name="Equation" r:id="rId13" imgW="927100" imgH="215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3615209"/>
                        <a:ext cx="16256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(t) and B</a:t>
            </a:r>
            <a:r>
              <a:rPr lang="en-US" baseline="30000" dirty="0" smtClean="0"/>
              <a:t>0</a:t>
            </a:r>
            <a:r>
              <a:rPr lang="en-US" dirty="0" smtClean="0"/>
              <a:t>(t) time dependence</a:t>
            </a:r>
            <a:endParaRPr lang="en-US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690563" y="2430463"/>
          <a:ext cx="7466012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2908300" imgH="838200" progId="Equation.3">
                  <p:embed/>
                </p:oleObj>
              </mc:Choice>
              <mc:Fallback>
                <p:oleObj name="Equation" r:id="rId3" imgW="2908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2430463"/>
                        <a:ext cx="7466012" cy="215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66495" y="614651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136230" y="2498648"/>
            <a:ext cx="530225" cy="3841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191000" y="3886200"/>
            <a:ext cx="530225" cy="3841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579657" y="3886200"/>
            <a:ext cx="530225" cy="3841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590155" y="2477656"/>
            <a:ext cx="530225" cy="3841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2400" y="3197672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common phase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4572000" y="3581400"/>
            <a:ext cx="22860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715000" y="3581400"/>
            <a:ext cx="9906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 flipV="1">
            <a:off x="4573858" y="2817912"/>
            <a:ext cx="152400" cy="533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512857" y="2746375"/>
            <a:ext cx="10668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19241" y="4074289"/>
            <a:ext cx="254643" cy="289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02811" y="3764255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8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920" y="1657328"/>
            <a:ext cx="6865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Necessary conditions for observable KM-type CP</a:t>
            </a:r>
          </a:p>
          <a:p>
            <a:r>
              <a:rPr lang="en-US" sz="2400" dirty="0" smtClean="0"/>
              <a:t>     violating asymmetries in B meson decays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Experimental tests of the KM model for CP  violation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371600" y="0"/>
            <a:ext cx="71628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  <a:latin typeface="Times New Roman" charset="0"/>
              </a:rPr>
              <a:t>Can we measure </a:t>
            </a:r>
            <a:r>
              <a:rPr lang="en-US" sz="6000" b="1">
                <a:solidFill>
                  <a:schemeClr val="tx2"/>
                </a:solidFill>
                <a:latin typeface="Symbol" charset="2"/>
              </a:rPr>
              <a:t>f</a:t>
            </a:r>
            <a:r>
              <a:rPr lang="en-US" sz="6000" b="1" baseline="-250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6000" b="1">
                <a:solidFill>
                  <a:schemeClr val="tx2"/>
                </a:solidFill>
                <a:latin typeface="Times New Roman" charset="0"/>
              </a:rPr>
              <a:t>? 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5915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3200" b="1" dirty="0"/>
              <a:t>two processes:  B</a:t>
            </a:r>
            <a:r>
              <a:rPr lang="en-US" sz="3200" b="1" baseline="30000" dirty="0"/>
              <a:t>0</a:t>
            </a:r>
            <a:r>
              <a:rPr lang="en-US" sz="3200" b="1" dirty="0">
                <a:sym typeface="Wingdings" charset="2"/>
              </a:rPr>
              <a:t>f</a:t>
            </a:r>
            <a:r>
              <a:rPr lang="en-US" sz="3200" b="1" baseline="-25000" dirty="0">
                <a:sym typeface="Wingdings" charset="2"/>
              </a:rPr>
              <a:t>cp</a:t>
            </a:r>
            <a:r>
              <a:rPr lang="en-US" sz="3200" b="1" dirty="0">
                <a:sym typeface="Wingdings" charset="2"/>
              </a:rPr>
              <a:t>  </a:t>
            </a:r>
            <a:r>
              <a:rPr lang="en-US" sz="2400" b="1" dirty="0">
                <a:sym typeface="Wingdings" charset="2"/>
              </a:rPr>
              <a:t>&amp; </a:t>
            </a:r>
            <a:r>
              <a:rPr lang="en-US" sz="3200" b="1" dirty="0">
                <a:sym typeface="Wingdings" charset="2"/>
              </a:rPr>
              <a:t> B</a:t>
            </a:r>
            <a:r>
              <a:rPr lang="en-US" sz="3200" b="1" baseline="30000" dirty="0">
                <a:sym typeface="Wingdings" charset="2"/>
              </a:rPr>
              <a:t>0</a:t>
            </a:r>
            <a:r>
              <a:rPr lang="en-US" sz="3200" b="1" dirty="0">
                <a:sym typeface="Wingdings" charset="2"/>
              </a:rPr>
              <a:t> </a:t>
            </a:r>
            <a:r>
              <a:rPr lang="en-US" sz="3200" b="1" dirty="0" err="1">
                <a:sym typeface="Wingdings" charset="2"/>
              </a:rPr>
              <a:t></a:t>
            </a:r>
            <a:r>
              <a:rPr lang="en-US" sz="3200" b="1" dirty="0">
                <a:sym typeface="Wingdings" charset="2"/>
              </a:rPr>
              <a:t> B</a:t>
            </a:r>
            <a:r>
              <a:rPr lang="en-US" sz="3200" b="1" baseline="30000" dirty="0">
                <a:sym typeface="Wingdings" charset="2"/>
              </a:rPr>
              <a:t>0</a:t>
            </a:r>
            <a:r>
              <a:rPr lang="en-US" sz="3200" b="1" dirty="0">
                <a:sym typeface="Wingdings" charset="2"/>
              </a:rPr>
              <a:t> </a:t>
            </a:r>
            <a:r>
              <a:rPr lang="en-US" sz="3200" b="1" dirty="0" err="1">
                <a:sym typeface="Wingdings" charset="2"/>
              </a:rPr>
              <a:t>f</a:t>
            </a:r>
            <a:r>
              <a:rPr lang="en-US" sz="3200" b="1" baseline="-25000" dirty="0" err="1">
                <a:sym typeface="Wingdings" charset="2"/>
              </a:rPr>
              <a:t>cp</a:t>
            </a:r>
            <a:endParaRPr lang="en-US" sz="3200" b="1" baseline="-25000" dirty="0">
              <a:sym typeface="Wingdings" charset="2"/>
            </a:endParaRPr>
          </a:p>
          <a:p>
            <a:pPr>
              <a:buFont typeface="Wingdings" charset="2"/>
              <a:buChar char="ü"/>
            </a:pPr>
            <a:endParaRPr lang="en-US" sz="3200" b="1" dirty="0">
              <a:sym typeface="Wingdings" charset="2"/>
            </a:endParaRPr>
          </a:p>
          <a:p>
            <a:pPr>
              <a:buFont typeface="Wingdings" charset="2"/>
              <a:buChar char="ü"/>
            </a:pPr>
            <a:r>
              <a:rPr lang="en-US" sz="3200" b="1" dirty="0">
                <a:sym typeface="Wingdings" charset="2"/>
              </a:rPr>
              <a:t>weak phase: 2</a:t>
            </a:r>
            <a:r>
              <a:rPr lang="en-US" sz="3200" b="1" dirty="0">
                <a:latin typeface="Symbol" charset="2"/>
                <a:sym typeface="Wingdings" charset="2"/>
              </a:rPr>
              <a:t>f</a:t>
            </a:r>
            <a:r>
              <a:rPr lang="en-US" sz="3200" b="1" baseline="-25000" dirty="0">
                <a:sym typeface="Wingdings" charset="2"/>
              </a:rPr>
              <a:t>1</a:t>
            </a:r>
          </a:p>
          <a:p>
            <a:pPr>
              <a:buFont typeface="Wingdings" charset="2"/>
              <a:buChar char="ü"/>
            </a:pPr>
            <a:endParaRPr lang="en-US" sz="3200" b="1" dirty="0">
              <a:sym typeface="Wingdings" charset="2"/>
            </a:endParaRPr>
          </a:p>
          <a:p>
            <a:pPr>
              <a:buFont typeface="Wingdings" charset="2"/>
              <a:buChar char="ü"/>
            </a:pPr>
            <a:r>
              <a:rPr lang="en-US" sz="3200" b="1" dirty="0">
                <a:sym typeface="Wingdings" charset="2"/>
              </a:rPr>
              <a:t>common phase:  </a:t>
            </a:r>
            <a:r>
              <a:rPr lang="en-US" sz="3200" b="1" dirty="0" err="1">
                <a:latin typeface="Symbol" charset="2"/>
                <a:sym typeface="Wingdings" charset="2"/>
              </a:rPr>
              <a:t>D</a:t>
            </a:r>
            <a:r>
              <a:rPr lang="en-US" sz="3200" b="1" dirty="0" err="1">
                <a:sym typeface="Wingdings" charset="2"/>
              </a:rPr>
              <a:t>mt</a:t>
            </a:r>
            <a:r>
              <a:rPr lang="en-US" sz="3200" b="1" dirty="0">
                <a:sym typeface="Wingdings" charset="2"/>
              </a:rPr>
              <a:t> </a:t>
            </a:r>
            <a:endParaRPr lang="en-US" sz="3200" b="1" dirty="0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6173720" y="2569146"/>
            <a:ext cx="1386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851525" y="3430588"/>
            <a:ext cx="2146300" cy="118903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Yes!!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089025" y="4868863"/>
            <a:ext cx="2063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3600" b="1" i="1" baseline="30000">
              <a:solidFill>
                <a:srgbClr val="3333FF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733800" y="4953000"/>
            <a:ext cx="6635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3600" b="1" i="1" baseline="30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3886200" y="5029200"/>
            <a:ext cx="304800" cy="0"/>
          </a:xfrm>
          <a:prstGeom prst="line">
            <a:avLst/>
          </a:prstGeom>
          <a:noFill/>
          <a:ln w="34925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410200" y="2286000"/>
            <a:ext cx="579438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2400" b="1" i="1" baseline="-25000">
              <a:latin typeface="Times New Roman" charset="0"/>
              <a:ea typeface="MS PGothic" charset="0"/>
              <a:cs typeface="MS PGothic" charset="0"/>
            </a:endParaRPr>
          </a:p>
          <a:p>
            <a:pPr eaLnBrk="0" hangingPunct="0"/>
            <a:endParaRPr kumimoji="1" lang="en-US" sz="24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295400" y="228600"/>
            <a:ext cx="6934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</a:rPr>
              <a:t>Interfere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</a:rPr>
              <a:t> B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f</a:t>
            </a:r>
            <a:r>
              <a:rPr kumimoji="1" lang="en-US" sz="3600" b="1" i="1" baseline="-25000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CP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600" b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with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B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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B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f</a:t>
            </a:r>
            <a:r>
              <a:rPr kumimoji="1" lang="en-US" sz="3600" b="1" i="1" baseline="-25000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CP</a:t>
            </a:r>
            <a:r>
              <a:rPr kumimoji="1" lang="en-US" sz="3600" b="1" i="1">
                <a:solidFill>
                  <a:srgbClr val="990099"/>
                </a:solidFill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endParaRPr kumimoji="1" lang="en-US" sz="36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6477000" y="381000"/>
            <a:ext cx="304800" cy="0"/>
          </a:xfrm>
          <a:prstGeom prst="line">
            <a:avLst/>
          </a:prstGeom>
          <a:noFill/>
          <a:ln w="34925">
            <a:solidFill>
              <a:srgbClr val="990099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7794625" y="3573463"/>
            <a:ext cx="10445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2400" b="1" i="1" baseline="-250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642225" y="3344863"/>
            <a:ext cx="9683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2400" b="1" i="1" baseline="-250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8655050" y="3581400"/>
            <a:ext cx="488950" cy="503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40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2514600" y="3124200"/>
            <a:ext cx="892175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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pic>
        <p:nvPicPr>
          <p:cNvPr id="19252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1066800"/>
            <a:ext cx="5867400" cy="529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533400" y="2133600"/>
            <a:ext cx="7016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3600" b="1" i="1" baseline="30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838200" y="4613275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3352800" y="4419600"/>
            <a:ext cx="5857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2400" b="1" baseline="-25000">
                <a:latin typeface="Times New Roman" charset="0"/>
                <a:ea typeface="MS PGothic" charset="0"/>
                <a:cs typeface="MS PGothic" charset="0"/>
              </a:rPr>
              <a:t>tb</a:t>
            </a:r>
          </a:p>
          <a:p>
            <a:pPr eaLnBrk="0" hangingPunct="0"/>
            <a:endParaRPr kumimoji="1" lang="en-US" sz="24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29" name="Text Box 17"/>
          <p:cNvSpPr txBox="1">
            <a:spLocks noChangeArrowheads="1"/>
          </p:cNvSpPr>
          <p:nvPr/>
        </p:nvSpPr>
        <p:spPr bwMode="auto">
          <a:xfrm>
            <a:off x="3200400" y="5638800"/>
            <a:ext cx="10668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endParaRPr kumimoji="1" lang="en-US" sz="3200" b="1" baseline="-25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4495800" y="1524000"/>
            <a:ext cx="7397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2400" b="1" baseline="-25000">
                <a:latin typeface="Times New Roman" charset="0"/>
                <a:ea typeface="MS PGothic" charset="0"/>
                <a:cs typeface="MS PGothic" charset="0"/>
              </a:rPr>
              <a:t>cb</a:t>
            </a:r>
          </a:p>
        </p:txBody>
      </p:sp>
      <p:sp>
        <p:nvSpPr>
          <p:cNvPr id="192531" name="Text Box 19"/>
          <p:cNvSpPr txBox="1">
            <a:spLocks noChangeArrowheads="1"/>
          </p:cNvSpPr>
          <p:nvPr/>
        </p:nvSpPr>
        <p:spPr bwMode="auto">
          <a:xfrm>
            <a:off x="6858000" y="2743200"/>
            <a:ext cx="9683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600" b="1" i="1" baseline="-25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6781800" y="1066800"/>
            <a:ext cx="8540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3600" b="1">
                <a:solidFill>
                  <a:srgbClr val="3333FF"/>
                </a:solidFill>
                <a:latin typeface="Symbol" charset="2"/>
                <a:ea typeface="MS PGothic" charset="0"/>
                <a:cs typeface="MS PGothic" charset="0"/>
              </a:rPr>
              <a:t>y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6781800" y="3886200"/>
            <a:ext cx="8540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3600" b="1">
                <a:solidFill>
                  <a:srgbClr val="3333FF"/>
                </a:solidFill>
                <a:latin typeface="Symbol" charset="2"/>
                <a:ea typeface="MS PGothic" charset="0"/>
                <a:cs typeface="MS PGothic" charset="0"/>
              </a:rPr>
              <a:t>y</a:t>
            </a:r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6858000" y="5562600"/>
            <a:ext cx="10398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3600" b="1" i="1" baseline="-25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</a:p>
        </p:txBody>
      </p:sp>
      <p:sp>
        <p:nvSpPr>
          <p:cNvPr id="192535" name="Text Box 23"/>
          <p:cNvSpPr txBox="1">
            <a:spLocks noChangeArrowheads="1"/>
          </p:cNvSpPr>
          <p:nvPr/>
        </p:nvSpPr>
        <p:spPr bwMode="auto">
          <a:xfrm>
            <a:off x="7805738" y="3352800"/>
            <a:ext cx="1338262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40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</a:t>
            </a:r>
            <a:r>
              <a:rPr kumimoji="1" lang="en-US" sz="40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r>
              <a:rPr kumimoji="1" lang="en-US" sz="4000" b="1" baseline="30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2</a:t>
            </a:r>
            <a:endParaRPr kumimoji="1" lang="en-US" sz="4000" b="1" baseline="-25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2286000" y="5791200"/>
            <a:ext cx="5857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2400" b="1" baseline="-25000">
                <a:latin typeface="Times New Roman" charset="0"/>
                <a:ea typeface="MS PGothic" charset="0"/>
                <a:cs typeface="MS PGothic" charset="0"/>
              </a:rPr>
              <a:t>tb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2133600" y="4267200"/>
            <a:ext cx="9906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2438400" y="4495800"/>
            <a:ext cx="565150" cy="4206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581400" y="5791200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4648200" y="4419600"/>
            <a:ext cx="7397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2400" b="1" baseline="-25000">
                <a:latin typeface="Times New Roman" charset="0"/>
                <a:ea typeface="MS PGothic" charset="0"/>
                <a:cs typeface="MS PGothic" charset="0"/>
              </a:rPr>
              <a:t>cb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4191000" y="5029200"/>
            <a:ext cx="641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3600" b="1" i="1" baseline="30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685800" y="5029200"/>
            <a:ext cx="641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3600" b="1" i="1" baseline="30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192543" name="Text Box 31"/>
          <p:cNvSpPr txBox="1">
            <a:spLocks noChangeArrowheads="1"/>
          </p:cNvSpPr>
          <p:nvPr/>
        </p:nvSpPr>
        <p:spPr bwMode="auto">
          <a:xfrm>
            <a:off x="0" y="1066800"/>
            <a:ext cx="3581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solidFill>
                  <a:srgbClr val="FF9900"/>
                </a:solidFill>
                <a:ea typeface="MS PGothic" charset="0"/>
                <a:cs typeface="MS PGothic" charset="0"/>
              </a:rPr>
              <a:t>Sanda, Bigi &amp; Carter:</a:t>
            </a:r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343400" y="5114739"/>
            <a:ext cx="228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5" name="Text Box 33"/>
          <p:cNvSpPr txBox="1">
            <a:spLocks noChangeArrowheads="1"/>
          </p:cNvSpPr>
          <p:nvPr/>
        </p:nvSpPr>
        <p:spPr bwMode="auto">
          <a:xfrm>
            <a:off x="3276600" y="3200400"/>
            <a:ext cx="51117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40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7985125" y="4114800"/>
            <a:ext cx="115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charset="0"/>
              </a:rPr>
              <a:t>sin2</a:t>
            </a:r>
            <a:r>
              <a:rPr lang="en-US" sz="2800" b="1">
                <a:solidFill>
                  <a:srgbClr val="FF0000"/>
                </a:solidFill>
                <a:latin typeface="Symbol" charset="2"/>
              </a:rPr>
              <a:t>f</a:t>
            </a:r>
            <a:r>
              <a:rPr lang="en-US" sz="2800" b="1" baseline="-25000">
                <a:solidFill>
                  <a:srgbClr val="FF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92547" name="Text Box 35"/>
          <p:cNvSpPr txBox="1">
            <a:spLocks noChangeArrowheads="1"/>
          </p:cNvSpPr>
          <p:nvPr/>
        </p:nvSpPr>
        <p:spPr bwMode="auto">
          <a:xfrm>
            <a:off x="2667000" y="5010522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charset="0"/>
              </a:rPr>
              <a:t>e</a:t>
            </a:r>
            <a:r>
              <a:rPr lang="en-US" sz="2400" b="1" baseline="30000" dirty="0" err="1">
                <a:solidFill>
                  <a:srgbClr val="006600"/>
                </a:solidFill>
                <a:latin typeface="Times New Roman" charset="0"/>
              </a:rPr>
              <a:t>i</a:t>
            </a:r>
            <a:r>
              <a:rPr lang="en-US" sz="2400" b="1" baseline="30000" dirty="0" err="1">
                <a:solidFill>
                  <a:srgbClr val="006600"/>
                </a:solidFill>
                <a:latin typeface="Symbol" charset="2"/>
              </a:rPr>
              <a:t>D</a:t>
            </a:r>
            <a:r>
              <a:rPr lang="en-US" sz="2400" b="1" baseline="30000" dirty="0" err="1">
                <a:solidFill>
                  <a:srgbClr val="006600"/>
                </a:solidFill>
                <a:latin typeface="Times New Roman" charset="0"/>
              </a:rPr>
              <a:t>mt</a:t>
            </a:r>
            <a:endParaRPr lang="en-US" sz="2400" b="1" dirty="0">
              <a:solidFill>
                <a:srgbClr val="0066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543800" cy="685800"/>
          </a:xfrm>
          <a:ln/>
        </p:spPr>
        <p:txBody>
          <a:bodyPr>
            <a:normAutofit fontScale="90000"/>
          </a:bodyPr>
          <a:lstStyle/>
          <a:p>
            <a:r>
              <a:rPr lang="en-US" altLang="ja-JP" b="1">
                <a:solidFill>
                  <a:schemeClr val="tx1"/>
                </a:solidFill>
                <a:ea typeface="MS PGothic" charset="0"/>
                <a:cs typeface="MS PGothic" charset="0"/>
              </a:rPr>
              <a:t>What do we measure?</a:t>
            </a:r>
            <a:endParaRPr lang="en-US" altLang="ja-JP" sz="3600" b="1">
              <a:solidFill>
                <a:srgbClr val="CC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7010400" y="4495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altLang="ja-JP" sz="3200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</a:rPr>
              <a:t>t</a:t>
            </a:r>
            <a:r>
              <a:rPr kumimoji="1" lang="en-US" altLang="ja-JP" sz="3200" b="1">
                <a:latin typeface="Times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3200" b="1">
                <a:latin typeface="Times" charset="0"/>
                <a:ea typeface="MS PGothic" charset="0"/>
                <a:cs typeface="MS PGothic" charset="0"/>
                <a:sym typeface="Symbol" charset="2"/>
              </a:rPr>
              <a:t> </a:t>
            </a:r>
            <a:r>
              <a:rPr kumimoji="1" lang="en-US" altLang="ja-JP" sz="3200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Symbol" charset="2"/>
              </a:rPr>
              <a:t>z</a:t>
            </a:r>
            <a:r>
              <a:rPr kumimoji="1" lang="en-US" altLang="ja-JP" sz="3200" b="1">
                <a:latin typeface="Times" charset="0"/>
                <a:ea typeface="MS PGothic" charset="0"/>
                <a:cs typeface="MS PGothic" charset="0"/>
                <a:sym typeface="Symbol" charset="2"/>
              </a:rPr>
              <a:t>/</a:t>
            </a:r>
            <a:r>
              <a:rPr kumimoji="1" lang="en-US" altLang="ja-JP" sz="3200" b="1">
                <a:latin typeface="Times" charset="0"/>
                <a:ea typeface="MS PGothic" charset="0"/>
                <a:cs typeface="MS PGothic" charset="0"/>
              </a:rPr>
              <a:t>cβγ</a:t>
            </a:r>
            <a:endParaRPr kumimoji="1" lang="en-US" altLang="ja-JP" sz="3200" b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40" name="Oval 4"/>
          <p:cNvSpPr>
            <a:spLocks noChangeArrowheads="1"/>
          </p:cNvSpPr>
          <p:nvPr/>
        </p:nvSpPr>
        <p:spPr bwMode="auto">
          <a:xfrm>
            <a:off x="8458200" y="4572000"/>
            <a:ext cx="304800" cy="457200"/>
          </a:xfrm>
          <a:prstGeom prst="ellips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 flipV="1">
            <a:off x="4114800" y="1676400"/>
            <a:ext cx="53340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V="1">
            <a:off x="304800" y="2590800"/>
            <a:ext cx="990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1371600" y="2286000"/>
            <a:ext cx="2895600" cy="30480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>
            <a:off x="1371600" y="2590800"/>
            <a:ext cx="4724400" cy="152400"/>
          </a:xfrm>
          <a:prstGeom prst="line">
            <a:avLst/>
          </a:prstGeom>
          <a:noFill/>
          <a:ln w="3175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 flipV="1">
            <a:off x="4114800" y="1981200"/>
            <a:ext cx="1295400" cy="3048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V="1">
            <a:off x="4191000" y="2286000"/>
            <a:ext cx="1143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4267200" y="914400"/>
            <a:ext cx="2659063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2800" b="1" i="1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Flavor-tag decay</a:t>
            </a:r>
          </a:p>
          <a:p>
            <a:pPr algn="ctr" eaLnBrk="0" hangingPunct="0"/>
            <a:r>
              <a:rPr kumimoji="1" lang="en-US" sz="2800" b="1" i="1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(B</a:t>
            </a:r>
            <a:r>
              <a:rPr kumimoji="1" lang="en-US" sz="2800" b="1" i="1" baseline="30000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800" b="1" i="1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 or B</a:t>
            </a:r>
            <a:r>
              <a:rPr kumimoji="1" lang="en-US" sz="2800" b="1" i="1" baseline="30000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sz="2800" b="1" i="1">
                <a:solidFill>
                  <a:srgbClr val="009900"/>
                </a:solidFill>
                <a:latin typeface="Times New Roman" charset="0"/>
                <a:ea typeface="MS PGothic" charset="0"/>
                <a:cs typeface="MS PGothic" charset="0"/>
              </a:rPr>
              <a:t> ?)</a:t>
            </a:r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 flipV="1">
            <a:off x="5715000" y="1447800"/>
            <a:ext cx="381000" cy="0"/>
          </a:xfrm>
          <a:prstGeom prst="line">
            <a:avLst/>
          </a:prstGeom>
          <a:noFill/>
          <a:ln w="3492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 flipV="1">
            <a:off x="6096000" y="1828800"/>
            <a:ext cx="1524000" cy="914400"/>
          </a:xfrm>
          <a:prstGeom prst="line">
            <a:avLst/>
          </a:prstGeom>
          <a:noFill/>
          <a:ln w="349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1" name="Line 15"/>
          <p:cNvSpPr>
            <a:spLocks noChangeShapeType="1"/>
          </p:cNvSpPr>
          <p:nvPr/>
        </p:nvSpPr>
        <p:spPr bwMode="auto">
          <a:xfrm flipV="1">
            <a:off x="6172200" y="2438400"/>
            <a:ext cx="1905000" cy="304800"/>
          </a:xfrm>
          <a:prstGeom prst="line">
            <a:avLst/>
          </a:prstGeom>
          <a:noFill/>
          <a:ln w="349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2" name="Line 16"/>
          <p:cNvSpPr>
            <a:spLocks noChangeShapeType="1"/>
          </p:cNvSpPr>
          <p:nvPr/>
        </p:nvSpPr>
        <p:spPr bwMode="auto">
          <a:xfrm>
            <a:off x="6096000" y="2743200"/>
            <a:ext cx="990600" cy="304800"/>
          </a:xfrm>
          <a:prstGeom prst="line">
            <a:avLst/>
          </a:prstGeom>
          <a:noFill/>
          <a:ln w="3175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7086600" y="3048000"/>
            <a:ext cx="990600" cy="685800"/>
          </a:xfrm>
          <a:prstGeom prst="line">
            <a:avLst/>
          </a:prstGeom>
          <a:noFill/>
          <a:ln w="349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7162800" y="3048000"/>
            <a:ext cx="914400" cy="0"/>
          </a:xfrm>
          <a:prstGeom prst="line">
            <a:avLst/>
          </a:prstGeom>
          <a:noFill/>
          <a:ln w="349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7467600" y="1828800"/>
            <a:ext cx="7048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2800" b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</a:t>
            </a:r>
            <a:endParaRPr kumimoji="1" lang="en-US" sz="2800" b="1">
              <a:solidFill>
                <a:srgbClr val="3333FF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7924800" y="3124200"/>
            <a:ext cx="55562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2800" b="1" i="1" baseline="-25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  <a:endParaRPr kumimoji="1" lang="en-US" sz="2800" b="1" i="1">
              <a:solidFill>
                <a:srgbClr val="3333FF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4114800" y="2286000"/>
            <a:ext cx="0" cy="2819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1295400" y="4800600"/>
            <a:ext cx="5791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3559" name="AutoShape 23"/>
          <p:cNvCxnSpPr>
            <a:cxnSpLocks noChangeShapeType="1"/>
          </p:cNvCxnSpPr>
          <p:nvPr/>
        </p:nvCxnSpPr>
        <p:spPr bwMode="auto">
          <a:xfrm rot="5400000">
            <a:off x="2780506" y="3467894"/>
            <a:ext cx="1588" cy="2667000"/>
          </a:xfrm>
          <a:prstGeom prst="curvedConnector3">
            <a:avLst>
              <a:gd name="adj1" fmla="val 44599995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3560" name="AutoShape 24"/>
          <p:cNvCxnSpPr>
            <a:cxnSpLocks noChangeShapeType="1"/>
          </p:cNvCxnSpPr>
          <p:nvPr/>
        </p:nvCxnSpPr>
        <p:spPr bwMode="auto">
          <a:xfrm rot="5400000">
            <a:off x="5447506" y="3467894"/>
            <a:ext cx="1588" cy="2667000"/>
          </a:xfrm>
          <a:prstGeom prst="curvedConnector3">
            <a:avLst>
              <a:gd name="adj1" fmla="val -43500005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93561" name="Line 25"/>
          <p:cNvSpPr>
            <a:spLocks noChangeShapeType="1"/>
          </p:cNvSpPr>
          <p:nvPr/>
        </p:nvSpPr>
        <p:spPr bwMode="auto">
          <a:xfrm>
            <a:off x="1295400" y="3581400"/>
            <a:ext cx="0" cy="2209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0" y="3987800"/>
            <a:ext cx="1182688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  </a:t>
            </a:r>
            <a:r>
              <a:rPr kumimoji="1" lang="en-US" sz="28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 - B</a:t>
            </a:r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 </a:t>
            </a:r>
          </a:p>
          <a:p>
            <a:pPr eaLnBrk="0" hangingPunct="0"/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28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 + B</a:t>
            </a:r>
          </a:p>
        </p:txBody>
      </p:sp>
      <p:sp>
        <p:nvSpPr>
          <p:cNvPr id="193563" name="Line 27"/>
          <p:cNvSpPr>
            <a:spLocks noChangeShapeType="1"/>
          </p:cNvSpPr>
          <p:nvPr/>
        </p:nvSpPr>
        <p:spPr bwMode="auto">
          <a:xfrm>
            <a:off x="228600" y="4419600"/>
            <a:ext cx="8382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>
            <a:off x="838200" y="4114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65" name="Line 29"/>
          <p:cNvSpPr>
            <a:spLocks noChangeShapeType="1"/>
          </p:cNvSpPr>
          <p:nvPr/>
        </p:nvSpPr>
        <p:spPr bwMode="auto">
          <a:xfrm>
            <a:off x="838200" y="4495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66" name="Line 30"/>
          <p:cNvSpPr>
            <a:spLocks noChangeShapeType="1"/>
          </p:cNvSpPr>
          <p:nvPr/>
        </p:nvSpPr>
        <p:spPr bwMode="auto">
          <a:xfrm flipH="1" flipV="1">
            <a:off x="2514600" y="4114800"/>
            <a:ext cx="3048000" cy="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3567" name="AutoShape 31"/>
          <p:cNvCxnSpPr>
            <a:cxnSpLocks noChangeShapeType="1"/>
          </p:cNvCxnSpPr>
          <p:nvPr/>
        </p:nvCxnSpPr>
        <p:spPr bwMode="auto">
          <a:xfrm flipV="1">
            <a:off x="2590800" y="4114800"/>
            <a:ext cx="0" cy="60960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533400" y="2590800"/>
            <a:ext cx="47466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sz="2800" b="1" i="1" baseline="30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endParaRPr kumimoji="1" lang="en-US" sz="2800" b="1" i="1" baseline="30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1524000" y="2057400"/>
            <a:ext cx="47466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sz="2800" b="1" i="1" baseline="30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</a:t>
            </a:r>
            <a:endParaRPr kumimoji="1" lang="en-US" sz="2800" b="1" i="1" baseline="30000">
              <a:solidFill>
                <a:srgbClr val="3333FF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1752600" y="4876800"/>
            <a:ext cx="2286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 i="1">
                <a:solidFill>
                  <a:srgbClr val="3333FF"/>
                </a:solidFill>
                <a:ea typeface="MS PGothic" charset="0"/>
                <a:cs typeface="MS PGothic" charset="0"/>
              </a:rPr>
              <a:t>more B tags</a:t>
            </a:r>
          </a:p>
        </p:txBody>
      </p: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5257800" y="4495800"/>
            <a:ext cx="13112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4343400" y="4343400"/>
            <a:ext cx="2209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 i="1">
                <a:solidFill>
                  <a:srgbClr val="3333FF"/>
                </a:solidFill>
                <a:ea typeface="MS PGothic" charset="0"/>
                <a:cs typeface="MS PGothic" charset="0"/>
              </a:rPr>
              <a:t>more B tags</a:t>
            </a:r>
          </a:p>
        </p:txBody>
      </p:sp>
      <p:sp>
        <p:nvSpPr>
          <p:cNvPr id="193573" name="Line 37"/>
          <p:cNvSpPr>
            <a:spLocks noChangeShapeType="1"/>
          </p:cNvSpPr>
          <p:nvPr/>
        </p:nvSpPr>
        <p:spPr bwMode="auto">
          <a:xfrm>
            <a:off x="4114800" y="3810000"/>
            <a:ext cx="1981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5203825" y="3429000"/>
            <a:ext cx="6635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z</a:t>
            </a:r>
            <a:endParaRPr kumimoji="1" lang="en-US" sz="2400" b="1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93575" name="Line 39"/>
          <p:cNvSpPr>
            <a:spLocks noChangeShapeType="1"/>
          </p:cNvSpPr>
          <p:nvPr/>
        </p:nvSpPr>
        <p:spPr bwMode="auto">
          <a:xfrm>
            <a:off x="6096000" y="2819400"/>
            <a:ext cx="0" cy="2133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76" name="Line 40"/>
          <p:cNvSpPr>
            <a:spLocks noChangeShapeType="1"/>
          </p:cNvSpPr>
          <p:nvPr/>
        </p:nvSpPr>
        <p:spPr bwMode="auto">
          <a:xfrm>
            <a:off x="4114800" y="2286000"/>
            <a:ext cx="990600" cy="3048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77" name="Text Box 41"/>
          <p:cNvSpPr txBox="1">
            <a:spLocks noChangeArrowheads="1"/>
          </p:cNvSpPr>
          <p:nvPr/>
        </p:nvSpPr>
        <p:spPr bwMode="auto">
          <a:xfrm>
            <a:off x="3733800" y="3124200"/>
            <a:ext cx="854075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t=0</a:t>
            </a:r>
          </a:p>
        </p:txBody>
      </p:sp>
      <p:sp>
        <p:nvSpPr>
          <p:cNvPr id="193578" name="Text Box 42"/>
          <p:cNvSpPr txBox="1">
            <a:spLocks noChangeArrowheads="1"/>
          </p:cNvSpPr>
          <p:nvPr/>
        </p:nvSpPr>
        <p:spPr bwMode="auto">
          <a:xfrm>
            <a:off x="8305800" y="2133600"/>
            <a:ext cx="11969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f</a:t>
            </a:r>
            <a:r>
              <a:rPr kumimoji="1" lang="en-US" sz="3600" b="1" i="1" baseline="-25000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CP</a:t>
            </a:r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>
            <a:off x="2743200" y="4953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0" y="4876800"/>
            <a:ext cx="10064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4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 (tags)</a:t>
            </a:r>
          </a:p>
        </p:txBody>
      </p:sp>
      <p:sp>
        <p:nvSpPr>
          <p:cNvPr id="193581" name="Rectangle 45"/>
          <p:cNvSpPr>
            <a:spLocks noChangeArrowheads="1"/>
          </p:cNvSpPr>
          <p:nvPr/>
        </p:nvSpPr>
        <p:spPr bwMode="auto">
          <a:xfrm>
            <a:off x="1447800" y="4140200"/>
            <a:ext cx="110331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s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in2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</a:t>
            </a:r>
            <a:r>
              <a:rPr kumimoji="1" lang="en-US" sz="28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1</a:t>
            </a:r>
          </a:p>
        </p:txBody>
      </p:sp>
      <p:sp>
        <p:nvSpPr>
          <p:cNvPr id="193582" name="Rectangle 46"/>
          <p:cNvSpPr>
            <a:spLocks noChangeArrowheads="1"/>
          </p:cNvSpPr>
          <p:nvPr/>
        </p:nvSpPr>
        <p:spPr bwMode="auto">
          <a:xfrm>
            <a:off x="4114800" y="5486400"/>
            <a:ext cx="5029200" cy="838200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>
                <a:solidFill>
                  <a:srgbClr val="990033"/>
                </a:solidFill>
                <a:ea typeface="MS PGothic" charset="0"/>
                <a:cs typeface="MS PGothic" charset="0"/>
              </a:rPr>
              <a:t>This is for CP=-1; for CP=+1, </a:t>
            </a:r>
          </a:p>
          <a:p>
            <a:pPr algn="ctr" eaLnBrk="0" hangingPunct="0"/>
            <a:r>
              <a:rPr kumimoji="1" lang="en-US" sz="2400" b="1">
                <a:solidFill>
                  <a:srgbClr val="990033"/>
                </a:solidFill>
                <a:ea typeface="MS PGothic" charset="0"/>
                <a:cs typeface="MS PGothic" charset="0"/>
              </a:rPr>
              <a:t>the asymmetry is opposite</a:t>
            </a:r>
          </a:p>
        </p:txBody>
      </p:sp>
      <p:sp>
        <p:nvSpPr>
          <p:cNvPr id="193583" name="Text Box 47"/>
          <p:cNvSpPr txBox="1">
            <a:spLocks noChangeArrowheads="1"/>
          </p:cNvSpPr>
          <p:nvPr/>
        </p:nvSpPr>
        <p:spPr bwMode="auto">
          <a:xfrm>
            <a:off x="0" y="1371600"/>
            <a:ext cx="27209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Asymmetric energies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82650"/>
          </a:xfrm>
        </p:spPr>
        <p:txBody>
          <a:bodyPr/>
          <a:lstStyle/>
          <a:p>
            <a:r>
              <a:rPr lang="en-US" b="1"/>
              <a:t>Requirements for CPV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r>
              <a:rPr lang="en-US" sz="2800" b="1" u="sng"/>
              <a:t>Many B mesons</a:t>
            </a:r>
            <a:r>
              <a:rPr lang="en-US" sz="2800" b="1"/>
              <a:t>   </a:t>
            </a:r>
          </a:p>
          <a:p>
            <a:pPr lvl="1"/>
            <a:r>
              <a:rPr lang="en-US" sz="2400" b="1"/>
              <a:t> “B-factory” &amp; the </a:t>
            </a:r>
            <a:r>
              <a:rPr lang="el-GR" sz="2400" b="1">
                <a:latin typeface="Arial Unicode MS" charset="0"/>
                <a:ea typeface="Arial Unicode MS" charset="0"/>
                <a:cs typeface="Arial Unicode MS" charset="0"/>
              </a:rPr>
              <a:t>ϒ</a:t>
            </a:r>
            <a:r>
              <a:rPr lang="en-US" sz="2400" b="1"/>
              <a:t>(4S) resonance</a:t>
            </a:r>
            <a:endParaRPr lang="en-US" sz="2400" b="1">
              <a:sym typeface="Wingdings" charset="2"/>
            </a:endParaRPr>
          </a:p>
          <a:p>
            <a:pPr lvl="1">
              <a:buFontTx/>
              <a:buNone/>
            </a:pPr>
            <a:endParaRPr lang="en-US" sz="2400" b="1"/>
          </a:p>
          <a:p>
            <a:r>
              <a:rPr lang="en-US" sz="2800" b="1" u="sng"/>
              <a:t>Reconstruct+isolate CP eigenstate decays</a:t>
            </a:r>
          </a:p>
          <a:p>
            <a:pPr lvl="1"/>
            <a:r>
              <a:rPr lang="en-US" sz="2400" b="1">
                <a:sym typeface="Symbol" charset="2"/>
              </a:rPr>
              <a:t>Kinematic variables for signal +(</a:t>
            </a:r>
            <a:r>
              <a:rPr lang="en-US" sz="2400" i="1">
                <a:solidFill>
                  <a:srgbClr val="FF0000"/>
                </a:solidFill>
                <a:sym typeface="Symbol" charset="2"/>
              </a:rPr>
              <a:t>cont. bkg suppr+</a:t>
            </a:r>
            <a:r>
              <a:rPr lang="en-US" sz="2400" i="1">
                <a:solidFill>
                  <a:srgbClr val="0000CC"/>
                </a:solidFill>
                <a:sym typeface="Symbol" charset="2"/>
              </a:rPr>
              <a:t>PID</a:t>
            </a:r>
            <a:r>
              <a:rPr lang="en-US" sz="2400" b="1">
                <a:solidFill>
                  <a:srgbClr val="0000CC"/>
                </a:solidFill>
                <a:sym typeface="Symbol" charset="2"/>
              </a:rPr>
              <a:t>)</a:t>
            </a:r>
            <a:r>
              <a:rPr lang="en-US" sz="2400" b="1">
                <a:sym typeface="Symbol" charset="2"/>
              </a:rPr>
              <a:t>.</a:t>
            </a:r>
          </a:p>
          <a:p>
            <a:pPr lvl="1"/>
            <a:endParaRPr lang="en-US" sz="2400" b="1">
              <a:sym typeface="Symbol" charset="2"/>
            </a:endParaRPr>
          </a:p>
          <a:p>
            <a:r>
              <a:rPr lang="en-US" sz="2800" b="1" u="sng"/>
              <a:t>“Tag” flavor of the other B</a:t>
            </a:r>
          </a:p>
          <a:p>
            <a:pPr lvl="1">
              <a:buFontTx/>
              <a:buNone/>
            </a:pPr>
            <a:endParaRPr lang="en-US" sz="2400" b="1"/>
          </a:p>
          <a:p>
            <a:r>
              <a:rPr lang="en-US" sz="2800" b="1" u="sng"/>
              <a:t>Measure decay-time difference</a:t>
            </a:r>
          </a:p>
          <a:p>
            <a:pPr lvl="1"/>
            <a:r>
              <a:rPr lang="en-US" sz="2400" b="1">
                <a:solidFill>
                  <a:srgbClr val="FF0000"/>
                </a:solidFill>
              </a:rPr>
              <a:t>Asymmetric beam energies, high precision vertexing(</a:t>
            </a:r>
            <a:r>
              <a:rPr lang="en-US" sz="2400" b="1">
                <a:solidFill>
                  <a:srgbClr val="FF0000"/>
                </a:solidFill>
                <a:ea typeface="Times New Roman" charset="0"/>
                <a:cs typeface="Times New Roman" charset="0"/>
              </a:rPr>
              <a:t>Δz)</a:t>
            </a:r>
            <a:endParaRPr lang="en-US" sz="2400" b="1">
              <a:solidFill>
                <a:srgbClr val="FF0000"/>
              </a:solidFill>
              <a:sym typeface="Symbol" charset="2"/>
            </a:endParaRPr>
          </a:p>
          <a:p>
            <a:pPr lvl="1"/>
            <a:r>
              <a:rPr lang="en-US" sz="2400" b="1">
                <a:latin typeface="Comic Sans MS" charset="0"/>
                <a:sym typeface="Symbol" charset="2"/>
              </a:rPr>
              <a:t>Likelihood fit to the t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 PEPII B factory in California</a:t>
            </a:r>
          </a:p>
        </p:txBody>
      </p:sp>
      <p:pic>
        <p:nvPicPr>
          <p:cNvPr id="1955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066800"/>
            <a:ext cx="6972300" cy="5524500"/>
          </a:xfrm>
          <a:noFill/>
          <a:ln/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541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Stanford Linear</a:t>
            </a:r>
          </a:p>
          <a:p>
            <a:r>
              <a:rPr lang="en-US" sz="2400" b="1">
                <a:solidFill>
                  <a:schemeClr val="bg1"/>
                </a:solidFill>
              </a:rPr>
              <a:t>Accelerator Ctr</a:t>
            </a:r>
          </a:p>
        </p:txBody>
      </p:sp>
      <p:sp>
        <p:nvSpPr>
          <p:cNvPr id="195589" name="Arc 5"/>
          <p:cNvSpPr>
            <a:spLocks/>
          </p:cNvSpPr>
          <p:nvPr/>
        </p:nvSpPr>
        <p:spPr bwMode="auto">
          <a:xfrm rot="8948275">
            <a:off x="5257800" y="4343400"/>
            <a:ext cx="533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0" name="Arc 6"/>
          <p:cNvSpPr>
            <a:spLocks/>
          </p:cNvSpPr>
          <p:nvPr/>
        </p:nvSpPr>
        <p:spPr bwMode="auto">
          <a:xfrm rot="-55278556">
            <a:off x="4572000" y="4419600"/>
            <a:ext cx="533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98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4114800" y="3048000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BaBar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pep2a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603875" cy="4175125"/>
          </a:xfrm>
          <a:prstGeom prst="rect">
            <a:avLst/>
          </a:prstGeom>
          <a:noFill/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858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Times New Roman" charset="0"/>
              </a:rPr>
              <a:t>The PEPII Collider (</a:t>
            </a:r>
            <a:r>
              <a:rPr lang="en-US" sz="3200">
                <a:solidFill>
                  <a:srgbClr val="000000"/>
                </a:solidFill>
                <a:latin typeface="Times New Roman" charset="0"/>
              </a:rPr>
              <a:t>magnetic separation</a:t>
            </a:r>
            <a:r>
              <a:rPr lang="en-US" sz="36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57200" y="60198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charset="0"/>
              </a:rPr>
              <a:t>9 x 3.0 GeV; L=(6.5 x 10</a:t>
            </a:r>
            <a:r>
              <a:rPr lang="en-US" sz="3200" baseline="30000">
                <a:solidFill>
                  <a:srgbClr val="FF0000"/>
                </a:solidFill>
                <a:latin typeface="Times New Roman" charset="0"/>
              </a:rPr>
              <a:t>33</a:t>
            </a:r>
            <a:r>
              <a:rPr lang="en-US" sz="3200">
                <a:solidFill>
                  <a:srgbClr val="FF0000"/>
                </a:solidFill>
                <a:latin typeface="Times New Roman" charset="0"/>
              </a:rPr>
              <a:t>)/cm</a:t>
            </a:r>
            <a:r>
              <a:rPr lang="en-US" sz="3200" baseline="30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 charset="0"/>
              </a:rPr>
              <a:t>/sec</a:t>
            </a:r>
            <a:endParaRPr lang="en-US" sz="3200" baseline="300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019800" y="274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On resonance:113 fb</a:t>
            </a:r>
            <a:r>
              <a:rPr lang="en-US" sz="2400" baseline="30000">
                <a:latin typeface="Times New Roman" charset="0"/>
              </a:rPr>
              <a:t>-1</a:t>
            </a:r>
            <a:endParaRPr lang="en-US" sz="2400">
              <a:latin typeface="Times New Roman" charset="0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943600" y="20574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charset="0"/>
              </a:rPr>
              <a:t>Int(L dt)=131 fb</a:t>
            </a:r>
            <a:r>
              <a:rPr lang="en-US" sz="3200" baseline="30000">
                <a:solidFill>
                  <a:srgbClr val="FF0000"/>
                </a:solidFill>
                <a:latin typeface="Times New Roman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138" y="685800"/>
            <a:ext cx="9120188" cy="5819775"/>
            <a:chOff x="54" y="437"/>
            <a:chExt cx="5745" cy="3666"/>
          </a:xfrm>
        </p:grpSpPr>
        <p:pic>
          <p:nvPicPr>
            <p:cNvPr id="19763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" y="482"/>
              <a:ext cx="4807" cy="3374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4" y="2084"/>
              <a:ext cx="2760" cy="2019"/>
              <a:chOff x="54" y="2084"/>
              <a:chExt cx="2760" cy="2019"/>
            </a:xfrm>
          </p:grpSpPr>
          <p:sp>
            <p:nvSpPr>
              <p:cNvPr id="197637" name="Text Box 5"/>
              <p:cNvSpPr txBox="1">
                <a:spLocks noChangeArrowheads="1"/>
              </p:cNvSpPr>
              <p:nvPr/>
            </p:nvSpPr>
            <p:spPr bwMode="auto">
              <a:xfrm>
                <a:off x="54" y="3581"/>
                <a:ext cx="2760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Cherenkov Detector (DIRC)</a:t>
                </a:r>
              </a:p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[144 quartz bars, 11000 PMTs]</a:t>
                </a:r>
              </a:p>
            </p:txBody>
          </p:sp>
          <p:sp>
            <p:nvSpPr>
              <p:cNvPr id="197638" name="Line 6"/>
              <p:cNvSpPr>
                <a:spLocks noChangeShapeType="1"/>
              </p:cNvSpPr>
              <p:nvPr/>
            </p:nvSpPr>
            <p:spPr bwMode="auto">
              <a:xfrm flipV="1">
                <a:off x="1823" y="2084"/>
                <a:ext cx="373" cy="1677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39" name="Line 7"/>
              <p:cNvSpPr>
                <a:spLocks noChangeShapeType="1"/>
              </p:cNvSpPr>
              <p:nvPr/>
            </p:nvSpPr>
            <p:spPr bwMode="auto">
              <a:xfrm flipV="1">
                <a:off x="1823" y="2467"/>
                <a:ext cx="913" cy="1288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140" y="754"/>
              <a:ext cx="2455" cy="1372"/>
              <a:chOff x="3140" y="754"/>
              <a:chExt cx="2455" cy="1372"/>
            </a:xfrm>
          </p:grpSpPr>
          <p:sp>
            <p:nvSpPr>
              <p:cNvPr id="197641" name="Text Box 9"/>
              <p:cNvSpPr txBox="1">
                <a:spLocks noChangeArrowheads="1"/>
              </p:cNvSpPr>
              <p:nvPr/>
            </p:nvSpPr>
            <p:spPr bwMode="auto">
              <a:xfrm>
                <a:off x="3819" y="754"/>
                <a:ext cx="177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latin typeface="Helvetica" charset="0"/>
                  </a:rPr>
                  <a:t>Silicon Vertex </a:t>
                </a:r>
              </a:p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latin typeface="Helvetica" charset="0"/>
                  </a:rPr>
                  <a:t>Tracker (SVT)[5 layers]</a:t>
                </a:r>
              </a:p>
            </p:txBody>
          </p:sp>
          <p:sp>
            <p:nvSpPr>
              <p:cNvPr id="197642" name="Line 10"/>
              <p:cNvSpPr>
                <a:spLocks noChangeShapeType="1"/>
              </p:cNvSpPr>
              <p:nvPr/>
            </p:nvSpPr>
            <p:spPr bwMode="auto">
              <a:xfrm flipH="1">
                <a:off x="3140" y="1076"/>
                <a:ext cx="1001" cy="1050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583" y="2758"/>
              <a:ext cx="2862" cy="1204"/>
              <a:chOff x="3082" y="3168"/>
              <a:chExt cx="2963" cy="1271"/>
            </a:xfrm>
          </p:grpSpPr>
          <p:sp>
            <p:nvSpPr>
              <p:cNvPr id="197644" name="Text Box 12"/>
              <p:cNvSpPr txBox="1">
                <a:spLocks noChangeArrowheads="1"/>
              </p:cNvSpPr>
              <p:nvPr/>
            </p:nvSpPr>
            <p:spPr bwMode="auto">
              <a:xfrm>
                <a:off x="3082" y="3888"/>
                <a:ext cx="2963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280" tIns="48960" rIns="98280" bIns="4896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Instrumented Flux Return (IFR)</a:t>
                </a:r>
              </a:p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   [Iron interleaved with RPCs].</a:t>
                </a:r>
              </a:p>
            </p:txBody>
          </p:sp>
          <p:sp>
            <p:nvSpPr>
              <p:cNvPr id="197645" name="Line 13"/>
              <p:cNvSpPr>
                <a:spLocks noChangeShapeType="1"/>
              </p:cNvSpPr>
              <p:nvPr/>
            </p:nvSpPr>
            <p:spPr bwMode="auto">
              <a:xfrm flipH="1" flipV="1">
                <a:off x="3696" y="3168"/>
                <a:ext cx="161" cy="749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272" y="2349"/>
              <a:ext cx="2355" cy="1185"/>
              <a:chOff x="3815" y="2676"/>
              <a:chExt cx="2439" cy="1251"/>
            </a:xfrm>
          </p:grpSpPr>
          <p:sp>
            <p:nvSpPr>
              <p:cNvPr id="197647" name="Text Box 15"/>
              <p:cNvSpPr txBox="1">
                <a:spLocks noChangeArrowheads="1"/>
              </p:cNvSpPr>
              <p:nvPr/>
            </p:nvSpPr>
            <p:spPr bwMode="auto">
              <a:xfrm>
                <a:off x="3815" y="3376"/>
                <a:ext cx="2439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CsI(Tl) Calorimeter (EMC)</a:t>
                </a:r>
              </a:p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[6580 crystals].</a:t>
                </a:r>
              </a:p>
            </p:txBody>
          </p:sp>
          <p:sp>
            <p:nvSpPr>
              <p:cNvPr id="197648" name="Line 16"/>
              <p:cNvSpPr>
                <a:spLocks noChangeShapeType="1"/>
              </p:cNvSpPr>
              <p:nvPr/>
            </p:nvSpPr>
            <p:spPr bwMode="auto">
              <a:xfrm flipH="1" flipV="1">
                <a:off x="3822" y="2676"/>
                <a:ext cx="607" cy="823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685" y="437"/>
              <a:ext cx="2517" cy="1338"/>
              <a:chOff x="3516" y="468"/>
              <a:chExt cx="2605" cy="1413"/>
            </a:xfrm>
          </p:grpSpPr>
          <p:sp>
            <p:nvSpPr>
              <p:cNvPr id="197650" name="Text Box 18"/>
              <p:cNvSpPr txBox="1">
                <a:spLocks noChangeArrowheads="1"/>
              </p:cNvSpPr>
              <p:nvPr/>
            </p:nvSpPr>
            <p:spPr bwMode="auto">
              <a:xfrm>
                <a:off x="3516" y="468"/>
                <a:ext cx="2605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Superconducting Coil (1.5T)</a:t>
                </a:r>
              </a:p>
            </p:txBody>
          </p:sp>
          <p:sp>
            <p:nvSpPr>
              <p:cNvPr id="197651" name="Line 19"/>
              <p:cNvSpPr>
                <a:spLocks noChangeShapeType="1"/>
              </p:cNvSpPr>
              <p:nvPr/>
            </p:nvSpPr>
            <p:spPr bwMode="auto">
              <a:xfrm flipH="1">
                <a:off x="3762" y="749"/>
                <a:ext cx="531" cy="1132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244" y="2057"/>
              <a:ext cx="2555" cy="522"/>
              <a:chOff x="3802" y="2301"/>
              <a:chExt cx="2647" cy="550"/>
            </a:xfrm>
          </p:grpSpPr>
          <p:sp>
            <p:nvSpPr>
              <p:cNvPr id="197653" name="Text Box 21"/>
              <p:cNvSpPr txBox="1">
                <a:spLocks noChangeArrowheads="1"/>
              </p:cNvSpPr>
              <p:nvPr/>
            </p:nvSpPr>
            <p:spPr bwMode="auto">
              <a:xfrm>
                <a:off x="4452" y="2301"/>
                <a:ext cx="1997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Drift Chamber </a:t>
                </a:r>
              </a:p>
              <a:p>
                <a:pPr algn="ctr" eaLnBrk="0" hangingPunct="0">
                  <a:buSzPct val="96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latin typeface="Helvetica" charset="0"/>
                  </a:rPr>
                  <a:t>[40 stereo lyrs](DCH)</a:t>
                </a:r>
              </a:p>
            </p:txBody>
          </p:sp>
          <p:sp>
            <p:nvSpPr>
              <p:cNvPr id="197654" name="Line 22"/>
              <p:cNvSpPr>
                <a:spLocks noChangeShapeType="1"/>
              </p:cNvSpPr>
              <p:nvPr/>
            </p:nvSpPr>
            <p:spPr bwMode="auto">
              <a:xfrm flipH="1" flipV="1">
                <a:off x="3802" y="2481"/>
                <a:ext cx="1037" cy="112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249" y="2108"/>
              <a:ext cx="999" cy="484"/>
              <a:chOff x="249" y="2108"/>
              <a:chExt cx="999" cy="484"/>
            </a:xfrm>
          </p:grpSpPr>
          <p:sp>
            <p:nvSpPr>
              <p:cNvPr id="197656" name="Text Box 24"/>
              <p:cNvSpPr txBox="1">
                <a:spLocks noChangeArrowheads="1"/>
              </p:cNvSpPr>
              <p:nvPr/>
            </p:nvSpPr>
            <p:spPr bwMode="auto">
              <a:xfrm>
                <a:off x="249" y="2108"/>
                <a:ext cx="999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8280" tIns="48960" rIns="98280" bIns="48960" anchor="ctr" anchorCtr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Helvetica" charset="0"/>
                  </a:rPr>
                  <a:t>e</a:t>
                </a:r>
                <a:r>
                  <a:rPr lang="en-GB" sz="2400" b="1" baseline="33000">
                    <a:solidFill>
                      <a:srgbClr val="3333CC"/>
                    </a:solidFill>
                    <a:latin typeface="Helvetica" charset="0"/>
                  </a:rPr>
                  <a:t>-</a:t>
                </a:r>
                <a:r>
                  <a:rPr lang="en-GB" sz="2400">
                    <a:solidFill>
                      <a:srgbClr val="3333CC"/>
                    </a:solidFill>
                    <a:latin typeface="Helvetica" charset="0"/>
                  </a:rPr>
                  <a:t> (9 GeV)</a:t>
                </a:r>
              </a:p>
            </p:txBody>
          </p:sp>
          <p:sp>
            <p:nvSpPr>
              <p:cNvPr id="197657" name="Line 25"/>
              <p:cNvSpPr>
                <a:spLocks noChangeShapeType="1"/>
              </p:cNvSpPr>
              <p:nvPr/>
            </p:nvSpPr>
            <p:spPr bwMode="auto">
              <a:xfrm flipV="1">
                <a:off x="384" y="2419"/>
                <a:ext cx="680" cy="173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477000" y="1905000"/>
            <a:ext cx="1966913" cy="795338"/>
            <a:chOff x="4662" y="1440"/>
            <a:chExt cx="1239" cy="501"/>
          </a:xfrm>
        </p:grpSpPr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4870" y="1440"/>
              <a:ext cx="103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8280" tIns="48960" rIns="98280" bIns="48960" anchor="ctr" anchorCtr="1">
              <a:prstTxWarp prst="textNoShape">
                <a:avLst/>
              </a:prstTxWarp>
              <a:spAutoFit/>
            </a:bodyPr>
            <a:lstStyle/>
            <a:p>
              <a: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>
                  <a:solidFill>
                    <a:srgbClr val="3333CC"/>
                  </a:solidFill>
                  <a:latin typeface="Helvetica" charset="0"/>
                </a:rPr>
                <a:t>e</a:t>
              </a:r>
              <a:r>
                <a:rPr lang="en-GB" sz="2400" b="1" baseline="33000">
                  <a:solidFill>
                    <a:srgbClr val="3333CC"/>
                  </a:solidFill>
                  <a:latin typeface="Helvetica" charset="0"/>
                </a:rPr>
                <a:t>+</a:t>
              </a:r>
              <a:r>
                <a:rPr lang="en-GB" sz="2400">
                  <a:solidFill>
                    <a:srgbClr val="3333CC"/>
                  </a:solidFill>
                  <a:latin typeface="Helvetica" charset="0"/>
                </a:rPr>
                <a:t> (3 GeV)</a:t>
              </a:r>
            </a:p>
          </p:txBody>
        </p:sp>
        <p:sp>
          <p:nvSpPr>
            <p:cNvPr id="197660" name="Line 28"/>
            <p:cNvSpPr>
              <a:spLocks noChangeShapeType="1"/>
            </p:cNvSpPr>
            <p:nvPr/>
          </p:nvSpPr>
          <p:spPr bwMode="auto">
            <a:xfrm flipH="1">
              <a:off x="4662" y="1760"/>
              <a:ext cx="704" cy="181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7661" name="Rectangle 29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10400" cy="736600"/>
          </a:xfrm>
        </p:spPr>
        <p:txBody>
          <a:bodyPr>
            <a:normAutofit fontScale="90000"/>
          </a:bodyPr>
          <a:lstStyle/>
          <a:p>
            <a:r>
              <a:rPr lang="en-US"/>
              <a:t>The BaBar Detector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KEK laboratory in Japan</a:t>
            </a:r>
          </a:p>
        </p:txBody>
      </p:sp>
      <p:pic>
        <p:nvPicPr>
          <p:cNvPr id="198659" name="Picture 3" descr="KEK birdsview_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8077200" cy="5537200"/>
          </a:xfrm>
          <a:noFill/>
          <a:ln/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191000" y="1676400"/>
            <a:ext cx="4572000" cy="304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8661" name="Picture 5" descr="KEKB ring3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752600"/>
            <a:ext cx="4038600" cy="2771775"/>
          </a:xfrm>
          <a:noFill/>
          <a:ln/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295400" y="1447800"/>
            <a:ext cx="215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9900"/>
                </a:solidFill>
              </a:rPr>
              <a:t>Tsukuba Mountain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914400" y="5029200"/>
            <a:ext cx="185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9900"/>
                </a:solidFill>
              </a:rPr>
              <a:t>KEK laboratory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1600200" y="1676400"/>
            <a:ext cx="2743200" cy="281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1676400" y="4495800"/>
            <a:ext cx="2514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6" name="Arc 10"/>
          <p:cNvSpPr>
            <a:spLocks/>
          </p:cNvSpPr>
          <p:nvPr/>
        </p:nvSpPr>
        <p:spPr bwMode="auto">
          <a:xfrm flipH="1">
            <a:off x="2667000" y="3810000"/>
            <a:ext cx="6858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7" name="Arc 11"/>
          <p:cNvSpPr>
            <a:spLocks/>
          </p:cNvSpPr>
          <p:nvPr/>
        </p:nvSpPr>
        <p:spPr bwMode="auto">
          <a:xfrm rot="567740" flipH="1">
            <a:off x="3505200" y="3810000"/>
            <a:ext cx="6858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4419600" y="19050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KEKB Collider</a:t>
            </a:r>
          </a:p>
        </p:txBody>
      </p:sp>
      <p:pic>
        <p:nvPicPr>
          <p:cNvPr id="19866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6172200"/>
            <a:ext cx="4713288" cy="4381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2498725" y="2932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  <p:bldP spid="198664" grpId="0" animBg="1"/>
      <p:bldP spid="198665" grpId="0" animBg="1"/>
      <p:bldP spid="198666" grpId="0" animBg="1"/>
      <p:bldP spid="198667" grpId="0" animBg="1"/>
      <p:bldP spid="1986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KE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543425" cy="5334000"/>
          </a:xfrm>
          <a:prstGeom prst="rect">
            <a:avLst/>
          </a:prstGeom>
          <a:noFill/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4572000" y="990600"/>
            <a:ext cx="4572000" cy="5410200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kumimoji="1" lang="en-US" altLang="ja-JP" sz="2800" b="1" dirty="0">
              <a:solidFill>
                <a:srgbClr val="FF0000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Two rings</a:t>
            </a:r>
          </a:p>
          <a:p>
            <a:pPr lvl="2">
              <a:lnSpc>
                <a:spcPct val="120000"/>
              </a:lnSpc>
            </a:pPr>
            <a:r>
              <a:rPr kumimoji="1" lang="en-US" altLang="ja-JP" sz="36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altLang="ja-JP" sz="3600" b="1" baseline="30000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+</a:t>
            </a: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 : 3.5 </a:t>
            </a:r>
            <a:r>
              <a:rPr kumimoji="1" lang="en-US" altLang="ja-JP" sz="36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GeV</a:t>
            </a: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 1.5A</a:t>
            </a:r>
          </a:p>
          <a:p>
            <a:pPr lvl="2">
              <a:lnSpc>
                <a:spcPct val="120000"/>
              </a:lnSpc>
            </a:pPr>
            <a:r>
              <a:rPr kumimoji="1" lang="en-US" altLang="ja-JP" sz="36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altLang="ja-JP" sz="3600" b="1" baseline="30000" dirty="0">
                <a:solidFill>
                  <a:schemeClr val="accent2"/>
                </a:solidFill>
                <a:latin typeface="Symbol" charset="2"/>
                <a:ea typeface="MS PGothic" charset="0"/>
                <a:cs typeface="MS PGothic" charset="0"/>
              </a:rPr>
              <a:t>-</a:t>
            </a: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 : 8.0 </a:t>
            </a:r>
            <a:r>
              <a:rPr kumimoji="1" lang="en-US" altLang="ja-JP" sz="36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GeV</a:t>
            </a: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 1.1A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E</a:t>
            </a:r>
            <a:r>
              <a:rPr kumimoji="1" lang="en-US" altLang="ja-JP" sz="3600" b="1" baseline="-25000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CM</a:t>
            </a: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 : 10.58 </a:t>
            </a:r>
            <a:r>
              <a:rPr kumimoji="1" lang="en-US" altLang="ja-JP" sz="36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GeV</a:t>
            </a:r>
            <a:endParaRPr kumimoji="1" lang="en-US" altLang="ja-JP" sz="3600" b="1" dirty="0">
              <a:solidFill>
                <a:schemeClr val="accent2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Luminosity: 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kumimoji="1" lang="en-US" altLang="ja-JP" sz="36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target:  </a:t>
            </a:r>
            <a:r>
              <a:rPr kumimoji="1" lang="en-US" altLang="ja-JP" sz="36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10</a:t>
            </a:r>
            <a:r>
              <a:rPr kumimoji="1" lang="en-US" altLang="ja-JP" sz="3600" b="1" baseline="300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34</a:t>
            </a:r>
            <a:r>
              <a:rPr kumimoji="1" lang="en-US" altLang="ja-JP" sz="36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cm</a:t>
            </a:r>
            <a:r>
              <a:rPr kumimoji="1" lang="en-US" altLang="ja-JP" sz="2000" b="1" baseline="300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-2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 s</a:t>
            </a:r>
            <a:r>
              <a:rPr kumimoji="1" lang="en-US" altLang="ja-JP" sz="2000" b="1" baseline="300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-1</a:t>
            </a:r>
            <a:endParaRPr kumimoji="1" lang="en-US" altLang="ja-JP" sz="2000" b="1" baseline="30000" dirty="0" smtClean="0">
              <a:solidFill>
                <a:srgbClr val="FF0000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2">
              <a:lnSpc>
                <a:spcPct val="120000"/>
              </a:lnSpc>
              <a:buFontTx/>
              <a:buChar char="•"/>
            </a:pPr>
            <a:r>
              <a:rPr kumimoji="1" lang="en-US" altLang="ja-JP" sz="3600" b="1" dirty="0" smtClean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actual</a:t>
            </a:r>
            <a:r>
              <a:rPr kumimoji="1" lang="en-US" altLang="ja-JP" sz="2400" b="1" dirty="0" smtClean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: 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2x10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34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cm</a:t>
            </a:r>
            <a:r>
              <a:rPr kumimoji="1" lang="en-US" altLang="ja-JP" sz="2000" b="1" baseline="300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-2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 s</a:t>
            </a:r>
            <a:r>
              <a:rPr kumimoji="1" lang="en-US" altLang="ja-JP" sz="2000" b="1" baseline="300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-1</a:t>
            </a:r>
            <a:r>
              <a:rPr kumimoji="1" lang="en-US" altLang="ja-JP" sz="2800" b="1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endParaRPr kumimoji="1" lang="en-US" altLang="ja-JP" sz="3600" b="1" dirty="0">
              <a:solidFill>
                <a:schemeClr val="accent2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4">
              <a:lnSpc>
                <a:spcPct val="120000"/>
              </a:lnSpc>
              <a:buFontTx/>
              <a:buChar char="•"/>
            </a:pPr>
            <a:r>
              <a:rPr kumimoji="1" lang="en-US" altLang="ja-JP" sz="2400" b="1" dirty="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(~20 B’s/</a:t>
            </a:r>
            <a:r>
              <a:rPr kumimoji="1" lang="en-US" altLang="ja-JP" sz="2400" b="1" dirty="0" err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  <a:r>
              <a:rPr kumimoji="1" lang="en-US" altLang="ja-JP" sz="2400" b="1" dirty="0">
                <a:solidFill>
                  <a:schemeClr val="accent2"/>
                </a:solidFill>
                <a:latin typeface="Symbol" charset="2"/>
                <a:ea typeface="MS PGothic" charset="0"/>
                <a:cs typeface="MS PGothic" charset="0"/>
              </a:rPr>
              <a:t>)</a:t>
            </a:r>
          </a:p>
          <a:p>
            <a:pPr lvl="2">
              <a:lnSpc>
                <a:spcPct val="120000"/>
              </a:lnSpc>
            </a:pPr>
            <a:endParaRPr kumimoji="1" lang="en-US" sz="2400" b="1" i="1" dirty="0">
              <a:latin typeface="Symbol" charset="2"/>
              <a:ea typeface="MS PGothic" charset="0"/>
              <a:cs typeface="MS PGothic" charset="0"/>
            </a:endParaRP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2209800" y="2209800"/>
            <a:ext cx="3124200" cy="2209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>
            <a:off x="3429000" y="2971800"/>
            <a:ext cx="1905000" cy="1828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altLang="ja-JP" sz="4000" b="1">
                <a:solidFill>
                  <a:srgbClr val="006600"/>
                </a:solidFill>
                <a:ea typeface="MS PGothic" charset="0"/>
                <a:cs typeface="MS PGothic" charset="0"/>
              </a:rPr>
              <a:t>KEKB</a:t>
            </a:r>
            <a:r>
              <a:rPr lang="en-US" altLang="ja-JP" sz="4000" b="1">
                <a:solidFill>
                  <a:schemeClr val="tx1"/>
                </a:solidFill>
                <a:ea typeface="MS PGothic" charset="0"/>
                <a:cs typeface="MS PGothic" charset="0"/>
              </a:rPr>
              <a:t/>
            </a:r>
            <a:br>
              <a:rPr lang="en-US" altLang="ja-JP" sz="4000" b="1">
                <a:solidFill>
                  <a:schemeClr val="tx1"/>
                </a:solidFill>
                <a:ea typeface="MS PGothic" charset="0"/>
                <a:cs typeface="MS PGothic" charset="0"/>
              </a:rPr>
            </a:br>
            <a:endParaRPr lang="en-US" sz="4000" b="1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luminosity ~ 2</a:t>
            </a:r>
            <a:r>
              <a:rPr lang="en-US" baseline="30000" dirty="0" smtClean="0"/>
              <a:t>(t/2.5yr) 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049610"/>
            <a:ext cx="8813800" cy="554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-149840"/>
            <a:ext cx="7696200" cy="882650"/>
          </a:xfrm>
        </p:spPr>
        <p:txBody>
          <a:bodyPr/>
          <a:lstStyle/>
          <a:p>
            <a:r>
              <a:rPr lang="en-US" sz="3600" b="1" dirty="0"/>
              <a:t> CKM matrix</a:t>
            </a:r>
            <a:r>
              <a:rPr lang="en-US" sz="3600" b="1" dirty="0" smtClean="0"/>
              <a:t> today</a:t>
            </a:r>
            <a:endParaRPr lang="en-US" sz="3600" b="1" dirty="0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209800" y="2590800"/>
          <a:ext cx="518160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Equation" r:id="rId3" imgW="1358640" imgH="711000" progId="Equation.3">
                  <p:embed/>
                </p:oleObj>
              </mc:Choice>
              <mc:Fallback>
                <p:oleObj name="Equation" r:id="rId3" imgW="135864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5181600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Oval 4"/>
          <p:cNvSpPr>
            <a:spLocks noChangeArrowheads="1"/>
          </p:cNvSpPr>
          <p:nvPr/>
        </p:nvSpPr>
        <p:spPr bwMode="auto">
          <a:xfrm flipV="1">
            <a:off x="152400" y="1160819"/>
            <a:ext cx="45720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2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CPV  phases are </a:t>
            </a:r>
          </a:p>
          <a:p>
            <a:pPr algn="ctr" eaLnBrk="0" hangingPunct="0"/>
            <a:r>
              <a:rPr kumimoji="1" lang="en-US" sz="32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in the corners</a:t>
            </a:r>
          </a:p>
          <a:p>
            <a:pPr algn="ctr" eaLnBrk="0" hangingPunct="0"/>
            <a:endParaRPr kumimoji="1" lang="en-US" sz="2400" b="1" i="1" baseline="-250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4038600" y="4419600"/>
            <a:ext cx="762000" cy="762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5432425" y="2667000"/>
            <a:ext cx="762000" cy="8382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5280025" y="1524000"/>
            <a:ext cx="15240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f</a:t>
            </a:r>
            <a:r>
              <a:rPr kumimoji="1" lang="en-US" sz="3600" b="1" baseline="-25000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3</a:t>
            </a:r>
            <a:r>
              <a:rPr kumimoji="1" lang="en-US" sz="3600" b="1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 (g)</a:t>
            </a:r>
          </a:p>
        </p:txBody>
      </p:sp>
      <p:cxnSp>
        <p:nvCxnSpPr>
          <p:cNvPr id="129032" name="AutoShape 8"/>
          <p:cNvCxnSpPr>
            <a:cxnSpLocks noChangeShapeType="1"/>
          </p:cNvCxnSpPr>
          <p:nvPr/>
        </p:nvCxnSpPr>
        <p:spPr bwMode="auto">
          <a:xfrm rot="16200000" flipH="1">
            <a:off x="5630068" y="2393157"/>
            <a:ext cx="442913" cy="76200"/>
          </a:xfrm>
          <a:prstGeom prst="curvedConnector3">
            <a:avLst>
              <a:gd name="adj1" fmla="val 49819"/>
            </a:avLst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936625" y="5105400"/>
            <a:ext cx="1524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f</a:t>
            </a:r>
            <a:r>
              <a:rPr kumimoji="1" lang="en-US" sz="3600" b="1" baseline="-25000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1</a:t>
            </a:r>
            <a:r>
              <a:rPr kumimoji="1" lang="en-US" sz="3600" b="1">
                <a:solidFill>
                  <a:srgbClr val="CC0000"/>
                </a:solidFill>
                <a:latin typeface="Symbol" charset="2"/>
                <a:ea typeface="MS PGothic" charset="0"/>
                <a:cs typeface="MS PGothic" charset="0"/>
              </a:rPr>
              <a:t> (b)</a:t>
            </a:r>
          </a:p>
        </p:txBody>
      </p:sp>
      <p:cxnSp>
        <p:nvCxnSpPr>
          <p:cNvPr id="129034" name="AutoShape 10"/>
          <p:cNvCxnSpPr>
            <a:cxnSpLocks noChangeShapeType="1"/>
            <a:stCxn id="129033" idx="6"/>
            <a:endCxn id="129029" idx="3"/>
          </p:cNvCxnSpPr>
          <p:nvPr/>
        </p:nvCxnSpPr>
        <p:spPr bwMode="auto">
          <a:xfrm flipV="1">
            <a:off x="2474913" y="5084763"/>
            <a:ext cx="1674812" cy="363537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8670925" y="3048000"/>
            <a:ext cx="304800" cy="152400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7108825" y="5029200"/>
            <a:ext cx="304800" cy="152400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H="1" flipV="1">
            <a:off x="2209800" y="4572000"/>
            <a:ext cx="2057400" cy="304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 flipV="1">
            <a:off x="6118225" y="2209800"/>
            <a:ext cx="9906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 flipV="1">
            <a:off x="1143000" y="35814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57" name="Line 33"/>
          <p:cNvSpPr>
            <a:spLocks noChangeShapeType="1"/>
          </p:cNvSpPr>
          <p:nvPr/>
        </p:nvSpPr>
        <p:spPr bwMode="auto">
          <a:xfrm>
            <a:off x="1066800" y="39624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58" name="Text Box 34"/>
          <p:cNvSpPr txBox="1">
            <a:spLocks noChangeArrowheads="1"/>
          </p:cNvSpPr>
          <p:nvPr/>
        </p:nvSpPr>
        <p:spPr bwMode="auto">
          <a:xfrm>
            <a:off x="381000" y="38862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1371600" y="32004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d</a:t>
            </a:r>
          </a:p>
        </p:txBody>
      </p:sp>
      <p:sp>
        <p:nvSpPr>
          <p:cNvPr id="129060" name="Text Box 36"/>
          <p:cNvSpPr txBox="1">
            <a:spLocks noChangeArrowheads="1"/>
          </p:cNvSpPr>
          <p:nvPr/>
        </p:nvSpPr>
        <p:spPr bwMode="auto">
          <a:xfrm>
            <a:off x="1295400" y="3886200"/>
            <a:ext cx="838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W</a:t>
            </a:r>
            <a:r>
              <a:rPr kumimoji="1" lang="en-US" sz="2800" b="1" baseline="30000">
                <a:latin typeface="Times New Roman" charset="0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381000" y="3276600"/>
            <a:ext cx="83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i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>
            <a:off x="304800" y="39624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990600" y="38862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64" name="Text Box 40"/>
          <p:cNvSpPr txBox="1">
            <a:spLocks noChangeArrowheads="1"/>
          </p:cNvSpPr>
          <p:nvPr/>
        </p:nvSpPr>
        <p:spPr bwMode="auto">
          <a:xfrm>
            <a:off x="6842125" y="14478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b</a:t>
            </a:r>
          </a:p>
        </p:txBody>
      </p:sp>
      <p:sp>
        <p:nvSpPr>
          <p:cNvPr id="129065" name="Line 41"/>
          <p:cNvSpPr>
            <a:spLocks noChangeShapeType="1"/>
          </p:cNvSpPr>
          <p:nvPr/>
        </p:nvSpPr>
        <p:spPr bwMode="auto">
          <a:xfrm flipV="1">
            <a:off x="7718425" y="11430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032625" y="838200"/>
            <a:ext cx="83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i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ub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>
            <a:off x="6956425" y="1524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>
            <a:off x="7718425" y="15240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7566025" y="1828800"/>
            <a:ext cx="838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W</a:t>
            </a:r>
            <a:r>
              <a:rPr kumimoji="1" lang="en-US" sz="2800" b="1" baseline="30000">
                <a:latin typeface="Times New Roman" charset="0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7337425" y="762000"/>
            <a:ext cx="4349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129071" name="Oval 47"/>
          <p:cNvSpPr>
            <a:spLocks noChangeArrowheads="1"/>
          </p:cNvSpPr>
          <p:nvPr/>
        </p:nvSpPr>
        <p:spPr bwMode="auto">
          <a:xfrm>
            <a:off x="7642225" y="14478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8556625" y="8382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latin typeface="Times New Roman" charset="0"/>
                <a:ea typeface="MS PGothic" charset="0"/>
                <a:cs typeface="MS PGothic" charset="0"/>
              </a:rPr>
              <a:t>u</a:t>
            </a:r>
          </a:p>
        </p:txBody>
      </p:sp>
      <p:sp>
        <p:nvSpPr>
          <p:cNvPr id="129073" name="Rectangle 49"/>
          <p:cNvSpPr>
            <a:spLocks noChangeArrowheads="1"/>
          </p:cNvSpPr>
          <p:nvPr/>
        </p:nvSpPr>
        <p:spPr bwMode="auto">
          <a:xfrm>
            <a:off x="6781800" y="685800"/>
            <a:ext cx="21336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74" name="Rectangle 50"/>
          <p:cNvSpPr>
            <a:spLocks noChangeArrowheads="1"/>
          </p:cNvSpPr>
          <p:nvPr/>
        </p:nvSpPr>
        <p:spPr bwMode="auto">
          <a:xfrm>
            <a:off x="152400" y="3276600"/>
            <a:ext cx="19050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555288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</a:t>
            </a:r>
            <a:r>
              <a:rPr lang="en-US" sz="1600" dirty="0" err="1" smtClean="0"/>
              <a:t>abbibo</a:t>
            </a:r>
            <a:r>
              <a:rPr lang="en-US" sz="1600" dirty="0"/>
              <a:t>-</a:t>
            </a:r>
            <a:r>
              <a:rPr lang="en-US" b="1" dirty="0" smtClean="0"/>
              <a:t>K</a:t>
            </a:r>
            <a:r>
              <a:rPr lang="en-US" sz="1600" dirty="0" smtClean="0"/>
              <a:t>obayashi</a:t>
            </a:r>
            <a:r>
              <a:rPr lang="en-US" b="1" dirty="0" smtClean="0"/>
              <a:t>-</a:t>
            </a:r>
            <a:r>
              <a:rPr lang="en-US" b="1" dirty="0" err="1" smtClean="0"/>
              <a:t>M</a:t>
            </a:r>
            <a:r>
              <a:rPr lang="en-US" sz="1600" dirty="0" err="1" smtClean="0"/>
              <a:t>askawa</a:t>
            </a:r>
            <a:endParaRPr lang="en-US" sz="1600" dirty="0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2209799" y="433835"/>
            <a:ext cx="512489" cy="2380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 autoUpdateAnimBg="0"/>
      <p:bldP spid="129029" grpId="0" animBg="1"/>
      <p:bldP spid="129030" grpId="0" animBg="1"/>
      <p:bldP spid="129031" grpId="0" animBg="1" autoUpdateAnimBg="0"/>
      <p:bldP spid="129033" grpId="0" animBg="1" autoUpdateAnimBg="0"/>
      <p:bldP spid="129042" grpId="0" animBg="1"/>
      <p:bldP spid="129052" grpId="0" animBg="1"/>
      <p:bldP spid="129056" grpId="0" animBg="1"/>
      <p:bldP spid="129057" grpId="0" animBg="1"/>
      <p:bldP spid="129058" grpId="0"/>
      <p:bldP spid="129059" grpId="0"/>
      <p:bldP spid="129060" grpId="0"/>
      <p:bldP spid="129061" grpId="0"/>
      <p:bldP spid="129062" grpId="0" animBg="1"/>
      <p:bldP spid="129063" grpId="0" animBg="1"/>
      <p:bldP spid="129064" grpId="0"/>
      <p:bldP spid="129065" grpId="0" animBg="1"/>
      <p:bldP spid="129066" grpId="0"/>
      <p:bldP spid="129067" grpId="0" animBg="1"/>
      <p:bldP spid="129068" grpId="0" animBg="1"/>
      <p:bldP spid="129069" grpId="0"/>
      <p:bldP spid="129070" grpId="0"/>
      <p:bldP spid="129071" grpId="0" animBg="1"/>
      <p:bldP spid="129072" grpId="0"/>
      <p:bldP spid="129073" grpId="0" animBg="1"/>
      <p:bldP spid="12907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209925"/>
            <a:ext cx="4713287" cy="4381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498725" y="2932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988" y="571500"/>
            <a:ext cx="4772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0" name="Picture 6" descr="kekb_animation_j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5988" y="571500"/>
            <a:ext cx="4772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82650"/>
          </a:xfrm>
        </p:spPr>
        <p:txBody>
          <a:bodyPr>
            <a:normAutofit fontScale="90000"/>
          </a:bodyPr>
          <a:lstStyle/>
          <a:p>
            <a:r>
              <a:rPr lang="en-US" sz="5400" b="1" i="1">
                <a:solidFill>
                  <a:srgbClr val="000099"/>
                </a:solidFill>
              </a:rPr>
              <a:t>  </a:t>
            </a: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49338"/>
            <a:ext cx="6400800" cy="512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01732" name="Picture 4" descr="B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1066800" cy="823913"/>
          </a:xfrm>
          <a:prstGeom prst="rect">
            <a:avLst/>
          </a:prstGeom>
          <a:noFill/>
        </p:spPr>
      </p:pic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343400" y="152400"/>
            <a:ext cx="990600" cy="609600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5400" b="1" i="1" dirty="0" err="1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rPr>
              <a:t>elle</a:t>
            </a:r>
            <a:endParaRPr kumimoji="1" lang="en-US" sz="5400" b="1" i="1" dirty="0">
              <a:solidFill>
                <a:srgbClr val="FFFF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3276600" y="762000"/>
            <a:ext cx="1066800" cy="228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0" y="613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Times New Roman" charset="0"/>
              </a:rPr>
              <a:t>A magnetic spectrometer based on a huge superconducting solenoid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r>
              <a:rPr lang="en-US"/>
              <a:t>Step 2: Select events</a:t>
            </a:r>
          </a:p>
        </p:txBody>
      </p:sp>
      <p:pic>
        <p:nvPicPr>
          <p:cNvPr id="202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2498725"/>
            <a:ext cx="4495800" cy="4359275"/>
          </a:xfrm>
          <a:noFill/>
          <a:ln/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1447800"/>
            <a:ext cx="5181600" cy="685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altLang="ja-JP" sz="44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altLang="ja-JP" sz="4400" b="1" baseline="3000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altLang="ja-JP" sz="44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44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 J/ K</a:t>
            </a:r>
            <a:r>
              <a:rPr kumimoji="1" lang="en-US" altLang="ja-JP" sz="4400" b="1" baseline="-2500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s</a:t>
            </a:r>
            <a:r>
              <a:rPr kumimoji="1" lang="en-US" altLang="ja-JP" sz="4400" b="1" baseline="3000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</a:t>
            </a:r>
            <a:r>
              <a:rPr kumimoji="1" lang="en-US" altLang="ja-JP" sz="4400" b="1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event</a:t>
            </a:r>
            <a:endParaRPr kumimoji="1" lang="en-US" sz="4400" b="1">
              <a:solidFill>
                <a:srgbClr val="0000FF"/>
              </a:solidFill>
              <a:latin typeface="Times New Roman" charset="0"/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457200" y="1600200"/>
            <a:ext cx="241300" cy="15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410200" y="2209800"/>
            <a:ext cx="351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Tracking chamber only</a:t>
            </a:r>
          </a:p>
        </p:txBody>
      </p:sp>
      <p:sp>
        <p:nvSpPr>
          <p:cNvPr id="202759" name="AutoShape 7"/>
          <p:cNvSpPr>
            <a:spLocks noChangeArrowheads="1"/>
          </p:cNvSpPr>
          <p:nvPr/>
        </p:nvSpPr>
        <p:spPr bwMode="auto">
          <a:xfrm rot="5400000">
            <a:off x="2152650" y="2114550"/>
            <a:ext cx="533400" cy="4191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114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4000" b="1" baseline="30000">
                <a:solidFill>
                  <a:schemeClr val="accent2"/>
                </a:solidFill>
                <a:latin typeface="Symbol" charset="2"/>
              </a:rPr>
              <a:t>+</a:t>
            </a:r>
            <a:r>
              <a:rPr lang="en-US" sz="4000" b="1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4000" b="1" baseline="30000">
                <a:solidFill>
                  <a:schemeClr val="accent2"/>
                </a:solidFill>
                <a:latin typeface="Symbol" charset="2"/>
              </a:rPr>
              <a:t>-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3522380" y="733983"/>
            <a:ext cx="1120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  <a:latin typeface="Symbol" charset="2"/>
              </a:rPr>
              <a:t>p</a:t>
            </a:r>
            <a:r>
              <a:rPr lang="en-US" sz="4000" b="1" baseline="30000" dirty="0" err="1">
                <a:solidFill>
                  <a:schemeClr val="accent2"/>
                </a:solidFill>
                <a:latin typeface="Symbol" charset="2"/>
              </a:rPr>
              <a:t>+</a:t>
            </a:r>
            <a:r>
              <a:rPr lang="en-US" sz="4000" b="1" dirty="0" err="1">
                <a:solidFill>
                  <a:schemeClr val="accent2"/>
                </a:solidFill>
                <a:latin typeface="Symbol" charset="2"/>
              </a:rPr>
              <a:t>p</a:t>
            </a:r>
            <a:r>
              <a:rPr lang="en-US" sz="4000" b="1" baseline="30000" dirty="0">
                <a:solidFill>
                  <a:schemeClr val="accent2"/>
                </a:solidFill>
                <a:latin typeface="Symbol" charset="2"/>
              </a:rPr>
              <a:t>-</a:t>
            </a:r>
          </a:p>
        </p:txBody>
      </p:sp>
      <p:sp>
        <p:nvSpPr>
          <p:cNvPr id="202762" name="AutoShape 10"/>
          <p:cNvSpPr>
            <a:spLocks noChangeArrowheads="1"/>
          </p:cNvSpPr>
          <p:nvPr/>
        </p:nvSpPr>
        <p:spPr bwMode="auto">
          <a:xfrm rot="5246399" flipH="1">
            <a:off x="2971800" y="914400"/>
            <a:ext cx="457200" cy="7620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63" name="Oval 11"/>
          <p:cNvSpPr>
            <a:spLocks noChangeArrowheads="1"/>
          </p:cNvSpPr>
          <p:nvPr/>
        </p:nvSpPr>
        <p:spPr bwMode="auto">
          <a:xfrm>
            <a:off x="5486400" y="4648200"/>
            <a:ext cx="609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9" grpId="0" animBg="1"/>
      <p:bldP spid="202760" grpId="0"/>
      <p:bldP spid="202761" grpId="0"/>
      <p:bldP spid="2027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Drift chamber for tracking &amp; momentum measurement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3657600"/>
            <a:ext cx="2743200" cy="2474913"/>
          </a:xfrm>
          <a:noFill/>
          <a:ln/>
        </p:spPr>
      </p:pic>
      <p:pic>
        <p:nvPicPr>
          <p:cNvPr id="203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828800"/>
            <a:ext cx="6172200" cy="3078163"/>
          </a:xfrm>
          <a:noFill/>
          <a:ln/>
        </p:spPr>
      </p:pic>
      <p:sp>
        <p:nvSpPr>
          <p:cNvPr id="203781" name="Oval 5"/>
          <p:cNvSpPr>
            <a:spLocks noChangeArrowheads="1"/>
          </p:cNvSpPr>
          <p:nvPr/>
        </p:nvSpPr>
        <p:spPr bwMode="auto">
          <a:xfrm>
            <a:off x="5257800" y="3581400"/>
            <a:ext cx="152400" cy="152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 flipV="1">
            <a:off x="5867400" y="3276600"/>
            <a:ext cx="3276600" cy="28956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5257800" y="3657600"/>
            <a:ext cx="685800" cy="1524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V="1">
            <a:off x="5410200" y="3200400"/>
            <a:ext cx="213360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creen shot 2016-07-06 at 9.25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849" y="797143"/>
            <a:ext cx="1861351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7890" y="245002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Georges </a:t>
            </a:r>
            <a:r>
              <a:rPr lang="en-US" sz="1200" dirty="0" err="1" smtClean="0">
                <a:solidFill>
                  <a:schemeClr val="bg1"/>
                </a:solidFill>
              </a:rPr>
              <a:t>Charpak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1924-2010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201" y="282922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1992 Physics Nobel Prize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nimBg="1"/>
      <p:bldP spid="203782" grpId="0" animBg="1"/>
      <p:bldP spid="203783" grpId="0" animBg="1"/>
      <p:bldP spid="20378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Belle drift chamber under construction</a:t>
            </a:r>
            <a:endParaRPr lang="en-US" dirty="0"/>
          </a:p>
        </p:txBody>
      </p:sp>
      <p:pic>
        <p:nvPicPr>
          <p:cNvPr id="6" name="Picture 5" descr="Screen shot 2016-07-06 at 8.55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98715" y="695218"/>
            <a:ext cx="4724400" cy="676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Drift chamber cell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6463" y="1600200"/>
            <a:ext cx="4789487" cy="4525963"/>
          </a:xfrm>
          <a:noFill/>
          <a:ln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4419600" y="3810000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+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2362200" y="20605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2514600" y="54864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4343400" y="19812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6324600" y="19050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400800" y="53340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4419600" y="53340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2819400" y="2590800"/>
            <a:ext cx="1371600" cy="1066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2819400" y="4038600"/>
            <a:ext cx="14478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 flipV="1">
            <a:off x="2971800" y="4419600"/>
            <a:ext cx="13716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 flipH="1">
            <a:off x="4876800" y="2514600"/>
            <a:ext cx="12954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5029200" y="4038600"/>
            <a:ext cx="1219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 flipH="1" flipV="1">
            <a:off x="4953000" y="4343400"/>
            <a:ext cx="1371600" cy="1219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4724400" y="19050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E-field</a:t>
            </a:r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V="1">
            <a:off x="3200400" y="1295400"/>
            <a:ext cx="381000" cy="510540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2438400" y="990600"/>
            <a:ext cx="409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Charged particle track</a:t>
            </a:r>
          </a:p>
        </p:txBody>
      </p:sp>
      <p:sp>
        <p:nvSpPr>
          <p:cNvPr id="204821" name="Oval 21"/>
          <p:cNvSpPr>
            <a:spLocks noChangeArrowheads="1"/>
          </p:cNvSpPr>
          <p:nvPr/>
        </p:nvSpPr>
        <p:spPr bwMode="auto">
          <a:xfrm>
            <a:off x="3200400" y="51816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2438400" y="38100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Times New Roman" charset="0"/>
              </a:rPr>
              <a:t>-</a:t>
            </a:r>
          </a:p>
        </p:txBody>
      </p:sp>
      <p:sp>
        <p:nvSpPr>
          <p:cNvPr id="204823" name="Oval 23"/>
          <p:cNvSpPr>
            <a:spLocks noChangeArrowheads="1"/>
          </p:cNvSpPr>
          <p:nvPr/>
        </p:nvSpPr>
        <p:spPr bwMode="auto">
          <a:xfrm>
            <a:off x="3429000" y="29718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4" name="Oval 24"/>
          <p:cNvSpPr>
            <a:spLocks noChangeArrowheads="1"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886200" y="3505200"/>
            <a:ext cx="304800" cy="2286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6" name="Oval 26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7" name="Oval 27"/>
          <p:cNvSpPr>
            <a:spLocks noChangeArrowheads="1"/>
          </p:cNvSpPr>
          <p:nvPr/>
        </p:nvSpPr>
        <p:spPr bwMode="auto">
          <a:xfrm>
            <a:off x="3276600" y="38862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04828" name="Line 28"/>
          <p:cNvSpPr>
            <a:spLocks noChangeShapeType="1"/>
          </p:cNvSpPr>
          <p:nvPr/>
        </p:nvSpPr>
        <p:spPr bwMode="auto">
          <a:xfrm flipH="1">
            <a:off x="4572000" y="2590800"/>
            <a:ext cx="0" cy="1066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4648200" y="4343400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4071938" y="4953000"/>
            <a:ext cx="507206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Drift speed </a:t>
            </a:r>
            <a:r>
              <a:rPr lang="en-US" sz="2800" b="1">
                <a:solidFill>
                  <a:schemeClr val="accent2"/>
                </a:solidFill>
                <a:sym typeface="Symbol" charset="2"/>
              </a:rPr>
              <a:t></a:t>
            </a:r>
            <a:r>
              <a:rPr lang="en-US" sz="2800" b="1">
                <a:solidFill>
                  <a:schemeClr val="accent2"/>
                </a:solidFill>
              </a:rPr>
              <a:t> 50</a:t>
            </a:r>
            <a:r>
              <a:rPr lang="en-US" sz="2800" b="1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 b="1">
                <a:solidFill>
                  <a:schemeClr val="accent2"/>
                </a:solidFill>
              </a:rPr>
              <a:t>m/nsec</a:t>
            </a:r>
          </a:p>
          <a:p>
            <a:r>
              <a:rPr lang="en-US" sz="2800" b="1">
                <a:solidFill>
                  <a:schemeClr val="accent2"/>
                </a:solidFill>
              </a:rPr>
              <a:t>Position resolution </a:t>
            </a:r>
            <a:r>
              <a:rPr lang="en-US" sz="2800" b="1">
                <a:solidFill>
                  <a:schemeClr val="accent2"/>
                </a:solidFill>
                <a:sym typeface="Symbol" charset="2"/>
              </a:rPr>
              <a:t></a:t>
            </a:r>
            <a:r>
              <a:rPr lang="en-US" sz="2800" b="1">
                <a:solidFill>
                  <a:schemeClr val="accent2"/>
                </a:solidFill>
              </a:rPr>
              <a:t> 150 </a:t>
            </a:r>
            <a:r>
              <a:rPr lang="en-US" sz="2800" b="1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04831" name="Text Box 31"/>
          <p:cNvSpPr txBox="1">
            <a:spLocks noChangeArrowheads="1"/>
          </p:cNvSpPr>
          <p:nvPr/>
        </p:nvSpPr>
        <p:spPr bwMode="auto">
          <a:xfrm rot="16200000">
            <a:off x="762795" y="386715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16mm</a:t>
            </a:r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>
            <a:off x="14478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3" name="Text Box 33"/>
          <p:cNvSpPr txBox="1">
            <a:spLocks noChangeArrowheads="1"/>
          </p:cNvSpPr>
          <p:nvPr/>
        </p:nvSpPr>
        <p:spPr bwMode="auto">
          <a:xfrm>
            <a:off x="3886200" y="64008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17mm</a:t>
            </a:r>
          </a:p>
        </p:txBody>
      </p:sp>
      <p:sp>
        <p:nvSpPr>
          <p:cNvPr id="204834" name="Line 34"/>
          <p:cNvSpPr>
            <a:spLocks noChangeShapeType="1"/>
          </p:cNvSpPr>
          <p:nvPr/>
        </p:nvSpPr>
        <p:spPr bwMode="auto">
          <a:xfrm flipH="1" flipV="1">
            <a:off x="2667000" y="6324600"/>
            <a:ext cx="3810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51515" y="3091934"/>
            <a:ext cx="279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 ionization electrons/cm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2" grpId="0" animBg="1"/>
      <p:bldP spid="204813" grpId="0" animBg="1"/>
      <p:bldP spid="204814" grpId="0" animBg="1"/>
      <p:bldP spid="204815" grpId="0" animBg="1"/>
      <p:bldP spid="204816" grpId="0" animBg="1"/>
      <p:bldP spid="204817" grpId="0" animBg="1"/>
      <p:bldP spid="204818" grpId="0"/>
      <p:bldP spid="204819" grpId="0" animBg="1"/>
      <p:bldP spid="204820" grpId="0"/>
      <p:bldP spid="204821" grpId="0" animBg="1"/>
      <p:bldP spid="204821" grpId="1" animBg="1"/>
      <p:bldP spid="204823" grpId="0" animBg="1"/>
      <p:bldP spid="204823" grpId="1" animBg="1"/>
      <p:bldP spid="204824" grpId="0" animBg="1"/>
      <p:bldP spid="204825" grpId="0" animBg="1"/>
      <p:bldP spid="204826" grpId="0" animBg="1"/>
      <p:bldP spid="204827" grpId="0" animBg="1"/>
      <p:bldP spid="204827" grpId="1" animBg="1"/>
      <p:bldP spid="204828" grpId="0" animBg="1"/>
      <p:bldP spid="204829" grpId="0" animBg="1"/>
      <p:bldP spid="2048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4747" y="0"/>
            <a:ext cx="8229600" cy="1143000"/>
          </a:xfrm>
        </p:spPr>
        <p:txBody>
          <a:bodyPr/>
          <a:lstStyle/>
          <a:p>
            <a:r>
              <a:rPr lang="en-US" dirty="0" smtClean="0"/>
              <a:t>Event-time structure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2214716"/>
            <a:ext cx="8411299" cy="1968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46888" y="1992901"/>
            <a:ext cx="8161182" cy="232572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655974">
            <a:off x="4405490" y="3064489"/>
            <a:ext cx="608726" cy="226374"/>
          </a:xfrm>
          <a:prstGeom prst="ellipse">
            <a:avLst/>
          </a:prstGeom>
          <a:solidFill>
            <a:srgbClr val="0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655974">
            <a:off x="7693029" y="4006807"/>
            <a:ext cx="608726" cy="226374"/>
          </a:xfrm>
          <a:prstGeom prst="ellipse">
            <a:avLst/>
          </a:prstGeom>
          <a:solidFill>
            <a:srgbClr val="0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655974">
            <a:off x="666667" y="1995648"/>
            <a:ext cx="608726" cy="226374"/>
          </a:xfrm>
          <a:prstGeom prst="ellipse">
            <a:avLst/>
          </a:prstGeom>
          <a:solidFill>
            <a:srgbClr val="0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6169" y="1876873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3171" y="2966834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9680" y="3903840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20738066">
            <a:off x="565454" y="3937597"/>
            <a:ext cx="608726" cy="226374"/>
          </a:xfrm>
          <a:prstGeom prst="ellipse">
            <a:avLst/>
          </a:prstGeom>
          <a:solidFill>
            <a:srgbClr val="FF0000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4606" y="38341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20738066">
            <a:off x="4107739" y="3113869"/>
            <a:ext cx="608726" cy="226374"/>
          </a:xfrm>
          <a:prstGeom prst="ellipse">
            <a:avLst/>
          </a:prstGeom>
          <a:solidFill>
            <a:srgbClr val="FF0000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66891" y="301040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738066">
            <a:off x="7716149" y="2328676"/>
            <a:ext cx="608726" cy="226374"/>
          </a:xfrm>
          <a:prstGeom prst="ellipse">
            <a:avLst/>
          </a:prstGeom>
          <a:solidFill>
            <a:srgbClr val="FF0000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75301" y="22252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1042676" y="1795074"/>
            <a:ext cx="3622231" cy="1083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017059">
            <a:off x="1976428" y="1944683"/>
            <a:ext cx="181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Δz</a:t>
            </a:r>
            <a:r>
              <a:rPr lang="en-US" dirty="0" smtClean="0"/>
              <a:t>=1.2m;  </a:t>
            </a:r>
            <a:r>
              <a:rPr lang="en-US" dirty="0" err="1" smtClean="0"/>
              <a:t>Δt</a:t>
            </a:r>
            <a:r>
              <a:rPr lang="en-US" dirty="0" smtClean="0"/>
              <a:t>=4ns</a:t>
            </a:r>
            <a:endParaRPr lang="en-US" dirty="0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H="1" flipV="1">
            <a:off x="4251806" y="3412219"/>
            <a:ext cx="7395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89173" y="3379737"/>
            <a:ext cx="114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δz≈0.7cm;</a:t>
            </a:r>
          </a:p>
          <a:p>
            <a:r>
              <a:rPr lang="en-US" dirty="0" smtClean="0"/>
              <a:t>δt≈0.05ns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19094" y="4026068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 occur during 0.05ns time intervals</a:t>
            </a:r>
          </a:p>
          <a:p>
            <a:pPr algn="ctr"/>
            <a:r>
              <a:rPr lang="en-US" dirty="0" smtClean="0"/>
              <a:t>separated by 4ns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57229" y="4935468"/>
            <a:ext cx="409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 is not difficult to determine the time an</a:t>
            </a:r>
          </a:p>
          <a:p>
            <a:pPr algn="ctr"/>
            <a:r>
              <a:rPr lang="en-US" dirty="0" smtClean="0"/>
              <a:t>event occurred (t</a:t>
            </a:r>
            <a:r>
              <a:rPr lang="en-US" baseline="-25000" dirty="0" smtClean="0"/>
              <a:t>0</a:t>
            </a:r>
            <a:r>
              <a:rPr lang="en-US" dirty="0" smtClean="0"/>
              <a:t>) with &lt;±0.5ns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multiplication in a drift chamber</a:t>
            </a:r>
            <a:endParaRPr lang="en-US" dirty="0"/>
          </a:p>
        </p:txBody>
      </p:sp>
      <p:pic>
        <p:nvPicPr>
          <p:cNvPr id="5" name="Picture 4" descr="Screen shot 2016-07-06 at 11.50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182211"/>
            <a:ext cx="6902665" cy="296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61880"/>
            <a:ext cx="325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V</a:t>
            </a:r>
            <a:r>
              <a:rPr lang="en-US" baseline="-25000" dirty="0" smtClean="0"/>
              <a:t>0</a:t>
            </a:r>
            <a:r>
              <a:rPr lang="en-US" dirty="0" smtClean="0"/>
              <a:t>=2000V, </a:t>
            </a:r>
            <a:r>
              <a:rPr lang="en-US" dirty="0" err="1" smtClean="0"/>
              <a:t>b</a:t>
            </a:r>
            <a:r>
              <a:rPr lang="en-US" dirty="0" smtClean="0"/>
              <a:t>=2 cm a=20μm:</a:t>
            </a:r>
          </a:p>
          <a:p>
            <a:r>
              <a:rPr lang="en-US" dirty="0" smtClean="0"/>
              <a:t>E-field at the wire≈150×10</a:t>
            </a:r>
            <a:r>
              <a:rPr lang="en-US" baseline="30000" dirty="0" smtClean="0"/>
              <a:t>3 </a:t>
            </a:r>
            <a:r>
              <a:rPr lang="en-US" dirty="0" smtClean="0"/>
              <a:t>V/cm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1130" y="5961880"/>
            <a:ext cx="154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gain ~ 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1249684" y="1806575"/>
          <a:ext cx="36052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3" name="Equation" r:id="rId4" imgW="2146300" imgH="393700" progId="Equation.3">
                  <p:embed/>
                </p:oleObj>
              </mc:Choice>
              <mc:Fallback>
                <p:oleObj name="Equation" r:id="rId4" imgW="21463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4" y="1806575"/>
                        <a:ext cx="36052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800295" y="1144742"/>
            <a:ext cx="2209800" cy="2228634"/>
            <a:chOff x="4080" y="624"/>
            <a:chExt cx="1488" cy="1536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4080" y="720"/>
              <a:ext cx="1488" cy="1440"/>
            </a:xfrm>
            <a:custGeom>
              <a:avLst/>
              <a:gdLst>
                <a:gd name="G0" fmla="+- 10161 0 0"/>
                <a:gd name="G1" fmla="+- 21600 0 10161"/>
                <a:gd name="G2" fmla="+- 21600 0 1016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161" y="10800"/>
                  </a:moveTo>
                  <a:cubicBezTo>
                    <a:pt x="10161" y="11153"/>
                    <a:pt x="10447" y="11439"/>
                    <a:pt x="10800" y="11439"/>
                  </a:cubicBezTo>
                  <a:cubicBezTo>
                    <a:pt x="11153" y="11439"/>
                    <a:pt x="11439" y="11153"/>
                    <a:pt x="11439" y="10800"/>
                  </a:cubicBezTo>
                  <a:cubicBezTo>
                    <a:pt x="11439" y="10447"/>
                    <a:pt x="11153" y="10161"/>
                    <a:pt x="10800" y="10161"/>
                  </a:cubicBezTo>
                  <a:cubicBezTo>
                    <a:pt x="10447" y="10161"/>
                    <a:pt x="10161" y="10447"/>
                    <a:pt x="10161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944" y="1488"/>
              <a:ext cx="52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25" y="1137"/>
              <a:ext cx="22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1D1D78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335" y="1488"/>
              <a:ext cx="23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1D1D78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232" y="624"/>
              <a:ext cx="31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1D1D78"/>
                  </a:solidFill>
                  <a:latin typeface="Arial" charset="0"/>
                </a:rPr>
                <a:t>V</a:t>
              </a:r>
              <a:r>
                <a:rPr lang="en-US" baseline="-25000">
                  <a:solidFill>
                    <a:srgbClr val="1D1D78"/>
                  </a:solidFill>
                  <a:latin typeface="Arial" charset="0"/>
                </a:rPr>
                <a:t>0</a:t>
              </a:r>
              <a:endParaRPr lang="en-US">
                <a:solidFill>
                  <a:srgbClr val="1D1D78"/>
                </a:solidFill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416" y="1632"/>
              <a:ext cx="56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1D1D78"/>
                  </a:solidFill>
                  <a:latin typeface="Arial" charset="0"/>
                </a:rPr>
                <a:t>V=0</a:t>
              </a:r>
              <a:endParaRPr lang="en-US" dirty="0">
                <a:solidFill>
                  <a:srgbClr val="1D1D78"/>
                </a:solidFill>
                <a:latin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656" y="1536"/>
              <a:ext cx="144" cy="144"/>
            </a:xfrm>
            <a:prstGeom prst="line">
              <a:avLst/>
            </a:prstGeom>
            <a:noFill/>
            <a:ln w="9525">
              <a:solidFill>
                <a:srgbClr val="1D1D7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09"/>
            <a:ext cx="8229600" cy="972873"/>
          </a:xfrm>
        </p:spPr>
        <p:txBody>
          <a:bodyPr/>
          <a:lstStyle/>
          <a:p>
            <a:r>
              <a:rPr lang="en-US" dirty="0" smtClean="0"/>
              <a:t>Time </a:t>
            </a:r>
            <a:r>
              <a:rPr lang="en-US" dirty="0" err="1" smtClean="0"/>
              <a:t>vs</a:t>
            </a:r>
            <a:r>
              <a:rPr lang="en-US" dirty="0" smtClean="0"/>
              <a:t> drift distance</a:t>
            </a:r>
            <a:endParaRPr lang="en-US" dirty="0"/>
          </a:p>
        </p:txBody>
      </p:sp>
      <p:pic>
        <p:nvPicPr>
          <p:cNvPr id="3" name="Picture 2" descr="Screen shot 2016-07-06 at 12.34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58" y="1355317"/>
            <a:ext cx="2299178" cy="226316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3155428">
            <a:off x="1184050" y="1020543"/>
            <a:ext cx="5022500" cy="4788705"/>
          </a:xfrm>
          <a:prstGeom prst="arc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6963" y="5128410"/>
            <a:ext cx="30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4872" y="2903690"/>
            <a:ext cx="688126" cy="68682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9974" y="3110769"/>
            <a:ext cx="304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6076" y="5313076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97716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=L/</a:t>
            </a:r>
            <a:r>
              <a:rPr lang="en-US" dirty="0" err="1" smtClean="0"/>
              <a:t>v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002694" y="3427546"/>
            <a:ext cx="3243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569818" y="5010046"/>
            <a:ext cx="329635" cy="236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8212" y="436448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06123" y="3266162"/>
            <a:ext cx="326090" cy="1588"/>
          </a:xfrm>
          <a:prstGeom prst="straightConnector1">
            <a:avLst/>
          </a:prstGeom>
          <a:ln w="19050">
            <a:solidFill>
              <a:srgbClr val="8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1370006" y="3445729"/>
            <a:ext cx="513525" cy="2362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03904" y="3772428"/>
            <a:ext cx="110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=t</a:t>
            </a:r>
            <a:r>
              <a:rPr lang="en-US" baseline="-25000" dirty="0" smtClean="0"/>
              <a:t>1</a:t>
            </a:r>
            <a:r>
              <a:rPr lang="en-US" dirty="0" smtClean="0"/>
              <a:t>+t</a:t>
            </a:r>
            <a:r>
              <a:rPr lang="en-US" baseline="-25000" dirty="0" smtClean="0"/>
              <a:t>drift</a:t>
            </a:r>
            <a:endParaRPr lang="en-US" baseline="-25000" dirty="0"/>
          </a:p>
        </p:txBody>
      </p:sp>
      <p:pic>
        <p:nvPicPr>
          <p:cNvPr id="33" name="Picture 32" descr="Screen shot 2016-07-06 at 1.17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95402" y="1103413"/>
            <a:ext cx="2209800" cy="2235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99888" y="242095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drift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005358" y="2330171"/>
            <a:ext cx="2183015" cy="1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153427" y="2843581"/>
            <a:ext cx="1026818" cy="15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409722" y="2843581"/>
            <a:ext cx="1026818" cy="15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creen shot 2016-07-06 at 1.23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888" y="5056443"/>
            <a:ext cx="5536200" cy="11811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5400000" flipH="1" flipV="1">
            <a:off x="2503906" y="4723433"/>
            <a:ext cx="2209911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50043" y="5880073"/>
            <a:ext cx="5493957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61090" y="5881661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837895" y="3716469"/>
            <a:ext cx="12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52" name="Picture 51" descr="Screen shot 2016-07-06 at 1.28.3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536" y="4333767"/>
            <a:ext cx="1524000" cy="8001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rot="10800000">
            <a:off x="3650043" y="4365279"/>
            <a:ext cx="4053482" cy="1588"/>
          </a:xfrm>
          <a:prstGeom prst="line">
            <a:avLst/>
          </a:pr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3608861" y="4517680"/>
            <a:ext cx="4315065" cy="1589"/>
          </a:xfrm>
          <a:prstGeom prst="line">
            <a:avLst/>
          </a:prstGeom>
          <a:ln w="22225">
            <a:solidFill>
              <a:srgbClr val="FF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3680270" y="4637813"/>
            <a:ext cx="992109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48313" y="3709447"/>
            <a:ext cx="33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7401009" y="4659588"/>
            <a:ext cx="1161618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76325" y="4250670"/>
            <a:ext cx="3804699" cy="1588"/>
          </a:xfrm>
          <a:prstGeom prst="straightConnector1">
            <a:avLst/>
          </a:prstGeom>
          <a:ln w="9525">
            <a:solidFill>
              <a:schemeClr val="tx1"/>
            </a:solidFill>
            <a:headEnd type="arrow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682192" y="377242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 smtClean="0"/>
              <a:t>drift</a:t>
            </a:r>
            <a:endParaRPr lang="en-US" sz="2400" baseline="-25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0043" y="447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L/</a:t>
            </a:r>
            <a:r>
              <a:rPr lang="en-US" dirty="0" err="1" smtClean="0"/>
              <a:t>v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640345" y="4890095"/>
            <a:ext cx="479618" cy="1588"/>
          </a:xfrm>
          <a:prstGeom prst="straightConnector1">
            <a:avLst/>
          </a:prstGeom>
          <a:ln w="9525">
            <a:solidFill>
              <a:schemeClr val="tx1"/>
            </a:solidFill>
            <a:headEnd type="stealth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7200" y="1563944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charged particle track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5400000" flipH="1" flipV="1">
            <a:off x="1100624" y="1208913"/>
            <a:ext cx="1800277" cy="1589278"/>
          </a:xfrm>
          <a:prstGeom prst="straightConnector1">
            <a:avLst/>
          </a:prstGeom>
          <a:ln w="6350"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1885796" y="3346495"/>
            <a:ext cx="3119406" cy="233543"/>
          </a:xfrm>
          <a:prstGeom prst="straightConnector1">
            <a:avLst/>
          </a:prstGeom>
          <a:ln w="6350"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418914" y="208019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drift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2567" y="4444208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 this</a:t>
            </a:r>
            <a:endParaRPr lang="en-US" sz="12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247413" y="4688131"/>
            <a:ext cx="479618" cy="1588"/>
          </a:xfrm>
          <a:prstGeom prst="straightConnector1">
            <a:avLst/>
          </a:prstGeom>
          <a:ln w="9525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210081" y="3772428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this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/>
      <p:bldP spid="51" grpId="0"/>
      <p:bldP spid="68" grpId="0"/>
      <p:bldP spid="85" grpId="0"/>
      <p:bldP spid="86" grpId="0"/>
      <p:bldP spid="99" grpId="0"/>
      <p:bldP spid="100" grpId="0"/>
      <p:bldP spid="10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438650" cy="429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882650"/>
          </a:xfrm>
          <a:noFill/>
          <a:ln/>
        </p:spPr>
        <p:txBody>
          <a:bodyPr/>
          <a:lstStyle/>
          <a:p>
            <a:r>
              <a:rPr lang="en-US" altLang="ja-JP" sz="3600" b="1">
                <a:solidFill>
                  <a:srgbClr val="CC0000"/>
                </a:solidFill>
                <a:latin typeface="Comic Sans MS" charset="0"/>
                <a:ea typeface="MS PGothic" charset="0"/>
                <a:cs typeface="MS PGothic" charset="0"/>
                <a:sym typeface="Symbol" charset="2"/>
              </a:rPr>
              <a:t>Same event in the entire Detector</a:t>
            </a: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9538"/>
            <a:ext cx="4419600" cy="409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990600" y="6019800"/>
            <a:ext cx="6553200" cy="6858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altLang="ja-JP" sz="4400" b="1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altLang="ja-JP" sz="4400" b="1" baseline="30000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0</a:t>
            </a:r>
            <a:r>
              <a:rPr kumimoji="1" lang="en-US" altLang="ja-JP" sz="4400" b="1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4400" b="1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 J/ K</a:t>
            </a:r>
            <a:r>
              <a:rPr kumimoji="1" lang="en-US" altLang="ja-JP" sz="4400" b="1" baseline="-25000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s</a:t>
            </a:r>
            <a:r>
              <a:rPr kumimoji="1" lang="en-US" altLang="ja-JP" sz="4400" b="1" baseline="30000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</a:t>
            </a:r>
            <a:r>
              <a:rPr kumimoji="1" lang="en-US" altLang="ja-JP" sz="4400" b="1" dirty="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event</a:t>
            </a:r>
            <a:endParaRPr kumimoji="1" lang="en-US" sz="4400" b="1" dirty="0">
              <a:solidFill>
                <a:srgbClr val="0000FF"/>
              </a:solidFill>
              <a:latin typeface="Times New Roman" charset="0"/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286000" y="1295400"/>
            <a:ext cx="1828800" cy="381000"/>
          </a:xfrm>
          <a:prstGeom prst="rect">
            <a:avLst/>
          </a:prstGeom>
          <a:solidFill>
            <a:schemeClr val="bg1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J/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</a:t>
            </a:r>
            <a:r>
              <a:rPr kumimoji="1" lang="en-US" sz="2800" b="1" baseline="30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</a:t>
            </a:r>
            <a:r>
              <a:rPr kumimoji="1" lang="en-US" sz="28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</a:t>
            </a:r>
            <a:r>
              <a:rPr kumimoji="1" lang="en-US" sz="2800" b="1" baseline="30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endParaRPr kumimoji="1" lang="en-US" sz="2800" b="1" baseline="30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0" y="1828800"/>
            <a:ext cx="15240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800" b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K</a:t>
            </a:r>
            <a:r>
              <a:rPr kumimoji="1" lang="en-US" sz="2800" b="1" baseline="-250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rPr>
              <a:t>S</a:t>
            </a:r>
            <a:r>
              <a:rPr kumimoji="1" lang="en-US" sz="2800" b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</a:t>
            </a:r>
            <a:r>
              <a:rPr kumimoji="1" lang="en-US" sz="2800" b="1" baseline="300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</a:t>
            </a:r>
            <a:r>
              <a:rPr kumimoji="1" lang="en-US" sz="2800" b="1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</a:t>
            </a:r>
            <a:r>
              <a:rPr kumimoji="1" lang="en-US" sz="2800" b="1" baseline="300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endParaRPr kumimoji="1" lang="en-US" sz="2800" b="1" baseline="30000">
              <a:solidFill>
                <a:schemeClr val="accent2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685800" y="2286000"/>
            <a:ext cx="7620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3276600" y="1676400"/>
            <a:ext cx="457200" cy="1524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 flipH="1">
            <a:off x="2286000" y="1752600"/>
            <a:ext cx="762000" cy="990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2133600" y="6172200"/>
            <a:ext cx="304800" cy="0"/>
          </a:xfrm>
          <a:prstGeom prst="line">
            <a:avLst/>
          </a:prstGeom>
          <a:noFill/>
          <a:ln w="31750">
            <a:solidFill>
              <a:srgbClr val="0432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challenge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638300" y="25146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b</a:t>
            </a:r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 flipV="1">
            <a:off x="2514600" y="22098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828800" y="1905000"/>
            <a:ext cx="83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i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ub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1752600" y="2590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2514600" y="25908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2362200" y="2895600"/>
            <a:ext cx="838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W</a:t>
            </a:r>
            <a:r>
              <a:rPr kumimoji="1" lang="en-US" sz="2800" b="1" i="1" baseline="30000" dirty="0">
                <a:latin typeface="Times New Roman" charset="0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133600" y="1828800"/>
            <a:ext cx="4349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 flipV="1">
            <a:off x="6096000" y="23622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6019800" y="2743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0" y="26670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6705600" y="2224088"/>
            <a:ext cx="58737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d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6248400" y="2667000"/>
            <a:ext cx="838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W</a:t>
            </a:r>
            <a:r>
              <a:rPr kumimoji="1" lang="en-US" sz="2800" b="1" i="1" baseline="30000" dirty="0">
                <a:latin typeface="Times New Roman" charset="0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5334000" y="2057400"/>
            <a:ext cx="83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i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5257800" y="27432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943600" y="2667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1143000" y="3581400"/>
            <a:ext cx="2745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Measure a complex </a:t>
            </a:r>
          </a:p>
          <a:p>
            <a:r>
              <a:rPr lang="en-US" sz="2400" b="1" dirty="0"/>
              <a:t>phase for </a:t>
            </a:r>
            <a:r>
              <a:rPr lang="en-US" sz="2400" b="1" i="1" dirty="0" err="1"/>
              <a:t>b</a:t>
            </a:r>
            <a:r>
              <a:rPr lang="en-US" sz="2400" b="1" i="1" dirty="0" err="1">
                <a:sym typeface="Wingdings" charset="2"/>
              </a:rPr>
              <a:t>u</a:t>
            </a:r>
            <a:endParaRPr lang="en-US" sz="2400" b="1" i="1" dirty="0"/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3352800" y="1905000"/>
            <a:ext cx="5873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 i="1" dirty="0">
                <a:latin typeface="Times New Roman" charset="0"/>
                <a:ea typeface="MS PGothic" charset="0"/>
                <a:cs typeface="MS PGothic" charset="0"/>
              </a:rPr>
              <a:t>u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2743200" y="4724400"/>
            <a:ext cx="340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or, even better, both</a:t>
            </a: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5334000" y="3733800"/>
            <a:ext cx="1476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or in  </a:t>
            </a:r>
            <a:r>
              <a:rPr lang="en-US" sz="2400" b="1" i="1" dirty="0" err="1"/>
              <a:t>t</a:t>
            </a:r>
            <a:r>
              <a:rPr lang="en-US" sz="2400" b="1" i="1" dirty="0" err="1">
                <a:sym typeface="Wingdings" charset="2"/>
              </a:rPr>
              <a:t>d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4" grpId="0" animBg="1"/>
      <p:bldP spid="142345" grpId="0"/>
      <p:bldP spid="142346" grpId="0" animBg="1"/>
      <p:bldP spid="142347" grpId="0" animBg="1"/>
      <p:bldP spid="142348" grpId="0"/>
      <p:bldP spid="142349" grpId="0"/>
      <p:bldP spid="142350" grpId="0" animBg="1"/>
      <p:bldP spid="142351" grpId="0" animBg="1"/>
      <p:bldP spid="142352" grpId="0" animBg="1"/>
      <p:bldP spid="142353" grpId="0"/>
      <p:bldP spid="142354" grpId="0"/>
      <p:bldP spid="142355" grpId="0"/>
      <p:bldP spid="142356" grpId="0"/>
      <p:bldP spid="142357" grpId="0" animBg="1"/>
      <p:bldP spid="142358" grpId="0" animBg="1"/>
      <p:bldP spid="142359" grpId="0"/>
      <p:bldP spid="142360" grpId="0"/>
      <p:bldP spid="142361" grpId="0"/>
      <p:bldP spid="1423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20000" cy="381000"/>
          </a:xfrm>
          <a:ln/>
        </p:spPr>
        <p:txBody>
          <a:bodyPr>
            <a:normAutofit fontScale="90000"/>
          </a:bodyPr>
          <a:lstStyle/>
          <a:p>
            <a:r>
              <a:rPr lang="en-US" altLang="ja-JP" sz="3600" b="1">
                <a:ea typeface="MS PGothic" charset="0"/>
                <a:cs typeface="MS PGothic" charset="0"/>
              </a:rPr>
              <a:t>Kinematic variables for the </a:t>
            </a:r>
            <a:r>
              <a:rPr lang="el-GR" altLang="ja-JP" sz="3600" b="1">
                <a:latin typeface="Arial Unicode MS" charset="0"/>
                <a:ea typeface="Arial Unicode MS" charset="0"/>
                <a:cs typeface="Arial Unicode MS" charset="0"/>
              </a:rPr>
              <a:t>ϒ</a:t>
            </a:r>
            <a:r>
              <a:rPr lang="en-US" altLang="ja-JP" sz="3600" b="1">
                <a:ea typeface="MS PGothic" charset="0"/>
                <a:cs typeface="Times New Roman" charset="0"/>
              </a:rPr>
              <a:t>(4S)</a:t>
            </a:r>
            <a:endParaRPr lang="en-US" altLang="ja-JP" sz="3200" b="1">
              <a:solidFill>
                <a:schemeClr val="tx1"/>
              </a:solidFill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203325" y="314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>
              <a:latin typeface="Times New Roman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44386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1000" y="4495800"/>
            <a:ext cx="464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invariant mass: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-838200" y="4191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8200" y="41910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974725" y="3921125"/>
            <a:ext cx="36734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 b="1" i="1">
              <a:latin typeface="Symbol" charset="2"/>
              <a:ea typeface="MS PGothic" charset="0"/>
              <a:cs typeface="MS PGothic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470025" y="4335463"/>
            <a:ext cx="24923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 i="1">
                <a:latin typeface="Symbol" charset="2"/>
                <a:ea typeface="MS PGothic" charset="0"/>
                <a:cs typeface="MS PGothic" charset="0"/>
              </a:rPr>
              <a:t>    </a:t>
            </a:r>
          </a:p>
        </p:txBody>
      </p:sp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3429000" y="53340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9" name="Equation" r:id="rId6" imgW="2070000" imgH="304560" progId="Equation.3">
                  <p:embed/>
                </p:oleObj>
              </mc:Choice>
              <mc:Fallback>
                <p:oleObj name="Equation" r:id="rId6" imgW="2070000" imgH="304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2590800" y="3657600"/>
          <a:ext cx="3505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0" name="Equation" r:id="rId8" imgW="1587240" imgH="241200" progId="Equation.3">
                  <p:embed/>
                </p:oleObj>
              </mc:Choice>
              <mc:Fallback>
                <p:oleObj name="Equation" r:id="rId8" imgW="15872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57600"/>
                        <a:ext cx="3505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83" name="Picture 11" descr="4s_crossection"/>
          <p:cNvPicPr>
            <a:picLocks noChangeAspect="1" noChangeArrowheads="1"/>
          </p:cNvPicPr>
          <p:nvPr/>
        </p:nvPicPr>
        <p:blipFill>
          <a:blip r:embed="rId10"/>
          <a:srcRect l="27505" t="25987" r="26088" b="50285"/>
          <a:stretch>
            <a:fillRect/>
          </a:stretch>
        </p:blipFill>
        <p:spPr bwMode="auto">
          <a:xfrm>
            <a:off x="304800" y="1143000"/>
            <a:ext cx="3227388" cy="2185988"/>
          </a:xfrm>
          <a:prstGeom prst="rect">
            <a:avLst/>
          </a:prstGeom>
          <a:noFill/>
        </p:spPr>
      </p:pic>
      <p:sp>
        <p:nvSpPr>
          <p:cNvPr id="207884" name="AutoShape 12"/>
          <p:cNvSpPr>
            <a:spLocks noChangeArrowheads="1"/>
          </p:cNvSpPr>
          <p:nvPr/>
        </p:nvSpPr>
        <p:spPr bwMode="auto">
          <a:xfrm>
            <a:off x="2819400" y="1447800"/>
            <a:ext cx="152400" cy="12192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5" name="Oval 13"/>
          <p:cNvSpPr>
            <a:spLocks noChangeArrowheads="1"/>
          </p:cNvSpPr>
          <p:nvPr/>
        </p:nvSpPr>
        <p:spPr bwMode="auto">
          <a:xfrm>
            <a:off x="4495800" y="2286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e+</a:t>
            </a:r>
          </a:p>
        </p:txBody>
      </p:sp>
      <p:sp>
        <p:nvSpPr>
          <p:cNvPr id="207886" name="Oval 14"/>
          <p:cNvSpPr>
            <a:spLocks noChangeArrowheads="1"/>
          </p:cNvSpPr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e-</a:t>
            </a: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>
            <a:off x="48768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H="1" flipV="1">
            <a:off x="65532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4191000" y="11430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in CM:</a:t>
            </a:r>
          </a:p>
        </p:txBody>
      </p:sp>
      <p:sp>
        <p:nvSpPr>
          <p:cNvPr id="207890" name="Oval 18"/>
          <p:cNvSpPr>
            <a:spLocks noChangeArrowheads="1"/>
          </p:cNvSpPr>
          <p:nvPr/>
        </p:nvSpPr>
        <p:spPr bwMode="auto">
          <a:xfrm>
            <a:off x="5181600" y="2362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e+</a:t>
            </a:r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6172200" y="228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e-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54864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 flipH="1" flipV="1">
            <a:off x="58674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Oval 22"/>
          <p:cNvSpPr>
            <a:spLocks noChangeArrowheads="1"/>
          </p:cNvSpPr>
          <p:nvPr/>
        </p:nvSpPr>
        <p:spPr bwMode="auto">
          <a:xfrm>
            <a:off x="4800600" y="28194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B</a:t>
            </a:r>
            <a:r>
              <a:rPr lang="en-US" sz="2400" b="1" baseline="30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6096000" y="1828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B</a:t>
            </a:r>
            <a:r>
              <a:rPr lang="en-US" sz="2400" b="1" baseline="30000"/>
              <a:t>0</a:t>
            </a:r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 flipH="1">
            <a:off x="4495800" y="3124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 flipH="1">
            <a:off x="6477000" y="175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8" name="AutoShape 26"/>
          <p:cNvSpPr>
            <a:spLocks noChangeArrowheads="1"/>
          </p:cNvSpPr>
          <p:nvPr/>
        </p:nvSpPr>
        <p:spPr bwMode="auto">
          <a:xfrm>
            <a:off x="5334000" y="2133600"/>
            <a:ext cx="1066800" cy="685800"/>
          </a:xfrm>
          <a:prstGeom prst="irregularSeal1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162800" y="114300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E=E</a:t>
            </a:r>
            <a:r>
              <a:rPr lang="en-US" sz="2400" b="1" baseline="-25000"/>
              <a:t>cm</a:t>
            </a:r>
            <a:r>
              <a:rPr lang="en-US" sz="2400" b="1"/>
              <a:t>/2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5257800" y="2971800"/>
            <a:ext cx="13541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E=E</a:t>
            </a:r>
            <a:r>
              <a:rPr lang="en-US" sz="2400" b="1" baseline="-25000">
                <a:solidFill>
                  <a:schemeClr val="bg1"/>
                </a:solidFill>
              </a:rPr>
              <a:t>cm</a:t>
            </a:r>
            <a:r>
              <a:rPr lang="en-US" sz="2400" b="1">
                <a:solidFill>
                  <a:schemeClr val="bg1"/>
                </a:solidFill>
              </a:rPr>
              <a:t>/2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0" y="5334000"/>
            <a:ext cx="4648200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Beam-constrained</a:t>
            </a:r>
          </a:p>
          <a:p>
            <a:pPr eaLnBrk="0" hangingPunct="0"/>
            <a:r>
              <a:rPr kumimoji="1" lang="en-US" sz="32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      mass:</a:t>
            </a:r>
          </a:p>
        </p:txBody>
      </p:sp>
      <p:sp>
        <p:nvSpPr>
          <p:cNvPr id="207902" name="Oval 30"/>
          <p:cNvSpPr>
            <a:spLocks noChangeArrowheads="1"/>
          </p:cNvSpPr>
          <p:nvPr/>
        </p:nvSpPr>
        <p:spPr bwMode="auto">
          <a:xfrm>
            <a:off x="6400800" y="1371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J/</a:t>
            </a:r>
            <a:r>
              <a:rPr lang="en-US" b="1">
                <a:latin typeface="Symbol" charset="2"/>
              </a:rPr>
              <a:t>y</a:t>
            </a:r>
            <a:endParaRPr lang="en-US" b="1" baseline="30000">
              <a:latin typeface="Symbol" charset="2"/>
            </a:endParaRPr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 flipH="1">
            <a:off x="6705600" y="1066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Oval 32"/>
          <p:cNvSpPr>
            <a:spLocks noChangeArrowheads="1"/>
          </p:cNvSpPr>
          <p:nvPr/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K</a:t>
            </a:r>
            <a:r>
              <a:rPr lang="en-US" b="1" baseline="-25000"/>
              <a:t>S</a:t>
            </a:r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 flipH="1">
            <a:off x="72390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7906" name="Object 34"/>
          <p:cNvGraphicFramePr>
            <a:graphicFrameLocks noChangeAspect="1"/>
          </p:cNvGraphicFramePr>
          <p:nvPr/>
        </p:nvGraphicFramePr>
        <p:xfrm>
          <a:off x="3352800" y="4495800"/>
          <a:ext cx="5311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1" name="Equation" r:id="rId11" imgW="2273040" imgH="279360" progId="Equation.3">
                  <p:embed/>
                </p:oleObj>
              </mc:Choice>
              <mc:Fallback>
                <p:oleObj name="Equation" r:id="rId11" imgW="22730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5311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07" name="Line 35"/>
          <p:cNvSpPr>
            <a:spLocks noChangeShapeType="1"/>
          </p:cNvSpPr>
          <p:nvPr/>
        </p:nvSpPr>
        <p:spPr bwMode="auto">
          <a:xfrm>
            <a:off x="4419600" y="4572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85" grpId="0" animBg="1"/>
      <p:bldP spid="207886" grpId="0" animBg="1"/>
      <p:bldP spid="207887" grpId="0" animBg="1"/>
      <p:bldP spid="207888" grpId="0" animBg="1"/>
      <p:bldP spid="207890" grpId="0" animBg="1"/>
      <p:bldP spid="207890" grpId="1" animBg="1"/>
      <p:bldP spid="207891" grpId="0" animBg="1"/>
      <p:bldP spid="207891" grpId="1" animBg="1"/>
      <p:bldP spid="207892" grpId="0" animBg="1"/>
      <p:bldP spid="207892" grpId="1" animBg="1"/>
      <p:bldP spid="207893" grpId="0" animBg="1"/>
      <p:bldP spid="207893" grpId="1" animBg="1"/>
      <p:bldP spid="207894" grpId="0" animBg="1"/>
      <p:bldP spid="207895" grpId="0" animBg="1"/>
      <p:bldP spid="207895" grpId="1" animBg="1"/>
      <p:bldP spid="207896" grpId="0" animBg="1"/>
      <p:bldP spid="207897" grpId="0" animBg="1"/>
      <p:bldP spid="207897" grpId="1" animBg="1"/>
      <p:bldP spid="207898" grpId="0" animBg="1"/>
      <p:bldP spid="207898" grpId="1" animBg="1"/>
      <p:bldP spid="207899" grpId="0"/>
      <p:bldP spid="207900" grpId="0" animBg="1"/>
      <p:bldP spid="207901" grpId="0"/>
      <p:bldP spid="207902" grpId="0" animBg="1"/>
      <p:bldP spid="207903" grpId="0" animBg="1"/>
      <p:bldP spid="207904" grpId="0" animBg="1"/>
      <p:bldP spid="207905" grpId="0" animBg="1"/>
      <p:bldP spid="2079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20000" cy="381000"/>
          </a:xfrm>
          <a:ln/>
        </p:spPr>
        <p:txBody>
          <a:bodyPr>
            <a:normAutofit fontScale="90000"/>
          </a:bodyPr>
          <a:lstStyle/>
          <a:p>
            <a:r>
              <a:rPr lang="en-US" altLang="ja-JP" sz="3600" b="1">
                <a:ea typeface="MS PGothic" charset="0"/>
                <a:cs typeface="MS PGothic" charset="0"/>
              </a:rPr>
              <a:t>Kinematic variables for the </a:t>
            </a:r>
            <a:r>
              <a:rPr lang="en-US" altLang="ja-JP" sz="3600" b="1">
                <a:ea typeface="MS PGothic" charset="0"/>
                <a:cs typeface="Times New Roman" charset="0"/>
              </a:rPr>
              <a:t>Υ(4S)</a:t>
            </a:r>
            <a:endParaRPr lang="en-US" altLang="ja-JP" sz="3200" b="1">
              <a:solidFill>
                <a:schemeClr val="tx1"/>
              </a:solidFill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203325" y="314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>
              <a:latin typeface="Times New Roman" charset="0"/>
              <a:ea typeface="MS PGothic" charset="0"/>
              <a:cs typeface="MS PGothic" charset="0"/>
            </a:endParaRP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10204"/>
            <a:ext cx="4918075" cy="4835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34290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Energy difference: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81000" y="4724400"/>
            <a:ext cx="4648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i="1">
                <a:solidFill>
                  <a:srgbClr val="3333FF"/>
                </a:solidFill>
                <a:latin typeface="Times New Roman" charset="0"/>
                <a:ea typeface="MS PGothic" charset="0"/>
                <a:cs typeface="MS PGothic" charset="0"/>
              </a:rPr>
              <a:t>Beam-constrained mass:</a:t>
            </a: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V="1">
            <a:off x="3886200" y="2438400"/>
            <a:ext cx="1143000" cy="11430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4953000" y="5105400"/>
            <a:ext cx="28956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8906" name="Object 10"/>
          <p:cNvGraphicFramePr>
            <a:graphicFrameLocks noChangeAspect="1"/>
          </p:cNvGraphicFramePr>
          <p:nvPr/>
        </p:nvGraphicFramePr>
        <p:xfrm>
          <a:off x="-838200" y="4191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8200" y="41910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974725" y="3921125"/>
            <a:ext cx="36734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 b="1" i="1">
              <a:latin typeface="Symbol" charset="2"/>
              <a:ea typeface="MS PGothic" charset="0"/>
              <a:cs typeface="MS PGothic" charset="0"/>
            </a:endParaRP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1470025" y="4335463"/>
            <a:ext cx="24923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400" b="1" i="1">
                <a:latin typeface="Symbol" charset="2"/>
                <a:ea typeface="MS PGothic" charset="0"/>
                <a:cs typeface="MS PGothic" charset="0"/>
              </a:rPr>
              <a:t>    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828800" y="4038600"/>
            <a:ext cx="27590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400" b="1" i="1">
              <a:latin typeface="Symbol" charset="2"/>
              <a:ea typeface="MS PGothic" charset="0"/>
              <a:cs typeface="MS PGothic" charset="0"/>
            </a:endParaRPr>
          </a:p>
        </p:txBody>
      </p:sp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381000" y="5257800"/>
          <a:ext cx="5181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7" name="Equation" r:id="rId7" imgW="2070000" imgH="304560" progId="Equation.3">
                  <p:embed/>
                </p:oleObj>
              </mc:Choice>
              <mc:Fallback>
                <p:oleObj name="Equation" r:id="rId7" imgW="2070000" imgH="304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5181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/>
        </p:nvGraphicFramePr>
        <p:xfrm>
          <a:off x="533400" y="3965575"/>
          <a:ext cx="4800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8" name="Equation" r:id="rId9" imgW="1587240" imgH="241200" progId="Equation.3">
                  <p:embed/>
                </p:oleObj>
              </mc:Choice>
              <mc:Fallback>
                <p:oleObj name="Equation" r:id="rId9" imgW="15872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5575"/>
                        <a:ext cx="48006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12" name="Picture 16" descr="4s_crossection"/>
          <p:cNvPicPr>
            <a:picLocks noChangeAspect="1" noChangeArrowheads="1"/>
          </p:cNvPicPr>
          <p:nvPr/>
        </p:nvPicPr>
        <p:blipFill>
          <a:blip r:embed="rId11"/>
          <a:srcRect l="27505" t="25987" r="26088" b="50285"/>
          <a:stretch>
            <a:fillRect/>
          </a:stretch>
        </p:blipFill>
        <p:spPr bwMode="auto">
          <a:xfrm>
            <a:off x="304800" y="1143000"/>
            <a:ext cx="3227388" cy="2185988"/>
          </a:xfrm>
          <a:prstGeom prst="rect">
            <a:avLst/>
          </a:prstGeom>
          <a:noFill/>
        </p:spPr>
      </p:pic>
      <p:sp>
        <p:nvSpPr>
          <p:cNvPr id="208913" name="AutoShape 17"/>
          <p:cNvSpPr>
            <a:spLocks noChangeArrowheads="1"/>
          </p:cNvSpPr>
          <p:nvPr/>
        </p:nvSpPr>
        <p:spPr bwMode="auto">
          <a:xfrm>
            <a:off x="2819400" y="1447800"/>
            <a:ext cx="152400" cy="12192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4398258" y="1216472"/>
            <a:ext cx="1261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Symbol" charset="2"/>
              </a:rPr>
              <a:t>s</a:t>
            </a:r>
            <a:r>
              <a:rPr lang="en-US" sz="2000" b="1" dirty="0">
                <a:sym typeface="Symbol" charset="2"/>
              </a:rPr>
              <a:t></a:t>
            </a:r>
            <a:r>
              <a:rPr lang="en-US" sz="2000" b="1" dirty="0"/>
              <a:t>10MeV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6705600" y="3641648"/>
            <a:ext cx="13773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Symbol" charset="2"/>
              </a:rPr>
              <a:t>s</a:t>
            </a:r>
            <a:r>
              <a:rPr lang="en-US" b="1" dirty="0">
                <a:latin typeface="Symbol" charset="2"/>
              </a:rPr>
              <a:t> </a:t>
            </a:r>
            <a:r>
              <a:rPr lang="en-US" b="1" dirty="0" err="1">
                <a:sym typeface="Symbol" charset="2"/>
              </a:rPr>
              <a:t></a:t>
            </a:r>
            <a:r>
              <a:rPr lang="en-US" b="1" dirty="0"/>
              <a:t> 2.5 </a:t>
            </a:r>
            <a:r>
              <a:rPr lang="en-US" b="1" dirty="0" err="1"/>
              <a:t>MeV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62242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purity≈98%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 B</a:t>
            </a:r>
            <a:r>
              <a:rPr lang="en-US" sz="3600" baseline="30000">
                <a:latin typeface="Times New Roman" charset="0"/>
              </a:rPr>
              <a:t>0</a:t>
            </a:r>
            <a:r>
              <a:rPr lang="en-US" sz="3600">
                <a:latin typeface="Times New Roman" charset="0"/>
              </a:rPr>
              <a:t> </a:t>
            </a:r>
            <a:r>
              <a:rPr lang="en-US" sz="3600">
                <a:latin typeface="Times New Roman" charset="0"/>
                <a:sym typeface="Wingdings" charset="2"/>
              </a:rPr>
              <a:t></a:t>
            </a:r>
            <a:r>
              <a:rPr 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ψ K</a:t>
            </a:r>
            <a:r>
              <a:rPr lang="en-US" sz="3600" baseline="-25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 </a:t>
            </a:r>
            <a:r>
              <a:rPr 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signal event</a:t>
            </a:r>
            <a:endParaRPr lang="en-US" sz="3600">
              <a:latin typeface="Times New Roman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953000" y="2209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057400" y="563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p</a:t>
            </a:r>
            <a:r>
              <a:rPr lang="en-US" sz="2400" baseline="-25000">
                <a:latin typeface="Times New Roman" charset="0"/>
              </a:rPr>
              <a:t>B</a:t>
            </a:r>
            <a:r>
              <a:rPr lang="en-US" sz="2400" baseline="30000">
                <a:latin typeface="Times New Roman" charset="0"/>
              </a:rPr>
              <a:t>* </a:t>
            </a:r>
            <a:r>
              <a:rPr lang="en-US" sz="2400">
                <a:latin typeface="Times New Roman" charset="0"/>
              </a:rPr>
              <a:t>(cms)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[2332 events with a purity of 0.60]</a:t>
            </a:r>
          </a:p>
        </p:txBody>
      </p:sp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371600"/>
            <a:ext cx="3665538" cy="3616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7467600" y="3581400"/>
            <a:ext cx="533400" cy="6096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7696200" y="41910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1722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Event display</a:t>
            </a:r>
          </a:p>
        </p:txBody>
      </p:sp>
      <p:pic>
        <p:nvPicPr>
          <p:cNvPr id="209930" name="Picture 10"/>
          <p:cNvPicPr>
            <a:picLocks noChangeAspect="1" noChangeArrowheads="1"/>
          </p:cNvPicPr>
          <p:nvPr/>
        </p:nvPicPr>
        <p:blipFill>
          <a:blip r:embed="rId3"/>
          <a:srcRect l="5362" b="4883"/>
          <a:stretch>
            <a:fillRect/>
          </a:stretch>
        </p:blipFill>
        <p:spPr bwMode="auto">
          <a:xfrm>
            <a:off x="304800" y="1295400"/>
            <a:ext cx="45164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3200400" y="144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800">
                <a:latin typeface="Tahoma" charset="0"/>
                <a:ea typeface="MS PGothic" charset="0"/>
                <a:cs typeface="MS PGothic" charset="0"/>
              </a:rPr>
              <a:t>J/</a:t>
            </a:r>
            <a:r>
              <a:rPr kumimoji="1" lang="en-US" altLang="ja-JP" sz="2800" i="1">
                <a:latin typeface="Tahoma" charset="0"/>
                <a:ea typeface="MS PGothic" charset="0"/>
                <a:cs typeface="MS PGothic" charset="0"/>
                <a:sym typeface="Symbol" charset="2"/>
              </a:rPr>
              <a:t></a:t>
            </a:r>
            <a:r>
              <a:rPr kumimoji="1" lang="en-US" altLang="ja-JP" sz="2800">
                <a:latin typeface="Tahoma" charset="0"/>
                <a:ea typeface="MS PGothic" charset="0"/>
                <a:cs typeface="MS PGothic" charset="0"/>
                <a:sym typeface="Symbol" charset="2"/>
              </a:rPr>
              <a:t> K</a:t>
            </a:r>
            <a:r>
              <a:rPr kumimoji="1" lang="en-US" altLang="ja-JP" sz="2800" baseline="-25000">
                <a:latin typeface="Tahoma" charset="0"/>
                <a:ea typeface="MS PGothic" charset="0"/>
                <a:cs typeface="MS PGothic" charset="0"/>
                <a:sym typeface="Symbol" charset="2"/>
              </a:rPr>
              <a:t>L</a:t>
            </a:r>
            <a:endParaRPr kumimoji="1" lang="en-US" sz="2800" baseline="-25000">
              <a:latin typeface="Tahoma" charset="0"/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1828800" y="15240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1399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±67 signal</a:t>
            </a:r>
            <a:endParaRPr lang="en-US" sz="2400">
              <a:latin typeface="Times New Roman" charset="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010400" y="5334000"/>
            <a:ext cx="1700213" cy="482600"/>
          </a:xfrm>
          <a:prstGeom prst="rect">
            <a:avLst/>
          </a:prstGeom>
          <a:solidFill>
            <a:srgbClr val="FF5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K</a:t>
            </a:r>
            <a:r>
              <a:rPr lang="en-US" sz="2400" b="1" baseline="-25000"/>
              <a:t>L</a:t>
            </a:r>
            <a:r>
              <a:rPr lang="en-US" sz="2400" b="1"/>
              <a:t> “crash”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/>
      <p:bldP spid="2099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809" y="76200"/>
            <a:ext cx="796545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50021"/>
                </a:solidFill>
                <a:latin typeface="Comic Sans MS" charset="0"/>
              </a:rPr>
              <a:t>Step 3: Check the other tracks to see if the other meson is a B</a:t>
            </a:r>
            <a:r>
              <a:rPr lang="en-US" sz="3600" b="1" baseline="30000" dirty="0">
                <a:solidFill>
                  <a:srgbClr val="A50021"/>
                </a:solidFill>
                <a:latin typeface="Comic Sans MS" charset="0"/>
              </a:rPr>
              <a:t>0</a:t>
            </a:r>
            <a:r>
              <a:rPr lang="en-US" sz="3600" b="1" dirty="0">
                <a:solidFill>
                  <a:srgbClr val="A50021"/>
                </a:solidFill>
                <a:latin typeface="Comic Sans MS" charset="0"/>
              </a:rPr>
              <a:t> or a B</a:t>
            </a:r>
            <a:r>
              <a:rPr lang="en-US" sz="3600" b="1" baseline="30000" dirty="0">
                <a:solidFill>
                  <a:srgbClr val="A50021"/>
                </a:solidFill>
                <a:latin typeface="Comic Sans MS" charset="0"/>
              </a:rPr>
              <a:t>0</a:t>
            </a:r>
            <a:endParaRPr lang="en-US" sz="3600" b="1" dirty="0">
              <a:solidFill>
                <a:srgbClr val="A50021"/>
              </a:solidFill>
              <a:latin typeface="Comic Sans MS" charset="0"/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32063"/>
            <a:ext cx="48768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5791200" y="4222825"/>
            <a:ext cx="6096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5486400" y="17082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6400800" y="23940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6553200" y="41466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6324600" y="36132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114800" y="56706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3505200" y="5594425"/>
            <a:ext cx="38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7285690" y="691053"/>
            <a:ext cx="30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8265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Flavor-tagging the other B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83820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996633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996633"/>
              </a:solidFill>
              <a:latin typeface="Comic Sans MS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355725" y="2276475"/>
            <a:ext cx="6111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8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498725" y="2733675"/>
            <a:ext cx="390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sz="28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91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charset="2"/>
              <a:buChar char="§"/>
            </a:pP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</a:rPr>
              <a:t>Inclusive Leptons:</a:t>
            </a:r>
          </a:p>
          <a:p>
            <a:pPr lvl="1" eaLnBrk="0" hangingPunct="0">
              <a:buFont typeface="Wingdings" charset="2"/>
              <a:buChar char="§"/>
            </a:pP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</a:rPr>
              <a:t>high-p l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</a:rPr>
              <a:t>       		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</a:rPr>
              <a:t>     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</a:rPr>
              <a:t>b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 c l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>
                <a:latin typeface="Symbol" charset="2"/>
                <a:ea typeface="MS PGothic" charset="0"/>
                <a:cs typeface="MS PGothic" charset="0"/>
                <a:sym typeface="Wingdings" charset="2"/>
              </a:rPr>
              <a:t>n</a:t>
            </a:r>
          </a:p>
          <a:p>
            <a:pPr lvl="1" eaLnBrk="0" hangingPunct="0">
              <a:buFont typeface="Wingdings" charset="2"/>
              <a:buChar char="§"/>
            </a:pP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</a:rPr>
              <a:t>intermediate-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</a:rPr>
              <a:t>p l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</a:rPr>
              <a:t>+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</a:rPr>
              <a:t>            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s  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l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</a:t>
            </a:r>
            <a:r>
              <a:rPr kumimoji="1" lang="en-US" sz="3200" b="1" i="1" dirty="0">
                <a:latin typeface="Symbol" charset="2"/>
                <a:ea typeface="MS PGothic" charset="0"/>
                <a:cs typeface="MS PGothic" charset="0"/>
                <a:sym typeface="Symbol" charset="2"/>
              </a:rPr>
              <a:t> n</a:t>
            </a:r>
            <a:endParaRPr kumimoji="1" lang="en-US" sz="3200" b="1" i="1" dirty="0">
              <a:latin typeface="Symbol" charset="2"/>
              <a:ea typeface="MS PGothic" charset="0"/>
              <a:cs typeface="MS PGothic" charset="0"/>
              <a:sym typeface="Wingdings" charset="2"/>
            </a:endParaRPr>
          </a:p>
          <a:p>
            <a:pPr eaLnBrk="0" hangingPunct="0">
              <a:buFont typeface="Wingdings" charset="2"/>
              <a:buChar char="§"/>
            </a:pP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Inclusive Hadrons:</a:t>
            </a:r>
          </a:p>
          <a:p>
            <a:pPr lvl="1" eaLnBrk="0" hangingPunct="0">
              <a:buFont typeface="Wingdings" charset="2"/>
              <a:buChar char="§"/>
            </a:pP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high-</a:t>
            </a:r>
            <a:r>
              <a:rPr kumimoji="1" lang="en-US" sz="3200" b="1" i="1" dirty="0" err="1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 err="1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dirty="0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-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		B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0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D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(*)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+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 err="1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dirty="0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-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, D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(*)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+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 err="1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r</a:t>
            </a:r>
            <a:r>
              <a:rPr kumimoji="1" lang="en-US" sz="3200" b="1" i="1" dirty="0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-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, etc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.,      </a:t>
            </a:r>
            <a:endParaRPr kumimoji="1" lang="en-US" sz="3200" b="1" i="1" baseline="30000" dirty="0" smtClean="0">
              <a:latin typeface="Symbol" charset="2"/>
              <a:ea typeface="MS PGothic" charset="0"/>
              <a:cs typeface="MS PGothic" charset="0"/>
              <a:sym typeface="Wingdings" charset="2"/>
            </a:endParaRPr>
          </a:p>
          <a:p>
            <a:pPr lvl="1" eaLnBrk="0" hangingPunct="0">
              <a:buFont typeface="Wingdings" charset="2"/>
              <a:buChar char="§"/>
            </a:pP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low-</a:t>
            </a:r>
            <a:r>
              <a:rPr kumimoji="1" lang="en-US" sz="3200" b="1" i="1" dirty="0" err="1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 err="1">
                <a:latin typeface="Symbol" charset="2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+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	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	         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    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  D</a:t>
            </a:r>
            <a:r>
              <a:rPr kumimoji="1" lang="en-US" sz="3200" b="1" i="1" baseline="30000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0</a:t>
            </a:r>
            <a:r>
              <a:rPr kumimoji="1" lang="en-US" sz="3200" b="1" i="1" dirty="0">
                <a:latin typeface="Times New Roman" charset="0"/>
                <a:ea typeface="MS PGothic" charset="0"/>
                <a:cs typeface="MS PGothic" charset="0"/>
                <a:sym typeface="Wingdings" charset="2"/>
              </a:rPr>
              <a:t> </a:t>
            </a:r>
            <a:r>
              <a:rPr kumimoji="1" lang="en-US" sz="3200" b="1" i="1" dirty="0" err="1">
                <a:latin typeface="Symbol" charset="2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+</a:t>
            </a:r>
          </a:p>
          <a:p>
            <a:pPr lvl="1" eaLnBrk="0" hangingPunct="0">
              <a:buFont typeface="Wingdings" charset="2"/>
              <a:buChar char="§"/>
            </a:pP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intermediate-</a:t>
            </a:r>
            <a:r>
              <a:rPr kumimoji="1" lang="en-US" sz="3200" b="1" i="1" dirty="0" err="1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p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K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-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           K</a:t>
            </a:r>
            <a:r>
              <a:rPr kumimoji="1" lang="en-US" sz="3200" b="1" i="1" baseline="30000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-</a:t>
            </a:r>
            <a:r>
              <a:rPr kumimoji="1" lang="en-US" sz="3200" b="1" i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X</a:t>
            </a:r>
            <a:endParaRPr kumimoji="1" lang="en-US" sz="3200" b="1" i="1" baseline="30000" dirty="0" smtClean="0">
              <a:latin typeface="Times New Roman" charset="0"/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5077386" y="4370673"/>
            <a:ext cx="533400" cy="4572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4974668" y="4940535"/>
            <a:ext cx="533400" cy="4572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4652080" y="3962400"/>
            <a:ext cx="533400" cy="4572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4774608" y="2442717"/>
            <a:ext cx="381000" cy="5334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5281850" y="2938463"/>
            <a:ext cx="381000" cy="4572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60198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 flipV="1">
            <a:off x="4675533" y="295597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Line 14"/>
          <p:cNvSpPr>
            <a:spLocks noChangeShapeType="1"/>
          </p:cNvSpPr>
          <p:nvPr/>
        </p:nvSpPr>
        <p:spPr bwMode="auto">
          <a:xfrm flipV="1">
            <a:off x="4654436" y="321065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4038600" y="4370673"/>
            <a:ext cx="0" cy="2705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>
            <a:off x="4680094" y="510834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4078196" y="464125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 flipV="1">
            <a:off x="6333693" y="3881992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 flipV="1">
            <a:off x="6302208" y="3863312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8" name="Oval 20"/>
          <p:cNvSpPr>
            <a:spLocks noChangeArrowheads="1"/>
          </p:cNvSpPr>
          <p:nvPr/>
        </p:nvSpPr>
        <p:spPr bwMode="auto">
          <a:xfrm>
            <a:off x="6486093" y="3653392"/>
            <a:ext cx="609600" cy="4572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9" name="AutoShape 21"/>
          <p:cNvSpPr>
            <a:spLocks noChangeArrowheads="1"/>
          </p:cNvSpPr>
          <p:nvPr/>
        </p:nvSpPr>
        <p:spPr bwMode="auto">
          <a:xfrm>
            <a:off x="228600" y="5981700"/>
            <a:ext cx="9144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1355725" y="5805487"/>
            <a:ext cx="498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charset="0"/>
              </a:rPr>
              <a:t>Belle: </a:t>
            </a:r>
            <a:r>
              <a:rPr lang="en-US" sz="2800" dirty="0">
                <a:latin typeface="Times New Roman" charset="0"/>
              </a:rPr>
              <a:t>effective efficiency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</a:rPr>
              <a:t> = 30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 %</a:t>
            </a:r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-1" y="1143000"/>
            <a:ext cx="9319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Times New Roman" charset="0"/>
              </a:rPr>
              <a:t>Figure of </a:t>
            </a:r>
            <a:r>
              <a:rPr lang="en-US" sz="2800" i="1" dirty="0" err="1">
                <a:latin typeface="Times New Roman" charset="0"/>
              </a:rPr>
              <a:t>merit(Q</a:t>
            </a:r>
            <a:r>
              <a:rPr lang="en-US" sz="2800" i="1" dirty="0" smtClean="0">
                <a:latin typeface="Times New Roman" charset="0"/>
              </a:rPr>
              <a:t>)=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ε(1-2 </a:t>
            </a:r>
            <a:r>
              <a:rPr lang="en-US" sz="2800" i="1" dirty="0">
                <a:solidFill>
                  <a:srgbClr val="FF5050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800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: the</a:t>
            </a:r>
            <a:r>
              <a:rPr lang="en-US" sz="2800" i="1" dirty="0" smtClean="0">
                <a:latin typeface="Times New Roman" charset="0"/>
              </a:rPr>
              <a:t> ‘effective” </a:t>
            </a:r>
            <a:r>
              <a:rPr lang="en-US" sz="2800" i="1" dirty="0">
                <a:latin typeface="Times New Roman" charset="0"/>
              </a:rPr>
              <a:t>tagging efficiency</a:t>
            </a:r>
          </a:p>
        </p:txBody>
      </p:sp>
      <p:sp>
        <p:nvSpPr>
          <p:cNvPr id="211992" name="Line 24"/>
          <p:cNvSpPr>
            <a:spLocks noChangeShapeType="1"/>
          </p:cNvSpPr>
          <p:nvPr/>
        </p:nvSpPr>
        <p:spPr bwMode="auto">
          <a:xfrm>
            <a:off x="4038600" y="3962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4689432" y="487293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58124" y="1905000"/>
            <a:ext cx="269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2400" i="1" dirty="0" smtClean="0">
                <a:latin typeface="Times New Roman"/>
              </a:rPr>
              <a:t>=wrong-sign tags</a:t>
            </a:r>
            <a:endParaRPr lang="en-US" sz="2400" i="1" dirty="0">
              <a:latin typeface="Times New Roman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3993476" y="1563942"/>
            <a:ext cx="885638" cy="60878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96513" y="3596628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b="1" i="1" dirty="0" smtClean="0">
                <a:latin typeface="Symbol" charset="2"/>
                <a:ea typeface="MS PGothic" charset="0"/>
                <a:cs typeface="MS PGothic" charset="0"/>
                <a:sym typeface="Wingdings" charset="2"/>
              </a:rPr>
              <a:t>p</a:t>
            </a:r>
            <a:r>
              <a:rPr kumimoji="1" lang="en-US" sz="2800" b="1" i="1" baseline="30000" dirty="0" smtClean="0">
                <a:latin typeface="Symbol" charset="2"/>
                <a:ea typeface="MS PGothic" charset="0"/>
                <a:cs typeface="MS PGothic" charset="0"/>
                <a:sym typeface="Symbol" charset="2"/>
              </a:rPr>
              <a:t>-</a:t>
            </a:r>
            <a:r>
              <a:rPr kumimoji="1" lang="en-US" sz="2800" b="1" i="1" dirty="0" smtClean="0">
                <a:latin typeface="Symbol" charset="2"/>
                <a:ea typeface="MS PGothic" charset="0"/>
                <a:cs typeface="MS PGothic" charset="0"/>
                <a:sym typeface="Symbol" charset="2"/>
              </a:rPr>
              <a:t>p</a:t>
            </a:r>
            <a:r>
              <a:rPr kumimoji="1" lang="en-US" sz="2800" b="1" i="1" baseline="30000" dirty="0" smtClean="0">
                <a:latin typeface="Symbol" charset="2"/>
                <a:ea typeface="MS PGothic" charset="0"/>
                <a:cs typeface="MS PGothic" charset="0"/>
                <a:sym typeface="Symbol" charset="2"/>
              </a:rPr>
              <a:t>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A50021"/>
                </a:solidFill>
                <a:latin typeface="Comic Sans MS" charset="0"/>
              </a:rPr>
              <a:t>Distinguishing different particle types dE/dx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295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Ionization density </a:t>
            </a:r>
          </a:p>
          <a:p>
            <a:pPr algn="ctr"/>
            <a:r>
              <a:rPr lang="en-US" sz="2400" b="1"/>
              <a:t>in the drift</a:t>
            </a:r>
          </a:p>
          <a:p>
            <a:pPr algn="ctr"/>
            <a:r>
              <a:rPr lang="en-US" sz="2400" b="1"/>
              <a:t> chamber  (dE/dx)</a:t>
            </a:r>
          </a:p>
        </p:txBody>
      </p:sp>
      <p:pic>
        <p:nvPicPr>
          <p:cNvPr id="2129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2176463"/>
            <a:ext cx="5035550" cy="4681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00066"/>
                </a:solidFill>
                <a:latin typeface="Comic Sans MS" charset="0"/>
              </a:rPr>
              <a:t>K meson identification from</a:t>
            </a:r>
            <a:br>
              <a:rPr lang="en-US" sz="4000" b="1">
                <a:solidFill>
                  <a:srgbClr val="000066"/>
                </a:solidFill>
                <a:latin typeface="Comic Sans MS" charset="0"/>
              </a:rPr>
            </a:br>
            <a:r>
              <a:rPr lang="en-US" sz="4000" b="1">
                <a:solidFill>
                  <a:srgbClr val="000066"/>
                </a:solidFill>
                <a:latin typeface="Comic Sans MS" charset="0"/>
              </a:rPr>
              <a:t>dE/dx, Cherenkov &amp; TOF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9800"/>
            <a:ext cx="9144000" cy="373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00066"/>
                </a:solidFill>
                <a:latin typeface="Comic Sans MS" charset="0"/>
              </a:rPr>
              <a:t>Distinguishing different particle types (time-of-flight)</a:t>
            </a:r>
          </a:p>
        </p:txBody>
      </p:sp>
      <p:pic>
        <p:nvPicPr>
          <p:cNvPr id="2150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78025"/>
            <a:ext cx="8458200" cy="4249738"/>
          </a:xfrm>
          <a:noFill/>
          <a:ln/>
        </p:spPr>
      </p:pic>
      <p:sp>
        <p:nvSpPr>
          <p:cNvPr id="215044" name="Line 4"/>
          <p:cNvSpPr>
            <a:spLocks noChangeShapeType="1"/>
          </p:cNvSpPr>
          <p:nvPr/>
        </p:nvSpPr>
        <p:spPr bwMode="auto">
          <a:xfrm flipV="1">
            <a:off x="4267200" y="3886200"/>
            <a:ext cx="2057400" cy="1981200"/>
          </a:xfrm>
          <a:prstGeom prst="line">
            <a:avLst/>
          </a:prstGeom>
          <a:noFill/>
          <a:ln w="730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 rot="-2923815">
            <a:off x="5970587" y="2487613"/>
            <a:ext cx="23542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Time = L/v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4038600" y="5562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6096000" y="35814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52400" y="2286000"/>
            <a:ext cx="233997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/>
              <a:t>Scintillation</a:t>
            </a:r>
          </a:p>
          <a:p>
            <a:pPr algn="ctr"/>
            <a:r>
              <a:rPr lang="en-US" sz="2400" b="1"/>
              <a:t>Counter barrel</a:t>
            </a:r>
          </a:p>
          <a:p>
            <a:pPr algn="ctr"/>
            <a:endParaRPr lang="en-US" sz="2400" b="1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1524000" y="33528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  <p:bldP spid="215046" grpId="0"/>
      <p:bldP spid="21504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136"/>
          </a:xfrm>
        </p:spPr>
        <p:txBody>
          <a:bodyPr/>
          <a:lstStyle/>
          <a:p>
            <a:r>
              <a:rPr lang="en-US" dirty="0" smtClean="0"/>
              <a:t>Time of flight measurement</a:t>
            </a:r>
            <a:endParaRPr lang="en-US" dirty="0"/>
          </a:p>
        </p:txBody>
      </p:sp>
      <p:pic>
        <p:nvPicPr>
          <p:cNvPr id="6" name="Picture 5" descr="Screen shot 2016-07-06 at 3.37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11" y="1060774"/>
            <a:ext cx="4483100" cy="18161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68068" y="2010190"/>
            <a:ext cx="4135530" cy="30331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77139" y="3169986"/>
            <a:ext cx="3075404" cy="210954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0490" y="3967599"/>
            <a:ext cx="314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933" y="5447573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67216" y="2332144"/>
            <a:ext cx="55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TOF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59920" y="2701476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Tprop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07676" y="2669210"/>
            <a:ext cx="55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6365641" y="4802580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 this</a:t>
            </a:r>
            <a:endParaRPr lang="en-US" sz="1200" dirty="0"/>
          </a:p>
        </p:txBody>
      </p:sp>
      <p:pic>
        <p:nvPicPr>
          <p:cNvPr id="68" name="Picture 67" descr="Screen shot 2016-07-06 at 1.23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831" y="5087861"/>
            <a:ext cx="5536200" cy="11811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361889" y="3375098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2503906" y="4933353"/>
            <a:ext cx="2209911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650043" y="6006025"/>
            <a:ext cx="5493957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37895" y="3842421"/>
            <a:ext cx="12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endParaRPr lang="en-US" dirty="0"/>
          </a:p>
        </p:txBody>
      </p:sp>
      <p:pic>
        <p:nvPicPr>
          <p:cNvPr id="76" name="Picture 75" descr="Screen shot 2016-07-06 at 1.28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536" y="4459719"/>
            <a:ext cx="1524000" cy="80010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 rot="10800000">
            <a:off x="3650043" y="4491231"/>
            <a:ext cx="4053482" cy="1588"/>
          </a:xfrm>
          <a:prstGeom prst="line">
            <a:avLst/>
          </a:pr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3608861" y="4643632"/>
            <a:ext cx="4315065" cy="1589"/>
          </a:xfrm>
          <a:prstGeom prst="line">
            <a:avLst/>
          </a:prstGeom>
          <a:ln w="22225">
            <a:solidFill>
              <a:srgbClr val="FF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H="1">
            <a:off x="5338313" y="5415312"/>
            <a:ext cx="124599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54603" y="3782933"/>
            <a:ext cx="70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TOF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7401009" y="4785540"/>
            <a:ext cx="1161618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961311" y="4378210"/>
            <a:ext cx="2019713" cy="1588"/>
          </a:xfrm>
          <a:prstGeom prst="straightConnector1">
            <a:avLst/>
          </a:prstGeom>
          <a:ln w="9525">
            <a:solidFill>
              <a:schemeClr val="tx1"/>
            </a:solidFill>
            <a:headEnd type="arrow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62614" y="3842421"/>
            <a:ext cx="67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 smtClean="0"/>
              <a:t>prop</a:t>
            </a:r>
            <a:endParaRPr lang="en-US" sz="24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4514592" y="46436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L/</a:t>
            </a:r>
            <a:r>
              <a:rPr lang="en-US" dirty="0" err="1" smtClean="0"/>
              <a:t>v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650042" y="4972568"/>
            <a:ext cx="2384179" cy="1588"/>
          </a:xfrm>
          <a:prstGeom prst="straightConnector1">
            <a:avLst/>
          </a:prstGeom>
          <a:ln w="9525">
            <a:solidFill>
              <a:schemeClr val="tx1"/>
            </a:solidFill>
            <a:headEnd type="stealth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37895" y="374443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this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4514592" y="6389943"/>
            <a:ext cx="331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 you use a much faster clock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5" grpId="0"/>
      <p:bldP spid="80" grpId="0"/>
      <p:bldP spid="83" grpId="0"/>
      <p:bldP spid="84" grpId="0"/>
      <p:bldP spid="87" grpId="0"/>
      <p:bldP spid="9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Comic Sans MS" charset="0"/>
              </a:rPr>
              <a:t>TOF measurements of particle mass</a:t>
            </a:r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278063"/>
            <a:ext cx="6762750" cy="4579937"/>
          </a:xfrm>
          <a:noFill/>
          <a:ln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838200" y="1350963"/>
            <a:ext cx="779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Time = L/v </a:t>
            </a:r>
            <a:r>
              <a:rPr lang="en-US" sz="2800" b="1">
                <a:sym typeface="Wingdings" charset="2"/>
              </a:rPr>
              <a:t> </a:t>
            </a:r>
            <a:r>
              <a:rPr lang="en-US" sz="2800" b="1">
                <a:latin typeface="Symbol" charset="2"/>
                <a:sym typeface="Wingdings" charset="2"/>
              </a:rPr>
              <a:t>b</a:t>
            </a:r>
            <a:r>
              <a:rPr lang="en-US" sz="2800" b="1">
                <a:sym typeface="Wingdings" charset="2"/>
              </a:rPr>
              <a:t> = v/c  =  p/</a:t>
            </a:r>
            <a:r>
              <a:rPr lang="en-US" sz="3600" b="1">
                <a:sym typeface="Wingdings" charset="2"/>
              </a:rPr>
              <a:t>√</a:t>
            </a:r>
            <a:r>
              <a:rPr lang="en-US" sz="2800" b="1">
                <a:sym typeface="Wingdings" charset="2"/>
              </a:rPr>
              <a:t>(p</a:t>
            </a:r>
            <a:r>
              <a:rPr lang="en-US" sz="2800" b="1" baseline="30000">
                <a:sym typeface="Wingdings" charset="2"/>
              </a:rPr>
              <a:t>2</a:t>
            </a:r>
            <a:r>
              <a:rPr lang="en-US" sz="2800" b="1">
                <a:sym typeface="Wingdings" charset="2"/>
              </a:rPr>
              <a:t>+m</a:t>
            </a:r>
            <a:r>
              <a:rPr lang="en-US" sz="2800" b="1" baseline="30000">
                <a:sym typeface="Wingdings" charset="2"/>
              </a:rPr>
              <a:t>2</a:t>
            </a:r>
            <a:r>
              <a:rPr lang="en-US" sz="2800" b="1">
                <a:sym typeface="Wingdings" charset="2"/>
              </a:rPr>
              <a:t>)  m</a:t>
            </a:r>
            <a:r>
              <a:rPr lang="en-US" sz="2400">
                <a:latin typeface="Times New Roman" charset="0"/>
                <a:sym typeface="Wingdings" charset="2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5049235" y="1555488"/>
            <a:ext cx="1143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4433888" y="3429000"/>
            <a:ext cx="471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Mass from TOF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KM model predicts large differences between B</a:t>
            </a:r>
            <a:r>
              <a:rPr lang="en-US" baseline="30000" dirty="0" smtClean="0"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and B</a:t>
            </a:r>
            <a:r>
              <a:rPr lang="en-US" baseline="30000" dirty="0" smtClean="0"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decays</a:t>
            </a:r>
          </a:p>
        </p:txBody>
      </p:sp>
      <p:sp>
        <p:nvSpPr>
          <p:cNvPr id="108568" name="TextBox 23"/>
          <p:cNvSpPr txBox="1">
            <a:spLocks noChangeArrowheads="1"/>
          </p:cNvSpPr>
          <p:nvPr/>
        </p:nvSpPr>
        <p:spPr bwMode="auto">
          <a:xfrm rot="10800000">
            <a:off x="5192480" y="816899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_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96688"/>
            <a:ext cx="4724724" cy="16549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91" y="2511311"/>
            <a:ext cx="7054109" cy="1105842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30" y="3374778"/>
            <a:ext cx="2514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961280" y="3355728"/>
            <a:ext cx="685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4376" y="3355728"/>
            <a:ext cx="871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 rot="5400000">
            <a:off x="1043830" y="3698628"/>
            <a:ext cx="5334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-61070" y="4724153"/>
            <a:ext cx="1022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Ikaros Bigi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1413718" y="4727328"/>
            <a:ext cx="1192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Ichiro Sanda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2777214" y="472732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Ashton Carter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A50021"/>
                </a:solidFill>
                <a:latin typeface="Comic Sans MS" charset="0"/>
              </a:rPr>
              <a:t>A K</a:t>
            </a:r>
            <a:r>
              <a:rPr lang="en-US" sz="3600" b="1" baseline="30000">
                <a:solidFill>
                  <a:srgbClr val="A50021"/>
                </a:solidFill>
                <a:latin typeface="Comic Sans MS" charset="0"/>
              </a:rPr>
              <a:t>-</a:t>
            </a:r>
            <a:r>
              <a:rPr lang="en-US" sz="3600" b="1">
                <a:solidFill>
                  <a:srgbClr val="A50021"/>
                </a:solidFill>
                <a:latin typeface="Comic Sans MS" charset="0"/>
              </a:rPr>
              <a:t> tag event means the other meson is </a:t>
            </a:r>
            <a:r>
              <a:rPr lang="en-US" sz="2400" b="1">
                <a:solidFill>
                  <a:srgbClr val="A50021"/>
                </a:solidFill>
                <a:latin typeface="Comic Sans MS" charset="0"/>
              </a:rPr>
              <a:t>(probably)</a:t>
            </a:r>
            <a:r>
              <a:rPr lang="en-US" sz="3600" b="1">
                <a:solidFill>
                  <a:srgbClr val="A50021"/>
                </a:solidFill>
                <a:latin typeface="Comic Sans MS" charset="0"/>
              </a:rPr>
              <a:t> a B</a:t>
            </a:r>
            <a:r>
              <a:rPr lang="en-US" sz="3600" b="1" baseline="30000">
                <a:solidFill>
                  <a:srgbClr val="A50021"/>
                </a:solidFill>
                <a:latin typeface="Comic Sans MS" charset="0"/>
              </a:rPr>
              <a:t>0</a:t>
            </a:r>
            <a:r>
              <a:rPr lang="en-US" sz="3600" b="1">
                <a:solidFill>
                  <a:srgbClr val="A50021"/>
                </a:solidFill>
                <a:latin typeface="Comic Sans MS" charset="0"/>
              </a:rPr>
              <a:t> (not a B</a:t>
            </a:r>
            <a:r>
              <a:rPr lang="en-US" sz="3600" b="1" baseline="30000">
                <a:solidFill>
                  <a:srgbClr val="A50021"/>
                </a:solidFill>
                <a:latin typeface="Comic Sans MS" charset="0"/>
              </a:rPr>
              <a:t>0</a:t>
            </a:r>
            <a:r>
              <a:rPr lang="en-US" sz="3600" b="1">
                <a:solidFill>
                  <a:srgbClr val="A50021"/>
                </a:solidFill>
                <a:latin typeface="Comic Sans MS" charset="0"/>
              </a:rPr>
              <a:t>)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28838"/>
            <a:ext cx="48768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6" name="Oval 4"/>
          <p:cNvSpPr>
            <a:spLocks noChangeArrowheads="1"/>
          </p:cNvSpPr>
          <p:nvPr/>
        </p:nvSpPr>
        <p:spPr bwMode="auto">
          <a:xfrm>
            <a:off x="5791200" y="4419600"/>
            <a:ext cx="6096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5257800" y="16764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Symbol" charset="2"/>
              </a:rPr>
              <a:t>p</a:t>
            </a:r>
            <a:r>
              <a:rPr lang="en-US" sz="4400" b="1" baseline="30000">
                <a:solidFill>
                  <a:srgbClr val="800080"/>
                </a:solidFill>
                <a:latin typeface="Symbol" charset="2"/>
              </a:rPr>
              <a:t>-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971800" y="60960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Symbol" charset="2"/>
              </a:rPr>
              <a:t>p</a:t>
            </a:r>
            <a:r>
              <a:rPr lang="en-US" sz="4400" b="1" baseline="30000">
                <a:solidFill>
                  <a:srgbClr val="800080"/>
                </a:solidFill>
                <a:latin typeface="Symbol" charset="2"/>
              </a:rPr>
              <a:t>-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114800" y="60960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Symbol" charset="2"/>
              </a:rPr>
              <a:t>p</a:t>
            </a:r>
            <a:r>
              <a:rPr lang="en-US" sz="4400" b="1" baseline="30000">
                <a:solidFill>
                  <a:srgbClr val="800080"/>
                </a:solidFill>
                <a:latin typeface="Symbol" charset="2"/>
              </a:rPr>
              <a:t>-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Symbol" charset="2"/>
              </a:rPr>
              <a:t>p</a:t>
            </a:r>
            <a:r>
              <a:rPr lang="en-US" sz="4400" b="1" baseline="30000">
                <a:solidFill>
                  <a:srgbClr val="800080"/>
                </a:solidFill>
                <a:latin typeface="Symbol" charset="2"/>
              </a:rPr>
              <a:t>+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6400800" y="4419600"/>
            <a:ext cx="77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Black" charset="0"/>
              </a:rPr>
              <a:t>K</a:t>
            </a:r>
            <a:r>
              <a:rPr lang="en-US" sz="3200" baseline="30000">
                <a:solidFill>
                  <a:schemeClr val="accent2"/>
                </a:solidFill>
                <a:latin typeface="Arial Black" charset="0"/>
              </a:rPr>
              <a:t>-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5943600" y="36576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Symbol" charset="2"/>
              </a:rPr>
              <a:t>p</a:t>
            </a:r>
            <a:r>
              <a:rPr lang="en-US" sz="4400" b="1" baseline="30000">
                <a:solidFill>
                  <a:srgbClr val="800080"/>
                </a:solidFill>
                <a:latin typeface="Symbol" charset="2"/>
              </a:rPr>
              <a:t>+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0" y="-76200"/>
            <a:ext cx="883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Identify the other tracks in the event</a:t>
            </a: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5029200" y="1066800"/>
            <a:ext cx="30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365125" y="2713038"/>
            <a:ext cx="204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D</a:t>
            </a:r>
            <a:r>
              <a:rPr lang="en-US" sz="2400" b="1">
                <a:sym typeface="Wingdings" charset="2"/>
              </a:rPr>
              <a:t>K</a:t>
            </a:r>
            <a:r>
              <a:rPr lang="en-US" sz="2400" b="1" baseline="30000">
                <a:sym typeface="Wingdings" charset="2"/>
              </a:rPr>
              <a:t>-</a:t>
            </a:r>
            <a:r>
              <a:rPr lang="en-US" sz="2400" b="1">
                <a:sym typeface="Wingdings" charset="2"/>
              </a:rPr>
              <a:t> not K</a:t>
            </a:r>
            <a:r>
              <a:rPr lang="en-US" sz="2400" b="1" baseline="30000">
                <a:sym typeface="Wingdings" charset="2"/>
              </a:rPr>
              <a:t>+</a:t>
            </a:r>
            <a:endParaRPr lang="en-US" sz="2400" b="1" baseline="30000"/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381000" y="3200400"/>
            <a:ext cx="204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D</a:t>
            </a:r>
            <a:r>
              <a:rPr lang="en-US" sz="2400" b="1">
                <a:sym typeface="Wingdings" charset="2"/>
              </a:rPr>
              <a:t>K</a:t>
            </a:r>
            <a:r>
              <a:rPr lang="en-US" sz="2400" b="1" baseline="30000">
                <a:sym typeface="Wingdings" charset="2"/>
              </a:rPr>
              <a:t>+</a:t>
            </a:r>
            <a:r>
              <a:rPr lang="en-US" sz="2400" b="1">
                <a:sym typeface="Wingdings" charset="2"/>
              </a:rPr>
              <a:t> not K</a:t>
            </a:r>
            <a:r>
              <a:rPr lang="en-US" sz="2400" b="1" baseline="30000">
                <a:sym typeface="Wingdings" charset="2"/>
              </a:rPr>
              <a:t>-</a:t>
            </a:r>
            <a:endParaRPr lang="en-US" sz="2400" b="1" baseline="30000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457200" y="3276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381000" y="3810000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B</a:t>
            </a:r>
            <a:r>
              <a:rPr lang="en-US" sz="2400" b="1">
                <a:sym typeface="Wingdings" charset="2"/>
              </a:rPr>
              <a:t>D &gt;&gt; BD</a:t>
            </a:r>
            <a:endParaRPr lang="en-US" sz="2400" b="1" baseline="30000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457200" y="3886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24" grpId="0"/>
      <p:bldP spid="218125" grpId="0" animBg="1"/>
      <p:bldP spid="218126" grpId="0"/>
      <p:bldP spid="218127" grpId="0"/>
      <p:bldP spid="218128" grpId="0" animBg="1"/>
      <p:bldP spid="218129" grpId="0"/>
      <p:bldP spid="2181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vtx_pedagogy"/>
          <p:cNvPicPr>
            <a:picLocks noChangeAspect="1" noChangeArrowheads="1"/>
          </p:cNvPicPr>
          <p:nvPr/>
        </p:nvPicPr>
        <p:blipFill>
          <a:blip r:embed="rId2"/>
          <a:srcRect l="19714" t="7095" r="13458" b="62918"/>
          <a:stretch>
            <a:fillRect/>
          </a:stretch>
        </p:blipFill>
        <p:spPr bwMode="auto">
          <a:xfrm>
            <a:off x="3048000" y="990600"/>
            <a:ext cx="5703888" cy="3195638"/>
          </a:xfrm>
          <a:prstGeom prst="rect">
            <a:avLst/>
          </a:prstGeom>
          <a:noFill/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</a:rPr>
              <a:t>Silicon detectors measure </a:t>
            </a:r>
            <a:r>
              <a:rPr lang="en-US" sz="3200" b="1">
                <a:solidFill>
                  <a:srgbClr val="A50021"/>
                </a:solidFill>
                <a:ea typeface="Times New Roman" charset="0"/>
                <a:cs typeface="Times New Roman" charset="0"/>
              </a:rPr>
              <a:t>Δz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a typeface="Times New Roman" charset="0"/>
                <a:cs typeface="Times New Roman" charset="0"/>
              </a:rPr>
              <a:t>(typically ~200 </a:t>
            </a:r>
            <a:r>
              <a:rPr lang="en-US" sz="3200" b="1">
                <a:solidFill>
                  <a:srgbClr val="A50021"/>
                </a:solidFill>
                <a:latin typeface="Symbol" charset="2"/>
                <a:ea typeface="Times New Roman" charset="0"/>
                <a:cs typeface="Times New Roman" charset="0"/>
              </a:rPr>
              <a:t>m</a:t>
            </a:r>
            <a:r>
              <a:rPr lang="en-US" sz="3200" b="1">
                <a:solidFill>
                  <a:srgbClr val="A50021"/>
                </a:solidFill>
                <a:ea typeface="Times New Roman" charset="0"/>
                <a:cs typeface="Times New Roman" charset="0"/>
              </a:rPr>
              <a:t>m)</a:t>
            </a:r>
            <a:endParaRPr lang="en-US" sz="2800" b="1">
              <a:solidFill>
                <a:srgbClr val="A50021"/>
              </a:solidFill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3300"/>
                </a:solidFill>
                <a:latin typeface="Times New Roman" charset="0"/>
              </a:rPr>
              <a:t>Beam spot: </a:t>
            </a:r>
            <a:r>
              <a:rPr lang="en-US" sz="2400" b="1">
                <a:solidFill>
                  <a:srgbClr val="663300"/>
                </a:solidFill>
                <a:latin typeface="Times New Roman" charset="0"/>
                <a:ea typeface="Times New Roman" charset="0"/>
                <a:cs typeface="Times New Roman" charset="0"/>
              </a:rPr>
              <a:t>110 μm x</a:t>
            </a:r>
            <a:r>
              <a:rPr lang="en-US" sz="2400" b="1">
                <a:solidFill>
                  <a:srgbClr val="663300"/>
                </a:solidFill>
                <a:latin typeface="Times New Roman" charset="0"/>
              </a:rPr>
              <a:t> 5 </a:t>
            </a:r>
            <a:r>
              <a:rPr lang="en-US" sz="2400" b="1">
                <a:solidFill>
                  <a:srgbClr val="663300"/>
                </a:solidFill>
                <a:latin typeface="Times New Roman" charset="0"/>
                <a:ea typeface="Times New Roman" charset="0"/>
                <a:cs typeface="Times New Roman" charset="0"/>
              </a:rPr>
              <a:t>μm x 0.35 cm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914400" y="0"/>
            <a:ext cx="775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Times New Roman" charset="0"/>
              </a:rPr>
              <a:t>Step 4.  Find decay time difference</a:t>
            </a:r>
            <a:r>
              <a:rPr lang="en-US" sz="2400">
                <a:latin typeface="Times New Roman" charset="0"/>
              </a:rPr>
              <a:t> </a:t>
            </a: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2514600" y="1828800"/>
            <a:ext cx="838200" cy="30480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H="1" flipV="1">
            <a:off x="6019800" y="4038600"/>
            <a:ext cx="76200" cy="3048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Comic Sans MS" charset="0"/>
              </a:rPr>
              <a:t>Silicon vertex detector</a:t>
            </a:r>
          </a:p>
        </p:txBody>
      </p:sp>
      <p:pic>
        <p:nvPicPr>
          <p:cNvPr id="2211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4529138"/>
            <a:ext cx="3138488" cy="2328862"/>
          </a:xfrm>
          <a:noFill/>
          <a:ln/>
        </p:spPr>
      </p:pic>
      <p:pic>
        <p:nvPicPr>
          <p:cNvPr id="221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6934200" cy="3290888"/>
          </a:xfrm>
          <a:noFill/>
          <a:ln/>
        </p:spPr>
      </p:pic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2514600" y="4114800"/>
            <a:ext cx="3048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5181600" y="4724400"/>
            <a:ext cx="2895600" cy="21336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2514600" y="4419600"/>
            <a:ext cx="2895600" cy="2057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5257800" y="4419600"/>
            <a:ext cx="3048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2743200" y="4114800"/>
            <a:ext cx="41148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7086600" y="4572000"/>
            <a:ext cx="457200" cy="457200"/>
          </a:xfrm>
          <a:prstGeom prst="line">
            <a:avLst/>
          </a:prstGeom>
          <a:noFill/>
          <a:ln w="9525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7315200" y="4572000"/>
            <a:ext cx="457200" cy="457200"/>
          </a:xfrm>
          <a:prstGeom prst="line">
            <a:avLst/>
          </a:prstGeom>
          <a:noFill/>
          <a:ln w="9525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H="1">
            <a:off x="7696200" y="4648200"/>
            <a:ext cx="304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 flipH="1">
            <a:off x="7162800" y="4648200"/>
            <a:ext cx="304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8061325" y="443706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50</a:t>
            </a:r>
            <a:r>
              <a:rPr lang="en-US" sz="20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2000" b="1">
                <a:solidFill>
                  <a:srgbClr val="A5002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nimBg="1"/>
      <p:bldP spid="221191" grpId="0" animBg="1"/>
      <p:bldP spid="221193" grpId="0" animBg="1"/>
      <p:bldP spid="221194" grpId="0" animBg="1"/>
      <p:bldP spid="221195" grpId="0" animBg="1"/>
      <p:bldP spid="221196" grpId="0" animBg="1"/>
      <p:bldP spid="221197" grpId="0" animBg="1"/>
      <p:bldP spid="22119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Silicon detector</a:t>
            </a:r>
          </a:p>
        </p:txBody>
      </p:sp>
      <p:pic>
        <p:nvPicPr>
          <p:cNvPr id="222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01788"/>
            <a:ext cx="7086600" cy="5256212"/>
          </a:xfrm>
          <a:noFill/>
          <a:ln/>
        </p:spPr>
      </p:pic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2362200" y="3886200"/>
            <a:ext cx="76200" cy="1752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H="1" flipV="1">
            <a:off x="5867400" y="3581400"/>
            <a:ext cx="76200" cy="1447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943600" y="39624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E-field</a:t>
            </a: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 flipV="1">
            <a:off x="3810000" y="1600200"/>
            <a:ext cx="1295400" cy="4876800"/>
          </a:xfrm>
          <a:prstGeom prst="line">
            <a:avLst/>
          </a:prstGeom>
          <a:noFill/>
          <a:ln w="4762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276600" y="1066800"/>
            <a:ext cx="409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Charged particle track</a:t>
            </a:r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22219" name="Oval 11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+</a:t>
            </a:r>
          </a:p>
        </p:txBody>
      </p:sp>
      <p:sp>
        <p:nvSpPr>
          <p:cNvPr id="222220" name="Oval 12"/>
          <p:cNvSpPr>
            <a:spLocks noChangeArrowheads="1"/>
          </p:cNvSpPr>
          <p:nvPr/>
        </p:nvSpPr>
        <p:spPr bwMode="auto">
          <a:xfrm>
            <a:off x="4343400" y="4114800"/>
            <a:ext cx="3048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+</a:t>
            </a:r>
          </a:p>
        </p:txBody>
      </p:sp>
      <p:sp>
        <p:nvSpPr>
          <p:cNvPr id="222221" name="Oval 13"/>
          <p:cNvSpPr>
            <a:spLocks noChangeArrowheads="1"/>
          </p:cNvSpPr>
          <p:nvPr/>
        </p:nvSpPr>
        <p:spPr bwMode="auto">
          <a:xfrm>
            <a:off x="4114800" y="53340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+</a:t>
            </a:r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charset="0"/>
              </a:rPr>
              <a:t>-</a:t>
            </a: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685800" y="1371600"/>
            <a:ext cx="15240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4267200" y="5638800"/>
            <a:ext cx="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4419600" y="4953000"/>
            <a:ext cx="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>
            <a:off x="4572000" y="4343400"/>
            <a:ext cx="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3886200" y="4876800"/>
            <a:ext cx="0" cy="304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4191000" y="4419600"/>
            <a:ext cx="0" cy="304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>
            <a:off x="4267200" y="3886200"/>
            <a:ext cx="0" cy="304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0" name="Rectangle 22"/>
          <p:cNvSpPr>
            <a:spLocks noChangeArrowheads="1"/>
          </p:cNvSpPr>
          <p:nvPr/>
        </p:nvSpPr>
        <p:spPr bwMode="auto">
          <a:xfrm>
            <a:off x="5105400" y="44196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2971800" y="3962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0" y="1676400"/>
            <a:ext cx="4856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position resolution </a:t>
            </a:r>
            <a:r>
              <a:rPr lang="en-US" sz="2800" b="1">
                <a:sym typeface="Symbol" charset="2"/>
              </a:rPr>
              <a:t></a:t>
            </a:r>
            <a:r>
              <a:rPr lang="en-US" sz="2800" b="1"/>
              <a:t> 20 </a:t>
            </a:r>
            <a:r>
              <a:rPr lang="en-US" sz="2800" b="1">
                <a:latin typeface="Symbol" charset="2"/>
              </a:rPr>
              <a:t>m</a:t>
            </a:r>
            <a:r>
              <a:rPr lang="en-US" sz="2800" b="1"/>
              <a:t>m</a:t>
            </a: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 rot="16200000">
            <a:off x="661988" y="4802188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300</a:t>
            </a:r>
            <a:r>
              <a:rPr lang="en-US" sz="2000" b="1">
                <a:latin typeface="Symbol" charset="2"/>
              </a:rPr>
              <a:t>m</a:t>
            </a:r>
            <a:r>
              <a:rPr lang="en-US" sz="2000" b="1"/>
              <a:t>m</a:t>
            </a:r>
          </a:p>
        </p:txBody>
      </p:sp>
      <p:sp>
        <p:nvSpPr>
          <p:cNvPr id="222234" name="Line 26"/>
          <p:cNvSpPr>
            <a:spLocks noChangeShapeType="1"/>
          </p:cNvSpPr>
          <p:nvPr/>
        </p:nvSpPr>
        <p:spPr bwMode="auto">
          <a:xfrm>
            <a:off x="1447800" y="4114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13" grpId="0" animBg="1"/>
      <p:bldP spid="222214" grpId="0"/>
      <p:bldP spid="222215" grpId="0" animBg="1"/>
      <p:bldP spid="222216" grpId="0"/>
      <p:bldP spid="222217" grpId="0" animBg="1"/>
      <p:bldP spid="222218" grpId="0" animBg="1"/>
      <p:bldP spid="222219" grpId="0" animBg="1"/>
      <p:bldP spid="222220" grpId="0" animBg="1"/>
      <p:bldP spid="222221" grpId="0" animBg="1"/>
      <p:bldP spid="222222" grpId="0" animBg="1"/>
      <p:bldP spid="222224" grpId="0" animBg="1"/>
      <p:bldP spid="222225" grpId="0" animBg="1"/>
      <p:bldP spid="222226" grpId="0" animBg="1"/>
      <p:bldP spid="222227" grpId="0" animBg="1"/>
      <p:bldP spid="222228" grpId="0" animBg="1"/>
      <p:bldP spid="222229" grpId="0" animBg="1"/>
      <p:bldP spid="2222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82650"/>
          </a:xfrm>
        </p:spPr>
        <p:txBody>
          <a:bodyPr/>
          <a:lstStyle/>
          <a:p>
            <a:r>
              <a:rPr lang="en-US" b="1"/>
              <a:t>Magnified vertex</a:t>
            </a: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66800"/>
            <a:ext cx="4495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altLang="ja-JP" sz="28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K</a:t>
            </a:r>
            <a:r>
              <a:rPr kumimoji="1" lang="en-US" altLang="ja-JP" sz="2800" b="1" baseline="-25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s</a:t>
            </a:r>
            <a:r>
              <a:rPr kumimoji="1" lang="en-US" altLang="ja-JP" sz="28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</a:t>
            </a:r>
            <a:r>
              <a:rPr kumimoji="1" lang="en-US" altLang="ja-JP" sz="2800" b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+</a:t>
            </a:r>
            <a:r>
              <a:rPr kumimoji="1" lang="en-US" altLang="ja-JP" sz="2800" b="1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</a:t>
            </a:r>
            <a:r>
              <a:rPr kumimoji="1" lang="en-US" altLang="ja-JP" sz="2800" b="1" i="1" baseline="30000">
                <a:solidFill>
                  <a:srgbClr val="9900CC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</a:t>
            </a:r>
            <a:r>
              <a:rPr kumimoji="1" lang="en-US" altLang="ja-JP" sz="3200" i="1" baseline="30000">
                <a:solidFill>
                  <a:srgbClr val="0000FF"/>
                </a:solidFill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</a:t>
            </a:r>
            <a:endParaRPr kumimoji="1" lang="en-US" altLang="ja-JP" sz="3200">
              <a:solidFill>
                <a:srgbClr val="0000FF"/>
              </a:solidFill>
              <a:latin typeface="Times New Roman" charset="0"/>
              <a:ea typeface="MS PGothic" charset="0"/>
              <a:cs typeface="MS PGothic" charset="0"/>
              <a:sym typeface="Symbol" charset="2"/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447800" y="2667000"/>
            <a:ext cx="838200" cy="2286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4724400" y="4953000"/>
            <a:ext cx="1143000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 type="diamond" w="med" len="med"/>
            <a:tailEnd type="diamond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4800600" y="4953000"/>
            <a:ext cx="100012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800" b="1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</a:rPr>
              <a:t>~7cm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run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05600" cy="6705600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143000" y="0"/>
            <a:ext cx="6858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latin typeface="Times New Roman" charset="0"/>
              </a:rPr>
              <a:t>y-z vertices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1066800" y="4648200"/>
            <a:ext cx="70104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8077200" cy="647700"/>
          </a:xfrm>
          <a:noFill/>
          <a:ln/>
        </p:spPr>
        <p:txBody>
          <a:bodyPr/>
          <a:lstStyle/>
          <a:p>
            <a:r>
              <a:rPr lang="en-US" altLang="ja-JP" sz="3600">
                <a:ea typeface="MS PGothic" charset="0"/>
                <a:cs typeface="MS PGothic" charset="0"/>
              </a:rPr>
              <a:t>A Fully-reconstructed Event</a:t>
            </a:r>
          </a:p>
        </p:txBody>
      </p:sp>
      <p:pic>
        <p:nvPicPr>
          <p:cNvPr id="225283" name="Picture 3" descr="r1011_f4_e2820_vtx_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4512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4" name="Picture 4" descr="fullrec"/>
          <p:cNvPicPr>
            <a:picLocks noChangeAspect="1" noChangeArrowheads="1"/>
          </p:cNvPicPr>
          <p:nvPr/>
        </p:nvPicPr>
        <p:blipFill>
          <a:blip r:embed="rId3">
            <a:lum bright="32000" contrast="46000"/>
          </a:blip>
          <a:srcRect/>
          <a:stretch>
            <a:fillRect/>
          </a:stretch>
        </p:blipFill>
        <p:spPr bwMode="auto">
          <a:xfrm>
            <a:off x="-52471" y="1196975"/>
            <a:ext cx="50561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391400" y="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0" y="6096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Human</a:t>
            </a:r>
          </a:p>
          <a:p>
            <a:pPr algn="ctr"/>
            <a:r>
              <a:rPr lang="en-US" sz="2400" b="1"/>
              <a:t>hair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6705600" y="1752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7620000" y="1752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7696200" y="1295400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~200</a:t>
            </a:r>
            <a:r>
              <a:rPr lang="en-US" b="1">
                <a:latin typeface="Symbol" charset="2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  <p:bldP spid="225286" grpId="0"/>
      <p:bldP spid="225287" grpId="0" animBg="1"/>
      <p:bldP spid="225288" grpId="0" animBg="1"/>
      <p:bldP spid="22528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Times New Roman" charset="0"/>
              </a:rPr>
              <a:t>Event-by-event Likelihood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534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381" name="Oval 5"/>
          <p:cNvSpPr>
            <a:spLocks noChangeArrowheads="1"/>
          </p:cNvSpPr>
          <p:nvPr/>
        </p:nvSpPr>
        <p:spPr bwMode="auto">
          <a:xfrm>
            <a:off x="685800" y="4572000"/>
            <a:ext cx="9144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9382" name="AutoShape 6"/>
          <p:cNvCxnSpPr>
            <a:cxnSpLocks noChangeShapeType="1"/>
          </p:cNvCxnSpPr>
          <p:nvPr/>
        </p:nvCxnSpPr>
        <p:spPr bwMode="auto">
          <a:xfrm rot="16200000">
            <a:off x="1158082" y="2670968"/>
            <a:ext cx="2355850" cy="1776413"/>
          </a:xfrm>
          <a:prstGeom prst="curvedConnector3">
            <a:avLst>
              <a:gd name="adj1" fmla="val 37398"/>
            </a:avLst>
          </a:prstGeom>
          <a:noFill/>
          <a:ln w="9525">
            <a:solidFill>
              <a:srgbClr val="CC0000"/>
            </a:solidFill>
            <a:round/>
            <a:headEnd type="arrow" w="med" len="med"/>
            <a:tailEnd/>
          </a:ln>
          <a:effectLst/>
        </p:spPr>
      </p:cxn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3124200" y="1600200"/>
            <a:ext cx="6858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2362200" y="1600200"/>
            <a:ext cx="5334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Oval 9"/>
          <p:cNvSpPr>
            <a:spLocks noChangeArrowheads="1"/>
          </p:cNvSpPr>
          <p:nvPr/>
        </p:nvSpPr>
        <p:spPr bwMode="auto">
          <a:xfrm>
            <a:off x="0" y="2895600"/>
            <a:ext cx="2286000" cy="7620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background frac</a:t>
            </a:r>
          </a:p>
        </p:txBody>
      </p:sp>
      <p:cxnSp>
        <p:nvCxnSpPr>
          <p:cNvPr id="229386" name="AutoShape 10"/>
          <p:cNvCxnSpPr>
            <a:cxnSpLocks noChangeShapeType="1"/>
          </p:cNvCxnSpPr>
          <p:nvPr/>
        </p:nvCxnSpPr>
        <p:spPr bwMode="auto">
          <a:xfrm flipV="1">
            <a:off x="2295525" y="2514600"/>
            <a:ext cx="333375" cy="76200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229387" name="Oval 11"/>
          <p:cNvSpPr>
            <a:spLocks noChangeArrowheads="1"/>
          </p:cNvSpPr>
          <p:nvPr/>
        </p:nvSpPr>
        <p:spPr bwMode="auto">
          <a:xfrm>
            <a:off x="4724400" y="1600200"/>
            <a:ext cx="6096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8" name="Oval 12"/>
          <p:cNvSpPr>
            <a:spLocks noChangeArrowheads="1"/>
          </p:cNvSpPr>
          <p:nvPr/>
        </p:nvSpPr>
        <p:spPr bwMode="auto">
          <a:xfrm>
            <a:off x="3276600" y="3048000"/>
            <a:ext cx="2667000" cy="9144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  </a:t>
            </a:r>
          </a:p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Sidebands</a:t>
            </a:r>
          </a:p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 &amp; MC</a:t>
            </a:r>
          </a:p>
          <a:p>
            <a:pPr algn="ctr"/>
            <a:endParaRPr lang="en-US" sz="2400">
              <a:latin typeface="Times New Roman" charset="0"/>
            </a:endParaRPr>
          </a:p>
        </p:txBody>
      </p:sp>
      <p:cxnSp>
        <p:nvCxnSpPr>
          <p:cNvPr id="229389" name="AutoShape 13"/>
          <p:cNvCxnSpPr>
            <a:cxnSpLocks noChangeShapeType="1"/>
            <a:stCxn id="229388" idx="0"/>
            <a:endCxn id="229387" idx="4"/>
          </p:cNvCxnSpPr>
          <p:nvPr/>
        </p:nvCxnSpPr>
        <p:spPr bwMode="auto">
          <a:xfrm rot="16200000">
            <a:off x="4557712" y="2566988"/>
            <a:ext cx="523875" cy="419100"/>
          </a:xfrm>
          <a:prstGeom prst="curvedConnector3">
            <a:avLst>
              <a:gd name="adj1" fmla="val 49093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229390" name="Oval 14"/>
          <p:cNvSpPr>
            <a:spLocks noChangeArrowheads="1"/>
          </p:cNvSpPr>
          <p:nvPr/>
        </p:nvSpPr>
        <p:spPr bwMode="auto">
          <a:xfrm>
            <a:off x="5791200" y="1524000"/>
            <a:ext cx="5334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91" name="Oval 15"/>
          <p:cNvSpPr>
            <a:spLocks noChangeArrowheads="1"/>
          </p:cNvSpPr>
          <p:nvPr/>
        </p:nvSpPr>
        <p:spPr bwMode="auto">
          <a:xfrm>
            <a:off x="6400800" y="2438400"/>
            <a:ext cx="2743200" cy="12954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resolution function</a:t>
            </a:r>
          </a:p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B-lifetime studies</a:t>
            </a:r>
          </a:p>
        </p:txBody>
      </p:sp>
      <p:cxnSp>
        <p:nvCxnSpPr>
          <p:cNvPr id="229392" name="AutoShape 16"/>
          <p:cNvCxnSpPr>
            <a:cxnSpLocks noChangeShapeType="1"/>
          </p:cNvCxnSpPr>
          <p:nvPr/>
        </p:nvCxnSpPr>
        <p:spPr bwMode="auto">
          <a:xfrm rot="10800000">
            <a:off x="6057900" y="2438400"/>
            <a:ext cx="333375" cy="64770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229393" name="Oval 17"/>
          <p:cNvSpPr>
            <a:spLocks noChangeArrowheads="1"/>
          </p:cNvSpPr>
          <p:nvPr/>
        </p:nvSpPr>
        <p:spPr bwMode="auto">
          <a:xfrm>
            <a:off x="914400" y="5486400"/>
            <a:ext cx="2895600" cy="914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</a:t>
            </a:r>
            <a:r>
              <a:rPr kumimoji="1" lang="en-US" sz="2400" b="1" i="1" baseline="-2500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f</a:t>
            </a:r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= </a:t>
            </a:r>
            <a:r>
              <a:rPr kumimoji="1" lang="en-US" sz="2400" b="1" i="1">
                <a:latin typeface="Times New Roman" charset="0"/>
                <a:ea typeface="Times New Roman" charset="0"/>
                <a:cs typeface="Times New Roman" charset="0"/>
              </a:rPr>
              <a:t>±</a:t>
            </a:r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1  for CP=</a:t>
            </a:r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</a:t>
            </a:r>
            <a:r>
              <a:rPr kumimoji="1" lang="en-US" sz="2400" b="1" i="1">
                <a:latin typeface="Times New Roman" charset="0"/>
                <a:ea typeface="MS PGothic" charset="0"/>
                <a:cs typeface="MS PGothic" charset="0"/>
              </a:rPr>
              <a:t>1</a:t>
            </a:r>
            <a:endParaRPr lang="en-US" sz="2400">
              <a:latin typeface="Times New Roman" charset="0"/>
            </a:endParaRPr>
          </a:p>
        </p:txBody>
      </p:sp>
      <p:sp>
        <p:nvSpPr>
          <p:cNvPr id="229394" name="Oval 18"/>
          <p:cNvSpPr>
            <a:spLocks noChangeArrowheads="1"/>
          </p:cNvSpPr>
          <p:nvPr/>
        </p:nvSpPr>
        <p:spPr bwMode="auto">
          <a:xfrm>
            <a:off x="3886200" y="4724400"/>
            <a:ext cx="304800" cy="5334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9395" name="AutoShape 19"/>
          <p:cNvCxnSpPr>
            <a:cxnSpLocks noChangeShapeType="1"/>
            <a:stCxn id="229393" idx="7"/>
          </p:cNvCxnSpPr>
          <p:nvPr/>
        </p:nvCxnSpPr>
        <p:spPr bwMode="auto">
          <a:xfrm rot="16200000">
            <a:off x="3444876" y="5122862"/>
            <a:ext cx="425450" cy="542925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29396" name="Oval 20"/>
          <p:cNvSpPr>
            <a:spLocks noChangeArrowheads="1"/>
          </p:cNvSpPr>
          <p:nvPr/>
        </p:nvSpPr>
        <p:spPr bwMode="auto">
          <a:xfrm>
            <a:off x="3886200" y="3962400"/>
            <a:ext cx="762000" cy="533400"/>
          </a:xfrm>
          <a:prstGeom prst="ellips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>
                <a:latin typeface="Times New Roman" charset="0"/>
                <a:ea typeface="MS PGothic" charset="0"/>
                <a:cs typeface="MS PGothic" charset="0"/>
              </a:rPr>
              <a:t>PDG</a:t>
            </a: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auto">
          <a:xfrm>
            <a:off x="2971800" y="4343400"/>
            <a:ext cx="457200" cy="533400"/>
          </a:xfrm>
          <a:prstGeom prst="ellips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98" name="Oval 22"/>
          <p:cNvSpPr>
            <a:spLocks noChangeArrowheads="1"/>
          </p:cNvSpPr>
          <p:nvPr/>
        </p:nvSpPr>
        <p:spPr bwMode="auto">
          <a:xfrm>
            <a:off x="7162800" y="4724400"/>
            <a:ext cx="762000" cy="533400"/>
          </a:xfrm>
          <a:prstGeom prst="ellips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9399" name="AutoShape 23"/>
          <p:cNvCxnSpPr>
            <a:cxnSpLocks noChangeShapeType="1"/>
          </p:cNvCxnSpPr>
          <p:nvPr/>
        </p:nvCxnSpPr>
        <p:spPr bwMode="auto">
          <a:xfrm rot="10800000" flipV="1">
            <a:off x="3362325" y="4229100"/>
            <a:ext cx="511175" cy="179388"/>
          </a:xfrm>
          <a:prstGeom prst="curvedConnector2">
            <a:avLst/>
          </a:prstGeom>
          <a:noFill/>
          <a:ln w="12700">
            <a:solidFill>
              <a:srgbClr val="33CC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29400" name="AutoShape 24"/>
          <p:cNvCxnSpPr>
            <a:cxnSpLocks noChangeShapeType="1"/>
          </p:cNvCxnSpPr>
          <p:nvPr/>
        </p:nvCxnSpPr>
        <p:spPr bwMode="auto">
          <a:xfrm>
            <a:off x="4660900" y="4229100"/>
            <a:ext cx="2882900" cy="482600"/>
          </a:xfrm>
          <a:prstGeom prst="curvedConnector2">
            <a:avLst/>
          </a:prstGeom>
          <a:noFill/>
          <a:ln w="12700">
            <a:solidFill>
              <a:srgbClr val="33CCFF"/>
            </a:solidFill>
            <a:round/>
            <a:headEnd/>
            <a:tailEnd type="triangle" w="med" len="med"/>
          </a:ln>
          <a:effectLst/>
        </p:spPr>
      </p:cxnSp>
      <p:sp>
        <p:nvSpPr>
          <p:cNvPr id="229401" name="Oval 25"/>
          <p:cNvSpPr>
            <a:spLocks noChangeArrowheads="1"/>
          </p:cNvSpPr>
          <p:nvPr/>
        </p:nvSpPr>
        <p:spPr bwMode="auto">
          <a:xfrm>
            <a:off x="6324600" y="5486400"/>
            <a:ext cx="2362200" cy="7620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wrong-tag frac.</a:t>
            </a:r>
            <a:endParaRPr lang="en-US" sz="2400">
              <a:latin typeface="Times New Roman" charset="0"/>
            </a:endParaRPr>
          </a:p>
        </p:txBody>
      </p:sp>
      <p:sp>
        <p:nvSpPr>
          <p:cNvPr id="229402" name="Oval 26"/>
          <p:cNvSpPr>
            <a:spLocks noChangeArrowheads="1"/>
          </p:cNvSpPr>
          <p:nvPr/>
        </p:nvSpPr>
        <p:spPr bwMode="auto">
          <a:xfrm>
            <a:off x="5181600" y="4724400"/>
            <a:ext cx="307975" cy="53022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9403" name="AutoShape 27"/>
          <p:cNvCxnSpPr>
            <a:cxnSpLocks noChangeShapeType="1"/>
          </p:cNvCxnSpPr>
          <p:nvPr/>
        </p:nvCxnSpPr>
        <p:spPr bwMode="auto">
          <a:xfrm rot="10800000">
            <a:off x="5334000" y="5257800"/>
            <a:ext cx="976313" cy="60325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229404" name="Oval 28"/>
          <p:cNvSpPr>
            <a:spLocks noChangeArrowheads="1"/>
          </p:cNvSpPr>
          <p:nvPr/>
        </p:nvSpPr>
        <p:spPr bwMode="auto">
          <a:xfrm>
            <a:off x="4038600" y="5410200"/>
            <a:ext cx="1600200" cy="1066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2400" b="1" i="1">
                <a:solidFill>
                  <a:srgbClr val="008000"/>
                </a:solidFill>
                <a:latin typeface="Times New Roman" charset="0"/>
                <a:ea typeface="MS PGothic" charset="0"/>
                <a:cs typeface="MS PGothic" charset="0"/>
              </a:rPr>
              <a:t>lone free </a:t>
            </a:r>
          </a:p>
          <a:p>
            <a:pPr algn="ctr" eaLnBrk="0" hangingPunct="0"/>
            <a:r>
              <a:rPr kumimoji="1" lang="en-US" sz="2400" b="1" i="1">
                <a:solidFill>
                  <a:srgbClr val="008000"/>
                </a:solidFill>
                <a:latin typeface="Times New Roman" charset="0"/>
                <a:ea typeface="MS PGothic" charset="0"/>
                <a:cs typeface="MS PGothic" charset="0"/>
              </a:rPr>
              <a:t>parameter</a:t>
            </a:r>
          </a:p>
        </p:txBody>
      </p:sp>
      <p:sp>
        <p:nvSpPr>
          <p:cNvPr id="229405" name="Oval 29"/>
          <p:cNvSpPr>
            <a:spLocks noChangeArrowheads="1"/>
          </p:cNvSpPr>
          <p:nvPr/>
        </p:nvSpPr>
        <p:spPr bwMode="auto">
          <a:xfrm>
            <a:off x="5562600" y="4572000"/>
            <a:ext cx="1143000" cy="685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9406" name="AutoShape 30"/>
          <p:cNvCxnSpPr>
            <a:cxnSpLocks noChangeShapeType="1"/>
          </p:cNvCxnSpPr>
          <p:nvPr/>
        </p:nvCxnSpPr>
        <p:spPr bwMode="auto">
          <a:xfrm rot="16200000">
            <a:off x="5375275" y="5199063"/>
            <a:ext cx="382587" cy="325438"/>
          </a:xfrm>
          <a:prstGeom prst="curvedConnector3">
            <a:avLst>
              <a:gd name="adj1" fmla="val 0"/>
            </a:avLst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29407" name="Oval 31"/>
          <p:cNvSpPr>
            <a:spLocks noChangeArrowheads="1"/>
          </p:cNvSpPr>
          <p:nvPr/>
        </p:nvSpPr>
        <p:spPr bwMode="auto">
          <a:xfrm>
            <a:off x="4191000" y="4724400"/>
            <a:ext cx="304800" cy="533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08" name="Oval 32"/>
          <p:cNvSpPr>
            <a:spLocks noChangeArrowheads="1"/>
          </p:cNvSpPr>
          <p:nvPr/>
        </p:nvSpPr>
        <p:spPr bwMode="auto">
          <a:xfrm>
            <a:off x="6019800" y="3581400"/>
            <a:ext cx="1752600" cy="7620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2400" b="1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b-flavor tag</a:t>
            </a:r>
          </a:p>
        </p:txBody>
      </p:sp>
      <p:cxnSp>
        <p:nvCxnSpPr>
          <p:cNvPr id="229409" name="AutoShape 33"/>
          <p:cNvCxnSpPr>
            <a:cxnSpLocks noChangeShapeType="1"/>
          </p:cNvCxnSpPr>
          <p:nvPr/>
        </p:nvCxnSpPr>
        <p:spPr bwMode="auto">
          <a:xfrm rot="10800000" flipV="1">
            <a:off x="4267200" y="3962400"/>
            <a:ext cx="1666875" cy="752475"/>
          </a:xfrm>
          <a:prstGeom prst="curvedConnector3">
            <a:avLst>
              <a:gd name="adj1" fmla="val 73616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3" grpId="0" animBg="1"/>
      <p:bldP spid="229384" grpId="0" animBg="1"/>
      <p:bldP spid="229385" grpId="0" animBg="1" autoUpdateAnimBg="0"/>
      <p:bldP spid="229387" grpId="0" animBg="1"/>
      <p:bldP spid="229388" grpId="0" animBg="1" autoUpdateAnimBg="0"/>
      <p:bldP spid="229390" grpId="0" animBg="1"/>
      <p:bldP spid="229391" grpId="0" animBg="1" autoUpdateAnimBg="0"/>
      <p:bldP spid="229393" grpId="0" animBg="1" autoUpdateAnimBg="0"/>
      <p:bldP spid="229394" grpId="0" animBg="1"/>
      <p:bldP spid="229396" grpId="0" animBg="1" autoUpdateAnimBg="0"/>
      <p:bldP spid="229397" grpId="0" animBg="1"/>
      <p:bldP spid="229398" grpId="0" animBg="1"/>
      <p:bldP spid="229401" grpId="0" animBg="1" autoUpdateAnimBg="0"/>
      <p:bldP spid="229402" grpId="0" animBg="1"/>
      <p:bldP spid="229404" grpId="0" animBg="1" autoUpdateAnimBg="0"/>
      <p:bldP spid="229405" grpId="0" animBg="1"/>
      <p:bldP spid="229407" grpId="0" animBg="1"/>
      <p:bldP spid="229408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0" y="1650026"/>
            <a:ext cx="3740145" cy="37691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425388" y="3966880"/>
            <a:ext cx="0" cy="95474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25388" y="2666998"/>
            <a:ext cx="0" cy="129988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8494" y="416545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bk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94" y="30547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1-P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bk</a:t>
            </a:r>
            <a:endParaRPr lang="en-US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06" y="1797217"/>
            <a:ext cx="3868548" cy="3756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8682" y="268538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signal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23313" y="5690469"/>
            <a:ext cx="113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sidebands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64370" y="5020571"/>
            <a:ext cx="103910" cy="6698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38682" y="5205237"/>
            <a:ext cx="492825" cy="4852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</a:t>
            </a:r>
            <a:r>
              <a:rPr lang="en-US" baseline="-25000" dirty="0" err="1" smtClean="0"/>
              <a:t>bk</a:t>
            </a:r>
            <a:r>
              <a:rPr lang="en-US" dirty="0" smtClean="0"/>
              <a:t>, sidebands,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function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79" y="4953209"/>
            <a:ext cx="49022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9" y="1609912"/>
            <a:ext cx="5283200" cy="130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5" y="2251458"/>
            <a:ext cx="4270936" cy="27707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0272" y="2433207"/>
            <a:ext cx="1317812" cy="484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39354" y="2926355"/>
            <a:ext cx="1030941" cy="1420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0214" y="4855132"/>
            <a:ext cx="4148342" cy="308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261" y="495320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meas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true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538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Sanda</a:t>
            </a:r>
            <a:r>
              <a:rPr lang="en-US" dirty="0" smtClean="0"/>
              <a:t>-Carter conditions</a:t>
            </a:r>
            <a:endParaRPr lang="en-US" dirty="0"/>
          </a:p>
        </p:txBody>
      </p:sp>
      <p:pic>
        <p:nvPicPr>
          <p:cNvPr id="3" name="Picture 2" descr="Screen shot 2016-07-03 at 12.49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16" y="1409902"/>
            <a:ext cx="4444907" cy="4237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095" y="1892037"/>
            <a:ext cx="1326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CPV</a:t>
            </a:r>
          </a:p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(B</a:t>
            </a:r>
            <a:r>
              <a:rPr lang="en-US" baseline="30000" dirty="0" smtClean="0"/>
              <a:t>0</a:t>
            </a:r>
            <a:r>
              <a:rPr lang="en-US" dirty="0" smtClean="0"/>
              <a:t>) decay</a:t>
            </a:r>
          </a:p>
          <a:p>
            <a:r>
              <a:rPr lang="en-US" dirty="0" smtClean="0"/>
              <a:t>asymmetry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7350" y="1568872"/>
            <a:ext cx="131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freq:</a:t>
            </a:r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76569"/>
              </p:ext>
            </p:extLst>
          </p:nvPr>
        </p:nvGraphicFramePr>
        <p:xfrm>
          <a:off x="6973669" y="1606944"/>
          <a:ext cx="1841423" cy="33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3" name="Equation" r:id="rId4" imgW="1130300" imgH="203200" progId="Equation.3">
                  <p:embed/>
                </p:oleObj>
              </mc:Choice>
              <mc:Fallback>
                <p:oleObj name="Equation" r:id="rId4" imgW="11303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669" y="1606944"/>
                        <a:ext cx="1841423" cy="3309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67655"/>
              </p:ext>
            </p:extLst>
          </p:nvPr>
        </p:nvGraphicFramePr>
        <p:xfrm>
          <a:off x="3389203" y="5251845"/>
          <a:ext cx="903024" cy="79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4" name="Equation" r:id="rId6" imgW="508000" imgH="444500" progId="Equation.3">
                  <p:embed/>
                </p:oleObj>
              </mc:Choice>
              <mc:Fallback>
                <p:oleObj name="Equation" r:id="rId6" imgW="5080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203" y="5251845"/>
                        <a:ext cx="903024" cy="7901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62399" y="2516783"/>
            <a:ext cx="246157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Carter-</a:t>
            </a:r>
            <a:r>
              <a:rPr lang="en-US" dirty="0" err="1" smtClean="0"/>
              <a:t>Sanda</a:t>
            </a:r>
            <a:r>
              <a:rPr lang="en-US" dirty="0" smtClean="0"/>
              <a:t> Conditions</a:t>
            </a:r>
          </a:p>
          <a:p>
            <a:r>
              <a:rPr lang="en-US" dirty="0" smtClean="0"/>
              <a:t>       (for α≥10%):</a:t>
            </a:r>
          </a:p>
          <a:p>
            <a:r>
              <a:rPr lang="en-US" sz="1000" dirty="0" smtClean="0"/>
              <a:t>  </a:t>
            </a:r>
          </a:p>
          <a:p>
            <a:r>
              <a:rPr lang="en-US" dirty="0" smtClean="0"/>
              <a:t>1) </a:t>
            </a:r>
          </a:p>
          <a:p>
            <a:endParaRPr lang="en-US" dirty="0" smtClean="0"/>
          </a:p>
          <a:p>
            <a:r>
              <a:rPr lang="en-US" dirty="0" smtClean="0"/>
              <a:t>2)</a:t>
            </a:r>
          </a:p>
          <a:p>
            <a:endParaRPr lang="en-US" dirty="0" smtClean="0"/>
          </a:p>
          <a:p>
            <a:r>
              <a:rPr lang="en-US" dirty="0" smtClean="0"/>
              <a:t>3)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00203"/>
              </p:ext>
            </p:extLst>
          </p:nvPr>
        </p:nvGraphicFramePr>
        <p:xfrm>
          <a:off x="6116970" y="3237103"/>
          <a:ext cx="1917734" cy="29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5" name="Equation" r:id="rId8" imgW="1168400" imgH="177800" progId="Equation.3">
                  <p:embed/>
                </p:oleObj>
              </mc:Choice>
              <mc:Fallback>
                <p:oleObj name="Equation" r:id="rId8" imgW="11684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970" y="3237103"/>
                        <a:ext cx="1917734" cy="291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30252"/>
              </p:ext>
            </p:extLst>
          </p:nvPr>
        </p:nvGraphicFramePr>
        <p:xfrm>
          <a:off x="6115334" y="3812105"/>
          <a:ext cx="2644487" cy="31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6" name="Equation" r:id="rId10" imgW="1828800" imgH="215900" progId="Equation.3">
                  <p:embed/>
                </p:oleObj>
              </mc:Choice>
              <mc:Fallback>
                <p:oleObj name="Equation" r:id="rId10" imgW="18288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334" y="3812105"/>
                        <a:ext cx="2644487" cy="312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64068"/>
              </p:ext>
            </p:extLst>
          </p:nvPr>
        </p:nvGraphicFramePr>
        <p:xfrm>
          <a:off x="6116969" y="4307547"/>
          <a:ext cx="1025521" cy="34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7" name="Equation" r:id="rId12" imgW="635000" imgH="215900" progId="Equation.3">
                  <p:embed/>
                </p:oleObj>
              </mc:Choice>
              <mc:Fallback>
                <p:oleObj name="Equation" r:id="rId12" imgW="6350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969" y="4307547"/>
                        <a:ext cx="1025521" cy="348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68271" y="4789362"/>
            <a:ext cx="176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90"/>
                </a:solidFill>
              </a:rPr>
              <a:t>Phys. Rev. D23, 1567 (1981)</a:t>
            </a:r>
            <a:endParaRPr lang="en-US" sz="11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2008620" y="1568871"/>
            <a:ext cx="3541101" cy="1165791"/>
          </a:xfrm>
          <a:prstGeom prst="rect">
            <a:avLst/>
          </a:prstGeom>
          <a:gradFill>
            <a:gsLst>
              <a:gs pos="66000">
                <a:schemeClr val="accent1">
                  <a:tint val="100000"/>
                  <a:shade val="100000"/>
                  <a:satMod val="130000"/>
                  <a:alpha val="0"/>
                  <a:lumMod val="8000"/>
                  <a:lumOff val="9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17078" y="1490534"/>
            <a:ext cx="3532643" cy="264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76736"/>
              </p:ext>
            </p:extLst>
          </p:nvPr>
        </p:nvGraphicFramePr>
        <p:xfrm>
          <a:off x="2054560" y="1421615"/>
          <a:ext cx="1334643" cy="6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8" name="Equation" r:id="rId14" imgW="914400" imgH="419100" progId="Equation.3">
                  <p:embed/>
                </p:oleObj>
              </mc:Choice>
              <mc:Fallback>
                <p:oleObj name="Equation" r:id="rId14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560" y="1421615"/>
                        <a:ext cx="1334643" cy="611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38" y="1240754"/>
            <a:ext cx="1143269" cy="5219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flipV="1">
            <a:off x="5762399" y="2401799"/>
            <a:ext cx="3083988" cy="2967160"/>
          </a:xfrm>
          <a:prstGeom prst="rect">
            <a:avLst/>
          </a:prstGeom>
          <a:gradFill>
            <a:gsLst>
              <a:gs pos="66000">
                <a:schemeClr val="accent1">
                  <a:tint val="100000"/>
                  <a:shade val="100000"/>
                  <a:satMod val="130000"/>
                  <a:alpha val="0"/>
                  <a:lumMod val="8000"/>
                  <a:lumOff val="9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0800000">
            <a:off x="484600" y="21690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95400" y="228600"/>
            <a:ext cx="74676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000" b="1" i="1" baseline="-25000">
              <a:latin typeface="Arial" charset="0"/>
              <a:sym typeface="Symbol" charset="2"/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2406650" y="3321050"/>
            <a:ext cx="1044575" cy="1127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kumimoji="1" lang="en-US" altLang="ja-JP" sz="3200" b="1" i="1">
              <a:solidFill>
                <a:srgbClr val="000099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n-US" sz="2400" b="1" i="1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36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36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MS PGothic" charset="0"/>
                <a:cs typeface="MS PGothic" charset="0"/>
              </a:rPr>
              <a:t>sin2</a:t>
            </a:r>
            <a:r>
              <a:rPr kumimoji="1" lang="en-US" altLang="ja-JP" sz="36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MS PGothic" charset="0"/>
                <a:cs typeface="MS PGothic" charset="0"/>
              </a:rPr>
              <a:t>f</a:t>
            </a:r>
            <a:r>
              <a:rPr kumimoji="1" lang="en-US" altLang="ja-JP" sz="36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1</a:t>
            </a:r>
            <a:r>
              <a:rPr kumimoji="1" lang="en-US" altLang="ja-JP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 measurement by Belle </a:t>
            </a:r>
            <a:r>
              <a:rPr kumimoji="1"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(2003)</a:t>
            </a:r>
            <a:endParaRPr kumimoji="1" lang="en-US" altLang="ja-JP" sz="2400" u="sng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105400" y="4114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kumimoji="1" lang="en-US" altLang="ja-JP" sz="2400">
                <a:solidFill>
                  <a:schemeClr val="hlink"/>
                </a:solidFill>
                <a:latin typeface="Webdings" charset="2"/>
                <a:ea typeface="MS PGothic" charset="0"/>
                <a:cs typeface="MS PGothic" charset="0"/>
              </a:rPr>
              <a:t>  </a:t>
            </a:r>
            <a:endParaRPr kumimoji="1" lang="en-US" altLang="ja-JP" sz="24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0" y="4419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“Raw” asymmetry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934200" y="62484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>
                <a:latin typeface="Times New Roman" charset="0"/>
                <a:ea typeface="MS PGothic" charset="0"/>
                <a:cs typeface="MS PGothic" charset="0"/>
              </a:rPr>
              <a:t>BELLE-CONF-0353</a:t>
            </a:r>
          </a:p>
        </p:txBody>
      </p:sp>
      <p:pic>
        <p:nvPicPr>
          <p:cNvPr id="230408" name="Picture 8" descr="asym_2rb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6643"/>
          <a:stretch>
            <a:fillRect/>
          </a:stretch>
        </p:blipFill>
        <p:spPr>
          <a:xfrm>
            <a:off x="2286000" y="862013"/>
            <a:ext cx="5421313" cy="5995987"/>
          </a:xfrm>
          <a:noFill/>
          <a:ln/>
        </p:spPr>
      </p:pic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5417 evts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5334000" y="4038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3300"/>
                </a:solidFill>
              </a:rPr>
              <a:t>Poor tags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5334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Good tags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results at LP-2001 Rome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04" y="1400654"/>
            <a:ext cx="6962215" cy="5431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478" y="4221266"/>
            <a:ext cx="11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</a:rPr>
              <a:t>more B</a:t>
            </a:r>
            <a:r>
              <a:rPr lang="en-US" baseline="30000" dirty="0" smtClean="0">
                <a:solidFill>
                  <a:srgbClr val="000090"/>
                </a:solidFill>
                <a:latin typeface="Comic Sans MS"/>
              </a:rPr>
              <a:t>0</a:t>
            </a:r>
            <a:r>
              <a:rPr lang="en-US" dirty="0" smtClean="0">
                <a:solidFill>
                  <a:srgbClr val="000090"/>
                </a:solidFill>
                <a:latin typeface="Comic Sans MS"/>
              </a:rPr>
              <a:t>s</a:t>
            </a:r>
            <a:endParaRPr lang="en-US" dirty="0">
              <a:solidFill>
                <a:srgbClr val="00009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3083" y="4221266"/>
            <a:ext cx="11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more B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s</a:t>
            </a:r>
            <a:endParaRPr lang="en-US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6375624" y="4221266"/>
            <a:ext cx="32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_</a:t>
            </a:r>
            <a:endParaRPr lang="en-US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9776" y="2673834"/>
            <a:ext cx="2252662" cy="21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6868169" y="2651125"/>
          <a:ext cx="22526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43" name="Equation" r:id="rId4" imgW="2197100" imgH="190500" progId="Equation.3">
                  <p:embed/>
                </p:oleObj>
              </mc:Choice>
              <mc:Fallback>
                <p:oleObj name="Equation" r:id="rId4" imgW="21971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169" y="2651125"/>
                        <a:ext cx="225266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94928" y="3111496"/>
            <a:ext cx="2252662" cy="21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6868169" y="3081633"/>
          <a:ext cx="22526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44" name="Equation" r:id="rId6" imgW="2197100" imgH="190500" progId="Equation.3">
                  <p:embed/>
                </p:oleObj>
              </mc:Choice>
              <mc:Fallback>
                <p:oleObj name="Equation" r:id="rId6" imgW="21971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169" y="3081633"/>
                        <a:ext cx="225266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Results LP-2001 Rome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6" y="1364200"/>
            <a:ext cx="6982012" cy="536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0"/>
            <a:ext cx="8229600" cy="1143000"/>
          </a:xfrm>
        </p:spPr>
        <p:txBody>
          <a:bodyPr/>
          <a:lstStyle/>
          <a:p>
            <a:r>
              <a:rPr lang="en-US" dirty="0" smtClean="0"/>
              <a:t>Belle Results LP-2001 Rome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58" y="1030194"/>
            <a:ext cx="7474324" cy="5827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2045" y="2353449"/>
            <a:ext cx="118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J/</a:t>
            </a:r>
            <a:r>
              <a:rPr lang="en-US" sz="2400" dirty="0" err="1" smtClean="0">
                <a:solidFill>
                  <a:srgbClr val="800000"/>
                </a:solidFill>
                <a:latin typeface="Symbol"/>
              </a:rPr>
              <a:t>y</a:t>
            </a:r>
            <a:r>
              <a:rPr lang="en-US" sz="2400" dirty="0" err="1" smtClean="0">
                <a:solidFill>
                  <a:srgbClr val="800000"/>
                </a:solidFill>
                <a:latin typeface="Comic Sans MS"/>
              </a:rPr>
              <a:t>K</a:t>
            </a:r>
            <a:r>
              <a:rPr lang="en-US" sz="2400" baseline="-25000" dirty="0" err="1" smtClean="0">
                <a:solidFill>
                  <a:srgbClr val="800000"/>
                </a:solidFill>
                <a:latin typeface="Comic Sans MS"/>
              </a:rPr>
              <a:t>S</a:t>
            </a:r>
            <a:endParaRPr lang="en-US" sz="2400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445" y="5218728"/>
            <a:ext cx="105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J/</a:t>
            </a:r>
            <a:r>
              <a:rPr lang="en-US" sz="2400" dirty="0" err="1" smtClean="0">
                <a:solidFill>
                  <a:srgbClr val="800000"/>
                </a:solidFill>
                <a:latin typeface="Symbol"/>
              </a:rPr>
              <a:t>y</a:t>
            </a:r>
            <a:r>
              <a:rPr lang="en-US" sz="2400" dirty="0" err="1" smtClean="0">
                <a:solidFill>
                  <a:srgbClr val="800000"/>
                </a:solidFill>
                <a:latin typeface="Comic Sans MS"/>
              </a:rPr>
              <a:t>K</a:t>
            </a:r>
            <a:r>
              <a:rPr lang="en-US" sz="2400" baseline="-25000" dirty="0" err="1" smtClean="0">
                <a:solidFill>
                  <a:srgbClr val="800000"/>
                </a:solidFill>
                <a:latin typeface="Comic Sans MS"/>
              </a:rPr>
              <a:t>L</a:t>
            </a:r>
            <a:endParaRPr lang="en-US" sz="2400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/Belle comparison (LP2001)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106706"/>
          <a:ext cx="7162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Luminosity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23fb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33fb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/>
                        <a:t>(</a:t>
                      </a:r>
                      <a:r>
                        <a:rPr lang="en-US" dirty="0" err="1" smtClean="0">
                          <a:latin typeface="Symbol"/>
                        </a:rPr>
                        <a:t>p+p</a:t>
                      </a:r>
                      <a:r>
                        <a:rPr lang="en-US" dirty="0" smtClean="0">
                          <a:latin typeface="Symbol"/>
                        </a:rPr>
                        <a:t>-</a:t>
                      </a:r>
                      <a:r>
                        <a:rPr lang="en-US" dirty="0" smtClean="0"/>
                        <a:t>) J/</a:t>
                      </a:r>
                      <a:r>
                        <a:rPr lang="en-US" dirty="0" err="1" smtClean="0">
                          <a:latin typeface="Symbol"/>
                        </a:rPr>
                        <a:t>y</a:t>
                      </a:r>
                      <a:r>
                        <a:rPr lang="en-US" dirty="0" smtClean="0"/>
                        <a:t> events (purity)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316(96%)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457 (97%)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L</a:t>
                      </a:r>
                      <a:r>
                        <a:rPr lang="en-US" dirty="0" smtClean="0"/>
                        <a:t> J/</a:t>
                      </a:r>
                      <a:r>
                        <a:rPr lang="en-US" dirty="0" err="1" smtClean="0">
                          <a:latin typeface="Symbol"/>
                        </a:rPr>
                        <a:t>y</a:t>
                      </a:r>
                      <a:r>
                        <a:rPr lang="en-US" dirty="0" smtClean="0"/>
                        <a:t>  events </a:t>
                      </a:r>
                      <a:r>
                        <a:rPr lang="en-US" smtClean="0"/>
                        <a:t>(purity)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273(51%)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569</a:t>
                      </a:r>
                      <a:r>
                        <a:rPr lang="en-US" baseline="0" dirty="0" smtClean="0"/>
                        <a:t> (61%)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CP 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r>
                        <a:rPr lang="en-US" baseline="0" dirty="0" smtClean="0"/>
                        <a:t> tagging </a:t>
                      </a:r>
                      <a:r>
                        <a:rPr lang="en-US" baseline="0" dirty="0" err="1" smtClean="0"/>
                        <a:t>effic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sin2</a:t>
                      </a:r>
                      <a:r>
                        <a:rPr lang="en-US" dirty="0" smtClean="0">
                          <a:latin typeface="Symbol"/>
                        </a:rPr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0.59±0.14±0.05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0.99±0.14±0.06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2916" y="5201574"/>
            <a:ext cx="506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average:  sin2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1</a:t>
            </a:r>
            <a:r>
              <a:rPr lang="en-US" dirty="0" smtClean="0"/>
              <a:t>=0.79±0.11;   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1</a:t>
            </a:r>
            <a:r>
              <a:rPr lang="en-US" dirty="0" smtClean="0"/>
              <a:t>=26</a:t>
            </a:r>
            <a:r>
              <a:rPr lang="en-US" baseline="30000" dirty="0" smtClean="0"/>
              <a:t>o </a:t>
            </a:r>
            <a:r>
              <a:rPr lang="en-US" dirty="0" smtClean="0"/>
              <a:t>±5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931" y="-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omic Sans MS" charset="0"/>
              </a:rPr>
              <a:t>More recent results</a:t>
            </a:r>
            <a:endParaRPr lang="en-US" sz="3200" b="1" dirty="0">
              <a:latin typeface="Comic Sans MS" charset="0"/>
            </a:endParaRP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5318210" y="6315700"/>
            <a:ext cx="3292390" cy="51408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990033"/>
                </a:solidFill>
                <a:latin typeface="Symbol" charset="2"/>
              </a:rPr>
              <a:t>f</a:t>
            </a:r>
            <a:r>
              <a:rPr lang="en-US" sz="2000" b="1" baseline="-25000" dirty="0">
                <a:solidFill>
                  <a:srgbClr val="990033"/>
                </a:solidFill>
                <a:latin typeface="Arial" charset="0"/>
              </a:rPr>
              <a:t>1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22.2</a:t>
            </a:r>
            <a:r>
              <a:rPr lang="en-US" sz="2000" b="1" baseline="30000" dirty="0" smtClean="0">
                <a:solidFill>
                  <a:srgbClr val="990033"/>
                </a:solidFill>
                <a:latin typeface="Arial" charset="0"/>
              </a:rPr>
              <a:t>0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±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0.7</a:t>
            </a:r>
            <a:r>
              <a:rPr lang="en-US" sz="2000" b="1" baseline="30000" dirty="0" smtClean="0">
                <a:solidFill>
                  <a:srgbClr val="990033"/>
                </a:solidFill>
                <a:latin typeface="Arial" charset="0"/>
              </a:rPr>
              <a:t>0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 </a:t>
            </a:r>
            <a:endParaRPr lang="en-US" sz="2000" b="1" baseline="300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273856" y="6062550"/>
            <a:ext cx="33528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sin2</a:t>
            </a:r>
            <a:r>
              <a:rPr lang="en-US" sz="2000" b="1" dirty="0">
                <a:solidFill>
                  <a:srgbClr val="990033"/>
                </a:solidFill>
                <a:latin typeface="Symbol" charset="2"/>
              </a:rPr>
              <a:t>f</a:t>
            </a:r>
            <a:r>
              <a:rPr lang="en-US" sz="2000" b="1" baseline="-25000" dirty="0">
                <a:solidFill>
                  <a:srgbClr val="990033"/>
                </a:solidFill>
                <a:latin typeface="Arial" charset="0"/>
              </a:rPr>
              <a:t>1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0.699 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±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0.017 </a:t>
            </a:r>
            <a:endParaRPr lang="en-US" sz="2000" b="1" baseline="30000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" y="589219"/>
            <a:ext cx="3400472" cy="297682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5487" y="350718"/>
            <a:ext cx="925253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66"/>
                </a:solidFill>
                <a:ea typeface="MS PGothic" charset="0"/>
                <a:cs typeface="MS PGothic" charset="0"/>
              </a:rPr>
              <a:t>Belle</a:t>
            </a:r>
          </a:p>
          <a:p>
            <a:pPr algn="ctr"/>
            <a:r>
              <a:rPr kumimoji="1" lang="en-US" altLang="ja-JP" b="1" dirty="0" smtClean="0">
                <a:solidFill>
                  <a:srgbClr val="000066"/>
                </a:solidFill>
                <a:ea typeface="MS PGothic" charset="0"/>
                <a:cs typeface="MS PGothic" charset="0"/>
              </a:rPr>
              <a:t>2012</a:t>
            </a:r>
            <a:endParaRPr kumimoji="1" lang="en-US" altLang="ja-JP" b="1" dirty="0">
              <a:solidFill>
                <a:srgbClr val="00006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399149" y="2914566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CP=-1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98604" y="2888094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CP=+1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32" y="3833752"/>
            <a:ext cx="3185147" cy="2270265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919486" y="5237848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CP=-1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833459" y="3752333"/>
            <a:ext cx="72968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/>
              <a:t>LHCb</a:t>
            </a:r>
            <a:endParaRPr lang="en-US" sz="2000" b="1" dirty="0" smtClean="0"/>
          </a:p>
          <a:p>
            <a:r>
              <a:rPr lang="en-US" sz="1600" b="1" dirty="0" smtClean="0"/>
              <a:t> 2015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0" y="3496996"/>
            <a:ext cx="3387279" cy="3387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19" y="750827"/>
            <a:ext cx="2447959" cy="3082925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377322" y="304800"/>
            <a:ext cx="107273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2800" b="1" dirty="0" err="1" smtClean="0">
                <a:solidFill>
                  <a:srgbClr val="006600"/>
                </a:solidFill>
                <a:ea typeface="MS PGothic" charset="0"/>
                <a:cs typeface="MS PGothic" charset="0"/>
              </a:rPr>
              <a:t>BaBar</a:t>
            </a:r>
            <a:endParaRPr kumimoji="1" lang="en-US" altLang="ja-JP" sz="2800" b="1" dirty="0" smtClean="0">
              <a:solidFill>
                <a:srgbClr val="006600"/>
              </a:solidFill>
              <a:ea typeface="MS PGothic" charset="0"/>
              <a:cs typeface="MS PGothic" charset="0"/>
            </a:endParaRPr>
          </a:p>
          <a:p>
            <a:pPr algn="ctr"/>
            <a:r>
              <a:rPr kumimoji="1" lang="en-US" altLang="ja-JP" sz="2000" b="1" dirty="0" smtClean="0">
                <a:solidFill>
                  <a:srgbClr val="006600"/>
                </a:solidFill>
                <a:ea typeface="MS PGothic" charset="0"/>
                <a:cs typeface="MS PGothic" charset="0"/>
              </a:rPr>
              <a:t>2009</a:t>
            </a:r>
            <a:endParaRPr kumimoji="1" lang="en-US" altLang="ja-JP" sz="2000" b="1" dirty="0">
              <a:solidFill>
                <a:srgbClr val="0066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735967" y="1282924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CP=-1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748779" y="2645552"/>
            <a:ext cx="77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CP=+1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262281" y="6062550"/>
            <a:ext cx="33528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sin2</a:t>
            </a:r>
            <a:r>
              <a:rPr lang="en-US" sz="2000" b="1" dirty="0">
                <a:solidFill>
                  <a:srgbClr val="990033"/>
                </a:solidFill>
                <a:latin typeface="Symbol" charset="2"/>
              </a:rPr>
              <a:t>f</a:t>
            </a:r>
            <a:r>
              <a:rPr lang="en-US" sz="2000" b="1" baseline="-25000" dirty="0">
                <a:solidFill>
                  <a:srgbClr val="990033"/>
                </a:solidFill>
                <a:latin typeface="Arial" charset="0"/>
              </a:rPr>
              <a:t>1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0.699 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±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990033"/>
                </a:solidFill>
                <a:latin typeface="Arial" charset="0"/>
              </a:rPr>
              <a:t>0.017 </a:t>
            </a:r>
            <a:endParaRPr lang="en-US" sz="2000" b="1" baseline="30000" dirty="0">
              <a:solidFill>
                <a:srgbClr val="9900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0" grpId="0" animBg="1"/>
      <p:bldP spid="15" grpId="0" animBg="1"/>
      <p:bldP spid="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 Violations seen in B meson decays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135" y="2739526"/>
            <a:ext cx="364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their maximum possible values: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100" y="1661058"/>
            <a:ext cx="2136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6132" y="4826321"/>
            <a:ext cx="438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with KM-model-based 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7" y="2352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these CPV asymmetries</a:t>
            </a:r>
            <a:br>
              <a:rPr lang="en-US" dirty="0" smtClean="0"/>
            </a:br>
            <a:r>
              <a:rPr lang="en-US" dirty="0" smtClean="0"/>
              <a:t>really due to a phase in the CKM matrix?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of Lecture 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53569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Carter and </a:t>
            </a:r>
            <a:r>
              <a:rPr lang="en-US" dirty="0" err="1" smtClean="0">
                <a:sym typeface="Wingdings"/>
              </a:rPr>
              <a:t>Sanda</a:t>
            </a:r>
            <a:r>
              <a:rPr lang="en-US" dirty="0" smtClean="0">
                <a:sym typeface="Wingdings"/>
              </a:rPr>
              <a:t> establishes conditions on M</a:t>
            </a:r>
            <a:r>
              <a:rPr lang="en-US" baseline="-25000" dirty="0" smtClean="0">
                <a:sym typeface="Wingdings"/>
              </a:rPr>
              <a:t>t </a:t>
            </a:r>
            <a:r>
              <a:rPr lang="en-US" dirty="0" smtClean="0">
                <a:sym typeface="Wingdings"/>
              </a:rPr>
              <a:t>, |</a:t>
            </a:r>
            <a:r>
              <a:rPr lang="en-US" dirty="0" err="1" smtClean="0">
                <a:sym typeface="Wingdings"/>
              </a:rPr>
              <a:t>V</a:t>
            </a:r>
            <a:r>
              <a:rPr lang="en-US" baseline="-25000" dirty="0" err="1" smtClean="0">
                <a:sym typeface="Wingdings"/>
              </a:rPr>
              <a:t>cb</a:t>
            </a:r>
            <a:r>
              <a:rPr lang="en-US" dirty="0" smtClean="0">
                <a:sym typeface="Wingdings"/>
              </a:rPr>
              <a:t>| and |</a:t>
            </a:r>
            <a:r>
              <a:rPr lang="en-US" dirty="0" err="1" smtClean="0">
                <a:sym typeface="Wingdings"/>
              </a:rPr>
              <a:t>V</a:t>
            </a:r>
            <a:r>
              <a:rPr lang="en-US" baseline="-25000" dirty="0" err="1" smtClean="0">
                <a:sym typeface="Wingdings"/>
              </a:rPr>
              <a:t>ub</a:t>
            </a:r>
            <a:r>
              <a:rPr lang="en-US" dirty="0" smtClean="0">
                <a:sym typeface="Wingdings"/>
              </a:rPr>
              <a:t>| for producing</a:t>
            </a:r>
          </a:p>
          <a:p>
            <a:r>
              <a:rPr lang="en-US" dirty="0" smtClean="0">
                <a:sym typeface="Wingdings"/>
              </a:rPr>
              <a:t>       measureable CP violating asymmetries in B meson decays.</a:t>
            </a: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Experiments at DESY, SLAC and Cornell show that the Carter-</a:t>
            </a:r>
            <a:r>
              <a:rPr lang="en-US" dirty="0" err="1" smtClean="0">
                <a:sym typeface="Wingdings"/>
              </a:rPr>
              <a:t>Sanda</a:t>
            </a:r>
            <a:r>
              <a:rPr lang="en-US" dirty="0" smtClean="0">
                <a:sym typeface="Wingdings"/>
              </a:rPr>
              <a:t> conditions are met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Experiments at KEK (Belle) and SLAC (</a:t>
            </a:r>
            <a:r>
              <a:rPr lang="en-US" dirty="0" err="1" smtClean="0">
                <a:sym typeface="Wingdings"/>
              </a:rPr>
              <a:t>BaBar</a:t>
            </a:r>
            <a:r>
              <a:rPr lang="en-US" dirty="0" smtClean="0">
                <a:sym typeface="Wingdings"/>
              </a:rPr>
              <a:t>) were designed to test the KM predictions</a:t>
            </a:r>
          </a:p>
          <a:p>
            <a:r>
              <a:rPr lang="en-US" dirty="0" smtClean="0">
                <a:sym typeface="Wingdings"/>
              </a:rPr>
              <a:t> 	for large, mixing-induced CP violation asymmetries in B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K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J/</a:t>
            </a:r>
            <a:r>
              <a:rPr lang="en-US" dirty="0" smtClean="0">
                <a:latin typeface="Symbol"/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and K</a:t>
            </a:r>
            <a:r>
              <a:rPr lang="en-US" baseline="-25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J/</a:t>
            </a:r>
            <a:r>
              <a:rPr lang="en-US" dirty="0" err="1" smtClean="0">
                <a:latin typeface="Symbol"/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decays</a:t>
            </a: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Both experiments found CP violating asymmetries similar</a:t>
            </a:r>
          </a:p>
          <a:p>
            <a:r>
              <a:rPr lang="en-US" dirty="0" smtClean="0">
                <a:sym typeface="Wingdings"/>
              </a:rPr>
              <a:t>	to the Carter-</a:t>
            </a:r>
            <a:r>
              <a:rPr lang="en-US" dirty="0" err="1" smtClean="0">
                <a:sym typeface="Wingdings"/>
              </a:rPr>
              <a:t>Sanda</a:t>
            </a: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Bigi</a:t>
            </a:r>
            <a:r>
              <a:rPr lang="en-US" dirty="0" smtClean="0">
                <a:sym typeface="Wingdings"/>
              </a:rPr>
              <a:t> KM-model-based predictions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Unlike the K meson system, where the observed CP</a:t>
            </a:r>
          </a:p>
          <a:p>
            <a:r>
              <a:rPr lang="en-US" dirty="0" smtClean="0">
                <a:sym typeface="Wingdings"/>
              </a:rPr>
              <a:t>	violating effects are small, the CP violating effects</a:t>
            </a:r>
          </a:p>
          <a:p>
            <a:r>
              <a:rPr lang="en-US" dirty="0" smtClean="0">
                <a:sym typeface="Wingdings"/>
              </a:rPr>
              <a:t>         in B meson decay are large, near their maximum</a:t>
            </a:r>
          </a:p>
          <a:p>
            <a:r>
              <a:rPr lang="en-US" dirty="0" smtClean="0">
                <a:sym typeface="Wingdings"/>
              </a:rPr>
              <a:t>	possible values (sin2</a:t>
            </a: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ϕ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≈0.68 </a:t>
            </a:r>
            <a:r>
              <a:rPr lang="en-US" i="1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a maximum possible</a:t>
            </a:r>
          </a:p>
          <a:p>
            <a:r>
              <a:rPr lang="en-US" dirty="0" smtClean="0">
                <a:sym typeface="Wingdings"/>
              </a:rPr>
              <a:t>	value of 1).  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476" y="3550388"/>
            <a:ext cx="2136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38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>
                <a:solidFill>
                  <a:srgbClr val="9900CC"/>
                </a:solidFill>
              </a:rPr>
              <a:t>B</a:t>
            </a:r>
            <a:r>
              <a:rPr lang="en-US" b="1" baseline="30000" dirty="0">
                <a:solidFill>
                  <a:srgbClr val="9900CC"/>
                </a:solidFill>
              </a:rPr>
              <a:t>0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 smtClean="0">
                <a:solidFill>
                  <a:srgbClr val="9900CC"/>
                </a:solidFill>
                <a:sym typeface="Wingdings" charset="2"/>
              </a:rPr>
              <a:t>   B</a:t>
            </a:r>
            <a:r>
              <a:rPr lang="en-US" b="1" baseline="30000" dirty="0" smtClean="0">
                <a:solidFill>
                  <a:srgbClr val="9900CC"/>
                </a:solidFill>
                <a:sym typeface="Wingdings" charset="2"/>
              </a:rPr>
              <a:t>0</a:t>
            </a:r>
            <a:r>
              <a:rPr lang="en-US" b="1" dirty="0" smtClean="0">
                <a:solidFill>
                  <a:srgbClr val="9900CC"/>
                </a:solidFill>
                <a:sym typeface="Wingdings" charset="2"/>
              </a:rPr>
              <a:t> </a:t>
            </a:r>
            <a:r>
              <a:rPr lang="en-US" b="1" dirty="0">
                <a:solidFill>
                  <a:srgbClr val="9900CC"/>
                </a:solidFill>
                <a:sym typeface="Wingdings" charset="2"/>
              </a:rPr>
              <a:t>mixing</a:t>
            </a:r>
            <a:endParaRPr lang="en-US" b="1" dirty="0">
              <a:solidFill>
                <a:srgbClr val="9900CC"/>
              </a:solidFill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70127"/>
            <a:ext cx="5791200" cy="2949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638800" y="1987152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962400" y="3892152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505200" y="3892152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886200" y="4044552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410200" y="1910952"/>
            <a:ext cx="1066800" cy="5794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 i="1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V*</a:t>
            </a:r>
            <a:endParaRPr kumimoji="1" lang="en-US" sz="3200" b="1" i="1" baseline="-25000" dirty="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791200" y="2063352"/>
            <a:ext cx="420688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187402" name="Oval 10"/>
          <p:cNvSpPr>
            <a:spLocks noChangeArrowheads="1"/>
          </p:cNvSpPr>
          <p:nvPr/>
        </p:nvSpPr>
        <p:spPr bwMode="auto">
          <a:xfrm>
            <a:off x="3352800" y="3892152"/>
            <a:ext cx="990600" cy="762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914400" y="4806552"/>
            <a:ext cx="5399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CC0000"/>
                </a:solidFill>
              </a:rPr>
              <a:t>These have a </a:t>
            </a:r>
            <a:r>
              <a:rPr lang="en-US" sz="3600" b="1" dirty="0" smtClean="0">
                <a:solidFill>
                  <a:srgbClr val="CC0000"/>
                </a:solidFill>
              </a:rPr>
              <a:t>CPV phase</a:t>
            </a:r>
            <a:r>
              <a:rPr lang="en-US" sz="3600" b="1" dirty="0">
                <a:solidFill>
                  <a:srgbClr val="CC0000"/>
                </a:solidFill>
              </a:rPr>
              <a:t>: </a:t>
            </a:r>
            <a:r>
              <a:rPr lang="en-US" sz="3600" b="1" dirty="0">
                <a:solidFill>
                  <a:srgbClr val="CC0000"/>
                </a:solidFill>
                <a:latin typeface="Symbol" charset="2"/>
              </a:rPr>
              <a:t>f</a:t>
            </a:r>
            <a:r>
              <a:rPr lang="en-US" sz="3600" b="1" baseline="-25000" dirty="0">
                <a:solidFill>
                  <a:srgbClr val="CC0000"/>
                </a:solidFill>
              </a:rPr>
              <a:t>1</a:t>
            </a:r>
            <a:endParaRPr lang="en-US" sz="3600" b="1" dirty="0">
              <a:solidFill>
                <a:srgbClr val="CC0000"/>
              </a:solidFill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 flipV="1">
            <a:off x="2819400" y="4501752"/>
            <a:ext cx="609600" cy="533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 flipV="1">
            <a:off x="4267200" y="2596752"/>
            <a:ext cx="1143000" cy="2438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 rot="10800000">
            <a:off x="4208602" y="188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Times New Roman" charset="0"/>
              </a:rPr>
              <a:t>_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4413472" y="2159701"/>
            <a:ext cx="102711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u,c,t</a:t>
            </a: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4419600" y="3220640"/>
            <a:ext cx="10271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u,c,t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2209800" y="2063352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2209800" y="3206352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6324600" y="2139552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6324600" y="3206352"/>
            <a:ext cx="3952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 flipV="1">
            <a:off x="6781800" y="2825352"/>
            <a:ext cx="381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/>
              <a:t>    </a:t>
            </a: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3886200" y="2215752"/>
            <a:ext cx="400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tb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5638800" y="4196952"/>
            <a:ext cx="400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tb</a:t>
            </a:r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>
            <a:off x="1676400" y="3053952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6400800" y="328255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5035328" y="335875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4739287" y="335875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419600" y="335875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>
            <a:off x="2362200" y="328255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190500" y="568199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(for B mesons, only </a:t>
            </a:r>
            <a:r>
              <a:rPr lang="en-US" sz="2800" b="1" dirty="0"/>
              <a:t>short-distance terms are important)</a:t>
            </a: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H="1">
            <a:off x="3786425" y="547994"/>
            <a:ext cx="445446" cy="0"/>
          </a:xfrm>
          <a:prstGeom prst="line">
            <a:avLst/>
          </a:prstGeom>
          <a:noFill/>
          <a:ln w="50800">
            <a:solidFill>
              <a:srgbClr val="9900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57109" y="1122731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Essential element of the CPV measurement</a:t>
            </a:r>
            <a:endParaRPr lang="en-US" dirty="0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5334000" y="1834752"/>
            <a:ext cx="914400" cy="8382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 animBg="1"/>
      <p:bldP spid="187404" grpId="0"/>
      <p:bldP spid="187405" grpId="0" animBg="1"/>
      <p:bldP spid="187406" grpId="0" animBg="1"/>
      <p:bldP spid="187426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Oval 2"/>
          <p:cNvSpPr>
            <a:spLocks noChangeArrowheads="1"/>
          </p:cNvSpPr>
          <p:nvPr/>
        </p:nvSpPr>
        <p:spPr bwMode="auto">
          <a:xfrm>
            <a:off x="11430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3" name="Line 3"/>
          <p:cNvSpPr>
            <a:spLocks noChangeShapeType="1"/>
          </p:cNvSpPr>
          <p:nvPr/>
        </p:nvSpPr>
        <p:spPr bwMode="auto">
          <a:xfrm>
            <a:off x="6096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4" name="Line 4"/>
          <p:cNvSpPr>
            <a:spLocks noChangeShapeType="1"/>
          </p:cNvSpPr>
          <p:nvPr/>
        </p:nvSpPr>
        <p:spPr bwMode="auto">
          <a:xfrm flipV="1">
            <a:off x="12954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5" name="Oval 5"/>
          <p:cNvSpPr>
            <a:spLocks noChangeArrowheads="1"/>
          </p:cNvSpPr>
          <p:nvPr/>
        </p:nvSpPr>
        <p:spPr bwMode="auto">
          <a:xfrm>
            <a:off x="18288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>
            <a:off x="1981200" y="1600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7" name="Line 7"/>
          <p:cNvSpPr>
            <a:spLocks noChangeShapeType="1"/>
          </p:cNvSpPr>
          <p:nvPr/>
        </p:nvSpPr>
        <p:spPr bwMode="auto">
          <a:xfrm>
            <a:off x="12192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19050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609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b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1371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u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133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d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8382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ub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16764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ud</a:t>
            </a:r>
          </a:p>
        </p:txBody>
      </p:sp>
      <p:sp>
        <p:nvSpPr>
          <p:cNvPr id="281614" name="Oval 14"/>
          <p:cNvSpPr>
            <a:spLocks noChangeArrowheads="1"/>
          </p:cNvSpPr>
          <p:nvPr/>
        </p:nvSpPr>
        <p:spPr bwMode="auto">
          <a:xfrm>
            <a:off x="41910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>
            <a:off x="36576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 flipV="1">
            <a:off x="43434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7" name="Oval 17"/>
          <p:cNvSpPr>
            <a:spLocks noChangeArrowheads="1"/>
          </p:cNvSpPr>
          <p:nvPr/>
        </p:nvSpPr>
        <p:spPr bwMode="auto">
          <a:xfrm>
            <a:off x="48768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8" name="Line 18"/>
          <p:cNvSpPr>
            <a:spLocks noChangeShapeType="1"/>
          </p:cNvSpPr>
          <p:nvPr/>
        </p:nvSpPr>
        <p:spPr bwMode="auto">
          <a:xfrm>
            <a:off x="5029200" y="1600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9" name="Line 19"/>
          <p:cNvSpPr>
            <a:spLocks noChangeShapeType="1"/>
          </p:cNvSpPr>
          <p:nvPr/>
        </p:nvSpPr>
        <p:spPr bwMode="auto">
          <a:xfrm>
            <a:off x="42672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>
            <a:off x="49530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3657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b</a:t>
            </a: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4419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c</a:t>
            </a:r>
          </a:p>
        </p:txBody>
      </p:sp>
      <p:sp>
        <p:nvSpPr>
          <p:cNvPr id="281623" name="Text Box 23"/>
          <p:cNvSpPr txBox="1">
            <a:spLocks noChangeArrowheads="1"/>
          </p:cNvSpPr>
          <p:nvPr/>
        </p:nvSpPr>
        <p:spPr bwMode="auto">
          <a:xfrm>
            <a:off x="51816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d</a:t>
            </a:r>
          </a:p>
        </p:txBody>
      </p:sp>
      <p:sp>
        <p:nvSpPr>
          <p:cNvPr id="281624" name="Text Box 24"/>
          <p:cNvSpPr txBox="1">
            <a:spLocks noChangeArrowheads="1"/>
          </p:cNvSpPr>
          <p:nvPr/>
        </p:nvSpPr>
        <p:spPr bwMode="auto">
          <a:xfrm>
            <a:off x="38862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cb</a:t>
            </a:r>
          </a:p>
        </p:txBody>
      </p:sp>
      <p:sp>
        <p:nvSpPr>
          <p:cNvPr id="281625" name="Text Box 25"/>
          <p:cNvSpPr txBox="1">
            <a:spLocks noChangeArrowheads="1"/>
          </p:cNvSpPr>
          <p:nvPr/>
        </p:nvSpPr>
        <p:spPr bwMode="auto">
          <a:xfrm>
            <a:off x="47244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cd</a:t>
            </a:r>
          </a:p>
        </p:txBody>
      </p:sp>
      <p:sp>
        <p:nvSpPr>
          <p:cNvPr id="281626" name="Oval 26"/>
          <p:cNvSpPr>
            <a:spLocks noChangeArrowheads="1"/>
          </p:cNvSpPr>
          <p:nvPr/>
        </p:nvSpPr>
        <p:spPr bwMode="auto">
          <a:xfrm>
            <a:off x="70104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7" name="Line 27"/>
          <p:cNvSpPr>
            <a:spLocks noChangeShapeType="1"/>
          </p:cNvSpPr>
          <p:nvPr/>
        </p:nvSpPr>
        <p:spPr bwMode="auto">
          <a:xfrm>
            <a:off x="64770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 flipV="1">
            <a:off x="7162800" y="160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9" name="Oval 29"/>
          <p:cNvSpPr>
            <a:spLocks noChangeArrowheads="1"/>
          </p:cNvSpPr>
          <p:nvPr/>
        </p:nvSpPr>
        <p:spPr bwMode="auto">
          <a:xfrm>
            <a:off x="7696200" y="1524000"/>
            <a:ext cx="152400" cy="152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>
            <a:off x="7848600" y="1600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1" name="Line 31"/>
          <p:cNvSpPr>
            <a:spLocks noChangeShapeType="1"/>
          </p:cNvSpPr>
          <p:nvPr/>
        </p:nvSpPr>
        <p:spPr bwMode="auto">
          <a:xfrm>
            <a:off x="70866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2" name="Line 32"/>
          <p:cNvSpPr>
            <a:spLocks noChangeShapeType="1"/>
          </p:cNvSpPr>
          <p:nvPr/>
        </p:nvSpPr>
        <p:spPr bwMode="auto">
          <a:xfrm>
            <a:off x="7772400" y="1676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3" name="Text Box 33"/>
          <p:cNvSpPr txBox="1">
            <a:spLocks noChangeArrowheads="1"/>
          </p:cNvSpPr>
          <p:nvPr/>
        </p:nvSpPr>
        <p:spPr bwMode="auto">
          <a:xfrm>
            <a:off x="64770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b</a:t>
            </a:r>
          </a:p>
        </p:txBody>
      </p:sp>
      <p:sp>
        <p:nvSpPr>
          <p:cNvPr id="281634" name="Text Box 34"/>
          <p:cNvSpPr txBox="1">
            <a:spLocks noChangeArrowheads="1"/>
          </p:cNvSpPr>
          <p:nvPr/>
        </p:nvSpPr>
        <p:spPr bwMode="auto">
          <a:xfrm>
            <a:off x="72390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281635" name="Text Box 35"/>
          <p:cNvSpPr txBox="1">
            <a:spLocks noChangeArrowheads="1"/>
          </p:cNvSpPr>
          <p:nvPr/>
        </p:nvSpPr>
        <p:spPr bwMode="auto">
          <a:xfrm>
            <a:off x="8001000" y="1600200"/>
            <a:ext cx="533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b="1">
                <a:ea typeface="MS PGothic" charset="0"/>
                <a:cs typeface="MS PGothic" charset="0"/>
              </a:rPr>
              <a:t>d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67056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tb</a:t>
            </a:r>
          </a:p>
        </p:txBody>
      </p:sp>
      <p:sp>
        <p:nvSpPr>
          <p:cNvPr id="281637" name="Text Box 37"/>
          <p:cNvSpPr txBox="1">
            <a:spLocks noChangeArrowheads="1"/>
          </p:cNvSpPr>
          <p:nvPr/>
        </p:nvSpPr>
        <p:spPr bwMode="auto">
          <a:xfrm>
            <a:off x="7543800" y="914400"/>
            <a:ext cx="914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2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</a:p>
        </p:txBody>
      </p:sp>
      <p:sp>
        <p:nvSpPr>
          <p:cNvPr id="281638" name="Text Box 38"/>
          <p:cNvSpPr txBox="1">
            <a:spLocks noChangeArrowheads="1"/>
          </p:cNvSpPr>
          <p:nvPr/>
        </p:nvSpPr>
        <p:spPr bwMode="auto">
          <a:xfrm>
            <a:off x="2971800" y="1219200"/>
            <a:ext cx="5111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latin typeface="Symbol" charset="2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281639" name="Text Box 39"/>
          <p:cNvSpPr txBox="1">
            <a:spLocks noChangeArrowheads="1"/>
          </p:cNvSpPr>
          <p:nvPr/>
        </p:nvSpPr>
        <p:spPr bwMode="auto">
          <a:xfrm>
            <a:off x="5867400" y="1295400"/>
            <a:ext cx="5111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b="1">
                <a:latin typeface="Symbol" charset="2"/>
                <a:ea typeface="MS PGothic" charset="0"/>
                <a:cs typeface="MS PGothic" charset="0"/>
              </a:rPr>
              <a:t>+</a:t>
            </a:r>
          </a:p>
        </p:txBody>
      </p:sp>
      <p:sp>
        <p:nvSpPr>
          <p:cNvPr id="281640" name="Text Box 40"/>
          <p:cNvSpPr txBox="1">
            <a:spLocks noChangeArrowheads="1"/>
          </p:cNvSpPr>
          <p:nvPr/>
        </p:nvSpPr>
        <p:spPr bwMode="auto">
          <a:xfrm>
            <a:off x="1143000" y="7620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4114800" y="7620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2" name="Text Box 42"/>
          <p:cNvSpPr txBox="1">
            <a:spLocks noChangeArrowheads="1"/>
          </p:cNvSpPr>
          <p:nvPr/>
        </p:nvSpPr>
        <p:spPr bwMode="auto">
          <a:xfrm>
            <a:off x="6934200" y="7620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3" name="Text Box 43"/>
          <p:cNvSpPr txBox="1">
            <a:spLocks noChangeArrowheads="1"/>
          </p:cNvSpPr>
          <p:nvPr/>
        </p:nvSpPr>
        <p:spPr bwMode="auto">
          <a:xfrm>
            <a:off x="0" y="381000"/>
            <a:ext cx="16764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200" b="1">
                <a:solidFill>
                  <a:srgbClr val="990033"/>
                </a:solidFill>
                <a:ea typeface="MS PGothic" charset="0"/>
                <a:cs typeface="MS PGothic" charset="0"/>
              </a:rPr>
              <a:t>b</a:t>
            </a:r>
            <a:r>
              <a:rPr kumimoji="1" lang="en-US" sz="3200" b="1">
                <a:solidFill>
                  <a:srgbClr val="990033"/>
                </a:solidFill>
                <a:ea typeface="MS PGothic" charset="0"/>
                <a:cs typeface="MS PGothic" charset="0"/>
                <a:sym typeface="Wingdings" charset="2"/>
              </a:rPr>
              <a:t>d:</a:t>
            </a:r>
            <a:endParaRPr kumimoji="1" lang="en-US" sz="3200" b="1">
              <a:solidFill>
                <a:srgbClr val="990033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1644" name="Text Box 44"/>
          <p:cNvSpPr txBox="1">
            <a:spLocks noChangeArrowheads="1"/>
          </p:cNvSpPr>
          <p:nvPr/>
        </p:nvSpPr>
        <p:spPr bwMode="auto">
          <a:xfrm>
            <a:off x="304800" y="2819400"/>
            <a:ext cx="87630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 i="1" dirty="0" smtClean="0">
                <a:latin typeface="Monotype Corsiva" charset="0"/>
                <a:ea typeface="MS PGothic" charset="0"/>
                <a:cs typeface="MS PGothic" charset="0"/>
              </a:rPr>
              <a:t>A </a:t>
            </a:r>
            <a:r>
              <a:rPr kumimoji="1" lang="en-US" sz="3600" b="1" dirty="0">
                <a:latin typeface="Times New Roman" charset="0"/>
                <a:ea typeface="MS PGothic" charset="0"/>
                <a:cs typeface="MS PGothic" charset="0"/>
              </a:rPr>
              <a:t>=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ub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ud</a:t>
            </a:r>
            <a:r>
              <a:rPr kumimoji="1" lang="en-US" sz="3600" b="1" baseline="-25000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f(m</a:t>
            </a:r>
            <a:r>
              <a:rPr kumimoji="1" lang="en-US" sz="3200" b="1" baseline="-25000" dirty="0">
                <a:latin typeface="Times New Roman" charset="0"/>
                <a:ea typeface="MS PGothic" charset="0"/>
                <a:cs typeface="MS PGothic" charset="0"/>
              </a:rPr>
              <a:t>u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)</a:t>
            </a:r>
            <a:r>
              <a:rPr kumimoji="1" lang="en-US" sz="3600" b="1" dirty="0">
                <a:latin typeface="Times New Roman" charset="0"/>
                <a:ea typeface="MS PGothic" charset="0"/>
                <a:cs typeface="MS PGothic" charset="0"/>
              </a:rPr>
              <a:t> + 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cb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cd</a:t>
            </a:r>
            <a:r>
              <a:rPr kumimoji="1" lang="en-US" sz="3600" b="1" baseline="-25000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f(m</a:t>
            </a:r>
            <a:r>
              <a:rPr kumimoji="1" lang="en-US" sz="3200" b="1" baseline="-25000" dirty="0">
                <a:latin typeface="Times New Roman" charset="0"/>
                <a:ea typeface="MS PGothic" charset="0"/>
                <a:cs typeface="MS PGothic" charset="0"/>
              </a:rPr>
              <a:t>c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)</a:t>
            </a:r>
            <a:r>
              <a:rPr kumimoji="1" lang="en-US" sz="3600" b="1" dirty="0">
                <a:latin typeface="Times New Roman" charset="0"/>
                <a:ea typeface="MS PGothic" charset="0"/>
                <a:cs typeface="MS PGothic" charset="0"/>
              </a:rPr>
              <a:t> + 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tb</a:t>
            </a:r>
            <a:r>
              <a:rPr kumimoji="1" lang="en-US" sz="3600" b="1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 dirty="0" err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</a:t>
            </a:r>
            <a:r>
              <a:rPr kumimoji="1" lang="en-US" sz="3600" b="1" baseline="-25000" dirty="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f(</a:t>
            </a:r>
            <a:r>
              <a:rPr kumimoji="1" lang="en-US" sz="3200" b="1" dirty="0" err="1">
                <a:latin typeface="Times New Roman" charset="0"/>
                <a:ea typeface="MS PGothic" charset="0"/>
                <a:cs typeface="MS PGothic" charset="0"/>
              </a:rPr>
              <a:t>m</a:t>
            </a:r>
            <a:r>
              <a:rPr kumimoji="1" lang="en-US" sz="3200" b="1" baseline="-25000" dirty="0" err="1">
                <a:latin typeface="Times New Roman" charset="0"/>
                <a:ea typeface="MS PGothic" charset="0"/>
                <a:cs typeface="MS PGothic" charset="0"/>
              </a:rPr>
              <a:t>t</a:t>
            </a:r>
            <a:r>
              <a:rPr kumimoji="1" lang="en-US" sz="3200" b="1" dirty="0">
                <a:latin typeface="Times New Roman" charset="0"/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281645" name="Text Box 45"/>
          <p:cNvSpPr txBox="1">
            <a:spLocks noChangeArrowheads="1"/>
          </p:cNvSpPr>
          <p:nvPr/>
        </p:nvSpPr>
        <p:spPr bwMode="auto">
          <a:xfrm>
            <a:off x="1219200" y="27432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6" name="Text Box 46"/>
          <p:cNvSpPr txBox="1">
            <a:spLocks noChangeArrowheads="1"/>
          </p:cNvSpPr>
          <p:nvPr/>
        </p:nvSpPr>
        <p:spPr bwMode="auto">
          <a:xfrm>
            <a:off x="4038600" y="27432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7" name="Text Box 47"/>
          <p:cNvSpPr txBox="1">
            <a:spLocks noChangeArrowheads="1"/>
          </p:cNvSpPr>
          <p:nvPr/>
        </p:nvSpPr>
        <p:spPr bwMode="auto">
          <a:xfrm>
            <a:off x="6705600" y="27432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48" name="Text Box 48"/>
          <p:cNvSpPr txBox="1">
            <a:spLocks noChangeArrowheads="1"/>
          </p:cNvSpPr>
          <p:nvPr/>
        </p:nvSpPr>
        <p:spPr bwMode="auto">
          <a:xfrm>
            <a:off x="457200" y="4191000"/>
            <a:ext cx="87630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3600" b="1">
                <a:latin typeface="Times New Roman" charset="0"/>
                <a:ea typeface="MS PGothic" charset="0"/>
                <a:cs typeface="MS PGothic" charset="0"/>
              </a:rPr>
              <a:t>GIM:    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ub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ud</a:t>
            </a:r>
            <a:r>
              <a:rPr kumimoji="1" lang="en-US" sz="3600" b="1"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+</a:t>
            </a:r>
            <a:r>
              <a:rPr kumimoji="1" lang="en-US" sz="3600" b="1"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cb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cd</a:t>
            </a:r>
            <a:r>
              <a:rPr kumimoji="1" lang="en-US" sz="3600" b="1"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+</a:t>
            </a:r>
            <a:r>
              <a:rPr kumimoji="1" lang="en-US" sz="3600" b="1">
                <a:latin typeface="Times New Roman" charset="0"/>
                <a:ea typeface="MS PGothic" charset="0"/>
                <a:cs typeface="MS PGothic" charset="0"/>
              </a:rPr>
              <a:t>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tb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V</a:t>
            </a:r>
            <a:r>
              <a:rPr kumimoji="1" lang="en-US" sz="3600" b="1" baseline="-25000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td </a:t>
            </a:r>
            <a:r>
              <a:rPr kumimoji="1" lang="en-US" sz="3600" b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= 0</a:t>
            </a:r>
            <a:endParaRPr kumimoji="1" lang="en-US" sz="3600" b="1" baseline="-25000">
              <a:solidFill>
                <a:srgbClr val="CC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1649" name="Text Box 49"/>
          <p:cNvSpPr txBox="1">
            <a:spLocks noChangeArrowheads="1"/>
          </p:cNvSpPr>
          <p:nvPr/>
        </p:nvSpPr>
        <p:spPr bwMode="auto">
          <a:xfrm>
            <a:off x="2362200" y="39624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50" name="Text Box 50"/>
          <p:cNvSpPr txBox="1">
            <a:spLocks noChangeArrowheads="1"/>
          </p:cNvSpPr>
          <p:nvPr/>
        </p:nvSpPr>
        <p:spPr bwMode="auto">
          <a:xfrm>
            <a:off x="4191000" y="39624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51" name="Text Box 51"/>
          <p:cNvSpPr txBox="1">
            <a:spLocks noChangeArrowheads="1"/>
          </p:cNvSpPr>
          <p:nvPr/>
        </p:nvSpPr>
        <p:spPr bwMode="auto">
          <a:xfrm>
            <a:off x="5943600" y="3962400"/>
            <a:ext cx="685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 i="1">
                <a:solidFill>
                  <a:srgbClr val="CC0000"/>
                </a:solidFill>
                <a:latin typeface="Times New Roman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81652" name="Text Box 52"/>
          <p:cNvSpPr txBox="1">
            <a:spLocks noChangeArrowheads="1"/>
          </p:cNvSpPr>
          <p:nvPr/>
        </p:nvSpPr>
        <p:spPr bwMode="auto">
          <a:xfrm>
            <a:off x="914400" y="5257800"/>
            <a:ext cx="720945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4000" b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non-zero only if:</a:t>
            </a:r>
            <a:r>
              <a:rPr kumimoji="1" lang="en-US" sz="3600" b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  </a:t>
            </a:r>
            <a:r>
              <a:rPr kumimoji="1" lang="en-US" sz="4000" b="1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m</a:t>
            </a:r>
            <a:r>
              <a:rPr kumimoji="1" lang="en-US" sz="4000" b="1" baseline="-25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u</a:t>
            </a:r>
            <a:r>
              <a:rPr kumimoji="1" lang="en-US" sz="4000" b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≠ </a:t>
            </a:r>
            <a:r>
              <a:rPr kumimoji="1" lang="en-US" sz="4000" b="1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m</a:t>
            </a:r>
            <a:r>
              <a:rPr kumimoji="1" lang="en-US" sz="4000" b="1" baseline="-25000" dirty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c</a:t>
            </a:r>
            <a:r>
              <a:rPr kumimoji="1" lang="en-US" sz="4000" b="1" dirty="0" smtClean="0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 ≠ </a:t>
            </a:r>
            <a:r>
              <a:rPr kumimoji="1" lang="en-US" sz="4000" b="1" dirty="0" err="1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m</a:t>
            </a:r>
            <a:r>
              <a:rPr kumimoji="1" lang="en-US" sz="4000" b="1" baseline="-25000" dirty="0" err="1">
                <a:latin typeface="Times New Roman" charset="0"/>
                <a:ea typeface="MS PGothic" charset="0"/>
                <a:cs typeface="MS PGothic" charset="0"/>
                <a:sym typeface="Symbol" charset="2"/>
              </a:rPr>
              <a:t>t</a:t>
            </a:r>
            <a:endParaRPr kumimoji="1" lang="en-US" sz="4000" b="1" baseline="-25000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38427" y="-94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9803" y="-2123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" y="3459163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charset="0"/>
              </a:rPr>
              <a:t>amplitude for </a:t>
            </a:r>
            <a:r>
              <a:rPr lang="en-US" b="1" dirty="0" err="1" smtClean="0">
                <a:latin typeface="Comic Sans MS" charset="0"/>
              </a:rPr>
              <a:t>b</a:t>
            </a:r>
            <a:r>
              <a:rPr lang="en-US" b="1" dirty="0" err="1" smtClean="0">
                <a:latin typeface="Comic Sans MS" charset="0"/>
                <a:sym typeface="Wingdings"/>
              </a:rPr>
              <a:t>u,c,td</a:t>
            </a:r>
            <a:r>
              <a:rPr lang="en-US" b="1" dirty="0" smtClean="0">
                <a:latin typeface="Comic Sans MS" charset="0"/>
                <a:sym typeface="Wingdings"/>
              </a:rPr>
              <a:t> mixing</a:t>
            </a:r>
            <a:endParaRPr lang="en-US" b="1" dirty="0">
              <a:latin typeface="Comic Sans M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281" y="486040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 charset="0"/>
              </a:rPr>
              <a:t>Unitarity</a:t>
            </a:r>
            <a:r>
              <a:rPr lang="en-US" b="1" dirty="0" smtClean="0">
                <a:latin typeface="Comic Sans MS" charset="0"/>
              </a:rPr>
              <a:t> relation</a:t>
            </a:r>
            <a:endParaRPr lang="en-US" b="1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1603" grpId="0" animBg="1"/>
      <p:bldP spid="281604" grpId="0" animBg="1"/>
      <p:bldP spid="281605" grpId="0" animBg="1"/>
      <p:bldP spid="281606" grpId="0" animBg="1"/>
      <p:bldP spid="281607" grpId="0" animBg="1"/>
      <p:bldP spid="281608" grpId="0" animBg="1"/>
      <p:bldP spid="281609" grpId="0"/>
      <p:bldP spid="281610" grpId="0"/>
      <p:bldP spid="281611" grpId="0"/>
      <p:bldP spid="281612" grpId="0"/>
      <p:bldP spid="281613" grpId="0"/>
      <p:bldP spid="281614" grpId="0" animBg="1"/>
      <p:bldP spid="281615" grpId="0" animBg="1"/>
      <p:bldP spid="281616" grpId="0" animBg="1"/>
      <p:bldP spid="281617" grpId="0" animBg="1"/>
      <p:bldP spid="281618" grpId="0" animBg="1"/>
      <p:bldP spid="281619" grpId="0" animBg="1"/>
      <p:bldP spid="281620" grpId="0" animBg="1"/>
      <p:bldP spid="281621" grpId="0"/>
      <p:bldP spid="281622" grpId="0"/>
      <p:bldP spid="281623" grpId="0"/>
      <p:bldP spid="281624" grpId="0"/>
      <p:bldP spid="281625" grpId="0"/>
      <p:bldP spid="281626" grpId="0" animBg="1"/>
      <p:bldP spid="281627" grpId="0" animBg="1"/>
      <p:bldP spid="281628" grpId="0" animBg="1"/>
      <p:bldP spid="281629" grpId="0" animBg="1"/>
      <p:bldP spid="281630" grpId="0" animBg="1"/>
      <p:bldP spid="281631" grpId="0" animBg="1"/>
      <p:bldP spid="281632" grpId="0" animBg="1"/>
      <p:bldP spid="281633" grpId="0"/>
      <p:bldP spid="281634" grpId="0"/>
      <p:bldP spid="281635" grpId="0"/>
      <p:bldP spid="281636" grpId="0"/>
      <p:bldP spid="281637" grpId="0"/>
      <p:bldP spid="281638" grpId="0"/>
      <p:bldP spid="281639" grpId="0"/>
      <p:bldP spid="281640" grpId="0"/>
      <p:bldP spid="281641" grpId="0"/>
      <p:bldP spid="281642" grpId="0"/>
      <p:bldP spid="281644" grpId="0"/>
      <p:bldP spid="281645" grpId="0"/>
      <p:bldP spid="281646" grpId="0"/>
      <p:bldP spid="281647" grpId="0"/>
      <p:bldP spid="281648" grpId="0"/>
      <p:bldP spid="281649" grpId="0"/>
      <p:bldP spid="281650" grpId="0"/>
      <p:bldP spid="281651" grpId="0"/>
      <p:bldP spid="281652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2335</Words>
  <Application>Microsoft Office PowerPoint</Application>
  <PresentationFormat>全屏显示(4:3)</PresentationFormat>
  <Paragraphs>727</Paragraphs>
  <Slides>78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97" baseType="lpstr">
      <vt:lpstr>Arial Unicode MS</vt:lpstr>
      <vt:lpstr>Lucida Grande</vt:lpstr>
      <vt:lpstr>ＭＳ Ｐゴシック</vt:lpstr>
      <vt:lpstr>ＭＳ Ｐゴシック</vt:lpstr>
      <vt:lpstr>宋体</vt:lpstr>
      <vt:lpstr>Arial</vt:lpstr>
      <vt:lpstr>Arial Black</vt:lpstr>
      <vt:lpstr>Calibri</vt:lpstr>
      <vt:lpstr>Comic Sans MS</vt:lpstr>
      <vt:lpstr>Helvetica</vt:lpstr>
      <vt:lpstr>Monotype Corsiva</vt:lpstr>
      <vt:lpstr>Symbol</vt:lpstr>
      <vt:lpstr>Tahoma</vt:lpstr>
      <vt:lpstr>Times</vt:lpstr>
      <vt:lpstr>Times New Roman</vt:lpstr>
      <vt:lpstr>Webdings</vt:lpstr>
      <vt:lpstr>Wingdings</vt:lpstr>
      <vt:lpstr>Office Theme</vt:lpstr>
      <vt:lpstr>Equation</vt:lpstr>
      <vt:lpstr>CP Violation</vt:lpstr>
      <vt:lpstr>Summary of Lecture 4</vt:lpstr>
      <vt:lpstr>Today’s topics</vt:lpstr>
      <vt:lpstr> CKM matrix today</vt:lpstr>
      <vt:lpstr>The challenge</vt:lpstr>
      <vt:lpstr>KM model predicts large differences between B0 and B0 decays</vt:lpstr>
      <vt:lpstr>Sanda-Carter conditions</vt:lpstr>
      <vt:lpstr>  B0    B0 mixing</vt:lpstr>
      <vt:lpstr>PowerPoint 演示文稿</vt:lpstr>
      <vt:lpstr>  Large mt would overide GIM</vt:lpstr>
      <vt:lpstr>B0—B0 mixing discovered in Germany</vt:lpstr>
      <vt:lpstr>mt prediction from Bd   Bd mixing</vt:lpstr>
      <vt:lpstr>Y.H. Zheng, PhD Thesis</vt:lpstr>
      <vt:lpstr>Long B-meson lifetime discovered at SLAC</vt:lpstr>
      <vt:lpstr>measure |Vub|/|Vcb| from BXe±n endpoint</vt:lpstr>
      <vt:lpstr>|Vub|= 0.0041±0.0009 (≈0.1|Vcb|)</vt:lpstr>
      <vt:lpstr>Carter-Sanda conditions are met!</vt:lpstr>
      <vt:lpstr>Ashton Carter in 2015</vt:lpstr>
      <vt:lpstr>The Key</vt:lpstr>
      <vt:lpstr>PowerPoint 演示文稿</vt:lpstr>
      <vt:lpstr>Lesson 1: Basic properties </vt:lpstr>
      <vt:lpstr>Lesson 2: “flavor-specific” B decays</vt:lpstr>
      <vt:lpstr>Lesson 3:  B  CP eigenstate decays</vt:lpstr>
      <vt:lpstr>Lesson 4:  The (4S) resonance</vt:lpstr>
      <vt:lpstr>Lesson 5:  B0 B0 mixing</vt:lpstr>
      <vt:lpstr>The neutral B meson system</vt:lpstr>
      <vt:lpstr>Schrodinger’s Equation </vt:lpstr>
      <vt:lpstr>Solutions for Y(t)</vt:lpstr>
      <vt:lpstr>B0(t) and B0(t) time dependence</vt:lpstr>
      <vt:lpstr>PowerPoint 演示文稿</vt:lpstr>
      <vt:lpstr>PowerPoint 演示文稿</vt:lpstr>
      <vt:lpstr>What do we measure?</vt:lpstr>
      <vt:lpstr>Requirements for CPV</vt:lpstr>
      <vt:lpstr> PEPII B factory in California</vt:lpstr>
      <vt:lpstr>PowerPoint 演示文稿</vt:lpstr>
      <vt:lpstr>The BaBar Detector </vt:lpstr>
      <vt:lpstr>KEK laboratory in Japan</vt:lpstr>
      <vt:lpstr>KEKB </vt:lpstr>
      <vt:lpstr> e+e- luminosity ~ 2(t/2.5yr) </vt:lpstr>
      <vt:lpstr>PowerPoint 演示文稿</vt:lpstr>
      <vt:lpstr>  </vt:lpstr>
      <vt:lpstr>Step 2: Select events</vt:lpstr>
      <vt:lpstr>Drift chamber for tracking &amp; momentum measurement</vt:lpstr>
      <vt:lpstr>Belle drift chamber under construction</vt:lpstr>
      <vt:lpstr>Drift chamber cell</vt:lpstr>
      <vt:lpstr>Event-time structure</vt:lpstr>
      <vt:lpstr>Gas multiplication in a drift chamber</vt:lpstr>
      <vt:lpstr>Time vs drift distance</vt:lpstr>
      <vt:lpstr>Same event in the entire Detector</vt:lpstr>
      <vt:lpstr>Kinematic variables for the ϒ(4S)</vt:lpstr>
      <vt:lpstr>Kinematic variables for the Υ(4S)</vt:lpstr>
      <vt:lpstr>PowerPoint 演示文稿</vt:lpstr>
      <vt:lpstr>Step 3: Check the other tracks to see if the other meson is a B0 or a B0</vt:lpstr>
      <vt:lpstr>Flavor-tagging the other B</vt:lpstr>
      <vt:lpstr>Distinguishing different particle types dE/dx</vt:lpstr>
      <vt:lpstr>K meson identification from dE/dx, Cherenkov &amp; TOF</vt:lpstr>
      <vt:lpstr>Distinguishing different particle types (time-of-flight)</vt:lpstr>
      <vt:lpstr>Time of flight measurement</vt:lpstr>
      <vt:lpstr>TOF measurements of particle mass</vt:lpstr>
      <vt:lpstr>A K- tag event means the other meson is (probably) a B0 (not a B0)</vt:lpstr>
      <vt:lpstr>PowerPoint 演示文稿</vt:lpstr>
      <vt:lpstr>Silicon vertex detector</vt:lpstr>
      <vt:lpstr>Silicon detector</vt:lpstr>
      <vt:lpstr>Magnified vertex</vt:lpstr>
      <vt:lpstr>PowerPoint 演示文稿</vt:lpstr>
      <vt:lpstr>A Fully-reconstructed Event</vt:lpstr>
      <vt:lpstr>PowerPoint 演示文稿</vt:lpstr>
      <vt:lpstr>Pbk, sidebands, etc</vt:lpstr>
      <vt:lpstr>Resolution function</vt:lpstr>
      <vt:lpstr>PowerPoint 演示文稿</vt:lpstr>
      <vt:lpstr>Belle results at LP-2001 Rome</vt:lpstr>
      <vt:lpstr>Belle Results LP-2001 Rome</vt:lpstr>
      <vt:lpstr>Belle Results LP-2001 Rome</vt:lpstr>
      <vt:lpstr>BaBar/Belle comparison (LP2001)</vt:lpstr>
      <vt:lpstr>More recent results</vt:lpstr>
      <vt:lpstr>CP Violations seen in B meson decays</vt:lpstr>
      <vt:lpstr>Are these CPV asymmetries really due to a phase in the CKM matrix?</vt:lpstr>
      <vt:lpstr>Summary of Lecture 5</vt:lpstr>
    </vt:vector>
  </TitlesOfParts>
  <Company>Seoul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Olsen</dc:creator>
  <cp:lastModifiedBy>张 宇</cp:lastModifiedBy>
  <cp:revision>152</cp:revision>
  <dcterms:created xsi:type="dcterms:W3CDTF">2016-07-18T05:59:05Z</dcterms:created>
  <dcterms:modified xsi:type="dcterms:W3CDTF">2018-08-13T00:40:42Z</dcterms:modified>
</cp:coreProperties>
</file>