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485" r:id="rId2"/>
    <p:sldId id="486" r:id="rId3"/>
    <p:sldId id="577" r:id="rId4"/>
    <p:sldId id="556" r:id="rId5"/>
    <p:sldId id="467" r:id="rId6"/>
    <p:sldId id="535" r:id="rId7"/>
    <p:sldId id="536" r:id="rId8"/>
    <p:sldId id="554" r:id="rId9"/>
    <p:sldId id="537" r:id="rId10"/>
    <p:sldId id="538" r:id="rId11"/>
    <p:sldId id="539" r:id="rId12"/>
    <p:sldId id="543" r:id="rId13"/>
    <p:sldId id="541" r:id="rId14"/>
    <p:sldId id="548" r:id="rId15"/>
    <p:sldId id="468" r:id="rId16"/>
    <p:sldId id="542" r:id="rId17"/>
    <p:sldId id="544" r:id="rId18"/>
    <p:sldId id="487" r:id="rId19"/>
    <p:sldId id="488" r:id="rId20"/>
    <p:sldId id="489" r:id="rId21"/>
    <p:sldId id="567" r:id="rId22"/>
    <p:sldId id="566" r:id="rId23"/>
    <p:sldId id="568" r:id="rId24"/>
    <p:sldId id="570" r:id="rId25"/>
    <p:sldId id="569" r:id="rId26"/>
    <p:sldId id="571" r:id="rId27"/>
    <p:sldId id="572" r:id="rId28"/>
    <p:sldId id="573" r:id="rId29"/>
    <p:sldId id="574" r:id="rId30"/>
    <p:sldId id="575" r:id="rId31"/>
    <p:sldId id="576" r:id="rId32"/>
    <p:sldId id="490" r:id="rId33"/>
    <p:sldId id="491" r:id="rId34"/>
    <p:sldId id="492" r:id="rId35"/>
    <p:sldId id="493" r:id="rId36"/>
    <p:sldId id="494" r:id="rId37"/>
    <p:sldId id="495" r:id="rId38"/>
    <p:sldId id="496" r:id="rId39"/>
    <p:sldId id="497" r:id="rId40"/>
    <p:sldId id="498" r:id="rId41"/>
    <p:sldId id="523" r:id="rId42"/>
    <p:sldId id="499" r:id="rId43"/>
    <p:sldId id="500" r:id="rId44"/>
    <p:sldId id="501" r:id="rId45"/>
    <p:sldId id="502" r:id="rId46"/>
    <p:sldId id="503" r:id="rId47"/>
    <p:sldId id="521" r:id="rId48"/>
    <p:sldId id="516" r:id="rId49"/>
    <p:sldId id="517" r:id="rId50"/>
    <p:sldId id="518" r:id="rId51"/>
    <p:sldId id="529" r:id="rId52"/>
    <p:sldId id="519" r:id="rId53"/>
    <p:sldId id="530" r:id="rId54"/>
    <p:sldId id="506" r:id="rId55"/>
    <p:sldId id="507" r:id="rId56"/>
    <p:sldId id="508" r:id="rId57"/>
    <p:sldId id="545" r:id="rId58"/>
    <p:sldId id="509" r:id="rId59"/>
    <p:sldId id="510" r:id="rId60"/>
    <p:sldId id="511" r:id="rId61"/>
    <p:sldId id="512" r:id="rId62"/>
    <p:sldId id="513" r:id="rId63"/>
    <p:sldId id="546" r:id="rId64"/>
    <p:sldId id="547" r:id="rId65"/>
    <p:sldId id="524" r:id="rId66"/>
    <p:sldId id="553" r:id="rId67"/>
    <p:sldId id="532" r:id="rId68"/>
    <p:sldId id="549" r:id="rId69"/>
    <p:sldId id="551" r:id="rId70"/>
    <p:sldId id="550" r:id="rId71"/>
    <p:sldId id="578" r:id="rId72"/>
    <p:sldId id="552" r:id="rId73"/>
    <p:sldId id="557" r:id="rId74"/>
    <p:sldId id="558" r:id="rId75"/>
    <p:sldId id="559" r:id="rId76"/>
    <p:sldId id="562" r:id="rId77"/>
    <p:sldId id="561" r:id="rId78"/>
    <p:sldId id="563" r:id="rId79"/>
    <p:sldId id="564" r:id="rId80"/>
    <p:sldId id="565" r:id="rId81"/>
    <p:sldId id="483" r:id="rId82"/>
    <p:sldId id="482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en Olsen" initials="SO" lastIdx="0" clrIdx="0"/>
  <p:cmAuthor id="1" name="Microsoft Office User" initials="Office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3"/>
    <a:srgbClr val="0432FF"/>
    <a:srgbClr val="FF2F92"/>
    <a:srgbClr val="945200"/>
    <a:srgbClr val="9900CC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27"/>
    <p:restoredTop sz="91443" autoAdjust="0"/>
  </p:normalViewPr>
  <p:slideViewPr>
    <p:cSldViewPr snapToGrid="0" snapToObjects="1">
      <p:cViewPr varScale="1">
        <p:scale>
          <a:sx n="83" d="100"/>
          <a:sy n="83" d="100"/>
        </p:scale>
        <p:origin x="108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14T16:21:32.745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image" Target="../media/image134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image" Target="../media/image158.png"/><Relationship Id="rId6" Type="http://schemas.openxmlformats.org/officeDocument/2006/relationships/image" Target="../media/image162.png"/><Relationship Id="rId5" Type="http://schemas.openxmlformats.org/officeDocument/2006/relationships/image" Target="../media/image70.png"/><Relationship Id="rId4" Type="http://schemas.openxmlformats.org/officeDocument/2006/relationships/image" Target="../media/image16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2DD3A-491F-1745-ACD2-832406322669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CC9BA-1D21-C048-9DCE-95BB97E620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5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CC9BA-1D21-C048-9DCE-95BB97E620C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6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EEB5E-D03B-2642-86F5-44F14B33191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4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EEB5E-D03B-2642-86F5-44F14B33191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01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CC9BA-1D21-C048-9DCE-95BB97E620C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2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EEB5E-D03B-2642-86F5-44F14B33191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82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EEB5E-D03B-2642-86F5-44F14B33191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2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CC9BA-1D21-C048-9DCE-95BB97E620CE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5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365D9-57DD-AD43-BFB9-63A4426EB0A4}" type="datetimeFigureOut">
              <a:rPr lang="en-US" smtClean="0"/>
              <a:pPr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92504-A644-7A40-86EC-C9B82327D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33.png"/><Relationship Id="rId15" Type="http://schemas.openxmlformats.org/officeDocument/2006/relationships/oleObject" Target="../embeddings/oleObject10.bin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5.png"/><Relationship Id="rId1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57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55.png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1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53.png"/><Relationship Id="rId15" Type="http://schemas.openxmlformats.org/officeDocument/2006/relationships/image" Target="../media/image56.png"/><Relationship Id="rId10" Type="http://schemas.openxmlformats.org/officeDocument/2006/relationships/image" Target="../media/image61.png"/><Relationship Id="rId19" Type="http://schemas.openxmlformats.org/officeDocument/2006/relationships/oleObject" Target="../embeddings/oleObject20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4.png"/><Relationship Id="rId14" Type="http://schemas.openxmlformats.org/officeDocument/2006/relationships/oleObject" Target="../embeddings/oleObject17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69.png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66.png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8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png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30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69.png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66.png"/><Relationship Id="rId17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8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png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6.png"/><Relationship Id="rId7" Type="http://schemas.openxmlformats.org/officeDocument/2006/relationships/image" Target="../media/image79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8.png"/><Relationship Id="rId10" Type="http://schemas.openxmlformats.org/officeDocument/2006/relationships/image" Target="../media/image82.emf"/><Relationship Id="rId4" Type="http://schemas.openxmlformats.org/officeDocument/2006/relationships/image" Target="../media/image77.png"/><Relationship Id="rId9" Type="http://schemas.openxmlformats.org/officeDocument/2006/relationships/image" Target="../media/image8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4.png"/><Relationship Id="rId5" Type="http://schemas.openxmlformats.org/officeDocument/2006/relationships/oleObject" Target="../embeddings/oleObject39.bin"/><Relationship Id="rId4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2.png"/><Relationship Id="rId18" Type="http://schemas.openxmlformats.org/officeDocument/2006/relationships/image" Target="../media/image96.e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95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94.e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89.png"/><Relationship Id="rId11" Type="http://schemas.openxmlformats.org/officeDocument/2006/relationships/image" Target="../media/image91.png"/><Relationship Id="rId5" Type="http://schemas.openxmlformats.org/officeDocument/2006/relationships/oleObject" Target="../embeddings/oleObject41.bin"/><Relationship Id="rId15" Type="http://schemas.openxmlformats.org/officeDocument/2006/relationships/image" Target="../media/image93.png"/><Relationship Id="rId10" Type="http://schemas.openxmlformats.org/officeDocument/2006/relationships/oleObject" Target="../embeddings/oleObject44.bin"/><Relationship Id="rId4" Type="http://schemas.openxmlformats.org/officeDocument/2006/relationships/image" Target="../media/image88.png"/><Relationship Id="rId9" Type="http://schemas.openxmlformats.org/officeDocument/2006/relationships/oleObject" Target="../embeddings/oleObject43.bin"/><Relationship Id="rId14" Type="http://schemas.openxmlformats.org/officeDocument/2006/relationships/oleObject" Target="../embeddings/oleObject46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7.png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111.tiff"/><Relationship Id="rId4" Type="http://schemas.openxmlformats.org/officeDocument/2006/relationships/image" Target="../media/image109.emf"/><Relationship Id="rId9" Type="http://schemas.openxmlformats.org/officeDocument/2006/relationships/image" Target="../media/image110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1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12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8.png"/><Relationship Id="rId11" Type="http://schemas.openxmlformats.org/officeDocument/2006/relationships/image" Target="../media/image114.png"/><Relationship Id="rId5" Type="http://schemas.openxmlformats.org/officeDocument/2006/relationships/image" Target="../media/image117.png"/><Relationship Id="rId15" Type="http://schemas.openxmlformats.org/officeDocument/2006/relationships/image" Target="../media/image115.png"/><Relationship Id="rId10" Type="http://schemas.openxmlformats.org/officeDocument/2006/relationships/oleObject" Target="../embeddings/oleObject50.bin"/><Relationship Id="rId4" Type="http://schemas.openxmlformats.org/officeDocument/2006/relationships/image" Target="../media/image116.png"/><Relationship Id="rId9" Type="http://schemas.openxmlformats.org/officeDocument/2006/relationships/image" Target="../media/image119.png"/><Relationship Id="rId14" Type="http://schemas.openxmlformats.org/officeDocument/2006/relationships/oleObject" Target="../embeddings/oleObject5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33.png"/><Relationship Id="rId4" Type="http://schemas.openxmlformats.org/officeDocument/2006/relationships/oleObject" Target="../embeddings/oleObject52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134.png"/><Relationship Id="rId4" Type="http://schemas.openxmlformats.org/officeDocument/2006/relationships/oleObject" Target="../embeddings/oleObject53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14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7.png"/><Relationship Id="rId12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139.png"/><Relationship Id="rId5" Type="http://schemas.openxmlformats.org/officeDocument/2006/relationships/image" Target="../media/image136.png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38.png"/><Relationship Id="rId14" Type="http://schemas.openxmlformats.org/officeDocument/2006/relationships/image" Target="../media/image141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3.png"/><Relationship Id="rId5" Type="http://schemas.openxmlformats.org/officeDocument/2006/relationships/oleObject" Target="../embeddings/oleObject61.bin"/><Relationship Id="rId4" Type="http://schemas.openxmlformats.org/officeDocument/2006/relationships/image" Target="../media/image142.png"/><Relationship Id="rId9" Type="http://schemas.openxmlformats.org/officeDocument/2006/relationships/image" Target="../media/image14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152.emf"/><Relationship Id="rId4" Type="http://schemas.openxmlformats.org/officeDocument/2006/relationships/image" Target="../media/image15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emf"/><Relationship Id="rId5" Type="http://schemas.openxmlformats.org/officeDocument/2006/relationships/image" Target="../media/image156.emf"/><Relationship Id="rId4" Type="http://schemas.openxmlformats.org/officeDocument/2006/relationships/image" Target="../media/image155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13" Type="http://schemas.openxmlformats.org/officeDocument/2006/relationships/image" Target="../media/image166.png"/><Relationship Id="rId18" Type="http://schemas.openxmlformats.org/officeDocument/2006/relationships/oleObject" Target="../embeddings/oleObject70.bin"/><Relationship Id="rId3" Type="http://schemas.openxmlformats.org/officeDocument/2006/relationships/image" Target="../media/image164.png"/><Relationship Id="rId21" Type="http://schemas.openxmlformats.org/officeDocument/2006/relationships/image" Target="../media/image163.png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160.png"/><Relationship Id="rId17" Type="http://schemas.openxmlformats.org/officeDocument/2006/relationships/image" Target="../media/image70.png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69.bin"/><Relationship Id="rId20" Type="http://schemas.openxmlformats.org/officeDocument/2006/relationships/oleObject" Target="../embeddings/oleObject71.bin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58.png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3.bin"/><Relationship Id="rId15" Type="http://schemas.openxmlformats.org/officeDocument/2006/relationships/image" Target="../media/image161.png"/><Relationship Id="rId10" Type="http://schemas.openxmlformats.org/officeDocument/2006/relationships/oleObject" Target="../embeddings/oleObject66.bin"/><Relationship Id="rId19" Type="http://schemas.openxmlformats.org/officeDocument/2006/relationships/image" Target="../media/image162.png"/><Relationship Id="rId4" Type="http://schemas.openxmlformats.org/officeDocument/2006/relationships/image" Target="../media/image165.png"/><Relationship Id="rId9" Type="http://schemas.openxmlformats.org/officeDocument/2006/relationships/image" Target="../media/image159.png"/><Relationship Id="rId14" Type="http://schemas.openxmlformats.org/officeDocument/2006/relationships/oleObject" Target="../embeddings/oleObject68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pPr eaLnBrk="1" hangingPunct="1"/>
            <a:r>
              <a:rPr kumimoji="0" lang="en-US" altLang="zh-CN" sz="4000">
                <a:ea typeface="宋体" charset="0"/>
              </a:rPr>
              <a:t>CP Violation</a:t>
            </a:r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2263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7104063" y="5192713"/>
            <a:ext cx="1506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/>
              <a:t>M.C. Escher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3133725" y="5503863"/>
            <a:ext cx="30384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600">
                <a:solidFill>
                  <a:srgbClr val="000090"/>
                </a:solidFill>
              </a:rPr>
              <a:t>Stephen Lars Olsen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en-US" sz="2000">
              <a:solidFill>
                <a:srgbClr val="00009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en-US" sz="1400">
              <a:solidFill>
                <a:srgbClr val="00009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400">
                <a:solidFill>
                  <a:srgbClr val="000090"/>
                </a:solidFill>
              </a:rPr>
              <a:t>July-August, 2018</a:t>
            </a:r>
            <a:r>
              <a:rPr kumimoji="0" lang="en-US" altLang="en-US" sz="240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174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867400"/>
            <a:ext cx="2540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3810000" y="762000"/>
            <a:ext cx="1582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dirty="0"/>
              <a:t>-- Lecture </a:t>
            </a:r>
            <a:r>
              <a:rPr kumimoji="0" lang="en-US" altLang="en-US" sz="1800" dirty="0" smtClean="0"/>
              <a:t>7 </a:t>
            </a:r>
            <a:r>
              <a:rPr kumimoji="0" lang="en-US" altLang="en-US" sz="1800" dirty="0"/>
              <a:t>--</a:t>
            </a:r>
          </a:p>
        </p:txBody>
      </p:sp>
      <p:sp>
        <p:nvSpPr>
          <p:cNvPr id="2" name="矩形 1"/>
          <p:cNvSpPr/>
          <p:nvPr/>
        </p:nvSpPr>
        <p:spPr>
          <a:xfrm>
            <a:off x="3808009" y="3244334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/>
              <a:t>10.200.53.248</a:t>
            </a:r>
          </a:p>
        </p:txBody>
      </p:sp>
    </p:spTree>
    <p:extLst>
      <p:ext uri="{BB962C8B-B14F-4D97-AF65-F5344CB8AC3E}">
        <p14:creationId xmlns:p14="http://schemas.microsoft.com/office/powerpoint/2010/main" val="156195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/>
          <a:lstStyle/>
          <a:p>
            <a:r>
              <a:rPr lang="en-US" altLang="en-US"/>
              <a:t>Sakharov’s three conditions</a:t>
            </a:r>
          </a:p>
        </p:txBody>
      </p:sp>
      <p:sp>
        <p:nvSpPr>
          <p:cNvPr id="53259" name="TextBox 12"/>
          <p:cNvSpPr txBox="1">
            <a:spLocks noChangeArrowheads="1"/>
          </p:cNvSpPr>
          <p:nvPr/>
        </p:nvSpPr>
        <p:spPr bwMode="auto">
          <a:xfrm>
            <a:off x="1563260" y="1617792"/>
            <a:ext cx="563647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/>
              <a:t>1) Baryon number violation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2) C violation and  CP </a:t>
            </a:r>
            <a:r>
              <a:rPr lang="en-US" altLang="en-US" dirty="0" smtClean="0"/>
              <a:t>violation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3) Deviation from thermal equilibrium</a:t>
            </a:r>
          </a:p>
        </p:txBody>
      </p:sp>
    </p:spTree>
    <p:extLst>
      <p:ext uri="{BB962C8B-B14F-4D97-AF65-F5344CB8AC3E}">
        <p14:creationId xmlns:p14="http://schemas.microsoft.com/office/powerpoint/2010/main" val="11991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1) Baryon number violation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7486" y="1026129"/>
            <a:ext cx="6927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we start with N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= N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&amp; end with N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&gt;0 &amp; N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=0</a:t>
            </a:r>
            <a:endParaRPr lang="en-US" sz="2400" baseline="-25000" dirty="0" smtClean="0"/>
          </a:p>
          <a:p>
            <a:r>
              <a:rPr lang="en-US" sz="2400" dirty="0" smtClean="0"/>
              <a:t>      we obviously need a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dirty="0" smtClean="0"/>
              <a:t>B ≠ 0 process</a:t>
            </a:r>
          </a:p>
          <a:p>
            <a:endParaRPr lang="en-US" sz="2400" dirty="0" smtClean="0"/>
          </a:p>
          <a:p>
            <a:r>
              <a:rPr lang="en-US" sz="2400" dirty="0" smtClean="0"/>
              <a:t>the SM theory has a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dirty="0" smtClean="0"/>
              <a:t>B ≠ 0 process called a </a:t>
            </a:r>
            <a:r>
              <a:rPr lang="en-US" sz="2400" dirty="0" err="1" smtClean="0"/>
              <a:t>Sphaleron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 rot="10800000">
            <a:off x="3980080" y="117893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_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 rot="10800000">
            <a:off x="6726971" y="117329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_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8356" y="2953256"/>
            <a:ext cx="4548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EW theory has different vacuum states</a:t>
            </a:r>
          </a:p>
          <a:p>
            <a:r>
              <a:rPr lang="en-US" dirty="0" smtClean="0"/>
              <a:t>separated by potential barriers E</a:t>
            </a:r>
            <a:r>
              <a:rPr lang="en-US" baseline="-25000" dirty="0" smtClean="0"/>
              <a:t>sphaleron</a:t>
            </a:r>
            <a:r>
              <a:rPr lang="en-US" dirty="0" smtClean="0"/>
              <a:t>∼10TeV</a:t>
            </a:r>
          </a:p>
          <a:p>
            <a:endParaRPr lang="en-US" dirty="0"/>
          </a:p>
        </p:txBody>
      </p:sp>
      <p:pic>
        <p:nvPicPr>
          <p:cNvPr id="12" name="Picture 11" descr="Screenshot 2018-07-16 15.46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75" y="4440470"/>
            <a:ext cx="22860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87818" y="2756485"/>
            <a:ext cx="3509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energies E&gt;</a:t>
            </a:r>
            <a:r>
              <a:rPr lang="en-US" dirty="0" err="1" smtClean="0"/>
              <a:t>E</a:t>
            </a:r>
            <a:r>
              <a:rPr lang="en-US" baseline="-25000" dirty="0" err="1" smtClean="0"/>
              <a:t>spaleron</a:t>
            </a:r>
            <a:r>
              <a:rPr lang="en-US" baseline="-25000" dirty="0" smtClean="0"/>
              <a:t> </a:t>
            </a:r>
            <a:r>
              <a:rPr lang="en-US" dirty="0" smtClean="0"/>
              <a:t>, transitions</a:t>
            </a:r>
          </a:p>
          <a:p>
            <a:r>
              <a:rPr lang="en-US" dirty="0" smtClean="0"/>
              <a:t>between adjacent vacua that</a:t>
            </a:r>
          </a:p>
          <a:p>
            <a:r>
              <a:rPr lang="en-US" dirty="0" smtClean="0"/>
              <a:t>violate Lepton &amp; Baryon number,</a:t>
            </a:r>
          </a:p>
          <a:p>
            <a:r>
              <a:rPr lang="en-US" dirty="0" smtClean="0"/>
              <a:t>but conserve B-L can occur.</a:t>
            </a:r>
          </a:p>
          <a:p>
            <a:r>
              <a:rPr lang="en-US" dirty="0" smtClean="0"/>
              <a:t>For example L L L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olidFill>
                  <a:srgbClr val="0432FF"/>
                </a:solidFill>
                <a:sym typeface="Wingdings"/>
              </a:rPr>
              <a:t>q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q</a:t>
            </a:r>
            <a:r>
              <a:rPr lang="en-US" dirty="0" err="1" smtClean="0">
                <a:solidFill>
                  <a:srgbClr val="00B050"/>
                </a:solidFill>
                <a:sym typeface="Wingdings"/>
              </a:rPr>
              <a:t>q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>
                <a:solidFill>
                  <a:srgbClr val="0432FF"/>
                </a:solidFill>
                <a:sym typeface="Wingdings"/>
              </a:rPr>
              <a:t>q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q</a:t>
            </a:r>
            <a:r>
              <a:rPr lang="en-US" dirty="0" err="1">
                <a:solidFill>
                  <a:srgbClr val="00B050"/>
                </a:solidFill>
                <a:sym typeface="Wingdings"/>
              </a:rPr>
              <a:t>q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>
                <a:solidFill>
                  <a:srgbClr val="0432FF"/>
                </a:solidFill>
                <a:sym typeface="Wingdings"/>
              </a:rPr>
              <a:t>q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q</a:t>
            </a:r>
            <a:r>
              <a:rPr lang="en-US" dirty="0" err="1">
                <a:solidFill>
                  <a:srgbClr val="00B050"/>
                </a:solidFill>
                <a:sym typeface="Wingdings"/>
              </a:rPr>
              <a:t>q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0623904">
            <a:off x="6666606" y="38587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0623904">
            <a:off x="6807717" y="38531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0623904">
            <a:off x="6943185" y="38531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0623904">
            <a:off x="5956321" y="4706600"/>
            <a:ext cx="32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0623904">
            <a:off x="5988211" y="49201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10623904">
            <a:off x="6016432" y="51628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_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179167" y="5313593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L=-3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726545" y="5347511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B=+3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093226" y="5834393"/>
            <a:ext cx="1637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45200"/>
                </a:solidFill>
              </a:rPr>
              <a:t>a quark has B=1/3</a:t>
            </a:r>
            <a:r>
              <a:rPr lang="en-US" sz="1400" b="1" baseline="30000" dirty="0" smtClean="0">
                <a:solidFill>
                  <a:srgbClr val="945200"/>
                </a:solidFill>
              </a:rPr>
              <a:t>rd</a:t>
            </a:r>
            <a:endParaRPr lang="en-US" sz="1400" b="1" baseline="30000" dirty="0">
              <a:solidFill>
                <a:srgbClr val="9452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8356" y="5829850"/>
            <a:ext cx="439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energies </a:t>
            </a:r>
            <a:r>
              <a:rPr lang="en-US" dirty="0" smtClean="0"/>
              <a:t>E&lt;</a:t>
            </a:r>
            <a:r>
              <a:rPr lang="en-US" dirty="0" err="1" smtClean="0"/>
              <a:t>E</a:t>
            </a:r>
            <a:r>
              <a:rPr lang="en-US" baseline="-25000" dirty="0" err="1" smtClean="0"/>
              <a:t>spaleron</a:t>
            </a:r>
            <a:r>
              <a:rPr lang="en-US" baseline="-25000" dirty="0" smtClean="0"/>
              <a:t> </a:t>
            </a:r>
            <a:r>
              <a:rPr lang="en-US" dirty="0"/>
              <a:t>, </a:t>
            </a:r>
            <a:r>
              <a:rPr lang="en-US" dirty="0" smtClean="0"/>
              <a:t>transitions between</a:t>
            </a:r>
          </a:p>
          <a:p>
            <a:r>
              <a:rPr lang="en-US" dirty="0" smtClean="0"/>
              <a:t>  different vacua are unmeasurably small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0" y="3633801"/>
            <a:ext cx="4099452" cy="2110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7136" y="6217494"/>
            <a:ext cx="3219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45200"/>
                </a:solidFill>
              </a:rPr>
              <a:t>only </a:t>
            </a:r>
            <a:r>
              <a:rPr lang="en-US" sz="1600" b="1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 dirty="0" smtClean="0">
                <a:solidFill>
                  <a:srgbClr val="945200"/>
                </a:solidFill>
              </a:rPr>
              <a:t>L=3 or </a:t>
            </a:r>
            <a:r>
              <a:rPr lang="en-US" sz="1600" b="1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b="1" dirty="0" smtClean="0">
                <a:solidFill>
                  <a:srgbClr val="945200"/>
                </a:solidFill>
              </a:rPr>
              <a:t>B=3 transitions occur</a:t>
            </a:r>
          </a:p>
        </p:txBody>
      </p:sp>
    </p:spTree>
    <p:extLst>
      <p:ext uri="{BB962C8B-B14F-4D97-AF65-F5344CB8AC3E}">
        <p14:creationId xmlns:p14="http://schemas.microsoft.com/office/powerpoint/2010/main" val="16559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2295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2) C violation and  CP violation</a:t>
            </a:r>
            <a:br>
              <a:rPr lang="en-US" altLang="en-US"/>
            </a:b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217215"/>
            <a:ext cx="548643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 discussed at length in this class,  the SM</a:t>
            </a:r>
          </a:p>
          <a:p>
            <a:r>
              <a:rPr lang="en-US" sz="2400" dirty="0" smtClean="0"/>
              <a:t>has a well documented CPV mechanism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022" y="2868769"/>
            <a:ext cx="6397301" cy="1311306"/>
          </a:xfrm>
          <a:prstGeom prst="rect">
            <a:avLst/>
          </a:prstGeom>
        </p:spPr>
      </p:pic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5379416" y="2895600"/>
            <a:ext cx="1349375" cy="6096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5516562" y="1949924"/>
            <a:ext cx="1196975" cy="511705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800" b="1" dirty="0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f</a:t>
            </a:r>
            <a:r>
              <a:rPr kumimoji="1" lang="en-US" sz="2800" b="1" baseline="-25000" dirty="0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3</a:t>
            </a:r>
            <a:r>
              <a:rPr kumimoji="1" lang="en-US" sz="2800" b="1" dirty="0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 (g)</a:t>
            </a:r>
          </a:p>
        </p:txBody>
      </p:sp>
      <p:cxnSp>
        <p:nvCxnSpPr>
          <p:cNvPr id="10" name="AutoShape 8"/>
          <p:cNvCxnSpPr>
            <a:cxnSpLocks noChangeShapeType="1"/>
          </p:cNvCxnSpPr>
          <p:nvPr/>
        </p:nvCxnSpPr>
        <p:spPr bwMode="auto">
          <a:xfrm rot="16200000" flipH="1">
            <a:off x="5630068" y="2605189"/>
            <a:ext cx="442913" cy="76200"/>
          </a:xfrm>
          <a:prstGeom prst="curvedConnector3">
            <a:avLst>
              <a:gd name="adj1" fmla="val 49819"/>
            </a:avLst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</p:cxn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8670925" y="3048000"/>
            <a:ext cx="304800" cy="152400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137" y="1393769"/>
            <a:ext cx="1185229" cy="870056"/>
          </a:xfrm>
          <a:prstGeom prst="rect">
            <a:avLst/>
          </a:prstGeom>
        </p:spPr>
      </p:pic>
      <p:sp>
        <p:nvSpPr>
          <p:cNvPr id="23" name="Line 28"/>
          <p:cNvSpPr>
            <a:spLocks noChangeShapeType="1"/>
          </p:cNvSpPr>
          <p:nvPr/>
        </p:nvSpPr>
        <p:spPr bwMode="auto">
          <a:xfrm flipV="1">
            <a:off x="6400799" y="2209800"/>
            <a:ext cx="708025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85" y="3532212"/>
            <a:ext cx="1696448" cy="1100207"/>
          </a:xfrm>
          <a:prstGeom prst="rect">
            <a:avLst/>
          </a:prstGeom>
        </p:spPr>
      </p:pic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2397194" y="3532212"/>
            <a:ext cx="1909761" cy="509701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6" name="AutoShape 10"/>
          <p:cNvCxnSpPr>
            <a:cxnSpLocks noChangeShapeType="1"/>
          </p:cNvCxnSpPr>
          <p:nvPr/>
        </p:nvCxnSpPr>
        <p:spPr bwMode="auto">
          <a:xfrm flipV="1">
            <a:off x="2397193" y="4041914"/>
            <a:ext cx="1262367" cy="29766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27" name="Line 18"/>
          <p:cNvSpPr>
            <a:spLocks noChangeShapeType="1"/>
          </p:cNvSpPr>
          <p:nvPr/>
        </p:nvSpPr>
        <p:spPr bwMode="auto">
          <a:xfrm flipH="1">
            <a:off x="1783590" y="3829878"/>
            <a:ext cx="613603" cy="212036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9"/>
          <p:cNvSpPr>
            <a:spLocks noChangeArrowheads="1"/>
          </p:cNvSpPr>
          <p:nvPr/>
        </p:nvSpPr>
        <p:spPr bwMode="auto">
          <a:xfrm>
            <a:off x="1890339" y="4253949"/>
            <a:ext cx="1013706" cy="5268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kumimoji="1" lang="en-US" sz="2800" b="1" dirty="0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f</a:t>
            </a:r>
            <a:r>
              <a:rPr kumimoji="1" lang="en-US" sz="2800" b="1" baseline="-25000" dirty="0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1</a:t>
            </a:r>
            <a:r>
              <a:rPr kumimoji="1" lang="en-US" sz="2800" b="1" dirty="0">
                <a:solidFill>
                  <a:srgbClr val="CC0000"/>
                </a:solidFill>
                <a:latin typeface="Symbol" charset="2"/>
                <a:ea typeface="MS PGothic" charset="0"/>
                <a:cs typeface="MS PGothic" charset="0"/>
              </a:rPr>
              <a:t> (b)</a:t>
            </a:r>
          </a:p>
        </p:txBody>
      </p:sp>
      <p:pic>
        <p:nvPicPr>
          <p:cNvPr id="30" name="Picture 29" descr="belle_rhoeta_small_glob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539" y="4274610"/>
            <a:ext cx="5194261" cy="258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 autoUpdateAnimBg="0"/>
      <p:bldP spid="23" grpId="0" animBg="1"/>
      <p:bldP spid="24" grpId="0" animBg="1"/>
      <p:bldP spid="27" grpId="0" animBg="1"/>
      <p:bldP spid="29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3) Deviation from thermal equilibrium</a:t>
            </a:r>
            <a:br>
              <a:rPr lang="en-US" altLang="en-US" dirty="0"/>
            </a:br>
            <a:endParaRPr lang="en-US" dirty="0"/>
          </a:p>
        </p:txBody>
      </p:sp>
      <p:pic>
        <p:nvPicPr>
          <p:cNvPr id="3" name="Picture 4" descr="Screenshot 2018-07-16 15.33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93" y="2804799"/>
            <a:ext cx="2887302" cy="90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27866" y="1141440"/>
            <a:ext cx="51773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high temperatures,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smtClean="0"/>
              <a:t>B ≠ 0 and CPV processes can</a:t>
            </a:r>
          </a:p>
          <a:p>
            <a:r>
              <a:rPr lang="en-US" dirty="0" smtClean="0"/>
              <a:t>proceed in both directions with the net effect of</a:t>
            </a:r>
          </a:p>
          <a:p>
            <a:r>
              <a:rPr lang="en-US" dirty="0" smtClean="0"/>
              <a:t>“washing out” any asymmetry that might exist.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0665" y="5237236"/>
            <a:ext cx="4001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the early universe, a process is in</a:t>
            </a:r>
          </a:p>
          <a:p>
            <a:r>
              <a:rPr lang="en-US" dirty="0" smtClean="0"/>
              <a:t>thermal equilibrium has a rate (i.e.,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that is faster than the Hubble expansion: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48" y="4926817"/>
            <a:ext cx="3028376" cy="1255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87" y="2566387"/>
            <a:ext cx="2872791" cy="172868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480930" y="2534478"/>
            <a:ext cx="1540566" cy="19879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312683" y="2502491"/>
            <a:ext cx="1540566" cy="19879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93835" y="4519690"/>
            <a:ext cx="5915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45200"/>
                </a:solidFill>
              </a:rPr>
              <a:t>-- need to be able to distinguish “the arrow of time” --</a:t>
            </a:r>
            <a:endParaRPr lang="en-US" sz="2000" b="1" dirty="0">
              <a:solidFill>
                <a:srgbClr val="9452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312683" y="4406133"/>
            <a:ext cx="1540566" cy="19879"/>
          </a:xfrm>
          <a:prstGeom prst="straightConnector1">
            <a:avLst/>
          </a:prstGeom>
          <a:ln>
            <a:solidFill>
              <a:srgbClr val="9452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480929" y="4199524"/>
            <a:ext cx="1540566" cy="19879"/>
          </a:xfrm>
          <a:prstGeom prst="straightConnector1">
            <a:avLst/>
          </a:prstGeom>
          <a:ln>
            <a:solidFill>
              <a:srgbClr val="9452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5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cause non-equilibrium?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51" y="1867976"/>
            <a:ext cx="6470821" cy="4665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4243" y="1406311"/>
            <a:ext cx="5393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</a:rPr>
              <a:t>Long lifetime (</a:t>
            </a:r>
            <a:r>
              <a:rPr lang="en-US" sz="2400" b="1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945200"/>
                </a:solidFill>
              </a:rPr>
              <a:t>≲</a:t>
            </a:r>
            <a:r>
              <a:rPr lang="en-US" sz="2400" b="1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400" b="1" baseline="-25000" dirty="0" smtClean="0">
                <a:solidFill>
                  <a:srgbClr val="945200"/>
                </a:solidFill>
              </a:rPr>
              <a:t>H</a:t>
            </a:r>
            <a:r>
              <a:rPr lang="en-US" sz="2400" b="1" dirty="0" smtClean="0">
                <a:solidFill>
                  <a:srgbClr val="945200"/>
                </a:solidFill>
              </a:rPr>
              <a:t>) or a mass threshold</a:t>
            </a:r>
          </a:p>
        </p:txBody>
      </p:sp>
    </p:spTree>
    <p:extLst>
      <p:ext uri="{BB962C8B-B14F-4D97-AF65-F5344CB8AC3E}">
        <p14:creationId xmlns:p14="http://schemas.microsoft.com/office/powerpoint/2010/main" val="2948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11" y="21907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Does the KM 6-quark model do this?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3876" y="1988475"/>
            <a:ext cx="4593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Baryon asymmetry of the Universe:  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4871032" y="1760431"/>
          <a:ext cx="4131877" cy="980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31" name="Equation" r:id="rId3" imgW="1612900" imgH="381000" progId="Equation.3">
                  <p:embed/>
                </p:oleObj>
              </mc:Choice>
              <mc:Fallback>
                <p:oleObj name="Equation" r:id="rId3" imgW="1612900" imgH="381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1032" y="1760431"/>
                        <a:ext cx="4131877" cy="98047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B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936971" y="2388585"/>
            <a:ext cx="1131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zh-TW" sz="2000" dirty="0">
                <a:solidFill>
                  <a:srgbClr val="0000FF"/>
                </a:solidFill>
                <a:ea typeface="PMingLiU" pitchFamily="18" charset="-120"/>
                <a:cs typeface="PMingLiU" pitchFamily="18" charset="-120"/>
              </a:rPr>
              <a:t>WMAP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3876" y="3459500"/>
            <a:ext cx="5575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Expectation from KM 6-quark model:  </a:t>
            </a:r>
            <a:endParaRPr 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6137850" y="3219740"/>
          <a:ext cx="2031720" cy="92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32" name="Equation" r:id="rId5" imgW="838200" imgH="381000" progId="Equation.3">
                  <p:embed/>
                </p:oleObj>
              </mc:Choice>
              <mc:Fallback>
                <p:oleObj name="Equation" r:id="rId5" imgW="838200" imgH="38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7850" y="3219740"/>
                        <a:ext cx="2031720" cy="92749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B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17442" y="4147235"/>
            <a:ext cx="2176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too small by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10 orders-of-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mag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!!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876" y="4872354"/>
            <a:ext cx="5502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Additional source of CPV is required: 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6604" y="4933909"/>
            <a:ext cx="166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-neutrinos?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-new physics? 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965" y="-79628"/>
            <a:ext cx="8229600" cy="1143000"/>
          </a:xfrm>
        </p:spPr>
        <p:txBody>
          <a:bodyPr/>
          <a:lstStyle/>
          <a:p>
            <a:r>
              <a:rPr lang="en-US" dirty="0" smtClean="0"/>
              <a:t>Why doesn’t the SM CPV work?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60" y="1713124"/>
            <a:ext cx="6143223" cy="1853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8642" y="1188464"/>
            <a:ext cx="489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Unitarity</a:t>
            </a:r>
            <a:r>
              <a:rPr lang="en-US" dirty="0" smtClean="0"/>
              <a:t> relations give different shaped triangles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7855" y="3814825"/>
            <a:ext cx="353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the triangles have the same area</a:t>
            </a:r>
            <a:endParaRPr lang="en-US" dirty="0"/>
          </a:p>
        </p:txBody>
      </p:sp>
      <p:pic>
        <p:nvPicPr>
          <p:cNvPr id="410626" name="Picture 2" descr="http://metode.cat/wp-content/uploads/2014/10/33b-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4" y="3505684"/>
            <a:ext cx="1326524" cy="239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77" y="4430626"/>
            <a:ext cx="3343434" cy="1022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70" y="4301135"/>
            <a:ext cx="3134026" cy="46930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2829" y="5104916"/>
            <a:ext cx="1139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Cecilia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Jarlskog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33210" y="4997093"/>
            <a:ext cx="3546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    J</a:t>
            </a:r>
            <a:r>
              <a:rPr lang="en-US" baseline="-25000" dirty="0" smtClean="0"/>
              <a:t>CKM</a:t>
            </a:r>
            <a:r>
              <a:rPr lang="en-US" dirty="0" smtClean="0"/>
              <a:t> characterizes the size of all</a:t>
            </a:r>
          </a:p>
          <a:p>
            <a:r>
              <a:rPr lang="en-US" dirty="0" smtClean="0"/>
              <a:t>CPV asymmetries in the CKM model</a:t>
            </a:r>
          </a:p>
        </p:txBody>
      </p:sp>
    </p:spTree>
    <p:extLst>
      <p:ext uri="{BB962C8B-B14F-4D97-AF65-F5344CB8AC3E}">
        <p14:creationId xmlns:p14="http://schemas.microsoft.com/office/powerpoint/2010/main" val="2144191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753" y="125341"/>
            <a:ext cx="8229600" cy="1143000"/>
          </a:xfrm>
        </p:spPr>
        <p:txBody>
          <a:bodyPr/>
          <a:lstStyle/>
          <a:p>
            <a:r>
              <a:rPr lang="en-US" dirty="0" smtClean="0"/>
              <a:t>SM CPV is too small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87" y="2734663"/>
            <a:ext cx="3692388" cy="8552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6975" y="282536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~1.5x10</a:t>
            </a:r>
            <a:r>
              <a:rPr lang="en-US" baseline="30000" dirty="0" smtClean="0"/>
              <a:t>9</a:t>
            </a:r>
            <a:r>
              <a:rPr lang="en-US" dirty="0" smtClean="0"/>
              <a:t> GeV</a:t>
            </a:r>
            <a:r>
              <a:rPr lang="en-US" baseline="30000" dirty="0" smtClean="0"/>
              <a:t>6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5936975" y="322058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~6 GeV</a:t>
            </a:r>
            <a:r>
              <a:rPr lang="en-US" baseline="30000" dirty="0" smtClean="0"/>
              <a:t>6</a:t>
            </a:r>
            <a:endParaRPr lang="en-US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2" y="4096577"/>
            <a:ext cx="8299985" cy="1203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7" y="1327641"/>
            <a:ext cx="3439363" cy="12850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76869" y="2773805"/>
            <a:ext cx="79514" cy="371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30418" y="2833441"/>
            <a:ext cx="79514" cy="371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70245" y="3297261"/>
            <a:ext cx="79514" cy="371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43670" y="3251497"/>
            <a:ext cx="86142" cy="371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8091" y="277212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64719" y="321607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38136" y="276550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751396" y="322932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90240" y="5545441"/>
            <a:ext cx="4179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945200"/>
                </a:solidFill>
                <a:latin typeface="Comic Sans MS Bold" charset="0"/>
              </a:rPr>
              <a:t>need something else</a:t>
            </a:r>
            <a:endParaRPr lang="en-US" sz="2800" b="1" dirty="0">
              <a:solidFill>
                <a:srgbClr val="945200"/>
              </a:solidFill>
              <a:latin typeface="Comic Sans MS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56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35" y="15275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about neutrinos?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727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 we know about neutrinos?</a:t>
            </a:r>
            <a:endParaRPr lang="en-US" dirty="0"/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838199" y="1447800"/>
            <a:ext cx="78948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neutrinos are </a:t>
            </a:r>
            <a:r>
              <a:rPr lang="en-US" dirty="0"/>
              <a:t>left-</a:t>
            </a:r>
            <a:r>
              <a:rPr lang="en-US" dirty="0" smtClean="0"/>
              <a:t>handed                                     antineutrinos are right-handed</a:t>
            </a:r>
            <a:endParaRPr lang="en-US" dirty="0"/>
          </a:p>
        </p:txBody>
      </p:sp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5948363" y="4267200"/>
            <a:ext cx="1595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40"/>
                </a:solidFill>
                <a:latin typeface="Symbol" pitchFamily="-107" charset="2"/>
              </a:rPr>
              <a:t>ν</a:t>
            </a:r>
            <a:r>
              <a:rPr lang="en-US">
                <a:solidFill>
                  <a:srgbClr val="008040"/>
                </a:solidFill>
              </a:rPr>
              <a:t>:  only</a:t>
            </a:r>
          </a:p>
          <a:p>
            <a:r>
              <a:rPr lang="en-US">
                <a:solidFill>
                  <a:srgbClr val="008040"/>
                </a:solidFill>
              </a:rPr>
              <a:t>right-handed</a:t>
            </a:r>
          </a:p>
        </p:txBody>
      </p:sp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1752600" y="1981200"/>
            <a:ext cx="1428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Symbol" pitchFamily="-107" charset="2"/>
              </a:rPr>
              <a:t>ν</a:t>
            </a:r>
            <a:r>
              <a:rPr lang="en-US">
                <a:solidFill>
                  <a:srgbClr val="008000"/>
                </a:solidFill>
              </a:rPr>
              <a:t>:  only</a:t>
            </a:r>
          </a:p>
          <a:p>
            <a:r>
              <a:rPr lang="en-US">
                <a:solidFill>
                  <a:srgbClr val="008000"/>
                </a:solidFill>
              </a:rPr>
              <a:t>left-handed</a:t>
            </a:r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 rot="10800000">
            <a:off x="5935663" y="43434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_</a:t>
            </a:r>
          </a:p>
        </p:txBody>
      </p:sp>
      <p:cxnSp>
        <p:nvCxnSpPr>
          <p:cNvPr id="7" name="Straight Arrow Connector 23"/>
          <p:cNvCxnSpPr>
            <a:cxnSpLocks noChangeShapeType="1"/>
          </p:cNvCxnSpPr>
          <p:nvPr/>
        </p:nvCxnSpPr>
        <p:spPr bwMode="auto">
          <a:xfrm rot="5400000" flipH="1" flipV="1">
            <a:off x="4229101" y="4113212"/>
            <a:ext cx="5334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" name="Straight Arrow Connector 25"/>
          <p:cNvCxnSpPr>
            <a:cxnSpLocks noChangeShapeType="1"/>
          </p:cNvCxnSpPr>
          <p:nvPr/>
        </p:nvCxnSpPr>
        <p:spPr bwMode="auto">
          <a:xfrm flipV="1">
            <a:off x="4495800" y="4379913"/>
            <a:ext cx="687388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" name="Straight Arrow Connector 30"/>
          <p:cNvCxnSpPr>
            <a:cxnSpLocks noChangeShapeType="1"/>
          </p:cNvCxnSpPr>
          <p:nvPr/>
        </p:nvCxnSpPr>
        <p:spPr bwMode="auto">
          <a:xfrm rot="5400000">
            <a:off x="4114800" y="4379913"/>
            <a:ext cx="3810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" name="TextBox 36"/>
          <p:cNvSpPr txBox="1">
            <a:spLocks noChangeArrowheads="1"/>
          </p:cNvSpPr>
          <p:nvPr/>
        </p:nvSpPr>
        <p:spPr bwMode="auto">
          <a:xfrm>
            <a:off x="4343400" y="3505200"/>
            <a:ext cx="30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11" name="TextBox 36"/>
          <p:cNvSpPr txBox="1">
            <a:spLocks noChangeArrowheads="1"/>
          </p:cNvSpPr>
          <p:nvPr/>
        </p:nvSpPr>
        <p:spPr bwMode="auto">
          <a:xfrm>
            <a:off x="5105400" y="4075113"/>
            <a:ext cx="304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y</a:t>
            </a:r>
          </a:p>
        </p:txBody>
      </p:sp>
      <p:pic>
        <p:nvPicPr>
          <p:cNvPr id="12" name="Picture 8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579882">
            <a:off x="3548063" y="2916238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168174" flipH="1">
            <a:off x="3933825" y="5424488"/>
            <a:ext cx="10366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4191000" y="44958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z</a:t>
            </a: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228600" y="3276600"/>
          <a:ext cx="63658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3" name="Equation" r:id="rId4" imgW="495300" imgH="266700" progId="">
                  <p:embed/>
                </p:oleObj>
              </mc:Choice>
              <mc:Fallback>
                <p:oleObj name="Equation" r:id="rId4" imgW="4953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276600"/>
                        <a:ext cx="636588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1676400" y="3505200"/>
          <a:ext cx="179388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" name="Equation" r:id="rId6" imgW="139700" imgH="203200" progId="">
                  <p:embed/>
                </p:oleObj>
              </mc:Choice>
              <mc:Fallback>
                <p:oleObj name="Equation" r:id="rId6" imgW="1397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505200"/>
                        <a:ext cx="179388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95"/>
          <p:cNvSpPr txBox="1">
            <a:spLocks noChangeArrowheads="1"/>
          </p:cNvSpPr>
          <p:nvPr/>
        </p:nvSpPr>
        <p:spPr bwMode="auto">
          <a:xfrm>
            <a:off x="2011363" y="3505200"/>
            <a:ext cx="350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800040"/>
                </a:solidFill>
                <a:latin typeface="Symbol" pitchFamily="-107" charset="2"/>
              </a:rPr>
              <a:t>ν</a:t>
            </a:r>
            <a:endParaRPr lang="en-US" sz="2400">
              <a:solidFill>
                <a:srgbClr val="800040"/>
              </a:solidFill>
            </a:endParaRPr>
          </a:p>
        </p:txBody>
      </p:sp>
      <p:sp>
        <p:nvSpPr>
          <p:cNvPr id="18" name="TextBox 96"/>
          <p:cNvSpPr txBox="1">
            <a:spLocks noChangeArrowheads="1"/>
          </p:cNvSpPr>
          <p:nvPr/>
        </p:nvSpPr>
        <p:spPr bwMode="auto">
          <a:xfrm rot="10800000">
            <a:off x="6310228" y="3638520"/>
            <a:ext cx="312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800040"/>
                </a:solidFill>
              </a:rPr>
              <a:t>_</a:t>
            </a:r>
            <a:endParaRPr lang="en-US" sz="2000" dirty="0">
              <a:solidFill>
                <a:srgbClr val="800040"/>
              </a:solidFill>
            </a:endParaRPr>
          </a:p>
        </p:txBody>
      </p:sp>
      <p:cxnSp>
        <p:nvCxnSpPr>
          <p:cNvPr id="19" name="Straight Arrow Connector 22"/>
          <p:cNvCxnSpPr>
            <a:cxnSpLocks noChangeShapeType="1"/>
          </p:cNvCxnSpPr>
          <p:nvPr/>
        </p:nvCxnSpPr>
        <p:spPr bwMode="auto">
          <a:xfrm rot="5400000">
            <a:off x="1779588" y="5105400"/>
            <a:ext cx="1066800" cy="1066800"/>
          </a:xfrm>
          <a:prstGeom prst="straightConnector1">
            <a:avLst/>
          </a:prstGeom>
          <a:noFill/>
          <a:ln w="19050">
            <a:solidFill>
              <a:srgbClr val="990033"/>
            </a:solidFill>
            <a:round/>
            <a:headEnd/>
            <a:tailEnd type="arrow" w="med" len="med"/>
          </a:ln>
        </p:spPr>
      </p:cxnSp>
      <p:graphicFrame>
        <p:nvGraphicFramePr>
          <p:cNvPr id="20" name="Object 4"/>
          <p:cNvGraphicFramePr>
            <a:graphicFrameLocks noChangeAspect="1"/>
          </p:cNvGraphicFramePr>
          <p:nvPr/>
        </p:nvGraphicFramePr>
        <p:xfrm>
          <a:off x="1679575" y="525780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5" name="Equation" r:id="rId8" imgW="533400" imgH="266700" progId="">
                  <p:embed/>
                </p:oleObj>
              </mc:Choice>
              <mc:Fallback>
                <p:oleObj name="Equation" r:id="rId8" imgW="5334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5257800"/>
                        <a:ext cx="6858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"/>
          <p:cNvGraphicFramePr>
            <a:graphicFrameLocks noChangeAspect="1"/>
          </p:cNvGraphicFramePr>
          <p:nvPr/>
        </p:nvGraphicFramePr>
        <p:xfrm>
          <a:off x="1703388" y="5791200"/>
          <a:ext cx="179387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" name="Equation" r:id="rId10" imgW="139700" imgH="203200" progId="">
                  <p:embed/>
                </p:oleObj>
              </mc:Choice>
              <mc:Fallback>
                <p:oleObj name="Equation" r:id="rId10" imgW="1397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5791200"/>
                        <a:ext cx="179387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00"/>
          <p:cNvSpPr txBox="1">
            <a:spLocks noChangeArrowheads="1"/>
          </p:cNvSpPr>
          <p:nvPr/>
        </p:nvSpPr>
        <p:spPr bwMode="auto">
          <a:xfrm>
            <a:off x="2057400" y="5791200"/>
            <a:ext cx="350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800040"/>
                </a:solidFill>
                <a:latin typeface="Symbol" pitchFamily="-107" charset="2"/>
              </a:rPr>
              <a:t>ν</a:t>
            </a:r>
            <a:endParaRPr lang="en-US" sz="2400">
              <a:solidFill>
                <a:srgbClr val="800040"/>
              </a:solidFill>
            </a:endParaRPr>
          </a:p>
        </p:txBody>
      </p:sp>
      <p:sp useBgFill="1">
        <p:nvSpPr>
          <p:cNvPr id="24" name="Curved Right Arrow 15"/>
          <p:cNvSpPr>
            <a:spLocks noChangeArrowheads="1"/>
          </p:cNvSpPr>
          <p:nvPr/>
        </p:nvSpPr>
        <p:spPr bwMode="auto">
          <a:xfrm rot="13553879">
            <a:off x="2370138" y="5278438"/>
            <a:ext cx="447675" cy="422275"/>
          </a:xfrm>
          <a:prstGeom prst="curvedRightArrow">
            <a:avLst>
              <a:gd name="adj1" fmla="val 25181"/>
              <a:gd name="adj2" fmla="val 50347"/>
              <a:gd name="adj3" fmla="val 24933"/>
            </a:avLst>
          </a:prstGeom>
          <a:ln w="9525">
            <a:solidFill>
              <a:srgbClr val="99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5" name="Straight Arrow Connector 22"/>
          <p:cNvCxnSpPr>
            <a:cxnSpLocks noChangeShapeType="1"/>
          </p:cNvCxnSpPr>
          <p:nvPr/>
        </p:nvCxnSpPr>
        <p:spPr bwMode="auto">
          <a:xfrm rot="5400000">
            <a:off x="1752600" y="2819400"/>
            <a:ext cx="1066800" cy="1066800"/>
          </a:xfrm>
          <a:prstGeom prst="straightConnector1">
            <a:avLst/>
          </a:prstGeom>
          <a:noFill/>
          <a:ln w="19050">
            <a:solidFill>
              <a:srgbClr val="990033"/>
            </a:solidFill>
            <a:round/>
            <a:headEnd/>
            <a:tailEnd type="arrow" w="med" len="med"/>
          </a:ln>
        </p:spPr>
      </p:cxnSp>
      <p:sp>
        <p:nvSpPr>
          <p:cNvPr id="26" name="Rectangle 104"/>
          <p:cNvSpPr>
            <a:spLocks noChangeArrowheads="1"/>
          </p:cNvSpPr>
          <p:nvPr/>
        </p:nvSpPr>
        <p:spPr bwMode="auto">
          <a:xfrm>
            <a:off x="1219200" y="2667000"/>
            <a:ext cx="1981200" cy="1371600"/>
          </a:xfrm>
          <a:prstGeom prst="rect">
            <a:avLst/>
          </a:prstGeom>
          <a:noFill/>
          <a:ln w="22225">
            <a:solidFill>
              <a:srgbClr val="00804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05"/>
          <p:cNvSpPr>
            <a:spLocks noChangeArrowheads="1"/>
          </p:cNvSpPr>
          <p:nvPr/>
        </p:nvSpPr>
        <p:spPr bwMode="auto">
          <a:xfrm>
            <a:off x="1219200" y="4953000"/>
            <a:ext cx="1981200" cy="1371600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8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1219200" y="4953000"/>
            <a:ext cx="1981200" cy="1371600"/>
          </a:xfrm>
          <a:prstGeom prst="straightConnector1">
            <a:avLst/>
          </a:prstGeom>
          <a:noFill/>
          <a:ln w="19050">
            <a:solidFill>
              <a:srgbClr val="FF0000">
                <a:alpha val="38039"/>
              </a:srgbClr>
            </a:solidFill>
            <a:round/>
            <a:headEnd/>
            <a:tailEnd/>
          </a:ln>
        </p:spPr>
      </p:cxnSp>
      <p:cxnSp>
        <p:nvCxnSpPr>
          <p:cNvPr id="29" name="Straight Arrow Connector 22"/>
          <p:cNvCxnSpPr>
            <a:cxnSpLocks noChangeShapeType="1"/>
          </p:cNvCxnSpPr>
          <p:nvPr/>
        </p:nvCxnSpPr>
        <p:spPr bwMode="auto">
          <a:xfrm rot="10800000">
            <a:off x="1219200" y="4953000"/>
            <a:ext cx="1981200" cy="1371600"/>
          </a:xfrm>
          <a:prstGeom prst="straightConnector1">
            <a:avLst/>
          </a:prstGeom>
          <a:noFill/>
          <a:ln w="19050">
            <a:solidFill>
              <a:srgbClr val="FF0000">
                <a:alpha val="47842"/>
              </a:srgbClr>
            </a:solidFill>
            <a:round/>
            <a:headEnd/>
            <a:tailEnd/>
          </a:ln>
        </p:spPr>
      </p:cxnSp>
      <p:sp>
        <p:nvSpPr>
          <p:cNvPr id="30" name="Curved Right Arrow 39"/>
          <p:cNvSpPr>
            <a:spLocks noChangeArrowheads="1"/>
          </p:cNvSpPr>
          <p:nvPr/>
        </p:nvSpPr>
        <p:spPr bwMode="auto">
          <a:xfrm rot="4070830" flipV="1">
            <a:off x="2359819" y="2886869"/>
            <a:ext cx="538162" cy="463550"/>
          </a:xfrm>
          <a:prstGeom prst="curvedRightArrow">
            <a:avLst>
              <a:gd name="adj1" fmla="val 24968"/>
              <a:gd name="adj2" fmla="val 49921"/>
              <a:gd name="adj3" fmla="val 27025"/>
            </a:avLst>
          </a:prstGeom>
          <a:solidFill>
            <a:schemeClr val="bg1"/>
          </a:solidFill>
          <a:ln w="9525">
            <a:solidFill>
              <a:srgbClr val="99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Up Arrow 46"/>
          <p:cNvSpPr>
            <a:spLocks noChangeArrowheads="1"/>
          </p:cNvSpPr>
          <p:nvPr/>
        </p:nvSpPr>
        <p:spPr bwMode="auto">
          <a:xfrm rot="2709918">
            <a:off x="2196306" y="3037682"/>
            <a:ext cx="296863" cy="514350"/>
          </a:xfrm>
          <a:prstGeom prst="upArrow">
            <a:avLst>
              <a:gd name="adj1" fmla="val 50000"/>
              <a:gd name="adj2" fmla="val 50069"/>
            </a:avLst>
          </a:prstGeom>
          <a:solidFill>
            <a:schemeClr val="bg1"/>
          </a:solidFill>
          <a:ln w="22225">
            <a:solidFill>
              <a:srgbClr val="8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Up Arrow 46"/>
          <p:cNvSpPr>
            <a:spLocks noChangeArrowheads="1"/>
          </p:cNvSpPr>
          <p:nvPr/>
        </p:nvSpPr>
        <p:spPr bwMode="auto">
          <a:xfrm rot="13553451">
            <a:off x="2223293" y="5323682"/>
            <a:ext cx="296863" cy="514350"/>
          </a:xfrm>
          <a:prstGeom prst="upArrow">
            <a:avLst>
              <a:gd name="adj1" fmla="val 50000"/>
              <a:gd name="adj2" fmla="val 50069"/>
            </a:avLst>
          </a:prstGeom>
          <a:solidFill>
            <a:schemeClr val="bg1"/>
          </a:solidFill>
          <a:ln w="22225">
            <a:solidFill>
              <a:srgbClr val="8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111"/>
          <p:cNvSpPr txBox="1">
            <a:spLocks noChangeArrowheads="1"/>
          </p:cNvSpPr>
          <p:nvPr/>
        </p:nvSpPr>
        <p:spPr bwMode="auto">
          <a:xfrm>
            <a:off x="3278188" y="2886075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5943600" y="3048000"/>
          <a:ext cx="63658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7" name="Equation" r:id="rId11" imgW="495300" imgH="266700" progId="">
                  <p:embed/>
                </p:oleObj>
              </mc:Choice>
              <mc:Fallback>
                <p:oleObj name="Equation" r:id="rId11" imgW="4953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048000"/>
                        <a:ext cx="636588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7"/>
          <p:cNvGraphicFramePr>
            <a:graphicFrameLocks noChangeAspect="1"/>
          </p:cNvGraphicFramePr>
          <p:nvPr/>
        </p:nvGraphicFramePr>
        <p:xfrm>
          <a:off x="5986463" y="3505200"/>
          <a:ext cx="179387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8" name="Equation" r:id="rId13" imgW="139700" imgH="203200" progId="">
                  <p:embed/>
                </p:oleObj>
              </mc:Choice>
              <mc:Fallback>
                <p:oleObj name="Equation" r:id="rId13" imgW="1397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6463" y="3505200"/>
                        <a:ext cx="179387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135"/>
          <p:cNvSpPr txBox="1">
            <a:spLocks noChangeArrowheads="1"/>
          </p:cNvSpPr>
          <p:nvPr/>
        </p:nvSpPr>
        <p:spPr bwMode="auto">
          <a:xfrm>
            <a:off x="6290397" y="3532510"/>
            <a:ext cx="36830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800040"/>
                </a:solidFill>
                <a:latin typeface="Symbol" pitchFamily="-107" charset="2"/>
              </a:rPr>
              <a:t>ν</a:t>
            </a:r>
            <a:endParaRPr lang="en-US" sz="2400" dirty="0">
              <a:solidFill>
                <a:srgbClr val="800040"/>
              </a:solidFill>
            </a:endParaRPr>
          </a:p>
        </p:txBody>
      </p:sp>
      <p:cxnSp>
        <p:nvCxnSpPr>
          <p:cNvPr id="37" name="Straight Arrow Connector 22"/>
          <p:cNvCxnSpPr>
            <a:cxnSpLocks noChangeShapeType="1"/>
          </p:cNvCxnSpPr>
          <p:nvPr/>
        </p:nvCxnSpPr>
        <p:spPr bwMode="auto">
          <a:xfrm rot="5400000">
            <a:off x="6089650" y="5029200"/>
            <a:ext cx="1066800" cy="1066800"/>
          </a:xfrm>
          <a:prstGeom prst="straightConnector1">
            <a:avLst/>
          </a:prstGeom>
          <a:noFill/>
          <a:ln w="19050">
            <a:solidFill>
              <a:srgbClr val="990033"/>
            </a:solidFill>
            <a:round/>
            <a:headEnd/>
            <a:tailEnd type="arrow" w="med" len="med"/>
          </a:ln>
        </p:spPr>
      </p:cxnSp>
      <p:graphicFrame>
        <p:nvGraphicFramePr>
          <p:cNvPr id="38" name="Object 8"/>
          <p:cNvGraphicFramePr>
            <a:graphicFrameLocks noChangeAspect="1"/>
          </p:cNvGraphicFramePr>
          <p:nvPr/>
        </p:nvGraphicFramePr>
        <p:xfrm>
          <a:off x="5989638" y="518160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9" name="Equation" r:id="rId14" imgW="533400" imgH="266700" progId="">
                  <p:embed/>
                </p:oleObj>
              </mc:Choice>
              <mc:Fallback>
                <p:oleObj name="Equation" r:id="rId14" imgW="5334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9638" y="5181600"/>
                        <a:ext cx="6858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9"/>
          <p:cNvGraphicFramePr>
            <a:graphicFrameLocks noChangeAspect="1"/>
          </p:cNvGraphicFramePr>
          <p:nvPr/>
        </p:nvGraphicFramePr>
        <p:xfrm>
          <a:off x="6013450" y="5715000"/>
          <a:ext cx="179388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" name="Equation" r:id="rId15" imgW="139700" imgH="203200" progId="">
                  <p:embed/>
                </p:oleObj>
              </mc:Choice>
              <mc:Fallback>
                <p:oleObj name="Equation" r:id="rId15" imgW="1397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3450" y="5715000"/>
                        <a:ext cx="179388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140"/>
          <p:cNvSpPr txBox="1">
            <a:spLocks noChangeArrowheads="1"/>
          </p:cNvSpPr>
          <p:nvPr/>
        </p:nvSpPr>
        <p:spPr bwMode="auto">
          <a:xfrm>
            <a:off x="6465883" y="5755720"/>
            <a:ext cx="350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800040"/>
                </a:solidFill>
                <a:latin typeface="Symbol" pitchFamily="-107" charset="2"/>
              </a:rPr>
              <a:t>ν</a:t>
            </a:r>
            <a:endParaRPr lang="en-US" sz="2400" dirty="0">
              <a:solidFill>
                <a:srgbClr val="800040"/>
              </a:solidFill>
            </a:endParaRPr>
          </a:p>
        </p:txBody>
      </p:sp>
      <p:sp useBgFill="1">
        <p:nvSpPr>
          <p:cNvPr id="41" name="Curved Right Arrow 15"/>
          <p:cNvSpPr>
            <a:spLocks noChangeArrowheads="1"/>
          </p:cNvSpPr>
          <p:nvPr/>
        </p:nvSpPr>
        <p:spPr bwMode="auto">
          <a:xfrm rot="13553879">
            <a:off x="6680200" y="5202238"/>
            <a:ext cx="447675" cy="422275"/>
          </a:xfrm>
          <a:prstGeom prst="curvedRightArrow">
            <a:avLst>
              <a:gd name="adj1" fmla="val 25181"/>
              <a:gd name="adj2" fmla="val 50347"/>
              <a:gd name="adj3" fmla="val 24933"/>
            </a:avLst>
          </a:prstGeom>
          <a:ln w="9525">
            <a:solidFill>
              <a:srgbClr val="99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2" name="Straight Arrow Connector 22"/>
          <p:cNvCxnSpPr>
            <a:cxnSpLocks noChangeShapeType="1"/>
          </p:cNvCxnSpPr>
          <p:nvPr/>
        </p:nvCxnSpPr>
        <p:spPr bwMode="auto">
          <a:xfrm rot="5400000">
            <a:off x="6062663" y="2819400"/>
            <a:ext cx="1066800" cy="1066800"/>
          </a:xfrm>
          <a:prstGeom prst="straightConnector1">
            <a:avLst/>
          </a:prstGeom>
          <a:noFill/>
          <a:ln w="19050">
            <a:solidFill>
              <a:srgbClr val="990033"/>
            </a:solidFill>
            <a:round/>
            <a:headEnd/>
            <a:tailEnd type="arrow" w="med" len="med"/>
          </a:ln>
        </p:spPr>
      </p:cxnSp>
      <p:sp>
        <p:nvSpPr>
          <p:cNvPr id="43" name="Rectangle 144"/>
          <p:cNvSpPr>
            <a:spLocks noChangeArrowheads="1"/>
          </p:cNvSpPr>
          <p:nvPr/>
        </p:nvSpPr>
        <p:spPr bwMode="auto">
          <a:xfrm>
            <a:off x="5638800" y="4953000"/>
            <a:ext cx="1981200" cy="1371600"/>
          </a:xfrm>
          <a:prstGeom prst="rect">
            <a:avLst/>
          </a:prstGeom>
          <a:noFill/>
          <a:ln w="22225">
            <a:solidFill>
              <a:srgbClr val="00804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145"/>
          <p:cNvSpPr>
            <a:spLocks noChangeArrowheads="1"/>
          </p:cNvSpPr>
          <p:nvPr/>
        </p:nvSpPr>
        <p:spPr bwMode="auto">
          <a:xfrm>
            <a:off x="5562600" y="2590800"/>
            <a:ext cx="1981200" cy="1371600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5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5562600" y="2590800"/>
            <a:ext cx="1981200" cy="1371600"/>
          </a:xfrm>
          <a:prstGeom prst="straightConnector1">
            <a:avLst/>
          </a:prstGeom>
          <a:noFill/>
          <a:ln w="19050">
            <a:solidFill>
              <a:srgbClr val="FF0000">
                <a:alpha val="38039"/>
              </a:srgbClr>
            </a:solidFill>
            <a:round/>
            <a:headEnd/>
            <a:tailEnd/>
          </a:ln>
        </p:spPr>
      </p:cxnSp>
      <p:cxnSp>
        <p:nvCxnSpPr>
          <p:cNvPr id="46" name="Straight Arrow Connector 22"/>
          <p:cNvCxnSpPr>
            <a:cxnSpLocks noChangeShapeType="1"/>
          </p:cNvCxnSpPr>
          <p:nvPr/>
        </p:nvCxnSpPr>
        <p:spPr bwMode="auto">
          <a:xfrm rot="10800000">
            <a:off x="5562600" y="2590800"/>
            <a:ext cx="1981200" cy="1371600"/>
          </a:xfrm>
          <a:prstGeom prst="straightConnector1">
            <a:avLst/>
          </a:prstGeom>
          <a:noFill/>
          <a:ln w="19050">
            <a:solidFill>
              <a:srgbClr val="FF0000">
                <a:alpha val="47842"/>
              </a:srgbClr>
            </a:solidFill>
            <a:round/>
            <a:headEnd/>
            <a:tailEnd/>
          </a:ln>
        </p:spPr>
      </p:cxnSp>
      <p:sp>
        <p:nvSpPr>
          <p:cNvPr id="47" name="Curved Right Arrow 39"/>
          <p:cNvSpPr>
            <a:spLocks noChangeArrowheads="1"/>
          </p:cNvSpPr>
          <p:nvPr/>
        </p:nvSpPr>
        <p:spPr bwMode="auto">
          <a:xfrm rot="4070830" flipV="1">
            <a:off x="6669882" y="2886869"/>
            <a:ext cx="538162" cy="463550"/>
          </a:xfrm>
          <a:prstGeom prst="curvedRightArrow">
            <a:avLst>
              <a:gd name="adj1" fmla="val 24968"/>
              <a:gd name="adj2" fmla="val 49921"/>
              <a:gd name="adj3" fmla="val 27025"/>
            </a:avLst>
          </a:prstGeom>
          <a:solidFill>
            <a:schemeClr val="bg1"/>
          </a:solidFill>
          <a:ln w="9525">
            <a:solidFill>
              <a:srgbClr val="9900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Up Arrow 46"/>
          <p:cNvSpPr>
            <a:spLocks noChangeArrowheads="1"/>
          </p:cNvSpPr>
          <p:nvPr/>
        </p:nvSpPr>
        <p:spPr bwMode="auto">
          <a:xfrm rot="2709918">
            <a:off x="6506368" y="3037682"/>
            <a:ext cx="296863" cy="514350"/>
          </a:xfrm>
          <a:prstGeom prst="upArrow">
            <a:avLst>
              <a:gd name="adj1" fmla="val 50000"/>
              <a:gd name="adj2" fmla="val 50069"/>
            </a:avLst>
          </a:prstGeom>
          <a:solidFill>
            <a:schemeClr val="bg1"/>
          </a:solidFill>
          <a:ln w="22225">
            <a:solidFill>
              <a:srgbClr val="8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Up Arrow 46"/>
          <p:cNvSpPr>
            <a:spLocks noChangeArrowheads="1"/>
          </p:cNvSpPr>
          <p:nvPr/>
        </p:nvSpPr>
        <p:spPr bwMode="auto">
          <a:xfrm rot="13553451">
            <a:off x="6533356" y="5247482"/>
            <a:ext cx="296863" cy="514350"/>
          </a:xfrm>
          <a:prstGeom prst="upArrow">
            <a:avLst>
              <a:gd name="adj1" fmla="val 50000"/>
              <a:gd name="adj2" fmla="val 50069"/>
            </a:avLst>
          </a:prstGeom>
          <a:solidFill>
            <a:schemeClr val="bg1"/>
          </a:solidFill>
          <a:ln w="22225">
            <a:solidFill>
              <a:srgbClr val="8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Box 151"/>
          <p:cNvSpPr txBox="1">
            <a:spLocks noChangeArrowheads="1"/>
          </p:cNvSpPr>
          <p:nvPr/>
        </p:nvSpPr>
        <p:spPr bwMode="auto">
          <a:xfrm>
            <a:off x="7588250" y="2886075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" name="TextBox 152"/>
          <p:cNvSpPr txBox="1">
            <a:spLocks noChangeArrowheads="1"/>
          </p:cNvSpPr>
          <p:nvPr/>
        </p:nvSpPr>
        <p:spPr bwMode="auto">
          <a:xfrm>
            <a:off x="228600" y="29718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Left</a:t>
            </a:r>
          </a:p>
        </p:txBody>
      </p:sp>
      <p:sp>
        <p:nvSpPr>
          <p:cNvPr id="52" name="TextBox 153"/>
          <p:cNvSpPr txBox="1">
            <a:spLocks noChangeArrowheads="1"/>
          </p:cNvSpPr>
          <p:nvPr/>
        </p:nvSpPr>
        <p:spPr bwMode="auto">
          <a:xfrm>
            <a:off x="152400" y="5257800"/>
            <a:ext cx="895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Right</a:t>
            </a:r>
          </a:p>
        </p:txBody>
      </p:sp>
      <p:graphicFrame>
        <p:nvGraphicFramePr>
          <p:cNvPr id="53" name="Object 10"/>
          <p:cNvGraphicFramePr>
            <a:graphicFrameLocks noChangeAspect="1"/>
          </p:cNvGraphicFramePr>
          <p:nvPr/>
        </p:nvGraphicFramePr>
        <p:xfrm>
          <a:off x="1649413" y="2971800"/>
          <a:ext cx="6365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1" name="Equation" r:id="rId16" imgW="495300" imgH="266700" progId="">
                  <p:embed/>
                </p:oleObj>
              </mc:Choice>
              <mc:Fallback>
                <p:oleObj name="Equation" r:id="rId16" imgW="4953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9413" y="2971800"/>
                        <a:ext cx="636587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11"/>
          <p:cNvGraphicFramePr>
            <a:graphicFrameLocks noChangeAspect="1"/>
          </p:cNvGraphicFramePr>
          <p:nvPr/>
        </p:nvGraphicFramePr>
        <p:xfrm>
          <a:off x="304800" y="556260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" name="Equation" r:id="rId17" imgW="533400" imgH="266700" progId="">
                  <p:embed/>
                </p:oleObj>
              </mc:Choice>
              <mc:Fallback>
                <p:oleObj name="Equation" r:id="rId17" imgW="5334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562600"/>
                        <a:ext cx="6858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18"/>
          <p:cNvSpPr txBox="1">
            <a:spLocks noChangeArrowheads="1"/>
          </p:cNvSpPr>
          <p:nvPr/>
        </p:nvSpPr>
        <p:spPr bwMode="auto">
          <a:xfrm>
            <a:off x="5334000" y="2209800"/>
            <a:ext cx="2703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left-handed </a:t>
            </a:r>
            <a:r>
              <a:rPr lang="en-US" dirty="0" err="1">
                <a:solidFill>
                  <a:srgbClr val="FF0000"/>
                </a:solidFill>
                <a:latin typeface="Symbol" pitchFamily="-107" charset="2"/>
              </a:rPr>
              <a:t>ν</a:t>
            </a:r>
            <a:r>
              <a:rPr lang="en-US" dirty="0">
                <a:solidFill>
                  <a:srgbClr val="FF0000"/>
                </a:solidFill>
              </a:rPr>
              <a:t>: not seen</a:t>
            </a:r>
          </a:p>
        </p:txBody>
      </p:sp>
      <p:sp>
        <p:nvSpPr>
          <p:cNvPr id="56" name="TextBox 18"/>
          <p:cNvSpPr txBox="1">
            <a:spLocks noChangeArrowheads="1"/>
          </p:cNvSpPr>
          <p:nvPr/>
        </p:nvSpPr>
        <p:spPr bwMode="auto">
          <a:xfrm>
            <a:off x="914400" y="4572000"/>
            <a:ext cx="29273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right -handed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Symbol" pitchFamily="-107" charset="2"/>
              </a:rPr>
              <a:t>ν</a:t>
            </a:r>
            <a:r>
              <a:rPr lang="en-US" dirty="0">
                <a:solidFill>
                  <a:srgbClr val="FF0000"/>
                </a:solidFill>
              </a:rPr>
              <a:t>: not seen</a:t>
            </a:r>
          </a:p>
        </p:txBody>
      </p:sp>
      <p:sp>
        <p:nvSpPr>
          <p:cNvPr id="57" name="TextBox 20"/>
          <p:cNvSpPr txBox="1">
            <a:spLocks noChangeArrowheads="1"/>
          </p:cNvSpPr>
          <p:nvPr/>
        </p:nvSpPr>
        <p:spPr bwMode="auto">
          <a:xfrm rot="10800000">
            <a:off x="6464138" y="2286000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_</a:t>
            </a:r>
          </a:p>
        </p:txBody>
      </p:sp>
      <p:sp>
        <p:nvSpPr>
          <p:cNvPr id="58" name="TextBox 152"/>
          <p:cNvSpPr txBox="1">
            <a:spLocks noChangeArrowheads="1"/>
          </p:cNvSpPr>
          <p:nvPr/>
        </p:nvSpPr>
        <p:spPr bwMode="auto">
          <a:xfrm>
            <a:off x="3886200" y="2895600"/>
            <a:ext cx="322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</a:t>
            </a:r>
          </a:p>
        </p:txBody>
      </p:sp>
      <p:sp>
        <p:nvSpPr>
          <p:cNvPr id="59" name="TextBox 152"/>
          <p:cNvSpPr txBox="1">
            <a:spLocks noChangeArrowheads="1"/>
          </p:cNvSpPr>
          <p:nvPr/>
        </p:nvSpPr>
        <p:spPr bwMode="auto">
          <a:xfrm>
            <a:off x="4495800" y="56388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60" name="Rectangle 59"/>
          <p:cNvSpPr/>
          <p:nvPr/>
        </p:nvSpPr>
        <p:spPr>
          <a:xfrm rot="10800000">
            <a:off x="6462506" y="584835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40"/>
                </a:solidFill>
              </a:rPr>
              <a:t>_</a:t>
            </a:r>
            <a:endParaRPr lang="en-US" dirty="0">
              <a:solidFill>
                <a:srgbClr val="800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4" grpId="0" animBg="1"/>
      <p:bldP spid="27" grpId="0" animBg="1"/>
      <p:bldP spid="32" grpId="0" animBg="1"/>
      <p:bldP spid="36" grpId="0"/>
      <p:bldP spid="44" grpId="0" animBg="1"/>
      <p:bldP spid="47" grpId="0" animBg="1"/>
      <p:bldP spid="48" grpId="0" animBg="1"/>
      <p:bldP spid="50" grpId="0"/>
      <p:bldP spid="55" grpId="0"/>
      <p:bldP spid="56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64956" cy="818709"/>
          </a:xfrm>
        </p:spPr>
        <p:txBody>
          <a:bodyPr/>
          <a:lstStyle/>
          <a:p>
            <a:r>
              <a:rPr lang="en-US" dirty="0" smtClean="0"/>
              <a:t>Summary of Lecture 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830" y="4166253"/>
            <a:ext cx="3977705" cy="1969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1260" y="661273"/>
            <a:ext cx="8802422" cy="6093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Measurements of 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ϕ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, the phase of </a:t>
            </a:r>
            <a:r>
              <a:rPr lang="en-US" dirty="0" err="1" smtClean="0">
                <a:sym typeface="Wingdings"/>
              </a:rPr>
              <a:t>V</a:t>
            </a:r>
            <a:r>
              <a:rPr lang="en-US" baseline="-25000" dirty="0" err="1" smtClean="0">
                <a:sym typeface="Wingdings"/>
              </a:rPr>
              <a:t>td</a:t>
            </a:r>
            <a:r>
              <a:rPr lang="en-US" dirty="0" smtClean="0">
                <a:sym typeface="Wingdings"/>
              </a:rPr>
              <a:t> agree with constraint set by measurements of</a:t>
            </a:r>
          </a:p>
          <a:p>
            <a:r>
              <a:rPr lang="en-US" dirty="0" smtClean="0">
                <a:sym typeface="Wingdings"/>
              </a:rPr>
              <a:t>	|</a:t>
            </a:r>
            <a:r>
              <a:rPr lang="en-US" dirty="0" err="1" smtClean="0">
                <a:sym typeface="Wingdings"/>
              </a:rPr>
              <a:t>V</a:t>
            </a:r>
            <a:r>
              <a:rPr lang="en-US" baseline="-25000" dirty="0" err="1" smtClean="0">
                <a:sym typeface="Wingdings"/>
              </a:rPr>
              <a:t>td</a:t>
            </a:r>
            <a:r>
              <a:rPr lang="en-US" dirty="0" smtClean="0">
                <a:sym typeface="Wingdings"/>
              </a:rPr>
              <a:t>| (from B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-B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mixing); |</a:t>
            </a:r>
            <a:r>
              <a:rPr lang="en-US" dirty="0" err="1" smtClean="0">
                <a:sym typeface="Wingdings"/>
              </a:rPr>
              <a:t>V</a:t>
            </a:r>
            <a:r>
              <a:rPr lang="en-US" baseline="-25000" dirty="0" err="1" smtClean="0">
                <a:sym typeface="Wingdings"/>
              </a:rPr>
              <a:t>ub</a:t>
            </a:r>
            <a:r>
              <a:rPr lang="en-US" dirty="0" smtClean="0">
                <a:sym typeface="Wingdings"/>
              </a:rPr>
              <a:t>| (from </a:t>
            </a:r>
            <a:r>
              <a:rPr lang="en-US" dirty="0" err="1" smtClean="0">
                <a:sym typeface="Wingdings"/>
              </a:rPr>
              <a:t>Bπe</a:t>
            </a:r>
            <a:r>
              <a:rPr lang="en-US" baseline="30000" dirty="0" err="1" smtClean="0">
                <a:sym typeface="Wingdings"/>
              </a:rPr>
              <a:t>-</a:t>
            </a:r>
            <a:r>
              <a:rPr lang="en-US" dirty="0" err="1" smtClean="0">
                <a:sym typeface="Wingdings"/>
              </a:rPr>
              <a:t>ν</a:t>
            </a:r>
            <a:r>
              <a:rPr lang="en-US" dirty="0" smtClean="0">
                <a:sym typeface="Wingdings"/>
              </a:rPr>
              <a:t>); and </a:t>
            </a:r>
            <a:r>
              <a:rPr lang="en-US" dirty="0" err="1" smtClean="0">
                <a:sym typeface="Wingdings"/>
              </a:rPr>
              <a:t>ε</a:t>
            </a:r>
            <a:r>
              <a:rPr lang="en-US" dirty="0" smtClean="0">
                <a:sym typeface="Wingdings"/>
              </a:rPr>
              <a:t> (from CPV in K-mesons) .</a:t>
            </a:r>
          </a:p>
          <a:p>
            <a:r>
              <a:rPr lang="en-US" sz="1200" dirty="0" smtClean="0">
                <a:sym typeface="Wingdings"/>
              </a:rPr>
              <a:t>    </a:t>
            </a: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Kobayashi &amp; </a:t>
            </a:r>
            <a:r>
              <a:rPr lang="en-US" dirty="0" err="1" smtClean="0">
                <a:sym typeface="Wingdings"/>
              </a:rPr>
              <a:t>Maskawa</a:t>
            </a:r>
            <a:r>
              <a:rPr lang="en-US" dirty="0" smtClean="0">
                <a:sym typeface="Wingdings"/>
              </a:rPr>
              <a:t> shared the 2008 Nobel prize for their 6-quark model for CPV.</a:t>
            </a:r>
          </a:p>
          <a:p>
            <a:r>
              <a:rPr lang="en-US" sz="1200" dirty="0" smtClean="0">
                <a:sym typeface="Wingdings"/>
              </a:rPr>
              <a:t>    </a:t>
            </a: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Subsequent measurements produced a precision measurement of  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ϕ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smtClean="0">
                <a:sym typeface="Wingdings"/>
              </a:rPr>
              <a:t>= 21.9</a:t>
            </a:r>
            <a:r>
              <a:rPr lang="en-US" baseline="30000" smtClean="0">
                <a:sym typeface="Wingdings"/>
              </a:rPr>
              <a:t>o</a:t>
            </a:r>
            <a:r>
              <a:rPr lang="en-US" smtClean="0">
                <a:sym typeface="Wingdings"/>
              </a:rPr>
              <a:t>±0.6</a:t>
            </a:r>
            <a:r>
              <a:rPr lang="en-US" baseline="30000" smtClean="0">
                <a:sym typeface="Wingdings"/>
              </a:rPr>
              <a:t>o</a:t>
            </a:r>
            <a:endParaRPr lang="en-US" baseline="30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	and first measurements of 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ϕ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=86.7</a:t>
            </a:r>
            <a:r>
              <a:rPr lang="en-US" baseline="30000" dirty="0" smtClean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±3.5</a:t>
            </a:r>
            <a:r>
              <a:rPr lang="en-US" baseline="30000" dirty="0" smtClean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ϕ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=76.2</a:t>
            </a:r>
            <a:r>
              <a:rPr lang="en-US" baseline="30000" dirty="0" smtClean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±5.0</a:t>
            </a:r>
            <a:r>
              <a:rPr lang="en-US" baseline="30000" dirty="0" smtClean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.</a:t>
            </a:r>
          </a:p>
          <a:p>
            <a:r>
              <a:rPr lang="en-US" sz="1200" dirty="0" smtClean="0">
                <a:sym typeface="Wingdings"/>
              </a:rPr>
              <a:t>   </a:t>
            </a: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At current precision,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US" baseline="-25000" dirty="0" smtClean="0"/>
              <a:t>1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+ϕ</a:t>
            </a:r>
            <a:r>
              <a:rPr lang="en-US" baseline="-25000" dirty="0" smtClean="0"/>
              <a:t>2</a:t>
            </a:r>
            <a:r>
              <a:rPr lang="en-US" dirty="0" smtClean="0"/>
              <a:t>+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US" baseline="-25000" dirty="0" smtClean="0"/>
              <a:t>3</a:t>
            </a:r>
            <a:r>
              <a:rPr lang="en-US" dirty="0" smtClean="0"/>
              <a:t>= 185.9</a:t>
            </a:r>
            <a:r>
              <a:rPr lang="en-US" baseline="30000" dirty="0" smtClean="0"/>
              <a:t>o</a:t>
            </a:r>
            <a:r>
              <a:rPr lang="en-US" dirty="0" smtClean="0"/>
              <a:t>±6.1</a:t>
            </a:r>
            <a:r>
              <a:rPr lang="en-US" baseline="30000" dirty="0" smtClean="0"/>
              <a:t>o,</a:t>
            </a:r>
            <a:r>
              <a:rPr lang="en-US" dirty="0" smtClean="0"/>
              <a:t>,</a:t>
            </a:r>
            <a:r>
              <a:rPr lang="en-US" dirty="0" smtClean="0">
                <a:sym typeface="Wingdings"/>
              </a:rPr>
              <a:t> consistent with a closed triangle.</a:t>
            </a:r>
          </a:p>
          <a:p>
            <a:pPr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Large direct CP violations are observed, such as a ~30% difference between B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&amp; B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</a:t>
            </a:r>
          </a:p>
          <a:p>
            <a:endParaRPr lang="en-US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All observed CP violation measurements can be  </a:t>
            </a:r>
          </a:p>
          <a:p>
            <a:r>
              <a:rPr lang="en-US" dirty="0" smtClean="0">
                <a:sym typeface="Wingdings"/>
              </a:rPr>
              <a:t>	attributed to the KM phase in the 6-quark  </a:t>
            </a:r>
          </a:p>
          <a:p>
            <a:r>
              <a:rPr lang="en-US" dirty="0" smtClean="0">
                <a:sym typeface="Wingdings"/>
              </a:rPr>
              <a:t>         flavor mixing matrix. The CP violations in the</a:t>
            </a:r>
          </a:p>
          <a:p>
            <a:r>
              <a:rPr lang="en-US" dirty="0" smtClean="0">
                <a:sym typeface="Wingdings"/>
              </a:rPr>
              <a:t>	3</a:t>
            </a:r>
            <a:r>
              <a:rPr lang="en-US" baseline="30000" dirty="0" smtClean="0">
                <a:sym typeface="Wingdings"/>
              </a:rPr>
              <a:t>rd</a:t>
            </a:r>
            <a:r>
              <a:rPr lang="en-US" dirty="0" smtClean="0">
                <a:sym typeface="Wingdings"/>
              </a:rPr>
              <a:t> generation </a:t>
            </a:r>
            <a:r>
              <a:rPr lang="en-US" dirty="0" err="1" smtClean="0"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-quark, </a:t>
            </a:r>
            <a:r>
              <a:rPr lang="en-US" dirty="0" err="1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-quark are near their</a:t>
            </a:r>
          </a:p>
          <a:p>
            <a:r>
              <a:rPr lang="en-US" dirty="0" smtClean="0">
                <a:sym typeface="Wingdings"/>
              </a:rPr>
              <a:t>	maximum possible values (</a:t>
            </a:r>
            <a:r>
              <a:rPr lang="en-US" dirty="0" err="1" smtClean="0">
                <a:sym typeface="Wingdings"/>
              </a:rPr>
              <a:t>e.g</a:t>
            </a:r>
            <a:r>
              <a:rPr lang="en-US" dirty="0" smtClean="0">
                <a:sym typeface="Wingdings"/>
              </a:rPr>
              <a:t>, sin2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ϕ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≈0.68</a:t>
            </a:r>
          </a:p>
          <a:p>
            <a:r>
              <a:rPr lang="en-US" i="1" dirty="0" smtClean="0">
                <a:sym typeface="Wingdings"/>
              </a:rPr>
              <a:t>	</a:t>
            </a:r>
            <a:r>
              <a:rPr lang="en-US" i="1" dirty="0" err="1" smtClean="0">
                <a:sym typeface="Wingdings"/>
              </a:rPr>
              <a:t>vs</a:t>
            </a:r>
            <a:r>
              <a:rPr lang="en-US" dirty="0" smtClean="0">
                <a:sym typeface="Wingdings"/>
              </a:rPr>
              <a:t> a maximum possible value of 1). </a:t>
            </a:r>
          </a:p>
          <a:p>
            <a:r>
              <a:rPr lang="en-US" sz="1200" dirty="0" smtClean="0">
                <a:sym typeface="Wingdings"/>
              </a:rPr>
              <a:t>    </a:t>
            </a: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All measured constraints on the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 &amp; </a:t>
            </a:r>
            <a:r>
              <a:rPr lang="en-US" dirty="0" err="1" smtClean="0">
                <a:sym typeface="Wingdings"/>
              </a:rPr>
              <a:t>η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Wolfenstein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	parameters are consistent with each other.</a:t>
            </a:r>
          </a:p>
          <a:p>
            <a:endParaRPr lang="en-US" dirty="0" smtClean="0">
              <a:sym typeface="Wingdings"/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>
            <a:off x="2153416" y="12510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0800000">
            <a:off x="7935822" y="344378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9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11" y="-114604"/>
            <a:ext cx="8839590" cy="999225"/>
          </a:xfrm>
        </p:spPr>
        <p:txBody>
          <a:bodyPr>
            <a:normAutofit/>
          </a:bodyPr>
          <a:lstStyle/>
          <a:p>
            <a:r>
              <a:rPr lang="en-US" dirty="0" smtClean="0"/>
              <a:t>Neutrinos oscillate </a:t>
            </a:r>
            <a:r>
              <a:rPr lang="en-US" sz="3556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they have mass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83493" y="2116486"/>
            <a:ext cx="447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/>
              </a:rPr>
              <a:t>ν</a:t>
            </a:r>
            <a:r>
              <a:rPr lang="en-US" sz="2400" baseline="-25000" dirty="0" err="1" smtClean="0"/>
              <a:t>e</a:t>
            </a:r>
            <a:endParaRPr lang="en-US" sz="24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395566" y="1738041"/>
            <a:ext cx="186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Δm</a:t>
            </a:r>
            <a:r>
              <a:rPr lang="en-US" sz="1600" baseline="-25000" dirty="0" err="1" smtClean="0"/>
              <a:t>sol</a:t>
            </a:r>
            <a:r>
              <a:rPr lang="en-US" sz="1600" dirty="0" smtClean="0"/>
              <a:t> ≈7.6 </a:t>
            </a:r>
            <a:r>
              <a:rPr lang="en-US" sz="1600" dirty="0" err="1" smtClean="0"/>
              <a:t>x</a:t>
            </a:r>
            <a:r>
              <a:rPr lang="en-US" sz="1600" dirty="0" smtClean="0"/>
              <a:t> 10</a:t>
            </a:r>
            <a:r>
              <a:rPr lang="en-US" sz="1600" baseline="30000" dirty="0" smtClean="0"/>
              <a:t>-5</a:t>
            </a:r>
            <a:r>
              <a:rPr lang="en-US" sz="1600" dirty="0" smtClean="0"/>
              <a:t> 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3683155" y="1806595"/>
            <a:ext cx="212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57219" y="1796612"/>
            <a:ext cx="3100135" cy="1588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25579" y="2082178"/>
            <a:ext cx="329205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47134" y="2002619"/>
            <a:ext cx="12795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sz="1600" dirty="0" err="1" smtClean="0"/>
              <a:t>Δm</a:t>
            </a:r>
            <a:r>
              <a:rPr lang="en-US" sz="1600" baseline="-25000" dirty="0" err="1" smtClean="0"/>
              <a:t>atm</a:t>
            </a:r>
            <a:r>
              <a:rPr lang="en-US" sz="1600" dirty="0" smtClean="0"/>
              <a:t>≈</a:t>
            </a:r>
          </a:p>
          <a:p>
            <a:r>
              <a:rPr lang="en-US" sz="1600" dirty="0" smtClean="0"/>
              <a:t>2.3 </a:t>
            </a:r>
            <a:r>
              <a:rPr lang="en-US" sz="1600" dirty="0" err="1" smtClean="0"/>
              <a:t>x</a:t>
            </a:r>
            <a:r>
              <a:rPr lang="en-US" sz="1600" dirty="0" smtClean="0"/>
              <a:t> 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5812301" y="2089554"/>
            <a:ext cx="212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1593191" y="4927733"/>
            <a:ext cx="5606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 far we only know Δm</a:t>
            </a:r>
            <a:r>
              <a:rPr lang="en-US" baseline="30000" dirty="0" smtClean="0"/>
              <a:t>2</a:t>
            </a:r>
            <a:r>
              <a:rPr lang="en-US" dirty="0" smtClean="0"/>
              <a:t> values, no absolute mass values.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48986" y="5857378"/>
            <a:ext cx="715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Cosmological measurements:  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m</a:t>
            </a:r>
            <a:r>
              <a:rPr lang="en-US" baseline="-25000" dirty="0" err="1" smtClean="0">
                <a:solidFill>
                  <a:srgbClr val="800000"/>
                </a:solidFill>
                <a:latin typeface="Lucida Grande"/>
                <a:ea typeface="Lucida Grande"/>
                <a:cs typeface="Lucida Grande"/>
              </a:rPr>
              <a:t>ν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&lt; 0.7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eV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(95%  confidence level)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 rot="20657335">
            <a:off x="5085210" y="5467139"/>
            <a:ext cx="958741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-11000" dirty="0" smtClean="0">
                <a:solidFill>
                  <a:schemeClr val="bg2">
                    <a:lumMod val="25000"/>
                  </a:schemeClr>
                </a:solidFill>
              </a:rPr>
              <a:t>~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10</a:t>
            </a:r>
            <a:r>
              <a:rPr lang="en-US" baseline="30000" dirty="0" smtClean="0">
                <a:solidFill>
                  <a:schemeClr val="bg2">
                    <a:lumMod val="25000"/>
                  </a:schemeClr>
                </a:solidFill>
              </a:rPr>
              <a:t>-6 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baseline="-25000" dirty="0" smtClean="0">
                <a:solidFill>
                  <a:schemeClr val="bg2">
                    <a:lumMod val="25000"/>
                  </a:schemeClr>
                </a:solidFill>
              </a:rPr>
              <a:t>e</a:t>
            </a:r>
            <a:endParaRPr lang="en-US" baseline="-25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326447" y="2215151"/>
            <a:ext cx="329205" cy="1588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43" y="1484310"/>
            <a:ext cx="4659409" cy="3135394"/>
          </a:xfrm>
          <a:prstGeom prst="rect">
            <a:avLst/>
          </a:prstGeom>
        </p:spPr>
      </p:pic>
      <p:sp useBgFill="1">
        <p:nvSpPr>
          <p:cNvPr id="26" name="Oval 25"/>
          <p:cNvSpPr/>
          <p:nvPr/>
        </p:nvSpPr>
        <p:spPr>
          <a:xfrm>
            <a:off x="4023100" y="2618173"/>
            <a:ext cx="341586" cy="407330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939183" y="2516183"/>
            <a:ext cx="466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Symbol"/>
              </a:rPr>
              <a:t>ν</a:t>
            </a:r>
            <a:r>
              <a:rPr lang="en-US" sz="2400" baseline="-25000" dirty="0" err="1" smtClean="0">
                <a:solidFill>
                  <a:srgbClr val="0000FF"/>
                </a:solidFill>
                <a:latin typeface="Symbol"/>
              </a:rPr>
              <a:t>μ</a:t>
            </a:r>
            <a:endParaRPr lang="en-US" sz="2400" baseline="-25000" dirty="0">
              <a:solidFill>
                <a:srgbClr val="0000FF"/>
              </a:solidFill>
              <a:latin typeface="Symbol"/>
            </a:endParaRPr>
          </a:p>
        </p:txBody>
      </p:sp>
      <p:sp useBgFill="1">
        <p:nvSpPr>
          <p:cNvPr id="28" name="Oval 27"/>
          <p:cNvSpPr/>
          <p:nvPr/>
        </p:nvSpPr>
        <p:spPr>
          <a:xfrm>
            <a:off x="4134463" y="3165640"/>
            <a:ext cx="341586" cy="429173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069939" y="3106871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/>
              </a:rPr>
              <a:t>n</a:t>
            </a:r>
            <a:r>
              <a:rPr lang="en-US" sz="2400" baseline="-15000" dirty="0" err="1" smtClean="0">
                <a:solidFill>
                  <a:srgbClr val="FF0000"/>
                </a:solidFill>
                <a:latin typeface="Symbol"/>
              </a:rPr>
              <a:t>τ</a:t>
            </a:r>
            <a:endParaRPr lang="en-US" sz="2400" baseline="-15000" dirty="0">
              <a:solidFill>
                <a:srgbClr val="FF0000"/>
              </a:solidFill>
              <a:latin typeface="Symbo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2792" y="1621929"/>
            <a:ext cx="202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Daya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Bay measured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      this region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21510" y="1621929"/>
            <a:ext cx="135709" cy="417547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endCxn id="25" idx="3"/>
          </p:cNvCxnSpPr>
          <p:nvPr/>
        </p:nvCxnSpPr>
        <p:spPr>
          <a:xfrm flipV="1">
            <a:off x="1457193" y="1978328"/>
            <a:ext cx="1084191" cy="2270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972966" y="3165640"/>
            <a:ext cx="1864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Juno will measure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      this region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939183" y="2437892"/>
            <a:ext cx="571902" cy="1554905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rot="10800000" flipV="1">
            <a:off x="4476050" y="3477904"/>
            <a:ext cx="2496917" cy="9063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Screen Shot 2018-07-28 at 4.27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7" y="2268259"/>
            <a:ext cx="1814846" cy="142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5" grpId="0" animBg="1"/>
      <p:bldP spid="32" grpId="0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22914" name="Picture 2" descr="http://slideplayer.pl/slide/3119633/11/images/31/Atmospheric+Neutrin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52452" cy="663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6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 descr="http://slideplayer.pl/3119633/11/images/41/Fizyka+cz%C4%85stek+II+D.+Kie%C5%82czewska+wyk%C5%82ad+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8" y="371061"/>
            <a:ext cx="8048488" cy="60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3513" y="172279"/>
            <a:ext cx="634699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They come from all directions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6528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62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Super </a:t>
            </a:r>
            <a:r>
              <a:rPr lang="en-US" dirty="0" err="1" smtClean="0"/>
              <a:t>Kamiokande</a:t>
            </a:r>
            <a:r>
              <a:rPr lang="en-US" dirty="0" smtClean="0"/>
              <a:t> H</a:t>
            </a:r>
            <a:r>
              <a:rPr lang="en-US" baseline="-25000" dirty="0" smtClean="0"/>
              <a:t>2</a:t>
            </a:r>
            <a:r>
              <a:rPr lang="en-US" dirty="0" smtClean="0"/>
              <a:t>O detector</a:t>
            </a:r>
            <a:endParaRPr lang="en-US" dirty="0"/>
          </a:p>
        </p:txBody>
      </p:sp>
      <p:pic>
        <p:nvPicPr>
          <p:cNvPr id="423938" name="Picture 2" descr="http://www-sk.icrr.u-tokyo.ac.jp/sk/gallery/wme/PH20-water-withboat-apr23-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1" y="1046923"/>
            <a:ext cx="8274919" cy="553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25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12" y="221631"/>
            <a:ext cx="8229600" cy="1143000"/>
          </a:xfrm>
        </p:spPr>
        <p:txBody>
          <a:bodyPr/>
          <a:lstStyle/>
          <a:p>
            <a:r>
              <a:rPr lang="en-US" dirty="0" smtClean="0"/>
              <a:t>principle </a:t>
            </a:r>
            <a:r>
              <a:rPr lang="en-US" smtClean="0"/>
              <a:t>of detection</a:t>
            </a:r>
            <a:endParaRPr lang="en-US" dirty="0"/>
          </a:p>
        </p:txBody>
      </p:sp>
      <p:pic>
        <p:nvPicPr>
          <p:cNvPr id="425986" name="Picture 2" descr="http://photonterrace.net/en/photonlab/ohsuka/02/file/427/vol2_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8" y="1590262"/>
            <a:ext cx="8825501" cy="350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616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atmospheric neutrino event in Super-K</a:t>
            </a:r>
            <a:endParaRPr lang="en-US" dirty="0"/>
          </a:p>
        </p:txBody>
      </p:sp>
      <p:pic>
        <p:nvPicPr>
          <p:cNvPr id="424962" name="Picture 2" descr="https://tse1.mm.bing.net/th?id=OIP.xwXHgBTRCVKBZo2rT5iFrwHaDt&amp;pid=15.1&amp;P=0&amp;w=309&amp;h=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7" y="1908313"/>
            <a:ext cx="7857132" cy="394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386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up-going </a:t>
            </a:r>
            <a:r>
              <a:rPr lang="en-US" dirty="0" err="1" smtClean="0"/>
              <a:t>muon</a:t>
            </a:r>
            <a:r>
              <a:rPr lang="en-US" dirty="0" smtClean="0"/>
              <a:t> neutrinos</a:t>
            </a:r>
            <a:endParaRPr lang="en-US" dirty="0"/>
          </a:p>
        </p:txBody>
      </p:sp>
      <p:pic>
        <p:nvPicPr>
          <p:cNvPr id="427010" name="Picture 2" descr="http://slideplayer.com/9694008/31/images/43/Discovery+of+neutrino+oscillation+Super-Kamiokande+%281998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78"/>
            <a:ext cx="8914296" cy="668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908313" y="3687245"/>
            <a:ext cx="344558" cy="1838912"/>
          </a:xfrm>
          <a:prstGeom prst="straightConnector1">
            <a:avLst/>
          </a:prstGeom>
          <a:ln>
            <a:solidFill>
              <a:srgbClr val="FF2F9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75513" y="5957516"/>
            <a:ext cx="251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oscillation frequency: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err="1" smtClean="0"/>
              <a:t>m</a:t>
            </a:r>
            <a:r>
              <a:rPr lang="en-US" baseline="-25000" dirty="0" err="1" smtClean="0"/>
              <a:t>atm</a:t>
            </a:r>
            <a:r>
              <a:rPr lang="en-US" dirty="0" smtClean="0"/>
              <a:t> ≈2.3x10</a:t>
            </a:r>
            <a:r>
              <a:rPr lang="en-US" baseline="30000" dirty="0" smtClean="0"/>
              <a:t>-3</a:t>
            </a:r>
            <a:r>
              <a:rPr lang="en-US" dirty="0" smtClean="0"/>
              <a:t> 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6308034" y="622465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70026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neutrinos</a:t>
            </a:r>
            <a:endParaRPr lang="en-US" dirty="0"/>
          </a:p>
        </p:txBody>
      </p:sp>
      <p:pic>
        <p:nvPicPr>
          <p:cNvPr id="428034" name="Picture 2" descr="http://aaronastronomy.weebly.com/uploads/2/0/5/6/2056343/1387323.jpg?401x2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20" y="1219200"/>
            <a:ext cx="7280348" cy="544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614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" y="221422"/>
            <a:ext cx="9144000" cy="60558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043" y="2694462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+</a:t>
            </a:r>
            <a:r>
              <a:rPr lang="en-US" baseline="30000" dirty="0" smtClean="0">
                <a:solidFill>
                  <a:schemeClr val="bg1"/>
                </a:solidFill>
              </a:rPr>
              <a:t>37</a:t>
            </a:r>
            <a:r>
              <a:rPr lang="en-US" dirty="0" smtClean="0">
                <a:solidFill>
                  <a:schemeClr val="bg1"/>
                </a:solidFill>
              </a:rPr>
              <a:t>Cl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baseline="30000" dirty="0" smtClean="0">
                <a:solidFill>
                  <a:schemeClr val="bg1"/>
                </a:solidFill>
                <a:sym typeface="Wingdings"/>
              </a:rPr>
              <a:t>37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Ar + e</a:t>
            </a:r>
            <a:r>
              <a:rPr lang="en-US" baseline="30000" dirty="0" smtClean="0">
                <a:solidFill>
                  <a:schemeClr val="bg1"/>
                </a:solidFill>
                <a:sym typeface="Wingdings"/>
              </a:rPr>
              <a:t>-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043" y="3249325"/>
            <a:ext cx="182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chemeClr val="bg1"/>
                </a:solidFill>
              </a:rPr>
              <a:t>37</a:t>
            </a:r>
            <a:r>
              <a:rPr lang="en-US" dirty="0" smtClean="0">
                <a:solidFill>
                  <a:schemeClr val="bg1"/>
                </a:solidFill>
              </a:rPr>
              <a:t>Ar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: T</a:t>
            </a:r>
            <a:r>
              <a:rPr lang="en-US" baseline="-25000" dirty="0" smtClean="0">
                <a:solidFill>
                  <a:schemeClr val="bg1"/>
                </a:solidFill>
                <a:sym typeface="Wingdings"/>
              </a:rPr>
              <a:t>1/2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=35 days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67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51"/>
            <a:ext cx="9144000" cy="67813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817" y="6003234"/>
            <a:ext cx="1933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in </a:t>
            </a:r>
            <a:r>
              <a:rPr lang="en-US" sz="3200" b="1" dirty="0" smtClean="0">
                <a:solidFill>
                  <a:srgbClr val="0070C0"/>
                </a:solidFill>
              </a:rPr>
              <a:t>Super-K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7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534400" cy="1143000"/>
          </a:xfrm>
        </p:spPr>
        <p:txBody>
          <a:bodyPr/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CPV and Big Bang Cosmology</a:t>
            </a:r>
          </a:p>
        </p:txBody>
      </p:sp>
      <p:pic>
        <p:nvPicPr>
          <p:cNvPr id="491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74676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9843" y="2743200"/>
            <a:ext cx="742122" cy="1073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 descr="http://www-sk.icrr.u-tokyo.ac.jp/sk/lowe/slsolfitd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22" y="1934817"/>
            <a:ext cx="6810375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Super-K solar neutrino signal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2703443" y="4672056"/>
            <a:ext cx="5440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432FF"/>
                </a:solidFill>
              </a:rPr>
              <a:t>flux is about 1/3</a:t>
            </a:r>
            <a:r>
              <a:rPr lang="en-US" sz="2000" b="1" baseline="30000" dirty="0" smtClean="0">
                <a:solidFill>
                  <a:srgbClr val="0432FF"/>
                </a:solidFill>
              </a:rPr>
              <a:t>rd</a:t>
            </a:r>
            <a:r>
              <a:rPr lang="en-US" sz="2000" b="1" dirty="0">
                <a:solidFill>
                  <a:srgbClr val="0432FF"/>
                </a:solidFill>
              </a:rPr>
              <a:t> </a:t>
            </a:r>
            <a:r>
              <a:rPr lang="en-US" sz="2000" b="1" dirty="0" smtClean="0">
                <a:solidFill>
                  <a:srgbClr val="0432FF"/>
                </a:solidFill>
              </a:rPr>
              <a:t>expectations for no oscillations</a:t>
            </a:r>
            <a:endParaRPr lang="en-US" sz="2000" b="1" dirty="0">
              <a:solidFill>
                <a:srgbClr val="0432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3799" y="5072166"/>
            <a:ext cx="539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solar neutrino oscillation frequency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sol</a:t>
            </a:r>
            <a:r>
              <a:rPr lang="en-US" dirty="0" smtClean="0"/>
              <a:t> ≈7.6x10</a:t>
            </a:r>
            <a:r>
              <a:rPr lang="en-US" baseline="30000" dirty="0" smtClean="0"/>
              <a:t>-5</a:t>
            </a:r>
            <a:r>
              <a:rPr lang="en-US" dirty="0" smtClean="0"/>
              <a:t> eV</a:t>
            </a:r>
            <a:r>
              <a:rPr lang="en-US" baseline="300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1530" y="513798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680364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817" y="0"/>
            <a:ext cx="6391858" cy="7248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neutrinos oscillate</a:t>
            </a:r>
            <a:endParaRPr lang="en-US" dirty="0"/>
          </a:p>
        </p:txBody>
      </p:sp>
      <p:pic>
        <p:nvPicPr>
          <p:cNvPr id="430082" name="Picture 2" descr="https://j-parc.jp/Neutrino/en/images/neutrino-3mix-sim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7" y="1564892"/>
            <a:ext cx="4890052" cy="41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311" y="4020102"/>
            <a:ext cx="2921121" cy="2837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930" y="1209303"/>
            <a:ext cx="3852070" cy="25921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4452" y="4664765"/>
            <a:ext cx="516835" cy="12854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5596729" y="4006851"/>
            <a:ext cx="512522" cy="265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Oval 7"/>
          <p:cNvSpPr/>
          <p:nvPr/>
        </p:nvSpPr>
        <p:spPr>
          <a:xfrm>
            <a:off x="6925326" y="2035077"/>
            <a:ext cx="341586" cy="407330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41409" y="1933087"/>
            <a:ext cx="466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Symbol"/>
              </a:rPr>
              <a:t>ν</a:t>
            </a:r>
            <a:r>
              <a:rPr lang="en-US" sz="2400" baseline="-25000" dirty="0" err="1" smtClean="0">
                <a:solidFill>
                  <a:srgbClr val="0000FF"/>
                </a:solidFill>
                <a:latin typeface="Symbol"/>
              </a:rPr>
              <a:t>μ</a:t>
            </a:r>
            <a:endParaRPr lang="en-US" sz="2400" baseline="-25000" dirty="0">
              <a:solidFill>
                <a:srgbClr val="0000FF"/>
              </a:solidFill>
              <a:latin typeface="Symbol"/>
            </a:endParaRPr>
          </a:p>
        </p:txBody>
      </p:sp>
      <p:sp useBgFill="1">
        <p:nvSpPr>
          <p:cNvPr id="10" name="Oval 9"/>
          <p:cNvSpPr/>
          <p:nvPr/>
        </p:nvSpPr>
        <p:spPr>
          <a:xfrm>
            <a:off x="7036689" y="2582544"/>
            <a:ext cx="341586" cy="429173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72165" y="252377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/>
              </a:rPr>
              <a:t>n</a:t>
            </a:r>
            <a:r>
              <a:rPr lang="en-US" sz="2400" baseline="-15000" dirty="0" err="1" smtClean="0">
                <a:solidFill>
                  <a:srgbClr val="FF0000"/>
                </a:solidFill>
                <a:latin typeface="Symbol"/>
              </a:rPr>
              <a:t>τ</a:t>
            </a:r>
            <a:endParaRPr lang="en-US" sz="2400" baseline="-15000" dirty="0">
              <a:solidFill>
                <a:srgbClr val="FF0000"/>
              </a:solidFill>
              <a:latin typeface="Symbo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41409" y="1854796"/>
            <a:ext cx="571902" cy="1554905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62869" y="1399403"/>
            <a:ext cx="447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/>
              </a:rPr>
              <a:t>ν</a:t>
            </a:r>
            <a:r>
              <a:rPr lang="en-US" sz="2400" baseline="-25000" dirty="0" err="1" smtClean="0"/>
              <a:t>e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4978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00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ν</a:t>
            </a:r>
            <a:r>
              <a:rPr lang="en-US" dirty="0" smtClean="0"/>
              <a:t> flavor-</a:t>
            </a:r>
            <a:r>
              <a:rPr lang="en-US" dirty="0" err="1" smtClean="0"/>
              <a:t>eigenstates</a:t>
            </a:r>
            <a:r>
              <a:rPr lang="en-US" dirty="0" smtClean="0"/>
              <a:t> and mass-</a:t>
            </a:r>
            <a:r>
              <a:rPr lang="en-US" dirty="0" err="1" smtClean="0"/>
              <a:t>eigenstates</a:t>
            </a:r>
            <a:endParaRPr lang="en-US" dirty="0"/>
          </a:p>
        </p:txBody>
      </p:sp>
      <p:graphicFrame>
        <p:nvGraphicFramePr>
          <p:cNvPr id="711682" name="Object 2"/>
          <p:cNvGraphicFramePr>
            <a:graphicFrameLocks noChangeAspect="1"/>
          </p:cNvGraphicFramePr>
          <p:nvPr/>
        </p:nvGraphicFramePr>
        <p:xfrm>
          <a:off x="1568670" y="1550990"/>
          <a:ext cx="5378697" cy="2062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17" name="Equation" r:id="rId4" imgW="2349500" imgH="901700" progId="">
                  <p:embed/>
                </p:oleObj>
              </mc:Choice>
              <mc:Fallback>
                <p:oleObj name="Equation" r:id="rId4" imgW="2349500" imgH="901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670" y="1550990"/>
                        <a:ext cx="5378697" cy="20624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43739" y="1054061"/>
            <a:ext cx="230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mass </a:t>
            </a:r>
            <a:r>
              <a:rPr lang="en-US" sz="2400" dirty="0" err="1" smtClean="0"/>
              <a:t>eigenstates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68945" y="1089325"/>
            <a:ext cx="2380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flavor </a:t>
            </a:r>
            <a:r>
              <a:rPr lang="en-US" sz="2400" dirty="0" err="1" smtClean="0"/>
              <a:t>eigenstates</a:t>
            </a:r>
            <a:endParaRPr lang="en-US" sz="2400" dirty="0"/>
          </a:p>
        </p:txBody>
      </p:sp>
      <p:pic>
        <p:nvPicPr>
          <p:cNvPr id="6" name="Picture 5" descr="Screenshot 2017-09-14 13.59.3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84" y="4180581"/>
            <a:ext cx="2758337" cy="23419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533" y="4074785"/>
            <a:ext cx="2655314" cy="21367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flipH="1">
            <a:off x="2008505" y="4332055"/>
            <a:ext cx="1040719" cy="2190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rot="5241676">
            <a:off x="897089" y="5341412"/>
            <a:ext cx="606240" cy="1781931"/>
          </a:xfrm>
          <a:prstGeom prst="arc">
            <a:avLst>
              <a:gd name="adj1" fmla="val 11612851"/>
              <a:gd name="adj2" fmla="val 10261065"/>
            </a:avLst>
          </a:prstGeom>
          <a:ln>
            <a:solidFill>
              <a:schemeClr val="accent2">
                <a:lumMod val="75000"/>
              </a:schemeClr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1685" name="Object 5"/>
          <p:cNvGraphicFramePr>
            <a:graphicFrameLocks noChangeAspect="1"/>
          </p:cNvGraphicFramePr>
          <p:nvPr/>
        </p:nvGraphicFramePr>
        <p:xfrm>
          <a:off x="2274888" y="4467032"/>
          <a:ext cx="15494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18" name="Equation" r:id="rId8" imgW="927100" imgH="723900" progId="Equation.3">
                  <p:embed/>
                </p:oleObj>
              </mc:Choice>
              <mc:Fallback>
                <p:oleObj name="Equation" r:id="rId8" imgW="9271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4888" y="4467032"/>
                        <a:ext cx="1549400" cy="1209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74888" y="594970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flavor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eigenstates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52870" y="4466859"/>
            <a:ext cx="271418" cy="417547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255358" y="4893105"/>
            <a:ext cx="271418" cy="417547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255358" y="5310652"/>
            <a:ext cx="271418" cy="417547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827605" y="5940754"/>
            <a:ext cx="1807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mass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eigenstates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11332" y="6211579"/>
            <a:ext cx="900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ν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400" dirty="0" smtClean="0"/>
              <a:t> lightest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8028453" y="3794766"/>
            <a:ext cx="972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ν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heaviest</a:t>
            </a:r>
            <a:endParaRPr lang="en-US" sz="14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8692" y="4484057"/>
            <a:ext cx="669762" cy="136996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367388" y="4384248"/>
            <a:ext cx="782841" cy="134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367388" y="6076602"/>
            <a:ext cx="782841" cy="134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997829" y="4604136"/>
            <a:ext cx="152400" cy="134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7367388" y="6001897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19" name="Equation" r:id="rId11" imgW="203200" imgH="203200" progId="Equation.3">
                  <p:embed/>
                </p:oleObj>
              </mc:Choice>
              <mc:Fallback>
                <p:oleObj name="Equation" r:id="rId11" imgW="203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7388" y="6001897"/>
                        <a:ext cx="2032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1689" name="Object 9"/>
          <p:cNvGraphicFramePr>
            <a:graphicFrameLocks noChangeAspect="1"/>
          </p:cNvGraphicFramePr>
          <p:nvPr/>
        </p:nvGraphicFramePr>
        <p:xfrm>
          <a:off x="7980433" y="4569340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20" name="Equation" r:id="rId13" imgW="203200" imgH="203200" progId="Equation.3">
                  <p:embed/>
                </p:oleObj>
              </mc:Choice>
              <mc:Fallback>
                <p:oleObj name="Equation" r:id="rId13" imgW="203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0433" y="4569340"/>
                        <a:ext cx="2032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1690" name="Object 10"/>
          <p:cNvGraphicFramePr>
            <a:graphicFrameLocks noChangeAspect="1"/>
          </p:cNvGraphicFramePr>
          <p:nvPr/>
        </p:nvGraphicFramePr>
        <p:xfrm>
          <a:off x="7935551" y="4322645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21" name="Equation" r:id="rId14" imgW="203200" imgH="203200" progId="Equation.3">
                  <p:embed/>
                </p:oleObj>
              </mc:Choice>
              <mc:Fallback>
                <p:oleObj name="Equation" r:id="rId14" imgW="203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5551" y="4322645"/>
                        <a:ext cx="2032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7390012" y="5815891"/>
            <a:ext cx="180576" cy="1349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1691" name="Object 11"/>
          <p:cNvGraphicFramePr>
            <a:graphicFrameLocks noChangeAspect="1"/>
          </p:cNvGraphicFramePr>
          <p:nvPr/>
        </p:nvGraphicFramePr>
        <p:xfrm>
          <a:off x="7358692" y="5780393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22" name="Equation" r:id="rId16" imgW="203200" imgH="203200" progId="Equation.3">
                  <p:embed/>
                </p:oleObj>
              </mc:Choice>
              <mc:Fallback>
                <p:oleObj name="Equation" r:id="rId16" imgW="203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692" y="5780393"/>
                        <a:ext cx="2032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1692" name="Object 12"/>
          <p:cNvGraphicFramePr>
            <a:graphicFrameLocks noChangeAspect="1"/>
          </p:cNvGraphicFramePr>
          <p:nvPr/>
        </p:nvGraphicFramePr>
        <p:xfrm>
          <a:off x="7913625" y="6008379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23" name="Equation" r:id="rId17" imgW="203200" imgH="203200" progId="Equation.3">
                  <p:embed/>
                </p:oleObj>
              </mc:Choice>
              <mc:Fallback>
                <p:oleObj name="Equation" r:id="rId17" imgW="203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25" y="6008379"/>
                        <a:ext cx="2032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1693" name="Object 13"/>
          <p:cNvGraphicFramePr>
            <a:graphicFrameLocks noChangeAspect="1"/>
          </p:cNvGraphicFramePr>
          <p:nvPr/>
        </p:nvGraphicFramePr>
        <p:xfrm>
          <a:off x="7358692" y="4313946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24" name="Equation" r:id="rId19" imgW="203200" imgH="203200" progId="Equation.3">
                  <p:embed/>
                </p:oleObj>
              </mc:Choice>
              <mc:Fallback>
                <p:oleObj name="Equation" r:id="rId19" imgW="203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692" y="4313946"/>
                        <a:ext cx="2032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1694" name="Object 14"/>
          <p:cNvGraphicFramePr>
            <a:graphicFrameLocks noChangeAspect="1"/>
          </p:cNvGraphicFramePr>
          <p:nvPr/>
        </p:nvGraphicFramePr>
        <p:xfrm>
          <a:off x="4944902" y="4611993"/>
          <a:ext cx="1958975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25" name="Equation" r:id="rId20" imgW="1257300" imgH="749300" progId="Equation.3">
                  <p:embed/>
                </p:oleObj>
              </mc:Choice>
              <mc:Fallback>
                <p:oleObj name="Equation" r:id="rId20" imgW="1257300" imgH="749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902" y="4611993"/>
                        <a:ext cx="1958975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668945" y="3690378"/>
            <a:ext cx="19628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These are the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ν’s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that</a:t>
            </a:r>
          </a:p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we are familiar with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75636" y="3624782"/>
            <a:ext cx="24443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These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ν’s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have well defined</a:t>
            </a:r>
          </a:p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 masses and frequencies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1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0" grpId="0" animBg="1"/>
      <p:bldP spid="21" grpId="0" animBg="1"/>
      <p:bldP spid="22" grpId="0" animBg="1"/>
      <p:bldP spid="25" grpId="0"/>
      <p:bldP spid="26" grpId="0"/>
      <p:bldP spid="27" grpId="0"/>
      <p:bldP spid="30" grpId="0" animBg="1"/>
      <p:bldP spid="31" grpId="0" animBg="1"/>
      <p:bldP spid="32" grpId="0" animBg="1"/>
      <p:bldP spid="36" grpId="0" animBg="1"/>
      <p:bldP spid="41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8" y="-115759"/>
            <a:ext cx="8229600" cy="1143000"/>
          </a:xfrm>
        </p:spPr>
        <p:txBody>
          <a:bodyPr/>
          <a:lstStyle/>
          <a:p>
            <a:r>
              <a:rPr lang="en-US" dirty="0" smtClean="0"/>
              <a:t>Neutrino masses are special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6542" y="1451666"/>
            <a:ext cx="310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free field-Dirac </a:t>
            </a:r>
            <a:r>
              <a:rPr lang="en-US" dirty="0" err="1" smtClean="0"/>
              <a:t>Lagrangian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486150" y="1450975"/>
          <a:ext cx="23368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665" name="Equation" r:id="rId3" imgW="1358900" imgH="215900" progId="Equation.3">
                  <p:embed/>
                </p:oleObj>
              </mc:Choice>
              <mc:Fallback>
                <p:oleObj name="Equation" r:id="rId3" imgW="1358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1450975"/>
                        <a:ext cx="2336800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88808" y="1442327"/>
            <a:ext cx="207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,  where                   . 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540126" y="1488591"/>
          <a:ext cx="8953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666" name="Equation" r:id="rId5" imgW="596900" imgH="190500" progId="Equation.3">
                  <p:embed/>
                </p:oleObj>
              </mc:Choice>
              <mc:Fallback>
                <p:oleObj name="Equation" r:id="rId5" imgW="5969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126" y="1488591"/>
                        <a:ext cx="895350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6437" y="1918599"/>
            <a:ext cx="693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Here, </a:t>
            </a:r>
            <a:endParaRPr lang="en-US" dirty="0"/>
          </a:p>
        </p:txBody>
      </p:sp>
      <p:graphicFrame>
        <p:nvGraphicFramePr>
          <p:cNvPr id="356356" name="Object 4"/>
          <p:cNvGraphicFramePr>
            <a:graphicFrameLocks noChangeAspect="1"/>
          </p:cNvGraphicFramePr>
          <p:nvPr/>
        </p:nvGraphicFramePr>
        <p:xfrm>
          <a:off x="1149656" y="1969960"/>
          <a:ext cx="700087" cy="26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667" name="Equation" r:id="rId7" imgW="406400" imgH="152400" progId="Equation.3">
                  <p:embed/>
                </p:oleObj>
              </mc:Choice>
              <mc:Fallback>
                <p:oleObj name="Equation" r:id="rId7" imgW="4064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656" y="1969960"/>
                        <a:ext cx="700087" cy="261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54580" y="1908647"/>
            <a:ext cx="487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the term that gives Dirac particles their masses.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888" y="2677477"/>
            <a:ext cx="3230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Rewrite        in left- and</a:t>
            </a:r>
          </a:p>
          <a:p>
            <a:r>
              <a:rPr lang="en-US" dirty="0" smtClean="0"/>
              <a:t>right-handed components:      </a:t>
            </a:r>
            <a:endParaRPr lang="en-US" dirty="0"/>
          </a:p>
        </p:txBody>
      </p:sp>
      <p:graphicFrame>
        <p:nvGraphicFramePr>
          <p:cNvPr id="356357" name="Object 5"/>
          <p:cNvGraphicFramePr>
            <a:graphicFrameLocks noChangeAspect="1"/>
          </p:cNvGraphicFramePr>
          <p:nvPr/>
        </p:nvGraphicFramePr>
        <p:xfrm>
          <a:off x="1452427" y="2796270"/>
          <a:ext cx="241300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668" name="Equation" r:id="rId9" imgW="139700" imgH="127000" progId="Equation.3">
                  <p:embed/>
                </p:oleObj>
              </mc:Choice>
              <mc:Fallback>
                <p:oleObj name="Equation" r:id="rId9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2427" y="2796270"/>
                        <a:ext cx="241300" cy="217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6358" name="Object 6"/>
          <p:cNvGraphicFramePr>
            <a:graphicFrameLocks noChangeAspect="1"/>
          </p:cNvGraphicFramePr>
          <p:nvPr/>
        </p:nvGraphicFramePr>
        <p:xfrm>
          <a:off x="3486150" y="2917408"/>
          <a:ext cx="327501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669" name="Equation" r:id="rId11" imgW="2336800" imgH="292100" progId="Equation.3">
                  <p:embed/>
                </p:oleObj>
              </mc:Choice>
              <mc:Fallback>
                <p:oleObj name="Equation" r:id="rId11" imgW="23368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2917408"/>
                        <a:ext cx="3275013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070079" y="2309076"/>
          <a:ext cx="1883822" cy="1152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670" name="Equation" r:id="rId13" imgW="1473200" imgH="901700" progId="">
                  <p:embed/>
                </p:oleObj>
              </mc:Choice>
              <mc:Fallback>
                <p:oleObj name="Equation" r:id="rId13" imgW="1473200" imgH="901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0079" y="2309076"/>
                        <a:ext cx="1883822" cy="11527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8888" y="3757084"/>
            <a:ext cx="713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Since                                               , it is easy to show that:  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354245" y="3798452"/>
          <a:ext cx="2301939" cy="292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671" name="Equation" r:id="rId15" imgW="1498600" imgH="190500" progId="Equation.3">
                  <p:embed/>
                </p:oleObj>
              </mc:Choice>
              <mc:Fallback>
                <p:oleObj name="Equation" r:id="rId15" imgW="14986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245" y="3798452"/>
                        <a:ext cx="2301939" cy="2929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1723" name="Object 11"/>
          <p:cNvGraphicFramePr>
            <a:graphicFrameLocks noChangeAspect="1"/>
          </p:cNvGraphicFramePr>
          <p:nvPr/>
        </p:nvGraphicFramePr>
        <p:xfrm>
          <a:off x="3468632" y="4249041"/>
          <a:ext cx="271303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672" name="Equation" r:id="rId17" imgW="1574800" imgH="241300" progId="">
                  <p:embed/>
                </p:oleObj>
              </mc:Choice>
              <mc:Fallback>
                <p:oleObj name="Equation" r:id="rId17" imgW="1574800" imgH="241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632" y="4249041"/>
                        <a:ext cx="2713038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5300" y="4823095"/>
            <a:ext cx="7233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neutrinos have non-zero mass, there </a:t>
            </a:r>
            <a:r>
              <a:rPr lang="en-US" i="1" dirty="0" smtClean="0"/>
              <a:t>must be </a:t>
            </a:r>
            <a:r>
              <a:rPr lang="en-US" dirty="0" smtClean="0"/>
              <a:t>right-handed neutrinos.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            -- so far, experiments only see left-handed neutrinos --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08464" y="1021593"/>
            <a:ext cx="169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Hermitian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 conjugate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6863703" y="1310234"/>
            <a:ext cx="252612" cy="16013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5815293" y="4799894"/>
            <a:ext cx="301137" cy="2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974897" y="4700002"/>
            <a:ext cx="672548" cy="232944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10591" y="4091381"/>
            <a:ext cx="1898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a Dirac </a:t>
            </a:r>
            <a:r>
              <a:rPr lang="en-US" sz="1200" b="1" dirty="0" err="1" smtClean="0">
                <a:solidFill>
                  <a:schemeClr val="accent2">
                    <a:lumMod val="75000"/>
                  </a:schemeClr>
                </a:solidFill>
              </a:rPr>
              <a:t>fermion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1" i="1" dirty="0" smtClean="0">
                <a:solidFill>
                  <a:schemeClr val="accent2">
                    <a:lumMod val="75000"/>
                  </a:schemeClr>
                </a:solidFill>
              </a:rPr>
              <a:t>must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 have</a:t>
            </a:r>
          </a:p>
          <a:p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both right-  &amp; left-handed</a:t>
            </a:r>
          </a:p>
          <a:p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components to have mass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3553" y="2362216"/>
            <a:ext cx="106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Left-handed</a:t>
            </a:r>
          </a:p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proj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oper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4897" y="2362216"/>
            <a:ext cx="1162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Right-handed</a:t>
            </a:r>
          </a:p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proj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oper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5" grpId="0"/>
      <p:bldP spid="18" grpId="0"/>
      <p:bldP spid="20" grpId="0"/>
      <p:bldP spid="31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57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m</a:t>
            </a:r>
            <a:r>
              <a:rPr lang="en-US" baseline="-25000" dirty="0" smtClean="0"/>
              <a:t>ν</a:t>
            </a:r>
            <a:r>
              <a:rPr lang="en-US" dirty="0" smtClean="0"/>
              <a:t>≠0, right-handed neutrinos must exist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63050" y="4019422"/>
            <a:ext cx="2537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-25000" dirty="0" err="1" smtClean="0"/>
              <a:t>ν</a:t>
            </a:r>
            <a:endParaRPr lang="en-US" dirty="0"/>
          </a:p>
        </p:txBody>
      </p:sp>
      <p:sp>
        <p:nvSpPr>
          <p:cNvPr id="11" name="Arc 10"/>
          <p:cNvSpPr/>
          <p:nvPr/>
        </p:nvSpPr>
        <p:spPr>
          <a:xfrm>
            <a:off x="3880128" y="2188710"/>
            <a:ext cx="368811" cy="1045018"/>
          </a:xfrm>
          <a:prstGeom prst="arc">
            <a:avLst>
              <a:gd name="adj1" fmla="val 11612851"/>
              <a:gd name="adj2" fmla="val 10931265"/>
            </a:avLst>
          </a:prstGeom>
          <a:ln>
            <a:solidFill>
              <a:schemeClr val="accent2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932682" y="2433952"/>
            <a:ext cx="508000" cy="525517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11513" y="2348416"/>
            <a:ext cx="3688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ν</a:t>
            </a:r>
            <a:endParaRPr lang="en-US" sz="3200" dirty="0"/>
          </a:p>
        </p:txBody>
      </p:sp>
      <p:cxnSp>
        <p:nvCxnSpPr>
          <p:cNvPr id="15" name="Straight Arrow Connector 14"/>
          <p:cNvCxnSpPr>
            <a:stCxn id="12" idx="6"/>
          </p:cNvCxnSpPr>
          <p:nvPr/>
        </p:nvCxnSpPr>
        <p:spPr>
          <a:xfrm>
            <a:off x="4440682" y="2696711"/>
            <a:ext cx="893379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80128" y="2433952"/>
            <a:ext cx="508000" cy="525517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923923" y="2348416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/>
              </a:rPr>
              <a:t>ν</a:t>
            </a:r>
            <a:endParaRPr lang="en-US" sz="3200" dirty="0">
              <a:latin typeface="Symbo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967" y="1594022"/>
            <a:ext cx="1747837" cy="18238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96130" y="2348416"/>
            <a:ext cx="36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</a:t>
            </a:r>
            <a:r>
              <a:rPr lang="en-US" baseline="-25000" dirty="0" smtClean="0">
                <a:solidFill>
                  <a:srgbClr val="0000FF"/>
                </a:solidFill>
              </a:rPr>
              <a:t>0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605545" y="4954805"/>
            <a:ext cx="1480207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63050" y="4021853"/>
            <a:ext cx="1366247" cy="182383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77549" y="4587061"/>
            <a:ext cx="58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v</a:t>
            </a:r>
            <a:r>
              <a:rPr lang="en-US" dirty="0" smtClean="0">
                <a:solidFill>
                  <a:srgbClr val="008000"/>
                </a:solidFill>
              </a:rPr>
              <a:t>&gt;v</a:t>
            </a:r>
            <a:r>
              <a:rPr lang="en-US" baseline="-25000" dirty="0" smtClean="0">
                <a:solidFill>
                  <a:srgbClr val="008000"/>
                </a:solidFill>
              </a:rPr>
              <a:t>0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28" name="Cloud Callout 27"/>
          <p:cNvSpPr/>
          <p:nvPr/>
        </p:nvSpPr>
        <p:spPr>
          <a:xfrm>
            <a:off x="2645104" y="875815"/>
            <a:ext cx="2145922" cy="849131"/>
          </a:xfrm>
          <a:prstGeom prst="cloudCallout">
            <a:avLst>
              <a:gd name="adj1" fmla="val -29166"/>
              <a:gd name="adj2" fmla="val 79004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Left-handed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" name="Cloud Callout 28"/>
          <p:cNvSpPr/>
          <p:nvPr/>
        </p:nvSpPr>
        <p:spPr>
          <a:xfrm>
            <a:off x="5263050" y="2980360"/>
            <a:ext cx="2263902" cy="849131"/>
          </a:xfrm>
          <a:prstGeom prst="cloudCallout">
            <a:avLst>
              <a:gd name="adj1" fmla="val -29166"/>
              <a:gd name="adj2" fmla="val 79004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Right-handed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67567" y="3425548"/>
            <a:ext cx="52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v</a:t>
            </a:r>
            <a:r>
              <a:rPr lang="en-US" dirty="0" smtClean="0">
                <a:solidFill>
                  <a:srgbClr val="008000"/>
                </a:solidFill>
              </a:rPr>
              <a:t>=0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31" name="Arc 30"/>
          <p:cNvSpPr/>
          <p:nvPr/>
        </p:nvSpPr>
        <p:spPr>
          <a:xfrm>
            <a:off x="3900676" y="4388165"/>
            <a:ext cx="368811" cy="1045018"/>
          </a:xfrm>
          <a:prstGeom prst="arc">
            <a:avLst>
              <a:gd name="adj1" fmla="val 11612851"/>
              <a:gd name="adj2" fmla="val 10931265"/>
            </a:avLst>
          </a:prstGeom>
          <a:ln>
            <a:solidFill>
              <a:schemeClr val="accent2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953230" y="4633407"/>
            <a:ext cx="508000" cy="525517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032061" y="4547871"/>
            <a:ext cx="3688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ν</a:t>
            </a:r>
            <a:endParaRPr lang="en-US" sz="32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485931" y="4918791"/>
            <a:ext cx="467299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900676" y="4633407"/>
            <a:ext cx="508000" cy="525517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44471" y="4547871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/>
              </a:rPr>
              <a:t>ν</a:t>
            </a:r>
            <a:endParaRPr lang="en-US" sz="3200" dirty="0">
              <a:latin typeface="Symbo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85931" y="4539754"/>
            <a:ext cx="35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’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63050" y="5845683"/>
            <a:ext cx="1342495" cy="4571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263050" y="5891402"/>
            <a:ext cx="144316" cy="180225"/>
          </a:xfrm>
          <a:prstGeom prst="ellipse">
            <a:avLst/>
          </a:prstGeom>
          <a:solidFill>
            <a:schemeClr val="bg2">
              <a:lumMod val="2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461229" y="5891402"/>
            <a:ext cx="144316" cy="180225"/>
          </a:xfrm>
          <a:prstGeom prst="ellipse">
            <a:avLst/>
          </a:prstGeom>
          <a:solidFill>
            <a:schemeClr val="bg2">
              <a:lumMod val="2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4990286" y="5323631"/>
            <a:ext cx="740103" cy="1588"/>
          </a:xfrm>
          <a:prstGeom prst="straightConnector1">
            <a:avLst/>
          </a:prstGeom>
          <a:ln w="6350" cmpd="sng">
            <a:solidFill>
              <a:srgbClr val="008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5146718" y="5434771"/>
            <a:ext cx="740103" cy="1588"/>
          </a:xfrm>
          <a:prstGeom prst="straightConnector1">
            <a:avLst/>
          </a:prstGeom>
          <a:ln w="6350" cmpd="sng">
            <a:solidFill>
              <a:srgbClr val="008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081109" y="5377773"/>
            <a:ext cx="740103" cy="1588"/>
          </a:xfrm>
          <a:prstGeom prst="straightConnector1">
            <a:avLst/>
          </a:prstGeom>
          <a:ln w="6350" cmpd="sng">
            <a:solidFill>
              <a:srgbClr val="008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45252" y="5697977"/>
            <a:ext cx="4470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What is this right-handed particle?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4508500" y="33274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57" name="Equation" r:id="rId4" imgW="127000" imgH="203200" progId="">
                  <p:embed/>
                </p:oleObj>
              </mc:Choice>
              <mc:Fallback>
                <p:oleObj name="Equation" r:id="rId4" imgW="1270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27400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63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8" y="-115759"/>
            <a:ext cx="8229600" cy="1143000"/>
          </a:xfrm>
        </p:spPr>
        <p:txBody>
          <a:bodyPr/>
          <a:lstStyle/>
          <a:p>
            <a:r>
              <a:rPr lang="en-US" dirty="0" smtClean="0"/>
              <a:t>Neutrino masses are special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6542" y="1451666"/>
            <a:ext cx="310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free field-Dirac </a:t>
            </a:r>
            <a:r>
              <a:rPr lang="en-US" dirty="0" err="1" smtClean="0"/>
              <a:t>Lagrangian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486150" y="1450975"/>
          <a:ext cx="23368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713" name="Equation" r:id="rId3" imgW="1358900" imgH="215900" progId="Equation.3">
                  <p:embed/>
                </p:oleObj>
              </mc:Choice>
              <mc:Fallback>
                <p:oleObj name="Equation" r:id="rId3" imgW="1358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1450975"/>
                        <a:ext cx="2336800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88808" y="1442327"/>
            <a:ext cx="207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,  where                   . 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540126" y="1488591"/>
          <a:ext cx="8953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714" name="Equation" r:id="rId5" imgW="596900" imgH="190500" progId="Equation.3">
                  <p:embed/>
                </p:oleObj>
              </mc:Choice>
              <mc:Fallback>
                <p:oleObj name="Equation" r:id="rId5" imgW="5969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126" y="1488591"/>
                        <a:ext cx="895350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6437" y="1918599"/>
            <a:ext cx="693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Here, </a:t>
            </a:r>
            <a:endParaRPr lang="en-US" dirty="0"/>
          </a:p>
        </p:txBody>
      </p:sp>
      <p:graphicFrame>
        <p:nvGraphicFramePr>
          <p:cNvPr id="356356" name="Object 4"/>
          <p:cNvGraphicFramePr>
            <a:graphicFrameLocks noChangeAspect="1"/>
          </p:cNvGraphicFramePr>
          <p:nvPr/>
        </p:nvGraphicFramePr>
        <p:xfrm>
          <a:off x="1149656" y="1969960"/>
          <a:ext cx="700087" cy="26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715" name="Equation" r:id="rId7" imgW="406400" imgH="152400" progId="Equation.3">
                  <p:embed/>
                </p:oleObj>
              </mc:Choice>
              <mc:Fallback>
                <p:oleObj name="Equation" r:id="rId7" imgW="4064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656" y="1969960"/>
                        <a:ext cx="700087" cy="261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54580" y="1908647"/>
            <a:ext cx="487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the term that gives Dirac particles their masses.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888" y="2677477"/>
            <a:ext cx="3230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Rewrite        in left- and</a:t>
            </a:r>
          </a:p>
          <a:p>
            <a:r>
              <a:rPr lang="en-US" dirty="0" smtClean="0"/>
              <a:t>right-handed components:      </a:t>
            </a:r>
            <a:endParaRPr lang="en-US" dirty="0"/>
          </a:p>
        </p:txBody>
      </p:sp>
      <p:graphicFrame>
        <p:nvGraphicFramePr>
          <p:cNvPr id="356357" name="Object 5"/>
          <p:cNvGraphicFramePr>
            <a:graphicFrameLocks noChangeAspect="1"/>
          </p:cNvGraphicFramePr>
          <p:nvPr/>
        </p:nvGraphicFramePr>
        <p:xfrm>
          <a:off x="1452427" y="2796270"/>
          <a:ext cx="241300" cy="21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716" name="Equation" r:id="rId9" imgW="139700" imgH="127000" progId="Equation.3">
                  <p:embed/>
                </p:oleObj>
              </mc:Choice>
              <mc:Fallback>
                <p:oleObj name="Equation" r:id="rId9" imgW="1397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2427" y="2796270"/>
                        <a:ext cx="241300" cy="217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6358" name="Object 6"/>
          <p:cNvGraphicFramePr>
            <a:graphicFrameLocks noChangeAspect="1"/>
          </p:cNvGraphicFramePr>
          <p:nvPr/>
        </p:nvGraphicFramePr>
        <p:xfrm>
          <a:off x="3486150" y="2917408"/>
          <a:ext cx="327501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717" name="Equation" r:id="rId11" imgW="2336800" imgH="292100" progId="Equation.3">
                  <p:embed/>
                </p:oleObj>
              </mc:Choice>
              <mc:Fallback>
                <p:oleObj name="Equation" r:id="rId11" imgW="23368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2917408"/>
                        <a:ext cx="3275013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070079" y="2309076"/>
          <a:ext cx="1883822" cy="1152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718" name="Equation" r:id="rId13" imgW="1473200" imgH="901700" progId="">
                  <p:embed/>
                </p:oleObj>
              </mc:Choice>
              <mc:Fallback>
                <p:oleObj name="Equation" r:id="rId13" imgW="1473200" imgH="901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0079" y="2309076"/>
                        <a:ext cx="1883822" cy="11527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8888" y="3757084"/>
            <a:ext cx="713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Since                                               , it is easy to show that:  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354245" y="3798452"/>
          <a:ext cx="2301939" cy="292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719" name="Equation" r:id="rId15" imgW="1498600" imgH="190500" progId="Equation.3">
                  <p:embed/>
                </p:oleObj>
              </mc:Choice>
              <mc:Fallback>
                <p:oleObj name="Equation" r:id="rId15" imgW="14986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245" y="3798452"/>
                        <a:ext cx="2301939" cy="2929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1723" name="Object 11"/>
          <p:cNvGraphicFramePr>
            <a:graphicFrameLocks noChangeAspect="1"/>
          </p:cNvGraphicFramePr>
          <p:nvPr/>
        </p:nvGraphicFramePr>
        <p:xfrm>
          <a:off x="3468632" y="4249041"/>
          <a:ext cx="271303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720" name="Equation" r:id="rId17" imgW="1574800" imgH="241300" progId="">
                  <p:embed/>
                </p:oleObj>
              </mc:Choice>
              <mc:Fallback>
                <p:oleObj name="Equation" r:id="rId17" imgW="1574800" imgH="241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632" y="4249041"/>
                        <a:ext cx="2713038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5300" y="4823095"/>
            <a:ext cx="7233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neutrinos have non-zero mass, there </a:t>
            </a:r>
            <a:r>
              <a:rPr lang="en-US" i="1" dirty="0" smtClean="0"/>
              <a:t>must be </a:t>
            </a:r>
            <a:r>
              <a:rPr lang="en-US" dirty="0" smtClean="0"/>
              <a:t>right-handed neutrinos.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            -- so far, experiments only see left-handed neutrinos --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08464" y="1021593"/>
            <a:ext cx="169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hermitian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 conjugate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6863703" y="1310234"/>
            <a:ext cx="252612" cy="16013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5815293" y="4799894"/>
            <a:ext cx="301137" cy="2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974897" y="4700002"/>
            <a:ext cx="672548" cy="232944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10591" y="4091381"/>
            <a:ext cx="1898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a Dirac </a:t>
            </a:r>
            <a:r>
              <a:rPr lang="en-US" sz="1200" b="1" dirty="0" err="1" smtClean="0">
                <a:solidFill>
                  <a:schemeClr val="accent2">
                    <a:lumMod val="75000"/>
                  </a:schemeClr>
                </a:solidFill>
              </a:rPr>
              <a:t>fermion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1" i="1" dirty="0" smtClean="0">
                <a:solidFill>
                  <a:schemeClr val="accent2">
                    <a:lumMod val="75000"/>
                  </a:schemeClr>
                </a:solidFill>
              </a:rPr>
              <a:t>must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 have</a:t>
            </a:r>
          </a:p>
          <a:p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both right-  &amp; left-handed</a:t>
            </a:r>
          </a:p>
          <a:p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components to have mass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3553" y="2362216"/>
            <a:ext cx="106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Left-handed</a:t>
            </a:r>
          </a:p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proj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oper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4897" y="2362216"/>
            <a:ext cx="1162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Right-handed</a:t>
            </a:r>
          </a:p>
          <a:p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proj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oper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5" grpId="0"/>
      <p:bldP spid="18" grpId="0"/>
      <p:bldP spid="20" grpId="0"/>
      <p:bldP spid="31" grpId="0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don’t know about neutrinos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532" y="4189902"/>
            <a:ext cx="659428" cy="973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265" y="4218988"/>
            <a:ext cx="717615" cy="9442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7960" y="1968085"/>
            <a:ext cx="5373737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-- What is the mass hierarchy </a:t>
            </a:r>
          </a:p>
          <a:p>
            <a:r>
              <a:rPr lang="en-US" sz="2400" dirty="0" smtClean="0"/>
              <a:t>        and absolute scale?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-- Are </a:t>
            </a:r>
            <a:r>
              <a:rPr lang="en-US" sz="2400" dirty="0" err="1" smtClean="0"/>
              <a:t>ν’s</a:t>
            </a:r>
            <a:r>
              <a:rPr lang="en-US" sz="2400" dirty="0" smtClean="0"/>
              <a:t> “Dirac” or “</a:t>
            </a:r>
            <a:r>
              <a:rPr lang="en-US" sz="2400" dirty="0" err="1" smtClean="0"/>
              <a:t>Majorana</a:t>
            </a:r>
            <a:r>
              <a:rPr lang="en-US" sz="2400" dirty="0" smtClean="0"/>
              <a:t>” particles?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400" dirty="0" smtClean="0"/>
          </a:p>
          <a:p>
            <a:r>
              <a:rPr lang="en-US" sz="2400" dirty="0" smtClean="0"/>
              <a:t>-- Do neutrinos violate CP symmetry?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488" y="1417638"/>
            <a:ext cx="2432418" cy="19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5221"/>
            <a:ext cx="8229600" cy="1143000"/>
          </a:xfrm>
        </p:spPr>
        <p:txBody>
          <a:bodyPr/>
          <a:lstStyle/>
          <a:p>
            <a:r>
              <a:rPr lang="en-US" dirty="0" smtClean="0"/>
              <a:t>4-component Dirac neutrinos</a:t>
            </a:r>
            <a:endParaRPr lang="en-US" dirty="0"/>
          </a:p>
        </p:txBody>
      </p:sp>
      <p:pic>
        <p:nvPicPr>
          <p:cNvPr id="7" name="Picture 6" descr="Screenshot 2017-09-15 03.44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872" y="4151089"/>
            <a:ext cx="2450319" cy="20919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6095" y="3781757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right-handed antineutrino</a:t>
            </a:r>
            <a:endParaRPr lang="en-US" dirty="0"/>
          </a:p>
        </p:txBody>
      </p:sp>
      <p:pic>
        <p:nvPicPr>
          <p:cNvPr id="9" name="Picture 8" descr="Screenshot 2017-09-15 03.37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437" y="1062345"/>
            <a:ext cx="2469445" cy="2400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2660" y="1016001"/>
            <a:ext cx="2139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left-handed neutrino</a:t>
            </a:r>
            <a:endParaRPr lang="en-US" dirty="0"/>
          </a:p>
        </p:txBody>
      </p:sp>
      <p:pic>
        <p:nvPicPr>
          <p:cNvPr id="12" name="Picture 11" descr="Screenshot 2017-09-15 03.47.4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588" y="1382909"/>
            <a:ext cx="2201937" cy="1907117"/>
          </a:xfrm>
          <a:prstGeom prst="rect">
            <a:avLst/>
          </a:prstGeom>
        </p:spPr>
      </p:pic>
      <p:pic>
        <p:nvPicPr>
          <p:cNvPr id="14" name="Picture 13" descr="Screenshot 2017-09-15 03.51.3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784" y="4205109"/>
            <a:ext cx="2216767" cy="19304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32660" y="3835777"/>
            <a:ext cx="226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right-handed neutrino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19050" y="1013577"/>
            <a:ext cx="249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left-handed antineutrino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rot="16200000" flipH="1">
            <a:off x="6361863" y="1019585"/>
            <a:ext cx="2457447" cy="239387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H="1">
            <a:off x="3042957" y="3838964"/>
            <a:ext cx="2457447" cy="239387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6419051" y="1013577"/>
            <a:ext cx="2297919" cy="227644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2874369" y="3877732"/>
            <a:ext cx="2297919" cy="227644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36" y="1058784"/>
            <a:ext cx="1702887" cy="2513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5327" y="3485665"/>
            <a:ext cx="1314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P.A.M. Dirac </a:t>
            </a:r>
          </a:p>
          <a:p>
            <a:r>
              <a:rPr lang="en-US" dirty="0" smtClean="0"/>
              <a:t> 1902-1984</a:t>
            </a:r>
            <a:endParaRPr lang="en-US" dirty="0"/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0413" y="2116138"/>
            <a:ext cx="595312" cy="482600"/>
          </a:xfrm>
          <a:prstGeom prst="rect">
            <a:avLst/>
          </a:prstGeom>
          <a:noFill/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62150" y="4878388"/>
            <a:ext cx="617538" cy="482600"/>
          </a:xfrm>
          <a:prstGeom prst="rect">
            <a:avLst/>
          </a:prstGeom>
          <a:noFill/>
        </p:spPr>
      </p:pic>
      <p:pic>
        <p:nvPicPr>
          <p:cNvPr id="27341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99150" y="2027238"/>
            <a:ext cx="595313" cy="482600"/>
          </a:xfrm>
          <a:prstGeom prst="rect">
            <a:avLst/>
          </a:prstGeom>
          <a:noFill/>
        </p:spPr>
      </p:pic>
      <p:pic>
        <p:nvPicPr>
          <p:cNvPr id="273413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15013" y="4878388"/>
            <a:ext cx="617537" cy="48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835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 Dirac neutrino?</a:t>
            </a:r>
            <a:endParaRPr lang="en-US" dirty="0"/>
          </a:p>
        </p:txBody>
      </p:sp>
      <p:pic>
        <p:nvPicPr>
          <p:cNvPr id="3" name="Picture 5" descr="C:\My Documents\Pictures-jpeg\standard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0391" y="1699172"/>
            <a:ext cx="62071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966736">
            <a:off x="5782592" y="4877889"/>
            <a:ext cx="13388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SM particles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198762">
            <a:off x="5902053" y="1847333"/>
            <a:ext cx="1229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SM role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2698866">
            <a:off x="4519167" y="1670604"/>
            <a:ext cx="1023914" cy="3681986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8921134">
            <a:off x="4465865" y="1718025"/>
            <a:ext cx="1023914" cy="3681986"/>
          </a:xfrm>
          <a:prstGeom prst="ellipse">
            <a:avLst/>
          </a:prstGeom>
          <a:noFill/>
          <a:ln w="1905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469" y="-118241"/>
            <a:ext cx="8229600" cy="1143000"/>
          </a:xfrm>
        </p:spPr>
        <p:txBody>
          <a:bodyPr/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neutrinos?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0" y="1112761"/>
            <a:ext cx="2057350" cy="27070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24" y="3766432"/>
            <a:ext cx="1373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Ettore</a:t>
            </a:r>
            <a:r>
              <a:rPr lang="en-US" sz="1400" dirty="0" smtClean="0"/>
              <a:t> </a:t>
            </a:r>
            <a:r>
              <a:rPr lang="en-US" sz="1400" dirty="0" err="1" smtClean="0"/>
              <a:t>Majorana</a:t>
            </a:r>
            <a:r>
              <a:rPr lang="en-US" sz="1400" dirty="0" smtClean="0"/>
              <a:t> </a:t>
            </a:r>
          </a:p>
          <a:p>
            <a:pPr algn="ctr"/>
            <a:r>
              <a:rPr lang="en-US" sz="1400" dirty="0" smtClean="0"/>
              <a:t>1906-????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-36372" y="4129376"/>
            <a:ext cx="12750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(disappeared</a:t>
            </a:r>
          </a:p>
          <a:p>
            <a:pPr algn="ctr"/>
            <a:r>
              <a:rPr lang="en-US" sz="1600" dirty="0" smtClean="0"/>
              <a:t>In 1938)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11329" y="2359329"/>
            <a:ext cx="553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terms of 4-comp, Dirac </a:t>
            </a:r>
            <a:r>
              <a:rPr lang="en-US" dirty="0" err="1" smtClean="0"/>
              <a:t>spinors</a:t>
            </a:r>
            <a:r>
              <a:rPr lang="en-US" i="1" dirty="0" smtClean="0"/>
              <a:t>, a </a:t>
            </a:r>
            <a:r>
              <a:rPr lang="en-US" dirty="0" err="1" smtClean="0"/>
              <a:t>Majorana</a:t>
            </a:r>
            <a:r>
              <a:rPr lang="en-US" dirty="0" smtClean="0"/>
              <a:t> neutrino is:</a:t>
            </a:r>
            <a:endParaRPr lang="en-US" dirty="0"/>
          </a:p>
        </p:txBody>
      </p:sp>
      <p:sp>
        <p:nvSpPr>
          <p:cNvPr id="27" name="Cloud Callout 26"/>
          <p:cNvSpPr/>
          <p:nvPr/>
        </p:nvSpPr>
        <p:spPr>
          <a:xfrm>
            <a:off x="1961931" y="858345"/>
            <a:ext cx="5193862" cy="1255703"/>
          </a:xfrm>
          <a:prstGeom prst="cloudCallout">
            <a:avLst>
              <a:gd name="adj1" fmla="val -56498"/>
              <a:gd name="adj2" fmla="val 5831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458908" y="1042277"/>
            <a:ext cx="2301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neutrino is it’s</a:t>
            </a:r>
          </a:p>
          <a:p>
            <a:r>
              <a:rPr lang="en-US" sz="2400" dirty="0" smtClean="0"/>
              <a:t>own antiparticle: </a:t>
            </a:r>
            <a:endParaRPr lang="en-US" sz="2400" dirty="0"/>
          </a:p>
        </p:txBody>
      </p:sp>
      <p:pic>
        <p:nvPicPr>
          <p:cNvPr id="5396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3138" y="1128713"/>
            <a:ext cx="1995487" cy="54451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000885" y="4010196"/>
            <a:ext cx="3847590" cy="762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396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002473"/>
              </p:ext>
            </p:extLst>
          </p:nvPr>
        </p:nvGraphicFramePr>
        <p:xfrm>
          <a:off x="6102721" y="3256954"/>
          <a:ext cx="2922587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6" name="Equation" r:id="rId5" imgW="1409700" imgH="457200" progId="">
                  <p:embed/>
                </p:oleObj>
              </mc:Choice>
              <mc:Fallback>
                <p:oleObj name="Equation" r:id="rId5" imgW="1409700" imgH="45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721" y="3256954"/>
                        <a:ext cx="2922587" cy="952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4606186" y="4010484"/>
            <a:ext cx="1308530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095245" y="3025559"/>
            <a:ext cx="972068" cy="90976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61931" y="5317490"/>
            <a:ext cx="450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neutrinos are 2-dimensional </a:t>
            </a:r>
            <a:r>
              <a:rPr lang="en-US" dirty="0" err="1" smtClean="0"/>
              <a:t>spinors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40" y="3091447"/>
            <a:ext cx="3629920" cy="13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557" t="4407" r="4743"/>
          <a:stretch>
            <a:fillRect/>
          </a:stretch>
        </p:blipFill>
        <p:spPr>
          <a:xfrm>
            <a:off x="440776" y="42626"/>
            <a:ext cx="7590042" cy="6815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5987" y="5552661"/>
            <a:ext cx="175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nuclei form here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98504" y="5406887"/>
            <a:ext cx="92766" cy="2915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0044" y="702365"/>
            <a:ext cx="2107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equal amounts of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matter &amp; antimatter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3482" y="271670"/>
            <a:ext cx="1507336" cy="646331"/>
          </a:xfrm>
          <a:prstGeom prst="rect">
            <a:avLst/>
          </a:prstGeom>
          <a:solidFill>
            <a:srgbClr val="005493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all matter &amp;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no antimatter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neutrino?</a:t>
            </a:r>
            <a:endParaRPr lang="en-US" dirty="0"/>
          </a:p>
        </p:txBody>
      </p:sp>
      <p:pic>
        <p:nvPicPr>
          <p:cNvPr id="3" name="Picture 5" descr="C:\My Documents\Pictures-jpeg\standard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9848" y="1586371"/>
            <a:ext cx="62071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187" y="2179372"/>
            <a:ext cx="1129156" cy="8800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2377" y="2592273"/>
            <a:ext cx="1974495" cy="1983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05083" y="3453464"/>
            <a:ext cx="4349122" cy="1913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07159" y="2592273"/>
            <a:ext cx="99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49659" y="2664021"/>
            <a:ext cx="13562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antineutrino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6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42" y="-135759"/>
            <a:ext cx="8229600" cy="1143000"/>
          </a:xfrm>
        </p:spPr>
        <p:txBody>
          <a:bodyPr/>
          <a:lstStyle/>
          <a:p>
            <a:r>
              <a:rPr lang="en-US" dirty="0" smtClean="0"/>
              <a:t>R- &amp; L-handed </a:t>
            </a:r>
            <a:r>
              <a:rPr lang="en-US" dirty="0" err="1" smtClean="0"/>
              <a:t>Majorana</a:t>
            </a:r>
            <a:r>
              <a:rPr lang="en-US" dirty="0" smtClean="0"/>
              <a:t> neutrinos</a:t>
            </a:r>
            <a:endParaRPr lang="en-US" dirty="0"/>
          </a:p>
        </p:txBody>
      </p:sp>
      <p:sp>
        <p:nvSpPr>
          <p:cNvPr id="4" name="Arc 3"/>
          <p:cNvSpPr/>
          <p:nvPr/>
        </p:nvSpPr>
        <p:spPr>
          <a:xfrm>
            <a:off x="1397919" y="3514173"/>
            <a:ext cx="368811" cy="1045018"/>
          </a:xfrm>
          <a:prstGeom prst="arc">
            <a:avLst>
              <a:gd name="adj1" fmla="val 11612851"/>
              <a:gd name="adj2" fmla="val 10931265"/>
            </a:avLst>
          </a:prstGeom>
          <a:ln>
            <a:solidFill>
              <a:schemeClr val="accent2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50473" y="3759415"/>
            <a:ext cx="508000" cy="525517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9304" y="3673879"/>
            <a:ext cx="3688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ν</a:t>
            </a:r>
            <a:endParaRPr lang="en-US" sz="3200" dirty="0"/>
          </a:p>
        </p:txBody>
      </p:sp>
      <p:cxnSp>
        <p:nvCxnSpPr>
          <p:cNvPr id="7" name="Straight Arrow Connector 6"/>
          <p:cNvCxnSpPr>
            <a:stCxn id="5" idx="6"/>
          </p:cNvCxnSpPr>
          <p:nvPr/>
        </p:nvCxnSpPr>
        <p:spPr>
          <a:xfrm>
            <a:off x="1958473" y="4022174"/>
            <a:ext cx="893379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397919" y="3759415"/>
            <a:ext cx="508000" cy="525517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1714" y="3673879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/>
              </a:rPr>
              <a:t>ν</a:t>
            </a:r>
            <a:endParaRPr lang="en-US" sz="3200" dirty="0">
              <a:latin typeface="Symbo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3921" y="3673879"/>
            <a:ext cx="2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v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1" name="Arc 10"/>
          <p:cNvSpPr/>
          <p:nvPr/>
        </p:nvSpPr>
        <p:spPr>
          <a:xfrm>
            <a:off x="7404249" y="3514173"/>
            <a:ext cx="368811" cy="1045018"/>
          </a:xfrm>
          <a:prstGeom prst="arc">
            <a:avLst>
              <a:gd name="adj1" fmla="val 11612851"/>
              <a:gd name="adj2" fmla="val 10931265"/>
            </a:avLst>
          </a:prstGeom>
          <a:ln>
            <a:solidFill>
              <a:schemeClr val="accent2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56803" y="3759415"/>
            <a:ext cx="508000" cy="525517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35634" y="3673879"/>
            <a:ext cx="3688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ν</a:t>
            </a:r>
            <a:endParaRPr lang="en-US" sz="32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58883" y="4046387"/>
            <a:ext cx="109792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404249" y="3759415"/>
            <a:ext cx="508000" cy="525517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48044" y="3673879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/>
              </a:rPr>
              <a:t>ν</a:t>
            </a:r>
            <a:endParaRPr lang="en-US" sz="3200" dirty="0">
              <a:latin typeface="Symbo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89504" y="3665762"/>
            <a:ext cx="35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’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506203">
            <a:off x="2622458" y="4358882"/>
            <a:ext cx="946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 left-handed</a:t>
            </a:r>
          </a:p>
          <a:p>
            <a:pPr algn="ctr"/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neutrino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20343042">
            <a:off x="5536583" y="4280399"/>
            <a:ext cx="113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right-handed</a:t>
            </a:r>
          </a:p>
          <a:p>
            <a:pPr algn="ctr"/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“anti”-neutrino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1000614" y="2866691"/>
          <a:ext cx="622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92" name="Equation" r:id="rId3" imgW="622300" imgH="177800" progId="Equation.3">
                  <p:embed/>
                </p:oleObj>
              </mc:Choice>
              <mc:Fallback>
                <p:oleObj name="Equation" r:id="rId3" imgW="622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614" y="2866691"/>
                        <a:ext cx="622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812265"/>
              </p:ext>
            </p:extLst>
          </p:nvPr>
        </p:nvGraphicFramePr>
        <p:xfrm>
          <a:off x="1943289" y="2847486"/>
          <a:ext cx="7874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93" name="Equation" r:id="rId5" imgW="787400" imgH="177800" progId="Equation.3">
                  <p:embed/>
                </p:oleObj>
              </mc:Choice>
              <mc:Fallback>
                <p:oleObj name="Equation" r:id="rId5" imgW="787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289" y="2847486"/>
                        <a:ext cx="7874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793890"/>
              </p:ext>
            </p:extLst>
          </p:nvPr>
        </p:nvGraphicFramePr>
        <p:xfrm>
          <a:off x="2954193" y="2844196"/>
          <a:ext cx="5715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94" name="Equation" r:id="rId7" imgW="571500" imgH="203200" progId="Equation.3">
                  <p:embed/>
                </p:oleObj>
              </mc:Choice>
              <mc:Fallback>
                <p:oleObj name="Equation" r:id="rId7" imgW="571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193" y="2844196"/>
                        <a:ext cx="5715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713968"/>
              </p:ext>
            </p:extLst>
          </p:nvPr>
        </p:nvGraphicFramePr>
        <p:xfrm>
          <a:off x="5606272" y="2849119"/>
          <a:ext cx="7874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95" name="Equation" r:id="rId9" imgW="787400" imgH="177800" progId="Equation.3">
                  <p:embed/>
                </p:oleObj>
              </mc:Choice>
              <mc:Fallback>
                <p:oleObj name="Equation" r:id="rId9" imgW="787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6272" y="2849119"/>
                        <a:ext cx="7874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5"/>
          <p:cNvGraphicFramePr>
            <a:graphicFrameLocks noChangeAspect="1"/>
          </p:cNvGraphicFramePr>
          <p:nvPr/>
        </p:nvGraphicFramePr>
        <p:xfrm>
          <a:off x="4892197" y="2881494"/>
          <a:ext cx="5588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96" name="Equation" r:id="rId10" imgW="558800" imgH="177800" progId="Equation.3">
                  <p:embed/>
                </p:oleObj>
              </mc:Choice>
              <mc:Fallback>
                <p:oleObj name="Equation" r:id="rId10" imgW="558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197" y="2881494"/>
                        <a:ext cx="5588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6"/>
          <p:cNvGraphicFramePr>
            <a:graphicFrameLocks noChangeAspect="1"/>
          </p:cNvGraphicFramePr>
          <p:nvPr/>
        </p:nvGraphicFramePr>
        <p:xfrm>
          <a:off x="335496" y="1129863"/>
          <a:ext cx="1339920" cy="67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97" name="Equation" r:id="rId12" imgW="927100" imgH="469900" progId="Equation.3">
                  <p:embed/>
                </p:oleObj>
              </mc:Choice>
              <mc:Fallback>
                <p:oleObj name="Equation" r:id="rId12" imgW="927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496" y="1129863"/>
                        <a:ext cx="1339920" cy="67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17"/>
          <p:cNvGraphicFramePr>
            <a:graphicFrameLocks noChangeAspect="1"/>
          </p:cNvGraphicFramePr>
          <p:nvPr/>
        </p:nvGraphicFramePr>
        <p:xfrm>
          <a:off x="4701309" y="1096231"/>
          <a:ext cx="1406229" cy="71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98" name="Equation" r:id="rId14" imgW="927100" imgH="469900" progId="Equation.3">
                  <p:embed/>
                </p:oleObj>
              </mc:Choice>
              <mc:Fallback>
                <p:oleObj name="Equation" r:id="rId14" imgW="927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1309" y="1096231"/>
                        <a:ext cx="1406229" cy="7124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0" name="Straight Arrow Connector 49"/>
          <p:cNvCxnSpPr/>
          <p:nvPr/>
        </p:nvCxnSpPr>
        <p:spPr>
          <a:xfrm>
            <a:off x="1958473" y="4284932"/>
            <a:ext cx="1851527" cy="847620"/>
          </a:xfrm>
          <a:prstGeom prst="straightConnector1">
            <a:avLst/>
          </a:prstGeom>
          <a:ln w="12700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0800000" flipV="1">
            <a:off x="5334001" y="4236067"/>
            <a:ext cx="2008787" cy="763538"/>
          </a:xfrm>
          <a:prstGeom prst="straightConnector1">
            <a:avLst/>
          </a:prstGeom>
          <a:ln w="12700">
            <a:solidFill>
              <a:srgbClr val="8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6" y="2050721"/>
            <a:ext cx="3560718" cy="815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42" y="2006495"/>
            <a:ext cx="3210103" cy="891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89" y="5020650"/>
            <a:ext cx="4480634" cy="104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74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happened to </a:t>
            </a:r>
            <a:r>
              <a:rPr lang="en-US" dirty="0" err="1" smtClean="0"/>
              <a:t>Ettore</a:t>
            </a:r>
            <a:r>
              <a:rPr lang="en-US" dirty="0" smtClean="0"/>
              <a:t> </a:t>
            </a:r>
            <a:r>
              <a:rPr lang="en-US" dirty="0" err="1" smtClean="0"/>
              <a:t>Majorana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sz="2667" dirty="0" smtClean="0"/>
              <a:t>-- 80 year old, unsolved mystery --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667" dirty="0"/>
          </a:p>
        </p:txBody>
      </p:sp>
      <p:pic>
        <p:nvPicPr>
          <p:cNvPr id="3" name="Picture 2" descr="Screenshot 2017-09-22 09.11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148" y="1665605"/>
            <a:ext cx="3909795" cy="3999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8497" y="1750271"/>
            <a:ext cx="301877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anyone seen?</a:t>
            </a:r>
          </a:p>
          <a:p>
            <a:r>
              <a:rPr lang="en-US" sz="2200" dirty="0" err="1" smtClean="0"/>
              <a:t>Ettore</a:t>
            </a:r>
            <a:r>
              <a:rPr lang="en-US" sz="2200" dirty="0" smtClean="0"/>
              <a:t> </a:t>
            </a:r>
            <a:r>
              <a:rPr lang="en-US" sz="2200" dirty="0" err="1" smtClean="0"/>
              <a:t>Majorana</a:t>
            </a:r>
            <a:r>
              <a:rPr lang="en-US" dirty="0" smtClean="0"/>
              <a:t>, U. of</a:t>
            </a:r>
          </a:p>
          <a:p>
            <a:r>
              <a:rPr lang="en-US" dirty="0" smtClean="0"/>
              <a:t>Naples physicist, mysteriously</a:t>
            </a:r>
          </a:p>
          <a:p>
            <a:r>
              <a:rPr lang="en-US" dirty="0" smtClean="0"/>
              <a:t>disappeared on the last day of</a:t>
            </a:r>
          </a:p>
          <a:p>
            <a:r>
              <a:rPr lang="en-US" dirty="0" smtClean="0"/>
              <a:t>March (1938). 31yrs old,</a:t>
            </a:r>
          </a:p>
          <a:p>
            <a:r>
              <a:rPr lang="en-US" dirty="0" smtClean="0"/>
              <a:t>1.70m tall, slender, black hair,</a:t>
            </a:r>
          </a:p>
          <a:p>
            <a:r>
              <a:rPr lang="en-US" dirty="0" smtClean="0"/>
              <a:t>dark eyes, long scar on the</a:t>
            </a:r>
          </a:p>
          <a:p>
            <a:r>
              <a:rPr lang="en-US" dirty="0" smtClean="0"/>
              <a:t>back of one of his hands.</a:t>
            </a:r>
          </a:p>
          <a:p>
            <a:r>
              <a:rPr lang="en-US" dirty="0" smtClean="0"/>
              <a:t>If you know  something,</a:t>
            </a:r>
          </a:p>
          <a:p>
            <a:r>
              <a:rPr lang="en-US" dirty="0" smtClean="0"/>
              <a:t>please write to R.P.E.</a:t>
            </a:r>
          </a:p>
          <a:p>
            <a:r>
              <a:rPr lang="en-US" dirty="0" err="1" smtClean="0"/>
              <a:t>Marianecci</a:t>
            </a:r>
            <a:r>
              <a:rPr lang="en-US" dirty="0" smtClean="0"/>
              <a:t>, 66 Regina</a:t>
            </a:r>
          </a:p>
          <a:p>
            <a:r>
              <a:rPr lang="en-US" dirty="0" err="1" smtClean="0"/>
              <a:t>Margherita</a:t>
            </a:r>
            <a:r>
              <a:rPr lang="en-US" dirty="0" smtClean="0"/>
              <a:t> St, Rome.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1148" y="5836389"/>
            <a:ext cx="331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 Fermi’s most brilliant student 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3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597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July 25-26 1938: </a:t>
            </a:r>
            <a:r>
              <a:rPr lang="en-US" dirty="0" smtClean="0"/>
              <a:t>What boat </a:t>
            </a:r>
            <a:r>
              <a:rPr lang="en-US" dirty="0" err="1" smtClean="0"/>
              <a:t>Majorana</a:t>
            </a:r>
            <a:r>
              <a:rPr lang="en-US" dirty="0" smtClean="0"/>
              <a:t> take?</a:t>
            </a:r>
            <a:endParaRPr lang="en-US" sz="311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699" y="991729"/>
            <a:ext cx="5433731" cy="632193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5400000">
            <a:off x="4348509" y="4892071"/>
            <a:ext cx="1492384" cy="378930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1939702" y="4528211"/>
            <a:ext cx="3218340" cy="1609299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58042" y="4961873"/>
            <a:ext cx="142859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Ferry to Palermo</a:t>
            </a:r>
          </a:p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suicide?</a:t>
            </a:r>
            <a:endParaRPr 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721" y="5304505"/>
            <a:ext cx="119596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SS Oceania</a:t>
            </a:r>
          </a:p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to Argentina?</a:t>
            </a:r>
            <a:endParaRPr 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1798" y="5827725"/>
            <a:ext cx="2932714" cy="584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If he planned to commit suicide,</a:t>
            </a:r>
          </a:p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  why did he take all his money?</a:t>
            </a:r>
            <a:endParaRPr lang="en-US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2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speculation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60717"/>
            <a:ext cx="4775006" cy="2387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8191" y="1861440"/>
            <a:ext cx="3324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Scientist </a:t>
            </a:r>
            <a:r>
              <a:rPr lang="en-US" dirty="0" err="1" smtClean="0"/>
              <a:t>Majorana</a:t>
            </a:r>
            <a:r>
              <a:rPr lang="en-US" dirty="0" smtClean="0"/>
              <a:t> not kidnapped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5120" y="11240671"/>
            <a:ext cx="4425412" cy="4251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806" y="1613411"/>
            <a:ext cx="3354866" cy="322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6" y="2116667"/>
            <a:ext cx="8229600" cy="1143000"/>
          </a:xfrm>
        </p:spPr>
        <p:txBody>
          <a:bodyPr/>
          <a:lstStyle/>
          <a:p>
            <a:r>
              <a:rPr lang="en-US" sz="5400" dirty="0" smtClean="0">
                <a:latin typeface="Monotype Corsiva"/>
              </a:rPr>
              <a:t>CP</a:t>
            </a:r>
            <a:r>
              <a:rPr lang="en-US" sz="4000" dirty="0" smtClean="0"/>
              <a:t> </a:t>
            </a:r>
            <a:r>
              <a:rPr lang="en-US" dirty="0" smtClean="0"/>
              <a:t>V and neutrinos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5759"/>
            <a:ext cx="8229600" cy="1143000"/>
          </a:xfrm>
        </p:spPr>
        <p:txBody>
          <a:bodyPr/>
          <a:lstStyle/>
          <a:p>
            <a:r>
              <a:rPr lang="en-US" dirty="0" smtClean="0"/>
              <a:t>Dirac neutrino mixing</a:t>
            </a:r>
            <a:endParaRPr lang="en-US" dirty="0"/>
          </a:p>
        </p:txBody>
      </p:sp>
      <p:pic>
        <p:nvPicPr>
          <p:cNvPr id="4" name="Picture 3" descr="Screen Shot 2016-07-26 at 4.07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0" y="3347954"/>
            <a:ext cx="7111292" cy="1964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6718" y="4979845"/>
            <a:ext cx="21116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Daya</a:t>
            </a:r>
            <a:r>
              <a:rPr lang="en-US" sz="1400" dirty="0" smtClean="0"/>
              <a:t> Bay, RENO &amp; CHOOZ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302782" y="3834127"/>
            <a:ext cx="707483" cy="8495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988" y="3919538"/>
            <a:ext cx="407987" cy="939800"/>
          </a:xfrm>
          <a:prstGeom prst="rect">
            <a:avLst/>
          </a:prstGeom>
          <a:noFill/>
        </p:spPr>
      </p:pic>
      <p:pic>
        <p:nvPicPr>
          <p:cNvPr id="3256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0738" y="3919538"/>
            <a:ext cx="379412" cy="914400"/>
          </a:xfrm>
          <a:prstGeom prst="rect">
            <a:avLst/>
          </a:prstGeom>
          <a:noFill/>
        </p:spPr>
      </p:pic>
      <p:pic>
        <p:nvPicPr>
          <p:cNvPr id="3256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8" y="1004888"/>
            <a:ext cx="3970337" cy="152241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817144" y="1012884"/>
            <a:ext cx="350043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parameters:       18</a:t>
            </a:r>
          </a:p>
          <a:p>
            <a:r>
              <a:rPr lang="en-US" dirty="0" err="1" smtClean="0"/>
              <a:t>Unitarity</a:t>
            </a:r>
            <a:r>
              <a:rPr lang="en-US" dirty="0" smtClean="0"/>
              <a:t> conditions:               </a:t>
            </a:r>
            <a:r>
              <a:rPr lang="en-US" dirty="0" smtClean="0">
                <a:solidFill>
                  <a:srgbClr val="FF0000"/>
                </a:solidFill>
              </a:rPr>
              <a:t>9</a:t>
            </a:r>
          </a:p>
          <a:p>
            <a:r>
              <a:rPr lang="en-US" dirty="0" smtClean="0"/>
              <a:t>6 leptons; (6-1) </a:t>
            </a:r>
            <a:r>
              <a:rPr lang="en-US" dirty="0" err="1" smtClean="0"/>
              <a:t>arb</a:t>
            </a:r>
            <a:r>
              <a:rPr lang="en-US" dirty="0" smtClean="0"/>
              <a:t>. phases: 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</a:p>
          <a:p>
            <a:endParaRPr lang="en-US" dirty="0" smtClean="0"/>
          </a:p>
          <a:p>
            <a:r>
              <a:rPr lang="en-US" dirty="0" smtClean="0"/>
              <a:t># of free parameters:              4     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rot="10800000">
            <a:off x="7298846" y="2009090"/>
            <a:ext cx="64951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58394" y="5823085"/>
            <a:ext cx="4410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This is no more effective at generating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        a BAU than the CKM phase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3849" y="2552446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Euler angles &amp;</a:t>
            </a:r>
          </a:p>
          <a:p>
            <a:r>
              <a:rPr lang="en-US" dirty="0" smtClean="0"/>
              <a:t>1 Dirac phase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394" y="2802997"/>
            <a:ext cx="578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Pontecorvo</a:t>
            </a:r>
            <a:r>
              <a:rPr lang="en-US" b="1" dirty="0"/>
              <a:t>–Maki–Nakagawa–Sakata matrix</a:t>
            </a:r>
            <a:r>
              <a:rPr lang="en-US" dirty="0"/>
              <a:t> (</a:t>
            </a:r>
            <a:r>
              <a:rPr lang="en-US" b="1" dirty="0"/>
              <a:t>PMNS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15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hierarchy of the PMNS mixing matrix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5245"/>
            <a:ext cx="7745506" cy="1395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729601"/>
            <a:ext cx="8251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very different than that of the CKM matrix; the smallest element is </a:t>
            </a:r>
            <a:r>
              <a:rPr lang="en-US" sz="2000" b="1" i="1" dirty="0" smtClean="0">
                <a:solidFill>
                  <a:srgbClr val="C00000"/>
                </a:solidFill>
              </a:rPr>
              <a:t>U</a:t>
            </a:r>
            <a:r>
              <a:rPr lang="en-US" sz="2000" b="1" i="1" baseline="-25000" dirty="0" smtClean="0">
                <a:solidFill>
                  <a:srgbClr val="C00000"/>
                </a:solidFill>
              </a:rPr>
              <a:t>e3</a:t>
            </a:r>
            <a:r>
              <a:rPr lang="en-US" sz="2000" b="1" dirty="0" smtClean="0">
                <a:solidFill>
                  <a:srgbClr val="C00000"/>
                </a:solidFill>
              </a:rPr>
              <a:t>≈0.15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097" y="4987775"/>
            <a:ext cx="5610064" cy="939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126" y="4304281"/>
            <a:ext cx="169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for comparison: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854" y="5238427"/>
            <a:ext cx="782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</a:t>
            </a:r>
            <a:r>
              <a:rPr lang="en-US" sz="2000" baseline="-25000" dirty="0" smtClean="0"/>
              <a:t>CKM</a:t>
            </a:r>
            <a:r>
              <a:rPr lang="en-US" sz="2000" dirty="0" smtClean="0"/>
              <a:t>=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63630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90" y="-19014"/>
            <a:ext cx="8229600" cy="930514"/>
          </a:xfrm>
        </p:spPr>
        <p:txBody>
          <a:bodyPr/>
          <a:lstStyle/>
          <a:p>
            <a:r>
              <a:rPr lang="en-US" dirty="0" smtClean="0"/>
              <a:t>Dirac neutrino mixing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7736" y="1619600"/>
            <a:ext cx="667266" cy="846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1204816"/>
            <a:ext cx="71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33" name="Explosion 1 32"/>
          <p:cNvSpPr/>
          <p:nvPr/>
        </p:nvSpPr>
        <p:spPr>
          <a:xfrm>
            <a:off x="650773" y="1351301"/>
            <a:ext cx="530415" cy="604333"/>
          </a:xfrm>
          <a:prstGeom prst="irregularSeal1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500610" y="1274310"/>
            <a:ext cx="1270861" cy="9615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181188" y="1740068"/>
            <a:ext cx="4115776" cy="1499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181188" y="1574148"/>
            <a:ext cx="4156314" cy="1499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130380" y="1848197"/>
            <a:ext cx="4012771" cy="1499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xplosion 2 50"/>
          <p:cNvSpPr/>
          <p:nvPr/>
        </p:nvSpPr>
        <p:spPr>
          <a:xfrm>
            <a:off x="3881611" y="1489478"/>
            <a:ext cx="270933" cy="381486"/>
          </a:xfrm>
          <a:prstGeom prst="irregularSeal2">
            <a:avLst/>
          </a:prstGeom>
          <a:solidFill>
            <a:srgbClr val="FFFF00"/>
          </a:soli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121913" y="1663870"/>
            <a:ext cx="2895170" cy="158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017083" y="1351301"/>
            <a:ext cx="500395" cy="305689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1" idx="1"/>
          </p:cNvCxnSpPr>
          <p:nvPr/>
        </p:nvCxnSpPr>
        <p:spPr>
          <a:xfrm rot="10800000" flipH="1" flipV="1">
            <a:off x="3881610" y="1716904"/>
            <a:ext cx="635867" cy="23873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8516" y="1027813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Symbol"/>
              </a:rPr>
              <a:t>ν</a:t>
            </a:r>
            <a:r>
              <a:rPr lang="en-US" sz="2400" baseline="-15000" dirty="0" err="1" smtClean="0">
                <a:solidFill>
                  <a:srgbClr val="0000FF"/>
                </a:solidFill>
                <a:latin typeface="Symbol"/>
              </a:rPr>
              <a:t>μ</a:t>
            </a:r>
            <a:endParaRPr lang="en-US" sz="2400" baseline="-15000" dirty="0">
              <a:solidFill>
                <a:srgbClr val="0000FF"/>
              </a:solidFill>
              <a:latin typeface="Symbo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00610" y="1102080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/>
              </a:rPr>
              <a:t>ν</a:t>
            </a:r>
            <a:r>
              <a:rPr lang="en-US" sz="2400" baseline="-15000" dirty="0" err="1" smtClean="0">
                <a:solidFill>
                  <a:srgbClr val="FF0000"/>
                </a:solidFill>
                <a:latin typeface="Times New Roman" charset="0"/>
              </a:rPr>
              <a:t>e</a:t>
            </a:r>
            <a:endParaRPr lang="en-US" sz="2400" baseline="-150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142326" y="1091529"/>
            <a:ext cx="55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0000"/>
                </a:solidFill>
                <a:latin typeface="Symbol"/>
              </a:rPr>
              <a:t>ν</a:t>
            </a:r>
            <a:r>
              <a:rPr lang="en-US" sz="2400" baseline="-15000" dirty="0" err="1" smtClean="0">
                <a:solidFill>
                  <a:srgbClr val="800000"/>
                </a:solidFill>
                <a:latin typeface="Symbol"/>
              </a:rPr>
              <a:t>(t</a:t>
            </a:r>
            <a:r>
              <a:rPr lang="en-US" sz="2400" baseline="-15000" dirty="0" smtClean="0">
                <a:solidFill>
                  <a:srgbClr val="800000"/>
                </a:solidFill>
                <a:latin typeface="Symbol"/>
              </a:rPr>
              <a:t>)</a:t>
            </a:r>
            <a:endParaRPr lang="en-US" sz="2400" baseline="-15000" dirty="0">
              <a:solidFill>
                <a:srgbClr val="800000"/>
              </a:solidFill>
              <a:latin typeface="Symbol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938195" y="2480824"/>
            <a:ext cx="3078888" cy="21712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289884" y="214406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7" y="3013428"/>
            <a:ext cx="5726571" cy="2040958"/>
          </a:xfrm>
          <a:prstGeom prst="rect">
            <a:avLst/>
          </a:prstGeom>
        </p:spPr>
      </p:pic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7631113" y="4487672"/>
          <a:ext cx="94932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91" name="Equation" r:id="rId5" imgW="406400" imgH="279400" progId="">
                  <p:embed/>
                </p:oleObj>
              </mc:Choice>
              <mc:Fallback>
                <p:oleObj name="Equation" r:id="rId5" imgW="4064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3" y="4487672"/>
                        <a:ext cx="949325" cy="652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7581295" y="4490614"/>
            <a:ext cx="974445" cy="70122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798833" y="4841227"/>
            <a:ext cx="782464" cy="521419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48329"/>
              </p:ext>
            </p:extLst>
          </p:nvPr>
        </p:nvGraphicFramePr>
        <p:xfrm>
          <a:off x="5622758" y="5968861"/>
          <a:ext cx="3087687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92" name="Equation" r:id="rId7" imgW="1346200" imgH="279400" progId="">
                  <p:embed/>
                </p:oleObj>
              </mc:Choice>
              <mc:Fallback>
                <p:oleObj name="Equation" r:id="rId7" imgW="13462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2758" y="5968861"/>
                        <a:ext cx="3087687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01" y="5229657"/>
            <a:ext cx="6943152" cy="615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4939" y="994149"/>
            <a:ext cx="3015506" cy="24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8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T2K </a:t>
            </a:r>
            <a:r>
              <a:rPr lang="en-US" sz="3200" dirty="0" smtClean="0"/>
              <a:t>(Tokai to </a:t>
            </a:r>
            <a:r>
              <a:rPr lang="en-US" sz="3200" dirty="0" err="1" smtClean="0"/>
              <a:t>Kamiokande</a:t>
            </a:r>
            <a:r>
              <a:rPr lang="en-US" sz="3200" dirty="0" smtClean="0"/>
              <a:t>) </a:t>
            </a:r>
            <a:r>
              <a:rPr lang="en-US" dirty="0" smtClean="0"/>
              <a:t>Experiment</a:t>
            </a:r>
            <a:br>
              <a:rPr lang="en-US" dirty="0" smtClean="0"/>
            </a:br>
            <a:r>
              <a:rPr lang="en-US" sz="3200" dirty="0" smtClean="0"/>
              <a:t>-- in Japan --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1641020"/>
            <a:ext cx="9144000" cy="3588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525780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ν</a:t>
            </a:r>
            <a:r>
              <a:rPr lang="en-US" sz="2800" b="1" baseline="-25000" dirty="0" err="1" smtClean="0"/>
              <a:t>μ</a:t>
            </a:r>
            <a:endParaRPr lang="en-US" sz="2800" b="1" baseline="-25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029200" y="4308676"/>
            <a:ext cx="685800" cy="1131686"/>
          </a:xfrm>
          <a:prstGeom prst="line">
            <a:avLst/>
          </a:prstGeom>
          <a:ln w="31750">
            <a:solidFill>
              <a:schemeClr val="tx1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53000" y="4191000"/>
            <a:ext cx="458724" cy="770466"/>
          </a:xfrm>
          <a:prstGeom prst="line">
            <a:avLst/>
          </a:prstGeom>
          <a:ln w="31750">
            <a:solidFill>
              <a:schemeClr val="bg1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83714" y="2219980"/>
            <a:ext cx="84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ν</a:t>
            </a:r>
            <a:r>
              <a:rPr lang="en-US" sz="2800" b="1" baseline="-25000" dirty="0" err="1" smtClean="0">
                <a:solidFill>
                  <a:schemeClr val="bg1"/>
                </a:solidFill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11" y="21907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Sakharov: </a:t>
            </a:r>
            <a:r>
              <a:rPr lang="en-US" sz="3556" dirty="0" smtClean="0"/>
              <a:t>CP violation is necessary to explain  the Baryon Asymmetry of the Universe (BAU).</a:t>
            </a:r>
            <a:endParaRPr lang="en-US" sz="3556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46" y="1810166"/>
            <a:ext cx="6315279" cy="35136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82723" y="1364729"/>
            <a:ext cx="243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-- slide from Lecture 1 --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48246" y="1810166"/>
            <a:ext cx="6315279" cy="3513686"/>
          </a:xfrm>
          <a:prstGeom prst="rect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68586" y="5511182"/>
            <a:ext cx="5648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CP</a:t>
            </a:r>
            <a:r>
              <a:rPr lang="en-US" dirty="0" smtClean="0"/>
              <a:t> violation (“S. Okubo’s effect”) is a necessary condition</a:t>
            </a:r>
          </a:p>
          <a:p>
            <a:r>
              <a:rPr lang="en-US" dirty="0" smtClean="0"/>
              <a:t>for explaining why the current Universe is all matter, &amp; not</a:t>
            </a:r>
          </a:p>
          <a:p>
            <a:r>
              <a:rPr lang="en-US" dirty="0" smtClean="0"/>
              <a:t>equal amounts of matter and antimatter.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8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T2K </a:t>
            </a:r>
            <a:r>
              <a:rPr lang="en-US" sz="3200" dirty="0" smtClean="0"/>
              <a:t>(Tokai to </a:t>
            </a:r>
            <a:r>
              <a:rPr lang="en-US" sz="3200" dirty="0" err="1" smtClean="0"/>
              <a:t>Kamiokande</a:t>
            </a:r>
            <a:r>
              <a:rPr lang="en-US" sz="3200" dirty="0" smtClean="0"/>
              <a:t>) </a:t>
            </a:r>
            <a:r>
              <a:rPr lang="en-US" dirty="0" smtClean="0"/>
              <a:t>Experiment</a:t>
            </a:r>
            <a:br>
              <a:rPr lang="en-US" dirty="0" smtClean="0"/>
            </a:br>
            <a:r>
              <a:rPr lang="en-US" sz="3200" dirty="0" smtClean="0"/>
              <a:t>-- in Japan --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1641020"/>
            <a:ext cx="9144000" cy="3588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842" y="5418666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ν</a:t>
            </a:r>
            <a:r>
              <a:rPr lang="en-US" sz="2800" b="1" baseline="-25000" dirty="0" err="1" smtClean="0"/>
              <a:t>μ</a:t>
            </a:r>
            <a:endParaRPr lang="en-US" sz="2800" b="1" baseline="-25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029200" y="4308676"/>
            <a:ext cx="685800" cy="1131686"/>
          </a:xfrm>
          <a:prstGeom prst="line">
            <a:avLst/>
          </a:prstGeom>
          <a:ln w="31750">
            <a:solidFill>
              <a:schemeClr val="tx1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53000" y="4191000"/>
            <a:ext cx="458724" cy="770466"/>
          </a:xfrm>
          <a:prstGeom prst="line">
            <a:avLst/>
          </a:prstGeom>
          <a:ln w="31750">
            <a:solidFill>
              <a:schemeClr val="bg1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38600" y="2190018"/>
            <a:ext cx="84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ν</a:t>
            </a:r>
            <a:r>
              <a:rPr lang="en-US" sz="2800" b="1" baseline="-25000" dirty="0" err="1" smtClean="0">
                <a:solidFill>
                  <a:schemeClr val="bg1"/>
                </a:solidFill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71366" y="1915180"/>
            <a:ext cx="84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_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8800" y="51054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_</a:t>
            </a:r>
            <a:endParaRPr lang="en-US" sz="28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6654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28414"/>
          </a:xfrm>
        </p:spPr>
        <p:txBody>
          <a:bodyPr/>
          <a:lstStyle/>
          <a:p>
            <a:r>
              <a:rPr lang="en-US" dirty="0" smtClean="0"/>
              <a:t>T2K experiment</a:t>
            </a:r>
            <a:endParaRPr lang="en-US" dirty="0"/>
          </a:p>
        </p:txBody>
      </p:sp>
      <p:pic>
        <p:nvPicPr>
          <p:cNvPr id="3" name="Picture 2" descr="Screen Shot 2016-07-29 at 11.44.1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22" y="1614915"/>
            <a:ext cx="3742097" cy="2738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740" y="3279976"/>
            <a:ext cx="3268060" cy="208577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7100086" y="5291916"/>
            <a:ext cx="250478" cy="1588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20850" y="536575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L/E</a:t>
            </a:r>
            <a:r>
              <a:rPr lang="en-US" baseline="-25000" dirty="0" smtClean="0"/>
              <a:t>ν</a:t>
            </a:r>
            <a:r>
              <a:rPr lang="en-US" dirty="0" smtClean="0"/>
              <a:t>≈500 km/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5595" y="356549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ν</a:t>
            </a:r>
            <a:r>
              <a:rPr lang="en-US" baseline="-25000" dirty="0" err="1" smtClean="0">
                <a:solidFill>
                  <a:srgbClr val="0000FF"/>
                </a:solidFill>
              </a:rPr>
              <a:t>μ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4741" y="37501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ν</a:t>
            </a:r>
            <a:r>
              <a:rPr lang="en-US" baseline="-25000" dirty="0" err="1" smtClean="0">
                <a:solidFill>
                  <a:srgbClr val="FF0000"/>
                </a:solidFill>
              </a:rPr>
              <a:t>τ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0850" y="479813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endParaRPr lang="en-US" baseline="-25000" dirty="0"/>
          </a:p>
        </p:txBody>
      </p:sp>
      <p:pic>
        <p:nvPicPr>
          <p:cNvPr id="16" name="Picture 15" descr="Screen Shot 2016-07-29 at 11.51.35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76" y="3102756"/>
            <a:ext cx="1434225" cy="28328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75948" y="5612352"/>
            <a:ext cx="6568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ν</a:t>
            </a:r>
            <a:endParaRPr lang="en-US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8934" y="5028971"/>
            <a:ext cx="633507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0.6 </a:t>
            </a:r>
            <a:r>
              <a:rPr lang="en-US" sz="10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GeV</a:t>
            </a:r>
            <a:endParaRPr lang="en-US" sz="1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847599" y="4862462"/>
            <a:ext cx="329729" cy="1"/>
          </a:xfrm>
          <a:prstGeom prst="straightConnector1">
            <a:avLst/>
          </a:prstGeom>
          <a:ln w="22225">
            <a:solidFill>
              <a:schemeClr val="accent2">
                <a:lumMod val="20000"/>
                <a:lumOff val="8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89476" name="Object 4"/>
          <p:cNvGraphicFramePr>
            <a:graphicFrameLocks noChangeAspect="1"/>
          </p:cNvGraphicFramePr>
          <p:nvPr/>
        </p:nvGraphicFramePr>
        <p:xfrm>
          <a:off x="7331150" y="786334"/>
          <a:ext cx="741362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72" name="Equation" r:id="rId7" imgW="495300" imgH="190500" progId="Equation.DSMT4">
                  <p:embed/>
                </p:oleObj>
              </mc:Choice>
              <mc:Fallback>
                <p:oleObj name="Equation" r:id="rId7" imgW="4953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1150" y="786334"/>
                        <a:ext cx="741362" cy="284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 descr="Screen Shot 2016-07-29 at 12.22.50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3566" y="4609823"/>
            <a:ext cx="2514381" cy="2005058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 rot="10800000" flipV="1">
            <a:off x="3556000" y="4798137"/>
            <a:ext cx="3253364" cy="1137463"/>
          </a:xfrm>
          <a:prstGeom prst="straightConnector1">
            <a:avLst/>
          </a:prstGeom>
          <a:ln w="12700">
            <a:solidFill>
              <a:srgbClr val="0000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849163" y="5264060"/>
            <a:ext cx="12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no oscillations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5400000" flipH="1" flipV="1">
            <a:off x="3066684" y="5173876"/>
            <a:ext cx="250479" cy="237671"/>
          </a:xfrm>
          <a:prstGeom prst="straightConnector1">
            <a:avLst/>
          </a:prstGeom>
          <a:ln w="12700">
            <a:solidFill>
              <a:srgbClr val="0000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2"/>
          <p:cNvGraphicFramePr>
            <a:graphicFrameLocks noChangeAspect="1"/>
          </p:cNvGraphicFramePr>
          <p:nvPr/>
        </p:nvGraphicFramePr>
        <p:xfrm>
          <a:off x="3737194" y="4281673"/>
          <a:ext cx="7969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73" name="Equation" r:id="rId10" imgW="533400" imgH="279400" progId="Equation.DSMT4">
                  <p:embed/>
                </p:oleObj>
              </mc:Choice>
              <mc:Fallback>
                <p:oleObj name="Equation" r:id="rId10" imgW="5334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7194" y="4281673"/>
                        <a:ext cx="796925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51" descr="Screen Shot 2016-07-29 at 12.25.09 PM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9364" y="1070496"/>
            <a:ext cx="1925576" cy="154850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919045" y="1320398"/>
            <a:ext cx="7827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32 </a:t>
            </a:r>
            <a:r>
              <a:rPr lang="en-US" sz="1600" dirty="0" err="1" smtClean="0"/>
              <a:t>evts</a:t>
            </a:r>
            <a:endParaRPr lang="en-US" sz="1600" dirty="0" smtClean="0"/>
          </a:p>
          <a:p>
            <a:r>
              <a:rPr lang="en-US" sz="1400" dirty="0" smtClean="0"/>
              <a:t>5 </a:t>
            </a:r>
            <a:r>
              <a:rPr lang="en-US" sz="1400" dirty="0" err="1" smtClean="0"/>
              <a:t>bkg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54" name="Straight Arrow Connector 53"/>
          <p:cNvCxnSpPr/>
          <p:nvPr/>
        </p:nvCxnSpPr>
        <p:spPr>
          <a:xfrm rot="5400000" flipH="1" flipV="1">
            <a:off x="6197126" y="3608350"/>
            <a:ext cx="2446386" cy="391571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Screen Shot 2016-07-29 at 12.35.54 PM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6771" y="1133868"/>
            <a:ext cx="1874079" cy="1447074"/>
          </a:xfrm>
          <a:prstGeom prst="rect">
            <a:avLst/>
          </a:prstGeom>
        </p:spPr>
      </p:pic>
      <p:graphicFrame>
        <p:nvGraphicFramePr>
          <p:cNvPr id="489479" name="Object 7"/>
          <p:cNvGraphicFramePr>
            <a:graphicFrameLocks noChangeAspect="1"/>
          </p:cNvGraphicFramePr>
          <p:nvPr/>
        </p:nvGraphicFramePr>
        <p:xfrm>
          <a:off x="4838534" y="1111642"/>
          <a:ext cx="758825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74" name="Equation" r:id="rId14" imgW="508000" imgH="279400" progId="Equation.DSMT4">
                  <p:embed/>
                </p:oleObj>
              </mc:Choice>
              <mc:Fallback>
                <p:oleObj name="Equation" r:id="rId14" imgW="5080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534" y="1111642"/>
                        <a:ext cx="758825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" name="Straight Arrow Connector 60"/>
          <p:cNvCxnSpPr/>
          <p:nvPr/>
        </p:nvCxnSpPr>
        <p:spPr>
          <a:xfrm rot="16200000" flipV="1">
            <a:off x="5164002" y="2850140"/>
            <a:ext cx="2617242" cy="1278755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979152" y="830129"/>
            <a:ext cx="161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anti-neutrinos!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98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170" y="7620"/>
            <a:ext cx="8229600" cy="1143000"/>
          </a:xfrm>
        </p:spPr>
        <p:txBody>
          <a:bodyPr/>
          <a:lstStyle/>
          <a:p>
            <a:r>
              <a:rPr lang="en-US" dirty="0" smtClean="0"/>
              <a:t>2017 T2K results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2160347" cy="1962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813560"/>
            <a:ext cx="2056919" cy="1911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202112"/>
            <a:ext cx="5816600" cy="21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514" y="4876800"/>
            <a:ext cx="84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ν</a:t>
            </a:r>
            <a:r>
              <a:rPr lang="en-US" sz="2800" b="1" baseline="-25000" smtClean="0"/>
              <a:t>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6455" y="1771587"/>
            <a:ext cx="84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ν</a:t>
            </a:r>
            <a:r>
              <a:rPr lang="en-US" sz="2800" b="1" baseline="-25000" dirty="0" err="1" smtClean="0"/>
              <a:t>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5714" y="5638800"/>
            <a:ext cx="84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ν</a:t>
            </a:r>
            <a:r>
              <a:rPr lang="en-US" sz="2800" b="1" baseline="-25000" smtClean="0"/>
              <a:t>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V="1">
            <a:off x="664284" y="5690990"/>
            <a:ext cx="535886" cy="541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_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8714" y="1783980"/>
            <a:ext cx="84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ν</a:t>
            </a:r>
            <a:r>
              <a:rPr lang="en-US" sz="2800" b="1" baseline="-25000" smtClean="0"/>
              <a:t>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V="1">
            <a:off x="5617284" y="1838664"/>
            <a:ext cx="535886" cy="541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_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9246" y="1447800"/>
            <a:ext cx="1400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74 </a:t>
            </a:r>
            <a:r>
              <a:rPr lang="en-US" sz="2200" b="1" dirty="0" err="1" smtClean="0"/>
              <a:t>evts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9882" y="1440763"/>
            <a:ext cx="1400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7 </a:t>
            </a:r>
            <a:r>
              <a:rPr lang="en-US" sz="2200" b="1" dirty="0" err="1" smtClean="0"/>
              <a:t>evts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504" y="0"/>
            <a:ext cx="8229600" cy="1143000"/>
          </a:xfrm>
        </p:spPr>
        <p:txBody>
          <a:bodyPr/>
          <a:lstStyle/>
          <a:p>
            <a:r>
              <a:rPr lang="en-US" dirty="0" smtClean="0"/>
              <a:t>T2K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3504" y="1814577"/>
            <a:ext cx="467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</a:t>
            </a:r>
            <a:r>
              <a:rPr lang="en-US" baseline="-25000" dirty="0" smtClean="0"/>
              <a:t>CP</a:t>
            </a:r>
            <a:endParaRPr lang="en-US" baseline="-25000" dirty="0"/>
          </a:p>
        </p:txBody>
      </p:sp>
      <p:pic>
        <p:nvPicPr>
          <p:cNvPr id="6" name="Picture 5" descr="Screen Shot 2016-07-29 at 12.42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75" y="1397375"/>
            <a:ext cx="3082109" cy="2428328"/>
          </a:xfrm>
          <a:prstGeom prst="rect">
            <a:avLst/>
          </a:prstGeom>
        </p:spPr>
      </p:pic>
      <p:pic>
        <p:nvPicPr>
          <p:cNvPr id="7" name="Picture 6" descr="Screen Shot 2016-07-29 at 12.44.5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432" y="1397375"/>
            <a:ext cx="3210293" cy="2286647"/>
          </a:xfrm>
          <a:prstGeom prst="rect">
            <a:avLst/>
          </a:prstGeom>
        </p:spPr>
      </p:pic>
      <p:pic>
        <p:nvPicPr>
          <p:cNvPr id="9" name="Picture 8" descr="Screen Shot 2016-07-29 at 12.45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29" y="4416246"/>
            <a:ext cx="6752896" cy="4423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7027" y="5122314"/>
            <a:ext cx="774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value ( NH) δ</a:t>
            </a:r>
            <a:r>
              <a:rPr lang="en-US" baseline="-25000" dirty="0" smtClean="0"/>
              <a:t>CP</a:t>
            </a:r>
            <a:r>
              <a:rPr lang="en-US" dirty="0" smtClean="0"/>
              <a:t>≈-π/2 ; equivalent to Nova’s preferred (NH) value δ</a:t>
            </a:r>
            <a:r>
              <a:rPr lang="en-US" baseline="-25000" dirty="0" smtClean="0"/>
              <a:t>CP</a:t>
            </a:r>
            <a:r>
              <a:rPr lang="en-US" dirty="0" smtClean="0"/>
              <a:t>≈3π/2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30424" y="5560245"/>
            <a:ext cx="361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(Nova &amp; T2K) errors ≈ ±0.4π  (≈±80</a:t>
            </a:r>
            <a:r>
              <a:rPr lang="en-US" baseline="30000" dirty="0" smtClean="0"/>
              <a:t>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4829" y="4416246"/>
            <a:ext cx="6752896" cy="442369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398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“Hints” of non-zero δ</a:t>
            </a:r>
            <a:r>
              <a:rPr lang="en-US" baseline="-25000" dirty="0" smtClean="0"/>
              <a:t>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Screenshot 2017-09-17 02.58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71" y="4104096"/>
            <a:ext cx="4937663" cy="2660024"/>
          </a:xfrm>
          <a:prstGeom prst="rect">
            <a:avLst/>
          </a:prstGeom>
        </p:spPr>
      </p:pic>
      <p:pic>
        <p:nvPicPr>
          <p:cNvPr id="5" name="Picture 4" descr="Screenshot 2017-09-17 03.07.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09835" y="1750886"/>
            <a:ext cx="4660575" cy="247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5737" y="1566489"/>
            <a:ext cx="1851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NOνA Preliminary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74031" y="419185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T2K Preliminary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160468">
            <a:off x="6418182" y="2818997"/>
            <a:ext cx="805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sin</a:t>
            </a:r>
            <a:r>
              <a:rPr lang="en-US" baseline="30000" dirty="0" smtClean="0"/>
              <a:t>2</a:t>
            </a:r>
            <a:r>
              <a:rPr lang="en-US" dirty="0" smtClean="0"/>
              <a:t>θ</a:t>
            </a:r>
            <a:r>
              <a:rPr lang="en-US" baseline="-25000" dirty="0" smtClean="0"/>
              <a:t>23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7080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0251"/>
          </a:xfrm>
        </p:spPr>
        <p:txBody>
          <a:bodyPr>
            <a:noAutofit/>
          </a:bodyPr>
          <a:lstStyle/>
          <a:p>
            <a:r>
              <a:rPr lang="en-US" sz="5400" dirty="0" smtClean="0"/>
              <a:t>neutrino hype</a:t>
            </a:r>
            <a:endParaRPr lang="en-US" sz="5400" dirty="0"/>
          </a:p>
        </p:txBody>
      </p:sp>
      <p:pic>
        <p:nvPicPr>
          <p:cNvPr id="3" name="Picture 2" descr="Screenshot 2017-09-15 04.16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78" y="1232858"/>
            <a:ext cx="5313144" cy="56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non-zero δ</a:t>
            </a:r>
            <a:r>
              <a:rPr lang="en-US" baseline="-25000" dirty="0" smtClean="0"/>
              <a:t>D</a:t>
            </a:r>
            <a:r>
              <a:rPr lang="en-US" dirty="0" smtClean="0"/>
              <a:t> explain the baryon asymmetry?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1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Jarlskog</a:t>
            </a:r>
            <a:r>
              <a:rPr lang="en-US" dirty="0" smtClean="0"/>
              <a:t> invariant of the PMNS v mixing matrix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8777" y="3546751"/>
            <a:ext cx="87868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45200"/>
                </a:solidFill>
              </a:rPr>
              <a:t>if |</a:t>
            </a:r>
            <a:r>
              <a:rPr lang="en-US" sz="2800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aseline="-25000" dirty="0" err="1" smtClean="0">
                <a:solidFill>
                  <a:srgbClr val="945200"/>
                </a:solidFill>
              </a:rPr>
              <a:t>D</a:t>
            </a:r>
            <a:r>
              <a:rPr lang="en-US" sz="2800" dirty="0" smtClean="0">
                <a:solidFill>
                  <a:srgbClr val="945200"/>
                </a:solidFill>
              </a:rPr>
              <a:t>|≈</a:t>
            </a:r>
            <a:r>
              <a:rPr lang="en-US" sz="2800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rgbClr val="945200"/>
                </a:solidFill>
              </a:rPr>
              <a:t>/2</a:t>
            </a:r>
            <a:r>
              <a:rPr lang="en-US" sz="2800" dirty="0">
                <a:solidFill>
                  <a:srgbClr val="945200"/>
                </a:solidFill>
              </a:rPr>
              <a:t>,</a:t>
            </a:r>
            <a:r>
              <a:rPr lang="en-US" sz="2800" dirty="0" smtClean="0">
                <a:solidFill>
                  <a:srgbClr val="945200"/>
                </a:solidFill>
              </a:rPr>
              <a:t> as the data suggest, |</a:t>
            </a:r>
            <a:r>
              <a:rPr lang="en-US" sz="2800" i="1" dirty="0" smtClean="0">
                <a:solidFill>
                  <a:srgbClr val="945200"/>
                </a:solidFill>
              </a:rPr>
              <a:t>J</a:t>
            </a:r>
            <a:r>
              <a:rPr lang="en-US" sz="2800" baseline="-25000" dirty="0" smtClean="0">
                <a:solidFill>
                  <a:srgbClr val="945200"/>
                </a:solidFill>
              </a:rPr>
              <a:t>PMNS</a:t>
            </a:r>
            <a:r>
              <a:rPr lang="en-US" sz="2800" dirty="0" smtClean="0">
                <a:solidFill>
                  <a:srgbClr val="945200"/>
                </a:solidFill>
              </a:rPr>
              <a:t>|≈ 0.03, 10</a:t>
            </a:r>
            <a:r>
              <a:rPr lang="en-US" sz="2800" baseline="30000" dirty="0" smtClean="0">
                <a:solidFill>
                  <a:srgbClr val="945200"/>
                </a:solidFill>
              </a:rPr>
              <a:t>3</a:t>
            </a:r>
            <a:r>
              <a:rPr lang="en-US" sz="2800" dirty="0" smtClean="0">
                <a:solidFill>
                  <a:srgbClr val="945200"/>
                </a:solidFill>
              </a:rPr>
              <a:t>x|</a:t>
            </a:r>
            <a:r>
              <a:rPr lang="en-US" sz="2800" i="1" dirty="0" smtClean="0">
                <a:solidFill>
                  <a:srgbClr val="945200"/>
                </a:solidFill>
              </a:rPr>
              <a:t>J</a:t>
            </a:r>
            <a:r>
              <a:rPr lang="en-US" sz="2800" baseline="-25000" dirty="0" smtClean="0">
                <a:solidFill>
                  <a:srgbClr val="945200"/>
                </a:solidFill>
              </a:rPr>
              <a:t>CKM</a:t>
            </a:r>
            <a:r>
              <a:rPr lang="en-US" sz="2800" dirty="0" smtClean="0">
                <a:solidFill>
                  <a:srgbClr val="945200"/>
                </a:solidFill>
              </a:rPr>
              <a:t>|</a:t>
            </a:r>
          </a:p>
          <a:p>
            <a:r>
              <a:rPr lang="en-US" sz="2800" dirty="0">
                <a:solidFill>
                  <a:srgbClr val="945200"/>
                </a:solidFill>
              </a:rPr>
              <a:t> </a:t>
            </a:r>
            <a:r>
              <a:rPr lang="en-US" sz="2800" dirty="0" smtClean="0">
                <a:solidFill>
                  <a:srgbClr val="945200"/>
                </a:solidFill>
              </a:rPr>
              <a:t>   and be more efficient at creating CPV asymmetries.</a:t>
            </a:r>
            <a:endParaRPr lang="en-US" sz="2800" dirty="0">
              <a:solidFill>
                <a:srgbClr val="9452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431" y="2133600"/>
            <a:ext cx="6867792" cy="71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37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non-zero δ</a:t>
            </a:r>
            <a:r>
              <a:rPr lang="en-US" baseline="-25000" dirty="0" smtClean="0"/>
              <a:t>D</a:t>
            </a:r>
            <a:r>
              <a:rPr lang="en-US" dirty="0" smtClean="0"/>
              <a:t> explain the baryon asymmetry?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24109" y="2851666"/>
            <a:ext cx="1072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800000"/>
                </a:solidFill>
                <a:latin typeface="Comic Sans MS"/>
              </a:rPr>
              <a:t>No!   </a:t>
            </a:r>
            <a:endParaRPr lang="en-US" sz="4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392578"/>
            <a:ext cx="8557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Since there are no relevant light neutrino thresholds, light </a:t>
            </a:r>
            <a:r>
              <a:rPr lang="en-US" sz="2400" dirty="0" err="1" smtClean="0"/>
              <a:t>neutinos</a:t>
            </a:r>
            <a:endParaRPr lang="en-US" sz="2400" dirty="0" smtClean="0"/>
          </a:p>
          <a:p>
            <a:r>
              <a:rPr lang="en-US" sz="2400" dirty="0" smtClean="0"/>
              <a:t>stay in thermal equilibrium (contrary to Sakharov condition 3)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light neutrino CPV does not create a matter-antimatter</a:t>
            </a:r>
          </a:p>
          <a:p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     asymmetry. instead it tends to “wash out” existing ones 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99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1" y="937247"/>
            <a:ext cx="889220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if neutrinos are </a:t>
            </a:r>
            <a:r>
              <a:rPr lang="en-US" dirty="0" err="1" smtClean="0"/>
              <a:t>Majorana</a:t>
            </a:r>
            <a:r>
              <a:rPr lang="en-US" dirty="0"/>
              <a:t> </a:t>
            </a:r>
            <a:r>
              <a:rPr lang="en-US" dirty="0" smtClean="0"/>
              <a:t>particles?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90" y="2217972"/>
            <a:ext cx="6367670" cy="26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11" y="0"/>
            <a:ext cx="8506178" cy="812800"/>
          </a:xfrm>
        </p:spPr>
        <p:txBody>
          <a:bodyPr>
            <a:normAutofit fontScale="90000"/>
          </a:bodyPr>
          <a:lstStyle/>
          <a:p>
            <a:r>
              <a:rPr lang="en-US" smtClean="0"/>
              <a:t>BAU: Baryon </a:t>
            </a:r>
            <a:r>
              <a:rPr lang="en-US" dirty="0" smtClean="0"/>
              <a:t>asymmetry of the Universe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54" y="1666593"/>
            <a:ext cx="7388697" cy="4205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1632" y="964834"/>
            <a:ext cx="6418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Universe is matter, and not antimatter.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697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 mixing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258" y="1016000"/>
            <a:ext cx="458851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lepton number isn’t conserved &amp;, so, the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number of arbitrary phases is smaller:</a:t>
            </a:r>
          </a:p>
          <a:p>
            <a:pPr algn="ctr"/>
            <a:r>
              <a:rPr lang="en-US" sz="800" dirty="0" smtClean="0">
                <a:solidFill>
                  <a:srgbClr val="800000"/>
                </a:solidFill>
                <a:latin typeface="Comic Sans MS"/>
              </a:rPr>
              <a:t>  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&amp; the number of free parameters larger: 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0235" y="890276"/>
            <a:ext cx="350043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parameters:       18</a:t>
            </a:r>
          </a:p>
          <a:p>
            <a:r>
              <a:rPr lang="en-US" dirty="0" err="1" smtClean="0"/>
              <a:t>Unitarity</a:t>
            </a:r>
            <a:r>
              <a:rPr lang="en-US" dirty="0" smtClean="0"/>
              <a:t> conditions:               </a:t>
            </a:r>
            <a:r>
              <a:rPr lang="en-US" dirty="0" smtClean="0">
                <a:solidFill>
                  <a:srgbClr val="FF0000"/>
                </a:solidFill>
              </a:rPr>
              <a:t>9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arbitrary phases:</a:t>
            </a:r>
            <a:r>
              <a:rPr lang="en-US" dirty="0" smtClean="0"/>
              <a:t>                     </a:t>
            </a:r>
            <a:r>
              <a:rPr lang="en-US" dirty="0" smtClean="0">
                <a:solidFill>
                  <a:srgbClr val="FF0000"/>
                </a:solidFill>
              </a:rPr>
              <a:t>4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free parameters:                     </a:t>
            </a:r>
            <a:r>
              <a:rPr lang="en-US" dirty="0" smtClean="0"/>
              <a:t>6     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rot="10800000">
            <a:off x="7771937" y="1886482"/>
            <a:ext cx="64951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53849" y="2552446"/>
            <a:ext cx="1957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Euler angles,</a:t>
            </a:r>
          </a:p>
          <a:p>
            <a:r>
              <a:rPr lang="en-US" dirty="0" smtClean="0"/>
              <a:t>1 Dirac phase and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2 </a:t>
            </a:r>
            <a:r>
              <a:rPr lang="en-US" dirty="0" err="1" smtClean="0">
                <a:solidFill>
                  <a:srgbClr val="800000"/>
                </a:solidFill>
              </a:rPr>
              <a:t>Majorana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phases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836478" y="2760133"/>
            <a:ext cx="709449" cy="508009"/>
          </a:xfrm>
          <a:prstGeom prst="ellipse">
            <a:avLst/>
          </a:prstGeom>
          <a:noFill/>
          <a:ln w="1905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171702" y="2367604"/>
            <a:ext cx="709449" cy="508009"/>
          </a:xfrm>
          <a:prstGeom prst="ellipse">
            <a:avLst/>
          </a:prstGeom>
          <a:noFill/>
          <a:ln w="1905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87677" y="4217591"/>
            <a:ext cx="216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“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Majorana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phases”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2540254" y="3270502"/>
            <a:ext cx="1299220" cy="41054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3393413" y="3603032"/>
            <a:ext cx="952090" cy="31005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1146" name="Object 10"/>
          <p:cNvGraphicFramePr>
            <a:graphicFrameLocks noChangeAspect="1"/>
          </p:cNvGraphicFramePr>
          <p:nvPr/>
        </p:nvGraphicFramePr>
        <p:xfrm>
          <a:off x="74613" y="2366963"/>
          <a:ext cx="5819775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77" name="Equation" r:id="rId4" imgW="3606800" imgH="901700" progId="">
                  <p:embed/>
                </p:oleObj>
              </mc:Choice>
              <mc:Fallback>
                <p:oleObj name="Equation" r:id="rId4" imgW="3606800" imgH="901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3" y="2366963"/>
                        <a:ext cx="5819775" cy="1454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4545927" y="1505401"/>
            <a:ext cx="744308" cy="15574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698327" y="1906700"/>
            <a:ext cx="591908" cy="26076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 mixing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258" y="1016000"/>
            <a:ext cx="458851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lepton number isn’t conserved &amp;, so, the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number of arbitrary phases is smaller:</a:t>
            </a:r>
          </a:p>
          <a:p>
            <a:pPr algn="ctr"/>
            <a:r>
              <a:rPr lang="en-US" sz="800" dirty="0" smtClean="0">
                <a:solidFill>
                  <a:srgbClr val="800000"/>
                </a:solidFill>
                <a:latin typeface="Comic Sans MS"/>
              </a:rPr>
              <a:t>  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&amp; the number of free parameters larger: 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0235" y="890276"/>
            <a:ext cx="350043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parameters:       18</a:t>
            </a:r>
          </a:p>
          <a:p>
            <a:r>
              <a:rPr lang="en-US" dirty="0" err="1" smtClean="0"/>
              <a:t>Unitarity</a:t>
            </a:r>
            <a:r>
              <a:rPr lang="en-US" dirty="0" smtClean="0"/>
              <a:t> conditions:               </a:t>
            </a:r>
            <a:r>
              <a:rPr lang="en-US" dirty="0" smtClean="0">
                <a:solidFill>
                  <a:srgbClr val="FF0000"/>
                </a:solidFill>
              </a:rPr>
              <a:t>9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arbitrary phases:</a:t>
            </a:r>
            <a:r>
              <a:rPr lang="en-US" dirty="0" smtClean="0"/>
              <a:t>                     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free parameters:                     </a:t>
            </a:r>
            <a:r>
              <a:rPr lang="en-US" dirty="0" smtClean="0"/>
              <a:t>6     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rot="10800000">
            <a:off x="7771937" y="1886482"/>
            <a:ext cx="64951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53849" y="2552446"/>
            <a:ext cx="1957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Euler angles,</a:t>
            </a:r>
          </a:p>
          <a:p>
            <a:r>
              <a:rPr lang="en-US" dirty="0" smtClean="0"/>
              <a:t>1 Dirac phase and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2 </a:t>
            </a:r>
            <a:r>
              <a:rPr lang="en-US" dirty="0" err="1" smtClean="0">
                <a:solidFill>
                  <a:srgbClr val="800000"/>
                </a:solidFill>
              </a:rPr>
              <a:t>Majorana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phases</a:t>
            </a:r>
            <a:endParaRPr lang="en-US" dirty="0"/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805745" y="4846123"/>
          <a:ext cx="4357687" cy="186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377" name="Equation" r:id="rId4" imgW="2222500" imgH="952500" progId="">
                  <p:embed/>
                </p:oleObj>
              </mc:Choice>
              <mc:Fallback>
                <p:oleObj name="Equation" r:id="rId4" imgW="2222500" imgH="952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745" y="4846123"/>
                        <a:ext cx="4357687" cy="1868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val 18"/>
          <p:cNvSpPr/>
          <p:nvPr/>
        </p:nvSpPr>
        <p:spPr>
          <a:xfrm>
            <a:off x="3836478" y="2760133"/>
            <a:ext cx="709449" cy="508009"/>
          </a:xfrm>
          <a:prstGeom prst="ellipse">
            <a:avLst/>
          </a:prstGeom>
          <a:noFill/>
          <a:ln w="1905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171702" y="2367604"/>
            <a:ext cx="709449" cy="508009"/>
          </a:xfrm>
          <a:prstGeom prst="ellipse">
            <a:avLst/>
          </a:prstGeom>
          <a:noFill/>
          <a:ln w="1905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87677" y="4217591"/>
            <a:ext cx="216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“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Majorana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phases”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2540254" y="3270502"/>
            <a:ext cx="1299220" cy="41054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3393413" y="3603032"/>
            <a:ext cx="952090" cy="31005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1146" name="Object 10"/>
          <p:cNvGraphicFramePr>
            <a:graphicFrameLocks noChangeAspect="1"/>
          </p:cNvGraphicFramePr>
          <p:nvPr/>
        </p:nvGraphicFramePr>
        <p:xfrm>
          <a:off x="74613" y="2366963"/>
          <a:ext cx="5819775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378" name="Equation" r:id="rId6" imgW="3606800" imgH="901700" progId="">
                  <p:embed/>
                </p:oleObj>
              </mc:Choice>
              <mc:Fallback>
                <p:oleObj name="Equation" r:id="rId6" imgW="3606800" imgH="901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3" y="2366963"/>
                        <a:ext cx="5819775" cy="1454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4545927" y="1505401"/>
            <a:ext cx="744308" cy="15574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698327" y="1906700"/>
            <a:ext cx="591908" cy="26076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8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57" y="43549"/>
            <a:ext cx="8229600" cy="930514"/>
          </a:xfrm>
        </p:spPr>
        <p:txBody>
          <a:bodyPr/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 mixing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7736" y="1619600"/>
            <a:ext cx="667266" cy="846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1204816"/>
            <a:ext cx="71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33" name="Explosion 1 32"/>
          <p:cNvSpPr/>
          <p:nvPr/>
        </p:nvSpPr>
        <p:spPr>
          <a:xfrm>
            <a:off x="650773" y="1351301"/>
            <a:ext cx="530415" cy="604333"/>
          </a:xfrm>
          <a:prstGeom prst="irregularSeal1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509077" y="1259312"/>
            <a:ext cx="1270861" cy="9615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181188" y="1740068"/>
            <a:ext cx="4115776" cy="1499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181188" y="1574148"/>
            <a:ext cx="4156314" cy="1499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130380" y="1848197"/>
            <a:ext cx="4012771" cy="1499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xplosion 2 50"/>
          <p:cNvSpPr/>
          <p:nvPr/>
        </p:nvSpPr>
        <p:spPr>
          <a:xfrm>
            <a:off x="3881611" y="1489478"/>
            <a:ext cx="270933" cy="381486"/>
          </a:xfrm>
          <a:prstGeom prst="irregularSeal2">
            <a:avLst/>
          </a:prstGeom>
          <a:solidFill>
            <a:srgbClr val="FFFF00"/>
          </a:soli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121913" y="1663870"/>
            <a:ext cx="2895170" cy="158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017083" y="1351301"/>
            <a:ext cx="500395" cy="305689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1" idx="1"/>
          </p:cNvCxnSpPr>
          <p:nvPr/>
        </p:nvCxnSpPr>
        <p:spPr>
          <a:xfrm rot="10800000" flipH="1" flipV="1">
            <a:off x="3881610" y="1716904"/>
            <a:ext cx="635867" cy="23873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8516" y="1027813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Symbol"/>
              </a:rPr>
              <a:t>ν</a:t>
            </a:r>
            <a:r>
              <a:rPr lang="en-US" sz="2400" baseline="-15000" dirty="0" err="1" smtClean="0">
                <a:solidFill>
                  <a:srgbClr val="0000FF"/>
                </a:solidFill>
                <a:latin typeface="Symbol"/>
              </a:rPr>
              <a:t>μ</a:t>
            </a:r>
            <a:endParaRPr lang="en-US" sz="2400" baseline="-15000" dirty="0">
              <a:solidFill>
                <a:srgbClr val="0000FF"/>
              </a:solidFill>
              <a:latin typeface="Symbo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00610" y="110208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/>
              </a:rPr>
              <a:t>ν</a:t>
            </a:r>
            <a:r>
              <a:rPr lang="en-US" sz="2400" baseline="-15000" dirty="0" err="1" smtClean="0">
                <a:solidFill>
                  <a:srgbClr val="FF0000"/>
                </a:solidFill>
                <a:latin typeface="+mj-lt"/>
              </a:rPr>
              <a:t>e</a:t>
            </a:r>
            <a:endParaRPr lang="en-US" sz="2400" baseline="-15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142326" y="1091529"/>
            <a:ext cx="55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0000"/>
                </a:solidFill>
                <a:latin typeface="Symbol"/>
              </a:rPr>
              <a:t>ν</a:t>
            </a:r>
            <a:r>
              <a:rPr lang="en-US" sz="2400" baseline="-15000" dirty="0" err="1" smtClean="0">
                <a:solidFill>
                  <a:srgbClr val="800000"/>
                </a:solidFill>
                <a:latin typeface="Symbol"/>
              </a:rPr>
              <a:t>(t</a:t>
            </a:r>
            <a:r>
              <a:rPr lang="en-US" sz="2400" baseline="-15000" dirty="0" smtClean="0">
                <a:solidFill>
                  <a:srgbClr val="800000"/>
                </a:solidFill>
                <a:latin typeface="Symbol"/>
              </a:rPr>
              <a:t>)</a:t>
            </a:r>
            <a:endParaRPr lang="en-US" sz="2400" baseline="-15000" dirty="0">
              <a:solidFill>
                <a:srgbClr val="800000"/>
              </a:solidFill>
              <a:latin typeface="Symbol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938195" y="2480824"/>
            <a:ext cx="3078888" cy="21712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289884" y="214406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6321709" y="5161714"/>
            <a:ext cx="530770" cy="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852479" y="4928844"/>
            <a:ext cx="2114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identical to Dirac</a:t>
            </a:r>
            <a:br>
              <a:rPr lang="en-US" dirty="0" smtClean="0">
                <a:solidFill>
                  <a:srgbClr val="800000"/>
                </a:solidFill>
                <a:latin typeface="Comic Sans MS"/>
              </a:rPr>
            </a:br>
            <a:r>
              <a:rPr lang="en-US" dirty="0" smtClean="0">
                <a:solidFill>
                  <a:srgbClr val="800000"/>
                </a:solidFill>
                <a:latin typeface="Comic Sans MS"/>
              </a:rPr>
              <a:t>neutrino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" y="3559711"/>
            <a:ext cx="6956490" cy="1872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39" y="994149"/>
            <a:ext cx="3015506" cy="24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57" y="43549"/>
            <a:ext cx="8229600" cy="930514"/>
          </a:xfrm>
        </p:spPr>
        <p:txBody>
          <a:bodyPr/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 mixing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7736" y="1619600"/>
            <a:ext cx="667266" cy="846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1204816"/>
            <a:ext cx="71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33" name="Explosion 1 32"/>
          <p:cNvSpPr/>
          <p:nvPr/>
        </p:nvSpPr>
        <p:spPr>
          <a:xfrm>
            <a:off x="650773" y="1351301"/>
            <a:ext cx="530415" cy="604333"/>
          </a:xfrm>
          <a:prstGeom prst="irregularSeal1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509077" y="1259312"/>
            <a:ext cx="1270861" cy="9615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181188" y="1740068"/>
            <a:ext cx="4115776" cy="1499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181188" y="1574148"/>
            <a:ext cx="4156314" cy="1499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130380" y="1848197"/>
            <a:ext cx="4012771" cy="1499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Explosion 2 50"/>
          <p:cNvSpPr/>
          <p:nvPr/>
        </p:nvSpPr>
        <p:spPr>
          <a:xfrm>
            <a:off x="3881611" y="1489478"/>
            <a:ext cx="270933" cy="381486"/>
          </a:xfrm>
          <a:prstGeom prst="irregularSeal2">
            <a:avLst/>
          </a:prstGeom>
          <a:solidFill>
            <a:srgbClr val="FFFF00"/>
          </a:soli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121913" y="1663870"/>
            <a:ext cx="2895170" cy="1588"/>
          </a:xfrm>
          <a:prstGeom prst="straightConnector1">
            <a:avLst/>
          </a:prstGeom>
          <a:ln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017083" y="1351301"/>
            <a:ext cx="500395" cy="305689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1" idx="1"/>
          </p:cNvCxnSpPr>
          <p:nvPr/>
        </p:nvCxnSpPr>
        <p:spPr>
          <a:xfrm rot="10800000" flipH="1" flipV="1">
            <a:off x="3881610" y="1716904"/>
            <a:ext cx="635867" cy="23873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8516" y="1027813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  <a:latin typeface="Symbol"/>
              </a:rPr>
              <a:t>ν</a:t>
            </a:r>
            <a:r>
              <a:rPr lang="en-US" sz="2400" baseline="-15000" dirty="0" err="1" smtClean="0">
                <a:solidFill>
                  <a:srgbClr val="0000FF"/>
                </a:solidFill>
                <a:latin typeface="Symbol"/>
              </a:rPr>
              <a:t>μ</a:t>
            </a:r>
            <a:endParaRPr lang="en-US" sz="2400" baseline="-15000" dirty="0">
              <a:solidFill>
                <a:srgbClr val="0000FF"/>
              </a:solidFill>
              <a:latin typeface="Symbo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00610" y="110208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/>
              </a:rPr>
              <a:t>ν</a:t>
            </a:r>
            <a:r>
              <a:rPr lang="en-US" sz="2400" baseline="-15000" dirty="0" err="1" smtClean="0">
                <a:solidFill>
                  <a:srgbClr val="FF0000"/>
                </a:solidFill>
                <a:latin typeface="+mj-lt"/>
              </a:rPr>
              <a:t>e</a:t>
            </a:r>
            <a:endParaRPr lang="en-US" sz="2400" baseline="-15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142326" y="1091529"/>
            <a:ext cx="55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800000"/>
                </a:solidFill>
                <a:latin typeface="Symbol"/>
              </a:rPr>
              <a:t>ν</a:t>
            </a:r>
            <a:r>
              <a:rPr lang="en-US" sz="2400" baseline="-15000" dirty="0" err="1" smtClean="0">
                <a:solidFill>
                  <a:srgbClr val="800000"/>
                </a:solidFill>
                <a:latin typeface="Symbol"/>
              </a:rPr>
              <a:t>(t</a:t>
            </a:r>
            <a:r>
              <a:rPr lang="en-US" sz="2400" baseline="-15000" dirty="0" smtClean="0">
                <a:solidFill>
                  <a:srgbClr val="800000"/>
                </a:solidFill>
                <a:latin typeface="Symbol"/>
              </a:rPr>
              <a:t>)</a:t>
            </a:r>
            <a:endParaRPr lang="en-US" sz="2400" baseline="-15000" dirty="0">
              <a:solidFill>
                <a:srgbClr val="800000"/>
              </a:solidFill>
              <a:latin typeface="Symbol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938195" y="2480824"/>
            <a:ext cx="3078888" cy="21712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289884" y="214406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6321709" y="5161714"/>
            <a:ext cx="530770" cy="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852479" y="4928844"/>
            <a:ext cx="2114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identical to Dirac</a:t>
            </a:r>
            <a:br>
              <a:rPr lang="en-US" dirty="0" smtClean="0">
                <a:solidFill>
                  <a:srgbClr val="800000"/>
                </a:solidFill>
                <a:latin typeface="Comic Sans MS"/>
              </a:rPr>
            </a:br>
            <a:r>
              <a:rPr lang="en-US" dirty="0" smtClean="0">
                <a:solidFill>
                  <a:srgbClr val="800000"/>
                </a:solidFill>
                <a:latin typeface="Comic Sans MS"/>
              </a:rPr>
              <a:t>neutrino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" y="3559711"/>
            <a:ext cx="6956490" cy="1872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39" y="994149"/>
            <a:ext cx="3015506" cy="2494646"/>
          </a:xfrm>
          <a:prstGeom prst="rect">
            <a:avLst/>
          </a:prstGeom>
        </p:spPr>
      </p:pic>
      <p:sp>
        <p:nvSpPr>
          <p:cNvPr id="23" name="Horizontal Scroll 22"/>
          <p:cNvSpPr/>
          <p:nvPr/>
        </p:nvSpPr>
        <p:spPr>
          <a:xfrm rot="19356429">
            <a:off x="835906" y="2546071"/>
            <a:ext cx="7363139" cy="2027281"/>
          </a:xfrm>
          <a:prstGeom prst="horizontalScroll">
            <a:avLst/>
          </a:prstGeom>
          <a:solidFill>
            <a:srgbClr val="FFFF00">
              <a:alpha val="72000"/>
            </a:srgbClr>
          </a:solidFill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800000"/>
                </a:solidFill>
                <a:latin typeface="Comic Sans MS"/>
              </a:rPr>
              <a:t>Majorana</a:t>
            </a:r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 phases </a:t>
            </a:r>
            <a:r>
              <a:rPr lang="en-US" sz="2800" b="1" i="1" dirty="0" smtClean="0">
                <a:solidFill>
                  <a:srgbClr val="800000"/>
                </a:solidFill>
                <a:latin typeface="Comic Sans MS"/>
              </a:rPr>
              <a:t>cannot</a:t>
            </a:r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 be measured</a:t>
            </a:r>
          </a:p>
          <a:p>
            <a:pPr algn="ctr"/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in </a:t>
            </a:r>
            <a:r>
              <a:rPr lang="en-US" sz="2800" b="1" i="1" dirty="0" smtClean="0">
                <a:solidFill>
                  <a:srgbClr val="800000"/>
                </a:solidFill>
                <a:latin typeface="Comic Sans MS"/>
              </a:rPr>
              <a:t>any</a:t>
            </a:r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Symbol"/>
              </a:rPr>
              <a:t>ν</a:t>
            </a:r>
            <a:r>
              <a:rPr lang="en-US" sz="2800" dirty="0" smtClean="0">
                <a:solidFill>
                  <a:srgbClr val="800000"/>
                </a:solidFill>
                <a:latin typeface="Comic Sans MS"/>
              </a:rPr>
              <a:t> oscillation experiment</a:t>
            </a:r>
            <a:endParaRPr lang="en-US" sz="2800" dirty="0">
              <a:solidFill>
                <a:srgbClr val="80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603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56" y="2474499"/>
            <a:ext cx="852777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 a right-handed, but heavy neutrino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486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88"/>
            <a:ext cx="9118600" cy="906462"/>
          </a:xfrm>
        </p:spPr>
        <p:txBody>
          <a:bodyPr>
            <a:normAutofit/>
          </a:bodyPr>
          <a:lstStyle/>
          <a:p>
            <a:r>
              <a:rPr lang="en-US" dirty="0" smtClean="0"/>
              <a:t>Heavy </a:t>
            </a:r>
            <a:r>
              <a:rPr lang="en-US" dirty="0" err="1" smtClean="0"/>
              <a:t>Majorana</a:t>
            </a:r>
            <a:r>
              <a:rPr lang="en-US" dirty="0" smtClean="0"/>
              <a:t> neutrinos (in 2 slides)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51493" y="1099044"/>
            <a:ext cx="218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Neutrinos: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359012" y="908599"/>
          <a:ext cx="1924580" cy="81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57" name="Equation" r:id="rId4" imgW="1257300" imgH="533400" progId="">
                  <p:embed/>
                </p:oleObj>
              </mc:Choice>
              <mc:Fallback>
                <p:oleObj name="Equation" r:id="rId4" imgW="1257300" imgH="533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9012" y="908599"/>
                        <a:ext cx="1924580" cy="817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" y="1780145"/>
            <a:ext cx="78944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i="1" dirty="0" smtClean="0"/>
              <a:t>L-R</a:t>
            </a:r>
            <a:r>
              <a:rPr lang="en-US" dirty="0" smtClean="0"/>
              <a:t> symmetric models:          is in a Weak-</a:t>
            </a:r>
            <a:r>
              <a:rPr lang="en-US" dirty="0" err="1" smtClean="0"/>
              <a:t>Isospin</a:t>
            </a:r>
            <a:r>
              <a:rPr lang="en-US" dirty="0" smtClean="0"/>
              <a:t> doublet with a charged lepton</a:t>
            </a:r>
          </a:p>
          <a:p>
            <a:r>
              <a:rPr lang="en-US" sz="800" dirty="0" smtClean="0"/>
              <a:t>   </a:t>
            </a:r>
          </a:p>
          <a:p>
            <a:r>
              <a:rPr lang="en-US" dirty="0" smtClean="0"/>
              <a:t>                                                       is a Weak-</a:t>
            </a:r>
            <a:r>
              <a:rPr lang="en-US" dirty="0" err="1" smtClean="0"/>
              <a:t>Isospin</a:t>
            </a:r>
            <a:r>
              <a:rPr lang="en-US" dirty="0" smtClean="0"/>
              <a:t> singlet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356354"/>
              </p:ext>
            </p:extLst>
          </p:nvPr>
        </p:nvGraphicFramePr>
        <p:xfrm>
          <a:off x="3816664" y="2991762"/>
          <a:ext cx="488632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58" name="Equation" r:id="rId6" imgW="2971800" imgH="495300" progId="Equation.3">
                  <p:embed/>
                </p:oleObj>
              </mc:Choice>
              <mc:Fallback>
                <p:oleObj name="Equation" r:id="rId6" imgW="29718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6664" y="2991762"/>
                        <a:ext cx="4886325" cy="81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33631" y="5759845"/>
            <a:ext cx="636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The physical neutrinos are the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eigenstates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of this matrix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3183975"/>
            <a:ext cx="85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mass matrix in           space is:                                                                                                 ,</a:t>
            </a:r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813867"/>
              </p:ext>
            </p:extLst>
          </p:nvPr>
        </p:nvGraphicFramePr>
        <p:xfrm>
          <a:off x="2229977" y="3113820"/>
          <a:ext cx="450856" cy="595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59" name="Equation" r:id="rId8" imgW="355600" imgH="469900" progId="">
                  <p:embed/>
                </p:oleObj>
              </mc:Choice>
              <mc:Fallback>
                <p:oleObj name="Equation" r:id="rId8" imgW="355600" imgH="469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9977" y="3113820"/>
                        <a:ext cx="450856" cy="5957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66029" y="3882408"/>
            <a:ext cx="747514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where: </a:t>
            </a:r>
          </a:p>
          <a:p>
            <a:r>
              <a:rPr lang="en-US" b="1" i="1" dirty="0" smtClean="0"/>
              <a:t>-- </a:t>
            </a:r>
            <a:r>
              <a:rPr lang="en-US" b="1" i="1" dirty="0" err="1" smtClean="0"/>
              <a:t>m</a:t>
            </a:r>
            <a:r>
              <a:rPr lang="en-US" b="1" i="1" baseline="-25000" dirty="0" err="1" smtClean="0"/>
              <a:t>D</a:t>
            </a:r>
            <a:r>
              <a:rPr lang="en-US" b="1" i="1" dirty="0" smtClean="0"/>
              <a:t> </a:t>
            </a:r>
            <a:r>
              <a:rPr lang="en-US" dirty="0" smtClean="0"/>
              <a:t>is the “Dirac mass”  and is generated by the same Higgs mechanism that</a:t>
            </a:r>
          </a:p>
          <a:p>
            <a:r>
              <a:rPr lang="en-US" dirty="0" smtClean="0"/>
              <a:t>   gives the charged leptons their masses – and has a similar value;</a:t>
            </a:r>
          </a:p>
          <a:p>
            <a:r>
              <a:rPr lang="en-US" sz="800" dirty="0" smtClean="0"/>
              <a:t>  </a:t>
            </a:r>
          </a:p>
          <a:p>
            <a:r>
              <a:rPr lang="en-US" b="1" dirty="0" smtClean="0"/>
              <a:t>--                             </a:t>
            </a:r>
            <a:r>
              <a:rPr lang="en-US" dirty="0" smtClean="0"/>
              <a:t>            (input);</a:t>
            </a:r>
          </a:p>
          <a:p>
            <a:r>
              <a:rPr lang="en-US" sz="800" dirty="0" smtClean="0"/>
              <a:t>   </a:t>
            </a:r>
          </a:p>
          <a:p>
            <a:r>
              <a:rPr lang="en-US" b="1" dirty="0" smtClean="0"/>
              <a:t>-- </a:t>
            </a:r>
            <a:r>
              <a:rPr lang="en-US" b="1" i="1" dirty="0" smtClean="0"/>
              <a:t>M</a:t>
            </a:r>
            <a:r>
              <a:rPr lang="en-US" b="1" i="1" baseline="-25000" dirty="0" smtClean="0"/>
              <a:t>R</a:t>
            </a:r>
            <a:r>
              <a:rPr lang="en-US" dirty="0" smtClean="0"/>
              <a:t> is the very high mass scale where </a:t>
            </a:r>
            <a:r>
              <a:rPr lang="en-US" i="1" dirty="0" smtClean="0"/>
              <a:t>L-R </a:t>
            </a:r>
            <a:r>
              <a:rPr lang="en-US" dirty="0" smtClean="0"/>
              <a:t>symmetry holds </a:t>
            </a:r>
          </a:p>
          <a:p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p:graphicFrame>
        <p:nvGraphicFramePr>
          <p:cNvPr id="8192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962794"/>
              </p:ext>
            </p:extLst>
          </p:nvPr>
        </p:nvGraphicFramePr>
        <p:xfrm>
          <a:off x="3166036" y="1739712"/>
          <a:ext cx="31115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60" name="Equation" r:id="rId10" imgW="203200" imgH="266700" progId="">
                  <p:embed/>
                </p:oleObj>
              </mc:Choice>
              <mc:Fallback>
                <p:oleObj name="Equation" r:id="rId10" imgW="2032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6036" y="1739712"/>
                        <a:ext cx="311150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06510"/>
              </p:ext>
            </p:extLst>
          </p:nvPr>
        </p:nvGraphicFramePr>
        <p:xfrm>
          <a:off x="3122860" y="2195878"/>
          <a:ext cx="34925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61" name="Equation" r:id="rId12" imgW="228600" imgH="203200" progId="">
                  <p:embed/>
                </p:oleObj>
              </mc:Choice>
              <mc:Fallback>
                <p:oleObj name="Equation" r:id="rId12" imgW="2286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860" y="2195878"/>
                        <a:ext cx="349250" cy="31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3" y="4781209"/>
            <a:ext cx="1882302" cy="49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24649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Physical </a:t>
            </a:r>
            <a:r>
              <a:rPr lang="en-US" dirty="0" err="1" smtClean="0"/>
              <a:t>Majorana</a:t>
            </a:r>
            <a:r>
              <a:rPr lang="en-US" dirty="0" smtClean="0"/>
              <a:t> neutrino states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001336" y="1057707"/>
          <a:ext cx="2619375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843" name="Equation" r:id="rId3" imgW="1295400" imgH="444500" progId="Equation.3">
                  <p:embed/>
                </p:oleObj>
              </mc:Choice>
              <mc:Fallback>
                <p:oleObj name="Equation" r:id="rId3" imgW="1295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336" y="1057707"/>
                        <a:ext cx="2619375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897063" y="2419350"/>
          <a:ext cx="4221162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844" name="Equation" r:id="rId5" imgW="2667000" imgH="876300" progId="Equation.3">
                  <p:embed/>
                </p:oleObj>
              </mc:Choice>
              <mc:Fallback>
                <p:oleObj name="Equation" r:id="rId5" imgW="26670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3" y="2419350"/>
                        <a:ext cx="4221162" cy="138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3751" y="4524461"/>
            <a:ext cx="196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If </a:t>
            </a:r>
            <a:r>
              <a:rPr lang="en-US" sz="2400" dirty="0" smtClean="0">
                <a:solidFill>
                  <a:srgbClr val="000090"/>
                </a:solidFill>
                <a:latin typeface="Monotype Corsiva"/>
              </a:rPr>
              <a:t>CP 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is violated:  </a:t>
            </a:r>
            <a:endParaRPr lang="en-US" sz="2000" dirty="0">
              <a:solidFill>
                <a:srgbClr val="00009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329908"/>
              </p:ext>
            </p:extLst>
          </p:nvPr>
        </p:nvGraphicFramePr>
        <p:xfrm>
          <a:off x="2333361" y="4510250"/>
          <a:ext cx="598170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845" name="Equation" r:id="rId7" imgW="3086100" imgH="241300" progId="">
                  <p:embed/>
                </p:oleObj>
              </mc:Choice>
              <mc:Fallback>
                <p:oleObj name="Equation" r:id="rId7" imgW="3086100" imgH="2413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361" y="4510250"/>
                        <a:ext cx="5981700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7086976" y="4614643"/>
            <a:ext cx="933776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651" y="1253016"/>
            <a:ext cx="2361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90"/>
                </a:solidFill>
              </a:rPr>
              <a:t>Eigenvalue</a:t>
            </a:r>
            <a:r>
              <a:rPr lang="en-US" sz="2000" dirty="0" smtClean="0">
                <a:solidFill>
                  <a:srgbClr val="000090"/>
                </a:solidFill>
              </a:rPr>
              <a:t> equation: 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867" y="2926215"/>
            <a:ext cx="1195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solutions: 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8219" y="1092088"/>
            <a:ext cx="2935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</a:t>
            </a:r>
            <a:r>
              <a:rPr lang="en-US" i="1" baseline="-25000" dirty="0" smtClean="0"/>
              <a:t>R</a:t>
            </a:r>
            <a:r>
              <a:rPr lang="en-US" dirty="0" smtClean="0"/>
              <a:t> is very large (∼10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?)</a:t>
            </a:r>
          </a:p>
          <a:p>
            <a:r>
              <a:rPr lang="en-US" i="1" dirty="0" err="1" smtClean="0"/>
              <a:t>m</a:t>
            </a:r>
            <a:r>
              <a:rPr lang="en-US" i="1" baseline="-25000" dirty="0" err="1" smtClean="0"/>
              <a:t>D</a:t>
            </a:r>
            <a:r>
              <a:rPr lang="en-US" dirty="0" smtClean="0"/>
              <a:t> is a “typical” lepton mass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40177" y="3275753"/>
            <a:ext cx="2683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this is the famous “See-Saw</a:t>
            </a:r>
          </a:p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Mechanism” used to explain</a:t>
            </a:r>
          </a:p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the very low, but non-zero,</a:t>
            </a:r>
          </a:p>
          <a:p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ν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mass values (i.e. m</a:t>
            </a:r>
            <a:r>
              <a:rPr lang="en-US" sz="1600" baseline="-25000" dirty="0" smtClean="0">
                <a:solidFill>
                  <a:schemeClr val="accent2">
                    <a:lumMod val="75000"/>
                  </a:schemeClr>
                </a:solidFill>
              </a:rPr>
              <a:t>ν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~10</a:t>
            </a:r>
            <a:r>
              <a:rPr lang="en-US" sz="1600" baseline="30000" dirty="0" smtClean="0">
                <a:solidFill>
                  <a:schemeClr val="accent2">
                    <a:lumMod val="75000"/>
                  </a:schemeClr>
                </a:solidFill>
              </a:rPr>
              <a:t>-3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</a:rPr>
              <a:t>eV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 flipV="1">
            <a:off x="5603521" y="3107487"/>
            <a:ext cx="736656" cy="336532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20204" y="2214659"/>
            <a:ext cx="1278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right-handed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09128" y="3756023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left-handed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6164" y="3806825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light: &lt;1eV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3207" y="2190544"/>
            <a:ext cx="163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heavy: ~10</a:t>
            </a:r>
            <a:r>
              <a:rPr lang="en-US" sz="1400" baseline="30000" dirty="0" smtClean="0">
                <a:solidFill>
                  <a:srgbClr val="800000"/>
                </a:solidFill>
                <a:latin typeface="Comic Sans MS"/>
              </a:rPr>
              <a:t>12</a:t>
            </a:r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 </a:t>
            </a:r>
            <a:r>
              <a:rPr lang="en-US" sz="1400" dirty="0" err="1" smtClean="0">
                <a:solidFill>
                  <a:srgbClr val="800000"/>
                </a:solidFill>
                <a:latin typeface="Comic Sans MS"/>
              </a:rPr>
              <a:t>GeV</a:t>
            </a:r>
            <a:endParaRPr lang="en-US" sz="1400" dirty="0">
              <a:solidFill>
                <a:srgbClr val="800000"/>
              </a:solidFill>
              <a:latin typeface="Comic Sans MS"/>
            </a:endParaRPr>
          </a:p>
        </p:txBody>
      </p:sp>
      <p:pic>
        <p:nvPicPr>
          <p:cNvPr id="18" name="Picture 17" descr="Screen Shot 2016-11-04 at 11.25.52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7367" y="1870722"/>
            <a:ext cx="2484857" cy="14050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30517" y="5285493"/>
            <a:ext cx="618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</a:rPr>
              <a:t>for m</a:t>
            </a:r>
            <a:r>
              <a:rPr lang="en-US" b="1" baseline="-25000" dirty="0" smtClean="0">
                <a:solidFill>
                  <a:srgbClr val="945200"/>
                </a:solidFill>
              </a:rPr>
              <a:t>D</a:t>
            </a:r>
            <a:r>
              <a:rPr lang="en-US" b="1" dirty="0" smtClean="0">
                <a:solidFill>
                  <a:srgbClr val="945200"/>
                </a:solidFill>
              </a:rPr>
              <a:t>∼1 </a:t>
            </a:r>
            <a:r>
              <a:rPr lang="en-US" b="1" dirty="0" err="1" smtClean="0">
                <a:solidFill>
                  <a:srgbClr val="945200"/>
                </a:solidFill>
              </a:rPr>
              <a:t>GeV</a:t>
            </a:r>
            <a:r>
              <a:rPr lang="en-US" b="1" dirty="0" smtClean="0">
                <a:solidFill>
                  <a:srgbClr val="945200"/>
                </a:solidFill>
              </a:rPr>
              <a:t>, the observed </a:t>
            </a:r>
            <a:r>
              <a:rPr lang="en-US" b="1" dirty="0" err="1" smtClean="0">
                <a:solidFill>
                  <a:srgbClr val="945200"/>
                </a:solidFill>
              </a:rPr>
              <a:t>m</a:t>
            </a:r>
            <a:r>
              <a:rPr lang="en-US" b="1" baseline="-25000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="1" baseline="-25000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="1" dirty="0" smtClean="0">
                <a:solidFill>
                  <a:srgbClr val="945200"/>
                </a:solidFill>
              </a:rPr>
              <a:t>≲ 0.1 eV requires M</a:t>
            </a:r>
            <a:r>
              <a:rPr lang="en-US" b="1" baseline="-25000" dirty="0" smtClean="0">
                <a:solidFill>
                  <a:srgbClr val="945200"/>
                </a:solidFill>
              </a:rPr>
              <a:t>R</a:t>
            </a:r>
            <a:r>
              <a:rPr lang="en-US" b="1" dirty="0" smtClean="0">
                <a:solidFill>
                  <a:srgbClr val="945200"/>
                </a:solidFill>
              </a:rPr>
              <a:t> ≳ 10</a:t>
            </a:r>
            <a:r>
              <a:rPr lang="en-US" b="1" baseline="30000" dirty="0" smtClean="0">
                <a:solidFill>
                  <a:srgbClr val="945200"/>
                </a:solidFill>
              </a:rPr>
              <a:t>11</a:t>
            </a:r>
            <a:r>
              <a:rPr lang="en-US" b="1" dirty="0" smtClean="0">
                <a:solidFill>
                  <a:srgbClr val="945200"/>
                </a:solidFill>
              </a:rPr>
              <a:t> </a:t>
            </a:r>
            <a:r>
              <a:rPr lang="en-US" b="1" dirty="0" err="1" smtClean="0">
                <a:solidFill>
                  <a:srgbClr val="945200"/>
                </a:solidFill>
              </a:rPr>
              <a:t>GeV</a:t>
            </a:r>
            <a:endParaRPr lang="en-US" b="1" dirty="0">
              <a:solidFill>
                <a:srgbClr val="945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955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Leptogenesis</a:t>
            </a:r>
            <a:r>
              <a:rPr lang="en-US" dirty="0" smtClean="0"/>
              <a:t>: CPV provided by decaying heavy neutrinos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1457393"/>
            <a:ext cx="8194754" cy="2638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0043" y="2506298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e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i</a:t>
            </a:r>
            <a:r>
              <a:rPr lang="en-US" sz="2400" b="1" baseline="30000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="1" baseline="10000" dirty="0" err="1" smtClean="0">
                <a:solidFill>
                  <a:srgbClr val="FF0000"/>
                </a:solidFill>
              </a:rPr>
              <a:t>maj</a:t>
            </a:r>
            <a:endParaRPr lang="en-US" sz="2400" b="1" baseline="10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4329" y="2545499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e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i</a:t>
            </a:r>
            <a:r>
              <a:rPr lang="en-US" sz="2400" b="1" baseline="30000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400" b="1" baseline="10000" dirty="0" err="1" smtClean="0">
                <a:solidFill>
                  <a:srgbClr val="FF0000"/>
                </a:solidFill>
              </a:rPr>
              <a:t>maj</a:t>
            </a:r>
            <a:endParaRPr lang="en-US" sz="2400" b="1" baseline="10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769" y="5685350"/>
            <a:ext cx="7131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</a:rPr>
              <a:t>C and CPV violation, Sakharov condition #2 is satisfied </a:t>
            </a:r>
            <a:endParaRPr lang="en-US" sz="2400" b="1" dirty="0">
              <a:solidFill>
                <a:srgbClr val="0432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64" y="4479965"/>
            <a:ext cx="2441370" cy="875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79" y="4252623"/>
            <a:ext cx="7679123" cy="4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29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near threshold, </a:t>
            </a:r>
            <a:r>
              <a:rPr lang="en-US" sz="3300" dirty="0" smtClean="0"/>
              <a:t>(T∼M</a:t>
            </a:r>
            <a:r>
              <a:rPr lang="en-US" sz="3300" baseline="-25000" dirty="0" smtClean="0"/>
              <a:t>N</a:t>
            </a:r>
            <a:r>
              <a:rPr lang="en-US" sz="3300" dirty="0" smtClean="0"/>
              <a:t>) </a:t>
            </a:r>
            <a:r>
              <a:rPr lang="en-US" dirty="0" smtClean="0"/>
              <a:t>equilibrium is broken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73" y="648784"/>
            <a:ext cx="6470821" cy="46653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77" y="1767115"/>
            <a:ext cx="1384905" cy="14223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cxnSp>
        <p:nvCxnSpPr>
          <p:cNvPr id="7" name="Straight Arrow Connector 6"/>
          <p:cNvCxnSpPr/>
          <p:nvPr/>
        </p:nvCxnSpPr>
        <p:spPr>
          <a:xfrm flipH="1">
            <a:off x="6000473" y="2650443"/>
            <a:ext cx="347320" cy="608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12729" y="5473156"/>
            <a:ext cx="453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  <a:sym typeface="Wingdings"/>
              </a:rPr>
              <a:t> Sakharov’s condition 3 </a:t>
            </a:r>
            <a:r>
              <a:rPr lang="en-US" sz="2400" b="1" smtClean="0">
                <a:solidFill>
                  <a:srgbClr val="0432FF"/>
                </a:solidFill>
                <a:sym typeface="Wingdings"/>
              </a:rPr>
              <a:t>is satisfied</a:t>
            </a:r>
            <a:endParaRPr lang="en-US" sz="20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76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31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near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spaleron</a:t>
            </a:r>
            <a:r>
              <a:rPr lang="en-US" baseline="-25000" dirty="0" smtClean="0"/>
              <a:t> </a:t>
            </a:r>
            <a:r>
              <a:rPr lang="en-US" sz="3600" dirty="0" smtClean="0"/>
              <a:t>(∼10 </a:t>
            </a:r>
            <a:r>
              <a:rPr lang="en-US" sz="3600" dirty="0" err="1" smtClean="0"/>
              <a:t>TeV</a:t>
            </a:r>
            <a:r>
              <a:rPr lang="en-US" sz="3600" dirty="0" smtClean="0"/>
              <a:t>) </a:t>
            </a:r>
            <a:r>
              <a:rPr lang="en-US" dirty="0" err="1" smtClean="0"/>
              <a:t>antileptons</a:t>
            </a:r>
            <a:r>
              <a:rPr lang="en-US" sz="3600" dirty="0" err="1" smtClean="0">
                <a:sym typeface="Wingdings"/>
              </a:rPr>
              <a:t></a:t>
            </a:r>
            <a:r>
              <a:rPr lang="en-US" dirty="0" err="1" smtClean="0"/>
              <a:t>quarks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08" y="2637182"/>
            <a:ext cx="3679399" cy="238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1" y="2731447"/>
            <a:ext cx="4270514" cy="2199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65" y="1488672"/>
            <a:ext cx="4635142" cy="983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03" y="5190080"/>
            <a:ext cx="2028408" cy="676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91946" y="5388026"/>
            <a:ext cx="4950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  <a:sym typeface="Wingdings"/>
              </a:rPr>
              <a:t> Sakharov’s condition 1 is satisfied </a:t>
            </a:r>
            <a:r>
              <a:rPr lang="en-US" sz="2000" b="1" dirty="0" smtClean="0">
                <a:solidFill>
                  <a:srgbClr val="0432FF"/>
                </a:solidFill>
                <a:sym typeface="Wingdings"/>
              </a:rPr>
              <a:t></a:t>
            </a:r>
            <a:endParaRPr lang="en-US" sz="2000" b="1" dirty="0">
              <a:solidFill>
                <a:srgbClr val="0432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8820" y="5720470"/>
            <a:ext cx="403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Baryon number  conservation is violated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52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know that?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327" y="1572683"/>
            <a:ext cx="2781300" cy="201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197" y="3973689"/>
            <a:ext cx="3307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positrons and electrons</a:t>
            </a:r>
          </a:p>
          <a:p>
            <a:r>
              <a:rPr lang="en-US" dirty="0" smtClean="0"/>
              <a:t>annihilate to two ≈0.511 MeV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’s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390444" y="2509396"/>
            <a:ext cx="338667" cy="3273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98357" y="2506133"/>
            <a:ext cx="338667" cy="32737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29955" y="2427111"/>
            <a:ext cx="16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6582" y="2458478"/>
            <a:ext cx="28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0" name="TextBox 9"/>
          <p:cNvSpPr txBox="1"/>
          <p:nvPr/>
        </p:nvSpPr>
        <p:spPr>
          <a:xfrm rot="10800000" flipH="1">
            <a:off x="6609647" y="2495492"/>
            <a:ext cx="342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_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>
            <a:stCxn id="5" idx="6"/>
          </p:cNvCxnSpPr>
          <p:nvPr/>
        </p:nvCxnSpPr>
        <p:spPr>
          <a:xfrm flipV="1">
            <a:off x="5729111" y="2652889"/>
            <a:ext cx="389467" cy="201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212914" y="2643028"/>
            <a:ext cx="376976" cy="19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5194">
            <a:off x="6316839" y="1570447"/>
            <a:ext cx="901700" cy="68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09211">
            <a:off x="5102577" y="1699876"/>
            <a:ext cx="1016000" cy="7874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115755" y="2093575"/>
            <a:ext cx="280603" cy="318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061131" y="208029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0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6129" y="3770614"/>
            <a:ext cx="3403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protons and antiprotons</a:t>
            </a:r>
          </a:p>
          <a:p>
            <a:r>
              <a:rPr lang="en-US" dirty="0" smtClean="0"/>
              <a:t>  annihilate to </a:t>
            </a:r>
            <a:r>
              <a:rPr lang="en-US" dirty="0" err="1" smtClean="0"/>
              <a:t>pions</a:t>
            </a:r>
            <a:r>
              <a:rPr lang="en-US" dirty="0" smtClean="0"/>
              <a:t>, including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s,</a:t>
            </a:r>
          </a:p>
          <a:p>
            <a:r>
              <a:rPr lang="en-US" dirty="0"/>
              <a:t> </a:t>
            </a:r>
            <a:r>
              <a:rPr lang="en-US" dirty="0" smtClean="0"/>
              <a:t>  which decay to two ≈65 MeV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’s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59009" y="4965326"/>
            <a:ext cx="635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non-observation of these gammas indicate that there are no</a:t>
            </a:r>
          </a:p>
          <a:p>
            <a:r>
              <a:rPr lang="en-US" dirty="0" smtClean="0"/>
              <a:t>large quantities of antimatter within a distance of ≲10</a:t>
            </a:r>
            <a:r>
              <a:rPr lang="en-US" baseline="30000" dirty="0" smtClean="0"/>
              <a:t>11</a:t>
            </a:r>
            <a:r>
              <a:rPr lang="en-US" dirty="0" smtClean="0"/>
              <a:t> light </a:t>
            </a:r>
            <a:r>
              <a:rPr lang="en-US" dirty="0" err="1" smtClean="0"/>
              <a:t>yrs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207076" y="1799344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0.511 MeV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1299" y="3330167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0.511 MeV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47312" y="1879080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∼65 </a:t>
            </a:r>
            <a:r>
              <a:rPr lang="en-US" sz="1600" b="1" dirty="0">
                <a:solidFill>
                  <a:srgbClr val="FF0000"/>
                </a:solidFill>
              </a:rPr>
              <a:t>MeV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95773" y="1651051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∼65 </a:t>
            </a:r>
            <a:r>
              <a:rPr lang="en-US" sz="1600" b="1" dirty="0">
                <a:solidFill>
                  <a:srgbClr val="FF0000"/>
                </a:solidFill>
              </a:rPr>
              <a:t>MeV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17692" y="5818463"/>
            <a:ext cx="3759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 smtClean="0"/>
              <a:t>Steigman</a:t>
            </a:r>
            <a:r>
              <a:rPr lang="it-IT" sz="1200" b="1" dirty="0" smtClean="0"/>
              <a:t>, </a:t>
            </a:r>
            <a:r>
              <a:rPr lang="it-IT" sz="1200" b="1" dirty="0" err="1" smtClean="0"/>
              <a:t>Ann.Rev.Astron.Astrophys</a:t>
            </a:r>
            <a:r>
              <a:rPr lang="it-IT" sz="1200" b="1" dirty="0"/>
              <a:t>. 14 (1976) 339-372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28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417" y="1010575"/>
            <a:ext cx="4235629" cy="56480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5421" y="2637183"/>
            <a:ext cx="2054088" cy="543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343" y="3227195"/>
            <a:ext cx="1694301" cy="607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21" y="2768601"/>
            <a:ext cx="1823276" cy="2805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27323" y="3932095"/>
            <a:ext cx="2191942" cy="373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42" y="3966783"/>
            <a:ext cx="2112323" cy="3488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062" y="45705"/>
            <a:ext cx="8256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Matter-antimatter asymmetry timeline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24554" y="2724186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T≈M</a:t>
            </a:r>
            <a:r>
              <a:rPr lang="en-US" baseline="-25000" dirty="0" smtClean="0"/>
              <a:t>N</a:t>
            </a:r>
            <a:r>
              <a:rPr lang="en-US" dirty="0" smtClean="0"/>
              <a:t>∼10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43936" y="3967488"/>
            <a:ext cx="2112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T≈M</a:t>
            </a:r>
            <a:r>
              <a:rPr lang="en-US" baseline="-25000" dirty="0" smtClean="0"/>
              <a:t>Sphaleron</a:t>
            </a:r>
            <a:r>
              <a:rPr lang="en-US" dirty="0" smtClean="0"/>
              <a:t>∼10</a:t>
            </a:r>
            <a:r>
              <a:rPr lang="en-US" baseline="30000" dirty="0" smtClean="0"/>
              <a:t>4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61" y="4475880"/>
            <a:ext cx="1528262" cy="6418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07370" y="838001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Big Bang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81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4384" y="1417638"/>
            <a:ext cx="763523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Leptogenesis</a:t>
            </a:r>
            <a:r>
              <a:rPr lang="en-US" sz="2400" b="1" dirty="0" smtClean="0"/>
              <a:t> provides a plausible explanation for BAU.</a:t>
            </a:r>
          </a:p>
          <a:p>
            <a:endParaRPr lang="en-US" sz="2400" b="1" dirty="0"/>
          </a:p>
          <a:p>
            <a:r>
              <a:rPr lang="en-US" sz="2400" b="1" dirty="0" smtClean="0"/>
              <a:t>However, the main features of the model, i.e., the heavy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right-handed neutrinos, and their CPV </a:t>
            </a:r>
            <a:r>
              <a:rPr lang="en-US" sz="2400" b="1" dirty="0" err="1"/>
              <a:t>M</a:t>
            </a:r>
            <a:r>
              <a:rPr lang="en-US" sz="2400" b="1" dirty="0" err="1" smtClean="0"/>
              <a:t>ajorana</a:t>
            </a:r>
            <a:r>
              <a:rPr lang="en-US" sz="2400" b="1" dirty="0" smtClean="0"/>
              <a:t> phases </a:t>
            </a:r>
          </a:p>
          <a:p>
            <a:r>
              <a:rPr lang="en-US" sz="2400" b="1" dirty="0" smtClean="0"/>
              <a:t>    are inaccessible to experiment and</a:t>
            </a:r>
            <a:r>
              <a:rPr lang="en-US" sz="2400" b="1" dirty="0"/>
              <a:t>,</a:t>
            </a:r>
            <a:r>
              <a:rPr lang="en-US" sz="2400" b="1" dirty="0" smtClean="0"/>
              <a:t> thus, the essential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features of  this model cannot be confirmed.</a:t>
            </a:r>
          </a:p>
          <a:p>
            <a:endParaRPr lang="en-US" sz="2400" b="1" dirty="0"/>
          </a:p>
          <a:p>
            <a:r>
              <a:rPr lang="en-US" sz="2400" b="1" dirty="0" smtClean="0"/>
              <a:t>The one neutrino-sector CPV parameter that is accessible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to experiment, the light neutrino Dirac phase, 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baseline="-25000" dirty="0" err="1" smtClean="0"/>
              <a:t>D</a:t>
            </a:r>
            <a:r>
              <a:rPr lang="en-US" sz="2400" b="1" dirty="0" smtClean="0"/>
              <a:t>, has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little to do with the </a:t>
            </a:r>
            <a:r>
              <a:rPr lang="en-US" sz="2400" b="1" dirty="0" err="1" smtClean="0"/>
              <a:t>Leptogenesis</a:t>
            </a:r>
            <a:r>
              <a:rPr lang="en-US" sz="2400" b="1" dirty="0" smtClean="0"/>
              <a:t> scheme for BAU.</a:t>
            </a:r>
          </a:p>
          <a:p>
            <a:endParaRPr lang="en-US" sz="2400" b="1" dirty="0"/>
          </a:p>
          <a:p>
            <a:r>
              <a:rPr lang="en-US" sz="2400" b="1" dirty="0" err="1">
                <a:sym typeface="Wingdings"/>
              </a:rPr>
              <a:t>ν</a:t>
            </a:r>
            <a:r>
              <a:rPr lang="en-US" sz="2400" b="1" dirty="0">
                <a:sym typeface="Wingdings"/>
              </a:rPr>
              <a:t> oscillation experiments (</a:t>
            </a:r>
            <a:r>
              <a:rPr lang="en-US" sz="2400" b="1" dirty="0" err="1">
                <a:sym typeface="Wingdings"/>
              </a:rPr>
              <a:t>Noνa</a:t>
            </a:r>
            <a:r>
              <a:rPr lang="en-US" sz="2400" b="1" dirty="0">
                <a:sym typeface="Wingdings"/>
              </a:rPr>
              <a:t>, T2K, T2HK, DUNE, …) do</a:t>
            </a:r>
          </a:p>
          <a:p>
            <a:r>
              <a:rPr lang="en-US" sz="2400" b="1" dirty="0">
                <a:sym typeface="Wingdings"/>
              </a:rPr>
              <a:t>     </a:t>
            </a:r>
            <a:r>
              <a:rPr lang="en-US" sz="2400" b="1" dirty="0" smtClean="0">
                <a:sym typeface="Wingdings"/>
              </a:rPr>
              <a:t>not </a:t>
            </a:r>
            <a:r>
              <a:rPr lang="en-US" sz="2400" b="1" dirty="0">
                <a:sym typeface="Wingdings"/>
              </a:rPr>
              <a:t>directly address the baryon </a:t>
            </a:r>
            <a:r>
              <a:rPr lang="en-US" sz="2400" b="1" dirty="0" smtClean="0">
                <a:sym typeface="Wingdings"/>
              </a:rPr>
              <a:t>asymmetry.</a:t>
            </a:r>
            <a:endParaRPr lang="en-US" sz="2400" b="1" dirty="0">
              <a:sym typeface="Wingdings"/>
            </a:endParaRP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243538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99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we don’t know about neutrinos</a:t>
            </a:r>
            <a:br>
              <a:rPr lang="en-US" dirty="0" smtClean="0"/>
            </a:br>
            <a:r>
              <a:rPr lang="en-US" sz="3556" dirty="0" smtClean="0"/>
              <a:t>-- that is addressed by </a:t>
            </a:r>
            <a:r>
              <a:rPr lang="en-US" sz="3200" b="1" dirty="0" err="1" smtClean="0">
                <a:latin typeface="Symbol"/>
              </a:rPr>
              <a:t>ν</a:t>
            </a:r>
            <a:r>
              <a:rPr lang="en-US" sz="3556" dirty="0" smtClean="0"/>
              <a:t>-oscillation </a:t>
            </a:r>
            <a:r>
              <a:rPr lang="en-US" sz="3556" dirty="0" err="1" smtClean="0"/>
              <a:t>expts</a:t>
            </a:r>
            <a:r>
              <a:rPr lang="en-US" sz="3556" dirty="0" smtClean="0"/>
              <a:t> --</a:t>
            </a:r>
            <a:endParaRPr lang="en-US" sz="3556" dirty="0"/>
          </a:p>
        </p:txBody>
      </p:sp>
      <p:pic>
        <p:nvPicPr>
          <p:cNvPr id="3" name="Picture 2" descr="Screen shot 2016-07-10 at 1.23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955" y="1501141"/>
            <a:ext cx="1851498" cy="1766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181" y="4887642"/>
            <a:ext cx="1814929" cy="17161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44647" y="1501141"/>
            <a:ext cx="125469" cy="1766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50644" y="1516958"/>
            <a:ext cx="125469" cy="1766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617321" y="1461293"/>
          <a:ext cx="203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30" name="Equation" r:id="rId5" imgW="203200" imgH="266700" progId="">
                  <p:embed/>
                </p:oleObj>
              </mc:Choice>
              <mc:Fallback>
                <p:oleObj name="Equation" r:id="rId5" imgW="2032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321" y="1461293"/>
                        <a:ext cx="2032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88" name="Object 4"/>
          <p:cNvGraphicFramePr>
            <a:graphicFrameLocks noChangeAspect="1"/>
          </p:cNvGraphicFramePr>
          <p:nvPr/>
        </p:nvGraphicFramePr>
        <p:xfrm>
          <a:off x="3998310" y="3017006"/>
          <a:ext cx="203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31" name="Equation" r:id="rId7" imgW="203200" imgH="266700" progId="">
                  <p:embed/>
                </p:oleObj>
              </mc:Choice>
              <mc:Fallback>
                <p:oleObj name="Equation" r:id="rId7" imgW="2032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310" y="3017006"/>
                        <a:ext cx="2032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89" name="Object 5"/>
          <p:cNvGraphicFramePr>
            <a:graphicFrameLocks noChangeAspect="1"/>
          </p:cNvGraphicFramePr>
          <p:nvPr/>
        </p:nvGraphicFramePr>
        <p:xfrm>
          <a:off x="3625784" y="3035057"/>
          <a:ext cx="203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32" name="Equation" r:id="rId8" imgW="203200" imgH="266700" progId="">
                  <p:embed/>
                </p:oleObj>
              </mc:Choice>
              <mc:Fallback>
                <p:oleObj name="Equation" r:id="rId8" imgW="2032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5784" y="3035057"/>
                        <a:ext cx="2032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0" name="Object 6"/>
          <p:cNvGraphicFramePr>
            <a:graphicFrameLocks noChangeAspect="1"/>
          </p:cNvGraphicFramePr>
          <p:nvPr/>
        </p:nvGraphicFramePr>
        <p:xfrm>
          <a:off x="3998310" y="1669588"/>
          <a:ext cx="203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33" name="Equation" r:id="rId10" imgW="203200" imgH="266700" progId="">
                  <p:embed/>
                </p:oleObj>
              </mc:Choice>
              <mc:Fallback>
                <p:oleObj name="Equation" r:id="rId10" imgW="2032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310" y="1669588"/>
                        <a:ext cx="2032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2974607" y="4609929"/>
            <a:ext cx="2836333" cy="770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86088" y="6435202"/>
            <a:ext cx="362535" cy="194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3192" name="Object 8"/>
          <p:cNvGraphicFramePr>
            <a:graphicFrameLocks noChangeAspect="1"/>
          </p:cNvGraphicFramePr>
          <p:nvPr/>
        </p:nvGraphicFramePr>
        <p:xfrm>
          <a:off x="5103980" y="6281928"/>
          <a:ext cx="2286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34" name="Equation" r:id="rId11" imgW="228600" imgH="266700" progId="">
                  <p:embed/>
                </p:oleObj>
              </mc:Choice>
              <mc:Fallback>
                <p:oleObj name="Equation" r:id="rId11" imgW="2286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3980" y="6281928"/>
                        <a:ext cx="2286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955" y="3283706"/>
            <a:ext cx="2230020" cy="1914664"/>
          </a:xfrm>
          <a:prstGeom prst="rect">
            <a:avLst/>
          </a:prstGeom>
        </p:spPr>
      </p:pic>
      <p:graphicFrame>
        <p:nvGraphicFramePr>
          <p:cNvPr id="93193" name="Object 9"/>
          <p:cNvGraphicFramePr>
            <a:graphicFrameLocks noChangeAspect="1"/>
          </p:cNvGraphicFramePr>
          <p:nvPr/>
        </p:nvGraphicFramePr>
        <p:xfrm>
          <a:off x="608479" y="1517487"/>
          <a:ext cx="3109913" cy="45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35" name="Equation" r:id="rId14" imgW="1943100" imgH="2374900" progId="">
                  <p:embed/>
                </p:oleObj>
              </mc:Choice>
              <mc:Fallback>
                <p:oleObj name="Equation" r:id="rId14" imgW="1943100" imgH="2374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79" y="1517487"/>
                        <a:ext cx="3109913" cy="459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018889" y="3682107"/>
            <a:ext cx="125469" cy="112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70117" y="5094222"/>
            <a:ext cx="775064" cy="2082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4891554" y="3200237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36" name="Equation" r:id="rId16" imgW="127000" imgH="203200" progId="">
                  <p:embed/>
                </p:oleObj>
              </mc:Choice>
              <mc:Fallback>
                <p:oleObj name="Equation" r:id="rId16" imgW="1270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554" y="3200237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687030" y="4955722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ν</a:t>
            </a:r>
            <a:r>
              <a:rPr lang="en-US" sz="1200" baseline="-25000" dirty="0" err="1" smtClean="0"/>
              <a:t>μ</a:t>
            </a:r>
            <a:r>
              <a:rPr lang="en-US" sz="1200" dirty="0" smtClean="0"/>
              <a:t> </a:t>
            </a:r>
            <a:r>
              <a:rPr lang="en-US" sz="800" dirty="0" err="1" smtClean="0">
                <a:sym typeface="Wingdings"/>
              </a:rPr>
              <a:t></a:t>
            </a:r>
            <a:r>
              <a:rPr lang="en-US" sz="1200" dirty="0" err="1" smtClean="0">
                <a:sym typeface="Wingdings"/>
              </a:rPr>
              <a:t>ν</a:t>
            </a:r>
            <a:r>
              <a:rPr lang="en-US" sz="1200" baseline="-25000" dirty="0" err="1" smtClean="0">
                <a:sym typeface="Wingdings"/>
              </a:rPr>
              <a:t>e</a:t>
            </a:r>
            <a:r>
              <a:rPr lang="en-US" sz="1200" dirty="0" smtClean="0">
                <a:sym typeface="Wingdings"/>
              </a:rPr>
              <a:t> </a:t>
            </a:r>
            <a:r>
              <a:rPr lang="en-US" sz="1200" dirty="0" err="1" smtClean="0">
                <a:sym typeface="Wingdings"/>
              </a:rPr>
              <a:t>evts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2647177" y="4174732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ν</a:t>
            </a:r>
            <a:r>
              <a:rPr lang="en-US" sz="1200" baseline="-25000" dirty="0" err="1" smtClean="0"/>
              <a:t>μ</a:t>
            </a:r>
            <a:r>
              <a:rPr lang="en-US" sz="1200" dirty="0" smtClean="0"/>
              <a:t> </a:t>
            </a:r>
            <a:r>
              <a:rPr lang="en-US" sz="800" dirty="0" err="1" smtClean="0">
                <a:sym typeface="Wingdings"/>
              </a:rPr>
              <a:t></a:t>
            </a:r>
            <a:r>
              <a:rPr lang="en-US" sz="1200" dirty="0" err="1" smtClean="0">
                <a:sym typeface="Wingdings"/>
              </a:rPr>
              <a:t>ν</a:t>
            </a:r>
            <a:r>
              <a:rPr lang="en-US" sz="1200" baseline="-25000" dirty="0" err="1" smtClean="0">
                <a:sym typeface="Wingdings"/>
              </a:rPr>
              <a:t>e</a:t>
            </a:r>
            <a:r>
              <a:rPr lang="en-US" sz="1200" dirty="0" smtClean="0">
                <a:sym typeface="Wingdings"/>
              </a:rPr>
              <a:t> </a:t>
            </a:r>
            <a:r>
              <a:rPr lang="en-US" sz="1200" dirty="0" err="1" smtClean="0">
                <a:sym typeface="Wingdings"/>
              </a:rPr>
              <a:t>evts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2790059" y="4352532"/>
            <a:ext cx="487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      </a:t>
            </a:r>
            <a:r>
              <a:rPr lang="en-US" sz="1200" dirty="0" smtClean="0">
                <a:sym typeface="Wingdings"/>
              </a:rPr>
              <a:t>-</a:t>
            </a:r>
            <a:endParaRPr lang="en-US" sz="1200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4218448" y="4461767"/>
          <a:ext cx="571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37" name="Equation" r:id="rId18" imgW="571500" imgH="266700" progId="">
                  <p:embed/>
                </p:oleObj>
              </mc:Choice>
              <mc:Fallback>
                <p:oleObj name="Equation" r:id="rId18" imgW="5715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8448" y="4461767"/>
                        <a:ext cx="5715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7" name="Object 13"/>
          <p:cNvGraphicFramePr>
            <a:graphicFrameLocks noChangeAspect="1"/>
          </p:cNvGraphicFramePr>
          <p:nvPr/>
        </p:nvGraphicFramePr>
        <p:xfrm>
          <a:off x="3411410" y="3622840"/>
          <a:ext cx="571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38" name="Equation" r:id="rId20" imgW="571500" imgH="266700" progId="">
                  <p:embed/>
                </p:oleObj>
              </mc:Choice>
              <mc:Fallback>
                <p:oleObj name="Equation" r:id="rId20" imgW="571500" imgH="266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410" y="3622840"/>
                        <a:ext cx="5715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810940" y="1835834"/>
            <a:ext cx="3084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yes-no question; very likely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will be answered by JUNO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72642" y="3889540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of major interest only</a:t>
            </a: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  to some specialists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72642" y="5465381"/>
            <a:ext cx="24407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K &amp; M taught us that </a:t>
            </a:r>
          </a:p>
          <a:p>
            <a:r>
              <a:rPr lang="en-US" sz="1400" dirty="0" smtClean="0">
                <a:solidFill>
                  <a:srgbClr val="800000"/>
                </a:solidFill>
                <a:latin typeface="Comic Sans MS"/>
              </a:rPr>
              <a:t>(almost certainly) 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δ</a:t>
            </a:r>
            <a:r>
              <a:rPr lang="en-US" baseline="-25000" dirty="0" smtClean="0">
                <a:solidFill>
                  <a:srgbClr val="800000"/>
                </a:solidFill>
                <a:latin typeface="Comic Sans MS"/>
              </a:rPr>
              <a:t>CP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≠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2011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99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we don’t know about neutrinos</a:t>
            </a:r>
            <a:br>
              <a:rPr lang="en-US" dirty="0" smtClean="0"/>
            </a:br>
            <a:r>
              <a:rPr lang="en-US" sz="3556" dirty="0" smtClean="0"/>
              <a:t>-- that is </a:t>
            </a:r>
            <a:r>
              <a:rPr lang="en-US" sz="3556" b="1" i="1" dirty="0" smtClean="0"/>
              <a:t>not </a:t>
            </a:r>
            <a:r>
              <a:rPr lang="en-US" sz="3556" dirty="0" smtClean="0"/>
              <a:t>addressed by </a:t>
            </a:r>
            <a:r>
              <a:rPr lang="en-US" sz="3600" b="1" dirty="0" err="1" smtClean="0">
                <a:latin typeface="Symbol"/>
              </a:rPr>
              <a:t>ν</a:t>
            </a:r>
            <a:r>
              <a:rPr lang="en-US" sz="3556" dirty="0" smtClean="0"/>
              <a:t> oscillation </a:t>
            </a:r>
            <a:r>
              <a:rPr lang="en-US" sz="3556" dirty="0" err="1" smtClean="0"/>
              <a:t>expts</a:t>
            </a:r>
            <a:r>
              <a:rPr lang="en-US" sz="3556" dirty="0" smtClean="0"/>
              <a:t> --</a:t>
            </a:r>
            <a:endParaRPr lang="en-US" sz="3556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123825" y="1506538"/>
          <a:ext cx="3660775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38" name="Equation" r:id="rId3" imgW="1790700" imgH="2273300" progId="Equation.DSMT4">
                  <p:embed/>
                </p:oleObj>
              </mc:Choice>
              <mc:Fallback>
                <p:oleObj name="Equation" r:id="rId3" imgW="1790700" imgH="2273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506538"/>
                        <a:ext cx="3660775" cy="436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136584" y="2354181"/>
            <a:ext cx="25962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800000"/>
                </a:solidFill>
                <a:latin typeface="Comic Sans MS"/>
              </a:rPr>
              <a:t>only </a:t>
            </a:r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possible with </a:t>
            </a:r>
            <a:r>
              <a:rPr lang="en-US" sz="2200" dirty="0" smtClean="0">
                <a:solidFill>
                  <a:srgbClr val="800000"/>
                </a:solidFill>
                <a:latin typeface="Comic Sans MS"/>
              </a:rPr>
              <a:t>0</a:t>
            </a:r>
            <a:r>
              <a:rPr lang="en-US" sz="2200" dirty="0" smtClean="0">
                <a:solidFill>
                  <a:srgbClr val="800000"/>
                </a:solidFill>
                <a:latin typeface="Symbol"/>
              </a:rPr>
              <a:t>νββ</a:t>
            </a:r>
            <a:endParaRPr lang="en-US" sz="2200" dirty="0" smtClean="0">
              <a:solidFill>
                <a:srgbClr val="800000"/>
              </a:solidFill>
              <a:latin typeface="Comic Sans MS"/>
            </a:endParaRPr>
          </a:p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  decay experiments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168" y="1615905"/>
            <a:ext cx="1786542" cy="13230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546" y="3308484"/>
            <a:ext cx="2488932" cy="16592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133" y="3294374"/>
            <a:ext cx="2985426" cy="14927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8299" y="4087718"/>
            <a:ext cx="3234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800000"/>
                </a:solidFill>
                <a:latin typeface="Comic Sans MS"/>
              </a:rPr>
              <a:t>Katrin</a:t>
            </a:r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-like experiments and/or</a:t>
            </a:r>
          </a:p>
          <a:p>
            <a:r>
              <a:rPr lang="en-US" sz="1600" dirty="0" smtClean="0">
                <a:solidFill>
                  <a:srgbClr val="800000"/>
                </a:solidFill>
                <a:latin typeface="Comic Sans MS"/>
              </a:rPr>
              <a:t>precision CMB measurements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703" y="5202023"/>
            <a:ext cx="1786542" cy="13230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5280" y="5471989"/>
            <a:ext cx="34979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absolute mass </a:t>
            </a:r>
            <a:r>
              <a:rPr lang="en-US" sz="2400" dirty="0" err="1" smtClean="0">
                <a:solidFill>
                  <a:srgbClr val="800000"/>
                </a:solidFill>
                <a:latin typeface="Comic Sans MS"/>
              </a:rPr>
              <a:t>msmnt</a:t>
            </a:r>
            <a:r>
              <a:rPr lang="en-US" sz="2400" dirty="0" smtClean="0">
                <a:solidFill>
                  <a:srgbClr val="800000"/>
                </a:solidFill>
                <a:latin typeface="Comic Sans MS"/>
              </a:rPr>
              <a:t> </a:t>
            </a:r>
            <a:r>
              <a:rPr lang="en-US" sz="3200" dirty="0" smtClean="0">
                <a:solidFill>
                  <a:srgbClr val="800000"/>
                </a:solidFill>
                <a:latin typeface="Comic Sans MS"/>
              </a:rPr>
              <a:t>+</a:t>
            </a:r>
            <a:endParaRPr lang="en-US" sz="3200" dirty="0">
              <a:solidFill>
                <a:srgbClr val="80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98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3" name="Picture 2" descr="Screenshot 2017-09-17 09.56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7150"/>
            <a:ext cx="8458200" cy="6743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1111" y="5837994"/>
            <a:ext cx="5023556" cy="962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36334" y="5884334"/>
            <a:ext cx="1114777" cy="97366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89199" y="5374566"/>
            <a:ext cx="3057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|</a:t>
            </a:r>
          </a:p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ββ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</a:rPr>
              <a:t>100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Mo)=3.034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MeV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9674" y="5376329"/>
            <a:ext cx="60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ββ</a:t>
            </a:r>
            <a:endParaRPr lang="en-US" sz="2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7373" y="2546518"/>
            <a:ext cx="1190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only for</a:t>
            </a:r>
          </a:p>
          <a:p>
            <a:pPr algn="ctr"/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Majorana</a:t>
            </a:r>
            <a:endParaRPr lang="en-US" dirty="0" smtClean="0">
              <a:solidFill>
                <a:srgbClr val="800000"/>
              </a:solidFill>
              <a:latin typeface="Comic Sans MS"/>
            </a:endParaRPr>
          </a:p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/>
              </a:rPr>
              <a:t>neutrinos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903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0ν </a:t>
            </a:r>
            <a:r>
              <a:rPr lang="en-US" dirty="0" err="1" smtClean="0"/>
              <a:t>ββ</a:t>
            </a:r>
            <a:r>
              <a:rPr lang="en-US" dirty="0" smtClean="0"/>
              <a:t> half-life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96648" y="2007724"/>
            <a:ext cx="1608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phase space</a:t>
            </a:r>
          </a:p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    factor</a:t>
            </a:r>
            <a:endParaRPr lang="en-US" sz="2000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4803" y="4034613"/>
            <a:ext cx="2993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   impossibly difficult</a:t>
            </a:r>
          </a:p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nuclear Matrix Element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6402" y="1324116"/>
            <a:ext cx="131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effective</a:t>
            </a:r>
          </a:p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  <a:latin typeface="Comic Sans MS"/>
              </a:rPr>
              <a:t>ν</a:t>
            </a:r>
            <a:r>
              <a:rPr lang="en-US" sz="2800" baseline="-25000" dirty="0" err="1" smtClean="0">
                <a:solidFill>
                  <a:srgbClr val="800000"/>
                </a:solidFill>
                <a:latin typeface="Comic Sans MS"/>
              </a:rPr>
              <a:t>e</a:t>
            </a:r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 mass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4967695" y="3710640"/>
            <a:ext cx="633835" cy="1411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49522" y="6158088"/>
            <a:ext cx="1792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Comic Sans MS"/>
              </a:rPr>
              <a:t>coherent sum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30" y="1960188"/>
            <a:ext cx="5644463" cy="1933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37" y="5116423"/>
            <a:ext cx="6675570" cy="6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" y="278292"/>
            <a:ext cx="8777222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555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58" y="962294"/>
            <a:ext cx="6186556" cy="57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21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381"/>
            <a:ext cx="7444409" cy="63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28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4784"/>
            <a:ext cx="7580243" cy="536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83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Could the baryon excess be an initial condition?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832243"/>
            <a:ext cx="6573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Any initial baryon (or antibaryon) excess would have been</a:t>
            </a:r>
          </a:p>
          <a:p>
            <a:r>
              <a:rPr lang="en-US" dirty="0"/>
              <a:t> </a:t>
            </a:r>
            <a:r>
              <a:rPr lang="en-US" dirty="0" smtClean="0"/>
              <a:t>   destroyed during inflation.</a:t>
            </a:r>
          </a:p>
          <a:p>
            <a:endParaRPr lang="en-US" dirty="0"/>
          </a:p>
          <a:p>
            <a:r>
              <a:rPr lang="en-US" dirty="0" smtClean="0"/>
              <a:t>Stephen Hawking’s “no hair” theorem says that the initial,</a:t>
            </a:r>
          </a:p>
          <a:p>
            <a:r>
              <a:rPr lang="en-US" dirty="0" smtClean="0"/>
              <a:t>   exploding Black Hole only had </a:t>
            </a:r>
            <a:r>
              <a:rPr lang="en-US" b="1" dirty="0" smtClean="0"/>
              <a:t>mass,</a:t>
            </a:r>
            <a:r>
              <a:rPr lang="en-US" dirty="0" smtClean="0"/>
              <a:t> </a:t>
            </a:r>
            <a:r>
              <a:rPr lang="en-US" b="1" dirty="0" smtClean="0"/>
              <a:t>charge</a:t>
            </a:r>
            <a:r>
              <a:rPr lang="en-US" dirty="0" smtClean="0"/>
              <a:t> and </a:t>
            </a:r>
            <a:r>
              <a:rPr lang="en-US" b="1" dirty="0" smtClean="0"/>
              <a:t>angular</a:t>
            </a:r>
          </a:p>
          <a:p>
            <a:r>
              <a:rPr lang="en-US" b="1" dirty="0" smtClean="0"/>
              <a:t>   momentum 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42" y="2227858"/>
            <a:ext cx="2570922" cy="42758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60296" y="1813253"/>
            <a:ext cx="364435" cy="46904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36835" y="5255165"/>
            <a:ext cx="523461" cy="4565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00999" y="5440017"/>
            <a:ext cx="523461" cy="2849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3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comments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2338" y="846138"/>
            <a:ext cx="763895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0νββ decay experiments are impossibly difficult</a:t>
            </a:r>
          </a:p>
          <a:p>
            <a:r>
              <a:rPr lang="en-US" sz="1200" dirty="0" smtClean="0"/>
              <a:t>    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big payoff </a:t>
            </a:r>
            <a:r>
              <a:rPr lang="en-US" sz="2400" dirty="0" err="1" smtClean="0">
                <a:sym typeface="Wingdings"/>
              </a:rPr>
              <a:t></a:t>
            </a:r>
            <a:r>
              <a:rPr lang="en-US" sz="2400" dirty="0" smtClean="0">
                <a:sym typeface="Wingdings"/>
              </a:rPr>
              <a:t> if you detect it, you will have established</a:t>
            </a:r>
          </a:p>
          <a:p>
            <a:r>
              <a:rPr lang="en-US" sz="2400" dirty="0" smtClean="0">
                <a:sym typeface="Wingdings"/>
              </a:rPr>
              <a:t>                           neutrinos as </a:t>
            </a:r>
            <a:r>
              <a:rPr lang="en-US" sz="2400" dirty="0" err="1" smtClean="0">
                <a:sym typeface="Wingdings"/>
              </a:rPr>
              <a:t>Majorana</a:t>
            </a:r>
            <a:r>
              <a:rPr lang="en-US" sz="2400" dirty="0" smtClean="0">
                <a:sym typeface="Wingdings"/>
              </a:rPr>
              <a:t> particles</a:t>
            </a:r>
          </a:p>
          <a:p>
            <a:r>
              <a:rPr lang="en-US" sz="1200" dirty="0" smtClean="0">
                <a:sym typeface="Wingdings"/>
              </a:rPr>
              <a:t>  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ym typeface="Wingdings"/>
              </a:rPr>
              <a:t> extracting &lt;</a:t>
            </a:r>
            <a:r>
              <a:rPr lang="en-US" sz="2400" dirty="0" err="1" smtClean="0">
                <a:sym typeface="Wingdings"/>
              </a:rPr>
              <a:t>m</a:t>
            </a:r>
            <a:r>
              <a:rPr lang="en-US" sz="2400" baseline="-25000" dirty="0" err="1" smtClean="0">
                <a:sym typeface="Wingdings"/>
              </a:rPr>
              <a:t>ββ</a:t>
            </a:r>
            <a:r>
              <a:rPr lang="en-US" sz="2400" dirty="0" smtClean="0">
                <a:sym typeface="Wingdings"/>
              </a:rPr>
              <a:t>&gt; will require a precision calculation</a:t>
            </a:r>
          </a:p>
          <a:p>
            <a:r>
              <a:rPr lang="en-US" sz="2400" dirty="0" smtClean="0">
                <a:sym typeface="Wingdings"/>
              </a:rPr>
              <a:t>                           of an impossibly difficult nuclear M.E.</a:t>
            </a:r>
          </a:p>
          <a:p>
            <a:r>
              <a:rPr lang="en-US" sz="1200" dirty="0" smtClean="0">
                <a:sym typeface="Wingdings"/>
              </a:rPr>
              <a:t>   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ym typeface="Wingdings"/>
              </a:rPr>
              <a:t> CPV </a:t>
            </a:r>
            <a:r>
              <a:rPr lang="en-US" sz="2400" dirty="0" err="1" smtClean="0">
                <a:sym typeface="Wingdings"/>
              </a:rPr>
              <a:t>Majorana</a:t>
            </a:r>
            <a:r>
              <a:rPr lang="en-US" sz="2400" dirty="0" smtClean="0">
                <a:sym typeface="Wingdings"/>
              </a:rPr>
              <a:t> phase information will require independent</a:t>
            </a:r>
          </a:p>
          <a:p>
            <a:r>
              <a:rPr lang="en-US" sz="2400" dirty="0" smtClean="0">
                <a:sym typeface="Wingdings"/>
              </a:rPr>
              <a:t>           measurements of &lt;</a:t>
            </a:r>
            <a:r>
              <a:rPr lang="en-US" sz="2400" dirty="0" err="1" smtClean="0">
                <a:sym typeface="Wingdings"/>
              </a:rPr>
              <a:t>m</a:t>
            </a:r>
            <a:r>
              <a:rPr lang="en-US" sz="2400" baseline="-25000" dirty="0" err="1" smtClean="0">
                <a:sym typeface="Wingdings"/>
              </a:rPr>
              <a:t>ν</a:t>
            </a:r>
            <a:r>
              <a:rPr lang="en-US" sz="2400" dirty="0" smtClean="0">
                <a:sym typeface="Wingdings"/>
              </a:rPr>
              <a:t>&gt; and even then you only get</a:t>
            </a:r>
          </a:p>
          <a:p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         one constraint for two different phases</a:t>
            </a:r>
          </a:p>
          <a:p>
            <a:r>
              <a:rPr lang="en-US" sz="1200" dirty="0" smtClean="0">
                <a:sym typeface="Wingdings"/>
              </a:rPr>
              <a:t>  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ym typeface="Wingdings"/>
              </a:rPr>
              <a:t> establishing neutrinos as Dirac-like fermions is hopeless</a:t>
            </a:r>
          </a:p>
          <a:p>
            <a:r>
              <a:rPr lang="en-US" sz="2400" dirty="0" smtClean="0">
                <a:sym typeface="Wingdings"/>
              </a:rPr>
              <a:t>                          if the </a:t>
            </a:r>
            <a:r>
              <a:rPr lang="en-US" sz="2400" dirty="0" err="1" smtClean="0">
                <a:sym typeface="Wingdings"/>
              </a:rPr>
              <a:t>ν</a:t>
            </a:r>
            <a:r>
              <a:rPr lang="en-US" sz="2400" dirty="0" smtClean="0">
                <a:sym typeface="Wingdings"/>
              </a:rPr>
              <a:t> mass hierarchy is “normal” </a:t>
            </a:r>
          </a:p>
          <a:p>
            <a:r>
              <a:rPr lang="en-US" sz="1200" dirty="0" smtClean="0">
                <a:sym typeface="Wingdings"/>
              </a:rPr>
              <a:t>   </a:t>
            </a:r>
          </a:p>
          <a:p>
            <a:r>
              <a:rPr lang="en-US" sz="2400" dirty="0" smtClean="0">
                <a:sym typeface="Wingding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27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205"/>
            <a:ext cx="8229600" cy="6446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Course 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20391" y="938251"/>
            <a:ext cx="7718955" cy="5170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CP violations are interesting because they provide a unique view of	what is</a:t>
            </a:r>
          </a:p>
          <a:p>
            <a:r>
              <a:rPr lang="en-US" dirty="0" smtClean="0"/>
              <a:t>	 going on in the inner workings of the Standard Model</a:t>
            </a:r>
          </a:p>
          <a:p>
            <a:r>
              <a:rPr lang="en-US" sz="1200" dirty="0" smtClean="0"/>
              <a:t>     </a:t>
            </a:r>
          </a:p>
          <a:p>
            <a:pPr>
              <a:buFont typeface="Arial"/>
              <a:buChar char="•"/>
            </a:pPr>
            <a:r>
              <a:rPr lang="en-US" dirty="0" smtClean="0"/>
              <a:t> Mechanisms for CP violation are critical to the understanding of how the</a:t>
            </a:r>
          </a:p>
          <a:p>
            <a:r>
              <a:rPr lang="en-US" dirty="0" smtClean="0"/>
              <a:t>	universe evolved from the matter-antimatter symmetric condition that</a:t>
            </a:r>
          </a:p>
          <a:p>
            <a:r>
              <a:rPr lang="en-US" dirty="0" smtClean="0"/>
              <a:t>	existed shortly after the Big Bang to the decidedly matter-antimatter</a:t>
            </a:r>
          </a:p>
          <a:p>
            <a:r>
              <a:rPr lang="en-US" dirty="0" smtClean="0"/>
              <a:t>	asymmetric condition that prevails today.</a:t>
            </a:r>
          </a:p>
          <a:p>
            <a:r>
              <a:rPr lang="en-US" sz="1200" dirty="0" smtClean="0"/>
              <a:t>   </a:t>
            </a:r>
          </a:p>
          <a:p>
            <a:pPr>
              <a:buFont typeface="Arial"/>
              <a:buChar char="•"/>
            </a:pPr>
            <a:r>
              <a:rPr lang="en-US" dirty="0" smtClean="0"/>
              <a:t> Experiments at the start of the 21</a:t>
            </a:r>
            <a:r>
              <a:rPr lang="en-US" baseline="30000" dirty="0" smtClean="0"/>
              <a:t>st</a:t>
            </a:r>
            <a:r>
              <a:rPr lang="en-US" dirty="0" smtClean="0"/>
              <a:t> century verified the Kobayashi-</a:t>
            </a:r>
            <a:r>
              <a:rPr lang="en-US" dirty="0" err="1" smtClean="0"/>
              <a:t>Maskawa</a:t>
            </a:r>
            <a:endParaRPr lang="en-US" dirty="0" smtClean="0"/>
          </a:p>
          <a:p>
            <a:r>
              <a:rPr lang="en-US" dirty="0" smtClean="0"/>
              <a:t>	6-quark model for CP violation.</a:t>
            </a:r>
          </a:p>
          <a:p>
            <a:r>
              <a:rPr lang="en-US" sz="1200" dirty="0" smtClean="0"/>
              <a:t>   </a:t>
            </a:r>
          </a:p>
          <a:p>
            <a:pPr>
              <a:buFont typeface="Arial"/>
              <a:buChar char="•"/>
            </a:pPr>
            <a:r>
              <a:rPr lang="en-US" dirty="0" smtClean="0"/>
              <a:t> All measured CP violations can be explained by the KM 6-quark model.</a:t>
            </a:r>
          </a:p>
          <a:p>
            <a:r>
              <a:rPr lang="en-US" sz="1200" dirty="0" smtClean="0"/>
              <a:t>       </a:t>
            </a:r>
          </a:p>
          <a:p>
            <a:pPr>
              <a:buFont typeface="Arial"/>
              <a:buChar char="•"/>
            </a:pPr>
            <a:r>
              <a:rPr lang="en-US" dirty="0" smtClean="0"/>
              <a:t> CP violations are mainly confined to the </a:t>
            </a:r>
            <a:r>
              <a:rPr lang="en-US" dirty="0" err="1" smtClean="0"/>
              <a:t>b</a:t>
            </a:r>
            <a:r>
              <a:rPr lang="en-US" dirty="0" smtClean="0"/>
              <a:t>- &amp; </a:t>
            </a:r>
            <a:r>
              <a:rPr lang="en-US" dirty="0" err="1" smtClean="0"/>
              <a:t>t</a:t>
            </a:r>
            <a:r>
              <a:rPr lang="en-US" dirty="0" smtClean="0"/>
              <a:t>-quark sector, where they occur	at near-maximum levels.  The small CP violating effects in the K-meson</a:t>
            </a:r>
          </a:p>
          <a:p>
            <a:r>
              <a:rPr lang="en-US" dirty="0" smtClean="0"/>
              <a:t>	system are due to leakage via higher-order terms from the </a:t>
            </a:r>
            <a:r>
              <a:rPr lang="en-US" dirty="0" err="1" smtClean="0"/>
              <a:t>b-/t-quark</a:t>
            </a:r>
            <a:r>
              <a:rPr lang="en-US" dirty="0" smtClean="0"/>
              <a:t> sector.</a:t>
            </a:r>
          </a:p>
          <a:p>
            <a:r>
              <a:rPr lang="en-US" sz="1200" dirty="0" smtClean="0"/>
              <a:t>    </a:t>
            </a:r>
          </a:p>
          <a:p>
            <a:pPr>
              <a:buFont typeface="Arial"/>
              <a:buChar char="•"/>
            </a:pPr>
            <a:r>
              <a:rPr lang="en-US" dirty="0" smtClean="0"/>
              <a:t> The KM-mechanism for CP violation is not sufficient to account for the Baryon</a:t>
            </a:r>
          </a:p>
          <a:p>
            <a:r>
              <a:rPr lang="en-US" dirty="0" smtClean="0"/>
              <a:t>	Asymmetry of the Universe. Other sources of CPV, perhaps in the </a:t>
            </a:r>
            <a:r>
              <a:rPr lang="en-US" dirty="0" err="1" smtClean="0">
                <a:latin typeface="Symbol"/>
              </a:rPr>
              <a:t>ν</a:t>
            </a:r>
            <a:r>
              <a:rPr lang="en-US" dirty="0" smtClean="0"/>
              <a:t>-sector</a:t>
            </a:r>
          </a:p>
          <a:p>
            <a:r>
              <a:rPr lang="en-US" dirty="0" smtClean="0"/>
              <a:t>	or from still </a:t>
            </a:r>
            <a:r>
              <a:rPr lang="en-US" smtClean="0"/>
              <a:t>undiscovered New </a:t>
            </a:r>
            <a:r>
              <a:rPr lang="en-US" dirty="0" smtClean="0"/>
              <a:t>Physics phenomena, must be at play.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99098" y="2315961"/>
            <a:ext cx="2380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200" dirty="0" smtClean="0">
                <a:solidFill>
                  <a:srgbClr val="CC0000"/>
                </a:solidFill>
                <a:ea typeface="Arial Unicode MS" charset="0"/>
                <a:cs typeface="Arial Unicode MS" charset="0"/>
              </a:rPr>
              <a:t>謝謝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was the baryon excess formed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5378" y="1851378"/>
            <a:ext cx="2850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nucleosynthesis</a:t>
            </a:r>
            <a:r>
              <a:rPr lang="en-US" dirty="0" smtClean="0"/>
              <a:t> models</a:t>
            </a:r>
          </a:p>
          <a:p>
            <a:r>
              <a:rPr lang="en-US" dirty="0" smtClean="0"/>
              <a:t>require the matter excess</a:t>
            </a:r>
          </a:p>
          <a:p>
            <a:r>
              <a:rPr lang="en-US" dirty="0" smtClean="0"/>
              <a:t>to occur for </a:t>
            </a:r>
            <a:r>
              <a:rPr lang="en-US" b="1" dirty="0" smtClean="0"/>
              <a:t>Temp &gt; 4.7 MeV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3891" y="2923822"/>
            <a:ext cx="289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b="1" dirty="0"/>
              <a:t>Phys.Rev. D92 (2015) no.12, 123534</a:t>
            </a:r>
            <a:r>
              <a:rPr lang="is-IS" dirty="0"/>
              <a:t> 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61" y="1283122"/>
            <a:ext cx="4274072" cy="50911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5378" y="4134678"/>
            <a:ext cx="28291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 baryon excess didn’t</a:t>
            </a:r>
          </a:p>
          <a:p>
            <a:r>
              <a:rPr lang="en-US" dirty="0" smtClean="0"/>
              <a:t>form before </a:t>
            </a:r>
            <a:r>
              <a:rPr lang="en-US" b="1" dirty="0" smtClean="0"/>
              <a:t>Temp≳40 MeV, </a:t>
            </a:r>
          </a:p>
          <a:p>
            <a:r>
              <a:rPr lang="en-US" dirty="0" smtClean="0"/>
              <a:t>all of the of the protons &amp;</a:t>
            </a:r>
          </a:p>
          <a:p>
            <a:r>
              <a:rPr lang="en-US" dirty="0" smtClean="0"/>
              <a:t>antiprotons would have</a:t>
            </a:r>
          </a:p>
          <a:p>
            <a:r>
              <a:rPr lang="en-US" dirty="0" smtClean="0"/>
              <a:t>annihilated each other.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4361</TotalTime>
  <Words>2407</Words>
  <Application>Microsoft Office PowerPoint</Application>
  <PresentationFormat>全屏显示(4:3)</PresentationFormat>
  <Paragraphs>592</Paragraphs>
  <Slides>82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82</vt:i4>
      </vt:variant>
    </vt:vector>
  </HeadingPairs>
  <TitlesOfParts>
    <vt:vector size="98" baseType="lpstr">
      <vt:lpstr>Arial Unicode MS</vt:lpstr>
      <vt:lpstr>Lucida Grande</vt:lpstr>
      <vt:lpstr>MS PGothic</vt:lpstr>
      <vt:lpstr>MS PGothic</vt:lpstr>
      <vt:lpstr>PMingLiU</vt:lpstr>
      <vt:lpstr>宋体</vt:lpstr>
      <vt:lpstr>Arial</vt:lpstr>
      <vt:lpstr>Calibri</vt:lpstr>
      <vt:lpstr>Comic Sans MS</vt:lpstr>
      <vt:lpstr>Comic Sans MS Bold</vt:lpstr>
      <vt:lpstr>Monotype Corsiva</vt:lpstr>
      <vt:lpstr>Symbol</vt:lpstr>
      <vt:lpstr>Times New Roman</vt:lpstr>
      <vt:lpstr>Wingdings</vt:lpstr>
      <vt:lpstr>Office Theme</vt:lpstr>
      <vt:lpstr>Equation</vt:lpstr>
      <vt:lpstr>CP Violation</vt:lpstr>
      <vt:lpstr>Summary of Lecture 6</vt:lpstr>
      <vt:lpstr> CPV and Big Bang Cosmology</vt:lpstr>
      <vt:lpstr>PowerPoint 演示文稿</vt:lpstr>
      <vt:lpstr>Sakharov: CP violation is necessary to explain  the Baryon Asymmetry of the Universe (BAU).</vt:lpstr>
      <vt:lpstr>BAU: Baryon asymmetry of the Universe</vt:lpstr>
      <vt:lpstr>How do we know that?</vt:lpstr>
      <vt:lpstr>Could the baryon excess be an initial condition?</vt:lpstr>
      <vt:lpstr>When was the baryon excess formed</vt:lpstr>
      <vt:lpstr>Sakharov’s three conditions</vt:lpstr>
      <vt:lpstr>1) Baryon number violation </vt:lpstr>
      <vt:lpstr>2) C violation and  CP violation </vt:lpstr>
      <vt:lpstr> 3) Deviation from thermal equilibrium </vt:lpstr>
      <vt:lpstr>What can cause non-equilibrium?</vt:lpstr>
      <vt:lpstr>Does the KM 6-quark model do this?</vt:lpstr>
      <vt:lpstr>Why doesn’t the SM CPV work?</vt:lpstr>
      <vt:lpstr>SM CPV is too small</vt:lpstr>
      <vt:lpstr>What about neutrinos?</vt:lpstr>
      <vt:lpstr>What do we know about neutrinos?</vt:lpstr>
      <vt:lpstr>Neutrinos oscillate  they have mass</vt:lpstr>
      <vt:lpstr>PowerPoint 演示文稿</vt:lpstr>
      <vt:lpstr>PowerPoint 演示文稿</vt:lpstr>
      <vt:lpstr>The Super Kamiokande H2O detector</vt:lpstr>
      <vt:lpstr>principle of detection</vt:lpstr>
      <vt:lpstr>atmospheric neutrino event in Super-K</vt:lpstr>
      <vt:lpstr>up-going muon neutrinos</vt:lpstr>
      <vt:lpstr>Solar neutrinos</vt:lpstr>
      <vt:lpstr>PowerPoint 演示文稿</vt:lpstr>
      <vt:lpstr>PowerPoint 演示文稿</vt:lpstr>
      <vt:lpstr>Super-K solar neutrino signal</vt:lpstr>
      <vt:lpstr>neutrinos oscillate</vt:lpstr>
      <vt:lpstr>ν flavor-eigenstates and mass-eigenstates</vt:lpstr>
      <vt:lpstr>Neutrino masses are special</vt:lpstr>
      <vt:lpstr>if mν≠0, right-handed neutrinos must exist</vt:lpstr>
      <vt:lpstr>Neutrino masses are special</vt:lpstr>
      <vt:lpstr>What we don’t know about neutrinos</vt:lpstr>
      <vt:lpstr>4-component Dirac neutrinos</vt:lpstr>
      <vt:lpstr>a Dirac neutrino?</vt:lpstr>
      <vt:lpstr>Majorana neutrinos? </vt:lpstr>
      <vt:lpstr>Majorana neutrino?</vt:lpstr>
      <vt:lpstr>R- &amp; L-handed Majorana neutrinos</vt:lpstr>
      <vt:lpstr>What happened to Ettore Majorana? -- 80 year old, unsolved mystery -- </vt:lpstr>
      <vt:lpstr>July 25-26 1938: What boat Majorana take?</vt:lpstr>
      <vt:lpstr>lots of speculation</vt:lpstr>
      <vt:lpstr>CP V and neutrinos</vt:lpstr>
      <vt:lpstr>Dirac neutrino mixing</vt:lpstr>
      <vt:lpstr>hierarchy of the PMNS mixing matrix</vt:lpstr>
      <vt:lpstr>Dirac neutrino mixing</vt:lpstr>
      <vt:lpstr>T2K (Tokai to Kamiokande) Experiment -- in Japan --</vt:lpstr>
      <vt:lpstr>T2K (Tokai to Kamiokande) Experiment -- in Japan --</vt:lpstr>
      <vt:lpstr>T2K experiment</vt:lpstr>
      <vt:lpstr>2017 T2K results </vt:lpstr>
      <vt:lpstr>T2K results</vt:lpstr>
      <vt:lpstr>“Hints” of non-zero δD </vt:lpstr>
      <vt:lpstr>neutrino hype</vt:lpstr>
      <vt:lpstr>does non-zero δD explain the baryon asymmetry?</vt:lpstr>
      <vt:lpstr>Jarlskog invariant of the PMNS v mixing matrix</vt:lpstr>
      <vt:lpstr>does non-zero δD explain the baryon asymmetry?</vt:lpstr>
      <vt:lpstr>What if neutrinos are Majorana particles?</vt:lpstr>
      <vt:lpstr>Majorana neutrino mixing</vt:lpstr>
      <vt:lpstr>Majorana neutrino mixing</vt:lpstr>
      <vt:lpstr>Majorana neutrino mixing</vt:lpstr>
      <vt:lpstr>Majorana neutrino mixing</vt:lpstr>
      <vt:lpstr>add a right-handed, but heavy neutrino</vt:lpstr>
      <vt:lpstr>Heavy Majorana neutrinos (in 2 slides)</vt:lpstr>
      <vt:lpstr>PowerPoint 演示文稿</vt:lpstr>
      <vt:lpstr>Leptogenesis: CPV provided by decaying heavy neutrinos</vt:lpstr>
      <vt:lpstr>near threshold, (T∼MN) equilibrium is broken</vt:lpstr>
      <vt:lpstr>near Espaleron (∼10 TeV) antileptonsquarks</vt:lpstr>
      <vt:lpstr>PowerPoint 演示文稿</vt:lpstr>
      <vt:lpstr>Comments</vt:lpstr>
      <vt:lpstr>What we don’t know about neutrinos -- that is addressed by ν-oscillation expts --</vt:lpstr>
      <vt:lpstr>What we don’t know about neutrinos -- that is not addressed by ν oscillation expts --</vt:lpstr>
      <vt:lpstr>0</vt:lpstr>
      <vt:lpstr>0ν ββ half-life</vt:lpstr>
      <vt:lpstr>PowerPoint 演示文稿</vt:lpstr>
      <vt:lpstr>PowerPoint 演示文稿</vt:lpstr>
      <vt:lpstr>PowerPoint 演示文稿</vt:lpstr>
      <vt:lpstr>PowerPoint 演示文稿</vt:lpstr>
      <vt:lpstr>comments</vt:lpstr>
      <vt:lpstr>Course Summary</vt:lpstr>
      <vt:lpstr>PowerPoint 演示文稿</vt:lpstr>
    </vt:vector>
  </TitlesOfParts>
  <Company>Seoul National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Stephen Olsen</dc:creator>
  <cp:lastModifiedBy>张 宇</cp:lastModifiedBy>
  <cp:revision>181</cp:revision>
  <cp:lastPrinted>2018-08-14T06:24:48Z</cp:lastPrinted>
  <dcterms:created xsi:type="dcterms:W3CDTF">2016-07-18T06:15:42Z</dcterms:created>
  <dcterms:modified xsi:type="dcterms:W3CDTF">2018-08-15T02:31:07Z</dcterms:modified>
</cp:coreProperties>
</file>