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colors4.xml" ContentType="application/vnd.ms-office.chartcolorstyle+xml"/>
  <Override PartName="/ppt/charts/colors5.xml" ContentType="application/vnd.ms-office.chartcolorstyle+xml"/>
  <Override PartName="/ppt/charts/colors6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charts/style4.xml" ContentType="application/vnd.ms-office.chartstyle+xml"/>
  <Override PartName="/ppt/charts/style5.xml" ContentType="application/vnd.ms-office.chartstyle+xml"/>
  <Override PartName="/ppt/charts/style6.xml" ContentType="application/vnd.ms-office.chartstyle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handoutMasterIdLst>
    <p:handoutMasterId r:id="rId24"/>
  </p:handoutMasterIdLst>
  <p:sldIdLst>
    <p:sldId id="1256" r:id="rId3"/>
    <p:sldId id="1259" r:id="rId4"/>
    <p:sldId id="1258" r:id="rId5"/>
    <p:sldId id="1260" r:id="rId6"/>
    <p:sldId id="1261" r:id="rId8"/>
    <p:sldId id="1266" r:id="rId9"/>
    <p:sldId id="1410" r:id="rId10"/>
    <p:sldId id="1409" r:id="rId11"/>
    <p:sldId id="1416" r:id="rId12"/>
    <p:sldId id="1294" r:id="rId13"/>
    <p:sldId id="1269" r:id="rId14"/>
    <p:sldId id="1417" r:id="rId15"/>
    <p:sldId id="1281" r:id="rId16"/>
    <p:sldId id="1282" r:id="rId17"/>
    <p:sldId id="1393" r:id="rId18"/>
    <p:sldId id="1392" r:id="rId19"/>
    <p:sldId id="1340" r:id="rId20"/>
    <p:sldId id="1413" r:id="rId21"/>
    <p:sldId id="1407" r:id="rId22"/>
    <p:sldId id="1408" r:id="rId23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jiahua" initials="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0000FF"/>
    <a:srgbClr val="3366FF"/>
    <a:srgbClr val="7199C9"/>
    <a:srgbClr val="3B79CE"/>
    <a:srgbClr val="FF9900"/>
    <a:srgbClr val="759E00"/>
    <a:srgbClr val="4B76FF"/>
    <a:srgbClr val="638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28" autoAdjust="0"/>
    <p:restoredTop sz="92075" autoAdjust="0"/>
  </p:normalViewPr>
  <p:slideViewPr>
    <p:cSldViewPr>
      <p:cViewPr>
        <p:scale>
          <a:sx n="75" d="100"/>
          <a:sy n="75" d="100"/>
        </p:scale>
        <p:origin x="-1218" y="-492"/>
      </p:cViewPr>
      <p:guideLst>
        <p:guide orient="horz" pos="2116"/>
        <p:guide pos="2880"/>
      </p:guideLst>
    </p:cSldViewPr>
  </p:slideViewPr>
  <p:outlineViewPr>
    <p:cViewPr>
      <p:scale>
        <a:sx n="33" d="100"/>
        <a:sy n="33" d="100"/>
      </p:scale>
      <p:origin x="0" y="2286"/>
    </p:cViewPr>
  </p:outlin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90" d="100"/>
        <a:sy n="90" d="100"/>
      </p:scale>
      <p:origin x="0" y="91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handoutMaster" Target="handoutMasters/handoutMaster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E:\00-2018%20&#25955;&#35010;&#24180;&#20250;\2018.01&#32769;&#28860;&#32479;&#35745;07.19&#8212;&#8212;&#25968;&#25454;&#20998;&#26512;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file:///E:\00-2018%20&#25955;&#35010;&#24180;&#20250;\2018.01&#32769;&#28860;&#32479;&#35745;07.19&#8212;&#8212;&#25968;&#25454;&#20998;&#26512;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oleObject" Target="file:///E:\00-2018%20&#25955;&#35010;&#24180;&#20250;\2018.01&#32769;&#28860;&#32479;&#35745;07.19&#8212;&#8212;&#25968;&#25454;&#20998;&#26512;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oleObject" Target="file:///E:\00-2018%20&#25955;&#35010;&#24180;&#20250;\2018.01&#32769;&#28860;&#32479;&#35745;07.19&#8212;&#8212;&#25968;&#25454;&#20998;&#26512;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microsoft.com/office/2011/relationships/chartStyle" Target="style5.xml"/><Relationship Id="rId1" Type="http://schemas.openxmlformats.org/officeDocument/2006/relationships/oleObject" Target="file:///E:\00-2018%20&#25955;&#35010;&#24180;&#20250;\2018.01&#32769;&#28860;&#32479;&#35745;07.19&#8212;&#8212;&#25968;&#25454;&#20998;&#26512;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2" Type="http://schemas.microsoft.com/office/2011/relationships/chartStyle" Target="style6.xml"/><Relationship Id="rId1" Type="http://schemas.openxmlformats.org/officeDocument/2006/relationships/oleObject" Target="file:///E:\00-2018%20&#25955;&#35010;&#24180;&#20250;\2018.01&#32769;&#28860;&#32479;&#35745;07.19&#8212;&#8212;&#25968;&#25454;&#20998;&#26512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 defTabSz="914400">
              <a:defRPr lang="zh-CN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sz="1200"/>
              <a:t>DTL1 平均每小时驻波比保护次数</a:t>
            </a:r>
            <a:endParaRPr lang="en-US" altLang="zh-CN" sz="120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[2018.01老炼统计07.19——数据分析.xlsx]Sheet1!$B$1</c:f>
              <c:strCache>
                <c:ptCount val="1"/>
                <c:pt idx="0">
                  <c:v>DTL1平均每小时驻波比保护次数
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[2018.01老炼统计07.19——数据分析.xlsx]Sheet1!$B$2:$B$8</c:f>
              <c:numCache>
                <c:formatCode>0.00_ </c:formatCode>
                <c:ptCount val="7"/>
                <c:pt idx="0">
                  <c:v>3.26</c:v>
                </c:pt>
                <c:pt idx="1">
                  <c:v>1.89</c:v>
                </c:pt>
                <c:pt idx="2">
                  <c:v>0.83</c:v>
                </c:pt>
                <c:pt idx="3">
                  <c:v>0.64</c:v>
                </c:pt>
                <c:pt idx="4">
                  <c:v>1.01</c:v>
                </c:pt>
                <c:pt idx="5">
                  <c:v>0.64</c:v>
                </c:pt>
                <c:pt idx="6">
                  <c:v>0.34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48581122"/>
        <c:axId val="387114080"/>
      </c:barChart>
      <c:catAx>
        <c:axId val="94858112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387114080"/>
        <c:crosses val="autoZero"/>
        <c:auto val="0"/>
        <c:lblAlgn val="ctr"/>
        <c:lblOffset val="100"/>
        <c:noMultiLvlLbl val="0"/>
      </c:catAx>
      <c:valAx>
        <c:axId val="387114080"/>
        <c:scaling>
          <c:orientation val="minMax"/>
        </c:scaling>
        <c:delete val="0"/>
        <c:axPos val="l"/>
        <c:numFmt formatCode="0.00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94858112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 defTabSz="914400">
              <a:defRPr lang="zh-CN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sz="1200"/>
              <a:t>DTL2平均每小时驻波比保护次数</a:t>
            </a:r>
            <a:endParaRPr sz="1200"/>
          </a:p>
        </c:rich>
      </c:tx>
      <c:layout>
        <c:manualLayout>
          <c:xMode val="edge"/>
          <c:yMode val="edge"/>
          <c:x val="0.20130279470477"/>
          <c:y val="0.0432462791350744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0905067333465453"/>
          <c:y val="0.135333212860707"/>
          <c:w val="0.902946859903382"/>
          <c:h val="0.7485196374622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[2018.01老炼统计07.19——数据分析.xlsx]Sheet1!$C$1</c:f>
              <c:strCache>
                <c:ptCount val="1"/>
                <c:pt idx="0">
                  <c:v>DTL2平均每小时驻波比保护次数
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[2018.01老炼统计07.19——数据分析.xlsx]Sheet1!$C$2:$C$8</c:f>
              <c:numCache>
                <c:formatCode>General</c:formatCode>
                <c:ptCount val="7"/>
                <c:pt idx="0">
                  <c:v>0.94</c:v>
                </c:pt>
                <c:pt idx="1">
                  <c:v>0.2</c:v>
                </c:pt>
                <c:pt idx="2">
                  <c:v>0.1</c:v>
                </c:pt>
                <c:pt idx="3">
                  <c:v>0.06</c:v>
                </c:pt>
                <c:pt idx="4">
                  <c:v>0.16</c:v>
                </c:pt>
                <c:pt idx="5">
                  <c:v>0.17</c:v>
                </c:pt>
                <c:pt idx="6">
                  <c:v>0.14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48581122"/>
        <c:axId val="387114080"/>
      </c:barChart>
      <c:catAx>
        <c:axId val="94858112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387114080"/>
        <c:crosses val="autoZero"/>
        <c:auto val="1"/>
        <c:lblAlgn val="ctr"/>
        <c:lblOffset val="100"/>
        <c:noMultiLvlLbl val="0"/>
      </c:catAx>
      <c:valAx>
        <c:axId val="3871140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94858112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 defTabSz="914400">
              <a:defRPr lang="zh-CN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sz="1200"/>
              <a:t>DTL4平均每小时驻波比保护次数</a:t>
            </a:r>
            <a:endParaRPr sz="1200"/>
          </a:p>
          <a:p>
            <a:pPr defTabSz="914400">
              <a:defRPr lang="zh-CN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rich>
      </c:tx>
      <c:layout>
        <c:manualLayout>
          <c:xMode val="edge"/>
          <c:yMode val="edge"/>
          <c:x val="0.105379281361631"/>
          <c:y val="0.0306301050175029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[2018.01老炼统计07.19——数据分析.xlsx]Sheet1!$E$1</c:f>
              <c:strCache>
                <c:ptCount val="1"/>
                <c:pt idx="0">
                  <c:v>DTL4平均每小时驻波比保护次数
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[2018.01老炼统计07.19——数据分析.xlsx]Sheet1!$E$2:$E$8</c:f>
              <c:numCache>
                <c:formatCode>0.00_ </c:formatCode>
                <c:ptCount val="7"/>
                <c:pt idx="0">
                  <c:v>5.31</c:v>
                </c:pt>
                <c:pt idx="1">
                  <c:v>0.43</c:v>
                </c:pt>
                <c:pt idx="2">
                  <c:v>0.12</c:v>
                </c:pt>
                <c:pt idx="3">
                  <c:v>0.2</c:v>
                </c:pt>
                <c:pt idx="4">
                  <c:v>1.76</c:v>
                </c:pt>
                <c:pt idx="5">
                  <c:v>13</c:v>
                </c:pt>
                <c:pt idx="6">
                  <c:v>0.96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48581122"/>
        <c:axId val="387114080"/>
      </c:barChart>
      <c:catAx>
        <c:axId val="94858112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387114080"/>
        <c:crosses val="autoZero"/>
        <c:auto val="1"/>
        <c:lblAlgn val="ctr"/>
        <c:lblOffset val="100"/>
        <c:noMultiLvlLbl val="0"/>
      </c:catAx>
      <c:valAx>
        <c:axId val="387114080"/>
        <c:scaling>
          <c:orientation val="minMax"/>
        </c:scaling>
        <c:delete val="0"/>
        <c:axPos val="l"/>
        <c:numFmt formatCode="0.00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94858112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 defTabSz="914400">
              <a:defRPr lang="zh-CN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sz="1200"/>
              <a:t>DTL3平均每小时驻波比保护次数</a:t>
            </a:r>
            <a:endParaRPr sz="1200"/>
          </a:p>
          <a:p>
            <a:pPr defTabSz="914400">
              <a:defRPr lang="zh-CN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rich>
      </c:tx>
      <c:layout>
        <c:manualLayout>
          <c:xMode val="edge"/>
          <c:yMode val="edge"/>
          <c:x val="0.173994284458123"/>
          <c:y val="0.0306301050175029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0704830917874396"/>
          <c:y val="0.150905432595573"/>
          <c:w val="0.902946859903382"/>
          <c:h val="0.7487726358148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[2018.01老炼统计07.19——数据分析.xlsx]Sheet1!$D$1</c:f>
              <c:strCache>
                <c:ptCount val="1"/>
                <c:pt idx="0">
                  <c:v>DTL3平均每小时驻波比保护次数
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[2018.01老炼统计07.19——数据分析.xlsx]Sheet1!$D$2:$D$8</c:f>
              <c:numCache>
                <c:formatCode>General</c:formatCode>
                <c:ptCount val="7"/>
                <c:pt idx="0">
                  <c:v>0.46</c:v>
                </c:pt>
                <c:pt idx="1">
                  <c:v>0.07</c:v>
                </c:pt>
                <c:pt idx="2">
                  <c:v>0.05</c:v>
                </c:pt>
                <c:pt idx="3">
                  <c:v>0.07</c:v>
                </c:pt>
                <c:pt idx="4">
                  <c:v>0.24</c:v>
                </c:pt>
                <c:pt idx="5">
                  <c:v>0.24</c:v>
                </c:pt>
                <c:pt idx="6">
                  <c:v>0.03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48581122"/>
        <c:axId val="387114080"/>
      </c:barChart>
      <c:catAx>
        <c:axId val="94858112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387114080"/>
        <c:crosses val="autoZero"/>
        <c:auto val="1"/>
        <c:lblAlgn val="ctr"/>
        <c:lblOffset val="100"/>
        <c:noMultiLvlLbl val="0"/>
      </c:catAx>
      <c:valAx>
        <c:axId val="3871140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94858112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 defTabSz="914400">
              <a:defRPr lang="zh-CN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sz="1200"/>
              <a:t>DTL1 平均每小时驻波比保护次数</a:t>
            </a:r>
            <a:endParaRPr lang="en-US" altLang="zh-CN" sz="120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[2018.01老炼统计07.19——数据分析.xlsx]Sheet1!$B$1</c:f>
              <c:strCache>
                <c:ptCount val="1"/>
                <c:pt idx="0">
                  <c:v>DTL1平均每小时驻波比保护次数
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[2018.01老炼统计07.19——数据分析.xlsx]Sheet1!$B$2:$B$8</c:f>
              <c:numCache>
                <c:formatCode>0.00_ </c:formatCode>
                <c:ptCount val="7"/>
                <c:pt idx="0">
                  <c:v>3.26</c:v>
                </c:pt>
                <c:pt idx="1">
                  <c:v>1.89</c:v>
                </c:pt>
                <c:pt idx="2">
                  <c:v>0.83</c:v>
                </c:pt>
                <c:pt idx="3">
                  <c:v>0.64</c:v>
                </c:pt>
                <c:pt idx="4">
                  <c:v>1.01</c:v>
                </c:pt>
                <c:pt idx="5">
                  <c:v>0.64</c:v>
                </c:pt>
                <c:pt idx="6">
                  <c:v>0.34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48581122"/>
        <c:axId val="387114080"/>
      </c:barChart>
      <c:catAx>
        <c:axId val="94858112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387114080"/>
        <c:crosses val="autoZero"/>
        <c:auto val="0"/>
        <c:lblAlgn val="ctr"/>
        <c:lblOffset val="100"/>
        <c:noMultiLvlLbl val="0"/>
      </c:catAx>
      <c:valAx>
        <c:axId val="387114080"/>
        <c:scaling>
          <c:orientation val="minMax"/>
        </c:scaling>
        <c:delete val="0"/>
        <c:axPos val="l"/>
        <c:numFmt formatCode="0.00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94858112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 defTabSz="914400">
              <a:defRPr lang="zh-CN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sz="1200"/>
              <a:t>DTL2平均每小时驻波比保护次数</a:t>
            </a:r>
            <a:endParaRPr sz="1200"/>
          </a:p>
        </c:rich>
      </c:tx>
      <c:layout>
        <c:manualLayout>
          <c:xMode val="edge"/>
          <c:yMode val="edge"/>
          <c:x val="0.20130279470477"/>
          <c:y val="0.0432462791350744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0905067333465453"/>
          <c:y val="0.135333212860707"/>
          <c:w val="0.902946859903382"/>
          <c:h val="0.7485196374622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[2018.01老炼统计07.19——数据分析.xlsx]Sheet1!$C$1</c:f>
              <c:strCache>
                <c:ptCount val="1"/>
                <c:pt idx="0">
                  <c:v>DTL2平均每小时驻波比保护次数
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[2018.01老炼统计07.19——数据分析.xlsx]Sheet1!$C$2:$C$8</c:f>
              <c:numCache>
                <c:formatCode>General</c:formatCode>
                <c:ptCount val="7"/>
                <c:pt idx="0">
                  <c:v>0.94</c:v>
                </c:pt>
                <c:pt idx="1">
                  <c:v>0.2</c:v>
                </c:pt>
                <c:pt idx="2">
                  <c:v>0.1</c:v>
                </c:pt>
                <c:pt idx="3">
                  <c:v>0.06</c:v>
                </c:pt>
                <c:pt idx="4">
                  <c:v>0.16</c:v>
                </c:pt>
                <c:pt idx="5">
                  <c:v>0.17</c:v>
                </c:pt>
                <c:pt idx="6">
                  <c:v>0.14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48581122"/>
        <c:axId val="387114080"/>
      </c:barChart>
      <c:catAx>
        <c:axId val="94858112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387114080"/>
        <c:crosses val="autoZero"/>
        <c:auto val="1"/>
        <c:lblAlgn val="ctr"/>
        <c:lblOffset val="100"/>
        <c:noMultiLvlLbl val="0"/>
      </c:catAx>
      <c:valAx>
        <c:axId val="3871140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94858112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2F1344-69D1-4CEF-9856-9CF48774F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3957D0-3061-40E2-836D-45581299DD0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 smtClean="0"/>
              <a:t>单击此处编辑母版文本样式</a:t>
            </a:r>
            <a:endParaRPr lang="zh-CN" altLang="en-US" noProof="0" smtClean="0"/>
          </a:p>
          <a:p>
            <a:pPr lvl="1"/>
            <a:r>
              <a:rPr lang="zh-CN" altLang="en-US" noProof="0" smtClean="0"/>
              <a:t>第二级</a:t>
            </a:r>
            <a:endParaRPr lang="zh-CN" altLang="en-US" noProof="0" smtClean="0"/>
          </a:p>
          <a:p>
            <a:pPr lvl="2"/>
            <a:r>
              <a:rPr lang="zh-CN" altLang="en-US" noProof="0" smtClean="0"/>
              <a:t>第三级</a:t>
            </a:r>
            <a:endParaRPr lang="zh-CN" altLang="en-US" noProof="0" smtClean="0"/>
          </a:p>
          <a:p>
            <a:pPr lvl="3"/>
            <a:r>
              <a:rPr lang="zh-CN" altLang="en-US" noProof="0" smtClean="0"/>
              <a:t>第四级</a:t>
            </a:r>
            <a:endParaRPr lang="zh-CN" altLang="en-US" noProof="0" smtClean="0"/>
          </a:p>
          <a:p>
            <a:pPr lvl="4"/>
            <a:r>
              <a:rPr lang="zh-CN" altLang="en-US" noProof="0" smtClean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buFont typeface="Arial" panose="020B0604020202020204" pitchFamily="34" charset="0"/>
              <a:buNone/>
              <a:defRPr sz="1200" dirty="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651B2D37-4CD5-422F-BDD5-1162A6723B9C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 descr="高能所图标-单色.tif"/>
          <p:cNvPicPr>
            <a:picLocks noChangeAspect="1"/>
          </p:cNvPicPr>
          <p:nvPr userDrawn="1"/>
        </p:nvPicPr>
        <p:blipFill>
          <a:blip r:embed="rId2" cstate="print">
            <a:lum bright="4000"/>
          </a:blip>
          <a:srcRect/>
          <a:stretch>
            <a:fillRect/>
          </a:stretch>
        </p:blipFill>
        <p:spPr bwMode="auto">
          <a:xfrm>
            <a:off x="0" y="2349500"/>
            <a:ext cx="5580063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7"/>
          <p:cNvSpPr/>
          <p:nvPr/>
        </p:nvSpPr>
        <p:spPr>
          <a:xfrm>
            <a:off x="0" y="6750050"/>
            <a:ext cx="9144000" cy="1079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矩形 8"/>
          <p:cNvSpPr/>
          <p:nvPr/>
        </p:nvSpPr>
        <p:spPr>
          <a:xfrm>
            <a:off x="1857375" y="6750050"/>
            <a:ext cx="7286625" cy="10795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矩形 9"/>
          <p:cNvSpPr/>
          <p:nvPr/>
        </p:nvSpPr>
        <p:spPr>
          <a:xfrm>
            <a:off x="0" y="0"/>
            <a:ext cx="9144000" cy="2159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" name="矩形 10"/>
          <p:cNvSpPr/>
          <p:nvPr/>
        </p:nvSpPr>
        <p:spPr>
          <a:xfrm>
            <a:off x="6929438" y="0"/>
            <a:ext cx="2214562" cy="2159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BD8F4-9117-4FF2-84BD-4AC1D2EDE00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6"/>
          <p:cNvSpPr/>
          <p:nvPr/>
        </p:nvSpPr>
        <p:spPr>
          <a:xfrm>
            <a:off x="0" y="6750050"/>
            <a:ext cx="9144000" cy="1079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" name="矩形 7"/>
          <p:cNvSpPr/>
          <p:nvPr/>
        </p:nvSpPr>
        <p:spPr>
          <a:xfrm>
            <a:off x="1857375" y="6750050"/>
            <a:ext cx="7286625" cy="10795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矩形 8"/>
          <p:cNvSpPr/>
          <p:nvPr/>
        </p:nvSpPr>
        <p:spPr>
          <a:xfrm>
            <a:off x="0" y="938213"/>
            <a:ext cx="9144000" cy="1079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矩形 9"/>
          <p:cNvSpPr/>
          <p:nvPr/>
        </p:nvSpPr>
        <p:spPr>
          <a:xfrm>
            <a:off x="0" y="0"/>
            <a:ext cx="214313" cy="917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 sz="2800" b="0"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072494" cy="725470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7EE7ED-0D4B-4416-A75F-8CDC97ACC08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56469-662C-4ED4-A206-B1FEDF43542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6640F-B263-45B2-B24E-DB689318A8D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3C6A7-8295-471F-A010-43A9B777C28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838200"/>
            <a:ext cx="6248400" cy="457200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447800"/>
            <a:ext cx="3992563" cy="4953000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54563" y="1447800"/>
            <a:ext cx="3994150" cy="4953000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0"/>
          </p:nvPr>
        </p:nvSpPr>
        <p:spPr>
          <a:xfrm>
            <a:off x="8229600" y="6524625"/>
            <a:ext cx="303213" cy="1809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8BB52D-09D9-4964-9987-03730CA3470B}" type="slidenum">
              <a:rPr lang="en-US" altLang="zh-CN"/>
            </a:fld>
            <a:endParaRPr lang="en-US" altLang="zh-CN"/>
          </a:p>
        </p:txBody>
      </p:sp>
      <p:sp>
        <p:nvSpPr>
          <p:cNvPr id="6" name="日期占位符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838200"/>
            <a:ext cx="6248400" cy="457200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609600" y="1447800"/>
            <a:ext cx="8139113" cy="4953000"/>
          </a:xfrm>
        </p:spPr>
        <p:txBody>
          <a:bodyPr rtlCol="0">
            <a:normAutofit/>
          </a:bodyPr>
          <a:lstStyle/>
          <a:p>
            <a:pPr lvl="0"/>
            <a:endParaRPr lang="zh-CN" altLang="en-US" noProof="0">
              <a:sym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8229600" y="6524625"/>
            <a:ext cx="303213" cy="1809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07A693-7B0F-4718-8927-478F116C0449}" type="slidenum">
              <a:rPr lang="en-US" altLang="zh-CN"/>
            </a:fld>
            <a:endParaRPr lang="en-US" altLang="zh-CN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838200"/>
            <a:ext cx="6248400" cy="457200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447800"/>
            <a:ext cx="3992563" cy="4953000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754563" y="1447800"/>
            <a:ext cx="3994150" cy="2400300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754563" y="4000500"/>
            <a:ext cx="3994150" cy="2400300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0"/>
          </p:nvPr>
        </p:nvSpPr>
        <p:spPr>
          <a:xfrm>
            <a:off x="8229600" y="6524625"/>
            <a:ext cx="303213" cy="1809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A91902-DD4E-4A0C-8B66-9BAA72F350C8}" type="slidenum">
              <a:rPr lang="en-US" altLang="zh-CN"/>
            </a:fld>
            <a:endParaRPr lang="en-US" altLang="zh-CN"/>
          </a:p>
        </p:txBody>
      </p:sp>
      <p:sp>
        <p:nvSpPr>
          <p:cNvPr id="7" name="日期占位符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698433-F413-45F4-AFA1-6B7F7B1D3BF5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buFont typeface="Arial" panose="020B0604020202020204" pitchFamily="34" charset="0"/>
              <a:buNone/>
              <a:defRPr sz="1200" dirty="0">
                <a:solidFill>
                  <a:srgbClr val="898989"/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EE6D640D-3B1A-4357-8069-B5917C603D6D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7.png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2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504" y="2348880"/>
            <a:ext cx="8892480" cy="147002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sz="44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CSNS DTL</a:t>
            </a:r>
            <a:r>
              <a:rPr lang="zh-CN" altLang="en-US" sz="44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系统运行调试总结</a:t>
            </a:r>
            <a:endParaRPr lang="en-US" altLang="zh-CN" sz="4400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53185" y="3886200"/>
            <a:ext cx="6400800" cy="1752600"/>
          </a:xfrm>
        </p:spPr>
        <p:txBody>
          <a:bodyPr/>
          <a:lstStyle/>
          <a:p>
            <a:pPr eaLnBrk="1" hangingPunct="1"/>
            <a:r>
              <a:rPr lang="en-US" altLang="zh-CN" dirty="0" smtClean="0"/>
              <a:t> DTL</a:t>
            </a:r>
            <a:r>
              <a:rPr lang="zh-CN" altLang="en-US" dirty="0" smtClean="0"/>
              <a:t>系统</a:t>
            </a:r>
            <a:endParaRPr lang="en-US" altLang="zh-CN" dirty="0" smtClean="0"/>
          </a:p>
          <a:p>
            <a:pPr eaLnBrk="1" hangingPunct="1"/>
            <a:r>
              <a:rPr lang="en-US" altLang="zh-CN" dirty="0" smtClean="0"/>
              <a:t> 2018.09.12</a:t>
            </a:r>
            <a:endParaRPr lang="en-US" altLang="zh-CN" dirty="0" smtClean="0"/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175549" y="142852"/>
            <a:ext cx="8072494" cy="725470"/>
          </a:xfrm>
        </p:spPr>
        <p:txBody>
          <a:bodyPr/>
          <a:p>
            <a:r>
              <a:rPr lang="en-US" altLang="zh-CN" sz="2800">
                <a:sym typeface="+mn-ea"/>
              </a:rPr>
              <a:t>2.2.4 DTL</a:t>
            </a:r>
            <a:r>
              <a:rPr lang="zh-CN" altLang="en-US" sz="2800">
                <a:sym typeface="+mn-ea"/>
              </a:rPr>
              <a:t>真空系统故障统计</a:t>
            </a:r>
            <a:r>
              <a:rPr lang="zh-CN" altLang="en-US">
                <a:sym typeface="+mn-ea"/>
              </a:rPr>
              <a:t> </a:t>
            </a:r>
            <a:endParaRPr lang="zh-CN" altLang="en-US"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585" y="1068070"/>
            <a:ext cx="8927465" cy="30511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75260" y="4119245"/>
            <a:ext cx="8449310" cy="2584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800" dirty="0" smtClean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DTL</a:t>
            </a:r>
            <a:r>
              <a:rPr lang="zh-CN" altLang="en-US" sz="1800" dirty="0" smtClean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真空系统故障统计</a:t>
            </a:r>
            <a:endParaRPr lang="zh-CN" altLang="en-US" sz="1800" dirty="0" smtClean="0"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r>
              <a:rPr lang="en-US" altLang="zh-CN" sz="1600" dirty="0" smtClean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80MeV</a:t>
            </a:r>
            <a:r>
              <a:rPr lang="zh-CN" altLang="en-US" sz="1600" dirty="0" smtClean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调束运行前，机器调试期间</a:t>
            </a:r>
            <a:endParaRPr lang="zh-CN" altLang="en-US" sz="1600" dirty="0" smtClean="0">
              <a:solidFill>
                <a:srgbClr val="FF0000"/>
              </a:solidFill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r>
              <a:rPr lang="en-US" altLang="zh-CN" sz="1600" dirty="0" smtClean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2015.12-2016.01.05 DTL1-51#, DTL</a:t>
            </a:r>
            <a:r>
              <a:rPr lang="zh-CN" altLang="zh-CN" sz="1600" dirty="0" smtClean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第一机械腔有漏</a:t>
            </a:r>
            <a:endParaRPr lang="zh-CN" altLang="zh-CN" sz="1600" dirty="0" smtClean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r>
              <a:rPr lang="en-US" altLang="zh-CN" sz="1600" dirty="0" smtClean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2017.05.15-06.26 DTL1-12# </a:t>
            </a:r>
            <a:r>
              <a:rPr lang="zh-CN" altLang="en-US" sz="1600" dirty="0" smtClean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线圈漏水</a:t>
            </a:r>
            <a:endParaRPr lang="zh-CN" altLang="en-US" sz="1600" dirty="0" smtClean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endParaRPr lang="zh-CN" altLang="en-US" sz="1600" dirty="0" smtClean="0">
              <a:solidFill>
                <a:srgbClr val="FF0000"/>
              </a:solidFill>
              <a:latin typeface="+mn-ea"/>
              <a:ea typeface="+mn-ea"/>
              <a:sym typeface="+mn-ea"/>
            </a:endParaRPr>
          </a:p>
          <a:p>
            <a:r>
              <a:rPr lang="en-US" altLang="zh-CN" sz="1600" dirty="0" smtClean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80MeV</a:t>
            </a:r>
            <a:r>
              <a:rPr lang="zh-CN" altLang="en-US" sz="1600" dirty="0" smtClean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调束运行后</a:t>
            </a:r>
            <a:endParaRPr lang="zh-CN" altLang="en-US" sz="1600" dirty="0" smtClean="0">
              <a:solidFill>
                <a:srgbClr val="FF0000"/>
              </a:solidFill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r>
              <a:rPr lang="en-US" altLang="zh-CN" sz="1600" dirty="0" smtClean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2018.02.02-02.04 DTL1-12# </a:t>
            </a:r>
            <a:endParaRPr lang="en-US" altLang="zh-CN" sz="1600" dirty="0" smtClean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r>
              <a:rPr lang="en-US" altLang="zh-CN" sz="1600" dirty="0" smtClean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2018.01.06 DTL4</a:t>
            </a:r>
            <a:r>
              <a:rPr lang="zh-CN" altLang="en-US" sz="1600" dirty="0" smtClean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脊波导分子泵出现倒抽现象</a:t>
            </a:r>
            <a:endParaRPr lang="zh-CN" altLang="en-US" sz="1600" dirty="0" smtClean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r>
              <a:rPr lang="en-US" altLang="zh-CN" sz="1600" dirty="0" smtClean="0">
                <a:solidFill>
                  <a:schemeClr val="tx1"/>
                </a:solidFill>
                <a:latin typeface="+mn-ea"/>
                <a:ea typeface="+mn-ea"/>
                <a:sym typeface="+mn-ea"/>
              </a:rPr>
              <a:t>2018</a:t>
            </a:r>
            <a:r>
              <a:rPr lang="zh-CN" altLang="en-US" sz="1600" dirty="0" smtClean="0">
                <a:solidFill>
                  <a:schemeClr val="tx1"/>
                </a:solidFill>
                <a:latin typeface="+mn-ea"/>
                <a:ea typeface="+mn-ea"/>
                <a:sym typeface="+mn-ea"/>
              </a:rPr>
              <a:t>暑期检修  </a:t>
            </a:r>
            <a:r>
              <a:rPr lang="en-US" altLang="zh-CN" sz="1600" dirty="0" smtClean="0">
                <a:solidFill>
                  <a:schemeClr val="tx1"/>
                </a:solidFill>
                <a:latin typeface="+mn-ea"/>
                <a:ea typeface="+mn-ea"/>
                <a:sym typeface="+mn-ea"/>
              </a:rPr>
              <a:t>DTL1-51# 2-2# 2-28#</a:t>
            </a:r>
            <a:endParaRPr lang="en-US" altLang="zh-CN" sz="1600" dirty="0" smtClean="0">
              <a:solidFill>
                <a:schemeClr val="tx1"/>
              </a:solidFill>
              <a:latin typeface="+mn-ea"/>
              <a:ea typeface="+mn-ea"/>
              <a:sym typeface="+mn-ea"/>
            </a:endParaRPr>
          </a:p>
          <a:p>
            <a:r>
              <a:rPr lang="zh-CN" altLang="en-US" sz="1600" dirty="0" smtClean="0">
                <a:solidFill>
                  <a:schemeClr val="tx1"/>
                </a:solidFill>
                <a:latin typeface="+mn-ea"/>
                <a:ea typeface="+mn-ea"/>
                <a:sym typeface="+mn-ea"/>
              </a:rPr>
              <a:t>都已经处理完毕，真空回复</a:t>
            </a:r>
            <a:r>
              <a:rPr lang="en-US" altLang="zh-CN" sz="1600" dirty="0" smtClean="0">
                <a:solidFill>
                  <a:schemeClr val="tx1"/>
                </a:solidFill>
                <a:latin typeface="+mn-ea"/>
                <a:ea typeface="+mn-ea"/>
                <a:sym typeface="+mn-ea"/>
              </a:rPr>
              <a:t>E-6</a:t>
            </a:r>
            <a:r>
              <a:rPr lang="zh-CN" altLang="en-US" sz="1600" dirty="0" smtClean="0">
                <a:solidFill>
                  <a:schemeClr val="tx1"/>
                </a:solidFill>
                <a:latin typeface="+mn-ea"/>
                <a:ea typeface="+mn-ea"/>
                <a:sym typeface="+mn-ea"/>
              </a:rPr>
              <a:t>量级</a:t>
            </a:r>
            <a:endParaRPr lang="zh-CN" altLang="en-US" sz="1600" dirty="0" smtClean="0">
              <a:solidFill>
                <a:srgbClr val="FF0000"/>
              </a:solidFill>
              <a:latin typeface="+mn-ea"/>
              <a:ea typeface="+mn-ea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045710" y="5287645"/>
            <a:ext cx="365379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algn="l">
              <a:buFont typeface="Wingdings" panose="05000000000000000000" charset="0"/>
              <a:buChar char="Ø"/>
            </a:pPr>
            <a:endParaRPr lang="zh-CN" altLang="zh-CN" sz="1600">
              <a:solidFill>
                <a:srgbClr val="0000FF"/>
              </a:solidFill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285750" indent="-285750" algn="l">
              <a:buFont typeface="Wingdings" panose="05000000000000000000" charset="0"/>
              <a:buChar char="Ø"/>
            </a:pPr>
            <a:r>
              <a:rPr lang="zh-CN" altLang="zh-CN" sz="1600">
                <a:solidFill>
                  <a:srgbClr val="0000FF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正式运行后，</a:t>
            </a:r>
            <a:r>
              <a:rPr lang="en-US" altLang="zh-CN" sz="1600">
                <a:solidFill>
                  <a:srgbClr val="0000FF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DTL</a:t>
            </a:r>
            <a:r>
              <a:rPr lang="zh-CN" altLang="en-US" sz="1600">
                <a:solidFill>
                  <a:srgbClr val="0000FF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仅发生一次由于腔体原因，发生真空异常现象</a:t>
            </a:r>
            <a:endParaRPr lang="zh-CN" altLang="zh-CN" sz="1600">
              <a:solidFill>
                <a:srgbClr val="0000FF"/>
              </a:solidFill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285750" indent="-285750" algn="l">
              <a:buFont typeface="Wingdings" panose="05000000000000000000" charset="0"/>
              <a:buChar char="Ø"/>
            </a:pPr>
            <a:endParaRPr lang="zh-CN" altLang="zh-CN" sz="1600">
              <a:solidFill>
                <a:srgbClr val="0000FF"/>
              </a:solidFill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285750" indent="-285750" algn="l">
              <a:buFont typeface="Wingdings" panose="05000000000000000000" charset="0"/>
              <a:buChar char="Ø"/>
            </a:pPr>
            <a:r>
              <a:rPr lang="zh-CN" altLang="en-US" sz="1600">
                <a:solidFill>
                  <a:srgbClr val="0000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整体平稳，不影响出束</a:t>
            </a:r>
            <a:endParaRPr lang="zh-CN" altLang="en-US" sz="1600">
              <a:solidFill>
                <a:srgbClr val="0000FF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6029" y="142852"/>
            <a:ext cx="8072494" cy="725470"/>
          </a:xfrm>
        </p:spPr>
        <p:txBody>
          <a:bodyPr/>
          <a:p>
            <a:r>
              <a:rPr lang="en-US" altLang="zh-CN" sz="2800"/>
              <a:t>2.2.5 </a:t>
            </a:r>
            <a:r>
              <a:rPr lang="zh-CN" altLang="zh-CN" sz="2800"/>
              <a:t>影响腔体真空的因素及解决方法</a:t>
            </a:r>
            <a:endParaRPr lang="zh-CN" altLang="zh-CN" sz="280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3375" y="1043940"/>
            <a:ext cx="8609965" cy="3684905"/>
          </a:xfrm>
        </p:spPr>
        <p:txBody>
          <a:bodyPr/>
          <a:p>
            <a:pPr marL="0" indent="0">
              <a:buFont typeface="Wingdings" panose="05000000000000000000" charset="0"/>
              <a:buNone/>
            </a:pP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（1） 漏真空 （</a:t>
            </a: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1-12#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lang="en-US" altLang="zh-CN" sz="16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3-16#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</a:t>
            </a:r>
            <a:r>
              <a:rPr lang="en-US" altLang="zh-CN" sz="16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1-51#</a:t>
            </a:r>
            <a:r>
              <a:rPr lang="zh-CN" altLang="en-US" sz="16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，</a:t>
            </a:r>
            <a:r>
              <a:rPr lang="en-US" altLang="zh-CN" sz="16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2-11#</a:t>
            </a:r>
            <a:r>
              <a:rPr lang="zh-CN" altLang="en-US" sz="16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</a:t>
            </a:r>
            <a:r>
              <a:rPr lang="en-US" altLang="zh-CN" sz="16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2-28#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</a:t>
            </a:r>
            <a:endParaRPr lang="zh-CN" altLang="en-US" sz="16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buFont typeface="Wingdings" panose="05000000000000000000" charset="0"/>
              <a:buChar char="Ø"/>
            </a:pP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漂移管根部真空胶封堵</a:t>
            </a:r>
            <a:endParaRPr lang="zh-CN" altLang="en-US" sz="16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Arial" panose="020B0604020202020204" pitchFamily="34" charset="0"/>
            </a:endParaRPr>
          </a:p>
          <a:p>
            <a:pPr>
              <a:buFont typeface="Wingdings" panose="05000000000000000000" charset="0"/>
              <a:buChar char="Ø"/>
            </a:pP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CSNS DTL1-12#  线圈无水水套通水 修改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聚焦周期结构，正常运行； </a:t>
            </a:r>
            <a:endParaRPr lang="zh-CN" altLang="en-US" sz="16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>
              <a:buFont typeface="Wingdings" panose="05000000000000000000" charset="0"/>
              <a:buChar char="Ø"/>
            </a:pP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重新制作了新的漂移管，设计了拆除安装准直方案</a:t>
            </a:r>
            <a:endParaRPr lang="zh-CN" altLang="en-US" sz="16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 marL="0" indent="0">
              <a:buFont typeface="Wingdings" panose="05000000000000000000" charset="0"/>
              <a:buNone/>
            </a:pP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（2）一次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扫相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调谐Tuner（</a:t>
            </a: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DTL2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扫相动</a:t>
            </a: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Tuner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时，</a:t>
            </a: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5E-5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</a:t>
            </a:r>
            <a:endParaRPr lang="zh-CN" altLang="en-US" sz="16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>
              <a:buFont typeface="Wingdings" panose="05000000000000000000" charset="0"/>
              <a:buNone/>
            </a:pPr>
            <a:r>
              <a:rPr lang="zh-CN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lang="zh-CN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）腔体打火 </a:t>
            </a:r>
            <a:endParaRPr lang="zh-CN" altLang="zh-CN" sz="16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buFont typeface="Wingdings" panose="05000000000000000000" charset="0"/>
              <a:buChar char="Ø"/>
            </a:pPr>
            <a:r>
              <a:rPr lang="zh-CN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通过老炼降低腔体打火频率，可以解决</a:t>
            </a:r>
            <a:endParaRPr lang="zh-CN" altLang="zh-CN" sz="1800"/>
          </a:p>
          <a:p>
            <a:pPr>
              <a:buFont typeface="Wingdings" panose="05000000000000000000" charset="0"/>
              <a:buNone/>
            </a:pPr>
            <a:endParaRPr lang="zh-CN" altLang="en-US" sz="1600">
              <a:solidFill>
                <a:srgbClr val="0000FF"/>
              </a:solidFill>
            </a:endParaRPr>
          </a:p>
        </p:txBody>
      </p:sp>
      <p:pic>
        <p:nvPicPr>
          <p:cNvPr id="2458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31660" y="1170305"/>
            <a:ext cx="2089785" cy="2785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2" name="图片 1" descr="微信图片_201808221700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7795" y="4082733"/>
            <a:ext cx="2301875" cy="172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3" name="图片 2" descr="微信图片_201808221700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20" y="4082733"/>
            <a:ext cx="2319338" cy="1739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7894" name="右箭头 6"/>
          <p:cNvSpPr/>
          <p:nvPr/>
        </p:nvSpPr>
        <p:spPr>
          <a:xfrm>
            <a:off x="3088323" y="4666615"/>
            <a:ext cx="619125" cy="219075"/>
          </a:xfrm>
          <a:prstGeom prst="rightArrow">
            <a:avLst>
              <a:gd name="adj1" fmla="val 50000"/>
              <a:gd name="adj2" fmla="val 49875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40" tIns="45720" rIns="91440" bIns="45720" anchor="t"/>
          <a:p>
            <a:pPr algn="ctr" defTabSz="914400" eaLnBrk="0" hangingPunct="0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4" name="图片 1" descr="微信图片_201808221700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7795" y="4073208"/>
            <a:ext cx="2301875" cy="172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2" descr="微信图片_201808221700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20" y="4073208"/>
            <a:ext cx="2319338" cy="1739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1047115" y="5976620"/>
            <a:ext cx="19024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真空密封处理前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147185" y="5976620"/>
            <a:ext cx="19024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真空密封处理后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7118985" y="4073525"/>
            <a:ext cx="19024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新加工的</a:t>
            </a:r>
            <a:r>
              <a:rPr lang="en-US" altLang="zh-CN"/>
              <a:t>DT</a:t>
            </a:r>
            <a:r>
              <a:rPr lang="en-US"/>
              <a:t>1-12#</a:t>
            </a:r>
            <a:endParaRPr lang="zh-CN" altLang="en-US"/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265430" y="1235075"/>
          <a:ext cx="8707120" cy="2073275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1250950"/>
                <a:gridCol w="1858645"/>
                <a:gridCol w="2798445"/>
                <a:gridCol w="2799080"/>
              </a:tblGrid>
              <a:tr h="326390">
                <a:tc>
                  <a:txBody>
                    <a:bodyPr/>
                    <a:p>
                      <a:endParaRPr lang="zh-CN" sz="12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0" dirty="0"/>
                        <a:t>腔体真空</a:t>
                      </a:r>
                      <a:endParaRPr lang="zh-CN" sz="1600" kern="0" dirty="0"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200"/>
                        <a:t>陶瓷窗真空</a:t>
                      </a:r>
                      <a:endParaRPr lang="zh-CN" sz="1600" kern="1200"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buNone/>
                      </a:pPr>
                      <a:r>
                        <a:rPr lang="en-US" altLang="zh-CN" sz="1600" kern="120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JPARC</a:t>
                      </a:r>
                      <a:r>
                        <a:rPr lang="zh-CN" altLang="en-US" sz="1600" kern="120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真空</a:t>
                      </a:r>
                      <a:endParaRPr lang="zh-CN" altLang="en-US" sz="1600" kern="1200"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</a:tr>
              <a:tr h="522605"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200"/>
                        <a:t>DTL1</a:t>
                      </a:r>
                      <a:endParaRPr lang="en-US" sz="1600" kern="1200"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rgbClr val="FF0000"/>
                          </a:solidFill>
                        </a:rPr>
                        <a:t>7.7×10</a:t>
                      </a:r>
                      <a:r>
                        <a:rPr lang="en-US" sz="1600" kern="1200" baseline="30000" dirty="0" smtClean="0">
                          <a:solidFill>
                            <a:srgbClr val="FF0000"/>
                          </a:solidFill>
                        </a:rPr>
                        <a:t>-6</a:t>
                      </a:r>
                      <a:r>
                        <a:rPr lang="en-US" sz="1600" kern="1200" dirty="0" smtClean="0">
                          <a:solidFill>
                            <a:srgbClr val="FF0000"/>
                          </a:solidFill>
                        </a:rPr>
                        <a:t>Pa</a:t>
                      </a:r>
                      <a:endParaRPr lang="en-US" sz="1600" kern="1200" dirty="0" smtClean="0">
                        <a:solidFill>
                          <a:srgbClr val="FF0000"/>
                        </a:solidFill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rgbClr val="FF0000"/>
                          </a:solidFill>
                        </a:rPr>
                        <a:t>4.6×10</a:t>
                      </a:r>
                      <a:r>
                        <a:rPr lang="en-US" sz="1600" kern="1200" baseline="30000" dirty="0" smtClean="0">
                          <a:solidFill>
                            <a:srgbClr val="FF0000"/>
                          </a:solidFill>
                        </a:rPr>
                        <a:t>-6</a:t>
                      </a:r>
                      <a:r>
                        <a:rPr lang="en-US" sz="1600" kern="1200" dirty="0" smtClean="0">
                          <a:solidFill>
                            <a:srgbClr val="FF0000"/>
                          </a:solidFill>
                        </a:rPr>
                        <a:t>Pa</a:t>
                      </a:r>
                      <a:endParaRPr lang="en-US" sz="1600" kern="1200" dirty="0" smtClean="0">
                        <a:solidFill>
                          <a:srgbClr val="FF0000"/>
                        </a:solidFill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/>
                      <a:r>
                        <a:rPr lang="en-US" sz="1600" dirty="0" smtClean="0"/>
                        <a:t>1.88×10－5Pa</a:t>
                      </a:r>
                      <a:endParaRPr lang="en-US" sz="1600" dirty="0" smtClean="0"/>
                    </a:p>
                  </a:txBody>
                  <a:tcPr/>
                </a:tc>
              </a:tr>
              <a:tr h="448945"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200"/>
                        <a:t>DTL2</a:t>
                      </a:r>
                      <a:endParaRPr lang="en-US" sz="1600" kern="1200"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rgbClr val="FF0000"/>
                          </a:solidFill>
                        </a:rPr>
                        <a:t>4×10</a:t>
                      </a:r>
                      <a:r>
                        <a:rPr lang="en-US" sz="1600" kern="1200" baseline="30000" dirty="0" smtClean="0">
                          <a:solidFill>
                            <a:srgbClr val="FF0000"/>
                          </a:solidFill>
                        </a:rPr>
                        <a:t>-6</a:t>
                      </a:r>
                      <a:r>
                        <a:rPr lang="en-US" sz="1600" kern="1200" dirty="0" smtClean="0">
                          <a:solidFill>
                            <a:srgbClr val="FF0000"/>
                          </a:solidFill>
                        </a:rPr>
                        <a:t>Pa</a:t>
                      </a:r>
                      <a:endParaRPr lang="en-US" sz="1600" kern="1200" dirty="0" smtClean="0">
                        <a:solidFill>
                          <a:srgbClr val="FF0000"/>
                        </a:solidFill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rgbClr val="FF0000"/>
                          </a:solidFill>
                        </a:rPr>
                        <a:t>3.8×10</a:t>
                      </a:r>
                      <a:r>
                        <a:rPr lang="en-US" sz="1600" kern="1200" baseline="30000" dirty="0" smtClean="0">
                          <a:solidFill>
                            <a:srgbClr val="FF0000"/>
                          </a:solidFill>
                        </a:rPr>
                        <a:t>-6</a:t>
                      </a:r>
                      <a:r>
                        <a:rPr lang="en-US" sz="1600" kern="1200" dirty="0" smtClean="0">
                          <a:solidFill>
                            <a:srgbClr val="FF0000"/>
                          </a:solidFill>
                        </a:rPr>
                        <a:t>Pa</a:t>
                      </a:r>
                      <a:endParaRPr lang="en-US" sz="1600" kern="1200" dirty="0" smtClean="0">
                        <a:solidFill>
                          <a:srgbClr val="FF0000"/>
                        </a:solidFill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/>
                      <a:r>
                        <a:rPr lang="en-US" sz="1600" dirty="0" smtClean="0"/>
                        <a:t>1.94×10－5Pa</a:t>
                      </a:r>
                      <a:endParaRPr lang="en-US" sz="1600" dirty="0" smtClean="0"/>
                    </a:p>
                  </a:txBody>
                  <a:tcPr/>
                </a:tc>
              </a:tr>
              <a:tr h="448945"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200"/>
                        <a:t>DTL3</a:t>
                      </a:r>
                      <a:endParaRPr lang="en-US" sz="1600" kern="1200"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rgbClr val="FF0000"/>
                          </a:solidFill>
                        </a:rPr>
                        <a:t>4.3×10</a:t>
                      </a:r>
                      <a:r>
                        <a:rPr lang="en-US" sz="1600" kern="1200" baseline="30000" dirty="0" smtClean="0">
                          <a:solidFill>
                            <a:srgbClr val="FF0000"/>
                          </a:solidFill>
                        </a:rPr>
                        <a:t>-6</a:t>
                      </a:r>
                      <a:r>
                        <a:rPr lang="en-US" sz="1600" kern="1200" dirty="0" smtClean="0">
                          <a:solidFill>
                            <a:srgbClr val="FF0000"/>
                          </a:solidFill>
                        </a:rPr>
                        <a:t>Pa</a:t>
                      </a:r>
                      <a:endParaRPr lang="en-US" sz="1600" kern="1200" dirty="0" smtClean="0">
                        <a:solidFill>
                          <a:srgbClr val="FF0000"/>
                        </a:solidFill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rgbClr val="FF0000"/>
                          </a:solidFill>
                        </a:rPr>
                        <a:t>2.3×10</a:t>
                      </a:r>
                      <a:r>
                        <a:rPr lang="en-US" sz="1600" kern="1200" baseline="30000" dirty="0" smtClean="0">
                          <a:solidFill>
                            <a:srgbClr val="FF0000"/>
                          </a:solidFill>
                        </a:rPr>
                        <a:t>-6</a:t>
                      </a:r>
                      <a:r>
                        <a:rPr lang="en-US" sz="1600" kern="1200" dirty="0" smtClean="0">
                          <a:solidFill>
                            <a:srgbClr val="FF0000"/>
                          </a:solidFill>
                        </a:rPr>
                        <a:t>Pa</a:t>
                      </a:r>
                      <a:endParaRPr lang="en-US" sz="1600" kern="1200" dirty="0" smtClean="0">
                        <a:solidFill>
                          <a:srgbClr val="FF0000"/>
                        </a:solidFill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/>
                      <a:r>
                        <a:rPr lang="en-US" sz="1600" dirty="0" smtClean="0"/>
                        <a:t>1.49×10－5Pa</a:t>
                      </a:r>
                      <a:endParaRPr lang="en-US" sz="1600" dirty="0" smtClean="0"/>
                    </a:p>
                  </a:txBody>
                  <a:tcPr/>
                </a:tc>
              </a:tr>
              <a:tr h="326390"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200"/>
                        <a:t>DTL4</a:t>
                      </a:r>
                      <a:endParaRPr lang="en-US" sz="1600" kern="1200"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rgbClr val="FF0000"/>
                          </a:solidFill>
                        </a:rPr>
                        <a:t>2.6×10</a:t>
                      </a:r>
                      <a:r>
                        <a:rPr lang="en-US" sz="1600" kern="1200" baseline="30000" dirty="0" smtClean="0">
                          <a:solidFill>
                            <a:srgbClr val="FF0000"/>
                          </a:solidFill>
                        </a:rPr>
                        <a:t>-6</a:t>
                      </a:r>
                      <a:r>
                        <a:rPr lang="en-US" sz="1600" kern="1200" dirty="0" smtClean="0">
                          <a:solidFill>
                            <a:srgbClr val="FF0000"/>
                          </a:solidFill>
                        </a:rPr>
                        <a:t>Pa</a:t>
                      </a:r>
                      <a:endParaRPr lang="en-US" sz="1600" kern="1200" dirty="0" smtClean="0">
                        <a:solidFill>
                          <a:srgbClr val="FF0000"/>
                        </a:solidFill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rgbClr val="FF0000"/>
                          </a:solidFill>
                        </a:rPr>
                        <a:t>2.4×10</a:t>
                      </a:r>
                      <a:r>
                        <a:rPr lang="en-US" sz="1600" kern="1200" baseline="30000" dirty="0" smtClean="0">
                          <a:solidFill>
                            <a:srgbClr val="FF0000"/>
                          </a:solidFill>
                        </a:rPr>
                        <a:t>-6</a:t>
                      </a:r>
                      <a:r>
                        <a:rPr lang="en-US" sz="1600" kern="1200" dirty="0" smtClean="0">
                          <a:solidFill>
                            <a:srgbClr val="FF0000"/>
                          </a:solidFill>
                        </a:rPr>
                        <a:t>Pa</a:t>
                      </a:r>
                      <a:endParaRPr lang="en-US" sz="1600" kern="1200" dirty="0" smtClean="0">
                        <a:solidFill>
                          <a:srgbClr val="FF0000"/>
                        </a:solidFill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buNone/>
                      </a:pPr>
                      <a:endParaRPr lang="en-US" altLang="en-US" sz="1600" kern="1200" dirty="0" smtClean="0"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375574" y="184762"/>
            <a:ext cx="8072494" cy="725470"/>
          </a:xfrm>
        </p:spPr>
        <p:txBody>
          <a:bodyPr/>
          <a:p>
            <a:r>
              <a:rPr lang="en-US" altLang="zh-CN" sz="2800">
                <a:sym typeface="+mn-ea"/>
              </a:rPr>
              <a:t>2.2.6 </a:t>
            </a:r>
            <a:r>
              <a:rPr lang="zh-CN" altLang="en-US" sz="2800">
                <a:sym typeface="+mn-ea"/>
              </a:rPr>
              <a:t>真空系统</a:t>
            </a:r>
            <a:r>
              <a:rPr lang="zh-CN" altLang="en-US">
                <a:sym typeface="+mn-ea"/>
              </a:rPr>
              <a:t> </a:t>
            </a:r>
            <a:endParaRPr lang="zh-CN" altLang="en-US"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3720" y="3851275"/>
            <a:ext cx="3270885" cy="2197100"/>
          </a:xfrm>
          <a:prstGeom prst="rect">
            <a:avLst/>
          </a:prstGeom>
        </p:spPr>
      </p:pic>
      <p:sp>
        <p:nvSpPr>
          <p:cNvPr id="16393" name="文本框 5"/>
          <p:cNvSpPr txBox="1"/>
          <p:nvPr/>
        </p:nvSpPr>
        <p:spPr>
          <a:xfrm>
            <a:off x="3842703" y="3308033"/>
            <a:ext cx="1551940" cy="33718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l"/>
            <a:r>
              <a:rPr lang="en-US" sz="1600" dirty="0" smtClean="0">
                <a:solidFill>
                  <a:schemeClr val="dk1"/>
                </a:solidFill>
                <a:latin typeface="+mn-lt"/>
                <a:ea typeface="+mn-ea"/>
                <a:sym typeface="宋体" panose="02010600030101010101" pitchFamily="2" charset="-122"/>
              </a:rPr>
              <a:t>DTL </a:t>
            </a:r>
            <a:r>
              <a:rPr lang="zh-CN" sz="1600" dirty="0" smtClean="0">
                <a:solidFill>
                  <a:schemeClr val="dk1"/>
                </a:solidFill>
                <a:latin typeface="+mn-lt"/>
                <a:ea typeface="+mn-ea"/>
                <a:sym typeface="宋体" panose="02010600030101010101" pitchFamily="2" charset="-122"/>
              </a:rPr>
              <a:t>腔体真空度</a:t>
            </a:r>
            <a:endParaRPr lang="zh-CN" altLang="zh-CN" sz="1600" dirty="0" smtClean="0">
              <a:solidFill>
                <a:schemeClr val="dk1"/>
              </a:solidFill>
              <a:latin typeface="+mn-lt"/>
              <a:ea typeface="+mn-ea"/>
              <a:sym typeface="宋体" panose="02010600030101010101" pitchFamily="2" charset="-122"/>
            </a:endParaRPr>
          </a:p>
        </p:txBody>
      </p:sp>
      <p:sp>
        <p:nvSpPr>
          <p:cNvPr id="2" name="文本框 5"/>
          <p:cNvSpPr txBox="1"/>
          <p:nvPr/>
        </p:nvSpPr>
        <p:spPr>
          <a:xfrm>
            <a:off x="701993" y="6111558"/>
            <a:ext cx="2974340" cy="33718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l"/>
            <a:r>
              <a:rPr lang="en-US" sz="1600" dirty="0" smtClean="0">
                <a:solidFill>
                  <a:schemeClr val="dk1"/>
                </a:solidFill>
                <a:latin typeface="+mn-lt"/>
                <a:ea typeface="+mn-ea"/>
                <a:sym typeface="宋体" panose="02010600030101010101" pitchFamily="2" charset="-122"/>
              </a:rPr>
              <a:t>DTL </a:t>
            </a:r>
            <a:r>
              <a:rPr lang="zh-CN" sz="1600" dirty="0" smtClean="0">
                <a:solidFill>
                  <a:schemeClr val="dk1"/>
                </a:solidFill>
                <a:latin typeface="+mn-lt"/>
                <a:ea typeface="+mn-ea"/>
                <a:sym typeface="宋体" panose="02010600030101010101" pitchFamily="2" charset="-122"/>
              </a:rPr>
              <a:t>腔体真空度（暑期检修后）</a:t>
            </a:r>
            <a:endParaRPr lang="zh-CN" altLang="zh-CN" sz="1600" dirty="0" smtClean="0">
              <a:solidFill>
                <a:schemeClr val="dk1"/>
              </a:solidFill>
              <a:latin typeface="+mn-lt"/>
              <a:ea typeface="+mn-ea"/>
              <a:sym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206240" y="4288790"/>
            <a:ext cx="424180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algn="l">
              <a:buFont typeface="Wingdings" panose="05000000000000000000" charset="0"/>
              <a:buChar char="Ø"/>
            </a:pPr>
            <a:endParaRPr lang="zh-CN" altLang="zh-CN" sz="1600">
              <a:solidFill>
                <a:srgbClr val="0000FF"/>
              </a:solidFill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285750" indent="-285750" algn="l">
              <a:buFont typeface="Wingdings" panose="05000000000000000000" charset="0"/>
              <a:buChar char="Ø"/>
            </a:pPr>
            <a:r>
              <a:rPr lang="en-US" altLang="zh-CN" sz="1600">
                <a:solidFill>
                  <a:srgbClr val="0000FF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DTL</a:t>
            </a:r>
            <a:r>
              <a:rPr lang="zh-CN" altLang="en-US" sz="1600">
                <a:solidFill>
                  <a:srgbClr val="0000FF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腔体真空度很好</a:t>
            </a:r>
            <a:endParaRPr lang="zh-CN" altLang="zh-CN" sz="1600">
              <a:solidFill>
                <a:srgbClr val="0000FF"/>
              </a:solidFill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285750" indent="-285750" algn="l">
              <a:buFont typeface="Wingdings" panose="05000000000000000000" charset="0"/>
              <a:buChar char="Ø"/>
            </a:pPr>
            <a:endParaRPr lang="zh-CN" altLang="zh-CN" sz="1600">
              <a:solidFill>
                <a:srgbClr val="0000FF"/>
              </a:solidFill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285750" indent="-285750" algn="l">
              <a:buFont typeface="Wingdings" panose="05000000000000000000" charset="0"/>
              <a:buChar char="Ø"/>
            </a:pPr>
            <a:r>
              <a:rPr lang="zh-CN" altLang="zh-CN" sz="1600">
                <a:solidFill>
                  <a:srgbClr val="0000FF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增加真空预警和离子泵电流预警功能， 利于</a:t>
            </a:r>
            <a:r>
              <a:rPr lang="en-US" altLang="zh-CN" sz="1600">
                <a:solidFill>
                  <a:srgbClr val="0000FF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MPS</a:t>
            </a:r>
            <a:r>
              <a:rPr lang="zh-CN" altLang="en-US" sz="1600">
                <a:solidFill>
                  <a:srgbClr val="0000FF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触发前提前发现异常采取处理措施</a:t>
            </a:r>
            <a:endParaRPr lang="zh-CN" altLang="en-US" sz="1600">
              <a:solidFill>
                <a:srgbClr val="0000FF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6984" y="132057"/>
            <a:ext cx="8072494" cy="725470"/>
          </a:xfrm>
        </p:spPr>
        <p:txBody>
          <a:bodyPr/>
          <a:p>
            <a:r>
              <a:rPr lang="en-US" altLang="zh-CN" sz="2800" dirty="0">
                <a:solidFill>
                  <a:srgbClr val="FF0000"/>
                </a:solidFill>
                <a:sym typeface="+mn-ea"/>
              </a:rPr>
              <a:t>2.2.7 </a:t>
            </a:r>
            <a:r>
              <a:rPr lang="zh-CN" altLang="en-US" sz="2800" dirty="0">
                <a:solidFill>
                  <a:srgbClr val="FF0000"/>
                </a:solidFill>
                <a:sym typeface="+mn-ea"/>
              </a:rPr>
              <a:t>DTL水冷系统及控制系统组成</a:t>
            </a:r>
            <a:endParaRPr lang="zh-CN" altLang="en-US" sz="2800" dirty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6400165" y="2877185"/>
            <a:ext cx="2232660" cy="832485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665595" y="3136265"/>
            <a:ext cx="185737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流量开关（</a:t>
            </a:r>
            <a:r>
              <a:rPr lang="zh-CN" altLang="en-US" sz="1400" dirty="0">
                <a:solidFill>
                  <a:schemeClr val="tx1"/>
                </a:solidFill>
                <a:sym typeface="+mn-ea"/>
              </a:rPr>
              <a:t>586个</a:t>
            </a:r>
            <a:r>
              <a:rPr lang="zh-CN" altLang="en-US" sz="1400"/>
              <a:t>）</a:t>
            </a:r>
            <a:endParaRPr lang="zh-CN" altLang="en-US" sz="1400"/>
          </a:p>
        </p:txBody>
      </p:sp>
      <p:sp>
        <p:nvSpPr>
          <p:cNvPr id="8" name="圆角矩形 7"/>
          <p:cNvSpPr/>
          <p:nvPr/>
        </p:nvSpPr>
        <p:spPr>
          <a:xfrm>
            <a:off x="6400165" y="5683250"/>
            <a:ext cx="2232660" cy="832485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665595" y="5946140"/>
            <a:ext cx="17341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测温系统（</a:t>
            </a:r>
            <a:r>
              <a:rPr lang="en-US" altLang="zh-CN" sz="1400"/>
              <a:t>362</a:t>
            </a:r>
            <a:r>
              <a:rPr lang="zh-CN" altLang="en-US" sz="1400"/>
              <a:t>路）</a:t>
            </a:r>
            <a:endParaRPr lang="zh-CN" altLang="en-US" sz="1400"/>
          </a:p>
        </p:txBody>
      </p:sp>
      <p:sp>
        <p:nvSpPr>
          <p:cNvPr id="12" name="圆角矩形 11"/>
          <p:cNvSpPr/>
          <p:nvPr/>
        </p:nvSpPr>
        <p:spPr>
          <a:xfrm>
            <a:off x="6390640" y="4310380"/>
            <a:ext cx="2232660" cy="832485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511290" y="4591685"/>
            <a:ext cx="18992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/>
              <a:t>控制系统（</a:t>
            </a:r>
            <a:r>
              <a:rPr lang="en-US" altLang="zh-CN" sz="1400"/>
              <a:t>954</a:t>
            </a:r>
            <a:r>
              <a:rPr lang="zh-CN" altLang="en-US" sz="1400"/>
              <a:t>路）</a:t>
            </a:r>
            <a:endParaRPr lang="zh-CN" altLang="en-US" sz="1400"/>
          </a:p>
        </p:txBody>
      </p:sp>
      <p:sp>
        <p:nvSpPr>
          <p:cNvPr id="15" name="圆角矩形 14"/>
          <p:cNvSpPr/>
          <p:nvPr/>
        </p:nvSpPr>
        <p:spPr>
          <a:xfrm>
            <a:off x="6390640" y="1295400"/>
            <a:ext cx="2232660" cy="832485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819265" y="1558290"/>
            <a:ext cx="140779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流量计 </a:t>
            </a:r>
            <a:r>
              <a:rPr lang="en-US" altLang="zh-CN" sz="1400"/>
              <a:t>(32</a:t>
            </a:r>
            <a:r>
              <a:rPr lang="zh-CN" altLang="zh-CN" sz="1400"/>
              <a:t>个</a:t>
            </a:r>
            <a:r>
              <a:rPr lang="en-US" altLang="zh-CN" sz="1400"/>
              <a:t>)</a:t>
            </a:r>
            <a:endParaRPr lang="en-US" altLang="zh-CN" sz="1400"/>
          </a:p>
        </p:txBody>
      </p:sp>
      <p:sp>
        <p:nvSpPr>
          <p:cNvPr id="46" name="圆角矩形 45"/>
          <p:cNvSpPr/>
          <p:nvPr/>
        </p:nvSpPr>
        <p:spPr>
          <a:xfrm>
            <a:off x="2345690" y="1358900"/>
            <a:ext cx="1949450" cy="539115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2731135" y="1475105"/>
            <a:ext cx="128333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1400"/>
              <a:t>腔体 </a:t>
            </a:r>
            <a:r>
              <a:rPr lang="en-US" altLang="zh-CN" sz="1400"/>
              <a:t>12 </a:t>
            </a:r>
            <a:r>
              <a:rPr lang="zh-CN" altLang="en-US" sz="1400"/>
              <a:t>个</a:t>
            </a:r>
            <a:endParaRPr lang="zh-CN" altLang="en-US" sz="1400"/>
          </a:p>
        </p:txBody>
      </p:sp>
      <p:sp>
        <p:nvSpPr>
          <p:cNvPr id="48" name="圆角矩形 47"/>
          <p:cNvSpPr/>
          <p:nvPr/>
        </p:nvSpPr>
        <p:spPr>
          <a:xfrm>
            <a:off x="2345690" y="2453005"/>
            <a:ext cx="1949450" cy="539115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2711450" y="2569210"/>
            <a:ext cx="13030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1400"/>
              <a:t>漂移管  </a:t>
            </a:r>
            <a:r>
              <a:rPr lang="en-US" altLang="zh-CN" sz="1400"/>
              <a:t>161</a:t>
            </a:r>
            <a:r>
              <a:rPr lang="zh-CN" altLang="en-US" sz="1400"/>
              <a:t>个</a:t>
            </a:r>
            <a:endParaRPr lang="zh-CN" altLang="en-US" sz="1400"/>
          </a:p>
        </p:txBody>
      </p:sp>
      <p:sp>
        <p:nvSpPr>
          <p:cNvPr id="50" name="圆角矩形 49"/>
          <p:cNvSpPr/>
          <p:nvPr/>
        </p:nvSpPr>
        <p:spPr>
          <a:xfrm>
            <a:off x="2345690" y="4391025"/>
            <a:ext cx="1949450" cy="539115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2668905" y="4507230"/>
            <a:ext cx="13030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1400"/>
              <a:t>耦合杆  </a:t>
            </a:r>
            <a:r>
              <a:rPr lang="en-US" altLang="zh-CN" sz="1400"/>
              <a:t>133</a:t>
            </a:r>
            <a:r>
              <a:rPr lang="zh-CN" altLang="en-US" sz="1400"/>
              <a:t>套</a:t>
            </a:r>
            <a:endParaRPr lang="zh-CN" altLang="en-US" sz="1400"/>
          </a:p>
        </p:txBody>
      </p:sp>
      <p:sp>
        <p:nvSpPr>
          <p:cNvPr id="52" name="圆角矩形 51"/>
          <p:cNvSpPr/>
          <p:nvPr/>
        </p:nvSpPr>
        <p:spPr>
          <a:xfrm>
            <a:off x="2345690" y="3387090"/>
            <a:ext cx="1949450" cy="539115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2600325" y="3503295"/>
            <a:ext cx="154559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1400"/>
              <a:t>功率耦合器 </a:t>
            </a:r>
            <a:r>
              <a:rPr lang="en-US" altLang="zh-CN" sz="1400"/>
              <a:t>4 </a:t>
            </a:r>
            <a:r>
              <a:rPr lang="zh-CN" altLang="en-US" sz="1400"/>
              <a:t>套</a:t>
            </a:r>
            <a:endParaRPr lang="zh-CN" altLang="en-US" sz="1400"/>
          </a:p>
        </p:txBody>
      </p:sp>
      <p:sp>
        <p:nvSpPr>
          <p:cNvPr id="54" name="圆角矩形 53"/>
          <p:cNvSpPr/>
          <p:nvPr/>
        </p:nvSpPr>
        <p:spPr>
          <a:xfrm>
            <a:off x="2345690" y="5325745"/>
            <a:ext cx="1949450" cy="539115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2668905" y="5450840"/>
            <a:ext cx="13030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1400"/>
              <a:t>调谐器  </a:t>
            </a:r>
            <a:r>
              <a:rPr lang="en-US" altLang="zh-CN" sz="1400"/>
              <a:t>48</a:t>
            </a:r>
            <a:r>
              <a:rPr lang="zh-CN" altLang="en-US" sz="1400"/>
              <a:t>套</a:t>
            </a:r>
            <a:endParaRPr lang="zh-CN" altLang="en-US" sz="1400"/>
          </a:p>
        </p:txBody>
      </p:sp>
      <p:sp>
        <p:nvSpPr>
          <p:cNvPr id="58" name="圆角矩形 57"/>
          <p:cNvSpPr/>
          <p:nvPr/>
        </p:nvSpPr>
        <p:spPr>
          <a:xfrm>
            <a:off x="2345690" y="6135370"/>
            <a:ext cx="1949450" cy="539115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2480310" y="6251575"/>
            <a:ext cx="149161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1400"/>
              <a:t>可动调谐器  </a:t>
            </a:r>
            <a:r>
              <a:rPr lang="en-US" altLang="zh-CN" sz="1400"/>
              <a:t>8</a:t>
            </a:r>
            <a:r>
              <a:rPr lang="zh-CN" altLang="en-US" sz="1400"/>
              <a:t>套</a:t>
            </a:r>
            <a:endParaRPr lang="zh-CN" altLang="en-US" sz="1400"/>
          </a:p>
        </p:txBody>
      </p:sp>
      <p:sp>
        <p:nvSpPr>
          <p:cNvPr id="61" name="左大括号 60"/>
          <p:cNvSpPr/>
          <p:nvPr/>
        </p:nvSpPr>
        <p:spPr>
          <a:xfrm>
            <a:off x="5883910" y="1358900"/>
            <a:ext cx="323850" cy="5273040"/>
          </a:xfrm>
          <a:prstGeom prst="leftBrac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左大括号 2"/>
          <p:cNvSpPr/>
          <p:nvPr/>
        </p:nvSpPr>
        <p:spPr>
          <a:xfrm>
            <a:off x="1738630" y="1295400"/>
            <a:ext cx="491490" cy="5409565"/>
          </a:xfrm>
          <a:prstGeom prst="leftBrac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5146040" y="1781810"/>
            <a:ext cx="637540" cy="4082415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270500" y="2877185"/>
            <a:ext cx="398145" cy="164401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p>
            <a:pPr algn="l"/>
            <a:r>
              <a:rPr lang="en-US" altLang="zh-CN" sz="1400"/>
              <a:t>DTL </a:t>
            </a:r>
            <a:r>
              <a:rPr lang="zh-CN" altLang="en-US" sz="1400"/>
              <a:t>水冷及</a:t>
            </a:r>
            <a:r>
              <a:rPr lang="zh-CN" altLang="en-US" sz="1400">
                <a:sym typeface="+mn-ea"/>
              </a:rPr>
              <a:t>控制系统</a:t>
            </a:r>
            <a:endParaRPr lang="zh-CN" altLang="en-US" sz="1400">
              <a:sym typeface="+mn-ea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986155" y="2124710"/>
            <a:ext cx="637540" cy="4082415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105535" y="3347720"/>
            <a:ext cx="398145" cy="146621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p>
            <a:r>
              <a:rPr lang="en-US" altLang="zh-CN" sz="1400"/>
              <a:t>DTL </a:t>
            </a:r>
            <a:r>
              <a:rPr lang="zh-CN" altLang="en-US" sz="1400"/>
              <a:t>系统组成部分</a:t>
            </a:r>
            <a:endParaRPr lang="zh-CN" altLang="en-US" sz="1400"/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0034" y="133327"/>
            <a:ext cx="8072494" cy="72547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>
                    <a:lumMod val="40000"/>
                    <a:lumOff val="60000"/>
                  </a:schemeClr>
                </a:solidFill>
              </a14:hiddenFill>
            </a:ext>
          </a:extLst>
        </p:spPr>
        <p:txBody>
          <a:bodyPr/>
          <a:p>
            <a:r>
              <a:rPr lang="en-US" altLang="zh-CN" sz="2800"/>
              <a:t>2.2.8 </a:t>
            </a:r>
            <a:r>
              <a:rPr lang="zh-CN" altLang="zh-CN" sz="2800"/>
              <a:t>水冷及控制系统可能存在的问题及改善方法</a:t>
            </a:r>
            <a:endParaRPr lang="zh-CN" altLang="zh-CN" sz="2800"/>
          </a:p>
        </p:txBody>
      </p:sp>
      <p:sp>
        <p:nvSpPr>
          <p:cNvPr id="15" name="圆角矩形 14"/>
          <p:cNvSpPr/>
          <p:nvPr/>
        </p:nvSpPr>
        <p:spPr>
          <a:xfrm>
            <a:off x="208915" y="1372235"/>
            <a:ext cx="2232025" cy="86423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84860" y="1640205"/>
            <a:ext cx="1144905" cy="30670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pPr algn="l"/>
            <a:r>
              <a:rPr lang="zh-CN" altLang="en-US" sz="1400"/>
              <a:t>流量计</a:t>
            </a:r>
            <a:endParaRPr lang="zh-CN" altLang="en-US" sz="1400"/>
          </a:p>
        </p:txBody>
      </p:sp>
      <p:sp>
        <p:nvSpPr>
          <p:cNvPr id="17" name="圆角矩形 16"/>
          <p:cNvSpPr/>
          <p:nvPr/>
        </p:nvSpPr>
        <p:spPr>
          <a:xfrm>
            <a:off x="3204845" y="1421765"/>
            <a:ext cx="2444750" cy="8661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550795" y="1446530"/>
            <a:ext cx="610870" cy="30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>
                    <a:lumMod val="40000"/>
                    <a:lumOff val="6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p>
            <a:r>
              <a:rPr lang="zh-CN" altLang="en-US" sz="1400"/>
              <a:t>问题</a:t>
            </a:r>
            <a:endParaRPr lang="zh-CN" altLang="en-US" sz="1400"/>
          </a:p>
        </p:txBody>
      </p:sp>
      <p:sp>
        <p:nvSpPr>
          <p:cNvPr id="21" name="文本框 20"/>
          <p:cNvSpPr txBox="1"/>
          <p:nvPr/>
        </p:nvSpPr>
        <p:spPr>
          <a:xfrm>
            <a:off x="3248660" y="1717675"/>
            <a:ext cx="2336800" cy="52197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en-US" altLang="zh-CN" sz="1400"/>
              <a:t> </a:t>
            </a:r>
            <a:r>
              <a:rPr lang="zh-CN" altLang="en-US" sz="1400"/>
              <a:t>流量过小，可能存在堵塞</a:t>
            </a:r>
            <a:r>
              <a:rPr lang="en-US" altLang="zh-CN" sz="1400"/>
              <a:t> </a:t>
            </a:r>
            <a:endParaRPr lang="en-US" altLang="zh-CN" sz="1400"/>
          </a:p>
          <a:p>
            <a:endParaRPr lang="en-US" altLang="zh-CN" sz="1400"/>
          </a:p>
        </p:txBody>
      </p:sp>
      <p:sp>
        <p:nvSpPr>
          <p:cNvPr id="26" name="燕尾形箭头 25"/>
          <p:cNvSpPr/>
          <p:nvPr/>
        </p:nvSpPr>
        <p:spPr>
          <a:xfrm>
            <a:off x="2550795" y="1753235"/>
            <a:ext cx="610235" cy="205105"/>
          </a:xfrm>
          <a:prstGeom prst="notchedRightArrow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8" name="燕尾形箭头 37"/>
          <p:cNvSpPr/>
          <p:nvPr/>
        </p:nvSpPr>
        <p:spPr>
          <a:xfrm>
            <a:off x="5696585" y="1754505"/>
            <a:ext cx="556260" cy="205105"/>
          </a:xfrm>
          <a:prstGeom prst="notchedRightArrow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5697220" y="1423670"/>
            <a:ext cx="720090" cy="30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>
                    <a:lumMod val="40000"/>
                    <a:lumOff val="6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p>
            <a:r>
              <a:rPr lang="zh-CN" altLang="zh-CN" sz="1400"/>
              <a:t>方法</a:t>
            </a:r>
            <a:endParaRPr lang="zh-CN" altLang="zh-CN" sz="1400"/>
          </a:p>
        </p:txBody>
      </p:sp>
      <p:sp>
        <p:nvSpPr>
          <p:cNvPr id="40" name="圆角矩形 39"/>
          <p:cNvSpPr/>
          <p:nvPr/>
        </p:nvSpPr>
        <p:spPr>
          <a:xfrm>
            <a:off x="6416675" y="1362710"/>
            <a:ext cx="2375535" cy="98933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400">
                <a:sym typeface="+mn-ea"/>
              </a:rPr>
              <a:t>更换为直通件</a:t>
            </a:r>
            <a:r>
              <a:rPr lang="en-US" altLang="zh-CN" sz="1400">
                <a:sym typeface="+mn-ea"/>
              </a:rPr>
              <a:t> </a:t>
            </a:r>
            <a:endParaRPr lang="en-US" altLang="zh-CN" sz="140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400">
                <a:sym typeface="+mn-ea"/>
              </a:rPr>
              <a:t>返厂维修</a:t>
            </a:r>
            <a:endParaRPr lang="zh-CN" altLang="en-US" sz="1400">
              <a:sym typeface="+mn-ea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400">
                <a:sym typeface="+mn-ea"/>
              </a:rPr>
              <a:t>由齿轮式更为涡轮式</a:t>
            </a:r>
            <a:endParaRPr kumimoji="0" lang="zh-CN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30723" name="图片 1" descr="微信图片_201808101101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50490" y="2740660"/>
            <a:ext cx="2139950" cy="1606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4" name="图片 4" descr="微信图片_201808101102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10" y="2749550"/>
            <a:ext cx="2195830" cy="16484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8" name="图片 1" descr="微信图片_201808140847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690" y="2740660"/>
            <a:ext cx="2207260" cy="1657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30" name="文本框 2"/>
          <p:cNvSpPr txBox="1"/>
          <p:nvPr/>
        </p:nvSpPr>
        <p:spPr>
          <a:xfrm>
            <a:off x="5292090" y="4411345"/>
            <a:ext cx="1424305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600">
                <a:latin typeface="Arial" panose="020B0604020202020204" pitchFamily="34" charset="0"/>
                <a:ea typeface="宋体" panose="02010600030101010101" pitchFamily="2" charset="-122"/>
              </a:rPr>
              <a:t>新的流量计</a:t>
            </a:r>
            <a:endParaRPr lang="zh-CN" altLang="en-US" sz="16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3021965" y="4411345"/>
            <a:ext cx="1424305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600">
                <a:latin typeface="Arial" panose="020B0604020202020204" pitchFamily="34" charset="0"/>
                <a:ea typeface="宋体" panose="02010600030101010101" pitchFamily="2" charset="-122"/>
              </a:rPr>
              <a:t>直通件</a:t>
            </a:r>
            <a:endParaRPr lang="zh-CN" altLang="en-US" sz="16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6631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6300" y="2740660"/>
            <a:ext cx="1805305" cy="13087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0" name="文本框 2"/>
          <p:cNvSpPr txBox="1"/>
          <p:nvPr/>
        </p:nvSpPr>
        <p:spPr>
          <a:xfrm>
            <a:off x="645160" y="4411345"/>
            <a:ext cx="1424305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600">
                <a:latin typeface="Arial" panose="020B0604020202020204" pitchFamily="34" charset="0"/>
                <a:ea typeface="宋体" panose="02010600030101010101" pitchFamily="2" charset="-122"/>
              </a:rPr>
              <a:t>流量计</a:t>
            </a:r>
            <a:endParaRPr lang="zh-CN" altLang="en-US" sz="16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2771" name="内容占位符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59715" y="4846955"/>
            <a:ext cx="2762250" cy="1706880"/>
          </a:xfrm>
        </p:spPr>
      </p:pic>
      <p:sp>
        <p:nvSpPr>
          <p:cNvPr id="26628" name="文本框 9"/>
          <p:cNvSpPr txBox="1"/>
          <p:nvPr/>
        </p:nvSpPr>
        <p:spPr>
          <a:xfrm>
            <a:off x="3681095" y="4846955"/>
            <a:ext cx="535051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zh-CN" altLang="en-US" sz="1400" dirty="0">
                <a:latin typeface="宋体" panose="02010600030101010101" pitchFamily="2" charset="-122"/>
                <a:cs typeface="宋体" panose="02010600030101010101" pitchFamily="2" charset="-122"/>
              </a:rPr>
              <a:t>以前用的是高精度的椭圆齿轮流量计，缺点是齿轮轴承磨损后容易卡死，影响运行，</a:t>
            </a:r>
            <a:r>
              <a:rPr lang="zh-CN" altLang="en-US" sz="14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更换新的备件或直通。</a:t>
            </a:r>
            <a:endParaRPr lang="zh-CN" altLang="en-US" sz="1400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zh-CN" altLang="en-US" sz="1600" dirty="0" smtClean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管道残留的金属屑堵塞流量计</a:t>
            </a:r>
            <a:r>
              <a:rPr lang="en-US" altLang="zh-CN" sz="1600" dirty="0" smtClean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,</a:t>
            </a:r>
            <a:r>
              <a:rPr lang="zh-CN" altLang="en-US" sz="1600" dirty="0" smtClean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损坏齿轮，增加流量计水阻，导致该支路流量不足</a:t>
            </a:r>
            <a:endParaRPr lang="zh-CN" altLang="en-US" sz="1400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1600" dirty="0" smtClean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更换流量计 </a:t>
            </a:r>
            <a:r>
              <a:rPr lang="zh-CN" altLang="en-US" sz="16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降低故障率</a:t>
            </a:r>
            <a:endParaRPr lang="zh-CN" altLang="en-US" sz="1600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0034" y="133327"/>
            <a:ext cx="8072494" cy="72547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>
                    <a:lumMod val="40000"/>
                    <a:lumOff val="60000"/>
                  </a:schemeClr>
                </a:solidFill>
              </a14:hiddenFill>
            </a:ext>
          </a:extLst>
        </p:spPr>
        <p:txBody>
          <a:bodyPr/>
          <a:p>
            <a:r>
              <a:rPr lang="en-US" altLang="zh-CN" sz="2800"/>
              <a:t>2.2.9 </a:t>
            </a:r>
            <a:r>
              <a:rPr lang="zh-CN" altLang="zh-CN" sz="2800"/>
              <a:t>水冷及控制系统可能存在的问题及改善方法</a:t>
            </a:r>
            <a:endParaRPr lang="zh-CN" altLang="zh-CN" sz="2800"/>
          </a:p>
        </p:txBody>
      </p:sp>
      <p:sp>
        <p:nvSpPr>
          <p:cNvPr id="5" name="圆角矩形 4"/>
          <p:cNvSpPr/>
          <p:nvPr/>
        </p:nvSpPr>
        <p:spPr>
          <a:xfrm>
            <a:off x="233045" y="1336675"/>
            <a:ext cx="2232025" cy="86423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98195" y="1551305"/>
            <a:ext cx="1694180" cy="30670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pPr algn="l"/>
            <a:r>
              <a:rPr lang="zh-CN" altLang="en-US" sz="1400"/>
              <a:t>流量开关</a:t>
            </a:r>
            <a:endParaRPr lang="zh-CN" altLang="en-US" sz="1400"/>
          </a:p>
        </p:txBody>
      </p:sp>
      <p:sp>
        <p:nvSpPr>
          <p:cNvPr id="4" name="燕尾形箭头 3"/>
          <p:cNvSpPr/>
          <p:nvPr/>
        </p:nvSpPr>
        <p:spPr>
          <a:xfrm>
            <a:off x="2564765" y="1652905"/>
            <a:ext cx="610235" cy="205105"/>
          </a:xfrm>
          <a:prstGeom prst="notchedRightArrow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3228975" y="1309370"/>
            <a:ext cx="2444750" cy="8661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272790" y="1588770"/>
            <a:ext cx="2336800" cy="52197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zh-CN" altLang="zh-CN" sz="1400"/>
              <a:t>阈值设置高，容易报警</a:t>
            </a:r>
            <a:endParaRPr lang="zh-CN" altLang="zh-CN" sz="1400"/>
          </a:p>
          <a:p>
            <a:r>
              <a:rPr lang="zh-CN" altLang="zh-CN" sz="1400"/>
              <a:t>水流量过低</a:t>
            </a:r>
            <a:endParaRPr lang="zh-CN" altLang="zh-CN" sz="1400"/>
          </a:p>
        </p:txBody>
      </p:sp>
      <p:sp>
        <p:nvSpPr>
          <p:cNvPr id="19" name="燕尾形箭头 18"/>
          <p:cNvSpPr/>
          <p:nvPr/>
        </p:nvSpPr>
        <p:spPr>
          <a:xfrm>
            <a:off x="5720715" y="1640205"/>
            <a:ext cx="556260" cy="205105"/>
          </a:xfrm>
          <a:prstGeom prst="notchedRightArrow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609590" y="1322070"/>
            <a:ext cx="831215" cy="30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>
                    <a:lumMod val="40000"/>
                    <a:lumOff val="6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p>
            <a:r>
              <a:rPr lang="zh-CN" altLang="zh-CN" sz="1400"/>
              <a:t>方法</a:t>
            </a:r>
            <a:endParaRPr lang="zh-CN" altLang="zh-CN" sz="1400"/>
          </a:p>
        </p:txBody>
      </p:sp>
      <p:sp>
        <p:nvSpPr>
          <p:cNvPr id="23" name="圆角矩形 22"/>
          <p:cNvSpPr/>
          <p:nvPr/>
        </p:nvSpPr>
        <p:spPr>
          <a:xfrm>
            <a:off x="6440805" y="1261110"/>
            <a:ext cx="2375535" cy="98933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400">
                <a:sym typeface="+mn-ea"/>
              </a:rPr>
              <a:t>根据发热分析重新调整阈值</a:t>
            </a:r>
            <a:endParaRPr lang="zh-CN" altLang="en-US" sz="1400">
              <a:sym typeface="+mn-ea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更换出故障的流量开关</a:t>
            </a:r>
            <a:endParaRPr kumimoji="0" lang="zh-CN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2564130" y="1346200"/>
            <a:ext cx="610870" cy="30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>
                    <a:lumMod val="40000"/>
                    <a:lumOff val="6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p>
            <a:r>
              <a:rPr lang="zh-CN" altLang="en-US" sz="1400"/>
              <a:t>问题</a:t>
            </a:r>
            <a:endParaRPr lang="zh-CN" altLang="en-US" sz="1400"/>
          </a:p>
        </p:txBody>
      </p:sp>
      <p:pic>
        <p:nvPicPr>
          <p:cNvPr id="48" name="Picture 3"/>
          <p:cNvPicPr>
            <a:picLocks noChangeAspect="1"/>
          </p:cNvPicPr>
          <p:nvPr/>
        </p:nvPicPr>
        <p:blipFill>
          <a:blip r:embed="rId1"/>
          <a:srcRect l="6831" t="16251" r="52592" b="9328"/>
          <a:stretch>
            <a:fillRect/>
          </a:stretch>
        </p:blipFill>
        <p:spPr>
          <a:xfrm>
            <a:off x="377825" y="2665095"/>
            <a:ext cx="1942465" cy="2247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3375" y="2665095"/>
            <a:ext cx="2736215" cy="22472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8" name="标题 1"/>
          <p:cNvSpPr txBox="1"/>
          <p:nvPr/>
        </p:nvSpPr>
        <p:spPr bwMode="auto">
          <a:xfrm>
            <a:off x="499919" y="4394820"/>
            <a:ext cx="1728192" cy="438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87915" tIns="43958" rIns="87915" bIns="43958" anchor="ctr"/>
          <a:p>
            <a:pPr algn="ctr" eaLnBrk="0" hangingPunct="0">
              <a:defRPr/>
            </a:pPr>
            <a:r>
              <a:rPr kumimoji="1" lang="zh-CN" altLang="en-US" sz="1400" kern="0" dirty="0" smtClean="0">
                <a:solidFill>
                  <a:srgbClr val="FF0000"/>
                </a:solidFill>
                <a:ea typeface="微软雅黑" panose="020B0503020204020204" pitchFamily="34" charset="-122"/>
                <a:cs typeface="Calibri" panose="020F0502020204030204" pitchFamily="34" charset="0"/>
              </a:rPr>
              <a:t>流量开关</a:t>
            </a:r>
            <a:endParaRPr kumimoji="1" lang="zh-CN" altLang="en-US" sz="1400" kern="0" dirty="0">
              <a:solidFill>
                <a:srgbClr val="FF0000"/>
              </a:solidFill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01955" y="5043170"/>
            <a:ext cx="834009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 eaLnBrk="1" latinLnBrk="0" hangingPunct="1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600" dirty="0" smtClean="0">
                <a:latin typeface="宋体" panose="02010600030101010101" pitchFamily="2" charset="-122"/>
                <a:sym typeface="+mn-ea"/>
              </a:rPr>
              <a:t>故障原因：流量报警阈值设置接近临界，水流量波动导致流量开关报警</a:t>
            </a:r>
            <a:endParaRPr lang="zh-CN" altLang="en-US" sz="1600" dirty="0" smtClean="0">
              <a:latin typeface="宋体" panose="02010600030101010101" pitchFamily="2" charset="-122"/>
              <a:sym typeface="+mn-ea"/>
            </a:endParaRPr>
          </a:p>
          <a:p>
            <a:pPr marL="285750" indent="-285750" eaLnBrk="1" latinLnBrk="0" hangingPunct="1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600" dirty="0" smtClean="0">
                <a:latin typeface="宋体" panose="02010600030101010101" pitchFamily="2" charset="-122"/>
                <a:sym typeface="+mn-ea"/>
              </a:rPr>
              <a:t>调整流量开关阈值</a:t>
            </a:r>
            <a:endParaRPr lang="zh-CN" altLang="en-US" sz="1200" dirty="0">
              <a:latin typeface="宋体" panose="02010600030101010101" pitchFamily="2" charset="-122"/>
              <a:sym typeface="+mn-ea"/>
            </a:endParaRPr>
          </a:p>
          <a:p>
            <a:pPr marL="285750" indent="-285750" eaLnBrk="1" latinLnBrk="0" hangingPunct="1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600" dirty="0" smtClean="0">
                <a:latin typeface="宋体" panose="02010600030101010101" pitchFamily="2" charset="-122"/>
                <a:sym typeface="+mn-ea"/>
              </a:rPr>
              <a:t>随着运行时间的累加，偶尔会有流量开关故障，但不影响机器运行，将在检修期集中更换</a:t>
            </a:r>
            <a:endParaRPr lang="zh-CN" altLang="en-US" sz="1600" dirty="0" smtClean="0">
              <a:latin typeface="宋体" panose="02010600030101010101" pitchFamily="2" charset="-122"/>
              <a:sym typeface="+mn-ea"/>
            </a:endParaRPr>
          </a:p>
        </p:txBody>
      </p:sp>
      <p:sp>
        <p:nvSpPr>
          <p:cNvPr id="9" name="标题 1"/>
          <p:cNvSpPr txBox="1"/>
          <p:nvPr/>
        </p:nvSpPr>
        <p:spPr bwMode="auto">
          <a:xfrm>
            <a:off x="3377739" y="4394820"/>
            <a:ext cx="1728192" cy="438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87915" tIns="43958" rIns="87915" bIns="43958" anchor="ctr"/>
          <a:p>
            <a:pPr algn="ctr" eaLnBrk="0" hangingPunct="0">
              <a:defRPr/>
            </a:pPr>
            <a:r>
              <a:rPr kumimoji="1" lang="zh-CN" altLang="en-US" sz="1400" kern="0" dirty="0" smtClean="0">
                <a:solidFill>
                  <a:srgbClr val="FF0000"/>
                </a:solidFill>
                <a:ea typeface="微软雅黑" panose="020B0503020204020204" pitchFamily="34" charset="-122"/>
                <a:cs typeface="Calibri" panose="020F0502020204030204" pitchFamily="34" charset="0"/>
              </a:rPr>
              <a:t>优化流量开关阈值</a:t>
            </a:r>
            <a:endParaRPr kumimoji="1" lang="zh-CN" altLang="en-US" sz="1400" kern="0" dirty="0">
              <a:solidFill>
                <a:srgbClr val="FF0000"/>
              </a:solidFill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101" name="矩形 10"/>
          <p:cNvSpPr/>
          <p:nvPr/>
        </p:nvSpPr>
        <p:spPr>
          <a:xfrm>
            <a:off x="5796280" y="2594610"/>
            <a:ext cx="3020060" cy="2553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285750" indent="-285750" eaLnBrk="1" latinLnBrk="0" hangingPunct="1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600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调整流量开关阈值</a:t>
            </a:r>
            <a:endParaRPr lang="zh-CN" altLang="en-US" sz="1600" dirty="0">
              <a:solidFill>
                <a:srgbClr val="FF0000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285750" indent="-285750" eaLnBrk="1" latinLnBrk="0" hangingPunct="1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600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所有固定调谐器改为</a:t>
            </a:r>
            <a:r>
              <a:rPr lang="en-US" altLang="zh-CN" sz="1600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2L/min</a:t>
            </a:r>
            <a:r>
              <a:rPr lang="zh-CN" altLang="en-US" sz="1600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，</a:t>
            </a:r>
            <a:endParaRPr lang="en-US" altLang="zh-CN" sz="1600" dirty="0">
              <a:solidFill>
                <a:srgbClr val="FF0000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285750" indent="-285750" eaLnBrk="1" latinLnBrk="0" hangingPunct="1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600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耦合杆改为</a:t>
            </a:r>
            <a:r>
              <a:rPr lang="en-US" altLang="zh-CN" sz="1600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1L/min </a:t>
            </a:r>
            <a:endParaRPr lang="en-US" altLang="zh-CN" sz="1600" dirty="0">
              <a:solidFill>
                <a:srgbClr val="FF0000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285750" indent="-285750" eaLnBrk="1" latinLnBrk="0" hangingPunct="1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600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腔体</a:t>
            </a:r>
            <a:r>
              <a:rPr lang="en-US" altLang="zh-CN" sz="1600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10L/min</a:t>
            </a:r>
            <a:endParaRPr lang="en-US" altLang="zh-CN" sz="1600" dirty="0">
              <a:solidFill>
                <a:srgbClr val="FF0000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285750" indent="-285750" eaLnBrk="1" latinLnBrk="0" hangingPunct="1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600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端法兰</a:t>
            </a:r>
            <a:r>
              <a:rPr lang="en-US" altLang="zh-CN" sz="1600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3L/min </a:t>
            </a:r>
            <a:r>
              <a:rPr lang="zh-CN" altLang="en-US" sz="1600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en-US" altLang="zh-CN" sz="1600" dirty="0">
              <a:solidFill>
                <a:srgbClr val="FF0000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285750" indent="-285750" eaLnBrk="1" latinLnBrk="0" hangingPunct="1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altLang="zh-CN" sz="1600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DT</a:t>
            </a:r>
            <a:r>
              <a:rPr lang="zh-CN" altLang="en-US" sz="1600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与</a:t>
            </a:r>
            <a:r>
              <a:rPr lang="en-US" altLang="zh-CN" sz="1600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QM</a:t>
            </a:r>
            <a:r>
              <a:rPr lang="zh-CN" altLang="en-US" sz="1600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不变</a:t>
            </a:r>
            <a:endParaRPr lang="zh-CN" alt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sz="16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>
                    <a:lumMod val="40000"/>
                    <a:lumOff val="60000"/>
                  </a:schemeClr>
                </a:solidFill>
              </a14:hiddenFill>
            </a:ext>
          </a:extLst>
        </p:spPr>
        <p:txBody>
          <a:bodyPr>
            <a:normAutofit fontScale="90000"/>
          </a:bodyPr>
          <a:p>
            <a:r>
              <a:rPr lang="en-US" altLang="zh-CN" sz="2800"/>
              <a:t>2.2.10 </a:t>
            </a:r>
            <a:r>
              <a:rPr lang="zh-CN" altLang="zh-CN" sz="2800"/>
              <a:t>水冷及控制系统可能存在的问题及改善方法</a:t>
            </a:r>
            <a:endParaRPr lang="zh-CN" altLang="zh-CN" sz="2800"/>
          </a:p>
        </p:txBody>
      </p:sp>
      <p:sp>
        <p:nvSpPr>
          <p:cNvPr id="8" name="圆角矩形 7"/>
          <p:cNvSpPr/>
          <p:nvPr/>
        </p:nvSpPr>
        <p:spPr>
          <a:xfrm>
            <a:off x="414020" y="2315845"/>
            <a:ext cx="2232025" cy="86423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89965" y="2552065"/>
            <a:ext cx="1449070" cy="30670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pPr algn="l"/>
            <a:r>
              <a:rPr lang="zh-CN" altLang="en-US" sz="1400"/>
              <a:t>测温系统</a:t>
            </a:r>
            <a:endParaRPr lang="zh-CN" altLang="en-US" sz="1400"/>
          </a:p>
        </p:txBody>
      </p:sp>
      <p:sp>
        <p:nvSpPr>
          <p:cNvPr id="12" name="圆角矩形 11"/>
          <p:cNvSpPr/>
          <p:nvPr/>
        </p:nvSpPr>
        <p:spPr>
          <a:xfrm>
            <a:off x="414020" y="1064260"/>
            <a:ext cx="2232025" cy="86423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89965" y="1302385"/>
            <a:ext cx="1437640" cy="30670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pPr algn="l"/>
            <a:r>
              <a:rPr lang="zh-CN" altLang="en-US" sz="1400"/>
              <a:t>控制系统</a:t>
            </a:r>
            <a:endParaRPr lang="zh-CN" altLang="en-US" sz="1400"/>
          </a:p>
        </p:txBody>
      </p:sp>
      <p:sp>
        <p:nvSpPr>
          <p:cNvPr id="28" name="圆角矩形 27"/>
          <p:cNvSpPr/>
          <p:nvPr/>
        </p:nvSpPr>
        <p:spPr>
          <a:xfrm>
            <a:off x="3409315" y="2388235"/>
            <a:ext cx="2466975" cy="75882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3816350" y="2614295"/>
            <a:ext cx="2037715" cy="30670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1400"/>
              <a:t>接触不良，误读数</a:t>
            </a:r>
            <a:endParaRPr lang="en-US" altLang="zh-CN" sz="1400"/>
          </a:p>
        </p:txBody>
      </p:sp>
      <p:sp>
        <p:nvSpPr>
          <p:cNvPr id="30" name="燕尾形箭头 29"/>
          <p:cNvSpPr/>
          <p:nvPr/>
        </p:nvSpPr>
        <p:spPr>
          <a:xfrm>
            <a:off x="2755900" y="2694940"/>
            <a:ext cx="589280" cy="205105"/>
          </a:xfrm>
          <a:prstGeom prst="notchedRightArrow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1" name="燕尾形箭头 40"/>
          <p:cNvSpPr/>
          <p:nvPr/>
        </p:nvSpPr>
        <p:spPr>
          <a:xfrm>
            <a:off x="5876290" y="2593340"/>
            <a:ext cx="556260" cy="205105"/>
          </a:xfrm>
          <a:prstGeom prst="notchedRightArrow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5854700" y="2214880"/>
            <a:ext cx="767080" cy="30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>
                    <a:lumMod val="40000"/>
                    <a:lumOff val="6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p>
            <a:r>
              <a:rPr lang="zh-CN" altLang="zh-CN" sz="1400"/>
              <a:t>方法</a:t>
            </a:r>
            <a:endParaRPr lang="zh-CN" altLang="zh-CN" sz="1400"/>
          </a:p>
        </p:txBody>
      </p:sp>
      <p:sp>
        <p:nvSpPr>
          <p:cNvPr id="43" name="圆角矩形 42"/>
          <p:cNvSpPr/>
          <p:nvPr/>
        </p:nvSpPr>
        <p:spPr>
          <a:xfrm>
            <a:off x="6457950" y="2301875"/>
            <a:ext cx="2466340" cy="81343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400">
                <a:sym typeface="+mn-ea"/>
              </a:rPr>
              <a:t>拧紧，防松动</a:t>
            </a:r>
            <a:endParaRPr kumimoji="0" lang="zh-CN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673350" y="2388235"/>
            <a:ext cx="671830" cy="30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>
                    <a:lumMod val="40000"/>
                    <a:lumOff val="6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p>
            <a:r>
              <a:rPr lang="zh-CN" altLang="en-US" sz="1400"/>
              <a:t>问题</a:t>
            </a:r>
            <a:endParaRPr lang="zh-CN" altLang="en-US" sz="1400"/>
          </a:p>
        </p:txBody>
      </p:sp>
      <p:sp>
        <p:nvSpPr>
          <p:cNvPr id="10" name="燕尾形箭头 9"/>
          <p:cNvSpPr/>
          <p:nvPr/>
        </p:nvSpPr>
        <p:spPr>
          <a:xfrm>
            <a:off x="2745740" y="1443355"/>
            <a:ext cx="610235" cy="205105"/>
          </a:xfrm>
          <a:prstGeom prst="notchedRightArrow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3409315" y="1111885"/>
            <a:ext cx="2444750" cy="8661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848100" y="1391285"/>
            <a:ext cx="1355725" cy="30670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zh-CN" altLang="zh-CN" sz="1400"/>
              <a:t>无</a:t>
            </a:r>
            <a:endParaRPr lang="zh-CN" altLang="zh-CN" sz="1400"/>
          </a:p>
        </p:txBody>
      </p:sp>
      <p:sp>
        <p:nvSpPr>
          <p:cNvPr id="46" name="文本框 45"/>
          <p:cNvSpPr txBox="1"/>
          <p:nvPr/>
        </p:nvSpPr>
        <p:spPr>
          <a:xfrm>
            <a:off x="2684145" y="1084580"/>
            <a:ext cx="671830" cy="30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>
                    <a:lumMod val="40000"/>
                    <a:lumOff val="6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p>
            <a:r>
              <a:rPr lang="zh-CN" altLang="en-US" sz="1400"/>
              <a:t>问题</a:t>
            </a:r>
            <a:endParaRPr lang="zh-CN" altLang="en-US" sz="1400"/>
          </a:p>
        </p:txBody>
      </p:sp>
      <p:sp>
        <p:nvSpPr>
          <p:cNvPr id="6" name="燕尾形箭头 5"/>
          <p:cNvSpPr/>
          <p:nvPr/>
        </p:nvSpPr>
        <p:spPr>
          <a:xfrm>
            <a:off x="5876290" y="1492885"/>
            <a:ext cx="610235" cy="205105"/>
          </a:xfrm>
          <a:prstGeom prst="notchedRightArrow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949950" y="1134110"/>
            <a:ext cx="671830" cy="30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>
                    <a:lumMod val="40000"/>
                    <a:lumOff val="6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p>
            <a:r>
              <a:rPr lang="zh-CN" altLang="zh-CN" sz="1400"/>
              <a:t>优化</a:t>
            </a:r>
            <a:endParaRPr lang="zh-CN" altLang="zh-CN" sz="1400"/>
          </a:p>
        </p:txBody>
      </p:sp>
      <p:sp>
        <p:nvSpPr>
          <p:cNvPr id="27" name="圆角矩形 26"/>
          <p:cNvSpPr/>
          <p:nvPr/>
        </p:nvSpPr>
        <p:spPr>
          <a:xfrm>
            <a:off x="6432550" y="2315845"/>
            <a:ext cx="2466340" cy="81343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400">
                <a:sym typeface="+mn-ea"/>
              </a:rPr>
              <a:t>拧紧，防松动</a:t>
            </a:r>
            <a:endParaRPr kumimoji="0" lang="zh-CN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6486525" y="1139190"/>
            <a:ext cx="2466340" cy="81343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400">
                <a:sym typeface="+mn-ea"/>
              </a:rPr>
              <a:t>增加预警功能</a:t>
            </a:r>
            <a:endParaRPr kumimoji="0" lang="zh-CN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34820" name="图片 4" descr="微信图片_201808101100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965" y="3362325"/>
            <a:ext cx="2326640" cy="17449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21" name="图片 5" descr="微信图片_201808101100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065" y="3366770"/>
            <a:ext cx="2323465" cy="17443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22" name="图片 6" descr="微信图片_201808101101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5865" y="3359150"/>
            <a:ext cx="2331085" cy="17481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68" name="图片 1"/>
          <p:cNvPicPr>
            <a:picLocks noChangeAspect="1"/>
          </p:cNvPicPr>
          <p:nvPr>
            <p:ph idx="1"/>
          </p:nvPr>
        </p:nvPicPr>
        <p:blipFill>
          <a:blip r:embed="rId4"/>
          <a:srcRect r="16911"/>
          <a:stretch>
            <a:fillRect/>
          </a:stretch>
        </p:blipFill>
        <p:spPr>
          <a:xfrm>
            <a:off x="7412990" y="3359150"/>
            <a:ext cx="1485900" cy="17481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" name="文本框 31"/>
          <p:cNvSpPr txBox="1"/>
          <p:nvPr/>
        </p:nvSpPr>
        <p:spPr>
          <a:xfrm>
            <a:off x="144145" y="5175885"/>
            <a:ext cx="299529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温控：</a:t>
            </a:r>
            <a:endParaRPr lang="zh-CN" altLang="en-US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腔体        </a:t>
            </a:r>
            <a:r>
              <a:rPr lang="en-US" altLang="zh-CN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12</a:t>
            </a:r>
            <a:r>
              <a:rPr lang="zh-CN" altLang="en-US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路</a:t>
            </a:r>
            <a:endParaRPr lang="zh-CN" altLang="en-US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线圈        </a:t>
            </a:r>
            <a:r>
              <a:rPr lang="en-US" altLang="zh-CN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161</a:t>
            </a:r>
            <a:r>
              <a:rPr lang="zh-CN" altLang="en-US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路</a:t>
            </a:r>
            <a:endParaRPr lang="zh-CN" altLang="en-US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水套及其他  </a:t>
            </a:r>
            <a:r>
              <a:rPr lang="en-US" altLang="zh-CN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189</a:t>
            </a:r>
            <a:r>
              <a:rPr lang="zh-CN" altLang="en-US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路</a:t>
            </a:r>
            <a:endParaRPr lang="zh-CN" altLang="en-US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3139440" y="5107305"/>
            <a:ext cx="5273040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>
              <a:buNone/>
            </a:pPr>
            <a:r>
              <a:rPr lang="zh-CN" altLang="zh-CN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控制线路：</a:t>
            </a:r>
            <a:endParaRPr lang="zh-CN" altLang="zh-CN"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indent="0">
              <a:buNone/>
            </a:pPr>
            <a:r>
              <a:rPr lang="en-US" altLang="zh-CN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1.</a:t>
            </a:r>
            <a:r>
              <a:rPr lang="zh-CN" altLang="en-US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线圈</a:t>
            </a:r>
            <a:r>
              <a:rPr lang="en-US" altLang="zh-CN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161</a:t>
            </a:r>
            <a:r>
              <a:rPr lang="en-US" altLang="zh-CN" b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    </a:t>
            </a:r>
            <a:r>
              <a:rPr lang="en-US" altLang="zh-CN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2.</a:t>
            </a:r>
            <a:r>
              <a:rPr lang="zh-CN" altLang="en-US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水套</a:t>
            </a:r>
            <a:r>
              <a:rPr lang="en-US" altLang="zh-CN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161    3.</a:t>
            </a:r>
            <a:r>
              <a:rPr lang="zh-CN" altLang="en-US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耦合杆</a:t>
            </a:r>
            <a:r>
              <a:rPr lang="en-US" altLang="zh-CN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31+36+29+25</a:t>
            </a:r>
            <a:endParaRPr lang="en-US" altLang="zh-CN" b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>
              <a:buNone/>
            </a:pPr>
            <a:r>
              <a:rPr lang="en-US" altLang="zh-CN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4.</a:t>
            </a:r>
            <a:r>
              <a:rPr lang="zh-CN" altLang="en-US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腔体</a:t>
            </a:r>
            <a:r>
              <a:rPr lang="en-US" altLang="zh-CN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12*4   5.</a:t>
            </a:r>
            <a:r>
              <a:rPr lang="zh-CN" altLang="en-US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法兰</a:t>
            </a:r>
            <a:r>
              <a:rPr lang="en-US" altLang="zh-CN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6*4    6.</a:t>
            </a:r>
            <a:r>
              <a:rPr lang="zh-CN" altLang="en-US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调谐器</a:t>
            </a:r>
            <a:r>
              <a:rPr lang="en-US" altLang="zh-CN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14*4</a:t>
            </a:r>
            <a:endParaRPr lang="en-US" altLang="zh-CN"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indent="0">
              <a:buNone/>
            </a:pPr>
            <a:r>
              <a:rPr lang="en-US" altLang="zh-CN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7.</a:t>
            </a:r>
            <a:r>
              <a:rPr lang="zh-CN" altLang="en-US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脊波导陶瓷窗</a:t>
            </a:r>
            <a:r>
              <a:rPr lang="en-US" altLang="zh-CN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3*4</a:t>
            </a:r>
            <a:endParaRPr lang="zh-CN" altLang="en-US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0" name="文本框 2"/>
          <p:cNvSpPr txBox="1"/>
          <p:nvPr/>
        </p:nvSpPr>
        <p:spPr>
          <a:xfrm>
            <a:off x="671830" y="4773930"/>
            <a:ext cx="1424305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6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腔体温度探头</a:t>
            </a:r>
            <a:endParaRPr lang="zh-CN" altLang="en-US" sz="160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文本框 2"/>
          <p:cNvSpPr txBox="1"/>
          <p:nvPr/>
        </p:nvSpPr>
        <p:spPr>
          <a:xfrm>
            <a:off x="3001645" y="4770120"/>
            <a:ext cx="1424305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6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线圈温度探头</a:t>
            </a:r>
            <a:endParaRPr lang="zh-CN" altLang="en-US" sz="160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文本框 2"/>
          <p:cNvSpPr txBox="1"/>
          <p:nvPr/>
        </p:nvSpPr>
        <p:spPr>
          <a:xfrm>
            <a:off x="5525770" y="4770120"/>
            <a:ext cx="1424305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6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水温温度探头</a:t>
            </a:r>
            <a:endParaRPr lang="zh-CN" altLang="en-US" sz="160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文本框 2"/>
          <p:cNvSpPr txBox="1"/>
          <p:nvPr/>
        </p:nvSpPr>
        <p:spPr>
          <a:xfrm>
            <a:off x="7686040" y="4838700"/>
            <a:ext cx="1424305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6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控制线路</a:t>
            </a:r>
            <a:endParaRPr lang="zh-CN" altLang="en-US" sz="160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/>
              <a:t>2.2.11 </a:t>
            </a:r>
            <a:r>
              <a:rPr lang="zh-CN" altLang="en-US" sz="2800" dirty="0"/>
              <a:t>其他原因</a:t>
            </a:r>
            <a:endParaRPr lang="zh-CN" altLang="en-US" sz="28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0805" y="1840230"/>
            <a:ext cx="8579296" cy="4525963"/>
          </a:xfrm>
        </p:spPr>
        <p:txBody>
          <a:bodyPr/>
          <a:lstStyle/>
          <a:p>
            <a:pPr>
              <a:buFont typeface="Wingdings" panose="05000000000000000000" charset="0"/>
              <a:buChar char="Ø"/>
            </a:pPr>
            <a:r>
              <a:rPr lang="en-US" altLang="zh-CN" sz="20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个腔体入水水温的监控</a:t>
            </a:r>
            <a:endParaRPr lang="en-US" altLang="zh-CN" sz="2000" dirty="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buFont typeface="Wingdings" panose="05000000000000000000" charset="0"/>
              <a:buChar char="Ø"/>
            </a:pPr>
            <a:r>
              <a:rPr lang="en-US" altLang="zh-CN" sz="20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DTL1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腔的水温波动最小，峰峰值在</a:t>
            </a:r>
            <a:r>
              <a:rPr lang="en-US" altLang="zh-CN" sz="20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~0.1°</a:t>
            </a:r>
            <a:endParaRPr lang="en-US" altLang="zh-CN" sz="2000" dirty="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buFont typeface="Wingdings" panose="05000000000000000000" charset="0"/>
              <a:buChar char="Ø"/>
            </a:pPr>
            <a:r>
              <a:rPr lang="en-US" altLang="zh-CN" sz="20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DTL2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和</a:t>
            </a:r>
            <a:r>
              <a:rPr lang="en-US" altLang="zh-CN" sz="20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DTL3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腔的水温波动</a:t>
            </a:r>
            <a:r>
              <a:rPr lang="en-US" altLang="zh-CN" sz="20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~0.3 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°</a:t>
            </a:r>
            <a:endParaRPr lang="en-US" altLang="zh-CN" sz="2000" dirty="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buFont typeface="Wingdings" panose="05000000000000000000" charset="0"/>
              <a:buChar char="Ø"/>
            </a:pP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期间有出现过波动较大的情况，对腔体真空和打火的关联性不太明显</a:t>
            </a:r>
            <a:endParaRPr lang="zh-CN" altLang="en-US" sz="2000" dirty="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buFont typeface="Wingdings" panose="05000000000000000000" charset="0"/>
              <a:buChar char="Ø"/>
            </a:pPr>
            <a:endParaRPr lang="zh-CN" altLang="en-US" sz="2000" dirty="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buFont typeface="Wingdings" panose="05000000000000000000" charset="0"/>
              <a:buChar char="Ø"/>
            </a:pPr>
            <a:endParaRPr lang="zh-CN" altLang="en-US" sz="2000" dirty="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buFont typeface="Wingdings" panose="05000000000000000000" charset="0"/>
              <a:buChar char="Ø"/>
            </a:pPr>
            <a:r>
              <a:rPr lang="en-US" altLang="zh-CN" sz="20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DTL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通过率低于</a:t>
            </a:r>
            <a:r>
              <a:rPr lang="en-US" altLang="zh-CN" sz="20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80%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，会有明显的束损并导致</a:t>
            </a:r>
            <a:r>
              <a:rPr lang="en-US" altLang="zh-CN" sz="20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DTL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腔打火频率大大增加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buFont typeface="Wingdings" panose="05000000000000000000" charset="0"/>
              <a:buChar char="Ø"/>
            </a:pPr>
            <a:endParaRPr lang="zh-CN" altLang="en-US" sz="2000" dirty="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68605" y="1233170"/>
            <a:ext cx="26212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sym typeface="+mn-ea"/>
              </a:rPr>
              <a:t>腔体水温的稳定性</a:t>
            </a:r>
            <a:endParaRPr lang="zh-CN" altLang="en-US" sz="2400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sym typeface="+mn-ea"/>
            </a:endParaRPr>
          </a:p>
        </p:txBody>
      </p:sp>
      <p:sp>
        <p:nvSpPr>
          <p:cNvPr id="6" name="内容占位符 2"/>
          <p:cNvSpPr>
            <a:spLocks noGrp="1"/>
          </p:cNvSpPr>
          <p:nvPr/>
        </p:nvSpPr>
        <p:spPr>
          <a:xfrm>
            <a:off x="268605" y="3879215"/>
            <a:ext cx="3917950" cy="6369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4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DTL通过率 束流损失</a:t>
            </a:r>
            <a:endParaRPr lang="zh-CN" altLang="en-US" sz="2400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 sz="2800"/>
              <a:t>2.3 DTL</a:t>
            </a:r>
            <a:r>
              <a:rPr lang="zh-CN" altLang="en-US" sz="2800"/>
              <a:t>运行故障统计</a:t>
            </a:r>
            <a:endParaRPr lang="zh-CN" altLang="en-US" sz="2800"/>
          </a:p>
        </p:txBody>
      </p:sp>
      <p:graphicFrame>
        <p:nvGraphicFramePr>
          <p:cNvPr id="6" name="表格 5"/>
          <p:cNvGraphicFramePr/>
          <p:nvPr/>
        </p:nvGraphicFramePr>
        <p:xfrm>
          <a:off x="4229100" y="3299460"/>
          <a:ext cx="685800" cy="241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"/>
              </a:tblGrid>
              <a:tr h="241300"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4150" y="1221105"/>
            <a:ext cx="5285740" cy="269176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914900" y="4125595"/>
            <a:ext cx="3913505" cy="25533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eaLnBrk="1" latinLnBrk="0" hangingPunct="1">
              <a:lnSpc>
                <a:spcPct val="150000"/>
              </a:lnSpc>
            </a:pPr>
            <a:r>
              <a:rPr lang="zh-CN" altLang="en-US" sz="16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sz="16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1</a:t>
            </a:r>
            <a:r>
              <a:rPr lang="zh-CN" altLang="en-US" sz="16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）</a:t>
            </a:r>
            <a:r>
              <a:rPr lang="en-US" altLang="zh-CN" sz="16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2018</a:t>
            </a:r>
            <a:r>
              <a:rPr lang="zh-CN" altLang="en-US" sz="16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年</a:t>
            </a:r>
            <a:r>
              <a:rPr lang="en-US" altLang="zh-CN" sz="16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01-07</a:t>
            </a:r>
            <a:r>
              <a:rPr lang="zh-CN" altLang="en-US" sz="16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月稳定运行时间统计</a:t>
            </a:r>
            <a:endParaRPr lang="zh-CN" altLang="en-US" sz="1600"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285750" indent="0" eaLnBrk="1" latinLnBrk="0" hangingPunct="1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6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总的运行时间</a:t>
            </a:r>
            <a:r>
              <a:rPr lang="en-US" altLang="zh-CN" sz="16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3864</a:t>
            </a:r>
            <a:r>
              <a:rPr lang="zh-CN" altLang="en-US" sz="16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小时</a:t>
            </a:r>
            <a:endParaRPr lang="en-US" altLang="zh-CN" sz="1600"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285750" indent="0" eaLnBrk="1" latinLnBrk="0" hangingPunct="1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6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出束时间  </a:t>
            </a:r>
            <a:r>
              <a:rPr lang="en-US" altLang="zh-CN" sz="16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1606 </a:t>
            </a:r>
            <a:r>
              <a:rPr lang="zh-CN" altLang="en-US" sz="16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小时</a:t>
            </a:r>
            <a:endParaRPr lang="zh-CN" altLang="en-US" sz="1600"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285750" indent="0" eaLnBrk="1" latinLnBrk="0" hangingPunct="1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6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总体故障时间 </a:t>
            </a:r>
            <a:r>
              <a:rPr lang="en-US" altLang="zh-CN" sz="16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1117</a:t>
            </a:r>
            <a:r>
              <a:rPr lang="zh-CN" altLang="en-US" sz="16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小时</a:t>
            </a:r>
            <a:endParaRPr lang="zh-CN" altLang="en-US" sz="1600"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285750" indent="0" eaLnBrk="1" latinLnBrk="0" hangingPunct="1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altLang="zh-CN" sz="16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DTL</a:t>
            </a:r>
            <a:r>
              <a:rPr lang="zh-CN" altLang="en-US" sz="16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故障时间 </a:t>
            </a:r>
            <a:r>
              <a:rPr lang="en-US" altLang="zh-CN" sz="16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72.6</a:t>
            </a:r>
            <a:r>
              <a:rPr lang="zh-CN" altLang="en-US" sz="16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小时</a:t>
            </a:r>
            <a:endParaRPr lang="zh-CN" altLang="en-US" sz="1600"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285750" indent="0" eaLnBrk="1" latinLnBrk="0" hangingPunct="1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altLang="zh-CN" sz="16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DTL</a:t>
            </a:r>
            <a:r>
              <a:rPr lang="zh-CN" altLang="en-US" sz="16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故障率 </a:t>
            </a:r>
            <a:r>
              <a:rPr lang="en-US" altLang="zh-CN" sz="16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1.87%</a:t>
            </a:r>
            <a:endParaRPr lang="zh-CN" altLang="en-US" sz="1600">
              <a:sym typeface="+mn-ea"/>
            </a:endParaRPr>
          </a:p>
          <a:p>
            <a:pPr marL="285750" indent="-285750">
              <a:buFont typeface="Wingdings" panose="05000000000000000000" charset="0"/>
              <a:buChar char="Ø"/>
            </a:pPr>
            <a:endParaRPr lang="zh-CN" altLang="en-US" sz="1600"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" y="4021455"/>
            <a:ext cx="4418965" cy="2568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9890" y="1311275"/>
            <a:ext cx="3472180" cy="233108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sz="2800" dirty="0" smtClean="0"/>
              <a:t>三、总结及下一步计划</a:t>
            </a:r>
            <a:endParaRPr lang="zh-CN" altLang="en-US" sz="2800" dirty="0" smtClean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28600" y="1275715"/>
            <a:ext cx="8686800" cy="5323840"/>
          </a:xfrm>
        </p:spPr>
        <p:txBody>
          <a:bodyPr>
            <a:normAutofit fontScale="50000"/>
          </a:bodyPr>
          <a:lstStyle/>
          <a:p>
            <a:pPr algn="l">
              <a:buFont typeface="Wingdings" panose="05000000000000000000" charset="0"/>
              <a:buNone/>
            </a:pPr>
            <a:r>
              <a:rPr lang="zh-CN" alt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+mj-cs"/>
              </a:rPr>
              <a:t>运行总结</a:t>
            </a:r>
            <a:endParaRPr lang="zh-CN" altLang="en-US" sz="2800" dirty="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algn="l" latinLnBrk="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8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（1）从DTL安装完成，老炼和调束这段时间，随着运行时间增加，DTL系统不断改进，能工作正常，由</a:t>
            </a:r>
            <a:r>
              <a:rPr lang="zh-CN" altLang="en-US" sz="28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自身故障引发停束时间几乎没有，故障率越来越低，不超过2%。</a:t>
            </a:r>
            <a:endParaRPr lang="zh-CN" altLang="en-US" sz="2800" dirty="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algn="l" latinLnBrk="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8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（2）针对运行中出现的问题，增加预警和保护功能（水温预警，真空预警等），优化水冷配水系统报警阈值，提高稳定性。</a:t>
            </a:r>
            <a:endParaRPr lang="zh-CN" altLang="en-US" sz="2800" dirty="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algn="l" latinLnBrk="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8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（3）经过展脉宽老炼，各腔的打火频率越来越小，基本不影响正常出束。</a:t>
            </a:r>
            <a:endParaRPr lang="zh-CN" altLang="en-US" sz="1800" dirty="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 latinLnBrk="0">
              <a:lnSpc>
                <a:spcPct val="150000"/>
              </a:lnSpc>
              <a:buNone/>
            </a:pPr>
            <a:r>
              <a:rPr lang="zh-CN" alt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+mj-cs"/>
              </a:rPr>
              <a:t>下一步计划</a:t>
            </a:r>
            <a:endParaRPr lang="zh-CN" alt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+mj-cs"/>
            </a:endParaRPr>
          </a:p>
          <a:p>
            <a:pPr marL="0" indent="0" algn="l" latinLnBrk="0">
              <a:lnSpc>
                <a:spcPct val="150000"/>
              </a:lnSpc>
              <a:buNone/>
            </a:pPr>
            <a:r>
              <a:rPr lang="zh-CN" altLang="en-US" sz="28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DTL掉功率恢复过程中，由于腔体温度上升需要20多分钟，所以现在每次加功率需要约半小时，如果能够改善加功率时间（JPARC 10秒内恢复功率）</a:t>
            </a:r>
            <a:endParaRPr lang="zh-CN" altLang="en-US" sz="2800" dirty="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algn="l" latinLnBrk="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8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实现加功率程序自动化 </a:t>
            </a:r>
            <a:r>
              <a:rPr lang="zh-CN" altLang="en-US" sz="28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这样DTL故障率就会降低到可以忽略的地步</a:t>
            </a:r>
            <a:endParaRPr lang="zh-CN" altLang="en-US" sz="2800" dirty="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indent="0" algn="l" latinLnBrk="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二期升级的调研与预研 直线段束流能量由</a:t>
            </a:r>
            <a:r>
              <a:rPr lang="en-US" altLang="zh-CN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80MeV</a:t>
            </a: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提高到</a:t>
            </a:r>
            <a:r>
              <a:rPr lang="en-US" altLang="zh-CN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300MeV</a:t>
            </a:r>
            <a:endParaRPr lang="zh-CN" altLang="en-US" sz="2800" dirty="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800" dirty="0" smtClean="0"/>
              <a:t>报告提纲</a:t>
            </a:r>
            <a:endParaRPr lang="zh-CN" altLang="en-US" sz="2800" dirty="0" smtClean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6530" y="1267460"/>
            <a:ext cx="8395970" cy="4953000"/>
          </a:xfrm>
        </p:spPr>
        <p:txBody>
          <a:bodyPr/>
          <a:lstStyle/>
          <a:p>
            <a:pPr marL="0" indent="0">
              <a:buClr>
                <a:srgbClr val="953735"/>
              </a:buClr>
              <a:buFont typeface="Wingdings" panose="05000000000000000000" charset="0"/>
              <a:buNone/>
            </a:pPr>
            <a:r>
              <a:rPr lang="zh-CN" altLang="en-US" sz="2000" b="1" dirty="0" smtClean="0"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一、</a:t>
            </a:r>
            <a:r>
              <a:rPr lang="en-US" altLang="zh-CN" sz="2000" b="1" dirty="0" smtClean="0"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DTL</a:t>
            </a:r>
            <a:r>
              <a:rPr lang="zh-CN" altLang="en-US" sz="2000" b="1" dirty="0" smtClean="0"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系统简介</a:t>
            </a:r>
            <a:endParaRPr lang="zh-CN" altLang="en-US" sz="2000" b="0" dirty="0" smtClean="0">
              <a:solidFill>
                <a:schemeClr val="tx1">
                  <a:lumMod val="95000"/>
                  <a:lumOff val="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buClr>
                <a:srgbClr val="953735"/>
              </a:buClr>
              <a:buFont typeface="Wingdings" panose="05000000000000000000" charset="0"/>
              <a:buChar char="Ø"/>
            </a:pPr>
            <a:r>
              <a:rPr lang="en-US" altLang="zh-CN" sz="2000" b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1.1 DTL</a:t>
            </a:r>
            <a:r>
              <a:rPr lang="zh-CN" altLang="en-US" sz="2000" b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组成总体介绍</a:t>
            </a:r>
            <a:endParaRPr lang="zh-CN" altLang="en-US" sz="2000" b="0" dirty="0" smtClean="0">
              <a:solidFill>
                <a:schemeClr val="tx1">
                  <a:lumMod val="95000"/>
                  <a:lumOff val="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buClr>
                <a:srgbClr val="953735"/>
              </a:buClr>
              <a:buFont typeface="Wingdings" panose="05000000000000000000" charset="0"/>
              <a:buChar char="Ø"/>
            </a:pPr>
            <a:r>
              <a:rPr lang="en-US" altLang="zh-CN" sz="2000" b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1.2 DTL</a:t>
            </a:r>
            <a:r>
              <a:rPr lang="zh-CN" altLang="en-US" sz="2000" b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制造安装调试进程</a:t>
            </a:r>
            <a:endParaRPr lang="zh-CN" altLang="en-US" sz="2000" b="0" dirty="0" smtClean="0">
              <a:solidFill>
                <a:schemeClr val="tx1">
                  <a:lumMod val="95000"/>
                  <a:lumOff val="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buClr>
                <a:srgbClr val="953735"/>
              </a:buClr>
              <a:buFont typeface="Wingdings" panose="05000000000000000000" charset="0"/>
              <a:buChar char="Ø"/>
            </a:pPr>
            <a:r>
              <a:rPr lang="en-US" altLang="zh-CN" sz="2000" b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1.3 DTL</a:t>
            </a:r>
            <a:r>
              <a:rPr lang="zh-CN" altLang="en-US" sz="2000" b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调束运行进程</a:t>
            </a:r>
            <a:endParaRPr lang="zh-CN" altLang="en-US" sz="2000" b="0" dirty="0" smtClean="0">
              <a:solidFill>
                <a:schemeClr val="tx1">
                  <a:lumMod val="95000"/>
                  <a:lumOff val="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>
              <a:buClr>
                <a:srgbClr val="953735"/>
              </a:buClr>
              <a:buFont typeface="Wingdings" panose="05000000000000000000" charset="0"/>
              <a:buNone/>
            </a:pPr>
            <a:r>
              <a:rPr lang="zh-CN" altLang="en-US" sz="2000" b="1" dirty="0" smtClean="0"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二、</a:t>
            </a:r>
            <a:r>
              <a:rPr lang="zh-CN" altLang="en-US" sz="2000" b="1" dirty="0" smtClean="0"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DTL运行稳定性分析</a:t>
            </a:r>
            <a:endParaRPr lang="zh-CN" altLang="en-US" sz="2000" b="0" dirty="0" smtClean="0">
              <a:solidFill>
                <a:schemeClr val="tx1">
                  <a:lumMod val="95000"/>
                  <a:lumOff val="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buClr>
                <a:srgbClr val="953735"/>
              </a:buClr>
              <a:buFont typeface="Wingdings" panose="05000000000000000000" charset="0"/>
              <a:buChar char="Ø"/>
            </a:pPr>
            <a:r>
              <a:rPr lang="en-US" altLang="zh-CN" sz="2000" b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2.1 </a:t>
            </a:r>
            <a:r>
              <a:rPr lang="zh-CN" altLang="en-US" sz="2000" b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影响稳定运行的因素</a:t>
            </a:r>
            <a:endParaRPr lang="zh-CN" altLang="en-US" sz="2000" b="0" dirty="0" smtClean="0">
              <a:solidFill>
                <a:schemeClr val="tx1">
                  <a:lumMod val="95000"/>
                  <a:lumOff val="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buClr>
                <a:srgbClr val="953735"/>
              </a:buClr>
              <a:buFont typeface="Wingdings" panose="05000000000000000000" charset="0"/>
              <a:buChar char="Ø"/>
            </a:pPr>
            <a:r>
              <a:rPr lang="en-US" altLang="zh-CN" sz="2000" b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2.2 </a:t>
            </a:r>
            <a:r>
              <a:rPr lang="zh-CN" altLang="en-US" sz="2000" b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各影响因数</a:t>
            </a:r>
            <a:r>
              <a:rPr lang="zh-CN" alt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具体分析</a:t>
            </a:r>
            <a:endParaRPr lang="zh-CN" altLang="en-US" sz="2000" b="0" dirty="0" smtClean="0">
              <a:solidFill>
                <a:schemeClr val="tx1">
                  <a:lumMod val="95000"/>
                  <a:lumOff val="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>
              <a:buClr>
                <a:srgbClr val="953735"/>
              </a:buClr>
              <a:buFont typeface="Wingdings" panose="05000000000000000000" charset="0"/>
              <a:buNone/>
            </a:pPr>
            <a:r>
              <a:rPr lang="zh-CN" altLang="en-US" sz="2000" b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</a:t>
            </a:r>
            <a:r>
              <a:rPr lang="zh-CN" altLang="en-US" sz="1800" b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腔体驻波比保护 真空系统 水冷控制系统 其他原因</a:t>
            </a:r>
            <a:endParaRPr lang="zh-CN" altLang="en-US" sz="2000" b="0" dirty="0" smtClean="0">
              <a:solidFill>
                <a:schemeClr val="tx1">
                  <a:lumMod val="95000"/>
                  <a:lumOff val="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buClr>
                <a:srgbClr val="953735"/>
              </a:buClr>
              <a:buFont typeface="Wingdings" panose="05000000000000000000" charset="0"/>
              <a:buChar char="Ø"/>
            </a:pP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2.3 DTL</a:t>
            </a:r>
            <a:r>
              <a:rPr lang="zh-CN" alt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运行稳定性统计</a:t>
            </a:r>
            <a:endParaRPr lang="zh-CN" altLang="en-US" sz="2000" b="0" dirty="0" smtClean="0">
              <a:solidFill>
                <a:schemeClr val="tx1">
                  <a:lumMod val="95000"/>
                  <a:lumOff val="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>
              <a:buClr>
                <a:srgbClr val="953735"/>
              </a:buClr>
              <a:buFont typeface="Wingdings" panose="05000000000000000000" charset="0"/>
              <a:buNone/>
            </a:pPr>
            <a:r>
              <a:rPr lang="zh-CN" altLang="en-US" sz="2000" b="1" dirty="0" smtClean="0"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三、 总结及下一步计划</a:t>
            </a:r>
            <a:endParaRPr lang="zh-CN" altLang="en-US" sz="2000" b="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Clr>
                <a:srgbClr val="953735"/>
              </a:buClr>
              <a:buFont typeface="Wingdings" panose="05000000000000000000" charset="0"/>
              <a:buNone/>
            </a:pPr>
            <a:endParaRPr lang="zh-CN" altLang="en-US" sz="2000" b="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 sz="6000" b="1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zh-CN" altLang="en-US" sz="6000" b="1">
                <a:solidFill>
                  <a:srgbClr val="0000FF"/>
                </a:solidFill>
              </a:rPr>
              <a:t>          谢谢大家！</a:t>
            </a:r>
            <a:endParaRPr lang="zh-CN" altLang="en-US" sz="6000" b="1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1935" y="207645"/>
            <a:ext cx="6248400" cy="457200"/>
          </a:xfrm>
        </p:spPr>
        <p:txBody>
          <a:bodyPr>
            <a:noAutofit/>
          </a:bodyPr>
          <a:lstStyle/>
          <a:p>
            <a:r>
              <a:rPr lang="en-US" sz="2800" dirty="0" smtClean="0">
                <a:sym typeface="+mn-ea"/>
              </a:rPr>
              <a:t>1.1 DTL</a:t>
            </a:r>
            <a:r>
              <a:rPr lang="zh-CN" altLang="en-US" sz="2800" dirty="0" smtClean="0">
                <a:sym typeface="+mn-ea"/>
              </a:rPr>
              <a:t>组成结构总体介绍</a:t>
            </a:r>
            <a:endParaRPr lang="zh-CN" altLang="en-US" sz="2800" dirty="0" smtClean="0">
              <a:sym typeface="+mn-e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27000" y="1194435"/>
            <a:ext cx="9053830" cy="2319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E:\展板\腔体照片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19625"/>
            <a:ext cx="9461500" cy="784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 descr="E:\展板\腔体照片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17446625"/>
            <a:ext cx="9461500" cy="784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2" descr="E:\展板\腔体照片.png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3735" y="3653790"/>
            <a:ext cx="2653030" cy="2349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21" descr="nfraware.PolarisOfficeForTablet/files/.polaris_temp/fImage12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3" y="3653477"/>
            <a:ext cx="3168352" cy="2349791"/>
          </a:xfrm>
          <a:prstGeom prst="rect">
            <a:avLst/>
          </a:prstGeom>
          <a:blipFill dpi="0" rotWithShape="0">
            <a:blip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6765" y="3580130"/>
            <a:ext cx="3232785" cy="24961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29310" y="6059170"/>
            <a:ext cx="19024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DTL</a:t>
            </a:r>
            <a:r>
              <a:rPr lang="zh-CN" altLang="en-US"/>
              <a:t>系统实物图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6146800" y="6059170"/>
            <a:ext cx="33147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CSNS SNS JPARC-DTL</a:t>
            </a:r>
            <a:r>
              <a:rPr lang="zh-CN" altLang="en-US"/>
              <a:t>参数对比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678555" y="6059170"/>
            <a:ext cx="17233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DTL</a:t>
            </a:r>
            <a:r>
              <a:rPr lang="zh-CN" altLang="zh-CN"/>
              <a:t>腔内部结构</a:t>
            </a:r>
            <a:endParaRPr lang="zh-CN" altLang="zh-CN"/>
          </a:p>
        </p:txBody>
      </p:sp>
      <p:sp>
        <p:nvSpPr>
          <p:cNvPr id="10" name="文本框 9"/>
          <p:cNvSpPr txBox="1"/>
          <p:nvPr/>
        </p:nvSpPr>
        <p:spPr>
          <a:xfrm>
            <a:off x="3972560" y="3145155"/>
            <a:ext cx="18942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DTL</a:t>
            </a:r>
            <a:r>
              <a:rPr lang="zh-CN" altLang="en-US"/>
              <a:t>系统布局图</a:t>
            </a:r>
            <a:endParaRPr lang="zh-CN" altLang="en-US"/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69529" y="121897"/>
            <a:ext cx="8072494" cy="725470"/>
          </a:xfrm>
        </p:spPr>
        <p:txBody>
          <a:bodyPr/>
          <a:p>
            <a:r>
              <a:rPr lang="en-US" altLang="zh-CN" sz="2800"/>
              <a:t>1.2 DTL</a:t>
            </a:r>
            <a:r>
              <a:rPr lang="zh-CN" altLang="en-US" sz="2800"/>
              <a:t>制造安装运行</a:t>
            </a:r>
            <a:r>
              <a:rPr lang="zh-CN" altLang="en-US" sz="2800">
                <a:sym typeface="+mn-ea"/>
              </a:rPr>
              <a:t>进程表</a:t>
            </a:r>
            <a:endParaRPr lang="zh-CN" altLang="en-US" sz="2800"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9240" y="998220"/>
            <a:ext cx="8533765" cy="370586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305435" y="4855210"/>
            <a:ext cx="8533130" cy="181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dirty="0" smtClean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 </a:t>
            </a:r>
            <a:r>
              <a:rPr lang="zh-CN" altLang="en-US" sz="1600" dirty="0" smtClean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制造安装时间进程</a:t>
            </a:r>
            <a:endParaRPr lang="zh-CN" altLang="en-US" sz="1600" dirty="0" smtClean="0"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r>
              <a:rPr lang="zh-CN" altLang="en-US" sz="1600" dirty="0" smtClean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sz="1600" dirty="0" smtClean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1</a:t>
            </a:r>
            <a:r>
              <a:rPr lang="zh-CN" altLang="en-US" sz="1600" dirty="0" smtClean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）</a:t>
            </a:r>
            <a:r>
              <a:rPr lang="en-US" altLang="zh-CN" sz="1600" dirty="0" smtClean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2007</a:t>
            </a:r>
            <a:r>
              <a:rPr lang="zh-CN" altLang="zh-CN" sz="1600" dirty="0" smtClean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～</a:t>
            </a:r>
            <a:r>
              <a:rPr lang="en-US" altLang="zh-CN" sz="1600" dirty="0" smtClean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2011</a:t>
            </a:r>
            <a:r>
              <a:rPr lang="zh-CN" altLang="en-US" sz="1600" dirty="0" smtClean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年  </a:t>
            </a:r>
            <a:r>
              <a:rPr lang="en-US" altLang="zh-CN" sz="1600" dirty="0" smtClean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DTL</a:t>
            </a:r>
            <a:r>
              <a:rPr lang="zh-CN" altLang="zh-CN" sz="1600" dirty="0" smtClean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预研样机历时</a:t>
            </a:r>
            <a:r>
              <a:rPr lang="en-US" altLang="zh-CN" sz="1600" dirty="0" smtClean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5</a:t>
            </a:r>
            <a:r>
              <a:rPr lang="zh-CN" altLang="zh-CN" sz="1600" dirty="0" smtClean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年时间，解决腔体和漂移管等关键部件的技术难题。</a:t>
            </a:r>
            <a:endParaRPr lang="zh-CN" altLang="zh-CN" sz="1600" dirty="0" smtClean="0"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r>
              <a:rPr lang="zh-CN" altLang="en-US" sz="1600">
                <a:latin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1600">
                <a:latin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sz="1600">
                <a:latin typeface="宋体" panose="02010600030101010101" pitchFamily="2" charset="-122"/>
                <a:cs typeface="宋体" panose="02010600030101010101" pitchFamily="2" charset="-122"/>
              </a:rPr>
              <a:t>）</a:t>
            </a:r>
            <a:r>
              <a:rPr lang="en-US" altLang="zh-CN" sz="1600" dirty="0" smtClean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2012</a:t>
            </a:r>
            <a:r>
              <a:rPr lang="zh-CN" altLang="zh-CN" sz="1600" dirty="0" smtClean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～</a:t>
            </a:r>
            <a:r>
              <a:rPr lang="en-US" altLang="zh-CN" sz="1600" dirty="0" smtClean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2014</a:t>
            </a:r>
            <a:r>
              <a:rPr lang="zh-CN" altLang="zh-CN" sz="1600" dirty="0" smtClean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年  设备加工阶段，全面监督进度和控制加工质量，保证设备加工顺利完成。</a:t>
            </a:r>
            <a:endParaRPr lang="zh-CN" altLang="zh-CN" sz="1600" dirty="0" smtClean="0"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r>
              <a:rPr lang="zh-CN" altLang="zh-CN" sz="1600" dirty="0" smtClean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sz="1600" dirty="0" smtClean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3</a:t>
            </a:r>
            <a:r>
              <a:rPr lang="zh-CN" altLang="zh-CN" sz="1600" dirty="0" smtClean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）</a:t>
            </a:r>
            <a:r>
              <a:rPr lang="en-US" altLang="zh-CN" sz="1600" dirty="0" smtClean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2014</a:t>
            </a:r>
            <a:r>
              <a:rPr lang="zh-CN" altLang="zh-CN" sz="1600" dirty="0" smtClean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年</a:t>
            </a:r>
            <a:r>
              <a:rPr lang="en-US" altLang="zh-CN" sz="1600" dirty="0" smtClean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9</a:t>
            </a:r>
            <a:r>
              <a:rPr lang="zh-CN" altLang="zh-CN" sz="1600" dirty="0" smtClean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月  开始启动漂移管准直安装，历时约</a:t>
            </a:r>
            <a:r>
              <a:rPr lang="en-US" altLang="zh-CN" sz="1600" dirty="0" smtClean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zh-CN" sz="1600" dirty="0" smtClean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年时间，完成了全部</a:t>
            </a:r>
            <a:r>
              <a:rPr lang="en-US" altLang="zh-CN" sz="1600" dirty="0" smtClean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153</a:t>
            </a:r>
            <a:r>
              <a:rPr lang="zh-CN" altLang="zh-CN" sz="1600" dirty="0" smtClean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台漂移管的组装。</a:t>
            </a:r>
            <a:endParaRPr lang="zh-CN" altLang="zh-CN" sz="1600" dirty="0" smtClean="0"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r>
              <a:rPr lang="zh-CN" altLang="zh-CN" sz="1600" dirty="0" smtClean="0">
                <a:latin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1600" dirty="0" smtClean="0">
                <a:latin typeface="宋体" panose="02010600030101010101" pitchFamily="2" charset="-122"/>
                <a:cs typeface="宋体" panose="02010600030101010101" pitchFamily="2" charset="-122"/>
              </a:rPr>
              <a:t>4</a:t>
            </a:r>
            <a:r>
              <a:rPr lang="zh-CN" altLang="zh-CN" sz="1600" dirty="0" smtClean="0">
                <a:latin typeface="宋体" panose="02010600030101010101" pitchFamily="2" charset="-122"/>
                <a:cs typeface="宋体" panose="02010600030101010101" pitchFamily="2" charset="-122"/>
              </a:rPr>
              <a:t>）</a:t>
            </a:r>
            <a:r>
              <a:rPr lang="en-US" altLang="zh-CN" sz="1600" dirty="0" smtClean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2015</a:t>
            </a:r>
            <a:r>
              <a:rPr lang="zh-CN" altLang="zh-CN" sz="1600" dirty="0" smtClean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年</a:t>
            </a:r>
            <a:r>
              <a:rPr lang="en-US" altLang="zh-CN" sz="1600" dirty="0" smtClean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12</a:t>
            </a:r>
            <a:r>
              <a:rPr lang="zh-CN" altLang="zh-CN" sz="1600" dirty="0" smtClean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月</a:t>
            </a:r>
            <a:r>
              <a:rPr lang="zh-CN" altLang="zh-CN" sz="1600" dirty="0" smtClean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首段</a:t>
            </a:r>
            <a:r>
              <a:rPr lang="en-US" altLang="zh-CN" sz="1600" dirty="0" smtClean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DTL</a:t>
            </a:r>
            <a:r>
              <a:rPr lang="zh-CN" altLang="zh-CN" sz="1600" dirty="0" smtClean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腔体成功安装至东莞</a:t>
            </a:r>
            <a:r>
              <a:rPr lang="en-US" altLang="zh-CN" sz="1600" dirty="0" smtClean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CSNS</a:t>
            </a:r>
            <a:r>
              <a:rPr lang="zh-CN" altLang="zh-CN" sz="1600" dirty="0" smtClean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园区直线隧道。</a:t>
            </a:r>
            <a:endParaRPr lang="zh-CN" altLang="zh-CN" sz="1600" dirty="0" smtClean="0"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r>
              <a:rPr lang="zh-CN" altLang="en-US" sz="1600" dirty="0" smtClean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sz="1600" dirty="0" smtClean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5</a:t>
            </a:r>
            <a:r>
              <a:rPr lang="zh-CN" altLang="en-US" sz="1600" dirty="0" smtClean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）</a:t>
            </a:r>
            <a:r>
              <a:rPr lang="en-US" altLang="zh-CN" sz="1600" dirty="0" smtClean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2016</a:t>
            </a:r>
            <a:r>
              <a:rPr lang="zh-CN" altLang="zh-CN" sz="1600" dirty="0" smtClean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年</a:t>
            </a:r>
            <a:r>
              <a:rPr lang="en-US" altLang="zh-CN" sz="1600" dirty="0" smtClean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1</a:t>
            </a:r>
            <a:r>
              <a:rPr lang="zh-CN" altLang="zh-CN" sz="1600" dirty="0" smtClean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月</a:t>
            </a:r>
            <a:r>
              <a:rPr lang="en-US" altLang="zh-CN" sz="1600" dirty="0" smtClean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18</a:t>
            </a:r>
            <a:r>
              <a:rPr lang="zh-CN" altLang="zh-CN" sz="1600" dirty="0" smtClean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日 </a:t>
            </a:r>
            <a:r>
              <a:rPr lang="zh-CN" altLang="zh-CN" sz="1600" dirty="0" smtClean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首段</a:t>
            </a:r>
            <a:r>
              <a:rPr lang="en-US" altLang="zh-CN" sz="1600" dirty="0" smtClean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DTL</a:t>
            </a:r>
            <a:r>
              <a:rPr lang="zh-CN" altLang="zh-CN" sz="1600" dirty="0" smtClean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腔成功出束，主要束流参数达到设计指标。</a:t>
            </a:r>
            <a:endParaRPr lang="zh-CN" altLang="zh-CN" sz="1600" dirty="0" smtClean="0"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r>
              <a:rPr lang="zh-CN" altLang="zh-CN" sz="1600" dirty="0" smtClean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sz="1600" dirty="0" smtClean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6</a:t>
            </a:r>
            <a:r>
              <a:rPr lang="zh-CN" altLang="zh-CN" sz="1600" dirty="0" smtClean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）</a:t>
            </a:r>
            <a:r>
              <a:rPr lang="en-US" altLang="zh-CN" sz="1600" dirty="0" smtClean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2016</a:t>
            </a:r>
            <a:r>
              <a:rPr lang="zh-CN" altLang="zh-CN" sz="1600" dirty="0" smtClean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年</a:t>
            </a:r>
            <a:r>
              <a:rPr lang="en-US" altLang="zh-CN" sz="1600" dirty="0" smtClean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10</a:t>
            </a:r>
            <a:r>
              <a:rPr lang="zh-CN" altLang="zh-CN" sz="1600" dirty="0" smtClean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月 完成所有</a:t>
            </a:r>
            <a:r>
              <a:rPr lang="en-US" altLang="zh-CN" sz="1600" dirty="0" smtClean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DTL</a:t>
            </a:r>
            <a:r>
              <a:rPr lang="zh-CN" altLang="zh-CN" sz="1600" dirty="0" smtClean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加速器隧道安装，并完成了各类调试</a:t>
            </a:r>
            <a:r>
              <a:rPr lang="zh-CN" altLang="en-US" sz="1600" dirty="0" smtClean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  <a:endParaRPr lang="zh-CN" altLang="en-US" sz="1600" dirty="0" smtClean="0">
              <a:solidFill>
                <a:srgbClr val="FF0000"/>
              </a:solidFill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1589" y="111102"/>
            <a:ext cx="8072494" cy="725470"/>
          </a:xfrm>
        </p:spPr>
        <p:txBody>
          <a:bodyPr/>
          <a:p>
            <a:r>
              <a:rPr lang="en-US" altLang="zh-CN" sz="2800">
                <a:sym typeface="+mn-ea"/>
              </a:rPr>
              <a:t>1.3 DTL</a:t>
            </a:r>
            <a:r>
              <a:rPr lang="zh-CN" altLang="en-US" sz="2800">
                <a:sym typeface="+mn-ea"/>
              </a:rPr>
              <a:t>调束运行阶段进程</a:t>
            </a:r>
            <a:endParaRPr lang="zh-CN" altLang="en-US" sz="2800"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4810" y="1103630"/>
            <a:ext cx="8373745" cy="375539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46710" y="4859020"/>
            <a:ext cx="8449310" cy="181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 dirty="0" smtClean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调束运行时间进程</a:t>
            </a:r>
            <a:endParaRPr lang="zh-CN" altLang="en-US" sz="1600" dirty="0" smtClean="0"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r>
              <a:rPr lang="zh-CN" altLang="en-US" sz="1600" dirty="0" smtClean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sz="1600" dirty="0" smtClean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1</a:t>
            </a:r>
            <a:r>
              <a:rPr lang="zh-CN" altLang="en-US" sz="1600" dirty="0" smtClean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）</a:t>
            </a:r>
            <a:r>
              <a:rPr lang="en-US" altLang="zh-CN" sz="1600" dirty="0" smtClean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2016.01.11</a:t>
            </a:r>
            <a:r>
              <a:rPr lang="zh-CN" altLang="en-US" sz="1600" dirty="0" smtClean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en-US" altLang="zh-CN" sz="1600" dirty="0" smtClean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DTL1</a:t>
            </a:r>
            <a:r>
              <a:rPr lang="zh-CN" altLang="en-US" sz="1600" dirty="0" smtClean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成功出束</a:t>
            </a:r>
            <a:r>
              <a:rPr lang="en-US" altLang="zh-CN" sz="1600" dirty="0" smtClean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21MeV</a:t>
            </a:r>
            <a:r>
              <a:rPr lang="zh-CN" altLang="en-US" sz="1600" dirty="0" smtClean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， 束流通过率</a:t>
            </a:r>
            <a:r>
              <a:rPr lang="en-US" altLang="zh-CN" sz="1600" dirty="0" smtClean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100%</a:t>
            </a:r>
            <a:r>
              <a:rPr lang="zh-CN" altLang="en-US" sz="1600" dirty="0" smtClean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  <a:endParaRPr lang="zh-CN" altLang="zh-CN" sz="1600" dirty="0" smtClean="0">
              <a:solidFill>
                <a:srgbClr val="FF0000"/>
              </a:solidFill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r>
              <a:rPr lang="zh-CN" altLang="en-US" sz="160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sz="160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en-US" sz="160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）</a:t>
            </a:r>
            <a:r>
              <a:rPr lang="en-US" altLang="zh-CN" sz="1600" dirty="0" smtClean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2016.11.28   40MeV</a:t>
            </a:r>
            <a:r>
              <a:rPr lang="zh-CN" altLang="en-US" sz="1600" dirty="0" smtClean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束流到直线末端废束站</a:t>
            </a:r>
            <a:endParaRPr lang="en-US" altLang="zh-CN" sz="1600" b="0" dirty="0" smtClean="0">
              <a:solidFill>
                <a:srgbClr val="FF0000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 sz="1600" dirty="0" smtClean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sz="1600" dirty="0" smtClean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3</a:t>
            </a:r>
            <a:r>
              <a:rPr lang="zh-CN" altLang="en-US" sz="1600" dirty="0" smtClean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）</a:t>
            </a:r>
            <a:r>
              <a:rPr lang="en-US" altLang="zh-CN" sz="1600" dirty="0" smtClean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2017.04.24 61MeV</a:t>
            </a:r>
            <a:r>
              <a:rPr lang="zh-CN" altLang="en-US" sz="1600" dirty="0" smtClean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束流到直线末端废束站</a:t>
            </a:r>
            <a:endParaRPr lang="zh-CN" altLang="en-US" sz="1600" dirty="0" smtClean="0"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r>
              <a:rPr lang="zh-CN" altLang="en-US" sz="1600" dirty="0" smtClean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sz="1600" dirty="0" smtClean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4</a:t>
            </a:r>
            <a:r>
              <a:rPr lang="zh-CN" altLang="en-US" sz="1600" dirty="0" smtClean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）</a:t>
            </a:r>
            <a:r>
              <a:rPr lang="en-US" altLang="zh-CN" sz="1600" dirty="0" smtClean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2017.07.07  </a:t>
            </a:r>
            <a:r>
              <a:rPr lang="zh-CN" altLang="en-US" sz="1600" dirty="0" smtClean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束流加速到</a:t>
            </a:r>
            <a:r>
              <a:rPr lang="en-US" altLang="zh-CN" sz="1600" dirty="0" smtClean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1.6GeV  2017.08.28 </a:t>
            </a:r>
            <a:r>
              <a:rPr lang="zh-CN" altLang="en-US" sz="1600" dirty="0" smtClean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打靶获得第一束中子</a:t>
            </a:r>
            <a:endParaRPr lang="en-US" altLang="zh-CN" sz="1600" dirty="0" smtClean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r>
              <a:rPr lang="zh-CN" altLang="zh-CN" sz="1600" dirty="0" smtClean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sz="1600" dirty="0" smtClean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5</a:t>
            </a:r>
            <a:r>
              <a:rPr lang="zh-CN" altLang="zh-CN" sz="1600" dirty="0" smtClean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）</a:t>
            </a:r>
            <a:r>
              <a:rPr lang="en-US" altLang="zh-CN" sz="1600" dirty="0" smtClean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2017.11.01  1Hz</a:t>
            </a:r>
            <a:r>
              <a:rPr lang="zh-CN" altLang="en-US" sz="1600" dirty="0" smtClean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束流打靶运行 </a:t>
            </a:r>
            <a:r>
              <a:rPr lang="en-US" altLang="zh-CN" sz="1600" dirty="0" smtClean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2017.11.09  25Hz</a:t>
            </a:r>
            <a:r>
              <a:rPr lang="zh-CN" altLang="en-US" sz="1600" dirty="0" smtClean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束流打靶，束流平均功率达到</a:t>
            </a:r>
            <a:r>
              <a:rPr lang="en-US" altLang="zh-CN" sz="1600" dirty="0" smtClean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10kW</a:t>
            </a:r>
            <a:endParaRPr lang="en-US" altLang="zh-CN" sz="1600" dirty="0" smtClean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r>
              <a:rPr lang="zh-CN" altLang="en-US" sz="1600" dirty="0" smtClean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sz="1600" dirty="0" smtClean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6</a:t>
            </a:r>
            <a:r>
              <a:rPr lang="zh-CN" altLang="en-US" sz="1600" dirty="0" smtClean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）</a:t>
            </a:r>
            <a:r>
              <a:rPr lang="en-US" altLang="zh-CN" sz="1600" dirty="0" smtClean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2018.01.05 80MeV</a:t>
            </a:r>
            <a:r>
              <a:rPr lang="zh-CN" altLang="en-US" sz="1600" dirty="0" smtClean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束流到直线末端废束站，</a:t>
            </a:r>
            <a:r>
              <a:rPr lang="en-US" altLang="zh-CN" sz="1600" dirty="0" smtClean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2018.01.18  80MeV</a:t>
            </a:r>
            <a:r>
              <a:rPr lang="zh-CN" altLang="en-US" sz="1600" dirty="0" smtClean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束流加速到</a:t>
            </a:r>
            <a:r>
              <a:rPr lang="en-US" altLang="zh-CN" sz="1600" dirty="0" smtClean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1.6GeV</a:t>
            </a:r>
            <a:r>
              <a:rPr lang="zh-CN" altLang="en-US" sz="1600" dirty="0" smtClean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  <a:endParaRPr lang="zh-CN" altLang="en-US" sz="1600" dirty="0" smtClean="0">
              <a:solidFill>
                <a:srgbClr val="FF0000"/>
              </a:solidFill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6984" y="153012"/>
            <a:ext cx="8072494" cy="725470"/>
          </a:xfrm>
        </p:spPr>
        <p:txBody>
          <a:bodyPr/>
          <a:p>
            <a:r>
              <a:rPr lang="en-US" altLang="zh-CN" sz="2800"/>
              <a:t>2.1 </a:t>
            </a:r>
            <a:r>
              <a:rPr lang="zh-CN" altLang="en-US" sz="2800"/>
              <a:t>影</a:t>
            </a:r>
            <a:r>
              <a:rPr lang="zh-CN" altLang="en-US" sz="2800">
                <a:sym typeface="+mn-ea"/>
              </a:rPr>
              <a:t>响</a:t>
            </a:r>
            <a:r>
              <a:rPr lang="en-US" altLang="zh-CN" sz="2800">
                <a:sym typeface="+mn-ea"/>
              </a:rPr>
              <a:t>DTL</a:t>
            </a:r>
            <a:r>
              <a:rPr lang="zh-CN" altLang="en-US" sz="2800">
                <a:sym typeface="+mn-ea"/>
              </a:rPr>
              <a:t>稳定运行的因素</a:t>
            </a:r>
            <a:endParaRPr lang="zh-CN" altLang="en-US" sz="2800">
              <a:sym typeface="+mn-ea"/>
            </a:endParaRPr>
          </a:p>
        </p:txBody>
      </p:sp>
      <p:sp>
        <p:nvSpPr>
          <p:cNvPr id="4" name="流程图: 可选过程 3"/>
          <p:cNvSpPr/>
          <p:nvPr/>
        </p:nvSpPr>
        <p:spPr>
          <a:xfrm>
            <a:off x="4629785" y="1526540"/>
            <a:ext cx="2916555" cy="1655445"/>
          </a:xfrm>
          <a:prstGeom prst="flowChartAlternateProcess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流程图: 可选过程 4"/>
          <p:cNvSpPr/>
          <p:nvPr/>
        </p:nvSpPr>
        <p:spPr>
          <a:xfrm>
            <a:off x="1132840" y="1526540"/>
            <a:ext cx="2916555" cy="1655445"/>
          </a:xfrm>
          <a:prstGeom prst="flowChartAlternateProcess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流程图: 可选过程 5"/>
          <p:cNvSpPr/>
          <p:nvPr/>
        </p:nvSpPr>
        <p:spPr>
          <a:xfrm>
            <a:off x="4629785" y="4159250"/>
            <a:ext cx="2916555" cy="1655445"/>
          </a:xfrm>
          <a:prstGeom prst="flowChartAlternateProcess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流程图: 可选过程 6"/>
          <p:cNvSpPr/>
          <p:nvPr/>
        </p:nvSpPr>
        <p:spPr>
          <a:xfrm>
            <a:off x="1132840" y="4159250"/>
            <a:ext cx="2916555" cy="1655445"/>
          </a:xfrm>
          <a:prstGeom prst="flowChartAlternateProcess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051425" y="2062480"/>
            <a:ext cx="20732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真空系统</a:t>
            </a:r>
            <a:endParaRPr lang="zh-CN" altLang="en-US" sz="3200"/>
          </a:p>
        </p:txBody>
      </p:sp>
      <p:sp>
        <p:nvSpPr>
          <p:cNvPr id="9" name="文本框 8"/>
          <p:cNvSpPr txBox="1"/>
          <p:nvPr/>
        </p:nvSpPr>
        <p:spPr>
          <a:xfrm>
            <a:off x="1166495" y="4695190"/>
            <a:ext cx="29749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水冷 温度 控制</a:t>
            </a:r>
            <a:endParaRPr lang="zh-CN" altLang="en-US" sz="3200"/>
          </a:p>
        </p:txBody>
      </p:sp>
      <p:sp>
        <p:nvSpPr>
          <p:cNvPr id="10" name="文本框 9"/>
          <p:cNvSpPr txBox="1"/>
          <p:nvPr/>
        </p:nvSpPr>
        <p:spPr>
          <a:xfrm>
            <a:off x="1475740" y="1978025"/>
            <a:ext cx="2357120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驻波比保护</a:t>
            </a:r>
            <a:endParaRPr lang="zh-CN" altLang="en-US" sz="3200"/>
          </a:p>
          <a:p>
            <a:r>
              <a:rPr lang="zh-CN" altLang="en-US" sz="2000"/>
              <a:t>    （腔体打火）</a:t>
            </a:r>
            <a:endParaRPr lang="zh-CN" altLang="en-US" sz="2000"/>
          </a:p>
        </p:txBody>
      </p:sp>
      <p:sp>
        <p:nvSpPr>
          <p:cNvPr id="11" name="文本框 10"/>
          <p:cNvSpPr txBox="1"/>
          <p:nvPr/>
        </p:nvSpPr>
        <p:spPr>
          <a:xfrm>
            <a:off x="4807585" y="4448810"/>
            <a:ext cx="256095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zh-CN" sz="3200"/>
              <a:t>其他原因</a:t>
            </a:r>
            <a:endParaRPr lang="zh-CN" altLang="zh-CN" sz="3200"/>
          </a:p>
          <a:p>
            <a:pPr algn="ctr"/>
            <a:r>
              <a:rPr lang="zh-CN" altLang="zh-CN" sz="1600"/>
              <a:t>（</a:t>
            </a:r>
            <a:r>
              <a:rPr lang="en-US" altLang="zh-CN" sz="1600"/>
              <a:t>DT</a:t>
            </a:r>
            <a:r>
              <a:rPr lang="zh-CN" altLang="zh-CN" sz="1600"/>
              <a:t>电源、</a:t>
            </a:r>
            <a:endParaRPr lang="zh-CN" altLang="zh-CN" sz="1600"/>
          </a:p>
          <a:p>
            <a:pPr algn="ctr"/>
            <a:r>
              <a:rPr lang="zh-CN" altLang="zh-CN" sz="1600"/>
              <a:t>功率源、束流等）</a:t>
            </a:r>
            <a:endParaRPr lang="zh-CN" altLang="zh-CN" sz="1600"/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7939" y="132692"/>
            <a:ext cx="8072494" cy="725470"/>
          </a:xfrm>
        </p:spPr>
        <p:txBody>
          <a:bodyPr/>
          <a:p>
            <a:r>
              <a:rPr lang="en-US" altLang="zh-CN" sz="2800"/>
              <a:t>2.2.1 DTL</a:t>
            </a:r>
            <a:r>
              <a:rPr lang="zh-CN" altLang="en-US" sz="2800"/>
              <a:t>腔体驻波比保护</a:t>
            </a:r>
            <a:r>
              <a:rPr lang="en-US" altLang="zh-CN" sz="2800"/>
              <a:t>——</a:t>
            </a:r>
            <a:r>
              <a:rPr lang="zh-CN" altLang="en-US" sz="2800"/>
              <a:t>老炼阶段进程</a:t>
            </a:r>
            <a:r>
              <a:rPr lang="en-US" altLang="zh-CN" sz="2800"/>
              <a:t>1</a:t>
            </a:r>
            <a:endParaRPr lang="en-US" altLang="zh-CN" sz="28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3855" y="1059815"/>
            <a:ext cx="8344535" cy="348932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1946275" y="4498658"/>
            <a:ext cx="5080000" cy="2755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0" indent="304800" algn="ctr"/>
            <a:r>
              <a:rPr lang="en-US" sz="1200" b="0">
                <a:latin typeface="Times New Roman" panose="02020603050405020304" pitchFamily="18" charset="0"/>
                <a:ea typeface="宋体" panose="02010600030101010101" pitchFamily="2" charset="-122"/>
              </a:rPr>
              <a:t>DTL-1,2,3,4</a:t>
            </a:r>
            <a:r>
              <a:rPr lang="zh-CN" sz="1200" b="0">
                <a:ea typeface="宋体" panose="02010600030101010101" pitchFamily="2" charset="-122"/>
              </a:rPr>
              <a:t>腔老炼情况表</a:t>
            </a:r>
            <a:endParaRPr lang="en-US" altLang="zh-CN"/>
          </a:p>
        </p:txBody>
      </p:sp>
      <p:graphicFrame>
        <p:nvGraphicFramePr>
          <p:cNvPr id="5" name="表格 4"/>
          <p:cNvGraphicFramePr/>
          <p:nvPr/>
        </p:nvGraphicFramePr>
        <p:xfrm>
          <a:off x="499745" y="4774565"/>
          <a:ext cx="8178800" cy="18199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98550"/>
                <a:gridCol w="780415"/>
                <a:gridCol w="701040"/>
                <a:gridCol w="723900"/>
                <a:gridCol w="714375"/>
                <a:gridCol w="713740"/>
                <a:gridCol w="1498600"/>
                <a:gridCol w="1948180"/>
              </a:tblGrid>
              <a:tr h="37528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目标参数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DTL-1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DTL-2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DTL-3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DTL-4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2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展脉宽老炼</a:t>
                      </a:r>
                      <a:r>
                        <a:rPr lang="en-US" altLang="zh-CN" sz="12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en-US" altLang="zh-CN" sz="12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20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展脉宽老炼</a:t>
                      </a:r>
                      <a:r>
                        <a:rPr lang="en-US" altLang="zh-CN" sz="120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2</a:t>
                      </a:r>
                      <a:endParaRPr lang="en-US" altLang="zh-CN" sz="12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  <a:sym typeface="+mn-ea"/>
                      </a:endParaRPr>
                    </a:p>
                    <a:p>
                      <a:pPr indent="0" algn="ctr">
                        <a:buNone/>
                      </a:pPr>
                      <a:endParaRPr lang="en-US" altLang="zh-CN" sz="12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5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腔体谐振频率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324MHz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324MHz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324MHz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324MHz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324MHz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324MHz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324MHz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5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重复频率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25Hz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25Hz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25Hz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25Hz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25Hz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25Hz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25Hz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828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脉宽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650us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650us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700us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700us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700us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150us—400us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400—650us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进腔峰值功率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1.5MW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1.5MW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1.67MW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1.65MW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1.53MW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200" b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1.6MW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200" b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1.6MW</a:t>
                      </a:r>
                      <a:endParaRPr lang="zh-CN" altLang="en-US" sz="12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耗时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约61天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约21天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约14天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约10天</a:t>
                      </a:r>
                      <a:endParaRPr lang="en-US" altLang="en-US" sz="1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200" b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r>
                        <a:rPr lang="zh-CN" altLang="en-US" sz="12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天</a:t>
                      </a:r>
                      <a:endParaRPr lang="zh-CN" altLang="en-US" sz="12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200" b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r>
                        <a:rPr lang="zh-CN" altLang="en-US" sz="12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天</a:t>
                      </a:r>
                      <a:endParaRPr lang="zh-CN" altLang="en-US" sz="12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781685" y="6751003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0" indent="304800" algn="ctr"/>
            <a:r>
              <a:rPr lang="en-US" sz="1200" b="0">
                <a:latin typeface="Times New Roman" panose="02020603050405020304" pitchFamily="18" charset="0"/>
                <a:ea typeface="宋体" panose="02010600030101010101" pitchFamily="2" charset="-122"/>
              </a:rPr>
              <a:t> </a:t>
            </a:r>
            <a:endParaRPr lang="zh-CN" altLang="en-US"/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387" name="图片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68600" y="4201160"/>
            <a:ext cx="3151188" cy="1565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8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3925" y="4201160"/>
            <a:ext cx="2816225" cy="1635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9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458788" y="3755073"/>
            <a:ext cx="1743075" cy="2457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92" name="文本框 4"/>
          <p:cNvSpPr txBox="1"/>
          <p:nvPr/>
        </p:nvSpPr>
        <p:spPr>
          <a:xfrm>
            <a:off x="576580" y="6060440"/>
            <a:ext cx="1605280" cy="33718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1600" dirty="0" smtClean="0">
                <a:solidFill>
                  <a:schemeClr val="dk1"/>
                </a:solidFill>
                <a:latin typeface="+mn-lt"/>
                <a:ea typeface="+mn-ea"/>
                <a:sym typeface="宋体" panose="02010600030101010101" pitchFamily="2" charset="-122"/>
              </a:rPr>
              <a:t>实验记录纸质版</a:t>
            </a:r>
            <a:endParaRPr lang="zh-CN" altLang="en-US" sz="1600" dirty="0" smtClean="0">
              <a:solidFill>
                <a:schemeClr val="dk1"/>
              </a:solidFill>
              <a:latin typeface="+mn-lt"/>
              <a:ea typeface="+mn-ea"/>
              <a:sym typeface="宋体" panose="02010600030101010101" pitchFamily="2" charset="-122"/>
            </a:endParaRPr>
          </a:p>
        </p:txBody>
      </p:sp>
      <p:sp>
        <p:nvSpPr>
          <p:cNvPr id="16393" name="文本框 5"/>
          <p:cNvSpPr txBox="1"/>
          <p:nvPr/>
        </p:nvSpPr>
        <p:spPr>
          <a:xfrm>
            <a:off x="5392103" y="6060123"/>
            <a:ext cx="1605280" cy="33718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l"/>
            <a:r>
              <a:rPr lang="zh-CN" altLang="en-US" sz="1600" dirty="0" smtClean="0">
                <a:solidFill>
                  <a:schemeClr val="dk1"/>
                </a:solidFill>
                <a:latin typeface="+mn-lt"/>
                <a:ea typeface="+mn-ea"/>
                <a:sym typeface="宋体" panose="02010600030101010101" pitchFamily="2" charset="-122"/>
              </a:rPr>
              <a:t>实验记录电子版</a:t>
            </a:r>
            <a:endParaRPr lang="zh-CN" altLang="en-US" sz="1600" dirty="0" smtClean="0">
              <a:solidFill>
                <a:schemeClr val="dk1"/>
              </a:solidFill>
              <a:latin typeface="+mn-lt"/>
              <a:ea typeface="+mn-ea"/>
              <a:sym typeface="宋体" panose="02010600030101010101" pitchFamily="2" charset="-122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101600" y="1111250"/>
            <a:ext cx="9074785" cy="2808605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B3EDF0"/>
                </a:solidFill>
              </a14:hiddenFill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p>
            <a:pPr marL="0" indent="0" eaLnBrk="1" latinLnBrk="0" hangingPunct="1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000" b="1" strike="noStrike" noProof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DTL腔体老炼所做的改善工作</a:t>
            </a:r>
            <a:endParaRPr lang="zh-CN" altLang="en-US" sz="1600" strike="noStrike" noProof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pPr marL="285750" indent="-285750" eaLnBrk="1" latinLnBrk="0" hangingPunct="1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600" strike="noStrike" noProof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由纸质档记录升级为电子档和纸质档同记录——更方便数据统计</a:t>
            </a:r>
            <a:endParaRPr lang="zh-CN" altLang="en-US" sz="1600" strike="noStrike" noProof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pPr marL="285750" indent="-285750" eaLnBrk="1" latinLnBrk="0" hangingPunct="1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6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记录腔体状态：幅值，脉宽，重复频率，功率，VSWR，故障次数，类型，时间等</a:t>
            </a:r>
            <a:endParaRPr lang="zh-CN" altLang="en-US" sz="160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  <a:p>
            <a:pPr marL="285750" indent="-285750" eaLnBrk="1" latinLnBrk="0" hangingPunct="1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6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JPARC相关专家讨论，提出进一步老炼腔体。对4台DTL腔体进行24小时不间断全面老炼，脉宽从50 μs逐步增加到400μs，腔体趋于稳定。</a:t>
            </a:r>
            <a:endParaRPr lang="zh-CN" altLang="en-US" sz="160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  <a:p>
            <a:pPr marL="285750" indent="-285750" eaLnBrk="1" latinLnBrk="0" hangingPunct="1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6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通过试验查找并解决DTL腔驻波比保护计数异常问题</a:t>
            </a:r>
            <a:endParaRPr lang="zh-CN" altLang="en-US" b="1" strike="noStrike" noProof="1" dirty="0" smtClean="0">
              <a:solidFill>
                <a:srgbClr val="FF0000"/>
              </a:solidFill>
              <a:sym typeface="+mn-ea"/>
            </a:endParaRPr>
          </a:p>
          <a:p>
            <a:pPr marL="285750" indent="-285750" eaLnBrk="1" latinLnBrk="0" hangingPunct="1">
              <a:lnSpc>
                <a:spcPct val="150000"/>
              </a:lnSpc>
              <a:buFont typeface="Wingdings" panose="05000000000000000000" charset="0"/>
              <a:buChar char="Ø"/>
            </a:pPr>
            <a:endParaRPr lang="zh-CN" altLang="en-US" b="1" strike="noStrike" noProof="1" dirty="0">
              <a:solidFill>
                <a:srgbClr val="FF0000"/>
              </a:solidFill>
              <a:sym typeface="宋体" panose="02010600030101010101" pitchFamily="2" charset="-122"/>
            </a:endParaRPr>
          </a:p>
          <a:p>
            <a:pPr marL="0" indent="0" fontAlgn="base">
              <a:buNone/>
            </a:pPr>
            <a:endParaRPr lang="zh-CN" altLang="en-US" b="1" strike="noStrike" noProof="1" dirty="0">
              <a:solidFill>
                <a:srgbClr val="FF0000"/>
              </a:solidFill>
            </a:endParaRPr>
          </a:p>
          <a:p>
            <a:pPr marL="0" indent="0" fontAlgn="base">
              <a:buNone/>
            </a:pPr>
            <a:endParaRPr kumimoji="0" lang="zh-CN" altLang="en-US" b="1" i="0" u="none" strike="noStrike" cap="none" normalizeH="0" baseline="0" noProof="1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195234" y="122532"/>
            <a:ext cx="8072494" cy="725470"/>
          </a:xfrm>
        </p:spPr>
        <p:txBody>
          <a:bodyPr/>
          <a:p>
            <a:r>
              <a:rPr lang="en-US" altLang="zh-CN" sz="2800"/>
              <a:t>2.2.2 DTL</a:t>
            </a:r>
            <a:r>
              <a:rPr lang="zh-CN" altLang="en-US" sz="2800"/>
              <a:t>腔体驻波比保护</a:t>
            </a:r>
            <a:r>
              <a:rPr lang="en-US" altLang="zh-CN" sz="2800"/>
              <a:t>——</a:t>
            </a:r>
            <a:r>
              <a:rPr lang="zh-CN" altLang="en-US" sz="2800"/>
              <a:t>老炼阶段进程</a:t>
            </a:r>
            <a:r>
              <a:rPr lang="en-US" altLang="zh-CN" sz="2800"/>
              <a:t>2</a:t>
            </a:r>
            <a:endParaRPr lang="en-US" altLang="zh-CN" sz="2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3" name="图表 2"/>
          <p:cNvGraphicFramePr/>
          <p:nvPr/>
        </p:nvGraphicFramePr>
        <p:xfrm>
          <a:off x="3128010" y="1106170"/>
          <a:ext cx="2853690" cy="2416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8" name="图表 7"/>
          <p:cNvGraphicFramePr/>
          <p:nvPr/>
        </p:nvGraphicFramePr>
        <p:xfrm>
          <a:off x="6102350" y="1106170"/>
          <a:ext cx="3021965" cy="2416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图表 5"/>
          <p:cNvGraphicFramePr/>
          <p:nvPr/>
        </p:nvGraphicFramePr>
        <p:xfrm>
          <a:off x="6102350" y="3810000"/>
          <a:ext cx="3021965" cy="2176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图表 3"/>
          <p:cNvGraphicFramePr/>
          <p:nvPr/>
        </p:nvGraphicFramePr>
        <p:xfrm>
          <a:off x="3110230" y="3810000"/>
          <a:ext cx="2888615" cy="2176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392" name="TextBox 10"/>
          <p:cNvSpPr txBox="1"/>
          <p:nvPr/>
        </p:nvSpPr>
        <p:spPr>
          <a:xfrm>
            <a:off x="130810" y="1243965"/>
            <a:ext cx="2795905" cy="55695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marL="285750" indent="-285750">
              <a:lnSpc>
                <a:spcPct val="200000"/>
              </a:lnSpc>
              <a:buFont typeface="Wingdings" panose="05000000000000000000" charset="0"/>
              <a:buChar char="Ø"/>
            </a:pPr>
            <a:r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zh-CN" altLang="en-US" sz="1600" dirty="0">
                <a:latin typeface="Arial" panose="020B0604020202020204" pitchFamily="34" charset="0"/>
                <a:ea typeface="宋体" panose="02010600030101010101" pitchFamily="2" charset="-122"/>
              </a:rPr>
              <a:t>四个腔平均保护次数呈下降趋势</a:t>
            </a:r>
            <a:endParaRPr lang="en-US" altLang="zh-CN" sz="1600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charset="0"/>
              <a:buChar char="Ø"/>
            </a:pPr>
            <a:r>
              <a:rPr lang="en-US" altLang="zh-CN" sz="1600" dirty="0">
                <a:latin typeface="Arial" panose="020B0604020202020204" pitchFamily="34" charset="0"/>
                <a:ea typeface="宋体" panose="02010600030101010101" pitchFamily="2" charset="-122"/>
              </a:rPr>
              <a:t> 5</a:t>
            </a:r>
            <a:r>
              <a:rPr lang="zh-CN" altLang="en-US" sz="1600" dirty="0">
                <a:latin typeface="Arial" panose="020B0604020202020204" pitchFamily="34" charset="0"/>
                <a:ea typeface="宋体" panose="02010600030101010101" pitchFamily="2" charset="-122"/>
              </a:rPr>
              <a:t>月保护次数增加是因为增大脉宽老炼，</a:t>
            </a:r>
            <a:r>
              <a:rPr lang="en-US" altLang="zh-CN" sz="1600" dirty="0">
                <a:latin typeface="Arial" panose="020B0604020202020204" pitchFamily="34" charset="0"/>
                <a:ea typeface="宋体" panose="02010600030101010101" pitchFamily="2" charset="-122"/>
              </a:rPr>
              <a:t> 6</a:t>
            </a:r>
            <a:r>
              <a:rPr lang="zh-CN" altLang="en-US" sz="1600" dirty="0">
                <a:latin typeface="Arial" panose="020B0604020202020204" pitchFamily="34" charset="0"/>
                <a:ea typeface="宋体" panose="02010600030101010101" pitchFamily="2" charset="-122"/>
              </a:rPr>
              <a:t>月 </a:t>
            </a:r>
            <a:r>
              <a:rPr lang="en-US" altLang="zh-CN" sz="1600" dirty="0">
                <a:latin typeface="Arial" panose="020B0604020202020204" pitchFamily="34" charset="0"/>
                <a:ea typeface="宋体" panose="02010600030101010101" pitchFamily="2" charset="-122"/>
              </a:rPr>
              <a:t>DTL4 </a:t>
            </a:r>
            <a:r>
              <a:rPr lang="zh-CN" altLang="en-US" sz="1600" dirty="0">
                <a:latin typeface="Arial" panose="020B0604020202020204" pitchFamily="34" charset="0"/>
                <a:ea typeface="宋体" panose="02010600030101010101" pitchFamily="2" charset="-122"/>
              </a:rPr>
              <a:t>腔体打火比以前频繁（展脉宽老炼时间不够）</a:t>
            </a:r>
            <a:endParaRPr lang="zh-CN" altLang="en-US" sz="1600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charset="0"/>
              <a:buChar char="Ø"/>
            </a:pPr>
            <a:r>
              <a:rPr lang="en-US" altLang="zh-CN" sz="1600" dirty="0">
                <a:latin typeface="Arial" panose="020B0604020202020204" pitchFamily="34" charset="0"/>
                <a:sym typeface="+mn-ea"/>
              </a:rPr>
              <a:t>7</a:t>
            </a:r>
            <a:r>
              <a:rPr lang="zh-CN" altLang="en-US" sz="1600" dirty="0">
                <a:latin typeface="Arial" panose="020B0604020202020204" pitchFamily="34" charset="0"/>
                <a:sym typeface="+mn-ea"/>
              </a:rPr>
              <a:t>月稳定出束期间，</a:t>
            </a:r>
            <a:r>
              <a:rPr lang="en-US" altLang="zh-CN" sz="1600" dirty="0">
                <a:latin typeface="Arial" panose="020B0604020202020204" pitchFamily="34" charset="0"/>
                <a:sym typeface="+mn-ea"/>
              </a:rPr>
              <a:t>DTL1 </a:t>
            </a:r>
            <a:r>
              <a:rPr lang="zh-CN" altLang="en-US" sz="1600" dirty="0">
                <a:latin typeface="Arial" panose="020B0604020202020204" pitchFamily="34" charset="0"/>
                <a:sym typeface="+mn-ea"/>
              </a:rPr>
              <a:t>，</a:t>
            </a:r>
            <a:r>
              <a:rPr lang="en-US" altLang="zh-CN" sz="1600" dirty="0">
                <a:latin typeface="Arial" panose="020B0604020202020204" pitchFamily="34" charset="0"/>
                <a:sym typeface="+mn-ea"/>
              </a:rPr>
              <a:t>DTL2</a:t>
            </a:r>
            <a:r>
              <a:rPr lang="zh-CN" altLang="en-US" sz="1600" dirty="0">
                <a:latin typeface="Arial" panose="020B0604020202020204" pitchFamily="34" charset="0"/>
                <a:sym typeface="+mn-ea"/>
              </a:rPr>
              <a:t>， </a:t>
            </a:r>
            <a:r>
              <a:rPr lang="en-US" altLang="zh-CN" sz="1600" dirty="0">
                <a:latin typeface="Arial" panose="020B0604020202020204" pitchFamily="34" charset="0"/>
                <a:sym typeface="+mn-ea"/>
              </a:rPr>
              <a:t>DTL3 </a:t>
            </a:r>
            <a:r>
              <a:rPr lang="zh-CN" altLang="en-US" sz="1600" dirty="0">
                <a:latin typeface="Arial" panose="020B0604020202020204" pitchFamily="34" charset="0"/>
                <a:sym typeface="+mn-ea"/>
              </a:rPr>
              <a:t>保护次数 小于</a:t>
            </a:r>
            <a:r>
              <a:rPr lang="en-US" altLang="zh-CN" sz="1600" dirty="0">
                <a:latin typeface="Arial" panose="020B0604020202020204" pitchFamily="34" charset="0"/>
                <a:sym typeface="+mn-ea"/>
              </a:rPr>
              <a:t>0.4/h</a:t>
            </a:r>
            <a:r>
              <a:rPr lang="zh-CN" altLang="en-US" sz="1600" dirty="0">
                <a:latin typeface="Arial" panose="020B0604020202020204" pitchFamily="34" charset="0"/>
                <a:sym typeface="+mn-ea"/>
              </a:rPr>
              <a:t>，相当于</a:t>
            </a:r>
            <a:r>
              <a:rPr lang="en-US" altLang="zh-CN" sz="1600" dirty="0">
                <a:latin typeface="Arial" panose="020B0604020202020204" pitchFamily="34" charset="0"/>
                <a:sym typeface="+mn-ea"/>
              </a:rPr>
              <a:t>1</a:t>
            </a:r>
            <a:r>
              <a:rPr lang="zh-CN" altLang="en-US" sz="1600" dirty="0">
                <a:latin typeface="Arial" panose="020B0604020202020204" pitchFamily="34" charset="0"/>
                <a:sym typeface="+mn-ea"/>
              </a:rPr>
              <a:t>天不超过</a:t>
            </a:r>
            <a:r>
              <a:rPr lang="en-US" altLang="zh-CN" sz="1600" dirty="0">
                <a:latin typeface="Arial" panose="020B0604020202020204" pitchFamily="34" charset="0"/>
                <a:sym typeface="+mn-ea"/>
              </a:rPr>
              <a:t>10</a:t>
            </a:r>
            <a:r>
              <a:rPr lang="zh-CN" altLang="en-US" sz="1600" dirty="0">
                <a:latin typeface="Arial" panose="020B0604020202020204" pitchFamily="34" charset="0"/>
                <a:sym typeface="+mn-ea"/>
              </a:rPr>
              <a:t>次。</a:t>
            </a:r>
            <a:r>
              <a:rPr lang="en-US" altLang="zh-CN" sz="1600" dirty="0">
                <a:latin typeface="Arial" panose="020B0604020202020204" pitchFamily="34" charset="0"/>
                <a:sym typeface="+mn-ea"/>
              </a:rPr>
              <a:t>DTL4 </a:t>
            </a:r>
            <a:r>
              <a:rPr lang="zh-CN" altLang="en-US" sz="1600" dirty="0">
                <a:latin typeface="Arial" panose="020B0604020202020204" pitchFamily="34" charset="0"/>
                <a:sym typeface="+mn-ea"/>
              </a:rPr>
              <a:t>保护次数 小于</a:t>
            </a:r>
            <a:r>
              <a:rPr lang="en-US" altLang="zh-CN" sz="1600" dirty="0">
                <a:latin typeface="Arial" panose="020B0604020202020204" pitchFamily="34" charset="0"/>
                <a:sym typeface="+mn-ea"/>
              </a:rPr>
              <a:t>1/h</a:t>
            </a:r>
            <a:r>
              <a:rPr lang="zh-CN" altLang="en-US" sz="1600" dirty="0">
                <a:latin typeface="Arial" panose="020B0604020202020204" pitchFamily="34" charset="0"/>
                <a:sym typeface="+mn-ea"/>
              </a:rPr>
              <a:t>。</a:t>
            </a:r>
            <a:endParaRPr lang="zh-CN" altLang="en-US" sz="1600" dirty="0"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6387" name="TextBox 3"/>
          <p:cNvSpPr txBox="1"/>
          <p:nvPr/>
        </p:nvSpPr>
        <p:spPr>
          <a:xfrm>
            <a:off x="-9525" y="1106170"/>
            <a:ext cx="3857625" cy="33718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1600" b="1" dirty="0">
                <a:latin typeface="Arial" panose="020B0604020202020204" pitchFamily="34" charset="0"/>
                <a:ea typeface="宋体" panose="02010600030101010101" pitchFamily="2" charset="-122"/>
              </a:rPr>
              <a:t>2018.1-2018.7 DTL</a:t>
            </a:r>
            <a:r>
              <a:rPr lang="zh-CN" altLang="en-US" sz="1600" b="1" dirty="0">
                <a:latin typeface="Arial" panose="020B0604020202020204" pitchFamily="34" charset="0"/>
                <a:ea typeface="宋体" panose="02010600030101010101" pitchFamily="2" charset="-122"/>
              </a:rPr>
              <a:t>老炼运行数据</a:t>
            </a:r>
            <a:endParaRPr lang="zh-CN" altLang="en-US" sz="16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393" name="文本框 5"/>
          <p:cNvSpPr txBox="1"/>
          <p:nvPr/>
        </p:nvSpPr>
        <p:spPr>
          <a:xfrm>
            <a:off x="4226243" y="6143308"/>
            <a:ext cx="4215130" cy="33718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l"/>
            <a:r>
              <a:rPr lang="en-US" altLang="zh-CN" sz="1600" dirty="0" smtClean="0">
                <a:solidFill>
                  <a:schemeClr val="dk1"/>
                </a:solidFill>
                <a:latin typeface="+mn-lt"/>
                <a:ea typeface="+mn-ea"/>
                <a:sym typeface="宋体" panose="02010600030101010101" pitchFamily="2" charset="-122"/>
              </a:rPr>
              <a:t>2018.01-07 </a:t>
            </a:r>
            <a:r>
              <a:rPr lang="zh-CN" altLang="zh-CN" sz="1600" dirty="0" smtClean="0">
                <a:solidFill>
                  <a:schemeClr val="dk1"/>
                </a:solidFill>
                <a:latin typeface="+mn-lt"/>
                <a:ea typeface="+mn-ea"/>
                <a:sym typeface="宋体" panose="02010600030101010101" pitchFamily="2" charset="-122"/>
              </a:rPr>
              <a:t>各腔驻波比保护次数统计（次</a:t>
            </a:r>
            <a:r>
              <a:rPr lang="en-US" altLang="zh-CN" sz="1600" dirty="0" smtClean="0">
                <a:solidFill>
                  <a:schemeClr val="dk1"/>
                </a:solidFill>
                <a:latin typeface="+mn-lt"/>
                <a:ea typeface="+mn-ea"/>
                <a:sym typeface="宋体" panose="02010600030101010101" pitchFamily="2" charset="-122"/>
              </a:rPr>
              <a:t>/H</a:t>
            </a:r>
            <a:r>
              <a:rPr lang="zh-CN" altLang="zh-CN" sz="1600" dirty="0" smtClean="0">
                <a:solidFill>
                  <a:schemeClr val="dk1"/>
                </a:solidFill>
                <a:latin typeface="+mn-lt"/>
                <a:ea typeface="+mn-ea"/>
                <a:sym typeface="宋体" panose="02010600030101010101" pitchFamily="2" charset="-122"/>
              </a:rPr>
              <a:t>）</a:t>
            </a:r>
            <a:endParaRPr lang="zh-CN" altLang="zh-CN" sz="1600" dirty="0" smtClean="0">
              <a:solidFill>
                <a:schemeClr val="dk1"/>
              </a:solidFill>
              <a:latin typeface="+mn-lt"/>
              <a:ea typeface="+mn-ea"/>
              <a:sym typeface="宋体" panose="02010600030101010101" pitchFamily="2" charset="-122"/>
            </a:endParaRP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195234" y="122532"/>
            <a:ext cx="8072494" cy="725470"/>
          </a:xfrm>
        </p:spPr>
        <p:txBody>
          <a:bodyPr>
            <a:normAutofit/>
          </a:bodyPr>
          <a:p>
            <a:r>
              <a:rPr lang="en-US" altLang="zh-CN" sz="2800"/>
              <a:t>2.2.3 DTL</a:t>
            </a:r>
            <a:r>
              <a:rPr lang="zh-CN" altLang="en-US" sz="2800">
                <a:sym typeface="+mn-ea"/>
              </a:rPr>
              <a:t>腔体打火情况</a:t>
            </a:r>
            <a:endParaRPr lang="zh-CN" altLang="en-US" sz="2800">
              <a:sym typeface="+mn-ea"/>
            </a:endParaRPr>
          </a:p>
        </p:txBody>
      </p:sp>
      <p:graphicFrame>
        <p:nvGraphicFramePr>
          <p:cNvPr id="2" name="图表 1"/>
          <p:cNvGraphicFramePr/>
          <p:nvPr/>
        </p:nvGraphicFramePr>
        <p:xfrm>
          <a:off x="3128010" y="1106170"/>
          <a:ext cx="2853690" cy="2416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" name="图表 4"/>
          <p:cNvGraphicFramePr/>
          <p:nvPr/>
        </p:nvGraphicFramePr>
        <p:xfrm>
          <a:off x="6102350" y="1106170"/>
          <a:ext cx="3021965" cy="2416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>
    <p:fade/>
  </p:transition>
</p:sld>
</file>

<file path=ppt/tags/tag1.xml><?xml version="1.0" encoding="utf-8"?>
<p:tagLst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3593</Words>
  <Application>WPS 演示</Application>
  <PresentationFormat>全屏显示(4:3)</PresentationFormat>
  <Paragraphs>431</Paragraphs>
  <Slides>20</Slides>
  <Notes>40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2" baseType="lpstr">
      <vt:lpstr>Arial</vt:lpstr>
      <vt:lpstr>宋体</vt:lpstr>
      <vt:lpstr>Wingdings</vt:lpstr>
      <vt:lpstr>Calibri</vt:lpstr>
      <vt:lpstr>微软雅黑</vt:lpstr>
      <vt:lpstr>Arial Black</vt:lpstr>
      <vt:lpstr>Times New Roman</vt:lpstr>
      <vt:lpstr>Wingdings</vt:lpstr>
      <vt:lpstr>Arial Unicode MS</vt:lpstr>
      <vt:lpstr>Calibri</vt:lpstr>
      <vt:lpstr>Times New Roman</vt:lpstr>
      <vt:lpstr>Office 主题</vt:lpstr>
      <vt:lpstr>CSNS DTL系统运行调试总结</vt:lpstr>
      <vt:lpstr>报告提纲</vt:lpstr>
      <vt:lpstr>1.1 DTL组成结构总体介绍</vt:lpstr>
      <vt:lpstr>1.2 DTL制造安装运行进程表</vt:lpstr>
      <vt:lpstr>1.3 DTL调束运行阶段进程</vt:lpstr>
      <vt:lpstr>2.1 影响DTL稳定运行的因素</vt:lpstr>
      <vt:lpstr>2.2.1 DTL腔体驻波比保护——老炼阶段进程1</vt:lpstr>
      <vt:lpstr>2.2.2 DTL腔体驻波比保护——老炼阶段进程2</vt:lpstr>
      <vt:lpstr>2.2.3 DTL腔体打火情况</vt:lpstr>
      <vt:lpstr>2.2.4 DTL真空系统故障统计 </vt:lpstr>
      <vt:lpstr>2.2.5 影响腔体真空的因素及解决方法</vt:lpstr>
      <vt:lpstr>2.2.6 真空系统 </vt:lpstr>
      <vt:lpstr>2.2.7 DTL水冷系统及控制系统组成</vt:lpstr>
      <vt:lpstr>2.2.8 水冷及控制系统可能存在的问题及改善方法</vt:lpstr>
      <vt:lpstr>2.2.9 水冷及控制系统可能存在的问题及改善方法</vt:lpstr>
      <vt:lpstr>2.2.10 水冷及控制系统可能存在的问题及改善方法</vt:lpstr>
      <vt:lpstr>2.2.11 其他原因</vt:lpstr>
      <vt:lpstr>2.3 DTL运行故障统计</vt:lpstr>
      <vt:lpstr>三、总结及下一步计划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Iris1118</cp:lastModifiedBy>
  <cp:revision>1702</cp:revision>
  <cp:lastPrinted>2013-10-17T01:59:00Z</cp:lastPrinted>
  <dcterms:created xsi:type="dcterms:W3CDTF">2012-09-04T11:33:00Z</dcterms:created>
  <dcterms:modified xsi:type="dcterms:W3CDTF">2018-09-05T08:11:16Z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2052-10.1.0.7469</vt:lpwstr>
  </property>
  <property fmtid="{D5CDD505-2E9C-101B-9397-08002B2CF9AE}" pid="3" name="KSORubyTemplateID">
    <vt:lpwstr>2</vt:lpwstr>
  </property>
</Properties>
</file>