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407" r:id="rId2"/>
    <p:sldId id="476" r:id="rId3"/>
    <p:sldId id="717" r:id="rId4"/>
    <p:sldId id="737" r:id="rId5"/>
    <p:sldId id="738" r:id="rId6"/>
    <p:sldId id="739" r:id="rId7"/>
    <p:sldId id="740" r:id="rId8"/>
    <p:sldId id="750" r:id="rId9"/>
    <p:sldId id="741" r:id="rId10"/>
    <p:sldId id="743" r:id="rId11"/>
    <p:sldId id="744" r:id="rId12"/>
    <p:sldId id="745" r:id="rId13"/>
    <p:sldId id="746" r:id="rId14"/>
    <p:sldId id="747" r:id="rId15"/>
    <p:sldId id="748" r:id="rId16"/>
    <p:sldId id="749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9900FF"/>
    <a:srgbClr val="CCCC00"/>
    <a:srgbClr val="FF66FF"/>
    <a:srgbClr val="FF00FF"/>
    <a:srgbClr val="99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6102" autoAdjust="0"/>
  </p:normalViewPr>
  <p:slideViewPr>
    <p:cSldViewPr>
      <p:cViewPr varScale="1">
        <p:scale>
          <a:sx n="68" d="100"/>
          <a:sy n="68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2D2A55-1AAA-4EEF-9C66-C614D3BFB0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7017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1E16EE-56B8-44FF-8530-11DADDB68A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4576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SSppt母板首页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305800" y="6477000"/>
            <a:ext cx="184150" cy="22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8000"/>
              </a:lnSpc>
              <a:defRPr/>
            </a:pPr>
            <a:endParaRPr lang="zh-CN" altLang="zh-CN" sz="1000" b="0">
              <a:solidFill>
                <a:schemeClr val="bg2"/>
              </a:solidFill>
              <a:latin typeface="Impact" pitchFamily="34" charset="0"/>
              <a:ea typeface="宋体" panose="02010600030101010101" pitchFamily="2" charset="-122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C29DC-CD51-4B86-B05F-AD146AC793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5125" y="838200"/>
            <a:ext cx="2033588" cy="5562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838200"/>
            <a:ext cx="5953125" cy="5562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479D-F935-4BD4-BAAC-6D15B30276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3E5FA-7362-4EA3-9599-B0C44ABEEC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EE77F-41CC-413E-973E-C8AEFCB4DE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9256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4563" y="1447800"/>
            <a:ext cx="39941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CDA9-ECE6-4967-B3C7-D6B76B64A2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3180-3E6A-4A72-8512-933D2A1C6E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13A6-6439-432A-99E0-945F7981D8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2B5CA-7929-478D-A2B7-30ABD109E71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AA4CB-B6C6-4811-B705-071E8A4E16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C78F-1A06-4020-907D-E7902DF2F4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未标题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1391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4D5E68"/>
                </a:solidFill>
                <a:latin typeface="Impact" panose="020B080603090205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6601EA2-F01C-458D-AA41-6DDE3BAADC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7872413" y="6513513"/>
            <a:ext cx="509587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r>
              <a:rPr lang="en-US" altLang="zh-CN" sz="900" b="0">
                <a:solidFill>
                  <a:srgbClr val="4D5E68"/>
                </a:solidFill>
                <a:latin typeface="Impact" pitchFamily="34" charset="0"/>
                <a:ea typeface="宋体" panose="02010600030101010101" pitchFamily="2" charset="-122"/>
              </a:rPr>
              <a:t>Page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468313" y="6524625"/>
            <a:ext cx="3810000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zh-CN" altLang="en-US" sz="900" b="0">
                <a:solidFill>
                  <a:schemeClr val="bg1"/>
                </a:solidFill>
                <a:latin typeface="Impact" pitchFamily="34" charset="0"/>
                <a:ea typeface="宋体" panose="02010600030101010101" pitchFamily="2" charset="-122"/>
              </a:rPr>
              <a:t>散裂中子源进展汇报  </a:t>
            </a:r>
            <a:fld id="{92C988A8-3FA8-4722-A9CB-83EDEF9CC403}" type="datetime4">
              <a:rPr lang="en-US" sz="900" b="0">
                <a:solidFill>
                  <a:schemeClr val="bg1"/>
                </a:solidFill>
                <a:latin typeface="Impact" pitchFamily="34" charset="0"/>
                <a:ea typeface="宋体" panose="02010600030101010101" pitchFamily="2" charset="-122"/>
              </a:rPr>
              <a:pPr eaLnBrk="0" hangingPunct="0">
                <a:defRPr/>
              </a:pPr>
              <a:t>September 13, 2018</a:t>
            </a:fld>
            <a:endParaRPr lang="zh-CN" altLang="en-US" sz="900" b="0">
              <a:solidFill>
                <a:schemeClr val="bg1"/>
              </a:solidFill>
              <a:latin typeface="Impact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4D5E68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30000"/>
        </a:spcBef>
        <a:spcAft>
          <a:spcPct val="20000"/>
        </a:spcAft>
        <a:buClr>
          <a:schemeClr val="tx1"/>
        </a:buClr>
        <a:buChar char="•"/>
        <a:defRPr sz="2100" b="1">
          <a:solidFill>
            <a:srgbClr val="1679B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20000"/>
        </a:spcAft>
        <a:buClr>
          <a:schemeClr val="tx1"/>
        </a:buClr>
        <a:buChar char="–"/>
        <a:defRPr sz="1900" b="1">
          <a:solidFill>
            <a:srgbClr val="4D5E68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 b="1">
          <a:solidFill>
            <a:srgbClr val="4D5E68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4D5E68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4D5E68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rgbClr val="4D5E68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68413"/>
            <a:ext cx="8382000" cy="4537075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chemeClr val="tx1"/>
                </a:solidFill>
                <a:ea typeface="华文新魏"/>
                <a:cs typeface="华文新魏"/>
              </a:rPr>
              <a:t/>
            </a:r>
            <a:br>
              <a:rPr lang="en-US" altLang="zh-CN" sz="4400" dirty="0" smtClean="0">
                <a:solidFill>
                  <a:schemeClr val="tx1"/>
                </a:solidFill>
                <a:ea typeface="华文新魏"/>
                <a:cs typeface="华文新魏"/>
              </a:rPr>
            </a:br>
            <a:r>
              <a:rPr lang="zh-CN" altLang="en-US" sz="4400" dirty="0" smtClean="0">
                <a:solidFill>
                  <a:schemeClr val="tx1"/>
                </a:solidFill>
                <a:ea typeface="华文新魏"/>
                <a:cs typeface="华文新魏"/>
              </a:rPr>
              <a:t>加速器第一组分组报告总结</a:t>
            </a:r>
            <a:br>
              <a:rPr lang="zh-CN" altLang="en-US" sz="4400" dirty="0" smtClean="0">
                <a:solidFill>
                  <a:schemeClr val="tx1"/>
                </a:solidFill>
                <a:ea typeface="华文新魏"/>
                <a:cs typeface="华文新魏"/>
              </a:rPr>
            </a:br>
            <a:r>
              <a:rPr lang="zh-CN" altLang="en-US" sz="4400" dirty="0" smtClean="0">
                <a:solidFill>
                  <a:schemeClr val="tx1"/>
                </a:solidFill>
                <a:ea typeface="华文新魏"/>
                <a:cs typeface="华文新魏"/>
              </a:rPr>
              <a:t/>
            </a:r>
            <a:br>
              <a:rPr lang="zh-CN" altLang="en-US" sz="4400" dirty="0" smtClean="0">
                <a:solidFill>
                  <a:schemeClr val="tx1"/>
                </a:solidFill>
                <a:ea typeface="华文新魏"/>
                <a:cs typeface="华文新魏"/>
              </a:rPr>
            </a:br>
            <a:r>
              <a:rPr lang="zh-CN" altLang="en-US" sz="3200" dirty="0">
                <a:solidFill>
                  <a:schemeClr val="tx1"/>
                </a:solidFill>
                <a:latin typeface="+mn-ea"/>
                <a:ea typeface="+mn-ea"/>
                <a:cs typeface="华文新魏"/>
              </a:rPr>
              <a:t>张玉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  <a:cs typeface="华文新魏"/>
              </a:rPr>
              <a:t>亮</a:t>
            </a:r>
            <a:r>
              <a:rPr lang="en-US" altLang="zh-CN" sz="3200" dirty="0" smtClean="0">
                <a:solidFill>
                  <a:schemeClr val="tx1"/>
                </a:solidFill>
                <a:latin typeface="+mn-ea"/>
                <a:ea typeface="+mn-ea"/>
                <a:cs typeface="华文新魏"/>
              </a:rPr>
              <a:t/>
            </a:r>
            <a:br>
              <a:rPr lang="en-US" altLang="zh-CN" sz="3200" dirty="0" smtClean="0">
                <a:solidFill>
                  <a:schemeClr val="tx1"/>
                </a:solidFill>
                <a:latin typeface="+mn-ea"/>
                <a:ea typeface="+mn-ea"/>
                <a:cs typeface="华文新魏"/>
              </a:rPr>
            </a:br>
            <a:r>
              <a:rPr lang="en-US" altLang="zh-CN" sz="3200" dirty="0">
                <a:solidFill>
                  <a:schemeClr val="tx1"/>
                </a:solidFill>
                <a:latin typeface="+mn-ea"/>
                <a:cs typeface="华文新魏"/>
              </a:rPr>
              <a:t>2018</a:t>
            </a:r>
            <a:r>
              <a:rPr lang="zh-CN" altLang="en-US" sz="3200" dirty="0">
                <a:solidFill>
                  <a:schemeClr val="tx1"/>
                </a:solidFill>
                <a:latin typeface="+mn-ea"/>
                <a:cs typeface="华文新魏"/>
              </a:rPr>
              <a:t>年</a:t>
            </a:r>
            <a:r>
              <a:rPr lang="en-US" altLang="zh-CN" sz="3200" dirty="0">
                <a:solidFill>
                  <a:schemeClr val="tx1"/>
                </a:solidFill>
                <a:latin typeface="+mn-ea"/>
                <a:cs typeface="华文新魏"/>
              </a:rPr>
              <a:t>9</a:t>
            </a:r>
            <a:r>
              <a:rPr lang="zh-CN" altLang="en-US" sz="3200" dirty="0">
                <a:solidFill>
                  <a:schemeClr val="tx1"/>
                </a:solidFill>
                <a:latin typeface="+mn-ea"/>
                <a:cs typeface="华文新魏"/>
              </a:rPr>
              <a:t>月</a:t>
            </a:r>
            <a:r>
              <a:rPr lang="en-US" altLang="zh-CN" sz="3200" dirty="0" smtClean="0">
                <a:solidFill>
                  <a:schemeClr val="tx1"/>
                </a:solidFill>
                <a:latin typeface="+mn-ea"/>
                <a:cs typeface="华文新魏"/>
              </a:rPr>
              <a:t>13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cs typeface="华文新魏"/>
              </a:rPr>
              <a:t>日</a:t>
            </a:r>
            <a:endParaRPr lang="zh-CN" altLang="en-US" sz="3200" dirty="0" smtClean="0">
              <a:solidFill>
                <a:schemeClr val="tx1"/>
              </a:solidFill>
              <a:latin typeface="+mn-ea"/>
              <a:ea typeface="+mn-ea"/>
              <a:cs typeface="华文新魏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5929535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CSNS</a:t>
            </a:r>
            <a:r>
              <a:rPr lang="zh-CN" altLang="en-US" dirty="0" smtClean="0"/>
              <a:t>首届年会  广东，惠州</a:t>
            </a:r>
            <a:endParaRPr lang="zh-CN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10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10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环高频系统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内容占位符 2">
            <a:extLst>
              <a:ext uri="{FF2B5EF4-FFF2-40B4-BE49-F238E27FC236}">
                <a16:creationId xmlns="" xmlns:a16="http://schemas.microsoft.com/office/drawing/2014/main" id="{203916A1-450E-7746-8769-9ED743C06F63}"/>
              </a:ext>
            </a:extLst>
          </p:cNvPr>
          <p:cNvSpPr txBox="1">
            <a:spLocks/>
          </p:cNvSpPr>
          <p:nvPr/>
        </p:nvSpPr>
        <p:spPr>
          <a:xfrm>
            <a:off x="838200" y="1669788"/>
            <a:ext cx="7910512" cy="47425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r>
              <a:rPr kumimoji="1" lang="zh-CN" altLang="en-US" sz="2400" kern="0" dirty="0" smtClean="0">
                <a:solidFill>
                  <a:schemeClr val="tx1"/>
                </a:solidFill>
              </a:rPr>
              <a:t>环高频运行情况</a:t>
            </a:r>
            <a:endParaRPr kumimoji="1" lang="en-US" altLang="zh-CN" sz="2400" kern="0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zh-CN" dirty="0" smtClean="0">
                <a:solidFill>
                  <a:schemeClr val="tx1"/>
                </a:solidFill>
              </a:rPr>
              <a:t>2017.5</a:t>
            </a:r>
            <a:r>
              <a:rPr kumimoji="1" lang="zh-CN" altLang="en-US" dirty="0">
                <a:solidFill>
                  <a:schemeClr val="tx1"/>
                </a:solidFill>
              </a:rPr>
              <a:t>～</a:t>
            </a:r>
            <a:r>
              <a:rPr kumimoji="1" lang="en-US" altLang="zh-CN" dirty="0" smtClean="0">
                <a:solidFill>
                  <a:schemeClr val="tx1"/>
                </a:solidFill>
              </a:rPr>
              <a:t>2018.7</a:t>
            </a:r>
            <a:r>
              <a:rPr kumimoji="1" lang="zh-CN" altLang="en-US" dirty="0" smtClean="0">
                <a:solidFill>
                  <a:schemeClr val="tx1"/>
                </a:solidFill>
              </a:rPr>
              <a:t>，正常运行时间约</a:t>
            </a:r>
            <a:r>
              <a:rPr kumimoji="1" lang="en-US" altLang="zh-CN" dirty="0" smtClean="0">
                <a:solidFill>
                  <a:schemeClr val="tx1"/>
                </a:solidFill>
              </a:rPr>
              <a:t>2400</a:t>
            </a:r>
            <a:r>
              <a:rPr kumimoji="1" lang="zh-CN" altLang="en-US" dirty="0" smtClean="0">
                <a:solidFill>
                  <a:schemeClr val="tx1"/>
                </a:solidFill>
              </a:rPr>
              <a:t>小时，总故障时间</a:t>
            </a:r>
            <a:r>
              <a:rPr kumimoji="1" lang="en-US" altLang="zh-CN" dirty="0" smtClean="0">
                <a:solidFill>
                  <a:schemeClr val="tx1"/>
                </a:solidFill>
              </a:rPr>
              <a:t>13.89</a:t>
            </a:r>
            <a:r>
              <a:rPr kumimoji="1" lang="zh-CN" altLang="en-US" dirty="0" smtClean="0">
                <a:solidFill>
                  <a:schemeClr val="tx1"/>
                </a:solidFill>
              </a:rPr>
              <a:t>小时。</a:t>
            </a:r>
            <a:endParaRPr kumimoji="1" lang="en-US" altLang="zh-CN" dirty="0">
              <a:solidFill>
                <a:schemeClr val="tx1"/>
              </a:solidFill>
            </a:endParaRPr>
          </a:p>
          <a:p>
            <a:r>
              <a:rPr kumimoji="1" lang="zh-CN" altLang="en-US" sz="2400" kern="0" dirty="0" smtClean="0">
                <a:solidFill>
                  <a:schemeClr val="tx1"/>
                </a:solidFill>
              </a:rPr>
              <a:t>二次谐波系统研究</a:t>
            </a:r>
            <a:endParaRPr kumimoji="1" lang="en-US" altLang="zh-CN" sz="2400" kern="0" dirty="0" smtClean="0">
              <a:solidFill>
                <a:schemeClr val="tx1"/>
              </a:solidFill>
            </a:endParaRPr>
          </a:p>
          <a:p>
            <a:pPr lvl="1"/>
            <a:r>
              <a:rPr kumimoji="1" lang="zh-CN" altLang="en-US" kern="0" dirty="0" smtClean="0">
                <a:solidFill>
                  <a:schemeClr val="tx1"/>
                </a:solidFill>
              </a:rPr>
              <a:t>磁合金环制备工艺</a:t>
            </a:r>
            <a:endParaRPr kumimoji="1" lang="en-US" altLang="zh-CN" kern="0" dirty="0" smtClean="0">
              <a:solidFill>
                <a:schemeClr val="tx1"/>
              </a:solidFill>
            </a:endParaRPr>
          </a:p>
          <a:p>
            <a:pPr lvl="1"/>
            <a:r>
              <a:rPr kumimoji="1" lang="zh-CN" altLang="en-US" kern="0" dirty="0" smtClean="0">
                <a:solidFill>
                  <a:schemeClr val="tx1"/>
                </a:solidFill>
              </a:rPr>
              <a:t>全尺寸腔体设计</a:t>
            </a:r>
            <a:endParaRPr kumimoji="1" lang="en-US" altLang="zh-CN" kern="0" dirty="0" smtClean="0">
              <a:solidFill>
                <a:schemeClr val="tx1"/>
              </a:solidFill>
            </a:endParaRPr>
          </a:p>
          <a:p>
            <a:pPr lvl="1"/>
            <a:r>
              <a:rPr kumimoji="1" lang="zh-CN" altLang="en-US" kern="0" dirty="0" smtClean="0">
                <a:solidFill>
                  <a:schemeClr val="tx1"/>
                </a:solidFill>
              </a:rPr>
              <a:t>单</a:t>
            </a:r>
            <a:r>
              <a:rPr kumimoji="1" lang="en-US" altLang="zh-CN" kern="0" dirty="0" smtClean="0">
                <a:solidFill>
                  <a:schemeClr val="tx1"/>
                </a:solidFill>
              </a:rPr>
              <a:t>cell</a:t>
            </a:r>
            <a:r>
              <a:rPr kumimoji="1" lang="zh-CN" altLang="en-US" kern="0" dirty="0" smtClean="0">
                <a:solidFill>
                  <a:schemeClr val="tx1"/>
                </a:solidFill>
              </a:rPr>
              <a:t>测试腔体设计</a:t>
            </a:r>
            <a:endParaRPr kumimoji="1" lang="en-US" altLang="zh-CN" kern="0" dirty="0" smtClean="0">
              <a:solidFill>
                <a:schemeClr val="tx1"/>
              </a:solidFill>
            </a:endParaRPr>
          </a:p>
          <a:p>
            <a:r>
              <a:rPr kumimoji="1" lang="zh-CN" altLang="en-US" sz="2400" kern="0" dirty="0" smtClean="0">
                <a:solidFill>
                  <a:schemeClr val="tx1"/>
                </a:solidFill>
              </a:rPr>
              <a:t>新的低电平控制技术研究</a:t>
            </a:r>
            <a:endParaRPr kumimoji="1" lang="en-US" altLang="zh-CN" sz="2400" kern="0" dirty="0" smtClean="0">
              <a:solidFill>
                <a:schemeClr val="tx1"/>
              </a:solidFill>
            </a:endParaRPr>
          </a:p>
          <a:p>
            <a:pPr lvl="1"/>
            <a:r>
              <a:rPr kumimoji="1" lang="zh-CN" altLang="en-US" kern="0" dirty="0" smtClean="0">
                <a:solidFill>
                  <a:schemeClr val="tx1"/>
                </a:solidFill>
              </a:rPr>
              <a:t>基于</a:t>
            </a:r>
            <a:r>
              <a:rPr kumimoji="1" lang="en-US" altLang="zh-CN" kern="0" dirty="0" err="1" smtClean="0">
                <a:solidFill>
                  <a:schemeClr val="tx1"/>
                </a:solidFill>
              </a:rPr>
              <a:t>OpenVPX</a:t>
            </a:r>
            <a:r>
              <a:rPr kumimoji="1" lang="zh-CN" altLang="en-US" kern="0" dirty="0" smtClean="0">
                <a:solidFill>
                  <a:schemeClr val="tx1"/>
                </a:solidFill>
              </a:rPr>
              <a:t>新一代硬件平台研制</a:t>
            </a:r>
            <a:endParaRPr kumimoji="1" lang="en-US" altLang="zh-CN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15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11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11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束流扩展应用系统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23558" y="1916832"/>
            <a:ext cx="8074478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白光中子束线和谱仪运行稳定，经历大半年的运行，在束线设备、探测器系统、电子学和数据获取及用户管理方面积累了宝贵的维护、运行经验。</a:t>
            </a:r>
            <a:endParaRPr lang="en-US" altLang="zh-CN" sz="2400" kern="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针对</a:t>
            </a:r>
            <a:r>
              <a:rPr lang="en-US" altLang="zh-CN" sz="2400" kern="0" dirty="0" smtClean="0">
                <a:solidFill>
                  <a:schemeClr val="tx1"/>
                </a:solidFill>
                <a:latin typeface="+mn-ea"/>
              </a:rPr>
              <a:t>CSNS</a:t>
            </a:r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的束流特点，研发了双束团解谱方法。希望有机会进行单束团供束，对程序进行更多实验验证。</a:t>
            </a:r>
            <a:endParaRPr lang="en-US" altLang="zh-CN" sz="2400" kern="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争取在反角白光源上实现带有元素识别能力的中子照相，为工业应用提供一个实验平台。</a:t>
            </a:r>
            <a:endParaRPr lang="zh-CN" altLang="en-US" sz="2400" kern="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39329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12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12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束流扩展应用系统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5661248"/>
            <a:ext cx="8139113" cy="96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86173" y="1798859"/>
            <a:ext cx="6862091" cy="504056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kern="0" dirty="0" smtClean="0">
                <a:solidFill>
                  <a:schemeClr val="tx1"/>
                </a:solidFill>
              </a:rPr>
              <a:t>白光中子源下半年运行及实验计划</a:t>
            </a:r>
            <a:endParaRPr lang="zh-CN" altLang="en-US" sz="2400" kern="0" dirty="0">
              <a:solidFill>
                <a:schemeClr val="tx1"/>
              </a:solidFill>
            </a:endParaRPr>
          </a:p>
        </p:txBody>
      </p:sp>
      <p:graphicFrame>
        <p:nvGraphicFramePr>
          <p:cNvPr id="11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109385"/>
              </p:ext>
            </p:extLst>
          </p:nvPr>
        </p:nvGraphicFramePr>
        <p:xfrm>
          <a:off x="250823" y="2570120"/>
          <a:ext cx="8641656" cy="29870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44913"/>
                <a:gridCol w="864096"/>
                <a:gridCol w="2808312"/>
                <a:gridCol w="3024335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实验类型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数量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/>
                        <a:t>实验单位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实验内容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中子辐照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3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深圳大学、南开大学、西核所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材料改性及辐照、器件</a:t>
                      </a:r>
                      <a:r>
                        <a:rPr lang="en-US" altLang="zh-CN" sz="2000" dirty="0" smtClean="0"/>
                        <a:t>SEE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核数据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6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应物所、西核所、北大、九院、原子能院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伽玛产生截面、俘获截面、带电粒子产生截面等；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探测器标定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西核所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靶室灵敏度标定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中子照相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1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西核所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照相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中子束流特征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1-2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合作内部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/>
                        <a:t>机器研究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本框 5"/>
          <p:cNvSpPr txBox="1"/>
          <p:nvPr/>
        </p:nvSpPr>
        <p:spPr>
          <a:xfrm>
            <a:off x="467544" y="57754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下半年安排了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类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个实验，用户时间按照</a:t>
            </a:r>
            <a:r>
              <a:rPr lang="en-US" altLang="zh-CN" sz="2400" dirty="0" smtClean="0"/>
              <a:t>1000+200</a:t>
            </a:r>
            <a:r>
              <a:rPr lang="zh-CN" altLang="en-US" sz="2400" dirty="0" smtClean="0"/>
              <a:t>（不确定）小时进行评审确定，机器研究预留</a:t>
            </a:r>
            <a:r>
              <a:rPr lang="en-US" altLang="zh-CN" sz="2400" dirty="0" smtClean="0"/>
              <a:t>300</a:t>
            </a:r>
            <a:r>
              <a:rPr lang="zh-CN" altLang="en-US" sz="2400" dirty="0" smtClean="0"/>
              <a:t>小时。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65969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13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13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束流扩展应用系统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5661248"/>
            <a:ext cx="8139113" cy="96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13" name="内容占位符 3" descr="谬子源布局图-En-字体放大-2 - 副本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" r="-170"/>
          <a:stretch/>
        </p:blipFill>
        <p:spPr>
          <a:xfrm>
            <a:off x="4572000" y="1725811"/>
            <a:ext cx="4461565" cy="4572000"/>
          </a:xfrm>
          <a:prstGeom prst="rect">
            <a:avLst/>
          </a:prstGeom>
        </p:spPr>
      </p:pic>
      <p:sp>
        <p:nvSpPr>
          <p:cNvPr id="14" name="内容占位符 2"/>
          <p:cNvSpPr txBox="1">
            <a:spLocks/>
          </p:cNvSpPr>
          <p:nvPr/>
        </p:nvSpPr>
        <p:spPr>
          <a:xfrm>
            <a:off x="246180" y="2204112"/>
            <a:ext cx="4181804" cy="34267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kern="0" dirty="0" smtClean="0"/>
              <a:t>成立了</a:t>
            </a:r>
            <a:r>
              <a:rPr lang="en-US" altLang="zh-CN" kern="0" dirty="0" smtClean="0"/>
              <a:t>CSNS</a:t>
            </a:r>
            <a:r>
              <a:rPr lang="zh-CN" altLang="en-US" kern="0" dirty="0" smtClean="0"/>
              <a:t>实验缪子源物理研究小组，争取在</a:t>
            </a:r>
            <a:r>
              <a:rPr lang="en-US" altLang="zh-CN" kern="0" dirty="0" smtClean="0"/>
              <a:t>11</a:t>
            </a:r>
            <a:r>
              <a:rPr lang="zh-CN" altLang="en-US" kern="0" dirty="0" smtClean="0"/>
              <a:t>月底给出一个初步可行的设计方案。</a:t>
            </a:r>
            <a:endParaRPr lang="en-US" altLang="zh-CN" kern="0" dirty="0" smtClean="0"/>
          </a:p>
          <a:p>
            <a:r>
              <a:rPr lang="zh-CN" altLang="en-US" kern="0" dirty="0" smtClean="0"/>
              <a:t>当前初步完成了质子束线、靶站结构、简化的缪子束线和表面</a:t>
            </a:r>
            <a:r>
              <a:rPr lang="en-US" altLang="zh-CN" kern="0" dirty="0" smtClean="0"/>
              <a:t>muon</a:t>
            </a:r>
            <a:r>
              <a:rPr lang="zh-CN" altLang="en-US" kern="0" dirty="0" smtClean="0"/>
              <a:t>的束线设计，下一步就进行结构和参数优化。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929555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14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14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物理系统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5661248"/>
            <a:ext cx="8139113" cy="96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496" y="1416323"/>
            <a:ext cx="8964488" cy="525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1679BA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2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2000" dirty="0"/>
              <a:t>机器状态的重复性问题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FF0000"/>
                </a:solidFill>
              </a:rPr>
              <a:t>不同发束流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之间状态</a:t>
            </a:r>
            <a:r>
              <a:rPr lang="zh-CN" altLang="en-US" sz="1800" b="0" dirty="0">
                <a:solidFill>
                  <a:srgbClr val="FF0000"/>
                </a:solidFill>
              </a:rPr>
              <a:t>漫漂</a:t>
            </a:r>
            <a:endParaRPr lang="en-US" altLang="zh-CN" sz="1800" b="0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监测各个设备参数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zh-CN" sz="2000" dirty="0"/>
              <a:t>DTL</a:t>
            </a:r>
            <a:r>
              <a:rPr lang="zh-CN" altLang="en-US" sz="2000" dirty="0"/>
              <a:t>通过率还有提升的</a:t>
            </a:r>
            <a:r>
              <a:rPr lang="zh-CN" altLang="en-US" sz="2000" dirty="0" smtClean="0"/>
              <a:t>空间</a:t>
            </a:r>
            <a:endParaRPr lang="en-US" altLang="zh-CN" sz="2000" dirty="0" smtClean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 smtClean="0">
                <a:solidFill>
                  <a:srgbClr val="FF0000"/>
                </a:solidFill>
              </a:rPr>
              <a:t>在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itchFamily="18" charset="0"/>
              </a:rPr>
              <a:t>1Hz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状态下把</a:t>
            </a:r>
            <a:r>
              <a:rPr lang="en-US" altLang="zh-CN" sz="1800" b="0" dirty="0" smtClean="0">
                <a:solidFill>
                  <a:srgbClr val="FF0000"/>
                </a:solidFill>
                <a:latin typeface="Times New Roman" pitchFamily="18" charset="0"/>
              </a:rPr>
              <a:t>DTL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通过率优化到比较高的水平，切换成</a:t>
            </a:r>
            <a:r>
              <a:rPr lang="en-US" altLang="zh-CN" sz="1800" b="0" dirty="0" smtClean="0">
                <a:solidFill>
                  <a:srgbClr val="FF0000"/>
                </a:solidFill>
              </a:rPr>
              <a:t>25Hz</a:t>
            </a:r>
            <a:r>
              <a:rPr lang="zh-CN" altLang="en-US" sz="1800" b="0" dirty="0" smtClean="0">
                <a:solidFill>
                  <a:srgbClr val="FF0000"/>
                </a:solidFill>
              </a:rPr>
              <a:t>通过率变低</a:t>
            </a:r>
            <a:endParaRPr lang="en-US" altLang="zh-CN" sz="1800" b="0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 smtClean="0">
                <a:solidFill>
                  <a:srgbClr val="3366CC"/>
                </a:solidFill>
              </a:rPr>
              <a:t>机器</a:t>
            </a:r>
            <a:r>
              <a:rPr lang="zh-CN" altLang="en-US" sz="1800" b="0" dirty="0">
                <a:solidFill>
                  <a:srgbClr val="3366CC"/>
                </a:solidFill>
              </a:rPr>
              <a:t>工作在</a:t>
            </a:r>
            <a:r>
              <a:rPr lang="en-US" altLang="zh-CN" sz="1800" b="0" dirty="0">
                <a:solidFill>
                  <a:srgbClr val="3366CC"/>
                </a:solidFill>
              </a:rPr>
              <a:t>25Hz</a:t>
            </a:r>
            <a:r>
              <a:rPr lang="zh-CN" altLang="en-US" sz="1800" b="0" dirty="0">
                <a:solidFill>
                  <a:srgbClr val="3366CC"/>
                </a:solidFill>
              </a:rPr>
              <a:t>状态下，借助切束器把束流切成</a:t>
            </a:r>
            <a:r>
              <a:rPr lang="en-US" altLang="zh-CN" sz="1800" b="0" dirty="0">
                <a:solidFill>
                  <a:srgbClr val="3366CC"/>
                </a:solidFill>
              </a:rPr>
              <a:t>1Hz</a:t>
            </a:r>
            <a:r>
              <a:rPr lang="zh-CN" altLang="en-US" sz="1800" b="0" dirty="0">
                <a:solidFill>
                  <a:srgbClr val="3366CC"/>
                </a:solidFill>
              </a:rPr>
              <a:t>来优化机器状态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RCS</a:t>
            </a:r>
            <a:r>
              <a:rPr lang="zh-CN" altLang="en-US" sz="2000" dirty="0"/>
              <a:t>交流模式轨道校正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FF0000"/>
                </a:solidFill>
              </a:rPr>
              <a:t>垂直方向比较容易校正，水平方向不易校正；轨道校正轨道变小，但是束损增加</a:t>
            </a:r>
            <a:endParaRPr lang="en-US" altLang="zh-CN" sz="1800" b="0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研究有无横向</a:t>
            </a:r>
            <a:r>
              <a:rPr lang="en-US" altLang="zh-CN" sz="1800" b="0" dirty="0">
                <a:solidFill>
                  <a:srgbClr val="3366CC"/>
                </a:solidFill>
              </a:rPr>
              <a:t>-</a:t>
            </a:r>
            <a:r>
              <a:rPr lang="zh-CN" altLang="en-US" sz="1800" b="0" dirty="0">
                <a:solidFill>
                  <a:srgbClr val="3366CC"/>
                </a:solidFill>
              </a:rPr>
              <a:t>纵向</a:t>
            </a:r>
            <a:r>
              <a:rPr lang="zh-CN" altLang="en-US" sz="1800" b="0" dirty="0" smtClean="0">
                <a:solidFill>
                  <a:srgbClr val="3366CC"/>
                </a:solidFill>
              </a:rPr>
              <a:t>耦合；</a:t>
            </a:r>
            <a:r>
              <a:rPr lang="en-US" altLang="zh-CN" sz="1800" b="0" dirty="0" smtClean="0">
                <a:solidFill>
                  <a:srgbClr val="3366CC"/>
                </a:solidFill>
              </a:rPr>
              <a:t>BPM</a:t>
            </a:r>
            <a:r>
              <a:rPr lang="zh-CN" altLang="en-US" sz="1800" b="0" dirty="0">
                <a:solidFill>
                  <a:srgbClr val="3366CC"/>
                </a:solidFill>
              </a:rPr>
              <a:t>档位</a:t>
            </a:r>
            <a:r>
              <a:rPr lang="zh-CN" altLang="en-US" sz="1800" b="0" dirty="0" smtClean="0">
                <a:solidFill>
                  <a:srgbClr val="3366CC"/>
                </a:solidFill>
              </a:rPr>
              <a:t>设置；</a:t>
            </a:r>
            <a:r>
              <a:rPr lang="en-US" altLang="zh-CN" sz="1800" b="0" dirty="0" smtClean="0">
                <a:solidFill>
                  <a:srgbClr val="3366CC"/>
                </a:solidFill>
              </a:rPr>
              <a:t>BPM</a:t>
            </a:r>
            <a:r>
              <a:rPr lang="zh-CN" altLang="en-US" sz="1800" b="0" dirty="0">
                <a:solidFill>
                  <a:srgbClr val="3366CC"/>
                </a:solidFill>
              </a:rPr>
              <a:t>准直</a:t>
            </a:r>
            <a:r>
              <a:rPr lang="zh-CN" altLang="en-US" sz="1800" b="0" dirty="0" smtClean="0">
                <a:solidFill>
                  <a:srgbClr val="3366CC"/>
                </a:solidFill>
              </a:rPr>
              <a:t>误差；校正子增益、定时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RCS</a:t>
            </a:r>
            <a:r>
              <a:rPr lang="zh-CN" altLang="en-US" sz="2000" dirty="0"/>
              <a:t>交流模式光学参数测量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交流轨道响应测量的可信度；分析校正子、</a:t>
            </a:r>
            <a:r>
              <a:rPr lang="en-US" altLang="zh-CN" sz="1800" b="0" dirty="0">
                <a:solidFill>
                  <a:srgbClr val="3366CC"/>
                </a:solidFill>
              </a:rPr>
              <a:t>BPM</a:t>
            </a:r>
            <a:r>
              <a:rPr lang="zh-CN" altLang="en-US" sz="1800" b="0" dirty="0">
                <a:solidFill>
                  <a:srgbClr val="3366CC"/>
                </a:solidFill>
              </a:rPr>
              <a:t>增益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测量交流模式整个周期</a:t>
            </a:r>
            <a:r>
              <a:rPr lang="en-US" altLang="zh-CN" sz="1800" b="0" dirty="0">
                <a:solidFill>
                  <a:srgbClr val="3366CC"/>
                </a:solidFill>
              </a:rPr>
              <a:t>Beta</a:t>
            </a:r>
            <a:r>
              <a:rPr lang="zh-CN" altLang="en-US" sz="1800" b="0" dirty="0">
                <a:solidFill>
                  <a:srgbClr val="3366CC"/>
                </a:solidFill>
              </a:rPr>
              <a:t>函数，计算机器实际接受度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基于光学参数测量的模式优化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</a:pPr>
            <a:endParaRPr lang="en-US" altLang="zh-CN" sz="2000" b="0" dirty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45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15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15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物理系统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5661248"/>
            <a:ext cx="8139113" cy="9615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5900" y="1361930"/>
            <a:ext cx="8316913" cy="5366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1679BA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2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zh-CN" sz="2000" dirty="0"/>
              <a:t>RCS</a:t>
            </a:r>
            <a:r>
              <a:rPr lang="zh-CN" altLang="en-US" sz="2000" dirty="0"/>
              <a:t>准直器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FF0000"/>
                </a:solidFill>
              </a:rPr>
              <a:t>尚未启用准直器；发现启用准直器后准直器下游束损探头读数很大</a:t>
            </a:r>
            <a:endParaRPr lang="en-US" altLang="zh-CN" sz="1800" b="0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FF0000"/>
                </a:solidFill>
              </a:rPr>
              <a:t>提高束流功率需要启用准直器</a:t>
            </a:r>
            <a:endParaRPr lang="en-US" altLang="zh-CN" sz="1800" b="0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分析启用准直器后下游束损探头读数大的原因；是否产生残余剂量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测量准直器位置</a:t>
            </a:r>
            <a:r>
              <a:rPr lang="en-US" altLang="zh-CN" sz="1800" b="0" dirty="0">
                <a:solidFill>
                  <a:srgbClr val="3366CC"/>
                </a:solidFill>
              </a:rPr>
              <a:t>Beta</a:t>
            </a:r>
            <a:r>
              <a:rPr lang="zh-CN" altLang="en-US" sz="1800" b="0" dirty="0">
                <a:solidFill>
                  <a:srgbClr val="3366CC"/>
                </a:solidFill>
              </a:rPr>
              <a:t>函数，校正轨道，优化准直器设置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结合横向相空间涂抹优化准直器设置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zh-CN" sz="2000" dirty="0"/>
              <a:t>RCS</a:t>
            </a:r>
            <a:r>
              <a:rPr lang="zh-CN" altLang="en-US" sz="2000" dirty="0"/>
              <a:t>束流分布优化</a:t>
            </a:r>
            <a:r>
              <a:rPr lang="en-US" altLang="zh-CN" sz="2000" dirty="0"/>
              <a:t>——</a:t>
            </a:r>
            <a:r>
              <a:rPr lang="zh-CN" altLang="en-US" sz="2000" dirty="0"/>
              <a:t>横向相空间涂抹、纵向分布优化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定时引出束流，测量实际涂抹出的束流分布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基于束流光学参数测量、涂抹磁铁标定结果做涂抹优化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en-US" altLang="zh-CN" sz="1800" b="0" dirty="0">
                <a:solidFill>
                  <a:srgbClr val="3366CC"/>
                </a:solidFill>
              </a:rPr>
              <a:t>WCM</a:t>
            </a:r>
            <a:r>
              <a:rPr lang="zh-CN" altLang="en-US" sz="1800" b="0" dirty="0">
                <a:solidFill>
                  <a:srgbClr val="3366CC"/>
                </a:solidFill>
              </a:rPr>
              <a:t>分析纵向相空间分布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优化腔压曲线、散束腔设置、纵向相空间“涂抹”</a:t>
            </a:r>
            <a:endParaRPr lang="en-US" altLang="zh-CN" sz="1800" b="0" dirty="0">
              <a:solidFill>
                <a:srgbClr val="3366CC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2000" dirty="0"/>
              <a:t>八极铁对打靶束流分布的调制作用研究</a:t>
            </a:r>
            <a:endParaRPr lang="en-US" altLang="zh-CN" sz="2000" dirty="0"/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FF0000"/>
                </a:solidFill>
              </a:rPr>
              <a:t>提高束流功率需要启用</a:t>
            </a:r>
            <a:r>
              <a:rPr lang="en-US" altLang="zh-CN" sz="1800" b="0" dirty="0">
                <a:solidFill>
                  <a:srgbClr val="FF0000"/>
                </a:solidFill>
              </a:rPr>
              <a:t>RTBT</a:t>
            </a:r>
            <a:r>
              <a:rPr lang="zh-CN" altLang="en-US" sz="1800" b="0" dirty="0">
                <a:solidFill>
                  <a:srgbClr val="FF0000"/>
                </a:solidFill>
              </a:rPr>
              <a:t>上八极铁优化束流在靶面的分布</a:t>
            </a:r>
            <a:endParaRPr lang="en-US" altLang="zh-CN" sz="1800" b="0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spcAft>
                <a:spcPts val="900"/>
              </a:spcAft>
            </a:pPr>
            <a:r>
              <a:rPr lang="zh-CN" altLang="en-US" sz="1800" b="0" dirty="0">
                <a:solidFill>
                  <a:srgbClr val="3366CC"/>
                </a:solidFill>
              </a:rPr>
              <a:t>与注入涂抹结合研究八极铁对束流的</a:t>
            </a:r>
            <a:r>
              <a:rPr lang="zh-CN" altLang="en-US" sz="1800" b="0" dirty="0" smtClean="0">
                <a:solidFill>
                  <a:srgbClr val="3366CC"/>
                </a:solidFill>
              </a:rPr>
              <a:t>调制作用</a:t>
            </a:r>
            <a:endParaRPr lang="en-US" altLang="zh-CN" sz="1800" b="0" dirty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2348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16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16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讨论的主要问题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5900" y="1649962"/>
            <a:ext cx="8316913" cy="163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1679BA"/>
              </a:buClr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2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dirty="0" smtClean="0"/>
              <a:t>各系统还需继续深入研究提高设备运行可靠性及稳定性的方法，从而保证整个机器的稳定运行。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19672" y="3462454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200" dirty="0" smtClean="0">
                <a:solidFill>
                  <a:srgbClr val="0000FF"/>
                </a:solidFill>
              </a:rPr>
              <a:t>谢谢！</a:t>
            </a:r>
            <a:endParaRPr lang="zh-CN" altLang="en-US" sz="7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466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23260C9-0619-4158-BC43-8814B2A9A4DA}" type="slidenum">
              <a:rPr lang="en-US" altLang="zh-CN" smtClean="0">
                <a:ea typeface="宋体" charset="-122"/>
              </a:rPr>
              <a:pPr/>
              <a:t>2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6386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32E9D5E-753B-4A31-8D1F-713613FCB9A9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2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955576"/>
            <a:ext cx="7994650" cy="457200"/>
          </a:xfrm>
        </p:spPr>
        <p:txBody>
          <a:bodyPr/>
          <a:lstStyle/>
          <a:p>
            <a:pPr algn="ctr" eaLnBrk="1" hangingPunct="1"/>
            <a:r>
              <a:rPr lang="zh-CN" altLang="en-US" sz="320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主 要 内 容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2339752" y="2132856"/>
            <a:ext cx="5184576" cy="214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800" dirty="0" smtClean="0"/>
              <a:t>第一分组基本情况</a:t>
            </a:r>
            <a:endParaRPr lang="en-US" altLang="zh-CN" sz="2800" dirty="0"/>
          </a:p>
          <a:p>
            <a:pPr marL="457200" indent="-45720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800" dirty="0" smtClean="0"/>
              <a:t>各系统运行总结及工作计划</a:t>
            </a:r>
            <a:endParaRPr lang="en-US" altLang="zh-CN" sz="2800" dirty="0" smtClean="0"/>
          </a:p>
          <a:p>
            <a:pPr marL="457200" indent="-45720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800" dirty="0" smtClean="0"/>
              <a:t>讨论的主要问题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灯片编号占位符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6F0511-64CA-42D1-ACA1-0AE5065F883E}" type="slidenum">
              <a:rPr lang="en-US" altLang="zh-CN" smtClean="0">
                <a:ea typeface="宋体" charset="-122"/>
              </a:rPr>
              <a:pPr/>
              <a:t>3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17410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E6C9A8B-977B-435F-91B9-B8321975D7BD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3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412776"/>
            <a:ext cx="44644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物理系统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前端系统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直线射频系统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>
                <a:latin typeface="+mn-ea"/>
              </a:rPr>
              <a:t>束</a:t>
            </a:r>
            <a:r>
              <a:rPr lang="zh-CN" altLang="en-US" sz="2800" dirty="0" smtClean="0">
                <a:latin typeface="+mn-ea"/>
              </a:rPr>
              <a:t>测系统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控制系统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环高频系统</a:t>
            </a:r>
            <a:endParaRPr lang="en-US" altLang="zh-CN" sz="2800" dirty="0" smtClean="0">
              <a:latin typeface="+mn-ea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latin typeface="+mn-ea"/>
              </a:rPr>
              <a:t>束流扩展应用系统</a:t>
            </a:r>
            <a:endParaRPr lang="en-US" altLang="zh-CN" sz="2800" dirty="0">
              <a:latin typeface="+mn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994650" cy="457200"/>
          </a:xfrm>
        </p:spPr>
        <p:txBody>
          <a:bodyPr/>
          <a:lstStyle/>
          <a:p>
            <a:pPr algn="ctr" eaLnBrk="1" hangingPunct="1"/>
            <a:r>
              <a:rPr lang="zh-CN" altLang="en-US" sz="320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第一分组基本情况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5661248"/>
            <a:ext cx="711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第一分组包含七个系统，共进行了八个总结报告。</a:t>
            </a:r>
            <a:endParaRPr lang="zh-CN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4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4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前端系统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离子源</a:t>
            </a:r>
            <a:endParaRPr lang="en-US" altLang="zh-CN" sz="2400" kern="0" dirty="0" smtClean="0">
              <a:solidFill>
                <a:schemeClr val="tx1"/>
              </a:solidFill>
              <a:latin typeface="+mn-ea"/>
            </a:endParaRPr>
          </a:p>
          <a:p>
            <a:pPr marL="72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宋体" panose="02010600030101010101" pitchFamily="2" charset="-122"/>
              <a:buChar char="—"/>
            </a:pP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离子源在</a:t>
            </a:r>
            <a:r>
              <a:rPr lang="en-US" altLang="zh-CN" sz="2000" kern="0" dirty="0" smtClean="0">
                <a:solidFill>
                  <a:schemeClr val="tx1"/>
                </a:solidFill>
                <a:latin typeface="+mn-ea"/>
              </a:rPr>
              <a:t>25Hz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重复频率工作时，由于铯沉积在电极而导致的打火基本没发生，离子源工作占空比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越高，稳定性越好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 marL="72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宋体" panose="02010600030101010101" pitchFamily="2" charset="-122"/>
              <a:buChar char="—"/>
            </a:pP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离子源的出口流强为</a:t>
            </a:r>
            <a:r>
              <a:rPr lang="en-US" altLang="zh-CN" sz="2000" kern="0" dirty="0" smtClean="0">
                <a:solidFill>
                  <a:schemeClr val="tx1"/>
                </a:solidFill>
                <a:latin typeface="+mn-ea"/>
              </a:rPr>
              <a:t>20-40mA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，可满足未来打靶功率升级要求。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 marL="72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宋体" panose="02010600030101010101" pitchFamily="2" charset="-122"/>
              <a:buChar char="—"/>
            </a:pP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离子源的更换时间进一步缩短，并能确保更换每一个放电室都能正常工作。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 marL="72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宋体" panose="02010600030101010101" pitchFamily="2" charset="-122"/>
              <a:buChar char="—"/>
            </a:pPr>
            <a:r>
              <a:rPr lang="en-US" altLang="zh-CN" sz="2000" kern="0" dirty="0" smtClean="0">
                <a:solidFill>
                  <a:schemeClr val="tx1"/>
                </a:solidFill>
                <a:latin typeface="+mn-ea"/>
              </a:rPr>
              <a:t>RF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离子源点火触发成功、等离子体起弧成功。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kern="0" dirty="0" smtClean="0">
                <a:solidFill>
                  <a:schemeClr val="tx1"/>
                </a:solidFill>
                <a:latin typeface="+mn-ea"/>
              </a:rPr>
              <a:t>RFQ</a:t>
            </a:r>
            <a:r>
              <a:rPr lang="zh-CN" altLang="en-US" sz="2400" kern="0" dirty="0" smtClean="0">
                <a:solidFill>
                  <a:schemeClr val="tx1"/>
                </a:solidFill>
                <a:latin typeface="+mn-ea"/>
              </a:rPr>
              <a:t>打火问题</a:t>
            </a:r>
            <a:endParaRPr lang="en-US" altLang="zh-CN" sz="2400" kern="0" dirty="0" smtClean="0">
              <a:solidFill>
                <a:schemeClr val="tx1"/>
              </a:solidFill>
              <a:latin typeface="+mn-ea"/>
            </a:endParaRPr>
          </a:p>
          <a:p>
            <a:pPr marL="72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宋体" panose="02010600030101010101" pitchFamily="2" charset="-122"/>
              <a:buChar char="—"/>
            </a:pP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在</a:t>
            </a:r>
            <a:r>
              <a:rPr lang="en-US" altLang="zh-CN" sz="2000" kern="0" dirty="0" smtClean="0">
                <a:solidFill>
                  <a:schemeClr val="tx1"/>
                </a:solidFill>
                <a:latin typeface="+mn-ea"/>
              </a:rPr>
              <a:t>LEBT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处的切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束对</a:t>
            </a:r>
            <a:r>
              <a:rPr lang="en-US" altLang="zh-CN" sz="2000" kern="0" dirty="0">
                <a:solidFill>
                  <a:schemeClr val="tx1"/>
                </a:solidFill>
                <a:latin typeface="+mn-ea"/>
              </a:rPr>
              <a:t>RFQ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电极的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损伤，在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目前的</a:t>
            </a:r>
            <a:r>
              <a:rPr lang="en-US" altLang="zh-CN" sz="2000" kern="0" dirty="0">
                <a:solidFill>
                  <a:schemeClr val="tx1"/>
                </a:solidFill>
                <a:latin typeface="+mn-ea"/>
              </a:rPr>
              <a:t>20kW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打靶功率运行中得到了解决，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更高打靶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功率升级的需求，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需进一步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的运行观察，有必要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的话要对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切束电源进行改进</a:t>
            </a:r>
            <a:r>
              <a:rPr lang="en-US" altLang="zh-CN" sz="2000" kern="0" dirty="0">
                <a:solidFill>
                  <a:schemeClr val="tx1"/>
                </a:solidFill>
                <a:latin typeface="+mn-ea"/>
              </a:rPr>
              <a:t>---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正负切换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输出。</a:t>
            </a: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439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5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5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前端系统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46555" y="1700808"/>
            <a:ext cx="6248400" cy="457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2800" kern="0" smtClean="0"/>
              <a:t>未来计划</a:t>
            </a:r>
            <a:endParaRPr lang="zh-CN" altLang="en-US" sz="2800" kern="0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524625"/>
            <a:ext cx="303213" cy="18097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99592" y="3416149"/>
            <a:ext cx="6854609" cy="2029075"/>
            <a:chOff x="899592" y="3200124"/>
            <a:chExt cx="6854609" cy="2029075"/>
          </a:xfrm>
        </p:grpSpPr>
        <p:pic>
          <p:nvPicPr>
            <p:cNvPr id="11" name="Picture 1" descr="C:\Users\dell\Documents\Tencent Files\1439368218\Image\C2C\S2YB7S362U9)V1_LAM9`}$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3419051"/>
              <a:ext cx="2571163" cy="1584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3" r="5962"/>
            <a:stretch/>
          </p:blipFill>
          <p:spPr bwMode="auto">
            <a:xfrm rot="16200000">
              <a:off x="5364587" y="2839586"/>
              <a:ext cx="2029075" cy="2750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右箭头 12"/>
            <p:cNvSpPr/>
            <p:nvPr/>
          </p:nvSpPr>
          <p:spPr>
            <a:xfrm>
              <a:off x="3635896" y="4139131"/>
              <a:ext cx="1584176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35896" y="3707083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 smtClean="0">
                  <a:latin typeface="华文楷体" pitchFamily="2" charset="-122"/>
                  <a:ea typeface="华文楷体" pitchFamily="2" charset="-122"/>
                </a:rPr>
                <a:t>去偏转铁改进</a:t>
              </a:r>
              <a:endParaRPr lang="zh-CN" altLang="en-US" b="1" dirty="0"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95536" y="227977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对潘宁离子源开展优化工作，通过去除离子源偏转铁，保留束流引出过程中的空间电荷效应，减少束流发射度的增长。</a:t>
            </a:r>
            <a:endParaRPr lang="en-US" altLang="zh-CN" sz="24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5487615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华文楷体" pitchFamily="2" charset="-122"/>
                <a:ea typeface="华文楷体" pitchFamily="2" charset="-122"/>
              </a:rPr>
              <a:t>2. RF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离子源</a:t>
            </a: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出束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及稳定运行</a:t>
            </a:r>
            <a:endParaRPr lang="en-US" altLang="zh-CN" sz="24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26107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6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6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直线射频系统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4" y="1712997"/>
            <a:ext cx="8856662" cy="415498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国际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上首次将</a:t>
            </a:r>
            <a:r>
              <a:rPr lang="en-US" altLang="zh-CN" sz="2400" b="1" dirty="0">
                <a:solidFill>
                  <a:schemeClr val="accent4"/>
                </a:solidFill>
                <a:latin typeface="+mn-ea"/>
                <a:ea typeface="+mn-ea"/>
              </a:rPr>
              <a:t>4616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型电子管应用在</a:t>
            </a:r>
            <a:r>
              <a:rPr lang="en-US" altLang="zh-CN" sz="2400" b="1" dirty="0">
                <a:solidFill>
                  <a:schemeClr val="accent4"/>
                </a:solidFill>
                <a:latin typeface="+mn-ea"/>
                <a:ea typeface="+mn-ea"/>
              </a:rPr>
              <a:t>324MHz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频率点并成功用于驱动</a:t>
            </a:r>
            <a:r>
              <a:rPr lang="en-US" altLang="zh-CN" sz="2400" b="1" dirty="0">
                <a:solidFill>
                  <a:schemeClr val="accent4"/>
                </a:solidFill>
                <a:latin typeface="+mn-ea"/>
                <a:ea typeface="+mn-ea"/>
              </a:rPr>
              <a:t>RFQ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加速器，节省了工程建造</a:t>
            </a: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经费，但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由于电子管的工艺质量的下降可能会带来稳定性问题。</a:t>
            </a:r>
            <a:endParaRPr lang="en-US" altLang="zh-CN" sz="2400" b="1" dirty="0">
              <a:solidFill>
                <a:schemeClr val="accent4"/>
              </a:solidFill>
              <a:latin typeface="+mn-ea"/>
              <a:ea typeface="+mn-ea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固态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放大器射频功率源完全满足调束需求，运行稳定可靠、零故障。</a:t>
            </a:r>
            <a:endParaRPr lang="en-US" altLang="zh-CN" sz="2400" b="1" dirty="0">
              <a:solidFill>
                <a:schemeClr val="accent4"/>
              </a:solidFill>
              <a:latin typeface="+mn-ea"/>
              <a:ea typeface="+mn-ea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除速调管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以外，速调管功率源的其他部分完全自主研制，其关键设备</a:t>
            </a:r>
            <a:r>
              <a:rPr lang="en-US" altLang="zh-CN" sz="2400" b="1" dirty="0" smtClean="0">
                <a:solidFill>
                  <a:schemeClr val="accent4"/>
                </a:solidFill>
                <a:latin typeface="+mn-ea"/>
                <a:ea typeface="+mn-ea"/>
              </a:rPr>
              <a:t>—</a:t>
            </a: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调制器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的高压固态开关工艺问题全部掌握，运行基本稳定可靠。</a:t>
            </a:r>
            <a:endParaRPr lang="en-US" altLang="zh-CN" sz="2400" b="1" dirty="0">
              <a:solidFill>
                <a:schemeClr val="accent4"/>
              </a:solidFill>
              <a:latin typeface="+mn-ea"/>
              <a:ea typeface="+mn-ea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克服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了重重</a:t>
            </a: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困难，项目组花费</a:t>
            </a:r>
            <a:r>
              <a:rPr lang="zh-CN" altLang="en-US" sz="2400" b="1" dirty="0">
                <a:solidFill>
                  <a:schemeClr val="accent4"/>
                </a:solidFill>
                <a:latin typeface="+mn-ea"/>
                <a:ea typeface="+mn-ea"/>
              </a:rPr>
              <a:t>了近三年的</a:t>
            </a: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时间解决了</a:t>
            </a:r>
            <a:r>
              <a:rPr lang="zh-CN" altLang="en-US" sz="2400" dirty="0" smtClean="0">
                <a:solidFill>
                  <a:schemeClr val="accent4"/>
                </a:solidFill>
                <a:latin typeface="+mn-ea"/>
              </a:rPr>
              <a:t>美国</a:t>
            </a:r>
            <a:r>
              <a:rPr lang="en-US" altLang="zh-CN" sz="2400" dirty="0">
                <a:solidFill>
                  <a:schemeClr val="accent4"/>
                </a:solidFill>
                <a:latin typeface="+mn-ea"/>
              </a:rPr>
              <a:t>CPI</a:t>
            </a:r>
            <a:r>
              <a:rPr lang="zh-CN" altLang="en-US" sz="2400" dirty="0" smtClean="0">
                <a:solidFill>
                  <a:schemeClr val="accent4"/>
                </a:solidFill>
                <a:latin typeface="+mn-ea"/>
              </a:rPr>
              <a:t>速调管的</a:t>
            </a:r>
            <a:r>
              <a:rPr lang="zh-CN" altLang="en-US" sz="2400" dirty="0">
                <a:solidFill>
                  <a:schemeClr val="accent4"/>
                </a:solidFill>
                <a:latin typeface="+mn-ea"/>
              </a:rPr>
              <a:t>故障</a:t>
            </a:r>
            <a:r>
              <a:rPr lang="zh-CN" altLang="en-US" sz="2400" dirty="0" smtClean="0">
                <a:solidFill>
                  <a:schemeClr val="accent4"/>
                </a:solidFill>
                <a:latin typeface="+mn-ea"/>
              </a:rPr>
              <a:t>问题</a:t>
            </a:r>
            <a:r>
              <a:rPr lang="zh-CN" altLang="en-US" sz="2400" b="1" dirty="0" smtClean="0">
                <a:solidFill>
                  <a:schemeClr val="accent4"/>
                </a:solidFill>
                <a:latin typeface="+mn-ea"/>
                <a:ea typeface="+mn-ea"/>
              </a:rPr>
              <a:t>。</a:t>
            </a:r>
            <a:endParaRPr lang="zh-CN" altLang="en-US" sz="2400" b="1" dirty="0">
              <a:solidFill>
                <a:schemeClr val="accent4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385474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7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7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束测系统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内容占位符 1"/>
          <p:cNvSpPr txBox="1">
            <a:spLocks/>
          </p:cNvSpPr>
          <p:nvPr/>
        </p:nvSpPr>
        <p:spPr>
          <a:xfrm>
            <a:off x="228600" y="1662112"/>
            <a:ext cx="87630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各子系统总体运行稳定可靠</a:t>
            </a:r>
            <a:r>
              <a:rPr lang="zh-CN" altLang="en-US" sz="2000" kern="0" dirty="0">
                <a:solidFill>
                  <a:schemeClr val="tx1"/>
                </a:solidFill>
                <a:latin typeface="+mn-ea"/>
              </a:rPr>
              <a:t>。</a:t>
            </a:r>
            <a:r>
              <a:rPr lang="en-US" altLang="zh-CN" sz="2000" kern="0" dirty="0" smtClean="0">
                <a:solidFill>
                  <a:schemeClr val="tx1"/>
                </a:solidFill>
                <a:latin typeface="+mn-ea"/>
              </a:rPr>
              <a:t>2018</a:t>
            </a:r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暑期检修工作基本完成，已为下阶段调束做好准备。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加强各探测器系统数据挖掘能力，全力配合调束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直线、环壁电流信号</a:t>
            </a:r>
            <a:endParaRPr lang="en-US" altLang="zh-CN" sz="1800" kern="0" dirty="0" smtClean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直线段</a:t>
            </a:r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CT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，探索探测</a:t>
            </a:r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H</a:t>
            </a:r>
            <a:r>
              <a:rPr lang="en-US" altLang="zh-CN" sz="1800" kern="0" baseline="30000" dirty="0" smtClean="0">
                <a:solidFill>
                  <a:schemeClr val="tx1"/>
                </a:solidFill>
                <a:latin typeface="+mn-ea"/>
              </a:rPr>
              <a:t>+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可能性</a:t>
            </a:r>
            <a:endParaRPr lang="en-US" altLang="zh-CN" sz="1800" kern="0" dirty="0" smtClean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24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米段</a:t>
            </a:r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BLM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，区分真实束流损失和靶上反冲射线</a:t>
            </a:r>
            <a:endParaRPr lang="en-US" altLang="zh-CN" sz="1800" kern="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上层软件持续改进升级，提高工作稳定性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新探测器研制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新需求：注入区</a:t>
            </a:r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Dump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线</a:t>
            </a:r>
            <a:endParaRPr lang="en-US" altLang="zh-CN" sz="1800" kern="0" dirty="0" smtClean="0">
              <a:solidFill>
                <a:schemeClr val="tx1"/>
              </a:solidFill>
              <a:latin typeface="+mn-ea"/>
            </a:endParaRPr>
          </a:p>
          <a:p>
            <a:pPr lvl="1"/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新手段：束长仪、电子束扫描仪、</a:t>
            </a:r>
            <a:r>
              <a:rPr lang="en-US" altLang="zh-CN" sz="1800" kern="0" dirty="0" smtClean="0">
                <a:solidFill>
                  <a:schemeClr val="tx1"/>
                </a:solidFill>
                <a:latin typeface="+mn-ea"/>
              </a:rPr>
              <a:t>IPM</a:t>
            </a:r>
            <a:r>
              <a:rPr lang="zh-CN" altLang="en-US" sz="1800" kern="0" dirty="0" smtClean="0">
                <a:solidFill>
                  <a:schemeClr val="tx1"/>
                </a:solidFill>
                <a:latin typeface="+mn-ea"/>
              </a:rPr>
              <a:t>等</a:t>
            </a:r>
            <a:endParaRPr lang="en-US" altLang="zh-CN" sz="1800" kern="0" dirty="0" smtClean="0">
              <a:solidFill>
                <a:schemeClr val="tx1"/>
              </a:solidFill>
              <a:latin typeface="+mn-ea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601756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8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8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控制系统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2" name="内容占位符 1"/>
          <p:cNvSpPr txBox="1">
            <a:spLocks/>
          </p:cNvSpPr>
          <p:nvPr/>
        </p:nvSpPr>
        <p:spPr>
          <a:xfrm>
            <a:off x="228600" y="1662112"/>
            <a:ext cx="8763000" cy="4707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000" kern="0" dirty="0" smtClean="0">
                <a:solidFill>
                  <a:schemeClr val="tx1"/>
                </a:solidFill>
                <a:latin typeface="+mn-ea"/>
              </a:rPr>
              <a:t>控制系统总体运行稳定可靠，故障率很低。</a:t>
            </a: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3" name="圆角矩形 52"/>
          <p:cNvSpPr/>
          <p:nvPr/>
        </p:nvSpPr>
        <p:spPr bwMode="auto">
          <a:xfrm>
            <a:off x="356561" y="3529627"/>
            <a:ext cx="2232248" cy="792088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MPS 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zh-CN" sz="2400" b="1" dirty="0" smtClean="0"/>
              <a:t>Main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圆角矩形 53"/>
          <p:cNvSpPr/>
          <p:nvPr/>
        </p:nvSpPr>
        <p:spPr bwMode="auto">
          <a:xfrm>
            <a:off x="6534446" y="3529627"/>
            <a:ext cx="2232248" cy="792088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MPS 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zh-CN" sz="2400" b="1" dirty="0" smtClean="0"/>
              <a:t>Main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2430740" y="5401835"/>
            <a:ext cx="1368152" cy="6480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FPS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871084" y="5401835"/>
            <a:ext cx="1368152" cy="6480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IS Control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57" name="直接箭头连接符 56"/>
          <p:cNvCxnSpPr>
            <a:stCxn id="53" idx="2"/>
            <a:endCxn id="55" idx="0"/>
          </p:cNvCxnSpPr>
          <p:nvPr/>
        </p:nvCxnSpPr>
        <p:spPr bwMode="auto">
          <a:xfrm>
            <a:off x="1472685" y="4321715"/>
            <a:ext cx="1642131" cy="108012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直接箭头连接符 57"/>
          <p:cNvCxnSpPr>
            <a:stCxn id="53" idx="2"/>
            <a:endCxn id="56" idx="0"/>
          </p:cNvCxnSpPr>
          <p:nvPr/>
        </p:nvCxnSpPr>
        <p:spPr bwMode="auto">
          <a:xfrm>
            <a:off x="1472685" y="4321715"/>
            <a:ext cx="4082475" cy="108012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直接箭头连接符 58"/>
          <p:cNvCxnSpPr>
            <a:stCxn id="54" idx="2"/>
            <a:endCxn id="55" idx="0"/>
          </p:cNvCxnSpPr>
          <p:nvPr/>
        </p:nvCxnSpPr>
        <p:spPr bwMode="auto">
          <a:xfrm flipH="1">
            <a:off x="3114816" y="4321715"/>
            <a:ext cx="4535754" cy="108012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接箭头连接符 59"/>
          <p:cNvCxnSpPr>
            <a:stCxn id="54" idx="2"/>
            <a:endCxn id="56" idx="0"/>
          </p:cNvCxnSpPr>
          <p:nvPr/>
        </p:nvCxnSpPr>
        <p:spPr bwMode="auto">
          <a:xfrm flipH="1">
            <a:off x="5555160" y="4321715"/>
            <a:ext cx="2095410" cy="108012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直接箭头连接符 60"/>
          <p:cNvCxnSpPr/>
          <p:nvPr/>
        </p:nvCxnSpPr>
        <p:spPr bwMode="auto">
          <a:xfrm>
            <a:off x="3114816" y="6050935"/>
            <a:ext cx="0" cy="40240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直接箭头连接符 61"/>
          <p:cNvCxnSpPr/>
          <p:nvPr/>
        </p:nvCxnSpPr>
        <p:spPr bwMode="auto">
          <a:xfrm>
            <a:off x="5525355" y="6050935"/>
            <a:ext cx="0" cy="40240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矩形 62"/>
          <p:cNvSpPr/>
          <p:nvPr/>
        </p:nvSpPr>
        <p:spPr bwMode="auto">
          <a:xfrm>
            <a:off x="4013187" y="3529627"/>
            <a:ext cx="1152128" cy="792088"/>
          </a:xfrm>
          <a:prstGeom prst="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RMS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64" name="直接箭头连接符 63"/>
          <p:cNvCxnSpPr/>
          <p:nvPr/>
        </p:nvCxnSpPr>
        <p:spPr bwMode="auto">
          <a:xfrm>
            <a:off x="2645035" y="3745651"/>
            <a:ext cx="1294889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486854" y="6049907"/>
            <a:ext cx="16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Stop  Beam</a:t>
            </a:r>
            <a:endParaRPr lang="zh-CN" altLang="en-US" sz="1800" b="1" dirty="0"/>
          </a:p>
        </p:txBody>
      </p:sp>
      <p:cxnSp>
        <p:nvCxnSpPr>
          <p:cNvPr id="66" name="直接箭头连接符 65"/>
          <p:cNvCxnSpPr/>
          <p:nvPr/>
        </p:nvCxnSpPr>
        <p:spPr bwMode="auto">
          <a:xfrm>
            <a:off x="700819" y="3097579"/>
            <a:ext cx="0" cy="432805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接箭头连接符 66"/>
          <p:cNvCxnSpPr/>
          <p:nvPr/>
        </p:nvCxnSpPr>
        <p:spPr bwMode="auto">
          <a:xfrm>
            <a:off x="1060859" y="3097579"/>
            <a:ext cx="0" cy="432805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>
            <a:off x="1457151" y="3097579"/>
            <a:ext cx="0" cy="432805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直接箭头连接符 68"/>
          <p:cNvCxnSpPr/>
          <p:nvPr/>
        </p:nvCxnSpPr>
        <p:spPr bwMode="auto">
          <a:xfrm>
            <a:off x="1852947" y="3097579"/>
            <a:ext cx="0" cy="432805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直接箭头连接符 69"/>
          <p:cNvCxnSpPr/>
          <p:nvPr/>
        </p:nvCxnSpPr>
        <p:spPr bwMode="auto">
          <a:xfrm flipH="1">
            <a:off x="2274267" y="2912913"/>
            <a:ext cx="1378880" cy="617471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直接箭头连接符 70"/>
          <p:cNvCxnSpPr/>
          <p:nvPr/>
        </p:nvCxnSpPr>
        <p:spPr bwMode="auto">
          <a:xfrm>
            <a:off x="5877504" y="2912913"/>
            <a:ext cx="1556311" cy="617471"/>
          </a:xfrm>
          <a:prstGeom prst="straightConnector1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66423" y="2728247"/>
            <a:ext cx="186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Other inputs</a:t>
            </a:r>
            <a:endParaRPr lang="zh-CN" altLang="en-US" sz="18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491880" y="2266582"/>
            <a:ext cx="26303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rgbClr val="FF0000"/>
                </a:solidFill>
              </a:rPr>
              <a:t>Key power supplies</a:t>
            </a:r>
          </a:p>
          <a:p>
            <a:r>
              <a:rPr lang="en-US" altLang="zh-CN" sz="1800" b="1" dirty="0" smtClean="0"/>
              <a:t>Fault and Status</a:t>
            </a:r>
            <a:endParaRPr lang="zh-CN" altLang="en-US" sz="1800" b="1" dirty="0"/>
          </a:p>
        </p:txBody>
      </p:sp>
      <p:cxnSp>
        <p:nvCxnSpPr>
          <p:cNvPr id="74" name="直接箭头连接符 73"/>
          <p:cNvCxnSpPr/>
          <p:nvPr/>
        </p:nvCxnSpPr>
        <p:spPr bwMode="auto">
          <a:xfrm>
            <a:off x="2645035" y="4105691"/>
            <a:ext cx="1294889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CCCC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5" name="直接箭头连接符 74"/>
          <p:cNvCxnSpPr/>
          <p:nvPr/>
        </p:nvCxnSpPr>
        <p:spPr bwMode="auto">
          <a:xfrm>
            <a:off x="5230060" y="3753821"/>
            <a:ext cx="1294889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B0F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6" name="直接箭头连接符 75"/>
          <p:cNvCxnSpPr/>
          <p:nvPr/>
        </p:nvCxnSpPr>
        <p:spPr bwMode="auto">
          <a:xfrm>
            <a:off x="5201924" y="4113861"/>
            <a:ext cx="1294889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CCCC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2679784" y="4137049"/>
            <a:ext cx="121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Beam Off</a:t>
            </a:r>
            <a:endParaRPr lang="zh-CN" altLang="en-US" sz="18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183619" y="4105691"/>
            <a:ext cx="133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 Beam Off</a:t>
            </a:r>
            <a:endParaRPr lang="zh-CN" altLang="en-US" sz="1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021299" y="330570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320371" y="329117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255421" y="4826799"/>
            <a:ext cx="155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4871084" y="4820599"/>
            <a:ext cx="155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568023" y="6049907"/>
            <a:ext cx="161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Stop  Beam</a:t>
            </a:r>
            <a:endParaRPr lang="zh-CN" altLang="en-US" sz="1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2238411" y="6524624"/>
            <a:ext cx="4521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改进后的</a:t>
            </a:r>
            <a:r>
              <a:rPr lang="en-US" altLang="zh-CN" dirty="0" smtClean="0"/>
              <a:t>CSNS</a:t>
            </a:r>
            <a:r>
              <a:rPr lang="zh-CN" altLang="en-US" dirty="0" smtClean="0"/>
              <a:t>机器保护系统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7586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3"/>
          <p:cNvSpPr txBox="1">
            <a:spLocks noGrp="1"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D4196128-3ECA-4951-AE71-9F3B270858B3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9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19458" name="灯片编号占位符 3"/>
          <p:cNvSpPr txBox="1">
            <a:spLocks/>
          </p:cNvSpPr>
          <p:nvPr/>
        </p:nvSpPr>
        <p:spPr bwMode="auto">
          <a:xfrm>
            <a:off x="8229600" y="6524625"/>
            <a:ext cx="30321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A05D1884-BAFE-4C00-B378-858797802EC0}" type="slidenum">
              <a:rPr lang="en-US" altLang="zh-CN" sz="900" b="0">
                <a:solidFill>
                  <a:srgbClr val="4D5E68"/>
                </a:solidFill>
                <a:latin typeface="Impact" pitchFamily="34" charset="0"/>
              </a:rPr>
              <a:pPr algn="r" eaLnBrk="0" hangingPunct="0"/>
              <a:t>9</a:t>
            </a:fld>
            <a:endParaRPr lang="en-US" altLang="zh-CN" sz="900" b="0">
              <a:solidFill>
                <a:srgbClr val="4D5E68"/>
              </a:solidFill>
              <a:latin typeface="Impac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838200"/>
            <a:ext cx="7994650" cy="6465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4D5E68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3200" kern="0" dirty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各</a:t>
            </a:r>
            <a:r>
              <a:rPr lang="zh-CN" altLang="en-US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系统总结及计划</a:t>
            </a:r>
            <a:r>
              <a:rPr lang="en-US" altLang="zh-CN" sz="3200" kern="0" dirty="0" smtClean="0">
                <a:solidFill>
                  <a:srgbClr val="0070C0"/>
                </a:solidFill>
                <a:latin typeface="华文中宋"/>
                <a:ea typeface="华文中宋"/>
                <a:cs typeface="华文中宋"/>
              </a:rPr>
              <a:t>-</a:t>
            </a:r>
            <a:r>
              <a:rPr lang="zh-CN" altLang="en-US" sz="3200" kern="0" dirty="0" smtClean="0">
                <a:solidFill>
                  <a:srgbClr val="FF0000"/>
                </a:solidFill>
                <a:latin typeface="华文中宋"/>
                <a:ea typeface="华文中宋"/>
                <a:cs typeface="华文中宋"/>
              </a:rPr>
              <a:t>控制系统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609599" y="1669788"/>
            <a:ext cx="8139113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20000"/>
              </a:spcAft>
              <a:buClr>
                <a:schemeClr val="tx1"/>
              </a:buClr>
              <a:buChar char="•"/>
              <a:defRPr sz="2100" b="1">
                <a:solidFill>
                  <a:srgbClr val="1679B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Char char="–"/>
              <a:defRPr sz="1900" b="1">
                <a:solidFill>
                  <a:srgbClr val="4D5E6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 b="1">
                <a:solidFill>
                  <a:srgbClr val="4D5E6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4D5E6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rgbClr val="4D5E68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3798" y="3428198"/>
            <a:ext cx="1460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Beam Off</a:t>
            </a:r>
          </a:p>
          <a:p>
            <a:r>
              <a:rPr lang="en-US" altLang="zh-CN" sz="1800" b="1" dirty="0" smtClean="0"/>
              <a:t>/RST</a:t>
            </a:r>
            <a:endParaRPr lang="zh-CN" alt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08415" y="3426457"/>
            <a:ext cx="1256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Beam Off</a:t>
            </a:r>
          </a:p>
          <a:p>
            <a:r>
              <a:rPr lang="en-US" altLang="zh-CN" sz="1800" b="1" dirty="0" smtClean="0"/>
              <a:t>/RST</a:t>
            </a:r>
            <a:endParaRPr lang="zh-CN" altLang="en-US" sz="1800" b="1" dirty="0"/>
          </a:p>
        </p:txBody>
      </p:sp>
      <p:sp>
        <p:nvSpPr>
          <p:cNvPr id="12" name="圆角矩形 11"/>
          <p:cNvSpPr/>
          <p:nvPr/>
        </p:nvSpPr>
        <p:spPr bwMode="auto">
          <a:xfrm>
            <a:off x="395536" y="2811119"/>
            <a:ext cx="2012898" cy="792088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MPS 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zh-CN" sz="2400" b="1" dirty="0" smtClean="0"/>
              <a:t>Main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6463542" y="2811119"/>
            <a:ext cx="2063886" cy="792088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MPS 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zh-CN" sz="2400" b="1" dirty="0" smtClean="0"/>
              <a:t>Main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479896" y="4317343"/>
            <a:ext cx="1845654" cy="64807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FPS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497348" y="5522444"/>
            <a:ext cx="1864317" cy="42683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IS Control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6" name="直接箭头连接符 15"/>
          <p:cNvCxnSpPr/>
          <p:nvPr/>
        </p:nvCxnSpPr>
        <p:spPr bwMode="auto">
          <a:xfrm>
            <a:off x="1401985" y="3603207"/>
            <a:ext cx="0" cy="1038172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>
            <a:off x="4437020" y="5963483"/>
            <a:ext cx="0" cy="40240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矩形 17"/>
          <p:cNvSpPr/>
          <p:nvPr/>
        </p:nvSpPr>
        <p:spPr bwMode="auto">
          <a:xfrm>
            <a:off x="3479896" y="2718786"/>
            <a:ext cx="1864317" cy="976754"/>
          </a:xfrm>
          <a:prstGeom prst="rect">
            <a:avLst/>
          </a:prstGeom>
          <a:solidFill>
            <a:srgbClr val="CC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RMS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2468124" y="3009855"/>
            <a:ext cx="915631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直接箭头连接符 19"/>
          <p:cNvCxnSpPr/>
          <p:nvPr/>
        </p:nvCxnSpPr>
        <p:spPr bwMode="auto">
          <a:xfrm>
            <a:off x="2431016" y="3384894"/>
            <a:ext cx="933797" cy="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CCCC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5414830" y="3009855"/>
            <a:ext cx="949413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5468111" y="3384894"/>
            <a:ext cx="966360" cy="2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CCCC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408909" y="2534120"/>
            <a:ext cx="115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53937" y="2521706"/>
            <a:ext cx="124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25" name="矩形 24"/>
          <p:cNvSpPr/>
          <p:nvPr/>
        </p:nvSpPr>
        <p:spPr bwMode="auto">
          <a:xfrm>
            <a:off x="3577893" y="1556792"/>
            <a:ext cx="1627308" cy="648072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PPS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8726" y="5996552"/>
            <a:ext cx="140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Stop Beam</a:t>
            </a:r>
            <a:endParaRPr lang="zh-CN" altLang="en-US" sz="1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943369" y="1880828"/>
            <a:ext cx="125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Fault</a:t>
            </a:r>
            <a:endParaRPr lang="zh-CN" altLang="en-US" sz="1800" b="1" dirty="0"/>
          </a:p>
        </p:txBody>
      </p:sp>
      <p:cxnSp>
        <p:nvCxnSpPr>
          <p:cNvPr id="28" name="直接箭头连接符 27"/>
          <p:cNvCxnSpPr/>
          <p:nvPr/>
        </p:nvCxnSpPr>
        <p:spPr bwMode="auto">
          <a:xfrm flipH="1">
            <a:off x="1401985" y="4641379"/>
            <a:ext cx="2092324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9" name="直接箭头连接符 28"/>
          <p:cNvCxnSpPr/>
          <p:nvPr/>
        </p:nvCxnSpPr>
        <p:spPr bwMode="auto">
          <a:xfrm>
            <a:off x="7504621" y="3603207"/>
            <a:ext cx="0" cy="1038172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0" name="直接箭头连接符 29"/>
          <p:cNvCxnSpPr>
            <a:stCxn id="14" idx="3"/>
          </p:cNvCxnSpPr>
          <p:nvPr/>
        </p:nvCxnSpPr>
        <p:spPr bwMode="auto">
          <a:xfrm>
            <a:off x="5325550" y="4641379"/>
            <a:ext cx="2179071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1" name="直接箭头连接符 30"/>
          <p:cNvCxnSpPr/>
          <p:nvPr/>
        </p:nvCxnSpPr>
        <p:spPr bwMode="auto">
          <a:xfrm flipV="1">
            <a:off x="1437629" y="1880828"/>
            <a:ext cx="0" cy="93029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1437629" y="1880828"/>
            <a:ext cx="2140264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箭头连接符 32"/>
          <p:cNvCxnSpPr/>
          <p:nvPr/>
        </p:nvCxnSpPr>
        <p:spPr bwMode="auto">
          <a:xfrm flipV="1">
            <a:off x="7504621" y="1880828"/>
            <a:ext cx="0" cy="930291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4" name="直接箭头连接符 33"/>
          <p:cNvCxnSpPr>
            <a:endCxn id="25" idx="3"/>
          </p:cNvCxnSpPr>
          <p:nvPr/>
        </p:nvCxnSpPr>
        <p:spPr bwMode="auto">
          <a:xfrm flipH="1">
            <a:off x="5205201" y="1880828"/>
            <a:ext cx="2303562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509304" y="1880828"/>
            <a:ext cx="1250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Fault</a:t>
            </a:r>
            <a:endParaRPr lang="zh-CN" altLang="en-US" sz="1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444847" y="4175209"/>
            <a:ext cx="124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246567" y="4261414"/>
            <a:ext cx="124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Interlock</a:t>
            </a:r>
            <a:endParaRPr lang="zh-CN" altLang="en-US" sz="1800" b="1" dirty="0"/>
          </a:p>
        </p:txBody>
      </p:sp>
      <p:cxnSp>
        <p:nvCxnSpPr>
          <p:cNvPr id="38" name="直接箭头连接符 37"/>
          <p:cNvCxnSpPr/>
          <p:nvPr/>
        </p:nvCxnSpPr>
        <p:spPr bwMode="auto">
          <a:xfrm>
            <a:off x="4406718" y="3714630"/>
            <a:ext cx="0" cy="594457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CC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>
            <a:off x="1022342" y="3603207"/>
            <a:ext cx="0" cy="2121536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H="1">
            <a:off x="1042512" y="5714110"/>
            <a:ext cx="2454836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1" name="直接箭头连接符 40"/>
          <p:cNvCxnSpPr/>
          <p:nvPr/>
        </p:nvCxnSpPr>
        <p:spPr bwMode="auto">
          <a:xfrm>
            <a:off x="4406718" y="4973067"/>
            <a:ext cx="0" cy="535596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>
            <a:off x="7914940" y="3603207"/>
            <a:ext cx="0" cy="2121536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箭头连接符 42"/>
          <p:cNvCxnSpPr/>
          <p:nvPr/>
        </p:nvCxnSpPr>
        <p:spPr bwMode="auto">
          <a:xfrm>
            <a:off x="5376879" y="5735862"/>
            <a:ext cx="2538061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5918886" y="5069130"/>
            <a:ext cx="1357264" cy="42683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RFQ LLRF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1545166" y="5027447"/>
            <a:ext cx="1357264" cy="426836"/>
          </a:xfrm>
          <a:prstGeom prst="rect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IS</a:t>
            </a:r>
            <a:r>
              <a:rPr kumimoji="0" lang="en-US" altLang="zh-CN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 Timing</a:t>
            </a:r>
            <a:endParaRPr kumimoji="0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>
            <a:off x="3708375" y="4965415"/>
            <a:ext cx="0" cy="335793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H="1">
            <a:off x="2954244" y="5301208"/>
            <a:ext cx="730446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>
            <a:off x="5088841" y="4967722"/>
            <a:ext cx="0" cy="335793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>
            <a:off x="5065156" y="5303515"/>
            <a:ext cx="824380" cy="0"/>
          </a:xfrm>
          <a:prstGeom prst="straightConnector1">
            <a:avLst/>
          </a:prstGeom>
          <a:solidFill>
            <a:srgbClr val="FFFF00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3758646" y="5075892"/>
            <a:ext cx="1400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Stop Beam</a:t>
            </a:r>
            <a:endParaRPr lang="zh-CN" altLang="en-US" sz="1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361254" y="3749622"/>
            <a:ext cx="76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/>
              <a:t>RST</a:t>
            </a:r>
            <a:endParaRPr lang="zh-CN" altLang="en-US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238411" y="6524624"/>
            <a:ext cx="4521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CSNS</a:t>
            </a:r>
            <a:r>
              <a:rPr lang="zh-CN" altLang="en-US" dirty="0" smtClean="0"/>
              <a:t>各保护系统之间信息交互示意图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3721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NS讲演稿母板">
  <a:themeElements>
    <a:clrScheme name="1_CSNS讲演稿母板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1_CSNS讲演稿母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1_CSNS讲演稿母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SNS讲演稿母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SNS讲演稿母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CSNS模板</Template>
  <TotalTime>5018</TotalTime>
  <Words>1309</Words>
  <Application>Microsoft Office PowerPoint</Application>
  <PresentationFormat>全屏显示(4:3)</PresentationFormat>
  <Paragraphs>191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1_CSNS讲演稿母板</vt:lpstr>
      <vt:lpstr> 加速器第一组分组报告总结  张玉亮 2018年9月13日</vt:lpstr>
      <vt:lpstr>主 要 内 容</vt:lpstr>
      <vt:lpstr>第一分组基本情况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CSNS Status 中国散裂中子源  Jie WEI  for the CSNS Project Team Institute of High Energy Physics Institute of Physics</dc:title>
  <dc:creator>MC SYSTEM</dc:creator>
  <cp:lastModifiedBy>dell</cp:lastModifiedBy>
  <cp:revision>2479</cp:revision>
  <cp:lastPrinted>1601-01-01T00:00:00Z</cp:lastPrinted>
  <dcterms:created xsi:type="dcterms:W3CDTF">2010-01-08T00:24:23Z</dcterms:created>
  <dcterms:modified xsi:type="dcterms:W3CDTF">2018-09-12T23:48:53Z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