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bookmarkIdSeed="5">
  <p:sldMasterIdLst>
    <p:sldMasterId id="2147483648" r:id="rId1"/>
  </p:sldMasterIdLst>
  <p:notesMasterIdLst>
    <p:notesMasterId r:id="rId22"/>
  </p:notesMasterIdLst>
  <p:handoutMasterIdLst>
    <p:handoutMasterId r:id="rId23"/>
  </p:handoutMasterIdLst>
  <p:sldIdLst>
    <p:sldId id="941" r:id="rId2"/>
    <p:sldId id="950" r:id="rId3"/>
    <p:sldId id="1057" r:id="rId4"/>
    <p:sldId id="1039" r:id="rId5"/>
    <p:sldId id="1040" r:id="rId6"/>
    <p:sldId id="1041" r:id="rId7"/>
    <p:sldId id="1042" r:id="rId8"/>
    <p:sldId id="1044" r:id="rId9"/>
    <p:sldId id="1045" r:id="rId10"/>
    <p:sldId id="1047" r:id="rId11"/>
    <p:sldId id="1048" r:id="rId12"/>
    <p:sldId id="1038" r:id="rId13"/>
    <p:sldId id="1050" r:id="rId14"/>
    <p:sldId id="1051" r:id="rId15"/>
    <p:sldId id="1049" r:id="rId16"/>
    <p:sldId id="1052" r:id="rId17"/>
    <p:sldId id="1055" r:id="rId18"/>
    <p:sldId id="1056" r:id="rId19"/>
    <p:sldId id="1053" r:id="rId20"/>
    <p:sldId id="1058" r:id="rId21"/>
  </p:sldIdLst>
  <p:sldSz cx="9144000" cy="6858000" type="screen4x3"/>
  <p:notesSz cx="6858000" cy="9144000"/>
  <p:defaultTextStyle>
    <a:defPPr>
      <a:defRPr lang="zh-CN"/>
    </a:defPPr>
    <a:lvl1pPr algn="ctr"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9pPr>
  </p:defaultTextStyle>
  <p:extLst>
    <p:ext uri="{521415D9-36F7-43E2-AB2F-B90AF26B5E84}">
      <p14:sectionLst xmlns="" xmlns:p14="http://schemas.microsoft.com/office/powerpoint/2010/main">
        <p14:section name="默认节" id="{9CEADF38-1935-4BA1-ACF3-694880E1E24F}">
          <p14:sldIdLst>
            <p14:sldId id="941"/>
            <p14:sldId id="950"/>
            <p14:sldId id="1031"/>
            <p14:sldId id="952"/>
            <p14:sldId id="966"/>
            <p14:sldId id="953"/>
            <p14:sldId id="967"/>
            <p14:sldId id="968"/>
            <p14:sldId id="969"/>
            <p14:sldId id="970"/>
            <p14:sldId id="1030"/>
            <p14:sldId id="972"/>
            <p14:sldId id="973"/>
            <p14:sldId id="979"/>
            <p14:sldId id="1029"/>
            <p14:sldId id="1016"/>
            <p14:sldId id="1017"/>
            <p14:sldId id="1018"/>
            <p14:sldId id="1019"/>
            <p14:sldId id="1020"/>
            <p14:sldId id="1021"/>
            <p14:sldId id="1022"/>
            <p14:sldId id="1023"/>
            <p14:sldId id="1024"/>
            <p14:sldId id="1025"/>
            <p14:sldId id="993"/>
            <p14:sldId id="995"/>
            <p14:sldId id="999"/>
            <p14:sldId id="1000"/>
            <p14:sldId id="1007"/>
            <p14:sldId id="1010"/>
            <p14:sldId id="1014"/>
            <p14:sldId id="1036"/>
            <p14:sldId id="1035"/>
            <p14:sldId id="1033"/>
            <p14:sldId id="987"/>
            <p14:sldId id="989"/>
            <p14:sldId id="991"/>
            <p14:sldId id="992"/>
          </p14:sldIdLst>
        </p14:section>
        <p14:section name="无标题节" id="{B67985FC-6771-446D-94BD-4BED9FD68012}">
          <p14:sldIdLst>
            <p14:sldId id="1032"/>
            <p14:sldId id="981"/>
            <p14:sldId id="982"/>
            <p14:sldId id="983"/>
            <p14:sldId id="935"/>
            <p14:sldId id="938"/>
            <p14:sldId id="1034"/>
            <p14:sldId id="1037"/>
            <p14:sldId id="1038"/>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9900CC"/>
    <a:srgbClr val="9900FF"/>
    <a:srgbClr val="FFCC00"/>
    <a:srgbClr val="9999FF"/>
    <a:srgbClr val="00FFFF"/>
    <a:srgbClr val="66FFFF"/>
    <a:srgbClr val="33CCCC"/>
    <a:srgbClr val="CC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4" autoAdjust="0"/>
    <p:restoredTop sz="96102" autoAdjust="0"/>
  </p:normalViewPr>
  <p:slideViewPr>
    <p:cSldViewPr>
      <p:cViewPr>
        <p:scale>
          <a:sx n="100" d="100"/>
          <a:sy n="100" d="100"/>
        </p:scale>
        <p:origin x="-917" y="4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466"/>
    </p:cViewPr>
  </p:sorterViewPr>
  <p:notesViewPr>
    <p:cSldViewPr>
      <p:cViewPr varScale="1">
        <p:scale>
          <a:sx n="76" d="100"/>
          <a:sy n="76" d="100"/>
        </p:scale>
        <p:origin x="-129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a:defRPr sz="1200"/>
            </a:lvl1pPr>
          </a:lstStyle>
          <a:p>
            <a:pPr>
              <a:defRPr/>
            </a:pPr>
            <a:endParaRPr lang="en-US" altLang="zh-CN"/>
          </a:p>
        </p:txBody>
      </p:sp>
      <p:sp>
        <p:nvSpPr>
          <p:cNvPr id="69635" name="Rectangle 3"/>
          <p:cNvSpPr>
            <a:spLocks noGrp="1" noChangeArrowheads="1"/>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a:defRPr/>
            </a:pPr>
            <a:endParaRPr lang="en-US" altLang="zh-CN"/>
          </a:p>
        </p:txBody>
      </p:sp>
      <p:sp>
        <p:nvSpPr>
          <p:cNvPr id="69636" name="Rectangle 4"/>
          <p:cNvSpPr>
            <a:spLocks noGrp="1" noChangeArrowheads="1"/>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a:defRPr sz="1200"/>
            </a:lvl1pPr>
          </a:lstStyle>
          <a:p>
            <a:pPr>
              <a:defRPr/>
            </a:pPr>
            <a:endParaRPr lang="en-US" altLang="zh-CN"/>
          </a:p>
        </p:txBody>
      </p:sp>
      <p:sp>
        <p:nvSpPr>
          <p:cNvPr id="69637" name="Rectangle 5"/>
          <p:cNvSpPr>
            <a:spLocks noGrp="1" noChangeArrowheads="1"/>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lvl1pPr>
          </a:lstStyle>
          <a:p>
            <a:pPr>
              <a:defRPr/>
            </a:pPr>
            <a:fld id="{3B9A8C5E-9E5D-44E0-90BA-CC25AE7E4DB6}" type="slidenum">
              <a:rPr lang="en-US" altLang="zh-CN"/>
              <a:pPr>
                <a:defRPr/>
              </a:pPr>
              <a:t>‹#›</a:t>
            </a:fld>
            <a:endParaRPr lang="en-US" altLang="zh-CN"/>
          </a:p>
        </p:txBody>
      </p:sp>
    </p:spTree>
    <p:extLst>
      <p:ext uri="{BB962C8B-B14F-4D97-AF65-F5344CB8AC3E}">
        <p14:creationId xmlns="" xmlns:p14="http://schemas.microsoft.com/office/powerpoint/2010/main" val="646256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a:defRPr sz="1200"/>
            </a:lvl1pPr>
          </a:lstStyle>
          <a:p>
            <a:pPr>
              <a:defRPr/>
            </a:pPr>
            <a:endParaRPr lang="en-US" altLang="zh-CN"/>
          </a:p>
        </p:txBody>
      </p:sp>
      <p:sp>
        <p:nvSpPr>
          <p:cNvPr id="68611"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a:defRPr/>
            </a:pPr>
            <a:endParaRPr lang="en-US" altLang="zh-CN"/>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 xmlns:a14="http://schemas.microsoft.com/office/drawing/2010/main">
                <a:solidFill>
                  <a:srgbClr val="FFFFFF"/>
                </a:solidFill>
              </a14:hiddenFill>
            </a:ext>
          </a:extLst>
        </p:spPr>
      </p:sp>
      <p:sp>
        <p:nvSpPr>
          <p:cNvPr id="68613"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8614"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a:defRPr sz="1200"/>
            </a:lvl1pPr>
          </a:lstStyle>
          <a:p>
            <a:pPr>
              <a:defRPr/>
            </a:pPr>
            <a:endParaRPr lang="en-US" altLang="zh-CN"/>
          </a:p>
        </p:txBody>
      </p:sp>
      <p:sp>
        <p:nvSpPr>
          <p:cNvPr id="6861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lvl1pPr>
          </a:lstStyle>
          <a:p>
            <a:pPr>
              <a:defRPr/>
            </a:pPr>
            <a:fld id="{FB532AD8-F224-48A5-8678-91C9CB63265B}" type="slidenum">
              <a:rPr lang="en-US" altLang="zh-CN"/>
              <a:pPr>
                <a:defRPr/>
              </a:pPr>
              <a:t>‹#›</a:t>
            </a:fld>
            <a:endParaRPr lang="en-US" altLang="zh-CN"/>
          </a:p>
        </p:txBody>
      </p:sp>
    </p:spTree>
    <p:extLst>
      <p:ext uri="{BB962C8B-B14F-4D97-AF65-F5344CB8AC3E}">
        <p14:creationId xmlns="" xmlns:p14="http://schemas.microsoft.com/office/powerpoint/2010/main" val="2682482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B532AD8-F224-48A5-8678-91C9CB63265B}" type="slidenum">
              <a:rPr lang="en-US" altLang="zh-CN" smtClean="0"/>
              <a:pPr>
                <a:defRPr/>
              </a:pPr>
              <a:t>1</a:t>
            </a:fld>
            <a:endParaRPr lang="en-US" altLang="zh-CN"/>
          </a:p>
        </p:txBody>
      </p:sp>
    </p:spTree>
    <p:extLst>
      <p:ext uri="{BB962C8B-B14F-4D97-AF65-F5344CB8AC3E}">
        <p14:creationId xmlns="" xmlns:p14="http://schemas.microsoft.com/office/powerpoint/2010/main" val="8990186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 descr="CSSppt母板首页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8305800" y="6477000"/>
            <a:ext cx="184150"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ea typeface="宋体" panose="02010600030101010101" pitchFamily="2" charset="-122"/>
              </a:defRPr>
            </a:lvl1pPr>
            <a:lvl2pPr marL="742950" indent="-285750" eaLnBrk="0" hangingPunct="0">
              <a:defRPr sz="1400">
                <a:solidFill>
                  <a:schemeClr val="tx1"/>
                </a:solidFill>
                <a:latin typeface="Arial" panose="020B0604020202020204" pitchFamily="34" charset="0"/>
                <a:ea typeface="宋体" panose="02010600030101010101" pitchFamily="2" charset="-122"/>
              </a:defRPr>
            </a:lvl2pPr>
            <a:lvl3pPr marL="1143000" indent="-228600" eaLnBrk="0" hangingPunct="0">
              <a:defRPr sz="1400">
                <a:solidFill>
                  <a:schemeClr val="tx1"/>
                </a:solidFill>
                <a:latin typeface="Arial" panose="020B0604020202020204" pitchFamily="34" charset="0"/>
                <a:ea typeface="宋体" panose="02010600030101010101" pitchFamily="2" charset="-122"/>
              </a:defRPr>
            </a:lvl3pPr>
            <a:lvl4pPr marL="1600200" indent="-228600" eaLnBrk="0" hangingPunct="0">
              <a:defRPr sz="1400">
                <a:solidFill>
                  <a:schemeClr val="tx1"/>
                </a:solidFill>
                <a:latin typeface="Arial" panose="020B0604020202020204" pitchFamily="34" charset="0"/>
                <a:ea typeface="宋体" panose="02010600030101010101" pitchFamily="2" charset="-122"/>
              </a:defRPr>
            </a:lvl4pPr>
            <a:lvl5pPr marL="2057400" indent="-228600" eaLnBrk="0" hangingPunct="0">
              <a:defRPr sz="14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algn="l" eaLnBrk="1" hangingPunct="1">
              <a:lnSpc>
                <a:spcPct val="88000"/>
              </a:lnSpc>
            </a:pPr>
            <a:endParaRPr lang="zh-CN" altLang="zh-CN" sz="1000">
              <a:solidFill>
                <a:schemeClr val="bg2"/>
              </a:solidFill>
              <a:latin typeface="Impact" panose="020B0806030902050204" pitchFamily="34" charset="0"/>
            </a:endParaRPr>
          </a:p>
        </p:txBody>
      </p:sp>
      <p:sp>
        <p:nvSpPr>
          <p:cNvPr id="217091" name="Rectangle 3"/>
          <p:cNvSpPr>
            <a:spLocks noGrp="1" noChangeArrowheads="1"/>
          </p:cNvSpPr>
          <p:nvPr>
            <p:ph type="ctrTitle"/>
          </p:nvPr>
        </p:nvSpPr>
        <p:spPr>
          <a:xfrm>
            <a:off x="685800" y="2339975"/>
            <a:ext cx="7772400" cy="1470025"/>
          </a:xfrm>
        </p:spPr>
        <p:txBody>
          <a:bodyPr/>
          <a:lstStyle>
            <a:lvl1pPr algn="ctr">
              <a:defRPr sz="3600"/>
            </a:lvl1pPr>
          </a:lstStyle>
          <a:p>
            <a:r>
              <a:rPr lang="zh-CN" altLang="en-US"/>
              <a:t>单击此处编辑母版标题样式</a:t>
            </a:r>
          </a:p>
        </p:txBody>
      </p:sp>
      <p:sp>
        <p:nvSpPr>
          <p:cNvPr id="217092" name="Rectangle 4"/>
          <p:cNvSpPr>
            <a:spLocks noGrp="1" noChangeArrowheads="1"/>
          </p:cNvSpPr>
          <p:nvPr>
            <p:ph type="subTitle" idx="1"/>
          </p:nvPr>
        </p:nvSpPr>
        <p:spPr>
          <a:xfrm>
            <a:off x="1371600" y="3886200"/>
            <a:ext cx="6400800" cy="1600200"/>
          </a:xfrm>
        </p:spPr>
        <p:txBody>
          <a:bodyPr/>
          <a:lstStyle>
            <a:lvl1pPr marL="0" indent="0" algn="ctr">
              <a:lnSpc>
                <a:spcPct val="130000"/>
              </a:lnSpc>
              <a:spcBef>
                <a:spcPct val="0"/>
              </a:spcBef>
              <a:spcAft>
                <a:spcPct val="0"/>
              </a:spcAft>
              <a:buFontTx/>
              <a:buNone/>
              <a:defRPr sz="2200">
                <a:solidFill>
                  <a:schemeClr val="bg1"/>
                </a:solidFill>
              </a:defRPr>
            </a:lvl1pPr>
          </a:lstStyle>
          <a:p>
            <a:r>
              <a:rPr lang="zh-CN" altLang="en-US"/>
              <a:t>单击此处编辑母版副标题样式</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sldNum" sz="quarter" idx="10"/>
          </p:nvPr>
        </p:nvSpPr>
        <p:spPr/>
        <p:txBody>
          <a:bodyPr/>
          <a:lstStyle>
            <a:lvl1pPr>
              <a:defRPr/>
            </a:lvl1pPr>
          </a:lstStyle>
          <a:p>
            <a:pPr>
              <a:defRPr/>
            </a:pPr>
            <a:fld id="{CB1BE645-B11A-47BD-92E4-5653D3B47BF1}" type="slidenum">
              <a:rPr lang="en-US" altLang="zh-CN"/>
              <a:pPr>
                <a:defRPr/>
              </a:pPr>
              <a:t>‹#›</a:t>
            </a:fld>
            <a:endParaRPr lang="en-US" altLang="zh-CN"/>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15125" y="838200"/>
            <a:ext cx="2033588" cy="5562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838200"/>
            <a:ext cx="5953125" cy="55626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sldNum" sz="quarter" idx="10"/>
          </p:nvPr>
        </p:nvSpPr>
        <p:spPr/>
        <p:txBody>
          <a:bodyPr/>
          <a:lstStyle>
            <a:lvl1pPr>
              <a:defRPr/>
            </a:lvl1pPr>
          </a:lstStyle>
          <a:p>
            <a:pPr>
              <a:defRPr/>
            </a:pPr>
            <a:fld id="{53832AB5-E510-4BDE-8FEE-70A06F5EA52D}" type="slidenum">
              <a:rPr lang="en-US" altLang="zh-CN"/>
              <a:pPr>
                <a:defRPr/>
              </a:pPr>
              <a:t>‹#›</a:t>
            </a:fld>
            <a:endParaRPr lang="en-US" altLang="zh-CN"/>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838200"/>
            <a:ext cx="6248400" cy="4572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09600" y="1447800"/>
            <a:ext cx="3992563" cy="495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754563" y="1447800"/>
            <a:ext cx="3994150"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754563" y="4000500"/>
            <a:ext cx="3994150"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5"/>
          <p:cNvSpPr>
            <a:spLocks noGrp="1" noChangeArrowheads="1"/>
          </p:cNvSpPr>
          <p:nvPr>
            <p:ph type="sldNum" sz="quarter" idx="10"/>
          </p:nvPr>
        </p:nvSpPr>
        <p:spPr/>
        <p:txBody>
          <a:bodyPr/>
          <a:lstStyle>
            <a:lvl1pPr>
              <a:defRPr/>
            </a:lvl1pPr>
          </a:lstStyle>
          <a:p>
            <a:pPr>
              <a:defRPr/>
            </a:pPr>
            <a:fld id="{36054C56-9821-425E-98FA-60FFDFD434CF}" type="slidenum">
              <a:rPr lang="en-US" altLang="zh-CN"/>
              <a:pPr>
                <a:defRPr/>
              </a:pPr>
              <a:t>‹#›</a:t>
            </a:fld>
            <a:endParaRPr lang="en-US" altLang="zh-CN"/>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838200"/>
            <a:ext cx="6248400" cy="4572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09600" y="1447800"/>
            <a:ext cx="8139113" cy="4953000"/>
          </a:xfrm>
        </p:spPr>
        <p:txBody>
          <a:bodyPr/>
          <a:lstStyle/>
          <a:p>
            <a:pPr lvl="0"/>
            <a:endParaRPr lang="zh-CN" altLang="en-US" noProof="0" smtClean="0"/>
          </a:p>
        </p:txBody>
      </p:sp>
      <p:sp>
        <p:nvSpPr>
          <p:cNvPr id="4" name="Rectangle 5"/>
          <p:cNvSpPr>
            <a:spLocks noGrp="1" noChangeArrowheads="1"/>
          </p:cNvSpPr>
          <p:nvPr>
            <p:ph type="sldNum" sz="quarter" idx="10"/>
          </p:nvPr>
        </p:nvSpPr>
        <p:spPr/>
        <p:txBody>
          <a:bodyPr/>
          <a:lstStyle>
            <a:lvl1pPr>
              <a:defRPr/>
            </a:lvl1pPr>
          </a:lstStyle>
          <a:p>
            <a:pPr>
              <a:defRPr/>
            </a:pPr>
            <a:fld id="{9883A749-FB75-4CA3-A067-DF03EC98025B}" type="slidenum">
              <a:rPr lang="en-US" altLang="zh-CN"/>
              <a:pPr>
                <a:defRPr/>
              </a:pPr>
              <a:t>‹#›</a:t>
            </a:fld>
            <a:endParaRPr lang="en-US" altLang="zh-CN"/>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838200"/>
            <a:ext cx="8139113" cy="55626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5"/>
          <p:cNvSpPr>
            <a:spLocks noGrp="1" noChangeArrowheads="1"/>
          </p:cNvSpPr>
          <p:nvPr>
            <p:ph type="sldNum" sz="quarter" idx="10"/>
          </p:nvPr>
        </p:nvSpPr>
        <p:spPr/>
        <p:txBody>
          <a:bodyPr/>
          <a:lstStyle>
            <a:lvl1pPr>
              <a:defRPr/>
            </a:lvl1pPr>
          </a:lstStyle>
          <a:p>
            <a:pPr>
              <a:defRPr/>
            </a:pPr>
            <a:fld id="{86EA643C-17DB-40AD-B829-77BA3A36AECE}" type="slidenum">
              <a:rPr lang="en-US" altLang="zh-CN"/>
              <a:pPr>
                <a:defRPr/>
              </a:pPr>
              <a:t>‹#›</a:t>
            </a:fld>
            <a:endParaRPr lang="en-US" altLang="zh-CN"/>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609600" y="838200"/>
            <a:ext cx="6248400" cy="4572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609601" y="1447800"/>
            <a:ext cx="3992563"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754564" y="1447800"/>
            <a:ext cx="3994150"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609601" y="4000500"/>
            <a:ext cx="3992563"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754564" y="4000500"/>
            <a:ext cx="3994150"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8"/>
          <p:cNvSpPr>
            <a:spLocks noGrp="1" noChangeArrowheads="1"/>
          </p:cNvSpPr>
          <p:nvPr>
            <p:ph type="sldNum" sz="quarter" idx="10"/>
          </p:nvPr>
        </p:nvSpPr>
        <p:spPr/>
        <p:txBody>
          <a:bodyPr/>
          <a:lstStyle>
            <a:lvl1pPr>
              <a:defRPr/>
            </a:lvl1pPr>
          </a:lstStyle>
          <a:p>
            <a:fld id="{81A9DA62-F351-436E-AD1D-E94342BBCD27}" type="slidenum">
              <a:rPr lang="en-US" altLang="zh-CN"/>
              <a:pPr/>
              <a:t>‹#›</a:t>
            </a:fld>
            <a:endParaRPr lang="en-US" altLang="zh-CN">
              <a:ea typeface="Arial Unicode MS" panose="020B0604020202020204" pitchFamily="34" charset="-122"/>
              <a:cs typeface="Arial Unicode MS" panose="020B0604020202020204" pitchFamily="34" charset="-122"/>
            </a:endParaRPr>
          </a:p>
        </p:txBody>
      </p:sp>
    </p:spTree>
    <p:extLst>
      <p:ext uri="{BB962C8B-B14F-4D97-AF65-F5344CB8AC3E}">
        <p14:creationId xmlns="" xmlns:p14="http://schemas.microsoft.com/office/powerpoint/2010/main" val="83726244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sldNum" sz="quarter" idx="10"/>
          </p:nvPr>
        </p:nvSpPr>
        <p:spPr/>
        <p:txBody>
          <a:bodyPr/>
          <a:lstStyle>
            <a:lvl1pPr>
              <a:defRPr/>
            </a:lvl1pPr>
          </a:lstStyle>
          <a:p>
            <a:pPr>
              <a:defRPr/>
            </a:pPr>
            <a:fld id="{6E7DAE66-2E54-4706-990B-E0B6E14A8F28}" type="slidenum">
              <a:rPr lang="en-US" altLang="zh-CN"/>
              <a:pPr>
                <a:defRPr/>
              </a:pPr>
              <a:t>‹#›</a:t>
            </a:fld>
            <a:endParaRPr lang="en-US" altLang="zh-CN"/>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5"/>
          <p:cNvSpPr>
            <a:spLocks noGrp="1" noChangeArrowheads="1"/>
          </p:cNvSpPr>
          <p:nvPr>
            <p:ph type="sldNum" sz="quarter" idx="10"/>
          </p:nvPr>
        </p:nvSpPr>
        <p:spPr/>
        <p:txBody>
          <a:bodyPr/>
          <a:lstStyle>
            <a:lvl1pPr>
              <a:defRPr/>
            </a:lvl1pPr>
          </a:lstStyle>
          <a:p>
            <a:pPr>
              <a:defRPr/>
            </a:pPr>
            <a:fld id="{D60A94F8-AB1A-4BA7-B2AB-AF642E91FDFD}" type="slidenum">
              <a:rPr lang="en-US" altLang="zh-CN"/>
              <a:pPr>
                <a:defRPr/>
              </a:pPr>
              <a:t>‹#›</a:t>
            </a:fld>
            <a:endParaRPr lang="en-US" altLang="zh-CN"/>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447800"/>
            <a:ext cx="3992563"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54563" y="1447800"/>
            <a:ext cx="399415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sldNum" sz="quarter" idx="10"/>
          </p:nvPr>
        </p:nvSpPr>
        <p:spPr/>
        <p:txBody>
          <a:bodyPr/>
          <a:lstStyle>
            <a:lvl1pPr>
              <a:defRPr/>
            </a:lvl1pPr>
          </a:lstStyle>
          <a:p>
            <a:pPr>
              <a:defRPr/>
            </a:pPr>
            <a:fld id="{A1444283-B44A-40E7-803C-8030E44D51A6}" type="slidenum">
              <a:rPr lang="en-US" altLang="zh-CN"/>
              <a:pPr>
                <a:defRPr/>
              </a:pPr>
              <a:t>‹#›</a:t>
            </a:fld>
            <a:endParaRPr lang="en-US" altLang="zh-CN"/>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5"/>
          <p:cNvSpPr>
            <a:spLocks noGrp="1" noChangeArrowheads="1"/>
          </p:cNvSpPr>
          <p:nvPr>
            <p:ph type="sldNum" sz="quarter" idx="10"/>
          </p:nvPr>
        </p:nvSpPr>
        <p:spPr/>
        <p:txBody>
          <a:bodyPr/>
          <a:lstStyle>
            <a:lvl1pPr>
              <a:defRPr/>
            </a:lvl1pPr>
          </a:lstStyle>
          <a:p>
            <a:pPr>
              <a:defRPr/>
            </a:pPr>
            <a:fld id="{0A2DDF3C-9BA2-4D3E-A7EA-DEE250FC5F0D}" type="slidenum">
              <a:rPr lang="en-US" altLang="zh-CN"/>
              <a:pPr>
                <a:defRPr/>
              </a:pPr>
              <a:t>‹#›</a:t>
            </a:fld>
            <a:endParaRPr lang="en-US" altLang="zh-CN"/>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sldNum" sz="quarter" idx="10"/>
          </p:nvPr>
        </p:nvSpPr>
        <p:spPr/>
        <p:txBody>
          <a:bodyPr/>
          <a:lstStyle>
            <a:lvl1pPr>
              <a:defRPr/>
            </a:lvl1pPr>
          </a:lstStyle>
          <a:p>
            <a:pPr>
              <a:defRPr/>
            </a:pPr>
            <a:fld id="{2FEA8C3E-B8BD-4B9E-8E20-04DB67508319}" type="slidenum">
              <a:rPr lang="en-US" altLang="zh-CN"/>
              <a:pPr>
                <a:defRPr/>
              </a:pPr>
              <a:t>‹#›</a:t>
            </a:fld>
            <a:endParaRPr lang="en-US" altLang="zh-CN"/>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a:defRPr/>
            </a:lvl1pPr>
          </a:lstStyle>
          <a:p>
            <a:pPr>
              <a:defRPr/>
            </a:pPr>
            <a:fld id="{19B23886-3668-48CB-A622-442CF5090BB0}" type="slidenum">
              <a:rPr lang="en-US" altLang="zh-CN"/>
              <a:pPr>
                <a:defRPr/>
              </a:pPr>
              <a:t>‹#›</a:t>
            </a:fld>
            <a:endParaRPr lang="en-US" altLang="zh-CN"/>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sldNum" sz="quarter" idx="10"/>
          </p:nvPr>
        </p:nvSpPr>
        <p:spPr/>
        <p:txBody>
          <a:bodyPr/>
          <a:lstStyle>
            <a:lvl1pPr>
              <a:defRPr/>
            </a:lvl1pPr>
          </a:lstStyle>
          <a:p>
            <a:pPr>
              <a:defRPr/>
            </a:pPr>
            <a:fld id="{6EAF87A7-A314-45B8-8BFA-CDBA270A1A39}" type="slidenum">
              <a:rPr lang="en-US" altLang="zh-CN"/>
              <a:pPr>
                <a:defRPr/>
              </a:pPr>
              <a:t>‹#›</a:t>
            </a:fld>
            <a:endParaRPr lang="en-US" altLang="zh-CN"/>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sldNum" sz="quarter" idx="10"/>
          </p:nvPr>
        </p:nvSpPr>
        <p:spPr/>
        <p:txBody>
          <a:bodyPr/>
          <a:lstStyle>
            <a:lvl1pPr>
              <a:defRPr/>
            </a:lvl1pPr>
          </a:lstStyle>
          <a:p>
            <a:pPr>
              <a:defRPr/>
            </a:pPr>
            <a:fld id="{313ED3A3-BA25-47CA-9A28-E4289CEAD9C3}" type="slidenum">
              <a:rPr lang="en-US" altLang="zh-CN"/>
              <a:pPr>
                <a:defRPr/>
              </a:pPr>
              <a:t>‹#›</a:t>
            </a:fld>
            <a:endParaRPr lang="en-US" altLang="zh-CN"/>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未标题-2"/>
          <p:cNvPicPr>
            <a:picLocks noChangeAspect="1" noChangeArrowheads="1"/>
          </p:cNvPicPr>
          <p:nvPr userDrawn="1"/>
        </p:nvPicPr>
        <p:blipFill>
          <a:blip r:embed="rId17"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609600" y="838200"/>
            <a:ext cx="6248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8" name="Rectangle 4"/>
          <p:cNvSpPr>
            <a:spLocks noGrp="1" noChangeArrowheads="1"/>
          </p:cNvSpPr>
          <p:nvPr>
            <p:ph type="body" idx="1"/>
          </p:nvPr>
        </p:nvSpPr>
        <p:spPr bwMode="auto">
          <a:xfrm>
            <a:off x="609600" y="1447800"/>
            <a:ext cx="8139113"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16069" name="Rectangle 5"/>
          <p:cNvSpPr>
            <a:spLocks noGrp="1" noChangeArrowheads="1"/>
          </p:cNvSpPr>
          <p:nvPr>
            <p:ph type="sldNum" sz="quarter" idx="4"/>
          </p:nvPr>
        </p:nvSpPr>
        <p:spPr bwMode="auto">
          <a:xfrm>
            <a:off x="8229600" y="6524625"/>
            <a:ext cx="303213" cy="180975"/>
          </a:xfrm>
          <a:prstGeom prst="rect">
            <a:avLst/>
          </a:prstGeom>
          <a:noFill/>
          <a:ln w="9525">
            <a:noFill/>
            <a:miter lim="800000"/>
          </a:ln>
          <a:effectLst/>
        </p:spPr>
        <p:txBody>
          <a:bodyPr vert="horz" wrap="square" lIns="91440" tIns="45720" rIns="91440" bIns="45720" numCol="1" anchor="t" anchorCtr="0" compatLnSpc="1"/>
          <a:lstStyle>
            <a:lvl1pPr algn="r" eaLnBrk="0" hangingPunct="0">
              <a:defRPr sz="900">
                <a:solidFill>
                  <a:srgbClr val="4D5E68"/>
                </a:solidFill>
                <a:latin typeface="Impact" panose="020B0806030902050204" pitchFamily="34" charset="0"/>
              </a:defRPr>
            </a:lvl1pPr>
          </a:lstStyle>
          <a:p>
            <a:pPr>
              <a:defRPr/>
            </a:pPr>
            <a:fld id="{89442F26-24B1-4BCB-9A61-8A323E6F9656}" type="slidenum">
              <a:rPr lang="en-US" altLang="zh-CN"/>
              <a:pPr>
                <a:defRPr/>
              </a:pPr>
              <a:t>‹#›</a:t>
            </a:fld>
            <a:endParaRPr lang="en-US" altLang="zh-CN"/>
          </a:p>
        </p:txBody>
      </p:sp>
      <p:sp>
        <p:nvSpPr>
          <p:cNvPr id="1030" name="Rectangle 6"/>
          <p:cNvSpPr>
            <a:spLocks noChangeArrowheads="1"/>
          </p:cNvSpPr>
          <p:nvPr/>
        </p:nvSpPr>
        <p:spPr bwMode="auto">
          <a:xfrm>
            <a:off x="7872413" y="6513513"/>
            <a:ext cx="509587" cy="192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eaLnBrk="0" hangingPunct="0"/>
            <a:r>
              <a:rPr lang="en-US" altLang="zh-CN" sz="900">
                <a:solidFill>
                  <a:srgbClr val="4D5E68"/>
                </a:solidFill>
                <a:latin typeface="Impact" panose="020B0806030902050204" pitchFamily="34" charset="0"/>
              </a:rPr>
              <a:t>Page</a:t>
            </a:r>
          </a:p>
        </p:txBody>
      </p:sp>
      <p:sp>
        <p:nvSpPr>
          <p:cNvPr id="1031" name="Rectangle 7"/>
          <p:cNvSpPr>
            <a:spLocks noChangeArrowheads="1"/>
          </p:cNvSpPr>
          <p:nvPr/>
        </p:nvSpPr>
        <p:spPr bwMode="auto">
          <a:xfrm>
            <a:off x="468313" y="6524625"/>
            <a:ext cx="3810000" cy="19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l" eaLnBrk="0" hangingPunct="0"/>
            <a:r>
              <a:rPr lang="zh-CN" altLang="en-US" sz="900">
                <a:solidFill>
                  <a:schemeClr val="bg1"/>
                </a:solidFill>
                <a:latin typeface="Impact" panose="020B0806030902050204" pitchFamily="34" charset="0"/>
              </a:rPr>
              <a:t>散裂中子源进展汇报  </a:t>
            </a:r>
            <a:fld id="{D59F948B-F6C4-4FE3-8D78-B4F2453B3909}" type="datetime4">
              <a:rPr lang="en-US" altLang="en-US" sz="900">
                <a:solidFill>
                  <a:schemeClr val="bg1"/>
                </a:solidFill>
                <a:latin typeface="Impact" panose="020B0806030902050204" pitchFamily="34" charset="0"/>
              </a:rPr>
              <a:pPr algn="l" eaLnBrk="0" hangingPunct="0"/>
              <a:t>September 12, 2018</a:t>
            </a:fld>
            <a:endParaRPr lang="zh-CN" altLang="en-US" sz="900">
              <a:solidFill>
                <a:schemeClr val="bg1"/>
              </a:solidFill>
              <a:latin typeface="Impact" panose="020B080603090205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fade/>
  </p:transition>
  <p:hf hdr="0" ftr="0" dt="0"/>
  <p:txStyles>
    <p:titleStyle>
      <a:lvl1pPr algn="l" rtl="0" eaLnBrk="0" fontAlgn="base" hangingPunct="0">
        <a:spcBef>
          <a:spcPct val="0"/>
        </a:spcBef>
        <a:spcAft>
          <a:spcPct val="0"/>
        </a:spcAft>
        <a:defRPr sz="2200" b="1">
          <a:solidFill>
            <a:srgbClr val="4D5E68"/>
          </a:solidFill>
          <a:latin typeface="+mj-lt"/>
          <a:ea typeface="+mj-ea"/>
          <a:cs typeface="+mj-cs"/>
        </a:defRPr>
      </a:lvl1pPr>
      <a:lvl2pPr algn="l" rtl="0" eaLnBrk="0" fontAlgn="base" hangingPunct="0">
        <a:spcBef>
          <a:spcPct val="0"/>
        </a:spcBef>
        <a:spcAft>
          <a:spcPct val="0"/>
        </a:spcAft>
        <a:defRPr sz="2200" b="1">
          <a:solidFill>
            <a:srgbClr val="4D5E68"/>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200" b="1">
          <a:solidFill>
            <a:srgbClr val="4D5E68"/>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200" b="1">
          <a:solidFill>
            <a:srgbClr val="4D5E68"/>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200" b="1">
          <a:solidFill>
            <a:srgbClr val="4D5E68"/>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200" b="1">
          <a:solidFill>
            <a:srgbClr val="4D5E68"/>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200" b="1">
          <a:solidFill>
            <a:srgbClr val="4D5E68"/>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200" b="1">
          <a:solidFill>
            <a:srgbClr val="4D5E68"/>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200" b="1">
          <a:solidFill>
            <a:srgbClr val="4D5E68"/>
          </a:solidFill>
          <a:latin typeface="Arial" panose="020B0604020202020204" pitchFamily="34" charset="0"/>
          <a:ea typeface="宋体" panose="02010600030101010101" pitchFamily="2" charset="-122"/>
        </a:defRPr>
      </a:lvl9pPr>
    </p:titleStyle>
    <p:bodyStyle>
      <a:lvl1pPr marL="342900" indent="-342900" algn="l" rtl="0" eaLnBrk="0" fontAlgn="base" hangingPunct="0">
        <a:lnSpc>
          <a:spcPct val="120000"/>
        </a:lnSpc>
        <a:spcBef>
          <a:spcPct val="30000"/>
        </a:spcBef>
        <a:spcAft>
          <a:spcPct val="20000"/>
        </a:spcAft>
        <a:buClr>
          <a:schemeClr val="tx1"/>
        </a:buClr>
        <a:buChar char="•"/>
        <a:defRPr sz="2100" b="1">
          <a:solidFill>
            <a:srgbClr val="1679BA"/>
          </a:solidFill>
          <a:latin typeface="+mn-lt"/>
          <a:ea typeface="+mn-ea"/>
          <a:cs typeface="+mn-cs"/>
        </a:defRPr>
      </a:lvl1pPr>
      <a:lvl2pPr marL="742950" indent="-285750" algn="l" rtl="0" eaLnBrk="0" fontAlgn="base" hangingPunct="0">
        <a:lnSpc>
          <a:spcPct val="120000"/>
        </a:lnSpc>
        <a:spcBef>
          <a:spcPct val="20000"/>
        </a:spcBef>
        <a:spcAft>
          <a:spcPct val="20000"/>
        </a:spcAft>
        <a:buClr>
          <a:schemeClr val="tx1"/>
        </a:buClr>
        <a:buChar char="–"/>
        <a:defRPr sz="1900" b="1">
          <a:solidFill>
            <a:srgbClr val="4D5E68"/>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b="1">
          <a:solidFill>
            <a:srgbClr val="4D5E68"/>
          </a:solidFill>
          <a:latin typeface="+mn-lt"/>
          <a:ea typeface="+mn-ea"/>
        </a:defRPr>
      </a:lvl3pPr>
      <a:lvl4pPr marL="1600200" indent="-228600" algn="l" rtl="0" eaLnBrk="0" fontAlgn="base" hangingPunct="0">
        <a:spcBef>
          <a:spcPct val="20000"/>
        </a:spcBef>
        <a:spcAft>
          <a:spcPct val="0"/>
        </a:spcAft>
        <a:buChar char="–"/>
        <a:defRPr b="1">
          <a:solidFill>
            <a:srgbClr val="4D5E68"/>
          </a:solidFill>
          <a:latin typeface="+mn-lt"/>
          <a:ea typeface="+mn-ea"/>
        </a:defRPr>
      </a:lvl4pPr>
      <a:lvl5pPr marL="2057400" indent="-228600" algn="l" rtl="0" eaLnBrk="0" fontAlgn="base" hangingPunct="0">
        <a:spcBef>
          <a:spcPct val="20000"/>
        </a:spcBef>
        <a:spcAft>
          <a:spcPct val="0"/>
        </a:spcAft>
        <a:buChar char="»"/>
        <a:defRPr b="1">
          <a:solidFill>
            <a:srgbClr val="4D5E68"/>
          </a:solidFill>
          <a:latin typeface="+mn-lt"/>
          <a:ea typeface="+mn-ea"/>
        </a:defRPr>
      </a:lvl5pPr>
      <a:lvl6pPr marL="2514600" indent="-228600" algn="l" rtl="0" fontAlgn="base">
        <a:spcBef>
          <a:spcPct val="20000"/>
        </a:spcBef>
        <a:spcAft>
          <a:spcPct val="0"/>
        </a:spcAft>
        <a:buChar char="»"/>
        <a:defRPr b="1">
          <a:solidFill>
            <a:srgbClr val="4D5E68"/>
          </a:solidFill>
          <a:latin typeface="+mn-lt"/>
          <a:ea typeface="+mn-ea"/>
        </a:defRPr>
      </a:lvl6pPr>
      <a:lvl7pPr marL="2971800" indent="-228600" algn="l" rtl="0" fontAlgn="base">
        <a:spcBef>
          <a:spcPct val="20000"/>
        </a:spcBef>
        <a:spcAft>
          <a:spcPct val="0"/>
        </a:spcAft>
        <a:buChar char="»"/>
        <a:defRPr b="1">
          <a:solidFill>
            <a:srgbClr val="4D5E68"/>
          </a:solidFill>
          <a:latin typeface="+mn-lt"/>
          <a:ea typeface="+mn-ea"/>
        </a:defRPr>
      </a:lvl7pPr>
      <a:lvl8pPr marL="3429000" indent="-228600" algn="l" rtl="0" fontAlgn="base">
        <a:spcBef>
          <a:spcPct val="20000"/>
        </a:spcBef>
        <a:spcAft>
          <a:spcPct val="0"/>
        </a:spcAft>
        <a:buChar char="»"/>
        <a:defRPr b="1">
          <a:solidFill>
            <a:srgbClr val="4D5E68"/>
          </a:solidFill>
          <a:latin typeface="+mn-lt"/>
          <a:ea typeface="+mn-ea"/>
        </a:defRPr>
      </a:lvl8pPr>
      <a:lvl9pPr marL="3886200" indent="-228600" algn="l" rtl="0" fontAlgn="base">
        <a:spcBef>
          <a:spcPct val="20000"/>
        </a:spcBef>
        <a:spcAft>
          <a:spcPct val="0"/>
        </a:spcAft>
        <a:buChar char="»"/>
        <a:defRPr b="1">
          <a:solidFill>
            <a:srgbClr val="4D5E68"/>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536" y="2060848"/>
            <a:ext cx="8382000" cy="1584176"/>
          </a:xfrm>
        </p:spPr>
        <p:txBody>
          <a:bodyPr/>
          <a:lstStyle/>
          <a:p>
            <a:pPr eaLnBrk="1" hangingPunct="1">
              <a:lnSpc>
                <a:spcPct val="130000"/>
              </a:lnSpc>
            </a:pPr>
            <a:r>
              <a:rPr lang="zh-CN" altLang="en-US" sz="4800" dirty="0" smtClean="0">
                <a:solidFill>
                  <a:schemeClr val="tx1"/>
                </a:solidFill>
                <a:latin typeface="黑体" panose="02010609060101010101" pitchFamily="49" charset="-122"/>
                <a:ea typeface="黑体" panose="02010609060101010101" pitchFamily="49" charset="-122"/>
              </a:rPr>
              <a:t>分组报告总结</a:t>
            </a:r>
            <a:r>
              <a:rPr lang="en-US" altLang="zh-CN" sz="4800" dirty="0" smtClean="0">
                <a:solidFill>
                  <a:schemeClr val="tx1"/>
                </a:solidFill>
                <a:latin typeface="黑体" panose="02010609060101010101" pitchFamily="49" charset="-122"/>
                <a:ea typeface="黑体" panose="02010609060101010101" pitchFamily="49" charset="-122"/>
              </a:rPr>
              <a:t/>
            </a:r>
            <a:br>
              <a:rPr lang="en-US" altLang="zh-CN" sz="4800" dirty="0" smtClean="0">
                <a:solidFill>
                  <a:schemeClr val="tx1"/>
                </a:solidFill>
                <a:latin typeface="黑体" panose="02010609060101010101" pitchFamily="49" charset="-122"/>
                <a:ea typeface="黑体" panose="02010609060101010101" pitchFamily="49" charset="-122"/>
              </a:rPr>
            </a:br>
            <a:r>
              <a:rPr lang="zh-CN" altLang="en-US" sz="3200" dirty="0" smtClean="0">
                <a:solidFill>
                  <a:schemeClr val="tx1"/>
                </a:solidFill>
                <a:latin typeface="黑体" panose="02010609060101010101" pitchFamily="49" charset="-122"/>
                <a:ea typeface="黑体" panose="02010609060101010101" pitchFamily="49" charset="-122"/>
              </a:rPr>
              <a:t>第二组（加速器）</a:t>
            </a:r>
            <a:r>
              <a:rPr lang="en-US" altLang="zh-CN" sz="4800" dirty="0" smtClean="0">
                <a:solidFill>
                  <a:schemeClr val="tx1"/>
                </a:solidFill>
                <a:latin typeface="黑体" panose="02010609060101010101" pitchFamily="49" charset="-122"/>
                <a:ea typeface="黑体" panose="02010609060101010101" pitchFamily="49" charset="-122"/>
              </a:rPr>
              <a:t/>
            </a:r>
            <a:br>
              <a:rPr lang="en-US" altLang="zh-CN" sz="4800" dirty="0" smtClean="0">
                <a:solidFill>
                  <a:schemeClr val="tx1"/>
                </a:solidFill>
                <a:latin typeface="黑体" panose="02010609060101010101" pitchFamily="49" charset="-122"/>
                <a:ea typeface="黑体" panose="02010609060101010101" pitchFamily="49" charset="-122"/>
              </a:rPr>
            </a:br>
            <a:r>
              <a:rPr lang="en-US" altLang="zh-CN" sz="3200" dirty="0" smtClean="0">
                <a:solidFill>
                  <a:schemeClr val="tx1"/>
                </a:solidFill>
                <a:latin typeface="黑体" panose="02010609060101010101" pitchFamily="49" charset="-122"/>
                <a:ea typeface="黑体" panose="02010609060101010101" pitchFamily="49" charset="-122"/>
              </a:rPr>
              <a:t>2018.9.13</a:t>
            </a:r>
            <a:endParaRPr lang="en-US" altLang="zh-CN" dirty="0" smtClean="0">
              <a:solidFill>
                <a:schemeClr val="tx1"/>
              </a:solidFill>
              <a:latin typeface="黑体" panose="02010609060101010101" pitchFamily="49" charset="-122"/>
              <a:ea typeface="黑体" panose="02010609060101010101" pitchFamily="49" charset="-122"/>
            </a:endParaRPr>
          </a:p>
        </p:txBody>
      </p:sp>
    </p:spTree>
    <p:extLst>
      <p:ext uri="{BB962C8B-B14F-4D97-AF65-F5344CB8AC3E}">
        <p14:creationId xmlns="" xmlns:p14="http://schemas.microsoft.com/office/powerpoint/2010/main" val="81427209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1447800"/>
            <a:ext cx="8568952" cy="4953000"/>
          </a:xfrm>
        </p:spPr>
        <p:txBody>
          <a:bodyPr/>
          <a:lstStyle/>
          <a:p>
            <a:pPr>
              <a:buFont typeface="Wingdings" pitchFamily="2" charset="2"/>
              <a:buChar char="u"/>
            </a:pPr>
            <a:r>
              <a:rPr lang="en-US" altLang="zh-CN" sz="1600" dirty="0" smtClean="0">
                <a:solidFill>
                  <a:schemeClr val="tx1"/>
                </a:solidFill>
              </a:rPr>
              <a:t>LINAC</a:t>
            </a:r>
            <a:r>
              <a:rPr lang="zh-CN" altLang="en-US" sz="1600" dirty="0" smtClean="0">
                <a:solidFill>
                  <a:schemeClr val="tx1"/>
                </a:solidFill>
              </a:rPr>
              <a:t>段真空</a:t>
            </a:r>
            <a:endParaRPr lang="en-US" altLang="zh-CN" sz="1600" dirty="0" smtClean="0">
              <a:solidFill>
                <a:schemeClr val="tx1"/>
              </a:solidFill>
            </a:endParaRPr>
          </a:p>
          <a:p>
            <a:pPr>
              <a:buNone/>
            </a:pPr>
            <a:r>
              <a:rPr lang="en-US" altLang="zh-CN" sz="1600" dirty="0" smtClean="0">
                <a:solidFill>
                  <a:schemeClr val="tx1"/>
                </a:solidFill>
              </a:rPr>
              <a:t>-RFQ</a:t>
            </a:r>
            <a:r>
              <a:rPr lang="zh-CN" altLang="en-US" sz="1600" dirty="0" smtClean="0">
                <a:solidFill>
                  <a:schemeClr val="tx1"/>
                </a:solidFill>
              </a:rPr>
              <a:t>，</a:t>
            </a:r>
            <a:r>
              <a:rPr lang="en-US" altLang="zh-CN" sz="1600" dirty="0" smtClean="0">
                <a:solidFill>
                  <a:schemeClr val="tx1"/>
                </a:solidFill>
              </a:rPr>
              <a:t>MEBT</a:t>
            </a:r>
            <a:r>
              <a:rPr lang="zh-CN" altLang="en-US" sz="1600" dirty="0" smtClean="0">
                <a:solidFill>
                  <a:schemeClr val="tx1"/>
                </a:solidFill>
              </a:rPr>
              <a:t>，</a:t>
            </a:r>
            <a:r>
              <a:rPr lang="en-US" altLang="zh-CN" sz="1600" dirty="0" smtClean="0">
                <a:solidFill>
                  <a:schemeClr val="tx1"/>
                </a:solidFill>
              </a:rPr>
              <a:t>DTL</a:t>
            </a:r>
            <a:r>
              <a:rPr lang="zh-CN" altLang="en-US" sz="1600" dirty="0" smtClean="0">
                <a:solidFill>
                  <a:schemeClr val="tx1"/>
                </a:solidFill>
              </a:rPr>
              <a:t>在检漏过程中均有不同程度的漏，通过更换部件、真空密封胶封堵解决</a:t>
            </a:r>
            <a:endParaRPr lang="en-US" altLang="zh-CN" sz="1600" dirty="0" smtClean="0">
              <a:solidFill>
                <a:schemeClr val="tx1"/>
              </a:solidFill>
            </a:endParaRPr>
          </a:p>
          <a:p>
            <a:pPr>
              <a:buNone/>
            </a:pPr>
            <a:r>
              <a:rPr lang="en-US" altLang="zh-CN" sz="1600" dirty="0" smtClean="0">
                <a:solidFill>
                  <a:schemeClr val="tx1"/>
                </a:solidFill>
              </a:rPr>
              <a:t>-</a:t>
            </a:r>
            <a:r>
              <a:rPr lang="zh-CN" altLang="en-US" sz="1600" dirty="0" smtClean="0">
                <a:solidFill>
                  <a:schemeClr val="tx1"/>
                </a:solidFill>
              </a:rPr>
              <a:t>提高检漏效率，</a:t>
            </a:r>
            <a:endParaRPr lang="en-US" altLang="zh-CN" sz="1600" dirty="0" smtClean="0">
              <a:solidFill>
                <a:schemeClr val="tx1"/>
              </a:solidFill>
            </a:endParaRPr>
          </a:p>
          <a:p>
            <a:pPr>
              <a:buNone/>
            </a:pPr>
            <a:r>
              <a:rPr lang="en-US" altLang="zh-CN" sz="1600" dirty="0" smtClean="0">
                <a:solidFill>
                  <a:schemeClr val="tx1"/>
                </a:solidFill>
              </a:rPr>
              <a:t>-</a:t>
            </a:r>
            <a:r>
              <a:rPr lang="zh-CN" altLang="en-US" sz="1600" dirty="0" smtClean="0">
                <a:solidFill>
                  <a:schemeClr val="tx1"/>
                </a:solidFill>
              </a:rPr>
              <a:t>密封胶的有效期</a:t>
            </a:r>
            <a:endParaRPr lang="en-US" altLang="zh-CN" sz="1600" dirty="0" smtClean="0">
              <a:solidFill>
                <a:schemeClr val="tx1"/>
              </a:solidFill>
            </a:endParaRPr>
          </a:p>
          <a:p>
            <a:pPr>
              <a:buFont typeface="Wingdings" pitchFamily="2" charset="2"/>
              <a:buChar char="u"/>
            </a:pPr>
            <a:r>
              <a:rPr lang="en-US" altLang="zh-CN" sz="1600" dirty="0" smtClean="0">
                <a:solidFill>
                  <a:schemeClr val="tx1"/>
                </a:solidFill>
              </a:rPr>
              <a:t>RCS</a:t>
            </a:r>
            <a:r>
              <a:rPr lang="zh-CN" altLang="en-US" sz="1600" dirty="0" smtClean="0">
                <a:solidFill>
                  <a:schemeClr val="tx1"/>
                </a:solidFill>
              </a:rPr>
              <a:t>真空</a:t>
            </a:r>
            <a:endParaRPr lang="en-US" altLang="zh-CN" sz="1600" dirty="0" smtClean="0">
              <a:solidFill>
                <a:schemeClr val="tx1"/>
              </a:solidFill>
            </a:endParaRPr>
          </a:p>
          <a:p>
            <a:pPr>
              <a:buNone/>
            </a:pPr>
            <a:r>
              <a:rPr lang="en-US" altLang="zh-CN" sz="1600" dirty="0" smtClean="0">
                <a:solidFill>
                  <a:schemeClr val="tx1"/>
                </a:solidFill>
              </a:rPr>
              <a:t>-</a:t>
            </a:r>
            <a:r>
              <a:rPr lang="zh-CN" altLang="en-US" sz="1600" dirty="0" smtClean="0">
                <a:solidFill>
                  <a:schemeClr val="tx1"/>
                </a:solidFill>
              </a:rPr>
              <a:t>快卸链条断裂：高辐射区链条全部更换为不锈钢件，对所有在线链条安装不锈钢夹具加固。</a:t>
            </a:r>
            <a:endParaRPr lang="en-US" altLang="zh-CN" sz="1600" dirty="0" smtClean="0">
              <a:solidFill>
                <a:schemeClr val="tx1"/>
              </a:solidFill>
            </a:endParaRPr>
          </a:p>
          <a:p>
            <a:pPr>
              <a:buFontTx/>
              <a:buChar char="-"/>
            </a:pPr>
            <a:r>
              <a:rPr lang="en-US" altLang="zh-CN" sz="1600" dirty="0" smtClean="0">
                <a:solidFill>
                  <a:schemeClr val="tx1"/>
                </a:solidFill>
              </a:rPr>
              <a:t>RCS</a:t>
            </a:r>
            <a:r>
              <a:rPr lang="zh-CN" altLang="en-US" sz="1600" dirty="0" smtClean="0">
                <a:solidFill>
                  <a:schemeClr val="tx1"/>
                </a:solidFill>
              </a:rPr>
              <a:t>真空盒</a:t>
            </a:r>
            <a:r>
              <a:rPr lang="zh-CN" altLang="en-US" sz="1600" smtClean="0">
                <a:solidFill>
                  <a:schemeClr val="tx1"/>
                </a:solidFill>
              </a:rPr>
              <a:t>位置</a:t>
            </a:r>
            <a:r>
              <a:rPr lang="zh-CN" altLang="en-US" sz="1600" smtClean="0">
                <a:solidFill>
                  <a:schemeClr val="tx1"/>
                </a:solidFill>
              </a:rPr>
              <a:t>偏移</a:t>
            </a:r>
            <a:endParaRPr lang="en-US" altLang="zh-CN" sz="1600" dirty="0" smtClean="0">
              <a:solidFill>
                <a:schemeClr val="tx1"/>
              </a:solidFill>
            </a:endParaRPr>
          </a:p>
          <a:p>
            <a:pPr marL="0" indent="0">
              <a:spcBef>
                <a:spcPts val="0"/>
              </a:spcBef>
              <a:buNone/>
            </a:pPr>
            <a:r>
              <a:rPr lang="zh-CN" altLang="en-US" sz="1600" dirty="0" smtClean="0">
                <a:solidFill>
                  <a:schemeClr val="tx1"/>
                </a:solidFill>
              </a:rPr>
              <a:t>提高真空稳定性：</a:t>
            </a:r>
            <a:endParaRPr lang="en-US" altLang="zh-CN" sz="1600" dirty="0" smtClean="0">
              <a:solidFill>
                <a:schemeClr val="tx1"/>
              </a:solidFill>
            </a:endParaRPr>
          </a:p>
          <a:p>
            <a:pPr>
              <a:spcBef>
                <a:spcPts val="0"/>
              </a:spcBef>
            </a:pPr>
            <a:r>
              <a:rPr lang="zh-CN" altLang="en-US" sz="1600" dirty="0" smtClean="0">
                <a:solidFill>
                  <a:schemeClr val="tx1"/>
                </a:solidFill>
              </a:rPr>
              <a:t>寻找有效期更长的真空</a:t>
            </a:r>
            <a:r>
              <a:rPr lang="en-US" altLang="zh-CN" sz="1600" dirty="0" smtClean="0">
                <a:solidFill>
                  <a:schemeClr val="tx1"/>
                </a:solidFill>
              </a:rPr>
              <a:t>AB</a:t>
            </a:r>
            <a:r>
              <a:rPr lang="zh-CN" altLang="en-US" sz="1600" dirty="0" smtClean="0">
                <a:solidFill>
                  <a:schemeClr val="tx1"/>
                </a:solidFill>
              </a:rPr>
              <a:t>胶，快速的检漏和处理</a:t>
            </a:r>
            <a:r>
              <a:rPr lang="en-US" altLang="zh-CN" sz="1600" dirty="0" smtClean="0">
                <a:solidFill>
                  <a:schemeClr val="tx1"/>
                </a:solidFill>
              </a:rPr>
              <a:t>DTL</a:t>
            </a:r>
            <a:r>
              <a:rPr lang="zh-CN" altLang="en-US" sz="1600" dirty="0" smtClean="0">
                <a:solidFill>
                  <a:schemeClr val="tx1"/>
                </a:solidFill>
              </a:rPr>
              <a:t>漂移管的漏点</a:t>
            </a:r>
            <a:endParaRPr lang="en-US" altLang="zh-CN" sz="1600" dirty="0" smtClean="0">
              <a:solidFill>
                <a:schemeClr val="tx1"/>
              </a:solidFill>
            </a:endParaRPr>
          </a:p>
          <a:p>
            <a:pPr>
              <a:spcBef>
                <a:spcPts val="0"/>
              </a:spcBef>
            </a:pPr>
            <a:r>
              <a:rPr lang="zh-CN" altLang="en-US" sz="1600" dirty="0" smtClean="0">
                <a:solidFill>
                  <a:schemeClr val="tx1"/>
                </a:solidFill>
              </a:rPr>
              <a:t>加强备品备件的购买，保证真空获得设备的快速更换</a:t>
            </a:r>
            <a:endParaRPr lang="en-US" altLang="zh-CN" sz="1600" dirty="0" smtClean="0">
              <a:solidFill>
                <a:schemeClr val="tx1"/>
              </a:solidFill>
            </a:endParaRPr>
          </a:p>
          <a:p>
            <a:pPr>
              <a:spcBef>
                <a:spcPts val="0"/>
              </a:spcBef>
            </a:pPr>
            <a:r>
              <a:rPr lang="zh-CN" altLang="en-US" sz="1600" dirty="0" smtClean="0">
                <a:solidFill>
                  <a:schemeClr val="tx1"/>
                </a:solidFill>
              </a:rPr>
              <a:t>快卸链条的动态监控和加固，增加其稳定性</a:t>
            </a:r>
            <a:endParaRPr lang="en-US" altLang="zh-CN" sz="1600" dirty="0" smtClean="0">
              <a:solidFill>
                <a:schemeClr val="tx1"/>
              </a:solidFill>
            </a:endParaRPr>
          </a:p>
          <a:p>
            <a:pPr>
              <a:spcBef>
                <a:spcPts val="0"/>
              </a:spcBef>
            </a:pPr>
            <a:r>
              <a:rPr lang="zh-CN" altLang="en-US" sz="1600" dirty="0" smtClean="0">
                <a:solidFill>
                  <a:schemeClr val="tx1"/>
                </a:solidFill>
              </a:rPr>
              <a:t>定期测量</a:t>
            </a:r>
            <a:r>
              <a:rPr lang="en-US" altLang="zh-CN" sz="1600" dirty="0" smtClean="0">
                <a:solidFill>
                  <a:schemeClr val="tx1"/>
                </a:solidFill>
              </a:rPr>
              <a:t>RCS</a:t>
            </a:r>
            <a:r>
              <a:rPr lang="zh-CN" altLang="en-US" sz="1600" dirty="0" smtClean="0">
                <a:solidFill>
                  <a:schemeClr val="tx1"/>
                </a:solidFill>
              </a:rPr>
              <a:t>陶瓷真空盒和磁铁的间距，减少磁铁的振动和疲劳</a:t>
            </a:r>
            <a:endParaRPr lang="en-US" altLang="zh-CN" sz="1600" dirty="0" smtClean="0">
              <a:solidFill>
                <a:schemeClr val="tx1"/>
              </a:solidFill>
            </a:endParaRPr>
          </a:p>
          <a:p>
            <a:pPr>
              <a:spcBef>
                <a:spcPts val="0"/>
              </a:spcBef>
            </a:pPr>
            <a:r>
              <a:rPr lang="zh-CN" altLang="en-US" sz="1600" dirty="0" smtClean="0">
                <a:solidFill>
                  <a:schemeClr val="tx1"/>
                </a:solidFill>
              </a:rPr>
              <a:t>动态调整真空控制方案，保证个别真空获得设备故障，不影响出束</a:t>
            </a:r>
            <a:endParaRPr lang="en-US" altLang="zh-CN" sz="1600" dirty="0" smtClean="0">
              <a:solidFill>
                <a:schemeClr val="tx1"/>
              </a:solidFill>
            </a:endParaRPr>
          </a:p>
          <a:p>
            <a:pPr>
              <a:buNone/>
            </a:pPr>
            <a:endParaRPr lang="zh-CN" altLang="en-US" sz="1600" dirty="0">
              <a:solidFill>
                <a:srgbClr val="0070C0"/>
              </a:solidFill>
            </a:endParaRPr>
          </a:p>
        </p:txBody>
      </p:sp>
      <p:sp>
        <p:nvSpPr>
          <p:cNvPr id="4" name="灯片编号占位符 3"/>
          <p:cNvSpPr>
            <a:spLocks noGrp="1"/>
          </p:cNvSpPr>
          <p:nvPr>
            <p:ph type="sldNum" sz="quarter" idx="10"/>
          </p:nvPr>
        </p:nvSpPr>
        <p:spPr/>
        <p:txBody>
          <a:bodyPr/>
          <a:lstStyle/>
          <a:p>
            <a:pPr>
              <a:defRPr/>
            </a:pPr>
            <a:fld id="{6E7DAE66-2E54-4706-990B-E0B6E14A8F28}" type="slidenum">
              <a:rPr lang="en-US" altLang="zh-CN" smtClean="0"/>
              <a:pPr>
                <a:defRPr/>
              </a:pPr>
              <a:t>10</a:t>
            </a:fld>
            <a:endParaRPr lang="en-US" altLang="zh-CN"/>
          </a:p>
        </p:txBody>
      </p:sp>
      <p:sp>
        <p:nvSpPr>
          <p:cNvPr id="5" name="标题 1"/>
          <p:cNvSpPr txBox="1">
            <a:spLocks/>
          </p:cNvSpPr>
          <p:nvPr/>
        </p:nvSpPr>
        <p:spPr bwMode="auto">
          <a:xfrm>
            <a:off x="156713" y="910776"/>
            <a:ext cx="6248400" cy="571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200" b="1" i="0" u="none" strike="noStrike" kern="0" cap="none" spc="0" normalizeH="0" baseline="0" noProof="0" dirty="0" smtClean="0">
                <a:ln>
                  <a:noFill/>
                </a:ln>
                <a:solidFill>
                  <a:schemeClr val="tx1"/>
                </a:solidFill>
                <a:effectLst/>
                <a:uLnTx/>
                <a:uFillTx/>
                <a:latin typeface="+mj-lt"/>
                <a:ea typeface="+mj-ea"/>
                <a:cs typeface="+mj-cs"/>
              </a:rPr>
              <a:t>真空系统运行情况</a:t>
            </a:r>
            <a:endParaRPr kumimoji="0" lang="zh-CN" altLang="en-US" sz="3200" b="1"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6E7DAE66-2E54-4706-990B-E0B6E14A8F28}" type="slidenum">
              <a:rPr lang="en-US" altLang="zh-CN" smtClean="0"/>
              <a:pPr>
                <a:defRPr/>
              </a:pPr>
              <a:t>11</a:t>
            </a:fld>
            <a:endParaRPr lang="en-US" altLang="zh-CN"/>
          </a:p>
        </p:txBody>
      </p:sp>
      <p:sp>
        <p:nvSpPr>
          <p:cNvPr id="5" name="标题 1"/>
          <p:cNvSpPr txBox="1">
            <a:spLocks noGrp="1"/>
          </p:cNvSpPr>
          <p:nvPr>
            <p:ph type="title"/>
          </p:nvPr>
        </p:nvSpPr>
        <p:spPr bwMode="auto">
          <a:xfrm>
            <a:off x="467544" y="980728"/>
            <a:ext cx="6248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3200" b="1" i="0" u="none" strike="noStrike" kern="0" cap="none" spc="0" normalizeH="0" baseline="0" noProof="0" dirty="0" smtClean="0">
                <a:ln>
                  <a:noFill/>
                </a:ln>
                <a:solidFill>
                  <a:schemeClr val="tx1"/>
                </a:solidFill>
                <a:effectLst/>
                <a:uLnTx/>
                <a:uFillTx/>
                <a:latin typeface="+mj-lt"/>
                <a:ea typeface="+mj-ea"/>
                <a:cs typeface="+mj-cs"/>
              </a:rPr>
              <a:t>DTL</a:t>
            </a:r>
            <a:r>
              <a:rPr kumimoji="0" lang="zh-CN" altLang="en-US" sz="3200" b="1" i="0" u="none" strike="noStrike" kern="0" cap="none" spc="0" normalizeH="0" baseline="0" noProof="0" dirty="0" smtClean="0">
                <a:ln>
                  <a:noFill/>
                </a:ln>
                <a:solidFill>
                  <a:schemeClr val="tx1"/>
                </a:solidFill>
                <a:effectLst/>
                <a:uLnTx/>
                <a:uFillTx/>
                <a:latin typeface="+mj-lt"/>
                <a:ea typeface="+mj-ea"/>
                <a:cs typeface="+mj-cs"/>
              </a:rPr>
              <a:t>系统运行情况</a:t>
            </a:r>
            <a:endParaRPr kumimoji="0" lang="zh-CN" altLang="en-US" sz="3200" b="1" i="0" u="none" strike="noStrike" kern="0" cap="none" spc="0" normalizeH="0" baseline="0" noProof="0" dirty="0">
              <a:ln>
                <a:noFill/>
              </a:ln>
              <a:solidFill>
                <a:schemeClr val="tx1"/>
              </a:solidFill>
              <a:effectLst/>
              <a:uLnTx/>
              <a:uFillTx/>
              <a:latin typeface="+mj-lt"/>
              <a:ea typeface="+mj-ea"/>
              <a:cs typeface="+mj-cs"/>
            </a:endParaRPr>
          </a:p>
        </p:txBody>
      </p:sp>
      <p:pic>
        <p:nvPicPr>
          <p:cNvPr id="11" name="Picture 2"/>
          <p:cNvPicPr>
            <a:picLocks noChangeAspect="1" noChangeArrowheads="1"/>
          </p:cNvPicPr>
          <p:nvPr/>
        </p:nvPicPr>
        <p:blipFill>
          <a:blip r:embed="rId2" cstate="print"/>
          <a:srcRect/>
          <a:stretch>
            <a:fillRect/>
          </a:stretch>
        </p:blipFill>
        <p:spPr bwMode="auto">
          <a:xfrm>
            <a:off x="539552" y="2708920"/>
            <a:ext cx="4896544" cy="3463000"/>
          </a:xfrm>
          <a:prstGeom prst="rect">
            <a:avLst/>
          </a:prstGeom>
          <a:noFill/>
          <a:ln w="9525">
            <a:noFill/>
            <a:miter lim="800000"/>
            <a:headEnd/>
            <a:tailEnd/>
          </a:ln>
        </p:spPr>
      </p:pic>
      <p:sp>
        <p:nvSpPr>
          <p:cNvPr id="12" name="TextBox 11"/>
          <p:cNvSpPr txBox="1"/>
          <p:nvPr/>
        </p:nvSpPr>
        <p:spPr>
          <a:xfrm>
            <a:off x="0" y="1844824"/>
            <a:ext cx="5338321" cy="677108"/>
          </a:xfrm>
          <a:prstGeom prst="rect">
            <a:avLst/>
          </a:prstGeom>
          <a:noFill/>
        </p:spPr>
        <p:txBody>
          <a:bodyPr wrap="none" rtlCol="0">
            <a:spAutoFit/>
          </a:bodyPr>
          <a:lstStyle/>
          <a:p>
            <a:pPr>
              <a:buFont typeface="Wingdings" pitchFamily="2" charset="2"/>
              <a:buChar char="l"/>
            </a:pPr>
            <a:r>
              <a:rPr lang="zh-CN" altLang="en-US" sz="2400" dirty="0" smtClean="0"/>
              <a:t>整体运行状况良好，稳定性逐步提高</a:t>
            </a:r>
          </a:p>
          <a:p>
            <a:endParaRPr lang="zh-CN" altLang="en-US" dirty="0"/>
          </a:p>
        </p:txBody>
      </p:sp>
      <p:pic>
        <p:nvPicPr>
          <p:cNvPr id="13" name="Picture 521" descr="nfraware.PolarisOfficeForTablet/files/.polaris_temp/fImage129.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36096" y="1268761"/>
            <a:ext cx="3384376" cy="2510004"/>
          </a:xfrm>
          <a:prstGeom prst="rect">
            <a:avLst/>
          </a:prstGeom>
          <a:blipFill dpi="0" rotWithShape="0">
            <a:blip cstate="print"/>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pic>
      <p:pic>
        <p:nvPicPr>
          <p:cNvPr id="14" name="Picture 2" descr="E:\展板\腔体照片.png"/>
          <p:cNvPicPr>
            <a:picLocks noGrp="1" noChangeAspect="1"/>
          </p:cNvPicPr>
          <p:nvPr>
            <p:ph idx="1"/>
          </p:nvPr>
        </p:nvPicPr>
        <p:blipFill>
          <a:blip r:embed="rId4" cstate="print"/>
          <a:stretch>
            <a:fillRect/>
          </a:stretch>
        </p:blipFill>
        <p:spPr>
          <a:xfrm>
            <a:off x="5364088" y="3828494"/>
            <a:ext cx="2952328" cy="2614556"/>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6E7DAE66-2E54-4706-990B-E0B6E14A8F28}" type="slidenum">
              <a:rPr lang="en-US" altLang="zh-CN" smtClean="0"/>
              <a:pPr>
                <a:defRPr/>
              </a:pPr>
              <a:t>12</a:t>
            </a:fld>
            <a:endParaRPr lang="en-US" altLang="zh-CN"/>
          </a:p>
        </p:txBody>
      </p:sp>
      <p:pic>
        <p:nvPicPr>
          <p:cNvPr id="6" name="图片 5"/>
          <p:cNvPicPr>
            <a:picLocks noChangeAspect="1"/>
          </p:cNvPicPr>
          <p:nvPr/>
        </p:nvPicPr>
        <p:blipFill>
          <a:blip r:embed="rId2" cstate="print"/>
          <a:stretch>
            <a:fillRect/>
          </a:stretch>
        </p:blipFill>
        <p:spPr>
          <a:xfrm>
            <a:off x="323528" y="1484784"/>
            <a:ext cx="4831407" cy="2808312"/>
          </a:xfrm>
          <a:prstGeom prst="rect">
            <a:avLst/>
          </a:prstGeom>
        </p:spPr>
      </p:pic>
      <p:sp>
        <p:nvSpPr>
          <p:cNvPr id="8" name="标题 1"/>
          <p:cNvSpPr txBox="1">
            <a:spLocks noGrp="1"/>
          </p:cNvSpPr>
          <p:nvPr>
            <p:ph type="title"/>
          </p:nvPr>
        </p:nvSpPr>
        <p:spPr bwMode="auto">
          <a:xfrm>
            <a:off x="323528" y="908720"/>
            <a:ext cx="6248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3200" b="1" i="0" u="none" strike="noStrike" kern="0" cap="none" spc="0" normalizeH="0" baseline="0" noProof="0" dirty="0" smtClean="0">
                <a:ln>
                  <a:noFill/>
                </a:ln>
                <a:solidFill>
                  <a:schemeClr val="tx1"/>
                </a:solidFill>
                <a:effectLst/>
                <a:uLnTx/>
                <a:uFillTx/>
                <a:latin typeface="+mj-lt"/>
                <a:ea typeface="+mj-ea"/>
                <a:cs typeface="+mj-cs"/>
              </a:rPr>
              <a:t>DTL</a:t>
            </a:r>
            <a:r>
              <a:rPr kumimoji="0" lang="zh-CN" altLang="en-US" sz="3200" b="1" i="0" u="none" strike="noStrike" kern="0" cap="none" spc="0" normalizeH="0" baseline="0" noProof="0" dirty="0" smtClean="0">
                <a:ln>
                  <a:noFill/>
                </a:ln>
                <a:solidFill>
                  <a:schemeClr val="tx1"/>
                </a:solidFill>
                <a:effectLst/>
                <a:uLnTx/>
                <a:uFillTx/>
                <a:latin typeface="+mj-lt"/>
                <a:ea typeface="+mj-ea"/>
                <a:cs typeface="+mj-cs"/>
              </a:rPr>
              <a:t>系统运行情况</a:t>
            </a:r>
            <a:endParaRPr kumimoji="0" lang="zh-CN" altLang="en-US" sz="3200" b="1" i="0" u="none" strike="noStrike" kern="0" cap="none" spc="0" normalizeH="0" baseline="0" noProof="0" dirty="0">
              <a:ln>
                <a:noFill/>
              </a:ln>
              <a:solidFill>
                <a:schemeClr val="tx1"/>
              </a:solidFill>
              <a:effectLst/>
              <a:uLnTx/>
              <a:uFillTx/>
              <a:latin typeface="+mj-lt"/>
              <a:ea typeface="+mj-ea"/>
              <a:cs typeface="+mj-cs"/>
            </a:endParaRPr>
          </a:p>
        </p:txBody>
      </p:sp>
      <p:sp>
        <p:nvSpPr>
          <p:cNvPr id="9" name="文本框 1"/>
          <p:cNvSpPr txBox="1"/>
          <p:nvPr/>
        </p:nvSpPr>
        <p:spPr>
          <a:xfrm>
            <a:off x="5364089" y="1556792"/>
            <a:ext cx="3528392" cy="2185214"/>
          </a:xfrm>
          <a:prstGeom prst="rect">
            <a:avLst/>
          </a:prstGeom>
          <a:noFill/>
        </p:spPr>
        <p:txBody>
          <a:bodyPr wrap="square" rtlCol="0" anchor="t">
            <a:spAutoFit/>
          </a:bodyPr>
          <a:lstStyle/>
          <a:p>
            <a:pPr indent="0" algn="l" eaLnBrk="1" latinLnBrk="0" hangingPunct="1">
              <a:lnSpc>
                <a:spcPct val="150000"/>
              </a:lnSpc>
            </a:pPr>
            <a:r>
              <a:rPr lang="en-US" altLang="zh-CN" sz="1600" dirty="0" smtClean="0">
                <a:latin typeface="宋体" panose="02010600030101010101" pitchFamily="2" charset="-122"/>
                <a:cs typeface="宋体" panose="02010600030101010101" pitchFamily="2" charset="-122"/>
                <a:sym typeface="+mn-ea"/>
              </a:rPr>
              <a:t>2018</a:t>
            </a:r>
            <a:r>
              <a:rPr lang="zh-CN" altLang="en-US" sz="1600" dirty="0">
                <a:latin typeface="宋体" panose="02010600030101010101" pitchFamily="2" charset="-122"/>
                <a:cs typeface="宋体" panose="02010600030101010101" pitchFamily="2" charset="-122"/>
                <a:sym typeface="+mn-ea"/>
              </a:rPr>
              <a:t>年</a:t>
            </a:r>
            <a:r>
              <a:rPr lang="en-US" altLang="zh-CN" sz="1600" dirty="0">
                <a:latin typeface="宋体" panose="02010600030101010101" pitchFamily="2" charset="-122"/>
                <a:cs typeface="宋体" panose="02010600030101010101" pitchFamily="2" charset="-122"/>
                <a:sym typeface="+mn-ea"/>
              </a:rPr>
              <a:t>01-07</a:t>
            </a:r>
            <a:r>
              <a:rPr lang="zh-CN" altLang="en-US" sz="1600" dirty="0">
                <a:latin typeface="宋体" panose="02010600030101010101" pitchFamily="2" charset="-122"/>
                <a:cs typeface="宋体" panose="02010600030101010101" pitchFamily="2" charset="-122"/>
                <a:sym typeface="+mn-ea"/>
              </a:rPr>
              <a:t>月稳定运行时间统计</a:t>
            </a:r>
          </a:p>
          <a:p>
            <a:pPr marL="285750" indent="0" algn="l" eaLnBrk="1" latinLnBrk="0" hangingPunct="1">
              <a:lnSpc>
                <a:spcPct val="150000"/>
              </a:lnSpc>
              <a:buFont typeface="Wingdings" panose="05000000000000000000" charset="0"/>
              <a:buChar char="Ø"/>
            </a:pPr>
            <a:r>
              <a:rPr lang="zh-CN" altLang="en-US" sz="1600" dirty="0" smtClean="0">
                <a:latin typeface="宋体" panose="02010600030101010101" pitchFamily="2" charset="-122"/>
                <a:cs typeface="宋体" panose="02010600030101010101" pitchFamily="2" charset="-122"/>
                <a:sym typeface="+mn-ea"/>
              </a:rPr>
              <a:t>总的运行时间</a:t>
            </a:r>
            <a:r>
              <a:rPr lang="en-US" altLang="zh-CN" sz="1600" dirty="0" smtClean="0">
                <a:latin typeface="宋体" panose="02010600030101010101" pitchFamily="2" charset="-122"/>
                <a:cs typeface="宋体" panose="02010600030101010101" pitchFamily="2" charset="-122"/>
                <a:sym typeface="+mn-ea"/>
              </a:rPr>
              <a:t>3864</a:t>
            </a:r>
            <a:r>
              <a:rPr lang="zh-CN" altLang="en-US" sz="1600" dirty="0" smtClean="0">
                <a:latin typeface="宋体" panose="02010600030101010101" pitchFamily="2" charset="-122"/>
                <a:cs typeface="宋体" panose="02010600030101010101" pitchFamily="2" charset="-122"/>
                <a:sym typeface="+mn-ea"/>
              </a:rPr>
              <a:t>小时</a:t>
            </a:r>
            <a:endParaRPr lang="en-US" altLang="zh-CN" sz="1600" dirty="0" smtClean="0">
              <a:latin typeface="宋体" panose="02010600030101010101" pitchFamily="2" charset="-122"/>
              <a:cs typeface="宋体" panose="02010600030101010101" pitchFamily="2" charset="-122"/>
              <a:sym typeface="+mn-ea"/>
            </a:endParaRPr>
          </a:p>
          <a:p>
            <a:pPr marL="285750" indent="0" algn="l" eaLnBrk="1" latinLnBrk="0" hangingPunct="1">
              <a:lnSpc>
                <a:spcPct val="150000"/>
              </a:lnSpc>
              <a:buFont typeface="Wingdings" panose="05000000000000000000" charset="0"/>
              <a:buChar char="Ø"/>
            </a:pPr>
            <a:r>
              <a:rPr lang="zh-CN" altLang="en-US" sz="1600" dirty="0" smtClean="0">
                <a:latin typeface="宋体" panose="02010600030101010101" pitchFamily="2" charset="-122"/>
                <a:cs typeface="宋体" panose="02010600030101010101" pitchFamily="2" charset="-122"/>
                <a:sym typeface="+mn-ea"/>
              </a:rPr>
              <a:t>出</a:t>
            </a:r>
            <a:r>
              <a:rPr lang="zh-CN" altLang="en-US" sz="1600" dirty="0">
                <a:latin typeface="宋体" panose="02010600030101010101" pitchFamily="2" charset="-122"/>
                <a:cs typeface="宋体" panose="02010600030101010101" pitchFamily="2" charset="-122"/>
                <a:sym typeface="+mn-ea"/>
              </a:rPr>
              <a:t>束时间  </a:t>
            </a:r>
            <a:r>
              <a:rPr lang="en-US" altLang="zh-CN" sz="1600" dirty="0">
                <a:latin typeface="宋体" panose="02010600030101010101" pitchFamily="2" charset="-122"/>
                <a:cs typeface="宋体" panose="02010600030101010101" pitchFamily="2" charset="-122"/>
                <a:sym typeface="+mn-ea"/>
              </a:rPr>
              <a:t>1606 </a:t>
            </a:r>
            <a:r>
              <a:rPr lang="zh-CN" altLang="en-US" sz="1600" dirty="0" smtClean="0">
                <a:latin typeface="宋体" panose="02010600030101010101" pitchFamily="2" charset="-122"/>
                <a:cs typeface="宋体" panose="02010600030101010101" pitchFamily="2" charset="-122"/>
                <a:sym typeface="+mn-ea"/>
              </a:rPr>
              <a:t>小时</a:t>
            </a:r>
            <a:endParaRPr lang="zh-CN" altLang="en-US" sz="1600" dirty="0">
              <a:latin typeface="宋体" panose="02010600030101010101" pitchFamily="2" charset="-122"/>
              <a:cs typeface="宋体" panose="02010600030101010101" pitchFamily="2" charset="-122"/>
              <a:sym typeface="+mn-ea"/>
            </a:endParaRPr>
          </a:p>
          <a:p>
            <a:pPr marL="285750" indent="0" algn="l" eaLnBrk="1" latinLnBrk="0" hangingPunct="1">
              <a:lnSpc>
                <a:spcPct val="150000"/>
              </a:lnSpc>
              <a:buFont typeface="Wingdings" panose="05000000000000000000" charset="0"/>
              <a:buChar char="Ø"/>
            </a:pPr>
            <a:r>
              <a:rPr lang="en-US" altLang="zh-CN" sz="1600" dirty="0" smtClean="0">
                <a:latin typeface="宋体" panose="02010600030101010101" pitchFamily="2" charset="-122"/>
                <a:cs typeface="宋体" panose="02010600030101010101" pitchFamily="2" charset="-122"/>
                <a:sym typeface="+mn-ea"/>
              </a:rPr>
              <a:t>DTL</a:t>
            </a:r>
            <a:r>
              <a:rPr lang="zh-CN" altLang="en-US" sz="1600" dirty="0">
                <a:latin typeface="宋体" panose="02010600030101010101" pitchFamily="2" charset="-122"/>
                <a:cs typeface="宋体" panose="02010600030101010101" pitchFamily="2" charset="-122"/>
                <a:sym typeface="+mn-ea"/>
              </a:rPr>
              <a:t>故障时间 </a:t>
            </a:r>
            <a:r>
              <a:rPr lang="en-US" altLang="zh-CN" sz="1600" dirty="0">
                <a:latin typeface="宋体" panose="02010600030101010101" pitchFamily="2" charset="-122"/>
                <a:cs typeface="宋体" panose="02010600030101010101" pitchFamily="2" charset="-122"/>
                <a:sym typeface="+mn-ea"/>
              </a:rPr>
              <a:t>72.6</a:t>
            </a:r>
            <a:r>
              <a:rPr lang="zh-CN" altLang="en-US" sz="1600" dirty="0">
                <a:latin typeface="宋体" panose="02010600030101010101" pitchFamily="2" charset="-122"/>
                <a:cs typeface="宋体" panose="02010600030101010101" pitchFamily="2" charset="-122"/>
                <a:sym typeface="+mn-ea"/>
              </a:rPr>
              <a:t>小时</a:t>
            </a:r>
          </a:p>
          <a:p>
            <a:pPr marL="285750" indent="0" algn="l" eaLnBrk="1" latinLnBrk="0" hangingPunct="1">
              <a:lnSpc>
                <a:spcPct val="150000"/>
              </a:lnSpc>
              <a:buFont typeface="Wingdings" panose="05000000000000000000" charset="0"/>
              <a:buChar char="Ø"/>
            </a:pPr>
            <a:r>
              <a:rPr lang="en-US" altLang="zh-CN" sz="1600" dirty="0">
                <a:latin typeface="宋体" panose="02010600030101010101" pitchFamily="2" charset="-122"/>
                <a:cs typeface="宋体" panose="02010600030101010101" pitchFamily="2" charset="-122"/>
                <a:sym typeface="+mn-ea"/>
              </a:rPr>
              <a:t>DTL</a:t>
            </a:r>
            <a:r>
              <a:rPr lang="zh-CN" altLang="en-US" sz="1600" dirty="0">
                <a:latin typeface="宋体" panose="02010600030101010101" pitchFamily="2" charset="-122"/>
                <a:cs typeface="宋体" panose="02010600030101010101" pitchFamily="2" charset="-122"/>
                <a:sym typeface="+mn-ea"/>
              </a:rPr>
              <a:t>故障率 </a:t>
            </a:r>
            <a:r>
              <a:rPr lang="en-US" altLang="zh-CN" sz="1600" dirty="0">
                <a:latin typeface="宋体" panose="02010600030101010101" pitchFamily="2" charset="-122"/>
                <a:cs typeface="宋体" panose="02010600030101010101" pitchFamily="2" charset="-122"/>
                <a:sym typeface="+mn-ea"/>
              </a:rPr>
              <a:t>1.87%</a:t>
            </a:r>
            <a:endParaRPr lang="zh-CN" altLang="en-US" sz="1600" dirty="0">
              <a:sym typeface="+mn-ea"/>
            </a:endParaRPr>
          </a:p>
          <a:p>
            <a:pPr marL="285750" indent="-285750">
              <a:buFont typeface="Wingdings" panose="05000000000000000000" charset="0"/>
              <a:buChar char="Ø"/>
            </a:pPr>
            <a:endParaRPr lang="zh-CN" altLang="en-US" sz="1600" dirty="0">
              <a:sym typeface="+mn-ea"/>
            </a:endParaRPr>
          </a:p>
        </p:txBody>
      </p:sp>
      <p:sp>
        <p:nvSpPr>
          <p:cNvPr id="10" name="矩形 9"/>
          <p:cNvSpPr/>
          <p:nvPr/>
        </p:nvSpPr>
        <p:spPr>
          <a:xfrm>
            <a:off x="323528" y="4293096"/>
            <a:ext cx="8190656" cy="2031325"/>
          </a:xfrm>
          <a:prstGeom prst="rect">
            <a:avLst/>
          </a:prstGeom>
        </p:spPr>
        <p:txBody>
          <a:bodyPr wrap="square">
            <a:spAutoFit/>
          </a:bodyPr>
          <a:lstStyle/>
          <a:p>
            <a:pPr indent="0" algn="l" latinLnBrk="0">
              <a:lnSpc>
                <a:spcPct val="150000"/>
              </a:lnSpc>
              <a:buFont typeface="Wingdings" panose="05000000000000000000" charset="0"/>
              <a:buChar char="Ø"/>
            </a:pPr>
            <a:r>
              <a:rPr lang="zh-CN" altLang="en-US" sz="1800" dirty="0" smtClean="0">
                <a:latin typeface="宋体" panose="02010600030101010101" pitchFamily="2" charset="-122"/>
                <a:cs typeface="宋体" panose="02010600030101010101" pitchFamily="2" charset="-122"/>
                <a:sym typeface="+mn-ea"/>
              </a:rPr>
              <a:t>漂移管漏真空问题。提前发现问题，提高检漏效率，对真空密封胶的合理使用</a:t>
            </a:r>
            <a:endParaRPr lang="zh-CN" altLang="en-US" sz="1800" dirty="0" smtClean="0">
              <a:latin typeface="宋体" panose="02010600030101010101" pitchFamily="2" charset="-122"/>
              <a:cs typeface="宋体" panose="02010600030101010101" pitchFamily="2" charset="-122"/>
            </a:endParaRPr>
          </a:p>
          <a:p>
            <a:pPr indent="0" algn="l" latinLnBrk="0">
              <a:lnSpc>
                <a:spcPct val="150000"/>
              </a:lnSpc>
              <a:buFont typeface="Wingdings" panose="05000000000000000000" charset="0"/>
              <a:buChar char="Ø"/>
            </a:pPr>
            <a:r>
              <a:rPr lang="zh-CN" altLang="en-US" sz="1800" dirty="0" smtClean="0">
                <a:latin typeface="宋体" panose="02010600030101010101" pitchFamily="2" charset="-122"/>
                <a:cs typeface="宋体" panose="02010600030101010101" pitchFamily="2" charset="-122"/>
              </a:rPr>
              <a:t>进一步提高</a:t>
            </a:r>
            <a:r>
              <a:rPr lang="en-US" altLang="zh-CN" sz="1800" dirty="0" smtClean="0">
                <a:latin typeface="宋体" panose="02010600030101010101" pitchFamily="2" charset="-122"/>
                <a:cs typeface="宋体" panose="02010600030101010101" pitchFamily="2" charset="-122"/>
              </a:rPr>
              <a:t>DTL</a:t>
            </a:r>
            <a:r>
              <a:rPr lang="zh-CN" altLang="en-US" sz="1800" dirty="0" smtClean="0">
                <a:latin typeface="宋体" panose="02010600030101010101" pitchFamily="2" charset="-122"/>
                <a:cs typeface="宋体" panose="02010600030101010101" pitchFamily="2" charset="-122"/>
              </a:rPr>
              <a:t>冷却系统稳定性，更换部分流量监控元件。</a:t>
            </a:r>
            <a:endParaRPr lang="en-US" altLang="zh-CN" sz="1800" dirty="0" smtClean="0">
              <a:latin typeface="宋体" panose="02010600030101010101" pitchFamily="2" charset="-122"/>
              <a:cs typeface="宋体" panose="02010600030101010101" pitchFamily="2" charset="-122"/>
            </a:endParaRPr>
          </a:p>
          <a:p>
            <a:pPr algn="l">
              <a:lnSpc>
                <a:spcPct val="150000"/>
              </a:lnSpc>
              <a:buFont typeface="Wingdings" panose="05000000000000000000" charset="0"/>
              <a:buChar char="Ø"/>
            </a:pPr>
            <a:r>
              <a:rPr lang="zh-CN" altLang="en-US" sz="1800" dirty="0" smtClean="0">
                <a:latin typeface="宋体" panose="02010600030101010101" pitchFamily="2" charset="-122"/>
                <a:cs typeface="宋体" panose="02010600030101010101" pitchFamily="2" charset="-122"/>
              </a:rPr>
              <a:t>DTL加功率过程自动化程度不高，达到热平衡时间较长，每次加功率耗时约半小时</a:t>
            </a:r>
            <a:r>
              <a:rPr lang="en-US" altLang="zh-CN" sz="1800" dirty="0" smtClean="0">
                <a:latin typeface="宋体" panose="02010600030101010101" pitchFamily="2" charset="-122"/>
                <a:cs typeface="宋体" panose="02010600030101010101" pitchFamily="2" charset="-122"/>
              </a:rPr>
              <a:t>-</a:t>
            </a:r>
            <a:r>
              <a:rPr lang="zh-CN" altLang="en-US" sz="1800" dirty="0" smtClean="0">
                <a:latin typeface="宋体" panose="02010600030101010101" pitchFamily="2" charset="-122"/>
                <a:cs typeface="宋体" panose="02010600030101010101" pitchFamily="2" charset="-122"/>
              </a:rPr>
              <a:t>优化系统，</a:t>
            </a:r>
            <a:r>
              <a:rPr lang="zh-CN" altLang="en-US" sz="1800" dirty="0" smtClean="0">
                <a:solidFill>
                  <a:srgbClr val="FF0000"/>
                </a:solidFill>
                <a:latin typeface="宋体" panose="02010600030101010101" pitchFamily="2" charset="-122"/>
                <a:cs typeface="宋体" panose="02010600030101010101" pitchFamily="2" charset="-122"/>
              </a:rPr>
              <a:t>实现加功率程序自动化</a:t>
            </a:r>
            <a:r>
              <a:rPr lang="zh-CN" altLang="en-US" sz="1800" dirty="0" smtClean="0">
                <a:latin typeface="宋体" panose="02010600030101010101" pitchFamily="2" charset="-122"/>
                <a:cs typeface="宋体" panose="02010600030101010101" pitchFamily="2" charset="-122"/>
              </a:rPr>
              <a:t>，将大幅缩短故障时间</a:t>
            </a:r>
            <a:endParaRPr lang="zh-CN" altLang="en-US" sz="1800" dirty="0" smtClean="0">
              <a:latin typeface="宋体" panose="02010600030101010101" pitchFamily="2" charset="-122"/>
              <a:cs typeface="宋体" panose="02010600030101010101" pitchFamily="2" charset="-122"/>
              <a:sym typeface="+mn-ea"/>
            </a:endParaRPr>
          </a:p>
          <a:p>
            <a:pPr indent="0" algn="l" latinLnBrk="0">
              <a:lnSpc>
                <a:spcPct val="150000"/>
              </a:lnSpc>
              <a:buFont typeface="Wingdings" panose="05000000000000000000" charset="0"/>
              <a:buChar char="Ø"/>
            </a:pPr>
            <a:endParaRPr lang="zh-CN" altLang="en-US" sz="1200" dirty="0" smtClean="0">
              <a:latin typeface="宋体" panose="02010600030101010101" pitchFamily="2" charset="-122"/>
              <a:cs typeface="宋体" panose="02010600030101010101" pitchFamily="2" charset="-122"/>
            </a:endParaRPr>
          </a:p>
        </p:txBody>
      </p:sp>
    </p:spTree>
    <p:extLst>
      <p:ext uri="{BB962C8B-B14F-4D97-AF65-F5344CB8AC3E}">
        <p14:creationId xmlns="" xmlns:p14="http://schemas.microsoft.com/office/powerpoint/2010/main" val="339907646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6E7DAE66-2E54-4706-990B-E0B6E14A8F28}" type="slidenum">
              <a:rPr lang="en-US" altLang="zh-CN" smtClean="0"/>
              <a:pPr>
                <a:defRPr/>
              </a:pPr>
              <a:t>13</a:t>
            </a:fld>
            <a:endParaRPr lang="en-US" altLang="zh-CN"/>
          </a:p>
        </p:txBody>
      </p:sp>
      <p:sp>
        <p:nvSpPr>
          <p:cNvPr id="5" name="标题 1"/>
          <p:cNvSpPr txBox="1">
            <a:spLocks/>
          </p:cNvSpPr>
          <p:nvPr/>
        </p:nvSpPr>
        <p:spPr bwMode="auto">
          <a:xfrm>
            <a:off x="156713" y="910776"/>
            <a:ext cx="6248400" cy="571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r>
              <a:rPr lang="zh-CN" altLang="en-US" sz="3200" b="1" kern="0" dirty="0" smtClean="0">
                <a:latin typeface="+mj-lt"/>
                <a:ea typeface="+mj-ea"/>
                <a:cs typeface="+mj-cs"/>
              </a:rPr>
              <a:t>机械</a:t>
            </a:r>
            <a:r>
              <a:rPr kumimoji="0" lang="zh-CN" altLang="en-US" sz="3200" b="1" i="0" u="none" strike="noStrike" kern="0" cap="none" spc="0" normalizeH="0" baseline="0" noProof="0" dirty="0" smtClean="0">
                <a:ln>
                  <a:noFill/>
                </a:ln>
                <a:solidFill>
                  <a:schemeClr val="tx1"/>
                </a:solidFill>
                <a:effectLst/>
                <a:uLnTx/>
                <a:uFillTx/>
                <a:latin typeface="+mj-lt"/>
                <a:ea typeface="+mj-ea"/>
                <a:cs typeface="+mj-cs"/>
              </a:rPr>
              <a:t>系统总体情况</a:t>
            </a:r>
            <a:endParaRPr kumimoji="0" lang="zh-CN" altLang="en-US" sz="3200" b="1" i="0" u="none" strike="noStrike" kern="0" cap="none" spc="0" normalizeH="0" baseline="0" noProof="0" dirty="0">
              <a:ln>
                <a:noFill/>
              </a:ln>
              <a:solidFill>
                <a:schemeClr val="tx1"/>
              </a:solidFill>
              <a:effectLst/>
              <a:uLnTx/>
              <a:uFillTx/>
              <a:latin typeface="+mj-lt"/>
              <a:ea typeface="+mj-ea"/>
              <a:cs typeface="+mj-cs"/>
            </a:endParaRPr>
          </a:p>
        </p:txBody>
      </p:sp>
      <p:sp>
        <p:nvSpPr>
          <p:cNvPr id="7" name="内容占位符 2"/>
          <p:cNvSpPr>
            <a:spLocks noGrp="1"/>
          </p:cNvSpPr>
          <p:nvPr/>
        </p:nvSpPr>
        <p:spPr bwMode="auto">
          <a:xfrm>
            <a:off x="323528" y="1772817"/>
            <a:ext cx="7416824" cy="4392488"/>
          </a:xfrm>
          <a:prstGeom prst="rect">
            <a:avLst/>
          </a:prstGeom>
          <a:noFill/>
          <a:ln>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lnSpc>
                <a:spcPct val="120000"/>
              </a:lnSpc>
              <a:spcBef>
                <a:spcPct val="30000"/>
              </a:spcBef>
              <a:spcAft>
                <a:spcPct val="20000"/>
              </a:spcAft>
              <a:buClr>
                <a:schemeClr val="tx1"/>
              </a:buClr>
              <a:buChar char="•"/>
              <a:defRPr sz="2100" b="1">
                <a:solidFill>
                  <a:srgbClr val="1679BA"/>
                </a:solidFill>
                <a:latin typeface="+mn-lt"/>
                <a:ea typeface="+mn-ea"/>
                <a:cs typeface="+mn-cs"/>
              </a:defRPr>
            </a:lvl1pPr>
            <a:lvl2pPr marL="742950" indent="-285750" algn="l" rtl="0" eaLnBrk="0" fontAlgn="base" hangingPunct="0">
              <a:lnSpc>
                <a:spcPct val="120000"/>
              </a:lnSpc>
              <a:spcBef>
                <a:spcPct val="20000"/>
              </a:spcBef>
              <a:spcAft>
                <a:spcPct val="20000"/>
              </a:spcAft>
              <a:buClr>
                <a:schemeClr val="tx1"/>
              </a:buClr>
              <a:buChar char="–"/>
              <a:defRPr sz="1900" b="1">
                <a:solidFill>
                  <a:srgbClr val="4D5E68"/>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b="1">
                <a:solidFill>
                  <a:srgbClr val="4D5E68"/>
                </a:solidFill>
                <a:latin typeface="+mn-lt"/>
                <a:ea typeface="+mn-ea"/>
              </a:defRPr>
            </a:lvl3pPr>
            <a:lvl4pPr marL="1600200" indent="-228600" algn="l" rtl="0" eaLnBrk="0" fontAlgn="base" hangingPunct="0">
              <a:spcBef>
                <a:spcPct val="20000"/>
              </a:spcBef>
              <a:spcAft>
                <a:spcPct val="0"/>
              </a:spcAft>
              <a:buChar char="–"/>
              <a:defRPr sz="2000" b="1">
                <a:solidFill>
                  <a:srgbClr val="4D5E68"/>
                </a:solidFill>
                <a:latin typeface="+mn-lt"/>
                <a:ea typeface="+mn-ea"/>
              </a:defRPr>
            </a:lvl4pPr>
            <a:lvl5pPr marL="2057400" indent="-228600" algn="l" rtl="0" eaLnBrk="0" fontAlgn="base" hangingPunct="0">
              <a:spcBef>
                <a:spcPct val="20000"/>
              </a:spcBef>
              <a:spcAft>
                <a:spcPct val="0"/>
              </a:spcAft>
              <a:buChar char="»"/>
              <a:defRPr sz="2000" b="1">
                <a:solidFill>
                  <a:srgbClr val="4D5E68"/>
                </a:solidFill>
                <a:latin typeface="+mn-lt"/>
                <a:ea typeface="+mn-ea"/>
              </a:defRPr>
            </a:lvl5pPr>
            <a:lvl6pPr marL="2514600" indent="-228600" algn="l" rtl="0" fontAlgn="base">
              <a:spcBef>
                <a:spcPct val="20000"/>
              </a:spcBef>
              <a:spcAft>
                <a:spcPct val="0"/>
              </a:spcAft>
              <a:buChar char="»"/>
              <a:defRPr b="1">
                <a:solidFill>
                  <a:srgbClr val="4D5E68"/>
                </a:solidFill>
                <a:latin typeface="+mn-lt"/>
                <a:ea typeface="+mn-ea"/>
              </a:defRPr>
            </a:lvl6pPr>
            <a:lvl7pPr marL="2971800" indent="-228600" algn="l" rtl="0" fontAlgn="base">
              <a:spcBef>
                <a:spcPct val="20000"/>
              </a:spcBef>
              <a:spcAft>
                <a:spcPct val="0"/>
              </a:spcAft>
              <a:buChar char="»"/>
              <a:defRPr b="1">
                <a:solidFill>
                  <a:srgbClr val="4D5E68"/>
                </a:solidFill>
                <a:latin typeface="+mn-lt"/>
                <a:ea typeface="+mn-ea"/>
              </a:defRPr>
            </a:lvl7pPr>
            <a:lvl8pPr marL="3429000" indent="-228600" algn="l" rtl="0" fontAlgn="base">
              <a:spcBef>
                <a:spcPct val="20000"/>
              </a:spcBef>
              <a:spcAft>
                <a:spcPct val="0"/>
              </a:spcAft>
              <a:buChar char="»"/>
              <a:defRPr b="1">
                <a:solidFill>
                  <a:srgbClr val="4D5E68"/>
                </a:solidFill>
                <a:latin typeface="+mn-lt"/>
                <a:ea typeface="+mn-ea"/>
              </a:defRPr>
            </a:lvl8pPr>
            <a:lvl9pPr marL="3886200" indent="-228600" algn="l" rtl="0" fontAlgn="base">
              <a:spcBef>
                <a:spcPct val="20000"/>
              </a:spcBef>
              <a:spcAft>
                <a:spcPct val="0"/>
              </a:spcAft>
              <a:buChar char="»"/>
              <a:defRPr b="1">
                <a:solidFill>
                  <a:srgbClr val="4D5E68"/>
                </a:solidFill>
                <a:latin typeface="+mn-lt"/>
                <a:ea typeface="+mn-ea"/>
              </a:defRPr>
            </a:lvl9pPr>
          </a:lstStyle>
          <a:p>
            <a:pPr marL="514350" indent="-514350" eaLnBrk="1" hangingPunct="1">
              <a:buFontTx/>
              <a:buAutoNum type="arabicPeriod"/>
              <a:defRPr/>
            </a:pPr>
            <a:r>
              <a:rPr lang="zh-CN" altLang="en-US" sz="2000" b="0" dirty="0" smtClean="0">
                <a:solidFill>
                  <a:schemeClr val="tx1"/>
                </a:solidFill>
              </a:rPr>
              <a:t>剥离膜的运行情况及暑期检修</a:t>
            </a:r>
            <a:endParaRPr lang="en-US" altLang="zh-CN" sz="2000" b="0" dirty="0" smtClean="0">
              <a:solidFill>
                <a:schemeClr val="tx1"/>
              </a:solidFill>
            </a:endParaRPr>
          </a:p>
          <a:p>
            <a:pPr marL="514350" indent="-514350" eaLnBrk="1" hangingPunct="1">
              <a:buFontTx/>
              <a:buAutoNum type="arabicPeriod"/>
              <a:defRPr/>
            </a:pPr>
            <a:r>
              <a:rPr lang="zh-CN" altLang="en-US" sz="2000" b="0" dirty="0" smtClean="0">
                <a:solidFill>
                  <a:schemeClr val="tx1"/>
                </a:solidFill>
              </a:rPr>
              <a:t>废束站质子束窗运行情况</a:t>
            </a:r>
            <a:endParaRPr lang="en-US" altLang="zh-CN" sz="2000" b="0" dirty="0" smtClean="0">
              <a:solidFill>
                <a:schemeClr val="tx1"/>
              </a:solidFill>
            </a:endParaRPr>
          </a:p>
          <a:p>
            <a:pPr marL="514350" indent="-514350" eaLnBrk="1" hangingPunct="1">
              <a:buFontTx/>
              <a:buAutoNum type="arabicPeriod"/>
              <a:defRPr/>
            </a:pPr>
            <a:r>
              <a:rPr lang="en-US" altLang="zh-CN" sz="2000" b="0" dirty="0" smtClean="0">
                <a:solidFill>
                  <a:schemeClr val="tx1"/>
                </a:solidFill>
              </a:rPr>
              <a:t>RCS</a:t>
            </a:r>
            <a:r>
              <a:rPr lang="zh-CN" altLang="en-US" sz="2000" b="0" dirty="0" smtClean="0">
                <a:solidFill>
                  <a:schemeClr val="tx1"/>
                </a:solidFill>
              </a:rPr>
              <a:t>环磁铁及真空盒振动情况</a:t>
            </a:r>
            <a:endParaRPr lang="en-US" altLang="zh-CN" sz="2000" b="0" dirty="0" smtClean="0">
              <a:solidFill>
                <a:schemeClr val="tx1"/>
              </a:solidFill>
            </a:endParaRPr>
          </a:p>
          <a:p>
            <a:pPr marL="514350" indent="-514350" eaLnBrk="1" hangingPunct="1">
              <a:buFontTx/>
              <a:buAutoNum type="arabicPeriod"/>
              <a:defRPr/>
            </a:pPr>
            <a:r>
              <a:rPr lang="en-US" altLang="zh-CN" sz="2000" b="0" dirty="0" smtClean="0">
                <a:solidFill>
                  <a:schemeClr val="tx1"/>
                </a:solidFill>
              </a:rPr>
              <a:t>24</a:t>
            </a:r>
            <a:r>
              <a:rPr lang="zh-CN" altLang="en-US" sz="2000" b="0" dirty="0" smtClean="0">
                <a:solidFill>
                  <a:schemeClr val="tx1"/>
                </a:solidFill>
              </a:rPr>
              <a:t>米段运行情况及漏水报警处理</a:t>
            </a:r>
            <a:endParaRPr lang="en-US" altLang="zh-CN" sz="2000" b="0" dirty="0" smtClean="0">
              <a:solidFill>
                <a:schemeClr val="tx1"/>
              </a:solidFill>
            </a:endParaRPr>
          </a:p>
          <a:p>
            <a:pPr marL="514350" indent="-514350" eaLnBrk="1" hangingPunct="1">
              <a:buFontTx/>
              <a:buAutoNum type="arabicPeriod"/>
              <a:defRPr/>
            </a:pPr>
            <a:r>
              <a:rPr lang="en-US" altLang="zh-CN" sz="2000" b="0" dirty="0" smtClean="0">
                <a:solidFill>
                  <a:schemeClr val="tx1"/>
                </a:solidFill>
              </a:rPr>
              <a:t>RCS</a:t>
            </a:r>
            <a:r>
              <a:rPr lang="zh-CN" altLang="en-US" sz="2000" b="0" dirty="0" smtClean="0">
                <a:solidFill>
                  <a:schemeClr val="tx1"/>
                </a:solidFill>
              </a:rPr>
              <a:t>环异形真空盒运行情况及维修</a:t>
            </a:r>
            <a:endParaRPr lang="en-US" altLang="zh-CN" sz="2000" b="0" dirty="0">
              <a:solidFill>
                <a:schemeClr val="tx1"/>
              </a:solidFill>
            </a:endParaRPr>
          </a:p>
          <a:p>
            <a:pPr marL="514350" indent="-514350" eaLnBrk="1" hangingPunct="1">
              <a:buFontTx/>
              <a:buAutoNum type="arabicPeriod"/>
              <a:defRPr/>
            </a:pPr>
            <a:r>
              <a:rPr lang="zh-CN" altLang="zh-CN" sz="2000" b="0" dirty="0" smtClean="0">
                <a:solidFill>
                  <a:schemeClr val="tx1"/>
                </a:solidFill>
              </a:rPr>
              <a:t>注入</a:t>
            </a:r>
            <a:r>
              <a:rPr lang="zh-CN" altLang="zh-CN" sz="2000" b="0" dirty="0">
                <a:solidFill>
                  <a:schemeClr val="tx1"/>
                </a:solidFill>
              </a:rPr>
              <a:t>区</a:t>
            </a:r>
            <a:r>
              <a:rPr lang="en-US" altLang="zh-CN" sz="2000" b="0" dirty="0">
                <a:solidFill>
                  <a:schemeClr val="tx1"/>
                </a:solidFill>
              </a:rPr>
              <a:t>INMWS02</a:t>
            </a:r>
            <a:r>
              <a:rPr lang="zh-CN" altLang="zh-CN" sz="2000" b="0" dirty="0">
                <a:solidFill>
                  <a:schemeClr val="tx1"/>
                </a:solidFill>
              </a:rPr>
              <a:t>多丝靶安装调整</a:t>
            </a:r>
            <a:r>
              <a:rPr lang="zh-CN" altLang="zh-CN" sz="2000" b="0" dirty="0" smtClean="0">
                <a:solidFill>
                  <a:schemeClr val="tx1"/>
                </a:solidFill>
              </a:rPr>
              <a:t>情况</a:t>
            </a:r>
            <a:endParaRPr lang="en-US" altLang="zh-CN" sz="2000" b="0" dirty="0" smtClean="0">
              <a:solidFill>
                <a:schemeClr val="tx1"/>
              </a:solidFill>
            </a:endParaRPr>
          </a:p>
          <a:p>
            <a:pPr marL="514350" indent="-514350" eaLnBrk="1" hangingPunct="1">
              <a:buFontTx/>
              <a:buAutoNum type="arabicPeriod"/>
              <a:defRPr/>
            </a:pPr>
            <a:r>
              <a:rPr lang="zh-CN" altLang="en-US" sz="2000" b="0" dirty="0" smtClean="0">
                <a:solidFill>
                  <a:schemeClr val="tx1"/>
                </a:solidFill>
              </a:rPr>
              <a:t>远程机器行走检测车</a:t>
            </a:r>
            <a:endParaRPr lang="en-US" altLang="zh-CN" sz="2000" b="0" dirty="0" smtClean="0">
              <a:solidFill>
                <a:schemeClr val="tx1"/>
              </a:solidFill>
            </a:endParaRPr>
          </a:p>
          <a:p>
            <a:pPr marL="514350" indent="-514350" eaLnBrk="1" hangingPunct="1">
              <a:buFontTx/>
              <a:buAutoNum type="arabicPeriod"/>
              <a:defRPr/>
            </a:pPr>
            <a:r>
              <a:rPr lang="zh-CN" altLang="en-US" sz="2000" b="0" dirty="0" smtClean="0">
                <a:solidFill>
                  <a:schemeClr val="tx1"/>
                </a:solidFill>
              </a:rPr>
              <a:t>靶前</a:t>
            </a:r>
            <a:r>
              <a:rPr lang="en-US" altLang="zh-CN" sz="2000" b="0" dirty="0" smtClean="0">
                <a:solidFill>
                  <a:schemeClr val="tx1"/>
                </a:solidFill>
              </a:rPr>
              <a:t>24</a:t>
            </a:r>
            <a:r>
              <a:rPr lang="zh-CN" altLang="en-US" sz="2000" b="0" dirty="0">
                <a:solidFill>
                  <a:schemeClr val="tx1"/>
                </a:solidFill>
              </a:rPr>
              <a:t>米段远程目标放置抓取行走车</a:t>
            </a:r>
            <a:endParaRPr lang="en-US" altLang="zh-CN" sz="2000" b="0" dirty="0">
              <a:solidFill>
                <a:schemeClr val="tx1"/>
              </a:solidFill>
            </a:endParaRPr>
          </a:p>
          <a:p>
            <a:pPr marL="514350" indent="-514350" eaLnBrk="1" hangingPunct="1">
              <a:buFontTx/>
              <a:buAutoNum type="arabicPeriod"/>
              <a:defRPr/>
            </a:pPr>
            <a:endParaRPr lang="en-US" altLang="zh-CN" sz="2800" dirty="0">
              <a:solidFill>
                <a:schemeClr val="tx1"/>
              </a:solidFill>
            </a:endParaRPr>
          </a:p>
          <a:p>
            <a:pPr marL="514350" indent="-514350" eaLnBrk="1" hangingPunct="1">
              <a:buFontTx/>
              <a:buAutoNum type="arabicPeriod"/>
              <a:defRPr/>
            </a:pPr>
            <a:endParaRPr lang="en-US" altLang="zh-CN" sz="2800" dirty="0" smtClean="0">
              <a:solidFill>
                <a:schemeClr val="tx1"/>
              </a:solidFill>
            </a:endParaRPr>
          </a:p>
          <a:p>
            <a:pPr marL="514350" indent="-514350" eaLnBrk="1" hangingPunct="1">
              <a:buFontTx/>
              <a:buAutoNum type="arabicPeriod"/>
              <a:defRPr/>
            </a:pPr>
            <a:endParaRPr lang="zh-CN" altLang="zh-CN" sz="2800" dirty="0">
              <a:solidFill>
                <a:schemeClr val="tx1"/>
              </a:solidFill>
            </a:endParaRPr>
          </a:p>
          <a:p>
            <a:pPr marL="514350" indent="-514350" eaLnBrk="1" hangingPunct="1">
              <a:buFontTx/>
              <a:buAutoNum type="arabicPeriod"/>
              <a:defRPr/>
            </a:pPr>
            <a:endParaRPr lang="en-US" altLang="zh-CN" sz="2800" dirty="0" smtClean="0">
              <a:solidFill>
                <a:schemeClr val="tx1"/>
              </a:solidFill>
            </a:endParaRPr>
          </a:p>
          <a:p>
            <a:pPr marL="514350" indent="-514350" eaLnBrk="1" hangingPunct="1">
              <a:buFontTx/>
              <a:buAutoNum type="arabicPeriod"/>
              <a:defRPr/>
            </a:pPr>
            <a:endParaRPr lang="en-US" altLang="zh-CN" sz="2000" dirty="0" smtClean="0">
              <a:ln w="11430"/>
              <a:solidFill>
                <a:schemeClr val="tx1"/>
              </a:solidFill>
              <a:effectLst>
                <a:outerShdw blurRad="50800" dist="39000" dir="5460000" algn="tl">
                  <a:srgbClr val="000000">
                    <a:alpha val="38000"/>
                  </a:srgbClr>
                </a:outerShdw>
              </a:effectLst>
            </a:endParaRPr>
          </a:p>
          <a:p>
            <a:pPr>
              <a:buFont typeface="Arial" panose="020B0604020202020204" pitchFamily="34" charset="0"/>
              <a:buChar char="•"/>
              <a:defRPr/>
            </a:pPr>
            <a:endParaRPr lang="zh-CN" altLang="en-US" sz="2000" dirty="0">
              <a:ln w="11430"/>
              <a:solidFill>
                <a:schemeClr val="tx1"/>
              </a:solidFill>
              <a:effectLst>
                <a:outerShdw blurRad="50800" dist="39000" dir="5460000" algn="tl">
                  <a:srgbClr val="000000">
                    <a:alpha val="38000"/>
                  </a:srgbClr>
                </a:outerShdw>
              </a:effectLst>
            </a:endParaRPr>
          </a:p>
        </p:txBody>
      </p:sp>
      <p:pic>
        <p:nvPicPr>
          <p:cNvPr id="8" name="图片 4" descr="J:\剥离膜更换\微信图片_2018080815033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32040" y="1124744"/>
            <a:ext cx="1872208" cy="1403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3" cstate="print"/>
          <a:srcRect/>
          <a:stretch>
            <a:fillRect/>
          </a:stretch>
        </p:blipFill>
        <p:spPr bwMode="auto">
          <a:xfrm>
            <a:off x="6876256" y="1124744"/>
            <a:ext cx="1875375" cy="1406531"/>
          </a:xfrm>
          <a:prstGeom prst="rect">
            <a:avLst/>
          </a:prstGeom>
          <a:noFill/>
          <a:ln>
            <a:noFill/>
          </a:ln>
          <a:effectLst>
            <a:prstShdw prst="shdw17" dist="17961" dir="2700000">
              <a:schemeClr val="accent1">
                <a:gamma/>
                <a:shade val="60000"/>
                <a:invGamma/>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76056" y="2564904"/>
            <a:ext cx="1512168" cy="20292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5" cstate="print"/>
          <a:srcRect/>
          <a:stretch>
            <a:fillRect/>
          </a:stretch>
        </p:blipFill>
        <p:spPr bwMode="auto">
          <a:xfrm>
            <a:off x="6660232" y="2780928"/>
            <a:ext cx="2400011" cy="1800200"/>
          </a:xfrm>
          <a:prstGeom prst="rect">
            <a:avLst/>
          </a:prstGeom>
          <a:noFill/>
          <a:ln>
            <a:noFill/>
          </a:ln>
          <a:effectLst>
            <a:prstShdw prst="shdw17" dist="17961" dir="2700000">
              <a:schemeClr val="accent1">
                <a:gamma/>
                <a:shade val="60000"/>
                <a:invGamma/>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076056" y="4653136"/>
            <a:ext cx="2592288" cy="1944216"/>
          </a:xfrm>
          <a:prstGeom prst="rect">
            <a:avLst/>
          </a:prstGeom>
          <a:noFill/>
          <a:ln>
            <a:noFill/>
          </a:ln>
          <a:effectLst>
            <a:prstShdw prst="shdw17" dist="17961" dir="2700000">
              <a:schemeClr val="accent1">
                <a:gamma/>
                <a:shade val="60000"/>
                <a:invGamma/>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1447800"/>
            <a:ext cx="8568952" cy="4953000"/>
          </a:xfrm>
        </p:spPr>
        <p:txBody>
          <a:bodyPr/>
          <a:lstStyle/>
          <a:p>
            <a:pPr marL="0" indent="0">
              <a:lnSpc>
                <a:spcPct val="150000"/>
              </a:lnSpc>
              <a:spcBef>
                <a:spcPts val="1200"/>
              </a:spcBef>
              <a:spcAft>
                <a:spcPts val="0"/>
              </a:spcAft>
              <a:buFontTx/>
              <a:buNone/>
            </a:pPr>
            <a:r>
              <a:rPr lang="zh-CN" altLang="zh-CN" sz="2000" dirty="0" smtClean="0">
                <a:solidFill>
                  <a:schemeClr val="tx1"/>
                </a:solidFill>
              </a:rPr>
              <a:t>对运行中关键设备的运行情况及个别设备在运行时出现的一些问题和改进情况进行了总结，尽管个别设备在运行时出现一些小问题，都得到了及时的修复及改正，保证了束流的正常运行。</a:t>
            </a:r>
            <a:endParaRPr lang="en-US" altLang="zh-CN" sz="2000" dirty="0" smtClean="0">
              <a:solidFill>
                <a:schemeClr val="tx1"/>
              </a:solidFill>
            </a:endParaRPr>
          </a:p>
          <a:p>
            <a:pPr marL="0" indent="0">
              <a:lnSpc>
                <a:spcPct val="150000"/>
              </a:lnSpc>
              <a:spcBef>
                <a:spcPts val="0"/>
              </a:spcBef>
              <a:spcAft>
                <a:spcPts val="0"/>
              </a:spcAft>
              <a:buFontTx/>
              <a:buNone/>
            </a:pPr>
            <a:r>
              <a:rPr lang="en-US" altLang="zh-CN" sz="2000" dirty="0" smtClean="0">
                <a:solidFill>
                  <a:schemeClr val="tx1"/>
                </a:solidFill>
              </a:rPr>
              <a:t>      </a:t>
            </a:r>
            <a:r>
              <a:rPr lang="zh-CN" altLang="zh-CN" sz="2000" dirty="0" smtClean="0">
                <a:solidFill>
                  <a:schemeClr val="tx1"/>
                </a:solidFill>
              </a:rPr>
              <a:t>靶站质子束窗投入运行以来，水系统、气系统和真空系统运行正常可靠，无任何故障。暑期检修期间，检修了质子束窗的各个系统，重点更换和调试了真空数据采集的控制线，为下一年质子束窗的运行和监控提供可靠的保障。</a:t>
            </a:r>
            <a:endParaRPr lang="en-US" altLang="zh-CN" sz="2000" dirty="0" smtClean="0">
              <a:solidFill>
                <a:schemeClr val="tx1"/>
              </a:solidFill>
            </a:endParaRPr>
          </a:p>
          <a:p>
            <a:pPr marL="0" indent="0">
              <a:lnSpc>
                <a:spcPct val="150000"/>
              </a:lnSpc>
              <a:spcBef>
                <a:spcPts val="0"/>
              </a:spcBef>
              <a:spcAft>
                <a:spcPts val="0"/>
              </a:spcAft>
              <a:buFontTx/>
              <a:buNone/>
            </a:pPr>
            <a:r>
              <a:rPr lang="en-US" altLang="zh-CN" sz="1800" dirty="0" smtClean="0">
                <a:solidFill>
                  <a:schemeClr val="tx1"/>
                </a:solidFill>
              </a:rPr>
              <a:t>      </a:t>
            </a:r>
            <a:r>
              <a:rPr lang="zh-CN" altLang="zh-CN" sz="2000" dirty="0" smtClean="0">
                <a:solidFill>
                  <a:schemeClr val="tx1"/>
                </a:solidFill>
              </a:rPr>
              <a:t>随着运行功率的提高，所有设备都将面临更严峻的考验，对设备的维护将面临更为严峻的困难与挑战。</a:t>
            </a:r>
            <a:endParaRPr lang="en-US" altLang="zh-CN" sz="1800" dirty="0" smtClean="0">
              <a:solidFill>
                <a:schemeClr val="tx1"/>
              </a:solidFill>
            </a:endParaRPr>
          </a:p>
          <a:p>
            <a:pPr>
              <a:buNone/>
            </a:pPr>
            <a:endParaRPr lang="zh-CN" altLang="en-US" sz="1600" dirty="0">
              <a:solidFill>
                <a:srgbClr val="0070C0"/>
              </a:solidFill>
            </a:endParaRPr>
          </a:p>
        </p:txBody>
      </p:sp>
      <p:sp>
        <p:nvSpPr>
          <p:cNvPr id="4" name="灯片编号占位符 3"/>
          <p:cNvSpPr>
            <a:spLocks noGrp="1"/>
          </p:cNvSpPr>
          <p:nvPr>
            <p:ph type="sldNum" sz="quarter" idx="10"/>
          </p:nvPr>
        </p:nvSpPr>
        <p:spPr/>
        <p:txBody>
          <a:bodyPr/>
          <a:lstStyle/>
          <a:p>
            <a:pPr>
              <a:defRPr/>
            </a:pPr>
            <a:fld id="{6E7DAE66-2E54-4706-990B-E0B6E14A8F28}" type="slidenum">
              <a:rPr lang="en-US" altLang="zh-CN" smtClean="0"/>
              <a:pPr>
                <a:defRPr/>
              </a:pPr>
              <a:t>14</a:t>
            </a:fld>
            <a:endParaRPr lang="en-US" altLang="zh-CN"/>
          </a:p>
        </p:txBody>
      </p:sp>
      <p:sp>
        <p:nvSpPr>
          <p:cNvPr id="5" name="标题 1"/>
          <p:cNvSpPr txBox="1">
            <a:spLocks/>
          </p:cNvSpPr>
          <p:nvPr/>
        </p:nvSpPr>
        <p:spPr bwMode="auto">
          <a:xfrm>
            <a:off x="156713" y="910776"/>
            <a:ext cx="6248400" cy="571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r>
              <a:rPr lang="zh-CN" altLang="en-US" sz="3200" b="1" kern="0" dirty="0" smtClean="0">
                <a:latin typeface="+mj-lt"/>
                <a:ea typeface="+mj-ea"/>
                <a:cs typeface="+mj-cs"/>
              </a:rPr>
              <a:t>机械</a:t>
            </a:r>
            <a:r>
              <a:rPr kumimoji="0" lang="zh-CN" altLang="en-US" sz="3200" b="1" i="0" u="none" strike="noStrike" kern="0" cap="none" spc="0" normalizeH="0" baseline="0" noProof="0" dirty="0" smtClean="0">
                <a:ln>
                  <a:noFill/>
                </a:ln>
                <a:solidFill>
                  <a:schemeClr val="tx1"/>
                </a:solidFill>
                <a:effectLst/>
                <a:uLnTx/>
                <a:uFillTx/>
                <a:latin typeface="+mj-lt"/>
                <a:ea typeface="+mj-ea"/>
                <a:cs typeface="+mj-cs"/>
              </a:rPr>
              <a:t>系统总体情况</a:t>
            </a:r>
            <a:endParaRPr kumimoji="0" lang="zh-CN" altLang="en-US" sz="3200" b="1"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solidFill>
                  <a:schemeClr val="tx1"/>
                </a:solidFill>
              </a:rPr>
              <a:t>准直测量系统在暑期检修中，完成了直线、低能输运线、环、高能输运线和白光中子的全面测量，同时，完成靶站沉降、谱仪的重新准直。</a:t>
            </a:r>
            <a:endParaRPr lang="zh-CN" altLang="en-US" dirty="0">
              <a:solidFill>
                <a:schemeClr val="tx1"/>
              </a:solidFill>
            </a:endParaRPr>
          </a:p>
        </p:txBody>
      </p:sp>
      <p:sp>
        <p:nvSpPr>
          <p:cNvPr id="4" name="灯片编号占位符 3"/>
          <p:cNvSpPr>
            <a:spLocks noGrp="1"/>
          </p:cNvSpPr>
          <p:nvPr>
            <p:ph type="sldNum" sz="quarter" idx="10"/>
          </p:nvPr>
        </p:nvSpPr>
        <p:spPr/>
        <p:txBody>
          <a:bodyPr/>
          <a:lstStyle/>
          <a:p>
            <a:pPr>
              <a:defRPr/>
            </a:pPr>
            <a:fld id="{6E7DAE66-2E54-4706-990B-E0B6E14A8F28}" type="slidenum">
              <a:rPr lang="en-US" altLang="zh-CN" smtClean="0"/>
              <a:pPr>
                <a:defRPr/>
              </a:pPr>
              <a:t>15</a:t>
            </a:fld>
            <a:endParaRPr lang="en-US" altLang="zh-CN"/>
          </a:p>
        </p:txBody>
      </p:sp>
      <p:sp>
        <p:nvSpPr>
          <p:cNvPr id="5" name="标题 1"/>
          <p:cNvSpPr txBox="1">
            <a:spLocks/>
          </p:cNvSpPr>
          <p:nvPr/>
        </p:nvSpPr>
        <p:spPr bwMode="auto">
          <a:xfrm>
            <a:off x="179512" y="980728"/>
            <a:ext cx="6248400" cy="571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200" b="1" i="0" u="none" strike="noStrike" kern="0" cap="none" spc="0" normalizeH="0" baseline="0" noProof="0" dirty="0" smtClean="0">
                <a:ln>
                  <a:noFill/>
                </a:ln>
                <a:solidFill>
                  <a:schemeClr val="tx1"/>
                </a:solidFill>
                <a:effectLst/>
                <a:uLnTx/>
                <a:uFillTx/>
                <a:latin typeface="+mj-lt"/>
                <a:ea typeface="+mj-ea"/>
                <a:cs typeface="+mj-cs"/>
              </a:rPr>
              <a:t>准直系统暑期测量工作</a:t>
            </a:r>
            <a:endParaRPr kumimoji="0" lang="zh-CN" altLang="en-US" sz="3200" b="1" i="0" u="none" strike="noStrike" kern="0" cap="none" spc="0" normalizeH="0" baseline="0" noProof="0" dirty="0">
              <a:ln>
                <a:noFill/>
              </a:ln>
              <a:solidFill>
                <a:schemeClr val="tx1"/>
              </a:solidFill>
              <a:effectLst/>
              <a:uLnTx/>
              <a:uFillTx/>
              <a:latin typeface="+mj-lt"/>
              <a:ea typeface="+mj-ea"/>
              <a:cs typeface="+mj-cs"/>
            </a:endParaRPr>
          </a:p>
        </p:txBody>
      </p:sp>
      <p:pic>
        <p:nvPicPr>
          <p:cNvPr id="7" name="Picture 2" descr="C:\Users\dell\AppData\Roaming\Tencent\Users\272242457\QQ\WinTemp\RichOle\5G63SH2@Z25I_A)}`%]1U{X.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43608" y="2852936"/>
            <a:ext cx="7092280" cy="3713659"/>
          </a:xfrm>
          <a:prstGeom prst="rect">
            <a:avLst/>
          </a:prstGeom>
          <a:noFill/>
          <a:extLst>
            <a:ext uri="{909E8E84-426E-40DD-AFC4-6F175D3DCCD1}">
              <a14:hiddenFill xmlns="" xmlns:a14="http://schemas.microsoft.com/office/drawing/2010/main">
                <a:solidFill>
                  <a:srgbClr val="FFFFFF"/>
                </a:solidFill>
              </a14:hiddenFill>
            </a:ext>
          </a:extLst>
        </p:spPr>
      </p:pic>
      <p:sp>
        <p:nvSpPr>
          <p:cNvPr id="8" name="内容占位符 2"/>
          <p:cNvSpPr txBox="1">
            <a:spLocks/>
          </p:cNvSpPr>
          <p:nvPr/>
        </p:nvSpPr>
        <p:spPr bwMode="auto">
          <a:xfrm>
            <a:off x="1331640" y="4725144"/>
            <a:ext cx="4032448" cy="504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20000"/>
              </a:lnSpc>
              <a:spcBef>
                <a:spcPct val="30000"/>
              </a:spcBef>
              <a:spcAft>
                <a:spcPct val="20000"/>
              </a:spcAft>
              <a:buClr>
                <a:schemeClr val="tx1"/>
              </a:buClr>
              <a:buSzTx/>
              <a:buFontTx/>
              <a:buNone/>
              <a:tabLst/>
              <a:defRPr/>
            </a:pPr>
            <a:r>
              <a:rPr kumimoji="0" lang="en-US" altLang="zh-CN" sz="2100" b="1" i="0" u="none" strike="noStrike" kern="0" cap="none" spc="0" normalizeH="0" baseline="0" noProof="0" dirty="0" smtClean="0">
                <a:ln>
                  <a:noFill/>
                </a:ln>
                <a:effectLst/>
                <a:uLnTx/>
                <a:uFillTx/>
                <a:latin typeface="+mn-lt"/>
                <a:ea typeface="+mn-ea"/>
                <a:cs typeface="+mn-cs"/>
              </a:rPr>
              <a:t>2018</a:t>
            </a:r>
            <a:r>
              <a:rPr kumimoji="0" lang="zh-CN" altLang="en-US" sz="2100" b="1" i="0" u="none" strike="noStrike" kern="0" cap="none" spc="0" normalizeH="0" baseline="0" noProof="0" dirty="0" smtClean="0">
                <a:ln>
                  <a:noFill/>
                </a:ln>
                <a:effectLst/>
                <a:uLnTx/>
                <a:uFillTx/>
                <a:latin typeface="+mn-lt"/>
                <a:ea typeface="+mn-ea"/>
                <a:cs typeface="+mn-cs"/>
              </a:rPr>
              <a:t>年准直成果与理论值的差值</a:t>
            </a:r>
            <a:endParaRPr kumimoji="0" lang="zh-CN" altLang="en-US" sz="2100" b="1" i="0" u="none" strike="noStrike" kern="0" cap="none" spc="0" normalizeH="0" baseline="0" noProof="0" dirty="0">
              <a:ln>
                <a:noFill/>
              </a:ln>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1700808"/>
            <a:ext cx="8139113" cy="4953000"/>
          </a:xfrm>
        </p:spPr>
        <p:txBody>
          <a:bodyPr/>
          <a:lstStyle/>
          <a:p>
            <a:r>
              <a:rPr lang="en-US" altLang="zh-CN" b="0" dirty="0" smtClean="0">
                <a:solidFill>
                  <a:schemeClr val="tx1"/>
                </a:solidFill>
              </a:rPr>
              <a:t>1</a:t>
            </a:r>
            <a:r>
              <a:rPr lang="zh-CN" altLang="en-US" b="0" dirty="0" smtClean="0">
                <a:solidFill>
                  <a:schemeClr val="tx1"/>
                </a:solidFill>
              </a:rPr>
              <a:t>、</a:t>
            </a:r>
            <a:r>
              <a:rPr lang="en-US" altLang="zh-CN" b="0" dirty="0" smtClean="0">
                <a:solidFill>
                  <a:schemeClr val="tx1"/>
                </a:solidFill>
              </a:rPr>
              <a:t>2018</a:t>
            </a:r>
            <a:r>
              <a:rPr lang="zh-CN" altLang="en-US" b="0" dirty="0" smtClean="0">
                <a:solidFill>
                  <a:schemeClr val="tx1"/>
                </a:solidFill>
              </a:rPr>
              <a:t>年地面网成果与上一次结果对比优于</a:t>
            </a:r>
            <a:r>
              <a:rPr lang="en-US" altLang="zh-CN" b="0" dirty="0" smtClean="0">
                <a:solidFill>
                  <a:schemeClr val="tx1"/>
                </a:solidFill>
              </a:rPr>
              <a:t>1</a:t>
            </a:r>
            <a:r>
              <a:rPr lang="zh-CN" altLang="en-US" b="0" dirty="0" smtClean="0">
                <a:solidFill>
                  <a:schemeClr val="tx1"/>
                </a:solidFill>
              </a:rPr>
              <a:t>个毫米。基本上认为散裂地面网无变形；</a:t>
            </a:r>
            <a:endParaRPr lang="en-US" altLang="zh-CN" b="0" dirty="0" smtClean="0">
              <a:solidFill>
                <a:schemeClr val="tx1"/>
              </a:solidFill>
            </a:endParaRPr>
          </a:p>
          <a:p>
            <a:r>
              <a:rPr lang="en-US" altLang="zh-CN" b="0" dirty="0" smtClean="0">
                <a:solidFill>
                  <a:schemeClr val="tx1"/>
                </a:solidFill>
              </a:rPr>
              <a:t>2</a:t>
            </a:r>
            <a:r>
              <a:rPr lang="zh-CN" altLang="en-US" b="0" dirty="0" smtClean="0">
                <a:solidFill>
                  <a:schemeClr val="tx1"/>
                </a:solidFill>
              </a:rPr>
              <a:t>、</a:t>
            </a:r>
            <a:r>
              <a:rPr lang="en-US" altLang="zh-CN" b="0" dirty="0" smtClean="0">
                <a:solidFill>
                  <a:schemeClr val="tx1"/>
                </a:solidFill>
              </a:rPr>
              <a:t>2018</a:t>
            </a:r>
            <a:r>
              <a:rPr lang="zh-CN" altLang="en-US" b="0" dirty="0" smtClean="0">
                <a:solidFill>
                  <a:schemeClr val="tx1"/>
                </a:solidFill>
              </a:rPr>
              <a:t>年隧道设备成果与理论值对比标准偏差小于</a:t>
            </a:r>
            <a:r>
              <a:rPr lang="en-US" altLang="zh-CN" b="0" dirty="0" smtClean="0">
                <a:solidFill>
                  <a:schemeClr val="tx1"/>
                </a:solidFill>
              </a:rPr>
              <a:t>1.5</a:t>
            </a:r>
            <a:r>
              <a:rPr lang="zh-CN" altLang="en-US" b="0" dirty="0" smtClean="0">
                <a:solidFill>
                  <a:schemeClr val="tx1"/>
                </a:solidFill>
              </a:rPr>
              <a:t>毫米；</a:t>
            </a:r>
            <a:endParaRPr lang="en-US" altLang="zh-CN" b="0" dirty="0" smtClean="0">
              <a:solidFill>
                <a:schemeClr val="tx1"/>
              </a:solidFill>
            </a:endParaRPr>
          </a:p>
          <a:p>
            <a:r>
              <a:rPr lang="en-US" altLang="zh-CN" b="0" dirty="0" smtClean="0">
                <a:solidFill>
                  <a:schemeClr val="tx1"/>
                </a:solidFill>
              </a:rPr>
              <a:t>3</a:t>
            </a:r>
            <a:r>
              <a:rPr lang="zh-CN" altLang="en-US" b="0" dirty="0" smtClean="0">
                <a:solidFill>
                  <a:schemeClr val="tx1"/>
                </a:solidFill>
              </a:rPr>
              <a:t>、</a:t>
            </a:r>
            <a:r>
              <a:rPr lang="en-US" altLang="zh-CN" b="0" dirty="0" smtClean="0">
                <a:solidFill>
                  <a:schemeClr val="tx1"/>
                </a:solidFill>
              </a:rPr>
              <a:t>2018</a:t>
            </a:r>
            <a:r>
              <a:rPr lang="zh-CN" altLang="en-US" b="0" dirty="0" smtClean="0">
                <a:solidFill>
                  <a:schemeClr val="tx1"/>
                </a:solidFill>
              </a:rPr>
              <a:t>年隧道设备成果与</a:t>
            </a:r>
            <a:r>
              <a:rPr lang="en-US" altLang="zh-CN" b="0" dirty="0" smtClean="0">
                <a:solidFill>
                  <a:schemeClr val="tx1"/>
                </a:solidFill>
              </a:rPr>
              <a:t>2017</a:t>
            </a:r>
            <a:r>
              <a:rPr lang="zh-CN" altLang="en-US" b="0" dirty="0" smtClean="0">
                <a:solidFill>
                  <a:schemeClr val="tx1"/>
                </a:solidFill>
              </a:rPr>
              <a:t>年结果的对比标准偏差约为</a:t>
            </a:r>
            <a:r>
              <a:rPr lang="en-US" altLang="zh-CN" b="0" dirty="0" smtClean="0">
                <a:solidFill>
                  <a:schemeClr val="tx1"/>
                </a:solidFill>
              </a:rPr>
              <a:t>1</a:t>
            </a:r>
            <a:r>
              <a:rPr lang="zh-CN" altLang="en-US" b="0" dirty="0" smtClean="0">
                <a:solidFill>
                  <a:schemeClr val="tx1"/>
                </a:solidFill>
              </a:rPr>
              <a:t>毫米</a:t>
            </a:r>
            <a:endParaRPr lang="en-US" altLang="zh-CN" b="0" dirty="0" smtClean="0">
              <a:solidFill>
                <a:schemeClr val="tx1"/>
              </a:solidFill>
            </a:endParaRPr>
          </a:p>
          <a:p>
            <a:r>
              <a:rPr lang="en-US" altLang="zh-CN" b="0" dirty="0" smtClean="0">
                <a:solidFill>
                  <a:schemeClr val="tx1"/>
                </a:solidFill>
              </a:rPr>
              <a:t>4</a:t>
            </a:r>
            <a:r>
              <a:rPr lang="zh-CN" altLang="en-US" b="0" dirty="0" smtClean="0">
                <a:solidFill>
                  <a:schemeClr val="tx1"/>
                </a:solidFill>
              </a:rPr>
              <a:t>、</a:t>
            </a:r>
            <a:r>
              <a:rPr lang="en-US" altLang="zh-CN" b="0" dirty="0" smtClean="0">
                <a:solidFill>
                  <a:schemeClr val="tx1"/>
                </a:solidFill>
              </a:rPr>
              <a:t>2018</a:t>
            </a:r>
            <a:r>
              <a:rPr lang="zh-CN" altLang="en-US" b="0" dirty="0" smtClean="0">
                <a:solidFill>
                  <a:schemeClr val="tx1"/>
                </a:solidFill>
              </a:rPr>
              <a:t>年散裂加速器设备成果与理论值的差值，与和</a:t>
            </a:r>
            <a:r>
              <a:rPr lang="en-US" altLang="zh-CN" b="0" dirty="0" smtClean="0">
                <a:solidFill>
                  <a:schemeClr val="tx1"/>
                </a:solidFill>
              </a:rPr>
              <a:t>2017</a:t>
            </a:r>
            <a:r>
              <a:rPr lang="zh-CN" altLang="en-US" b="0" dirty="0" smtClean="0">
                <a:solidFill>
                  <a:schemeClr val="tx1"/>
                </a:solidFill>
              </a:rPr>
              <a:t>年加速器设备成果差值具有相同的形变特点。</a:t>
            </a:r>
          </a:p>
        </p:txBody>
      </p:sp>
      <p:sp>
        <p:nvSpPr>
          <p:cNvPr id="4" name="灯片编号占位符 3"/>
          <p:cNvSpPr>
            <a:spLocks noGrp="1"/>
          </p:cNvSpPr>
          <p:nvPr>
            <p:ph type="sldNum" sz="quarter" idx="10"/>
          </p:nvPr>
        </p:nvSpPr>
        <p:spPr/>
        <p:txBody>
          <a:bodyPr/>
          <a:lstStyle/>
          <a:p>
            <a:pPr>
              <a:defRPr/>
            </a:pPr>
            <a:fld id="{6E7DAE66-2E54-4706-990B-E0B6E14A8F28}" type="slidenum">
              <a:rPr lang="en-US" altLang="zh-CN" smtClean="0"/>
              <a:pPr>
                <a:defRPr/>
              </a:pPr>
              <a:t>16</a:t>
            </a:fld>
            <a:endParaRPr lang="en-US" altLang="zh-CN"/>
          </a:p>
        </p:txBody>
      </p:sp>
      <p:sp>
        <p:nvSpPr>
          <p:cNvPr id="5" name="标题 1"/>
          <p:cNvSpPr txBox="1">
            <a:spLocks/>
          </p:cNvSpPr>
          <p:nvPr/>
        </p:nvSpPr>
        <p:spPr bwMode="auto">
          <a:xfrm>
            <a:off x="179512" y="980728"/>
            <a:ext cx="6248400" cy="571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200" b="1" i="0" u="none" strike="noStrike" kern="0" cap="none" spc="0" normalizeH="0" baseline="0" noProof="0" dirty="0" smtClean="0">
                <a:ln>
                  <a:noFill/>
                </a:ln>
                <a:solidFill>
                  <a:schemeClr val="tx1"/>
                </a:solidFill>
                <a:effectLst/>
                <a:uLnTx/>
                <a:uFillTx/>
                <a:latin typeface="+mj-lt"/>
                <a:ea typeface="+mj-ea"/>
                <a:cs typeface="+mj-cs"/>
              </a:rPr>
              <a:t>准直系统暑期测量工作</a:t>
            </a:r>
            <a:endParaRPr kumimoji="0" lang="zh-CN" altLang="en-US" sz="3200" b="1"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1"/>
          <p:cNvSpPr>
            <a:spLocks noGrp="1"/>
          </p:cNvSpPr>
          <p:nvPr>
            <p:ph type="title"/>
          </p:nvPr>
        </p:nvSpPr>
        <p:spPr>
          <a:xfrm>
            <a:off x="467544" y="980728"/>
            <a:ext cx="6248400" cy="457200"/>
          </a:xfrm>
        </p:spPr>
        <p:txBody>
          <a:bodyPr/>
          <a:lstStyle/>
          <a:p>
            <a:pPr lvl="0"/>
            <a:r>
              <a:rPr lang="zh-CN" altLang="en-US" sz="3200" dirty="0" smtClean="0">
                <a:solidFill>
                  <a:schemeClr val="tx1"/>
                </a:solidFill>
              </a:rPr>
              <a:t>辐射防护系统</a:t>
            </a:r>
            <a:r>
              <a:rPr lang="zh-CN" altLang="en-US" sz="2400" dirty="0" smtClean="0">
                <a:solidFill>
                  <a:schemeClr val="tx1"/>
                </a:solidFill>
              </a:rPr>
              <a:t/>
            </a:r>
            <a:br>
              <a:rPr lang="zh-CN" altLang="en-US" sz="2400" dirty="0" smtClean="0">
                <a:solidFill>
                  <a:schemeClr val="tx1"/>
                </a:solidFill>
              </a:rPr>
            </a:br>
            <a:endParaRPr lang="zh-CN" altLang="en-US" dirty="0" smtClean="0"/>
          </a:p>
        </p:txBody>
      </p:sp>
      <p:sp>
        <p:nvSpPr>
          <p:cNvPr id="3" name="内容占位符 2"/>
          <p:cNvSpPr>
            <a:spLocks noGrp="1"/>
          </p:cNvSpPr>
          <p:nvPr>
            <p:ph idx="1"/>
          </p:nvPr>
        </p:nvSpPr>
        <p:spPr>
          <a:xfrm>
            <a:off x="611188" y="1341438"/>
            <a:ext cx="8067675" cy="792162"/>
          </a:xfrm>
        </p:spPr>
        <p:txBody>
          <a:bodyPr/>
          <a:lstStyle/>
          <a:p>
            <a:pPr>
              <a:spcBef>
                <a:spcPts val="300"/>
              </a:spcBef>
              <a:spcAft>
                <a:spcPts val="300"/>
              </a:spcAft>
              <a:buClr>
                <a:srgbClr val="0070C0"/>
              </a:buClr>
              <a:buSzPct val="75000"/>
              <a:buFont typeface="Wingdings" pitchFamily="2" charset="2"/>
              <a:buChar char="l"/>
            </a:pPr>
            <a:r>
              <a:rPr lang="zh-CN" altLang="en-US" sz="1800" dirty="0" smtClean="0">
                <a:solidFill>
                  <a:schemeClr val="tx1"/>
                </a:solidFill>
                <a:latin typeface="宋体" charset="-122"/>
              </a:rPr>
              <a:t>针对</a:t>
            </a:r>
            <a:r>
              <a:rPr lang="en-US" altLang="zh-CN" sz="1800" dirty="0" smtClean="0">
                <a:solidFill>
                  <a:schemeClr val="tx1"/>
                </a:solidFill>
                <a:latin typeface="宋体" charset="-122"/>
              </a:rPr>
              <a:t>CSNS</a:t>
            </a:r>
            <a:r>
              <a:rPr lang="zh-CN" altLang="en-US" sz="1800" dirty="0" smtClean="0">
                <a:solidFill>
                  <a:schemeClr val="tx1"/>
                </a:solidFill>
                <a:latin typeface="宋体" charset="-122"/>
              </a:rPr>
              <a:t>装置产生的两种主要辐射来源：瞬发辐射（发出中子</a:t>
            </a:r>
            <a:r>
              <a:rPr lang="en-US" altLang="zh-CN" sz="1800" dirty="0" smtClean="0">
                <a:solidFill>
                  <a:schemeClr val="tx1"/>
                </a:solidFill>
              </a:rPr>
              <a:t>γ</a:t>
            </a:r>
            <a:r>
              <a:rPr lang="zh-CN" altLang="en-US" sz="1800" dirty="0" smtClean="0">
                <a:solidFill>
                  <a:schemeClr val="tx1"/>
                </a:solidFill>
              </a:rPr>
              <a:t>射线</a:t>
            </a:r>
            <a:r>
              <a:rPr lang="zh-CN" altLang="en-US" sz="1800" dirty="0" smtClean="0">
                <a:solidFill>
                  <a:schemeClr val="tx1"/>
                </a:solidFill>
                <a:latin typeface="宋体" charset="-122"/>
              </a:rPr>
              <a:t>）和感生放射性（</a:t>
            </a:r>
            <a:r>
              <a:rPr lang="zh-CN" altLang="en-US" sz="1800" dirty="0" smtClean="0">
                <a:solidFill>
                  <a:schemeClr val="tx1"/>
                </a:solidFill>
              </a:rPr>
              <a:t>发出</a:t>
            </a:r>
            <a:r>
              <a:rPr lang="en-US" altLang="zh-CN" sz="1800" dirty="0" smtClean="0">
                <a:solidFill>
                  <a:schemeClr val="tx1"/>
                </a:solidFill>
              </a:rPr>
              <a:t>γ</a:t>
            </a:r>
            <a:r>
              <a:rPr lang="zh-CN" altLang="en-US" sz="1800" dirty="0" smtClean="0">
                <a:solidFill>
                  <a:schemeClr val="tx1"/>
                </a:solidFill>
              </a:rPr>
              <a:t>和</a:t>
            </a:r>
            <a:r>
              <a:rPr lang="el-GR" altLang="zh-CN" sz="1800" dirty="0" smtClean="0">
                <a:solidFill>
                  <a:schemeClr val="tx1"/>
                </a:solidFill>
              </a:rPr>
              <a:t>β</a:t>
            </a:r>
            <a:r>
              <a:rPr lang="zh-CN" altLang="en-US" sz="1800" dirty="0" smtClean="0">
                <a:solidFill>
                  <a:schemeClr val="tx1"/>
                </a:solidFill>
              </a:rPr>
              <a:t>射线</a:t>
            </a:r>
            <a:r>
              <a:rPr lang="zh-CN" altLang="en-US" sz="1800" dirty="0" smtClean="0">
                <a:solidFill>
                  <a:schemeClr val="tx1"/>
                </a:solidFill>
                <a:latin typeface="宋体" charset="-122"/>
              </a:rPr>
              <a:t>），建立了较为完善的辐射防护设施。</a:t>
            </a:r>
          </a:p>
        </p:txBody>
      </p:sp>
      <p:sp>
        <p:nvSpPr>
          <p:cNvPr id="21507" name="灯片编号占位符 3"/>
          <p:cNvSpPr>
            <a:spLocks noGrp="1"/>
          </p:cNvSpPr>
          <p:nvPr>
            <p:ph type="sldNum" sz="quarter" idx="10"/>
          </p:nvPr>
        </p:nvSpPr>
        <p:spPr>
          <a:noFill/>
          <a:ln>
            <a:headEnd/>
            <a:tailEnd/>
          </a:ln>
        </p:spPr>
        <p:txBody>
          <a:bodyPr>
            <a:prstTxWarp prst="textNoShape">
              <a:avLst/>
            </a:prstTxWarp>
          </a:bodyPr>
          <a:lstStyle/>
          <a:p>
            <a:fld id="{552CE947-D729-4E17-8D89-654761B291D1}" type="slidenum">
              <a:rPr lang="en-US" altLang="zh-CN" smtClean="0">
                <a:ea typeface="宋体" charset="-122"/>
              </a:rPr>
              <a:pPr/>
              <a:t>17</a:t>
            </a:fld>
            <a:endParaRPr lang="en-US" altLang="zh-CN" smtClean="0">
              <a:ea typeface="宋体" charset="-122"/>
            </a:endParaRPr>
          </a:p>
        </p:txBody>
      </p:sp>
      <p:pic>
        <p:nvPicPr>
          <p:cNvPr id="21508" name="Picture 2"/>
          <p:cNvPicPr>
            <a:picLocks noChangeAspect="1" noChangeArrowheads="1"/>
          </p:cNvPicPr>
          <p:nvPr/>
        </p:nvPicPr>
        <p:blipFill>
          <a:blip r:embed="rId2" cstate="print"/>
          <a:srcRect/>
          <a:stretch>
            <a:fillRect/>
          </a:stretch>
        </p:blipFill>
        <p:spPr bwMode="auto">
          <a:xfrm>
            <a:off x="4500563" y="2349500"/>
            <a:ext cx="4175125" cy="2965450"/>
          </a:xfrm>
          <a:prstGeom prst="rect">
            <a:avLst/>
          </a:prstGeom>
          <a:noFill/>
          <a:ln w="9525">
            <a:noFill/>
            <a:miter lim="800000"/>
            <a:headEnd/>
            <a:tailEnd/>
          </a:ln>
        </p:spPr>
      </p:pic>
      <p:pic>
        <p:nvPicPr>
          <p:cNvPr id="21511" name="内容占位符 6"/>
          <p:cNvPicPr>
            <a:picLocks noChangeAspect="1" noChangeArrowheads="1"/>
          </p:cNvPicPr>
          <p:nvPr/>
        </p:nvPicPr>
        <p:blipFill>
          <a:blip r:embed="rId3" cstate="print"/>
          <a:srcRect/>
          <a:stretch>
            <a:fillRect/>
          </a:stretch>
        </p:blipFill>
        <p:spPr bwMode="auto">
          <a:xfrm>
            <a:off x="971550" y="2924175"/>
            <a:ext cx="3384550" cy="2592388"/>
          </a:xfrm>
          <a:prstGeom prst="rect">
            <a:avLst/>
          </a:prstGeom>
          <a:noFill/>
          <a:ln w="9525">
            <a:noFill/>
            <a:miter lim="800000"/>
            <a:headEnd/>
            <a:tailEnd/>
          </a:ln>
        </p:spPr>
      </p:pic>
      <p:sp>
        <p:nvSpPr>
          <p:cNvPr id="21512" name="矩形 7"/>
          <p:cNvSpPr>
            <a:spLocks noChangeArrowheads="1"/>
          </p:cNvSpPr>
          <p:nvPr/>
        </p:nvSpPr>
        <p:spPr bwMode="auto">
          <a:xfrm>
            <a:off x="1639888" y="5589588"/>
            <a:ext cx="1708150" cy="274637"/>
          </a:xfrm>
          <a:prstGeom prst="rect">
            <a:avLst/>
          </a:prstGeom>
          <a:noFill/>
          <a:ln w="9525">
            <a:noFill/>
            <a:miter lim="800000"/>
            <a:headEnd/>
            <a:tailEnd/>
          </a:ln>
        </p:spPr>
        <p:txBody>
          <a:bodyPr wrap="none">
            <a:spAutoFit/>
          </a:bodyPr>
          <a:lstStyle/>
          <a:p>
            <a:pPr algn="ctr"/>
            <a:r>
              <a:rPr lang="zh-CN" altLang="zh-CN" sz="1200">
                <a:solidFill>
                  <a:srgbClr val="000000"/>
                </a:solidFill>
              </a:rPr>
              <a:t>加速器辐射</a:t>
            </a:r>
            <a:r>
              <a:rPr lang="zh-CN" altLang="en-US" sz="1200">
                <a:solidFill>
                  <a:srgbClr val="000000"/>
                </a:solidFill>
              </a:rPr>
              <a:t>来源</a:t>
            </a:r>
            <a:r>
              <a:rPr lang="zh-CN" altLang="zh-CN" sz="1200">
                <a:solidFill>
                  <a:srgbClr val="000000"/>
                </a:solidFill>
              </a:rPr>
              <a:t>示意图</a:t>
            </a:r>
          </a:p>
        </p:txBody>
      </p:sp>
      <p:sp>
        <p:nvSpPr>
          <p:cNvPr id="21513" name="矩形 7"/>
          <p:cNvSpPr>
            <a:spLocks noChangeArrowheads="1"/>
          </p:cNvSpPr>
          <p:nvPr/>
        </p:nvSpPr>
        <p:spPr bwMode="auto">
          <a:xfrm>
            <a:off x="5430838" y="5589588"/>
            <a:ext cx="2165350" cy="274637"/>
          </a:xfrm>
          <a:prstGeom prst="rect">
            <a:avLst/>
          </a:prstGeom>
          <a:noFill/>
          <a:ln w="9525">
            <a:noFill/>
            <a:miter lim="800000"/>
            <a:headEnd/>
            <a:tailEnd/>
          </a:ln>
        </p:spPr>
        <p:txBody>
          <a:bodyPr wrap="none">
            <a:spAutoFit/>
          </a:bodyPr>
          <a:lstStyle/>
          <a:p>
            <a:pPr algn="ctr"/>
            <a:r>
              <a:rPr lang="zh-CN" altLang="en-US" sz="1200">
                <a:solidFill>
                  <a:srgbClr val="000000"/>
                </a:solidFill>
              </a:rPr>
              <a:t>辐射防护系统主要工作</a:t>
            </a:r>
            <a:r>
              <a:rPr lang="zh-CN" altLang="zh-CN" sz="1200">
                <a:solidFill>
                  <a:srgbClr val="000000"/>
                </a:solidFill>
              </a:rPr>
              <a:t>示意图</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zh-CN" altLang="en-US" sz="3200" dirty="0" smtClean="0">
                <a:solidFill>
                  <a:schemeClr val="tx1"/>
                </a:solidFill>
              </a:rPr>
              <a:t>辐射防护系统</a:t>
            </a:r>
            <a:endParaRPr lang="zh-CN" altLang="en-US" sz="2800" dirty="0" smtClean="0"/>
          </a:p>
        </p:txBody>
      </p:sp>
      <p:sp>
        <p:nvSpPr>
          <p:cNvPr id="70659" name="Rectangle 3"/>
          <p:cNvSpPr>
            <a:spLocks noGrp="1" noChangeArrowheads="1"/>
          </p:cNvSpPr>
          <p:nvPr>
            <p:ph type="body" idx="1"/>
          </p:nvPr>
        </p:nvSpPr>
        <p:spPr/>
        <p:txBody>
          <a:bodyPr/>
          <a:lstStyle/>
          <a:p>
            <a:pPr>
              <a:lnSpc>
                <a:spcPct val="110000"/>
              </a:lnSpc>
            </a:pPr>
            <a:r>
              <a:rPr lang="zh-CN" altLang="en-US" sz="1800" dirty="0" smtClean="0">
                <a:solidFill>
                  <a:schemeClr val="tx1"/>
                </a:solidFill>
              </a:rPr>
              <a:t>人身安全联锁系统负责保证在加速器开机期间人员无法进入隧道；联锁门打开等紧急情况发生时切断束流。该系统运行稳定，发生了几次因谱仪人员误操作导致的切束事件，系统对此做了改进。</a:t>
            </a:r>
          </a:p>
          <a:p>
            <a:pPr>
              <a:lnSpc>
                <a:spcPct val="110000"/>
              </a:lnSpc>
            </a:pPr>
            <a:r>
              <a:rPr lang="zh-CN" altLang="en-US" sz="1800" dirty="0" smtClean="0">
                <a:solidFill>
                  <a:schemeClr val="tx1"/>
                </a:solidFill>
              </a:rPr>
              <a:t>剂量监测系统在控制区周边布置了</a:t>
            </a:r>
            <a:r>
              <a:rPr lang="en-US" altLang="zh-CN" sz="1800" dirty="0" smtClean="0">
                <a:solidFill>
                  <a:schemeClr val="tx1"/>
                </a:solidFill>
              </a:rPr>
              <a:t>45</a:t>
            </a:r>
            <a:r>
              <a:rPr lang="zh-CN" altLang="en-US" sz="1800" dirty="0" smtClean="0">
                <a:solidFill>
                  <a:schemeClr val="tx1"/>
                </a:solidFill>
              </a:rPr>
              <a:t>个剂量监测点，部分敏感位置的剂量监测器接入了人身安全联锁系统。在散裂园区周边布置有</a:t>
            </a:r>
            <a:r>
              <a:rPr lang="en-US" altLang="zh-CN" sz="1800" dirty="0" smtClean="0">
                <a:solidFill>
                  <a:schemeClr val="tx1"/>
                </a:solidFill>
              </a:rPr>
              <a:t>4</a:t>
            </a:r>
            <a:r>
              <a:rPr lang="zh-CN" altLang="en-US" sz="1800" dirty="0" smtClean="0">
                <a:solidFill>
                  <a:schemeClr val="tx1"/>
                </a:solidFill>
              </a:rPr>
              <a:t>个环境监测点，监测天空反散射、活化空气地面沉积等产生的辐射。该系统运行基本正常，目前存在的主要问题是运输过程（刻度需要）中造成的设备损伤。</a:t>
            </a:r>
          </a:p>
          <a:p>
            <a:pPr>
              <a:lnSpc>
                <a:spcPct val="110000"/>
              </a:lnSpc>
            </a:pPr>
            <a:r>
              <a:rPr lang="zh-CN" altLang="en-US" sz="1800" dirty="0" smtClean="0">
                <a:solidFill>
                  <a:schemeClr val="tx1"/>
                </a:solidFill>
              </a:rPr>
              <a:t>表面污染监测系统在主要出入口布置了</a:t>
            </a:r>
            <a:r>
              <a:rPr lang="en-US" altLang="zh-CN" sz="1800" dirty="0" smtClean="0">
                <a:solidFill>
                  <a:schemeClr val="tx1"/>
                </a:solidFill>
              </a:rPr>
              <a:t>7</a:t>
            </a:r>
            <a:r>
              <a:rPr lang="zh-CN" altLang="en-US" sz="1800" dirty="0" smtClean="0">
                <a:solidFill>
                  <a:schemeClr val="tx1"/>
                </a:solidFill>
              </a:rPr>
              <a:t>台手脚沾污仪和</a:t>
            </a:r>
            <a:r>
              <a:rPr lang="en-US" altLang="zh-CN" sz="1800" dirty="0" smtClean="0">
                <a:solidFill>
                  <a:schemeClr val="tx1"/>
                </a:solidFill>
              </a:rPr>
              <a:t>3</a:t>
            </a:r>
            <a:r>
              <a:rPr lang="zh-CN" altLang="en-US" sz="1800" dirty="0" smtClean="0">
                <a:solidFill>
                  <a:schemeClr val="tx1"/>
                </a:solidFill>
              </a:rPr>
              <a:t>台工具污染监测仪，用于发现污染和防止污染转移。根据仪器监测结果及本轮停机后的擦拭法测量结果，加速器目前暂未产生可以造成表面污染的松散源。</a:t>
            </a:r>
          </a:p>
          <a:p>
            <a:pPr>
              <a:lnSpc>
                <a:spcPct val="110000"/>
              </a:lnSpc>
            </a:pPr>
            <a:r>
              <a:rPr lang="en-US" altLang="zh-CN" sz="1800" dirty="0" smtClean="0">
                <a:solidFill>
                  <a:schemeClr val="tx1"/>
                </a:solidFill>
              </a:rPr>
              <a:t>CSNS</a:t>
            </a:r>
            <a:r>
              <a:rPr lang="zh-CN" altLang="en-US" sz="1800" dirty="0" smtClean="0">
                <a:solidFill>
                  <a:schemeClr val="tx1"/>
                </a:solidFill>
              </a:rPr>
              <a:t>个人剂量监测是使用</a:t>
            </a:r>
            <a:r>
              <a:rPr lang="en-US" altLang="zh-CN" sz="1800" dirty="0" smtClean="0">
                <a:solidFill>
                  <a:schemeClr val="tx1"/>
                </a:solidFill>
              </a:rPr>
              <a:t>OSL</a:t>
            </a:r>
            <a:r>
              <a:rPr lang="zh-CN" altLang="en-US" sz="1800" dirty="0" smtClean="0">
                <a:solidFill>
                  <a:schemeClr val="tx1"/>
                </a:solidFill>
              </a:rPr>
              <a:t>与</a:t>
            </a:r>
            <a:r>
              <a:rPr lang="en-US" altLang="zh-CN" sz="1800" dirty="0" smtClean="0">
                <a:solidFill>
                  <a:schemeClr val="tx1"/>
                </a:solidFill>
              </a:rPr>
              <a:t>CR-39</a:t>
            </a:r>
            <a:r>
              <a:rPr lang="zh-CN" altLang="en-US" sz="1800" dirty="0" smtClean="0">
                <a:solidFill>
                  <a:schemeClr val="tx1"/>
                </a:solidFill>
              </a:rPr>
              <a:t>组合的胸章式个人剂量计，同时测光子和中子，并辅以个人剂量报警仪对工作人员进行外照射剂量监测，上一年度伽马个人年度最大有效剂量为</a:t>
            </a:r>
            <a:r>
              <a:rPr lang="en-US" altLang="zh-CN" sz="1800" dirty="0" smtClean="0">
                <a:solidFill>
                  <a:schemeClr val="tx1"/>
                </a:solidFill>
              </a:rPr>
              <a:t>0.69mSv</a:t>
            </a:r>
            <a:r>
              <a:rPr lang="zh-CN" altLang="en-US" sz="1800" dirty="0" smtClean="0">
                <a:solidFill>
                  <a:schemeClr val="tx1"/>
                </a:solidFill>
              </a:rPr>
              <a:t>，平均为</a:t>
            </a:r>
            <a:r>
              <a:rPr lang="en-US" altLang="zh-CN" sz="1800" dirty="0" smtClean="0">
                <a:solidFill>
                  <a:schemeClr val="tx1"/>
                </a:solidFill>
              </a:rPr>
              <a:t>0.15mSv</a:t>
            </a:r>
            <a:r>
              <a:rPr lang="zh-CN" altLang="en-US" sz="1800" dirty="0" smtClean="0">
                <a:solidFill>
                  <a:schemeClr val="tx1"/>
                </a:solidFill>
              </a:rPr>
              <a:t>，中子个人季度最大有效剂量为</a:t>
            </a:r>
            <a:r>
              <a:rPr lang="en-US" altLang="zh-CN" sz="1800" dirty="0" smtClean="0">
                <a:solidFill>
                  <a:schemeClr val="tx1"/>
                </a:solidFill>
              </a:rPr>
              <a:t>0.72mSv</a:t>
            </a:r>
            <a:r>
              <a:rPr lang="zh-CN" altLang="en-US" sz="1800" dirty="0" smtClean="0">
                <a:solidFill>
                  <a:schemeClr val="tx1"/>
                </a:solidFill>
              </a:rPr>
              <a:t>，均远小于</a:t>
            </a:r>
            <a:r>
              <a:rPr lang="en-US" altLang="zh-CN" sz="1800" dirty="0" smtClean="0">
                <a:solidFill>
                  <a:schemeClr val="tx1"/>
                </a:solidFill>
              </a:rPr>
              <a:t>CSNS</a:t>
            </a:r>
            <a:r>
              <a:rPr lang="zh-CN" altLang="en-US" sz="1800" dirty="0" smtClean="0">
                <a:solidFill>
                  <a:schemeClr val="tx1"/>
                </a:solidFill>
              </a:rPr>
              <a:t>管理目标值（</a:t>
            </a:r>
            <a:r>
              <a:rPr lang="en-US" altLang="zh-CN" sz="1800" dirty="0" smtClean="0">
                <a:solidFill>
                  <a:schemeClr val="tx1"/>
                </a:solidFill>
              </a:rPr>
              <a:t>10mSv</a:t>
            </a:r>
            <a:r>
              <a:rPr lang="zh-CN" altLang="en-US" sz="1800" dirty="0" smtClean="0">
                <a:solidFill>
                  <a:schemeClr val="tx1"/>
                </a:solidFill>
              </a:rPr>
              <a:t>）。</a:t>
            </a:r>
          </a:p>
          <a:p>
            <a:pPr>
              <a:lnSpc>
                <a:spcPct val="110000"/>
              </a:lnSpc>
            </a:pPr>
            <a:endParaRPr lang="zh-CN" altLang="en-US"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solidFill>
                  <a:schemeClr val="tx1"/>
                </a:solidFill>
              </a:rPr>
              <a:t>辐射防护系统</a:t>
            </a:r>
            <a:endParaRPr lang="zh-CN" altLang="en-US" sz="2800" dirty="0"/>
          </a:p>
        </p:txBody>
      </p:sp>
      <p:sp>
        <p:nvSpPr>
          <p:cNvPr id="3" name="内容占位符 2"/>
          <p:cNvSpPr>
            <a:spLocks noGrp="1"/>
          </p:cNvSpPr>
          <p:nvPr>
            <p:ph idx="1"/>
          </p:nvPr>
        </p:nvSpPr>
        <p:spPr>
          <a:xfrm>
            <a:off x="395536" y="1412776"/>
            <a:ext cx="8534400" cy="4953000"/>
          </a:xfrm>
        </p:spPr>
        <p:txBody>
          <a:bodyPr/>
          <a:lstStyle/>
          <a:p>
            <a:r>
              <a:rPr lang="zh-CN" altLang="en-US" sz="2000" dirty="0" smtClean="0">
                <a:solidFill>
                  <a:schemeClr val="tx1"/>
                </a:solidFill>
              </a:rPr>
              <a:t>本轮运行结束后，辐射防护系统对加速器设备表面</a:t>
            </a:r>
            <a:r>
              <a:rPr lang="en-US" altLang="zh-CN" sz="2000" dirty="0" smtClean="0">
                <a:solidFill>
                  <a:schemeClr val="tx1"/>
                </a:solidFill>
              </a:rPr>
              <a:t>30cm</a:t>
            </a:r>
            <a:r>
              <a:rPr lang="zh-CN" altLang="en-US" sz="2000" dirty="0" smtClean="0">
                <a:solidFill>
                  <a:schemeClr val="tx1"/>
                </a:solidFill>
              </a:rPr>
              <a:t>处的感生放射性进行了全面测量，录到的最大剂量率为</a:t>
            </a:r>
            <a:r>
              <a:rPr lang="en-US" altLang="zh-CN" sz="2000" dirty="0" smtClean="0">
                <a:solidFill>
                  <a:schemeClr val="tx1"/>
                </a:solidFill>
              </a:rPr>
              <a:t>572uSv/h</a:t>
            </a:r>
            <a:r>
              <a:rPr lang="zh-CN" altLang="en-US" sz="2000" dirty="0" smtClean="0">
                <a:solidFill>
                  <a:schemeClr val="tx1"/>
                </a:solidFill>
              </a:rPr>
              <a:t>，绝大部分部件仍处于本底水平，基本符合模拟计算结果。</a:t>
            </a:r>
          </a:p>
          <a:p>
            <a:r>
              <a:rPr lang="zh-CN" altLang="en-US" sz="2000" dirty="0" smtClean="0">
                <a:solidFill>
                  <a:schemeClr val="tx1"/>
                </a:solidFill>
              </a:rPr>
              <a:t>对于废水、废气和固体废物的自主监测和第三方监测结果显示，目前流出物活化程度较低或者没有活化。</a:t>
            </a:r>
            <a:endParaRPr lang="en-US" altLang="zh-CN" sz="2000" dirty="0" smtClean="0">
              <a:solidFill>
                <a:schemeClr val="tx1"/>
              </a:solidFill>
            </a:endParaRPr>
          </a:p>
          <a:p>
            <a:pPr>
              <a:buNone/>
            </a:pPr>
            <a:endParaRPr lang="en-US" altLang="zh-CN" sz="2000" dirty="0" smtClean="0">
              <a:solidFill>
                <a:schemeClr val="tx1"/>
              </a:solidFill>
            </a:endParaRPr>
          </a:p>
          <a:p>
            <a:pPr>
              <a:buNone/>
            </a:pPr>
            <a:r>
              <a:rPr lang="zh-CN" altLang="en-US" sz="2000" dirty="0" smtClean="0">
                <a:solidFill>
                  <a:schemeClr val="tx1"/>
                </a:solidFill>
              </a:rPr>
              <a:t>利用隧道环境巡检系统，对进入控制区的流程进一步完善，合理化。</a:t>
            </a:r>
            <a:endParaRPr lang="en-US" altLang="zh-CN" sz="2000" dirty="0" smtClean="0">
              <a:solidFill>
                <a:schemeClr val="tx1"/>
              </a:solidFill>
            </a:endParaRPr>
          </a:p>
          <a:p>
            <a:pPr>
              <a:buNone/>
            </a:pPr>
            <a:r>
              <a:rPr lang="zh-CN" altLang="en-US" sz="2000" dirty="0" smtClean="0">
                <a:solidFill>
                  <a:schemeClr val="tx1"/>
                </a:solidFill>
              </a:rPr>
              <a:t>规范和简化操作流程</a:t>
            </a:r>
          </a:p>
        </p:txBody>
      </p:sp>
      <p:sp>
        <p:nvSpPr>
          <p:cNvPr id="4" name="灯片编号占位符 3"/>
          <p:cNvSpPr>
            <a:spLocks noGrp="1"/>
          </p:cNvSpPr>
          <p:nvPr>
            <p:ph type="sldNum" sz="quarter" idx="10"/>
          </p:nvPr>
        </p:nvSpPr>
        <p:spPr/>
        <p:txBody>
          <a:bodyPr/>
          <a:lstStyle/>
          <a:p>
            <a:pPr>
              <a:defRPr/>
            </a:pPr>
            <a:fld id="{6E7DAE66-2E54-4706-990B-E0B6E14A8F28}" type="slidenum">
              <a:rPr lang="en-US" altLang="zh-CN" smtClean="0"/>
              <a:pPr>
                <a:defRPr/>
              </a:pPr>
              <a:t>19</a:t>
            </a:fld>
            <a:endParaRPr lang="en-US" altLang="zh-CN"/>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solidFill>
                  <a:schemeClr val="tx1"/>
                </a:solidFill>
              </a:rPr>
              <a:t>第二组分组报告</a:t>
            </a:r>
            <a:endParaRPr lang="zh-CN" altLang="en-US" sz="3200" dirty="0">
              <a:solidFill>
                <a:schemeClr val="tx1"/>
              </a:solidFill>
            </a:endParaRPr>
          </a:p>
        </p:txBody>
      </p:sp>
      <p:sp>
        <p:nvSpPr>
          <p:cNvPr id="3" name="内容占位符 2"/>
          <p:cNvSpPr>
            <a:spLocks noGrp="1"/>
          </p:cNvSpPr>
          <p:nvPr>
            <p:ph idx="1"/>
          </p:nvPr>
        </p:nvSpPr>
        <p:spPr>
          <a:xfrm>
            <a:off x="609600" y="1447800"/>
            <a:ext cx="7922840" cy="469032"/>
          </a:xfrm>
        </p:spPr>
        <p:txBody>
          <a:bodyPr/>
          <a:lstStyle/>
          <a:p>
            <a:pPr>
              <a:spcBef>
                <a:spcPts val="600"/>
              </a:spcBef>
              <a:spcAft>
                <a:spcPts val="600"/>
              </a:spcAft>
              <a:buFont typeface="Wingdings" pitchFamily="2" charset="2"/>
              <a:buChar char="u"/>
            </a:pPr>
            <a:r>
              <a:rPr lang="zh-CN" altLang="en-US" sz="2800" b="0" dirty="0" smtClean="0">
                <a:solidFill>
                  <a:schemeClr val="tx1"/>
                </a:solidFill>
                <a:latin typeface="+mn-ea"/>
              </a:rPr>
              <a:t>加速器 磁铁系统，电源系统，真空系统，</a:t>
            </a:r>
            <a:r>
              <a:rPr lang="en-US" altLang="zh-CN" sz="2800" b="0" dirty="0" smtClean="0">
                <a:solidFill>
                  <a:schemeClr val="tx1"/>
                </a:solidFill>
                <a:latin typeface="+mn-ea"/>
              </a:rPr>
              <a:t>DTL</a:t>
            </a:r>
            <a:r>
              <a:rPr lang="zh-CN" altLang="en-US" sz="2800" b="0" dirty="0" smtClean="0">
                <a:solidFill>
                  <a:schemeClr val="tx1"/>
                </a:solidFill>
                <a:latin typeface="+mn-ea"/>
              </a:rPr>
              <a:t>系统，机械系统，准直系统，辐射防护系统</a:t>
            </a:r>
            <a:endParaRPr lang="en-US" altLang="zh-CN" sz="2800" b="0" dirty="0" smtClean="0">
              <a:solidFill>
                <a:schemeClr val="tx1"/>
              </a:solidFill>
              <a:latin typeface="+mn-ea"/>
            </a:endParaRPr>
          </a:p>
          <a:p>
            <a:pPr>
              <a:spcBef>
                <a:spcPts val="600"/>
              </a:spcBef>
              <a:spcAft>
                <a:spcPts val="600"/>
              </a:spcAft>
              <a:buNone/>
            </a:pPr>
            <a:r>
              <a:rPr lang="en-US" altLang="zh-CN" sz="2400" b="0" dirty="0" smtClean="0">
                <a:solidFill>
                  <a:schemeClr val="tx1"/>
                </a:solidFill>
                <a:latin typeface="+mn-ea"/>
              </a:rPr>
              <a:t>-</a:t>
            </a:r>
            <a:r>
              <a:rPr lang="zh-CN" altLang="en-US" sz="2400" b="0" dirty="0" smtClean="0">
                <a:solidFill>
                  <a:schemeClr val="tx1"/>
                </a:solidFill>
                <a:latin typeface="+mn-ea"/>
              </a:rPr>
              <a:t>时间：</a:t>
            </a:r>
            <a:r>
              <a:rPr lang="en-US" altLang="zh-CN" sz="2400" b="0" dirty="0" smtClean="0">
                <a:solidFill>
                  <a:schemeClr val="tx1"/>
                </a:solidFill>
                <a:latin typeface="+mn-ea"/>
              </a:rPr>
              <a:t>9.12</a:t>
            </a:r>
            <a:r>
              <a:rPr lang="zh-CN" altLang="en-US" sz="2400" b="0" dirty="0" smtClean="0">
                <a:solidFill>
                  <a:schemeClr val="tx1"/>
                </a:solidFill>
                <a:latin typeface="+mn-ea"/>
              </a:rPr>
              <a:t>上午</a:t>
            </a:r>
            <a:r>
              <a:rPr lang="en-US" altLang="zh-CN" sz="2400" b="0" dirty="0" smtClean="0">
                <a:solidFill>
                  <a:schemeClr val="tx1"/>
                </a:solidFill>
                <a:latin typeface="+mn-ea"/>
              </a:rPr>
              <a:t>8</a:t>
            </a:r>
            <a:r>
              <a:rPr lang="zh-CN" altLang="en-US" sz="2400" b="0" dirty="0" smtClean="0">
                <a:solidFill>
                  <a:schemeClr val="tx1"/>
                </a:solidFill>
                <a:latin typeface="+mn-ea"/>
              </a:rPr>
              <a:t>：</a:t>
            </a:r>
            <a:r>
              <a:rPr lang="en-US" altLang="zh-CN" sz="2400" b="0" dirty="0" smtClean="0">
                <a:solidFill>
                  <a:schemeClr val="tx1"/>
                </a:solidFill>
                <a:latin typeface="+mn-ea"/>
              </a:rPr>
              <a:t>30-12:00       </a:t>
            </a:r>
            <a:r>
              <a:rPr lang="zh-CN" altLang="en-US" sz="2400" b="0" dirty="0" smtClean="0">
                <a:solidFill>
                  <a:schemeClr val="tx1"/>
                </a:solidFill>
                <a:latin typeface="+mn-ea"/>
              </a:rPr>
              <a:t>地点：多功能副厅</a:t>
            </a:r>
            <a:endParaRPr lang="en-US" altLang="zh-CN" sz="2400" b="0" dirty="0" smtClean="0">
              <a:solidFill>
                <a:schemeClr val="tx1"/>
              </a:solidFill>
              <a:latin typeface="+mn-ea"/>
            </a:endParaRPr>
          </a:p>
          <a:p>
            <a:pPr>
              <a:spcBef>
                <a:spcPts val="600"/>
              </a:spcBef>
              <a:spcAft>
                <a:spcPts val="600"/>
              </a:spcAft>
              <a:buNone/>
            </a:pPr>
            <a:endParaRPr lang="en-US" altLang="zh-CN" sz="1800" dirty="0" smtClean="0">
              <a:latin typeface="+mn-ea"/>
            </a:endParaRPr>
          </a:p>
          <a:p>
            <a:pPr>
              <a:spcBef>
                <a:spcPts val="600"/>
              </a:spcBef>
              <a:spcAft>
                <a:spcPts val="600"/>
              </a:spcAft>
              <a:buNone/>
            </a:pPr>
            <a:endParaRPr lang="en-US" altLang="zh-CN" sz="1800" dirty="0" smtClean="0">
              <a:latin typeface="+mn-ea"/>
            </a:endParaRPr>
          </a:p>
        </p:txBody>
      </p:sp>
      <p:sp>
        <p:nvSpPr>
          <p:cNvPr id="4" name="灯片编号占位符 3"/>
          <p:cNvSpPr>
            <a:spLocks noGrp="1"/>
          </p:cNvSpPr>
          <p:nvPr>
            <p:ph type="sldNum" sz="quarter" idx="10"/>
          </p:nvPr>
        </p:nvSpPr>
        <p:spPr/>
        <p:txBody>
          <a:bodyPr/>
          <a:lstStyle/>
          <a:p>
            <a:pPr>
              <a:defRPr/>
            </a:pPr>
            <a:fld id="{6E7DAE66-2E54-4706-990B-E0B6E14A8F28}" type="slidenum">
              <a:rPr lang="en-US" altLang="zh-CN" smtClean="0"/>
              <a:pPr>
                <a:defRPr/>
              </a:pPr>
              <a:t>2</a:t>
            </a:fld>
            <a:endParaRPr lang="en-US" altLang="zh-CN"/>
          </a:p>
        </p:txBody>
      </p:sp>
      <p:pic>
        <p:nvPicPr>
          <p:cNvPr id="1026" name="Picture 2"/>
          <p:cNvPicPr>
            <a:picLocks noChangeAspect="1" noChangeArrowheads="1"/>
          </p:cNvPicPr>
          <p:nvPr/>
        </p:nvPicPr>
        <p:blipFill>
          <a:blip r:embed="rId2" cstate="print"/>
          <a:srcRect/>
          <a:stretch>
            <a:fillRect/>
          </a:stretch>
        </p:blipFill>
        <p:spPr bwMode="auto">
          <a:xfrm>
            <a:off x="4644008" y="3212976"/>
            <a:ext cx="4314423" cy="3245061"/>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51520" y="3212976"/>
            <a:ext cx="4337794" cy="3332996"/>
          </a:xfrm>
          <a:prstGeom prst="rect">
            <a:avLst/>
          </a:prstGeom>
          <a:noFill/>
          <a:ln w="9525">
            <a:noFill/>
            <a:miter lim="800000"/>
            <a:headEnd/>
            <a:tailEnd/>
          </a:ln>
        </p:spPr>
      </p:pic>
    </p:spTree>
    <p:extLst>
      <p:ext uri="{BB962C8B-B14F-4D97-AF65-F5344CB8AC3E}">
        <p14:creationId xmlns="" xmlns:p14="http://schemas.microsoft.com/office/powerpoint/2010/main" val="104068131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836712"/>
            <a:ext cx="6248400" cy="457200"/>
          </a:xfrm>
        </p:spPr>
        <p:txBody>
          <a:bodyPr/>
          <a:lstStyle/>
          <a:p>
            <a:r>
              <a:rPr lang="zh-CN" altLang="en-US" sz="4000" dirty="0" smtClean="0">
                <a:solidFill>
                  <a:schemeClr val="tx1"/>
                </a:solidFill>
              </a:rPr>
              <a:t>总结</a:t>
            </a:r>
            <a:endParaRPr lang="zh-CN" altLang="en-US" sz="4000" dirty="0">
              <a:solidFill>
                <a:schemeClr val="tx1"/>
              </a:solidFill>
            </a:endParaRPr>
          </a:p>
        </p:txBody>
      </p:sp>
      <p:sp>
        <p:nvSpPr>
          <p:cNvPr id="3" name="内容占位符 2"/>
          <p:cNvSpPr>
            <a:spLocks noGrp="1"/>
          </p:cNvSpPr>
          <p:nvPr>
            <p:ph idx="1"/>
          </p:nvPr>
        </p:nvSpPr>
        <p:spPr>
          <a:xfrm>
            <a:off x="467544" y="1447800"/>
            <a:ext cx="8281169" cy="4953000"/>
          </a:xfrm>
        </p:spPr>
        <p:txBody>
          <a:bodyPr/>
          <a:lstStyle/>
          <a:p>
            <a:r>
              <a:rPr lang="en-US" altLang="zh-CN" sz="2800" b="0" dirty="0" smtClean="0">
                <a:solidFill>
                  <a:schemeClr val="tx1"/>
                </a:solidFill>
              </a:rPr>
              <a:t>CSNS</a:t>
            </a:r>
            <a:r>
              <a:rPr lang="zh-CN" altLang="en-US" sz="2800" b="0" dirty="0" smtClean="0">
                <a:solidFill>
                  <a:schemeClr val="tx1"/>
                </a:solidFill>
              </a:rPr>
              <a:t>加速器各硬件系统总体运行状况良好</a:t>
            </a:r>
            <a:endParaRPr lang="en-US" altLang="zh-CN" sz="2800" b="0" dirty="0" smtClean="0">
              <a:solidFill>
                <a:schemeClr val="tx1"/>
              </a:solidFill>
            </a:endParaRPr>
          </a:p>
          <a:p>
            <a:r>
              <a:rPr lang="zh-CN" altLang="en-US" sz="2800" b="0" dirty="0" smtClean="0">
                <a:solidFill>
                  <a:schemeClr val="tx1"/>
                </a:solidFill>
              </a:rPr>
              <a:t>做好运行数据的记录和总结，进一步减少故障率，提高装置运行稳定性</a:t>
            </a:r>
          </a:p>
          <a:p>
            <a:r>
              <a:rPr lang="zh-CN" altLang="en-US" sz="2800" b="0" dirty="0" smtClean="0">
                <a:solidFill>
                  <a:schemeClr val="tx1"/>
                </a:solidFill>
              </a:rPr>
              <a:t>做好功率提升的准备工作，保证</a:t>
            </a:r>
            <a:r>
              <a:rPr lang="en-US" altLang="zh-CN" sz="2800" b="0" dirty="0" smtClean="0">
                <a:solidFill>
                  <a:schemeClr val="tx1"/>
                </a:solidFill>
              </a:rPr>
              <a:t>CSNS</a:t>
            </a:r>
            <a:r>
              <a:rPr lang="zh-CN" altLang="en-US" sz="2800" b="0" dirty="0" smtClean="0">
                <a:solidFill>
                  <a:schemeClr val="tx1"/>
                </a:solidFill>
              </a:rPr>
              <a:t>装置的正常运转</a:t>
            </a:r>
            <a:endParaRPr lang="en-US" altLang="zh-CN" sz="2800" b="0" dirty="0" smtClean="0">
              <a:solidFill>
                <a:schemeClr val="tx1"/>
              </a:solidFill>
            </a:endParaRPr>
          </a:p>
        </p:txBody>
      </p:sp>
      <p:sp>
        <p:nvSpPr>
          <p:cNvPr id="4" name="灯片编号占位符 3"/>
          <p:cNvSpPr>
            <a:spLocks noGrp="1"/>
          </p:cNvSpPr>
          <p:nvPr>
            <p:ph type="sldNum" sz="quarter" idx="10"/>
          </p:nvPr>
        </p:nvSpPr>
        <p:spPr/>
        <p:txBody>
          <a:bodyPr/>
          <a:lstStyle/>
          <a:p>
            <a:pPr>
              <a:defRPr/>
            </a:pPr>
            <a:fld id="{6E7DAE66-2E54-4706-990B-E0B6E14A8F28}" type="slidenum">
              <a:rPr lang="en-US" altLang="zh-CN" smtClean="0"/>
              <a:pPr>
                <a:defRPr/>
              </a:pPr>
              <a:t>20</a:t>
            </a:fld>
            <a:endParaRPr lang="en-US" altLang="zh-CN"/>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908720"/>
            <a:ext cx="6248400" cy="457200"/>
          </a:xfrm>
        </p:spPr>
        <p:txBody>
          <a:bodyPr/>
          <a:lstStyle/>
          <a:p>
            <a:r>
              <a:rPr lang="zh-CN" altLang="en-US" sz="3600" dirty="0" smtClean="0"/>
              <a:t>加速器第二组报告总结</a:t>
            </a:r>
            <a:endParaRPr lang="zh-CN" altLang="en-US" sz="3600" dirty="0"/>
          </a:p>
        </p:txBody>
      </p:sp>
      <p:sp>
        <p:nvSpPr>
          <p:cNvPr id="3" name="内容占位符 2"/>
          <p:cNvSpPr>
            <a:spLocks noGrp="1"/>
          </p:cNvSpPr>
          <p:nvPr>
            <p:ph idx="1"/>
          </p:nvPr>
        </p:nvSpPr>
        <p:spPr/>
        <p:txBody>
          <a:bodyPr/>
          <a:lstStyle/>
          <a:p>
            <a:r>
              <a:rPr lang="en-US" altLang="zh-CN" sz="2800" b="0" dirty="0" smtClean="0">
                <a:solidFill>
                  <a:schemeClr val="tx1"/>
                </a:solidFill>
              </a:rPr>
              <a:t>7</a:t>
            </a:r>
            <a:r>
              <a:rPr lang="zh-CN" altLang="en-US" sz="2800" b="0" dirty="0" smtClean="0">
                <a:solidFill>
                  <a:schemeClr val="tx1"/>
                </a:solidFill>
              </a:rPr>
              <a:t>位报告人介绍了各自系统的总体情况，一年来的运行情况，积累的经验，存在的问题和解决方案，未来的计划</a:t>
            </a:r>
            <a:endParaRPr lang="en-US" altLang="zh-CN" sz="2800" b="0" dirty="0" smtClean="0">
              <a:solidFill>
                <a:schemeClr val="tx1"/>
              </a:solidFill>
            </a:endParaRPr>
          </a:p>
          <a:p>
            <a:r>
              <a:rPr lang="zh-CN" altLang="en-US" sz="2800" b="0" dirty="0" smtClean="0">
                <a:solidFill>
                  <a:schemeClr val="tx1"/>
                </a:solidFill>
              </a:rPr>
              <a:t>围绕提高加速器运行稳定性展开了讨论，提出建议和意见</a:t>
            </a:r>
            <a:endParaRPr lang="en-US" altLang="zh-CN" sz="2800" b="0" dirty="0" smtClean="0">
              <a:solidFill>
                <a:schemeClr val="tx1"/>
              </a:solidFill>
            </a:endParaRPr>
          </a:p>
          <a:p>
            <a:r>
              <a:rPr lang="zh-CN" altLang="en-US" sz="2800" b="0" dirty="0" smtClean="0">
                <a:solidFill>
                  <a:schemeClr val="tx1"/>
                </a:solidFill>
              </a:rPr>
              <a:t>针对进一步提升功率需解决的问题进行了讨论，很多细节性的问题后续要专门组织研讨。</a:t>
            </a:r>
            <a:endParaRPr lang="zh-CN" altLang="en-US" sz="2800" b="0" dirty="0">
              <a:solidFill>
                <a:schemeClr val="tx1"/>
              </a:solidFill>
            </a:endParaRPr>
          </a:p>
        </p:txBody>
      </p:sp>
      <p:sp>
        <p:nvSpPr>
          <p:cNvPr id="4" name="灯片编号占位符 3"/>
          <p:cNvSpPr>
            <a:spLocks noGrp="1"/>
          </p:cNvSpPr>
          <p:nvPr>
            <p:ph type="sldNum" sz="quarter" idx="10"/>
          </p:nvPr>
        </p:nvSpPr>
        <p:spPr/>
        <p:txBody>
          <a:bodyPr/>
          <a:lstStyle/>
          <a:p>
            <a:pPr>
              <a:defRPr/>
            </a:pPr>
            <a:fld id="{6E7DAE66-2E54-4706-990B-E0B6E14A8F28}" type="slidenum">
              <a:rPr lang="en-US" altLang="zh-CN" smtClean="0"/>
              <a:pPr>
                <a:defRPr/>
              </a:pPr>
              <a:t>3</a:t>
            </a:fld>
            <a:endParaRPr lang="en-US" altLang="zh-CN"/>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6E7DAE66-2E54-4706-990B-E0B6E14A8F28}" type="slidenum">
              <a:rPr lang="en-US" altLang="zh-CN" smtClean="0"/>
              <a:pPr>
                <a:defRPr/>
              </a:pPr>
              <a:t>4</a:t>
            </a:fld>
            <a:endParaRPr lang="en-US" altLang="zh-CN"/>
          </a:p>
        </p:txBody>
      </p:sp>
      <p:pic>
        <p:nvPicPr>
          <p:cNvPr id="5" name="图片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99592" y="1340768"/>
            <a:ext cx="7488832" cy="2401189"/>
          </a:xfrm>
          <a:prstGeom prst="rect">
            <a:avLst/>
          </a:prstGeom>
        </p:spPr>
      </p:pic>
      <p:sp>
        <p:nvSpPr>
          <p:cNvPr id="6" name="内容占位符 5"/>
          <p:cNvSpPr>
            <a:spLocks noGrp="1"/>
          </p:cNvSpPr>
          <p:nvPr>
            <p:ph idx="1"/>
          </p:nvPr>
        </p:nvSpPr>
        <p:spPr>
          <a:xfrm>
            <a:off x="179512" y="3789040"/>
            <a:ext cx="8856984" cy="2611760"/>
          </a:xfrm>
        </p:spPr>
        <p:txBody>
          <a:bodyPr/>
          <a:lstStyle/>
          <a:p>
            <a:r>
              <a:rPr lang="zh-CN" altLang="en-US" sz="1800" dirty="0" smtClean="0">
                <a:solidFill>
                  <a:schemeClr val="tx1"/>
                </a:solidFill>
              </a:rPr>
              <a:t>直流磁铁：现有工程经验，包括磁铁设计与磁铁制造工艺等，已足够满足实际运行需要。</a:t>
            </a:r>
            <a:endParaRPr lang="en-US" altLang="zh-CN" sz="1800" dirty="0" smtClean="0">
              <a:solidFill>
                <a:schemeClr val="tx1"/>
              </a:solidFill>
            </a:endParaRPr>
          </a:p>
          <a:p>
            <a:r>
              <a:rPr lang="en-US" altLang="zh-CN" sz="1800" dirty="0" smtClean="0">
                <a:solidFill>
                  <a:schemeClr val="tx1"/>
                </a:solidFill>
              </a:rPr>
              <a:t>RCS</a:t>
            </a:r>
            <a:r>
              <a:rPr lang="zh-CN" altLang="en-US" sz="1800" dirty="0" smtClean="0">
                <a:solidFill>
                  <a:schemeClr val="tx1"/>
                </a:solidFill>
              </a:rPr>
              <a:t>交流磁铁：新技术挑战包括磁场非线性和边缘场干涉， 涡流效应、高压绝缘、振动等。</a:t>
            </a:r>
            <a:endParaRPr lang="en-US" altLang="zh-CN" sz="1800" dirty="0" smtClean="0">
              <a:solidFill>
                <a:schemeClr val="tx1"/>
              </a:solidFill>
            </a:endParaRPr>
          </a:p>
          <a:p>
            <a:r>
              <a:rPr lang="zh-CN" altLang="en-US" sz="1800" dirty="0" smtClean="0">
                <a:solidFill>
                  <a:schemeClr val="tx1"/>
                </a:solidFill>
              </a:rPr>
              <a:t>采用创新性的设计，合理的加工工艺流程，严格的质量把控，全面、高质量的磁测，细致的操作规程，保证了物理调束的顺利进行。</a:t>
            </a:r>
            <a:endParaRPr lang="en-US" altLang="zh-CN" sz="1800" dirty="0" smtClean="0">
              <a:solidFill>
                <a:schemeClr val="tx1"/>
              </a:solidFill>
            </a:endParaRPr>
          </a:p>
          <a:p>
            <a:endParaRPr lang="en-US" altLang="zh-CN" sz="1600" dirty="0" smtClean="0">
              <a:solidFill>
                <a:schemeClr val="tx1"/>
              </a:solidFill>
            </a:endParaRPr>
          </a:p>
          <a:p>
            <a:endParaRPr lang="en-US" altLang="zh-CN" sz="1600" dirty="0" smtClean="0">
              <a:solidFill>
                <a:schemeClr val="tx1"/>
              </a:solidFill>
            </a:endParaRPr>
          </a:p>
          <a:p>
            <a:endParaRPr lang="en-US" altLang="zh-CN" sz="1600" dirty="0" smtClean="0">
              <a:solidFill>
                <a:schemeClr val="tx1"/>
              </a:solidFill>
            </a:endParaRPr>
          </a:p>
          <a:p>
            <a:endParaRPr lang="zh-CN" altLang="en-US" dirty="0"/>
          </a:p>
        </p:txBody>
      </p:sp>
      <p:sp>
        <p:nvSpPr>
          <p:cNvPr id="8" name="标题 1"/>
          <p:cNvSpPr txBox="1">
            <a:spLocks/>
          </p:cNvSpPr>
          <p:nvPr/>
        </p:nvSpPr>
        <p:spPr bwMode="auto">
          <a:xfrm>
            <a:off x="107504" y="836712"/>
            <a:ext cx="6248400" cy="571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r>
              <a:rPr lang="zh-CN" altLang="en-US" sz="3200" b="1" kern="0" dirty="0" smtClean="0">
                <a:latin typeface="+mj-lt"/>
                <a:ea typeface="+mj-ea"/>
                <a:cs typeface="+mj-cs"/>
              </a:rPr>
              <a:t>磁铁系统</a:t>
            </a:r>
            <a:endParaRPr kumimoji="0" lang="zh-CN" altLang="en-US" sz="3200" b="1"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7504" y="1447800"/>
            <a:ext cx="8641209" cy="4953000"/>
          </a:xfrm>
        </p:spPr>
        <p:txBody>
          <a:bodyPr/>
          <a:lstStyle/>
          <a:p>
            <a:r>
              <a:rPr lang="zh-CN" altLang="en-US" sz="1800" dirty="0" smtClean="0">
                <a:solidFill>
                  <a:schemeClr val="tx1"/>
                </a:solidFill>
              </a:rPr>
              <a:t>高压绝缘问题：同类多台磁铁串联供电，部分磁铁仍达到</a:t>
            </a:r>
            <a:r>
              <a:rPr lang="en-US" altLang="zh-CN" sz="1800" dirty="0" smtClean="0">
                <a:solidFill>
                  <a:schemeClr val="tx1"/>
                </a:solidFill>
              </a:rPr>
              <a:t>10kV</a:t>
            </a:r>
            <a:r>
              <a:rPr lang="zh-CN" altLang="en-US" sz="1800" dirty="0" smtClean="0">
                <a:solidFill>
                  <a:schemeClr val="tx1"/>
                </a:solidFill>
              </a:rPr>
              <a:t>的高压。复杂的磁铁结构使得绝缘强度存在多种隐患，出现过四种不同情况的高压击穿。每次故障修理之后，均对其他磁铁类似的隐患进行了全面排查和处理。</a:t>
            </a:r>
            <a:endParaRPr lang="en-US" altLang="zh-CN" sz="1800" dirty="0" smtClean="0">
              <a:solidFill>
                <a:schemeClr val="tx1"/>
              </a:solidFill>
            </a:endParaRPr>
          </a:p>
          <a:p>
            <a:endParaRPr lang="en-US" altLang="zh-CN" sz="1800" dirty="0" smtClean="0">
              <a:solidFill>
                <a:schemeClr val="tx1"/>
              </a:solidFill>
            </a:endParaRPr>
          </a:p>
          <a:p>
            <a:endParaRPr lang="en-US" altLang="zh-CN" sz="1800" dirty="0" smtClean="0">
              <a:solidFill>
                <a:schemeClr val="tx1"/>
              </a:solidFill>
            </a:endParaRPr>
          </a:p>
          <a:p>
            <a:endParaRPr lang="en-US" altLang="zh-CN" sz="1800" dirty="0" smtClean="0">
              <a:solidFill>
                <a:schemeClr val="tx1"/>
              </a:solidFill>
            </a:endParaRPr>
          </a:p>
          <a:p>
            <a:endParaRPr lang="en-US" altLang="zh-CN" sz="1800" dirty="0" smtClean="0">
              <a:solidFill>
                <a:schemeClr val="tx1"/>
              </a:solidFill>
            </a:endParaRPr>
          </a:p>
          <a:p>
            <a:endParaRPr lang="en-US" altLang="zh-CN" sz="1800" dirty="0" smtClean="0">
              <a:solidFill>
                <a:schemeClr val="tx1"/>
              </a:solidFill>
            </a:endParaRPr>
          </a:p>
          <a:p>
            <a:r>
              <a:rPr lang="zh-CN" altLang="en-US" sz="2000" dirty="0" smtClean="0">
                <a:solidFill>
                  <a:schemeClr val="tx1"/>
                </a:solidFill>
              </a:rPr>
              <a:t>温控失效（故障率</a:t>
            </a:r>
            <a:r>
              <a:rPr lang="en-US" altLang="zh-CN" sz="2000" dirty="0" smtClean="0">
                <a:solidFill>
                  <a:schemeClr val="tx1"/>
                </a:solidFill>
              </a:rPr>
              <a:t>10%</a:t>
            </a:r>
            <a:r>
              <a:rPr lang="zh-CN" altLang="en-US" sz="2000" dirty="0" smtClean="0">
                <a:solidFill>
                  <a:schemeClr val="tx1"/>
                </a:solidFill>
              </a:rPr>
              <a:t>）</a:t>
            </a:r>
            <a:endParaRPr lang="en-US" altLang="zh-CN" sz="2000" dirty="0" smtClean="0">
              <a:solidFill>
                <a:schemeClr val="tx1"/>
              </a:solidFill>
            </a:endParaRPr>
          </a:p>
          <a:p>
            <a:r>
              <a:rPr lang="zh-CN" altLang="en-US" sz="2000" dirty="0" smtClean="0">
                <a:solidFill>
                  <a:schemeClr val="tx1"/>
                </a:solidFill>
              </a:rPr>
              <a:t>陶瓷管漏水问题</a:t>
            </a:r>
            <a:endParaRPr lang="en-US" altLang="zh-CN" sz="2000" dirty="0" smtClean="0">
              <a:solidFill>
                <a:schemeClr val="tx1"/>
              </a:solidFill>
            </a:endParaRPr>
          </a:p>
        </p:txBody>
      </p:sp>
      <p:sp>
        <p:nvSpPr>
          <p:cNvPr id="4" name="灯片编号占位符 3"/>
          <p:cNvSpPr>
            <a:spLocks noGrp="1"/>
          </p:cNvSpPr>
          <p:nvPr>
            <p:ph type="sldNum" sz="quarter" idx="10"/>
          </p:nvPr>
        </p:nvSpPr>
        <p:spPr/>
        <p:txBody>
          <a:bodyPr/>
          <a:lstStyle/>
          <a:p>
            <a:pPr>
              <a:defRPr/>
            </a:pPr>
            <a:fld id="{6E7DAE66-2E54-4706-990B-E0B6E14A8F28}" type="slidenum">
              <a:rPr lang="en-US" altLang="zh-CN" smtClean="0"/>
              <a:pPr>
                <a:defRPr/>
              </a:pPr>
              <a:t>5</a:t>
            </a:fld>
            <a:endParaRPr lang="en-US" altLang="zh-CN"/>
          </a:p>
        </p:txBody>
      </p:sp>
      <p:pic>
        <p:nvPicPr>
          <p:cNvPr id="5" name="图片 4" descr="716656202543805639.jpg"/>
          <p:cNvPicPr>
            <a:picLocks/>
          </p:cNvPicPr>
          <p:nvPr/>
        </p:nvPicPr>
        <p:blipFill>
          <a:blip r:embed="rId2" cstate="print"/>
          <a:stretch>
            <a:fillRect/>
          </a:stretch>
        </p:blipFill>
        <p:spPr>
          <a:xfrm>
            <a:off x="2483768" y="2564904"/>
            <a:ext cx="1395488" cy="2179712"/>
          </a:xfrm>
          <a:prstGeom prst="rect">
            <a:avLst/>
          </a:prstGeom>
        </p:spPr>
      </p:pic>
      <p:pic>
        <p:nvPicPr>
          <p:cNvPr id="6" name="Picture 2" descr="E:\照片\2016.06-2017.06\IMG_1341.JPG"/>
          <p:cNvPicPr>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95936" y="2564904"/>
            <a:ext cx="1344187" cy="2179712"/>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图片 6"/>
          <p:cNvPicPr>
            <a:picLocks/>
          </p:cNvPicPr>
          <p:nvPr/>
        </p:nvPicPr>
        <p:blipFill>
          <a:blip r:embed="rId4" cstate="print"/>
          <a:stretch>
            <a:fillRect/>
          </a:stretch>
        </p:blipFill>
        <p:spPr>
          <a:xfrm>
            <a:off x="5580112" y="2564904"/>
            <a:ext cx="1296144" cy="2159920"/>
          </a:xfrm>
          <a:prstGeom prst="rect">
            <a:avLst/>
          </a:prstGeom>
        </p:spPr>
      </p:pic>
      <p:pic>
        <p:nvPicPr>
          <p:cNvPr id="8" name="图片 7"/>
          <p:cNvPicPr>
            <a:picLocks/>
          </p:cNvPicPr>
          <p:nvPr/>
        </p:nvPicPr>
        <p:blipFill>
          <a:blip r:embed="rId5" cstate="print">
            <a:extLst>
              <a:ext uri="{28A0092B-C50C-407E-A947-70E740481C1C}">
                <a14:useLocalDpi xmlns="" xmlns:a14="http://schemas.microsoft.com/office/drawing/2010/main" val="0"/>
              </a:ext>
            </a:extLst>
          </a:blip>
          <a:stretch>
            <a:fillRect/>
          </a:stretch>
        </p:blipFill>
        <p:spPr>
          <a:xfrm>
            <a:off x="827584" y="2564904"/>
            <a:ext cx="1530329" cy="2179712"/>
          </a:xfrm>
          <a:prstGeom prst="rect">
            <a:avLst/>
          </a:prstGeom>
        </p:spPr>
      </p:pic>
      <p:pic>
        <p:nvPicPr>
          <p:cNvPr id="9" name="内容占位符 4"/>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bwMode="auto">
          <a:xfrm>
            <a:off x="3491880" y="4941168"/>
            <a:ext cx="1901732" cy="1426299"/>
          </a:xfrm>
          <a:prstGeom prst="rect">
            <a:avLst/>
          </a:prstGeom>
          <a:noFill/>
          <a:ln w="9525">
            <a:noFill/>
            <a:miter lim="800000"/>
            <a:headEnd/>
            <a:tailEnd/>
          </a:ln>
          <a:effectLst/>
        </p:spPr>
      </p:pic>
      <p:pic>
        <p:nvPicPr>
          <p:cNvPr id="10" name="图片 9"/>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380312" y="3645024"/>
            <a:ext cx="1495313" cy="2759273"/>
          </a:xfrm>
          <a:prstGeom prst="rect">
            <a:avLst/>
          </a:prstGeom>
        </p:spPr>
      </p:pic>
      <p:pic>
        <p:nvPicPr>
          <p:cNvPr id="11" name="图片 10"/>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5436095" y="4941168"/>
            <a:ext cx="1896211" cy="1422158"/>
          </a:xfrm>
          <a:prstGeom prst="rect">
            <a:avLst/>
          </a:prstGeom>
        </p:spPr>
      </p:pic>
      <p:sp>
        <p:nvSpPr>
          <p:cNvPr id="13" name="标题 1"/>
          <p:cNvSpPr txBox="1">
            <a:spLocks/>
          </p:cNvSpPr>
          <p:nvPr/>
        </p:nvSpPr>
        <p:spPr bwMode="auto">
          <a:xfrm>
            <a:off x="107504" y="836712"/>
            <a:ext cx="6248400" cy="571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r>
              <a:rPr lang="zh-CN" altLang="en-US" sz="3200" b="1" kern="0" dirty="0" smtClean="0">
                <a:latin typeface="+mj-lt"/>
                <a:ea typeface="+mj-ea"/>
                <a:cs typeface="+mj-cs"/>
              </a:rPr>
              <a:t>磁铁系统</a:t>
            </a:r>
            <a:endParaRPr kumimoji="0" lang="zh-CN" altLang="en-US" sz="3200" b="1"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严格规范的操作流程对磁铁系统运行的稳定可靠性十分重要</a:t>
            </a:r>
            <a:endParaRPr lang="en-US" altLang="zh-CN" dirty="0" smtClean="0"/>
          </a:p>
          <a:p>
            <a:pPr lvl="1"/>
            <a:r>
              <a:rPr lang="zh-CN" altLang="en-US" sz="1400" dirty="0" smtClean="0"/>
              <a:t>磁铁通电前作水、电连接检查；残留铁磁物质（螺钉螺帽等）检查、磁铁周边环境检查。</a:t>
            </a:r>
          </a:p>
          <a:p>
            <a:pPr lvl="1"/>
            <a:r>
              <a:rPr lang="zh-CN" altLang="en-US" sz="1400" dirty="0" smtClean="0"/>
              <a:t>对于</a:t>
            </a:r>
            <a:r>
              <a:rPr lang="en-US" altLang="zh-CN" sz="1400" dirty="0" smtClean="0"/>
              <a:t>RCS</a:t>
            </a:r>
            <a:r>
              <a:rPr lang="zh-CN" altLang="en-US" sz="1400" dirty="0" smtClean="0"/>
              <a:t>环二、四极交流磁铁，磁铁加电前作设备联锁保护系统的检查，包括温控开关、水流量计、机械振动检测。</a:t>
            </a:r>
          </a:p>
          <a:p>
            <a:pPr lvl="1"/>
            <a:r>
              <a:rPr lang="zh-CN" altLang="en-US" sz="1400" dirty="0" smtClean="0"/>
              <a:t>磁铁电源检修与改动之后，磁铁通电后进行极性核查。</a:t>
            </a:r>
          </a:p>
          <a:p>
            <a:pPr lvl="1"/>
            <a:r>
              <a:rPr lang="zh-CN" altLang="en-US" sz="1400" dirty="0" smtClean="0"/>
              <a:t>磁铁正式加电运行之前，所有磁铁需严格按照设定电流先进行标准化。</a:t>
            </a:r>
            <a:endParaRPr lang="en-US" altLang="zh-CN" dirty="0" smtClean="0"/>
          </a:p>
          <a:p>
            <a:r>
              <a:rPr lang="zh-CN" altLang="en-US" dirty="0" smtClean="0"/>
              <a:t>备品备件的必要性</a:t>
            </a:r>
            <a:endParaRPr lang="en-US" altLang="zh-CN" dirty="0" smtClean="0"/>
          </a:p>
          <a:p>
            <a:pPr lvl="1"/>
            <a:r>
              <a:rPr lang="zh-CN" altLang="en-US" sz="1400" dirty="0" smtClean="0"/>
              <a:t>缩短检修和维护周期</a:t>
            </a:r>
            <a:endParaRPr lang="en-US" altLang="zh-CN" dirty="0" smtClean="0"/>
          </a:p>
          <a:p>
            <a:r>
              <a:rPr lang="en-US" altLang="zh-CN" dirty="0" smtClean="0"/>
              <a:t>24m</a:t>
            </a:r>
            <a:r>
              <a:rPr lang="zh-CN" altLang="en-US" dirty="0" smtClean="0"/>
              <a:t>段陶瓷管漏水维护问题的进一步考虑</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fld id="{6E7DAE66-2E54-4706-990B-E0B6E14A8F28}" type="slidenum">
              <a:rPr lang="en-US" altLang="zh-CN" smtClean="0"/>
              <a:pPr>
                <a:defRPr/>
              </a:pPr>
              <a:t>6</a:t>
            </a:fld>
            <a:endParaRPr lang="en-US" altLang="zh-CN"/>
          </a:p>
        </p:txBody>
      </p:sp>
      <p:sp>
        <p:nvSpPr>
          <p:cNvPr id="5" name="标题 1"/>
          <p:cNvSpPr txBox="1">
            <a:spLocks/>
          </p:cNvSpPr>
          <p:nvPr/>
        </p:nvSpPr>
        <p:spPr bwMode="auto">
          <a:xfrm>
            <a:off x="107504" y="836712"/>
            <a:ext cx="6248400" cy="571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r>
              <a:rPr lang="zh-CN" altLang="en-US" sz="3200" b="1" kern="0" dirty="0" smtClean="0">
                <a:latin typeface="+mj-lt"/>
                <a:ea typeface="+mj-ea"/>
                <a:cs typeface="+mj-cs"/>
              </a:rPr>
              <a:t>磁铁系统</a:t>
            </a:r>
            <a:endParaRPr kumimoji="0" lang="zh-CN" altLang="en-US" sz="3200" b="1"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lnSpc>
                <a:spcPct val="150000"/>
              </a:lnSpc>
              <a:spcBef>
                <a:spcPts val="0"/>
              </a:spcBef>
              <a:spcAft>
                <a:spcPts val="0"/>
              </a:spcAft>
              <a:buFont typeface="Wingdings" pitchFamily="2" charset="2"/>
              <a:buChar char="Ø"/>
            </a:pPr>
            <a:r>
              <a:rPr lang="en-US" altLang="zh-CN" sz="2000" b="0" dirty="0" smtClean="0">
                <a:solidFill>
                  <a:schemeClr val="tx1"/>
                </a:solidFill>
                <a:latin typeface="Times New Roman" panose="02020603050405020304" pitchFamily="18" charset="0"/>
                <a:cs typeface="Times New Roman" panose="02020603050405020304" pitchFamily="18" charset="0"/>
              </a:rPr>
              <a:t> </a:t>
            </a:r>
            <a:r>
              <a:rPr lang="zh-CN" altLang="en-US" sz="2000" b="0" dirty="0" smtClean="0">
                <a:solidFill>
                  <a:schemeClr val="tx1"/>
                </a:solidFill>
                <a:latin typeface="Times New Roman" panose="02020603050405020304" pitchFamily="18" charset="0"/>
                <a:cs typeface="Times New Roman" panose="02020603050405020304" pitchFamily="18" charset="0"/>
              </a:rPr>
              <a:t>离子源引出电源、离子源</a:t>
            </a:r>
            <a:r>
              <a:rPr lang="zh-CN" altLang="zh-CN" sz="2000" b="0" kern="100" dirty="0" smtClean="0">
                <a:solidFill>
                  <a:schemeClr val="tx1"/>
                </a:solidFill>
              </a:rPr>
              <a:t>晶体阀电源</a:t>
            </a:r>
            <a:r>
              <a:rPr lang="zh-CN" altLang="en-US" sz="2000" b="0" kern="100" dirty="0" smtClean="0">
                <a:solidFill>
                  <a:schemeClr val="tx1"/>
                </a:solidFill>
              </a:rPr>
              <a:t>、</a:t>
            </a:r>
            <a:r>
              <a:rPr lang="zh-CN" altLang="en-US" sz="2000" b="0" dirty="0" smtClean="0">
                <a:solidFill>
                  <a:schemeClr val="tx1"/>
                </a:solidFill>
                <a:latin typeface="Times New Roman" panose="02020603050405020304" pitchFamily="18" charset="0"/>
                <a:cs typeface="Times New Roman" panose="02020603050405020304" pitchFamily="18" charset="0"/>
              </a:rPr>
              <a:t>离子源</a:t>
            </a:r>
            <a:r>
              <a:rPr lang="zh-CN" altLang="zh-CN" sz="2000" b="0" kern="100" dirty="0" smtClean="0">
                <a:solidFill>
                  <a:schemeClr val="tx1"/>
                </a:solidFill>
              </a:rPr>
              <a:t>直流弧电源</a:t>
            </a:r>
            <a:r>
              <a:rPr lang="zh-CN" altLang="en-US" sz="2000" b="0" dirty="0" smtClean="0">
                <a:solidFill>
                  <a:schemeClr val="tx1"/>
                </a:solidFill>
                <a:latin typeface="Times New Roman" panose="02020603050405020304" pitchFamily="18" charset="0"/>
                <a:cs typeface="Times New Roman" panose="02020603050405020304" pitchFamily="18" charset="0"/>
              </a:rPr>
              <a:t>、离子源</a:t>
            </a:r>
            <a:r>
              <a:rPr lang="zh-CN" altLang="en-US" sz="2000" b="0" kern="100" dirty="0" smtClean="0">
                <a:solidFill>
                  <a:schemeClr val="tx1"/>
                </a:solidFill>
              </a:rPr>
              <a:t>交</a:t>
            </a:r>
            <a:r>
              <a:rPr lang="zh-CN" altLang="zh-CN" sz="2000" b="0" kern="100" dirty="0" smtClean="0">
                <a:solidFill>
                  <a:schemeClr val="tx1"/>
                </a:solidFill>
              </a:rPr>
              <a:t>流弧电源</a:t>
            </a:r>
            <a:r>
              <a:rPr lang="zh-CN" altLang="en-US" sz="2000" b="0" dirty="0" smtClean="0">
                <a:solidFill>
                  <a:schemeClr val="tx1"/>
                </a:solidFill>
                <a:latin typeface="Times New Roman" panose="02020603050405020304" pitchFamily="18" charset="0"/>
                <a:cs typeface="Times New Roman" panose="02020603050405020304" pitchFamily="18" charset="0"/>
              </a:rPr>
              <a:t>、</a:t>
            </a:r>
            <a:r>
              <a:rPr lang="en-US" altLang="zh-CN" sz="2000" b="0" dirty="0" smtClean="0">
                <a:solidFill>
                  <a:schemeClr val="tx1"/>
                </a:solidFill>
                <a:latin typeface="Times New Roman" panose="02020603050405020304" pitchFamily="18" charset="0"/>
                <a:cs typeface="Times New Roman" panose="02020603050405020304" pitchFamily="18" charset="0"/>
              </a:rPr>
              <a:t>LEBT</a:t>
            </a:r>
            <a:r>
              <a:rPr lang="zh-CN" altLang="en-US" sz="2000" b="0" dirty="0" smtClean="0">
                <a:solidFill>
                  <a:schemeClr val="tx1"/>
                </a:solidFill>
                <a:latin typeface="Times New Roman" panose="02020603050405020304" pitchFamily="18" charset="0"/>
                <a:cs typeface="Times New Roman" panose="02020603050405020304" pitchFamily="18" charset="0"/>
              </a:rPr>
              <a:t>切束电源（</a:t>
            </a:r>
            <a:r>
              <a:rPr lang="en-US" altLang="zh-CN" sz="2000" b="0" dirty="0" smtClean="0">
                <a:solidFill>
                  <a:schemeClr val="tx1"/>
                </a:solidFill>
                <a:latin typeface="Times New Roman" panose="02020603050405020304" pitchFamily="18" charset="0"/>
                <a:cs typeface="Times New Roman" panose="02020603050405020304" pitchFamily="18" charset="0"/>
              </a:rPr>
              <a:t>5</a:t>
            </a:r>
            <a:r>
              <a:rPr lang="zh-CN" altLang="en-US" sz="2000" b="0" dirty="0" smtClean="0">
                <a:solidFill>
                  <a:schemeClr val="tx1"/>
                </a:solidFill>
                <a:latin typeface="Times New Roman" panose="02020603050405020304" pitchFamily="18" charset="0"/>
                <a:cs typeface="Times New Roman" panose="02020603050405020304" pitchFamily="18" charset="0"/>
              </a:rPr>
              <a:t>套）</a:t>
            </a:r>
            <a:r>
              <a:rPr lang="en-US" altLang="zh-CN" sz="2000" b="0" dirty="0" smtClean="0">
                <a:solidFill>
                  <a:schemeClr val="tx1"/>
                </a:solidFill>
                <a:latin typeface="Times New Roman" panose="02020603050405020304" pitchFamily="18" charset="0"/>
                <a:cs typeface="Times New Roman" panose="02020603050405020304" pitchFamily="18" charset="0"/>
              </a:rPr>
              <a:t>      LEBT</a:t>
            </a:r>
            <a:r>
              <a:rPr lang="zh-CN" altLang="en-US" sz="2000" b="0" dirty="0" smtClean="0">
                <a:solidFill>
                  <a:schemeClr val="tx1"/>
                </a:solidFill>
                <a:latin typeface="Times New Roman" panose="02020603050405020304" pitchFamily="18" charset="0"/>
                <a:cs typeface="Times New Roman" panose="02020603050405020304" pitchFamily="18" charset="0"/>
              </a:rPr>
              <a:t>、</a:t>
            </a:r>
            <a:r>
              <a:rPr lang="en-US" altLang="zh-CN" sz="2000" b="0" dirty="0" smtClean="0">
                <a:solidFill>
                  <a:schemeClr val="tx1"/>
                </a:solidFill>
                <a:latin typeface="Times New Roman" panose="02020603050405020304" pitchFamily="18" charset="0"/>
                <a:cs typeface="Times New Roman" panose="02020603050405020304" pitchFamily="18" charset="0"/>
              </a:rPr>
              <a:t>MEBT</a:t>
            </a:r>
            <a:r>
              <a:rPr lang="zh-CN" altLang="en-US" sz="2000" b="0" dirty="0" smtClean="0">
                <a:solidFill>
                  <a:schemeClr val="tx1"/>
                </a:solidFill>
                <a:latin typeface="Times New Roman" panose="02020603050405020304" pitchFamily="18" charset="0"/>
                <a:cs typeface="Times New Roman" panose="02020603050405020304" pitchFamily="18" charset="0"/>
              </a:rPr>
              <a:t>、</a:t>
            </a:r>
            <a:r>
              <a:rPr lang="en-US" altLang="zh-CN" sz="2000" b="0" dirty="0" smtClean="0">
                <a:solidFill>
                  <a:schemeClr val="tx1"/>
                </a:solidFill>
                <a:latin typeface="Times New Roman" panose="02020603050405020304" pitchFamily="18" charset="0"/>
                <a:cs typeface="Times New Roman" panose="02020603050405020304" pitchFamily="18" charset="0"/>
              </a:rPr>
              <a:t>DTL</a:t>
            </a:r>
            <a:r>
              <a:rPr lang="zh-CN" altLang="en-US" sz="2000" b="0" dirty="0" smtClean="0">
                <a:solidFill>
                  <a:schemeClr val="tx1"/>
                </a:solidFill>
                <a:latin typeface="Times New Roman" panose="02020603050405020304" pitchFamily="18" charset="0"/>
                <a:cs typeface="Times New Roman" panose="02020603050405020304" pitchFamily="18" charset="0"/>
              </a:rPr>
              <a:t>、</a:t>
            </a:r>
            <a:r>
              <a:rPr lang="en-US" altLang="zh-CN" sz="2000" b="0" dirty="0" smtClean="0">
                <a:solidFill>
                  <a:schemeClr val="tx1"/>
                </a:solidFill>
                <a:latin typeface="Times New Roman" panose="02020603050405020304" pitchFamily="18" charset="0"/>
                <a:cs typeface="Times New Roman" panose="02020603050405020304" pitchFamily="18" charset="0"/>
              </a:rPr>
              <a:t>LRBT</a:t>
            </a:r>
            <a:r>
              <a:rPr lang="zh-CN" altLang="en-US" sz="2000" b="0" dirty="0" smtClean="0">
                <a:solidFill>
                  <a:schemeClr val="tx1"/>
                </a:solidFill>
                <a:latin typeface="Times New Roman" panose="02020603050405020304" pitchFamily="18" charset="0"/>
                <a:cs typeface="Times New Roman" panose="02020603050405020304" pitchFamily="18" charset="0"/>
              </a:rPr>
              <a:t>、</a:t>
            </a:r>
            <a:r>
              <a:rPr lang="en-US" altLang="zh-CN" sz="2000" b="0" dirty="0" smtClean="0">
                <a:solidFill>
                  <a:schemeClr val="tx1"/>
                </a:solidFill>
                <a:latin typeface="Times New Roman" panose="02020603050405020304" pitchFamily="18" charset="0"/>
                <a:cs typeface="Times New Roman" panose="02020603050405020304" pitchFamily="18" charset="0"/>
              </a:rPr>
              <a:t>RTBT</a:t>
            </a:r>
            <a:r>
              <a:rPr lang="zh-CN" altLang="en-US" sz="2000" b="0" dirty="0" smtClean="0">
                <a:solidFill>
                  <a:schemeClr val="tx1"/>
                </a:solidFill>
                <a:latin typeface="Times New Roman" panose="02020603050405020304" pitchFamily="18" charset="0"/>
                <a:cs typeface="Times New Roman" panose="02020603050405020304" pitchFamily="18" charset="0"/>
              </a:rPr>
              <a:t>、</a:t>
            </a:r>
            <a:r>
              <a:rPr lang="en-US" altLang="zh-CN" sz="2000" b="0" dirty="0" smtClean="0">
                <a:solidFill>
                  <a:schemeClr val="tx1"/>
                </a:solidFill>
                <a:latin typeface="Times New Roman" panose="02020603050405020304" pitchFamily="18" charset="0"/>
                <a:cs typeface="Times New Roman" panose="02020603050405020304" pitchFamily="18" charset="0"/>
              </a:rPr>
              <a:t>RCS</a:t>
            </a:r>
            <a:r>
              <a:rPr lang="zh-CN" altLang="en-US" sz="2000" b="0" dirty="0" smtClean="0">
                <a:solidFill>
                  <a:schemeClr val="tx1"/>
                </a:solidFill>
                <a:latin typeface="Times New Roman" panose="02020603050405020304" pitchFamily="18" charset="0"/>
                <a:cs typeface="Times New Roman" panose="02020603050405020304" pitchFamily="18" charset="0"/>
              </a:rPr>
              <a:t>六极磁铁、注入引出直流电源（</a:t>
            </a:r>
            <a:r>
              <a:rPr lang="en-US" altLang="zh-CN" sz="2000" b="0" dirty="0" smtClean="0">
                <a:solidFill>
                  <a:schemeClr val="tx1"/>
                </a:solidFill>
                <a:latin typeface="Times New Roman" panose="02020603050405020304" pitchFamily="18" charset="0"/>
                <a:cs typeface="Times New Roman" panose="02020603050405020304" pitchFamily="18" charset="0"/>
              </a:rPr>
              <a:t>233</a:t>
            </a:r>
            <a:r>
              <a:rPr lang="zh-CN" altLang="en-US" sz="2000" b="0" dirty="0" smtClean="0">
                <a:solidFill>
                  <a:schemeClr val="tx1"/>
                </a:solidFill>
                <a:latin typeface="Times New Roman" panose="02020603050405020304" pitchFamily="18" charset="0"/>
                <a:cs typeface="Times New Roman" panose="02020603050405020304" pitchFamily="18" charset="0"/>
              </a:rPr>
              <a:t>套）</a:t>
            </a:r>
            <a:r>
              <a:rPr lang="en-US" altLang="zh-CN" sz="2000" b="0" dirty="0" smtClean="0">
                <a:solidFill>
                  <a:schemeClr val="tx1"/>
                </a:solidFill>
                <a:latin typeface="Times New Roman" panose="02020603050405020304" pitchFamily="18" charset="0"/>
                <a:cs typeface="Times New Roman" panose="02020603050405020304" pitchFamily="18" charset="0"/>
              </a:rPr>
              <a:t>      RCS</a:t>
            </a:r>
            <a:r>
              <a:rPr lang="zh-CN" altLang="en-US" sz="2000" b="0" dirty="0" smtClean="0">
                <a:solidFill>
                  <a:schemeClr val="tx1"/>
                </a:solidFill>
                <a:latin typeface="Times New Roman" panose="02020603050405020304" pitchFamily="18" charset="0"/>
                <a:cs typeface="Times New Roman" panose="02020603050405020304" pitchFamily="18" charset="0"/>
              </a:rPr>
              <a:t>二极校正磁铁电源（</a:t>
            </a:r>
            <a:r>
              <a:rPr lang="en-US" altLang="zh-CN" sz="2000" b="0" dirty="0" smtClean="0">
                <a:solidFill>
                  <a:schemeClr val="tx1"/>
                </a:solidFill>
                <a:latin typeface="Times New Roman" panose="02020603050405020304" pitchFamily="18" charset="0"/>
                <a:cs typeface="Times New Roman" panose="02020603050405020304" pitchFamily="18" charset="0"/>
              </a:rPr>
              <a:t>34</a:t>
            </a:r>
            <a:r>
              <a:rPr lang="zh-CN" altLang="en-US" sz="2000" b="0" dirty="0" smtClean="0">
                <a:solidFill>
                  <a:schemeClr val="tx1"/>
                </a:solidFill>
                <a:latin typeface="Times New Roman" panose="02020603050405020304" pitchFamily="18" charset="0"/>
                <a:cs typeface="Times New Roman" panose="02020603050405020304" pitchFamily="18" charset="0"/>
              </a:rPr>
              <a:t>套）</a:t>
            </a:r>
            <a:r>
              <a:rPr lang="en-US" altLang="zh-CN" sz="2000" b="0" dirty="0" smtClean="0">
                <a:solidFill>
                  <a:schemeClr val="tx1"/>
                </a:solidFill>
                <a:latin typeface="Times New Roman" panose="02020603050405020304" pitchFamily="18" charset="0"/>
                <a:cs typeface="Times New Roman" panose="02020603050405020304" pitchFamily="18" charset="0"/>
              </a:rPr>
              <a:t>      RCS</a:t>
            </a:r>
            <a:r>
              <a:rPr lang="zh-CN" altLang="en-US" sz="2000" b="0" dirty="0" smtClean="0">
                <a:solidFill>
                  <a:schemeClr val="tx1"/>
                </a:solidFill>
                <a:latin typeface="Times New Roman" panose="02020603050405020304" pitchFamily="18" charset="0"/>
                <a:cs typeface="Times New Roman" panose="02020603050405020304" pitchFamily="18" charset="0"/>
              </a:rPr>
              <a:t>主磁铁电源：</a:t>
            </a:r>
            <a:r>
              <a:rPr lang="en-US" altLang="zh-CN" sz="2000" b="0" dirty="0" smtClean="0">
                <a:solidFill>
                  <a:schemeClr val="tx1"/>
                </a:solidFill>
                <a:latin typeface="Times New Roman" panose="02020603050405020304" pitchFamily="18" charset="0"/>
                <a:cs typeface="Times New Roman" panose="02020603050405020304" pitchFamily="18" charset="0"/>
              </a:rPr>
              <a:t>13</a:t>
            </a:r>
            <a:r>
              <a:rPr lang="zh-CN" altLang="en-US" sz="2000" b="0" dirty="0" smtClean="0">
                <a:solidFill>
                  <a:schemeClr val="tx1"/>
                </a:solidFill>
                <a:latin typeface="Times New Roman" panose="02020603050405020304" pitchFamily="18" charset="0"/>
                <a:cs typeface="Times New Roman" panose="02020603050405020304" pitchFamily="18" charset="0"/>
              </a:rPr>
              <a:t>台</a:t>
            </a:r>
            <a:r>
              <a:rPr lang="en-US" altLang="zh-CN" sz="2000" b="0" dirty="0" smtClean="0">
                <a:solidFill>
                  <a:schemeClr val="tx1"/>
                </a:solidFill>
                <a:latin typeface="Times New Roman" panose="02020603050405020304" pitchFamily="18" charset="0"/>
                <a:cs typeface="Times New Roman" panose="02020603050405020304" pitchFamily="18" charset="0"/>
              </a:rPr>
              <a:t>10kV</a:t>
            </a:r>
            <a:r>
              <a:rPr lang="zh-CN" altLang="en-US" sz="2000" b="0" dirty="0" smtClean="0">
                <a:solidFill>
                  <a:schemeClr val="tx1"/>
                </a:solidFill>
                <a:latin typeface="Times New Roman" panose="02020603050405020304" pitchFamily="18" charset="0"/>
                <a:cs typeface="Times New Roman" panose="02020603050405020304" pitchFamily="18" charset="0"/>
              </a:rPr>
              <a:t>整流变压器、</a:t>
            </a:r>
            <a:r>
              <a:rPr lang="en-US" altLang="zh-CN" sz="2000" b="0" dirty="0" smtClean="0">
                <a:solidFill>
                  <a:schemeClr val="tx1"/>
                </a:solidFill>
                <a:latin typeface="Times New Roman" panose="02020603050405020304" pitchFamily="18" charset="0"/>
                <a:cs typeface="Times New Roman" panose="02020603050405020304" pitchFamily="18" charset="0"/>
              </a:rPr>
              <a:t>6</a:t>
            </a:r>
            <a:r>
              <a:rPr lang="zh-CN" altLang="en-US" sz="2000" b="0" dirty="0" smtClean="0">
                <a:solidFill>
                  <a:schemeClr val="tx1"/>
                </a:solidFill>
                <a:latin typeface="Times New Roman" panose="02020603050405020304" pitchFamily="18" charset="0"/>
                <a:cs typeface="Times New Roman" panose="02020603050405020304" pitchFamily="18" charset="0"/>
              </a:rPr>
              <a:t>台主磁铁电源、</a:t>
            </a:r>
            <a:r>
              <a:rPr lang="en-US" altLang="zh-CN" sz="2000" b="0" dirty="0" smtClean="0">
                <a:solidFill>
                  <a:schemeClr val="tx1"/>
                </a:solidFill>
                <a:latin typeface="Times New Roman" panose="02020603050405020304" pitchFamily="18" charset="0"/>
                <a:cs typeface="Times New Roman" panose="02020603050405020304" pitchFamily="18" charset="0"/>
              </a:rPr>
              <a:t>20</a:t>
            </a:r>
            <a:r>
              <a:rPr lang="zh-CN" altLang="en-US" sz="2000" b="0" dirty="0" smtClean="0">
                <a:solidFill>
                  <a:schemeClr val="tx1"/>
                </a:solidFill>
                <a:latin typeface="Times New Roman" panose="02020603050405020304" pitchFamily="18" charset="0"/>
                <a:cs typeface="Times New Roman" panose="02020603050405020304" pitchFamily="18" charset="0"/>
              </a:rPr>
              <a:t>套谐振电抗器、</a:t>
            </a:r>
            <a:r>
              <a:rPr lang="en-US" altLang="zh-CN" sz="2000" b="0" dirty="0" smtClean="0">
                <a:solidFill>
                  <a:schemeClr val="tx1"/>
                </a:solidFill>
                <a:latin typeface="Times New Roman" panose="02020603050405020304" pitchFamily="18" charset="0"/>
                <a:cs typeface="Times New Roman" panose="02020603050405020304" pitchFamily="18" charset="0"/>
              </a:rPr>
              <a:t>20</a:t>
            </a:r>
            <a:r>
              <a:rPr lang="zh-CN" altLang="en-US" sz="2000" b="0" dirty="0" smtClean="0">
                <a:solidFill>
                  <a:schemeClr val="tx1"/>
                </a:solidFill>
                <a:latin typeface="Times New Roman" panose="02020603050405020304" pitchFamily="18" charset="0"/>
                <a:cs typeface="Times New Roman" panose="02020603050405020304" pitchFamily="18" charset="0"/>
              </a:rPr>
              <a:t>套谐振电容器（</a:t>
            </a:r>
            <a:r>
              <a:rPr lang="en-US" altLang="zh-CN" sz="2000" b="0" dirty="0" smtClean="0">
                <a:solidFill>
                  <a:schemeClr val="tx1"/>
                </a:solidFill>
                <a:latin typeface="Times New Roman" panose="02020603050405020304" pitchFamily="18" charset="0"/>
                <a:cs typeface="Times New Roman" panose="02020603050405020304" pitchFamily="18" charset="0"/>
              </a:rPr>
              <a:t>59</a:t>
            </a:r>
            <a:r>
              <a:rPr lang="zh-CN" altLang="en-US" sz="2000" b="0" dirty="0" smtClean="0">
                <a:solidFill>
                  <a:schemeClr val="tx1"/>
                </a:solidFill>
                <a:latin typeface="Times New Roman" panose="02020603050405020304" pitchFamily="18" charset="0"/>
                <a:cs typeface="Times New Roman" panose="02020603050405020304" pitchFamily="18" charset="0"/>
              </a:rPr>
              <a:t>套）</a:t>
            </a:r>
            <a:r>
              <a:rPr lang="en-US" altLang="zh-CN" sz="2000" b="0" dirty="0" smtClean="0">
                <a:solidFill>
                  <a:schemeClr val="tx1"/>
                </a:solidFill>
                <a:latin typeface="Times New Roman" panose="02020603050405020304" pitchFamily="18" charset="0"/>
                <a:cs typeface="Times New Roman" panose="02020603050405020304" pitchFamily="18" charset="0"/>
              </a:rPr>
              <a:t>      </a:t>
            </a:r>
            <a:r>
              <a:rPr lang="zh-CN" altLang="en-US" sz="2000" b="0" dirty="0" smtClean="0">
                <a:solidFill>
                  <a:schemeClr val="tx1"/>
                </a:solidFill>
                <a:latin typeface="Times New Roman" panose="02020603050405020304" pitchFamily="18" charset="0"/>
                <a:cs typeface="Times New Roman" panose="02020603050405020304" pitchFamily="18" charset="0"/>
              </a:rPr>
              <a:t>注入凸轨电源（</a:t>
            </a:r>
            <a:r>
              <a:rPr lang="en-US" altLang="zh-CN" sz="2000" b="0" dirty="0" smtClean="0">
                <a:solidFill>
                  <a:schemeClr val="tx1"/>
                </a:solidFill>
                <a:latin typeface="Times New Roman" panose="02020603050405020304" pitchFamily="18" charset="0"/>
                <a:cs typeface="Times New Roman" panose="02020603050405020304" pitchFamily="18" charset="0"/>
              </a:rPr>
              <a:t>2</a:t>
            </a:r>
            <a:r>
              <a:rPr lang="zh-CN" altLang="en-US" sz="2000" b="0" dirty="0" smtClean="0">
                <a:solidFill>
                  <a:schemeClr val="tx1"/>
                </a:solidFill>
                <a:latin typeface="Times New Roman" panose="02020603050405020304" pitchFamily="18" charset="0"/>
                <a:cs typeface="Times New Roman" panose="02020603050405020304" pitchFamily="18" charset="0"/>
              </a:rPr>
              <a:t>套）</a:t>
            </a:r>
            <a:r>
              <a:rPr lang="en-US" altLang="zh-CN" sz="2000" b="0" dirty="0" smtClean="0">
                <a:solidFill>
                  <a:schemeClr val="tx1"/>
                </a:solidFill>
                <a:latin typeface="Times New Roman" panose="02020603050405020304" pitchFamily="18" charset="0"/>
                <a:cs typeface="Times New Roman" panose="02020603050405020304" pitchFamily="18" charset="0"/>
              </a:rPr>
              <a:t>      </a:t>
            </a:r>
            <a:r>
              <a:rPr lang="zh-CN" altLang="en-US" sz="2000" b="0" dirty="0" smtClean="0">
                <a:solidFill>
                  <a:schemeClr val="tx1"/>
                </a:solidFill>
                <a:latin typeface="Times New Roman" panose="02020603050405020304" pitchFamily="18" charset="0"/>
                <a:cs typeface="Times New Roman" panose="02020603050405020304" pitchFamily="18" charset="0"/>
              </a:rPr>
              <a:t>引出</a:t>
            </a:r>
            <a:r>
              <a:rPr lang="en-US" altLang="zh-CN" sz="2000" b="0" dirty="0" smtClean="0">
                <a:solidFill>
                  <a:schemeClr val="tx1"/>
                </a:solidFill>
                <a:latin typeface="Times New Roman" panose="02020603050405020304" pitchFamily="18" charset="0"/>
                <a:cs typeface="Times New Roman" panose="02020603050405020304" pitchFamily="18" charset="0"/>
              </a:rPr>
              <a:t>kicker</a:t>
            </a:r>
            <a:r>
              <a:rPr lang="zh-CN" altLang="en-US" sz="2000" b="0" dirty="0" smtClean="0">
                <a:solidFill>
                  <a:schemeClr val="tx1"/>
                </a:solidFill>
                <a:latin typeface="Times New Roman" panose="02020603050405020304" pitchFamily="18" charset="0"/>
                <a:cs typeface="Times New Roman" panose="02020603050405020304" pitchFamily="18" charset="0"/>
              </a:rPr>
              <a:t>电源（</a:t>
            </a:r>
            <a:r>
              <a:rPr lang="en-US" altLang="zh-CN" sz="2000" b="0" dirty="0" smtClean="0">
                <a:solidFill>
                  <a:schemeClr val="tx1"/>
                </a:solidFill>
                <a:latin typeface="Times New Roman" panose="02020603050405020304" pitchFamily="18" charset="0"/>
                <a:cs typeface="Times New Roman" panose="02020603050405020304" pitchFamily="18" charset="0"/>
              </a:rPr>
              <a:t>8</a:t>
            </a:r>
            <a:r>
              <a:rPr lang="zh-CN" altLang="en-US" sz="2000" b="0" dirty="0" smtClean="0">
                <a:solidFill>
                  <a:schemeClr val="tx1"/>
                </a:solidFill>
                <a:latin typeface="Times New Roman" panose="02020603050405020304" pitchFamily="18" charset="0"/>
                <a:cs typeface="Times New Roman" panose="02020603050405020304" pitchFamily="18" charset="0"/>
              </a:rPr>
              <a:t>套）</a:t>
            </a:r>
            <a:r>
              <a:rPr lang="en-US" altLang="zh-CN" sz="2000" b="0" dirty="0" smtClean="0">
                <a:solidFill>
                  <a:schemeClr val="tx1"/>
                </a:solidFill>
                <a:latin typeface="Times New Roman" panose="02020603050405020304" pitchFamily="18" charset="0"/>
                <a:cs typeface="Times New Roman" panose="02020603050405020304" pitchFamily="18" charset="0"/>
              </a:rPr>
              <a:t>      </a:t>
            </a:r>
            <a:r>
              <a:rPr lang="zh-CN" altLang="en-US" sz="2000" b="0" dirty="0" smtClean="0">
                <a:solidFill>
                  <a:schemeClr val="tx1"/>
                </a:solidFill>
                <a:latin typeface="Times New Roman" panose="02020603050405020304" pitchFamily="18" charset="0"/>
                <a:cs typeface="Times New Roman" panose="02020603050405020304" pitchFamily="18" charset="0"/>
              </a:rPr>
              <a:t>高频偏流源（</a:t>
            </a:r>
            <a:r>
              <a:rPr lang="en-US" altLang="zh-CN" sz="2000" b="0" dirty="0" smtClean="0">
                <a:solidFill>
                  <a:schemeClr val="tx1"/>
                </a:solidFill>
                <a:latin typeface="Times New Roman" panose="02020603050405020304" pitchFamily="18" charset="0"/>
                <a:cs typeface="Times New Roman" panose="02020603050405020304" pitchFamily="18" charset="0"/>
              </a:rPr>
              <a:t>8</a:t>
            </a:r>
            <a:r>
              <a:rPr lang="zh-CN" altLang="en-US" sz="2000" b="0" dirty="0" smtClean="0">
                <a:solidFill>
                  <a:schemeClr val="tx1"/>
                </a:solidFill>
                <a:latin typeface="Times New Roman" panose="02020603050405020304" pitchFamily="18" charset="0"/>
                <a:cs typeface="Times New Roman" panose="02020603050405020304" pitchFamily="18" charset="0"/>
              </a:rPr>
              <a:t>套）</a:t>
            </a:r>
            <a:r>
              <a:rPr lang="en-US" altLang="zh-CN" sz="2000" b="0" dirty="0" smtClean="0">
                <a:solidFill>
                  <a:schemeClr val="tx1"/>
                </a:solidFill>
                <a:latin typeface="Times New Roman" panose="02020603050405020304" pitchFamily="18" charset="0"/>
                <a:cs typeface="Times New Roman" panose="02020603050405020304" pitchFamily="18" charset="0"/>
              </a:rPr>
              <a:t>      </a:t>
            </a:r>
            <a:r>
              <a:rPr lang="zh-CN" altLang="en-US" sz="2000" b="0" dirty="0" smtClean="0">
                <a:solidFill>
                  <a:schemeClr val="tx1"/>
                </a:solidFill>
                <a:latin typeface="Times New Roman" panose="02020603050405020304" pitchFamily="18" charset="0"/>
                <a:cs typeface="Times New Roman" panose="02020603050405020304" pitchFamily="18" charset="0"/>
              </a:rPr>
              <a:t>铁温保护系统（</a:t>
            </a:r>
            <a:r>
              <a:rPr lang="en-US" altLang="zh-CN" sz="2000" b="0" dirty="0" smtClean="0">
                <a:solidFill>
                  <a:schemeClr val="tx1"/>
                </a:solidFill>
                <a:latin typeface="Times New Roman" panose="02020603050405020304" pitchFamily="18" charset="0"/>
                <a:cs typeface="Times New Roman" panose="02020603050405020304" pitchFamily="18" charset="0"/>
              </a:rPr>
              <a:t>4</a:t>
            </a:r>
            <a:r>
              <a:rPr lang="zh-CN" altLang="en-US" sz="2000" b="0" dirty="0" smtClean="0">
                <a:solidFill>
                  <a:schemeClr val="tx1"/>
                </a:solidFill>
                <a:latin typeface="Times New Roman" panose="02020603050405020304" pitchFamily="18" charset="0"/>
                <a:cs typeface="Times New Roman" panose="02020603050405020304" pitchFamily="18" charset="0"/>
              </a:rPr>
              <a:t>套）</a:t>
            </a:r>
            <a:endParaRPr lang="en-US" altLang="zh-CN" sz="2000" b="0" dirty="0" smtClean="0">
              <a:solidFill>
                <a:schemeClr val="tx1"/>
              </a:solidFill>
              <a:latin typeface="Times New Roman" panose="02020603050405020304" pitchFamily="18" charset="0"/>
              <a:cs typeface="Times New Roman" panose="02020603050405020304" pitchFamily="18" charset="0"/>
            </a:endParaRPr>
          </a:p>
          <a:p>
            <a:pPr marL="0" indent="0">
              <a:lnSpc>
                <a:spcPct val="150000"/>
              </a:lnSpc>
              <a:spcBef>
                <a:spcPts val="0"/>
              </a:spcBef>
              <a:spcAft>
                <a:spcPts val="0"/>
              </a:spcAft>
              <a:buFont typeface="Wingdings" pitchFamily="2" charset="2"/>
              <a:buChar char="Ø"/>
            </a:pPr>
            <a:r>
              <a:rPr lang="en-US" altLang="zh-CN" sz="2000" b="0" dirty="0" smtClean="0">
                <a:solidFill>
                  <a:srgbClr val="FF0000"/>
                </a:solidFill>
                <a:latin typeface="Times New Roman" panose="02020603050405020304" pitchFamily="18" charset="0"/>
                <a:cs typeface="Times New Roman" panose="02020603050405020304" pitchFamily="18" charset="0"/>
              </a:rPr>
              <a:t> </a:t>
            </a:r>
            <a:r>
              <a:rPr lang="zh-CN" altLang="en-US" sz="2000" b="0" dirty="0" smtClean="0">
                <a:solidFill>
                  <a:srgbClr val="FF0000"/>
                </a:solidFill>
                <a:latin typeface="Times New Roman" panose="02020603050405020304" pitchFamily="18" charset="0"/>
                <a:cs typeface="Times New Roman" panose="02020603050405020304" pitchFamily="18" charset="0"/>
              </a:rPr>
              <a:t>共计</a:t>
            </a:r>
            <a:r>
              <a:rPr lang="en-US" altLang="zh-CN" sz="2000" b="0" dirty="0" smtClean="0">
                <a:solidFill>
                  <a:srgbClr val="FF0000"/>
                </a:solidFill>
                <a:latin typeface="Times New Roman" panose="02020603050405020304" pitchFamily="18" charset="0"/>
                <a:cs typeface="Times New Roman" panose="02020603050405020304" pitchFamily="18" charset="0"/>
              </a:rPr>
              <a:t>353</a:t>
            </a:r>
            <a:r>
              <a:rPr lang="zh-CN" altLang="en-US" sz="2000" b="0" dirty="0" smtClean="0">
                <a:solidFill>
                  <a:srgbClr val="FF0000"/>
                </a:solidFill>
                <a:latin typeface="Times New Roman" panose="02020603050405020304" pitchFamily="18" charset="0"/>
                <a:cs typeface="Times New Roman" panose="02020603050405020304" pitchFamily="18" charset="0"/>
              </a:rPr>
              <a:t>套在线运行设备，电源系统总体运行状态良好，</a:t>
            </a:r>
            <a:r>
              <a:rPr lang="zh-CN" altLang="en-US" sz="2000" b="0" dirty="0" smtClean="0">
                <a:solidFill>
                  <a:schemeClr val="tx1"/>
                </a:solidFill>
                <a:latin typeface="Times New Roman" panose="02020603050405020304" pitchFamily="18" charset="0"/>
                <a:cs typeface="Times New Roman" panose="02020603050405020304" pitchFamily="18" charset="0"/>
              </a:rPr>
              <a:t>除了引出脉冲电源的运行效率稍低，为</a:t>
            </a:r>
            <a:r>
              <a:rPr lang="en-US" altLang="zh-CN" sz="2000" b="0" dirty="0" smtClean="0">
                <a:solidFill>
                  <a:schemeClr val="tx1"/>
                </a:solidFill>
                <a:latin typeface="Times New Roman" panose="02020603050405020304" pitchFamily="18" charset="0"/>
                <a:cs typeface="Times New Roman" panose="02020603050405020304" pitchFamily="18" charset="0"/>
              </a:rPr>
              <a:t>98.7%</a:t>
            </a:r>
            <a:r>
              <a:rPr lang="zh-CN" altLang="en-US" sz="2000" b="0" dirty="0" smtClean="0">
                <a:solidFill>
                  <a:schemeClr val="tx1"/>
                </a:solidFill>
                <a:latin typeface="Times New Roman" panose="02020603050405020304" pitchFamily="18" charset="0"/>
                <a:cs typeface="Times New Roman" panose="02020603050405020304" pitchFamily="18" charset="0"/>
              </a:rPr>
              <a:t>，其余部分设备运行效率均</a:t>
            </a:r>
            <a:r>
              <a:rPr lang="zh-CN" altLang="en-US" sz="2000" b="0" dirty="0" smtClean="0">
                <a:solidFill>
                  <a:srgbClr val="FF0000"/>
                </a:solidFill>
                <a:latin typeface="Times New Roman" panose="02020603050405020304" pitchFamily="18" charset="0"/>
                <a:cs typeface="Times New Roman" panose="02020603050405020304" pitchFamily="18" charset="0"/>
              </a:rPr>
              <a:t>高于</a:t>
            </a:r>
            <a:r>
              <a:rPr lang="en-US" altLang="zh-CN" sz="2000" b="0" dirty="0" smtClean="0">
                <a:solidFill>
                  <a:srgbClr val="FF0000"/>
                </a:solidFill>
                <a:latin typeface="Times New Roman" panose="02020603050405020304" pitchFamily="18" charset="0"/>
                <a:cs typeface="Times New Roman" panose="02020603050405020304" pitchFamily="18" charset="0"/>
              </a:rPr>
              <a:t>99.9%</a:t>
            </a:r>
          </a:p>
          <a:p>
            <a:pPr marL="0" indent="0">
              <a:lnSpc>
                <a:spcPct val="150000"/>
              </a:lnSpc>
              <a:spcBef>
                <a:spcPts val="0"/>
              </a:spcBef>
              <a:spcAft>
                <a:spcPts val="0"/>
              </a:spcAft>
              <a:buFont typeface="Wingdings" pitchFamily="2" charset="2"/>
              <a:buChar char="Ø"/>
            </a:pPr>
            <a:r>
              <a:rPr lang="zh-CN" altLang="en-US" sz="2000" b="0" dirty="0" smtClean="0">
                <a:solidFill>
                  <a:schemeClr val="tx1"/>
                </a:solidFill>
                <a:latin typeface="Times New Roman" panose="02020603050405020304" pitchFamily="18" charset="0"/>
                <a:cs typeface="Times New Roman" panose="02020603050405020304" pitchFamily="18" charset="0"/>
              </a:rPr>
              <a:t>针对引出脉冲电源的频繁漏触发故障，课题组已着手启动改造工作</a:t>
            </a:r>
            <a:endParaRPr lang="zh-CN" altLang="en-US" sz="2000" dirty="0">
              <a:solidFill>
                <a:srgbClr val="FF0000"/>
              </a:solidFill>
            </a:endParaRPr>
          </a:p>
        </p:txBody>
      </p:sp>
      <p:sp>
        <p:nvSpPr>
          <p:cNvPr id="4" name="灯片编号占位符 3"/>
          <p:cNvSpPr>
            <a:spLocks noGrp="1"/>
          </p:cNvSpPr>
          <p:nvPr>
            <p:ph type="sldNum" sz="quarter" idx="10"/>
          </p:nvPr>
        </p:nvSpPr>
        <p:spPr/>
        <p:txBody>
          <a:bodyPr/>
          <a:lstStyle/>
          <a:p>
            <a:pPr>
              <a:defRPr/>
            </a:pPr>
            <a:fld id="{6E7DAE66-2E54-4706-990B-E0B6E14A8F28}" type="slidenum">
              <a:rPr lang="en-US" altLang="zh-CN" smtClean="0"/>
              <a:pPr>
                <a:defRPr/>
              </a:pPr>
              <a:t>7</a:t>
            </a:fld>
            <a:endParaRPr lang="en-US" altLang="zh-CN"/>
          </a:p>
        </p:txBody>
      </p:sp>
      <p:sp>
        <p:nvSpPr>
          <p:cNvPr id="6" name="标题 1"/>
          <p:cNvSpPr txBox="1">
            <a:spLocks/>
          </p:cNvSpPr>
          <p:nvPr/>
        </p:nvSpPr>
        <p:spPr bwMode="auto">
          <a:xfrm>
            <a:off x="156713" y="913527"/>
            <a:ext cx="6248400" cy="571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200" b="1" i="0" u="none" strike="noStrike" kern="0" cap="none" spc="0" normalizeH="0" baseline="0" noProof="0" dirty="0" smtClean="0">
                <a:ln>
                  <a:noFill/>
                </a:ln>
                <a:solidFill>
                  <a:schemeClr val="tx1"/>
                </a:solidFill>
                <a:effectLst/>
                <a:uLnTx/>
                <a:uFillTx/>
                <a:latin typeface="+mj-lt"/>
                <a:ea typeface="+mj-ea"/>
                <a:cs typeface="+mj-cs"/>
              </a:rPr>
              <a:t>电源系统</a:t>
            </a:r>
            <a:r>
              <a:rPr kumimoji="0" lang="en-US" altLang="zh-CN" sz="3200" b="1" i="0" u="none" strike="noStrike" kern="0" cap="none" spc="0" normalizeH="0" baseline="0" noProof="0" dirty="0" smtClean="0">
                <a:ln>
                  <a:noFill/>
                </a:ln>
                <a:solidFill>
                  <a:schemeClr val="tx1"/>
                </a:solidFill>
                <a:effectLst/>
                <a:uLnTx/>
                <a:uFillTx/>
                <a:latin typeface="+mj-lt"/>
                <a:ea typeface="+mj-ea"/>
                <a:cs typeface="+mj-cs"/>
              </a:rPr>
              <a:t>-</a:t>
            </a:r>
            <a:r>
              <a:rPr kumimoji="0" lang="zh-CN" altLang="en-US" sz="3200" b="1" i="0" u="none" strike="noStrike" kern="0" cap="none" spc="0" normalizeH="0" baseline="0" noProof="0" dirty="0" smtClean="0">
                <a:ln>
                  <a:noFill/>
                </a:ln>
                <a:solidFill>
                  <a:schemeClr val="tx1"/>
                </a:solidFill>
                <a:effectLst/>
                <a:uLnTx/>
                <a:uFillTx/>
                <a:latin typeface="+mj-lt"/>
                <a:ea typeface="+mj-ea"/>
                <a:cs typeface="+mj-cs"/>
              </a:rPr>
              <a:t>总体运行状况</a:t>
            </a:r>
            <a:endParaRPr kumimoji="0" lang="zh-CN" altLang="en-US" sz="3200" b="1"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sz="quarter"/>
          </p:nvPr>
        </p:nvSpPr>
        <p:spPr>
          <a:xfrm>
            <a:off x="156713" y="908720"/>
            <a:ext cx="6248400" cy="571257"/>
          </a:xfrm>
        </p:spPr>
        <p:txBody>
          <a:bodyPr/>
          <a:lstStyle/>
          <a:p>
            <a:r>
              <a:rPr lang="zh-CN" altLang="en-US" sz="3200" dirty="0" smtClean="0">
                <a:solidFill>
                  <a:schemeClr val="tx1"/>
                </a:solidFill>
              </a:rPr>
              <a:t>电源系统</a:t>
            </a:r>
            <a:endParaRPr lang="zh-CN" altLang="en-US" sz="3200" dirty="0">
              <a:solidFill>
                <a:schemeClr val="tx1"/>
              </a:solidFill>
            </a:endParaRPr>
          </a:p>
        </p:txBody>
      </p:sp>
      <p:sp>
        <p:nvSpPr>
          <p:cNvPr id="7" name="灯片编号占位符 6"/>
          <p:cNvSpPr>
            <a:spLocks noGrp="1"/>
          </p:cNvSpPr>
          <p:nvPr>
            <p:ph type="sldNum" sz="quarter" idx="10"/>
          </p:nvPr>
        </p:nvSpPr>
        <p:spPr/>
        <p:txBody>
          <a:bodyPr/>
          <a:lstStyle/>
          <a:p>
            <a:fld id="{81A9DA62-F351-436E-AD1D-E94342BBCD27}" type="slidenum">
              <a:rPr lang="en-US" altLang="zh-CN" smtClean="0"/>
              <a:pPr/>
              <a:t>8</a:t>
            </a:fld>
            <a:endParaRPr lang="en-US" altLang="zh-CN">
              <a:ea typeface="Arial Unicode MS" panose="020B0604020202020204" pitchFamily="34" charset="-122"/>
              <a:cs typeface="Arial Unicode MS" panose="020B0604020202020204" pitchFamily="34" charset="-122"/>
            </a:endParaRPr>
          </a:p>
        </p:txBody>
      </p:sp>
      <p:sp>
        <p:nvSpPr>
          <p:cNvPr id="8" name="内容占位符 1"/>
          <p:cNvSpPr txBox="1">
            <a:spLocks/>
          </p:cNvSpPr>
          <p:nvPr/>
        </p:nvSpPr>
        <p:spPr>
          <a:xfrm>
            <a:off x="179512" y="2060848"/>
            <a:ext cx="8678042" cy="4996729"/>
          </a:xfrm>
          <a:prstGeom prst="rect">
            <a:avLst/>
          </a:prstGeom>
        </p:spPr>
        <p:txBody>
          <a:bodyPr/>
          <a:lstStyle>
            <a:lvl1pPr marL="342900" indent="-342900" algn="l" rtl="0" eaLnBrk="0" fontAlgn="base" hangingPunct="0">
              <a:lnSpc>
                <a:spcPct val="120000"/>
              </a:lnSpc>
              <a:spcBef>
                <a:spcPct val="30000"/>
              </a:spcBef>
              <a:spcAft>
                <a:spcPct val="20000"/>
              </a:spcAft>
              <a:buClr>
                <a:schemeClr val="tx1"/>
              </a:buClr>
              <a:buChar char="•"/>
              <a:defRPr sz="2100" b="1">
                <a:solidFill>
                  <a:srgbClr val="1679BA"/>
                </a:solidFill>
                <a:latin typeface="+mn-lt"/>
                <a:ea typeface="+mn-ea"/>
                <a:cs typeface="+mn-cs"/>
              </a:defRPr>
            </a:lvl1pPr>
            <a:lvl2pPr marL="742950" indent="-285750" algn="l" rtl="0" eaLnBrk="0" fontAlgn="base" hangingPunct="0">
              <a:lnSpc>
                <a:spcPct val="120000"/>
              </a:lnSpc>
              <a:spcBef>
                <a:spcPct val="20000"/>
              </a:spcBef>
              <a:spcAft>
                <a:spcPct val="20000"/>
              </a:spcAft>
              <a:buClr>
                <a:schemeClr val="tx1"/>
              </a:buClr>
              <a:buChar char="–"/>
              <a:defRPr sz="1900" b="1">
                <a:solidFill>
                  <a:srgbClr val="4D5E68"/>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b="1">
                <a:solidFill>
                  <a:srgbClr val="4D5E68"/>
                </a:solidFill>
                <a:latin typeface="+mn-lt"/>
                <a:ea typeface="+mn-ea"/>
              </a:defRPr>
            </a:lvl3pPr>
            <a:lvl4pPr marL="1600200" indent="-228600" algn="l" rtl="0" eaLnBrk="0" fontAlgn="base" hangingPunct="0">
              <a:spcBef>
                <a:spcPct val="20000"/>
              </a:spcBef>
              <a:spcAft>
                <a:spcPct val="0"/>
              </a:spcAft>
              <a:buChar char="–"/>
              <a:defRPr sz="2000" b="1">
                <a:solidFill>
                  <a:srgbClr val="4D5E68"/>
                </a:solidFill>
                <a:latin typeface="+mn-lt"/>
                <a:ea typeface="+mn-ea"/>
              </a:defRPr>
            </a:lvl4pPr>
            <a:lvl5pPr marL="2057400" indent="-228600" algn="l" rtl="0" eaLnBrk="0" fontAlgn="base" hangingPunct="0">
              <a:spcBef>
                <a:spcPct val="20000"/>
              </a:spcBef>
              <a:spcAft>
                <a:spcPct val="0"/>
              </a:spcAft>
              <a:buChar char="»"/>
              <a:defRPr sz="2000" b="1">
                <a:solidFill>
                  <a:srgbClr val="4D5E68"/>
                </a:solidFill>
                <a:latin typeface="+mn-lt"/>
                <a:ea typeface="+mn-ea"/>
              </a:defRPr>
            </a:lvl5pPr>
            <a:lvl6pPr marL="2514600" indent="-228600" algn="l" rtl="0" fontAlgn="base">
              <a:spcBef>
                <a:spcPct val="20000"/>
              </a:spcBef>
              <a:spcAft>
                <a:spcPct val="0"/>
              </a:spcAft>
              <a:buChar char="»"/>
              <a:defRPr b="1">
                <a:solidFill>
                  <a:srgbClr val="4D5E68"/>
                </a:solidFill>
                <a:latin typeface="+mn-lt"/>
                <a:ea typeface="+mn-ea"/>
              </a:defRPr>
            </a:lvl6pPr>
            <a:lvl7pPr marL="2971800" indent="-228600" algn="l" rtl="0" fontAlgn="base">
              <a:spcBef>
                <a:spcPct val="20000"/>
              </a:spcBef>
              <a:spcAft>
                <a:spcPct val="0"/>
              </a:spcAft>
              <a:buChar char="»"/>
              <a:defRPr b="1">
                <a:solidFill>
                  <a:srgbClr val="4D5E68"/>
                </a:solidFill>
                <a:latin typeface="+mn-lt"/>
                <a:ea typeface="+mn-ea"/>
              </a:defRPr>
            </a:lvl7pPr>
            <a:lvl8pPr marL="3429000" indent="-228600" algn="l" rtl="0" fontAlgn="base">
              <a:spcBef>
                <a:spcPct val="20000"/>
              </a:spcBef>
              <a:spcAft>
                <a:spcPct val="0"/>
              </a:spcAft>
              <a:buChar char="»"/>
              <a:defRPr b="1">
                <a:solidFill>
                  <a:srgbClr val="4D5E68"/>
                </a:solidFill>
                <a:latin typeface="+mn-lt"/>
                <a:ea typeface="+mn-ea"/>
              </a:defRPr>
            </a:lvl8pPr>
            <a:lvl9pPr marL="3886200" indent="-228600" algn="l" rtl="0" fontAlgn="base">
              <a:spcBef>
                <a:spcPct val="20000"/>
              </a:spcBef>
              <a:spcAft>
                <a:spcPct val="0"/>
              </a:spcAft>
              <a:buChar char="»"/>
              <a:defRPr b="1">
                <a:solidFill>
                  <a:srgbClr val="4D5E68"/>
                </a:solidFill>
                <a:latin typeface="+mn-lt"/>
                <a:ea typeface="+mn-ea"/>
              </a:defRPr>
            </a:lvl9pPr>
          </a:lstStyle>
          <a:p>
            <a:pPr>
              <a:lnSpc>
                <a:spcPct val="150000"/>
              </a:lnSpc>
              <a:spcBef>
                <a:spcPts val="0"/>
              </a:spcBef>
              <a:spcAft>
                <a:spcPts val="0"/>
              </a:spcAft>
              <a:buFont typeface="Arial" panose="020B0604020202020204" pitchFamily="34" charset="0"/>
              <a:buChar char="•"/>
            </a:pPr>
            <a:r>
              <a:rPr lang="zh-CN" altLang="en-US" sz="2000" b="0" kern="0" dirty="0" smtClean="0">
                <a:solidFill>
                  <a:schemeClr val="tx1"/>
                </a:solidFill>
                <a:latin typeface="Times New Roman" panose="02020603050405020304" pitchFamily="18" charset="0"/>
                <a:cs typeface="Times New Roman" panose="02020603050405020304" pitchFamily="18" charset="0"/>
              </a:rPr>
              <a:t>为了保障电源设备稳定运行，课题组在夏季检修过程中对设备的关键电路及关键器件进行了检测，并建立了运行数据库以及标准化检测流程，保障在设备发生故障时能够做到快速处理，减少故障停机时间。通过检修工作，摸清了不同电源设备的内部通用器件和模块，下一步计划将这些通用器件及模块尽可能统一化，这样可以减少备件的类型，更高效地进行备件采购和管理</a:t>
            </a:r>
            <a:endParaRPr lang="en-US" altLang="zh-CN" sz="2000" b="0" kern="0" dirty="0" smtClean="0">
              <a:solidFill>
                <a:schemeClr val="tx1"/>
              </a:solidFill>
              <a:latin typeface="Times New Roman" panose="02020603050405020304" pitchFamily="18" charset="0"/>
              <a:cs typeface="Times New Roman" panose="02020603050405020304" pitchFamily="18" charset="0"/>
            </a:endParaRPr>
          </a:p>
          <a:p>
            <a:pPr>
              <a:lnSpc>
                <a:spcPct val="150000"/>
              </a:lnSpc>
              <a:spcBef>
                <a:spcPts val="0"/>
              </a:spcBef>
              <a:spcAft>
                <a:spcPts val="0"/>
              </a:spcAft>
              <a:buFont typeface="Arial" panose="020B0604020202020204" pitchFamily="34" charset="0"/>
              <a:buChar char="•"/>
            </a:pPr>
            <a:r>
              <a:rPr lang="zh-CN" altLang="en-US" sz="2000" b="0" kern="0" dirty="0" smtClean="0">
                <a:solidFill>
                  <a:schemeClr val="tx1"/>
                </a:solidFill>
                <a:latin typeface="Times New Roman" panose="02020603050405020304" pitchFamily="18" charset="0"/>
                <a:cs typeface="Times New Roman" panose="02020603050405020304" pitchFamily="18" charset="0"/>
              </a:rPr>
              <a:t>为了满足加速器的功率提升需求，电源系统将在数字控制器的软硬件优化改进工作中，进一步提高电源的运行性能。同时对于注入引出脉冲电源，课题组将组织开展深入学习和研究该领域的技术发展现状，为后续的升级改造进行技术积累</a:t>
            </a:r>
            <a:r>
              <a:rPr lang="zh-CN" altLang="en-US" sz="1800" b="0" kern="0" dirty="0" smtClean="0">
                <a:solidFill>
                  <a:schemeClr val="tx1"/>
                </a:solidFill>
                <a:latin typeface="Times New Roman" panose="02020603050405020304" pitchFamily="18" charset="0"/>
                <a:cs typeface="Times New Roman" panose="02020603050405020304" pitchFamily="18" charset="0"/>
              </a:rPr>
              <a:t>。</a:t>
            </a:r>
            <a:endParaRPr lang="en-US" altLang="zh-CN" sz="1800" b="0" kern="0" dirty="0" smtClean="0">
              <a:solidFill>
                <a:schemeClr val="tx1"/>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79512" y="1700808"/>
            <a:ext cx="2803973" cy="400110"/>
          </a:xfrm>
          <a:prstGeom prst="rect">
            <a:avLst/>
          </a:prstGeom>
          <a:noFill/>
        </p:spPr>
        <p:txBody>
          <a:bodyPr wrap="none" rtlCol="0">
            <a:spAutoFit/>
          </a:bodyPr>
          <a:lstStyle/>
          <a:p>
            <a:pPr>
              <a:buFont typeface="Wingdings" pitchFamily="2" charset="2"/>
              <a:buChar char="u"/>
            </a:pPr>
            <a:r>
              <a:rPr lang="en-US" altLang="zh-CN" sz="2000" dirty="0" smtClean="0"/>
              <a:t>2018</a:t>
            </a:r>
            <a:r>
              <a:rPr lang="zh-CN" altLang="en-US" sz="2000" dirty="0" smtClean="0"/>
              <a:t>年夏季检修工作</a:t>
            </a:r>
            <a:endParaRPr lang="zh-CN" altLang="en-US" sz="2000" dirty="0"/>
          </a:p>
        </p:txBody>
      </p:sp>
    </p:spTree>
    <p:extLst>
      <p:ext uri="{BB962C8B-B14F-4D97-AF65-F5344CB8AC3E}">
        <p14:creationId xmlns="" xmlns:p14="http://schemas.microsoft.com/office/powerpoint/2010/main" val="198100062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sz="2000" b="0" dirty="0" smtClean="0">
                <a:solidFill>
                  <a:schemeClr val="tx1"/>
                </a:solidFill>
                <a:latin typeface="+mn-ea"/>
              </a:rPr>
              <a:t>2017</a:t>
            </a:r>
            <a:r>
              <a:rPr lang="zh-CN" altLang="en-US" sz="2000" b="0" dirty="0" smtClean="0">
                <a:solidFill>
                  <a:schemeClr val="tx1"/>
                </a:solidFill>
                <a:latin typeface="+mn-ea"/>
              </a:rPr>
              <a:t>年初开始加速器真空系统静态调试。</a:t>
            </a:r>
            <a:r>
              <a:rPr lang="en-US" altLang="zh-CN" sz="2000" b="0" dirty="0" smtClean="0">
                <a:solidFill>
                  <a:schemeClr val="tx1"/>
                </a:solidFill>
                <a:latin typeface="+mn-ea"/>
              </a:rPr>
              <a:t>5</a:t>
            </a:r>
            <a:r>
              <a:rPr lang="zh-CN" altLang="en-US" sz="2000" b="0" dirty="0" smtClean="0">
                <a:solidFill>
                  <a:schemeClr val="tx1"/>
                </a:solidFill>
                <a:latin typeface="+mn-ea"/>
              </a:rPr>
              <a:t>月真空系统静态结束，开始动态调试，</a:t>
            </a:r>
            <a:r>
              <a:rPr lang="en-US" altLang="zh-CN" sz="2000" b="0" dirty="0" smtClean="0">
                <a:solidFill>
                  <a:schemeClr val="tx1"/>
                </a:solidFill>
                <a:latin typeface="+mn-ea"/>
              </a:rPr>
              <a:t>20 kW</a:t>
            </a:r>
            <a:r>
              <a:rPr lang="zh-CN" altLang="en-US" sz="2000" b="0" dirty="0" smtClean="0">
                <a:solidFill>
                  <a:schemeClr val="tx1"/>
                </a:solidFill>
                <a:latin typeface="+mn-ea"/>
              </a:rPr>
              <a:t>打靶时，真空系统工作正常，其动态真空优于设计指标（平均半个数量级）</a:t>
            </a:r>
            <a:endParaRPr lang="zh-CN" altLang="en-US" b="0" dirty="0">
              <a:latin typeface="+mn-ea"/>
            </a:endParaRPr>
          </a:p>
        </p:txBody>
      </p:sp>
      <p:sp>
        <p:nvSpPr>
          <p:cNvPr id="4" name="灯片编号占位符 3"/>
          <p:cNvSpPr>
            <a:spLocks noGrp="1"/>
          </p:cNvSpPr>
          <p:nvPr>
            <p:ph type="sldNum" sz="quarter" idx="10"/>
          </p:nvPr>
        </p:nvSpPr>
        <p:spPr/>
        <p:txBody>
          <a:bodyPr/>
          <a:lstStyle/>
          <a:p>
            <a:pPr>
              <a:defRPr/>
            </a:pPr>
            <a:fld id="{6E7DAE66-2E54-4706-990B-E0B6E14A8F28}" type="slidenum">
              <a:rPr lang="en-US" altLang="zh-CN" smtClean="0"/>
              <a:pPr>
                <a:defRPr/>
              </a:pPr>
              <a:t>9</a:t>
            </a:fld>
            <a:endParaRPr lang="en-US" altLang="zh-CN"/>
          </a:p>
        </p:txBody>
      </p:sp>
      <p:sp>
        <p:nvSpPr>
          <p:cNvPr id="5" name="标题 1"/>
          <p:cNvSpPr txBox="1">
            <a:spLocks/>
          </p:cNvSpPr>
          <p:nvPr/>
        </p:nvSpPr>
        <p:spPr bwMode="auto">
          <a:xfrm>
            <a:off x="156713" y="910776"/>
            <a:ext cx="6248400" cy="571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200" b="1" i="0" u="none" strike="noStrike" kern="0" cap="none" spc="0" normalizeH="0" baseline="0" noProof="0" dirty="0" smtClean="0">
                <a:ln>
                  <a:noFill/>
                </a:ln>
                <a:solidFill>
                  <a:schemeClr val="tx1"/>
                </a:solidFill>
                <a:effectLst/>
                <a:uLnTx/>
                <a:uFillTx/>
                <a:latin typeface="+mj-lt"/>
                <a:ea typeface="+mj-ea"/>
                <a:cs typeface="+mj-cs"/>
              </a:rPr>
              <a:t>真空系统运行情况</a:t>
            </a:r>
            <a:endParaRPr kumimoji="0" lang="zh-CN" altLang="en-US" sz="3200" b="1" i="0" u="none" strike="noStrike" kern="0" cap="none" spc="0" normalizeH="0" baseline="0" noProof="0" dirty="0">
              <a:ln>
                <a:noFill/>
              </a:ln>
              <a:solidFill>
                <a:schemeClr val="tx1"/>
              </a:solidFill>
              <a:effectLst/>
              <a:uLnTx/>
              <a:uFillTx/>
              <a:latin typeface="+mj-lt"/>
              <a:ea typeface="+mj-ea"/>
              <a:cs typeface="+mj-cs"/>
            </a:endParaRPr>
          </a:p>
        </p:txBody>
      </p:sp>
      <p:pic>
        <p:nvPicPr>
          <p:cNvPr id="8" name="Picture 2" descr="D:\CSNS\CSNS真空运行费\16-9.jpg">
            <a:extLst>
              <a:ext uri="{FF2B5EF4-FFF2-40B4-BE49-F238E27FC236}">
                <a16:creationId xmlns="" xmlns:a16="http://schemas.microsoft.com/office/drawing/2014/main" id="{5DBF6714-5904-4C10-84AD-D9901929DFBF}"/>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75656" y="2636912"/>
            <a:ext cx="6768752" cy="39476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CSNS讲演稿母板">
  <a:themeElements>
    <a:clrScheme name="1_CSNS讲演稿母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CSNS讲演稿母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SNS讲演稿母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SNS讲演稿母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SNS讲演稿母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SNS讲演稿母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SNS讲演稿母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SNS讲演稿母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3437</TotalTime>
  <Words>1833</Words>
  <Application>Microsoft Office PowerPoint</Application>
  <PresentationFormat>全屏显示(4:3)</PresentationFormat>
  <Paragraphs>130</Paragraphs>
  <Slides>20</Slides>
  <Notes>1</Notes>
  <HiddenSlides>0</HiddenSlides>
  <MMClips>0</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1_CSNS讲演稿母板</vt:lpstr>
      <vt:lpstr>分组报告总结 第二组（加速器） 2018.9.13</vt:lpstr>
      <vt:lpstr>第二组分组报告</vt:lpstr>
      <vt:lpstr>加速器第二组报告总结</vt:lpstr>
      <vt:lpstr>幻灯片 4</vt:lpstr>
      <vt:lpstr>幻灯片 5</vt:lpstr>
      <vt:lpstr>幻灯片 6</vt:lpstr>
      <vt:lpstr>幻灯片 7</vt:lpstr>
      <vt:lpstr>电源系统</vt:lpstr>
      <vt:lpstr>幻灯片 9</vt:lpstr>
      <vt:lpstr>幻灯片 10</vt:lpstr>
      <vt:lpstr>DTL系统运行情况</vt:lpstr>
      <vt:lpstr>DTL系统运行情况</vt:lpstr>
      <vt:lpstr>幻灯片 13</vt:lpstr>
      <vt:lpstr>幻灯片 14</vt:lpstr>
      <vt:lpstr>幻灯片 15</vt:lpstr>
      <vt:lpstr>幻灯片 16</vt:lpstr>
      <vt:lpstr>辐射防护系统 </vt:lpstr>
      <vt:lpstr>辐射防护系统</vt:lpstr>
      <vt:lpstr>辐射防护系统</vt:lpstr>
      <vt:lpstr>总结</vt:lpstr>
    </vt:vector>
  </TitlesOfParts>
  <Company>MC SYSTEM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CSNS Status 中国散裂中子源  Jie WEI  for the CSNS Project Team Institute of High Energy Physics Institute of Physics</dc:title>
  <dc:creator>MC SYSTEM</dc:creator>
  <cp:lastModifiedBy>lenovo</cp:lastModifiedBy>
  <cp:revision>2830</cp:revision>
  <cp:lastPrinted>2113-01-01T00:00:00Z</cp:lastPrinted>
  <dcterms:created xsi:type="dcterms:W3CDTF">2010-01-08T00:24:00Z</dcterms:created>
  <dcterms:modified xsi:type="dcterms:W3CDTF">2018-09-12T12:47:43Z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2052-10.1.0.6065</vt:lpwstr>
  </property>
</Properties>
</file>