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415" r:id="rId3"/>
    <p:sldId id="523" r:id="rId4"/>
    <p:sldId id="548" r:id="rId5"/>
    <p:sldId id="549" r:id="rId6"/>
    <p:sldId id="550" r:id="rId7"/>
    <p:sldId id="551" r:id="rId8"/>
    <p:sldId id="562" r:id="rId9"/>
    <p:sldId id="516" r:id="rId10"/>
    <p:sldId id="537" r:id="rId11"/>
    <p:sldId id="577" r:id="rId12"/>
    <p:sldId id="546" r:id="rId13"/>
    <p:sldId id="591" r:id="rId14"/>
    <p:sldId id="499" r:id="rId15"/>
    <p:sldId id="580" r:id="rId16"/>
    <p:sldId id="558" r:id="rId17"/>
    <p:sldId id="582" r:id="rId18"/>
    <p:sldId id="557" r:id="rId19"/>
    <p:sldId id="556" r:id="rId20"/>
    <p:sldId id="552" r:id="rId21"/>
    <p:sldId id="560" r:id="rId22"/>
    <p:sldId id="564" r:id="rId23"/>
    <p:sldId id="559" r:id="rId24"/>
    <p:sldId id="584" r:id="rId25"/>
    <p:sldId id="585" r:id="rId26"/>
    <p:sldId id="586" r:id="rId27"/>
    <p:sldId id="583" r:id="rId28"/>
    <p:sldId id="571" r:id="rId29"/>
    <p:sldId id="569" r:id="rId30"/>
    <p:sldId id="567" r:id="rId31"/>
    <p:sldId id="579" r:id="rId32"/>
    <p:sldId id="587" r:id="rId33"/>
    <p:sldId id="574" r:id="rId34"/>
    <p:sldId id="589" r:id="rId35"/>
    <p:sldId id="588" r:id="rId36"/>
    <p:sldId id="578" r:id="rId37"/>
    <p:sldId id="491" r:id="rId38"/>
    <p:sldId id="592" r:id="rId3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C64"/>
    <a:srgbClr val="071F65"/>
    <a:srgbClr val="4FD1CE"/>
    <a:srgbClr val="0000FF"/>
    <a:srgbClr val="92D050"/>
    <a:srgbClr val="C0C5CE"/>
    <a:srgbClr val="BDD3FF"/>
    <a:srgbClr val="6F7B91"/>
    <a:srgbClr val="BDDFE1"/>
    <a:srgbClr val="8D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06" autoAdjust="0"/>
    <p:restoredTop sz="98485" autoAdjust="0"/>
  </p:normalViewPr>
  <p:slideViewPr>
    <p:cSldViewPr snapToGrid="0">
      <p:cViewPr>
        <p:scale>
          <a:sx n="71" d="100"/>
          <a:sy n="71" d="100"/>
        </p:scale>
        <p:origin x="-1160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4037;&#20316;\&#25955;&#35010;&#24037;&#20316;\LRBT&#35843;&#26463;\&#21709;&#24212;&#27979;&#37327;\7-16\th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4037;&#20316;\&#25955;&#35010;&#24037;&#20316;\LRBT&#35843;&#26463;\&#21709;&#24212;&#27979;&#37327;\7-16\th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liyong\Desktop\8&#26376;25&#21495;data.xlsx" TargetMode="External"/><Relationship Id="rId3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my\Desktop\mearesponse\2018-5-23-22-23\R1DV02.xls" TargetMode="External"/><Relationship Id="rId3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y\Desktop\mearesponse\2018-5-23-22-23\R3DV02.xls" TargetMode="External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27713376105765"/>
          <c:y val="0.0308663592698394"/>
          <c:w val="0.918845144356955"/>
          <c:h val="0.93826728146032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'H1'!$G$1</c:f>
              <c:strCache>
                <c:ptCount val="1"/>
                <c:pt idx="0">
                  <c:v>R1DH09_the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xVal>
            <c:numRef>
              <c:f>'H1'!$B$2:$B$32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</c:numCache>
            </c:numRef>
          </c:xVal>
          <c:yVal>
            <c:numRef>
              <c:f>'H1'!$G$2:$G$32</c:f>
              <c:numCache>
                <c:formatCode>General</c:formatCode>
                <c:ptCount val="31"/>
                <c:pt idx="0">
                  <c:v>-539.5401194858914</c:v>
                </c:pt>
                <c:pt idx="1">
                  <c:v>-108.5515742599349</c:v>
                </c:pt>
                <c:pt idx="2">
                  <c:v>785.0890886912047</c:v>
                </c:pt>
                <c:pt idx="3">
                  <c:v>752.2674797057024</c:v>
                </c:pt>
                <c:pt idx="4">
                  <c:v>-556.693194667067</c:v>
                </c:pt>
                <c:pt idx="5">
                  <c:v>-757.1854664950411</c:v>
                </c:pt>
                <c:pt idx="6">
                  <c:v>71.40874179741822</c:v>
                </c:pt>
                <c:pt idx="7">
                  <c:v>383.8772664709683</c:v>
                </c:pt>
                <c:pt idx="8">
                  <c:v>902.0374364964964</c:v>
                </c:pt>
                <c:pt idx="9">
                  <c:v>770.7632495219533</c:v>
                </c:pt>
                <c:pt idx="10">
                  <c:v>-215.9530129922736</c:v>
                </c:pt>
                <c:pt idx="11">
                  <c:v>-345.2773973001561</c:v>
                </c:pt>
                <c:pt idx="12">
                  <c:v>-26.54725081071077</c:v>
                </c:pt>
                <c:pt idx="13">
                  <c:v>165.5546330017326</c:v>
                </c:pt>
                <c:pt idx="14">
                  <c:v>915.5862017316117</c:v>
                </c:pt>
                <c:pt idx="15">
                  <c:v>624.5301246921574</c:v>
                </c:pt>
                <c:pt idx="16">
                  <c:v>-335.7404171541756</c:v>
                </c:pt>
                <c:pt idx="17">
                  <c:v>-869.0272798028884</c:v>
                </c:pt>
                <c:pt idx="18">
                  <c:v>-749.3399535527975</c:v>
                </c:pt>
                <c:pt idx="19">
                  <c:v>730.4615216119458</c:v>
                </c:pt>
                <c:pt idx="20">
                  <c:v>870.8427234401726</c:v>
                </c:pt>
                <c:pt idx="21">
                  <c:v>304.2861363331692</c:v>
                </c:pt>
                <c:pt idx="22">
                  <c:v>6.290908465567905</c:v>
                </c:pt>
                <c:pt idx="23">
                  <c:v>-935.8058961847065</c:v>
                </c:pt>
                <c:pt idx="24">
                  <c:v>-956.2073590860834</c:v>
                </c:pt>
                <c:pt idx="25">
                  <c:v>-189.8231465659604</c:v>
                </c:pt>
                <c:pt idx="26">
                  <c:v>-3.769311831894348</c:v>
                </c:pt>
                <c:pt idx="27">
                  <c:v>371.9315320056245</c:v>
                </c:pt>
                <c:pt idx="28">
                  <c:v>244.8733423675818</c:v>
                </c:pt>
                <c:pt idx="29">
                  <c:v>-736.6191153466985</c:v>
                </c:pt>
                <c:pt idx="30">
                  <c:v>-876.2540942695185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'H1'!$H$1</c:f>
              <c:strCache>
                <c:ptCount val="1"/>
                <c:pt idx="0">
                  <c:v>R1DH09_mea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xVal>
            <c:numRef>
              <c:f>'H1'!$B$2:$B$32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</c:numCache>
            </c:numRef>
          </c:xVal>
          <c:yVal>
            <c:numRef>
              <c:f>'H1'!$H$2:$H$32</c:f>
              <c:numCache>
                <c:formatCode>General</c:formatCode>
                <c:ptCount val="31"/>
                <c:pt idx="0">
                  <c:v>-512.0240404306215</c:v>
                </c:pt>
                <c:pt idx="1">
                  <c:v>-67.57637190688308</c:v>
                </c:pt>
                <c:pt idx="2">
                  <c:v>812.5459431299079</c:v>
                </c:pt>
                <c:pt idx="3">
                  <c:v>770.4563577318451</c:v>
                </c:pt>
                <c:pt idx="4">
                  <c:v>-549.0462636687064</c:v>
                </c:pt>
                <c:pt idx="5">
                  <c:v>-754.9580850236401</c:v>
                </c:pt>
                <c:pt idx="6">
                  <c:v>92.34933905262702</c:v>
                </c:pt>
                <c:pt idx="7">
                  <c:v>433.6982737473451</c:v>
                </c:pt>
                <c:pt idx="8">
                  <c:v>894.69332512611</c:v>
                </c:pt>
                <c:pt idx="9">
                  <c:v>768.4048147149424</c:v>
                </c:pt>
                <c:pt idx="10">
                  <c:v>-196.3841068288668</c:v>
                </c:pt>
                <c:pt idx="11">
                  <c:v>-304.314060940769</c:v>
                </c:pt>
                <c:pt idx="12">
                  <c:v>0.0</c:v>
                </c:pt>
                <c:pt idx="13">
                  <c:v>183.4883064520184</c:v>
                </c:pt>
                <c:pt idx="14">
                  <c:v>881.9057806674945</c:v>
                </c:pt>
                <c:pt idx="15">
                  <c:v>585.3683179844874</c:v>
                </c:pt>
                <c:pt idx="16">
                  <c:v>-344.3360458957697</c:v>
                </c:pt>
                <c:pt idx="17">
                  <c:v>-843.2620698636994</c:v>
                </c:pt>
                <c:pt idx="18">
                  <c:v>-714.9135349878195</c:v>
                </c:pt>
                <c:pt idx="19">
                  <c:v>730.5236722602235</c:v>
                </c:pt>
                <c:pt idx="20">
                  <c:v>910.160619704441</c:v>
                </c:pt>
                <c:pt idx="21">
                  <c:v>279.6426916220178</c:v>
                </c:pt>
                <c:pt idx="22">
                  <c:v>-29.73087498399092</c:v>
                </c:pt>
                <c:pt idx="23">
                  <c:v>-898.7661267890228</c:v>
                </c:pt>
                <c:pt idx="24">
                  <c:v>-933.737885105153</c:v>
                </c:pt>
                <c:pt idx="25">
                  <c:v>-153.5886680819306</c:v>
                </c:pt>
                <c:pt idx="26">
                  <c:v>24.8016555452607</c:v>
                </c:pt>
                <c:pt idx="27">
                  <c:v>370.0219347177306</c:v>
                </c:pt>
                <c:pt idx="28">
                  <c:v>243.9131624385958</c:v>
                </c:pt>
                <c:pt idx="29">
                  <c:v>-723.8675596935393</c:v>
                </c:pt>
                <c:pt idx="30">
                  <c:v>-859.6237109658535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6533976"/>
        <c:axId val="2127433896"/>
      </c:scatterChart>
      <c:valAx>
        <c:axId val="2126533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2127433896"/>
        <c:crosses val="autoZero"/>
        <c:crossBetween val="midCat"/>
      </c:valAx>
      <c:valAx>
        <c:axId val="2127433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21265339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3984791222403"/>
          <c:y val="0.000643591963563067"/>
          <c:w val="0.376015208777597"/>
          <c:h val="0.282434886763835"/>
        </c:manualLayout>
      </c:layout>
      <c:overlay val="0"/>
      <c:txPr>
        <a:bodyPr/>
        <a:lstStyle/>
        <a:p>
          <a:pPr>
            <a:defRPr sz="105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33360066102848"/>
          <c:y val="0.03339885898316"/>
          <c:w val="0.90796417808885"/>
          <c:h val="0.9332022820336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'V1'!$C$1</c:f>
              <c:strCache>
                <c:ptCount val="1"/>
                <c:pt idx="0">
                  <c:v>R1DV02_the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xVal>
            <c:numRef>
              <c:f>'V1'!$B$2:$B$32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</c:numCache>
            </c:numRef>
          </c:xVal>
          <c:yVal>
            <c:numRef>
              <c:f>'V1'!$C$2:$C$32</c:f>
              <c:numCache>
                <c:formatCode>General</c:formatCode>
                <c:ptCount val="31"/>
                <c:pt idx="0">
                  <c:v>354.3301765061733</c:v>
                </c:pt>
                <c:pt idx="1">
                  <c:v>794.5381708055544</c:v>
                </c:pt>
                <c:pt idx="2">
                  <c:v>-524.6566125423624</c:v>
                </c:pt>
                <c:pt idx="3">
                  <c:v>-854.5585657956374</c:v>
                </c:pt>
                <c:pt idx="4">
                  <c:v>-346.9807051207918</c:v>
                </c:pt>
                <c:pt idx="5">
                  <c:v>-111.0552250948582</c:v>
                </c:pt>
                <c:pt idx="6">
                  <c:v>1106.05951628659</c:v>
                </c:pt>
                <c:pt idx="7">
                  <c:v>815.640453122747</c:v>
                </c:pt>
                <c:pt idx="8">
                  <c:v>-97.00849596055924</c:v>
                </c:pt>
                <c:pt idx="9">
                  <c:v>-307.2133207049076</c:v>
                </c:pt>
                <c:pt idx="10">
                  <c:v>-699.937785268763</c:v>
                </c:pt>
                <c:pt idx="11">
                  <c:v>-894.6923672575535</c:v>
                </c:pt>
                <c:pt idx="12">
                  <c:v>827.6673564093784</c:v>
                </c:pt>
                <c:pt idx="13">
                  <c:v>655.802114277071</c:v>
                </c:pt>
                <c:pt idx="14">
                  <c:v>428.5269287382282</c:v>
                </c:pt>
                <c:pt idx="15">
                  <c:v>-183.6713768549464</c:v>
                </c:pt>
                <c:pt idx="16">
                  <c:v>-1032.167691513736</c:v>
                </c:pt>
                <c:pt idx="17">
                  <c:v>60.58754376800344</c:v>
                </c:pt>
                <c:pt idx="18">
                  <c:v>272.7240356840827</c:v>
                </c:pt>
                <c:pt idx="19">
                  <c:v>955.4864314264832</c:v>
                </c:pt>
                <c:pt idx="20">
                  <c:v>583.075272349886</c:v>
                </c:pt>
                <c:pt idx="21">
                  <c:v>-882.613340503397</c:v>
                </c:pt>
                <c:pt idx="22">
                  <c:v>-744.991971517348</c:v>
                </c:pt>
                <c:pt idx="23">
                  <c:v>-483.1820123117892</c:v>
                </c:pt>
                <c:pt idx="24">
                  <c:v>-405.9221537523151</c:v>
                </c:pt>
                <c:pt idx="25">
                  <c:v>739.3690604519037</c:v>
                </c:pt>
                <c:pt idx="26">
                  <c:v>1072.18523480565</c:v>
                </c:pt>
                <c:pt idx="27">
                  <c:v>-205.8225336611929</c:v>
                </c:pt>
                <c:pt idx="28">
                  <c:v>-276.317204611132</c:v>
                </c:pt>
                <c:pt idx="29">
                  <c:v>-985.7484383125895</c:v>
                </c:pt>
                <c:pt idx="30">
                  <c:v>-479.4547273128114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'V1'!$D$1</c:f>
              <c:strCache>
                <c:ptCount val="1"/>
                <c:pt idx="0">
                  <c:v>R1DV02_mea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ln>
                <a:solidFill>
                  <a:schemeClr val="tx1"/>
                </a:solidFill>
              </a:ln>
            </c:spPr>
          </c:marker>
          <c:xVal>
            <c:numRef>
              <c:f>'V1'!$B$2:$B$32</c:f>
              <c:numCache>
                <c:formatCode>General</c:formatCode>
                <c:ptCount val="3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</c:numCache>
            </c:numRef>
          </c:xVal>
          <c:yVal>
            <c:numRef>
              <c:f>'V1'!$D$2:$D$32</c:f>
              <c:numCache>
                <c:formatCode>General</c:formatCode>
                <c:ptCount val="31"/>
                <c:pt idx="0">
                  <c:v>285.2768976180281</c:v>
                </c:pt>
                <c:pt idx="1">
                  <c:v>684.0423808071782</c:v>
                </c:pt>
                <c:pt idx="2">
                  <c:v>-528.4435762082295</c:v>
                </c:pt>
                <c:pt idx="3">
                  <c:v>-821.7515710924479</c:v>
                </c:pt>
                <c:pt idx="4">
                  <c:v>-250.5981010166022</c:v>
                </c:pt>
                <c:pt idx="5">
                  <c:v>-66.74124243480902</c:v>
                </c:pt>
                <c:pt idx="6">
                  <c:v>1024.08841333754</c:v>
                </c:pt>
                <c:pt idx="7">
                  <c:v>716.484934905839</c:v>
                </c:pt>
                <c:pt idx="8">
                  <c:v>-123.7814364537511</c:v>
                </c:pt>
                <c:pt idx="9">
                  <c:v>-325.2619211790991</c:v>
                </c:pt>
                <c:pt idx="10">
                  <c:v>-595.4264291648624</c:v>
                </c:pt>
                <c:pt idx="11">
                  <c:v>-747.3224108336374</c:v>
                </c:pt>
                <c:pt idx="12">
                  <c:v>781.6049375169285</c:v>
                </c:pt>
                <c:pt idx="13">
                  <c:v>613.6907580120315</c:v>
                </c:pt>
                <c:pt idx="14">
                  <c:v>335.8671732776136</c:v>
                </c:pt>
                <c:pt idx="15">
                  <c:v>-199.8949832603564</c:v>
                </c:pt>
                <c:pt idx="16">
                  <c:v>-911.5651135887579</c:v>
                </c:pt>
                <c:pt idx="17">
                  <c:v>84.35668189668775</c:v>
                </c:pt>
                <c:pt idx="18">
                  <c:v>267.733561862362</c:v>
                </c:pt>
                <c:pt idx="19">
                  <c:v>818.609917750124</c:v>
                </c:pt>
                <c:pt idx="20">
                  <c:v>510.2284977344866</c:v>
                </c:pt>
                <c:pt idx="21">
                  <c:v>-795.2450924232354</c:v>
                </c:pt>
                <c:pt idx="22">
                  <c:v>-682.487696246373</c:v>
                </c:pt>
                <c:pt idx="23">
                  <c:v>-416.6637010913077</c:v>
                </c:pt>
                <c:pt idx="24">
                  <c:v>-362.4826050846953</c:v>
                </c:pt>
                <c:pt idx="25">
                  <c:v>669.2117485192335</c:v>
                </c:pt>
                <c:pt idx="26">
                  <c:v>967.4673718832853</c:v>
                </c:pt>
                <c:pt idx="27">
                  <c:v>-179.356674516136</c:v>
                </c:pt>
                <c:pt idx="28">
                  <c:v>-237.5179301194152</c:v>
                </c:pt>
                <c:pt idx="29">
                  <c:v>-907.2756636989567</c:v>
                </c:pt>
                <c:pt idx="30">
                  <c:v>-439.0000775863564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9109192"/>
        <c:axId val="2130362552"/>
      </c:scatterChart>
      <c:valAx>
        <c:axId val="2139109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zh-CN"/>
          </a:p>
        </c:txPr>
        <c:crossAx val="2130362552"/>
        <c:crosses val="autoZero"/>
        <c:crossBetween val="midCat"/>
      </c:valAx>
      <c:valAx>
        <c:axId val="2130362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2139109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1976146992378"/>
          <c:y val="0.00385481700956902"/>
          <c:w val="0.378023845125032"/>
          <c:h val="0.222457100564683"/>
        </c:manualLayout>
      </c:layout>
      <c:overlay val="0"/>
      <c:txPr>
        <a:bodyPr/>
        <a:lstStyle/>
        <a:p>
          <a:pPr>
            <a:defRPr sz="11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15822989364818"/>
          <c:y val="0.128323642237028"/>
          <c:w val="0.855053149606299"/>
          <c:h val="0.76317512394284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Qx:Optimized model</c:v>
                </c:pt>
              </c:strCache>
            </c:strRef>
          </c:tx>
          <c:xVal>
            <c:numRef>
              <c:f>Sheet3!$A$2:$A$20</c:f>
              <c:numCache>
                <c:formatCode>General</c:formatCode>
                <c:ptCount val="19"/>
                <c:pt idx="0">
                  <c:v>1000.0</c:v>
                </c:pt>
                <c:pt idx="1">
                  <c:v>2000.0</c:v>
                </c:pt>
                <c:pt idx="2">
                  <c:v>3000.0</c:v>
                </c:pt>
                <c:pt idx="3">
                  <c:v>4000.0</c:v>
                </c:pt>
                <c:pt idx="4">
                  <c:v>5000.0</c:v>
                </c:pt>
                <c:pt idx="5">
                  <c:v>6000.0</c:v>
                </c:pt>
                <c:pt idx="6">
                  <c:v>7000.0</c:v>
                </c:pt>
                <c:pt idx="7">
                  <c:v>8000.0</c:v>
                </c:pt>
                <c:pt idx="8">
                  <c:v>9000.0</c:v>
                </c:pt>
                <c:pt idx="9">
                  <c:v>10000.0</c:v>
                </c:pt>
                <c:pt idx="10">
                  <c:v>11000.0</c:v>
                </c:pt>
                <c:pt idx="11">
                  <c:v>12000.0</c:v>
                </c:pt>
                <c:pt idx="12">
                  <c:v>13000.0</c:v>
                </c:pt>
                <c:pt idx="13">
                  <c:v>14000.0</c:v>
                </c:pt>
                <c:pt idx="14">
                  <c:v>15000.0</c:v>
                </c:pt>
                <c:pt idx="15">
                  <c:v>16000.0</c:v>
                </c:pt>
                <c:pt idx="16">
                  <c:v>17000.0</c:v>
                </c:pt>
                <c:pt idx="17">
                  <c:v>18000.0</c:v>
                </c:pt>
                <c:pt idx="18">
                  <c:v>19000.0</c:v>
                </c:pt>
              </c:numCache>
            </c:numRef>
          </c:xVal>
          <c:yVal>
            <c:numRef>
              <c:f>Sheet3!$B$2:$B$20</c:f>
              <c:numCache>
                <c:formatCode>General</c:formatCode>
                <c:ptCount val="19"/>
                <c:pt idx="0">
                  <c:v>0.8689</c:v>
                </c:pt>
                <c:pt idx="1">
                  <c:v>0.8529</c:v>
                </c:pt>
                <c:pt idx="2">
                  <c:v>0.8438</c:v>
                </c:pt>
                <c:pt idx="3">
                  <c:v>0.8348</c:v>
                </c:pt>
                <c:pt idx="4">
                  <c:v>0.8328</c:v>
                </c:pt>
                <c:pt idx="5">
                  <c:v>0.8298</c:v>
                </c:pt>
                <c:pt idx="6">
                  <c:v>0.8278</c:v>
                </c:pt>
                <c:pt idx="7">
                  <c:v>0.8248</c:v>
                </c:pt>
                <c:pt idx="8">
                  <c:v>0.8238</c:v>
                </c:pt>
                <c:pt idx="9">
                  <c:v>0.8238</c:v>
                </c:pt>
                <c:pt idx="10">
                  <c:v>0.8268</c:v>
                </c:pt>
                <c:pt idx="11">
                  <c:v>0.8308</c:v>
                </c:pt>
                <c:pt idx="12">
                  <c:v>0.8378</c:v>
                </c:pt>
                <c:pt idx="13">
                  <c:v>0.8438</c:v>
                </c:pt>
                <c:pt idx="14">
                  <c:v>0.8539</c:v>
                </c:pt>
                <c:pt idx="15">
                  <c:v>0.8549</c:v>
                </c:pt>
                <c:pt idx="16">
                  <c:v>0.8609</c:v>
                </c:pt>
                <c:pt idx="17">
                  <c:v>0.8679</c:v>
                </c:pt>
                <c:pt idx="18">
                  <c:v>0.8649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Qy:Optimized model</c:v>
                </c:pt>
              </c:strCache>
            </c:strRef>
          </c:tx>
          <c:xVal>
            <c:numRef>
              <c:f>Sheet3!$A$2:$A$20</c:f>
              <c:numCache>
                <c:formatCode>General</c:formatCode>
                <c:ptCount val="19"/>
                <c:pt idx="0">
                  <c:v>1000.0</c:v>
                </c:pt>
                <c:pt idx="1">
                  <c:v>2000.0</c:v>
                </c:pt>
                <c:pt idx="2">
                  <c:v>3000.0</c:v>
                </c:pt>
                <c:pt idx="3">
                  <c:v>4000.0</c:v>
                </c:pt>
                <c:pt idx="4">
                  <c:v>5000.0</c:v>
                </c:pt>
                <c:pt idx="5">
                  <c:v>6000.0</c:v>
                </c:pt>
                <c:pt idx="6">
                  <c:v>7000.0</c:v>
                </c:pt>
                <c:pt idx="7">
                  <c:v>8000.0</c:v>
                </c:pt>
                <c:pt idx="8">
                  <c:v>9000.0</c:v>
                </c:pt>
                <c:pt idx="9">
                  <c:v>10000.0</c:v>
                </c:pt>
                <c:pt idx="10">
                  <c:v>11000.0</c:v>
                </c:pt>
                <c:pt idx="11">
                  <c:v>12000.0</c:v>
                </c:pt>
                <c:pt idx="12">
                  <c:v>13000.0</c:v>
                </c:pt>
                <c:pt idx="13">
                  <c:v>14000.0</c:v>
                </c:pt>
                <c:pt idx="14">
                  <c:v>15000.0</c:v>
                </c:pt>
                <c:pt idx="15">
                  <c:v>16000.0</c:v>
                </c:pt>
                <c:pt idx="16">
                  <c:v>17000.0</c:v>
                </c:pt>
                <c:pt idx="17">
                  <c:v>18000.0</c:v>
                </c:pt>
                <c:pt idx="18">
                  <c:v>19000.0</c:v>
                </c:pt>
              </c:numCache>
            </c:numRef>
          </c:xVal>
          <c:yVal>
            <c:numRef>
              <c:f>Sheet3!$C$2:$C$20</c:f>
              <c:numCache>
                <c:formatCode>General</c:formatCode>
                <c:ptCount val="19"/>
                <c:pt idx="0">
                  <c:v>0.766800000000001</c:v>
                </c:pt>
                <c:pt idx="1">
                  <c:v>0.765800000000001</c:v>
                </c:pt>
                <c:pt idx="2">
                  <c:v>0.762800000000001</c:v>
                </c:pt>
                <c:pt idx="3">
                  <c:v>0.762800000000001</c:v>
                </c:pt>
                <c:pt idx="4">
                  <c:v>0.759800000000001</c:v>
                </c:pt>
                <c:pt idx="5">
                  <c:v>0.758800000000001</c:v>
                </c:pt>
                <c:pt idx="6">
                  <c:v>0.762800000000001</c:v>
                </c:pt>
                <c:pt idx="7">
                  <c:v>0.764800000000001</c:v>
                </c:pt>
                <c:pt idx="8">
                  <c:v>0.774800000000001</c:v>
                </c:pt>
                <c:pt idx="9">
                  <c:v>0.778800000000001</c:v>
                </c:pt>
                <c:pt idx="10">
                  <c:v>0.768800000000001</c:v>
                </c:pt>
                <c:pt idx="11">
                  <c:v>0.762800000000001</c:v>
                </c:pt>
                <c:pt idx="12">
                  <c:v>0.769800000000001</c:v>
                </c:pt>
                <c:pt idx="13">
                  <c:v>0.773800000000001</c:v>
                </c:pt>
                <c:pt idx="14">
                  <c:v>0.772800000000001</c:v>
                </c:pt>
                <c:pt idx="15">
                  <c:v>0.7818</c:v>
                </c:pt>
                <c:pt idx="16">
                  <c:v>0.773800000000001</c:v>
                </c:pt>
                <c:pt idx="17">
                  <c:v>0.768800000000001</c:v>
                </c:pt>
                <c:pt idx="18">
                  <c:v>0.765800000000001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5234728"/>
        <c:axId val="-1174205528"/>
      </c:scatterChart>
      <c:valAx>
        <c:axId val="-1165234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altLang="zh-CN" sz="1600" dirty="0" smtClean="0"/>
                  <a:t>Turn</a:t>
                </a:r>
                <a:r>
                  <a:rPr lang="en-US" altLang="zh-CN" sz="1600" baseline="0" dirty="0" smtClean="0"/>
                  <a:t> </a:t>
                </a:r>
                <a:r>
                  <a:rPr lang="en-US" altLang="zh-CN" sz="1600" baseline="0" dirty="0"/>
                  <a:t>Number</a:t>
                </a:r>
                <a:endParaRPr lang="zh-CN" alt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174205528"/>
        <c:crosses val="autoZero"/>
        <c:crossBetween val="midCat"/>
      </c:valAx>
      <c:valAx>
        <c:axId val="-1174205528"/>
        <c:scaling>
          <c:orientation val="minMax"/>
          <c:max val="0.95"/>
          <c:min val="0.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zh-CN"/>
          </a:p>
        </c:txPr>
        <c:crossAx val="-11652347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24437990561196"/>
          <c:y val="0.0211972541893802"/>
          <c:w val="0.611991036891454"/>
          <c:h val="0.1674343832021"/>
        </c:manualLayout>
      </c:layout>
      <c:overlay val="0"/>
      <c:txPr>
        <a:bodyPr/>
        <a:lstStyle/>
        <a:p>
          <a:pPr>
            <a:defRPr sz="1600" b="1"/>
          </a:pPr>
          <a:endParaRPr lang="zh-CN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6057883785935"/>
          <c:y val="0.0398332432187786"/>
          <c:w val="0.626719885812784"/>
          <c:h val="0.9203335135624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Sheet6!$J$1</c:f>
              <c:strCache>
                <c:ptCount val="1"/>
                <c:pt idx="0">
                  <c:v>trace=1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Sheet6!$J$2:$J$33</c:f>
              <c:numCache>
                <c:formatCode>General</c:formatCode>
                <c:ptCount val="32"/>
                <c:pt idx="0">
                  <c:v>-82.959541905321</c:v>
                </c:pt>
                <c:pt idx="1">
                  <c:v>-86.91292797734476</c:v>
                </c:pt>
                <c:pt idx="2">
                  <c:v>45.64527624904471</c:v>
                </c:pt>
                <c:pt idx="3">
                  <c:v>112.9099489055994</c:v>
                </c:pt>
                <c:pt idx="4">
                  <c:v>18.30642363741021</c:v>
                </c:pt>
                <c:pt idx="5">
                  <c:v>0.0</c:v>
                </c:pt>
                <c:pt idx="6">
                  <c:v>-152.1352263194465</c:v>
                </c:pt>
                <c:pt idx="7">
                  <c:v>-111.8492970865465</c:v>
                </c:pt>
                <c:pt idx="8">
                  <c:v>24.66639861271972</c:v>
                </c:pt>
                <c:pt idx="9">
                  <c:v>54.18951211085651</c:v>
                </c:pt>
                <c:pt idx="10">
                  <c:v>86.1756670328887</c:v>
                </c:pt>
                <c:pt idx="11">
                  <c:v>110.3939491734977</c:v>
                </c:pt>
                <c:pt idx="12">
                  <c:v>-120.952865669725</c:v>
                </c:pt>
                <c:pt idx="13">
                  <c:v>-93.24013558889272</c:v>
                </c:pt>
                <c:pt idx="14">
                  <c:v>-39.68865325366799</c:v>
                </c:pt>
                <c:pt idx="15">
                  <c:v>34.08125636160311</c:v>
                </c:pt>
                <c:pt idx="16">
                  <c:v>106.4585988388457</c:v>
                </c:pt>
                <c:pt idx="17">
                  <c:v>132.7579207396954</c:v>
                </c:pt>
                <c:pt idx="18">
                  <c:v>-11.25926310063392</c:v>
                </c:pt>
                <c:pt idx="19">
                  <c:v>-74.01532196963552</c:v>
                </c:pt>
                <c:pt idx="20">
                  <c:v>-121.2976292777598</c:v>
                </c:pt>
                <c:pt idx="21">
                  <c:v>-74.1352827859076</c:v>
                </c:pt>
                <c:pt idx="22">
                  <c:v>113.0532385743286</c:v>
                </c:pt>
                <c:pt idx="23">
                  <c:v>102.5180049636128</c:v>
                </c:pt>
                <c:pt idx="24">
                  <c:v>65.06439308291652</c:v>
                </c:pt>
                <c:pt idx="25">
                  <c:v>54.08438335378084</c:v>
                </c:pt>
                <c:pt idx="26">
                  <c:v>-98.96499284621282</c:v>
                </c:pt>
                <c:pt idx="27">
                  <c:v>-143.2237389861153</c:v>
                </c:pt>
                <c:pt idx="28">
                  <c:v>26.55503469133689</c:v>
                </c:pt>
                <c:pt idx="29">
                  <c:v>30.41127053860877</c:v>
                </c:pt>
                <c:pt idx="30">
                  <c:v>136.4024327735808</c:v>
                </c:pt>
                <c:pt idx="31">
                  <c:v>64.88596543004557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Sheet6!$K$1</c:f>
              <c:strCache>
                <c:ptCount val="1"/>
                <c:pt idx="0">
                  <c:v>trace=5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Sheet6!$K$2:$K$33</c:f>
              <c:numCache>
                <c:formatCode>General</c:formatCode>
                <c:ptCount val="32"/>
                <c:pt idx="0">
                  <c:v>-69.24764257384933</c:v>
                </c:pt>
                <c:pt idx="1">
                  <c:v>-108.815205615177</c:v>
                </c:pt>
                <c:pt idx="2">
                  <c:v>56.14672595794458</c:v>
                </c:pt>
                <c:pt idx="3">
                  <c:v>149.7662299385271</c:v>
                </c:pt>
                <c:pt idx="4">
                  <c:v>22.83612249504791</c:v>
                </c:pt>
                <c:pt idx="5">
                  <c:v>0.0</c:v>
                </c:pt>
                <c:pt idx="6">
                  <c:v>-184.708697766554</c:v>
                </c:pt>
                <c:pt idx="7">
                  <c:v>-146.9036051374833</c:v>
                </c:pt>
                <c:pt idx="8">
                  <c:v>29.5017618054475</c:v>
                </c:pt>
                <c:pt idx="9">
                  <c:v>54.80749079512986</c:v>
                </c:pt>
                <c:pt idx="10">
                  <c:v>100.2492616655701</c:v>
                </c:pt>
                <c:pt idx="11">
                  <c:v>139.7525366240569</c:v>
                </c:pt>
                <c:pt idx="12">
                  <c:v>-147.0193859874873</c:v>
                </c:pt>
                <c:pt idx="13">
                  <c:v>-115.2100513156028</c:v>
                </c:pt>
                <c:pt idx="14">
                  <c:v>-56.43856485187759</c:v>
                </c:pt>
                <c:pt idx="15">
                  <c:v>33.45733577547196</c:v>
                </c:pt>
                <c:pt idx="16">
                  <c:v>112.538448858468</c:v>
                </c:pt>
                <c:pt idx="17">
                  <c:v>148.7963563969027</c:v>
                </c:pt>
                <c:pt idx="18">
                  <c:v>-14.73510356929508</c:v>
                </c:pt>
                <c:pt idx="19">
                  <c:v>-42.20237117829981</c:v>
                </c:pt>
                <c:pt idx="20">
                  <c:v>-158.2774146203851</c:v>
                </c:pt>
                <c:pt idx="21">
                  <c:v>-97.67858908164308</c:v>
                </c:pt>
                <c:pt idx="22">
                  <c:v>128.3622544612166</c:v>
                </c:pt>
                <c:pt idx="23">
                  <c:v>121.2829302666675</c:v>
                </c:pt>
                <c:pt idx="24">
                  <c:v>78.63418120326237</c:v>
                </c:pt>
                <c:pt idx="25">
                  <c:v>68.46265473758704</c:v>
                </c:pt>
                <c:pt idx="26">
                  <c:v>-114.378177487697</c:v>
                </c:pt>
                <c:pt idx="27">
                  <c:v>-175.9440118008666</c:v>
                </c:pt>
                <c:pt idx="28">
                  <c:v>26.30147170405514</c:v>
                </c:pt>
                <c:pt idx="29">
                  <c:v>38.93146012111524</c:v>
                </c:pt>
                <c:pt idx="30">
                  <c:v>169.9293412242193</c:v>
                </c:pt>
                <c:pt idx="31">
                  <c:v>78.33919987346748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Sheet6!$L$1</c:f>
              <c:strCache>
                <c:ptCount val="1"/>
                <c:pt idx="0">
                  <c:v>trace=10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Sheet6!$L$2:$L$33</c:f>
              <c:numCache>
                <c:formatCode>General</c:formatCode>
                <c:ptCount val="32"/>
                <c:pt idx="0">
                  <c:v>-27.52557816969293</c:v>
                </c:pt>
                <c:pt idx="1">
                  <c:v>-80.24179792670097</c:v>
                </c:pt>
                <c:pt idx="2">
                  <c:v>50.81886357563279</c:v>
                </c:pt>
                <c:pt idx="3">
                  <c:v>123.9842608557605</c:v>
                </c:pt>
                <c:pt idx="4">
                  <c:v>22.36155957385998</c:v>
                </c:pt>
                <c:pt idx="5">
                  <c:v>0.0</c:v>
                </c:pt>
                <c:pt idx="6">
                  <c:v>-135.2837900929938</c:v>
                </c:pt>
                <c:pt idx="7">
                  <c:v>-97.07456671354943</c:v>
                </c:pt>
                <c:pt idx="8">
                  <c:v>25.72202402280861</c:v>
                </c:pt>
                <c:pt idx="9">
                  <c:v>54.74343090063295</c:v>
                </c:pt>
                <c:pt idx="10">
                  <c:v>74.89581710426593</c:v>
                </c:pt>
                <c:pt idx="11">
                  <c:v>93.24984862799607</c:v>
                </c:pt>
                <c:pt idx="12">
                  <c:v>-112.6979558640846</c:v>
                </c:pt>
                <c:pt idx="13">
                  <c:v>-86.40798874666281</c:v>
                </c:pt>
                <c:pt idx="14">
                  <c:v>-48.69170082378896</c:v>
                </c:pt>
                <c:pt idx="15">
                  <c:v>27.04910974816449</c:v>
                </c:pt>
                <c:pt idx="16">
                  <c:v>99.88714056661435</c:v>
                </c:pt>
                <c:pt idx="17">
                  <c:v>122.1781548252856</c:v>
                </c:pt>
                <c:pt idx="18">
                  <c:v>-9.490115728213471</c:v>
                </c:pt>
                <c:pt idx="19">
                  <c:v>-30.36479380302269</c:v>
                </c:pt>
                <c:pt idx="20">
                  <c:v>-115.9790377157155</c:v>
                </c:pt>
                <c:pt idx="21">
                  <c:v>-73.66106790596762</c:v>
                </c:pt>
                <c:pt idx="22">
                  <c:v>95.67562366316762</c:v>
                </c:pt>
                <c:pt idx="23">
                  <c:v>89.42776434328401</c:v>
                </c:pt>
                <c:pt idx="24">
                  <c:v>64.42299533652603</c:v>
                </c:pt>
                <c:pt idx="25">
                  <c:v>60.136463125716</c:v>
                </c:pt>
                <c:pt idx="26">
                  <c:v>-86.85355569078388</c:v>
                </c:pt>
                <c:pt idx="27">
                  <c:v>-127.4314404409187</c:v>
                </c:pt>
                <c:pt idx="28">
                  <c:v>9.514665117322868</c:v>
                </c:pt>
                <c:pt idx="29">
                  <c:v>26.13876254064887</c:v>
                </c:pt>
                <c:pt idx="30">
                  <c:v>128.0353686620376</c:v>
                </c:pt>
                <c:pt idx="31">
                  <c:v>54.10688916486599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Sheet6!$M$1</c:f>
              <c:strCache>
                <c:ptCount val="1"/>
                <c:pt idx="0">
                  <c:v>trace=15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Sheet6!$M$2:$M$33</c:f>
              <c:numCache>
                <c:formatCode>General</c:formatCode>
                <c:ptCount val="32"/>
                <c:pt idx="0">
                  <c:v>-29.57246558902271</c:v>
                </c:pt>
                <c:pt idx="1">
                  <c:v>-79.90778786063234</c:v>
                </c:pt>
                <c:pt idx="2">
                  <c:v>68.35469047974862</c:v>
                </c:pt>
                <c:pt idx="3">
                  <c:v>122.3883539879649</c:v>
                </c:pt>
                <c:pt idx="4">
                  <c:v>24.30395147905973</c:v>
                </c:pt>
                <c:pt idx="5">
                  <c:v>0.0</c:v>
                </c:pt>
                <c:pt idx="6">
                  <c:v>-140.0242774009383</c:v>
                </c:pt>
                <c:pt idx="7">
                  <c:v>-99.96769669485483</c:v>
                </c:pt>
                <c:pt idx="8">
                  <c:v>23.6172135616223</c:v>
                </c:pt>
                <c:pt idx="9">
                  <c:v>57.85313023590601</c:v>
                </c:pt>
                <c:pt idx="10">
                  <c:v>80.58545040623423</c:v>
                </c:pt>
                <c:pt idx="11">
                  <c:v>98.39756160371342</c:v>
                </c:pt>
                <c:pt idx="12">
                  <c:v>-113.8673131871928</c:v>
                </c:pt>
                <c:pt idx="13">
                  <c:v>-87.08491725298353</c:v>
                </c:pt>
                <c:pt idx="14">
                  <c:v>-43.9133498881633</c:v>
                </c:pt>
                <c:pt idx="15">
                  <c:v>26.13810910910824</c:v>
                </c:pt>
                <c:pt idx="16">
                  <c:v>103.3636643508637</c:v>
                </c:pt>
                <c:pt idx="17">
                  <c:v>128.8378179043596</c:v>
                </c:pt>
                <c:pt idx="18">
                  <c:v>-10.14508472884302</c:v>
                </c:pt>
                <c:pt idx="19">
                  <c:v>-26.47133275807909</c:v>
                </c:pt>
                <c:pt idx="20">
                  <c:v>-119.4808264381049</c:v>
                </c:pt>
                <c:pt idx="21">
                  <c:v>-75.07941238206773</c:v>
                </c:pt>
                <c:pt idx="22">
                  <c:v>105.2274641696553</c:v>
                </c:pt>
                <c:pt idx="23">
                  <c:v>88.61314925090124</c:v>
                </c:pt>
                <c:pt idx="24">
                  <c:v>65.79890174821832</c:v>
                </c:pt>
                <c:pt idx="25">
                  <c:v>54.28271089341526</c:v>
                </c:pt>
                <c:pt idx="26">
                  <c:v>-93.3170245853418</c:v>
                </c:pt>
                <c:pt idx="27">
                  <c:v>-132.5689709540563</c:v>
                </c:pt>
                <c:pt idx="28">
                  <c:v>14.66319024847828</c:v>
                </c:pt>
                <c:pt idx="29">
                  <c:v>24.53380884801964</c:v>
                </c:pt>
                <c:pt idx="30">
                  <c:v>129.407616411777</c:v>
                </c:pt>
                <c:pt idx="31">
                  <c:v>57.88049670030199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Sheet6!$N$1</c:f>
              <c:strCache>
                <c:ptCount val="1"/>
                <c:pt idx="0">
                  <c:v>trace=20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Sheet6!$N$2:$N$33</c:f>
              <c:numCache>
                <c:formatCode>General</c:formatCode>
                <c:ptCount val="32"/>
                <c:pt idx="0">
                  <c:v>-36.9281024535365</c:v>
                </c:pt>
                <c:pt idx="1">
                  <c:v>-88.8645082895986</c:v>
                </c:pt>
                <c:pt idx="2">
                  <c:v>64.345603419088</c:v>
                </c:pt>
                <c:pt idx="3">
                  <c:v>129.7390525077553</c:v>
                </c:pt>
                <c:pt idx="4">
                  <c:v>29.09618505139044</c:v>
                </c:pt>
                <c:pt idx="5">
                  <c:v>0.0</c:v>
                </c:pt>
                <c:pt idx="6">
                  <c:v>-151.908856237487</c:v>
                </c:pt>
                <c:pt idx="7">
                  <c:v>-111.493417563247</c:v>
                </c:pt>
                <c:pt idx="8">
                  <c:v>25.96424562735159</c:v>
                </c:pt>
                <c:pt idx="9">
                  <c:v>56.68123800504679</c:v>
                </c:pt>
                <c:pt idx="10">
                  <c:v>96.7108249078399</c:v>
                </c:pt>
                <c:pt idx="11">
                  <c:v>129.5544003153326</c:v>
                </c:pt>
                <c:pt idx="12">
                  <c:v>-115.394358797547</c:v>
                </c:pt>
                <c:pt idx="13">
                  <c:v>-94.72532928312468</c:v>
                </c:pt>
                <c:pt idx="14">
                  <c:v>-73.02134555376738</c:v>
                </c:pt>
                <c:pt idx="15">
                  <c:v>26.60503401855119</c:v>
                </c:pt>
                <c:pt idx="16">
                  <c:v>115.1347014532337</c:v>
                </c:pt>
                <c:pt idx="17">
                  <c:v>141.216119330618</c:v>
                </c:pt>
                <c:pt idx="18">
                  <c:v>-7.579132972654032</c:v>
                </c:pt>
                <c:pt idx="19">
                  <c:v>-10.98968420109754</c:v>
                </c:pt>
                <c:pt idx="20">
                  <c:v>-120.1142934986045</c:v>
                </c:pt>
                <c:pt idx="21">
                  <c:v>-77.2546632753401</c:v>
                </c:pt>
                <c:pt idx="22">
                  <c:v>117.8731440228032</c:v>
                </c:pt>
                <c:pt idx="23">
                  <c:v>101.3621408306815</c:v>
                </c:pt>
                <c:pt idx="24">
                  <c:v>65.37882307809943</c:v>
                </c:pt>
                <c:pt idx="25">
                  <c:v>53.85329568478814</c:v>
                </c:pt>
                <c:pt idx="26">
                  <c:v>-100.747172618512</c:v>
                </c:pt>
                <c:pt idx="27">
                  <c:v>-142.6121055398239</c:v>
                </c:pt>
                <c:pt idx="28">
                  <c:v>14.5328964024415</c:v>
                </c:pt>
                <c:pt idx="29">
                  <c:v>30.47502559812308</c:v>
                </c:pt>
                <c:pt idx="30">
                  <c:v>134.6704279480287</c:v>
                </c:pt>
                <c:pt idx="31">
                  <c:v>60.2674226482572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7337368"/>
        <c:axId val="-678874952"/>
      </c:scatterChart>
      <c:valAx>
        <c:axId val="2127337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zh-CN"/>
          </a:p>
        </c:txPr>
        <c:crossAx val="-678874952"/>
        <c:crosses val="autoZero"/>
        <c:crossBetween val="midCat"/>
      </c:valAx>
      <c:valAx>
        <c:axId val="-678874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zh-CN"/>
          </a:p>
        </c:txPr>
        <c:crossAx val="21273373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211614956244"/>
          <c:y val="0.183640738091309"/>
          <c:w val="0.254701670644391"/>
          <c:h val="0.581936460042299"/>
        </c:manualLayout>
      </c:layout>
      <c:overlay val="0"/>
      <c:txPr>
        <a:bodyPr/>
        <a:lstStyle/>
        <a:p>
          <a:pPr>
            <a:defRPr sz="1400"/>
          </a:pPr>
          <a:endParaRPr lang="zh-CN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284480568962"/>
          <c:y val="0.143345331833522"/>
          <c:w val="0.64506815680298"/>
          <c:h val="0.80378552680914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Sheet6!$J$1</c:f>
              <c:strCache>
                <c:ptCount val="1"/>
                <c:pt idx="0">
                  <c:v>trace=1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Sheet6!$J$2:$J$33</c:f>
              <c:numCache>
                <c:formatCode>General</c:formatCode>
                <c:ptCount val="32"/>
                <c:pt idx="0">
                  <c:v>46.65175208396359</c:v>
                </c:pt>
                <c:pt idx="1">
                  <c:v>145.2482193096698</c:v>
                </c:pt>
                <c:pt idx="2">
                  <c:v>0.0</c:v>
                </c:pt>
                <c:pt idx="3">
                  <c:v>-25.51430062544494</c:v>
                </c:pt>
                <c:pt idx="4">
                  <c:v>-110.535689910811</c:v>
                </c:pt>
                <c:pt idx="5">
                  <c:v>-73.8758251896774</c:v>
                </c:pt>
                <c:pt idx="6">
                  <c:v>115.7134916619867</c:v>
                </c:pt>
                <c:pt idx="7">
                  <c:v>97.08757792328115</c:v>
                </c:pt>
                <c:pt idx="8">
                  <c:v>63.90202535267881</c:v>
                </c:pt>
                <c:pt idx="9">
                  <c:v>48.64895461058681</c:v>
                </c:pt>
                <c:pt idx="10">
                  <c:v>-111.0835452230837</c:v>
                </c:pt>
                <c:pt idx="11">
                  <c:v>-157.5986454010346</c:v>
                </c:pt>
                <c:pt idx="12">
                  <c:v>30.27985290476001</c:v>
                </c:pt>
                <c:pt idx="13">
                  <c:v>45.25521576423368</c:v>
                </c:pt>
                <c:pt idx="14">
                  <c:v>91.48277757308794</c:v>
                </c:pt>
                <c:pt idx="15">
                  <c:v>39.58631032930801</c:v>
                </c:pt>
                <c:pt idx="16">
                  <c:v>-65.2671275197179</c:v>
                </c:pt>
                <c:pt idx="17">
                  <c:v>-82.86087876082748</c:v>
                </c:pt>
                <c:pt idx="18">
                  <c:v>89.07299665299487</c:v>
                </c:pt>
                <c:pt idx="19">
                  <c:v>56.72767417403793</c:v>
                </c:pt>
                <c:pt idx="20">
                  <c:v>27.14143155124983</c:v>
                </c:pt>
                <c:pt idx="21">
                  <c:v>0.0</c:v>
                </c:pt>
                <c:pt idx="22">
                  <c:v>-152.751252523002</c:v>
                </c:pt>
                <c:pt idx="23">
                  <c:v>-109.5944601667482</c:v>
                </c:pt>
                <c:pt idx="24">
                  <c:v>25.34474416088389</c:v>
                </c:pt>
                <c:pt idx="25">
                  <c:v>45.33170071265234</c:v>
                </c:pt>
                <c:pt idx="26">
                  <c:v>91.63903747670074</c:v>
                </c:pt>
                <c:pt idx="27">
                  <c:v>111.4985051355172</c:v>
                </c:pt>
                <c:pt idx="28">
                  <c:v>-108.8296984477008</c:v>
                </c:pt>
                <c:pt idx="29">
                  <c:v>-94.78029103503438</c:v>
                </c:pt>
                <c:pt idx="30">
                  <c:v>-47.1423418276981</c:v>
                </c:pt>
                <c:pt idx="31">
                  <c:v>2.493667000071511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Sheet6!$K$1</c:f>
              <c:strCache>
                <c:ptCount val="1"/>
                <c:pt idx="0">
                  <c:v>trace=5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Sheet6!$K$2:$K$33</c:f>
              <c:numCache>
                <c:formatCode>General</c:formatCode>
                <c:ptCount val="32"/>
                <c:pt idx="0">
                  <c:v>102.2489754179209</c:v>
                </c:pt>
                <c:pt idx="1">
                  <c:v>166.4381955437008</c:v>
                </c:pt>
                <c:pt idx="2">
                  <c:v>0.0</c:v>
                </c:pt>
                <c:pt idx="3">
                  <c:v>-43.33111607850096</c:v>
                </c:pt>
                <c:pt idx="4">
                  <c:v>-155.95010782234</c:v>
                </c:pt>
                <c:pt idx="5">
                  <c:v>-93.01934865602382</c:v>
                </c:pt>
                <c:pt idx="6">
                  <c:v>133.8826072031936</c:v>
                </c:pt>
                <c:pt idx="7">
                  <c:v>114.5724071824097</c:v>
                </c:pt>
                <c:pt idx="8">
                  <c:v>72.0039179406178</c:v>
                </c:pt>
                <c:pt idx="9">
                  <c:v>53.03138953832413</c:v>
                </c:pt>
                <c:pt idx="10">
                  <c:v>-118.0194177240593</c:v>
                </c:pt>
                <c:pt idx="11">
                  <c:v>-117.571684761659</c:v>
                </c:pt>
                <c:pt idx="12">
                  <c:v>31.28407812449495</c:v>
                </c:pt>
                <c:pt idx="13">
                  <c:v>40.02357756253046</c:v>
                </c:pt>
                <c:pt idx="14">
                  <c:v>108.0118253229048</c:v>
                </c:pt>
                <c:pt idx="15">
                  <c:v>49.63704339233477</c:v>
                </c:pt>
                <c:pt idx="16">
                  <c:v>-82.31069184046707</c:v>
                </c:pt>
                <c:pt idx="17">
                  <c:v>-124.9412718820082</c:v>
                </c:pt>
                <c:pt idx="18">
                  <c:v>92.26021862445941</c:v>
                </c:pt>
                <c:pt idx="19">
                  <c:v>139.3112763821644</c:v>
                </c:pt>
                <c:pt idx="20">
                  <c:v>43.49019155233714</c:v>
                </c:pt>
                <c:pt idx="21">
                  <c:v>0.0</c:v>
                </c:pt>
                <c:pt idx="22">
                  <c:v>-183.6696237869405</c:v>
                </c:pt>
                <c:pt idx="23">
                  <c:v>-135.4914482530578</c:v>
                </c:pt>
                <c:pt idx="24">
                  <c:v>22.20203590364532</c:v>
                </c:pt>
                <c:pt idx="25">
                  <c:v>54.2475195631216</c:v>
                </c:pt>
                <c:pt idx="26">
                  <c:v>107.2381270168323</c:v>
                </c:pt>
                <c:pt idx="27">
                  <c:v>135.428021459276</c:v>
                </c:pt>
                <c:pt idx="28">
                  <c:v>-139.5336109450396</c:v>
                </c:pt>
                <c:pt idx="29">
                  <c:v>-111.0831431082832</c:v>
                </c:pt>
                <c:pt idx="30">
                  <c:v>-55.82958832458533</c:v>
                </c:pt>
                <c:pt idx="31">
                  <c:v>1.854417770054608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Sheet6!$L$1</c:f>
              <c:strCache>
                <c:ptCount val="1"/>
                <c:pt idx="0">
                  <c:v>trace=10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Sheet6!$L$2:$L$33</c:f>
              <c:numCache>
                <c:formatCode>General</c:formatCode>
                <c:ptCount val="32"/>
                <c:pt idx="0">
                  <c:v>84.07624046202581</c:v>
                </c:pt>
                <c:pt idx="1">
                  <c:v>129.8654408139952</c:v>
                </c:pt>
                <c:pt idx="2">
                  <c:v>0.0</c:v>
                </c:pt>
                <c:pt idx="3">
                  <c:v>-42.04926373244314</c:v>
                </c:pt>
                <c:pt idx="4">
                  <c:v>-114.1606047339501</c:v>
                </c:pt>
                <c:pt idx="5">
                  <c:v>-72.50537031749843</c:v>
                </c:pt>
                <c:pt idx="6">
                  <c:v>108.5704371788446</c:v>
                </c:pt>
                <c:pt idx="7">
                  <c:v>90.33942333178688</c:v>
                </c:pt>
                <c:pt idx="8">
                  <c:v>61.01745231974991</c:v>
                </c:pt>
                <c:pt idx="9">
                  <c:v>53.50765498328331</c:v>
                </c:pt>
                <c:pt idx="10">
                  <c:v>-94.21470118291617</c:v>
                </c:pt>
                <c:pt idx="11">
                  <c:v>-133.9824512738444</c:v>
                </c:pt>
                <c:pt idx="12">
                  <c:v>14.26530148991314</c:v>
                </c:pt>
                <c:pt idx="13">
                  <c:v>28.87551378833759</c:v>
                </c:pt>
                <c:pt idx="14">
                  <c:v>88.68077440953795</c:v>
                </c:pt>
                <c:pt idx="15">
                  <c:v>38.00655025318813</c:v>
                </c:pt>
                <c:pt idx="16">
                  <c:v>-55.25365894511342</c:v>
                </c:pt>
                <c:pt idx="17">
                  <c:v>-82.06550784266319</c:v>
                </c:pt>
                <c:pt idx="18">
                  <c:v>74.4213457423303</c:v>
                </c:pt>
                <c:pt idx="19">
                  <c:v>91.37971610590017</c:v>
                </c:pt>
                <c:pt idx="20">
                  <c:v>23.78811921465059</c:v>
                </c:pt>
                <c:pt idx="21">
                  <c:v>0.0</c:v>
                </c:pt>
                <c:pt idx="22">
                  <c:v>-140.6987160634935</c:v>
                </c:pt>
                <c:pt idx="23">
                  <c:v>-99.44585576865854</c:v>
                </c:pt>
                <c:pt idx="24">
                  <c:v>23.07476236687133</c:v>
                </c:pt>
                <c:pt idx="25">
                  <c:v>51.51724975688676</c:v>
                </c:pt>
                <c:pt idx="26">
                  <c:v>82.4240043231109</c:v>
                </c:pt>
                <c:pt idx="27">
                  <c:v>97.98885644456618</c:v>
                </c:pt>
                <c:pt idx="28">
                  <c:v>-110.6544461486489</c:v>
                </c:pt>
                <c:pt idx="29">
                  <c:v>-87.87794039014088</c:v>
                </c:pt>
                <c:pt idx="30">
                  <c:v>-43.71957664969027</c:v>
                </c:pt>
                <c:pt idx="31">
                  <c:v>15.66581563724286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Sheet6!$M$1</c:f>
              <c:strCache>
                <c:ptCount val="1"/>
                <c:pt idx="0">
                  <c:v>trace=15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Sheet6!$M$2:$M$33</c:f>
              <c:numCache>
                <c:formatCode>General</c:formatCode>
                <c:ptCount val="32"/>
                <c:pt idx="0">
                  <c:v>84.88830278591695</c:v>
                </c:pt>
                <c:pt idx="1">
                  <c:v>130.404579856618</c:v>
                </c:pt>
                <c:pt idx="2">
                  <c:v>0.0</c:v>
                </c:pt>
                <c:pt idx="3">
                  <c:v>-39.13701250719</c:v>
                </c:pt>
                <c:pt idx="4">
                  <c:v>-118.3708617929929</c:v>
                </c:pt>
                <c:pt idx="5">
                  <c:v>-73.86930690839354</c:v>
                </c:pt>
                <c:pt idx="6">
                  <c:v>109.8577330031237</c:v>
                </c:pt>
                <c:pt idx="7">
                  <c:v>97.83647059877913</c:v>
                </c:pt>
                <c:pt idx="8">
                  <c:v>62.58706277803491</c:v>
                </c:pt>
                <c:pt idx="9">
                  <c:v>51.01595324991606</c:v>
                </c:pt>
                <c:pt idx="10">
                  <c:v>-95.07047192922063</c:v>
                </c:pt>
                <c:pt idx="11">
                  <c:v>-128.9540164359674</c:v>
                </c:pt>
                <c:pt idx="12">
                  <c:v>14.11175764105067</c:v>
                </c:pt>
                <c:pt idx="13">
                  <c:v>27.89927560773413</c:v>
                </c:pt>
                <c:pt idx="14">
                  <c:v>106.4965628131164</c:v>
                </c:pt>
                <c:pt idx="15">
                  <c:v>37.05902302421504</c:v>
                </c:pt>
                <c:pt idx="16">
                  <c:v>-43.22112507782752</c:v>
                </c:pt>
                <c:pt idx="17">
                  <c:v>-83.63196495359206</c:v>
                </c:pt>
                <c:pt idx="18">
                  <c:v>80.2692966959604</c:v>
                </c:pt>
                <c:pt idx="19">
                  <c:v>98.68627925897226</c:v>
                </c:pt>
                <c:pt idx="20">
                  <c:v>23.04298585010713</c:v>
                </c:pt>
                <c:pt idx="21">
                  <c:v>0.0</c:v>
                </c:pt>
                <c:pt idx="22">
                  <c:v>-143.770938033795</c:v>
                </c:pt>
                <c:pt idx="23">
                  <c:v>-103.1481740665333</c:v>
                </c:pt>
                <c:pt idx="24">
                  <c:v>24.94442939376883</c:v>
                </c:pt>
                <c:pt idx="25">
                  <c:v>56.02746059922482</c:v>
                </c:pt>
                <c:pt idx="26">
                  <c:v>84.03992033805638</c:v>
                </c:pt>
                <c:pt idx="27">
                  <c:v>99.90311700112016</c:v>
                </c:pt>
                <c:pt idx="28">
                  <c:v>-113.1173383560866</c:v>
                </c:pt>
                <c:pt idx="29">
                  <c:v>-89.65032793186025</c:v>
                </c:pt>
                <c:pt idx="30">
                  <c:v>-40.41315600437022</c:v>
                </c:pt>
                <c:pt idx="31">
                  <c:v>14.87138078671506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Sheet6!$N$1</c:f>
              <c:strCache>
                <c:ptCount val="1"/>
                <c:pt idx="0">
                  <c:v>trace=20</c:v>
                </c:pt>
              </c:strCache>
            </c:strRef>
          </c:tx>
          <c:xVal>
            <c:numRef>
              <c:f>Sheet6!$I$2:$I$33</c:f>
              <c:numCache>
                <c:formatCode>General</c:formatCode>
                <c:ptCount val="32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</c:numCache>
            </c:numRef>
          </c:xVal>
          <c:yVal>
            <c:numRef>
              <c:f>Sheet6!$N$2:$N$33</c:f>
              <c:numCache>
                <c:formatCode>General</c:formatCode>
                <c:ptCount val="32"/>
                <c:pt idx="0">
                  <c:v>92.5073244142426</c:v>
                </c:pt>
                <c:pt idx="1">
                  <c:v>136.785234304321</c:v>
                </c:pt>
                <c:pt idx="2">
                  <c:v>0.0</c:v>
                </c:pt>
                <c:pt idx="3">
                  <c:v>-43.83965542802921</c:v>
                </c:pt>
                <c:pt idx="4">
                  <c:v>-122.076920268809</c:v>
                </c:pt>
                <c:pt idx="5">
                  <c:v>-73.09608812769807</c:v>
                </c:pt>
                <c:pt idx="6">
                  <c:v>114.99880127933</c:v>
                </c:pt>
                <c:pt idx="7">
                  <c:v>101.1219793021388</c:v>
                </c:pt>
                <c:pt idx="8">
                  <c:v>63.57162158571303</c:v>
                </c:pt>
                <c:pt idx="9">
                  <c:v>48.98795522888811</c:v>
                </c:pt>
                <c:pt idx="10">
                  <c:v>-110.3811141024628</c:v>
                </c:pt>
                <c:pt idx="11">
                  <c:v>-141.5536367526215</c:v>
                </c:pt>
                <c:pt idx="12">
                  <c:v>20.10602879263971</c:v>
                </c:pt>
                <c:pt idx="13">
                  <c:v>32.44364520351549</c:v>
                </c:pt>
                <c:pt idx="14">
                  <c:v>102.2298373916907</c:v>
                </c:pt>
                <c:pt idx="15">
                  <c:v>39.37828241978149</c:v>
                </c:pt>
                <c:pt idx="16">
                  <c:v>-56.44178362284809</c:v>
                </c:pt>
                <c:pt idx="17">
                  <c:v>-85.86015442065178</c:v>
                </c:pt>
                <c:pt idx="18">
                  <c:v>88.1732292670619</c:v>
                </c:pt>
                <c:pt idx="19">
                  <c:v>84.7124595677006</c:v>
                </c:pt>
                <c:pt idx="20">
                  <c:v>14.0316000350651</c:v>
                </c:pt>
                <c:pt idx="21">
                  <c:v>0.0</c:v>
                </c:pt>
                <c:pt idx="22">
                  <c:v>-148.9501411172616</c:v>
                </c:pt>
                <c:pt idx="23">
                  <c:v>-106.3468176288174</c:v>
                </c:pt>
                <c:pt idx="24">
                  <c:v>21.84015557790029</c:v>
                </c:pt>
                <c:pt idx="25">
                  <c:v>53.7763573146173</c:v>
                </c:pt>
                <c:pt idx="26">
                  <c:v>90.34779110820938</c:v>
                </c:pt>
                <c:pt idx="27">
                  <c:v>104.9968711081</c:v>
                </c:pt>
                <c:pt idx="28">
                  <c:v>-118.2793958368345</c:v>
                </c:pt>
                <c:pt idx="29">
                  <c:v>-91.685909655649</c:v>
                </c:pt>
                <c:pt idx="30">
                  <c:v>-49.7415482742719</c:v>
                </c:pt>
                <c:pt idx="31">
                  <c:v>10.6061729023567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79122584"/>
        <c:axId val="-678949272"/>
      </c:scatterChart>
      <c:valAx>
        <c:axId val="-679122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宋体"/>
                <a:ea typeface="宋体"/>
                <a:cs typeface="宋体"/>
              </a:defRPr>
            </a:pPr>
            <a:endParaRPr lang="zh-CN"/>
          </a:p>
        </c:txPr>
        <c:crossAx val="-678949272"/>
        <c:crosses val="autoZero"/>
        <c:crossBetween val="midCat"/>
      </c:valAx>
      <c:valAx>
        <c:axId val="-678949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67912258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0.60331</cdr:x>
      <cdr:y>0.63261</cdr:y>
    </cdr:from>
    <cdr:to>
      <cdr:x>0.92782</cdr:x>
      <cdr:y>0.75068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2409725" y="3133328"/>
          <a:ext cx="1296144" cy="58477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zh-CN"/>
          </a:defPPr>
          <a:lvl1pPr algn="ctr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1pPr>
          <a:lvl2pPr marL="457200" algn="ctr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2pPr>
          <a:lvl3pPr marL="914400" algn="ctr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3pPr>
          <a:lvl4pPr marL="1371600" algn="ctr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4pPr>
          <a:lvl5pPr marL="1828800" algn="ctr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charset="0"/>
              <a:ea typeface="宋体" pitchFamily="2" charset="-122"/>
            </a:defRPr>
          </a:lvl9pPr>
        </a:lstStyle>
        <a:p xmlns:a="http://schemas.openxmlformats.org/drawingml/2006/main">
          <a:r>
            <a:rPr lang="zh-CN" altLang="en-US" sz="1600" b="1" dirty="0" smtClean="0"/>
            <a:t>△</a:t>
          </a:r>
          <a:r>
            <a:rPr lang="en-US" altLang="zh-CN" sz="1600" b="1" dirty="0" err="1" smtClean="0"/>
            <a:t>Qx</a:t>
          </a:r>
          <a:r>
            <a:rPr lang="en-US" altLang="zh-CN" sz="1600" b="1" dirty="0" smtClean="0"/>
            <a:t>=0.04</a:t>
          </a:r>
        </a:p>
        <a:p xmlns:a="http://schemas.openxmlformats.org/drawingml/2006/main">
          <a:r>
            <a:rPr lang="zh-CN" altLang="en-US" sz="1600" b="1" dirty="0" smtClean="0"/>
            <a:t>△</a:t>
          </a:r>
          <a:r>
            <a:rPr lang="en-US" altLang="zh-CN" sz="1600" b="1" dirty="0" err="1" smtClean="0"/>
            <a:t>Qy</a:t>
          </a:r>
          <a:r>
            <a:rPr lang="en-US" altLang="zh-CN" sz="1600" b="1" dirty="0" smtClean="0"/>
            <a:t>=0.02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0.76468</cdr:x>
      <cdr:y>0</cdr:y>
    </cdr:from>
    <cdr:to>
      <cdr:x>0.96243</cdr:x>
      <cdr:y>0.18912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24037" y="0"/>
          <a:ext cx="911333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dirty="0"/>
            <a:t>R1DV02</a:t>
          </a:r>
          <a:endParaRPr lang="zh-CN" altLang="en-US" sz="1200" dirty="0"/>
        </a:p>
      </cdr:txBody>
    </cdr:sp>
  </cdr:relSizeAnchor>
  <cdr:relSizeAnchor xmlns:cdr="http://schemas.openxmlformats.org/drawingml/2006/chartDrawing">
    <cdr:from>
      <cdr:x>0.34942</cdr:x>
      <cdr:y>0.78297</cdr:y>
    </cdr:from>
    <cdr:to>
      <cdr:x>0.69308</cdr:x>
      <cdr:y>0.89483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7762" y="1600158"/>
          <a:ext cx="1423937" cy="2285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100" dirty="0" smtClean="0"/>
            <a:t>BPM-Number</a:t>
          </a:r>
          <a:endParaRPr lang="zh-CN" altLang="en-US" sz="1100" dirty="0"/>
        </a:p>
      </cdr:txBody>
    </cdr:sp>
  </cdr:relSizeAnchor>
  <cdr:relSizeAnchor xmlns:cdr="http://schemas.openxmlformats.org/drawingml/2006/chartDrawing">
    <cdr:from>
      <cdr:x>0</cdr:x>
      <cdr:y>0.22371</cdr:y>
    </cdr:from>
    <cdr:to>
      <cdr:x>0.07637</cdr:x>
      <cdr:y>0.93211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457188"/>
          <a:ext cx="304792" cy="1447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zh-CN" altLang="en-US" sz="1200" dirty="0" smtClean="0">
              <a:latin typeface="楷体" pitchFamily="49" charset="-122"/>
              <a:ea typeface="楷体" pitchFamily="49" charset="-122"/>
            </a:rPr>
            <a:t>响应结果</a:t>
          </a:r>
          <a:r>
            <a:rPr lang="en-US" altLang="zh-CN" sz="1200" dirty="0" smtClean="0">
              <a:latin typeface="楷体" pitchFamily="49" charset="-122"/>
              <a:ea typeface="楷体" pitchFamily="49" charset="-122"/>
            </a:rPr>
            <a:t>(T/mm)</a:t>
          </a:r>
          <a:endParaRPr lang="zh-CN" altLang="en-US" sz="1200" dirty="0">
            <a:latin typeface="楷体" pitchFamily="49" charset="-122"/>
            <a:ea typeface="楷体" pitchFamily="49" charset="-122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0.8175</cdr:x>
      <cdr:y>0.05714</cdr:y>
    </cdr:from>
    <cdr:to>
      <cdr:x>1</cdr:x>
      <cdr:y>0.17143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86200" y="152400"/>
          <a:ext cx="862180" cy="304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dirty="0" smtClean="0"/>
            <a:t>R3DV02</a:t>
          </a:r>
          <a:endParaRPr lang="zh-CN" alt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18/9/11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2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ze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4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93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18/9/11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9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874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24625"/>
            <a:ext cx="303213" cy="1809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2FEFB-DED4-478F-A8C5-19A4F9DA13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7647216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3" r:id="rId4"/>
    <p:sldLayoutId id="2147483674" r:id="rId5"/>
    <p:sldLayoutId id="2147483675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chart" Target="../charts/chart4.xml"/><Relationship Id="rId5" Type="http://schemas.openxmlformats.org/officeDocument/2006/relationships/image" Target="../media/image41.png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9"/>
            <a:ext cx="9144000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73194"/>
            <a:ext cx="9154741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9357" y="3435696"/>
            <a:ext cx="8412582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华文楷体"/>
                <a:ea typeface="华文楷体"/>
                <a:cs typeface="华文楷体"/>
              </a:rPr>
              <a:t>王</a:t>
            </a:r>
            <a:r>
              <a:rPr lang="en-US" altLang="zh-CN" sz="3600" dirty="0" smtClean="0">
                <a:solidFill>
                  <a:schemeClr val="bg1"/>
                </a:solidFill>
                <a:latin typeface="华文楷体"/>
                <a:ea typeface="华文楷体"/>
                <a:cs typeface="华文楷体"/>
              </a:rPr>
              <a:t>  </a:t>
            </a:r>
            <a:r>
              <a:rPr lang="zh-CN" altLang="en-US" sz="3600" dirty="0" smtClean="0">
                <a:solidFill>
                  <a:schemeClr val="bg1"/>
                </a:solidFill>
                <a:latin typeface="华文楷体"/>
                <a:ea typeface="华文楷体"/>
                <a:cs typeface="华文楷体"/>
              </a:rPr>
              <a:t>生</a:t>
            </a:r>
            <a:endParaRPr lang="en-US" altLang="zh-CN" sz="3600" dirty="0" smtClean="0">
              <a:solidFill>
                <a:schemeClr val="bg1"/>
              </a:solidFill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中国散裂中子源</a:t>
            </a:r>
            <a:r>
              <a:rPr lang="zh-CN" altLang="en-US" sz="24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东莞分部</a:t>
            </a:r>
            <a:endParaRPr lang="en-US" altLang="zh-CN" sz="2400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2018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年</a:t>
            </a:r>
            <a:r>
              <a:rPr lang="zh-CN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月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日</a:t>
            </a:r>
            <a:r>
              <a:rPr lang="zh-CN" altLang="en-US" sz="24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/>
              </a:rPr>
              <a:t>惠州</a:t>
            </a:r>
            <a:endParaRPr lang="en-US" altLang="zh-CN" sz="2400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457142"/>
            <a:ext cx="9144000" cy="9832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b="0" dirty="0" smtClean="0">
                <a:solidFill>
                  <a:schemeClr val="bg1"/>
                </a:solidFill>
              </a:rPr>
              <a:t>CSNS</a:t>
            </a:r>
            <a:r>
              <a:rPr lang="zh-CN" altLang="en-US" b="0" dirty="0" smtClean="0">
                <a:solidFill>
                  <a:schemeClr val="bg1"/>
                </a:solidFill>
              </a:rPr>
              <a:t>加速器调试与运行总结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700" y="239797"/>
            <a:ext cx="1512300" cy="8148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CSNS</a:t>
            </a:r>
            <a:r>
              <a:rPr lang="zh-CN" altLang="en-US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首届年会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黑体" pitchFamily="2" charset="-122"/>
                <a:ea typeface="黑体" pitchFamily="2" charset="-122"/>
                <a:sym typeface="Arial" charset="0"/>
              </a:rPr>
              <a:t>CSNS</a:t>
            </a:r>
            <a:r>
              <a:rPr lang="zh-CN" altLang="en-US" dirty="0">
                <a:latin typeface="黑体" pitchFamily="2" charset="-122"/>
                <a:ea typeface="黑体" pitchFamily="2" charset="-122"/>
                <a:sym typeface="Arial" charset="0"/>
              </a:rPr>
              <a:t>得到国际评审专</a:t>
            </a:r>
            <a:r>
              <a:rPr lang="zh-CN" altLang="en-US" dirty="0" smtClean="0">
                <a:latin typeface="黑体" pitchFamily="2" charset="-122"/>
                <a:ea typeface="黑体" pitchFamily="2" charset="-122"/>
                <a:sym typeface="Arial" charset="0"/>
              </a:rPr>
              <a:t>家的高度评价</a:t>
            </a:r>
            <a:endParaRPr kumimoji="1" lang="zh-CN" altLang="en-US" dirty="0"/>
          </a:p>
        </p:txBody>
      </p:sp>
      <p:sp>
        <p:nvSpPr>
          <p:cNvPr id="4" name="TextBox 42"/>
          <p:cNvSpPr txBox="1"/>
          <p:nvPr/>
        </p:nvSpPr>
        <p:spPr>
          <a:xfrm>
            <a:off x="250398" y="858648"/>
            <a:ext cx="8679320" cy="14709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    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在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2017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年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12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月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18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日至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20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日举办的</a:t>
            </a:r>
            <a:r>
              <a:rPr lang="zh-CN" altLang="en-US" sz="2400" b="1" dirty="0" smtClean="0">
                <a:solidFill>
                  <a:srgbClr val="FF0000"/>
                </a:solidFill>
                <a:ea typeface="宋体" charset="-122"/>
                <a:cs typeface="Arial" pitchFamily="34" charset="0"/>
              </a:rPr>
              <a:t>国际顾问委员会第九次评审会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上，</a:t>
            </a:r>
            <a:r>
              <a:rPr lang="zh-CN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来自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美国橡树岭国家实验室、日本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J-PARC</a:t>
            </a:r>
            <a:r>
              <a:rPr lang="zh-CN" altLang="en-US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国家实验室、英国卢瑟福实验室、欧洲散裂中子源 </a:t>
            </a:r>
            <a:r>
              <a:rPr lang="zh-CN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等</a:t>
            </a:r>
            <a:r>
              <a:rPr lang="en-US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  <a:ea typeface="宋体" charset="-122"/>
                <a:cs typeface="Arial" pitchFamily="34" charset="0"/>
              </a:rPr>
              <a:t>位国际知名专家，对</a:t>
            </a:r>
            <a:r>
              <a:rPr lang="zh-CN" altLang="en-US" sz="2400" b="1" dirty="0" smtClean="0">
                <a:solidFill>
                  <a:srgbClr val="FF0000"/>
                </a:solidFill>
                <a:ea typeface="宋体" charset="-122"/>
                <a:cs typeface="Arial" pitchFamily="34" charset="0"/>
              </a:rPr>
              <a:t>装置的建设和调试给予了高度评价。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935" y="2802920"/>
            <a:ext cx="3968783" cy="31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5072066" y="3838828"/>
            <a:ext cx="2571768" cy="1285884"/>
          </a:xfrm>
          <a:prstGeom prst="rect">
            <a:avLst/>
          </a:prstGeom>
          <a:noFill/>
          <a:ln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标注 6"/>
          <p:cNvSpPr/>
          <p:nvPr/>
        </p:nvSpPr>
        <p:spPr>
          <a:xfrm>
            <a:off x="285720" y="2736939"/>
            <a:ext cx="4143404" cy="3388133"/>
          </a:xfrm>
          <a:prstGeom prst="wedgeRectCallout">
            <a:avLst>
              <a:gd name="adj1" fmla="val 65752"/>
              <a:gd name="adj2" fmla="val -121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en-US" altLang="zh-CN" sz="2000" b="1" dirty="0" smtClean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2400" b="1" dirty="0" smtClean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400" b="1" dirty="0" smtClean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国际顾问委员会祝贺</a:t>
            </a:r>
            <a:r>
              <a:rPr lang="zh-CN" altLang="en-US" sz="2400" b="1" dirty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自</a:t>
            </a:r>
            <a:r>
              <a:rPr lang="en-US" altLang="zh-CN" sz="2400" b="1" dirty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zh-CN" altLang="en-US" sz="2400" b="1" dirty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年评审会议一年来所取得的卓越进展，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实现了极具挑战的调试计划。特别重要的是首次打靶获得中子束流，且平均束流功率达到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10kW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。这些成绩充分证明了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CSNS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团队的专业能力和奉献精神</a:t>
            </a:r>
            <a:r>
              <a:rPr lang="zh-CN" altLang="en-US" sz="2400" b="1" dirty="0">
                <a:solidFill>
                  <a:srgbClr val="071F65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5434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14627" y="751317"/>
            <a:ext cx="8602961" cy="59389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zh-CN" dirty="0" smtClean="0">
                <a:solidFill>
                  <a:srgbClr val="FF0000"/>
                </a:solidFill>
              </a:rPr>
              <a:t>按计划实现了束流打靶</a:t>
            </a:r>
            <a:r>
              <a:rPr lang="zh-CN" altLang="zh-CN" dirty="0">
                <a:solidFill>
                  <a:srgbClr val="FF0000"/>
                </a:solidFill>
              </a:rPr>
              <a:t>的目标。加速器调束和谱仪调试工作完成得高效且高质，质子束流功率已经接近设计值的四分之一，远远超过了</a:t>
            </a:r>
            <a:r>
              <a:rPr lang="en-US" altLang="zh-CN" dirty="0">
                <a:solidFill>
                  <a:srgbClr val="FF0000"/>
                </a:solidFill>
              </a:rPr>
              <a:t>10%</a:t>
            </a:r>
            <a:r>
              <a:rPr lang="zh-CN" altLang="zh-CN" dirty="0">
                <a:solidFill>
                  <a:srgbClr val="FF0000"/>
                </a:solidFill>
              </a:rPr>
              <a:t>的验收指标。因此，可能会提前达到</a:t>
            </a:r>
            <a:r>
              <a:rPr lang="en-US" altLang="zh-CN" dirty="0">
                <a:solidFill>
                  <a:srgbClr val="FF0000"/>
                </a:solidFill>
              </a:rPr>
              <a:t>100kW</a:t>
            </a:r>
            <a:r>
              <a:rPr lang="zh-CN" altLang="zh-CN" dirty="0">
                <a:solidFill>
                  <a:srgbClr val="FF0000"/>
                </a:solidFill>
              </a:rPr>
              <a:t>的设计值，这是个了不起</a:t>
            </a:r>
            <a:r>
              <a:rPr lang="zh-CN" altLang="zh-CN" dirty="0" smtClean="0">
                <a:solidFill>
                  <a:srgbClr val="FF0000"/>
                </a:solidFill>
              </a:rPr>
              <a:t>的开端</a:t>
            </a:r>
            <a:r>
              <a:rPr lang="zh-CN" altLang="en-US" dirty="0" smtClean="0">
                <a:solidFill>
                  <a:srgbClr val="FF0000"/>
                </a:solidFill>
              </a:rPr>
              <a:t>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0000FF"/>
                </a:solidFill>
              </a:rPr>
              <a:t>CSNS</a:t>
            </a:r>
            <a:r>
              <a:rPr lang="zh-CN" altLang="zh-CN" dirty="0">
                <a:solidFill>
                  <a:srgbClr val="0000FF"/>
                </a:solidFill>
              </a:rPr>
              <a:t>是世界上仅有的</a:t>
            </a:r>
            <a:r>
              <a:rPr lang="en-US" altLang="zh-CN" dirty="0">
                <a:solidFill>
                  <a:srgbClr val="0000FF"/>
                </a:solidFill>
              </a:rPr>
              <a:t>4</a:t>
            </a:r>
            <a:r>
              <a:rPr lang="zh-CN" altLang="zh-CN" dirty="0">
                <a:solidFill>
                  <a:srgbClr val="0000FF"/>
                </a:solidFill>
              </a:rPr>
              <a:t>个脉冲式散裂设备之一，具有重要的国际地位。虽然最初的设计参数不能使其成为世界领先的中子源，但这是进一步发展专业技术并使其成为世界级装置的重要一步。</a:t>
            </a:r>
            <a:r>
              <a:rPr lang="zh-CN" altLang="zh-CN" dirty="0">
                <a:solidFill>
                  <a:srgbClr val="FF0000"/>
                </a:solidFill>
              </a:rPr>
              <a:t>拥有经验丰富的</a:t>
            </a:r>
            <a:r>
              <a:rPr lang="en-US" altLang="zh-CN" dirty="0">
                <a:solidFill>
                  <a:srgbClr val="FF0000"/>
                </a:solidFill>
              </a:rPr>
              <a:t>CSNS</a:t>
            </a:r>
            <a:r>
              <a:rPr lang="zh-CN" altLang="zh-CN" dirty="0">
                <a:solidFill>
                  <a:srgbClr val="FF0000"/>
                </a:solidFill>
              </a:rPr>
              <a:t>质子加速器的工作人员对设备日后的稳定运行不可或缺。</a:t>
            </a:r>
            <a:endParaRPr lang="zh-CN" altLang="en-US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zh-CN" dirty="0" smtClean="0">
                <a:solidFill>
                  <a:srgbClr val="FF0000"/>
                </a:solidFill>
              </a:rPr>
              <a:t>把新设施从工程项</a:t>
            </a:r>
            <a:r>
              <a:rPr lang="zh-CN" altLang="zh-CN" dirty="0">
                <a:solidFill>
                  <a:srgbClr val="FF0000"/>
                </a:solidFill>
              </a:rPr>
              <a:t>目转变为开放运行用户设施。在未来的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zh-CN" altLang="zh-CN" dirty="0">
                <a:solidFill>
                  <a:srgbClr val="FF0000"/>
                </a:solidFill>
              </a:rPr>
              <a:t>年内</a:t>
            </a:r>
            <a:r>
              <a:rPr lang="zh-CN" altLang="zh-CN" dirty="0" smtClean="0">
                <a:solidFill>
                  <a:srgbClr val="FF0000"/>
                </a:solidFill>
              </a:rPr>
              <a:t>，</a:t>
            </a:r>
            <a:r>
              <a:rPr lang="zh-CN" altLang="en-US" dirty="0" smtClean="0">
                <a:solidFill>
                  <a:srgbClr val="FF0000"/>
                </a:solidFill>
              </a:rPr>
              <a:t>其</a:t>
            </a:r>
            <a:r>
              <a:rPr lang="zh-CN" altLang="zh-CN" dirty="0" smtClean="0">
                <a:solidFill>
                  <a:srgbClr val="FF0000"/>
                </a:solidFill>
              </a:rPr>
              <a:t>优先级别应该高于把质子束流功率升级</a:t>
            </a:r>
            <a:r>
              <a:rPr lang="zh-CN" altLang="zh-CN" dirty="0">
                <a:solidFill>
                  <a:srgbClr val="FF0000"/>
                </a:solidFill>
              </a:rPr>
              <a:t>至</a:t>
            </a:r>
            <a:r>
              <a:rPr lang="en-US" altLang="zh-CN" dirty="0">
                <a:solidFill>
                  <a:srgbClr val="FF0000"/>
                </a:solidFill>
              </a:rPr>
              <a:t>200kW</a:t>
            </a:r>
            <a:r>
              <a:rPr lang="zh-CN" altLang="zh-CN" dirty="0">
                <a:solidFill>
                  <a:srgbClr val="FF0000"/>
                </a:solidFill>
              </a:rPr>
              <a:t>或</a:t>
            </a:r>
            <a:r>
              <a:rPr lang="en-US" altLang="zh-CN" dirty="0" smtClean="0">
                <a:solidFill>
                  <a:srgbClr val="FF0000"/>
                </a:solidFill>
              </a:rPr>
              <a:t>500kW</a:t>
            </a:r>
            <a:r>
              <a:rPr lang="zh-CN" altLang="en-US" dirty="0" smtClean="0">
                <a:solidFill>
                  <a:srgbClr val="FF0000"/>
                </a:solidFill>
              </a:rPr>
              <a:t>。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国际评估评价和建议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233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0" y="806134"/>
            <a:ext cx="9144000" cy="519079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zh-CN" altLang="en-US" dirty="0"/>
              <a:t>“</a:t>
            </a:r>
            <a:r>
              <a:rPr lang="zh-CN" altLang="zh-CN" dirty="0">
                <a:solidFill>
                  <a:srgbClr val="FF0000"/>
                </a:solidFill>
              </a:rPr>
              <a:t>装置整体设计科学合理，研制设备质量</a:t>
            </a:r>
            <a:r>
              <a:rPr lang="zh-CN" altLang="zh-CN" dirty="0" smtClean="0">
                <a:solidFill>
                  <a:srgbClr val="FF0000"/>
                </a:solidFill>
              </a:rPr>
              <a:t>精良。</a:t>
            </a:r>
            <a:r>
              <a:rPr lang="zh-CN" altLang="zh-CN" dirty="0">
                <a:solidFill>
                  <a:srgbClr val="FF0000"/>
                </a:solidFill>
              </a:rPr>
              <a:t>靶站</a:t>
            </a:r>
            <a:r>
              <a:rPr lang="zh-CN" altLang="zh-CN" dirty="0" smtClean="0">
                <a:solidFill>
                  <a:srgbClr val="FF0000"/>
                </a:solidFill>
              </a:rPr>
              <a:t>最高中子效率</a:t>
            </a:r>
            <a:r>
              <a:rPr lang="zh-CN" altLang="en-US" dirty="0" smtClean="0">
                <a:solidFill>
                  <a:srgbClr val="FF0000"/>
                </a:solidFill>
              </a:rPr>
              <a:t>和三台谱仪性能</a:t>
            </a:r>
            <a:r>
              <a:rPr lang="zh-CN" altLang="zh-CN" dirty="0" smtClean="0">
                <a:solidFill>
                  <a:srgbClr val="FF0000"/>
                </a:solidFill>
              </a:rPr>
              <a:t>达到国际先</a:t>
            </a:r>
            <a:r>
              <a:rPr lang="zh-CN" altLang="en-US" dirty="0" smtClean="0">
                <a:solidFill>
                  <a:srgbClr val="FF0000"/>
                </a:solidFill>
              </a:rPr>
              <a:t>进</a:t>
            </a:r>
            <a:r>
              <a:rPr lang="zh-CN" altLang="zh-CN" dirty="0" smtClean="0">
                <a:solidFill>
                  <a:srgbClr val="FF0000"/>
                </a:solidFill>
              </a:rPr>
              <a:t>水平</a:t>
            </a:r>
            <a:r>
              <a:rPr lang="zh-CN" altLang="zh-CN" dirty="0">
                <a:solidFill>
                  <a:srgbClr val="FF0000"/>
                </a:solidFill>
              </a:rPr>
              <a:t>。通过自主创新和集成创新，承建单位在加速器、靶站、谱仪方面取得了一系列重大技术成果</a:t>
            </a:r>
            <a:r>
              <a:rPr lang="zh-CN" altLang="zh-CN" dirty="0" smtClean="0">
                <a:solidFill>
                  <a:srgbClr val="FF0000"/>
                </a:solidFill>
              </a:rPr>
              <a:t>。</a:t>
            </a:r>
            <a:r>
              <a:rPr lang="zh-CN" altLang="en-US" dirty="0" smtClean="0"/>
              <a:t>”</a:t>
            </a:r>
            <a:r>
              <a:rPr lang="zh-CN" altLang="zh-CN" dirty="0" smtClean="0"/>
              <a:t> </a:t>
            </a:r>
            <a:endParaRPr kumimoji="1" lang="zh-CN" altLang="en-US" dirty="0"/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dirty="0" smtClean="0"/>
              <a:t>“</a:t>
            </a:r>
            <a:r>
              <a:rPr lang="zh-CN" altLang="zh-CN" dirty="0" smtClean="0"/>
              <a:t>项</a:t>
            </a:r>
            <a:r>
              <a:rPr lang="zh-CN" altLang="zh-CN" dirty="0"/>
              <a:t>目单位按指标、按工期、高质量地完成了各项建设任务，填补了国内脉冲中子应用领域的空白，为我国材料科学技术、生命科学、资源环境、新能源等方面的基础研究和高新技术开发提供强有力的研究平台，对满足国家重大战略需求、解决前沿科学问题具有重要意义。同时，</a:t>
            </a:r>
            <a:r>
              <a:rPr lang="zh-CN" altLang="zh-CN" dirty="0">
                <a:solidFill>
                  <a:srgbClr val="FF0000"/>
                </a:solidFill>
              </a:rPr>
              <a:t>散裂中子源的建设，显著提升了我国在磁铁、电源、探测器及电子学等领域相关产业技术水平和自主创新能力，使我国在强流质子加速器和中子散射领域实现了重大跨越，技术和综合性能进入国际同类装置先进行列</a:t>
            </a:r>
            <a:r>
              <a:rPr lang="zh-CN" altLang="zh-CN" dirty="0" smtClean="0">
                <a:solidFill>
                  <a:srgbClr val="FF0000"/>
                </a:solidFill>
              </a:rPr>
              <a:t>。</a:t>
            </a:r>
            <a:r>
              <a:rPr lang="zh-CN" altLang="en-US" dirty="0" smtClean="0"/>
              <a:t>”</a:t>
            </a:r>
            <a:r>
              <a:rPr lang="zh-CN" altLang="zh-CN" dirty="0" smtClean="0"/>
              <a:t> </a:t>
            </a:r>
            <a:endParaRPr lang="en-US" altLang="zh-CN" dirty="0" smtClean="0"/>
          </a:p>
          <a:p>
            <a:pPr marL="0" indent="0">
              <a:lnSpc>
                <a:spcPct val="130000"/>
              </a:lnSpc>
              <a:buNone/>
            </a:pP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国家验收意见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175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BL_06_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24" y="3717031"/>
            <a:ext cx="4833576" cy="31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" y="3726981"/>
            <a:ext cx="4328703" cy="31732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5579007" cy="2880320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47270"/>
            <a:ext cx="8637983" cy="5256584"/>
          </a:xfrm>
        </p:spPr>
      </p:pic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524625"/>
            <a:ext cx="303213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D9F352-FD94-4807-AE9E-611DE2884463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6" name="图片 5" descr="20170707加速成功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36" y="749087"/>
            <a:ext cx="8544950" cy="5733256"/>
          </a:xfrm>
          <a:prstGeom prst="rect">
            <a:avLst/>
          </a:prstGeom>
        </p:spPr>
      </p:pic>
      <p:pic>
        <p:nvPicPr>
          <p:cNvPr id="7" name="图片 6" descr="20170712加速成功庆祝会.jpe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27" y="1119824"/>
            <a:ext cx="8607264" cy="5738176"/>
          </a:xfrm>
          <a:prstGeom prst="rect">
            <a:avLst/>
          </a:prstGeom>
        </p:spPr>
      </p:pic>
      <p:pic>
        <p:nvPicPr>
          <p:cNvPr id="8" name="Picture 2" descr="C:\Users\windows\Desktop\合影\DSC076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1" y="851925"/>
            <a:ext cx="8748464" cy="58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W02017090132975756809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1162790"/>
            <a:ext cx="8712968" cy="5373216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691800"/>
            <a:ext cx="9144000" cy="436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CSNS</a:t>
            </a:r>
            <a:r>
              <a:rPr kumimoji="1" lang="zh-CN" altLang="en-US" dirty="0" smtClean="0"/>
              <a:t>加速器调试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161146" y="3717032"/>
            <a:ext cx="12747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25Hz,1.6GeV</a:t>
            </a:r>
            <a:endParaRPr kumimoji="1" lang="zh-CN" altLang="en-US" dirty="0"/>
          </a:p>
        </p:txBody>
      </p:sp>
      <p:pic>
        <p:nvPicPr>
          <p:cNvPr id="5" name="Picture 2" descr="C:\Users\liyong\Desktop\CS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0" y="949751"/>
            <a:ext cx="882015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629884" y="1667009"/>
            <a:ext cx="2093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80MeV H- </a:t>
            </a:r>
            <a:r>
              <a:rPr kumimoji="1" lang="en-US" altLang="zh-CN" sz="2400" dirty="0" err="1" smtClean="0">
                <a:solidFill>
                  <a:srgbClr val="071F65"/>
                </a:solidFill>
              </a:rPr>
              <a:t>linac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57989" y="2542914"/>
            <a:ext cx="1096274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1.6GeV</a:t>
            </a:r>
          </a:p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25Hz</a:t>
            </a:r>
          </a:p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100kW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7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30008"/>
            <a:ext cx="8354888" cy="4572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LEBT</a:t>
            </a:r>
            <a:r>
              <a:rPr lang="en-US" altLang="zh-CN" dirty="0"/>
              <a:t>,</a:t>
            </a:r>
            <a:r>
              <a:rPr lang="en-US" altLang="zh-CN" dirty="0" smtClean="0"/>
              <a:t> RFQ and MEBT </a:t>
            </a:r>
            <a:r>
              <a:rPr lang="zh-CN" altLang="en-US" dirty="0" smtClean="0"/>
              <a:t>调束（</a:t>
            </a:r>
            <a:r>
              <a:rPr lang="en-US" altLang="zh-CN" dirty="0" smtClean="0"/>
              <a:t>2015.6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5" name="Picture 3" descr="C:\Users\Administrator\Desktop\临时中转\RFQ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9943" y="1340768"/>
            <a:ext cx="4199161" cy="2808312"/>
          </a:xfrm>
          <a:prstGeom prst="rect">
            <a:avLst/>
          </a:prstGeom>
          <a:noFill/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170849"/>
              </p:ext>
            </p:extLst>
          </p:nvPr>
        </p:nvGraphicFramePr>
        <p:xfrm>
          <a:off x="4499992" y="1268760"/>
          <a:ext cx="4585816" cy="2646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568"/>
                <a:gridCol w="940469"/>
                <a:gridCol w="1291779"/>
              </a:tblGrid>
              <a:tr h="472212">
                <a:tc>
                  <a:txBody>
                    <a:bodyPr/>
                    <a:lstStyle/>
                    <a:p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aseline="0" dirty="0" smtClean="0">
                          <a:solidFill>
                            <a:schemeClr val="tx1"/>
                          </a:solidFill>
                        </a:rPr>
                        <a:t>Design 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Achieved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Peak current [mA]</a:t>
                      </a:r>
                      <a:endParaRPr lang="zh-CN" alt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zh-CN" altLang="en-US" sz="1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31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Beam energy[MeV]</a:t>
                      </a:r>
                      <a:endParaRPr lang="zh-CN" altLang="en-US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3.025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3.02±0.015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367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Chopping rate [%]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0846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Pulse width [</a:t>
                      </a:r>
                      <a:r>
                        <a:rPr lang="en-US" altLang="zh-CN" sz="1600" b="1" dirty="0" err="1" smtClean="0"/>
                        <a:t>μs</a:t>
                      </a:r>
                      <a:r>
                        <a:rPr lang="en-US" altLang="zh-CN" sz="1600" b="1" dirty="0" smtClean="0"/>
                        <a:t>]</a:t>
                      </a:r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420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500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0243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</a:rPr>
                        <a:t>Pulse repetition rate [Hz]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25</a:t>
                      </a:r>
                      <a:endParaRPr lang="zh-CN" alt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2902739" cy="19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019" y="4062160"/>
            <a:ext cx="3325734" cy="24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6433591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/>
              <a:t>Simulated Emittance=0.22 PI mm-</a:t>
            </a:r>
            <a:r>
              <a:rPr lang="en-US" altLang="zh-CN" dirty="0" err="1" smtClean="0"/>
              <a:t>mrad</a:t>
            </a:r>
            <a:r>
              <a:rPr lang="en-US" altLang="zh-CN" dirty="0"/>
              <a:t> </a:t>
            </a:r>
            <a:r>
              <a:rPr lang="en-US" altLang="zh-CN" dirty="0" smtClean="0"/>
              <a:t>                     Measured Emittance=0.27 PI mm-</a:t>
            </a:r>
            <a:r>
              <a:rPr lang="en-US" altLang="zh-CN" dirty="0" err="1" smtClean="0"/>
              <a:t>mrad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0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直线加速器调束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（纵向扫相）</a:t>
            </a:r>
            <a:endParaRPr kumimoji="1" lang="zh-CN" alt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125538"/>
            <a:ext cx="60102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组合 6"/>
          <p:cNvGrpSpPr>
            <a:grpSpLocks/>
          </p:cNvGrpSpPr>
          <p:nvPr/>
        </p:nvGrpSpPr>
        <p:grpSpPr bwMode="auto">
          <a:xfrm>
            <a:off x="1800225" y="3190875"/>
            <a:ext cx="6126163" cy="3333750"/>
            <a:chOff x="3210773" y="1997471"/>
            <a:chExt cx="5990030" cy="33337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773" y="1997471"/>
              <a:ext cx="3438525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976561" y="2708920"/>
              <a:ext cx="2224242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  <a:cs typeface="宋体" charset="0"/>
                </a:defRPr>
              </a:lvl1pPr>
              <a:lvl2pPr marL="742950" indent="-285750"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2pPr>
              <a:lvl3pPr marL="1143000" indent="-228600"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3pPr>
              <a:lvl4pPr marL="1600200" indent="-228600"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4pPr>
              <a:lvl5pPr marL="2057400" indent="-228600"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1679BA"/>
                  </a:solidFill>
                  <a:latin typeface="Times New Roman" charset="0"/>
                  <a:ea typeface="宋体" charset="0"/>
                </a:defRPr>
              </a:lvl9pPr>
            </a:lstStyle>
            <a:p>
              <a:r>
                <a:rPr lang="en-US" altLang="zh-CN" sz="2000"/>
                <a:t>Model:</a:t>
              </a:r>
            </a:p>
            <a:p>
              <a:r>
                <a:rPr lang="en-US" altLang="zh-CN" sz="2000"/>
                <a:t>Input energy</a:t>
              </a:r>
            </a:p>
            <a:p>
              <a:r>
                <a:rPr lang="en-US" altLang="zh-CN" sz="2000"/>
                <a:t>RF amplitude</a:t>
              </a:r>
            </a:p>
            <a:p>
              <a:r>
                <a:rPr lang="en-US" altLang="zh-CN" sz="2000"/>
                <a:t>Cavity phase offset</a:t>
              </a:r>
              <a:endParaRPr lang="zh-CN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94043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DTL-1 </a:t>
            </a:r>
            <a:r>
              <a:rPr kumimoji="1" lang="zh-CN" altLang="en-US" dirty="0" smtClean="0"/>
              <a:t>束流调试</a:t>
            </a:r>
            <a:r>
              <a:rPr kumimoji="1" lang="en-US" altLang="zh-CN" dirty="0" smtClean="0"/>
              <a:t>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2016.1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2590800" y="1807672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52400" y="2439098"/>
            <a:ext cx="6553200" cy="914400"/>
          </a:xfrm>
          <a:prstGeom prst="rect">
            <a:avLst/>
          </a:prstGeom>
          <a:solidFill>
            <a:srgbClr val="FFCC00">
              <a:alpha val="43137"/>
            </a:srgbClr>
          </a:solidFill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altLang="zh-CN" sz="1800" dirty="0">
              <a:latin typeface="Comic Sans MS" charset="0"/>
            </a:endParaRPr>
          </a:p>
          <a:p>
            <a:r>
              <a:rPr lang="en-US" altLang="zh-CN" sz="1800" dirty="0">
                <a:latin typeface="Comic Sans MS" charset="0"/>
              </a:rPr>
              <a:t>Temporal Beam Diagnostic system:</a:t>
            </a:r>
          </a:p>
          <a:p>
            <a:r>
              <a:rPr lang="en-US" altLang="zh-CN" sz="1800" dirty="0">
                <a:latin typeface="Comic Sans MS" charset="0"/>
              </a:rPr>
              <a:t>1BPM,1CT,2FCT,1 QEM,1 x-y steering magnet,1EM,1WS</a:t>
            </a:r>
          </a:p>
          <a:p>
            <a:r>
              <a:rPr lang="fr-FR" altLang="zh-CN" sz="1800" dirty="0">
                <a:latin typeface="Comic Sans MS" charset="0"/>
              </a:rPr>
              <a:t>1 </a:t>
            </a:r>
            <a:r>
              <a:rPr lang="fr-FR" altLang="zh-CN" sz="1800" dirty="0" err="1">
                <a:latin typeface="Comic Sans MS" charset="0"/>
              </a:rPr>
              <a:t>Energy</a:t>
            </a:r>
            <a:r>
              <a:rPr lang="fr-FR" altLang="zh-CN" sz="1800" dirty="0">
                <a:latin typeface="Comic Sans MS" charset="0"/>
              </a:rPr>
              <a:t> </a:t>
            </a:r>
            <a:r>
              <a:rPr lang="fr-FR" altLang="zh-CN" sz="1800" dirty="0" err="1">
                <a:latin typeface="Comic Sans MS" charset="0"/>
              </a:rPr>
              <a:t>degrader</a:t>
            </a:r>
            <a:r>
              <a:rPr lang="fr-FR" altLang="zh-CN" sz="1800" dirty="0">
                <a:latin typeface="Comic Sans MS" charset="0"/>
              </a:rPr>
              <a:t> /Faraday cup,1 </a:t>
            </a:r>
            <a:r>
              <a:rPr lang="fr-FR" altLang="zh-CN" sz="1800" dirty="0" err="1">
                <a:latin typeface="Comic Sans MS" charset="0"/>
              </a:rPr>
              <a:t>Beam</a:t>
            </a:r>
            <a:r>
              <a:rPr lang="fr-FR" altLang="zh-CN" sz="1800" dirty="0">
                <a:latin typeface="Comic Sans MS" charset="0"/>
              </a:rPr>
              <a:t> dump(0.163kW)</a:t>
            </a:r>
            <a:r>
              <a:rPr lang="fr-FR" altLang="zh-CN" sz="1800" dirty="0">
                <a:solidFill>
                  <a:srgbClr val="FF3300"/>
                </a:solidFill>
              </a:rPr>
              <a:t> </a:t>
            </a:r>
            <a:endParaRPr lang="en-US" altLang="zh-CN" sz="1800" dirty="0">
              <a:latin typeface="Comic Sans MS" charset="0"/>
            </a:endParaRPr>
          </a:p>
          <a:p>
            <a:endParaRPr lang="en-US" altLang="zh-CN" sz="1800" dirty="0">
              <a:latin typeface="Comic Sans MS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990600" y="870736"/>
            <a:ext cx="7391400" cy="1066800"/>
            <a:chOff x="336" y="720"/>
            <a:chExt cx="5136" cy="912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5400000">
              <a:off x="624" y="864"/>
              <a:ext cx="480" cy="1056"/>
            </a:xfrm>
            <a:prstGeom prst="can">
              <a:avLst>
                <a:gd name="adj" fmla="val 55000"/>
              </a:avLst>
            </a:prstGeom>
            <a:gradFill rotWithShape="1">
              <a:gsLst>
                <a:gs pos="0">
                  <a:srgbClr val="FFCC99">
                    <a:alpha val="42998"/>
                  </a:srgbClr>
                </a:gs>
                <a:gs pos="100000">
                  <a:schemeClr val="bg1"/>
                </a:gs>
              </a:gsLst>
              <a:lin ang="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en-US" altLang="zh-CN" sz="2000" dirty="0"/>
                <a:t>Tank1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5400000">
              <a:off x="1776" y="864"/>
              <a:ext cx="480" cy="1056"/>
            </a:xfrm>
            <a:prstGeom prst="can">
              <a:avLst>
                <a:gd name="adj" fmla="val 55000"/>
              </a:avLst>
            </a:prstGeom>
            <a:gradFill rotWithShape="1">
              <a:gsLst>
                <a:gs pos="0">
                  <a:srgbClr val="FFCC99">
                    <a:alpha val="42998"/>
                  </a:srgbClr>
                </a:gs>
                <a:gs pos="100000">
                  <a:schemeClr val="bg1"/>
                </a:gs>
              </a:gsLst>
              <a:lin ang="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en-US" altLang="zh-CN" sz="2000"/>
                <a:t>Tank2</a:t>
              </a: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rot="5400000">
              <a:off x="2928" y="864"/>
              <a:ext cx="480" cy="1056"/>
            </a:xfrm>
            <a:prstGeom prst="can">
              <a:avLst>
                <a:gd name="adj" fmla="val 55000"/>
              </a:avLst>
            </a:prstGeom>
            <a:gradFill rotWithShape="1">
              <a:gsLst>
                <a:gs pos="0">
                  <a:srgbClr val="FFCC99">
                    <a:alpha val="42998"/>
                  </a:srgbClr>
                </a:gs>
                <a:gs pos="100000">
                  <a:schemeClr val="bg1"/>
                </a:gs>
              </a:gsLst>
              <a:lin ang="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en-US" altLang="zh-CN" sz="2000"/>
                <a:t>Tank3</a:t>
              </a: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 rot="5400000">
              <a:off x="4080" y="864"/>
              <a:ext cx="480" cy="1056"/>
            </a:xfrm>
            <a:prstGeom prst="can">
              <a:avLst>
                <a:gd name="adj" fmla="val 55000"/>
              </a:avLst>
            </a:prstGeom>
            <a:gradFill rotWithShape="1">
              <a:gsLst>
                <a:gs pos="0">
                  <a:srgbClr val="FFCC99">
                    <a:alpha val="42998"/>
                  </a:srgbClr>
                </a:gs>
                <a:gs pos="100000">
                  <a:schemeClr val="bg1"/>
                </a:gs>
              </a:gsLst>
              <a:lin ang="0" scaled="1"/>
            </a:gra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en-US" altLang="zh-CN" sz="2000"/>
                <a:t>Tank4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208" y="720"/>
              <a:ext cx="720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600"/>
                <a:t>CT</a:t>
              </a:r>
            </a:p>
            <a:p>
              <a:r>
                <a:rPr lang="en-US" altLang="zh-CN" sz="1600"/>
                <a:t>FCT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360" y="720"/>
              <a:ext cx="720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600"/>
                <a:t>CT</a:t>
              </a:r>
            </a:p>
            <a:p>
              <a:r>
                <a:rPr lang="en-US" altLang="zh-CN" sz="1600"/>
                <a:t>FCT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4752" y="768"/>
              <a:ext cx="720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600"/>
                <a:t>CT</a:t>
              </a:r>
            </a:p>
            <a:p>
              <a:r>
                <a:rPr lang="en-US" altLang="zh-CN" sz="1600"/>
                <a:t>FCT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951" y="3570736"/>
            <a:ext cx="468051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125200" y="3935468"/>
            <a:ext cx="3952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18mA/21.67MeV/50us/1Hz beam was obtained, which exceeds the design goal of beam current of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15mAwith </a:t>
            </a:r>
            <a:r>
              <a:rPr lang="en-US" altLang="zh-CN" sz="2400" b="1" dirty="0">
                <a:solidFill>
                  <a:srgbClr val="0000FF"/>
                </a:solidFill>
              </a:rPr>
              <a:t>transmission rate </a:t>
            </a:r>
            <a:r>
              <a:rPr lang="zh-CN" altLang="en-US" sz="2400" b="1" dirty="0">
                <a:solidFill>
                  <a:srgbClr val="0000FF"/>
                </a:solidFill>
                <a:latin typeface="宋体"/>
              </a:rPr>
              <a:t>～</a:t>
            </a:r>
            <a:r>
              <a:rPr lang="en-US" altLang="zh-CN" sz="2400" b="1" dirty="0">
                <a:solidFill>
                  <a:srgbClr val="0000FF"/>
                </a:solidFill>
              </a:rPr>
              <a:t> 100%.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4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4-DTL</a:t>
            </a:r>
            <a:r>
              <a:rPr kumimoji="1" lang="zh-CN" altLang="en-US" dirty="0" smtClean="0"/>
              <a:t>腔的扫相结果</a:t>
            </a:r>
            <a:endParaRPr kumimoji="1" lang="zh-CN" altLang="en-US" dirty="0"/>
          </a:p>
        </p:txBody>
      </p:sp>
      <p:pic>
        <p:nvPicPr>
          <p:cNvPr id="3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933825"/>
            <a:ext cx="43275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5175"/>
            <a:ext cx="4464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6763"/>
            <a:ext cx="43211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44640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30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2776"/>
            <a:ext cx="4213527" cy="3600400"/>
          </a:xfrm>
          <a:prstGeom prst="rect">
            <a:avLst/>
          </a:prstGeom>
        </p:spPr>
      </p:pic>
      <p:grpSp>
        <p:nvGrpSpPr>
          <p:cNvPr id="4" name="组合 2"/>
          <p:cNvGrpSpPr/>
          <p:nvPr/>
        </p:nvGrpSpPr>
        <p:grpSpPr>
          <a:xfrm>
            <a:off x="4572000" y="0"/>
            <a:ext cx="4375026" cy="6948713"/>
            <a:chOff x="4572000" y="0"/>
            <a:chExt cx="4375026" cy="6948713"/>
          </a:xfrm>
          <a:solidFill>
            <a:schemeClr val="bg1"/>
          </a:solidFill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517676"/>
              <a:ext cx="4375026" cy="34310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6"/>
            <p:cNvSpPr txBox="1"/>
            <p:nvPr/>
          </p:nvSpPr>
          <p:spPr>
            <a:xfrm>
              <a:off x="5364088" y="3256066"/>
              <a:ext cx="230620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</a:t>
              </a:r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SNS DTL3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297" y="261610"/>
              <a:ext cx="3888432" cy="29944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8"/>
            <p:cNvSpPr txBox="1"/>
            <p:nvPr/>
          </p:nvSpPr>
          <p:spPr>
            <a:xfrm>
              <a:off x="5155289" y="0"/>
              <a:ext cx="2782493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</a:t>
              </a:r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J-PARC DTL3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5"/>
          <p:cNvSpPr txBox="1"/>
          <p:nvPr/>
        </p:nvSpPr>
        <p:spPr>
          <a:xfrm>
            <a:off x="251520" y="747938"/>
            <a:ext cx="1821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CSNS DTL3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15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/>
              <a:t> </a:t>
            </a:r>
            <a:r>
              <a:rPr lang="zh-CN" altLang="en-US" sz="3600" dirty="0" smtClean="0"/>
              <a:t>提</a:t>
            </a:r>
            <a:r>
              <a:rPr lang="en-US" altLang="zh-CN" sz="3600" dirty="0" smtClean="0"/>
              <a:t>  </a:t>
            </a:r>
            <a:r>
              <a:rPr lang="zh-CN" altLang="en-US" sz="3600" dirty="0" smtClean="0"/>
              <a:t>纲</a:t>
            </a:r>
            <a:endParaRPr lang="zh-CN" altLang="en-US" sz="3600" dirty="0"/>
          </a:p>
        </p:txBody>
      </p:sp>
      <p:sp>
        <p:nvSpPr>
          <p:cNvPr id="34" name="流程图: 离页连接符 33"/>
          <p:cNvSpPr/>
          <p:nvPr/>
        </p:nvSpPr>
        <p:spPr>
          <a:xfrm>
            <a:off x="1031874" y="195410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781890" y="1496570"/>
            <a:ext cx="6114495" cy="227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1795505" y="2352918"/>
            <a:ext cx="6068376" cy="992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2" name="直接连接符 11"/>
          <p:cNvCxnSpPr/>
          <p:nvPr/>
        </p:nvCxnSpPr>
        <p:spPr>
          <a:xfrm flipV="1">
            <a:off x="1839672" y="3136027"/>
            <a:ext cx="6040490" cy="1412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5" name="直接连接符 11"/>
          <p:cNvCxnSpPr/>
          <p:nvPr/>
        </p:nvCxnSpPr>
        <p:spPr>
          <a:xfrm flipV="1">
            <a:off x="1856498" y="3999127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7" name="直接连接符 11"/>
          <p:cNvCxnSpPr/>
          <p:nvPr/>
        </p:nvCxnSpPr>
        <p:spPr>
          <a:xfrm flipV="1">
            <a:off x="1798460" y="4847382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1809750" y="1059599"/>
            <a:ext cx="4852611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 smtClean="0">
                <a:latin typeface="+mn-ea"/>
                <a:cs typeface="Times New Roman"/>
              </a:rPr>
              <a:t>CSNS</a:t>
            </a:r>
            <a:r>
              <a:rPr lang="zh-CN" altLang="en-US" sz="2800" dirty="0" smtClean="0">
                <a:latin typeface="+mn-ea"/>
                <a:cs typeface="Times New Roman"/>
              </a:rPr>
              <a:t>加速器调试与试运行成果</a:t>
            </a:r>
            <a:endParaRPr lang="en-US" altLang="zh-CN" sz="2800" dirty="0">
              <a:latin typeface="+mn-ea"/>
              <a:cs typeface="Times New Roman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13756" y="1901203"/>
            <a:ext cx="5168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+mn-ea"/>
                <a:cs typeface="Times New Roman"/>
              </a:rPr>
              <a:t>CSNS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cs typeface="Times New Roman"/>
              </a:rPr>
              <a:t>加速器调试过程及主要问题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0875" y="26851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+mn-ea"/>
                <a:cs typeface="Times New Roman"/>
              </a:rPr>
              <a:t>经验与问题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0535" y="3560569"/>
            <a:ext cx="4134465" cy="487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cs typeface="Times New Roman"/>
              </a:rPr>
              <a:t>下一年度工作计划及重点</a:t>
            </a:r>
            <a:endParaRPr lang="en-US" altLang="zh-CN" sz="2800" dirty="0">
              <a:solidFill>
                <a:srgbClr val="000000"/>
              </a:solidFill>
              <a:latin typeface="+mn-ea"/>
              <a:cs typeface="Times New Roman"/>
            </a:endParaRPr>
          </a:p>
        </p:txBody>
      </p:sp>
      <p:sp>
        <p:nvSpPr>
          <p:cNvPr id="18" name="流程图: 离页连接符 33"/>
          <p:cNvSpPr/>
          <p:nvPr/>
        </p:nvSpPr>
        <p:spPr>
          <a:xfrm>
            <a:off x="1009649" y="1110174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流程图: 离页连接符 33"/>
          <p:cNvSpPr/>
          <p:nvPr/>
        </p:nvSpPr>
        <p:spPr>
          <a:xfrm>
            <a:off x="1068817" y="4461760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流程图: 离页连接符 33"/>
          <p:cNvSpPr/>
          <p:nvPr/>
        </p:nvSpPr>
        <p:spPr>
          <a:xfrm>
            <a:off x="1014842" y="276639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2" name="流程图: 离页连接符 33"/>
          <p:cNvSpPr/>
          <p:nvPr/>
        </p:nvSpPr>
        <p:spPr>
          <a:xfrm>
            <a:off x="1056117" y="3629370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06140" y="4420078"/>
            <a:ext cx="1261884" cy="487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cs typeface="Times New Roman"/>
              </a:rPr>
              <a:t>总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cs typeface="Times New Roman"/>
              </a:rPr>
              <a:t>  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cs typeface="Times New Roman"/>
              </a:rPr>
              <a:t>结</a:t>
            </a:r>
            <a:endParaRPr lang="en-US" altLang="zh-CN" sz="2800" dirty="0">
              <a:solidFill>
                <a:srgbClr val="000000"/>
              </a:solidFill>
              <a:latin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272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2476" y="188640"/>
            <a:ext cx="8229600" cy="580565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直线加速器出口束流能量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924432"/>
              </p:ext>
            </p:extLst>
          </p:nvPr>
        </p:nvGraphicFramePr>
        <p:xfrm>
          <a:off x="234097" y="2564904"/>
          <a:ext cx="3517567" cy="2113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10"/>
                <a:gridCol w="1996457"/>
              </a:tblGrid>
              <a:tr h="401106">
                <a:tc>
                  <a:txBody>
                    <a:bodyPr/>
                    <a:lstStyle/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出口能量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ΔW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DTL1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+0.2%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DTL2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+0.26%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DTL3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+0.47%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DTL4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+0.3%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563" y="1628800"/>
            <a:ext cx="4390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CSNS DTL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出口能量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加速能量范围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3MeV~80MeV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590573"/>
            <a:ext cx="4608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SNS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DTL 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出口能量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加速能量范围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2.5MeV~87MeV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654580"/>
              </p:ext>
            </p:extLst>
          </p:nvPr>
        </p:nvGraphicFramePr>
        <p:xfrm>
          <a:off x="4932040" y="2564904"/>
          <a:ext cx="3517567" cy="296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10"/>
                <a:gridCol w="1996457"/>
              </a:tblGrid>
              <a:tr h="401106">
                <a:tc>
                  <a:txBody>
                    <a:bodyPr/>
                    <a:lstStyle/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出口能量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ΔW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DTL1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-1.06%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DTL2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-0.314%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DTL3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+0.254%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DTL4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-0.167%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DTL5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-0.123%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DTL6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+0.75%</a:t>
                      </a:r>
                      <a:endParaRPr lang="zh-CN" altLang="en-US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1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154100" y="855893"/>
            <a:ext cx="8989900" cy="2035554"/>
            <a:chOff x="0" y="122271"/>
            <a:chExt cx="9252520" cy="2035554"/>
          </a:xfrm>
        </p:grpSpPr>
        <p:grpSp>
          <p:nvGrpSpPr>
            <p:cNvPr id="28" name="组合 27"/>
            <p:cNvGrpSpPr/>
            <p:nvPr/>
          </p:nvGrpSpPr>
          <p:grpSpPr>
            <a:xfrm>
              <a:off x="0" y="122271"/>
              <a:ext cx="9252520" cy="2035554"/>
              <a:chOff x="0" y="3448257"/>
              <a:chExt cx="9252520" cy="2035554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48257"/>
                <a:ext cx="9252520" cy="2035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组合 30"/>
              <p:cNvGrpSpPr/>
              <p:nvPr/>
            </p:nvGrpSpPr>
            <p:grpSpPr>
              <a:xfrm>
                <a:off x="4463395" y="3850074"/>
                <a:ext cx="2000535" cy="680416"/>
                <a:chOff x="4463395" y="3850074"/>
                <a:chExt cx="2000535" cy="680416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4864547" y="4068825"/>
                  <a:ext cx="3786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prstClr val="black"/>
                      </a:solidFill>
                    </a:rPr>
                    <a:t>D</a:t>
                  </a:r>
                  <a:endParaRPr lang="zh-CN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796136" y="4056703"/>
                  <a:ext cx="3257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prstClr val="black"/>
                      </a:solidFill>
                    </a:rPr>
                    <a:t>F</a:t>
                  </a:r>
                  <a:endParaRPr lang="zh-CN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138200" y="3850074"/>
                  <a:ext cx="3257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b="1" dirty="0" smtClean="0">
                      <a:solidFill>
                        <a:prstClr val="black"/>
                      </a:solidFill>
                    </a:rPr>
                    <a:t>F</a:t>
                  </a:r>
                  <a:endParaRPr lang="zh-CN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463395" y="4043504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zh-CN" altLang="en-US" sz="2400" b="1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9" name="TextBox 28"/>
            <p:cNvSpPr txBox="1"/>
            <p:nvPr/>
          </p:nvSpPr>
          <p:spPr>
            <a:xfrm>
              <a:off x="5317989" y="71751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0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7" y="3588905"/>
            <a:ext cx="8803624" cy="19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76023" y="398030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D</a:t>
            </a:r>
            <a:endParaRPr lang="zh-CN" alt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91363" y="398030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0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1521" y="398030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D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0151" y="3980302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F</a:t>
            </a:r>
            <a:endParaRPr lang="zh-CN" alt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30807" y="3980303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F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5311" y="3980303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F</a:t>
            </a:r>
            <a:endParaRPr lang="zh-CN" alt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48487" y="398030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D</a:t>
            </a:r>
            <a:endParaRPr lang="zh-CN" alt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17755" y="2945111"/>
            <a:ext cx="5522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                                   </a:t>
            </a:r>
            <a:r>
              <a:rPr lang="zh-CN" altLang="en-US" sz="2400" dirty="0" smtClean="0">
                <a:solidFill>
                  <a:prstClr val="black"/>
                </a:solidFill>
              </a:rPr>
              <a:t>束流包络</a:t>
            </a:r>
            <a:r>
              <a:rPr lang="en-US" altLang="zh-CN" sz="2400" dirty="0" smtClean="0">
                <a:solidFill>
                  <a:prstClr val="black"/>
                </a:solidFill>
              </a:rPr>
              <a:t>( </a:t>
            </a:r>
            <a:r>
              <a:rPr lang="zh-CN" altLang="en-US" sz="2400" dirty="0" smtClean="0">
                <a:solidFill>
                  <a:prstClr val="black"/>
                </a:solidFill>
              </a:rPr>
              <a:t>停用</a:t>
            </a:r>
            <a:r>
              <a:rPr lang="en-US" altLang="zh-CN" sz="2400" dirty="0" smtClean="0">
                <a:solidFill>
                  <a:prstClr val="black"/>
                </a:solidFill>
              </a:rPr>
              <a:t>T1Q13)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639" y="5592562"/>
            <a:ext cx="552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                                   </a:t>
            </a:r>
            <a:r>
              <a:rPr lang="zh-CN" altLang="en-US" sz="2400" dirty="0" smtClean="0">
                <a:solidFill>
                  <a:prstClr val="black"/>
                </a:solidFill>
              </a:rPr>
              <a:t>束流包络</a:t>
            </a:r>
            <a:r>
              <a:rPr lang="en-US" altLang="zh-CN" sz="2400" dirty="0" smtClean="0">
                <a:solidFill>
                  <a:prstClr val="black"/>
                </a:solidFill>
              </a:rPr>
              <a:t>( </a:t>
            </a:r>
            <a:r>
              <a:rPr lang="zh-CN" altLang="en-US" sz="2400" dirty="0" smtClean="0">
                <a:solidFill>
                  <a:prstClr val="black"/>
                </a:solidFill>
              </a:rPr>
              <a:t>修正</a:t>
            </a:r>
            <a:r>
              <a:rPr lang="en-US" altLang="zh-CN" sz="2400" dirty="0" smtClean="0">
                <a:solidFill>
                  <a:prstClr val="black"/>
                </a:solidFill>
              </a:rPr>
              <a:t>Lattice)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5513" y="232555"/>
            <a:ext cx="4083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FFFFFF"/>
                </a:solidFill>
              </a:rPr>
              <a:t>直线加速器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DTL-Q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故障</a:t>
            </a:r>
            <a:endParaRPr kumimoji="1" lang="zh-CN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8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79" y="182085"/>
            <a:ext cx="8478265" cy="582619"/>
          </a:xfrm>
        </p:spPr>
        <p:txBody>
          <a:bodyPr>
            <a:noAutofit/>
          </a:bodyPr>
          <a:lstStyle/>
          <a:p>
            <a:r>
              <a:rPr kumimoji="1" lang="en-US" altLang="zh-CN" sz="2400" dirty="0"/>
              <a:t>Beam loss caused by protons in </a:t>
            </a:r>
            <a:r>
              <a:rPr kumimoji="1" lang="en-US" altLang="zh-CN" sz="2400" dirty="0" err="1"/>
              <a:t>linac&amp;LRBT</a:t>
            </a:r>
            <a:r>
              <a:rPr kumimoji="1" lang="en-US" altLang="zh-CN" sz="2400" dirty="0"/>
              <a:t>   </a:t>
            </a:r>
            <a:endParaRPr kumimoji="1" lang="zh-CN" altLang="en-US" sz="2400" dirty="0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4"/>
          <p:cNvSpPr>
            <a:spLocks noChangeArrowheads="1"/>
          </p:cNvSpPr>
          <p:nvPr/>
        </p:nvSpPr>
        <p:spPr bwMode="auto">
          <a:xfrm>
            <a:off x="7164388" y="1233488"/>
            <a:ext cx="179387" cy="179387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cxnSp>
        <p:nvCxnSpPr>
          <p:cNvPr id="7" name="直线箭头连接符 8"/>
          <p:cNvCxnSpPr>
            <a:cxnSpLocks noChangeShapeType="1"/>
          </p:cNvCxnSpPr>
          <p:nvPr/>
        </p:nvCxnSpPr>
        <p:spPr bwMode="auto">
          <a:xfrm flipV="1">
            <a:off x="6516688" y="1449388"/>
            <a:ext cx="647700" cy="64770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文本框 12"/>
          <p:cNvSpPr txBox="1">
            <a:spLocks noChangeArrowheads="1"/>
          </p:cNvSpPr>
          <p:nvPr/>
        </p:nvSpPr>
        <p:spPr bwMode="auto">
          <a:xfrm>
            <a:off x="5508625" y="1989138"/>
            <a:ext cx="1571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dirty="0"/>
              <a:t>hot point</a:t>
            </a:r>
            <a:endParaRPr kumimoji="1" lang="zh-CN" altLang="en-US" dirty="0"/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683270" y="194729"/>
            <a:ext cx="7777162" cy="58477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endParaRPr kumimoji="1"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676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46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1939" y="894426"/>
            <a:ext cx="8620847" cy="5599096"/>
          </a:xfrm>
        </p:spPr>
        <p:txBody>
          <a:bodyPr/>
          <a:lstStyle/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腔谐振频率的判定及监测</a:t>
            </a:r>
            <a:endParaRPr kumimoji="1" lang="en-US" altLang="zh-CN" sz="2800" dirty="0" smtClean="0"/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相位稳定性及监测</a:t>
            </a:r>
            <a:endParaRPr kumimoji="1" lang="en-US" altLang="zh-CN" sz="2800" dirty="0" smtClean="0"/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束流轨道稳定性问题</a:t>
            </a:r>
            <a:endParaRPr kumimoji="1" lang="en-US" altLang="zh-CN" sz="2800" dirty="0" smtClean="0"/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kumimoji="1" lang="zh-CN" altLang="en-US" sz="2800" dirty="0"/>
              <a:t>高频功率源的稳定运行问题</a:t>
            </a:r>
            <a:endParaRPr kumimoji="1" lang="en-US" altLang="zh-CN" sz="2800" dirty="0"/>
          </a:p>
          <a:p>
            <a:pPr>
              <a:lnSpc>
                <a:spcPct val="13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切束束流损失引起的</a:t>
            </a:r>
            <a:r>
              <a:rPr kumimoji="1" lang="en-US" altLang="zh-CN" sz="2800" dirty="0" smtClean="0"/>
              <a:t>RFQ</a:t>
            </a:r>
            <a:r>
              <a:rPr kumimoji="1" lang="zh-CN" altLang="en-US" sz="2800" dirty="0" smtClean="0"/>
              <a:t>腔体打火问题</a:t>
            </a:r>
            <a:endParaRPr kumimoji="1" lang="en-US" altLang="zh-CN" sz="2800" dirty="0" smtClean="0"/>
          </a:p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直线加速器调束遇到的主要问题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056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C2FEFB-DED4-478F-A8C5-19A4F9DA134B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12" name="TextBox 11"/>
          <p:cNvSpPr txBox="1"/>
          <p:nvPr/>
        </p:nvSpPr>
        <p:spPr>
          <a:xfrm>
            <a:off x="611560" y="3429000"/>
            <a:ext cx="3535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RF pattern </a:t>
            </a:r>
          </a:p>
          <a:p>
            <a:pPr algn="l"/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the B field</a:t>
            </a:r>
            <a:endParaRPr lang="zh-CN" alt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38" y="880928"/>
            <a:ext cx="72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>
              <a:spcBef>
                <a:spcPts val="12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Optimization of the accumulation 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7" y="4597695"/>
            <a:ext cx="4176464" cy="184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 descr="E:\work\issue\csns-commissioning\RCS\调束数据\xusy_20170531\2017-05-31-day_ct\WaveformDisplay_DCCT40ms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6" y="1628800"/>
            <a:ext cx="4176463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下箭头 5"/>
          <p:cNvSpPr/>
          <p:nvPr/>
        </p:nvSpPr>
        <p:spPr bwMode="auto">
          <a:xfrm>
            <a:off x="323528" y="3462055"/>
            <a:ext cx="360040" cy="119108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7" name="图片 16" descr="E:\work\issue\csns-commissioning\RCS\调束数据\2017-5-31-night\BH_change_8678_b_304.2A\DCCT_0.48_8.38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499992" cy="225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下箭头 17"/>
          <p:cNvSpPr/>
          <p:nvPr/>
        </p:nvSpPr>
        <p:spPr bwMode="auto">
          <a:xfrm rot="13563294">
            <a:off x="3937589" y="3592385"/>
            <a:ext cx="360040" cy="1191081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952" y="4365104"/>
            <a:ext cx="265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 painting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1961" y="5373216"/>
            <a:ext cx="4675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200" b="1" dirty="0" smtClean="0">
                <a:solidFill>
                  <a:srgbClr val="FF0000"/>
                </a:solidFill>
              </a:rPr>
              <a:t>One day later, beam transmission was </a:t>
            </a:r>
            <a:r>
              <a:rPr lang="en-US" altLang="zh-CN" sz="2200" b="1" smtClean="0">
                <a:solidFill>
                  <a:srgbClr val="FF0000"/>
                </a:solidFill>
              </a:rPr>
              <a:t>more than 98%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79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088" y="301545"/>
            <a:ext cx="8138864" cy="457200"/>
          </a:xfrm>
          <a:ln>
            <a:noFill/>
          </a:ln>
        </p:spPr>
        <p:txBody>
          <a:bodyPr>
            <a:noAutofit/>
          </a:bodyPr>
          <a:lstStyle/>
          <a:p>
            <a:r>
              <a:rPr lang="zh-CN" altLang="en-US" dirty="0" smtClean="0"/>
              <a:t>在线模型</a:t>
            </a:r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35298"/>
              </p:ext>
            </p:extLst>
          </p:nvPr>
        </p:nvGraphicFramePr>
        <p:xfrm>
          <a:off x="395536" y="2747432"/>
          <a:ext cx="3888432" cy="3459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936104"/>
                <a:gridCol w="864097"/>
              </a:tblGrid>
              <a:tr h="678545">
                <a:tc>
                  <a:txBody>
                    <a:bodyPr/>
                    <a:lstStyle/>
                    <a:p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 smtClean="0">
                          <a:solidFill>
                            <a:srgbClr val="7030A0"/>
                          </a:solidFill>
                        </a:rPr>
                        <a:t>Tunex</a:t>
                      </a:r>
                      <a:endParaRPr lang="zh-CN" alt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err="1" smtClean="0">
                          <a:solidFill>
                            <a:srgbClr val="7030A0"/>
                          </a:solidFill>
                        </a:rPr>
                        <a:t>Tuney</a:t>
                      </a:r>
                      <a:endParaRPr lang="zh-CN" altLang="en-US" b="1" dirty="0" smtClean="0">
                        <a:solidFill>
                          <a:srgbClr val="7030A0"/>
                        </a:solidFill>
                      </a:endParaRPr>
                    </a:p>
                    <a:p>
                      <a:endParaRPr lang="zh-CN" altLang="en-US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67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华文楷体" pitchFamily="2" charset="-122"/>
                          <a:ea typeface="华文楷体" pitchFamily="2" charset="-122"/>
                        </a:rPr>
                        <a:t>Design  model</a:t>
                      </a:r>
                      <a:endParaRPr lang="zh-CN" altLang="en-US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4.86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4.78</a:t>
                      </a:r>
                      <a:endParaRPr lang="zh-CN" altLang="en-US" dirty="0"/>
                    </a:p>
                  </a:txBody>
                  <a:tcPr/>
                </a:tc>
              </a:tr>
              <a:tr h="7037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Without fringe field  in </a:t>
                      </a:r>
                      <a:r>
                        <a:rPr lang="en-US" altLang="zh-CN" dirty="0" err="1" smtClean="0">
                          <a:latin typeface="华文楷体" pitchFamily="2" charset="-122"/>
                          <a:ea typeface="华文楷体" pitchFamily="2" charset="-122"/>
                        </a:rPr>
                        <a:t>Openxal</a:t>
                      </a:r>
                      <a:endParaRPr lang="zh-CN" altLang="en-US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4.946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4.979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7200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With fringe field </a:t>
                      </a:r>
                    </a:p>
                    <a:p>
                      <a:pPr algn="ctr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in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OpenXAL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4.863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4.785</a:t>
                      </a:r>
                      <a:endParaRPr lang="zh-CN" altLang="en-US" dirty="0"/>
                    </a:p>
                  </a:txBody>
                  <a:tcPr/>
                </a:tc>
              </a:tr>
              <a:tr h="6785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华文楷体" pitchFamily="2" charset="-122"/>
                          <a:ea typeface="华文楷体" pitchFamily="2" charset="-122"/>
                        </a:rPr>
                        <a:t>Measured Tune</a:t>
                      </a:r>
                      <a:endParaRPr lang="zh-CN" altLang="en-US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4.857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4.779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671102"/>
              </p:ext>
            </p:extLst>
          </p:nvPr>
        </p:nvGraphicFramePr>
        <p:xfrm>
          <a:off x="4355976" y="1666857"/>
          <a:ext cx="45468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60032" y="119857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Response matrix</a:t>
            </a:r>
            <a:endParaRPr lang="zh-CN" altLang="en-US" sz="2400" b="1" dirty="0" smtClean="0">
              <a:solidFill>
                <a:srgbClr val="00B0F0"/>
              </a:solidFill>
              <a:latin typeface="华文楷体" pitchFamily="2" charset="-122"/>
              <a:ea typeface="华文楷体" pitchFamily="2" charset="-122"/>
            </a:endParaRPr>
          </a:p>
        </p:txBody>
      </p:sp>
      <p:graphicFrame>
        <p:nvGraphicFramePr>
          <p:cNvPr id="1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472696"/>
              </p:ext>
            </p:extLst>
          </p:nvPr>
        </p:nvGraphicFramePr>
        <p:xfrm>
          <a:off x="4355976" y="4025232"/>
          <a:ext cx="4546848" cy="2116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1235720"/>
            <a:ext cx="3888432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altLang="zh-CN" sz="2000" b="1" dirty="0" smtClean="0"/>
              <a:t> Fringe field is added  to the online model of OPEN XAL.</a:t>
            </a:r>
          </a:p>
          <a:p>
            <a:pPr algn="l">
              <a:buFont typeface="Wingdings" pitchFamily="2" charset="2"/>
              <a:buChar char="ü"/>
            </a:pPr>
            <a:r>
              <a:rPr lang="en-US" altLang="zh-CN" sz="2000" b="1" dirty="0" smtClean="0"/>
              <a:t> Field interference is also included.</a:t>
            </a:r>
          </a:p>
        </p:txBody>
      </p:sp>
    </p:spTree>
    <p:extLst>
      <p:ext uri="{BB962C8B-B14F-4D97-AF65-F5344CB8AC3E}">
        <p14:creationId xmlns:p14="http://schemas.microsoft.com/office/powerpoint/2010/main" val="41091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808" y="0"/>
            <a:ext cx="4185224" cy="69269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altLang="zh-CN" sz="3200" dirty="0" smtClean="0">
                <a:solidFill>
                  <a:srgbClr val="FFFFFF"/>
                </a:solidFill>
              </a:rPr>
              <a:t>Fudge </a:t>
            </a:r>
            <a:r>
              <a:rPr lang="zh-CN" altLang="en-US" sz="3200" dirty="0" smtClean="0">
                <a:solidFill>
                  <a:srgbClr val="FFFFFF"/>
                </a:solidFill>
              </a:rPr>
              <a:t>因子测量</a:t>
            </a:r>
            <a:endParaRPr lang="zh-CN" altLang="en-US" sz="3200" dirty="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46" y="836712"/>
            <a:ext cx="3873578" cy="42484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836712"/>
            <a:ext cx="4981136" cy="57606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504" y="5229200"/>
            <a:ext cx="4176464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600" b="1" dirty="0" smtClean="0"/>
              <a:t>Nominal tune: </a:t>
            </a:r>
            <a:r>
              <a:rPr lang="en-US" altLang="zh-CN" sz="1600" b="1" dirty="0" err="1" smtClean="0"/>
              <a:t>Tunex</a:t>
            </a:r>
            <a:r>
              <a:rPr lang="en-US" altLang="zh-CN" sz="1600" b="1" dirty="0" smtClean="0"/>
              <a:t>/</a:t>
            </a:r>
            <a:r>
              <a:rPr lang="en-US" altLang="zh-CN" sz="1600" b="1" dirty="0" err="1" smtClean="0"/>
              <a:t>tuney</a:t>
            </a:r>
            <a:r>
              <a:rPr lang="en-US" altLang="zh-CN" sz="1600" b="1" dirty="0" smtClean="0"/>
              <a:t>: 4.8532/ 4.7816</a:t>
            </a:r>
          </a:p>
          <a:p>
            <a:pPr algn="l">
              <a:lnSpc>
                <a:spcPct val="130000"/>
              </a:lnSpc>
            </a:pP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</a:rPr>
              <a:t>Measured 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tune: </a:t>
            </a:r>
            <a:r>
              <a:rPr lang="en-US" altLang="zh-CN" sz="1600" b="1" dirty="0" err="1" smtClean="0">
                <a:solidFill>
                  <a:schemeClr val="accent2">
                    <a:lumMod val="75000"/>
                  </a:schemeClr>
                </a:solidFill>
              </a:rPr>
              <a:t>Tunex</a:t>
            </a: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altLang="zh-CN" sz="1600" b="1" dirty="0" err="1" smtClean="0">
                <a:solidFill>
                  <a:schemeClr val="accent2">
                    <a:lumMod val="75000"/>
                  </a:schemeClr>
                </a:solidFill>
              </a:rPr>
              <a:t>tuney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</a:rPr>
              <a:t>4.8568/ 4.7765</a:t>
            </a:r>
          </a:p>
          <a:p>
            <a:pPr algn="l">
              <a:lnSpc>
                <a:spcPct val="13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</a:rPr>
              <a:t>After correction: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Tunex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/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tuney</a:t>
            </a:r>
            <a:r>
              <a:rPr lang="en-US" altLang="zh-CN" sz="1600" b="1" dirty="0">
                <a:solidFill>
                  <a:srgbClr val="FF0000"/>
                </a:solidFill>
              </a:rPr>
              <a:t>: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4.854/ 4.778</a:t>
            </a:r>
          </a:p>
          <a:p>
            <a:pPr algn="l">
              <a:lnSpc>
                <a:spcPct val="130000"/>
              </a:lnSpc>
            </a:pPr>
            <a:r>
              <a:rPr lang="en-US" altLang="zh-CN" sz="1600" dirty="0">
                <a:solidFill>
                  <a:srgbClr val="FF0000"/>
                </a:solidFill>
              </a:rPr>
              <a:t>Max. beta-beating :0.12 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CN" dirty="0" smtClean="0"/>
              <a:t>RCS</a:t>
            </a:r>
            <a:r>
              <a:rPr kumimoji="1" lang="zh-CN" altLang="en-US" dirty="0" smtClean="0"/>
              <a:t>调束</a:t>
            </a:r>
            <a:endParaRPr kumimoji="1" lang="zh-CN" altLang="en-US" dirty="0"/>
          </a:p>
        </p:txBody>
      </p:sp>
      <p:pic>
        <p:nvPicPr>
          <p:cNvPr id="4" name="Picture 2" descr="C:\Users\xsy\Desktop\绘图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" y="804569"/>
            <a:ext cx="3716338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右箭头 4"/>
          <p:cNvSpPr/>
          <p:nvPr/>
        </p:nvSpPr>
        <p:spPr bwMode="auto">
          <a:xfrm rot="5400000">
            <a:off x="3687763" y="1849733"/>
            <a:ext cx="1192212" cy="865188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400" b="0">
              <a:solidFill>
                <a:schemeClr val="tx1"/>
              </a:solidFill>
              <a:latin typeface="Arial" charset="0"/>
              <a:ea typeface="宋体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57313"/>
            <a:ext cx="5578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5668963" y="3633461"/>
            <a:ext cx="3475037" cy="201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zh-CN" altLang="en-US" dirty="0">
              <a:latin typeface="Times New Roman" charset="0"/>
              <a:ea typeface="宋体" charset="0"/>
              <a:cs typeface="Times New Roman" charset="0"/>
            </a:endParaRPr>
          </a:p>
        </p:txBody>
      </p:sp>
      <p:pic>
        <p:nvPicPr>
          <p:cNvPr id="8" name="内容占位符 3" descr="捕获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58233"/>
            <a:ext cx="39735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Grp="1" noChangeArrowheads="1"/>
          </p:cNvSpPr>
          <p:nvPr>
            <p:ph idx="1"/>
          </p:nvPr>
        </p:nvSpPr>
        <p:spPr bwMode="auto">
          <a:xfrm>
            <a:off x="5508757" y="2844270"/>
            <a:ext cx="3435857" cy="5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参数匹配调节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884355" y="3792360"/>
            <a:ext cx="2593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FF"/>
                </a:solidFill>
              </a:rPr>
              <a:t>两天后，加速效率超过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99%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8285" y="5831650"/>
            <a:ext cx="8620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FF"/>
                </a:solidFill>
              </a:rPr>
              <a:t>日本散裂中子源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J-PARC</a:t>
            </a:r>
            <a:r>
              <a:rPr kumimoji="1" lang="zh-CN" altLang="en-US" sz="2800" dirty="0" smtClean="0">
                <a:solidFill>
                  <a:srgbClr val="0000FF"/>
                </a:solidFill>
              </a:rPr>
              <a:t>的这个累积和加速的过程，超过一个月。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CN" altLang="en-US" sz="3600" dirty="0" smtClean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</a:rPr>
              <a:t>一个循环周期的工作点变化</a:t>
            </a:r>
            <a:endParaRPr kumimoji="1" lang="zh-CN" altLang="en-US" sz="3600" dirty="0">
              <a:solidFill>
                <a:srgbClr val="FFFFFF"/>
              </a:solidFill>
            </a:endParaRPr>
          </a:p>
        </p:txBody>
      </p:sp>
      <p:graphicFrame>
        <p:nvGraphicFramePr>
          <p:cNvPr id="4" name="内容占位符 12"/>
          <p:cNvGraphicFramePr>
            <a:graphicFrameLocks noGrp="1"/>
          </p:cNvGraphicFramePr>
          <p:nvPr/>
        </p:nvGraphicFramePr>
        <p:xfrm>
          <a:off x="467544" y="1340768"/>
          <a:ext cx="792088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262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0" y="924399"/>
            <a:ext cx="8763000" cy="1096999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ts val="2100"/>
              </a:lnSpc>
              <a:buFontTx/>
              <a:buNone/>
              <a:defRPr/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完成了响应测量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==&gt;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加速器过程中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lattice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基本保持不变</a:t>
            </a:r>
            <a:endParaRPr lang="en-US" altLang="zh-CN" dirty="0" smtClean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indent="0">
              <a:lnSpc>
                <a:spcPts val="1900"/>
              </a:lnSpc>
              <a:buFontTx/>
              <a:buNone/>
              <a:defRPr/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校正结果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==&gt;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校正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前（水平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±15mm 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垂直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±7mm</a:t>
            </a:r>
            <a:r>
              <a:rPr lang="zh-CN" altLang="en-US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</a:t>
            </a:r>
            <a:endParaRPr lang="en-US" altLang="zh-CN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0" indent="0">
              <a:lnSpc>
                <a:spcPts val="1900"/>
              </a:lnSpc>
              <a:buFontTx/>
              <a:buNone/>
              <a:defRPr/>
            </a:pPr>
            <a:r>
              <a:rPr lang="en-US" altLang="zh-CN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                  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校正后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  <a:sym typeface="Wingdings" pitchFamily="2" charset="2"/>
              </a:rPr>
              <a:t>（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水平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±6mm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垂直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±2mm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  <a:cs typeface="Times New Roman" pitchFamily="18" charset="0"/>
                <a:sym typeface="Wingdings" pitchFamily="2" charset="2"/>
              </a:rPr>
              <a:t>）</a:t>
            </a:r>
            <a:endParaRPr lang="zh-CN" altLang="en-US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4800600" y="3886200"/>
            <a:ext cx="4115692" cy="2743200"/>
            <a:chOff x="663677" y="2819416"/>
            <a:chExt cx="7416800" cy="2819400"/>
          </a:xfrm>
        </p:grpSpPr>
        <p:pic>
          <p:nvPicPr>
            <p:cNvPr id="25608" name="Picture 2" descr="C:\Users\my\Desktop\mearesponse\OrbitCorrection_20180524T025208-after-y=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3677" y="4267216"/>
              <a:ext cx="7416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" descr="http://elog.csns.ihep.ac.cn/Shift/180212_223151/RCS-%E6%B0%B4%E5%B9%B3%E8%BD%A8%E9%81%93%E6%A0%A1%E6%AD%A3-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902" y="2819416"/>
              <a:ext cx="739457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435967"/>
              </p:ext>
            </p:extLst>
          </p:nvPr>
        </p:nvGraphicFramePr>
        <p:xfrm>
          <a:off x="143084" y="2178669"/>
          <a:ext cx="4608512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606" name="内容占位符 4" descr="OrbitCorrection_20170727T03451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512" y="2286000"/>
            <a:ext cx="4163888" cy="154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8008640" y="5562600"/>
            <a:ext cx="83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楷体" pitchFamily="49" charset="-122"/>
                <a:ea typeface="楷体" pitchFamily="49" charset="-122"/>
              </a:rPr>
              <a:t>±2mm</a:t>
            </a:r>
            <a:endParaRPr lang="zh-CN" altLang="en-US" b="1" dirty="0">
              <a:solidFill>
                <a:srgbClr val="7030A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标题 2"/>
          <p:cNvSpPr txBox="1">
            <a:spLocks/>
          </p:cNvSpPr>
          <p:nvPr/>
        </p:nvSpPr>
        <p:spPr bwMode="auto">
          <a:xfrm>
            <a:off x="464292" y="0"/>
            <a:ext cx="8072437" cy="725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 algn="ctr" eaLnBrk="0" hangingPunct="0">
              <a:defRPr/>
            </a:pPr>
            <a:r>
              <a:rPr lang="en-US" altLang="zh-CN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CSNS</a:t>
            </a:r>
            <a:r>
              <a:rPr lang="zh-CN" alt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环交流轨道校正结果</a:t>
            </a:r>
            <a:endParaRPr lang="zh-CN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graphicFrame>
        <p:nvGraphicFramePr>
          <p:cNvPr id="11" name="内容占位符 3"/>
          <p:cNvGraphicFramePr>
            <a:graphicFrameLocks/>
          </p:cNvGraphicFramePr>
          <p:nvPr/>
        </p:nvGraphicFramePr>
        <p:xfrm>
          <a:off x="0" y="4191000"/>
          <a:ext cx="47244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00200" y="62484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BPM-Number</a:t>
            </a:r>
            <a:endParaRPr lang="zh-CN" alt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876800"/>
            <a:ext cx="369332" cy="1219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200" dirty="0" smtClean="0">
                <a:latin typeface="楷体" pitchFamily="49" charset="-122"/>
                <a:ea typeface="楷体" pitchFamily="49" charset="-122"/>
              </a:rPr>
              <a:t>响应结果</a:t>
            </a:r>
            <a:r>
              <a:rPr lang="en-US" altLang="zh-CN" sz="1200" dirty="0" smtClean="0">
                <a:latin typeface="楷体" pitchFamily="49" charset="-122"/>
                <a:ea typeface="楷体" pitchFamily="49" charset="-122"/>
              </a:rPr>
              <a:t>(T/mm)</a:t>
            </a:r>
            <a:endParaRPr lang="zh-CN" altLang="en-US" sz="1200" dirty="0" smtClean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9171555"/>
      </p:ext>
    </p:extLst>
  </p:cSld>
  <p:clrMapOvr>
    <a:masterClrMapping/>
  </p:clrMapOvr>
  <p:transition xmlns:p14="http://schemas.microsoft.com/office/powerpoint/2010/main" advTm="585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827584" y="1247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200">
                <a:solidFill>
                  <a:schemeClr val="hlink"/>
                </a:solidFill>
                <a:ea typeface="黑体" pitchFamily="49" charset="-122"/>
              </a:rPr>
              <a:t> </a:t>
            </a: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1360819" y="419811"/>
            <a:ext cx="7783107" cy="623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30000"/>
              </a:lnSpc>
              <a:spcAft>
                <a:spcPts val="0"/>
              </a:spcAft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2011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9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  开工报告批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复，工期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6.5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endParaRPr lang="zh-CN" altLang="en-US" sz="2200" b="1" dirty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l" eaLnBrk="0" hangingPunct="0"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2012</a:t>
            </a:r>
            <a:r>
              <a:rPr lang="zh-CN" altLang="en-US" sz="22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</a:t>
            </a:r>
            <a:r>
              <a:rPr lang="zh-CN" altLang="en-US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</a:t>
            </a:r>
            <a:r>
              <a:rPr lang="zh-CN" altLang="en-US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土建工程</a:t>
            </a: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</a:p>
          <a:p>
            <a:pPr algn="l" eaLnBrk="0" hangingPunct="0"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2015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6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RFQ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出束</a:t>
            </a:r>
            <a:endParaRPr lang="en-US" altLang="zh-CN" sz="2200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l" eaLnBrk="0" hangingPunct="0"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2016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DTL-1 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出束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                </a:t>
            </a:r>
          </a:p>
          <a:p>
            <a:pPr eaLnBrk="0" hangingPunct="0">
              <a:lnSpc>
                <a:spcPct val="130000"/>
              </a:lnSpc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2017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zh-CN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直线加速器调束（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60MeV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）</a:t>
            </a:r>
            <a:endParaRPr lang="en-US" altLang="zh-CN" sz="2200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2017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zh-CN" altLang="zh-CN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RCS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调束</a:t>
            </a:r>
            <a:endParaRPr lang="en-US" altLang="zh-CN" sz="2200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eaLnBrk="0" hangingPunct="0">
              <a:lnSpc>
                <a:spcPct val="130000"/>
              </a:lnSpc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2017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8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质子打靶成功获得第一束中子 </a:t>
            </a:r>
            <a:endParaRPr lang="en-US" altLang="zh-CN" sz="2200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2017</a:t>
            </a:r>
            <a:r>
              <a:rPr lang="zh-CN" altLang="en-US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11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加速器和靶站谱仪</a:t>
            </a:r>
            <a:r>
              <a:rPr lang="zh-CN" altLang="en-US" sz="22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的联合调试，功率达到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10kW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2018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 80MeV 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直线、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RCS</a:t>
            </a:r>
            <a:r>
              <a:rPr lang="zh-CN" altLang="en-US" sz="2200" b="1" dirty="0" smtClean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调束</a:t>
            </a:r>
            <a:endParaRPr lang="en-US" altLang="zh-CN" sz="2200" b="1" dirty="0" smtClean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l" eaLnBrk="0" hangingPunct="0"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2018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3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  工程达到验收指标，通过工艺验收，试运行</a:t>
            </a:r>
            <a:endParaRPr lang="en-US" altLang="zh-CN" sz="2200" b="1" dirty="0" smtClean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2018</a:t>
            </a:r>
            <a:r>
              <a:rPr lang="zh-CN" altLang="en-US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en-US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  第一篇用户实验成果文章在</a:t>
            </a:r>
            <a:r>
              <a:rPr lang="en-US" altLang="zh-CN" sz="2200" b="1" dirty="0" err="1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Nano</a:t>
            </a:r>
            <a:r>
              <a:rPr lang="en-US" altLang="zh-CN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Energy</a:t>
            </a:r>
            <a:r>
              <a:rPr lang="zh-CN" altLang="en-US" sz="2200" b="1" dirty="0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发表</a:t>
            </a:r>
            <a:endParaRPr lang="en-US" altLang="zh-CN" sz="2200" b="1" dirty="0" smtClean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2018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4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  通过设备专业组验收</a:t>
            </a:r>
            <a:endParaRPr lang="en-US" altLang="zh-CN" sz="2200" b="1" dirty="0" smtClean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2018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5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      通过财务、建安和档案专业组验收</a:t>
            </a:r>
            <a:endParaRPr lang="en-US" altLang="zh-CN" sz="2200" b="1" dirty="0" smtClean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buClr>
                <a:schemeClr val="tx1"/>
              </a:buClr>
            </a:pPr>
            <a:r>
              <a:rPr lang="zh-CN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018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年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8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通过国家验收</a:t>
            </a:r>
            <a:endParaRPr lang="en-US" altLang="zh-CN" sz="2200" b="1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142844" y="554543"/>
            <a:ext cx="858748" cy="580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anchor="ctr"/>
          <a:lstStyle/>
          <a:p>
            <a:pPr marL="342900" indent="-342900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zh-CN" alt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散裂子中子源调试重要时间节点</a:t>
            </a:r>
            <a:endParaRPr kumimoji="1" lang="en-US" altLang="zh-CN" sz="3000" b="1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  <a:p>
            <a:pPr marL="342900" indent="-342900" algn="ctr" fontAlgn="auto">
              <a:lnSpc>
                <a:spcPct val="130000"/>
              </a:lnSpc>
              <a:spcAft>
                <a:spcPts val="0"/>
              </a:spcAft>
              <a:defRPr/>
            </a:pPr>
            <a:endParaRPr kumimoji="1"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1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EFDA90C-B5F4-49F5-A092-C540F301C1D8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70414" y="0"/>
            <a:ext cx="144000" cy="6858000"/>
            <a:chOff x="857224" y="0"/>
            <a:chExt cx="144000" cy="6858000"/>
          </a:xfrm>
        </p:grpSpPr>
        <p:grpSp>
          <p:nvGrpSpPr>
            <p:cNvPr id="22" name="组合 21"/>
            <p:cNvGrpSpPr/>
            <p:nvPr/>
          </p:nvGrpSpPr>
          <p:grpSpPr>
            <a:xfrm>
              <a:off x="857224" y="0"/>
              <a:ext cx="144000" cy="6858000"/>
              <a:chOff x="1000100" y="0"/>
              <a:chExt cx="144000" cy="6858000"/>
            </a:xfrm>
          </p:grpSpPr>
          <p:cxnSp>
            <p:nvCxnSpPr>
              <p:cNvPr id="7" name="直接连接符 6"/>
              <p:cNvCxnSpPr/>
              <p:nvPr/>
            </p:nvCxnSpPr>
            <p:spPr>
              <a:xfrm rot="16200000" flipH="1">
                <a:off x="-2355293" y="3426831"/>
                <a:ext cx="6858000" cy="433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</a:ln>
              <a:effectLst/>
            </p:spPr>
          </p:cxnSp>
          <p:sp>
            <p:nvSpPr>
              <p:cNvPr id="13" name="椭圆 12"/>
              <p:cNvSpPr/>
              <p:nvPr/>
            </p:nvSpPr>
            <p:spPr>
              <a:xfrm>
                <a:off x="1000100" y="107042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000100" y="142761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000100" y="1784802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000100" y="214311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000100" y="392906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000100" y="428625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000100" y="4643446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000100" y="5286388"/>
                <a:ext cx="144000" cy="144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79646">
                      <a:lumMod val="75000"/>
                    </a:srgbClr>
                  </a:gs>
                  <a:gs pos="54000">
                    <a:srgbClr val="FFCE3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A47D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>
              <a:off x="857224" y="356042"/>
              <a:ext cx="144000" cy="144000"/>
            </a:xfrm>
            <a:prstGeom prst="ellipse">
              <a:avLst/>
            </a:prstGeom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54000">
                  <a:srgbClr val="FFCE33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A47D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5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从单发束流调试到</a:t>
            </a:r>
            <a:r>
              <a:rPr kumimoji="1" lang="en-US" altLang="zh-CN" dirty="0" smtClean="0"/>
              <a:t>10kW</a:t>
            </a:r>
            <a:endParaRPr kumimoji="1" lang="zh-CN" alt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468313" y="856481"/>
            <a:ext cx="71643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2017.10.25~11. 1, optimize the beam loss, RTBT orbit, beam size</a:t>
            </a:r>
          </a:p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11. 1, 1Hz, ~ 400W</a:t>
            </a:r>
          </a:p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11. 6, shut down, open the tunnel, and measure the residual dose, ~</a:t>
            </a:r>
            <a:r>
              <a:rPr kumimoji="1" lang="en-US" altLang="zh-CN" dirty="0" err="1"/>
              <a:t>μSv</a:t>
            </a:r>
            <a:r>
              <a:rPr kumimoji="1" lang="en-US" altLang="zh-CN" dirty="0"/>
              <a:t>/level</a:t>
            </a:r>
          </a:p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11. 6, 5Hz, ~2.5kW</a:t>
            </a:r>
          </a:p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11. 9, shut down, open the tunnel, and measure the residual dose, ~</a:t>
            </a:r>
            <a:r>
              <a:rPr kumimoji="1" lang="en-US" altLang="zh-CN" dirty="0" err="1"/>
              <a:t>μSv</a:t>
            </a:r>
            <a:r>
              <a:rPr kumimoji="1" lang="en-US" altLang="zh-CN" dirty="0"/>
              <a:t>/level</a:t>
            </a:r>
          </a:p>
          <a:p>
            <a:pPr>
              <a:lnSpc>
                <a:spcPct val="130000"/>
              </a:lnSpc>
              <a:buFont typeface="Wingdings" charset="0"/>
              <a:buChar char="Ø"/>
            </a:pPr>
            <a:r>
              <a:rPr kumimoji="1" lang="en-US" altLang="zh-CN" dirty="0"/>
              <a:t>11. 9, 25Hz,  10kW  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452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束流损失及控制</a:t>
            </a:r>
            <a:endParaRPr kumimoji="1" lang="zh-CN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71" y="3808609"/>
            <a:ext cx="54133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818610"/>
            <a:ext cx="46847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83685"/>
            <a:ext cx="4712841" cy="295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43086" y="3863914"/>
            <a:ext cx="34161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00FF"/>
                </a:solidFill>
              </a:rPr>
              <a:t>自主研发的束流损失测量系统，通过分布于整个加速器的一百多个束损探头，在线提供束流损失实时数据，为调束和机器的安全运行提供了保证。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3" y="1036216"/>
            <a:ext cx="5760640" cy="541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800" dirty="0" smtClean="0"/>
              <a:t>A week per time,  2 times</a:t>
            </a:r>
          </a:p>
          <a:p>
            <a:pPr>
              <a:lnSpc>
                <a:spcPct val="100000"/>
              </a:lnSpc>
            </a:pPr>
            <a:r>
              <a:rPr lang="en-US" altLang="zh-CN" sz="2800" dirty="0" smtClean="0"/>
              <a:t>Problem found:</a:t>
            </a:r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 smtClean="0"/>
              <a:t>Water leakage was found in one cavity.</a:t>
            </a:r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 smtClean="0"/>
              <a:t>Cooling tubes of two AC magnets were burned through. </a:t>
            </a:r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/>
              <a:t>17 chokes had strong vibration and had been </a:t>
            </a:r>
            <a:r>
              <a:rPr lang="en-US" altLang="zh-CN" sz="2400" dirty="0" smtClean="0"/>
              <a:t>returned </a:t>
            </a:r>
            <a:r>
              <a:rPr lang="en-US" altLang="zh-CN" sz="2400" dirty="0"/>
              <a:t>to the manufacture to </a:t>
            </a:r>
            <a:r>
              <a:rPr lang="en-US" altLang="zh-CN" sz="2400" dirty="0" smtClean="0"/>
              <a:t>repair.</a:t>
            </a:r>
            <a:endParaRPr lang="en-US" altLang="zh-CN" sz="2800" dirty="0" smtClean="0"/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/>
              <a:t>Ceramic vacuum chamber Broken</a:t>
            </a:r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/>
              <a:t>Arc of extraction kicker</a:t>
            </a:r>
          </a:p>
          <a:p>
            <a:pPr marL="81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altLang="zh-CN" sz="2400" dirty="0"/>
              <a:t> ……</a:t>
            </a: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229600" y="6524625"/>
            <a:ext cx="303213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D9F352-FD94-4807-AE9E-611DE2884463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5" name="标题 4"/>
          <p:cNvSpPr txBox="1">
            <a:spLocks noGrp="1"/>
          </p:cNvSpPr>
          <p:nvPr>
            <p:ph type="title"/>
          </p:nvPr>
        </p:nvSpPr>
        <p:spPr>
          <a:xfrm>
            <a:off x="253849" y="246456"/>
            <a:ext cx="7922840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FF"/>
                </a:solidFill>
              </a:rPr>
              <a:t>RCS </a:t>
            </a:r>
            <a:r>
              <a:rPr lang="zh-CN" altLang="en-US" sz="2800" dirty="0" smtClean="0">
                <a:solidFill>
                  <a:srgbClr val="FFFFFF"/>
                </a:solidFill>
              </a:rPr>
              <a:t>硬件试运行</a:t>
            </a:r>
            <a:endParaRPr lang="en-US" altLang="zh-CN" sz="2800" dirty="0" smtClean="0">
              <a:solidFill>
                <a:srgbClr val="FFFFFF"/>
              </a:solidFill>
            </a:endParaRPr>
          </a:p>
        </p:txBody>
      </p:sp>
      <p:pic>
        <p:nvPicPr>
          <p:cNvPr id="70657" name="Picture 1" descr="D:\存档\360data\重要数据\我的文档\Tencent Files\280676174\Image\C2C\C1E06027C179BEE523DA09346BF57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556792"/>
            <a:ext cx="2880320" cy="4268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97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42481" y="895568"/>
            <a:ext cx="7886700" cy="51907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注入区的剥离膜剥离效率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800" dirty="0"/>
              <a:t>BPM offset</a:t>
            </a:r>
            <a:r>
              <a:rPr kumimoji="1" lang="zh-CN" altLang="en-US" sz="2800" dirty="0"/>
              <a:t>测量，</a:t>
            </a:r>
            <a:r>
              <a:rPr kumimoji="1" lang="en-US" altLang="zh-CN" sz="2800" dirty="0"/>
              <a:t>BPM</a:t>
            </a:r>
            <a:r>
              <a:rPr kumimoji="1" lang="zh-CN" altLang="en-US" sz="2800" dirty="0"/>
              <a:t>档位问题</a:t>
            </a:r>
            <a:endParaRPr kumimoji="1" lang="en-US" altLang="zh-CN" sz="2800" dirty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800" dirty="0" smtClean="0"/>
              <a:t>RCS</a:t>
            </a:r>
            <a:r>
              <a:rPr kumimoji="1" lang="zh-CN" altLang="en-US" sz="2800" dirty="0" smtClean="0"/>
              <a:t>频率和二极磁铁的全周期的匹配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800" dirty="0" smtClean="0"/>
              <a:t>AC</a:t>
            </a:r>
            <a:r>
              <a:rPr kumimoji="1" lang="zh-CN" altLang="en-US" sz="2800" dirty="0" smtClean="0"/>
              <a:t>模式下轨道校正问题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全周期的响应矩阵测量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束流准直系统的使用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高频系统的腔压合成</a:t>
            </a:r>
            <a:endParaRPr kumimoji="1" lang="en-US" altLang="zh-CN" sz="2800" dirty="0" smtClean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kumimoji="1" lang="zh-CN" altLang="en-US" sz="2800" dirty="0" smtClean="0"/>
              <a:t>高功率下的高频系统的束流负载问题</a:t>
            </a:r>
            <a:endParaRPr kumimoji="1" lang="en-US" altLang="zh-CN" sz="2800" dirty="0" smtClean="0"/>
          </a:p>
          <a:p>
            <a:pPr marL="0" indent="0">
              <a:lnSpc>
                <a:spcPct val="120000"/>
              </a:lnSpc>
              <a:buNone/>
            </a:pPr>
            <a:endParaRPr kumimoji="1" lang="zh-CN" altLang="en-US" sz="2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RCS</a:t>
            </a:r>
            <a:r>
              <a:rPr kumimoji="1" lang="zh-CN" altLang="en-US" dirty="0" smtClean="0"/>
              <a:t>调束的主要问题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091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7711" y="769208"/>
            <a:ext cx="8298908" cy="59389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0000FF"/>
                </a:solidFill>
              </a:rPr>
              <a:t>设计科学合理，设备</a:t>
            </a:r>
            <a:r>
              <a:rPr lang="zh-CN" altLang="en-US" dirty="0">
                <a:solidFill>
                  <a:srgbClr val="0000FF"/>
                </a:solidFill>
              </a:rPr>
              <a:t>研</a:t>
            </a:r>
            <a:r>
              <a:rPr lang="zh-CN" altLang="zh-CN" dirty="0">
                <a:solidFill>
                  <a:srgbClr val="0000FF"/>
                </a:solidFill>
              </a:rPr>
              <a:t>制与安装调试的高质量和高可靠</a:t>
            </a:r>
            <a:r>
              <a:rPr lang="zh-CN" altLang="zh-CN" dirty="0" smtClean="0">
                <a:solidFill>
                  <a:srgbClr val="0000FF"/>
                </a:solidFill>
              </a:rPr>
              <a:t>性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dirty="0" smtClean="0">
                <a:solidFill>
                  <a:srgbClr val="0000FF"/>
                </a:solidFill>
              </a:rPr>
              <a:t>硬件准备充分，大的问题解决在调束之前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dirty="0" smtClean="0">
                <a:solidFill>
                  <a:srgbClr val="0000FF"/>
                </a:solidFill>
              </a:rPr>
              <a:t>加速器队伍的专业、高效、奉献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</a:pPr>
            <a:r>
              <a:rPr kumimoji="1" lang="zh-CN" altLang="en-US" dirty="0" smtClean="0">
                <a:solidFill>
                  <a:srgbClr val="0000FF"/>
                </a:solidFill>
              </a:rPr>
              <a:t>调束准备充分，通过调研同类装置的调束经验，参与同类装置调试，对调束过程和关键问题有充分的了解和把握</a:t>
            </a:r>
            <a:endParaRPr kumimoji="1" lang="en-US" altLang="zh-CN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</a:pPr>
            <a:r>
              <a:rPr kumimoji="1" lang="zh-CN" altLang="en-US" dirty="0" smtClean="0">
                <a:solidFill>
                  <a:srgbClr val="0000FF"/>
                </a:solidFill>
              </a:rPr>
              <a:t>没有犯大的低级错误</a:t>
            </a:r>
            <a:endParaRPr kumimoji="1" lang="en-US" altLang="zh-CN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1" lang="zh-CN" altLang="en-US" dirty="0" smtClean="0">
                <a:solidFill>
                  <a:schemeClr val="tx1"/>
                </a:solidFill>
              </a:rPr>
              <a:t>问题：稳定运行，还需要通过运行不断积累经验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zh-CN" altLang="en-US" dirty="0" smtClean="0">
                <a:solidFill>
                  <a:schemeClr val="tx1"/>
                </a:solidFill>
              </a:rPr>
              <a:t>局部束流损失相对过大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zh-CN" altLang="en-US" dirty="0" smtClean="0">
                <a:solidFill>
                  <a:schemeClr val="tx1"/>
                </a:solidFill>
              </a:rPr>
              <a:t>早期</a:t>
            </a:r>
            <a:r>
              <a:rPr kumimoji="1" lang="en-US" altLang="zh-CN" dirty="0" smtClean="0">
                <a:solidFill>
                  <a:schemeClr val="tx1"/>
                </a:solidFill>
              </a:rPr>
              <a:t>RFQ</a:t>
            </a:r>
            <a:r>
              <a:rPr kumimoji="1" lang="zh-CN" altLang="en-US" dirty="0" smtClean="0">
                <a:solidFill>
                  <a:schemeClr val="tx1"/>
                </a:solidFill>
              </a:rPr>
              <a:t>功率源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en-US" altLang="zh-CN" dirty="0" smtClean="0">
                <a:solidFill>
                  <a:schemeClr val="tx1"/>
                </a:solidFill>
              </a:rPr>
              <a:t>RFQ</a:t>
            </a:r>
            <a:r>
              <a:rPr kumimoji="1" lang="zh-CN" altLang="en-US" dirty="0" smtClean="0">
                <a:solidFill>
                  <a:schemeClr val="tx1"/>
                </a:solidFill>
              </a:rPr>
              <a:t>打火问题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zh-CN" altLang="en-US" dirty="0" smtClean="0">
                <a:solidFill>
                  <a:schemeClr val="tx1"/>
                </a:solidFill>
              </a:rPr>
              <a:t>第一次高功率（</a:t>
            </a:r>
            <a:r>
              <a:rPr kumimoji="1" lang="en-US" altLang="zh-CN" dirty="0" smtClean="0">
                <a:solidFill>
                  <a:schemeClr val="tx1"/>
                </a:solidFill>
              </a:rPr>
              <a:t>10kW</a:t>
            </a:r>
            <a:r>
              <a:rPr kumimoji="1" lang="zh-CN" altLang="en-US" dirty="0" smtClean="0">
                <a:solidFill>
                  <a:schemeClr val="tx1"/>
                </a:solidFill>
              </a:rPr>
              <a:t>）试运行时，设备故障导致束流直接打到隧道壁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en-US" altLang="zh-CN" dirty="0" smtClean="0">
                <a:solidFill>
                  <a:schemeClr val="tx1"/>
                </a:solidFill>
              </a:rPr>
              <a:t>RCS</a:t>
            </a:r>
            <a:r>
              <a:rPr kumimoji="1" lang="zh-CN" altLang="en-US" dirty="0" smtClean="0">
                <a:solidFill>
                  <a:schemeClr val="tx1"/>
                </a:solidFill>
              </a:rPr>
              <a:t>高频腔腔压合成问题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r>
              <a:rPr kumimoji="1" lang="mr-IN" altLang="zh-CN" dirty="0" smtClean="0">
                <a:solidFill>
                  <a:schemeClr val="tx1"/>
                </a:solidFill>
              </a:rPr>
              <a:t>…</a:t>
            </a: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charset="2"/>
              <a:buChar char="²"/>
            </a:pPr>
            <a:endParaRPr kumimoji="1" lang="en-US" altLang="zh-CN" dirty="0" smtClean="0">
              <a:solidFill>
                <a:schemeClr val="tx1"/>
              </a:solidFill>
            </a:endParaRPr>
          </a:p>
          <a:p>
            <a:pPr>
              <a:buFont typeface="Wingdings" charset="2"/>
              <a:buChar char="²"/>
            </a:pPr>
            <a:endParaRPr kumimoji="1"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经验与问题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154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8856" y="788238"/>
            <a:ext cx="8799702" cy="5669508"/>
          </a:xfrm>
        </p:spPr>
        <p:txBody>
          <a:bodyPr/>
          <a:lstStyle/>
          <a:p>
            <a:r>
              <a:rPr kumimoji="1" lang="zh-CN" altLang="en-US" dirty="0" smtClean="0"/>
              <a:t>保证安全、可靠、高效运行</a:t>
            </a:r>
            <a:endParaRPr kumimoji="1" lang="en-US" altLang="zh-CN" dirty="0" smtClean="0"/>
          </a:p>
          <a:p>
            <a:pPr lvl="1">
              <a:buFont typeface="Wingdings" charset="2"/>
              <a:buChar char="²"/>
            </a:pPr>
            <a:r>
              <a:rPr kumimoji="1" lang="zh-CN" altLang="en-US" dirty="0" smtClean="0"/>
              <a:t>年底前提供打靶束流</a:t>
            </a:r>
            <a:r>
              <a:rPr kumimoji="1" lang="en-US" altLang="zh-CN" dirty="0" smtClean="0"/>
              <a:t>1200</a:t>
            </a:r>
            <a:r>
              <a:rPr kumimoji="1" lang="zh-CN" altLang="en-US" dirty="0" smtClean="0"/>
              <a:t>小时，完成</a:t>
            </a:r>
            <a:r>
              <a:rPr kumimoji="1" lang="en-US" altLang="zh-CN" dirty="0" smtClean="0"/>
              <a:t>2018</a:t>
            </a:r>
            <a:r>
              <a:rPr kumimoji="1" lang="zh-CN" altLang="en-US" dirty="0" smtClean="0"/>
              <a:t>年全年</a:t>
            </a:r>
            <a:r>
              <a:rPr kumimoji="1" lang="en-US" altLang="zh-CN" dirty="0" smtClean="0"/>
              <a:t>2800</a:t>
            </a:r>
            <a:r>
              <a:rPr kumimoji="1" lang="zh-CN" altLang="en-US" dirty="0" smtClean="0"/>
              <a:t>小时的运行计划</a:t>
            </a:r>
            <a:endParaRPr kumimoji="1" lang="en-US" altLang="zh-CN" dirty="0" smtClean="0"/>
          </a:p>
          <a:p>
            <a:pPr lvl="1">
              <a:buFont typeface="Wingdings" charset="2"/>
              <a:buChar char="²"/>
            </a:pPr>
            <a:r>
              <a:rPr kumimoji="1" lang="zh-CN" altLang="en-US" dirty="0" smtClean="0"/>
              <a:t>优质完成</a:t>
            </a:r>
            <a:r>
              <a:rPr kumimoji="1" lang="en-US" altLang="zh-CN" dirty="0" smtClean="0"/>
              <a:t>2019</a:t>
            </a:r>
            <a:r>
              <a:rPr kumimoji="1" lang="zh-CN" altLang="en-US" dirty="0" smtClean="0"/>
              <a:t>年全年</a:t>
            </a:r>
            <a:r>
              <a:rPr kumimoji="1" lang="en-US" altLang="zh-CN" dirty="0" smtClean="0"/>
              <a:t>3500</a:t>
            </a:r>
            <a:r>
              <a:rPr kumimoji="1" lang="zh-CN" altLang="en-US" dirty="0" smtClean="0"/>
              <a:t>小时打靶束流供束计划</a:t>
            </a:r>
            <a:endParaRPr kumimoji="1" lang="en-US" altLang="zh-CN" dirty="0" smtClean="0"/>
          </a:p>
          <a:p>
            <a:r>
              <a:rPr kumimoji="1" lang="zh-CN" altLang="en-US" dirty="0" smtClean="0"/>
              <a:t>提高束流功率</a:t>
            </a:r>
            <a:endParaRPr kumimoji="1" lang="en-US" altLang="zh-CN" dirty="0" smtClean="0"/>
          </a:p>
          <a:p>
            <a:pPr lvl="1">
              <a:buFont typeface="Wingdings" charset="2"/>
              <a:buChar char="²"/>
            </a:pPr>
            <a:r>
              <a:rPr kumimoji="1" lang="zh-CN" altLang="en-US" dirty="0"/>
              <a:t>承诺从验收之日起，</a:t>
            </a:r>
            <a:r>
              <a:rPr kumimoji="1" lang="en-US" altLang="zh-CN" dirty="0"/>
              <a:t>3</a:t>
            </a:r>
            <a:r>
              <a:rPr kumimoji="1" lang="zh-CN" altLang="en-US" dirty="0"/>
              <a:t>年时间打到</a:t>
            </a:r>
            <a:r>
              <a:rPr kumimoji="1" lang="en-US" altLang="zh-CN" dirty="0"/>
              <a:t>100kW</a:t>
            </a:r>
            <a:r>
              <a:rPr kumimoji="1" lang="zh-CN" altLang="en-US" dirty="0"/>
              <a:t>束流功率设计指标</a:t>
            </a:r>
            <a:endParaRPr kumimoji="1" lang="en-US" altLang="zh-CN" dirty="0"/>
          </a:p>
          <a:p>
            <a:pPr lvl="1">
              <a:buFont typeface="Wingdings" charset="2"/>
              <a:buChar char="²"/>
            </a:pPr>
            <a:r>
              <a:rPr kumimoji="1" lang="zh-CN" altLang="en-US" dirty="0"/>
              <a:t>争取在</a:t>
            </a:r>
            <a:r>
              <a:rPr kumimoji="1" lang="en-US" altLang="zh-CN" dirty="0"/>
              <a:t>1-3</a:t>
            </a:r>
            <a:r>
              <a:rPr kumimoji="1" lang="zh-CN" altLang="en-US" dirty="0"/>
              <a:t>年内实现</a:t>
            </a:r>
            <a:r>
              <a:rPr kumimoji="1" lang="en-US" altLang="zh-CN" dirty="0"/>
              <a:t>100kW</a:t>
            </a:r>
            <a:r>
              <a:rPr kumimoji="1" lang="zh-CN" altLang="en-US" dirty="0"/>
              <a:t>束流功率</a:t>
            </a:r>
            <a:endParaRPr kumimoji="1" lang="en-US" altLang="zh-CN" dirty="0"/>
          </a:p>
          <a:p>
            <a:pPr lvl="1">
              <a:buFont typeface="Wingdings" charset="2"/>
              <a:buChar char="²"/>
            </a:pPr>
            <a:r>
              <a:rPr kumimoji="1" lang="zh-CN" altLang="zh-CN" dirty="0"/>
              <a:t>2</a:t>
            </a:r>
            <a:r>
              <a:rPr kumimoji="1" lang="en-US" altLang="zh-CN" dirty="0"/>
              <a:t>019</a:t>
            </a:r>
            <a:r>
              <a:rPr kumimoji="1" lang="zh-CN" altLang="en-US" dirty="0"/>
              <a:t>年暑期停机前，争取实现</a:t>
            </a:r>
            <a:r>
              <a:rPr kumimoji="1" lang="en-US" altLang="zh-CN" dirty="0"/>
              <a:t>50kW+</a:t>
            </a:r>
            <a:r>
              <a:rPr kumimoji="1" lang="zh-CN" altLang="en-US" dirty="0"/>
              <a:t>束流功率</a:t>
            </a:r>
            <a:endParaRPr kumimoji="1" lang="en-US" altLang="zh-CN" dirty="0"/>
          </a:p>
          <a:p>
            <a:pPr lvl="1">
              <a:buFont typeface="Wingdings" charset="2"/>
              <a:buChar char="²"/>
            </a:pP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下一步度调束及运行计划</a:t>
            </a:r>
            <a:endParaRPr kumimoji="1" lang="zh-CN" altLang="en-US" dirty="0"/>
          </a:p>
        </p:txBody>
      </p:sp>
      <p:pic>
        <p:nvPicPr>
          <p:cNvPr id="5" name="Picture 2" descr="powerpl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097"/>
            <a:ext cx="9144000" cy="2962903"/>
          </a:xfrm>
          <a:prstGeom prst="rect">
            <a:avLst/>
          </a:prstGeom>
        </p:spPr>
      </p:pic>
      <p:cxnSp>
        <p:nvCxnSpPr>
          <p:cNvPr id="6" name="Straight Connector 30"/>
          <p:cNvCxnSpPr/>
          <p:nvPr/>
        </p:nvCxnSpPr>
        <p:spPr>
          <a:xfrm>
            <a:off x="762000" y="5022447"/>
            <a:ext cx="769620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7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下一步工作重点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25196" y="822874"/>
            <a:ext cx="892937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kumimoji="1" lang="zh-CN" altLang="en-US" sz="2800" dirty="0" smtClean="0"/>
              <a:t>协调好</a:t>
            </a:r>
            <a:r>
              <a:rPr kumimoji="1" lang="en-US" altLang="zh-CN" sz="2800" dirty="0" smtClean="0"/>
              <a:t>CSNS</a:t>
            </a:r>
            <a:r>
              <a:rPr kumimoji="1" lang="zh-CN" altLang="en-US" sz="2800" dirty="0" smtClean="0"/>
              <a:t>运行、</a:t>
            </a:r>
            <a:r>
              <a:rPr kumimoji="1" lang="en-US" altLang="zh-CN" sz="2800" dirty="0" smtClean="0"/>
              <a:t>HEPS</a:t>
            </a:r>
            <a:r>
              <a:rPr kumimoji="1" lang="zh-CN" altLang="en-US" sz="2800" dirty="0" smtClean="0"/>
              <a:t>建设、</a:t>
            </a:r>
            <a:r>
              <a:rPr kumimoji="1" lang="en-US" altLang="zh-CN" sz="2800" dirty="0" smtClean="0"/>
              <a:t>CSNS</a:t>
            </a:r>
            <a:r>
              <a:rPr kumimoji="1" lang="zh-CN" altLang="en-US" sz="2800" dirty="0" smtClean="0"/>
              <a:t>功率升级、南方光源预研和平台建设等各项工作，优先保证</a:t>
            </a:r>
            <a:r>
              <a:rPr kumimoji="1" lang="en-US" altLang="zh-CN" sz="2800" dirty="0" smtClean="0"/>
              <a:t>CSNS</a:t>
            </a:r>
            <a:r>
              <a:rPr kumimoji="1" lang="zh-CN" altLang="en-US" sz="2800" dirty="0" smtClean="0"/>
              <a:t>的稳定可靠高效运行；</a:t>
            </a:r>
            <a:endParaRPr kumimoji="1" lang="en-US" altLang="zh-CN" sz="2800" dirty="0" smtClean="0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kumimoji="1" lang="zh-CN" altLang="en-US" sz="2800" dirty="0" smtClean="0"/>
              <a:t>制定提高束流功率的调束计划，针对关键问题，提前开展研究工作</a:t>
            </a:r>
            <a:endParaRPr kumimoji="1" lang="en-US" altLang="zh-CN" sz="2800" dirty="0" smtClean="0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kumimoji="1" lang="zh-CN" altLang="en-US" sz="2800" dirty="0" smtClean="0"/>
              <a:t>结合</a:t>
            </a:r>
            <a:r>
              <a:rPr kumimoji="1" lang="en-US" altLang="zh-CN" sz="2800" dirty="0" smtClean="0"/>
              <a:t>CSNS</a:t>
            </a:r>
            <a:r>
              <a:rPr kumimoji="1" lang="zh-CN" altLang="en-US" sz="2800" dirty="0" smtClean="0"/>
              <a:t>特点，探索、优化正式开放运行情况下的运行和管理模式</a:t>
            </a:r>
            <a:endParaRPr kumimoji="1" lang="en-US" altLang="zh-CN" sz="2800" dirty="0" smtClean="0"/>
          </a:p>
          <a:p>
            <a:pPr marL="514350" indent="-514350">
              <a:lnSpc>
                <a:spcPct val="150000"/>
              </a:lnSpc>
              <a:buFont typeface="+mj-ea"/>
              <a:buAutoNum type="circleNumDbPlain"/>
            </a:pPr>
            <a:r>
              <a:rPr kumimoji="1" lang="zh-CN" altLang="en-US" sz="2800" dirty="0" smtClean="0"/>
              <a:t>完善操作手册，准备各种应急预案，保障安全运行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56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总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结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25199" y="853865"/>
            <a:ext cx="8853359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Wingdings" charset="2"/>
              <a:buChar char="Ø"/>
            </a:pPr>
            <a:r>
              <a:rPr lang="en-US" altLang="zh-CN" sz="2800" dirty="0" smtClean="0"/>
              <a:t>CSNS</a:t>
            </a:r>
            <a:r>
              <a:rPr lang="zh-CN" altLang="en-US" sz="2800" dirty="0" smtClean="0"/>
              <a:t>顺利完成了工程建设和初步调试，通过了国家验收。</a:t>
            </a:r>
            <a:r>
              <a:rPr lang="zh-CN" altLang="en-US" sz="2800" dirty="0" smtClean="0"/>
              <a:t>万里长征顺利</a:t>
            </a:r>
            <a:r>
              <a:rPr lang="zh-CN" altLang="en-US" sz="2800" dirty="0" smtClean="0"/>
              <a:t>迈</a:t>
            </a:r>
            <a:r>
              <a:rPr lang="zh-CN" altLang="en-US" sz="2800" dirty="0" smtClean="0"/>
              <a:t>出</a:t>
            </a:r>
            <a:r>
              <a:rPr lang="zh-CN" altLang="en-US" sz="2800" dirty="0" smtClean="0"/>
              <a:t>了第一步！</a:t>
            </a:r>
            <a:endParaRPr lang="en-US" altLang="zh-CN" sz="2800" dirty="0" smtClean="0"/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Wingdings" charset="2"/>
              <a:buChar char="Ø"/>
            </a:pPr>
            <a:r>
              <a:rPr kumimoji="1" lang="zh-CN" altLang="en-US" sz="2800" dirty="0" smtClean="0"/>
              <a:t>过去一年的调试，发现了问题，也积累了很多经验，实现功率设计指标</a:t>
            </a:r>
            <a:r>
              <a:rPr kumimoji="1" lang="en-US" altLang="zh-CN" sz="2800" dirty="0" smtClean="0"/>
              <a:t>100kW</a:t>
            </a:r>
            <a:r>
              <a:rPr kumimoji="1" lang="zh-CN" altLang="en-US" sz="2800" dirty="0" smtClean="0"/>
              <a:t>，任务仍然艰巨！</a:t>
            </a:r>
            <a:endParaRPr kumimoji="1" lang="en-US" altLang="zh-CN" sz="2800" dirty="0" smtClean="0"/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Font typeface="Wingdings" charset="2"/>
              <a:buChar char="Ø"/>
            </a:pPr>
            <a:r>
              <a:rPr kumimoji="1" lang="zh-CN" altLang="en-US" sz="2800" dirty="0" smtClean="0"/>
              <a:t>功率升级预研工作已经开始，</a:t>
            </a:r>
            <a:r>
              <a:rPr kumimoji="1" lang="en-US" altLang="zh-CN" sz="2800" dirty="0" smtClean="0"/>
              <a:t>CSNS</a:t>
            </a:r>
            <a:r>
              <a:rPr kumimoji="1" lang="zh-CN" altLang="en-US" sz="2800" dirty="0" smtClean="0"/>
              <a:t>真正达到</a:t>
            </a:r>
            <a:r>
              <a:rPr kumimoji="1" lang="en-US" altLang="zh-CN" sz="2800" dirty="0" smtClean="0"/>
              <a:t>A+</a:t>
            </a:r>
            <a:r>
              <a:rPr kumimoji="1" lang="zh-CN" altLang="en-US" sz="2800" dirty="0" smtClean="0"/>
              <a:t>，任重道远，仍需大家长期艰苦的努力！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1159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400"/>
            <a:ext cx="9144000" cy="43663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65749" y="5151875"/>
            <a:ext cx="3179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谢</a:t>
            </a:r>
            <a:r>
              <a:rPr kumimoji="1" lang="en-US" altLang="zh-CN" sz="7200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 </a:t>
            </a:r>
            <a:r>
              <a:rPr kumimoji="1" lang="zh-CN" altLang="en-US" sz="7200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谢！</a:t>
            </a:r>
            <a:endParaRPr kumimoji="1" lang="zh-CN" altLang="en-US" sz="7200" dirty="0">
              <a:solidFill>
                <a:srgbClr val="FF0000"/>
              </a:solidFill>
              <a:latin typeface="华文新魏"/>
              <a:ea typeface="华文新魏"/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199737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CN" altLang="en-US" dirty="0"/>
              <a:t>束流调试</a:t>
            </a:r>
            <a:r>
              <a:rPr kumimoji="1" lang="en-US" altLang="zh-CN" dirty="0"/>
              <a:t> (2017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784390" y="1711018"/>
            <a:ext cx="2025484" cy="971770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bg1">
              <a:lumMod val="5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2000" b="1" dirty="0" smtClean="0">
                <a:solidFill>
                  <a:schemeClr val="bg1"/>
                </a:solidFill>
              </a:rPr>
              <a:t>RCS/AC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(13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445236" y="1756598"/>
            <a:ext cx="2074590" cy="926190"/>
          </a:xfrm>
          <a:prstGeom prst="rightArrow">
            <a:avLst>
              <a:gd name="adj1" fmla="val 75000"/>
              <a:gd name="adj2" fmla="val 32003"/>
            </a:avLst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35877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30000"/>
              </a:spcBef>
              <a:buClr>
                <a:schemeClr val="folHlink"/>
              </a:buClr>
            </a:pPr>
            <a:endParaRPr lang="zh-CN" altLang="zh-CN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73559" y="1756598"/>
            <a:ext cx="1931967" cy="926189"/>
          </a:xfrm>
          <a:prstGeom prst="rightArrow">
            <a:avLst>
              <a:gd name="adj1" fmla="val 75000"/>
              <a:gd name="adj2" fmla="val 31985"/>
            </a:avLst>
          </a:prstGeom>
          <a:solidFill>
            <a:srgbClr val="3C8C93"/>
          </a:solidFill>
          <a:ln>
            <a:noFil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30000"/>
              </a:spcBef>
            </a:pP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9"/>
          <p:cNvSpPr>
            <a:spLocks noChangeArrowheads="1"/>
          </p:cNvSpPr>
          <p:nvPr/>
        </p:nvSpPr>
        <p:spPr bwMode="auto">
          <a:xfrm>
            <a:off x="173559" y="2785026"/>
            <a:ext cx="1931967" cy="369332"/>
          </a:xfrm>
          <a:prstGeom prst="rect">
            <a:avLst/>
          </a:prstGeom>
          <a:solidFill>
            <a:srgbClr val="3C8C9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2017.04.15~04.24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31"/>
          <p:cNvSpPr>
            <a:spLocks noChangeArrowheads="1"/>
          </p:cNvSpPr>
          <p:nvPr/>
        </p:nvSpPr>
        <p:spPr bwMode="auto">
          <a:xfrm>
            <a:off x="2445236" y="2775114"/>
            <a:ext cx="2011079" cy="369332"/>
          </a:xfrm>
          <a:prstGeom prst="rect">
            <a:avLst/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2017.05.26~06.07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8" name="文本框 33"/>
          <p:cNvSpPr>
            <a:spLocks noChangeArrowheads="1"/>
          </p:cNvSpPr>
          <p:nvPr/>
        </p:nvSpPr>
        <p:spPr bwMode="auto">
          <a:xfrm>
            <a:off x="4724233" y="2787148"/>
            <a:ext cx="1977355" cy="369332"/>
          </a:xfrm>
          <a:prstGeom prst="rect">
            <a:avLst/>
          </a:prstGeom>
          <a:solidFill>
            <a:srgbClr val="7F7F7F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2017.06.30~07.12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9" name="矩形 58"/>
          <p:cNvSpPr>
            <a:spLocks noChangeArrowheads="1"/>
          </p:cNvSpPr>
          <p:nvPr/>
        </p:nvSpPr>
        <p:spPr bwMode="auto">
          <a:xfrm>
            <a:off x="371242" y="1860269"/>
            <a:ext cx="136607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Linac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(10 days)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矩形 59"/>
          <p:cNvSpPr>
            <a:spLocks noChangeArrowheads="1"/>
          </p:cNvSpPr>
          <p:nvPr/>
        </p:nvSpPr>
        <p:spPr bwMode="auto">
          <a:xfrm>
            <a:off x="2712512" y="1865750"/>
            <a:ext cx="13660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sym typeface="Calibri" panose="020F0502020204030204" pitchFamily="34" charset="0"/>
              </a:rPr>
              <a:t>RCS/DC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sym typeface="Calibri" panose="020F0502020204030204" pitchFamily="34" charset="0"/>
              </a:rPr>
              <a:t> (10 days)</a:t>
            </a:r>
            <a:endParaRPr lang="zh-CN" altLang="en-US" sz="2000" b="1" dirty="0">
              <a:solidFill>
                <a:schemeClr val="bg1"/>
              </a:solidFill>
              <a:sym typeface="Calibri" panose="020F0502020204030204" pitchFamily="34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427618" y="3705756"/>
            <a:ext cx="2273970" cy="1199408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bg1">
              <a:lumMod val="5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First </a:t>
            </a:r>
            <a:r>
              <a:rPr lang="en-US" altLang="zh-CN" sz="1600" b="1" dirty="0">
                <a:solidFill>
                  <a:srgbClr val="FF0000"/>
                </a:solidFill>
              </a:rPr>
              <a:t>beam </a:t>
            </a:r>
            <a:br>
              <a:rPr lang="en-US" altLang="zh-CN" sz="1600" b="1" dirty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on </a:t>
            </a:r>
            <a:r>
              <a:rPr lang="en-US" altLang="zh-CN" sz="1600" b="1" dirty="0">
                <a:solidFill>
                  <a:srgbClr val="FF0000"/>
                </a:solidFill>
              </a:rPr>
              <a:t>target,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first 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neutron </a:t>
            </a:r>
            <a:r>
              <a:rPr lang="en-US" altLang="zh-CN" sz="1600" b="1" dirty="0">
                <a:solidFill>
                  <a:srgbClr val="FF0000"/>
                </a:solidFill>
              </a:rPr>
              <a:t>beam</a:t>
            </a:r>
            <a:endParaRPr lang="zh-CN" altLang="zh-CN" sz="1600" b="1" dirty="0">
              <a:solidFill>
                <a:srgbClr val="FF0000"/>
              </a:solidFill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372820" y="3898696"/>
            <a:ext cx="1789880" cy="898456"/>
          </a:xfrm>
          <a:prstGeom prst="rightArrow">
            <a:avLst>
              <a:gd name="adj1" fmla="val 75000"/>
              <a:gd name="adj2" fmla="val 32003"/>
            </a:avLst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35877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30000"/>
              </a:spcBef>
              <a:buClr>
                <a:schemeClr val="folHlink"/>
              </a:buClr>
            </a:pPr>
            <a:r>
              <a:rPr lang="en-US" altLang="zh-CN" sz="2000" b="1" dirty="0" smtClean="0">
                <a:solidFill>
                  <a:schemeClr val="bg1"/>
                </a:solidFill>
              </a:rPr>
              <a:t>RCS/AC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(18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29"/>
          <p:cNvSpPr>
            <a:spLocks noChangeArrowheads="1"/>
          </p:cNvSpPr>
          <p:nvPr/>
        </p:nvSpPr>
        <p:spPr bwMode="auto">
          <a:xfrm>
            <a:off x="173559" y="4895872"/>
            <a:ext cx="1931967" cy="369332"/>
          </a:xfrm>
          <a:prstGeom prst="rect">
            <a:avLst/>
          </a:prstGeom>
          <a:solidFill>
            <a:srgbClr val="3C8C9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chemeClr val="bg1"/>
                </a:solidFill>
              </a:rPr>
              <a:t>2017.07.21~07.28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31"/>
          <p:cNvSpPr>
            <a:spLocks noChangeArrowheads="1"/>
          </p:cNvSpPr>
          <p:nvPr/>
        </p:nvSpPr>
        <p:spPr bwMode="auto">
          <a:xfrm>
            <a:off x="2372821" y="4905164"/>
            <a:ext cx="1874326" cy="369332"/>
          </a:xfrm>
          <a:prstGeom prst="rect">
            <a:avLst/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2017.08.11~08.28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文本框 33"/>
          <p:cNvSpPr>
            <a:spLocks noChangeArrowheads="1"/>
          </p:cNvSpPr>
          <p:nvPr/>
        </p:nvSpPr>
        <p:spPr bwMode="auto">
          <a:xfrm>
            <a:off x="4559442" y="4931876"/>
            <a:ext cx="170651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2017.08.28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173559" y="3847972"/>
            <a:ext cx="1931967" cy="1021188"/>
          </a:xfrm>
          <a:prstGeom prst="rightArrow">
            <a:avLst>
              <a:gd name="adj1" fmla="val 75000"/>
              <a:gd name="adj2" fmla="val 31985"/>
            </a:avLst>
          </a:prstGeom>
          <a:solidFill>
            <a:srgbClr val="3C8C93"/>
          </a:solidFill>
          <a:ln>
            <a:noFil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-342900" algn="ctr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RCS/AC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/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(</a:t>
            </a:r>
            <a:r>
              <a:rPr lang="en-US" altLang="zh-CN" sz="2000" b="1" dirty="0">
                <a:solidFill>
                  <a:schemeClr val="bg1"/>
                </a:solidFill>
              </a:rPr>
              <a:t>8 days)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978096" y="1704954"/>
            <a:ext cx="1783306" cy="1018516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2000" b="1" dirty="0">
                <a:solidFill>
                  <a:schemeClr val="bg1"/>
                </a:solidFill>
              </a:rPr>
              <a:t>RCS/DC 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en-US" altLang="zh-CN" sz="2000" b="1" dirty="0">
                <a:solidFill>
                  <a:schemeClr val="bg1"/>
                </a:solidFill>
              </a:rPr>
              <a:t>(8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18" name="文本框 33"/>
          <p:cNvSpPr>
            <a:spLocks noChangeArrowheads="1"/>
          </p:cNvSpPr>
          <p:nvPr/>
        </p:nvSpPr>
        <p:spPr bwMode="auto">
          <a:xfrm>
            <a:off x="6978095" y="2787148"/>
            <a:ext cx="19132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2017.07.13~07.20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文本框 33"/>
          <p:cNvSpPr>
            <a:spLocks noChangeArrowheads="1"/>
          </p:cNvSpPr>
          <p:nvPr/>
        </p:nvSpPr>
        <p:spPr bwMode="auto">
          <a:xfrm>
            <a:off x="6978095" y="4931876"/>
            <a:ext cx="19132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</a:rPr>
              <a:t>2017.11.01~11.09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5556" y="5733256"/>
            <a:ext cx="7772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It took 67 days to reach 10% of design beam power!</a:t>
            </a:r>
            <a:endParaRPr kumimoji="1" lang="zh-CN" altLang="en-US" sz="2800" dirty="0"/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6929967" y="3726288"/>
            <a:ext cx="2165905" cy="1142872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Increase beam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 power </a:t>
            </a:r>
            <a:r>
              <a:rPr lang="en-US" altLang="zh-CN" sz="1600" b="1" dirty="0">
                <a:solidFill>
                  <a:srgbClr val="FF0000"/>
                </a:solidFill>
              </a:rPr>
              <a:t>to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10 kW</a:t>
            </a:r>
            <a:endParaRPr lang="zh-CN" altLang="zh-CN" sz="1600" b="1" dirty="0">
              <a:solidFill>
                <a:srgbClr val="FF0000"/>
              </a:solidFill>
            </a:endParaRPr>
          </a:p>
        </p:txBody>
      </p:sp>
      <p:sp>
        <p:nvSpPr>
          <p:cNvPr id="24" name="标题 1"/>
          <p:cNvSpPr txBox="1">
            <a:spLocks/>
          </p:cNvSpPr>
          <p:nvPr/>
        </p:nvSpPr>
        <p:spPr bwMode="auto">
          <a:xfrm>
            <a:off x="1262892" y="0"/>
            <a:ext cx="6488748" cy="58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algn="ctr"/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文本框 2"/>
          <p:cNvSpPr txBox="1">
            <a:spLocks noChangeArrowheads="1"/>
          </p:cNvSpPr>
          <p:nvPr/>
        </p:nvSpPr>
        <p:spPr bwMode="auto">
          <a:xfrm>
            <a:off x="375597" y="955020"/>
            <a:ext cx="832231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smtClean="0"/>
              <a:t>  </a:t>
            </a:r>
            <a:r>
              <a:rPr lang="zh-CN" altLang="en-US" smtClean="0"/>
              <a:t>直线束流</a:t>
            </a:r>
            <a:r>
              <a:rPr lang="en-US" altLang="zh-CN" smtClean="0"/>
              <a:t> 60 MeV </a:t>
            </a:r>
            <a:r>
              <a:rPr lang="zh-CN" altLang="en-US" smtClean="0"/>
              <a:t>注入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584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7500"/>
            <a:ext cx="9144000" cy="26801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dirty="0" smtClean="0"/>
              <a:t>束流调试</a:t>
            </a:r>
            <a:r>
              <a:rPr kumimoji="1" lang="en-US" altLang="zh-CN" dirty="0" smtClean="0"/>
              <a:t>(2018)</a:t>
            </a:r>
            <a:endParaRPr kumimoji="1" lang="zh-CN" altLang="en-US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3511" y="908050"/>
            <a:ext cx="7488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dirty="0">
                <a:solidFill>
                  <a:srgbClr val="000090"/>
                </a:solidFill>
              </a:rPr>
              <a:t>80MeV injection beam </a:t>
            </a:r>
            <a:r>
              <a:rPr lang="en-US" altLang="zh-CN" dirty="0" smtClean="0">
                <a:solidFill>
                  <a:srgbClr val="000090"/>
                </a:solidFill>
              </a:rPr>
              <a:t>commissioning (18 days)</a:t>
            </a:r>
            <a:endParaRPr kumimoji="1" lang="zh-CN" alt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3238" y="1412875"/>
            <a:ext cx="86407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/>
              <a:t>2018.01. 4~01.13  </a:t>
            </a:r>
            <a:r>
              <a:rPr lang="en-US" altLang="zh-CN" sz="2400" dirty="0" smtClean="0"/>
              <a:t>  </a:t>
            </a:r>
            <a:r>
              <a:rPr lang="en-US" altLang="zh-CN" sz="2400" dirty="0" err="1">
                <a:solidFill>
                  <a:schemeClr val="tx1"/>
                </a:solidFill>
              </a:rPr>
              <a:t>Linac</a:t>
            </a:r>
            <a:endParaRPr lang="en-US" altLang="zh-CN" sz="2400" dirty="0"/>
          </a:p>
          <a:p>
            <a:pPr algn="l">
              <a:lnSpc>
                <a:spcPct val="12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altLang="zh-CN" sz="2400" dirty="0"/>
              <a:t>2018.01.14~01.17   </a:t>
            </a:r>
            <a:r>
              <a:rPr lang="en-US" altLang="zh-CN" sz="2400" dirty="0">
                <a:solidFill>
                  <a:schemeClr val="tx1"/>
                </a:solidFill>
              </a:rPr>
              <a:t>RCS/DC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altLang="zh-CN" sz="2400" dirty="0"/>
              <a:t>2018.01.18~01.21   </a:t>
            </a:r>
            <a:r>
              <a:rPr lang="en-US" altLang="zh-CN" sz="2400" dirty="0">
                <a:solidFill>
                  <a:schemeClr val="tx1"/>
                </a:solidFill>
              </a:rPr>
              <a:t>RCS/AC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/>
              <a:t>2018.01.22~</a:t>
            </a:r>
            <a:r>
              <a:rPr lang="zh-CN" altLang="en-US" sz="2400" dirty="0"/>
              <a:t>  </a:t>
            </a:r>
            <a:r>
              <a:rPr lang="en-US" altLang="zh-CN" sz="2400" dirty="0"/>
              <a:t>    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Test operation + beam commissioning</a:t>
            </a: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2175771" y="5596387"/>
            <a:ext cx="6528812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dirty="0" smtClean="0">
                <a:solidFill>
                  <a:srgbClr val="FF0000"/>
                </a:solidFill>
              </a:rPr>
              <a:t>The first </a:t>
            </a:r>
            <a:r>
              <a:rPr kumimoji="1" lang="en-US" altLang="zh-CN" dirty="0">
                <a:solidFill>
                  <a:srgbClr val="FF0000"/>
                </a:solidFill>
              </a:rPr>
              <a:t>user’s paper published in Apr. 9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694338" y="4425868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sz="1800" dirty="0"/>
              <a:t>First user’s sample</a:t>
            </a:r>
            <a:endParaRPr kumimoji="1" lang="zh-CN" altLang="en-US" sz="1800" dirty="0"/>
          </a:p>
        </p:txBody>
      </p:sp>
      <p:cxnSp>
        <p:nvCxnSpPr>
          <p:cNvPr id="8" name="直接箭头连接符 8"/>
          <p:cNvCxnSpPr>
            <a:cxnSpLocks noChangeShapeType="1"/>
          </p:cNvCxnSpPr>
          <p:nvPr/>
        </p:nvCxnSpPr>
        <p:spPr bwMode="auto">
          <a:xfrm>
            <a:off x="2662021" y="4784079"/>
            <a:ext cx="576263" cy="2873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930054" y="5142130"/>
            <a:ext cx="14097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sz="1800" dirty="0"/>
              <a:t>Demo 10kW</a:t>
            </a:r>
            <a:endParaRPr kumimoji="1" lang="zh-CN" altLang="en-US" sz="1800" dirty="0"/>
          </a:p>
        </p:txBody>
      </p: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1548848" y="3668105"/>
            <a:ext cx="354456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sz="2400" dirty="0" smtClean="0"/>
              <a:t>1660</a:t>
            </a:r>
            <a:r>
              <a:rPr kumimoji="1" lang="en-US" altLang="zh-CN" sz="2400" dirty="0"/>
              <a:t>+ </a:t>
            </a:r>
            <a:r>
              <a:rPr kumimoji="1" lang="en-US" altLang="zh-CN" sz="2400" dirty="0" err="1"/>
              <a:t>hrs</a:t>
            </a:r>
            <a:r>
              <a:rPr kumimoji="1" lang="en-US" altLang="zh-CN" sz="2400" dirty="0"/>
              <a:t> beam on target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6811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2085"/>
            <a:ext cx="9144000" cy="582619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2800" dirty="0" smtClean="0"/>
              <a:t>用户样品实验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825"/>
            <a:ext cx="9144000" cy="397835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393" y="5031476"/>
            <a:ext cx="863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From Jun. 23, we started the operation for the experiment of user’s sample. The beam availability is more than 90%. 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8751020" cy="582619"/>
          </a:xfrm>
        </p:spPr>
        <p:txBody>
          <a:bodyPr/>
          <a:lstStyle/>
          <a:p>
            <a:pPr algn="ctr"/>
            <a:r>
              <a:rPr kumimoji="1" lang="en-US" altLang="zh-CN" dirty="0" smtClean="0"/>
              <a:t>72</a:t>
            </a:r>
            <a:r>
              <a:rPr kumimoji="1" lang="zh-CN" altLang="en-US" dirty="0" smtClean="0"/>
              <a:t>小时束流功率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6" y="783327"/>
            <a:ext cx="8344151" cy="61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sym typeface="Arial" charset="0"/>
              </a:rPr>
              <a:t>试运行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169" y="2468605"/>
            <a:ext cx="223569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00FF"/>
                </a:solidFill>
              </a:rPr>
              <a:t>2018</a:t>
            </a:r>
            <a:r>
              <a:rPr kumimoji="1" lang="zh-CN" altLang="en-US" sz="2800" dirty="0" smtClean="0">
                <a:solidFill>
                  <a:srgbClr val="0000FF"/>
                </a:solidFill>
              </a:rPr>
              <a:t>年已供束</a:t>
            </a:r>
            <a:r>
              <a:rPr kumimoji="1" lang="en-US" altLang="zh-CN" sz="2800" dirty="0" smtClean="0">
                <a:solidFill>
                  <a:srgbClr val="0000FF"/>
                </a:solidFill>
              </a:rPr>
              <a:t>1660</a:t>
            </a:r>
            <a:r>
              <a:rPr kumimoji="1" lang="zh-CN" altLang="en-US" sz="2800" dirty="0" smtClean="0">
                <a:solidFill>
                  <a:srgbClr val="0000FF"/>
                </a:solidFill>
              </a:rPr>
              <a:t>小时</a:t>
            </a:r>
            <a:endParaRPr kumimoji="1" lang="zh-CN" altLang="en-US" sz="2800" dirty="0">
              <a:solidFill>
                <a:srgbClr val="0000FF"/>
              </a:solidFill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2575521" y="2933713"/>
            <a:ext cx="411369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/>
          <p:cNvCxnSpPr/>
          <p:nvPr/>
        </p:nvCxnSpPr>
        <p:spPr>
          <a:xfrm>
            <a:off x="3004777" y="1323762"/>
            <a:ext cx="0" cy="329148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V="1">
            <a:off x="2986891" y="1323760"/>
            <a:ext cx="572338" cy="1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V="1">
            <a:off x="2978321" y="4606646"/>
            <a:ext cx="572338" cy="1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 flipV="1">
            <a:off x="3005520" y="2934420"/>
            <a:ext cx="572338" cy="1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77111" y="1037552"/>
            <a:ext cx="30572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00FF"/>
                </a:solidFill>
              </a:rPr>
              <a:t>靶站和谱仪调试</a:t>
            </a:r>
            <a:endParaRPr kumimoji="1"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7114" y="2611732"/>
            <a:ext cx="4293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00FF"/>
                </a:solidFill>
              </a:rPr>
              <a:t>完成</a:t>
            </a:r>
            <a:r>
              <a:rPr kumimoji="1" lang="en-US" altLang="zh-CN" sz="3200" dirty="0" smtClean="0">
                <a:solidFill>
                  <a:srgbClr val="0000FF"/>
                </a:solidFill>
              </a:rPr>
              <a:t>21</a:t>
            </a:r>
            <a:r>
              <a:rPr kumimoji="1" lang="zh-CN" altLang="en-US" sz="3200" dirty="0" smtClean="0">
                <a:solidFill>
                  <a:srgbClr val="0000FF"/>
                </a:solidFill>
              </a:rPr>
              <a:t>个用户样品实验</a:t>
            </a:r>
            <a:endParaRPr kumimoji="1"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23450" y="4293256"/>
            <a:ext cx="5519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00FF"/>
                </a:solidFill>
              </a:rPr>
              <a:t>已有两篇高水平科学成果发表</a:t>
            </a:r>
            <a:endParaRPr kumimoji="1"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626" y="5312882"/>
            <a:ext cx="799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6600"/>
                </a:solidFill>
              </a:rPr>
              <a:t>同时，为稳定运行积累了重要的经验</a:t>
            </a:r>
            <a:endParaRPr kumimoji="1" lang="zh-CN" altLang="en-US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5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 b="0" dirty="0" smtClean="0"/>
              <a:t>设计和验收指标</a:t>
            </a:r>
            <a:endParaRPr kumimoji="1" lang="zh-CN" altLang="en-US" b="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29274"/>
              </p:ext>
            </p:extLst>
          </p:nvPr>
        </p:nvGraphicFramePr>
        <p:xfrm>
          <a:off x="395536" y="1412776"/>
          <a:ext cx="849694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152129"/>
                <a:gridCol w="1680185"/>
                <a:gridCol w="14161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</a:rPr>
                        <a:t>Beam power 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Rep. rate 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Ave.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Curr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Beam Energy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Neutron Efficiency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Neutron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100 kW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  25Hz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63μA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1.6GeV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0.1(n/p/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sr</a:t>
                      </a:r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2*10</a:t>
                      </a:r>
                      <a:r>
                        <a:rPr lang="en-US" altLang="zh-CN" sz="2000" baseline="300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zh-CN" altLang="en-US" sz="2000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840259"/>
              </p:ext>
            </p:extLst>
          </p:nvPr>
        </p:nvGraphicFramePr>
        <p:xfrm>
          <a:off x="395536" y="3203584"/>
          <a:ext cx="849694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152129"/>
                <a:gridCol w="1680185"/>
                <a:gridCol w="14161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0000"/>
                          </a:solidFill>
                        </a:rPr>
                        <a:t>Beam power </a:t>
                      </a:r>
                      <a:endParaRPr lang="zh-CN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Rep. rate 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Ave.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baseline="0" dirty="0" err="1" smtClean="0">
                          <a:solidFill>
                            <a:srgbClr val="000000"/>
                          </a:solidFill>
                        </a:rPr>
                        <a:t>Curr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Beam Energy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Neutron Efficiency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Neutron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 Flux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 kW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  25Hz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6.3μA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1.6GeV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0.005(n/p/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sr</a:t>
                      </a:r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</a:t>
                      </a:r>
                      <a:r>
                        <a:rPr lang="en-US" altLang="zh-CN" sz="2000" baseline="30000" dirty="0" smtClean="0">
                          <a:solidFill>
                            <a:schemeClr val="accent2"/>
                          </a:solidFill>
                        </a:rPr>
                        <a:t>5</a:t>
                      </a:r>
                      <a:endParaRPr lang="zh-CN" altLang="en-US" sz="2000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34006"/>
              </p:ext>
            </p:extLst>
          </p:nvPr>
        </p:nvGraphicFramePr>
        <p:xfrm>
          <a:off x="395538" y="4244256"/>
          <a:ext cx="849694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8"/>
                <a:gridCol w="1392156"/>
                <a:gridCol w="1416157"/>
                <a:gridCol w="1152127"/>
                <a:gridCol w="1680187"/>
                <a:gridCol w="1416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23 kW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 25Hz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14.5μA</a:t>
                      </a:r>
                      <a:endParaRPr lang="zh-CN" alt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1.6GeV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0.125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2.5*10</a:t>
                      </a:r>
                      <a:r>
                        <a:rPr lang="en-US" altLang="zh-CN" sz="2000" baseline="30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CN" alt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51520" y="4665248"/>
            <a:ext cx="878497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30000"/>
              </a:lnSpc>
              <a:buFont typeface="Wingdings" charset="2"/>
              <a:buChar char="Ø"/>
            </a:pPr>
            <a:r>
              <a:rPr kumimoji="1" lang="zh-CN" altLang="en-US" sz="2400" dirty="0" smtClean="0">
                <a:solidFill>
                  <a:srgbClr val="071F65"/>
                </a:solidFill>
              </a:rPr>
              <a:t>所有验收指标均达到，并且大部分超过了验收指标</a:t>
            </a:r>
            <a:endParaRPr kumimoji="1" lang="en-US" altLang="zh-CN" sz="2400" dirty="0" smtClean="0">
              <a:solidFill>
                <a:srgbClr val="071F65"/>
              </a:solidFill>
            </a:endParaRPr>
          </a:p>
          <a:p>
            <a:pPr marL="342900" indent="-342900" algn="l">
              <a:lnSpc>
                <a:spcPct val="130000"/>
              </a:lnSpc>
              <a:buFont typeface="Wingdings" charset="2"/>
              <a:buChar char="Ø"/>
            </a:pPr>
            <a:r>
              <a:rPr kumimoji="1" lang="zh-CN" altLang="en-US" sz="2400" dirty="0" smtClean="0">
                <a:solidFill>
                  <a:srgbClr val="071F65"/>
                </a:solidFill>
              </a:rPr>
              <a:t>在工艺验收测试中，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3</a:t>
            </a:r>
            <a:r>
              <a:rPr kumimoji="1" lang="zh-CN" altLang="en-US" sz="2400" dirty="0" smtClean="0">
                <a:solidFill>
                  <a:srgbClr val="071F65"/>
                </a:solidFill>
              </a:rPr>
              <a:t>台谱仪均进行了标准样品的测试</a:t>
            </a:r>
          </a:p>
          <a:p>
            <a:pPr marL="342900" indent="-342900" algn="l">
              <a:lnSpc>
                <a:spcPct val="130000"/>
              </a:lnSpc>
              <a:buFont typeface="Wingdings" charset="2"/>
              <a:buChar char="Ø"/>
            </a:pPr>
            <a:r>
              <a:rPr kumimoji="1" lang="zh-CN" altLang="en-US" sz="2400" dirty="0" smtClean="0">
                <a:solidFill>
                  <a:srgbClr val="071F65"/>
                </a:solidFill>
              </a:rPr>
              <a:t>按计划工期完成了工程建设</a:t>
            </a:r>
            <a:endParaRPr kumimoji="1" lang="en-US" altLang="zh-CN" sz="2400" dirty="0" smtClean="0">
              <a:solidFill>
                <a:srgbClr val="071F65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23672" y="2607295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71F65"/>
                </a:solidFill>
                <a:latin typeface="+mn-lt"/>
                <a:ea typeface="黑体" pitchFamily="49" charset="-122"/>
              </a:rPr>
              <a:t>验收指标</a:t>
            </a:r>
            <a:endParaRPr lang="zh-CN" altLang="en-US" sz="2800" b="1" dirty="0">
              <a:solidFill>
                <a:srgbClr val="071F65"/>
              </a:solidFill>
              <a:latin typeface="+mn-lt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58862" y="836256"/>
            <a:ext cx="163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071F65"/>
                </a:solidFill>
                <a:latin typeface="+mn-lt"/>
                <a:ea typeface="黑体" pitchFamily="49" charset="-122"/>
              </a:rPr>
              <a:t>设计指标</a:t>
            </a:r>
            <a:endParaRPr lang="zh-CN" altLang="en-US" sz="2800" b="1" dirty="0">
              <a:solidFill>
                <a:srgbClr val="071F65"/>
              </a:solidFill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360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设计方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自定义设计方案">
    <a:majorFont>
      <a:latin typeface="Times New Roman"/>
      <a:ea typeface="宋体"/>
      <a:cs typeface=""/>
    </a:majorFont>
    <a:minorFont>
      <a:latin typeface="Times New Roman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15088</TotalTime>
  <Words>1600</Words>
  <Application>Microsoft Macintosh PowerPoint</Application>
  <PresentationFormat>全屏显示(4:3)</PresentationFormat>
  <Paragraphs>335</Paragraphs>
  <Slides>38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CSNS加速器调试与运行总结</vt:lpstr>
      <vt:lpstr> 提  纲</vt:lpstr>
      <vt:lpstr>PowerPoint 演示文稿</vt:lpstr>
      <vt:lpstr>束流调试 (2017)</vt:lpstr>
      <vt:lpstr>束流调试(2018)</vt:lpstr>
      <vt:lpstr>用户样品实验</vt:lpstr>
      <vt:lpstr>72小时束流功率</vt:lpstr>
      <vt:lpstr>试运行</vt:lpstr>
      <vt:lpstr>设计和验收指标</vt:lpstr>
      <vt:lpstr>CSNS得到国际评审专家的高度评价</vt:lpstr>
      <vt:lpstr>国际评估评价和建议</vt:lpstr>
      <vt:lpstr>国家验收意见</vt:lpstr>
      <vt:lpstr>PowerPoint 演示文稿</vt:lpstr>
      <vt:lpstr>CSNS加速器调试</vt:lpstr>
      <vt:lpstr>LEBT, RFQ and MEBT 调束（2015.6）</vt:lpstr>
      <vt:lpstr>直线加速器调束 （纵向扫相）</vt:lpstr>
      <vt:lpstr>DTL-1 束流调试  （2016.1）</vt:lpstr>
      <vt:lpstr>4-DTL腔的扫相结果</vt:lpstr>
      <vt:lpstr>PowerPoint 演示文稿</vt:lpstr>
      <vt:lpstr>直线加速器出口束流能量</vt:lpstr>
      <vt:lpstr>PowerPoint 演示文稿</vt:lpstr>
      <vt:lpstr>Beam loss caused by protons in linac&amp;LRBT   </vt:lpstr>
      <vt:lpstr>直线加速器调束遇到的主要问题</vt:lpstr>
      <vt:lpstr>PowerPoint 演示文稿</vt:lpstr>
      <vt:lpstr>在线模型</vt:lpstr>
      <vt:lpstr>PowerPoint 演示文稿</vt:lpstr>
      <vt:lpstr>RCS调束</vt:lpstr>
      <vt:lpstr>一个循环周期的工作点变化</vt:lpstr>
      <vt:lpstr>PowerPoint 演示文稿</vt:lpstr>
      <vt:lpstr>从单发束流调试到10kW</vt:lpstr>
      <vt:lpstr>束流损失及控制</vt:lpstr>
      <vt:lpstr>RCS 硬件试运行</vt:lpstr>
      <vt:lpstr>RCS调束的主要问题</vt:lpstr>
      <vt:lpstr>经验与问题</vt:lpstr>
      <vt:lpstr>下一步度调束及运行计划</vt:lpstr>
      <vt:lpstr>下一步工作重点</vt:lpstr>
      <vt:lpstr>总 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Wang</cp:lastModifiedBy>
  <cp:revision>900</cp:revision>
  <dcterms:created xsi:type="dcterms:W3CDTF">2018-05-04T02:09:20Z</dcterms:created>
  <dcterms:modified xsi:type="dcterms:W3CDTF">2018-09-10T18:45:05Z</dcterms:modified>
</cp:coreProperties>
</file>