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6" r:id="rId2"/>
    <p:sldId id="529" r:id="rId3"/>
    <p:sldId id="930" r:id="rId4"/>
    <p:sldId id="939" r:id="rId5"/>
    <p:sldId id="940" r:id="rId6"/>
    <p:sldId id="941" r:id="rId7"/>
    <p:sldId id="944" r:id="rId8"/>
    <p:sldId id="942" r:id="rId9"/>
    <p:sldId id="943" r:id="rId10"/>
    <p:sldId id="962" r:id="rId11"/>
    <p:sldId id="959" r:id="rId12"/>
    <p:sldId id="960" r:id="rId13"/>
    <p:sldId id="963" r:id="rId14"/>
    <p:sldId id="961" r:id="rId15"/>
    <p:sldId id="965" r:id="rId16"/>
    <p:sldId id="966" r:id="rId17"/>
    <p:sldId id="964" r:id="rId18"/>
    <p:sldId id="967" r:id="rId19"/>
    <p:sldId id="968" r:id="rId20"/>
    <p:sldId id="949" r:id="rId21"/>
    <p:sldId id="973" r:id="rId22"/>
    <p:sldId id="1002" r:id="rId23"/>
    <p:sldId id="952" r:id="rId24"/>
    <p:sldId id="953" r:id="rId25"/>
    <p:sldId id="971" r:id="rId26"/>
    <p:sldId id="955" r:id="rId27"/>
    <p:sldId id="996" r:id="rId28"/>
    <p:sldId id="972" r:id="rId29"/>
    <p:sldId id="992" r:id="rId30"/>
    <p:sldId id="1001" r:id="rId31"/>
    <p:sldId id="991" r:id="rId32"/>
    <p:sldId id="999" r:id="rId33"/>
    <p:sldId id="1000" r:id="rId34"/>
    <p:sldId id="989" r:id="rId35"/>
    <p:sldId id="986" r:id="rId36"/>
    <p:sldId id="987" r:id="rId37"/>
    <p:sldId id="974" r:id="rId38"/>
    <p:sldId id="975" r:id="rId39"/>
    <p:sldId id="981" r:id="rId40"/>
    <p:sldId id="980" r:id="rId41"/>
    <p:sldId id="970" r:id="rId42"/>
    <p:sldId id="979" r:id="rId43"/>
    <p:sldId id="983" r:id="rId44"/>
    <p:sldId id="956" r:id="rId45"/>
    <p:sldId id="958" r:id="rId46"/>
    <p:sldId id="977" r:id="rId47"/>
    <p:sldId id="920" r:id="rId48"/>
    <p:sldId id="997" r:id="rId49"/>
    <p:sldId id="978" r:id="rId50"/>
    <p:sldId id="927" r:id="rId51"/>
    <p:sldId id="998" r:id="rId52"/>
    <p:sldId id="929" r:id="rId53"/>
    <p:sldId id="584" r:id="rId54"/>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433F8"/>
    <a:srgbClr val="FB15D5"/>
    <a:srgbClr val="0000FF"/>
    <a:srgbClr val="E927DB"/>
    <a:srgbClr val="FFFF00"/>
    <a:srgbClr val="FFFF99"/>
    <a:srgbClr val="F57E1B"/>
    <a:srgbClr val="FFFFFF"/>
    <a:srgbClr val="66CC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95223" autoAdjust="0"/>
  </p:normalViewPr>
  <p:slideViewPr>
    <p:cSldViewPr>
      <p:cViewPr>
        <p:scale>
          <a:sx n="90" d="100"/>
          <a:sy n="90" d="100"/>
        </p:scale>
        <p:origin x="-592" y="-200"/>
      </p:cViewPr>
      <p:guideLst>
        <p:guide orient="horz" pos="2160"/>
        <p:guide pos="2880"/>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pPr/>
              <a:t>18/9/11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pPr/>
              <a:t>‹#›</a:t>
            </a:fld>
            <a:endParaRPr lang="zh-CN" altLang="en-US"/>
          </a:p>
        </p:txBody>
      </p:sp>
    </p:spTree>
    <p:extLst>
      <p:ext uri="{BB962C8B-B14F-4D97-AF65-F5344CB8AC3E}">
        <p14:creationId xmlns:p14="http://schemas.microsoft.com/office/powerpoint/2010/main" val="274508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宋体" pitchFamily="2" charset="-122"/>
              </a:defRPr>
            </a:lvl1pPr>
          </a:lstStyle>
          <a:p>
            <a:pPr>
              <a:defRPr/>
            </a:pPr>
            <a:fld id="{2D2B385D-30C0-42A3-A406-FDA826925B69}" type="datetimeFigureOut">
              <a:rPr lang="zh-CN" altLang="en-US"/>
              <a:pPr>
                <a:defRPr/>
              </a:pPr>
              <a:t>18/9/11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C994A22-7990-4147-B722-23103CA33D18}" type="slidenum">
              <a:rPr lang="zh-CN" altLang="en-US"/>
              <a:pPr>
                <a:defRPr/>
              </a:pPr>
              <a:t>‹#›</a:t>
            </a:fld>
            <a:endParaRPr lang="zh-CN" altLang="en-US"/>
          </a:p>
        </p:txBody>
      </p:sp>
    </p:spTree>
    <p:extLst>
      <p:ext uri="{BB962C8B-B14F-4D97-AF65-F5344CB8AC3E}">
        <p14:creationId xmlns:p14="http://schemas.microsoft.com/office/powerpoint/2010/main" val="2237024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p:spPr>
      </p:sp>
      <p:sp>
        <p:nvSpPr>
          <p:cNvPr id="44035"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4036" name="灯片编号占位符 3"/>
          <p:cNvSpPr>
            <a:spLocks noGrp="1"/>
          </p:cNvSpPr>
          <p:nvPr>
            <p:ph type="sldNum" sz="quarter" idx="5"/>
          </p:nvPr>
        </p:nvSpPr>
        <p:spPr bwMode="auto">
          <a:noFill/>
          <a:ln>
            <a:miter lim="800000"/>
            <a:headEnd/>
            <a:tailEnd/>
          </a:ln>
        </p:spPr>
        <p:txBody>
          <a:bodyPr/>
          <a:lstStyle/>
          <a:p>
            <a:fld id="{762903DF-7627-4477-BEC9-58DD6FA03911}" type="slidenum">
              <a:rPr lang="zh-CN" altLang="en-US"/>
              <a:pPr/>
              <a:t>1</a:t>
            </a:fld>
            <a:endParaRPr lang="en-US" altLang="zh-CN"/>
          </a:p>
        </p:txBody>
      </p:sp>
    </p:spTree>
    <p:extLst>
      <p:ext uri="{BB962C8B-B14F-4D97-AF65-F5344CB8AC3E}">
        <p14:creationId xmlns:p14="http://schemas.microsoft.com/office/powerpoint/2010/main" val="40480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p:spPr>
      </p:sp>
      <p:sp>
        <p:nvSpPr>
          <p:cNvPr id="45059"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5060" name="灯片编号占位符 3"/>
          <p:cNvSpPr>
            <a:spLocks noGrp="1"/>
          </p:cNvSpPr>
          <p:nvPr>
            <p:ph type="sldNum" sz="quarter" idx="5"/>
          </p:nvPr>
        </p:nvSpPr>
        <p:spPr bwMode="auto">
          <a:noFill/>
          <a:ln>
            <a:miter lim="800000"/>
            <a:headEnd/>
            <a:tailEnd/>
          </a:ln>
        </p:spPr>
        <p:txBody>
          <a:bodyPr/>
          <a:lstStyle/>
          <a:p>
            <a:fld id="{7005C50E-B330-40AD-86E6-133FE5647CE4}" type="slidenum">
              <a:rPr lang="zh-CN" altLang="en-US"/>
              <a:pPr/>
              <a:t>2</a:t>
            </a:fld>
            <a:endParaRPr lang="en-US" altLang="zh-CN"/>
          </a:p>
        </p:txBody>
      </p:sp>
    </p:spTree>
    <p:extLst>
      <p:ext uri="{BB962C8B-B14F-4D97-AF65-F5344CB8AC3E}">
        <p14:creationId xmlns:p14="http://schemas.microsoft.com/office/powerpoint/2010/main" val="257033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C994A22-7990-4147-B722-23103CA33D18}" type="slidenum">
              <a:rPr lang="zh-CN" altLang="en-US" smtClean="0"/>
              <a:pPr>
                <a:defRPr/>
              </a:pPr>
              <a:t>7</a:t>
            </a:fld>
            <a:endParaRPr lang="zh-CN" altLang="en-US"/>
          </a:p>
        </p:txBody>
      </p:sp>
    </p:spTree>
    <p:extLst>
      <p:ext uri="{BB962C8B-B14F-4D97-AF65-F5344CB8AC3E}">
        <p14:creationId xmlns:p14="http://schemas.microsoft.com/office/powerpoint/2010/main" val="395330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p:spPr>
      </p:sp>
      <p:sp>
        <p:nvSpPr>
          <p:cNvPr id="45059"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5060" name="灯片编号占位符 3"/>
          <p:cNvSpPr>
            <a:spLocks noGrp="1"/>
          </p:cNvSpPr>
          <p:nvPr>
            <p:ph type="sldNum" sz="quarter" idx="5"/>
          </p:nvPr>
        </p:nvSpPr>
        <p:spPr bwMode="auto">
          <a:noFill/>
          <a:ln>
            <a:miter lim="800000"/>
            <a:headEnd/>
            <a:tailEnd/>
          </a:ln>
        </p:spPr>
        <p:txBody>
          <a:bodyPr/>
          <a:lstStyle/>
          <a:p>
            <a:fld id="{7005C50E-B330-40AD-86E6-133FE5647CE4}" type="slidenum">
              <a:rPr lang="zh-CN" altLang="en-US"/>
              <a:pPr/>
              <a:t>15</a:t>
            </a:fld>
            <a:endParaRPr lang="en-US" altLang="zh-CN"/>
          </a:p>
        </p:txBody>
      </p:sp>
    </p:spTree>
    <p:extLst>
      <p:ext uri="{BB962C8B-B14F-4D97-AF65-F5344CB8AC3E}">
        <p14:creationId xmlns:p14="http://schemas.microsoft.com/office/powerpoint/2010/main" val="257033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p:spPr>
      </p:sp>
      <p:sp>
        <p:nvSpPr>
          <p:cNvPr id="112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112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DC1321A9-D4DA-4A83-AFD6-27DEF92D5EC8}" type="slidenum">
              <a:rPr lang="en-US" altLang="zh-CN" sz="1200" smtClean="0">
                <a:solidFill>
                  <a:srgbClr val="000000"/>
                </a:solidFill>
              </a:rPr>
              <a:pPr/>
              <a:t>44</a:t>
            </a:fld>
            <a:endParaRPr lang="en-US" altLang="zh-CN" sz="1200" smtClean="0">
              <a:solidFill>
                <a:srgbClr val="000000"/>
              </a:solidFill>
            </a:endParaRPr>
          </a:p>
        </p:txBody>
      </p:sp>
    </p:spTree>
    <p:extLst>
      <p:ext uri="{BB962C8B-B14F-4D97-AF65-F5344CB8AC3E}">
        <p14:creationId xmlns:p14="http://schemas.microsoft.com/office/powerpoint/2010/main" val="237223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p:spPr>
      </p:sp>
      <p:sp>
        <p:nvSpPr>
          <p:cNvPr id="45059"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5060" name="灯片编号占位符 3"/>
          <p:cNvSpPr>
            <a:spLocks noGrp="1"/>
          </p:cNvSpPr>
          <p:nvPr>
            <p:ph type="sldNum" sz="quarter" idx="5"/>
          </p:nvPr>
        </p:nvSpPr>
        <p:spPr bwMode="auto">
          <a:noFill/>
          <a:ln>
            <a:miter lim="800000"/>
            <a:headEnd/>
            <a:tailEnd/>
          </a:ln>
        </p:spPr>
        <p:txBody>
          <a:bodyPr/>
          <a:lstStyle/>
          <a:p>
            <a:fld id="{7005C50E-B330-40AD-86E6-133FE5647CE4}" type="slidenum">
              <a:rPr lang="zh-CN" altLang="en-US"/>
              <a:pPr/>
              <a:t>46</a:t>
            </a:fld>
            <a:endParaRPr lang="en-US" altLang="zh-CN"/>
          </a:p>
        </p:txBody>
      </p:sp>
    </p:spTree>
    <p:extLst>
      <p:ext uri="{BB962C8B-B14F-4D97-AF65-F5344CB8AC3E}">
        <p14:creationId xmlns:p14="http://schemas.microsoft.com/office/powerpoint/2010/main" val="2570335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p:spPr>
      </p:sp>
      <p:sp>
        <p:nvSpPr>
          <p:cNvPr id="50179"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latin typeface="Arial" pitchFamily="34" charset="0"/>
            </a:endParaRPr>
          </a:p>
        </p:txBody>
      </p:sp>
      <p:sp>
        <p:nvSpPr>
          <p:cNvPr id="50180" name="幻灯片编号占位符 3"/>
          <p:cNvSpPr>
            <a:spLocks noGrp="1"/>
          </p:cNvSpPr>
          <p:nvPr>
            <p:ph type="sldNum" sz="quarter" idx="5"/>
          </p:nvPr>
        </p:nvSpPr>
        <p:spPr bwMode="auto">
          <a:noFill/>
          <a:ln>
            <a:miter lim="800000"/>
            <a:headEnd/>
            <a:tailEnd/>
          </a:ln>
        </p:spPr>
        <p:txBody>
          <a:bodyPr/>
          <a:lstStyle/>
          <a:p>
            <a:fld id="{46FB6697-6D2E-42F1-9D26-0FD360393D12}" type="slidenum">
              <a:rPr lang="en-US" altLang="zh-CN">
                <a:solidFill>
                  <a:srgbClr val="000000"/>
                </a:solidFill>
              </a:rPr>
              <a:pPr/>
              <a:t>50</a:t>
            </a:fld>
            <a:endParaRPr lang="en-US" altLang="zh-CN">
              <a:solidFill>
                <a:srgbClr val="000000"/>
              </a:solidFill>
            </a:endParaRPr>
          </a:p>
        </p:txBody>
      </p:sp>
    </p:spTree>
    <p:extLst>
      <p:ext uri="{BB962C8B-B14F-4D97-AF65-F5344CB8AC3E}">
        <p14:creationId xmlns:p14="http://schemas.microsoft.com/office/powerpoint/2010/main" val="20860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p:spPr>
      </p:sp>
      <p:sp>
        <p:nvSpPr>
          <p:cNvPr id="50179"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latin typeface="Arial" pitchFamily="34" charset="0"/>
            </a:endParaRPr>
          </a:p>
        </p:txBody>
      </p:sp>
      <p:sp>
        <p:nvSpPr>
          <p:cNvPr id="50180" name="幻灯片编号占位符 3"/>
          <p:cNvSpPr>
            <a:spLocks noGrp="1"/>
          </p:cNvSpPr>
          <p:nvPr>
            <p:ph type="sldNum" sz="quarter" idx="5"/>
          </p:nvPr>
        </p:nvSpPr>
        <p:spPr bwMode="auto">
          <a:noFill/>
          <a:ln>
            <a:miter lim="800000"/>
            <a:headEnd/>
            <a:tailEnd/>
          </a:ln>
        </p:spPr>
        <p:txBody>
          <a:bodyPr/>
          <a:lstStyle/>
          <a:p>
            <a:fld id="{46FB6697-6D2E-42F1-9D26-0FD360393D12}" type="slidenum">
              <a:rPr lang="en-US" altLang="zh-CN">
                <a:solidFill>
                  <a:srgbClr val="000000"/>
                </a:solidFill>
              </a:rPr>
              <a:pPr/>
              <a:t>51</a:t>
            </a:fld>
            <a:endParaRPr lang="en-US" altLang="zh-CN">
              <a:solidFill>
                <a:srgbClr val="000000"/>
              </a:solidFill>
            </a:endParaRPr>
          </a:p>
        </p:txBody>
      </p:sp>
    </p:spTree>
    <p:extLst>
      <p:ext uri="{BB962C8B-B14F-4D97-AF65-F5344CB8AC3E}">
        <p14:creationId xmlns:p14="http://schemas.microsoft.com/office/powerpoint/2010/main" val="20860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r>
              <a:rPr lang="en-US" altLang="zh-CN" dirty="0" smtClean="0"/>
              <a:t>2018</a:t>
            </a:r>
            <a:r>
              <a:rPr lang="en-US" altLang="en-US" dirty="0" smtClean="0"/>
              <a:t>/7/22</a:t>
            </a:r>
            <a:endParaRPr lang="en-US" altLang="zh-CN" dirty="0" smtClean="0"/>
          </a:p>
        </p:txBody>
      </p:sp>
      <p:sp>
        <p:nvSpPr>
          <p:cNvPr id="5"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smtClean="0"/>
              <a:t>CSNS</a:t>
            </a:r>
            <a:r>
              <a:rPr lang="zh-CN" altLang="en-US" dirty="0" smtClean="0"/>
              <a:t>反角白光中子实验装置用户会</a:t>
            </a:r>
            <a:endParaRPr lang="en-US" altLang="zh-CN" dirty="0" smtClean="0"/>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solidFill>
                <a:latin typeface="Arial" pitchFamily="34" charset="0"/>
                <a:ea typeface="宋体" pitchFamily="2" charset="-122"/>
              </a:defRPr>
            </a:lvl1pPr>
          </a:lstStyle>
          <a:p>
            <a:pPr>
              <a:defRPr/>
            </a:pPr>
            <a:r>
              <a:rPr lang="en-US" altLang="zh-CN" dirty="0" smtClean="0"/>
              <a:t>2018</a:t>
            </a:r>
            <a:r>
              <a:rPr lang="en-US" altLang="en-US" dirty="0" smtClean="0"/>
              <a:t>/7/22</a:t>
            </a:r>
            <a:endParaRPr lang="en-US" altLang="zh-CN"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solidFill>
                <a:latin typeface="Arial" pitchFamily="34" charset="0"/>
                <a:ea typeface="宋体" pitchFamily="2" charset="-122"/>
              </a:defRPr>
            </a:lvl1pPr>
          </a:lstStyle>
          <a:p>
            <a:pPr>
              <a:defRPr/>
            </a:pPr>
            <a:r>
              <a:rPr lang="en-US" altLang="zh-CN" dirty="0" smtClean="0"/>
              <a:t>CSNS</a:t>
            </a:r>
            <a:r>
              <a:rPr lang="zh-CN" altLang="en-US" dirty="0" smtClean="0"/>
              <a:t>反角白光中子实验装置用户会</a:t>
            </a:r>
            <a:endParaRPr lang="en-US" altLang="zh-CN"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4C4A90C-E326-4071-A758-2EBBA93615F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user.csns.ihep.ac.cn/" TargetMode="External"/><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1.png"/><Relationship Id="rId7"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1" Type="http://schemas.openxmlformats.org/officeDocument/2006/relationships/image" Target="../media/image56.tiff"/><Relationship Id="rId12" Type="http://schemas.openxmlformats.org/officeDocument/2006/relationships/image" Target="../media/image57.png"/><Relationship Id="rId13"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em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9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png"/><Relationship Id="rId8"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9"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1.pn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179512" y="2348880"/>
            <a:ext cx="8858250" cy="1470025"/>
          </a:xfrm>
        </p:spPr>
        <p:txBody>
          <a:bodyPr/>
          <a:lstStyle/>
          <a:p>
            <a:pPr eaLnBrk="1" hangingPunct="1">
              <a:lnSpc>
                <a:spcPct val="120000"/>
              </a:lnSpc>
              <a:spcBef>
                <a:spcPts val="3000"/>
              </a:spcBef>
              <a:defRPr/>
            </a:pPr>
            <a:r>
              <a:rPr lang="en-US" altLang="zh-CN" sz="4000" b="1" dirty="0" smtClean="0">
                <a:solidFill>
                  <a:srgbClr val="0070C0"/>
                </a:solidFill>
                <a:latin typeface="微软雅黑" panose="020B0503020204020204" pitchFamily="34" charset="-122"/>
                <a:ea typeface="微软雅黑" panose="020B0503020204020204" pitchFamily="34" charset="-122"/>
                <a:cs typeface="+mn-cs"/>
              </a:rPr>
              <a:t/>
            </a:r>
            <a:br>
              <a:rPr lang="en-US" altLang="zh-CN" sz="4000" b="1" dirty="0" smtClean="0">
                <a:solidFill>
                  <a:srgbClr val="0070C0"/>
                </a:solidFill>
                <a:latin typeface="微软雅黑" panose="020B0503020204020204" pitchFamily="34" charset="-122"/>
                <a:ea typeface="微软雅黑" panose="020B0503020204020204" pitchFamily="34" charset="-122"/>
                <a:cs typeface="+mn-cs"/>
              </a:rPr>
            </a:br>
            <a:r>
              <a:rPr lang="en-US" altLang="zh-CN" sz="4000" b="1" dirty="0" smtClean="0">
                <a:solidFill>
                  <a:srgbClr val="0070C0"/>
                </a:solidFill>
                <a:latin typeface="微软雅黑" panose="020B0503020204020204" pitchFamily="34" charset="-122"/>
                <a:ea typeface="微软雅黑" panose="020B0503020204020204" pitchFamily="34" charset="-122"/>
                <a:cs typeface="+mn-cs"/>
              </a:rPr>
              <a:t>CSNS</a:t>
            </a:r>
            <a:r>
              <a:rPr lang="zh-CN" altLang="en-US" sz="4000" b="1" dirty="0" smtClean="0">
                <a:solidFill>
                  <a:srgbClr val="0070C0"/>
                </a:solidFill>
                <a:latin typeface="微软雅黑" panose="020B0503020204020204" pitchFamily="34" charset="-122"/>
                <a:ea typeface="微软雅黑" panose="020B0503020204020204" pitchFamily="34" charset="-122"/>
                <a:cs typeface="+mn-cs"/>
              </a:rPr>
              <a:t>靶站谱仪调试运行及实验总结</a:t>
            </a:r>
          </a:p>
        </p:txBody>
      </p:sp>
      <p:sp>
        <p:nvSpPr>
          <p:cNvPr id="3076" name="矩形 1"/>
          <p:cNvSpPr>
            <a:spLocks noChangeArrowheads="1"/>
          </p:cNvSpPr>
          <p:nvPr/>
        </p:nvSpPr>
        <p:spPr bwMode="auto">
          <a:xfrm>
            <a:off x="1043608" y="4149080"/>
            <a:ext cx="7128792" cy="1997128"/>
          </a:xfrm>
          <a:prstGeom prst="rect">
            <a:avLst/>
          </a:prstGeom>
          <a:noFill/>
          <a:ln w="9525">
            <a:noFill/>
            <a:miter lim="800000"/>
            <a:headEnd/>
            <a:tailEnd/>
          </a:ln>
        </p:spPr>
        <p:txBody>
          <a:bodyPr wrap="square">
            <a:spAutoFit/>
          </a:bodyPr>
          <a:lstStyle/>
          <a:p>
            <a:pPr algn="ctr" eaLnBrk="1" hangingPunct="1">
              <a:lnSpc>
                <a:spcPts val="3280"/>
              </a:lnSpc>
              <a:spcBef>
                <a:spcPts val="600"/>
              </a:spcBef>
            </a:pPr>
            <a:r>
              <a:rPr lang="zh-CN" altLang="en-US" sz="2400" dirty="0" smtClean="0">
                <a:ea typeface="微软雅黑" pitchFamily="34" charset="-122"/>
                <a:cs typeface="Arial" pitchFamily="34" charset="0"/>
              </a:rPr>
              <a:t>梁天骄</a:t>
            </a:r>
            <a:r>
              <a:rPr lang="zh-CN" altLang="zh-CN" sz="2400" dirty="0">
                <a:ea typeface="微软雅黑" pitchFamily="34" charset="-122"/>
                <a:cs typeface="Arial" pitchFamily="34" charset="0"/>
              </a:rPr>
              <a:t> </a:t>
            </a:r>
            <a:r>
              <a:rPr lang="zh-CN" altLang="en-US" sz="2400" dirty="0" smtClean="0">
                <a:ea typeface="微软雅黑" pitchFamily="34" charset="-122"/>
                <a:cs typeface="Arial" pitchFamily="34" charset="0"/>
              </a:rPr>
              <a:t>实验分总体</a:t>
            </a:r>
            <a:r>
              <a:rPr lang="en-US" altLang="zh-CN" sz="2400" dirty="0" smtClean="0">
                <a:ea typeface="微软雅黑" pitchFamily="34" charset="-122"/>
                <a:cs typeface="Arial" pitchFamily="34" charset="0"/>
              </a:rPr>
              <a:t>/</a:t>
            </a:r>
            <a:r>
              <a:rPr lang="zh-CN" altLang="en-US" sz="2400" dirty="0" smtClean="0">
                <a:ea typeface="微软雅黑" pitchFamily="34" charset="-122"/>
                <a:cs typeface="Arial" pitchFamily="34" charset="0"/>
              </a:rPr>
              <a:t>中子科学部</a:t>
            </a:r>
            <a:endParaRPr lang="en-US" altLang="zh-CN" sz="2400" dirty="0" smtClean="0">
              <a:ea typeface="微软雅黑" pitchFamily="34" charset="-122"/>
              <a:cs typeface="Arial" pitchFamily="34" charset="0"/>
            </a:endParaRPr>
          </a:p>
          <a:p>
            <a:pPr algn="ctr" eaLnBrk="1" hangingPunct="1">
              <a:lnSpc>
                <a:spcPts val="3280"/>
              </a:lnSpc>
              <a:spcBef>
                <a:spcPts val="600"/>
              </a:spcBef>
            </a:pPr>
            <a:endParaRPr lang="en-US" altLang="zh-CN" sz="2400" dirty="0" smtClean="0">
              <a:ea typeface="微软雅黑" pitchFamily="34" charset="-122"/>
              <a:cs typeface="Arial" pitchFamily="34" charset="0"/>
            </a:endParaRPr>
          </a:p>
          <a:p>
            <a:pPr algn="ctr" eaLnBrk="1" hangingPunct="1">
              <a:lnSpc>
                <a:spcPts val="3280"/>
              </a:lnSpc>
              <a:spcBef>
                <a:spcPts val="600"/>
              </a:spcBef>
            </a:pPr>
            <a:r>
              <a:rPr lang="en-US" altLang="zh-CN" sz="2400" dirty="0" smtClean="0">
                <a:ea typeface="微软雅黑" pitchFamily="34" charset="-122"/>
                <a:cs typeface="Arial" pitchFamily="34" charset="0"/>
              </a:rPr>
              <a:t>2018</a:t>
            </a:r>
            <a:r>
              <a:rPr lang="zh-CN" altLang="en-US" sz="2400" dirty="0" smtClean="0">
                <a:ea typeface="微软雅黑" pitchFamily="34" charset="-122"/>
                <a:cs typeface="Arial" pitchFamily="34" charset="0"/>
              </a:rPr>
              <a:t>年</a:t>
            </a:r>
            <a:r>
              <a:rPr lang="en-US" altLang="zh-CN" sz="2400" dirty="0" smtClean="0">
                <a:ea typeface="微软雅黑" pitchFamily="34" charset="-122"/>
                <a:cs typeface="Arial" pitchFamily="34" charset="0"/>
              </a:rPr>
              <a:t>9</a:t>
            </a:r>
            <a:r>
              <a:rPr lang="zh-CN" altLang="en-US" sz="2400" dirty="0" smtClean="0">
                <a:ea typeface="微软雅黑" pitchFamily="34" charset="-122"/>
                <a:cs typeface="Arial" pitchFamily="34" charset="0"/>
              </a:rPr>
              <a:t>月</a:t>
            </a:r>
            <a:r>
              <a:rPr lang="zh-CN" altLang="zh-CN" sz="2400" dirty="0" smtClean="0">
                <a:ea typeface="微软雅黑" pitchFamily="34" charset="-122"/>
                <a:cs typeface="Arial" pitchFamily="34" charset="0"/>
              </a:rPr>
              <a:t>1</a:t>
            </a:r>
            <a:r>
              <a:rPr lang="en-US" altLang="zh-CN" sz="2400" dirty="0" smtClean="0">
                <a:ea typeface="微软雅黑" pitchFamily="34" charset="-122"/>
                <a:cs typeface="Arial" pitchFamily="34" charset="0"/>
              </a:rPr>
              <a:t>1</a:t>
            </a:r>
            <a:r>
              <a:rPr lang="zh-CN" altLang="en-US" sz="2400" dirty="0" smtClean="0">
                <a:ea typeface="微软雅黑" pitchFamily="34" charset="-122"/>
                <a:cs typeface="Arial" pitchFamily="34" charset="0"/>
              </a:rPr>
              <a:t>日</a:t>
            </a:r>
            <a:r>
              <a:rPr lang="en-US" altLang="zh-CN" sz="2400" dirty="0" smtClean="0">
                <a:ea typeface="微软雅黑" pitchFamily="34" charset="-122"/>
                <a:cs typeface="Arial" pitchFamily="34" charset="0"/>
              </a:rPr>
              <a:t> </a:t>
            </a:r>
            <a:r>
              <a:rPr lang="zh-CN" altLang="en-US" sz="2400" dirty="0" smtClean="0">
                <a:ea typeface="微软雅黑" pitchFamily="34" charset="-122"/>
                <a:cs typeface="Arial" pitchFamily="34" charset="0"/>
              </a:rPr>
              <a:t>惠州</a:t>
            </a:r>
          </a:p>
          <a:p>
            <a:pPr algn="ctr" eaLnBrk="1" hangingPunct="1">
              <a:lnSpc>
                <a:spcPts val="3280"/>
              </a:lnSpc>
              <a:spcBef>
                <a:spcPts val="600"/>
              </a:spcBef>
            </a:pPr>
            <a:r>
              <a:rPr lang="zh-CN" altLang="en-US" sz="2400" b="1" dirty="0" smtClean="0">
                <a:ea typeface="微软雅黑" pitchFamily="34" charset="-122"/>
                <a:cs typeface="Arial" pitchFamily="34" charset="0"/>
              </a:rPr>
              <a:t>中国散裂中子源首届年会</a:t>
            </a:r>
            <a:endParaRPr lang="en-US" altLang="zh-CN" sz="2400" b="1" dirty="0">
              <a:ea typeface="微软雅黑" pitchFamily="34" charset="-122"/>
              <a:cs typeface="Arial" pitchFamily="34" charset="0"/>
            </a:endParaRPr>
          </a:p>
        </p:txBody>
      </p:sp>
      <p:pic>
        <p:nvPicPr>
          <p:cNvPr id="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0" y="0"/>
            <a:ext cx="1009060" cy="571504"/>
          </a:xfrm>
          <a:prstGeom prst="rect">
            <a:avLst/>
          </a:prstGeom>
          <a:noFill/>
        </p:spPr>
      </p:pic>
      <p:pic>
        <p:nvPicPr>
          <p:cNvPr id="9" name="Picture 1" descr="E:\photo\2：20170215-20171230\张玮\201708精选\航拍-201708.jpg"/>
          <p:cNvPicPr>
            <a:picLocks noChangeAspect="1" noChangeArrowheads="1"/>
          </p:cNvPicPr>
          <p:nvPr/>
        </p:nvPicPr>
        <p:blipFill>
          <a:blip r:embed="rId4" cstate="screen"/>
          <a:srcRect t="29793" b="3563"/>
          <a:stretch>
            <a:fillRect/>
          </a:stretch>
        </p:blipFill>
        <p:spPr bwMode="auto">
          <a:xfrm>
            <a:off x="0" y="-24"/>
            <a:ext cx="9144000" cy="2571768"/>
          </a:xfrm>
          <a:prstGeom prst="rect">
            <a:avLst/>
          </a:prstGeom>
          <a:noFill/>
          <a:ln w="9525">
            <a:noFill/>
            <a:miter lim="800000"/>
            <a:headEnd/>
            <a:tailEnd/>
          </a:ln>
        </p:spPr>
      </p:pic>
      <p:pic>
        <p:nvPicPr>
          <p:cNvPr id="10"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786710" y="71414"/>
            <a:ext cx="1009060" cy="571504"/>
          </a:xfrm>
          <a:prstGeom prst="rect">
            <a:avLst/>
          </a:prstGeom>
          <a:noFill/>
        </p:spPr>
      </p:pic>
    </p:spTree>
  </p:cSld>
  <p:clrMapOvr>
    <a:masterClrMapping/>
  </p:clrMapOvr>
  <p:transition xmlns:p14="http://schemas.microsoft.com/office/powerpoint/2010/main" advTm="14687"/>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国际评价</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16" name="Content Placeholder 2"/>
          <p:cNvSpPr txBox="1">
            <a:spLocks/>
          </p:cNvSpPr>
          <p:nvPr/>
        </p:nvSpPr>
        <p:spPr>
          <a:xfrm>
            <a:off x="323528" y="1306774"/>
            <a:ext cx="8316253" cy="55300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altLang="zh-CN" dirty="0" smtClean="0"/>
              <a:t>“The </a:t>
            </a:r>
            <a:r>
              <a:rPr lang="en-GB" altLang="zh-CN" dirty="0"/>
              <a:t>committee was genuinely impressed with the tremendous progress in the last year.  The accelerator, target and instrument installations were completed and first neutrons were delivered in August 2017 to all three initial instruments</a:t>
            </a:r>
            <a:r>
              <a:rPr lang="en-GB" altLang="zh-CN" dirty="0">
                <a:solidFill>
                  <a:srgbClr val="FF0000"/>
                </a:solidFill>
              </a:rPr>
              <a:t>.  It is a tremendous achievement to do all of this within budget and ahead of schedule</a:t>
            </a:r>
            <a:r>
              <a:rPr lang="en-GB" altLang="zh-CN" dirty="0" smtClean="0">
                <a:solidFill>
                  <a:srgbClr val="FF0000"/>
                </a:solidFill>
              </a:rPr>
              <a:t>.”</a:t>
            </a:r>
            <a:endParaRPr lang="zh-CN" altLang="zh-CN" dirty="0">
              <a:solidFill>
                <a:srgbClr val="FF0000"/>
              </a:solidFill>
            </a:endParaRPr>
          </a:p>
          <a:p>
            <a:pPr marL="0" indent="0" algn="r">
              <a:buNone/>
            </a:pPr>
            <a:r>
              <a:rPr lang="en-US" sz="2200" dirty="0" smtClean="0">
                <a:solidFill>
                  <a:srgbClr val="0000FF"/>
                </a:solidFill>
              </a:rPr>
              <a:t>From</a:t>
            </a:r>
            <a:r>
              <a:rPr lang="zh-CN" altLang="en-US" sz="2200" dirty="0" smtClean="0">
                <a:solidFill>
                  <a:srgbClr val="0000FF"/>
                </a:solidFill>
              </a:rPr>
              <a:t> </a:t>
            </a:r>
            <a:r>
              <a:rPr lang="en-US" sz="2200" dirty="0" smtClean="0">
                <a:solidFill>
                  <a:srgbClr val="0000FF"/>
                </a:solidFill>
              </a:rPr>
              <a:t>CSNS</a:t>
            </a:r>
            <a:r>
              <a:rPr lang="zh-CN" altLang="en-US" sz="2200" dirty="0" smtClean="0">
                <a:solidFill>
                  <a:srgbClr val="0000FF"/>
                </a:solidFill>
              </a:rPr>
              <a:t> </a:t>
            </a:r>
            <a:r>
              <a:rPr lang="en-US" sz="2200" dirty="0" smtClean="0">
                <a:solidFill>
                  <a:srgbClr val="0000FF"/>
                </a:solidFill>
              </a:rPr>
              <a:t>NTAC</a:t>
            </a:r>
            <a:r>
              <a:rPr lang="en-US" altLang="zh-CN" sz="2200" dirty="0" smtClean="0">
                <a:solidFill>
                  <a:srgbClr val="0000FF"/>
                </a:solidFill>
              </a:rPr>
              <a:t>-9</a:t>
            </a:r>
            <a:r>
              <a:rPr lang="zh-CN" altLang="en-US" sz="2200" dirty="0" smtClean="0">
                <a:solidFill>
                  <a:srgbClr val="0000FF"/>
                </a:solidFill>
              </a:rPr>
              <a:t> </a:t>
            </a:r>
            <a:r>
              <a:rPr lang="en-US" altLang="zh-CN" sz="2200" dirty="0" smtClean="0">
                <a:solidFill>
                  <a:srgbClr val="0000FF"/>
                </a:solidFill>
              </a:rPr>
              <a:t>Final</a:t>
            </a:r>
            <a:r>
              <a:rPr lang="zh-CN" altLang="en-US" sz="2200" dirty="0" smtClean="0">
                <a:solidFill>
                  <a:srgbClr val="0000FF"/>
                </a:solidFill>
              </a:rPr>
              <a:t> </a:t>
            </a:r>
            <a:r>
              <a:rPr lang="en-US" altLang="zh-CN" sz="2200" dirty="0" smtClean="0">
                <a:solidFill>
                  <a:srgbClr val="0000FF"/>
                </a:solidFill>
              </a:rPr>
              <a:t>Report</a:t>
            </a:r>
          </a:p>
          <a:p>
            <a:pPr marL="0" indent="0" algn="r">
              <a:buNone/>
            </a:pPr>
            <a:r>
              <a:rPr lang="en-US" altLang="zh-CN" sz="2200" dirty="0" smtClean="0">
                <a:solidFill>
                  <a:srgbClr val="0000FF"/>
                </a:solidFill>
              </a:rPr>
              <a:t>Dec.</a:t>
            </a:r>
            <a:r>
              <a:rPr lang="zh-CN" altLang="en-US" sz="2200" dirty="0" smtClean="0">
                <a:solidFill>
                  <a:srgbClr val="0000FF"/>
                </a:solidFill>
              </a:rPr>
              <a:t> </a:t>
            </a:r>
            <a:r>
              <a:rPr lang="en-US" altLang="zh-CN" sz="2200" dirty="0" smtClean="0">
                <a:solidFill>
                  <a:srgbClr val="0000FF"/>
                </a:solidFill>
              </a:rPr>
              <a:t>2017</a:t>
            </a:r>
            <a:r>
              <a:rPr lang="zh-CN" altLang="en-US" sz="2200" dirty="0" smtClean="0">
                <a:solidFill>
                  <a:srgbClr val="0000FF"/>
                </a:solidFill>
              </a:rPr>
              <a:t> </a:t>
            </a:r>
            <a:endParaRPr lang="en-US" sz="2200" dirty="0" smtClean="0">
              <a:solidFill>
                <a:srgbClr val="0000FF"/>
              </a:solidFill>
            </a:endParaRPr>
          </a:p>
          <a:p>
            <a:endParaRPr lang="en-US" dirty="0" smtClean="0"/>
          </a:p>
          <a:p>
            <a:pPr lvl="1"/>
            <a:endParaRPr lang="en-US" dirty="0" smtClean="0"/>
          </a:p>
          <a:p>
            <a:endParaRPr lang="en-US" sz="2400" dirty="0"/>
          </a:p>
        </p:txBody>
      </p:sp>
    </p:spTree>
    <p:extLst>
      <p:ext uri="{BB962C8B-B14F-4D97-AF65-F5344CB8AC3E}">
        <p14:creationId xmlns:p14="http://schemas.microsoft.com/office/powerpoint/2010/main" val="1692454219"/>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3" name="标题 1"/>
          <p:cNvSpPr txBox="1">
            <a:spLocks/>
          </p:cNvSpPr>
          <p:nvPr/>
        </p:nvSpPr>
        <p:spPr bwMode="auto">
          <a:xfrm>
            <a:off x="-142908" y="1000111"/>
            <a:ext cx="9501226" cy="428625"/>
          </a:xfrm>
          <a:prstGeom prst="rect">
            <a:avLst/>
          </a:prstGeom>
          <a:noFill/>
          <a:ln>
            <a:noFill/>
          </a:ln>
          <a:extLst/>
        </p:spPr>
        <p:txBody>
          <a:bodyPr anchor="ctr"/>
          <a:lstStyle>
            <a:lvl1pPr algn="l" rtl="0" eaLnBrk="0" fontAlgn="base" hangingPunct="0">
              <a:spcBef>
                <a:spcPct val="0"/>
              </a:spcBef>
              <a:spcAft>
                <a:spcPct val="0"/>
              </a:spcAft>
              <a:defRPr sz="2800" b="1" baseline="0">
                <a:solidFill>
                  <a:srgbClr val="7A0000"/>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defRPr/>
            </a:pPr>
            <a:r>
              <a:rPr lang="zh-CN" altLang="en-US" sz="3600" dirty="0" smtClean="0">
                <a:solidFill>
                  <a:srgbClr val="FF0000"/>
                </a:solidFill>
                <a:latin typeface="黑体" pitchFamily="2" charset="-122"/>
                <a:ea typeface="黑体" pitchFamily="2" charset="-122"/>
                <a:cs typeface="+mn-cs"/>
                <a:sym typeface="Arial" charset="0"/>
              </a:rPr>
              <a:t>稳定可靠运行</a:t>
            </a:r>
            <a:r>
              <a:rPr lang="en-US" altLang="zh-CN" sz="3600" dirty="0" smtClean="0">
                <a:solidFill>
                  <a:srgbClr val="FF0000"/>
                </a:solidFill>
                <a:latin typeface="黑体" pitchFamily="2" charset="-122"/>
                <a:ea typeface="黑体" pitchFamily="2" charset="-122"/>
                <a:cs typeface="+mn-cs"/>
                <a:sym typeface="Arial" charset="0"/>
              </a:rPr>
              <a:t>,</a:t>
            </a:r>
            <a:r>
              <a:rPr lang="zh-CN" altLang="en-US" sz="3600" dirty="0" smtClean="0">
                <a:solidFill>
                  <a:srgbClr val="FF0000"/>
                </a:solidFill>
                <a:latin typeface="黑体" pitchFamily="2" charset="-122"/>
                <a:ea typeface="黑体" pitchFamily="2" charset="-122"/>
                <a:cs typeface="+mn-cs"/>
                <a:sym typeface="Arial" charset="0"/>
              </a:rPr>
              <a:t>最高中子效率达国际先进水平</a:t>
            </a:r>
          </a:p>
        </p:txBody>
      </p:sp>
      <p:sp>
        <p:nvSpPr>
          <p:cNvPr id="14" name="Rectangle 3"/>
          <p:cNvSpPr txBox="1">
            <a:spLocks noChangeArrowheads="1"/>
          </p:cNvSpPr>
          <p:nvPr/>
        </p:nvSpPr>
        <p:spPr bwMode="auto">
          <a:xfrm>
            <a:off x="0" y="1785926"/>
            <a:ext cx="8858312" cy="1500188"/>
          </a:xfrm>
          <a:prstGeom prst="rect">
            <a:avLst/>
          </a:prstGeom>
          <a:noFill/>
          <a:ln w="9525">
            <a:noFill/>
            <a:miter lim="800000"/>
            <a:headEnd/>
            <a:tailEnd/>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nSpc>
                <a:spcPts val="2800"/>
              </a:lnSpc>
            </a:pPr>
            <a:endParaRPr lang="en-US" altLang="zh-CN" sz="2000" b="1" dirty="0" smtClean="0">
              <a:latin typeface="Times New Roman" pitchFamily="18" charset="0"/>
              <a:ea typeface="+mn-ea"/>
              <a:cs typeface="Times New Roman" pitchFamily="18" charset="0"/>
            </a:endParaRPr>
          </a:p>
        </p:txBody>
      </p:sp>
      <p:sp>
        <p:nvSpPr>
          <p:cNvPr id="16" name="TextBox 15"/>
          <p:cNvSpPr txBox="1"/>
          <p:nvPr/>
        </p:nvSpPr>
        <p:spPr>
          <a:xfrm>
            <a:off x="285750" y="1726417"/>
            <a:ext cx="8643968" cy="1470915"/>
          </a:xfrm>
          <a:prstGeom prst="rect">
            <a:avLst/>
          </a:prstGeom>
          <a:solidFill>
            <a:schemeClr val="tx2">
              <a:lumMod val="60000"/>
              <a:lumOff val="40000"/>
            </a:schemeClr>
          </a:solidFill>
        </p:spPr>
        <p:txBody>
          <a:bodyPr wrap="square">
            <a:spAutoFit/>
          </a:bodyPr>
          <a:lstStyle/>
          <a:p>
            <a:pPr>
              <a:lnSpc>
                <a:spcPts val="2700"/>
              </a:lnSpc>
              <a:spcBef>
                <a:spcPts val="300"/>
              </a:spcBef>
              <a:spcAft>
                <a:spcPts val="0"/>
              </a:spcAft>
              <a:defRPr/>
            </a:pPr>
            <a:r>
              <a:rPr lang="en-US" altLang="zh-CN" sz="2000" b="1" dirty="0" smtClean="0">
                <a:solidFill>
                  <a:schemeClr val="bg1"/>
                </a:solidFill>
                <a:ea typeface="宋体" charset="-122"/>
                <a:cs typeface="Arial" pitchFamily="34" charset="0"/>
              </a:rPr>
              <a:t>        </a:t>
            </a:r>
            <a:r>
              <a:rPr lang="zh-CN" altLang="en-US" sz="2000" b="1" dirty="0" smtClean="0">
                <a:solidFill>
                  <a:schemeClr val="bg1"/>
                </a:solidFill>
                <a:ea typeface="宋体" charset="-122"/>
                <a:cs typeface="Arial" pitchFamily="34" charset="0"/>
              </a:rPr>
              <a:t>首束中子产生后，靶站谱仪进入试运行阶段。</a:t>
            </a:r>
            <a:r>
              <a:rPr lang="en-US" altLang="zh-CN" sz="2000" b="1" dirty="0" smtClean="0">
                <a:solidFill>
                  <a:schemeClr val="bg1"/>
                </a:solidFill>
                <a:ea typeface="宋体" charset="-122"/>
                <a:cs typeface="Arial" pitchFamily="34" charset="0"/>
              </a:rPr>
              <a:t>2018</a:t>
            </a:r>
            <a:r>
              <a:rPr lang="zh-CN" altLang="en-US" sz="2000" b="1" dirty="0" smtClean="0">
                <a:solidFill>
                  <a:schemeClr val="bg1"/>
                </a:solidFill>
                <a:ea typeface="宋体" charset="-122"/>
                <a:cs typeface="Arial" pitchFamily="34" charset="0"/>
              </a:rPr>
              <a:t>年靶站已连续稳定运行</a:t>
            </a:r>
            <a:r>
              <a:rPr lang="en-US" altLang="zh-CN" sz="2000" b="1" dirty="0" smtClean="0">
                <a:solidFill>
                  <a:schemeClr val="bg1"/>
                </a:solidFill>
                <a:ea typeface="宋体" charset="-122"/>
                <a:cs typeface="Arial" pitchFamily="34" charset="0"/>
              </a:rPr>
              <a:t>4600</a:t>
            </a:r>
            <a:r>
              <a:rPr lang="zh-CN" altLang="en-US" sz="2000" b="1" dirty="0" smtClean="0">
                <a:solidFill>
                  <a:schemeClr val="bg1"/>
                </a:solidFill>
                <a:ea typeface="宋体" charset="-122"/>
                <a:cs typeface="Arial" pitchFamily="34" charset="0"/>
              </a:rPr>
              <a:t>小时，其中质子束打靶提供</a:t>
            </a:r>
            <a:r>
              <a:rPr lang="zh-CN" altLang="en-US" sz="2000" b="1" dirty="0">
                <a:solidFill>
                  <a:schemeClr val="bg1"/>
                </a:solidFill>
                <a:ea typeface="宋体" charset="-122"/>
                <a:cs typeface="Arial" pitchFamily="34" charset="0"/>
              </a:rPr>
              <a:t>中子束流</a:t>
            </a:r>
            <a:r>
              <a:rPr lang="en-US" altLang="zh-CN" sz="2000" b="1" dirty="0" smtClean="0">
                <a:solidFill>
                  <a:schemeClr val="bg1"/>
                </a:solidFill>
                <a:ea typeface="宋体" charset="-122"/>
                <a:cs typeface="Arial" pitchFamily="34" charset="0"/>
              </a:rPr>
              <a:t>1660</a:t>
            </a:r>
            <a:r>
              <a:rPr lang="zh-CN" altLang="en-US" sz="2000" b="1" dirty="0">
                <a:solidFill>
                  <a:schemeClr val="bg1"/>
                </a:solidFill>
                <a:ea typeface="宋体" charset="-122"/>
                <a:cs typeface="Arial" pitchFamily="34" charset="0"/>
              </a:rPr>
              <a:t>小时</a:t>
            </a:r>
            <a:r>
              <a:rPr lang="zh-CN" altLang="en-US" sz="2000" b="1" dirty="0" smtClean="0">
                <a:solidFill>
                  <a:schemeClr val="bg1"/>
                </a:solidFill>
                <a:ea typeface="宋体" charset="-122"/>
                <a:cs typeface="Arial" pitchFamily="34" charset="0"/>
              </a:rPr>
              <a:t>。</a:t>
            </a:r>
            <a:r>
              <a:rPr lang="zh-CN" altLang="zh-CN" sz="2000" b="1" dirty="0" smtClean="0">
                <a:solidFill>
                  <a:schemeClr val="bg1"/>
                </a:solidFill>
                <a:ea typeface="宋体" charset="-122"/>
                <a:cs typeface="Arial" pitchFamily="34" charset="0"/>
              </a:rPr>
              <a:t>试</a:t>
            </a:r>
            <a:r>
              <a:rPr lang="zh-CN" altLang="zh-CN" sz="2000" b="1" dirty="0">
                <a:solidFill>
                  <a:schemeClr val="bg1"/>
                </a:solidFill>
                <a:ea typeface="宋体" charset="-122"/>
                <a:cs typeface="Arial" pitchFamily="34" charset="0"/>
              </a:rPr>
              <a:t>运行期间的测试结果表明，</a:t>
            </a:r>
            <a:r>
              <a:rPr lang="zh-CN" altLang="zh-CN" sz="2000" b="1" dirty="0">
                <a:solidFill>
                  <a:srgbClr val="FFFF00"/>
                </a:solidFill>
                <a:ea typeface="宋体" charset="-122"/>
                <a:cs typeface="Arial" pitchFamily="34" charset="0"/>
              </a:rPr>
              <a:t>靶站</a:t>
            </a:r>
            <a:r>
              <a:rPr lang="zh-CN" altLang="zh-CN" sz="2000" b="1" dirty="0" smtClean="0">
                <a:solidFill>
                  <a:srgbClr val="FFFF00"/>
                </a:solidFill>
                <a:ea typeface="宋体" charset="-122"/>
                <a:cs typeface="Arial" pitchFamily="34" charset="0"/>
              </a:rPr>
              <a:t>最大中子效率超过设计指标</a:t>
            </a:r>
            <a:r>
              <a:rPr lang="zh-CN" altLang="en-US" sz="2000" b="1" dirty="0" smtClean="0">
                <a:solidFill>
                  <a:srgbClr val="FFFF00"/>
                </a:solidFill>
                <a:ea typeface="宋体" charset="-122"/>
                <a:cs typeface="Arial" pitchFamily="34" charset="0"/>
              </a:rPr>
              <a:t>，达到国际先进水平，表明靶站</a:t>
            </a:r>
            <a:r>
              <a:rPr lang="zh-CN" altLang="zh-CN" sz="2000" b="1" dirty="0" smtClean="0">
                <a:solidFill>
                  <a:srgbClr val="FFFF00"/>
                </a:solidFill>
                <a:ea typeface="宋体" charset="-122"/>
                <a:cs typeface="Arial" pitchFamily="34" charset="0"/>
              </a:rPr>
              <a:t>设计</a:t>
            </a:r>
            <a:r>
              <a:rPr lang="zh-CN" altLang="zh-CN" sz="2000" b="1" dirty="0">
                <a:solidFill>
                  <a:srgbClr val="FFFF00"/>
                </a:solidFill>
                <a:ea typeface="宋体" charset="-122"/>
                <a:cs typeface="Arial" pitchFamily="34" charset="0"/>
              </a:rPr>
              <a:t>科学，设备研制质量优</a:t>
            </a:r>
            <a:r>
              <a:rPr lang="zh-CN" altLang="zh-CN" sz="2000" b="1" dirty="0" smtClean="0">
                <a:solidFill>
                  <a:srgbClr val="FFFF00"/>
                </a:solidFill>
                <a:ea typeface="宋体" charset="-122"/>
                <a:cs typeface="Arial" pitchFamily="34" charset="0"/>
              </a:rPr>
              <a:t>良</a:t>
            </a:r>
            <a:r>
              <a:rPr lang="zh-CN" altLang="en-US" sz="2000" b="1" dirty="0" smtClean="0">
                <a:solidFill>
                  <a:srgbClr val="FFFF00"/>
                </a:solidFill>
                <a:ea typeface="宋体" charset="-122"/>
                <a:cs typeface="Arial" pitchFamily="34" charset="0"/>
              </a:rPr>
              <a:t>。</a:t>
            </a:r>
            <a:endParaRPr lang="zh-CN" altLang="en-US" sz="2000" b="1" dirty="0">
              <a:solidFill>
                <a:srgbClr val="FFFF00"/>
              </a:solidFill>
              <a:ea typeface="宋体" charset="-122"/>
              <a:cs typeface="Arial" pitchFamily="34" charset="0"/>
            </a:endParaRPr>
          </a:p>
        </p:txBody>
      </p:sp>
      <p:sp>
        <p:nvSpPr>
          <p:cNvPr id="17" name="Rectangle 8"/>
          <p:cNvSpPr txBox="1">
            <a:spLocks noChangeArrowheads="1"/>
          </p:cNvSpPr>
          <p:nvPr/>
        </p:nvSpPr>
        <p:spPr bwMode="auto">
          <a:xfrm>
            <a:off x="71438"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靶站调试运行</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20" name="图片 19" descr="屏幕快照 2018-06-09 上午1.51.2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3212976"/>
            <a:ext cx="2952328" cy="3587638"/>
          </a:xfrm>
          <a:prstGeom prst="rect">
            <a:avLst/>
          </a:prstGeom>
        </p:spPr>
      </p:pic>
      <p:sp>
        <p:nvSpPr>
          <p:cNvPr id="21" name="文本框 20"/>
          <p:cNvSpPr txBox="1"/>
          <p:nvPr/>
        </p:nvSpPr>
        <p:spPr>
          <a:xfrm>
            <a:off x="5652120" y="3284984"/>
            <a:ext cx="7904307" cy="373436"/>
          </a:xfrm>
          <a:prstGeom prst="rect">
            <a:avLst/>
          </a:prstGeom>
          <a:noFill/>
        </p:spPr>
        <p:txBody>
          <a:bodyPr wrap="square" rtlCol="0">
            <a:spAutoFit/>
          </a:bodyPr>
          <a:lstStyle/>
          <a:p>
            <a:pPr marL="0" lvl="1" eaLnBrk="0" fontAlgn="base" hangingPunct="0">
              <a:lnSpc>
                <a:spcPct val="110000"/>
              </a:lnSpc>
              <a:spcBef>
                <a:spcPct val="30000"/>
              </a:spcBef>
              <a:spcAft>
                <a:spcPct val="0"/>
              </a:spcAft>
            </a:pPr>
            <a:r>
              <a:rPr lang="en-US" altLang="zh-CN" i="1" dirty="0" smtClean="0">
                <a:solidFill>
                  <a:srgbClr val="FF0000"/>
                </a:solidFill>
                <a:latin typeface="Arial"/>
                <a:ea typeface="黑体" panose="02010609060101010101" pitchFamily="2" charset="-122"/>
                <a:cs typeface="Arial"/>
              </a:rPr>
              <a:t>Nature</a:t>
            </a:r>
            <a:r>
              <a:rPr lang="zh-CN" altLang="en-US" i="1" dirty="0" smtClean="0">
                <a:solidFill>
                  <a:srgbClr val="FF0000"/>
                </a:solidFill>
                <a:latin typeface="Arial"/>
                <a:ea typeface="黑体" panose="02010609060101010101" pitchFamily="2" charset="-122"/>
                <a:cs typeface="Arial"/>
              </a:rPr>
              <a:t> </a:t>
            </a:r>
            <a:r>
              <a:rPr lang="en-US" altLang="zh-CN" i="1" dirty="0" smtClean="0">
                <a:solidFill>
                  <a:srgbClr val="FF0000"/>
                </a:solidFill>
                <a:latin typeface="Arial"/>
                <a:ea typeface="黑体" panose="02010609060101010101" pitchFamily="2" charset="-122"/>
                <a:cs typeface="Arial"/>
              </a:rPr>
              <a:t>2017</a:t>
            </a:r>
            <a:r>
              <a:rPr lang="zh-CN" altLang="en-US" i="1" dirty="0" smtClean="0">
                <a:solidFill>
                  <a:srgbClr val="FF0000"/>
                </a:solidFill>
                <a:latin typeface="Arial"/>
                <a:ea typeface="黑体" panose="02010609060101010101" pitchFamily="2" charset="-122"/>
                <a:cs typeface="Arial"/>
              </a:rPr>
              <a:t> </a:t>
            </a:r>
            <a:r>
              <a:rPr lang="en-US" altLang="zh-CN" i="1" dirty="0" err="1" smtClean="0">
                <a:solidFill>
                  <a:srgbClr val="FF0000"/>
                </a:solidFill>
                <a:latin typeface="Arial"/>
                <a:ea typeface="黑体" panose="02010609060101010101" pitchFamily="2" charset="-122"/>
                <a:cs typeface="Arial"/>
              </a:rPr>
              <a:t>vol</a:t>
            </a:r>
            <a:r>
              <a:rPr lang="zh-CN" altLang="en-US" i="1" dirty="0">
                <a:solidFill>
                  <a:srgbClr val="FF0000"/>
                </a:solidFill>
                <a:latin typeface="Arial"/>
                <a:ea typeface="黑体" panose="02010609060101010101" pitchFamily="2" charset="-122"/>
                <a:cs typeface="Arial"/>
              </a:rPr>
              <a:t>.</a:t>
            </a:r>
            <a:r>
              <a:rPr lang="en-US" altLang="zh-CN" i="1" dirty="0" smtClean="0">
                <a:solidFill>
                  <a:srgbClr val="FF0000"/>
                </a:solidFill>
                <a:latin typeface="Arial"/>
                <a:ea typeface="黑体" panose="02010609060101010101" pitchFamily="2" charset="-122"/>
                <a:cs typeface="Arial"/>
              </a:rPr>
              <a:t>551</a:t>
            </a:r>
            <a:r>
              <a:rPr lang="zh-CN" altLang="en-US" i="1" dirty="0" smtClean="0">
                <a:solidFill>
                  <a:srgbClr val="FF0000"/>
                </a:solidFill>
                <a:latin typeface="Arial"/>
                <a:ea typeface="黑体" panose="02010609060101010101" pitchFamily="2" charset="-122"/>
                <a:cs typeface="Arial"/>
              </a:rPr>
              <a:t> </a:t>
            </a:r>
            <a:r>
              <a:rPr lang="en-US" altLang="zh-CN" i="1" dirty="0" smtClean="0">
                <a:solidFill>
                  <a:srgbClr val="FF0000"/>
                </a:solidFill>
                <a:latin typeface="Arial"/>
                <a:ea typeface="黑体" panose="02010609060101010101" pitchFamily="2" charset="-122"/>
                <a:cs typeface="Arial"/>
              </a:rPr>
              <a:t>284</a:t>
            </a:r>
            <a:endParaRPr lang="zh-CN" altLang="en-US" i="1" dirty="0">
              <a:solidFill>
                <a:srgbClr val="FF0000"/>
              </a:solidFill>
              <a:latin typeface="Arial"/>
              <a:ea typeface="黑体" panose="02010609060101010101" pitchFamily="2" charset="-122"/>
              <a:cs typeface="Arial"/>
            </a:endParaRPr>
          </a:p>
        </p:txBody>
      </p:sp>
      <p:sp>
        <p:nvSpPr>
          <p:cNvPr id="22" name="矩形 21"/>
          <p:cNvSpPr/>
          <p:nvPr/>
        </p:nvSpPr>
        <p:spPr>
          <a:xfrm>
            <a:off x="179512" y="6237312"/>
            <a:ext cx="5256584" cy="400110"/>
          </a:xfrm>
          <a:prstGeom prst="rect">
            <a:avLst/>
          </a:prstGeom>
        </p:spPr>
        <p:txBody>
          <a:bodyPr wrap="square">
            <a:spAutoFit/>
          </a:bodyPr>
          <a:lstStyle/>
          <a:p>
            <a:pPr algn="ctr"/>
            <a:r>
              <a:rPr lang="zh-CN" altLang="en-US" sz="2000" b="1" dirty="0" smtClean="0"/>
              <a:t>靶站长期运行稳定（</a:t>
            </a:r>
            <a:r>
              <a:rPr lang="zh-CN" altLang="en-US" sz="2000" b="1" dirty="0"/>
              <a:t>液氢出口温度</a:t>
            </a:r>
            <a:r>
              <a:rPr lang="zh-CN" altLang="en-US" sz="2000" b="1" dirty="0" smtClean="0"/>
              <a:t>）</a:t>
            </a:r>
            <a:endParaRPr lang="en-US" altLang="zh-CN" sz="2000" b="1" dirty="0"/>
          </a:p>
        </p:txBody>
      </p:sp>
      <p:pic>
        <p:nvPicPr>
          <p:cNvPr id="2" name="图片 1" descr="CHM液氢出口温度.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31" y="3573016"/>
            <a:ext cx="4886325" cy="2588890"/>
          </a:xfrm>
          <a:prstGeom prst="rect">
            <a:avLst/>
          </a:prstGeom>
        </p:spPr>
      </p:pic>
      <p:pic>
        <p:nvPicPr>
          <p:cNvPr id="18" name="Picture 5" descr="I:\工作\照片\效果图 logo等\CSNSlogo.png"/>
          <p:cNvPicPr>
            <a:picLocks noChangeAspect="1" noChangeArrowheads="1"/>
          </p:cNvPicPr>
          <p:nvPr/>
        </p:nvPicPr>
        <p:blipFill>
          <a:blip r:embed="rId4"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Tree>
    <p:extLst>
      <p:ext uri="{BB962C8B-B14F-4D97-AF65-F5344CB8AC3E}">
        <p14:creationId xmlns:p14="http://schemas.microsoft.com/office/powerpoint/2010/main" val="3030742827"/>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txBox="1">
            <a:spLocks noChangeArrowheads="1"/>
          </p:cNvSpPr>
          <p:nvPr/>
        </p:nvSpPr>
        <p:spPr bwMode="auto">
          <a:xfrm>
            <a:off x="71438"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谱仪调试运行</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9" name="标题 1"/>
          <p:cNvSpPr txBox="1">
            <a:spLocks/>
          </p:cNvSpPr>
          <p:nvPr/>
        </p:nvSpPr>
        <p:spPr bwMode="auto">
          <a:xfrm>
            <a:off x="0" y="1000111"/>
            <a:ext cx="9358318" cy="428625"/>
          </a:xfrm>
          <a:prstGeom prst="rect">
            <a:avLst/>
          </a:prstGeom>
          <a:noFill/>
          <a:ln>
            <a:noFill/>
          </a:ln>
          <a:extLst/>
        </p:spPr>
        <p:txBody>
          <a:bodyPr anchor="ctr"/>
          <a:lstStyle>
            <a:lvl1pPr algn="l" rtl="0" eaLnBrk="0" fontAlgn="base" hangingPunct="0">
              <a:spcBef>
                <a:spcPct val="0"/>
              </a:spcBef>
              <a:spcAft>
                <a:spcPct val="0"/>
              </a:spcAft>
              <a:defRPr sz="2800" b="1" baseline="0">
                <a:solidFill>
                  <a:srgbClr val="7A0000"/>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defRPr/>
            </a:pPr>
            <a:r>
              <a:rPr lang="zh-CN" altLang="en-US" sz="3600" dirty="0" smtClean="0">
                <a:solidFill>
                  <a:srgbClr val="FF0000"/>
                </a:solidFill>
                <a:latin typeface="黑体" pitchFamily="2" charset="-122"/>
                <a:ea typeface="黑体" pitchFamily="2" charset="-122"/>
                <a:cs typeface="+mn-cs"/>
                <a:sym typeface="Arial" charset="0"/>
              </a:rPr>
              <a:t>调试进展</a:t>
            </a:r>
            <a:r>
              <a:rPr lang="zh-CN" altLang="en-US" sz="3600" smtClean="0">
                <a:solidFill>
                  <a:srgbClr val="FF0000"/>
                </a:solidFill>
                <a:latin typeface="黑体" pitchFamily="2" charset="-122"/>
                <a:ea typeface="黑体" pitchFamily="2" charset="-122"/>
                <a:cs typeface="+mn-cs"/>
                <a:sym typeface="Arial" charset="0"/>
              </a:rPr>
              <a:t>顺利，已出</a:t>
            </a:r>
            <a:r>
              <a:rPr lang="zh-CN" altLang="en-US" sz="3600" dirty="0" smtClean="0">
                <a:solidFill>
                  <a:srgbClr val="FF0000"/>
                </a:solidFill>
                <a:latin typeface="黑体" pitchFamily="2" charset="-122"/>
                <a:ea typeface="黑体" pitchFamily="2" charset="-122"/>
                <a:cs typeface="+mn-cs"/>
                <a:sym typeface="Arial" charset="0"/>
              </a:rPr>
              <a:t>科学成果</a:t>
            </a:r>
          </a:p>
        </p:txBody>
      </p:sp>
      <p:sp>
        <p:nvSpPr>
          <p:cNvPr id="11" name="TextBox 15"/>
          <p:cNvSpPr txBox="1"/>
          <p:nvPr/>
        </p:nvSpPr>
        <p:spPr>
          <a:xfrm>
            <a:off x="214282" y="1643050"/>
            <a:ext cx="8715436" cy="2246769"/>
          </a:xfrm>
          <a:prstGeom prst="rect">
            <a:avLst/>
          </a:prstGeom>
          <a:solidFill>
            <a:schemeClr val="tx2">
              <a:lumMod val="60000"/>
              <a:lumOff val="40000"/>
            </a:schemeClr>
          </a:solidFill>
        </p:spPr>
        <p:txBody>
          <a:bodyPr wrap="square">
            <a:spAutoFit/>
          </a:bodyPr>
          <a:lstStyle/>
          <a:p>
            <a:pPr>
              <a:spcBef>
                <a:spcPts val="300"/>
              </a:spcBef>
              <a:spcAft>
                <a:spcPts val="0"/>
              </a:spcAft>
              <a:defRPr/>
            </a:pPr>
            <a:r>
              <a:rPr lang="en-US" altLang="zh-CN" sz="2000" b="1" dirty="0" smtClean="0">
                <a:solidFill>
                  <a:schemeClr val="bg1"/>
                </a:solidFill>
                <a:ea typeface="宋体" charset="-122"/>
                <a:cs typeface="Arial" pitchFamily="34" charset="0"/>
              </a:rPr>
              <a:t> 2017</a:t>
            </a:r>
            <a:r>
              <a:rPr lang="zh-CN" altLang="en-US" sz="2000" b="1" dirty="0" smtClean="0">
                <a:solidFill>
                  <a:schemeClr val="bg1"/>
                </a:solidFill>
                <a:ea typeface="宋体" charset="-122"/>
                <a:cs typeface="Arial" pitchFamily="34" charset="0"/>
              </a:rPr>
              <a:t>年</a:t>
            </a:r>
            <a:r>
              <a:rPr lang="zh-CN" altLang="zh-CN" sz="2000" b="1" dirty="0" smtClean="0">
                <a:solidFill>
                  <a:schemeClr val="bg1"/>
                </a:solidFill>
                <a:ea typeface="宋体" charset="-122"/>
                <a:cs typeface="Arial" pitchFamily="34" charset="0"/>
              </a:rPr>
              <a:t>1</a:t>
            </a:r>
            <a:r>
              <a:rPr lang="en-US" altLang="zh-CN" sz="2000" b="1" dirty="0" smtClean="0">
                <a:solidFill>
                  <a:schemeClr val="bg1"/>
                </a:solidFill>
                <a:ea typeface="宋体" charset="-122"/>
                <a:cs typeface="Arial" pitchFamily="34" charset="0"/>
              </a:rPr>
              <a:t>1</a:t>
            </a:r>
            <a:r>
              <a:rPr lang="zh-CN" altLang="en-US" sz="2000" b="1" dirty="0" smtClean="0">
                <a:solidFill>
                  <a:schemeClr val="bg1"/>
                </a:solidFill>
                <a:ea typeface="宋体" charset="-122"/>
                <a:cs typeface="Arial" pitchFamily="34" charset="0"/>
              </a:rPr>
              <a:t>月</a:t>
            </a:r>
            <a:r>
              <a:rPr lang="en-US" altLang="zh-CN" sz="2000" b="1" dirty="0" smtClean="0">
                <a:solidFill>
                  <a:schemeClr val="bg1"/>
                </a:solidFill>
                <a:ea typeface="宋体" charset="-122"/>
                <a:cs typeface="Arial" pitchFamily="34" charset="0"/>
              </a:rPr>
              <a:t>1</a:t>
            </a:r>
            <a:r>
              <a:rPr lang="zh-CN" altLang="en-US" sz="2000" b="1" dirty="0" smtClean="0">
                <a:solidFill>
                  <a:schemeClr val="bg1"/>
                </a:solidFill>
                <a:ea typeface="宋体" charset="-122"/>
                <a:cs typeface="Arial" pitchFamily="34" charset="0"/>
              </a:rPr>
              <a:t>日开始首次加速器</a:t>
            </a:r>
            <a:r>
              <a:rPr lang="en-US" altLang="zh-CN" sz="2000" b="1" dirty="0" smtClean="0">
                <a:solidFill>
                  <a:schemeClr val="bg1"/>
                </a:solidFill>
                <a:ea typeface="宋体" charset="-122"/>
                <a:cs typeface="Arial" pitchFamily="34" charset="0"/>
              </a:rPr>
              <a:t>-</a:t>
            </a:r>
            <a:r>
              <a:rPr lang="zh-CN" altLang="en-US" sz="2000" b="1" dirty="0" smtClean="0">
                <a:solidFill>
                  <a:schemeClr val="bg1"/>
                </a:solidFill>
                <a:ea typeface="宋体" charset="-122"/>
                <a:cs typeface="Arial" pitchFamily="34" charset="0"/>
              </a:rPr>
              <a:t>靶站</a:t>
            </a:r>
            <a:r>
              <a:rPr lang="en-US" altLang="zh-CN" sz="2000" b="1" dirty="0" smtClean="0">
                <a:solidFill>
                  <a:schemeClr val="bg1"/>
                </a:solidFill>
                <a:ea typeface="宋体" charset="-122"/>
                <a:cs typeface="Arial" pitchFamily="34" charset="0"/>
              </a:rPr>
              <a:t>-</a:t>
            </a:r>
            <a:r>
              <a:rPr lang="zh-CN" altLang="en-US" sz="2000" b="1" dirty="0" smtClean="0">
                <a:solidFill>
                  <a:schemeClr val="bg1"/>
                </a:solidFill>
                <a:ea typeface="宋体" charset="-122"/>
                <a:cs typeface="Arial" pitchFamily="34" charset="0"/>
              </a:rPr>
              <a:t>谱仪联合调试，当天即获得中子衍射图谱；经过精心调试，通用粉末中子衍射谱仪分辨率超过设计指标。</a:t>
            </a:r>
            <a:r>
              <a:rPr lang="en-US" altLang="zh-CN" sz="2000" b="1" dirty="0" smtClean="0">
                <a:solidFill>
                  <a:schemeClr val="bg1"/>
                </a:solidFill>
                <a:ea typeface="宋体" charset="-122"/>
                <a:cs typeface="Arial" pitchFamily="34" charset="0"/>
              </a:rPr>
              <a:t>2018</a:t>
            </a:r>
            <a:r>
              <a:rPr lang="zh-CN" altLang="en-US" sz="2000" b="1" dirty="0" smtClean="0">
                <a:solidFill>
                  <a:schemeClr val="bg1"/>
                </a:solidFill>
                <a:ea typeface="宋体" charset="-122"/>
                <a:cs typeface="Arial" pitchFamily="34" charset="0"/>
              </a:rPr>
              <a:t>年</a:t>
            </a:r>
            <a:r>
              <a:rPr lang="en-US" altLang="zh-CN" sz="2000" b="1" dirty="0" smtClean="0">
                <a:solidFill>
                  <a:schemeClr val="bg1"/>
                </a:solidFill>
                <a:ea typeface="宋体" charset="-122"/>
                <a:cs typeface="Arial" pitchFamily="34" charset="0"/>
              </a:rPr>
              <a:t>2</a:t>
            </a:r>
            <a:r>
              <a:rPr lang="zh-CN" altLang="en-US" sz="2000" b="1" dirty="0" smtClean="0">
                <a:solidFill>
                  <a:schemeClr val="bg1"/>
                </a:solidFill>
                <a:ea typeface="宋体" charset="-122"/>
                <a:cs typeface="Arial" pitchFamily="34" charset="0"/>
              </a:rPr>
              <a:t>月</a:t>
            </a:r>
            <a:r>
              <a:rPr lang="en-US" altLang="zh-CN" sz="2000" b="1" dirty="0" smtClean="0">
                <a:solidFill>
                  <a:schemeClr val="bg1"/>
                </a:solidFill>
                <a:ea typeface="宋体" charset="-122"/>
                <a:cs typeface="Arial" pitchFamily="34" charset="0"/>
              </a:rPr>
              <a:t>14</a:t>
            </a:r>
            <a:r>
              <a:rPr lang="zh-CN" altLang="en-US" sz="2000" b="1" dirty="0" smtClean="0">
                <a:solidFill>
                  <a:schemeClr val="bg1"/>
                </a:solidFill>
                <a:ea typeface="宋体" charset="-122"/>
                <a:cs typeface="Arial" pitchFamily="34" charset="0"/>
              </a:rPr>
              <a:t>日，</a:t>
            </a:r>
            <a:r>
              <a:rPr lang="en-US" altLang="zh-CN" sz="2000" b="1" dirty="0">
                <a:solidFill>
                  <a:schemeClr val="bg1"/>
                </a:solidFill>
                <a:ea typeface="宋体" charset="-122"/>
                <a:cs typeface="Arial" pitchFamily="34" charset="0"/>
              </a:rPr>
              <a:t>CSNS</a:t>
            </a:r>
            <a:r>
              <a:rPr lang="zh-CN" altLang="en-US" sz="2000" b="1" dirty="0" smtClean="0">
                <a:solidFill>
                  <a:schemeClr val="bg1"/>
                </a:solidFill>
                <a:ea typeface="宋体" charset="-122"/>
                <a:cs typeface="Arial" pitchFamily="34" charset="0"/>
              </a:rPr>
              <a:t>完成首个用户样品实验；</a:t>
            </a:r>
            <a:r>
              <a:rPr lang="en-US" altLang="zh-CN" sz="2000" b="1" dirty="0" smtClean="0">
                <a:solidFill>
                  <a:schemeClr val="bg1"/>
                </a:solidFill>
                <a:ea typeface="宋体" charset="-122"/>
                <a:cs typeface="Arial" pitchFamily="34" charset="0"/>
              </a:rPr>
              <a:t>4</a:t>
            </a:r>
            <a:r>
              <a:rPr lang="zh-CN" altLang="en-US" sz="2000" b="1" dirty="0" smtClean="0">
                <a:solidFill>
                  <a:schemeClr val="bg1"/>
                </a:solidFill>
                <a:ea typeface="宋体" charset="-122"/>
                <a:cs typeface="Arial" pitchFamily="34" charset="0"/>
              </a:rPr>
              <a:t>月</a:t>
            </a:r>
            <a:r>
              <a:rPr lang="en-US" altLang="zh-CN" sz="2000" b="1" dirty="0" smtClean="0">
                <a:solidFill>
                  <a:schemeClr val="bg1"/>
                </a:solidFill>
                <a:ea typeface="宋体" charset="-122"/>
                <a:cs typeface="Arial" pitchFamily="34" charset="0"/>
              </a:rPr>
              <a:t>17</a:t>
            </a:r>
            <a:r>
              <a:rPr lang="zh-CN" altLang="en-US" sz="2000" b="1" dirty="0" smtClean="0">
                <a:solidFill>
                  <a:schemeClr val="bg1"/>
                </a:solidFill>
                <a:ea typeface="宋体" charset="-122"/>
                <a:cs typeface="Arial" pitchFamily="34" charset="0"/>
              </a:rPr>
              <a:t>日，中国散裂中子源</a:t>
            </a:r>
            <a:r>
              <a:rPr lang="zh-CN" altLang="en-US" sz="2000" b="1" dirty="0" smtClean="0">
                <a:solidFill>
                  <a:srgbClr val="FFFF00"/>
                </a:solidFill>
                <a:ea typeface="宋体" charset="-122"/>
                <a:cs typeface="Arial" pitchFamily="34" charset="0"/>
              </a:rPr>
              <a:t>首篇用户实验结果科学论文在线发表于</a:t>
            </a:r>
            <a:r>
              <a:rPr lang="en-US" altLang="zh-CN" sz="2000" b="1" dirty="0" err="1" smtClean="0">
                <a:solidFill>
                  <a:srgbClr val="FFFF00"/>
                </a:solidFill>
                <a:ea typeface="宋体" charset="-122"/>
                <a:cs typeface="Arial" pitchFamily="34" charset="0"/>
              </a:rPr>
              <a:t>Nano</a:t>
            </a:r>
            <a:r>
              <a:rPr lang="zh-CN" altLang="en-US" sz="2000" b="1" dirty="0" smtClean="0">
                <a:solidFill>
                  <a:srgbClr val="FFFF00"/>
                </a:solidFill>
                <a:ea typeface="宋体" charset="-122"/>
                <a:cs typeface="Arial" pitchFamily="34" charset="0"/>
              </a:rPr>
              <a:t> </a:t>
            </a:r>
            <a:r>
              <a:rPr lang="en-US" altLang="zh-CN" sz="2000" b="1" dirty="0" smtClean="0">
                <a:solidFill>
                  <a:srgbClr val="FFFF00"/>
                </a:solidFill>
                <a:ea typeface="宋体" charset="-122"/>
                <a:cs typeface="Arial" pitchFamily="34" charset="0"/>
              </a:rPr>
              <a:t>Energy</a:t>
            </a:r>
            <a:r>
              <a:rPr lang="zh-CN" altLang="en-US" sz="2000" b="1" dirty="0" smtClean="0">
                <a:solidFill>
                  <a:srgbClr val="FFFF00"/>
                </a:solidFill>
                <a:ea typeface="宋体" charset="-122"/>
                <a:cs typeface="Arial" pitchFamily="34" charset="0"/>
              </a:rPr>
              <a:t> </a:t>
            </a:r>
            <a:r>
              <a:rPr lang="zh-CN" altLang="en-US" sz="2000" b="1" dirty="0" smtClean="0">
                <a:solidFill>
                  <a:schemeClr val="bg1"/>
                </a:solidFill>
                <a:ea typeface="宋体" charset="-122"/>
                <a:cs typeface="Arial" pitchFamily="34" charset="0"/>
              </a:rPr>
              <a:t>； </a:t>
            </a:r>
            <a:r>
              <a:rPr lang="en-US" altLang="zh-CN" sz="2000" b="1" dirty="0" smtClean="0">
                <a:solidFill>
                  <a:schemeClr val="bg1"/>
                </a:solidFill>
                <a:ea typeface="宋体" charset="-122"/>
                <a:cs typeface="Arial" pitchFamily="34" charset="0"/>
              </a:rPr>
              <a:t>6</a:t>
            </a:r>
            <a:r>
              <a:rPr lang="zh-CN" altLang="en-US" sz="2000" b="1" dirty="0" smtClean="0">
                <a:solidFill>
                  <a:schemeClr val="bg1"/>
                </a:solidFill>
                <a:ea typeface="宋体" charset="-122"/>
                <a:cs typeface="Arial" pitchFamily="34" charset="0"/>
              </a:rPr>
              <a:t>月</a:t>
            </a:r>
            <a:r>
              <a:rPr lang="en-US" altLang="zh-CN" sz="2000" b="1" dirty="0" smtClean="0">
                <a:solidFill>
                  <a:schemeClr val="bg1"/>
                </a:solidFill>
                <a:ea typeface="宋体" charset="-122"/>
                <a:cs typeface="Arial" pitchFamily="34" charset="0"/>
              </a:rPr>
              <a:t>14</a:t>
            </a:r>
            <a:r>
              <a:rPr lang="zh-CN" altLang="en-US" sz="2000" b="1" dirty="0" smtClean="0">
                <a:solidFill>
                  <a:schemeClr val="bg1"/>
                </a:solidFill>
                <a:ea typeface="宋体" charset="-122"/>
                <a:cs typeface="Arial" pitchFamily="34" charset="0"/>
              </a:rPr>
              <a:t>日，</a:t>
            </a:r>
            <a:r>
              <a:rPr lang="zh-CN" altLang="en-US" sz="2000" b="1" dirty="0" smtClean="0">
                <a:solidFill>
                  <a:srgbClr val="FFFF00"/>
                </a:solidFill>
                <a:ea typeface="宋体" charset="-122"/>
                <a:cs typeface="Arial" pitchFamily="34" charset="0"/>
              </a:rPr>
              <a:t>第二篇论文在国际能源领域顶级期刊</a:t>
            </a:r>
            <a:r>
              <a:rPr lang="en-US" altLang="zh-CN" sz="2000" b="1" dirty="0" smtClean="0">
                <a:solidFill>
                  <a:srgbClr val="FFFF00"/>
                </a:solidFill>
                <a:ea typeface="宋体" charset="-122"/>
                <a:cs typeface="Arial" pitchFamily="34" charset="0"/>
              </a:rPr>
              <a:t>Energy Storage Materials</a:t>
            </a:r>
            <a:r>
              <a:rPr lang="zh-CN" altLang="en-US" sz="2000" b="1" dirty="0" smtClean="0">
                <a:solidFill>
                  <a:schemeClr val="bg1"/>
                </a:solidFill>
                <a:ea typeface="宋体" charset="-122"/>
                <a:cs typeface="Arial" pitchFamily="34" charset="0"/>
              </a:rPr>
              <a:t>杂志发表。目前已有十个单位</a:t>
            </a:r>
            <a:r>
              <a:rPr lang="en-US" altLang="zh-CN" sz="2000" b="1" dirty="0">
                <a:solidFill>
                  <a:schemeClr val="bg1"/>
                </a:solidFill>
                <a:ea typeface="宋体" charset="-122"/>
                <a:cs typeface="Arial" pitchFamily="34" charset="0"/>
              </a:rPr>
              <a:t>16</a:t>
            </a:r>
            <a:r>
              <a:rPr lang="zh-CN" altLang="en-US" sz="2000" b="1" dirty="0">
                <a:solidFill>
                  <a:schemeClr val="bg1"/>
                </a:solidFill>
                <a:ea typeface="宋体" charset="-122"/>
                <a:cs typeface="Arial" pitchFamily="34" charset="0"/>
              </a:rPr>
              <a:t>个</a:t>
            </a:r>
            <a:r>
              <a:rPr lang="zh-CN" altLang="en-US" sz="2000" b="1" dirty="0" smtClean="0">
                <a:solidFill>
                  <a:schemeClr val="bg1"/>
                </a:solidFill>
                <a:ea typeface="宋体" charset="-122"/>
                <a:cs typeface="Arial" pitchFamily="34" charset="0"/>
              </a:rPr>
              <a:t>研究组完成</a:t>
            </a:r>
            <a:r>
              <a:rPr lang="en-US" altLang="zh-CN" sz="2000" b="1" dirty="0" smtClean="0">
                <a:solidFill>
                  <a:srgbClr val="FFFF00"/>
                </a:solidFill>
                <a:ea typeface="宋体" charset="-122"/>
                <a:cs typeface="Arial" pitchFamily="34" charset="0"/>
              </a:rPr>
              <a:t>21</a:t>
            </a:r>
            <a:r>
              <a:rPr lang="zh-CN" altLang="en-US" sz="2000" b="1" dirty="0">
                <a:solidFill>
                  <a:srgbClr val="FFFF00"/>
                </a:solidFill>
                <a:ea typeface="宋体" charset="-122"/>
                <a:cs typeface="Arial" pitchFamily="34" charset="0"/>
              </a:rPr>
              <a:t>个用户样品实验</a:t>
            </a:r>
            <a:r>
              <a:rPr lang="zh-CN" altLang="zh-CN" sz="2000" b="1" dirty="0" smtClean="0">
                <a:solidFill>
                  <a:schemeClr val="bg1"/>
                </a:solidFill>
                <a:ea typeface="宋体" charset="-122"/>
                <a:cs typeface="Arial" pitchFamily="34" charset="0"/>
              </a:rPr>
              <a:t>。</a:t>
            </a:r>
            <a:r>
              <a:rPr lang="zh-CN" altLang="en-US" sz="2000" b="1" dirty="0">
                <a:solidFill>
                  <a:schemeClr val="bg1"/>
                </a:solidFill>
                <a:ea typeface="宋体" charset="-122"/>
                <a:cs typeface="Arial" pitchFamily="34" charset="0"/>
              </a:rPr>
              <a:t>（</a:t>
            </a:r>
            <a:r>
              <a:rPr lang="zh-CN" altLang="en-US" sz="2000" b="1" dirty="0" smtClean="0">
                <a:solidFill>
                  <a:schemeClr val="bg1"/>
                </a:solidFill>
                <a:ea typeface="宋体" charset="-122"/>
                <a:cs typeface="Arial" pitchFamily="34" charset="0"/>
              </a:rPr>
              <a:t>美国</a:t>
            </a:r>
            <a:r>
              <a:rPr lang="zh-CN" altLang="en-US" sz="2000" b="1" dirty="0">
                <a:solidFill>
                  <a:schemeClr val="bg1"/>
                </a:solidFill>
                <a:ea typeface="宋体" charset="-122"/>
                <a:cs typeface="Arial" pitchFamily="34" charset="0"/>
              </a:rPr>
              <a:t>散裂中子</a:t>
            </a:r>
            <a:r>
              <a:rPr lang="zh-CN" altLang="en-US" sz="2000" b="1" dirty="0" smtClean="0">
                <a:solidFill>
                  <a:schemeClr val="bg1"/>
                </a:solidFill>
                <a:ea typeface="宋体" charset="-122"/>
                <a:cs typeface="Arial" pitchFamily="34" charset="0"/>
              </a:rPr>
              <a:t>源开始运行</a:t>
            </a:r>
            <a:r>
              <a:rPr lang="zh-CN" altLang="en-US" sz="2000" b="1" dirty="0">
                <a:solidFill>
                  <a:schemeClr val="bg1"/>
                </a:solidFill>
                <a:ea typeface="宋体" charset="-122"/>
                <a:cs typeface="Arial" pitchFamily="34" charset="0"/>
              </a:rPr>
              <a:t>的前</a:t>
            </a:r>
            <a:r>
              <a:rPr lang="en-US" altLang="zh-CN" sz="2000" b="1" dirty="0">
                <a:solidFill>
                  <a:schemeClr val="bg1"/>
                </a:solidFill>
                <a:ea typeface="宋体" charset="-122"/>
                <a:cs typeface="Arial" pitchFamily="34" charset="0"/>
              </a:rPr>
              <a:t>2</a:t>
            </a:r>
            <a:r>
              <a:rPr lang="zh-CN" altLang="en-US" sz="2000" b="1" dirty="0">
                <a:solidFill>
                  <a:schemeClr val="bg1"/>
                </a:solidFill>
                <a:ea typeface="宋体" charset="-122"/>
                <a:cs typeface="Arial" pitchFamily="34" charset="0"/>
              </a:rPr>
              <a:t>年没有发表论文</a:t>
            </a:r>
            <a:r>
              <a:rPr lang="zh-CN" altLang="en-US" sz="2000" b="1" dirty="0" smtClean="0">
                <a:solidFill>
                  <a:schemeClr val="bg1"/>
                </a:solidFill>
                <a:ea typeface="宋体" charset="-122"/>
                <a:cs typeface="Arial" pitchFamily="34" charset="0"/>
              </a:rPr>
              <a:t>。）</a:t>
            </a:r>
            <a:endParaRPr lang="zh-CN" altLang="en-US" sz="2000" b="1" dirty="0">
              <a:solidFill>
                <a:schemeClr val="bg1"/>
              </a:solidFill>
              <a:ea typeface="宋体" charset="-122"/>
              <a:cs typeface="Arial" pitchFamily="34" charset="0"/>
            </a:endParaRPr>
          </a:p>
        </p:txBody>
      </p:sp>
      <p:pic>
        <p:nvPicPr>
          <p:cNvPr id="12" name="图片 11" descr="屏幕快照 2018-05-18 下午3.26.05.png"/>
          <p:cNvPicPr>
            <a:picLocks noChangeAspect="1"/>
          </p:cNvPicPr>
          <p:nvPr/>
        </p:nvPicPr>
        <p:blipFill>
          <a:blip r:embed="rId2" cstate="print">
            <a:extLst>
              <a:ext uri="{28A0092B-C50C-407E-A947-70E740481C1C}">
                <a14:useLocalDpi xmlns:a14="http://schemas.microsoft.com/office/drawing/2010/main" val="0"/>
              </a:ext>
            </a:extLst>
          </a:blip>
          <a:srcRect l="3503" r="14762"/>
          <a:stretch>
            <a:fillRect/>
          </a:stretch>
        </p:blipFill>
        <p:spPr>
          <a:xfrm>
            <a:off x="214282" y="4000504"/>
            <a:ext cx="4286280" cy="2214578"/>
          </a:xfrm>
          <a:prstGeom prst="rect">
            <a:avLst/>
          </a:prstGeom>
          <a:ln>
            <a:solidFill>
              <a:srgbClr val="FF0000"/>
            </a:solidFill>
          </a:ln>
        </p:spPr>
      </p:pic>
      <p:sp>
        <p:nvSpPr>
          <p:cNvPr id="16" name="矩形 15"/>
          <p:cNvSpPr/>
          <p:nvPr/>
        </p:nvSpPr>
        <p:spPr>
          <a:xfrm>
            <a:off x="-32" y="6286520"/>
            <a:ext cx="8643998" cy="400110"/>
          </a:xfrm>
          <a:prstGeom prst="rect">
            <a:avLst/>
          </a:prstGeom>
        </p:spPr>
        <p:txBody>
          <a:bodyPr wrap="square">
            <a:spAutoFit/>
          </a:bodyPr>
          <a:lstStyle/>
          <a:p>
            <a:pPr marL="631825" indent="-457200">
              <a:spcAft>
                <a:spcPts val="600"/>
              </a:spcAft>
            </a:pPr>
            <a:r>
              <a:rPr lang="zh-CN" altLang="en-US" sz="2000" b="1" dirty="0" smtClean="0"/>
              <a:t>首篇用户实验结果（影响因子</a:t>
            </a:r>
            <a:r>
              <a:rPr lang="en-US" altLang="zh-CN" sz="2000" b="1" dirty="0" smtClean="0"/>
              <a:t>12.34 </a:t>
            </a:r>
            <a:r>
              <a:rPr lang="zh-CN" altLang="en-US" sz="2000" b="1" dirty="0" smtClean="0"/>
              <a:t>）</a:t>
            </a:r>
            <a:endParaRPr lang="en-US" altLang="zh-CN" sz="2000" b="1" dirty="0" smtClean="0"/>
          </a:p>
        </p:txBody>
      </p:sp>
      <p:sp>
        <p:nvSpPr>
          <p:cNvPr id="13" name="矩形 12"/>
          <p:cNvSpPr/>
          <p:nvPr/>
        </p:nvSpPr>
        <p:spPr>
          <a:xfrm>
            <a:off x="4357686" y="6286520"/>
            <a:ext cx="8643998" cy="400110"/>
          </a:xfrm>
          <a:prstGeom prst="rect">
            <a:avLst/>
          </a:prstGeom>
        </p:spPr>
        <p:txBody>
          <a:bodyPr wrap="square">
            <a:spAutoFit/>
          </a:bodyPr>
          <a:lstStyle/>
          <a:p>
            <a:pPr marL="631825" indent="-457200">
              <a:spcAft>
                <a:spcPts val="600"/>
              </a:spcAft>
            </a:pPr>
            <a:r>
              <a:rPr lang="zh-CN" altLang="en-US" sz="2000" b="1" dirty="0" smtClean="0"/>
              <a:t> 第二篇用户实验结果（影响因子</a:t>
            </a:r>
            <a:r>
              <a:rPr lang="en-US" altLang="zh-CN" sz="2000" b="1" dirty="0" smtClean="0"/>
              <a:t>13.31 </a:t>
            </a:r>
            <a:r>
              <a:rPr lang="zh-CN" altLang="en-US" sz="2000" b="1" dirty="0" smtClean="0"/>
              <a:t>）</a:t>
            </a:r>
            <a:endParaRPr lang="en-US" altLang="zh-CN" sz="2000" b="1" dirty="0" smtClean="0"/>
          </a:p>
        </p:txBody>
      </p:sp>
      <p:pic>
        <p:nvPicPr>
          <p:cNvPr id="78851" name="Picture 3"/>
          <p:cNvPicPr>
            <a:picLocks noChangeAspect="1" noChangeArrowheads="1"/>
          </p:cNvPicPr>
          <p:nvPr/>
        </p:nvPicPr>
        <p:blipFill>
          <a:blip r:embed="rId3" cstate="print"/>
          <a:srcRect/>
          <a:stretch>
            <a:fillRect/>
          </a:stretch>
        </p:blipFill>
        <p:spPr bwMode="auto">
          <a:xfrm>
            <a:off x="4643438" y="4000504"/>
            <a:ext cx="4357718" cy="2214578"/>
          </a:xfrm>
          <a:prstGeom prst="rect">
            <a:avLst/>
          </a:prstGeom>
          <a:noFill/>
          <a:ln w="9525">
            <a:solidFill>
              <a:srgbClr val="FF0000"/>
            </a:solidFill>
            <a:miter lim="800000"/>
            <a:headEnd/>
            <a:tailEnd/>
          </a:ln>
          <a:effectLst/>
        </p:spPr>
      </p:pic>
      <p:sp>
        <p:nvSpPr>
          <p:cNvPr id="14" name="矩形 13"/>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5" name="Picture 5" descr="I:\工作\照片\效果图 logo等\CSNSlogo.png"/>
          <p:cNvPicPr>
            <a:picLocks noChangeAspect="1" noChangeArrowheads="1"/>
          </p:cNvPicPr>
          <p:nvPr/>
        </p:nvPicPr>
        <p:blipFill>
          <a:blip r:embed="rId4"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Tree>
    <p:extLst>
      <p:ext uri="{BB962C8B-B14F-4D97-AF65-F5344CB8AC3E}">
        <p14:creationId xmlns:p14="http://schemas.microsoft.com/office/powerpoint/2010/main" val="701529750"/>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屏幕快照 2018-09-11 上午6.18.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509830"/>
            <a:ext cx="8683982" cy="1359330"/>
          </a:xfrm>
          <a:prstGeom prst="rect">
            <a:avLst/>
          </a:prstGeom>
        </p:spPr>
      </p:pic>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国家验收</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pic>
        <p:nvPicPr>
          <p:cNvPr id="4" name="图片 3" descr="W0201808245155445534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4747877"/>
            <a:ext cx="3168352" cy="2110123"/>
          </a:xfrm>
          <a:prstGeom prst="rect">
            <a:avLst/>
          </a:prstGeom>
        </p:spPr>
      </p:pic>
      <p:pic>
        <p:nvPicPr>
          <p:cNvPr id="6" name="图片 5" descr="屏幕快照 2018-09-11 上午6.1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17" y="836712"/>
            <a:ext cx="9144000" cy="2373597"/>
          </a:xfrm>
          <a:prstGeom prst="rect">
            <a:avLst/>
          </a:prstGeom>
        </p:spPr>
      </p:pic>
      <p:pic>
        <p:nvPicPr>
          <p:cNvPr id="7" name="图片 6" descr="屏幕快照 2018-09-11 上午6.18.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2780928"/>
            <a:ext cx="8856984" cy="917412"/>
          </a:xfrm>
          <a:prstGeom prst="rect">
            <a:avLst/>
          </a:prstGeom>
        </p:spPr>
      </p:pic>
    </p:spTree>
    <p:extLst>
      <p:ext uri="{BB962C8B-B14F-4D97-AF65-F5344CB8AC3E}">
        <p14:creationId xmlns:p14="http://schemas.microsoft.com/office/powerpoint/2010/main" val="3443193784"/>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用户提案征集</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pic>
        <p:nvPicPr>
          <p:cNvPr id="2" name="图片 1" descr="屏幕快照 2018-09-11 上午6.11.4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2736"/>
            <a:ext cx="9144000" cy="4652211"/>
          </a:xfrm>
          <a:prstGeom prst="rect">
            <a:avLst/>
          </a:prstGeom>
        </p:spPr>
      </p:pic>
      <p:sp>
        <p:nvSpPr>
          <p:cNvPr id="3" name="矩形 2"/>
          <p:cNvSpPr/>
          <p:nvPr/>
        </p:nvSpPr>
        <p:spPr>
          <a:xfrm>
            <a:off x="2434014" y="6021288"/>
            <a:ext cx="4442242" cy="523220"/>
          </a:xfrm>
          <a:prstGeom prst="rect">
            <a:avLst/>
          </a:prstGeom>
        </p:spPr>
        <p:txBody>
          <a:bodyPr wrap="none">
            <a:spAutoFit/>
          </a:bodyPr>
          <a:lstStyle/>
          <a:p>
            <a:r>
              <a:rPr lang="en-US" altLang="zh-CN" sz="2800" u="sng" dirty="0" smtClean="0">
                <a:hlinkClick r:id="rId4"/>
              </a:rPr>
              <a:t>http</a:t>
            </a:r>
            <a:r>
              <a:rPr lang="en-US" altLang="zh-CN" sz="2800" u="sng" dirty="0">
                <a:hlinkClick r:id="rId4"/>
              </a:rPr>
              <a:t>://user.csns.ihep.ac.cn/</a:t>
            </a:r>
            <a:endParaRPr lang="zh-CN" altLang="en-US" sz="2800" dirty="0"/>
          </a:p>
        </p:txBody>
      </p:sp>
    </p:spTree>
    <p:extLst>
      <p:ext uri="{BB962C8B-B14F-4D97-AF65-F5344CB8AC3E}">
        <p14:creationId xmlns:p14="http://schemas.microsoft.com/office/powerpoint/2010/main" val="1796096714"/>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692275" y="260350"/>
            <a:ext cx="0" cy="36718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23850" y="1557338"/>
            <a:ext cx="42497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00" name="TextBox 39"/>
          <p:cNvSpPr txBox="1">
            <a:spLocks noChangeArrowheads="1"/>
          </p:cNvSpPr>
          <p:nvPr/>
        </p:nvSpPr>
        <p:spPr bwMode="auto">
          <a:xfrm>
            <a:off x="395288" y="762000"/>
            <a:ext cx="1152525" cy="646113"/>
          </a:xfrm>
          <a:prstGeom prst="rect">
            <a:avLst/>
          </a:prstGeom>
          <a:solidFill>
            <a:srgbClr val="0070C0"/>
          </a:solidFill>
          <a:ln w="9525">
            <a:noFill/>
            <a:miter lim="800000"/>
            <a:headEnd/>
            <a:tailEnd/>
          </a:ln>
        </p:spPr>
        <p:txBody>
          <a:bodyPr>
            <a:spAutoFit/>
          </a:bodyPr>
          <a:lstStyle/>
          <a:p>
            <a:pPr algn="ctr" eaLnBrk="1" hangingPunct="1"/>
            <a:r>
              <a:rPr lang="zh-CN" altLang="en-US" sz="3600">
                <a:solidFill>
                  <a:schemeClr val="bg1"/>
                </a:solidFill>
                <a:latin typeface="Franklin Gothic Medium" pitchFamily="34" charset="0"/>
                <a:ea typeface="微软雅黑" pitchFamily="34" charset="-122"/>
              </a:rPr>
              <a:t>目录</a:t>
            </a:r>
          </a:p>
        </p:txBody>
      </p:sp>
      <p:sp>
        <p:nvSpPr>
          <p:cNvPr id="13" name="标题 1"/>
          <p:cNvSpPr txBox="1"/>
          <p:nvPr/>
        </p:nvSpPr>
        <p:spPr bwMode="auto">
          <a:xfrm>
            <a:off x="2327448" y="2492896"/>
            <a:ext cx="8077200" cy="3429000"/>
          </a:xfrm>
          <a:prstGeom prst="rect">
            <a:avLst/>
          </a:prstGeom>
          <a:noFill/>
          <a:ln w="9525">
            <a:noFill/>
            <a:miter lim="800000"/>
          </a:ln>
        </p:spPr>
        <p:txBody>
          <a:bodyPr anchor="ctr"/>
          <a:lstStyle/>
          <a:p>
            <a:pPr marL="342900" indent="-342900">
              <a:lnSpc>
                <a:spcPct val="150000"/>
              </a:lnSpc>
              <a:buFontTx/>
              <a:buChar char="•"/>
            </a:pPr>
            <a:r>
              <a:rPr lang="zh-CN" altLang="en-US" sz="3200" b="1" dirty="0">
                <a:solidFill>
                  <a:srgbClr val="C6D9F1"/>
                </a:solidFill>
                <a:latin typeface="Impact" pitchFamily="34" charset="0"/>
                <a:ea typeface="微软雅黑" pitchFamily="34" charset="-122"/>
              </a:rPr>
              <a:t>靶站谱仪调试运行历程</a:t>
            </a:r>
          </a:p>
          <a:p>
            <a:pPr marL="342900" indent="-342900">
              <a:lnSpc>
                <a:spcPct val="150000"/>
              </a:lnSpc>
              <a:buFontTx/>
              <a:buChar char="•"/>
            </a:pPr>
            <a:r>
              <a:rPr lang="zh-CN" altLang="en-US" sz="3200" b="1" dirty="0">
                <a:solidFill>
                  <a:schemeClr val="tx2">
                    <a:lumMod val="60000"/>
                    <a:lumOff val="40000"/>
                  </a:schemeClr>
                </a:solidFill>
                <a:latin typeface="Impact" pitchFamily="34" charset="0"/>
                <a:ea typeface="微软雅黑" pitchFamily="34" charset="-122"/>
                <a:sym typeface="+mn-ea"/>
              </a:rPr>
              <a:t>靶站谱仪调试运行情况</a:t>
            </a:r>
          </a:p>
          <a:p>
            <a:pPr marL="800100" lvl="1" indent="-342900">
              <a:lnSpc>
                <a:spcPct val="150000"/>
              </a:lnSpc>
              <a:buFont typeface="Symbol" charset="2"/>
              <a:buChar char="-"/>
            </a:pPr>
            <a:r>
              <a:rPr lang="zh-CN" altLang="en-US" sz="2800" b="1" dirty="0">
                <a:solidFill>
                  <a:schemeClr val="tx2">
                    <a:lumMod val="60000"/>
                    <a:lumOff val="40000"/>
                  </a:schemeClr>
                </a:solidFill>
                <a:latin typeface="Impact" pitchFamily="34" charset="0"/>
                <a:ea typeface="微软雅黑" pitchFamily="34" charset="-122"/>
              </a:rPr>
              <a:t>调试运行</a:t>
            </a:r>
            <a:endParaRPr lang="en-US" altLang="zh-CN" sz="2800" b="1" dirty="0">
              <a:solidFill>
                <a:schemeClr val="tx2">
                  <a:lumMod val="60000"/>
                  <a:lumOff val="40000"/>
                </a:schemeClr>
              </a:solidFill>
              <a:latin typeface="Impact" pitchFamily="34" charset="0"/>
              <a:ea typeface="微软雅黑" pitchFamily="34" charset="-122"/>
            </a:endParaRPr>
          </a:p>
          <a:p>
            <a:pPr marL="800100" lvl="1" indent="-342900">
              <a:lnSpc>
                <a:spcPct val="150000"/>
              </a:lnSpc>
              <a:buFont typeface="Symbol" charset="2"/>
              <a:buChar char="-"/>
            </a:pPr>
            <a:r>
              <a:rPr lang="zh-CN" altLang="en-US" sz="2800" b="1" dirty="0">
                <a:solidFill>
                  <a:schemeClr val="tx2">
                    <a:lumMod val="60000"/>
                    <a:lumOff val="40000"/>
                  </a:schemeClr>
                </a:solidFill>
                <a:latin typeface="Impact" pitchFamily="34" charset="0"/>
                <a:ea typeface="微软雅黑" pitchFamily="34" charset="-122"/>
              </a:rPr>
              <a:t>辐射安全</a:t>
            </a:r>
          </a:p>
          <a:p>
            <a:pPr marL="800100" lvl="1" indent="-342900">
              <a:lnSpc>
                <a:spcPct val="150000"/>
              </a:lnSpc>
              <a:buFont typeface="Symbol" charset="2"/>
              <a:buChar char="-"/>
            </a:pPr>
            <a:r>
              <a:rPr lang="zh-CN" altLang="en-US" sz="2800" b="1" dirty="0">
                <a:solidFill>
                  <a:schemeClr val="tx2">
                    <a:lumMod val="60000"/>
                    <a:lumOff val="40000"/>
                  </a:schemeClr>
                </a:solidFill>
                <a:latin typeface="Impact" pitchFamily="34" charset="0"/>
                <a:ea typeface="微软雅黑" pitchFamily="34" charset="-122"/>
                <a:sym typeface="+mn-ea"/>
              </a:rPr>
              <a:t>维护检修</a:t>
            </a:r>
          </a:p>
          <a:p>
            <a:pPr marL="800100" lvl="1" indent="-342900">
              <a:lnSpc>
                <a:spcPct val="150000"/>
              </a:lnSpc>
              <a:buFont typeface="Symbol" charset="2"/>
              <a:buChar char="-"/>
            </a:pPr>
            <a:r>
              <a:rPr lang="zh-CN" altLang="en-US" sz="2800" b="1" dirty="0">
                <a:solidFill>
                  <a:schemeClr val="tx2">
                    <a:lumMod val="60000"/>
                    <a:lumOff val="40000"/>
                  </a:schemeClr>
                </a:solidFill>
                <a:latin typeface="Impact" pitchFamily="34" charset="0"/>
                <a:ea typeface="微软雅黑" pitchFamily="34" charset="-122"/>
              </a:rPr>
              <a:t>用户工作</a:t>
            </a:r>
          </a:p>
          <a:p>
            <a:pPr marL="342900" indent="-342900">
              <a:lnSpc>
                <a:spcPct val="150000"/>
              </a:lnSpc>
              <a:buFontTx/>
              <a:buChar char="•"/>
            </a:pPr>
            <a:r>
              <a:rPr lang="zh-CN" altLang="en-US" sz="3200" b="1" dirty="0">
                <a:solidFill>
                  <a:schemeClr val="tx2">
                    <a:lumMod val="20000"/>
                    <a:lumOff val="80000"/>
                  </a:schemeClr>
                </a:solidFill>
                <a:latin typeface="Impact" pitchFamily="34" charset="0"/>
                <a:ea typeface="微软雅黑" pitchFamily="34" charset="-122"/>
              </a:rPr>
              <a:t>下一步计划</a:t>
            </a:r>
          </a:p>
          <a:p>
            <a:pPr marL="342900" indent="-342900">
              <a:lnSpc>
                <a:spcPct val="150000"/>
              </a:lnSpc>
              <a:buFontTx/>
              <a:buChar char="•"/>
            </a:pPr>
            <a:endParaRPr lang="en-US" altLang="zh-CN" sz="3200" b="1" dirty="0">
              <a:solidFill>
                <a:schemeClr val="tx2">
                  <a:lumMod val="60000"/>
                  <a:lumOff val="40000"/>
                </a:schemeClr>
              </a:solidFill>
              <a:latin typeface="Impact" pitchFamily="34" charset="0"/>
              <a:ea typeface="微软雅黑" pitchFamily="34" charset="-122"/>
            </a:endParaRPr>
          </a:p>
        </p:txBody>
      </p:sp>
    </p:spTree>
    <p:custDataLst>
      <p:tags r:id="rId1"/>
    </p:custDataLst>
    <p:extLst>
      <p:ext uri="{BB962C8B-B14F-4D97-AF65-F5344CB8AC3E}">
        <p14:creationId xmlns:p14="http://schemas.microsoft.com/office/powerpoint/2010/main" val="1711195127"/>
      </p:ext>
    </p:extLst>
  </p:cSld>
  <p:clrMapOvr>
    <a:masterClrMapping/>
  </p:clrMapOvr>
  <p:transition xmlns:p14="http://schemas.microsoft.com/office/powerpoint/2010/main" advTm="33719"/>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靶站调试运行情况</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graphicFrame>
        <p:nvGraphicFramePr>
          <p:cNvPr id="8" name="表格 7"/>
          <p:cNvGraphicFramePr/>
          <p:nvPr>
            <p:extLst>
              <p:ext uri="{D42A27DB-BD31-4B8C-83A1-F6EECF244321}">
                <p14:modId xmlns:p14="http://schemas.microsoft.com/office/powerpoint/2010/main" val="2081558973"/>
              </p:ext>
            </p:extLst>
          </p:nvPr>
        </p:nvGraphicFramePr>
        <p:xfrm>
          <a:off x="251520" y="1006053"/>
          <a:ext cx="8892480" cy="5686973"/>
        </p:xfrm>
        <a:graphic>
          <a:graphicData uri="http://schemas.openxmlformats.org/drawingml/2006/table">
            <a:tbl>
              <a:tblPr firstRow="1" bandRow="1">
                <a:tableStyleId>{5C22544A-7EE6-4342-B048-85BDC9FD1C3A}</a:tableStyleId>
              </a:tblPr>
              <a:tblGrid>
                <a:gridCol w="1656184"/>
                <a:gridCol w="7236296"/>
              </a:tblGrid>
              <a:tr h="692979">
                <a:tc>
                  <a:txBody>
                    <a:bodyPr/>
                    <a:lstStyle/>
                    <a:p>
                      <a:pPr indent="0">
                        <a:buNone/>
                      </a:pPr>
                      <a:r>
                        <a:rPr lang="zh-CN" altLang="en-US" sz="1600" b="1" dirty="0" smtClean="0">
                          <a:solidFill>
                            <a:srgbClr val="000000"/>
                          </a:solidFill>
                          <a:latin typeface="微软雅黑" panose="020B0503020204020204" charset="-122"/>
                          <a:ea typeface="微软雅黑" panose="020B0503020204020204" charset="-122"/>
                        </a:rPr>
                        <a:t>中子物理</a:t>
                      </a:r>
                      <a:endParaRPr lang="zh-CN" altLang="en-US" sz="1600" b="1" dirty="0">
                        <a:solidFill>
                          <a:srgbClr val="000000"/>
                        </a:solidFill>
                        <a:latin typeface="微软雅黑" panose="020B0503020204020204" charset="-122"/>
                        <a:ea typeface="微软雅黑" panose="020B0503020204020204" charset="-122"/>
                      </a:endParaRPr>
                    </a:p>
                  </a:txBody>
                  <a:tcPr anchor="ctr">
                    <a:solidFill>
                      <a:schemeClr val="accent1">
                        <a:lumMod val="20000"/>
                        <a:lumOff val="80000"/>
                      </a:schemeClr>
                    </a:solidFill>
                  </a:tcPr>
                </a:tc>
                <a:tc>
                  <a:txBody>
                    <a:bodyPr/>
                    <a:lstStyle/>
                    <a:p>
                      <a:pPr indent="0">
                        <a:buNone/>
                      </a:pPr>
                      <a:r>
                        <a:rPr lang="zh-CN" altLang="en-US" sz="1800" b="1" dirty="0" smtClean="0">
                          <a:solidFill>
                            <a:schemeClr val="tx1"/>
                          </a:solidFill>
                          <a:latin typeface="楷体" panose="02010609060101010101" charset="-122"/>
                          <a:ea typeface="楷体" panose="02010609060101010101" charset="-122"/>
                        </a:rPr>
                        <a:t>保障靶站物理、热工的分析和支持，提供靶站、谱仪辐射安全分析和支持，实现靶站中子学性能监测、靶前质子影像监测和谱仪调试支持</a:t>
                      </a:r>
                      <a:endParaRPr lang="zh-CN" altLang="en-US" sz="1800" b="1" dirty="0">
                        <a:solidFill>
                          <a:schemeClr val="tx1"/>
                        </a:solidFill>
                        <a:latin typeface="楷体" panose="02010609060101010101" charset="-122"/>
                        <a:ea typeface="楷体" panose="02010609060101010101" charset="-122"/>
                      </a:endParaRPr>
                    </a:p>
                  </a:txBody>
                  <a:tcPr anchor="ctr">
                    <a:solidFill>
                      <a:schemeClr val="accent1">
                        <a:lumMod val="20000"/>
                        <a:lumOff val="80000"/>
                      </a:schemeClr>
                    </a:solidFill>
                  </a:tcPr>
                </a:tc>
              </a:tr>
              <a:tr h="692979">
                <a:tc>
                  <a:txBody>
                    <a:bodyPr/>
                    <a:lstStyle/>
                    <a:p>
                      <a:pPr indent="0">
                        <a:buNone/>
                      </a:pPr>
                      <a:r>
                        <a:rPr lang="zh-CN" sz="1600" b="1" dirty="0">
                          <a:solidFill>
                            <a:srgbClr val="000000"/>
                          </a:solidFill>
                          <a:latin typeface="微软雅黑" panose="020B0503020204020204" charset="-122"/>
                          <a:ea typeface="微软雅黑" panose="020B0503020204020204" charset="-122"/>
                        </a:rPr>
                        <a:t>靶体</a:t>
                      </a:r>
                      <a:endParaRPr lang="zh-CN" altLang="en-US" sz="1600" b="1" dirty="0">
                        <a:solidFill>
                          <a:srgbClr val="000000"/>
                        </a:solidFill>
                        <a:latin typeface="微软雅黑" panose="020B0503020204020204" charset="-122"/>
                        <a:ea typeface="微软雅黑" panose="020B0503020204020204" charset="-122"/>
                      </a:endParaRPr>
                    </a:p>
                  </a:txBody>
                  <a:tcPr anchor="ctr"/>
                </a:tc>
                <a:tc>
                  <a:txBody>
                    <a:bodyPr/>
                    <a:lstStyle/>
                    <a:p>
                      <a:pPr indent="0">
                        <a:buNone/>
                      </a:pPr>
                      <a:r>
                        <a:rPr lang="zh-CN" sz="1800" b="1" dirty="0">
                          <a:solidFill>
                            <a:schemeClr val="tx1"/>
                          </a:solidFill>
                          <a:latin typeface="楷体" panose="02010609060101010101" charset="-122"/>
                          <a:ea typeface="楷体" panose="02010609060101010101" charset="-122"/>
                        </a:rPr>
                        <a:t>靶体系统</a:t>
                      </a:r>
                      <a:r>
                        <a:rPr lang="zh-CN" sz="1800" b="1" dirty="0">
                          <a:solidFill>
                            <a:srgbClr val="FF0000"/>
                          </a:solidFill>
                          <a:latin typeface="楷体" panose="02010609060101010101" charset="-122"/>
                          <a:ea typeface="楷体" panose="02010609060101010101" charset="-122"/>
                        </a:rPr>
                        <a:t>工作正常</a:t>
                      </a:r>
                      <a:r>
                        <a:rPr lang="zh-CN" sz="1800" b="1" dirty="0">
                          <a:solidFill>
                            <a:schemeClr val="tx1"/>
                          </a:solidFill>
                          <a:latin typeface="楷体" panose="02010609060101010101" charset="-122"/>
                          <a:ea typeface="楷体" panose="02010609060101010101" charset="-122"/>
                        </a:rPr>
                        <a:t>，本地和中控制的监测数据全面，基本能反映靶体系统运行情况</a:t>
                      </a:r>
                      <a:endParaRPr lang="zh-CN" altLang="en-US" sz="1800" b="1" dirty="0">
                        <a:solidFill>
                          <a:schemeClr val="tx1"/>
                        </a:solidFill>
                        <a:latin typeface="楷体" panose="02010609060101010101" charset="-122"/>
                        <a:ea typeface="楷体" panose="02010609060101010101" charset="-122"/>
                      </a:endParaRPr>
                    </a:p>
                  </a:txBody>
                  <a:tcPr anchor="ctr"/>
                </a:tc>
              </a:tr>
              <a:tr h="729718">
                <a:tc>
                  <a:txBody>
                    <a:bodyPr/>
                    <a:lstStyle/>
                    <a:p>
                      <a:pPr indent="0">
                        <a:buNone/>
                      </a:pPr>
                      <a:r>
                        <a:rPr lang="zh-CN" sz="1600" b="1" dirty="0">
                          <a:solidFill>
                            <a:srgbClr val="000000"/>
                          </a:solidFill>
                          <a:latin typeface="微软雅黑" panose="020B0503020204020204" charset="-122"/>
                          <a:ea typeface="微软雅黑" panose="020B0503020204020204" charset="-122"/>
                        </a:rPr>
                        <a:t>慢化器与反射体</a:t>
                      </a:r>
                      <a:endParaRPr lang="zh-CN" altLang="en-US" sz="1600" b="1" dirty="0">
                        <a:solidFill>
                          <a:srgbClr val="000000"/>
                        </a:solidFill>
                        <a:latin typeface="微软雅黑" panose="020B0503020204020204" charset="-122"/>
                        <a:ea typeface="微软雅黑" panose="020B0503020204020204" charset="-122"/>
                      </a:endParaRPr>
                    </a:p>
                  </a:txBody>
                  <a:tcPr anchor="ctr"/>
                </a:tc>
                <a:tc>
                  <a:txBody>
                    <a:bodyPr/>
                    <a:lstStyle/>
                    <a:p>
                      <a:pPr indent="0">
                        <a:buNone/>
                      </a:pPr>
                      <a:r>
                        <a:rPr lang="zh-CN" sz="1800" b="1" dirty="0">
                          <a:solidFill>
                            <a:schemeClr val="tx1"/>
                          </a:solidFill>
                          <a:latin typeface="楷体" panose="02010609060101010101" charset="-122"/>
                          <a:ea typeface="楷体" panose="02010609060101010101" charset="-122"/>
                        </a:rPr>
                        <a:t>与各工艺系统联合调试成功，设备实际运行参数完全满足使用和安全性要求，慢化器反射体系统</a:t>
                      </a:r>
                      <a:r>
                        <a:rPr lang="zh-CN" sz="1800" b="1" dirty="0">
                          <a:solidFill>
                            <a:srgbClr val="FF0000"/>
                          </a:solidFill>
                          <a:latin typeface="楷体" panose="02010609060101010101" charset="-122"/>
                          <a:ea typeface="楷体" panose="02010609060101010101" charset="-122"/>
                        </a:rPr>
                        <a:t>工作正常，高效、稳定输出中子，零故障</a:t>
                      </a:r>
                      <a:endParaRPr lang="zh-CN" altLang="en-US" sz="1800" b="1" dirty="0">
                        <a:solidFill>
                          <a:srgbClr val="FF0000"/>
                        </a:solidFill>
                        <a:latin typeface="楷体" panose="02010609060101010101" charset="-122"/>
                        <a:ea typeface="楷体" panose="02010609060101010101" charset="-122"/>
                      </a:endParaRPr>
                    </a:p>
                  </a:txBody>
                  <a:tcPr/>
                </a:tc>
              </a:tr>
              <a:tr h="546021">
                <a:tc>
                  <a:txBody>
                    <a:bodyPr/>
                    <a:lstStyle/>
                    <a:p>
                      <a:pPr indent="0">
                        <a:buNone/>
                      </a:pPr>
                      <a:r>
                        <a:rPr lang="zh-CN" sz="1600" b="1">
                          <a:solidFill>
                            <a:srgbClr val="000000"/>
                          </a:solidFill>
                          <a:latin typeface="微软雅黑" panose="020B0503020204020204" charset="-122"/>
                          <a:ea typeface="微软雅黑" panose="020B0503020204020204" charset="-122"/>
                        </a:rPr>
                        <a:t>氦容器</a:t>
                      </a:r>
                      <a:endParaRPr lang="zh-CN" altLang="en-US" sz="1600" b="1">
                        <a:solidFill>
                          <a:srgbClr val="000000"/>
                        </a:solidFill>
                        <a:latin typeface="微软雅黑" panose="020B0503020204020204" charset="-122"/>
                        <a:ea typeface="微软雅黑" panose="020B0503020204020204" charset="-122"/>
                      </a:endParaRPr>
                    </a:p>
                  </a:txBody>
                  <a:tcPr anchor="ctr"/>
                </a:tc>
                <a:tc>
                  <a:txBody>
                    <a:bodyPr/>
                    <a:lstStyle/>
                    <a:p>
                      <a:pPr indent="0">
                        <a:buNone/>
                      </a:pPr>
                      <a:r>
                        <a:rPr lang="zh-CN" sz="1800" b="1" dirty="0">
                          <a:solidFill>
                            <a:schemeClr val="tx1"/>
                          </a:solidFill>
                          <a:latin typeface="楷体" panose="02010609060101010101" charset="-122"/>
                          <a:ea typeface="楷体" panose="02010609060101010101" charset="-122"/>
                        </a:rPr>
                        <a:t>氦容器系统</a:t>
                      </a:r>
                      <a:r>
                        <a:rPr lang="zh-CN" sz="1800" b="1" dirty="0">
                          <a:solidFill>
                            <a:srgbClr val="FF0000"/>
                          </a:solidFill>
                          <a:latin typeface="楷体" panose="02010609060101010101" charset="-122"/>
                          <a:ea typeface="楷体" panose="02010609060101010101" charset="-122"/>
                        </a:rPr>
                        <a:t>正常工作</a:t>
                      </a:r>
                      <a:r>
                        <a:rPr lang="zh-CN" sz="1800" b="1" dirty="0">
                          <a:solidFill>
                            <a:schemeClr val="tx1"/>
                          </a:solidFill>
                          <a:latin typeface="楷体" panose="02010609060101010101" charset="-122"/>
                          <a:ea typeface="楷体" panose="02010609060101010101" charset="-122"/>
                        </a:rPr>
                        <a:t>，中控室的温度和压力等监测数据准确，基本能反映氦容器系统运行情况</a:t>
                      </a:r>
                      <a:endParaRPr lang="zh-CN" altLang="en-US" sz="1800" b="1" dirty="0">
                        <a:solidFill>
                          <a:schemeClr val="tx1"/>
                        </a:solidFill>
                        <a:latin typeface="楷体" panose="02010609060101010101" charset="-122"/>
                        <a:ea typeface="楷体" panose="02010609060101010101" charset="-122"/>
                      </a:endParaRPr>
                    </a:p>
                  </a:txBody>
                  <a:tcPr anchor="ctr"/>
                </a:tc>
              </a:tr>
              <a:tr h="831701">
                <a:tc>
                  <a:txBody>
                    <a:bodyPr/>
                    <a:lstStyle/>
                    <a:p>
                      <a:pPr indent="0">
                        <a:buNone/>
                      </a:pPr>
                      <a:r>
                        <a:rPr lang="zh-CN" sz="1600" b="1">
                          <a:solidFill>
                            <a:srgbClr val="000000"/>
                          </a:solidFill>
                          <a:latin typeface="微软雅黑" panose="020B0503020204020204" charset="-122"/>
                          <a:ea typeface="微软雅黑" panose="020B0503020204020204" charset="-122"/>
                        </a:rPr>
                        <a:t>屏蔽体</a:t>
                      </a:r>
                      <a:endParaRPr lang="zh-CN" altLang="en-US" sz="1600" b="1">
                        <a:solidFill>
                          <a:srgbClr val="000000"/>
                        </a:solidFill>
                        <a:latin typeface="微软雅黑" panose="020B0503020204020204" charset="-122"/>
                        <a:ea typeface="微软雅黑" panose="020B0503020204020204" charset="-122"/>
                      </a:endParaRPr>
                    </a:p>
                  </a:txBody>
                  <a:tcPr anchor="ctr"/>
                </a:tc>
                <a:tc>
                  <a:txBody>
                    <a:bodyPr/>
                    <a:lstStyle/>
                    <a:p>
                      <a:pPr indent="0">
                        <a:buNone/>
                      </a:pPr>
                      <a:r>
                        <a:rPr lang="zh-CN" sz="1800" b="1" dirty="0">
                          <a:solidFill>
                            <a:schemeClr val="tx1"/>
                          </a:solidFill>
                          <a:latin typeface="楷体" panose="02010609060101010101" charset="-122"/>
                          <a:ea typeface="楷体" panose="02010609060101010101" charset="-122"/>
                          <a:cs typeface="楷体" panose="02010609060101010101" charset="-122"/>
                        </a:rPr>
                        <a:t>经过</a:t>
                      </a:r>
                      <a:r>
                        <a:rPr lang="zh-CN" sz="1800" b="1" dirty="0">
                          <a:solidFill>
                            <a:srgbClr val="FF0000"/>
                          </a:solidFill>
                          <a:latin typeface="楷体" panose="02010609060101010101" charset="-122"/>
                          <a:ea typeface="楷体" panose="02010609060101010101" charset="-122"/>
                          <a:cs typeface="楷体" panose="02010609060101010101" charset="-122"/>
                        </a:rPr>
                        <a:t>平均无故障时间累计超过230天</a:t>
                      </a:r>
                      <a:r>
                        <a:rPr lang="zh-CN" sz="1800" b="1" dirty="0">
                          <a:solidFill>
                            <a:schemeClr val="tx1"/>
                          </a:solidFill>
                          <a:latin typeface="楷体" panose="02010609060101010101" charset="-122"/>
                          <a:ea typeface="楷体" panose="02010609060101010101" charset="-122"/>
                          <a:cs typeface="楷体" panose="02010609060101010101" charset="-122"/>
                        </a:rPr>
                        <a:t>的长时间运行考核验证，表明中子开关总成设计建造合理、有效，系统运行安全、可靠并</a:t>
                      </a:r>
                      <a:r>
                        <a:rPr lang="zh-CN" sz="1800" b="1" dirty="0">
                          <a:solidFill>
                            <a:srgbClr val="FF0000"/>
                          </a:solidFill>
                          <a:latin typeface="楷体" panose="02010609060101010101" charset="-122"/>
                          <a:ea typeface="楷体" panose="02010609060101010101" charset="-122"/>
                          <a:cs typeface="楷体" panose="02010609060101010101" charset="-122"/>
                        </a:rPr>
                        <a:t>进入稳定常态</a:t>
                      </a:r>
                      <a:endParaRPr lang="zh-CN" altLang="en-US" sz="1800" b="1" dirty="0">
                        <a:solidFill>
                          <a:srgbClr val="FF0000"/>
                        </a:solidFill>
                        <a:latin typeface="楷体" panose="02010609060101010101" charset="-122"/>
                        <a:ea typeface="楷体" panose="02010609060101010101" charset="-122"/>
                        <a:cs typeface="楷体" panose="02010609060101010101" charset="-122"/>
                      </a:endParaRPr>
                    </a:p>
                  </a:txBody>
                  <a:tcPr anchor="ctr"/>
                </a:tc>
              </a:tr>
              <a:tr h="729718">
                <a:tc>
                  <a:txBody>
                    <a:bodyPr/>
                    <a:lstStyle/>
                    <a:p>
                      <a:pPr indent="0">
                        <a:buNone/>
                      </a:pPr>
                      <a:r>
                        <a:rPr lang="zh-CN" sz="1600" b="1">
                          <a:solidFill>
                            <a:srgbClr val="000000"/>
                          </a:solidFill>
                          <a:latin typeface="微软雅黑" panose="020B0503020204020204" charset="-122"/>
                          <a:ea typeface="微软雅黑" panose="020B0503020204020204" charset="-122"/>
                        </a:rPr>
                        <a:t>遥控维护</a:t>
                      </a:r>
                      <a:endParaRPr lang="zh-CN" altLang="en-US" sz="1600" b="1">
                        <a:solidFill>
                          <a:srgbClr val="000000"/>
                        </a:solidFill>
                        <a:latin typeface="微软雅黑" panose="020B0503020204020204" charset="-122"/>
                        <a:ea typeface="微软雅黑" panose="020B0503020204020204" charset="-122"/>
                      </a:endParaRPr>
                    </a:p>
                  </a:txBody>
                  <a:tcPr anchor="ctr"/>
                </a:tc>
                <a:tc>
                  <a:txBody>
                    <a:bodyPr/>
                    <a:lstStyle/>
                    <a:p>
                      <a:pPr indent="0">
                        <a:buNone/>
                      </a:pPr>
                      <a:r>
                        <a:rPr lang="en-US" altLang="en-US" sz="1800" b="1" dirty="0">
                          <a:solidFill>
                            <a:schemeClr val="tx1"/>
                          </a:solidFill>
                          <a:latin typeface="楷体" panose="02010609060101010101" charset="-122"/>
                          <a:ea typeface="楷体" panose="02010609060101010101" charset="-122"/>
                        </a:rPr>
                        <a:t>热室、顶部大厅和地下室屏蔽能力足够，各项遥控操作设备工作正常稳定；开展</a:t>
                      </a:r>
                      <a:r>
                        <a:rPr lang="en-US" altLang="en-US" sz="1800" b="1" dirty="0">
                          <a:solidFill>
                            <a:srgbClr val="FF0000"/>
                          </a:solidFill>
                          <a:latin typeface="楷体" panose="02010609060101010101" charset="-122"/>
                          <a:ea typeface="楷体" panose="02010609060101010101" charset="-122"/>
                        </a:rPr>
                        <a:t>靶体、膨胀密封圈和电机的遥控维护操作符合试验预期</a:t>
                      </a:r>
                      <a:r>
                        <a:rPr lang="en-US" altLang="en-US" sz="1800" b="1" dirty="0">
                          <a:solidFill>
                            <a:schemeClr val="tx1"/>
                          </a:solidFill>
                          <a:latin typeface="楷体" panose="02010609060101010101" charset="-122"/>
                          <a:ea typeface="楷体" panose="02010609060101010101" charset="-122"/>
                        </a:rPr>
                        <a:t>。</a:t>
                      </a:r>
                    </a:p>
                  </a:txBody>
                  <a:tcPr anchor="ctr"/>
                </a:tc>
              </a:tr>
              <a:tr h="729718">
                <a:tc>
                  <a:txBody>
                    <a:bodyPr/>
                    <a:lstStyle/>
                    <a:p>
                      <a:pPr indent="0">
                        <a:buNone/>
                      </a:pPr>
                      <a:r>
                        <a:rPr lang="zh-CN" sz="1600" b="1">
                          <a:solidFill>
                            <a:srgbClr val="000000"/>
                          </a:solidFill>
                          <a:latin typeface="微软雅黑" panose="020B0503020204020204" charset="-122"/>
                          <a:ea typeface="微软雅黑" panose="020B0503020204020204" charset="-122"/>
                        </a:rPr>
                        <a:t>低温</a:t>
                      </a:r>
                      <a:endParaRPr lang="zh-CN" altLang="en-US" sz="1600" b="1">
                        <a:solidFill>
                          <a:srgbClr val="000000"/>
                        </a:solidFill>
                        <a:latin typeface="微软雅黑" panose="020B0503020204020204" charset="-122"/>
                        <a:ea typeface="微软雅黑" panose="020B0503020204020204" charset="-122"/>
                      </a:endParaRPr>
                    </a:p>
                  </a:txBody>
                  <a:tcPr anchor="ctr"/>
                </a:tc>
                <a:tc>
                  <a:txBody>
                    <a:bodyPr/>
                    <a:lstStyle/>
                    <a:p>
                      <a:pPr indent="0">
                        <a:buNone/>
                      </a:pPr>
                      <a:r>
                        <a:rPr lang="zh-CN" sz="1800" b="1" dirty="0">
                          <a:solidFill>
                            <a:schemeClr val="tx1"/>
                          </a:solidFill>
                          <a:latin typeface="楷体" panose="02010609060101010101" charset="-122"/>
                          <a:ea typeface="楷体" panose="02010609060101010101" charset="-122"/>
                          <a:cs typeface="楷体" panose="02010609060101010101" charset="-122"/>
                        </a:rPr>
                        <a:t>低温系统完成了超临界氢降温调试，达到了设计指标。在</a:t>
                      </a:r>
                      <a:r>
                        <a:rPr lang="zh-CN" sz="1800" b="1" dirty="0">
                          <a:solidFill>
                            <a:srgbClr val="FF0000"/>
                          </a:solidFill>
                          <a:latin typeface="楷体" panose="02010609060101010101" charset="-122"/>
                          <a:ea typeface="楷体" panose="02010609060101010101" charset="-122"/>
                          <a:cs typeface="楷体" panose="02010609060101010101" charset="-122"/>
                        </a:rPr>
                        <a:t>首年度运行6200小时且无故障</a:t>
                      </a:r>
                      <a:r>
                        <a:rPr lang="zh-CN" sz="1800" b="1" dirty="0">
                          <a:solidFill>
                            <a:schemeClr val="tx1"/>
                          </a:solidFill>
                          <a:latin typeface="楷体" panose="02010609060101010101" charset="-122"/>
                          <a:ea typeface="楷体" panose="02010609060101010101" charset="-122"/>
                          <a:cs typeface="楷体" panose="02010609060101010101" charset="-122"/>
                        </a:rPr>
                        <a:t>，完成保障了靶站谱仪运行调试的任务</a:t>
                      </a:r>
                      <a:endParaRPr lang="zh-CN" altLang="en-US" sz="1800" b="1" dirty="0">
                        <a:solidFill>
                          <a:schemeClr val="tx1"/>
                        </a:solidFill>
                        <a:latin typeface="楷体" panose="02010609060101010101" charset="-122"/>
                        <a:ea typeface="楷体" panose="02010609060101010101" charset="-122"/>
                        <a:cs typeface="楷体" panose="02010609060101010101" charset="-122"/>
                      </a:endParaRPr>
                    </a:p>
                  </a:txBody>
                  <a:tcPr anchor="ctr"/>
                </a:tc>
              </a:tr>
              <a:tr h="533353">
                <a:tc>
                  <a:txBody>
                    <a:bodyPr/>
                    <a:lstStyle/>
                    <a:p>
                      <a:pPr>
                        <a:buNone/>
                      </a:pPr>
                      <a:r>
                        <a:rPr lang="zh-CN" altLang="en-US" sz="1600" b="1">
                          <a:latin typeface="微软雅黑" panose="020B0503020204020204" charset="-122"/>
                          <a:ea typeface="微软雅黑" panose="020B0503020204020204" charset="-122"/>
                        </a:rPr>
                        <a:t>水系统</a:t>
                      </a:r>
                    </a:p>
                  </a:txBody>
                  <a:tcPr/>
                </a:tc>
                <a:tc>
                  <a:txBody>
                    <a:bodyPr/>
                    <a:lstStyle/>
                    <a:p>
                      <a:pPr>
                        <a:buNone/>
                      </a:pPr>
                      <a:r>
                        <a:rPr lang="zh-CN" altLang="en-US" sz="1800" b="1" dirty="0">
                          <a:solidFill>
                            <a:schemeClr val="tx1"/>
                          </a:solidFill>
                          <a:latin typeface="楷体" panose="02010609060101010101" charset="-122"/>
                          <a:ea typeface="楷体" panose="02010609060101010101" charset="-122"/>
                        </a:rPr>
                        <a:t>靶站水冷却系统热工、化学等指标都</a:t>
                      </a:r>
                      <a:r>
                        <a:rPr lang="zh-CN" altLang="en-US" sz="1800" b="1" dirty="0">
                          <a:solidFill>
                            <a:srgbClr val="FF0000"/>
                          </a:solidFill>
                          <a:latin typeface="楷体" panose="02010609060101010101" charset="-122"/>
                          <a:ea typeface="楷体" panose="02010609060101010101" charset="-122"/>
                        </a:rPr>
                        <a:t>达到工艺参数要求，实现正常、稳定的功能</a:t>
                      </a:r>
                      <a:r>
                        <a:rPr lang="zh-CN" altLang="en-US" sz="1800" b="1" dirty="0">
                          <a:solidFill>
                            <a:schemeClr val="tx1"/>
                          </a:solidFill>
                          <a:latin typeface="楷体" panose="02010609060101010101" charset="-122"/>
                          <a:ea typeface="楷体" panose="02010609060101010101" charset="-122"/>
                        </a:rPr>
                        <a:t>。</a:t>
                      </a:r>
                    </a:p>
                  </a:txBody>
                  <a:tcPr/>
                </a:tc>
              </a:tr>
            </a:tbl>
          </a:graphicData>
        </a:graphic>
      </p:graphicFrame>
    </p:spTree>
    <p:extLst>
      <p:ext uri="{BB962C8B-B14F-4D97-AF65-F5344CB8AC3E}">
        <p14:creationId xmlns:p14="http://schemas.microsoft.com/office/powerpoint/2010/main" val="2421571347"/>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8" name="Rectangle 8"/>
          <p:cNvSpPr txBox="1">
            <a:spLocks noChangeArrowheads="1"/>
          </p:cNvSpPr>
          <p:nvPr/>
        </p:nvSpPr>
        <p:spPr bwMode="auto">
          <a:xfrm>
            <a:off x="-142875" y="142875"/>
            <a:ext cx="3922787" cy="500063"/>
          </a:xfrm>
          <a:prstGeom prst="rect">
            <a:avLst/>
          </a:prstGeom>
          <a:noFill/>
          <a:ln w="9525">
            <a:noFill/>
            <a:miter lim="800000"/>
            <a:headEnd/>
            <a:tailEnd/>
          </a:ln>
        </p:spPr>
        <p:txBody>
          <a:bodyPr anchor="ctr"/>
          <a:lstStyle/>
          <a:p>
            <a:pPr marL="342900" indent="-342900" algn="ctr"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靶站中子学性能</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6" name="图片 11" descr="DWM intensity compa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602" y="3150840"/>
            <a:ext cx="3652837"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9"/>
          <p:cNvSpPr>
            <a:spLocks noChangeArrowheads="1"/>
          </p:cNvSpPr>
          <p:nvPr/>
        </p:nvSpPr>
        <p:spPr bwMode="auto">
          <a:xfrm>
            <a:off x="445884" y="3026819"/>
            <a:ext cx="7661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dirty="0" smtClean="0">
                <a:latin typeface="tim" charset="0"/>
                <a:cs typeface="Times New Roman" charset="0"/>
              </a:rPr>
              <a:t>TAV</a:t>
            </a:r>
            <a:r>
              <a:rPr lang="zh-CN" altLang="en-US" dirty="0" smtClean="0">
                <a:latin typeface="tim" charset="0"/>
                <a:cs typeface="Times New Roman" charset="0"/>
              </a:rPr>
              <a:t> </a:t>
            </a:r>
            <a:r>
              <a:rPr lang="en-US" altLang="zh-CN" dirty="0" smtClean="0">
                <a:latin typeface="tim" charset="0"/>
                <a:cs typeface="Times New Roman" charset="0"/>
              </a:rPr>
              <a:t>brightness (DPHM)</a:t>
            </a:r>
            <a:r>
              <a:rPr lang="zh-CN" altLang="en-US" dirty="0" smtClean="0">
                <a:latin typeface="tim" charset="0"/>
                <a:cs typeface="Times New Roman" charset="0"/>
              </a:rPr>
              <a:t>                </a:t>
            </a:r>
            <a:r>
              <a:rPr lang="en-GB" altLang="zh-CN" dirty="0" smtClean="0">
                <a:latin typeface="tim" charset="0"/>
                <a:cs typeface="Times New Roman" charset="0"/>
              </a:rPr>
              <a:t>		</a:t>
            </a:r>
            <a:r>
              <a:rPr lang="zh-CN" altLang="en-US" dirty="0" smtClean="0">
                <a:latin typeface="tim" charset="0"/>
                <a:cs typeface="Times New Roman" charset="0"/>
              </a:rPr>
              <a:t>  </a:t>
            </a:r>
            <a:r>
              <a:rPr lang="en-US" altLang="zh-CN" dirty="0" smtClean="0">
                <a:latin typeface="tim" charset="0"/>
                <a:cs typeface="Times New Roman" charset="0"/>
              </a:rPr>
              <a:t>Peak</a:t>
            </a:r>
            <a:r>
              <a:rPr lang="zh-CN" altLang="en-US" dirty="0" smtClean="0">
                <a:latin typeface="tim" charset="0"/>
                <a:cs typeface="Times New Roman" charset="0"/>
              </a:rPr>
              <a:t> </a:t>
            </a:r>
            <a:r>
              <a:rPr lang="en-US" altLang="zh-CN" dirty="0" smtClean="0">
                <a:latin typeface="tim" charset="0"/>
                <a:cs typeface="Times New Roman" charset="0"/>
              </a:rPr>
              <a:t>brightness </a:t>
            </a:r>
            <a:r>
              <a:rPr lang="en-GB" altLang="zh-CN" dirty="0">
                <a:latin typeface="tim" charset="0"/>
                <a:cs typeface="Times New Roman" charset="0"/>
              </a:rPr>
              <a:t>(</a:t>
            </a:r>
            <a:r>
              <a:rPr lang="en-US" altLang="zh-CN" dirty="0" smtClean="0">
                <a:latin typeface="tim" charset="0"/>
                <a:cs typeface="Times New Roman" charset="0"/>
              </a:rPr>
              <a:t>DPHM</a:t>
            </a:r>
            <a:r>
              <a:rPr lang="en-GB" altLang="zh-CN" dirty="0">
                <a:latin typeface="tim" charset="0"/>
                <a:cs typeface="Times New Roman" charset="0"/>
              </a:rPr>
              <a:t>)</a:t>
            </a:r>
            <a:endParaRPr lang="zh-CN" altLang="en-US" b="1" dirty="0">
              <a:solidFill>
                <a:srgbClr val="FF0000"/>
              </a:solidFill>
              <a:latin typeface="Times New Roman" charset="0"/>
              <a:cs typeface="Times New Roman" charset="0"/>
            </a:endParaRPr>
          </a:p>
        </p:txBody>
      </p:sp>
      <p:sp>
        <p:nvSpPr>
          <p:cNvPr id="9" name="矩形 9"/>
          <p:cNvSpPr>
            <a:spLocks noChangeArrowheads="1"/>
          </p:cNvSpPr>
          <p:nvPr/>
        </p:nvSpPr>
        <p:spPr bwMode="auto">
          <a:xfrm>
            <a:off x="351303" y="5661248"/>
            <a:ext cx="8613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dirty="0" smtClean="0">
                <a:latin typeface="tim" charset="0"/>
                <a:cs typeface="Times New Roman" charset="0"/>
              </a:rPr>
              <a:t>TAV</a:t>
            </a:r>
            <a:r>
              <a:rPr lang="zh-CN" altLang="en-US" dirty="0" smtClean="0">
                <a:latin typeface="tim" charset="0"/>
                <a:cs typeface="Times New Roman" charset="0"/>
              </a:rPr>
              <a:t> </a:t>
            </a:r>
            <a:r>
              <a:rPr lang="en-US" altLang="zh-CN" dirty="0" smtClean="0">
                <a:latin typeface="tim" charset="0"/>
                <a:cs typeface="Times New Roman" charset="0"/>
              </a:rPr>
              <a:t>brightness</a:t>
            </a:r>
            <a:r>
              <a:rPr lang="zh-CN" altLang="en-US" dirty="0">
                <a:latin typeface="tim" charset="0"/>
                <a:cs typeface="Times New Roman" charset="0"/>
              </a:rPr>
              <a:t> </a:t>
            </a:r>
            <a:r>
              <a:rPr lang="en-GB" altLang="zh-CN" dirty="0" smtClean="0">
                <a:latin typeface="tim" charset="0"/>
                <a:cs typeface="Times New Roman" charset="0"/>
              </a:rPr>
              <a:t>(</a:t>
            </a:r>
            <a:r>
              <a:rPr lang="en-US" altLang="zh-CN" dirty="0" smtClean="0">
                <a:latin typeface="tim" charset="0"/>
                <a:cs typeface="Times New Roman" charset="0"/>
              </a:rPr>
              <a:t>DWM)</a:t>
            </a:r>
            <a:r>
              <a:rPr lang="zh-CN" altLang="en-US" dirty="0" smtClean="0">
                <a:latin typeface="tim" charset="0"/>
                <a:cs typeface="Times New Roman" charset="0"/>
              </a:rPr>
              <a:t>                      </a:t>
            </a:r>
            <a:r>
              <a:rPr lang="en-US" altLang="zh-CN" dirty="0" smtClean="0">
                <a:latin typeface="tim" charset="0"/>
                <a:cs typeface="Times New Roman" charset="0"/>
              </a:rPr>
              <a:t>Lethargy</a:t>
            </a:r>
            <a:r>
              <a:rPr lang="zh-CN" altLang="en-US" dirty="0" smtClean="0">
                <a:latin typeface="tim" charset="0"/>
                <a:cs typeface="Times New Roman" charset="0"/>
              </a:rPr>
              <a:t> </a:t>
            </a:r>
            <a:r>
              <a:rPr lang="en-US" altLang="zh-CN" dirty="0" smtClean="0">
                <a:latin typeface="tim" charset="0"/>
                <a:cs typeface="Times New Roman" charset="0"/>
              </a:rPr>
              <a:t>Spectra</a:t>
            </a:r>
            <a:r>
              <a:rPr lang="zh-CN" altLang="en-US" dirty="0" smtClean="0">
                <a:latin typeface="tim" charset="0"/>
                <a:cs typeface="Times New Roman" charset="0"/>
              </a:rPr>
              <a:t> </a:t>
            </a:r>
            <a:r>
              <a:rPr lang="en-US" altLang="zh-CN" dirty="0" smtClean="0">
                <a:latin typeface="tim" charset="0"/>
                <a:cs typeface="Times New Roman" charset="0"/>
              </a:rPr>
              <a:t>of</a:t>
            </a:r>
            <a:r>
              <a:rPr lang="zh-CN" altLang="en-US" dirty="0" smtClean="0">
                <a:latin typeface="tim" charset="0"/>
                <a:cs typeface="Times New Roman" charset="0"/>
              </a:rPr>
              <a:t> </a:t>
            </a:r>
            <a:r>
              <a:rPr lang="en-US" altLang="zh-CN" dirty="0" smtClean="0">
                <a:latin typeface="tim" charset="0"/>
                <a:cs typeface="Times New Roman" charset="0"/>
              </a:rPr>
              <a:t>BL01</a:t>
            </a:r>
            <a:r>
              <a:rPr lang="zh-CN" altLang="en-US" dirty="0" smtClean="0">
                <a:latin typeface="tim" charset="0"/>
                <a:cs typeface="Times New Roman" charset="0"/>
              </a:rPr>
              <a:t>、</a:t>
            </a:r>
            <a:r>
              <a:rPr lang="en-US" altLang="zh-CN" dirty="0" smtClean="0">
                <a:latin typeface="tim" charset="0"/>
                <a:cs typeface="Times New Roman" charset="0"/>
              </a:rPr>
              <a:t>06</a:t>
            </a:r>
            <a:r>
              <a:rPr lang="zh-CN" altLang="en-US" dirty="0" smtClean="0">
                <a:latin typeface="tim" charset="0"/>
                <a:cs typeface="Times New Roman" charset="0"/>
              </a:rPr>
              <a:t>、</a:t>
            </a:r>
            <a:r>
              <a:rPr lang="en-US" altLang="zh-CN" dirty="0" smtClean="0">
                <a:latin typeface="tim" charset="0"/>
                <a:cs typeface="Times New Roman" charset="0"/>
              </a:rPr>
              <a:t>09</a:t>
            </a:r>
            <a:r>
              <a:rPr lang="zh-CN" altLang="en-US" dirty="0" smtClean="0">
                <a:latin typeface="tim" charset="0"/>
                <a:cs typeface="Times New Roman" charset="0"/>
              </a:rPr>
              <a:t>、</a:t>
            </a:r>
            <a:r>
              <a:rPr lang="en-US" altLang="zh-CN" dirty="0" smtClean="0">
                <a:latin typeface="tim" charset="0"/>
                <a:cs typeface="Times New Roman" charset="0"/>
              </a:rPr>
              <a:t>20</a:t>
            </a:r>
            <a:endParaRPr lang="zh-CN" altLang="en-US" b="1" dirty="0">
              <a:solidFill>
                <a:srgbClr val="FF0000"/>
              </a:solidFill>
              <a:latin typeface="Times New Roman" charset="0"/>
              <a:cs typeface="Times New Roman" charset="0"/>
            </a:endParaRPr>
          </a:p>
        </p:txBody>
      </p:sp>
      <p:sp>
        <p:nvSpPr>
          <p:cNvPr id="10" name="矩形 9"/>
          <p:cNvSpPr>
            <a:spLocks noChangeArrowheads="1"/>
          </p:cNvSpPr>
          <p:nvPr/>
        </p:nvSpPr>
        <p:spPr bwMode="auto">
          <a:xfrm>
            <a:off x="378548" y="6118306"/>
            <a:ext cx="8410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2400" b="1" dirty="0" smtClean="0">
                <a:solidFill>
                  <a:srgbClr val="0000FF"/>
                </a:solidFill>
                <a:latin typeface="tim" charset="0"/>
                <a:cs typeface="Times New Roman" charset="0"/>
              </a:rPr>
              <a:t>Better brightness of CSNS at same proton</a:t>
            </a:r>
            <a:r>
              <a:rPr lang="zh-CN" altLang="en-US" sz="2400" b="1" dirty="0" smtClean="0">
                <a:solidFill>
                  <a:srgbClr val="0000FF"/>
                </a:solidFill>
                <a:latin typeface="tim" charset="0"/>
                <a:cs typeface="Times New Roman" charset="0"/>
              </a:rPr>
              <a:t> </a:t>
            </a:r>
            <a:r>
              <a:rPr lang="en-US" altLang="zh-CN" sz="2400" b="1" dirty="0" smtClean="0">
                <a:solidFill>
                  <a:srgbClr val="0000FF"/>
                </a:solidFill>
                <a:latin typeface="tim" charset="0"/>
                <a:cs typeface="Times New Roman" charset="0"/>
              </a:rPr>
              <a:t>beam</a:t>
            </a:r>
            <a:r>
              <a:rPr lang="zh-CN" altLang="en-US" sz="2400" b="1" dirty="0" smtClean="0">
                <a:solidFill>
                  <a:srgbClr val="0000FF"/>
                </a:solidFill>
                <a:latin typeface="tim" charset="0"/>
                <a:cs typeface="Times New Roman" charset="0"/>
              </a:rPr>
              <a:t> </a:t>
            </a:r>
            <a:r>
              <a:rPr lang="en-US" altLang="zh-CN" sz="2400" b="1" dirty="0" smtClean="0">
                <a:solidFill>
                  <a:srgbClr val="0000FF"/>
                </a:solidFill>
                <a:latin typeface="tim" charset="0"/>
                <a:cs typeface="Times New Roman" charset="0"/>
              </a:rPr>
              <a:t>power</a:t>
            </a:r>
            <a:endParaRPr lang="zh-CN" sz="2400" b="1" dirty="0">
              <a:solidFill>
                <a:srgbClr val="0000FF"/>
              </a:solidFill>
              <a:latin typeface="Times New Roman" charset="0"/>
              <a:cs typeface="Times New Roman" charset="0"/>
            </a:endParaRPr>
          </a:p>
        </p:txBody>
      </p:sp>
      <p:pic>
        <p:nvPicPr>
          <p:cNvPr id="11" name="图片 10" descr="DPHM intensity comparison.jpg"/>
          <p:cNvPicPr>
            <a:picLocks noChangeAspect="1"/>
          </p:cNvPicPr>
          <p:nvPr/>
        </p:nvPicPr>
        <p:blipFill rotWithShape="1">
          <a:blip r:embed="rId4">
            <a:extLst>
              <a:ext uri="{28A0092B-C50C-407E-A947-70E740481C1C}">
                <a14:useLocalDpi xmlns:a14="http://schemas.microsoft.com/office/drawing/2010/main" val="0"/>
              </a:ext>
            </a:extLst>
          </a:blip>
          <a:srcRect l="6587" t="6873" r="8005" b="3441"/>
          <a:stretch/>
        </p:blipFill>
        <p:spPr bwMode="auto">
          <a:xfrm>
            <a:off x="780287" y="780288"/>
            <a:ext cx="3121153"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7" descr="DPHM peak comparison.jpg"/>
          <p:cNvPicPr>
            <a:picLocks noChangeAspect="1"/>
          </p:cNvPicPr>
          <p:nvPr/>
        </p:nvPicPr>
        <p:blipFill rotWithShape="1">
          <a:blip r:embed="rId5">
            <a:extLst>
              <a:ext uri="{28A0092B-C50C-407E-A947-70E740481C1C}">
                <a14:useLocalDpi xmlns:a14="http://schemas.microsoft.com/office/drawing/2010/main" val="0"/>
              </a:ext>
            </a:extLst>
          </a:blip>
          <a:srcRect l="7729" t="7392" r="9532" b="4285"/>
          <a:stretch/>
        </p:blipFill>
        <p:spPr bwMode="auto">
          <a:xfrm>
            <a:off x="4998719" y="780289"/>
            <a:ext cx="3023617" cy="227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屏幕快照 2018-03-07 下午5.09.44.png"/>
          <p:cNvPicPr>
            <a:picLocks noChangeAspect="1"/>
          </p:cNvPicPr>
          <p:nvPr/>
        </p:nvPicPr>
        <p:blipFill>
          <a:blip r:embed="rId6"/>
          <a:srcRect/>
          <a:stretch>
            <a:fillRect/>
          </a:stretch>
        </p:blipFill>
        <p:spPr bwMode="auto">
          <a:xfrm>
            <a:off x="5076056" y="3429001"/>
            <a:ext cx="2895697" cy="2304256"/>
          </a:xfrm>
          <a:prstGeom prst="rect">
            <a:avLst/>
          </a:prstGeom>
          <a:noFill/>
          <a:ln w="9525">
            <a:noFill/>
            <a:miter lim="800000"/>
            <a:headEnd/>
            <a:tailEnd/>
          </a:ln>
        </p:spPr>
      </p:pic>
    </p:spTree>
    <p:extLst>
      <p:ext uri="{BB962C8B-B14F-4D97-AF65-F5344CB8AC3E}">
        <p14:creationId xmlns:p14="http://schemas.microsoft.com/office/powerpoint/2010/main" val="20895884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故障</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分析与解决</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靶站</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graphicFrame>
        <p:nvGraphicFramePr>
          <p:cNvPr id="7" name="表格 6"/>
          <p:cNvGraphicFramePr/>
          <p:nvPr>
            <p:extLst>
              <p:ext uri="{D42A27DB-BD31-4B8C-83A1-F6EECF244321}">
                <p14:modId xmlns:p14="http://schemas.microsoft.com/office/powerpoint/2010/main" val="2746552086"/>
              </p:ext>
            </p:extLst>
          </p:nvPr>
        </p:nvGraphicFramePr>
        <p:xfrm>
          <a:off x="82550" y="905336"/>
          <a:ext cx="8979535" cy="5908040"/>
        </p:xfrm>
        <a:graphic>
          <a:graphicData uri="http://schemas.openxmlformats.org/drawingml/2006/table">
            <a:tbl>
              <a:tblPr firstRow="1" bandRow="1">
                <a:tableStyleId>{5C22544A-7EE6-4342-B048-85BDC9FD1C3A}</a:tableStyleId>
              </a:tblPr>
              <a:tblGrid>
                <a:gridCol w="1136015"/>
                <a:gridCol w="3683000"/>
                <a:gridCol w="4160520"/>
              </a:tblGrid>
              <a:tr h="273685">
                <a:tc>
                  <a:txBody>
                    <a:bodyPr/>
                    <a:lstStyle/>
                    <a:p>
                      <a:pPr indent="0" algn="ctr">
                        <a:buNone/>
                      </a:pPr>
                      <a:r>
                        <a:rPr lang="zh-CN" sz="1800" b="1" dirty="0">
                          <a:solidFill>
                            <a:schemeClr val="bg1"/>
                          </a:solidFill>
                          <a:ea typeface="宋体" panose="02010600030101010101" pitchFamily="2" charset="-122"/>
                        </a:rPr>
                        <a:t>系统</a:t>
                      </a:r>
                      <a:endParaRPr lang="zh-CN" altLang="en-US" sz="1800" b="1" dirty="0">
                        <a:solidFill>
                          <a:schemeClr val="bg1"/>
                        </a:solidFill>
                        <a:latin typeface="宋体" panose="02010600030101010101" pitchFamily="2" charset="-122"/>
                        <a:ea typeface="宋体" panose="02010600030101010101" pitchFamily="2" charset="-122"/>
                      </a:endParaRPr>
                    </a:p>
                  </a:txBody>
                  <a:tcPr anchor="ctr">
                    <a:solidFill>
                      <a:schemeClr val="accent6">
                        <a:lumMod val="40000"/>
                        <a:lumOff val="60000"/>
                      </a:schemeClr>
                    </a:solidFill>
                  </a:tcPr>
                </a:tc>
                <a:tc>
                  <a:txBody>
                    <a:bodyPr/>
                    <a:lstStyle/>
                    <a:p>
                      <a:pPr indent="0" algn="ctr">
                        <a:buNone/>
                      </a:pPr>
                      <a:r>
                        <a:rPr lang="zh-CN" sz="1800" b="1">
                          <a:solidFill>
                            <a:schemeClr val="bg1"/>
                          </a:solidFill>
                          <a:ea typeface="宋体" panose="02010600030101010101" pitchFamily="2" charset="-122"/>
                        </a:rPr>
                        <a:t>问题</a:t>
                      </a:r>
                      <a:endParaRPr lang="zh-CN" altLang="en-US" sz="1800" b="1">
                        <a:solidFill>
                          <a:schemeClr val="bg1"/>
                        </a:solidFill>
                        <a:latin typeface="宋体" panose="02010600030101010101" pitchFamily="2" charset="-122"/>
                        <a:ea typeface="宋体" panose="02010600030101010101" pitchFamily="2" charset="-122"/>
                      </a:endParaRPr>
                    </a:p>
                  </a:txBody>
                  <a:tcPr anchor="ctr">
                    <a:solidFill>
                      <a:schemeClr val="accent6">
                        <a:lumMod val="40000"/>
                        <a:lumOff val="60000"/>
                      </a:schemeClr>
                    </a:solidFill>
                  </a:tcPr>
                </a:tc>
                <a:tc>
                  <a:txBody>
                    <a:bodyPr/>
                    <a:lstStyle/>
                    <a:p>
                      <a:pPr indent="0" algn="ctr">
                        <a:buNone/>
                      </a:pPr>
                      <a:r>
                        <a:rPr lang="zh-CN" sz="1800" b="1" dirty="0" smtClean="0">
                          <a:solidFill>
                            <a:srgbClr val="FF0000"/>
                          </a:solidFill>
                          <a:ea typeface="宋体" panose="02010600030101010101" pitchFamily="2" charset="-122"/>
                        </a:rPr>
                        <a:t>分析</a:t>
                      </a:r>
                      <a:r>
                        <a:rPr lang="zh-CN" altLang="en-US" sz="1800" b="1" dirty="0" smtClean="0">
                          <a:solidFill>
                            <a:srgbClr val="FF0000"/>
                          </a:solidFill>
                          <a:ea typeface="宋体" panose="02010600030101010101" pitchFamily="2" charset="-122"/>
                        </a:rPr>
                        <a:t>与解决</a:t>
                      </a:r>
                      <a:endParaRPr lang="zh-CN" altLang="en-US" sz="1800" b="1" dirty="0">
                        <a:solidFill>
                          <a:srgbClr val="FF0000"/>
                        </a:solidFill>
                        <a:latin typeface="宋体" panose="02010600030101010101" pitchFamily="2" charset="-122"/>
                        <a:ea typeface="宋体" panose="02010600030101010101" pitchFamily="2" charset="-122"/>
                      </a:endParaRPr>
                    </a:p>
                  </a:txBody>
                  <a:tcPr anchor="ctr">
                    <a:solidFill>
                      <a:schemeClr val="accent6">
                        <a:lumMod val="40000"/>
                        <a:lumOff val="60000"/>
                      </a:schemeClr>
                    </a:solidFill>
                  </a:tcPr>
                </a:tc>
              </a:tr>
              <a:tr h="352425">
                <a:tc>
                  <a:txBody>
                    <a:bodyPr/>
                    <a:lstStyle/>
                    <a:p>
                      <a:pPr indent="0" algn="ctr">
                        <a:buNone/>
                      </a:pPr>
                      <a:r>
                        <a:rPr lang="zh-CN" sz="1800" b="1">
                          <a:solidFill>
                            <a:srgbClr val="000000"/>
                          </a:solidFill>
                          <a:latin typeface="楷体" panose="02010609060101010101" charset="-122"/>
                          <a:ea typeface="楷体" panose="02010609060101010101" charset="-122"/>
                        </a:rPr>
                        <a:t>质子束窗</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rPr>
                        <a:t>数据传输故障</a:t>
                      </a:r>
                      <a:endParaRPr lang="zh-CN" altLang="en-US" sz="16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rPr>
                        <a:t>电缆原因，已更换电缆</a:t>
                      </a:r>
                      <a:endParaRPr lang="zh-CN" altLang="en-US" sz="1600" b="1">
                        <a:solidFill>
                          <a:srgbClr val="000000"/>
                        </a:solidFill>
                        <a:latin typeface="楷体" panose="02010609060101010101" charset="-122"/>
                        <a:ea typeface="楷体" panose="02010609060101010101" charset="-122"/>
                      </a:endParaRPr>
                    </a:p>
                  </a:txBody>
                  <a:tcPr anchor="ctr"/>
                </a:tc>
              </a:tr>
              <a:tr h="513715">
                <a:tc rowSpan="3">
                  <a:txBody>
                    <a:bodyPr/>
                    <a:lstStyle/>
                    <a:p>
                      <a:pPr indent="0" algn="ctr">
                        <a:buNone/>
                      </a:pPr>
                      <a:r>
                        <a:rPr lang="zh-CN" sz="1800" b="1">
                          <a:solidFill>
                            <a:srgbClr val="000000"/>
                          </a:solidFill>
                          <a:latin typeface="楷体" panose="02010609060101010101" charset="-122"/>
                          <a:ea typeface="楷体" panose="02010609060101010101" charset="-122"/>
                        </a:rPr>
                        <a:t>氦容器</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2018年2月14日：氦容器机柜一PLC网络模块数据丢包，导致TPS切束流</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FF0000"/>
                          </a:solidFill>
                          <a:latin typeface="楷体" panose="02010609060101010101" charset="-122"/>
                          <a:ea typeface="楷体" panose="02010609060101010101" charset="-122"/>
                        </a:rPr>
                        <a:t>控制程序</a:t>
                      </a:r>
                      <a:r>
                        <a:rPr lang="zh-CN" sz="1600" b="1">
                          <a:solidFill>
                            <a:srgbClr val="000000"/>
                          </a:solidFill>
                          <a:latin typeface="楷体" panose="02010609060101010101" charset="-122"/>
                          <a:ea typeface="楷体" panose="02010609060101010101" charset="-122"/>
                        </a:rPr>
                        <a:t>出问题，停机间隙修改了控制程序。</a:t>
                      </a:r>
                      <a:endParaRPr lang="zh-CN" altLang="en-US" sz="1600" b="1">
                        <a:solidFill>
                          <a:srgbClr val="000000"/>
                        </a:solidFill>
                        <a:latin typeface="楷体" panose="02010609060101010101" charset="-122"/>
                        <a:ea typeface="楷体" panose="02010609060101010101" charset="-122"/>
                      </a:endParaRPr>
                    </a:p>
                  </a:txBody>
                  <a:tcPr anchor="ctr"/>
                </a:tc>
              </a:tr>
              <a:tr h="665480">
                <a:tc vMerge="1">
                  <a:txBody>
                    <a:bodyPr/>
                    <a:lstStyle/>
                    <a:p>
                      <a:endParaRPr lang="zh-CN"/>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2018年4月5日：南方电网发生了</a:t>
                      </a:r>
                      <a:r>
                        <a:rPr lang="zh-CN" sz="1600" b="1">
                          <a:solidFill>
                            <a:srgbClr val="FF0000"/>
                          </a:solidFill>
                          <a:latin typeface="楷体" panose="02010609060101010101" charset="-122"/>
                          <a:ea typeface="楷体" panose="02010609060101010101" charset="-122"/>
                          <a:cs typeface="楷体" panose="02010609060101010101" charset="-122"/>
                        </a:rPr>
                        <a:t>电压暂降</a:t>
                      </a:r>
                      <a:r>
                        <a:rPr lang="zh-CN" sz="1600" b="1">
                          <a:solidFill>
                            <a:srgbClr val="000000"/>
                          </a:solidFill>
                          <a:latin typeface="楷体" panose="02010609060101010101" charset="-122"/>
                          <a:ea typeface="楷体" panose="02010609060101010101" charset="-122"/>
                          <a:cs typeface="楷体" panose="02010609060101010101" charset="-122"/>
                        </a:rPr>
                        <a:t>，持续时间210ms。</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rPr>
                        <a:t>现场查看氦气系统运行状态，确认阀门状态正常。</a:t>
                      </a:r>
                      <a:endParaRPr lang="zh-CN" altLang="en-US" sz="1600" b="1">
                        <a:solidFill>
                          <a:srgbClr val="000000"/>
                        </a:solidFill>
                        <a:latin typeface="楷体" panose="02010609060101010101" charset="-122"/>
                        <a:ea typeface="楷体" panose="02010609060101010101" charset="-122"/>
                      </a:endParaRPr>
                    </a:p>
                  </a:txBody>
                  <a:tcPr anchor="ctr"/>
                </a:tc>
              </a:tr>
              <a:tr h="1488440">
                <a:tc vMerge="1">
                  <a:txBody>
                    <a:bodyPr/>
                    <a:lstStyle/>
                    <a:p>
                      <a:endParaRPr lang="zh-CN"/>
                    </a:p>
                  </a:txBody>
                  <a:tcPr anchor="ctr"/>
                </a:tc>
                <a:tc>
                  <a:txBody>
                    <a:bodyPr/>
                    <a:lstStyle/>
                    <a:p>
                      <a:pPr indent="0">
                        <a:buNone/>
                      </a:pPr>
                      <a:r>
                        <a:rPr lang="zh-CN" sz="1600" b="1" dirty="0">
                          <a:solidFill>
                            <a:srgbClr val="000000"/>
                          </a:solidFill>
                          <a:latin typeface="楷体" panose="02010609060101010101" charset="-122"/>
                          <a:ea typeface="楷体" panose="02010609060101010101" charset="-122"/>
                          <a:cs typeface="楷体" panose="02010609060101010101" charset="-122"/>
                        </a:rPr>
                        <a:t>2018年4月10日更换PLC网络模块时，气体间氦容器机柜二断电后恢复供电，给氦气系统输出PT13初始压力值105kPa（PLC掉电恢复后模拟量线性化设置恢复出厂值），造成氦气系统按设定程序关闭阀门，切断氦容器进气管</a:t>
                      </a:r>
                      <a:endParaRPr lang="zh-CN" altLang="en-US" sz="1600" b="1" dirty="0">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PLC重新初始化；2018年8月已在氦气设备间</a:t>
                      </a:r>
                      <a:r>
                        <a:rPr lang="zh-CN" sz="1600" b="1">
                          <a:solidFill>
                            <a:srgbClr val="FF0000"/>
                          </a:solidFill>
                          <a:latin typeface="楷体" panose="02010609060101010101" charset="-122"/>
                          <a:ea typeface="楷体" panose="02010609060101010101" charset="-122"/>
                          <a:cs typeface="楷体" panose="02010609060101010101" charset="-122"/>
                        </a:rPr>
                        <a:t>增加了UPS</a:t>
                      </a:r>
                      <a:r>
                        <a:rPr lang="zh-CN" sz="1600" b="1">
                          <a:solidFill>
                            <a:srgbClr val="000000"/>
                          </a:solidFill>
                          <a:latin typeface="楷体" panose="02010609060101010101" charset="-122"/>
                          <a:ea typeface="楷体" panose="02010609060101010101" charset="-122"/>
                          <a:cs typeface="楷体" panose="02010609060101010101" charset="-122"/>
                        </a:rPr>
                        <a:t>。</a:t>
                      </a:r>
                    </a:p>
                    <a:p>
                      <a:pPr indent="0">
                        <a:buNone/>
                      </a:pP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r>
              <a:tr h="1066800">
                <a:tc rowSpan="2">
                  <a:txBody>
                    <a:bodyPr/>
                    <a:lstStyle/>
                    <a:p>
                      <a:pPr indent="0" algn="ctr">
                        <a:buNone/>
                      </a:pPr>
                      <a:r>
                        <a:rPr lang="zh-CN" sz="1800" b="1">
                          <a:solidFill>
                            <a:srgbClr val="000000"/>
                          </a:solidFill>
                          <a:latin typeface="楷体" panose="02010609060101010101" charset="-122"/>
                          <a:ea typeface="楷体" panose="02010609060101010101" charset="-122"/>
                        </a:rPr>
                        <a:t>中子束开关</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en-US" sz="1600" b="1">
                          <a:solidFill>
                            <a:srgbClr val="000000"/>
                          </a:solidFill>
                          <a:latin typeface="楷体" panose="02010609060101010101" charset="-122"/>
                          <a:ea typeface="楷体" panose="02010609060101010101" charset="-122"/>
                          <a:cs typeface="楷体" panose="02010609060101010101" charset="-122"/>
                        </a:rPr>
                        <a:t> </a:t>
                      </a:r>
                      <a:r>
                        <a:rPr lang="zh-CN" sz="1600" b="1">
                          <a:solidFill>
                            <a:srgbClr val="000000"/>
                          </a:solidFill>
                          <a:latin typeface="楷体" panose="02010609060101010101" charset="-122"/>
                          <a:ea typeface="楷体" panose="02010609060101010101" charset="-122"/>
                          <a:cs typeface="楷体" panose="02010609060101010101" charset="-122"/>
                        </a:rPr>
                        <a:t>2#控制柜内控制电源模块前期调试时因故障返修后重用再次出现故障</a:t>
                      </a:r>
                    </a:p>
                    <a:p>
                      <a:pPr indent="0">
                        <a:buNone/>
                      </a:pPr>
                      <a:endParaRPr lang="en-US"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利用短暂停机期间，临时紧急更换3#控制柜内电源后，恢复正常工作，完成紧急采购电源（3天内到货）及相关关键零部件备品备件-已全部到货</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r>
              <a:tr h="687070">
                <a:tc vMerge="1">
                  <a:txBody>
                    <a:bodyPr/>
                    <a:lstStyle/>
                    <a:p>
                      <a:endParaRPr lang="zh-CN"/>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1#、20#、9#shutter因运行中开</a:t>
                      </a:r>
                      <a:r>
                        <a:rPr lang="zh-CN" sz="1600" b="1">
                          <a:solidFill>
                            <a:srgbClr val="FF0000"/>
                          </a:solidFill>
                          <a:latin typeface="楷体" panose="02010609060101010101" charset="-122"/>
                          <a:ea typeface="楷体" panose="02010609060101010101" charset="-122"/>
                          <a:cs typeface="楷体" panose="02010609060101010101" charset="-122"/>
                        </a:rPr>
                        <a:t>关阀压力峰值超限</a:t>
                      </a:r>
                      <a:r>
                        <a:rPr lang="zh-CN" sz="1600" b="1">
                          <a:solidFill>
                            <a:srgbClr val="000000"/>
                          </a:solidFill>
                          <a:latin typeface="楷体" panose="02010609060101010101" charset="-122"/>
                          <a:ea typeface="楷体" panose="02010609060101010101" charset="-122"/>
                          <a:cs typeface="楷体" panose="02010609060101010101" charset="-122"/>
                        </a:rPr>
                        <a:t>造成故障</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dirty="0">
                          <a:solidFill>
                            <a:srgbClr val="000000"/>
                          </a:solidFill>
                          <a:latin typeface="楷体" panose="02010609060101010101" charset="-122"/>
                          <a:ea typeface="楷体" panose="02010609060101010101" charset="-122"/>
                          <a:cs typeface="楷体" panose="02010609060101010101" charset="-122"/>
                        </a:rPr>
                        <a:t>将1#/20#/9#shutter</a:t>
                      </a:r>
                      <a:r>
                        <a:rPr lang="zh-CN" sz="1600" b="1" dirty="0">
                          <a:solidFill>
                            <a:srgbClr val="FF0000"/>
                          </a:solidFill>
                          <a:latin typeface="楷体" panose="02010609060101010101" charset="-122"/>
                          <a:ea typeface="楷体" panose="02010609060101010101" charset="-122"/>
                          <a:cs typeface="楷体" panose="02010609060101010101" charset="-122"/>
                        </a:rPr>
                        <a:t>压力阈值由原10MPa调至14MPa</a:t>
                      </a:r>
                      <a:r>
                        <a:rPr lang="zh-CN" sz="1600" b="1" dirty="0">
                          <a:solidFill>
                            <a:srgbClr val="000000"/>
                          </a:solidFill>
                          <a:latin typeface="楷体" panose="02010609060101010101" charset="-122"/>
                          <a:ea typeface="楷体" panose="02010609060101010101" charset="-122"/>
                          <a:cs typeface="楷体" panose="02010609060101010101" charset="-122"/>
                        </a:rPr>
                        <a:t>问题得到解决，将剩余shutter压力阈值均调至14MPa，同时</a:t>
                      </a:r>
                      <a:r>
                        <a:rPr lang="zh-CN" sz="1600" b="1" dirty="0">
                          <a:solidFill>
                            <a:srgbClr val="FF0000"/>
                          </a:solidFill>
                          <a:latin typeface="楷体" panose="02010609060101010101" charset="-122"/>
                          <a:ea typeface="楷体" panose="02010609060101010101" charset="-122"/>
                          <a:cs typeface="楷体" panose="02010609060101010101" charset="-122"/>
                        </a:rPr>
                        <a:t>检修期间已将上升速度较大闸门（</a:t>
                      </a:r>
                      <a:r>
                        <a:rPr lang="en-US" sz="1600" b="1" dirty="0">
                          <a:solidFill>
                            <a:srgbClr val="FF0000"/>
                          </a:solidFill>
                          <a:latin typeface="楷体" panose="02010609060101010101" charset="-122"/>
                          <a:ea typeface="楷体" panose="02010609060101010101" charset="-122"/>
                          <a:cs typeface="楷体" panose="02010609060101010101" charset="-122"/>
                        </a:rPr>
                        <a:t> 1#/20#/9#/19# </a:t>
                      </a:r>
                      <a:r>
                        <a:rPr lang="zh-CN" sz="1600" b="1" dirty="0">
                          <a:solidFill>
                            <a:srgbClr val="FF0000"/>
                          </a:solidFill>
                          <a:latin typeface="楷体" panose="02010609060101010101" charset="-122"/>
                          <a:ea typeface="楷体" panose="02010609060101010101" charset="-122"/>
                          <a:cs typeface="楷体" panose="02010609060101010101" charset="-122"/>
                        </a:rPr>
                        <a:t>）均完成速度调小</a:t>
                      </a:r>
                      <a:r>
                        <a:rPr lang="zh-CN" sz="1600" b="1" dirty="0">
                          <a:solidFill>
                            <a:srgbClr val="000000"/>
                          </a:solidFill>
                          <a:latin typeface="楷体" panose="02010609060101010101" charset="-122"/>
                          <a:ea typeface="楷体" panose="02010609060101010101" charset="-122"/>
                          <a:cs typeface="楷体" panose="02010609060101010101" charset="-122"/>
                        </a:rPr>
                        <a:t>。</a:t>
                      </a:r>
                      <a:endParaRPr lang="en-US" altLang="en-US" sz="1600" b="1" dirty="0">
                        <a:solidFill>
                          <a:srgbClr val="000000"/>
                        </a:solidFill>
                        <a:latin typeface="楷体" panose="02010609060101010101" charset="-122"/>
                        <a:ea typeface="楷体" panose="02010609060101010101" charset="-122"/>
                        <a:cs typeface="楷体" panose="02010609060101010101" charset="-122"/>
                      </a:endParaRPr>
                    </a:p>
                  </a:txBody>
                  <a:tcPr anchor="ctr"/>
                </a:tc>
              </a:tr>
            </a:tbl>
          </a:graphicData>
        </a:graphic>
      </p:graphicFrame>
    </p:spTree>
    <p:extLst>
      <p:ext uri="{BB962C8B-B14F-4D97-AF65-F5344CB8AC3E}">
        <p14:creationId xmlns:p14="http://schemas.microsoft.com/office/powerpoint/2010/main" val="4122220350"/>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故障</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分析与解决</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靶站</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graphicFrame>
        <p:nvGraphicFramePr>
          <p:cNvPr id="8" name="表格 7"/>
          <p:cNvGraphicFramePr/>
          <p:nvPr>
            <p:extLst>
              <p:ext uri="{D42A27DB-BD31-4B8C-83A1-F6EECF244321}">
                <p14:modId xmlns:p14="http://schemas.microsoft.com/office/powerpoint/2010/main" val="3903539205"/>
              </p:ext>
            </p:extLst>
          </p:nvPr>
        </p:nvGraphicFramePr>
        <p:xfrm>
          <a:off x="82550" y="980728"/>
          <a:ext cx="8979535" cy="5487670"/>
        </p:xfrm>
        <a:graphic>
          <a:graphicData uri="http://schemas.openxmlformats.org/drawingml/2006/table">
            <a:tbl>
              <a:tblPr firstRow="1" bandRow="1">
                <a:tableStyleId>{5C22544A-7EE6-4342-B048-85BDC9FD1C3A}</a:tableStyleId>
              </a:tblPr>
              <a:tblGrid>
                <a:gridCol w="925195"/>
                <a:gridCol w="3696335"/>
                <a:gridCol w="4358005"/>
              </a:tblGrid>
              <a:tr h="273685">
                <a:tc>
                  <a:txBody>
                    <a:bodyPr/>
                    <a:lstStyle/>
                    <a:p>
                      <a:pPr indent="0" algn="ctr">
                        <a:buNone/>
                      </a:pPr>
                      <a:r>
                        <a:rPr lang="zh-CN" sz="1800" b="1">
                          <a:solidFill>
                            <a:schemeClr val="bg1"/>
                          </a:solidFill>
                          <a:ea typeface="宋体" panose="02010600030101010101" pitchFamily="2" charset="-122"/>
                        </a:rPr>
                        <a:t>系统</a:t>
                      </a:r>
                      <a:endParaRPr lang="zh-CN" altLang="en-US" sz="1800" b="1">
                        <a:solidFill>
                          <a:schemeClr val="bg1"/>
                        </a:solidFill>
                        <a:latin typeface="宋体" panose="02010600030101010101" pitchFamily="2" charset="-122"/>
                        <a:ea typeface="宋体" panose="02010600030101010101" pitchFamily="2" charset="-122"/>
                      </a:endParaRPr>
                    </a:p>
                  </a:txBody>
                  <a:tcPr anchor="ctr">
                    <a:solidFill>
                      <a:schemeClr val="accent6">
                        <a:lumMod val="40000"/>
                        <a:lumOff val="60000"/>
                      </a:schemeClr>
                    </a:solidFill>
                  </a:tcPr>
                </a:tc>
                <a:tc>
                  <a:txBody>
                    <a:bodyPr/>
                    <a:lstStyle/>
                    <a:p>
                      <a:pPr indent="0" algn="ctr">
                        <a:buNone/>
                      </a:pPr>
                      <a:r>
                        <a:rPr lang="zh-CN" sz="1800" b="1" dirty="0">
                          <a:solidFill>
                            <a:schemeClr val="bg1"/>
                          </a:solidFill>
                          <a:ea typeface="宋体" panose="02010600030101010101" pitchFamily="2" charset="-122"/>
                        </a:rPr>
                        <a:t>问题</a:t>
                      </a:r>
                      <a:endParaRPr lang="zh-CN" altLang="en-US" sz="1800" b="1" dirty="0">
                        <a:solidFill>
                          <a:schemeClr val="bg1"/>
                        </a:solidFill>
                        <a:latin typeface="宋体" panose="02010600030101010101" pitchFamily="2" charset="-122"/>
                        <a:ea typeface="宋体" panose="02010600030101010101" pitchFamily="2" charset="-122"/>
                      </a:endParaRPr>
                    </a:p>
                  </a:txBody>
                  <a:tcPr anchor="ctr">
                    <a:solidFill>
                      <a:schemeClr val="accent6">
                        <a:lumMod val="40000"/>
                        <a:lumOff val="60000"/>
                      </a:schemeClr>
                    </a:solidFill>
                  </a:tcPr>
                </a:tc>
                <a:tc>
                  <a:txBody>
                    <a:bodyPr/>
                    <a:lstStyle/>
                    <a:p>
                      <a:pPr indent="0" algn="ctr">
                        <a:buNone/>
                      </a:pPr>
                      <a:r>
                        <a:rPr lang="zh-CN" sz="1800" b="1" dirty="0" smtClean="0">
                          <a:solidFill>
                            <a:srgbClr val="FF0000"/>
                          </a:solidFill>
                          <a:ea typeface="宋体" panose="02010600030101010101" pitchFamily="2" charset="-122"/>
                        </a:rPr>
                        <a:t>分析</a:t>
                      </a:r>
                      <a:r>
                        <a:rPr lang="zh-CN" altLang="en-US" sz="1800" b="1" dirty="0" smtClean="0">
                          <a:solidFill>
                            <a:srgbClr val="FF0000"/>
                          </a:solidFill>
                          <a:ea typeface="宋体" panose="02010600030101010101" pitchFamily="2" charset="-122"/>
                        </a:rPr>
                        <a:t>与解决</a:t>
                      </a:r>
                      <a:endParaRPr lang="zh-CN" altLang="en-US" sz="1800" b="1" dirty="0">
                        <a:solidFill>
                          <a:srgbClr val="FF0000"/>
                        </a:solidFill>
                        <a:latin typeface="宋体" panose="02010600030101010101" pitchFamily="2" charset="-122"/>
                        <a:ea typeface="宋体" panose="02010600030101010101" pitchFamily="2" charset="-122"/>
                      </a:endParaRPr>
                    </a:p>
                  </a:txBody>
                  <a:tcPr anchor="ctr">
                    <a:solidFill>
                      <a:schemeClr val="accent6">
                        <a:lumMod val="40000"/>
                        <a:lumOff val="60000"/>
                      </a:schemeClr>
                    </a:solidFill>
                  </a:tcPr>
                </a:tc>
              </a:tr>
              <a:tr h="352425">
                <a:tc rowSpan="3">
                  <a:txBody>
                    <a:bodyPr/>
                    <a:lstStyle/>
                    <a:p>
                      <a:pPr indent="0" algn="ctr">
                        <a:buNone/>
                      </a:pPr>
                      <a:r>
                        <a:rPr lang="zh-CN" sz="1800" b="1">
                          <a:solidFill>
                            <a:srgbClr val="000000"/>
                          </a:solidFill>
                          <a:latin typeface="楷体" panose="02010609060101010101" charset="-122"/>
                          <a:ea typeface="楷体" panose="02010609060101010101" charset="-122"/>
                        </a:rPr>
                        <a:t>中子束开关</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短暂停机期间，出现1次</a:t>
                      </a:r>
                      <a:r>
                        <a:rPr lang="zh-CN" sz="1600" b="1">
                          <a:solidFill>
                            <a:srgbClr val="FF0000"/>
                          </a:solidFill>
                          <a:latin typeface="楷体" panose="02010609060101010101" charset="-122"/>
                          <a:ea typeface="楷体" panose="02010609060101010101" charset="-122"/>
                          <a:cs typeface="楷体" panose="02010609060101010101" charset="-122"/>
                        </a:rPr>
                        <a:t>水压系统主泵自动关闭</a:t>
                      </a:r>
                      <a:r>
                        <a:rPr lang="zh-CN" sz="1600" b="1">
                          <a:solidFill>
                            <a:srgbClr val="000000"/>
                          </a:solidFill>
                          <a:latin typeface="楷体" panose="02010609060101010101" charset="-122"/>
                          <a:ea typeface="楷体" panose="02010609060101010101" charset="-122"/>
                          <a:cs typeface="楷体" panose="02010609060101010101" charset="-122"/>
                        </a:rPr>
                        <a:t>情况</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经排查</a:t>
                      </a:r>
                      <a:r>
                        <a:rPr lang="zh-CN" sz="1600" b="1">
                          <a:solidFill>
                            <a:srgbClr val="FF0000"/>
                          </a:solidFill>
                          <a:latin typeface="楷体" panose="02010609060101010101" charset="-122"/>
                          <a:ea typeface="楷体" panose="02010609060101010101" charset="-122"/>
                          <a:cs typeface="楷体" panose="02010609060101010101" charset="-122"/>
                        </a:rPr>
                        <a:t>尚未查明具体原因</a:t>
                      </a:r>
                      <a:r>
                        <a:rPr lang="zh-CN" sz="1600" b="1">
                          <a:solidFill>
                            <a:srgbClr val="000000"/>
                          </a:solidFill>
                          <a:latin typeface="楷体" panose="02010609060101010101" charset="-122"/>
                          <a:ea typeface="楷体" panose="02010609060101010101" charset="-122"/>
                          <a:cs typeface="楷体" panose="02010609060101010101" charset="-122"/>
                        </a:rPr>
                        <a:t>，重新启动后恢复正常工作。</a:t>
                      </a:r>
                      <a:r>
                        <a:rPr lang="zh-CN" sz="1600" b="1">
                          <a:solidFill>
                            <a:srgbClr val="FF0000"/>
                          </a:solidFill>
                          <a:latin typeface="楷体" panose="02010609060101010101" charset="-122"/>
                          <a:ea typeface="楷体" panose="02010609060101010101" charset="-122"/>
                          <a:cs typeface="楷体" panose="02010609060101010101" charset="-122"/>
                        </a:rPr>
                        <a:t>完善配置泵站远程监测及报警系统</a:t>
                      </a:r>
                      <a:r>
                        <a:rPr lang="zh-CN" sz="1600" b="1">
                          <a:solidFill>
                            <a:srgbClr val="000000"/>
                          </a:solidFill>
                          <a:latin typeface="楷体" panose="02010609060101010101" charset="-122"/>
                          <a:ea typeface="楷体" panose="02010609060101010101" charset="-122"/>
                          <a:cs typeface="楷体" panose="02010609060101010101" charset="-122"/>
                        </a:rPr>
                        <a:t>，并配置关/停泵监测，重点关注后期运行情况</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r>
              <a:tr h="513715">
                <a:tc vMerge="1">
                  <a:txBody>
                    <a:bodyPr/>
                    <a:lstStyle/>
                    <a:p>
                      <a:endParaRPr lang="zh-CN"/>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短暂停机期间，2#shutter由于处于开状态，期间</a:t>
                      </a:r>
                      <a:r>
                        <a:rPr lang="zh-CN" sz="1600" b="1">
                          <a:solidFill>
                            <a:srgbClr val="FF0000"/>
                          </a:solidFill>
                          <a:latin typeface="楷体" panose="02010609060101010101" charset="-122"/>
                          <a:ea typeface="楷体" panose="02010609060101010101" charset="-122"/>
                          <a:cs typeface="楷体" panose="02010609060101010101" charset="-122"/>
                        </a:rPr>
                        <a:t>PPS更新程序时造成自动运行故障</a:t>
                      </a:r>
                      <a:endParaRPr lang="zh-CN" altLang="en-US" sz="1600" b="1">
                        <a:solidFill>
                          <a:srgbClr val="FF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查明原因后，手动恢复shutter后正常工作，为确保安全，</a:t>
                      </a:r>
                      <a:r>
                        <a:rPr lang="zh-CN" sz="1600" b="1">
                          <a:solidFill>
                            <a:srgbClr val="FF0000"/>
                          </a:solidFill>
                          <a:latin typeface="楷体" panose="02010609060101010101" charset="-122"/>
                          <a:ea typeface="楷体" panose="02010609060101010101" charset="-122"/>
                          <a:cs typeface="楷体" panose="02010609060101010101" charset="-122"/>
                        </a:rPr>
                        <a:t>在停机期间shutter应保持关闭状态，已写入靶站关机流程章程内</a:t>
                      </a:r>
                      <a:endParaRPr lang="zh-CN" altLang="en-US" sz="1600" b="1">
                        <a:solidFill>
                          <a:srgbClr val="FF0000"/>
                        </a:solidFill>
                        <a:latin typeface="楷体" panose="02010609060101010101" charset="-122"/>
                        <a:ea typeface="楷体" panose="02010609060101010101" charset="-122"/>
                        <a:cs typeface="楷体" panose="02010609060101010101" charset="-122"/>
                      </a:endParaRPr>
                    </a:p>
                  </a:txBody>
                  <a:tcPr anchor="ctr"/>
                </a:tc>
              </a:tr>
              <a:tr h="665480">
                <a:tc vMerge="1">
                  <a:txBody>
                    <a:bodyPr/>
                    <a:lstStyle/>
                    <a:p>
                      <a:endParaRPr lang="zh-CN"/>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运行中</a:t>
                      </a:r>
                      <a:r>
                        <a:rPr lang="zh-CN" sz="1600" b="1">
                          <a:solidFill>
                            <a:srgbClr val="FF0000"/>
                          </a:solidFill>
                          <a:latin typeface="楷体" panose="02010609060101010101" charset="-122"/>
                          <a:ea typeface="楷体" panose="02010609060101010101" charset="-122"/>
                          <a:cs typeface="楷体" panose="02010609060101010101" charset="-122"/>
                        </a:rPr>
                        <a:t>4#控制内PLC模块IOC通讯网线接头松动</a:t>
                      </a:r>
                      <a:r>
                        <a:rPr lang="zh-CN" sz="1600" b="1">
                          <a:solidFill>
                            <a:srgbClr val="000000"/>
                          </a:solidFill>
                          <a:latin typeface="楷体" panose="02010609060101010101" charset="-122"/>
                          <a:ea typeface="楷体" panose="02010609060101010101" charset="-122"/>
                          <a:cs typeface="楷体" panose="02010609060101010101" charset="-122"/>
                        </a:rPr>
                        <a:t>造成中控室界面显示状态错误</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rPr>
                        <a:t>查明原因后，重新制作接头恢复正常，</a:t>
                      </a:r>
                      <a:r>
                        <a:rPr lang="zh-CN" sz="1600" b="1">
                          <a:solidFill>
                            <a:srgbClr val="FF0000"/>
                          </a:solidFill>
                          <a:latin typeface="楷体" panose="02010609060101010101" charset="-122"/>
                          <a:ea typeface="楷体" panose="02010609060101010101" charset="-122"/>
                        </a:rPr>
                        <a:t>已统一将各控制柜内网线接头重新制作</a:t>
                      </a:r>
                      <a:endParaRPr lang="zh-CN" altLang="en-US" sz="1600" b="1">
                        <a:solidFill>
                          <a:srgbClr val="FF0000"/>
                        </a:solidFill>
                        <a:latin typeface="楷体" panose="02010609060101010101" charset="-122"/>
                        <a:ea typeface="楷体" panose="02010609060101010101" charset="-122"/>
                      </a:endParaRPr>
                    </a:p>
                  </a:txBody>
                  <a:tcPr anchor="ctr"/>
                </a:tc>
              </a:tr>
              <a:tr h="659130">
                <a:tc>
                  <a:txBody>
                    <a:bodyPr/>
                    <a:lstStyle/>
                    <a:p>
                      <a:pPr indent="0" algn="ctr">
                        <a:buNone/>
                      </a:pPr>
                      <a:r>
                        <a:rPr lang="zh-CN" sz="1800" b="1">
                          <a:solidFill>
                            <a:srgbClr val="000000"/>
                          </a:solidFill>
                          <a:latin typeface="楷体" panose="02010609060101010101" charset="-122"/>
                          <a:ea typeface="楷体" panose="02010609060101010101" charset="-122"/>
                        </a:rPr>
                        <a:t>控制</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dirty="0">
                          <a:solidFill>
                            <a:srgbClr val="000000"/>
                          </a:solidFill>
                          <a:latin typeface="楷体" panose="02010609060101010101" charset="-122"/>
                          <a:ea typeface="楷体" panose="02010609060101010101" charset="-122"/>
                          <a:cs typeface="楷体" panose="02010609060101010101" charset="-122"/>
                        </a:rPr>
                        <a:t>谱仪桌面台式机死机2次</a:t>
                      </a:r>
                      <a:endParaRPr lang="zh-CN" altLang="en-US" sz="1600" b="1" dirty="0">
                        <a:solidFill>
                          <a:srgbClr val="000000"/>
                        </a:solidFill>
                        <a:latin typeface="楷体" panose="02010609060101010101" charset="-122"/>
                        <a:ea typeface="楷体" panose="02010609060101010101" charset="-122"/>
                        <a:cs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rPr>
                        <a:t>硬件与操作系统兼容性问题，更换电脑后解决</a:t>
                      </a:r>
                      <a:endParaRPr lang="zh-CN" altLang="en-US" sz="1600" b="1">
                        <a:solidFill>
                          <a:srgbClr val="000000"/>
                        </a:solidFill>
                        <a:latin typeface="楷体" panose="02010609060101010101" charset="-122"/>
                        <a:ea typeface="楷体" panose="02010609060101010101" charset="-122"/>
                      </a:endParaRPr>
                    </a:p>
                  </a:txBody>
                  <a:tcPr anchor="ctr"/>
                </a:tc>
              </a:tr>
              <a:tr h="777240">
                <a:tc rowSpan="2">
                  <a:txBody>
                    <a:bodyPr/>
                    <a:lstStyle/>
                    <a:p>
                      <a:pPr indent="0" algn="ctr">
                        <a:buNone/>
                      </a:pPr>
                      <a:r>
                        <a:rPr lang="zh-CN" sz="1800" b="1">
                          <a:solidFill>
                            <a:srgbClr val="000000"/>
                          </a:solidFill>
                          <a:latin typeface="楷体" panose="02010609060101010101" charset="-122"/>
                          <a:ea typeface="楷体" panose="02010609060101010101" charset="-122"/>
                        </a:rPr>
                        <a:t>水冷</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FF0000"/>
                          </a:solidFill>
                          <a:latin typeface="楷体" panose="02010609060101010101" charset="-122"/>
                          <a:ea typeface="楷体" panose="02010609060101010101" charset="-122"/>
                        </a:rPr>
                        <a:t>管道系统整体振动较低，局部振动严重</a:t>
                      </a:r>
                      <a:endParaRPr lang="zh-CN" altLang="en-US" sz="1600" b="1">
                        <a:solidFill>
                          <a:srgbClr val="FF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FF0000"/>
                          </a:solidFill>
                          <a:latin typeface="楷体" panose="02010609060101010101" charset="-122"/>
                          <a:ea typeface="楷体" panose="02010609060101010101" charset="-122"/>
                        </a:rPr>
                        <a:t>增加阻尼器</a:t>
                      </a:r>
                      <a:endParaRPr lang="zh-CN" altLang="en-US" sz="1600" b="1">
                        <a:solidFill>
                          <a:srgbClr val="FF0000"/>
                        </a:solidFill>
                        <a:latin typeface="楷体" panose="02010609060101010101" charset="-122"/>
                        <a:ea typeface="楷体" panose="02010609060101010101" charset="-122"/>
                      </a:endParaRPr>
                    </a:p>
                  </a:txBody>
                  <a:tcPr anchor="ctr"/>
                </a:tc>
              </a:tr>
              <a:tr h="687070">
                <a:tc vMerge="1">
                  <a:txBody>
                    <a:bodyPr/>
                    <a:lstStyle/>
                    <a:p>
                      <a:endParaRPr lang="zh-CN"/>
                    </a:p>
                  </a:txBody>
                  <a:tcPr anchor="ctr"/>
                </a:tc>
                <a:tc>
                  <a:txBody>
                    <a:bodyPr/>
                    <a:lstStyle/>
                    <a:p>
                      <a:pPr indent="0">
                        <a:buNone/>
                      </a:pPr>
                      <a:r>
                        <a:rPr lang="zh-CN" sz="1600" b="1">
                          <a:solidFill>
                            <a:srgbClr val="000000"/>
                          </a:solidFill>
                          <a:latin typeface="楷体" panose="02010609060101010101" charset="-122"/>
                          <a:ea typeface="楷体" panose="02010609060101010101" charset="-122"/>
                        </a:rPr>
                        <a:t>保护气排气需由人工转自动</a:t>
                      </a:r>
                      <a:endParaRPr lang="zh-CN" altLang="en-US" sz="16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000000"/>
                          </a:solidFill>
                          <a:latin typeface="楷体" panose="02010609060101010101" charset="-122"/>
                          <a:ea typeface="楷体" panose="02010609060101010101" charset="-122"/>
                          <a:cs typeface="楷体" panose="02010609060101010101" charset="-122"/>
                        </a:rPr>
                        <a:t>2018年4月加入自动功能</a:t>
                      </a:r>
                      <a:endParaRPr lang="zh-CN" altLang="en-US" sz="1600" b="1">
                        <a:solidFill>
                          <a:srgbClr val="000000"/>
                        </a:solidFill>
                        <a:latin typeface="楷体" panose="02010609060101010101" charset="-122"/>
                        <a:ea typeface="楷体" panose="02010609060101010101" charset="-122"/>
                        <a:cs typeface="楷体" panose="02010609060101010101" charset="-122"/>
                      </a:endParaRPr>
                    </a:p>
                  </a:txBody>
                  <a:tcPr anchor="ctr"/>
                </a:tc>
              </a:tr>
              <a:tr h="687070">
                <a:tc>
                  <a:txBody>
                    <a:bodyPr/>
                    <a:lstStyle/>
                    <a:p>
                      <a:pPr indent="0" algn="ctr">
                        <a:buNone/>
                      </a:pPr>
                      <a:r>
                        <a:rPr lang="zh-CN" sz="1800" b="1">
                          <a:solidFill>
                            <a:srgbClr val="000000"/>
                          </a:solidFill>
                          <a:latin typeface="楷体" panose="02010609060101010101" charset="-122"/>
                          <a:ea typeface="楷体" panose="02010609060101010101" charset="-122"/>
                        </a:rPr>
                        <a:t>工艺</a:t>
                      </a:r>
                      <a:endParaRPr lang="zh-CN" altLang="en-US" sz="18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a:solidFill>
                            <a:srgbClr val="FF0000"/>
                          </a:solidFill>
                          <a:latin typeface="楷体" panose="02010609060101010101" charset="-122"/>
                          <a:ea typeface="楷体" panose="02010609060101010101" charset="-122"/>
                        </a:rPr>
                        <a:t>谱仪大厅屋面频繁漏水</a:t>
                      </a:r>
                      <a:r>
                        <a:rPr lang="zh-CN" sz="1600" b="1">
                          <a:solidFill>
                            <a:srgbClr val="000000"/>
                          </a:solidFill>
                          <a:latin typeface="楷体" panose="02010609060101010101" charset="-122"/>
                          <a:ea typeface="楷体" panose="02010609060101010101" charset="-122"/>
                        </a:rPr>
                        <a:t>，屋面铝板连接的密封胶老化、排水沟焊缝位置漏水</a:t>
                      </a:r>
                      <a:endParaRPr lang="zh-CN" altLang="en-US" sz="1600" b="1">
                        <a:solidFill>
                          <a:srgbClr val="000000"/>
                        </a:solidFill>
                        <a:latin typeface="楷体" panose="02010609060101010101" charset="-122"/>
                        <a:ea typeface="楷体" panose="02010609060101010101" charset="-122"/>
                      </a:endParaRPr>
                    </a:p>
                  </a:txBody>
                  <a:tcPr anchor="ctr"/>
                </a:tc>
                <a:tc>
                  <a:txBody>
                    <a:bodyPr/>
                    <a:lstStyle/>
                    <a:p>
                      <a:pPr indent="0">
                        <a:buNone/>
                      </a:pPr>
                      <a:r>
                        <a:rPr lang="zh-CN" sz="1600" b="1" dirty="0">
                          <a:solidFill>
                            <a:srgbClr val="000000"/>
                          </a:solidFill>
                          <a:latin typeface="楷体" panose="02010609060101010101" charset="-122"/>
                          <a:ea typeface="楷体" panose="02010609060101010101" charset="-122"/>
                        </a:rPr>
                        <a:t>上报分部协调解决</a:t>
                      </a:r>
                      <a:endParaRPr lang="zh-CN" altLang="en-US" sz="1600" b="1" dirty="0">
                        <a:solidFill>
                          <a:srgbClr val="000000"/>
                        </a:solidFill>
                        <a:latin typeface="楷体" panose="02010609060101010101" charset="-122"/>
                        <a:ea typeface="楷体" panose="02010609060101010101" charset="-122"/>
                      </a:endParaRPr>
                    </a:p>
                  </a:txBody>
                  <a:tcPr anchor="ctr"/>
                </a:tc>
              </a:tr>
            </a:tbl>
          </a:graphicData>
        </a:graphic>
      </p:graphicFrame>
    </p:spTree>
    <p:extLst>
      <p:ext uri="{BB962C8B-B14F-4D97-AF65-F5344CB8AC3E}">
        <p14:creationId xmlns:p14="http://schemas.microsoft.com/office/powerpoint/2010/main" val="575503686"/>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692275" y="260350"/>
            <a:ext cx="0" cy="36718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23850" y="1557338"/>
            <a:ext cx="42497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00" name="TextBox 39"/>
          <p:cNvSpPr txBox="1">
            <a:spLocks noChangeArrowheads="1"/>
          </p:cNvSpPr>
          <p:nvPr/>
        </p:nvSpPr>
        <p:spPr bwMode="auto">
          <a:xfrm>
            <a:off x="395288" y="762000"/>
            <a:ext cx="1152525" cy="646113"/>
          </a:xfrm>
          <a:prstGeom prst="rect">
            <a:avLst/>
          </a:prstGeom>
          <a:solidFill>
            <a:srgbClr val="0070C0"/>
          </a:solidFill>
          <a:ln w="9525">
            <a:noFill/>
            <a:miter lim="800000"/>
            <a:headEnd/>
            <a:tailEnd/>
          </a:ln>
        </p:spPr>
        <p:txBody>
          <a:bodyPr>
            <a:spAutoFit/>
          </a:bodyPr>
          <a:lstStyle/>
          <a:p>
            <a:pPr algn="ctr" eaLnBrk="1" hangingPunct="1"/>
            <a:r>
              <a:rPr lang="zh-CN" altLang="en-US" sz="3600">
                <a:solidFill>
                  <a:schemeClr val="bg1"/>
                </a:solidFill>
                <a:latin typeface="Franklin Gothic Medium" pitchFamily="34" charset="0"/>
                <a:ea typeface="微软雅黑" pitchFamily="34" charset="-122"/>
              </a:rPr>
              <a:t>目录</a:t>
            </a:r>
          </a:p>
        </p:txBody>
      </p:sp>
      <p:sp>
        <p:nvSpPr>
          <p:cNvPr id="13" name="标题 1"/>
          <p:cNvSpPr txBox="1"/>
          <p:nvPr/>
        </p:nvSpPr>
        <p:spPr bwMode="auto">
          <a:xfrm>
            <a:off x="2327448" y="2492896"/>
            <a:ext cx="8077200" cy="3429000"/>
          </a:xfrm>
          <a:prstGeom prst="rect">
            <a:avLst/>
          </a:prstGeom>
          <a:noFill/>
          <a:ln w="9525">
            <a:noFill/>
            <a:miter lim="800000"/>
          </a:ln>
        </p:spPr>
        <p:txBody>
          <a:bodyPr anchor="ctr"/>
          <a:lstStyle/>
          <a:p>
            <a:pPr marL="342900" indent="-342900">
              <a:lnSpc>
                <a:spcPct val="150000"/>
              </a:lnSpc>
              <a:buFontTx/>
              <a:buChar char="•"/>
            </a:pPr>
            <a:r>
              <a:rPr lang="zh-CN" altLang="en-US" sz="3200" b="1" dirty="0">
                <a:solidFill>
                  <a:schemeClr val="tx2">
                    <a:lumMod val="60000"/>
                    <a:lumOff val="40000"/>
                  </a:schemeClr>
                </a:solidFill>
                <a:latin typeface="Impact" pitchFamily="34" charset="0"/>
                <a:ea typeface="微软雅黑" pitchFamily="34" charset="-122"/>
              </a:rPr>
              <a:t>靶站谱仪调试运行历程</a:t>
            </a:r>
          </a:p>
          <a:p>
            <a:pPr marL="342900" indent="-342900">
              <a:lnSpc>
                <a:spcPct val="150000"/>
              </a:lnSpc>
              <a:buFontTx/>
              <a:buChar char="•"/>
            </a:pPr>
            <a:r>
              <a:rPr lang="zh-CN" altLang="en-US" sz="3200" b="1" dirty="0">
                <a:solidFill>
                  <a:schemeClr val="tx2">
                    <a:lumMod val="20000"/>
                    <a:lumOff val="80000"/>
                  </a:schemeClr>
                </a:solidFill>
                <a:latin typeface="Impact" pitchFamily="34" charset="0"/>
                <a:ea typeface="微软雅黑" pitchFamily="34" charset="-122"/>
                <a:sym typeface="+mn-ea"/>
              </a:rPr>
              <a:t>靶站谱仪调试运行情况</a:t>
            </a:r>
          </a:p>
          <a:p>
            <a:pPr marL="800100" lvl="1" indent="-342900">
              <a:lnSpc>
                <a:spcPct val="150000"/>
              </a:lnSpc>
              <a:buFont typeface="Symbol" charset="2"/>
              <a:buChar char="-"/>
            </a:pPr>
            <a:r>
              <a:rPr lang="zh-CN" altLang="en-US" sz="2800" b="1" dirty="0">
                <a:solidFill>
                  <a:schemeClr val="tx2">
                    <a:lumMod val="20000"/>
                    <a:lumOff val="80000"/>
                  </a:schemeClr>
                </a:solidFill>
                <a:latin typeface="Impact" pitchFamily="34" charset="0"/>
                <a:ea typeface="微软雅黑" pitchFamily="34" charset="-122"/>
              </a:rPr>
              <a:t>调试运行</a:t>
            </a:r>
            <a:endParaRPr lang="en-US" altLang="zh-CN" sz="2800" b="1" dirty="0">
              <a:solidFill>
                <a:schemeClr val="tx2">
                  <a:lumMod val="20000"/>
                  <a:lumOff val="80000"/>
                </a:schemeClr>
              </a:solidFill>
              <a:latin typeface="Impact" pitchFamily="34" charset="0"/>
              <a:ea typeface="微软雅黑" pitchFamily="34" charset="-122"/>
            </a:endParaRPr>
          </a:p>
          <a:p>
            <a:pPr marL="800100" lvl="1" indent="-342900">
              <a:lnSpc>
                <a:spcPct val="150000"/>
              </a:lnSpc>
              <a:buFont typeface="Symbol" charset="2"/>
              <a:buChar char="-"/>
            </a:pPr>
            <a:r>
              <a:rPr lang="zh-CN" altLang="en-US" sz="2800" b="1" dirty="0">
                <a:solidFill>
                  <a:schemeClr val="tx2">
                    <a:lumMod val="20000"/>
                    <a:lumOff val="80000"/>
                  </a:schemeClr>
                </a:solidFill>
                <a:latin typeface="Impact" pitchFamily="34" charset="0"/>
                <a:ea typeface="微软雅黑" pitchFamily="34" charset="-122"/>
              </a:rPr>
              <a:t>辐射安全</a:t>
            </a:r>
          </a:p>
          <a:p>
            <a:pPr marL="800100" lvl="1" indent="-342900">
              <a:lnSpc>
                <a:spcPct val="150000"/>
              </a:lnSpc>
              <a:buFont typeface="Symbol" charset="2"/>
              <a:buChar char="-"/>
            </a:pPr>
            <a:r>
              <a:rPr lang="zh-CN" altLang="en-US" sz="2800" b="1" dirty="0">
                <a:solidFill>
                  <a:schemeClr val="tx2">
                    <a:lumMod val="20000"/>
                    <a:lumOff val="80000"/>
                  </a:schemeClr>
                </a:solidFill>
                <a:latin typeface="Impact" pitchFamily="34" charset="0"/>
                <a:ea typeface="微软雅黑" pitchFamily="34" charset="-122"/>
                <a:sym typeface="+mn-ea"/>
              </a:rPr>
              <a:t>维护检修</a:t>
            </a:r>
          </a:p>
          <a:p>
            <a:pPr marL="800100" lvl="1" indent="-342900">
              <a:lnSpc>
                <a:spcPct val="150000"/>
              </a:lnSpc>
              <a:buFont typeface="Symbol" charset="2"/>
              <a:buChar char="-"/>
            </a:pPr>
            <a:r>
              <a:rPr lang="zh-CN" altLang="en-US" sz="2800" b="1" dirty="0">
                <a:solidFill>
                  <a:schemeClr val="tx2">
                    <a:lumMod val="20000"/>
                    <a:lumOff val="80000"/>
                  </a:schemeClr>
                </a:solidFill>
                <a:latin typeface="Impact" pitchFamily="34" charset="0"/>
                <a:ea typeface="微软雅黑" pitchFamily="34" charset="-122"/>
              </a:rPr>
              <a:t>用户工作</a:t>
            </a:r>
          </a:p>
          <a:p>
            <a:pPr marL="342900" indent="-342900">
              <a:lnSpc>
                <a:spcPct val="150000"/>
              </a:lnSpc>
              <a:buFontTx/>
              <a:buChar char="•"/>
            </a:pPr>
            <a:r>
              <a:rPr lang="zh-CN" altLang="en-US" sz="3200" b="1" dirty="0">
                <a:solidFill>
                  <a:schemeClr val="tx2">
                    <a:lumMod val="20000"/>
                    <a:lumOff val="80000"/>
                  </a:schemeClr>
                </a:solidFill>
                <a:latin typeface="Impact" pitchFamily="34" charset="0"/>
                <a:ea typeface="微软雅黑" pitchFamily="34" charset="-122"/>
              </a:rPr>
              <a:t>下一步计划</a:t>
            </a:r>
          </a:p>
          <a:p>
            <a:pPr marL="342900" indent="-342900">
              <a:lnSpc>
                <a:spcPct val="150000"/>
              </a:lnSpc>
              <a:buFontTx/>
              <a:buChar char="•"/>
            </a:pPr>
            <a:endParaRPr lang="en-US" altLang="zh-CN" sz="3200" b="1" dirty="0">
              <a:solidFill>
                <a:schemeClr val="tx2">
                  <a:lumMod val="60000"/>
                  <a:lumOff val="40000"/>
                </a:schemeClr>
              </a:solidFill>
              <a:latin typeface="Impact" pitchFamily="34" charset="0"/>
              <a:ea typeface="微软雅黑" pitchFamily="34" charset="-122"/>
            </a:endParaRPr>
          </a:p>
        </p:txBody>
      </p:sp>
    </p:spTree>
    <p:custDataLst>
      <p:tags r:id="rId1"/>
    </p:custDataLst>
  </p:cSld>
  <p:clrMapOvr>
    <a:masterClrMapping/>
  </p:clrMapOvr>
  <p:transition xmlns:p14="http://schemas.microsoft.com/office/powerpoint/2010/main" advTm="33719"/>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1">
            <a:extLst>
              <a:ext uri="{FF2B5EF4-FFF2-40B4-BE49-F238E27FC236}">
                <a16:creationId xmlns="" xmlns:a16="http://schemas.microsoft.com/office/drawing/2014/main" id="{782BE7E7-1085-4163-8091-3DE71390515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宋体" panose="02010600030101010101" pitchFamily="2" charset="-122"/>
              </a:defRPr>
            </a:lvl1pPr>
            <a:lvl2pPr marL="742950" indent="-285750">
              <a:defRPr kumimoji="1" sz="1400">
                <a:solidFill>
                  <a:schemeClr val="tx1"/>
                </a:solidFill>
                <a:latin typeface="Arial" panose="020B0604020202020204" pitchFamily="34" charset="0"/>
                <a:ea typeface="宋体" panose="02010600030101010101" pitchFamily="2" charset="-122"/>
              </a:defRPr>
            </a:lvl2pPr>
            <a:lvl3pPr marL="1143000" indent="-228600">
              <a:defRPr kumimoji="1" sz="1400">
                <a:solidFill>
                  <a:schemeClr val="tx1"/>
                </a:solidFill>
                <a:latin typeface="Arial" panose="020B0604020202020204" pitchFamily="34" charset="0"/>
                <a:ea typeface="宋体" panose="02010600030101010101" pitchFamily="2" charset="-122"/>
              </a:defRPr>
            </a:lvl3pPr>
            <a:lvl4pPr marL="1600200" indent="-228600">
              <a:defRPr kumimoji="1" sz="1400">
                <a:solidFill>
                  <a:schemeClr val="tx1"/>
                </a:solidFill>
                <a:latin typeface="Arial" panose="020B0604020202020204" pitchFamily="34" charset="0"/>
                <a:ea typeface="宋体" panose="02010600030101010101" pitchFamily="2" charset="-122"/>
              </a:defRPr>
            </a:lvl4pPr>
            <a:lvl5pPr marL="2057400" indent="-228600">
              <a:defRPr kumimoji="1" sz="1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9pPr>
          </a:lstStyle>
          <a:p>
            <a:fld id="{42EB7E7E-4991-4259-9538-ECD5C60F2411}" type="slidenum">
              <a:rPr kumimoji="0" lang="en-US" altLang="zh-CN" sz="900">
                <a:solidFill>
                  <a:srgbClr val="4D5E68"/>
                </a:solidFill>
                <a:latin typeface="Impact" panose="020B0806030902050204" pitchFamily="34" charset="0"/>
              </a:rPr>
              <a:pPr/>
              <a:t>20</a:t>
            </a:fld>
            <a:endParaRPr kumimoji="0" lang="en-US" altLang="zh-CN" sz="900">
              <a:solidFill>
                <a:srgbClr val="4D5E68"/>
              </a:solidFill>
              <a:latin typeface="Impact" panose="020B0806030902050204" pitchFamily="34" charset="0"/>
            </a:endParaRPr>
          </a:p>
        </p:txBody>
      </p:sp>
      <p:sp>
        <p:nvSpPr>
          <p:cNvPr id="15363" name="灯片编号占位符 3">
            <a:extLst>
              <a:ext uri="{FF2B5EF4-FFF2-40B4-BE49-F238E27FC236}">
                <a16:creationId xmlns="" xmlns:a16="http://schemas.microsoft.com/office/drawing/2014/main" id="{5ABF8955-25C0-4930-A177-D9D59C71794C}"/>
              </a:ext>
            </a:extLst>
          </p:cNvPr>
          <p:cNvSpPr txBox="1">
            <a:spLocks noGrp="1" noChangeArrowheads="1"/>
          </p:cNvSpPr>
          <p:nvPr/>
        </p:nvSpPr>
        <p:spPr bwMode="auto">
          <a:xfrm>
            <a:off x="8229600" y="6524625"/>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宋体" panose="02010600030101010101" pitchFamily="2" charset="-122"/>
              </a:defRPr>
            </a:lvl1pPr>
            <a:lvl2pPr marL="742950" indent="-285750">
              <a:defRPr kumimoji="1" sz="1400">
                <a:solidFill>
                  <a:schemeClr val="tx1"/>
                </a:solidFill>
                <a:latin typeface="Arial" panose="020B0604020202020204" pitchFamily="34" charset="0"/>
                <a:ea typeface="宋体" panose="02010600030101010101" pitchFamily="2" charset="-122"/>
              </a:defRPr>
            </a:lvl2pPr>
            <a:lvl3pPr marL="1143000" indent="-228600">
              <a:defRPr kumimoji="1" sz="1400">
                <a:solidFill>
                  <a:schemeClr val="tx1"/>
                </a:solidFill>
                <a:latin typeface="Arial" panose="020B0604020202020204" pitchFamily="34" charset="0"/>
                <a:ea typeface="宋体" panose="02010600030101010101" pitchFamily="2" charset="-122"/>
              </a:defRPr>
            </a:lvl3pPr>
            <a:lvl4pPr marL="1600200" indent="-228600">
              <a:defRPr kumimoji="1" sz="1400">
                <a:solidFill>
                  <a:schemeClr val="tx1"/>
                </a:solidFill>
                <a:latin typeface="Arial" panose="020B0604020202020204" pitchFamily="34" charset="0"/>
                <a:ea typeface="宋体" panose="02010600030101010101" pitchFamily="2" charset="-122"/>
              </a:defRPr>
            </a:lvl4pPr>
            <a:lvl5pPr marL="2057400" indent="-228600">
              <a:defRPr kumimoji="1" sz="1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9pPr>
          </a:lstStyle>
          <a:p>
            <a:pPr algn="r" eaLnBrk="0" hangingPunct="0"/>
            <a:fld id="{ACEF88B8-57C0-4C6E-8230-4CC011C6EEE7}" type="slidenum">
              <a:rPr kumimoji="0" lang="en-US" altLang="zh-CN" sz="900">
                <a:solidFill>
                  <a:srgbClr val="4D5E68"/>
                </a:solidFill>
                <a:latin typeface="Impact" panose="020B0806030902050204" pitchFamily="34" charset="0"/>
              </a:rPr>
              <a:pPr algn="r" eaLnBrk="0" hangingPunct="0"/>
              <a:t>20</a:t>
            </a:fld>
            <a:endParaRPr kumimoji="0" lang="en-US" altLang="zh-CN" sz="900">
              <a:solidFill>
                <a:srgbClr val="4D5E68"/>
              </a:solidFill>
              <a:latin typeface="Impact" panose="020B0806030902050204" pitchFamily="34" charset="0"/>
            </a:endParaRPr>
          </a:p>
        </p:txBody>
      </p:sp>
      <p:pic>
        <p:nvPicPr>
          <p:cNvPr id="15369" name="Picture 15">
            <a:extLst>
              <a:ext uri="{FF2B5EF4-FFF2-40B4-BE49-F238E27FC236}">
                <a16:creationId xmlns="" xmlns:a16="http://schemas.microsoft.com/office/drawing/2014/main" id="{22265554-C484-4F1A-B96A-6BDF0604C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843" y="1360151"/>
            <a:ext cx="1534143" cy="204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图片 1">
            <a:extLst>
              <a:ext uri="{FF2B5EF4-FFF2-40B4-BE49-F238E27FC236}">
                <a16:creationId xmlns="" xmlns:a16="http://schemas.microsoft.com/office/drawing/2014/main" id="{C05B3B71-10F6-4DDB-B9A6-6E2CD390D1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89"/>
          <a:stretch/>
        </p:blipFill>
        <p:spPr bwMode="auto">
          <a:xfrm>
            <a:off x="5442594" y="1340768"/>
            <a:ext cx="3455988" cy="21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 xmlns:a16="http://schemas.microsoft.com/office/drawing/2014/main" id="{F3258ABF-3F35-4D77-B0EE-4EE044949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340768"/>
            <a:ext cx="3449886" cy="2065455"/>
          </a:xfrm>
          <a:prstGeom prst="rect">
            <a:avLst/>
          </a:prstGeom>
        </p:spPr>
      </p:pic>
      <p:sp>
        <p:nvSpPr>
          <p:cNvPr id="4" name="矩形 3">
            <a:extLst>
              <a:ext uri="{FF2B5EF4-FFF2-40B4-BE49-F238E27FC236}">
                <a16:creationId xmlns="" xmlns:a16="http://schemas.microsoft.com/office/drawing/2014/main" id="{6C682549-13E5-4FB0-A091-88A03254D87E}"/>
              </a:ext>
            </a:extLst>
          </p:cNvPr>
          <p:cNvSpPr/>
          <p:nvPr/>
        </p:nvSpPr>
        <p:spPr>
          <a:xfrm>
            <a:off x="323528" y="5380672"/>
            <a:ext cx="8820472" cy="1477328"/>
          </a:xfrm>
          <a:prstGeom prst="rect">
            <a:avLst/>
          </a:prstGeom>
        </p:spPr>
        <p:txBody>
          <a:bodyPr wrap="square">
            <a:spAutoFit/>
          </a:bodyPr>
          <a:lstStyle/>
          <a:p>
            <a:r>
              <a:rPr lang="en-US" altLang="zh-CN" b="1" dirty="0"/>
              <a:t>GPPD</a:t>
            </a:r>
            <a:r>
              <a:rPr lang="zh-CN" altLang="en-US" b="1" dirty="0"/>
              <a:t>于</a:t>
            </a:r>
            <a:r>
              <a:rPr lang="en-US" altLang="zh-CN" b="1" dirty="0">
                <a:solidFill>
                  <a:srgbClr val="FF0000"/>
                </a:solidFill>
              </a:rPr>
              <a:t>2017</a:t>
            </a:r>
            <a:r>
              <a:rPr lang="zh-CN" altLang="en-US" b="1" dirty="0">
                <a:solidFill>
                  <a:srgbClr val="FF0000"/>
                </a:solidFill>
              </a:rPr>
              <a:t>年</a:t>
            </a:r>
            <a:r>
              <a:rPr lang="en-US" altLang="zh-CN" b="1" dirty="0">
                <a:solidFill>
                  <a:srgbClr val="FF0000"/>
                </a:solidFill>
              </a:rPr>
              <a:t>8</a:t>
            </a:r>
            <a:r>
              <a:rPr lang="zh-CN" altLang="en-US" b="1" dirty="0">
                <a:solidFill>
                  <a:srgbClr val="FF0000"/>
                </a:solidFill>
              </a:rPr>
              <a:t>月</a:t>
            </a:r>
            <a:r>
              <a:rPr lang="zh-CN" altLang="en-US" b="1" dirty="0"/>
              <a:t>完成建造，</a:t>
            </a:r>
            <a:r>
              <a:rPr lang="en-US" altLang="zh-CN" b="1" dirty="0"/>
              <a:t>8-10</a:t>
            </a:r>
            <a:r>
              <a:rPr lang="zh-CN" altLang="en-US" b="1" dirty="0"/>
              <a:t>月完成全系统冷调试。</a:t>
            </a:r>
            <a:endParaRPr lang="en-US" altLang="zh-CN" b="1" dirty="0"/>
          </a:p>
          <a:p>
            <a:r>
              <a:rPr lang="en-US" altLang="zh-CN" b="1" dirty="0">
                <a:solidFill>
                  <a:srgbClr val="FF0000"/>
                </a:solidFill>
              </a:rPr>
              <a:t>2017</a:t>
            </a:r>
            <a:r>
              <a:rPr lang="zh-CN" altLang="en-US" b="1" dirty="0">
                <a:solidFill>
                  <a:srgbClr val="FF0000"/>
                </a:solidFill>
              </a:rPr>
              <a:t>年</a:t>
            </a:r>
            <a:r>
              <a:rPr lang="en-US" altLang="zh-CN" b="1" dirty="0">
                <a:solidFill>
                  <a:srgbClr val="FF0000"/>
                </a:solidFill>
              </a:rPr>
              <a:t>11</a:t>
            </a:r>
            <a:r>
              <a:rPr lang="zh-CN" altLang="en-US" b="1" dirty="0">
                <a:solidFill>
                  <a:srgbClr val="FF0000"/>
                </a:solidFill>
              </a:rPr>
              <a:t>月</a:t>
            </a:r>
            <a:r>
              <a:rPr lang="en-US" altLang="zh-CN" b="1" dirty="0">
                <a:solidFill>
                  <a:srgbClr val="FF0000"/>
                </a:solidFill>
              </a:rPr>
              <a:t>1-9</a:t>
            </a:r>
            <a:r>
              <a:rPr lang="zh-CN" altLang="en-US" b="1" dirty="0">
                <a:solidFill>
                  <a:srgbClr val="FF0000"/>
                </a:solidFill>
              </a:rPr>
              <a:t>日</a:t>
            </a:r>
            <a:r>
              <a:rPr lang="zh-CN" altLang="en-US" b="1" dirty="0"/>
              <a:t>开始带束联调，</a:t>
            </a:r>
            <a:r>
              <a:rPr lang="zh-CN" altLang="zh-CN" b="1" dirty="0"/>
              <a:t> </a:t>
            </a:r>
            <a:r>
              <a:rPr lang="zh-CN" altLang="en-US" b="1" dirty="0"/>
              <a:t>成功在高角、</a:t>
            </a:r>
            <a:r>
              <a:rPr lang="en-US" altLang="zh-CN" b="1" dirty="0"/>
              <a:t>90</a:t>
            </a:r>
            <a:r>
              <a:rPr lang="zh-CN" altLang="en-US" b="1" dirty="0"/>
              <a:t>度和低角三个探测器组观测到粉末标样</a:t>
            </a:r>
            <a:r>
              <a:rPr lang="en-US" altLang="zh-CN" b="1" dirty="0"/>
              <a:t>Si</a:t>
            </a:r>
            <a:r>
              <a:rPr lang="zh-CN" altLang="en-US" b="1" dirty="0"/>
              <a:t>衍射峰，峰形和分辨率拟合符合设计要求。</a:t>
            </a:r>
            <a:endParaRPr lang="en-US" altLang="zh-CN" b="1" dirty="0"/>
          </a:p>
          <a:p>
            <a:r>
              <a:rPr lang="en-US" altLang="zh-CN" b="1" dirty="0">
                <a:solidFill>
                  <a:srgbClr val="FF0000"/>
                </a:solidFill>
              </a:rPr>
              <a:t>2018</a:t>
            </a:r>
            <a:r>
              <a:rPr lang="zh-CN" altLang="en-US" b="1" dirty="0">
                <a:solidFill>
                  <a:srgbClr val="FF0000"/>
                </a:solidFill>
              </a:rPr>
              <a:t>年</a:t>
            </a:r>
            <a:r>
              <a:rPr lang="en-US" altLang="zh-CN" b="1" dirty="0">
                <a:solidFill>
                  <a:srgbClr val="FF0000"/>
                </a:solidFill>
              </a:rPr>
              <a:t>2</a:t>
            </a:r>
            <a:r>
              <a:rPr lang="zh-CN" altLang="en-US" b="1" dirty="0">
                <a:solidFill>
                  <a:srgbClr val="FF0000"/>
                </a:solidFill>
              </a:rPr>
              <a:t>月</a:t>
            </a:r>
            <a:r>
              <a:rPr lang="en-US" altLang="zh-CN" b="1" dirty="0">
                <a:solidFill>
                  <a:srgbClr val="FF0000"/>
                </a:solidFill>
              </a:rPr>
              <a:t>14</a:t>
            </a:r>
            <a:r>
              <a:rPr lang="zh-CN" altLang="en-US" b="1" dirty="0">
                <a:solidFill>
                  <a:srgbClr val="FF0000"/>
                </a:solidFill>
              </a:rPr>
              <a:t>日</a:t>
            </a:r>
            <a:r>
              <a:rPr lang="zh-CN" altLang="en-US" b="1" dirty="0"/>
              <a:t>开展了第一个用户样品实验，</a:t>
            </a:r>
            <a:r>
              <a:rPr lang="zh-CN" altLang="en-US" b="1" dirty="0" smtClean="0"/>
              <a:t>至今已完成</a:t>
            </a:r>
            <a:r>
              <a:rPr lang="en-US" altLang="zh-CN" b="1" dirty="0" smtClean="0"/>
              <a:t>9</a:t>
            </a:r>
            <a:r>
              <a:rPr lang="zh-CN" altLang="en-US" b="1" dirty="0" smtClean="0"/>
              <a:t>个单位</a:t>
            </a:r>
            <a:r>
              <a:rPr lang="en-US" altLang="zh-CN" b="1" dirty="0" smtClean="0"/>
              <a:t>13</a:t>
            </a:r>
            <a:r>
              <a:rPr lang="zh-CN" altLang="en-US" b="1" dirty="0" smtClean="0"/>
              <a:t>个课题组的</a:t>
            </a:r>
            <a:r>
              <a:rPr lang="en-US" altLang="zh-CN" b="1" dirty="0" smtClean="0"/>
              <a:t>18</a:t>
            </a:r>
            <a:r>
              <a:rPr lang="zh-CN" altLang="en-US" b="1" dirty="0" smtClean="0"/>
              <a:t>个用户样品实验测试</a:t>
            </a:r>
            <a:endParaRPr lang="zh-CN" altLang="en-US" dirty="0"/>
          </a:p>
        </p:txBody>
      </p:sp>
      <p:pic>
        <p:nvPicPr>
          <p:cNvPr id="22" name="图片 21">
            <a:extLst>
              <a:ext uri="{FF2B5EF4-FFF2-40B4-BE49-F238E27FC236}">
                <a16:creationId xmlns="" xmlns:a16="http://schemas.microsoft.com/office/drawing/2014/main" id="{EA6A391E-2B46-466D-B872-9E3DE5189FD0}"/>
              </a:ext>
            </a:extLst>
          </p:cNvPr>
          <p:cNvPicPr/>
          <p:nvPr/>
        </p:nvPicPr>
        <p:blipFill>
          <a:blip r:embed="rId5" cstate="print"/>
          <a:srcRect/>
          <a:stretch>
            <a:fillRect/>
          </a:stretch>
        </p:blipFill>
        <p:spPr bwMode="auto">
          <a:xfrm>
            <a:off x="5868144" y="3645024"/>
            <a:ext cx="2419899" cy="1575245"/>
          </a:xfrm>
          <a:prstGeom prst="rect">
            <a:avLst/>
          </a:prstGeom>
          <a:noFill/>
          <a:ln w="9525">
            <a:noFill/>
            <a:miter lim="800000"/>
            <a:headEnd/>
            <a:tailEnd/>
          </a:ln>
        </p:spPr>
      </p:pic>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6"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GPPD</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谱仪调试运行</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17" name="Picture 2" descr="E:\CSNS 2015-04-07\CSNS-Works\1 GPPD project\2017-12-05 2017年国际评审报告\pics\IMG_4081.JPG"/>
          <p:cNvPicPr>
            <a:picLocks noChangeAspect="1" noChangeArrowheads="1"/>
          </p:cNvPicPr>
          <p:nvPr/>
        </p:nvPicPr>
        <p:blipFill>
          <a:blip r:embed="rId7">
            <a:extLst>
              <a:ext uri="{28A0092B-C50C-407E-A947-70E740481C1C}">
                <a14:useLocalDpi xmlns:a14="http://schemas.microsoft.com/office/drawing/2010/main" val="0"/>
              </a:ext>
            </a:extLst>
          </a:blip>
          <a:srcRect t="23813" b="24593"/>
          <a:stretch>
            <a:fillRect/>
          </a:stretch>
        </p:blipFill>
        <p:spPr bwMode="auto">
          <a:xfrm>
            <a:off x="395536" y="3501008"/>
            <a:ext cx="4575833" cy="176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54529"/>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GPPD</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用户评价</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8" name="内容占位符 2"/>
          <p:cNvSpPr txBox="1">
            <a:spLocks/>
          </p:cNvSpPr>
          <p:nvPr/>
        </p:nvSpPr>
        <p:spPr>
          <a:xfrm>
            <a:off x="179512" y="1052736"/>
            <a:ext cx="8534053" cy="2759748"/>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spcBef>
                <a:spcPts val="0"/>
              </a:spcBef>
              <a:spcAft>
                <a:spcPts val="0"/>
              </a:spcAft>
            </a:pPr>
            <a:r>
              <a:rPr lang="en-US" altLang="zh-CN" sz="2000" dirty="0" smtClean="0">
                <a:latin typeface="楷体" panose="02010609060101010101" charset="-122"/>
                <a:ea typeface="楷体" panose="02010609060101010101" charset="-122"/>
                <a:cs typeface="楷体" panose="02010609060101010101" charset="-122"/>
              </a:rPr>
              <a:t>2018</a:t>
            </a:r>
            <a:r>
              <a:rPr lang="zh-CN" altLang="en-US" sz="2000" dirty="0" smtClean="0">
                <a:latin typeface="楷体" panose="02010609060101010101" charset="-122"/>
                <a:ea typeface="楷体" panose="02010609060101010101" charset="-122"/>
                <a:cs typeface="楷体" panose="02010609060101010101" charset="-122"/>
              </a:rPr>
              <a:t>、</a:t>
            </a:r>
            <a:r>
              <a:rPr lang="en-US" altLang="zh-CN" sz="2000" dirty="0" smtClean="0">
                <a:latin typeface="楷体" panose="02010609060101010101" charset="-122"/>
                <a:ea typeface="楷体" panose="02010609060101010101" charset="-122"/>
                <a:cs typeface="楷体" panose="02010609060101010101" charset="-122"/>
              </a:rPr>
              <a:t>4:</a:t>
            </a:r>
            <a:r>
              <a:rPr lang="zh-CN" altLang="en-US" sz="2000" dirty="0" smtClean="0">
                <a:latin typeface="楷体" panose="02010609060101010101" charset="-122"/>
                <a:ea typeface="楷体" panose="02010609060101010101" charset="-122"/>
                <a:cs typeface="楷体" panose="02010609060101010101" charset="-122"/>
              </a:rPr>
              <a:t>首批</a:t>
            </a:r>
            <a:r>
              <a:rPr lang="zh-CN" altLang="zh-CN" sz="2000" dirty="0" smtClean="0">
                <a:latin typeface="楷体" panose="02010609060101010101" charset="-122"/>
                <a:ea typeface="楷体" panose="02010609060101010101" charset="-122"/>
                <a:cs typeface="楷体" panose="02010609060101010101" charset="-122"/>
              </a:rPr>
              <a:t>实验对</a:t>
            </a:r>
            <a:r>
              <a:rPr lang="en-US" altLang="zh-CN" sz="2000" dirty="0" smtClean="0">
                <a:latin typeface="楷体" panose="02010609060101010101" charset="-122"/>
                <a:ea typeface="楷体" panose="02010609060101010101" charset="-122"/>
                <a:cs typeface="楷体" panose="02010609060101010101" charset="-122"/>
              </a:rPr>
              <a:t>7</a:t>
            </a:r>
            <a:r>
              <a:rPr lang="zh-CN" altLang="zh-CN" sz="2000" dirty="0" smtClean="0">
                <a:latin typeface="楷体" panose="02010609060101010101" charset="-122"/>
                <a:ea typeface="楷体" panose="02010609060101010101" charset="-122"/>
                <a:cs typeface="楷体" panose="02010609060101010101" charset="-122"/>
              </a:rPr>
              <a:t>个典型多晶粉末样品进行了实验评估，结果表明谱仪对晶体结构和磁有序结构的测定、轻元素和相邻过渡族元素的分辨、相变等信息的获取准确可靠，得到了用户的高度认可。</a:t>
            </a:r>
            <a:endParaRPr lang="en-US" altLang="zh-CN" sz="2000" dirty="0" smtClean="0">
              <a:latin typeface="楷体" panose="02010609060101010101" charset="-122"/>
              <a:ea typeface="楷体" panose="02010609060101010101" charset="-122"/>
              <a:cs typeface="楷体" panose="02010609060101010101" charset="-122"/>
            </a:endParaRPr>
          </a:p>
        </p:txBody>
      </p:sp>
      <p:grpSp>
        <p:nvGrpSpPr>
          <p:cNvPr id="9" name="组合 7"/>
          <p:cNvGrpSpPr/>
          <p:nvPr/>
        </p:nvGrpSpPr>
        <p:grpSpPr>
          <a:xfrm>
            <a:off x="1259632" y="2708920"/>
            <a:ext cx="2141081" cy="1425816"/>
            <a:chOff x="285720" y="3643314"/>
            <a:chExt cx="4786346" cy="3143272"/>
          </a:xfrm>
        </p:grpSpPr>
        <p:pic>
          <p:nvPicPr>
            <p:cNvPr id="16" name="Picture 5" descr="F:\CSNS-Works\1 GPPD project\！201710 GPPD谱仪调试\!用户实验\20180321物理所 胡凤霞 沈斐然\2018-03-22 延时实验数据5-8d8埃\Run ID 375 4.4K\监视器归一后\低角2.jpg"/>
            <p:cNvPicPr>
              <a:picLocks noChangeAspect="1" noChangeArrowheads="1"/>
            </p:cNvPicPr>
            <p:nvPr/>
          </p:nvPicPr>
          <p:blipFill>
            <a:blip r:embed="rId3" cstate="print"/>
            <a:srcRect t="8719" r="7178" b="3968"/>
            <a:stretch>
              <a:fillRect/>
            </a:stretch>
          </p:blipFill>
          <p:spPr bwMode="auto">
            <a:xfrm>
              <a:off x="285720" y="3643314"/>
              <a:ext cx="4786346" cy="3143272"/>
            </a:xfrm>
            <a:prstGeom prst="rect">
              <a:avLst/>
            </a:prstGeom>
            <a:noFill/>
          </p:spPr>
        </p:pic>
        <p:pic>
          <p:nvPicPr>
            <p:cNvPr id="17" name="Picture 6" descr="F:\CSNS-Works\1 GPPD project\！201710 GPPD谱仪调试\!用户实验\20180321物理所 胡凤霞 沈斐然\2018-03-22 延时实验数据5-8d8埃\Run ID 375 4.4K\监视器归一后\90-3.jpg"/>
            <p:cNvPicPr>
              <a:picLocks noChangeAspect="1" noChangeArrowheads="1"/>
            </p:cNvPicPr>
            <p:nvPr/>
          </p:nvPicPr>
          <p:blipFill>
            <a:blip r:embed="rId4" cstate="print"/>
            <a:srcRect l="38988" t="62806" r="43818" b="9610"/>
            <a:stretch>
              <a:fillRect/>
            </a:stretch>
          </p:blipFill>
          <p:spPr bwMode="auto">
            <a:xfrm>
              <a:off x="1357290" y="3857628"/>
              <a:ext cx="1594598" cy="1876050"/>
            </a:xfrm>
            <a:prstGeom prst="rect">
              <a:avLst/>
            </a:prstGeom>
            <a:noFill/>
          </p:spPr>
        </p:pic>
        <p:sp>
          <p:nvSpPr>
            <p:cNvPr id="18" name="TextBox 12"/>
            <p:cNvSpPr txBox="1"/>
            <p:nvPr/>
          </p:nvSpPr>
          <p:spPr>
            <a:xfrm>
              <a:off x="2181083" y="4392821"/>
              <a:ext cx="997456" cy="514718"/>
            </a:xfrm>
            <a:prstGeom prst="rect">
              <a:avLst/>
            </a:prstGeom>
            <a:noFill/>
          </p:spPr>
          <p:txBody>
            <a:bodyPr wrap="none" rtlCol="0">
              <a:spAutoFit/>
            </a:bodyPr>
            <a:lstStyle/>
            <a:p>
              <a:r>
                <a:rPr lang="en-US" altLang="zh-CN" sz="800" b="1" dirty="0">
                  <a:solidFill>
                    <a:srgbClr val="0000FF"/>
                  </a:solidFill>
                </a:rPr>
                <a:t>(101)</a:t>
              </a:r>
              <a:r>
                <a:rPr lang="en-US" altLang="zh-CN" sz="800" b="1" baseline="30000" dirty="0">
                  <a:solidFill>
                    <a:srgbClr val="0000FF"/>
                  </a:solidFill>
                </a:rPr>
                <a:t>+</a:t>
              </a:r>
              <a:endParaRPr lang="zh-CN" altLang="en-US" sz="800" b="1" baseline="30000" dirty="0">
                <a:solidFill>
                  <a:srgbClr val="0000FF"/>
                </a:solidFill>
              </a:endParaRPr>
            </a:p>
          </p:txBody>
        </p:sp>
        <p:sp>
          <p:nvSpPr>
            <p:cNvPr id="19" name="TextBox 13"/>
            <p:cNvSpPr txBox="1"/>
            <p:nvPr/>
          </p:nvSpPr>
          <p:spPr>
            <a:xfrm>
              <a:off x="1258677" y="4538294"/>
              <a:ext cx="959648" cy="514718"/>
            </a:xfrm>
            <a:prstGeom prst="rect">
              <a:avLst/>
            </a:prstGeom>
            <a:noFill/>
          </p:spPr>
          <p:txBody>
            <a:bodyPr wrap="none" rtlCol="0">
              <a:spAutoFit/>
            </a:bodyPr>
            <a:lstStyle/>
            <a:p>
              <a:r>
                <a:rPr lang="en-US" altLang="zh-CN" sz="800" b="1" dirty="0">
                  <a:solidFill>
                    <a:srgbClr val="0000FF"/>
                  </a:solidFill>
                </a:rPr>
                <a:t>(101)</a:t>
              </a:r>
              <a:r>
                <a:rPr lang="en-US" altLang="zh-CN" sz="800" b="1" baseline="30000" dirty="0">
                  <a:solidFill>
                    <a:srgbClr val="0000FF"/>
                  </a:solidFill>
                </a:rPr>
                <a:t>-</a:t>
              </a:r>
              <a:endParaRPr lang="zh-CN" altLang="en-US" sz="800" b="1" baseline="30000" dirty="0">
                <a:solidFill>
                  <a:srgbClr val="0000FF"/>
                </a:solidFill>
              </a:endParaRPr>
            </a:p>
          </p:txBody>
        </p:sp>
        <p:sp>
          <p:nvSpPr>
            <p:cNvPr id="20" name="TextBox 14"/>
            <p:cNvSpPr txBox="1"/>
            <p:nvPr/>
          </p:nvSpPr>
          <p:spPr>
            <a:xfrm>
              <a:off x="3463177" y="3786190"/>
              <a:ext cx="983708" cy="606632"/>
            </a:xfrm>
            <a:prstGeom prst="rect">
              <a:avLst/>
            </a:prstGeom>
            <a:noFill/>
          </p:spPr>
          <p:txBody>
            <a:bodyPr wrap="none" rtlCol="0">
              <a:spAutoFit/>
            </a:bodyPr>
            <a:lstStyle/>
            <a:p>
              <a:r>
                <a:rPr lang="en-US" altLang="zh-CN" sz="1050" b="1" dirty="0">
                  <a:solidFill>
                    <a:srgbClr val="FF0000"/>
                  </a:solidFill>
                </a:rPr>
                <a:t>(</a:t>
              </a:r>
              <a:r>
                <a:rPr lang="en-US" altLang="zh-CN" sz="800" b="1" dirty="0">
                  <a:solidFill>
                    <a:srgbClr val="FF0000"/>
                  </a:solidFill>
                </a:rPr>
                <a:t>000)</a:t>
              </a:r>
              <a:r>
                <a:rPr lang="en-US" altLang="zh-CN" sz="800" b="1" baseline="30000" dirty="0">
                  <a:solidFill>
                    <a:srgbClr val="FF0000"/>
                  </a:solidFill>
                </a:rPr>
                <a:t>-</a:t>
              </a:r>
              <a:endParaRPr lang="zh-CN" altLang="en-US" sz="800" b="1" baseline="30000" dirty="0">
                <a:solidFill>
                  <a:srgbClr val="FF0000"/>
                </a:solidFill>
              </a:endParaRPr>
            </a:p>
          </p:txBody>
        </p:sp>
      </p:grpSp>
      <p:sp>
        <p:nvSpPr>
          <p:cNvPr id="21" name="TextBox 15"/>
          <p:cNvSpPr txBox="1"/>
          <p:nvPr/>
        </p:nvSpPr>
        <p:spPr>
          <a:xfrm>
            <a:off x="3296947" y="3013799"/>
            <a:ext cx="1093602" cy="646331"/>
          </a:xfrm>
          <a:prstGeom prst="rect">
            <a:avLst/>
          </a:prstGeom>
          <a:noFill/>
        </p:spPr>
        <p:txBody>
          <a:bodyPr wrap="square" rtlCol="0">
            <a:spAutoFit/>
          </a:bodyPr>
          <a:lstStyle/>
          <a:p>
            <a:r>
              <a:rPr lang="en-US" altLang="zh-CN" sz="1200" b="1" dirty="0">
                <a:solidFill>
                  <a:srgbClr val="0000FF"/>
                </a:solidFill>
              </a:rPr>
              <a:t>GPPD</a:t>
            </a:r>
            <a:r>
              <a:rPr lang="zh-CN" altLang="en-US" sz="1200" b="1" dirty="0">
                <a:solidFill>
                  <a:srgbClr val="0000FF"/>
                </a:solidFill>
              </a:rPr>
              <a:t>观测到的无公度磁结构卫星峰</a:t>
            </a:r>
          </a:p>
        </p:txBody>
      </p:sp>
      <p:grpSp>
        <p:nvGrpSpPr>
          <p:cNvPr id="22" name="组合 23"/>
          <p:cNvGrpSpPr/>
          <p:nvPr/>
        </p:nvGrpSpPr>
        <p:grpSpPr>
          <a:xfrm>
            <a:off x="1043608" y="4365104"/>
            <a:ext cx="3487207" cy="2022556"/>
            <a:chOff x="1222488" y="1349890"/>
            <a:chExt cx="7802820" cy="4624484"/>
          </a:xfrm>
        </p:grpSpPr>
        <p:pic>
          <p:nvPicPr>
            <p:cNvPr id="23" name="图片 22"/>
            <p:cNvPicPr>
              <a:picLocks noChangeAspect="1"/>
            </p:cNvPicPr>
            <p:nvPr/>
          </p:nvPicPr>
          <p:blipFill>
            <a:blip r:embed="rId5" cstate="print"/>
            <a:stretch>
              <a:fillRect/>
            </a:stretch>
          </p:blipFill>
          <p:spPr>
            <a:xfrm>
              <a:off x="3715574" y="1891383"/>
              <a:ext cx="2743676" cy="1804565"/>
            </a:xfrm>
            <a:prstGeom prst="rect">
              <a:avLst/>
            </a:prstGeom>
          </p:spPr>
        </p:pic>
        <p:sp>
          <p:nvSpPr>
            <p:cNvPr id="24" name="文本框 23"/>
            <p:cNvSpPr txBox="1"/>
            <p:nvPr/>
          </p:nvSpPr>
          <p:spPr>
            <a:xfrm>
              <a:off x="3589426" y="3485759"/>
              <a:ext cx="3346236" cy="845724"/>
            </a:xfrm>
            <a:prstGeom prst="rect">
              <a:avLst/>
            </a:prstGeom>
            <a:noFill/>
          </p:spPr>
          <p:txBody>
            <a:bodyPr wrap="square" rtlCol="0">
              <a:spAutoFit/>
            </a:bodyPr>
            <a:lstStyle/>
            <a:p>
              <a:r>
                <a:rPr kumimoji="1" lang="en-US" altLang="en-US" sz="1100" b="1" dirty="0"/>
                <a:t>From NIST</a:t>
              </a:r>
              <a:endParaRPr kumimoji="1" lang="zh-CN" altLang="en-US" sz="1100" b="1" dirty="0"/>
            </a:p>
          </p:txBody>
        </p:sp>
        <p:sp>
          <p:nvSpPr>
            <p:cNvPr id="25" name="文本框 24"/>
            <p:cNvSpPr txBox="1"/>
            <p:nvPr/>
          </p:nvSpPr>
          <p:spPr>
            <a:xfrm>
              <a:off x="3527048" y="1349890"/>
              <a:ext cx="3547359" cy="845727"/>
            </a:xfrm>
            <a:prstGeom prst="rect">
              <a:avLst/>
            </a:prstGeom>
            <a:noFill/>
          </p:spPr>
          <p:txBody>
            <a:bodyPr wrap="square" rtlCol="0">
              <a:spAutoFit/>
            </a:bodyPr>
            <a:lstStyle/>
            <a:p>
              <a:r>
                <a:rPr kumimoji="1" lang="en-US" altLang="en-US" sz="1100" b="1" dirty="0"/>
                <a:t>From CSNS</a:t>
              </a:r>
              <a:endParaRPr kumimoji="1" lang="zh-CN" altLang="en-US" sz="1100" b="1" dirty="0"/>
            </a:p>
          </p:txBody>
        </p:sp>
        <p:pic>
          <p:nvPicPr>
            <p:cNvPr id="26" name="图片 25"/>
            <p:cNvPicPr>
              <a:picLocks noChangeAspect="1"/>
            </p:cNvPicPr>
            <p:nvPr/>
          </p:nvPicPr>
          <p:blipFill>
            <a:blip r:embed="rId6" cstate="print"/>
            <a:stretch>
              <a:fillRect/>
            </a:stretch>
          </p:blipFill>
          <p:spPr>
            <a:xfrm>
              <a:off x="6323941" y="4077592"/>
              <a:ext cx="2701367" cy="1896782"/>
            </a:xfrm>
            <a:prstGeom prst="rect">
              <a:avLst/>
            </a:prstGeom>
          </p:spPr>
        </p:pic>
        <p:pic>
          <p:nvPicPr>
            <p:cNvPr id="27" name="图片 26"/>
            <p:cNvPicPr>
              <a:picLocks noChangeAspect="1"/>
            </p:cNvPicPr>
            <p:nvPr/>
          </p:nvPicPr>
          <p:blipFill>
            <a:blip r:embed="rId7" cstate="print"/>
            <a:stretch>
              <a:fillRect/>
            </a:stretch>
          </p:blipFill>
          <p:spPr>
            <a:xfrm>
              <a:off x="6463432" y="1891382"/>
              <a:ext cx="2561876" cy="1752472"/>
            </a:xfrm>
            <a:prstGeom prst="rect">
              <a:avLst/>
            </a:prstGeom>
          </p:spPr>
        </p:pic>
        <p:pic>
          <p:nvPicPr>
            <p:cNvPr id="28" name="图片 27"/>
            <p:cNvPicPr>
              <a:picLocks noChangeAspect="1"/>
            </p:cNvPicPr>
            <p:nvPr/>
          </p:nvPicPr>
          <p:blipFill>
            <a:blip r:embed="rId8" cstate="print"/>
            <a:stretch>
              <a:fillRect/>
            </a:stretch>
          </p:blipFill>
          <p:spPr>
            <a:xfrm>
              <a:off x="1222489" y="1885405"/>
              <a:ext cx="2426387" cy="1758449"/>
            </a:xfrm>
            <a:prstGeom prst="rect">
              <a:avLst/>
            </a:prstGeom>
          </p:spPr>
        </p:pic>
        <p:pic>
          <p:nvPicPr>
            <p:cNvPr id="29" name="图片 28"/>
            <p:cNvPicPr>
              <a:picLocks noChangeAspect="1"/>
            </p:cNvPicPr>
            <p:nvPr/>
          </p:nvPicPr>
          <p:blipFill>
            <a:blip r:embed="rId9" cstate="print"/>
            <a:stretch>
              <a:fillRect/>
            </a:stretch>
          </p:blipFill>
          <p:spPr>
            <a:xfrm>
              <a:off x="1222488" y="4077592"/>
              <a:ext cx="2466193" cy="1896782"/>
            </a:xfrm>
            <a:prstGeom prst="rect">
              <a:avLst/>
            </a:prstGeom>
          </p:spPr>
        </p:pic>
        <p:pic>
          <p:nvPicPr>
            <p:cNvPr id="30" name="图片 29"/>
            <p:cNvPicPr>
              <a:picLocks noChangeAspect="1"/>
            </p:cNvPicPr>
            <p:nvPr/>
          </p:nvPicPr>
          <p:blipFill>
            <a:blip r:embed="rId10"/>
            <a:stretch>
              <a:fillRect/>
            </a:stretch>
          </p:blipFill>
          <p:spPr>
            <a:xfrm>
              <a:off x="3657895" y="4077593"/>
              <a:ext cx="2732801" cy="1890803"/>
            </a:xfrm>
            <a:prstGeom prst="rect">
              <a:avLst/>
            </a:prstGeom>
          </p:spPr>
        </p:pic>
      </p:grpSp>
      <p:pic>
        <p:nvPicPr>
          <p:cNvPr id="31" name="Picture 3" descr="C:\Users\LIN\Desktop\HoCoFe-1.75\4th\TOF-1.ti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281" t="10857" r="1286" b="3594"/>
          <a:stretch>
            <a:fillRect/>
          </a:stretch>
        </p:blipFill>
        <p:spPr bwMode="auto">
          <a:xfrm>
            <a:off x="5706524" y="4725144"/>
            <a:ext cx="2465876" cy="111700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1"/>
          <p:cNvSpPr txBox="1"/>
          <p:nvPr/>
        </p:nvSpPr>
        <p:spPr>
          <a:xfrm>
            <a:off x="5922548" y="4797152"/>
            <a:ext cx="2140839" cy="369332"/>
          </a:xfrm>
          <a:prstGeom prst="rect">
            <a:avLst/>
          </a:prstGeom>
          <a:noFill/>
        </p:spPr>
        <p:txBody>
          <a:bodyPr wrap="square" rtlCol="0">
            <a:spAutoFit/>
          </a:bodyPr>
          <a:lstStyle/>
          <a:p>
            <a:r>
              <a:rPr lang="it-IT" altLang="zh-CN" sz="900" b="1" dirty="0">
                <a:solidFill>
                  <a:srgbClr val="FF0000"/>
                </a:solidFill>
              </a:rPr>
              <a:t>R</a:t>
            </a:r>
            <a:r>
              <a:rPr lang="it-IT" altLang="zh-CN" sz="900" b="1" baseline="-25000" dirty="0">
                <a:solidFill>
                  <a:srgbClr val="FF0000"/>
                </a:solidFill>
              </a:rPr>
              <a:t>p</a:t>
            </a:r>
            <a:r>
              <a:rPr lang="it-IT" altLang="zh-CN" sz="900" b="1" dirty="0">
                <a:solidFill>
                  <a:srgbClr val="FF0000"/>
                </a:solidFill>
              </a:rPr>
              <a:t>=2.25%</a:t>
            </a:r>
            <a:r>
              <a:rPr lang="zh-CN" altLang="it-IT" sz="900" b="1" dirty="0">
                <a:solidFill>
                  <a:srgbClr val="FF0000"/>
                </a:solidFill>
              </a:rPr>
              <a:t>，</a:t>
            </a:r>
            <a:r>
              <a:rPr lang="it-IT" altLang="zh-CN" sz="900" b="1" dirty="0">
                <a:solidFill>
                  <a:srgbClr val="FF0000"/>
                </a:solidFill>
              </a:rPr>
              <a:t>R</a:t>
            </a:r>
            <a:r>
              <a:rPr lang="it-IT" altLang="zh-CN" sz="900" b="1" baseline="-25000" dirty="0">
                <a:solidFill>
                  <a:srgbClr val="FF0000"/>
                </a:solidFill>
              </a:rPr>
              <a:t>wp</a:t>
            </a:r>
            <a:r>
              <a:rPr lang="it-IT" altLang="zh-CN" sz="900" b="1" dirty="0">
                <a:solidFill>
                  <a:srgbClr val="FF0000"/>
                </a:solidFill>
              </a:rPr>
              <a:t>=  2.69%</a:t>
            </a:r>
            <a:r>
              <a:rPr lang="zh-CN" altLang="it-IT" sz="900" b="1" dirty="0">
                <a:solidFill>
                  <a:srgbClr val="FF0000"/>
                </a:solidFill>
              </a:rPr>
              <a:t>，</a:t>
            </a:r>
            <a:r>
              <a:rPr lang="it-IT" altLang="zh-CN" sz="900" b="1" dirty="0">
                <a:solidFill>
                  <a:srgbClr val="FF0000"/>
                </a:solidFill>
              </a:rPr>
              <a:t>     </a:t>
            </a:r>
          </a:p>
          <a:p>
            <a:r>
              <a:rPr lang="it-IT" altLang="zh-CN" sz="900" b="1" dirty="0">
                <a:solidFill>
                  <a:srgbClr val="FF0000"/>
                </a:solidFill>
              </a:rPr>
              <a:t>R</a:t>
            </a:r>
            <a:r>
              <a:rPr lang="it-IT" altLang="zh-CN" sz="900" b="1" baseline="-25000" dirty="0">
                <a:solidFill>
                  <a:srgbClr val="FF0000"/>
                </a:solidFill>
              </a:rPr>
              <a:t>exp</a:t>
            </a:r>
            <a:r>
              <a:rPr lang="it-IT" altLang="zh-CN" sz="900" b="1" dirty="0">
                <a:solidFill>
                  <a:srgbClr val="FF0000"/>
                </a:solidFill>
              </a:rPr>
              <a:t>= 2.47 %</a:t>
            </a:r>
            <a:r>
              <a:rPr lang="zh-CN" altLang="it-IT" sz="900" b="1" dirty="0">
                <a:solidFill>
                  <a:srgbClr val="FF0000"/>
                </a:solidFill>
              </a:rPr>
              <a:t>，</a:t>
            </a:r>
            <a:r>
              <a:rPr lang="it-IT" altLang="zh-CN" sz="900" b="1" dirty="0">
                <a:solidFill>
                  <a:srgbClr val="FF0000"/>
                </a:solidFill>
              </a:rPr>
              <a:t> </a:t>
            </a:r>
            <a:r>
              <a:rPr lang="el-GR" altLang="zh-CN" sz="900" b="1" dirty="0">
                <a:solidFill>
                  <a:srgbClr val="FF0000"/>
                </a:solidFill>
                <a:latin typeface="Times New Roman" panose="02020603050405020304"/>
                <a:cs typeface="Times New Roman" panose="02020603050405020304"/>
              </a:rPr>
              <a:t>χ</a:t>
            </a:r>
            <a:r>
              <a:rPr lang="it-IT" altLang="zh-CN" sz="900" b="1" baseline="30000" dirty="0">
                <a:solidFill>
                  <a:srgbClr val="FF0000"/>
                </a:solidFill>
              </a:rPr>
              <a:t>2</a:t>
            </a:r>
            <a:r>
              <a:rPr lang="it-IT" altLang="zh-CN" sz="900" b="1" dirty="0">
                <a:solidFill>
                  <a:srgbClr val="FF0000"/>
                </a:solidFill>
              </a:rPr>
              <a:t>= 1.16 %</a:t>
            </a:r>
            <a:endParaRPr lang="zh-CN" altLang="en-US" sz="900" b="1" dirty="0">
              <a:solidFill>
                <a:srgbClr val="FF0000"/>
              </a:solidFill>
            </a:endParaRPr>
          </a:p>
        </p:txBody>
      </p:sp>
      <p:grpSp>
        <p:nvGrpSpPr>
          <p:cNvPr id="33" name="组合 32"/>
          <p:cNvGrpSpPr/>
          <p:nvPr/>
        </p:nvGrpSpPr>
        <p:grpSpPr>
          <a:xfrm>
            <a:off x="5508104" y="2780928"/>
            <a:ext cx="2636209" cy="1194746"/>
            <a:chOff x="213808" y="320277"/>
            <a:chExt cx="8716384" cy="4226231"/>
          </a:xfrm>
        </p:grpSpPr>
        <p:pic>
          <p:nvPicPr>
            <p:cNvPr id="34" name="图片 33"/>
            <p:cNvPicPr>
              <a:picLocks noChangeAspect="1"/>
            </p:cNvPicPr>
            <p:nvPr/>
          </p:nvPicPr>
          <p:blipFill>
            <a:blip r:embed="rId12"/>
            <a:stretch>
              <a:fillRect/>
            </a:stretch>
          </p:blipFill>
          <p:spPr>
            <a:xfrm>
              <a:off x="213808" y="1137677"/>
              <a:ext cx="8716384" cy="3408831"/>
            </a:xfrm>
            <a:prstGeom prst="rect">
              <a:avLst/>
            </a:prstGeom>
          </p:spPr>
        </p:pic>
        <p:sp>
          <p:nvSpPr>
            <p:cNvPr id="35" name="文本框 34"/>
            <p:cNvSpPr txBox="1"/>
            <p:nvPr/>
          </p:nvSpPr>
          <p:spPr>
            <a:xfrm>
              <a:off x="541523" y="320277"/>
              <a:ext cx="7558701" cy="762100"/>
            </a:xfrm>
            <a:prstGeom prst="rect">
              <a:avLst/>
            </a:prstGeom>
            <a:solidFill>
              <a:schemeClr val="bg1"/>
            </a:solidFill>
          </p:spPr>
          <p:txBody>
            <a:bodyPr wrap="square" rtlCol="0">
              <a:spAutoFit/>
            </a:bodyPr>
            <a:lstStyle/>
            <a:p>
              <a:r>
                <a:rPr lang="en-US" altLang="zh-CN" sz="800" b="1" dirty="0" err="1">
                  <a:solidFill>
                    <a:srgbClr val="FF0000"/>
                  </a:solidFill>
                </a:rPr>
                <a:t>Rp</a:t>
              </a:r>
              <a:r>
                <a:rPr lang="en-US" altLang="zh-CN" sz="800" b="1" dirty="0">
                  <a:solidFill>
                    <a:srgbClr val="FF0000"/>
                  </a:solidFill>
                </a:rPr>
                <a:t>(%)=10.1</a:t>
              </a:r>
              <a:r>
                <a:rPr lang="zh-CN" altLang="en-US" sz="800" b="1" dirty="0">
                  <a:solidFill>
                    <a:srgbClr val="FF0000"/>
                  </a:solidFill>
                </a:rPr>
                <a:t>，</a:t>
              </a:r>
              <a:r>
                <a:rPr lang="en-US" altLang="zh-CN" sz="800" b="1" dirty="0" err="1">
                  <a:solidFill>
                    <a:srgbClr val="FF0000"/>
                  </a:solidFill>
                </a:rPr>
                <a:t>Rwp</a:t>
              </a:r>
              <a:r>
                <a:rPr lang="en-US" altLang="zh-CN" sz="800" b="1" dirty="0">
                  <a:solidFill>
                    <a:srgbClr val="FF0000"/>
                  </a:solidFill>
                </a:rPr>
                <a:t>(%)=12.1</a:t>
              </a:r>
              <a:r>
                <a:rPr lang="zh-CN" altLang="en-US" sz="800" b="1" dirty="0">
                  <a:solidFill>
                    <a:srgbClr val="FF0000"/>
                  </a:solidFill>
                </a:rPr>
                <a:t>，</a:t>
              </a:r>
              <a:r>
                <a:rPr lang="en-US" altLang="zh-CN" sz="800" b="1" dirty="0">
                  <a:solidFill>
                    <a:srgbClr val="FF0000"/>
                  </a:solidFill>
                </a:rPr>
                <a:t>Chi^2=1.49</a:t>
              </a:r>
              <a:endParaRPr lang="zh-CN" altLang="en-US" sz="800" b="1" dirty="0">
                <a:solidFill>
                  <a:srgbClr val="FF0000"/>
                </a:solidFill>
              </a:endParaRPr>
            </a:p>
          </p:txBody>
        </p:sp>
        <p:sp>
          <p:nvSpPr>
            <p:cNvPr id="36" name="文本框 35"/>
            <p:cNvSpPr txBox="1"/>
            <p:nvPr/>
          </p:nvSpPr>
          <p:spPr>
            <a:xfrm>
              <a:off x="2297126" y="1259576"/>
              <a:ext cx="2219420" cy="1306455"/>
            </a:xfrm>
            <a:prstGeom prst="rect">
              <a:avLst/>
            </a:prstGeom>
            <a:noFill/>
          </p:spPr>
          <p:txBody>
            <a:bodyPr wrap="square" rtlCol="0">
              <a:spAutoFit/>
            </a:bodyPr>
            <a:lstStyle/>
            <a:p>
              <a:r>
                <a:rPr lang="en-US" altLang="zh-CN" sz="600" b="1" dirty="0">
                  <a:solidFill>
                    <a:srgbClr val="FF0000"/>
                  </a:solidFill>
                </a:rPr>
                <a:t>T2 </a:t>
              </a:r>
              <a:r>
                <a:rPr lang="en-US" altLang="en-US" sz="600" b="1" dirty="0">
                  <a:solidFill>
                    <a:srgbClr val="FF0000"/>
                  </a:solidFill>
                </a:rPr>
                <a:t> </a:t>
              </a:r>
              <a:r>
                <a:rPr lang="en-US" altLang="zh-CN" sz="600" b="1" dirty="0">
                  <a:solidFill>
                    <a:srgbClr val="FF0000"/>
                  </a:solidFill>
                </a:rPr>
                <a:t>@150K</a:t>
              </a:r>
            </a:p>
            <a:p>
              <a:r>
                <a:rPr lang="en-US" altLang="zh-CN" sz="600" b="1" dirty="0"/>
                <a:t>Space group: </a:t>
              </a:r>
              <a:r>
                <a:rPr lang="en-US" altLang="zh-CN" sz="600" b="1" dirty="0" err="1"/>
                <a:t>Pnma</a:t>
              </a:r>
              <a:endParaRPr lang="en-US" altLang="zh-CN" sz="600" b="1" dirty="0"/>
            </a:p>
          </p:txBody>
        </p:sp>
        <p:pic>
          <p:nvPicPr>
            <p:cNvPr id="37" name="图片 36"/>
            <p:cNvPicPr>
              <a:picLocks noChangeAspect="1"/>
            </p:cNvPicPr>
            <p:nvPr/>
          </p:nvPicPr>
          <p:blipFill rotWithShape="1">
            <a:blip r:embed="rId13" cstate="print">
              <a:extLst>
                <a:ext uri="{28A0092B-C50C-407E-A947-70E740481C1C}">
                  <a14:useLocalDpi xmlns:a14="http://schemas.microsoft.com/office/drawing/2010/main" val="0"/>
                </a:ext>
              </a:extLst>
            </a:blip>
            <a:srcRect l="5862" t="4764" r="16073" b="4595"/>
            <a:stretch>
              <a:fillRect/>
            </a:stretch>
          </p:blipFill>
          <p:spPr>
            <a:xfrm>
              <a:off x="4320558" y="1284939"/>
              <a:ext cx="2309790" cy="1518687"/>
            </a:xfrm>
            <a:prstGeom prst="rect">
              <a:avLst/>
            </a:prstGeom>
          </p:spPr>
        </p:pic>
      </p:grpSp>
    </p:spTree>
    <p:extLst>
      <p:ext uri="{BB962C8B-B14F-4D97-AF65-F5344CB8AC3E}">
        <p14:creationId xmlns:p14="http://schemas.microsoft.com/office/powerpoint/2010/main" val="3193242327"/>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GPPD</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用户实验状态和计划</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38" name="矩形 37"/>
          <p:cNvSpPr/>
          <p:nvPr/>
        </p:nvSpPr>
        <p:spPr>
          <a:xfrm>
            <a:off x="179512" y="980728"/>
            <a:ext cx="8784976" cy="5632312"/>
          </a:xfrm>
          <a:prstGeom prst="rect">
            <a:avLst/>
          </a:prstGeom>
        </p:spPr>
        <p:txBody>
          <a:bodyPr wrap="square">
            <a:spAutoFit/>
          </a:bodyPr>
          <a:lstStyle/>
          <a:p>
            <a:r>
              <a:rPr lang="en-US" altLang="zh-CN" dirty="0" smtClean="0"/>
              <a:t>1</a:t>
            </a:r>
            <a:r>
              <a:rPr lang="zh-CN" altLang="en-US" dirty="0" smtClean="0"/>
              <a:t>、</a:t>
            </a:r>
            <a:r>
              <a:rPr lang="zh-CN" altLang="zh-CN" dirty="0" smtClean="0"/>
              <a:t>中子衍射研究锂离子电</a:t>
            </a:r>
            <a:r>
              <a:rPr lang="zh-CN" altLang="zh-CN" dirty="0"/>
              <a:t>池新型正极材料结构与性能之间的构效关系</a:t>
            </a:r>
            <a:r>
              <a:rPr lang="en-US" altLang="zh-CN" dirty="0"/>
              <a:t>-</a:t>
            </a:r>
            <a:r>
              <a:rPr lang="zh-CN" altLang="zh-CN" dirty="0"/>
              <a:t>物理所</a:t>
            </a:r>
          </a:p>
          <a:p>
            <a:r>
              <a:rPr lang="en-US" altLang="zh-CN" dirty="0"/>
              <a:t>2</a:t>
            </a:r>
            <a:r>
              <a:rPr lang="zh-CN" altLang="zh-CN" dirty="0"/>
              <a:t>、</a:t>
            </a:r>
            <a:r>
              <a:rPr lang="en-US" altLang="zh-CN" dirty="0" err="1"/>
              <a:t>TbGa</a:t>
            </a:r>
            <a:r>
              <a:rPr lang="zh-CN" altLang="zh-CN" dirty="0"/>
              <a:t>化合物自旋重取向相变的研究</a:t>
            </a:r>
            <a:r>
              <a:rPr lang="en-US" altLang="zh-CN" dirty="0"/>
              <a:t>-</a:t>
            </a:r>
            <a:r>
              <a:rPr lang="zh-CN" altLang="zh-CN" dirty="0"/>
              <a:t>北科大</a:t>
            </a:r>
          </a:p>
          <a:p>
            <a:r>
              <a:rPr lang="en-US" altLang="zh-CN" dirty="0"/>
              <a:t>3</a:t>
            </a:r>
            <a:r>
              <a:rPr lang="zh-CN" altLang="zh-CN" dirty="0"/>
              <a:t>、稀土合金化合物的热收缩及其磁结构研究</a:t>
            </a:r>
            <a:r>
              <a:rPr lang="en-US" altLang="zh-CN" dirty="0"/>
              <a:t>-</a:t>
            </a:r>
            <a:r>
              <a:rPr lang="zh-CN" altLang="zh-CN" dirty="0"/>
              <a:t>北科大</a:t>
            </a:r>
          </a:p>
          <a:p>
            <a:r>
              <a:rPr lang="en-US" altLang="zh-CN" dirty="0"/>
              <a:t>4</a:t>
            </a:r>
            <a:r>
              <a:rPr lang="zh-CN" altLang="zh-CN" dirty="0"/>
              <a:t>、六角</a:t>
            </a:r>
            <a:r>
              <a:rPr lang="en-US" altLang="zh-CN" dirty="0"/>
              <a:t>MM'X</a:t>
            </a:r>
            <a:r>
              <a:rPr lang="zh-CN" altLang="zh-CN" dirty="0"/>
              <a:t>体系的晶体结构和磁结构研究</a:t>
            </a:r>
            <a:r>
              <a:rPr lang="en-US" altLang="zh-CN" dirty="0"/>
              <a:t>-</a:t>
            </a:r>
            <a:r>
              <a:rPr lang="zh-CN" altLang="zh-CN" dirty="0"/>
              <a:t>物理所</a:t>
            </a:r>
          </a:p>
          <a:p>
            <a:r>
              <a:rPr lang="en-US" altLang="zh-CN" dirty="0"/>
              <a:t>5</a:t>
            </a:r>
            <a:r>
              <a:rPr lang="zh-CN" altLang="zh-CN" dirty="0"/>
              <a:t>、</a:t>
            </a:r>
            <a:r>
              <a:rPr lang="en-US" altLang="zh-CN" dirty="0"/>
              <a:t>Ni-</a:t>
            </a:r>
            <a:r>
              <a:rPr lang="en-US" altLang="zh-CN" dirty="0" err="1"/>
              <a:t>Mn</a:t>
            </a:r>
            <a:r>
              <a:rPr lang="en-US" altLang="zh-CN" dirty="0"/>
              <a:t>-In</a:t>
            </a:r>
            <a:r>
              <a:rPr lang="zh-CN" altLang="zh-CN" dirty="0"/>
              <a:t>合金中磁驱动的绝缘行为研究</a:t>
            </a:r>
            <a:r>
              <a:rPr lang="en-US" altLang="zh-CN" dirty="0"/>
              <a:t>-</a:t>
            </a:r>
            <a:r>
              <a:rPr lang="zh-CN" altLang="zh-CN" dirty="0"/>
              <a:t>宁波材料所</a:t>
            </a:r>
          </a:p>
          <a:p>
            <a:r>
              <a:rPr lang="en-US" altLang="zh-CN" dirty="0"/>
              <a:t>6</a:t>
            </a:r>
            <a:r>
              <a:rPr lang="zh-CN" altLang="zh-CN" dirty="0"/>
              <a:t>、稀土基金属间化合物的相变、磁热效应和负热膨胀研究</a:t>
            </a:r>
            <a:r>
              <a:rPr lang="en-US" altLang="zh-CN" dirty="0"/>
              <a:t>-</a:t>
            </a:r>
            <a:r>
              <a:rPr lang="zh-CN" altLang="zh-CN" dirty="0"/>
              <a:t>物理所</a:t>
            </a:r>
          </a:p>
          <a:p>
            <a:r>
              <a:rPr lang="en-US" altLang="zh-CN" dirty="0"/>
              <a:t>7</a:t>
            </a:r>
            <a:r>
              <a:rPr lang="zh-CN" altLang="zh-CN" dirty="0"/>
              <a:t>、</a:t>
            </a:r>
            <a:r>
              <a:rPr lang="en-US" altLang="zh-CN" dirty="0"/>
              <a:t>TbCu2</a:t>
            </a:r>
            <a:r>
              <a:rPr lang="zh-CN" altLang="zh-CN" dirty="0"/>
              <a:t>化合物变磁转变行为的研究</a:t>
            </a:r>
            <a:r>
              <a:rPr lang="en-US" altLang="zh-CN" dirty="0"/>
              <a:t>-</a:t>
            </a:r>
            <a:r>
              <a:rPr lang="zh-CN" altLang="zh-CN" dirty="0"/>
              <a:t>北科大</a:t>
            </a:r>
          </a:p>
          <a:p>
            <a:r>
              <a:rPr lang="en-US" altLang="zh-CN" dirty="0"/>
              <a:t>8</a:t>
            </a:r>
            <a:r>
              <a:rPr lang="zh-CN" altLang="zh-CN" dirty="0"/>
              <a:t>、三元锂离子电池正极材料中</a:t>
            </a:r>
            <a:r>
              <a:rPr lang="en-US" altLang="zh-CN" dirty="0"/>
              <a:t>Li/Ni</a:t>
            </a:r>
            <a:r>
              <a:rPr lang="zh-CN" altLang="zh-CN" dirty="0"/>
              <a:t>反位缺陷的中子衍射研究</a:t>
            </a:r>
            <a:r>
              <a:rPr lang="en-US" altLang="zh-CN" dirty="0"/>
              <a:t>-</a:t>
            </a:r>
            <a:r>
              <a:rPr lang="zh-CN" altLang="zh-CN" dirty="0"/>
              <a:t>北京大学深圳研究生院</a:t>
            </a:r>
          </a:p>
          <a:p>
            <a:r>
              <a:rPr lang="en-US" altLang="zh-CN" dirty="0"/>
              <a:t>9</a:t>
            </a:r>
            <a:r>
              <a:rPr lang="zh-CN" altLang="zh-CN" dirty="0"/>
              <a:t>、电子型</a:t>
            </a:r>
            <a:r>
              <a:rPr lang="en-US" altLang="zh-CN" dirty="0"/>
              <a:t> </a:t>
            </a:r>
            <a:r>
              <a:rPr lang="en-US" altLang="zh-CN" dirty="0" err="1"/>
              <a:t>FeSe</a:t>
            </a:r>
            <a:r>
              <a:rPr lang="zh-CN" altLang="zh-CN" dirty="0"/>
              <a:t>基超导体超导机理的研究</a:t>
            </a:r>
            <a:r>
              <a:rPr lang="en-US" altLang="zh-CN" dirty="0"/>
              <a:t>-</a:t>
            </a:r>
            <a:r>
              <a:rPr lang="zh-CN" altLang="zh-CN" dirty="0"/>
              <a:t>物理所</a:t>
            </a:r>
          </a:p>
          <a:p>
            <a:r>
              <a:rPr lang="en-US" altLang="zh-CN" dirty="0" smtClean="0"/>
              <a:t>10</a:t>
            </a:r>
            <a:r>
              <a:rPr lang="zh-CN" altLang="en-US" dirty="0" smtClean="0"/>
              <a:t>、</a:t>
            </a:r>
            <a:r>
              <a:rPr lang="zh-CN" altLang="zh-CN" dirty="0" smtClean="0"/>
              <a:t>反钙钛矿</a:t>
            </a:r>
            <a:r>
              <a:rPr lang="zh-CN" altLang="zh-CN" dirty="0"/>
              <a:t>化合物</a:t>
            </a:r>
            <a:r>
              <a:rPr lang="en-US" altLang="zh-CN" dirty="0"/>
              <a:t>Mn6Sn2NC</a:t>
            </a:r>
            <a:r>
              <a:rPr lang="zh-CN" altLang="zh-CN" dirty="0"/>
              <a:t>新型晶体结构的确定</a:t>
            </a:r>
            <a:r>
              <a:rPr lang="en-US" altLang="zh-CN" dirty="0"/>
              <a:t>-</a:t>
            </a:r>
            <a:r>
              <a:rPr lang="zh-CN" altLang="zh-CN" dirty="0"/>
              <a:t>北京航空航天大学</a:t>
            </a:r>
          </a:p>
          <a:p>
            <a:r>
              <a:rPr lang="en-US" altLang="zh-CN" dirty="0"/>
              <a:t>11</a:t>
            </a:r>
            <a:r>
              <a:rPr lang="zh-CN" altLang="zh-CN" dirty="0"/>
              <a:t>、</a:t>
            </a:r>
            <a:r>
              <a:rPr lang="en-US" altLang="zh-CN" dirty="0"/>
              <a:t>Mg</a:t>
            </a:r>
            <a:r>
              <a:rPr lang="zh-CN" altLang="zh-CN" dirty="0"/>
              <a:t>基新型近室温热电材料晶体结构缺陷和室温磁性</a:t>
            </a:r>
            <a:r>
              <a:rPr lang="en-US" altLang="zh-CN" dirty="0" err="1"/>
              <a:t>skyrmion</a:t>
            </a:r>
            <a:r>
              <a:rPr lang="zh-CN" altLang="zh-CN" dirty="0"/>
              <a:t>材料</a:t>
            </a:r>
            <a:r>
              <a:rPr lang="en-US" altLang="zh-CN" dirty="0" err="1"/>
              <a:t>MnNiGa</a:t>
            </a:r>
            <a:r>
              <a:rPr lang="zh-CN" altLang="zh-CN" dirty="0"/>
              <a:t>结构的中子衍射研究</a:t>
            </a:r>
            <a:r>
              <a:rPr lang="en-US" altLang="zh-CN" dirty="0"/>
              <a:t>-</a:t>
            </a:r>
            <a:r>
              <a:rPr lang="zh-CN" altLang="zh-CN" dirty="0"/>
              <a:t>物理所</a:t>
            </a:r>
          </a:p>
          <a:p>
            <a:r>
              <a:rPr lang="en-US" altLang="zh-CN" dirty="0"/>
              <a:t>12</a:t>
            </a:r>
            <a:r>
              <a:rPr lang="zh-CN" altLang="zh-CN" dirty="0"/>
              <a:t>、</a:t>
            </a:r>
            <a:r>
              <a:rPr lang="en-US" altLang="zh-CN" dirty="0"/>
              <a:t>Fe2P</a:t>
            </a:r>
            <a:r>
              <a:rPr lang="zh-CN" altLang="zh-CN" dirty="0"/>
              <a:t>及</a:t>
            </a:r>
            <a:r>
              <a:rPr lang="en-US" altLang="zh-CN" dirty="0"/>
              <a:t>MnFeP0.76Ge0.26</a:t>
            </a:r>
            <a:r>
              <a:rPr lang="zh-CN" altLang="zh-CN" dirty="0"/>
              <a:t>化合物的相变机理研究</a:t>
            </a:r>
            <a:r>
              <a:rPr lang="en-US" altLang="zh-CN" dirty="0"/>
              <a:t>-</a:t>
            </a:r>
            <a:r>
              <a:rPr lang="zh-CN" altLang="zh-CN" dirty="0"/>
              <a:t>北京工业大学</a:t>
            </a:r>
          </a:p>
          <a:p>
            <a:r>
              <a:rPr lang="en-US" altLang="zh-CN" dirty="0"/>
              <a:t>13</a:t>
            </a:r>
            <a:r>
              <a:rPr lang="zh-CN" altLang="zh-CN" dirty="0"/>
              <a:t>、对不同锂离子含量的高镍三元层状锂离子电池材料的中子衍射观察</a:t>
            </a:r>
            <a:r>
              <a:rPr lang="en-US" altLang="zh-CN" dirty="0"/>
              <a:t>-</a:t>
            </a:r>
            <a:r>
              <a:rPr lang="zh-CN" altLang="zh-CN" dirty="0"/>
              <a:t>东莞理工学院、卡尔斯鲁厄理工学院（德国）</a:t>
            </a:r>
          </a:p>
          <a:p>
            <a:r>
              <a:rPr lang="en-US" altLang="zh-CN" dirty="0"/>
              <a:t>14</a:t>
            </a:r>
            <a:r>
              <a:rPr lang="zh-CN" altLang="zh-CN" dirty="0"/>
              <a:t>、富</a:t>
            </a:r>
            <a:r>
              <a:rPr lang="en-US" altLang="zh-CN" dirty="0"/>
              <a:t>Li</a:t>
            </a:r>
            <a:r>
              <a:rPr lang="zh-CN" altLang="zh-CN" dirty="0"/>
              <a:t>材料结构、组份以及锂离子分布情况的研究</a:t>
            </a:r>
            <a:r>
              <a:rPr lang="en-US" altLang="zh-CN" dirty="0"/>
              <a:t>-</a:t>
            </a:r>
            <a:r>
              <a:rPr lang="zh-CN" altLang="zh-CN" dirty="0"/>
              <a:t>物理所</a:t>
            </a:r>
          </a:p>
          <a:p>
            <a:r>
              <a:rPr lang="en-US" altLang="zh-CN" dirty="0"/>
              <a:t>15</a:t>
            </a:r>
            <a:r>
              <a:rPr lang="zh-CN" altLang="zh-CN" dirty="0"/>
              <a:t>、含非氧间隙离子的黄长石材料结构分析</a:t>
            </a:r>
            <a:r>
              <a:rPr lang="en-US" altLang="zh-CN" dirty="0"/>
              <a:t>-</a:t>
            </a:r>
            <a:r>
              <a:rPr lang="zh-CN" altLang="zh-CN" dirty="0"/>
              <a:t>桂林理工</a:t>
            </a:r>
          </a:p>
          <a:p>
            <a:r>
              <a:rPr lang="en-US" altLang="zh-CN" dirty="0"/>
              <a:t>16</a:t>
            </a:r>
            <a:r>
              <a:rPr lang="zh-CN" altLang="zh-CN" dirty="0"/>
              <a:t>、还原氧化石墨烯及其表面水的结构状态和动力学特征</a:t>
            </a:r>
            <a:r>
              <a:rPr lang="en-US" altLang="zh-CN" dirty="0"/>
              <a:t>-</a:t>
            </a:r>
            <a:r>
              <a:rPr lang="zh-CN" altLang="zh-CN" dirty="0"/>
              <a:t>上海交通大学</a:t>
            </a:r>
          </a:p>
          <a:p>
            <a:r>
              <a:rPr lang="en-US" altLang="zh-CN" dirty="0"/>
              <a:t>17</a:t>
            </a:r>
            <a:r>
              <a:rPr lang="zh-CN" altLang="zh-CN" dirty="0"/>
              <a:t>、</a:t>
            </a:r>
            <a:r>
              <a:rPr lang="en-US" altLang="zh-CN" dirty="0"/>
              <a:t>Rb2CrSe2</a:t>
            </a:r>
            <a:r>
              <a:rPr lang="zh-CN" altLang="zh-CN" dirty="0"/>
              <a:t>低温磁结构的表征</a:t>
            </a:r>
            <a:r>
              <a:rPr lang="en-US" altLang="zh-CN" dirty="0"/>
              <a:t>-</a:t>
            </a:r>
            <a:r>
              <a:rPr lang="zh-CN" altLang="zh-CN" dirty="0"/>
              <a:t>物理所</a:t>
            </a:r>
          </a:p>
          <a:p>
            <a:r>
              <a:rPr lang="en-US" altLang="zh-CN" dirty="0"/>
              <a:t>18</a:t>
            </a:r>
            <a:r>
              <a:rPr lang="zh-CN" altLang="zh-CN" dirty="0"/>
              <a:t>、</a:t>
            </a:r>
            <a:r>
              <a:rPr lang="en-US" altLang="zh-CN" dirty="0" err="1"/>
              <a:t>BiOSCl</a:t>
            </a:r>
            <a:r>
              <a:rPr lang="zh-CN" altLang="zh-CN" dirty="0"/>
              <a:t>室温晶体结构的研究</a:t>
            </a:r>
            <a:r>
              <a:rPr lang="en-US" altLang="zh-CN" dirty="0"/>
              <a:t>-</a:t>
            </a:r>
            <a:r>
              <a:rPr lang="zh-CN" altLang="zh-CN" dirty="0"/>
              <a:t>物理所</a:t>
            </a:r>
          </a:p>
        </p:txBody>
      </p:sp>
    </p:spTree>
    <p:extLst>
      <p:ext uri="{BB962C8B-B14F-4D97-AF65-F5344CB8AC3E}">
        <p14:creationId xmlns:p14="http://schemas.microsoft.com/office/powerpoint/2010/main" val="2749208962"/>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反射谱仪调试</a:t>
            </a: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运行</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16" name="TextBox 24"/>
          <p:cNvSpPr txBox="1"/>
          <p:nvPr/>
        </p:nvSpPr>
        <p:spPr>
          <a:xfrm>
            <a:off x="773206" y="4706888"/>
            <a:ext cx="6255888" cy="452432"/>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CN" kern="0" dirty="0" smtClean="0">
                <a:solidFill>
                  <a:srgbClr val="000000"/>
                </a:solidFill>
                <a:latin typeface="Arial" pitchFamily="34" charset="0"/>
              </a:rPr>
              <a:t>Scattering</a:t>
            </a:r>
            <a:r>
              <a:rPr lang="zh-CN" altLang="en-US" kern="0" dirty="0" smtClean="0">
                <a:solidFill>
                  <a:srgbClr val="000000"/>
                </a:solidFill>
                <a:latin typeface="Arial" pitchFamily="34" charset="0"/>
              </a:rPr>
              <a:t> </a:t>
            </a:r>
            <a:r>
              <a:rPr lang="en-US" altLang="zh-CN" kern="0" dirty="0" smtClean="0">
                <a:solidFill>
                  <a:srgbClr val="000000"/>
                </a:solidFill>
                <a:latin typeface="Arial" pitchFamily="34" charset="0"/>
              </a:rPr>
              <a:t>room</a:t>
            </a:r>
            <a:r>
              <a:rPr lang="zh-CN" altLang="en-US" kern="0" dirty="0" smtClean="0">
                <a:solidFill>
                  <a:srgbClr val="000000"/>
                </a:solidFill>
                <a:latin typeface="Arial" pitchFamily="34" charset="0"/>
              </a:rPr>
              <a:t> </a:t>
            </a:r>
            <a:r>
              <a:rPr lang="en-US" altLang="zh-CN" kern="0" dirty="0" smtClean="0">
                <a:solidFill>
                  <a:srgbClr val="000000"/>
                </a:solidFill>
                <a:latin typeface="Arial" pitchFamily="34" charset="0"/>
              </a:rPr>
              <a:t>of</a:t>
            </a:r>
            <a:r>
              <a:rPr lang="zh-CN" altLang="en-US" kern="0" dirty="0" smtClean="0">
                <a:solidFill>
                  <a:srgbClr val="000000"/>
                </a:solidFill>
                <a:latin typeface="Arial" pitchFamily="34" charset="0"/>
              </a:rPr>
              <a:t> </a:t>
            </a:r>
            <a:r>
              <a:rPr lang="en-US" altLang="zh-CN" kern="0" dirty="0" smtClean="0">
                <a:solidFill>
                  <a:srgbClr val="000000"/>
                </a:solidFill>
                <a:latin typeface="Arial" pitchFamily="34" charset="0"/>
              </a:rPr>
              <a:t>MR</a:t>
            </a:r>
            <a:r>
              <a:rPr lang="zh-CN" altLang="en-US" kern="0" dirty="0" smtClean="0">
                <a:solidFill>
                  <a:srgbClr val="000000"/>
                </a:solidFill>
                <a:latin typeface="Arial" pitchFamily="34" charset="0"/>
              </a:rPr>
              <a:t> </a:t>
            </a:r>
            <a:endParaRPr lang="en-US" altLang="zh-CN" kern="0" dirty="0">
              <a:solidFill>
                <a:srgbClr val="000000"/>
              </a:solidFill>
              <a:latin typeface="Arial" pitchFamily="34" charset="0"/>
            </a:endParaRPr>
          </a:p>
        </p:txBody>
      </p:sp>
      <p:pic>
        <p:nvPicPr>
          <p:cNvPr id="18" name="图片 17" descr="反射谱仪散射室.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2962"/>
            <a:ext cx="5630608" cy="3753739"/>
          </a:xfrm>
          <a:prstGeom prst="rect">
            <a:avLst/>
          </a:prstGeom>
        </p:spPr>
      </p:pic>
      <p:pic>
        <p:nvPicPr>
          <p:cNvPr id="19" name="Picture 2" descr="C:\Users\lenovo\Desktop\WN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003" y="3736822"/>
            <a:ext cx="3009717" cy="30266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438" y="864637"/>
            <a:ext cx="3468562" cy="252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539552" y="5445224"/>
            <a:ext cx="5040560" cy="1092607"/>
          </a:xfrm>
          <a:prstGeom prst="rect">
            <a:avLst/>
          </a:prstGeom>
          <a:noFill/>
        </p:spPr>
        <p:txBody>
          <a:bodyPr wrap="square" rtlCol="0">
            <a:spAutoFit/>
          </a:bodyPr>
          <a:lstStyle/>
          <a:p>
            <a:pPr>
              <a:spcBef>
                <a:spcPts val="600"/>
              </a:spcBef>
            </a:pPr>
            <a:r>
              <a:rPr lang="en-US" altLang="zh-CN" sz="2000" b="1" dirty="0" err="1" smtClean="0">
                <a:solidFill>
                  <a:srgbClr val="0000FF"/>
                </a:solidFill>
                <a:cs typeface="Arial" panose="020B0604020202020204" pitchFamily="34" charset="0"/>
                <a:sym typeface="Symbol"/>
              </a:rPr>
              <a:t>R</a:t>
            </a:r>
            <a:r>
              <a:rPr lang="en-US" altLang="zh-CN" sz="2000" b="1" baseline="-25000" dirty="0" err="1" smtClean="0">
                <a:solidFill>
                  <a:srgbClr val="0000FF"/>
                </a:solidFill>
                <a:cs typeface="Arial" panose="020B0604020202020204" pitchFamily="34" charset="0"/>
                <a:sym typeface="Symbol"/>
              </a:rPr>
              <a:t>min</a:t>
            </a:r>
            <a:r>
              <a:rPr lang="en-US" altLang="zh-CN" sz="2000" b="1" dirty="0" smtClean="0">
                <a:solidFill>
                  <a:srgbClr val="0000FF"/>
                </a:solidFill>
                <a:cs typeface="Arial" panose="020B0604020202020204" pitchFamily="34" charset="0"/>
                <a:sym typeface="Symbol"/>
              </a:rPr>
              <a:t> </a:t>
            </a:r>
            <a:r>
              <a:rPr lang="zh-CN" altLang="en-US" sz="2000" b="1" dirty="0">
                <a:solidFill>
                  <a:srgbClr val="0000FF"/>
                </a:solidFill>
                <a:cs typeface="Arial" panose="020B0604020202020204" pitchFamily="34" charset="0"/>
                <a:sym typeface="Symbol" panose="05050102010706020507"/>
              </a:rPr>
              <a:t>好于 </a:t>
            </a:r>
            <a:r>
              <a:rPr lang="en-US" altLang="zh-CN" sz="2000" b="1" dirty="0">
                <a:solidFill>
                  <a:srgbClr val="0000FF"/>
                </a:solidFill>
                <a:cs typeface="Arial" panose="020B0604020202020204" pitchFamily="34" charset="0"/>
                <a:sym typeface="Symbol" panose="05050102010706020507"/>
              </a:rPr>
              <a:t>110-5 @ 0.2 A-1 @ 20 kW</a:t>
            </a:r>
            <a:r>
              <a:rPr lang="zh-CN" altLang="en-US" sz="2000" b="1" dirty="0">
                <a:solidFill>
                  <a:srgbClr val="0000FF"/>
                </a:solidFill>
                <a:cs typeface="Arial" panose="020B0604020202020204" pitchFamily="34" charset="0"/>
                <a:sym typeface="Symbol" panose="05050102010706020507"/>
              </a:rPr>
              <a:t>，满足薄膜结构的分析</a:t>
            </a:r>
            <a:endParaRPr lang="en-US" altLang="zh-CN" sz="2000" b="1" dirty="0">
              <a:solidFill>
                <a:srgbClr val="0000FF"/>
              </a:solidFill>
              <a:cs typeface="Arial" panose="020B0604020202020204" pitchFamily="34" charset="0"/>
              <a:sym typeface="Symbol" panose="05050102010706020507"/>
            </a:endParaRPr>
          </a:p>
          <a:p>
            <a:pPr>
              <a:spcBef>
                <a:spcPts val="600"/>
              </a:spcBef>
            </a:pPr>
            <a:endParaRPr lang="en-US" altLang="zh-CN" sz="2000" b="1" dirty="0" smtClean="0">
              <a:solidFill>
                <a:srgbClr val="0000FF"/>
              </a:solidFill>
              <a:latin typeface="Arial" panose="020B0604020202020204" pitchFamily="34" charset="0"/>
              <a:cs typeface="Arial" panose="020B0604020202020204" pitchFamily="34" charset="0"/>
              <a:sym typeface="Symbol"/>
            </a:endParaRPr>
          </a:p>
        </p:txBody>
      </p:sp>
    </p:spTree>
    <p:extLst>
      <p:ext uri="{BB962C8B-B14F-4D97-AF65-F5344CB8AC3E}">
        <p14:creationId xmlns:p14="http://schemas.microsoft.com/office/powerpoint/2010/main" val="4145663002"/>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反射谱仪调试运行</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96" y="3803975"/>
            <a:ext cx="6269399" cy="2635215"/>
          </a:xfrm>
          <a:prstGeom prst="rect">
            <a:avLst/>
          </a:prstGeom>
        </p:spPr>
      </p:pic>
      <p:pic>
        <p:nvPicPr>
          <p:cNvPr id="17" name="图片 16">
            <a:extLst>
              <a:ext uri="{FF2B5EF4-FFF2-40B4-BE49-F238E27FC236}">
                <a16:creationId xmlns:a16="http://schemas.microsoft.com/office/drawing/2014/main" xmlns="" id="{AB3A4BCD-8044-40F9-9024-20D72E52B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315" y="837618"/>
            <a:ext cx="2827517" cy="2756035"/>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490" y="848039"/>
            <a:ext cx="2268086" cy="2671729"/>
          </a:xfrm>
          <a:prstGeom prst="rect">
            <a:avLst/>
          </a:prstGeom>
        </p:spPr>
      </p:pic>
      <p:sp>
        <p:nvSpPr>
          <p:cNvPr id="23" name="TextBox 24"/>
          <p:cNvSpPr txBox="1"/>
          <p:nvPr/>
        </p:nvSpPr>
        <p:spPr>
          <a:xfrm>
            <a:off x="96133" y="3423440"/>
            <a:ext cx="7212171" cy="438582"/>
          </a:xfrm>
          <a:prstGeom prst="rect">
            <a:avLst/>
          </a:prstGeom>
          <a:noFill/>
        </p:spPr>
        <p:txBody>
          <a:bodyPr wrap="square" rtlCol="0">
            <a:spAutoFit/>
          </a:bodyPr>
          <a:lstStyle/>
          <a:p>
            <a:pPr>
              <a:lnSpc>
                <a:spcPct val="130000"/>
              </a:lnSpc>
              <a:defRPr/>
            </a:pPr>
            <a:r>
              <a:rPr lang="en-US" altLang="zh-CN" kern="0" dirty="0" smtClean="0">
                <a:solidFill>
                  <a:srgbClr val="000000"/>
                </a:solidFill>
                <a:latin typeface="Arial" pitchFamily="34" charset="0"/>
              </a:rPr>
              <a:t>Neutron</a:t>
            </a:r>
            <a:r>
              <a:rPr lang="zh-CN" altLang="en-US" kern="0" dirty="0" smtClean="0">
                <a:solidFill>
                  <a:srgbClr val="000000"/>
                </a:solidFill>
                <a:latin typeface="Arial" pitchFamily="34" charset="0"/>
              </a:rPr>
              <a:t> </a:t>
            </a:r>
            <a:r>
              <a:rPr lang="en-US" altLang="zh-CN" kern="0" dirty="0">
                <a:solidFill>
                  <a:srgbClr val="000000"/>
                </a:solidFill>
                <a:latin typeface="Arial" pitchFamily="34" charset="0"/>
              </a:rPr>
              <a:t>diffraction</a:t>
            </a:r>
            <a:r>
              <a:rPr lang="zh-CN" altLang="en-US" kern="0" dirty="0">
                <a:solidFill>
                  <a:srgbClr val="000000"/>
                </a:solidFill>
                <a:latin typeface="Arial" pitchFamily="34" charset="0"/>
              </a:rPr>
              <a:t> </a:t>
            </a:r>
            <a:r>
              <a:rPr lang="en-US" altLang="zh-CN" kern="0" dirty="0">
                <a:solidFill>
                  <a:srgbClr val="000000"/>
                </a:solidFill>
                <a:latin typeface="Arial" pitchFamily="34" charset="0"/>
                <a:sym typeface="Symbol"/>
              </a:rPr>
              <a:t>d/d = 0.6</a:t>
            </a:r>
            <a:r>
              <a:rPr lang="en-US" altLang="zh-CN" kern="0" dirty="0" smtClean="0">
                <a:solidFill>
                  <a:srgbClr val="000000"/>
                </a:solidFill>
                <a:latin typeface="Arial" pitchFamily="34" charset="0"/>
                <a:sym typeface="Symbol"/>
              </a:rPr>
              <a:t>%</a:t>
            </a:r>
            <a:r>
              <a:rPr lang="zh-CN" altLang="zh-CN" kern="0" dirty="0">
                <a:solidFill>
                  <a:srgbClr val="000000"/>
                </a:solidFill>
                <a:latin typeface="Arial" pitchFamily="34" charset="0"/>
                <a:sym typeface="Symbol"/>
              </a:rPr>
              <a:t> </a:t>
            </a:r>
            <a:r>
              <a:rPr lang="zh-CN" altLang="en-US" kern="0" dirty="0" smtClean="0">
                <a:solidFill>
                  <a:srgbClr val="000000"/>
                </a:solidFill>
                <a:latin typeface="Arial" pitchFamily="34" charset="0"/>
                <a:sym typeface="Symbol"/>
              </a:rPr>
              <a:t>    </a:t>
            </a:r>
            <a:r>
              <a:rPr lang="en-US" altLang="zh-CN" kern="0" dirty="0" smtClean="0">
                <a:solidFill>
                  <a:srgbClr val="000000"/>
                </a:solidFill>
                <a:latin typeface="Arial" pitchFamily="34" charset="0"/>
                <a:sym typeface="Symbol"/>
              </a:rPr>
              <a:t>Polarized</a:t>
            </a:r>
            <a:r>
              <a:rPr lang="zh-CN" altLang="en-US" kern="0" dirty="0" smtClean="0">
                <a:solidFill>
                  <a:srgbClr val="000000"/>
                </a:solidFill>
                <a:latin typeface="Arial" pitchFamily="34" charset="0"/>
                <a:sym typeface="Symbol"/>
              </a:rPr>
              <a:t> </a:t>
            </a:r>
            <a:r>
              <a:rPr lang="en-US" altLang="zh-CN" kern="0" dirty="0" smtClean="0">
                <a:solidFill>
                  <a:srgbClr val="000000"/>
                </a:solidFill>
                <a:latin typeface="Arial" pitchFamily="34" charset="0"/>
                <a:sym typeface="Symbol"/>
              </a:rPr>
              <a:t>Neutron</a:t>
            </a:r>
            <a:r>
              <a:rPr lang="zh-CN" altLang="en-US" kern="0" dirty="0" smtClean="0">
                <a:solidFill>
                  <a:srgbClr val="000000"/>
                </a:solidFill>
                <a:latin typeface="Arial" pitchFamily="34" charset="0"/>
                <a:sym typeface="Symbol"/>
              </a:rPr>
              <a:t> </a:t>
            </a:r>
            <a:r>
              <a:rPr lang="en-US" altLang="zh-CN" kern="0" dirty="0" smtClean="0">
                <a:solidFill>
                  <a:srgbClr val="000000"/>
                </a:solidFill>
                <a:latin typeface="Arial" pitchFamily="34" charset="0"/>
                <a:sym typeface="Symbol"/>
              </a:rPr>
              <a:t>reflection</a:t>
            </a:r>
            <a:endParaRPr lang="en-US" altLang="zh-CN" kern="0" dirty="0">
              <a:solidFill>
                <a:srgbClr val="000000"/>
              </a:solidFill>
              <a:latin typeface="Arial" pitchFamily="34" charset="0"/>
              <a:sym typeface="Symbol"/>
            </a:endParaRPr>
          </a:p>
        </p:txBody>
      </p:sp>
      <p:sp>
        <p:nvSpPr>
          <p:cNvPr id="25" name="矩形 24"/>
          <p:cNvSpPr/>
          <p:nvPr/>
        </p:nvSpPr>
        <p:spPr>
          <a:xfrm>
            <a:off x="17854" y="6457890"/>
            <a:ext cx="9324528" cy="400110"/>
          </a:xfrm>
          <a:prstGeom prst="rect">
            <a:avLst/>
          </a:prstGeom>
        </p:spPr>
        <p:txBody>
          <a:bodyPr wrap="square">
            <a:spAutoFit/>
          </a:bodyPr>
          <a:lstStyle/>
          <a:p>
            <a:r>
              <a:rPr lang="zh-CN" altLang="zh-CN" sz="2000" b="1" dirty="0">
                <a:solidFill>
                  <a:srgbClr val="6600FF"/>
                </a:solidFill>
              </a:rPr>
              <a:t>重金属</a:t>
            </a:r>
            <a:r>
              <a:rPr lang="en-US" altLang="zh-CN" sz="2000" b="1" dirty="0">
                <a:solidFill>
                  <a:srgbClr val="6600FF"/>
                </a:solidFill>
              </a:rPr>
              <a:t>-</a:t>
            </a:r>
            <a:r>
              <a:rPr lang="zh-CN" altLang="zh-CN" sz="2000" b="1" dirty="0">
                <a:solidFill>
                  <a:srgbClr val="6600FF"/>
                </a:solidFill>
              </a:rPr>
              <a:t>金属界面氦原子行为的中子反射技术表征及影响机理和调控机制的研究</a:t>
            </a:r>
          </a:p>
        </p:txBody>
      </p:sp>
      <p:sp>
        <p:nvSpPr>
          <p:cNvPr id="16" name="TextBox 2"/>
          <p:cNvSpPr txBox="1"/>
          <p:nvPr/>
        </p:nvSpPr>
        <p:spPr>
          <a:xfrm>
            <a:off x="6444209" y="1124744"/>
            <a:ext cx="2699792" cy="2631490"/>
          </a:xfrm>
          <a:prstGeom prst="rect">
            <a:avLst/>
          </a:prstGeom>
          <a:noFill/>
        </p:spPr>
        <p:txBody>
          <a:bodyPr wrap="square" rtlCol="0">
            <a:spAutoFit/>
          </a:bodyPr>
          <a:lstStyle/>
          <a:p>
            <a:pPr marL="342900" indent="-342900">
              <a:spcBef>
                <a:spcPts val="600"/>
              </a:spcBef>
              <a:buFont typeface="Wingdings" panose="05000000000000000000" charset="0"/>
              <a:buChar char="Ø"/>
            </a:pPr>
            <a:r>
              <a:rPr lang="zh-CN" altLang="en-US" sz="2000" b="1" dirty="0">
                <a:solidFill>
                  <a:srgbClr val="161AAE"/>
                </a:solidFill>
                <a:latin typeface="楷体" panose="02010609060101010101" charset="-122"/>
                <a:ea typeface="楷体" panose="02010609060101010101" charset="-122"/>
                <a:cs typeface="楷体" panose="02010609060101010101" charset="-122"/>
                <a:sym typeface="Symbol" panose="05050102010706020507"/>
              </a:rPr>
              <a:t>已完成反射、衍射功能的调试、正进行二维面探的调试</a:t>
            </a:r>
            <a:endParaRPr lang="en-US" altLang="zh-CN" sz="2000" b="1" dirty="0">
              <a:solidFill>
                <a:srgbClr val="161AAE"/>
              </a:solidFill>
              <a:latin typeface="楷体" panose="02010609060101010101" charset="-122"/>
              <a:ea typeface="楷体" panose="02010609060101010101" charset="-122"/>
              <a:cs typeface="楷体" panose="02010609060101010101" charset="-122"/>
              <a:sym typeface="Symbol" panose="05050102010706020507"/>
            </a:endParaRPr>
          </a:p>
          <a:p>
            <a:pPr marL="342900" indent="-342900">
              <a:spcBef>
                <a:spcPts val="600"/>
              </a:spcBef>
              <a:buFont typeface="Wingdings" panose="05000000000000000000" charset="0"/>
              <a:buChar char="Ø"/>
            </a:pPr>
            <a:r>
              <a:rPr lang="zh-CN" altLang="en-US" sz="2000" b="1" dirty="0" smtClean="0">
                <a:solidFill>
                  <a:srgbClr val="FF0000"/>
                </a:solidFill>
                <a:latin typeface="楷体" panose="02010609060101010101" charset="-122"/>
                <a:ea typeface="楷体" panose="02010609060101010101" charset="-122"/>
                <a:cs typeface="楷体" panose="02010609060101010101" charset="-122"/>
                <a:sym typeface="Symbol" panose="05050102010706020507"/>
              </a:rPr>
              <a:t>挑战</a:t>
            </a:r>
            <a:r>
              <a:rPr lang="zh-CN" altLang="en-US" sz="2000" b="1" dirty="0">
                <a:solidFill>
                  <a:srgbClr val="FF0000"/>
                </a:solidFill>
                <a:latin typeface="楷体" panose="02010609060101010101" charset="-122"/>
                <a:ea typeface="楷体" panose="02010609060101010101" charset="-122"/>
                <a:cs typeface="楷体" panose="02010609060101010101" charset="-122"/>
                <a:sym typeface="Symbol" panose="05050102010706020507"/>
              </a:rPr>
              <a:t>：现有功率</a:t>
            </a:r>
            <a:r>
              <a:rPr lang="zh-CN" altLang="en-US" sz="2000" b="1" dirty="0" smtClean="0">
                <a:solidFill>
                  <a:srgbClr val="FF0000"/>
                </a:solidFill>
                <a:latin typeface="楷体" panose="02010609060101010101" charset="-122"/>
                <a:ea typeface="楷体" panose="02010609060101010101" charset="-122"/>
                <a:cs typeface="楷体" panose="02010609060101010101" charset="-122"/>
                <a:sym typeface="Symbol" panose="05050102010706020507"/>
              </a:rPr>
              <a:t>条件下反射测量时间长</a:t>
            </a:r>
            <a:r>
              <a:rPr lang="zh-CN" altLang="en-US" sz="2000" b="1" dirty="0">
                <a:solidFill>
                  <a:srgbClr val="FF0000"/>
                </a:solidFill>
                <a:latin typeface="楷体" panose="02010609060101010101" charset="-122"/>
                <a:ea typeface="楷体" panose="02010609060101010101" charset="-122"/>
                <a:cs typeface="楷体" panose="02010609060101010101" charset="-122"/>
                <a:sym typeface="Symbol" panose="05050102010706020507"/>
              </a:rPr>
              <a:t>，远远长于衍射</a:t>
            </a:r>
            <a:r>
              <a:rPr lang="en-US" altLang="zh-CN" sz="2000" b="1" dirty="0">
                <a:solidFill>
                  <a:srgbClr val="FF0000"/>
                </a:solidFill>
                <a:latin typeface="楷体" panose="02010609060101010101" charset="-122"/>
                <a:ea typeface="楷体" panose="02010609060101010101" charset="-122"/>
                <a:cs typeface="楷体" panose="02010609060101010101" charset="-122"/>
                <a:sym typeface="Symbol" panose="05050102010706020507"/>
              </a:rPr>
              <a:t>    </a:t>
            </a:r>
            <a:endParaRPr lang="zh-CN" altLang="en-US" sz="2000" b="1" dirty="0">
              <a:solidFill>
                <a:srgbClr val="FF0000"/>
              </a:solidFill>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370979782"/>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MR</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用户实验状态和计划</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6" name="TextBox 2"/>
          <p:cNvSpPr txBox="1"/>
          <p:nvPr/>
        </p:nvSpPr>
        <p:spPr>
          <a:xfrm>
            <a:off x="261560" y="980728"/>
            <a:ext cx="8630920" cy="1393190"/>
          </a:xfrm>
          <a:prstGeom prst="rect">
            <a:avLst/>
          </a:prstGeom>
          <a:noFill/>
        </p:spPr>
        <p:txBody>
          <a:bodyPr wrap="none" rtlCol="0">
            <a:spAutoFit/>
          </a:bodyPr>
          <a:lstStyle/>
          <a:p>
            <a:pPr marL="285750" indent="-285750">
              <a:lnSpc>
                <a:spcPct val="110000"/>
              </a:lnSpc>
              <a:buFont typeface="Wingdings" panose="05000000000000000000" charset="0"/>
              <a:buChar char="Ø"/>
            </a:pPr>
            <a:r>
              <a:rPr lang="zh-CN" altLang="en-US" sz="1800" b="1" dirty="0">
                <a:solidFill>
                  <a:schemeClr val="tx1"/>
                </a:solidFill>
                <a:latin typeface="楷体" panose="02010609060101010101" charset="-122"/>
                <a:ea typeface="楷体" panose="02010609060101010101" charset="-122"/>
                <a:cs typeface="楷体" panose="02010609060101010101" charset="-122"/>
              </a:rPr>
              <a:t>多层膜辐照损伤方向：</a:t>
            </a:r>
            <a:r>
              <a:rPr lang="en-US" altLang="zh-CN" sz="1800" b="1" dirty="0">
                <a:solidFill>
                  <a:schemeClr val="tx1"/>
                </a:solidFill>
                <a:latin typeface="楷体" panose="02010609060101010101" charset="-122"/>
                <a:ea typeface="楷体" panose="02010609060101010101" charset="-122"/>
                <a:cs typeface="楷体" panose="02010609060101010101" charset="-122"/>
              </a:rPr>
              <a:t>He</a:t>
            </a:r>
            <a:r>
              <a:rPr lang="zh-CN" altLang="en-US" sz="1800" b="1" dirty="0">
                <a:solidFill>
                  <a:schemeClr val="tx1"/>
                </a:solidFill>
                <a:latin typeface="楷体" panose="02010609060101010101" charset="-122"/>
                <a:ea typeface="楷体" panose="02010609060101010101" charset="-122"/>
                <a:cs typeface="楷体" panose="02010609060101010101" charset="-122"/>
              </a:rPr>
              <a:t>注入金属多层膜材料后</a:t>
            </a:r>
            <a:r>
              <a:rPr lang="en-US" altLang="zh-CN" sz="1800" b="1" dirty="0">
                <a:solidFill>
                  <a:schemeClr val="tx1"/>
                </a:solidFill>
                <a:latin typeface="楷体" panose="02010609060101010101" charset="-122"/>
                <a:ea typeface="楷体" panose="02010609060101010101" charset="-122"/>
                <a:cs typeface="楷体" panose="02010609060101010101" charset="-122"/>
              </a:rPr>
              <a:t>He</a:t>
            </a:r>
            <a:r>
              <a:rPr lang="zh-CN" altLang="en-US" sz="1800" b="1" dirty="0">
                <a:solidFill>
                  <a:schemeClr val="tx1"/>
                </a:solidFill>
                <a:latin typeface="楷体" panose="02010609060101010101" charset="-122"/>
                <a:ea typeface="楷体" panose="02010609060101010101" charset="-122"/>
                <a:cs typeface="楷体" panose="02010609060101010101" charset="-122"/>
              </a:rPr>
              <a:t>原子行为</a:t>
            </a:r>
            <a:r>
              <a:rPr lang="zh-CN" altLang="en-US" sz="1800" b="1" dirty="0">
                <a:solidFill>
                  <a:srgbClr val="0000FF"/>
                </a:solidFill>
                <a:latin typeface="楷体" panose="02010609060101010101" charset="-122"/>
                <a:ea typeface="楷体" panose="02010609060101010101" charset="-122"/>
                <a:cs typeface="楷体" panose="02010609060101010101" charset="-122"/>
              </a:rPr>
              <a:t> </a:t>
            </a:r>
            <a:r>
              <a:rPr lang="en-US" altLang="zh-CN" sz="1800" b="1" dirty="0">
                <a:solidFill>
                  <a:srgbClr val="FF0000"/>
                </a:solidFill>
                <a:latin typeface="楷体" panose="02010609060101010101" charset="-122"/>
                <a:ea typeface="楷体" panose="02010609060101010101" charset="-122"/>
                <a:cs typeface="楷体" panose="02010609060101010101" charset="-122"/>
              </a:rPr>
              <a:t>(</a:t>
            </a:r>
            <a:r>
              <a:rPr lang="zh-CN" altLang="en-US" sz="1800" b="1" dirty="0">
                <a:solidFill>
                  <a:srgbClr val="FF0000"/>
                </a:solidFill>
                <a:latin typeface="楷体" panose="02010609060101010101" charset="-122"/>
                <a:ea typeface="楷体" panose="02010609060101010101" charset="-122"/>
                <a:cs typeface="楷体" panose="02010609060101010101" charset="-122"/>
              </a:rPr>
              <a:t>正在进行</a:t>
            </a:r>
            <a:r>
              <a:rPr lang="en-US" altLang="zh-CN" sz="1800" b="1" dirty="0">
                <a:solidFill>
                  <a:srgbClr val="FF0000"/>
                </a:solidFill>
                <a:latin typeface="楷体" panose="02010609060101010101" charset="-122"/>
                <a:ea typeface="楷体" panose="02010609060101010101" charset="-122"/>
                <a:cs typeface="楷体" panose="02010609060101010101" charset="-122"/>
              </a:rPr>
              <a:t>)</a:t>
            </a:r>
            <a:endParaRPr lang="en-US" altLang="zh-CN" sz="1800" b="1" dirty="0">
              <a:solidFill>
                <a:srgbClr val="FF0000"/>
              </a:solidFill>
              <a:latin typeface="楷体" panose="02010609060101010101" charset="-122"/>
              <a:ea typeface="楷体" panose="02010609060101010101" charset="-122"/>
              <a:cs typeface="楷体" panose="02010609060101010101" charset="-122"/>
              <a:sym typeface="Symbol" panose="05050102010706020507"/>
            </a:endParaRPr>
          </a:p>
          <a:p>
            <a:pPr marL="285750" indent="-285750">
              <a:lnSpc>
                <a:spcPct val="110000"/>
              </a:lnSpc>
              <a:spcBef>
                <a:spcPts val="450"/>
              </a:spcBef>
              <a:buFont typeface="Wingdings" panose="05000000000000000000" charset="0"/>
              <a:buChar char="Ø"/>
            </a:pPr>
            <a:r>
              <a:rPr lang="zh-CN" altLang="en-US" sz="1800" b="1" dirty="0">
                <a:solidFill>
                  <a:schemeClr val="tx1"/>
                </a:solidFill>
                <a:latin typeface="楷体" panose="02010609060101010101" charset="-122"/>
                <a:ea typeface="楷体" panose="02010609060101010101" charset="-122"/>
                <a:cs typeface="楷体" panose="02010609060101010101" charset="-122"/>
                <a:sym typeface="Symbol" panose="05050102010706020507"/>
              </a:rPr>
              <a:t>磁性多层膜方向：大自旋</a:t>
            </a:r>
            <a:r>
              <a:rPr lang="en-US" altLang="zh-CN" sz="1800" b="1" dirty="0">
                <a:solidFill>
                  <a:schemeClr val="tx1"/>
                </a:solidFill>
                <a:latin typeface="楷体" panose="02010609060101010101" charset="-122"/>
                <a:ea typeface="楷体" panose="02010609060101010101" charset="-122"/>
                <a:cs typeface="楷体" panose="02010609060101010101" charset="-122"/>
                <a:sym typeface="Symbol" panose="05050102010706020507"/>
              </a:rPr>
              <a:t>Hall</a:t>
            </a:r>
            <a:r>
              <a:rPr lang="zh-CN" altLang="en-US" sz="1800" b="1" dirty="0">
                <a:solidFill>
                  <a:schemeClr val="tx1"/>
                </a:solidFill>
                <a:latin typeface="楷体" panose="02010609060101010101" charset="-122"/>
                <a:ea typeface="楷体" panose="02010609060101010101" charset="-122"/>
                <a:cs typeface="楷体" panose="02010609060101010101" charset="-122"/>
                <a:sym typeface="Symbol" panose="05050102010706020507"/>
              </a:rPr>
              <a:t>效应相关的磁性多层膜界面特性</a:t>
            </a:r>
            <a:r>
              <a:rPr lang="zh-CN" altLang="en-US" sz="1800" b="1" dirty="0">
                <a:solidFill>
                  <a:srgbClr val="0000FF"/>
                </a:solidFill>
                <a:latin typeface="楷体" panose="02010609060101010101" charset="-122"/>
                <a:ea typeface="楷体" panose="02010609060101010101" charset="-122"/>
                <a:cs typeface="楷体" panose="02010609060101010101" charset="-122"/>
                <a:sym typeface="Symbol" panose="05050102010706020507"/>
              </a:rPr>
              <a:t> </a:t>
            </a:r>
            <a:r>
              <a:rPr lang="en-US" altLang="zh-CN" sz="1800" b="1" dirty="0">
                <a:solidFill>
                  <a:srgbClr val="FF0000"/>
                </a:solidFill>
                <a:latin typeface="楷体" panose="02010609060101010101" charset="-122"/>
                <a:ea typeface="楷体" panose="02010609060101010101" charset="-122"/>
                <a:cs typeface="楷体" panose="02010609060101010101" charset="-122"/>
                <a:sym typeface="Symbol" panose="05050102010706020507"/>
              </a:rPr>
              <a:t>(</a:t>
            </a:r>
            <a:r>
              <a:rPr lang="zh-CN" altLang="en-US" sz="1800" b="1" dirty="0">
                <a:solidFill>
                  <a:srgbClr val="FF0000"/>
                </a:solidFill>
                <a:latin typeface="楷体" panose="02010609060101010101" charset="-122"/>
                <a:ea typeface="楷体" panose="02010609060101010101" charset="-122"/>
                <a:cs typeface="楷体" panose="02010609060101010101" charset="-122"/>
                <a:sym typeface="Symbol" panose="05050102010706020507"/>
              </a:rPr>
              <a:t>拟开展</a:t>
            </a:r>
            <a:r>
              <a:rPr lang="en-US" altLang="zh-CN" sz="1800" b="1" dirty="0">
                <a:solidFill>
                  <a:srgbClr val="FF0000"/>
                </a:solidFill>
                <a:latin typeface="楷体" panose="02010609060101010101" charset="-122"/>
                <a:ea typeface="楷体" panose="02010609060101010101" charset="-122"/>
                <a:cs typeface="楷体" panose="02010609060101010101" charset="-122"/>
                <a:sym typeface="Symbol" panose="05050102010706020507"/>
              </a:rPr>
              <a:t>)</a:t>
            </a:r>
          </a:p>
          <a:p>
            <a:pPr marL="285750" indent="-285750">
              <a:lnSpc>
                <a:spcPct val="110000"/>
              </a:lnSpc>
              <a:spcBef>
                <a:spcPts val="450"/>
              </a:spcBef>
              <a:buFont typeface="Wingdings" panose="05000000000000000000" charset="0"/>
              <a:buChar char="Ø"/>
            </a:pPr>
            <a:r>
              <a:rPr lang="zh-CN" altLang="en-US" sz="1800" b="1" dirty="0">
                <a:solidFill>
                  <a:schemeClr val="tx1"/>
                </a:solidFill>
                <a:latin typeface="楷体" panose="02010609060101010101" charset="-122"/>
                <a:ea typeface="楷体" panose="02010609060101010101" charset="-122"/>
                <a:cs typeface="楷体" panose="02010609060101010101" charset="-122"/>
                <a:sym typeface="Symbol" panose="05050102010706020507"/>
              </a:rPr>
              <a:t>半导体薄膜方向：新型含氢半导体薄膜及其异质结的界面和光敏特性</a:t>
            </a:r>
            <a:r>
              <a:rPr lang="zh-CN" altLang="en-US" sz="1800" b="1" dirty="0">
                <a:solidFill>
                  <a:srgbClr val="0000FF"/>
                </a:solidFill>
                <a:latin typeface="楷体" panose="02010609060101010101" charset="-122"/>
                <a:ea typeface="楷体" panose="02010609060101010101" charset="-122"/>
                <a:cs typeface="楷体" panose="02010609060101010101" charset="-122"/>
                <a:sym typeface="Symbol" panose="05050102010706020507"/>
              </a:rPr>
              <a:t> </a:t>
            </a:r>
            <a:r>
              <a:rPr lang="en-US" altLang="zh-CN" sz="1800" b="1" dirty="0">
                <a:solidFill>
                  <a:srgbClr val="FF0000"/>
                </a:solidFill>
                <a:latin typeface="楷体" panose="02010609060101010101" charset="-122"/>
                <a:ea typeface="楷体" panose="02010609060101010101" charset="-122"/>
                <a:cs typeface="楷体" panose="02010609060101010101" charset="-122"/>
              </a:rPr>
              <a:t>(</a:t>
            </a:r>
            <a:r>
              <a:rPr lang="zh-CN" altLang="en-US" sz="1800" b="1" dirty="0">
                <a:solidFill>
                  <a:srgbClr val="FF0000"/>
                </a:solidFill>
                <a:latin typeface="楷体" panose="02010609060101010101" charset="-122"/>
                <a:ea typeface="楷体" panose="02010609060101010101" charset="-122"/>
                <a:cs typeface="楷体" panose="02010609060101010101" charset="-122"/>
              </a:rPr>
              <a:t>正在进行</a:t>
            </a:r>
            <a:r>
              <a:rPr lang="en-US" altLang="zh-CN" sz="1800" b="1" dirty="0">
                <a:solidFill>
                  <a:srgbClr val="FF0000"/>
                </a:solidFill>
                <a:latin typeface="楷体" panose="02010609060101010101" charset="-122"/>
                <a:ea typeface="楷体" panose="02010609060101010101" charset="-122"/>
                <a:cs typeface="楷体" panose="02010609060101010101" charset="-122"/>
              </a:rPr>
              <a:t>)</a:t>
            </a:r>
            <a:endParaRPr lang="en-US" altLang="zh-CN" b="1" dirty="0">
              <a:solidFill>
                <a:srgbClr val="FF0000"/>
              </a:solidFill>
              <a:latin typeface="楷体" panose="02010609060101010101" charset="-122"/>
              <a:ea typeface="楷体" panose="02010609060101010101" charset="-122"/>
              <a:cs typeface="楷体" panose="02010609060101010101" charset="-122"/>
              <a:sym typeface="Symbol" panose="05050102010706020507"/>
            </a:endParaRPr>
          </a:p>
          <a:p>
            <a:pPr marL="285750" indent="-285750">
              <a:spcBef>
                <a:spcPts val="450"/>
              </a:spcBef>
            </a:pPr>
            <a:endParaRPr lang="zh-CN" altLang="en-US" b="1" dirty="0">
              <a:solidFill>
                <a:srgbClr val="0000FF"/>
              </a:solidFill>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385" y="4247024"/>
            <a:ext cx="6468417" cy="2225233"/>
          </a:xfrm>
          <a:prstGeom prst="rect">
            <a:avLst/>
          </a:prstGeom>
        </p:spPr>
      </p:pic>
      <p:pic>
        <p:nvPicPr>
          <p:cNvPr id="8" name="图片 7"/>
          <p:cNvPicPr>
            <a:picLocks noChangeAspect="1"/>
          </p:cNvPicPr>
          <p:nvPr/>
        </p:nvPicPr>
        <p:blipFill>
          <a:blip r:embed="rId4"/>
          <a:stretch>
            <a:fillRect/>
          </a:stretch>
        </p:blipFill>
        <p:spPr>
          <a:xfrm>
            <a:off x="549785" y="2007761"/>
            <a:ext cx="7164288" cy="2165876"/>
          </a:xfrm>
          <a:prstGeom prst="rect">
            <a:avLst/>
          </a:prstGeom>
        </p:spPr>
      </p:pic>
      <p:sp>
        <p:nvSpPr>
          <p:cNvPr id="9" name="文本框 8"/>
          <p:cNvSpPr txBox="1"/>
          <p:nvPr/>
        </p:nvSpPr>
        <p:spPr>
          <a:xfrm>
            <a:off x="7066001" y="2690673"/>
            <a:ext cx="1826141" cy="1477328"/>
          </a:xfrm>
          <a:prstGeom prst="rect">
            <a:avLst/>
          </a:prstGeom>
          <a:noFill/>
        </p:spPr>
        <p:txBody>
          <a:bodyPr wrap="none" rtlCol="0">
            <a:spAutoFit/>
          </a:bodyPr>
          <a:lstStyle/>
          <a:p>
            <a:r>
              <a:rPr lang="zh-CN" altLang="en-US" dirty="0">
                <a:solidFill>
                  <a:srgbClr val="FF0000"/>
                </a:solidFill>
                <a:latin typeface="Arial" panose="020B0604020202020204" pitchFamily="34" charset="0"/>
                <a:cs typeface="Arial" panose="020B0604020202020204" pitchFamily="34" charset="0"/>
              </a:rPr>
              <a:t>南大、物理所</a:t>
            </a:r>
            <a:endParaRPr lang="en-US" altLang="zh-CN" dirty="0">
              <a:solidFill>
                <a:srgbClr val="FF0000"/>
              </a:solidFill>
              <a:latin typeface="Arial" panose="020B0604020202020204" pitchFamily="34" charset="0"/>
              <a:cs typeface="Arial" panose="020B0604020202020204" pitchFamily="34" charset="0"/>
            </a:endParaRPr>
          </a:p>
          <a:p>
            <a:r>
              <a:rPr lang="en-US" altLang="zh-CN" dirty="0">
                <a:solidFill>
                  <a:srgbClr val="FF0000"/>
                </a:solidFill>
                <a:latin typeface="Arial" panose="020B0604020202020204" pitchFamily="34" charset="0"/>
                <a:cs typeface="Arial" panose="020B0604020202020204" pitchFamily="34" charset="0"/>
              </a:rPr>
              <a:t>ISIS</a:t>
            </a:r>
            <a:r>
              <a:rPr lang="zh-CN" altLang="en-US" dirty="0">
                <a:solidFill>
                  <a:srgbClr val="FF0000"/>
                </a:solidFill>
                <a:latin typeface="Arial" panose="020B0604020202020204" pitchFamily="34" charset="0"/>
                <a:cs typeface="Arial" panose="020B0604020202020204" pitchFamily="34" charset="0"/>
              </a:rPr>
              <a:t>、</a:t>
            </a:r>
            <a:r>
              <a:rPr lang="en-US" altLang="zh-CN" dirty="0">
                <a:solidFill>
                  <a:srgbClr val="FF0000"/>
                </a:solidFill>
                <a:latin typeface="Arial" panose="020B0604020202020204" pitchFamily="34" charset="0"/>
                <a:cs typeface="Arial" panose="020B0604020202020204" pitchFamily="34" charset="0"/>
              </a:rPr>
              <a:t>CSNS</a:t>
            </a:r>
          </a:p>
          <a:p>
            <a:r>
              <a:rPr lang="zh-CN" altLang="en-US" dirty="0">
                <a:solidFill>
                  <a:srgbClr val="FF0000"/>
                </a:solidFill>
                <a:latin typeface="Arial" panose="020B0604020202020204" pitchFamily="34" charset="0"/>
                <a:cs typeface="Arial" panose="020B0604020202020204" pitchFamily="34" charset="0"/>
              </a:rPr>
              <a:t>合作开展</a:t>
            </a:r>
            <a:endParaRPr lang="en-US" altLang="zh-CN" dirty="0">
              <a:solidFill>
                <a:srgbClr val="FF0000"/>
              </a:solidFill>
              <a:latin typeface="Arial" panose="020B0604020202020204" pitchFamily="34" charset="0"/>
              <a:cs typeface="Arial" panose="020B0604020202020204" pitchFamily="34" charset="0"/>
            </a:endParaRPr>
          </a:p>
          <a:p>
            <a:r>
              <a:rPr lang="en-US" altLang="zh-CN" dirty="0">
                <a:solidFill>
                  <a:srgbClr val="FF0000"/>
                </a:solidFill>
                <a:latin typeface="Arial" panose="020B0604020202020204" pitchFamily="34" charset="0"/>
                <a:cs typeface="Arial" panose="020B0604020202020204" pitchFamily="34" charset="0"/>
              </a:rPr>
              <a:t>(</a:t>
            </a:r>
            <a:r>
              <a:rPr lang="zh-CN" altLang="en-US" dirty="0">
                <a:solidFill>
                  <a:srgbClr val="FF0000"/>
                </a:solidFill>
                <a:latin typeface="Arial" panose="020B0604020202020204" pitchFamily="34" charset="0"/>
                <a:cs typeface="Arial" panose="020B0604020202020204" pitchFamily="34" charset="0"/>
              </a:rPr>
              <a:t>但</a:t>
            </a:r>
            <a:r>
              <a:rPr lang="en-US" altLang="zh-CN" dirty="0">
                <a:solidFill>
                  <a:srgbClr val="FF0000"/>
                </a:solidFill>
                <a:latin typeface="Arial" panose="020B0604020202020204" pitchFamily="34" charset="0"/>
                <a:cs typeface="Arial" panose="020B0604020202020204" pitchFamily="34" charset="0"/>
              </a:rPr>
              <a:t>CSNS</a:t>
            </a:r>
            <a:r>
              <a:rPr lang="zh-CN" altLang="en-US" dirty="0">
                <a:solidFill>
                  <a:srgbClr val="FF0000"/>
                </a:solidFill>
                <a:latin typeface="Arial" panose="020B0604020202020204" pitchFamily="34" charset="0"/>
                <a:cs typeface="Arial" panose="020B0604020202020204" pitchFamily="34" charset="0"/>
              </a:rPr>
              <a:t>的实验</a:t>
            </a:r>
            <a:endParaRPr lang="en-US" altLang="zh-CN" dirty="0">
              <a:solidFill>
                <a:srgbClr val="FF0000"/>
              </a:solidFill>
              <a:latin typeface="Arial" panose="020B0604020202020204" pitchFamily="34" charset="0"/>
              <a:cs typeface="Arial" panose="020B0604020202020204" pitchFamily="34" charset="0"/>
            </a:endParaRPr>
          </a:p>
          <a:p>
            <a:r>
              <a:rPr lang="zh-CN" altLang="en-US" dirty="0">
                <a:solidFill>
                  <a:srgbClr val="FF0000"/>
                </a:solidFill>
                <a:latin typeface="Arial" panose="020B0604020202020204" pitchFamily="34" charset="0"/>
                <a:cs typeface="Arial" panose="020B0604020202020204" pitchFamily="34" charset="0"/>
              </a:rPr>
              <a:t>条件暂不具备</a:t>
            </a:r>
            <a:r>
              <a:rPr lang="en-US" altLang="zh-CN"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537048"/>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txBox="1">
            <a:spLocks noGrp="1" noChangeArrowheads="1"/>
          </p:cNvSpPr>
          <p:nvPr/>
        </p:nvSpPr>
        <p:spPr bwMode="auto">
          <a:xfrm>
            <a:off x="8229600" y="6524625"/>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r">
              <a:lnSpc>
                <a:spcPct val="100000"/>
              </a:lnSpc>
              <a:spcBef>
                <a:spcPct val="0"/>
              </a:spcBef>
              <a:spcAft>
                <a:spcPct val="0"/>
              </a:spcAft>
              <a:buClrTx/>
              <a:buFontTx/>
              <a:buNone/>
            </a:pPr>
            <a:fld id="{ECD34FE7-28A3-44FF-996B-CD670C331F93}" type="slidenum">
              <a:rPr lang="en-US" altLang="zh-CN" sz="900" b="0">
                <a:solidFill>
                  <a:srgbClr val="4D5E68"/>
                </a:solidFill>
                <a:latin typeface="Impact" panose="020B0806030902050204" pitchFamily="34" charset="0"/>
              </a:rPr>
              <a:pPr algn="r">
                <a:lnSpc>
                  <a:spcPct val="100000"/>
                </a:lnSpc>
                <a:spcBef>
                  <a:spcPct val="0"/>
                </a:spcBef>
                <a:spcAft>
                  <a:spcPct val="0"/>
                </a:spcAft>
                <a:buClrTx/>
                <a:buFontTx/>
                <a:buNone/>
              </a:pPr>
              <a:t>26</a:t>
            </a:fld>
            <a:endParaRPr lang="en-US" altLang="zh-CN" sz="900" b="0">
              <a:solidFill>
                <a:srgbClr val="4D5E68"/>
              </a:solidFill>
              <a:latin typeface="Impact" panose="020B0806030902050204" pitchFamily="34" charset="0"/>
            </a:endParaRPr>
          </a:p>
        </p:txBody>
      </p:sp>
      <p:sp>
        <p:nvSpPr>
          <p:cNvPr id="16" name="矩形 15"/>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8" name="矩形 1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0"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中子小角散射仪调试</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04" y="963288"/>
            <a:ext cx="2748660" cy="2691693"/>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91" y="3627584"/>
            <a:ext cx="3154682" cy="2271456"/>
          </a:xfrm>
          <a:prstGeom prst="rect">
            <a:avLst/>
          </a:prstGeom>
        </p:spPr>
      </p:pic>
      <p:pic>
        <p:nvPicPr>
          <p:cNvPr id="23" name="图片 7"/>
          <p:cNvPicPr>
            <a:picLocks noChangeAspect="1"/>
          </p:cNvPicPr>
          <p:nvPr/>
        </p:nvPicPr>
        <p:blipFill>
          <a:blip r:embed="rId5" cstate="print">
            <a:extLst>
              <a:ext uri="{28A0092B-C50C-407E-A947-70E740481C1C}">
                <a14:useLocalDpi xmlns:a14="http://schemas.microsoft.com/office/drawing/2010/main" val="0"/>
              </a:ext>
            </a:extLst>
          </a:blip>
          <a:srcRect l="10077" t="9866" r="13196" b="7867"/>
          <a:stretch>
            <a:fillRect/>
          </a:stretch>
        </p:blipFill>
        <p:spPr bwMode="auto">
          <a:xfrm>
            <a:off x="4060454" y="3047429"/>
            <a:ext cx="3897900" cy="293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3"/>
          <p:cNvSpPr txBox="1"/>
          <p:nvPr/>
        </p:nvSpPr>
        <p:spPr>
          <a:xfrm flipH="1">
            <a:off x="392980" y="6011500"/>
            <a:ext cx="3672408" cy="307777"/>
          </a:xfrm>
          <a:prstGeom prst="rect">
            <a:avLst/>
          </a:prstGeom>
          <a:noFill/>
        </p:spPr>
        <p:txBody>
          <a:bodyPr wrap="square" rtlCol="0">
            <a:spAutoFit/>
          </a:bodyPr>
          <a:lstStyle/>
          <a:p>
            <a:r>
              <a:rPr lang="en-US" b="1" dirty="0" err="1" smtClean="0"/>
              <a:t>AgBE</a:t>
            </a:r>
            <a:r>
              <a:rPr lang="en-US" b="1" dirty="0" smtClean="0"/>
              <a:t> to calibrate the scattering vector q</a:t>
            </a:r>
            <a:endParaRPr lang="en-US" b="1" dirty="0"/>
          </a:p>
        </p:txBody>
      </p:sp>
      <p:sp>
        <p:nvSpPr>
          <p:cNvPr id="25" name="文本框 24"/>
          <p:cNvSpPr txBox="1"/>
          <p:nvPr/>
        </p:nvSpPr>
        <p:spPr>
          <a:xfrm flipH="1">
            <a:off x="4452368" y="5876529"/>
            <a:ext cx="4320480" cy="307777"/>
          </a:xfrm>
          <a:prstGeom prst="rect">
            <a:avLst/>
          </a:prstGeom>
          <a:noFill/>
        </p:spPr>
        <p:txBody>
          <a:bodyPr wrap="square" rtlCol="0">
            <a:spAutoFit/>
          </a:bodyPr>
          <a:lstStyle/>
          <a:p>
            <a:r>
              <a:rPr lang="en-US" b="1" dirty="0" smtClean="0"/>
              <a:t>Data on the Bates poly to calibrate the intensity</a:t>
            </a:r>
            <a:endParaRPr lang="en-US" b="1" dirty="0"/>
          </a:p>
        </p:txBody>
      </p:sp>
      <p:pic>
        <p:nvPicPr>
          <p:cNvPr id="2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8748" y="810599"/>
            <a:ext cx="2533117" cy="189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3251" y="828181"/>
            <a:ext cx="24018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4"/>
          <p:cNvSpPr txBox="1"/>
          <p:nvPr/>
        </p:nvSpPr>
        <p:spPr>
          <a:xfrm>
            <a:off x="6452595" y="2350065"/>
            <a:ext cx="6255888" cy="400110"/>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CN" sz="1600" kern="0" dirty="0" smtClean="0">
                <a:solidFill>
                  <a:srgbClr val="000000"/>
                </a:solidFill>
                <a:latin typeface="Arial" pitchFamily="34" charset="0"/>
              </a:rPr>
              <a:t>Neutron</a:t>
            </a:r>
            <a:r>
              <a:rPr lang="zh-CN" altLang="en-US" sz="1600" kern="0" dirty="0" smtClean="0">
                <a:solidFill>
                  <a:srgbClr val="000000"/>
                </a:solidFill>
                <a:latin typeface="Arial" pitchFamily="34" charset="0"/>
              </a:rPr>
              <a:t> </a:t>
            </a:r>
            <a:r>
              <a:rPr lang="en-US" altLang="zh-CN" sz="1600" kern="0" dirty="0" smtClean="0">
                <a:solidFill>
                  <a:srgbClr val="000000"/>
                </a:solidFill>
                <a:latin typeface="Arial" pitchFamily="34" charset="0"/>
              </a:rPr>
              <a:t>TOF</a:t>
            </a:r>
            <a:r>
              <a:rPr lang="zh-CN" altLang="en-US" sz="1600" kern="0" dirty="0" smtClean="0">
                <a:solidFill>
                  <a:srgbClr val="000000"/>
                </a:solidFill>
                <a:latin typeface="Arial" pitchFamily="34" charset="0"/>
              </a:rPr>
              <a:t> </a:t>
            </a:r>
            <a:r>
              <a:rPr lang="en-US" altLang="zh-CN" sz="1600" kern="0" dirty="0" smtClean="0">
                <a:solidFill>
                  <a:srgbClr val="000000"/>
                </a:solidFill>
                <a:latin typeface="Arial" pitchFamily="34" charset="0"/>
              </a:rPr>
              <a:t>spectrum</a:t>
            </a:r>
            <a:endParaRPr lang="en-US" altLang="zh-CN" sz="1600" kern="0" dirty="0">
              <a:solidFill>
                <a:srgbClr val="000000"/>
              </a:solidFill>
              <a:latin typeface="Arial" pitchFamily="34" charset="0"/>
            </a:endParaRPr>
          </a:p>
        </p:txBody>
      </p:sp>
    </p:spTree>
    <p:extLst>
      <p:ext uri="{BB962C8B-B14F-4D97-AF65-F5344CB8AC3E}">
        <p14:creationId xmlns:p14="http://schemas.microsoft.com/office/powerpoint/2010/main" val="3107702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SANS</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束线调试</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8" name="文本框 7"/>
          <p:cNvSpPr txBox="1"/>
          <p:nvPr/>
        </p:nvSpPr>
        <p:spPr>
          <a:xfrm>
            <a:off x="251520" y="908720"/>
            <a:ext cx="8503285" cy="6068328"/>
          </a:xfrm>
          <a:prstGeom prst="rect">
            <a:avLst/>
          </a:prstGeom>
          <a:noFill/>
        </p:spPr>
        <p:txBody>
          <a:bodyPr wrap="square" rtlCol="0" anchor="t">
            <a:spAutoFit/>
          </a:bodyPr>
          <a:lstStyle/>
          <a:p>
            <a:pPr>
              <a:lnSpc>
                <a:spcPct val="150000"/>
              </a:lnSpc>
            </a:pPr>
            <a:r>
              <a:rPr lang="zh-CN" altLang="en-US" sz="2000" b="1" dirty="0" smtClean="0">
                <a:solidFill>
                  <a:srgbClr val="000000"/>
                </a:solidFill>
                <a:latin typeface="楷体" panose="02010609060101010101" charset="-122"/>
                <a:ea typeface="楷体" panose="02010609060101010101" charset="-122"/>
                <a:cs typeface="楷体" panose="02010609060101010101" charset="-122"/>
              </a:rPr>
              <a:t>束线调试与研究</a:t>
            </a:r>
            <a:r>
              <a:rPr lang="zh-CN" altLang="en-US" sz="2000" b="1" dirty="0">
                <a:solidFill>
                  <a:srgbClr val="000000"/>
                </a:solidFill>
                <a:latin typeface="楷体" panose="02010609060101010101" charset="-122"/>
                <a:ea typeface="楷体" panose="02010609060101010101" charset="-122"/>
                <a:cs typeface="楷体" panose="02010609060101010101" charset="-122"/>
              </a:rPr>
              <a:t>（</a:t>
            </a:r>
            <a:r>
              <a:rPr lang="en-US" altLang="zh-CN" sz="2000" b="1" dirty="0">
                <a:solidFill>
                  <a:srgbClr val="000000"/>
                </a:solidFill>
                <a:latin typeface="楷体" panose="02010609060101010101" charset="-122"/>
                <a:ea typeface="楷体" panose="02010609060101010101" charset="-122"/>
                <a:cs typeface="楷体" panose="02010609060101010101" charset="-122"/>
              </a:rPr>
              <a:t> 2018. </a:t>
            </a:r>
            <a:r>
              <a:rPr lang="en-US" altLang="zh-CN" sz="2000" b="1" dirty="0" smtClean="0">
                <a:solidFill>
                  <a:srgbClr val="000000"/>
                </a:solidFill>
                <a:latin typeface="楷体" panose="02010609060101010101" charset="-122"/>
                <a:ea typeface="楷体" panose="02010609060101010101" charset="-122"/>
                <a:cs typeface="楷体" panose="02010609060101010101" charset="-122"/>
              </a:rPr>
              <a:t>3-8</a:t>
            </a:r>
            <a:r>
              <a:rPr lang="zh-CN" altLang="en-US" sz="2000" b="1" dirty="0" smtClean="0">
                <a:solidFill>
                  <a:srgbClr val="000000"/>
                </a:solidFill>
                <a:latin typeface="楷体" panose="02010609060101010101" charset="-122"/>
                <a:ea typeface="楷体" panose="02010609060101010101" charset="-122"/>
                <a:cs typeface="楷体" panose="02010609060101010101" charset="-122"/>
              </a:rPr>
              <a:t>月）</a:t>
            </a:r>
            <a:r>
              <a:rPr lang="en-US" altLang="zh-CN" sz="2000" b="1" dirty="0">
                <a:solidFill>
                  <a:srgbClr val="000000"/>
                </a:solidFill>
                <a:latin typeface="楷体" panose="02010609060101010101" charset="-122"/>
                <a:ea typeface="楷体" panose="02010609060101010101" charset="-122"/>
                <a:cs typeface="楷体" panose="02010609060101010101" charset="-122"/>
              </a:rPr>
              <a:t>: </a:t>
            </a:r>
            <a:endParaRPr lang="en-US" altLang="zh-CN" sz="2000" dirty="0">
              <a:solidFill>
                <a:srgbClr val="000000"/>
              </a:solidFill>
              <a:latin typeface="楷体" panose="02010609060101010101" charset="-122"/>
              <a:ea typeface="楷体" panose="02010609060101010101" charset="-122"/>
              <a:cs typeface="楷体" panose="02010609060101010101" charset="-122"/>
            </a:endParaRPr>
          </a:p>
          <a:p>
            <a:pPr marL="0" indent="0">
              <a:lnSpc>
                <a:spcPct val="150000"/>
              </a:lnSpc>
              <a:buFont typeface="Wingdings" panose="05000000000000000000" pitchFamily="2" charset="2"/>
              <a:buNone/>
            </a:pPr>
            <a:r>
              <a:rPr lang="zh-CN" altLang="en-US" sz="2000" dirty="0">
                <a:solidFill>
                  <a:srgbClr val="000000"/>
                </a:solidFill>
                <a:latin typeface="楷体" panose="02010609060101010101" charset="-122"/>
                <a:ea typeface="楷体" panose="02010609060101010101" charset="-122"/>
                <a:cs typeface="楷体" panose="02010609060101010101" charset="-122"/>
              </a:rPr>
              <a:t>     </a:t>
            </a:r>
            <a:r>
              <a:rPr lang="zh-CN" altLang="en-US" sz="2000" b="1" dirty="0">
                <a:solidFill>
                  <a:srgbClr val="000000"/>
                </a:solidFill>
                <a:latin typeface="楷体" panose="02010609060101010101" charset="-122"/>
                <a:ea typeface="楷体" panose="02010609060101010101" charset="-122"/>
                <a:cs typeface="楷体" panose="02010609060101010101" charset="-122"/>
              </a:rPr>
              <a:t>针对前期调试和标样测试过程中所发现的问题进行集中排查，找到了</a:t>
            </a:r>
            <a:r>
              <a:rPr lang="en-US" altLang="zh-CN" sz="2000" b="1" dirty="0">
                <a:solidFill>
                  <a:srgbClr val="000000"/>
                </a:solidFill>
                <a:latin typeface="楷体" panose="02010609060101010101" charset="-122"/>
                <a:ea typeface="楷体" panose="02010609060101010101" charset="-122"/>
                <a:cs typeface="楷体" panose="02010609060101010101" charset="-122"/>
              </a:rPr>
              <a:t>6</a:t>
            </a:r>
            <a:r>
              <a:rPr lang="zh-CN" altLang="en-US" sz="2000" b="1" dirty="0">
                <a:solidFill>
                  <a:srgbClr val="000000"/>
                </a:solidFill>
                <a:latin typeface="楷体" panose="02010609060101010101" charset="-122"/>
                <a:ea typeface="楷体" panose="02010609060101010101" charset="-122"/>
                <a:cs typeface="楷体" panose="02010609060101010101" charset="-122"/>
              </a:rPr>
              <a:t>大束线问题产生的原因，并调试解决了所有关键束线问题</a:t>
            </a:r>
            <a:r>
              <a:rPr lang="zh-CN" altLang="en-US" sz="2000" b="1" dirty="0" smtClean="0">
                <a:solidFill>
                  <a:srgbClr val="000000"/>
                </a:solidFill>
                <a:latin typeface="楷体" panose="02010609060101010101" charset="-122"/>
                <a:ea typeface="楷体" panose="02010609060101010101" charset="-122"/>
                <a:cs typeface="楷体" panose="02010609060101010101" charset="-122"/>
              </a:rPr>
              <a:t>；</a:t>
            </a:r>
            <a:endParaRPr lang="en-US" altLang="zh-CN" sz="2000" dirty="0" smtClean="0">
              <a:solidFill>
                <a:srgbClr val="000000"/>
              </a:solidFill>
              <a:latin typeface="楷体" panose="02010609060101010101" charset="-122"/>
              <a:ea typeface="楷体" panose="02010609060101010101" charset="-122"/>
              <a:cs typeface="楷体" panose="02010609060101010101" charset="-122"/>
              <a:sym typeface="+mn-ea"/>
            </a:endParaRPr>
          </a:p>
          <a:p>
            <a:pPr>
              <a:lnSpc>
                <a:spcPct val="150000"/>
              </a:lnSpc>
              <a:buFont typeface="Wingdings" panose="05000000000000000000" pitchFamily="2" charset="2"/>
              <a:buChar char="ü"/>
              <a:defRPr/>
            </a:pPr>
            <a:r>
              <a:rPr lang="zh-CN" altLang="en-US" sz="2000" dirty="0" smtClean="0">
                <a:solidFill>
                  <a:srgbClr val="000000"/>
                </a:solidFill>
                <a:latin typeface="楷体" panose="02010609060101010101" charset="-122"/>
                <a:ea typeface="楷体" panose="02010609060101010101" charset="-122"/>
                <a:cs typeface="楷体" panose="02010609060101010101" charset="-122"/>
                <a:sym typeface="+mn-ea"/>
              </a:rPr>
              <a:t>探测器精细刻度</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、谱仪标定（</a:t>
            </a:r>
            <a:r>
              <a:rPr lang="en-US" altLang="zh-CN" sz="2000" dirty="0" smtClean="0">
                <a:solidFill>
                  <a:srgbClr val="000000"/>
                </a:solidFill>
                <a:latin typeface="楷体" panose="02010609060101010101" charset="-122"/>
                <a:ea typeface="楷体" panose="02010609060101010101" charset="-122"/>
                <a:cs typeface="楷体" panose="02010609060101010101" charset="-122"/>
                <a:sym typeface="+mn-ea"/>
              </a:rPr>
              <a:t>9-10 </a:t>
            </a:r>
            <a:r>
              <a:rPr lang="zh-CN" altLang="en-US" sz="2000" dirty="0" smtClean="0">
                <a:solidFill>
                  <a:srgbClr val="000000"/>
                </a:solidFill>
                <a:latin typeface="楷体" panose="02010609060101010101" charset="-122"/>
                <a:ea typeface="楷体" panose="02010609060101010101" charset="-122"/>
                <a:cs typeface="楷体" panose="02010609060101010101" charset="-122"/>
                <a:sym typeface="+mn-ea"/>
              </a:rPr>
              <a:t>月</a:t>
            </a:r>
            <a:r>
              <a:rPr lang="zh-CN" altLang="en-US" sz="2000" dirty="0">
                <a:solidFill>
                  <a:srgbClr val="000000"/>
                </a:solidFill>
                <a:latin typeface="楷体" panose="02010609060101010101" charset="-122"/>
                <a:ea typeface="楷体" panose="02010609060101010101" charset="-122"/>
                <a:cs typeface="楷体" panose="02010609060101010101" charset="-122"/>
                <a:sym typeface="+mn-ea"/>
              </a:rPr>
              <a:t>）</a:t>
            </a:r>
            <a:endParaRPr lang="en-US" altLang="zh-CN" sz="2000" dirty="0">
              <a:solidFill>
                <a:srgbClr val="000000"/>
              </a:solidFill>
              <a:latin typeface="楷体" panose="02010609060101010101" charset="-122"/>
              <a:ea typeface="楷体" panose="02010609060101010101" charset="-122"/>
              <a:cs typeface="楷体" panose="02010609060101010101" charset="-122"/>
            </a:endParaRPr>
          </a:p>
          <a:p>
            <a:pPr>
              <a:lnSpc>
                <a:spcPct val="150000"/>
              </a:lnSpc>
              <a:buFont typeface="Wingdings" panose="05000000000000000000" pitchFamily="2" charset="2"/>
              <a:buChar char="ü"/>
              <a:defRPr/>
            </a:pPr>
            <a:r>
              <a:rPr lang="en-US" altLang="zh-CN" sz="2000" dirty="0">
                <a:solidFill>
                  <a:srgbClr val="000000"/>
                </a:solidFill>
                <a:latin typeface="楷体" panose="02010609060101010101" charset="-122"/>
                <a:ea typeface="楷体" panose="02010609060101010101" charset="-122"/>
                <a:cs typeface="楷体" panose="02010609060101010101" charset="-122"/>
                <a:sym typeface="+mn-ea"/>
              </a:rPr>
              <a:t> </a:t>
            </a:r>
            <a:r>
              <a:rPr lang="zh-CN" altLang="en-US" sz="2000" b="1" dirty="0" smtClean="0">
                <a:solidFill>
                  <a:srgbClr val="000000"/>
                </a:solidFill>
                <a:latin typeface="楷体" panose="02010609060101010101" charset="-122"/>
                <a:ea typeface="楷体" panose="02010609060101010101" charset="-122"/>
                <a:cs typeface="楷体" panose="02010609060101010101" charset="-122"/>
                <a:sym typeface="+mn-ea"/>
              </a:rPr>
              <a:t>“自动” </a:t>
            </a:r>
            <a:r>
              <a:rPr lang="zh-CN" altLang="en-US" sz="2000" b="1" dirty="0">
                <a:solidFill>
                  <a:srgbClr val="000000"/>
                </a:solidFill>
                <a:latin typeface="楷体" panose="02010609060101010101" charset="-122"/>
                <a:ea typeface="楷体" panose="02010609060101010101" charset="-122"/>
                <a:cs typeface="楷体" panose="02010609060101010101" charset="-122"/>
                <a:sym typeface="+mn-ea"/>
              </a:rPr>
              <a:t>换样样品台、</a:t>
            </a:r>
            <a:r>
              <a:rPr lang="en-US" altLang="zh-CN" sz="2000" b="1" dirty="0">
                <a:solidFill>
                  <a:srgbClr val="000000"/>
                </a:solidFill>
                <a:latin typeface="楷体" panose="02010609060101010101" charset="-122"/>
                <a:ea typeface="楷体" panose="02010609060101010101" charset="-122"/>
                <a:cs typeface="楷体" panose="02010609060101010101" charset="-122"/>
                <a:sym typeface="+mn-ea"/>
              </a:rPr>
              <a:t>M3</a:t>
            </a:r>
            <a:r>
              <a:rPr lang="zh-CN" altLang="en-US" sz="2000" b="1" dirty="0">
                <a:solidFill>
                  <a:srgbClr val="000000"/>
                </a:solidFill>
                <a:latin typeface="楷体" panose="02010609060101010101" charset="-122"/>
                <a:ea typeface="楷体" panose="02010609060101010101" charset="-122"/>
                <a:cs typeface="楷体" panose="02010609060101010101" charset="-122"/>
                <a:sym typeface="+mn-ea"/>
              </a:rPr>
              <a:t>和主</a:t>
            </a:r>
            <a:r>
              <a:rPr lang="zh-CN" altLang="en-US" sz="2000" b="1" dirty="0" smtClean="0">
                <a:solidFill>
                  <a:srgbClr val="000000"/>
                </a:solidFill>
                <a:latin typeface="楷体" panose="02010609060101010101" charset="-122"/>
                <a:ea typeface="楷体" panose="02010609060101010101" charset="-122"/>
                <a:cs typeface="楷体" panose="02010609060101010101" charset="-122"/>
                <a:sym typeface="+mn-ea"/>
              </a:rPr>
              <a:t>探目前需从</a:t>
            </a:r>
            <a:r>
              <a:rPr lang="zh-CN" altLang="en-US" sz="2000" b="1" dirty="0">
                <a:solidFill>
                  <a:srgbClr val="000000"/>
                </a:solidFill>
                <a:latin typeface="楷体" panose="02010609060101010101" charset="-122"/>
                <a:ea typeface="楷体" panose="02010609060101010101" charset="-122"/>
                <a:cs typeface="楷体" panose="02010609060101010101" charset="-122"/>
                <a:sym typeface="+mn-ea"/>
              </a:rPr>
              <a:t>控制柜上调节，</a:t>
            </a:r>
            <a:r>
              <a:rPr lang="zh-CN" altLang="en-US" sz="2000" b="1" dirty="0" smtClean="0">
                <a:solidFill>
                  <a:srgbClr val="000000"/>
                </a:solidFill>
                <a:latin typeface="楷体" panose="02010609060101010101" charset="-122"/>
                <a:ea typeface="楷体" panose="02010609060101010101" charset="-122"/>
                <a:cs typeface="楷体" panose="02010609060101010101" charset="-122"/>
                <a:sym typeface="+mn-ea"/>
              </a:rPr>
              <a:t>需实现</a:t>
            </a:r>
            <a:r>
              <a:rPr lang="zh-CN" altLang="en-US" sz="2000" b="1" dirty="0">
                <a:solidFill>
                  <a:srgbClr val="000000"/>
                </a:solidFill>
                <a:latin typeface="楷体" panose="02010609060101010101" charset="-122"/>
                <a:ea typeface="楷体" panose="02010609060101010101" charset="-122"/>
                <a:cs typeface="楷体" panose="02010609060101010101" charset="-122"/>
                <a:sym typeface="+mn-ea"/>
              </a:rPr>
              <a:t>所有设备的远程控制界面集成</a:t>
            </a:r>
            <a:endParaRPr lang="en-US" altLang="zh-CN" sz="2000" b="1" dirty="0">
              <a:solidFill>
                <a:srgbClr val="000000"/>
              </a:solidFill>
              <a:latin typeface="楷体" panose="02010609060101010101" charset="-122"/>
              <a:ea typeface="楷体" panose="02010609060101010101" charset="-122"/>
              <a:cs typeface="楷体" panose="02010609060101010101" charset="-122"/>
            </a:endParaRPr>
          </a:p>
          <a:p>
            <a:pPr>
              <a:lnSpc>
                <a:spcPct val="150000"/>
              </a:lnSpc>
              <a:buFont typeface="Wingdings" panose="05000000000000000000" pitchFamily="2" charset="2"/>
              <a:buChar char="ü"/>
              <a:defRPr/>
            </a:pPr>
            <a:r>
              <a:rPr lang="en-US" altLang="zh-CN" sz="2000" b="1" dirty="0" err="1">
                <a:solidFill>
                  <a:schemeClr val="tx1"/>
                </a:solidFill>
                <a:latin typeface="楷体" panose="02010609060101010101" charset="-122"/>
                <a:ea typeface="楷体" panose="02010609060101010101" charset="-122"/>
                <a:cs typeface="楷体" panose="02010609060101010101" charset="-122"/>
                <a:sym typeface="+mn-ea"/>
              </a:rPr>
              <a:t>beamstop</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升级（杆更换、材质优化）、</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A3</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光阑优化升级 （材料和尺寸优化</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_</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考虑用户实验需求）</a:t>
            </a:r>
            <a:endParaRPr lang="en-US" altLang="zh-CN" sz="2000" b="1" dirty="0">
              <a:solidFill>
                <a:srgbClr val="7030A0"/>
              </a:solidFill>
              <a:latin typeface="楷体" panose="02010609060101010101" charset="-122"/>
              <a:ea typeface="楷体" panose="02010609060101010101" charset="-122"/>
              <a:cs typeface="楷体" panose="02010609060101010101" charset="-122"/>
            </a:endParaRPr>
          </a:p>
          <a:p>
            <a:pPr>
              <a:lnSpc>
                <a:spcPct val="150000"/>
              </a:lnSpc>
              <a:buFont typeface="Wingdings" panose="05000000000000000000" pitchFamily="2" charset="2"/>
              <a:buChar char="ü"/>
              <a:defRPr/>
            </a:pPr>
            <a:r>
              <a:rPr lang="en-US" altLang="zh-CN" sz="2000" b="1" dirty="0">
                <a:solidFill>
                  <a:srgbClr val="7030A0"/>
                </a:solidFill>
                <a:latin typeface="楷体" panose="02010609060101010101" charset="-122"/>
                <a:ea typeface="楷体" panose="02010609060101010101" charset="-122"/>
                <a:cs typeface="楷体" panose="02010609060101010101" charset="-122"/>
                <a:sym typeface="+mn-ea"/>
              </a:rPr>
              <a:t> </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样品环境：</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2~3T</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的电磁铁（内置样品架？）、原位加热、流变仪等样品环境装置的研制</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sz="2000" b="1" dirty="0">
              <a:solidFill>
                <a:schemeClr val="tx1"/>
              </a:solidFill>
              <a:latin typeface="楷体" panose="02010609060101010101" charset="-122"/>
              <a:ea typeface="楷体" panose="02010609060101010101" charset="-122"/>
              <a:cs typeface="楷体" panose="02010609060101010101" charset="-122"/>
            </a:endParaRPr>
          </a:p>
          <a:p>
            <a:pPr>
              <a:lnSpc>
                <a:spcPct val="150000"/>
              </a:lnSpc>
              <a:buFont typeface="Wingdings" panose="05000000000000000000" pitchFamily="2" charset="2"/>
              <a:buChar char="ü"/>
              <a:defRPr/>
            </a:pPr>
            <a:r>
              <a:rPr lang="en-US" altLang="zh-CN" sz="2000" b="1" dirty="0">
                <a:latin typeface="楷体" panose="02010609060101010101" charset="-122"/>
                <a:ea typeface="楷体" panose="02010609060101010101" charset="-122"/>
                <a:cs typeface="楷体" panose="02010609060101010101" charset="-122"/>
                <a:sym typeface="+mn-ea"/>
              </a:rPr>
              <a:t> </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国内大多数用户对中子散射不了解，不知道</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SANS</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技术能够解决什么科学问题</a:t>
            </a:r>
            <a:r>
              <a:rPr lang="en-US" altLang="zh-CN" sz="2000" b="1" dirty="0">
                <a:solidFill>
                  <a:srgbClr val="0000FF"/>
                </a:solidFill>
                <a:latin typeface="楷体" panose="02010609060101010101" charset="-122"/>
                <a:ea typeface="楷体" panose="02010609060101010101" charset="-122"/>
                <a:cs typeface="楷体" panose="02010609060101010101" charset="-122"/>
                <a:sym typeface="+mn-ea"/>
              </a:rPr>
              <a:t>——</a:t>
            </a:r>
            <a:r>
              <a:rPr lang="zh-CN" altLang="en-US" sz="2000" b="1" dirty="0">
                <a:latin typeface="楷体" panose="02010609060101010101" charset="-122"/>
                <a:ea typeface="楷体" panose="02010609060101010101" charset="-122"/>
                <a:cs typeface="楷体" panose="02010609060101010101" charset="-122"/>
                <a:sym typeface="+mn-ea"/>
              </a:rPr>
              <a:t>用户</a:t>
            </a:r>
            <a:r>
              <a:rPr lang="zh-CN" altLang="en-US" sz="2000" b="1" dirty="0" smtClean="0">
                <a:latin typeface="楷体" panose="02010609060101010101" charset="-122"/>
                <a:ea typeface="楷体" panose="02010609060101010101" charset="-122"/>
                <a:cs typeface="楷体" panose="02010609060101010101" charset="-122"/>
                <a:sym typeface="+mn-ea"/>
              </a:rPr>
              <a:t>培训、高校讲座</a:t>
            </a:r>
            <a:r>
              <a:rPr lang="zh-CN" altLang="en-US" sz="2000" b="1" dirty="0" smtClean="0">
                <a:solidFill>
                  <a:schemeClr val="tx1"/>
                </a:solidFill>
                <a:latin typeface="楷体" panose="02010609060101010101" charset="-122"/>
                <a:ea typeface="楷体" panose="02010609060101010101" charset="-122"/>
                <a:cs typeface="楷体" panose="02010609060101010101" charset="-122"/>
                <a:sym typeface="+mn-ea"/>
              </a:rPr>
              <a:t>（介绍中子散射、如何申请、开展实验和</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数据分析</a:t>
            </a:r>
            <a:r>
              <a:rPr lang="zh-CN" altLang="en-US" sz="2000" b="1" dirty="0" smtClean="0">
                <a:solidFill>
                  <a:schemeClr val="tx1"/>
                </a:solidFill>
                <a:latin typeface="楷体" panose="02010609060101010101" charset="-122"/>
                <a:ea typeface="楷体" panose="02010609060101010101" charset="-122"/>
                <a:cs typeface="楷体" panose="02010609060101010101" charset="-122"/>
                <a:sym typeface="+mn-ea"/>
              </a:rPr>
              <a:t>）</a:t>
            </a:r>
          </a:p>
        </p:txBody>
      </p:sp>
    </p:spTree>
    <p:extLst>
      <p:ext uri="{BB962C8B-B14F-4D97-AF65-F5344CB8AC3E}">
        <p14:creationId xmlns:p14="http://schemas.microsoft.com/office/powerpoint/2010/main" val="1056038623"/>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SANS</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用户实验状态和计划</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10" name="文本框 9"/>
          <p:cNvSpPr txBox="1"/>
          <p:nvPr/>
        </p:nvSpPr>
        <p:spPr>
          <a:xfrm>
            <a:off x="356309" y="980728"/>
            <a:ext cx="8032115" cy="922020"/>
          </a:xfrm>
          <a:prstGeom prst="rect">
            <a:avLst/>
          </a:prstGeom>
          <a:noFill/>
        </p:spPr>
        <p:txBody>
          <a:bodyPr wrap="square" rtlCol="0" anchor="t">
            <a:spAutoFit/>
          </a:bodyPr>
          <a:lstStyle/>
          <a:p>
            <a:pPr>
              <a:lnSpc>
                <a:spcPct val="150000"/>
              </a:lnSpc>
              <a:buFont typeface="Wingdings" panose="05000000000000000000" pitchFamily="2" charset="2"/>
              <a:buChar char="ü"/>
              <a:defRPr/>
            </a:pPr>
            <a:r>
              <a:rPr lang="zh-CN" altLang="en-US" sz="1800" b="1" dirty="0">
                <a:solidFill>
                  <a:srgbClr val="FF0000"/>
                </a:solidFill>
                <a:latin typeface="楷体" panose="02010609060101010101" charset="-122"/>
                <a:ea typeface="楷体" panose="02010609060101010101" charset="-122"/>
                <a:cs typeface="楷体" panose="02010609060101010101" charset="-122"/>
                <a:sym typeface="+mn-ea"/>
              </a:rPr>
              <a:t>用户样品</a:t>
            </a:r>
            <a:r>
              <a:rPr lang="zh-CN" altLang="en-US" sz="1800" b="1" dirty="0" smtClean="0">
                <a:solidFill>
                  <a:srgbClr val="FF0000"/>
                </a:solidFill>
                <a:latin typeface="楷体" panose="02010609060101010101" charset="-122"/>
                <a:ea typeface="楷体" panose="02010609060101010101" charset="-122"/>
                <a:cs typeface="楷体" panose="02010609060101010101" charset="-122"/>
                <a:sym typeface="+mn-ea"/>
              </a:rPr>
              <a:t>实验</a:t>
            </a:r>
            <a:r>
              <a:rPr lang="en-US" altLang="zh-CN" sz="1800" b="1" dirty="0" smtClean="0">
                <a:solidFill>
                  <a:srgbClr val="FF0000"/>
                </a:solidFill>
                <a:latin typeface="楷体" panose="02010609060101010101" charset="-122"/>
                <a:ea typeface="楷体" panose="02010609060101010101" charset="-122"/>
                <a:cs typeface="楷体" panose="02010609060101010101" charset="-122"/>
                <a:sym typeface="+mn-ea"/>
              </a:rPr>
              <a:t>—</a:t>
            </a:r>
            <a:r>
              <a:rPr lang="zh-CN" altLang="en-US" sz="1800" b="1" dirty="0" smtClean="0">
                <a:solidFill>
                  <a:srgbClr val="FF0000"/>
                </a:solidFill>
                <a:latin typeface="楷体" panose="02010609060101010101" charset="-122"/>
                <a:ea typeface="楷体" panose="02010609060101010101" charset="-122"/>
                <a:cs typeface="楷体" panose="02010609060101010101" charset="-122"/>
                <a:sym typeface="+mn-ea"/>
              </a:rPr>
              <a:t>数据分析（</a:t>
            </a:r>
            <a:r>
              <a:rPr lang="en-US" altLang="zh-CN" sz="1800" b="1" dirty="0" smtClean="0">
                <a:solidFill>
                  <a:srgbClr val="FF0000"/>
                </a:solidFill>
                <a:latin typeface="楷体" panose="02010609060101010101" charset="-122"/>
                <a:ea typeface="楷体" panose="02010609060101010101" charset="-122"/>
                <a:cs typeface="楷体" panose="02010609060101010101" charset="-122"/>
                <a:sym typeface="+mn-ea"/>
              </a:rPr>
              <a:t>10-12</a:t>
            </a:r>
            <a:r>
              <a:rPr lang="zh-CN" altLang="en-US" sz="1800" b="1" dirty="0" smtClean="0">
                <a:solidFill>
                  <a:srgbClr val="FF0000"/>
                </a:solidFill>
                <a:latin typeface="楷体" panose="02010609060101010101" charset="-122"/>
                <a:ea typeface="楷体" panose="02010609060101010101" charset="-122"/>
                <a:cs typeface="楷体" panose="02010609060101010101" charset="-122"/>
                <a:sym typeface="+mn-ea"/>
              </a:rPr>
              <a:t>月）</a:t>
            </a:r>
            <a:endParaRPr lang="en-US" altLang="zh-CN" sz="1800" b="1" dirty="0" smtClean="0">
              <a:solidFill>
                <a:srgbClr val="FF0000"/>
              </a:solidFill>
              <a:latin typeface="楷体" panose="02010609060101010101" charset="-122"/>
              <a:ea typeface="楷体" panose="02010609060101010101" charset="-122"/>
              <a:cs typeface="楷体" panose="02010609060101010101" charset="-122"/>
            </a:endParaRPr>
          </a:p>
          <a:p>
            <a:pPr marL="0" indent="0">
              <a:lnSpc>
                <a:spcPct val="150000"/>
              </a:lnSpc>
              <a:buNone/>
              <a:defRPr/>
            </a:pPr>
            <a:r>
              <a:rPr lang="zh-CN" altLang="en-US" sz="1800" b="1" dirty="0" smtClean="0">
                <a:solidFill>
                  <a:srgbClr val="FF0000"/>
                </a:solidFill>
                <a:latin typeface="楷体" panose="02010609060101010101" charset="-122"/>
                <a:ea typeface="楷体" panose="02010609060101010101" charset="-122"/>
                <a:cs typeface="楷体" panose="02010609060101010101" charset="-122"/>
                <a:sym typeface="+mn-ea"/>
              </a:rPr>
              <a:t> （</a:t>
            </a:r>
            <a:r>
              <a:rPr lang="zh-CN" altLang="en-US" sz="1800" b="1" dirty="0">
                <a:solidFill>
                  <a:srgbClr val="FF0000"/>
                </a:solidFill>
                <a:latin typeface="楷体" panose="02010609060101010101" charset="-122"/>
                <a:ea typeface="楷体" panose="02010609060101010101" charset="-122"/>
                <a:cs typeface="楷体" panose="02010609060101010101" charset="-122"/>
                <a:sym typeface="+mn-ea"/>
              </a:rPr>
              <a:t>正积极联系用户，预计</a:t>
            </a:r>
            <a:r>
              <a:rPr lang="en-US" altLang="zh-CN" sz="1800" b="1" dirty="0">
                <a:solidFill>
                  <a:srgbClr val="FF0000"/>
                </a:solidFill>
                <a:latin typeface="楷体" panose="02010609060101010101" charset="-122"/>
                <a:ea typeface="楷体" panose="02010609060101010101" charset="-122"/>
                <a:cs typeface="楷体" panose="02010609060101010101" charset="-122"/>
                <a:sym typeface="+mn-ea"/>
              </a:rPr>
              <a:t>&gt;15</a:t>
            </a:r>
            <a:r>
              <a:rPr lang="zh-CN" altLang="en-US" sz="1800" b="1" dirty="0">
                <a:solidFill>
                  <a:srgbClr val="FF0000"/>
                </a:solidFill>
                <a:latin typeface="楷体" panose="02010609060101010101" charset="-122"/>
                <a:ea typeface="楷体" panose="02010609060101010101" charset="-122"/>
                <a:cs typeface="楷体" panose="02010609060101010101" charset="-122"/>
                <a:sym typeface="+mn-ea"/>
              </a:rPr>
              <a:t>个</a:t>
            </a:r>
            <a:r>
              <a:rPr lang="en-US" altLang="zh-CN" sz="1800" b="1" dirty="0">
                <a:solidFill>
                  <a:srgbClr val="FF0000"/>
                </a:solidFill>
                <a:latin typeface="楷体" panose="02010609060101010101" charset="-122"/>
                <a:ea typeface="楷体" panose="02010609060101010101" charset="-122"/>
                <a:cs typeface="楷体" panose="02010609060101010101" charset="-122"/>
                <a:sym typeface="+mn-ea"/>
              </a:rPr>
              <a:t>proposal</a:t>
            </a:r>
            <a:r>
              <a:rPr lang="zh-CN" altLang="en-US" sz="1800" b="1" dirty="0">
                <a:solidFill>
                  <a:srgbClr val="FF0000"/>
                </a:solidFill>
                <a:latin typeface="楷体" panose="02010609060101010101" charset="-122"/>
                <a:ea typeface="楷体" panose="02010609060101010101" charset="-122"/>
                <a:cs typeface="楷体" panose="02010609060101010101" charset="-122"/>
                <a:sym typeface="+mn-ea"/>
              </a:rPr>
              <a:t>，部分</a:t>
            </a:r>
            <a:r>
              <a:rPr lang="zh-CN" altLang="en-US" sz="1800" b="1" dirty="0" smtClean="0">
                <a:solidFill>
                  <a:srgbClr val="FF0000"/>
                </a:solidFill>
                <a:latin typeface="楷体" panose="02010609060101010101" charset="-122"/>
                <a:ea typeface="楷体" panose="02010609060101010101" charset="-122"/>
                <a:cs typeface="楷体" panose="02010609060101010101" charset="-122"/>
                <a:sym typeface="+mn-ea"/>
              </a:rPr>
              <a:t>已拿到样品）</a:t>
            </a:r>
            <a:endParaRPr lang="zh-CN" altLang="en-US" sz="1800" b="1" dirty="0">
              <a:latin typeface="楷体" panose="02010609060101010101" charset="-122"/>
              <a:ea typeface="楷体" panose="02010609060101010101" charset="-122"/>
              <a:cs typeface="楷体" panose="02010609060101010101" charset="-122"/>
            </a:endParaRPr>
          </a:p>
        </p:txBody>
      </p:sp>
      <p:pic>
        <p:nvPicPr>
          <p:cNvPr id="11" name="内容占位符 2"/>
          <p:cNvPicPr>
            <a:picLocks noChangeAspect="1"/>
          </p:cNvPicPr>
          <p:nvPr/>
        </p:nvPicPr>
        <p:blipFill>
          <a:blip r:embed="rId3"/>
          <a:srcRect r="16159"/>
          <a:stretch>
            <a:fillRect/>
          </a:stretch>
        </p:blipFill>
        <p:spPr>
          <a:xfrm>
            <a:off x="1701239" y="1805593"/>
            <a:ext cx="5719445" cy="4637405"/>
          </a:xfrm>
          <a:prstGeom prst="rect">
            <a:avLst/>
          </a:prstGeom>
        </p:spPr>
      </p:pic>
    </p:spTree>
    <p:extLst>
      <p:ext uri="{BB962C8B-B14F-4D97-AF65-F5344CB8AC3E}">
        <p14:creationId xmlns:p14="http://schemas.microsoft.com/office/powerpoint/2010/main" val="1653847717"/>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谱仪调试运行</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样品环境</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6" name="内容占位符 2"/>
          <p:cNvSpPr txBox="1">
            <a:spLocks/>
          </p:cNvSpPr>
          <p:nvPr/>
        </p:nvSpPr>
        <p:spPr>
          <a:xfrm>
            <a:off x="281112" y="1052736"/>
            <a:ext cx="4498975" cy="2500312"/>
          </a:xfrm>
          <a:prstGeom prst="rect">
            <a:avLst/>
          </a:prstGeom>
        </p:spPr>
        <p:txBody>
          <a:bodyPr vert="horz" wrap="square" lIns="91440" tIns="45720" rIns="91440" bIns="45720" anchor="t"/>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1600" smtClean="0">
                <a:solidFill>
                  <a:srgbClr val="FF0000"/>
                </a:solidFill>
              </a:rPr>
              <a:t>@GPPD</a:t>
            </a:r>
          </a:p>
          <a:p>
            <a:pPr marL="0" indent="0">
              <a:buFont typeface="Arial" pitchFamily="34" charset="0"/>
              <a:buNone/>
            </a:pPr>
            <a:r>
              <a:rPr lang="en-US" altLang="zh-CN" sz="1600" smtClean="0">
                <a:solidFill>
                  <a:srgbClr val="0000FF"/>
                </a:solidFill>
              </a:rPr>
              <a:t>1</a:t>
            </a:r>
            <a:r>
              <a:rPr lang="zh-CN" altLang="en-US" sz="1600" smtClean="0">
                <a:solidFill>
                  <a:srgbClr val="0000FF"/>
                </a:solidFill>
              </a:rPr>
              <a:t>）</a:t>
            </a:r>
            <a:r>
              <a:rPr lang="zh-CN" altLang="en-US" sz="1600" smtClean="0">
                <a:solidFill>
                  <a:srgbClr val="0000FF"/>
                </a:solidFill>
                <a:latin typeface="楷体" panose="02010609060101010101" charset="-122"/>
                <a:ea typeface="楷体" panose="02010609060101010101" charset="-122"/>
                <a:cs typeface="楷体" panose="02010609060101010101" charset="-122"/>
              </a:rPr>
              <a:t>样品温度</a:t>
            </a:r>
            <a:r>
              <a:rPr lang="en-US" altLang="zh-CN" sz="1600" smtClean="0">
                <a:solidFill>
                  <a:srgbClr val="0000FF"/>
                </a:solidFill>
                <a:latin typeface="楷体" panose="02010609060101010101" charset="-122"/>
                <a:ea typeface="楷体" panose="02010609060101010101" charset="-122"/>
                <a:cs typeface="楷体" panose="02010609060101010101" charset="-122"/>
              </a:rPr>
              <a:t>200K</a:t>
            </a:r>
            <a:r>
              <a:rPr lang="zh-CN" altLang="en-US" sz="1600" smtClean="0">
                <a:solidFill>
                  <a:srgbClr val="0000FF"/>
                </a:solidFill>
                <a:latin typeface="楷体" panose="02010609060101010101" charset="-122"/>
                <a:ea typeface="楷体" panose="02010609060101010101" charset="-122"/>
                <a:cs typeface="楷体" panose="02010609060101010101" charset="-122"/>
              </a:rPr>
              <a:t>以上测量不准</a:t>
            </a:r>
            <a:r>
              <a:rPr lang="zh-CN" altLang="en-US" sz="1600" smtClean="0">
                <a:latin typeface="楷体" panose="02010609060101010101" charset="-122"/>
                <a:ea typeface="楷体" panose="02010609060101010101" charset="-122"/>
                <a:cs typeface="楷体" panose="02010609060101010101" charset="-122"/>
              </a:rPr>
              <a:t>（已解决）</a:t>
            </a:r>
            <a:endParaRPr lang="en-US" altLang="zh-CN" sz="1600" smtClean="0">
              <a:latin typeface="楷体" panose="02010609060101010101" charset="-122"/>
              <a:ea typeface="楷体" panose="02010609060101010101" charset="-122"/>
              <a:cs typeface="楷体" panose="02010609060101010101" charset="-122"/>
            </a:endParaRPr>
          </a:p>
          <a:p>
            <a:pPr marL="0" indent="0">
              <a:buFont typeface="Arial" pitchFamily="34" charset="0"/>
              <a:buNone/>
            </a:pPr>
            <a:r>
              <a:rPr lang="en-US" altLang="zh-CN" sz="1600" smtClean="0">
                <a:solidFill>
                  <a:srgbClr val="0000FF"/>
                </a:solidFill>
                <a:latin typeface="楷体" panose="02010609060101010101" charset="-122"/>
                <a:ea typeface="楷体" panose="02010609060101010101" charset="-122"/>
                <a:cs typeface="楷体" panose="02010609060101010101" charset="-122"/>
              </a:rPr>
              <a:t>2</a:t>
            </a:r>
            <a:r>
              <a:rPr lang="zh-CN" altLang="en-US" sz="1600" smtClean="0">
                <a:solidFill>
                  <a:srgbClr val="0000FF"/>
                </a:solidFill>
                <a:latin typeface="楷体" panose="02010609060101010101" charset="-122"/>
                <a:ea typeface="楷体" panose="02010609060101010101" charset="-122"/>
                <a:cs typeface="楷体" panose="02010609060101010101" charset="-122"/>
              </a:rPr>
              <a:t>）测点温度稳定后，样品温度延迟</a:t>
            </a:r>
            <a:r>
              <a:rPr lang="zh-CN" altLang="en-US" sz="1600" smtClean="0">
                <a:latin typeface="楷体" panose="02010609060101010101" charset="-122"/>
                <a:ea typeface="楷体" panose="02010609060101010101" charset="-122"/>
                <a:cs typeface="楷体" panose="02010609060101010101" charset="-122"/>
              </a:rPr>
              <a:t>（已解决）</a:t>
            </a:r>
            <a:endParaRPr lang="en-US" altLang="zh-CN" sz="1600" smtClean="0">
              <a:latin typeface="楷体" panose="02010609060101010101" charset="-122"/>
              <a:ea typeface="楷体" panose="02010609060101010101" charset="-122"/>
              <a:cs typeface="楷体" panose="02010609060101010101" charset="-122"/>
            </a:endParaRPr>
          </a:p>
          <a:p>
            <a:pPr marL="0" indent="0">
              <a:buFont typeface="Arial" pitchFamily="34" charset="0"/>
              <a:buNone/>
            </a:pPr>
            <a:r>
              <a:rPr lang="en-US" altLang="zh-CN" sz="1600" smtClean="0">
                <a:solidFill>
                  <a:srgbClr val="0000FF"/>
                </a:solidFill>
                <a:latin typeface="楷体" panose="02010609060101010101" charset="-122"/>
                <a:ea typeface="楷体" panose="02010609060101010101" charset="-122"/>
                <a:cs typeface="楷体" panose="02010609060101010101" charset="-122"/>
              </a:rPr>
              <a:t>3</a:t>
            </a:r>
            <a:r>
              <a:rPr lang="zh-CN" altLang="en-US" sz="1600" smtClean="0">
                <a:solidFill>
                  <a:srgbClr val="0000FF"/>
                </a:solidFill>
                <a:latin typeface="楷体" panose="02010609060101010101" charset="-122"/>
                <a:ea typeface="楷体" panose="02010609060101010101" charset="-122"/>
                <a:cs typeface="楷体" panose="02010609060101010101" charset="-122"/>
              </a:rPr>
              <a:t>）水冷机故障</a:t>
            </a:r>
            <a:r>
              <a:rPr lang="zh-CN" altLang="en-US" sz="1600" smtClean="0">
                <a:latin typeface="楷体" panose="02010609060101010101" charset="-122"/>
                <a:ea typeface="楷体" panose="02010609060101010101" charset="-122"/>
                <a:cs typeface="楷体" panose="02010609060101010101" charset="-122"/>
              </a:rPr>
              <a:t>（已解决）</a:t>
            </a:r>
            <a:endParaRPr lang="en-US" altLang="zh-CN" sz="1600" smtClean="0">
              <a:latin typeface="楷体" panose="02010609060101010101" charset="-122"/>
              <a:ea typeface="楷体" panose="02010609060101010101" charset="-122"/>
              <a:cs typeface="楷体" panose="02010609060101010101" charset="-122"/>
            </a:endParaRPr>
          </a:p>
          <a:p>
            <a:pPr marL="0" indent="0">
              <a:buFont typeface="Arial" pitchFamily="34" charset="0"/>
              <a:buNone/>
            </a:pPr>
            <a:r>
              <a:rPr lang="en-US" altLang="zh-CN" sz="1600" smtClean="0">
                <a:solidFill>
                  <a:srgbClr val="0000FF"/>
                </a:solidFill>
                <a:latin typeface="楷体" panose="02010609060101010101" charset="-122"/>
                <a:ea typeface="楷体" panose="02010609060101010101" charset="-122"/>
                <a:cs typeface="楷体" panose="02010609060101010101" charset="-122"/>
              </a:rPr>
              <a:t>4</a:t>
            </a:r>
            <a:r>
              <a:rPr lang="zh-CN" altLang="en-US" sz="1600" smtClean="0">
                <a:solidFill>
                  <a:srgbClr val="0000FF"/>
                </a:solidFill>
                <a:latin typeface="楷体" panose="02010609060101010101" charset="-122"/>
                <a:ea typeface="楷体" panose="02010609060101010101" charset="-122"/>
                <a:cs typeface="楷体" panose="02010609060101010101" charset="-122"/>
              </a:rPr>
              <a:t>）温度设定过冲问题</a:t>
            </a:r>
            <a:r>
              <a:rPr lang="zh-CN" altLang="en-US" sz="1600" smtClean="0">
                <a:latin typeface="楷体" panose="02010609060101010101" charset="-122"/>
                <a:ea typeface="楷体" panose="02010609060101010101" charset="-122"/>
                <a:cs typeface="楷体" panose="02010609060101010101" charset="-122"/>
              </a:rPr>
              <a:t>（已解决）</a:t>
            </a:r>
            <a:endParaRPr lang="en-US" altLang="zh-CN" sz="1600" smtClean="0">
              <a:latin typeface="楷体" panose="02010609060101010101" charset="-122"/>
              <a:ea typeface="楷体" panose="02010609060101010101" charset="-122"/>
              <a:cs typeface="楷体" panose="02010609060101010101" charset="-122"/>
            </a:endParaRPr>
          </a:p>
          <a:p>
            <a:pPr marL="0" indent="0">
              <a:buFont typeface="Arial" pitchFamily="34" charset="0"/>
              <a:buNone/>
            </a:pPr>
            <a:r>
              <a:rPr lang="en-US" altLang="zh-CN" sz="1600" smtClean="0">
                <a:solidFill>
                  <a:srgbClr val="0000FF"/>
                </a:solidFill>
                <a:latin typeface="楷体" panose="02010609060101010101" charset="-122"/>
                <a:ea typeface="楷体" panose="02010609060101010101" charset="-122"/>
                <a:cs typeface="楷体" panose="02010609060101010101" charset="-122"/>
              </a:rPr>
              <a:t>5</a:t>
            </a:r>
            <a:r>
              <a:rPr lang="zh-CN" altLang="en-US" sz="1600" smtClean="0">
                <a:solidFill>
                  <a:srgbClr val="0000FF"/>
                </a:solidFill>
                <a:latin typeface="楷体" panose="02010609060101010101" charset="-122"/>
                <a:ea typeface="楷体" panose="02010609060101010101" charset="-122"/>
                <a:cs typeface="楷体" panose="02010609060101010101" charset="-122"/>
              </a:rPr>
              <a:t>）用户实验室暂不具备放射性样品处理装置、设施与能力，样品辐照后该如何解决</a:t>
            </a:r>
            <a:r>
              <a:rPr lang="zh-CN" altLang="en-US" sz="1600" smtClean="0">
                <a:latin typeface="楷体" panose="02010609060101010101" charset="-122"/>
                <a:ea typeface="楷体" panose="02010609060101010101" charset="-122"/>
                <a:cs typeface="楷体" panose="02010609060101010101" charset="-122"/>
              </a:rPr>
              <a:t>（待解决）</a:t>
            </a:r>
            <a:endParaRPr lang="en-US" altLang="zh-CN" sz="1600" smtClean="0"/>
          </a:p>
          <a:p>
            <a:pPr marL="0" indent="0">
              <a:buFont typeface="Arial" pitchFamily="34" charset="0"/>
              <a:buNone/>
            </a:pPr>
            <a:endParaRPr lang="en-US" altLang="zh-CN" sz="1600" smtClean="0"/>
          </a:p>
          <a:p>
            <a:pPr marL="0" indent="0">
              <a:buFont typeface="Arial" pitchFamily="34" charset="0"/>
              <a:buNone/>
            </a:pPr>
            <a:endParaRPr lang="en-US" altLang="zh-CN" sz="1600" smtClean="0">
              <a:solidFill>
                <a:srgbClr val="FF0000"/>
              </a:solidFill>
            </a:endParaRPr>
          </a:p>
          <a:p>
            <a:pPr marL="0" indent="0">
              <a:buFont typeface="Arial" pitchFamily="34" charset="0"/>
              <a:buNone/>
            </a:pPr>
            <a:endParaRPr lang="en-US" altLang="zh-CN" sz="1600" smtClean="0"/>
          </a:p>
          <a:p>
            <a:pPr marL="0" indent="0">
              <a:buFont typeface="Arial" pitchFamily="34" charset="0"/>
              <a:buNone/>
            </a:pPr>
            <a:endParaRPr lang="zh-CN" altLang="en-US" sz="1600" smtClean="0">
              <a:solidFill>
                <a:srgbClr val="0000FF"/>
              </a:solidFill>
            </a:endParaRPr>
          </a:p>
          <a:p>
            <a:pPr marL="0" indent="0">
              <a:buFont typeface="Arial" pitchFamily="34" charset="0"/>
              <a:buNone/>
            </a:pPr>
            <a:endParaRPr lang="en-US" altLang="zh-CN" sz="1600" smtClean="0"/>
          </a:p>
          <a:p>
            <a:pPr marL="0" indent="0">
              <a:buFont typeface="Arial" pitchFamily="34" charset="0"/>
              <a:buNone/>
            </a:pPr>
            <a:endParaRPr lang="en-US" altLang="zh-CN" sz="1600" dirty="0">
              <a:solidFill>
                <a:srgbClr val="FF0000"/>
              </a:solidFill>
            </a:endParaRPr>
          </a:p>
        </p:txBody>
      </p:sp>
      <p:pic>
        <p:nvPicPr>
          <p:cNvPr id="7" name="图片 6"/>
          <p:cNvPicPr>
            <a:picLocks noChangeAspect="1"/>
          </p:cNvPicPr>
          <p:nvPr/>
        </p:nvPicPr>
        <p:blipFill>
          <a:blip r:embed="rId3"/>
          <a:srcRect l="6503" t="37682" r="30368" b="1624"/>
          <a:stretch>
            <a:fillRect/>
          </a:stretch>
        </p:blipFill>
        <p:spPr>
          <a:xfrm>
            <a:off x="5035675" y="3508598"/>
            <a:ext cx="3786187" cy="2728913"/>
          </a:xfrm>
          <a:prstGeom prst="rect">
            <a:avLst/>
          </a:prstGeom>
          <a:noFill/>
          <a:ln w="9525">
            <a:noFill/>
          </a:ln>
        </p:spPr>
      </p:pic>
      <p:sp>
        <p:nvSpPr>
          <p:cNvPr id="8" name="文本框 7"/>
          <p:cNvSpPr txBox="1"/>
          <p:nvPr/>
        </p:nvSpPr>
        <p:spPr>
          <a:xfrm>
            <a:off x="5869112" y="3194273"/>
            <a:ext cx="2663825" cy="306388"/>
          </a:xfrm>
          <a:prstGeom prst="rect">
            <a:avLst/>
          </a:prstGeom>
          <a:noFill/>
          <a:ln w="9525">
            <a:noFill/>
          </a:ln>
        </p:spPr>
        <p:txBody>
          <a:bodyPr anchor="t">
            <a:spAutoFit/>
          </a:bodyPr>
          <a:lstStyle/>
          <a:p>
            <a:pPr eaLnBrk="0" hangingPunct="0"/>
            <a:r>
              <a:rPr lang="zh-CN" altLang="en-US" b="1" dirty="0">
                <a:solidFill>
                  <a:srgbClr val="FF0000"/>
                </a:solidFill>
                <a:latin typeface="Arial" panose="020B0604020202020204" pitchFamily="34" charset="0"/>
                <a:ea typeface="宋体" panose="02010600030101010101" pitchFamily="2" charset="-122"/>
              </a:rPr>
              <a:t>水浴换样器</a:t>
            </a:r>
            <a:r>
              <a:rPr lang="en-US" altLang="zh-CN" b="1" dirty="0">
                <a:solidFill>
                  <a:srgbClr val="FF0000"/>
                </a:solidFill>
                <a:latin typeface="Arial" panose="020B0604020202020204" pitchFamily="34" charset="0"/>
                <a:ea typeface="宋体" panose="02010600030101010101" pitchFamily="2" charset="-122"/>
              </a:rPr>
              <a:t>@SANS</a:t>
            </a:r>
            <a:endParaRPr lang="zh-CN" altLang="en-US" b="1" dirty="0">
              <a:solidFill>
                <a:srgbClr val="FF0000"/>
              </a:solidFill>
              <a:latin typeface="Arial" panose="020B0604020202020204" pitchFamily="34" charset="0"/>
              <a:ea typeface="宋体" panose="02010600030101010101" pitchFamily="2" charset="-122"/>
            </a:endParaRPr>
          </a:p>
        </p:txBody>
      </p:sp>
      <p:sp>
        <p:nvSpPr>
          <p:cNvPr id="9" name="矩形 3"/>
          <p:cNvSpPr/>
          <p:nvPr/>
        </p:nvSpPr>
        <p:spPr>
          <a:xfrm>
            <a:off x="5008687" y="1135286"/>
            <a:ext cx="3884613" cy="1938020"/>
          </a:xfrm>
          <a:prstGeom prst="rect">
            <a:avLst/>
          </a:prstGeom>
          <a:noFill/>
          <a:ln w="9525">
            <a:noFill/>
          </a:ln>
        </p:spPr>
        <p:txBody>
          <a:bodyPr anchor="t">
            <a:spAutoFit/>
          </a:bodyPr>
          <a:lstStyle/>
          <a:p>
            <a:pPr eaLnBrk="0" hangingPunct="0">
              <a:lnSpc>
                <a:spcPct val="150000"/>
              </a:lnSpc>
            </a:pPr>
            <a:r>
              <a:rPr lang="en-US" altLang="zh-CN" sz="1600" b="1" dirty="0">
                <a:solidFill>
                  <a:srgbClr val="FF0000"/>
                </a:solidFill>
                <a:latin typeface="Arial" panose="020B0604020202020204" pitchFamily="34" charset="0"/>
                <a:ea typeface="宋体" panose="02010600030101010101" pitchFamily="2" charset="-122"/>
              </a:rPr>
              <a:t>@SANS</a:t>
            </a:r>
          </a:p>
          <a:p>
            <a:pPr eaLnBrk="0" hangingPunct="0">
              <a:lnSpc>
                <a:spcPct val="150000"/>
              </a:lnSpc>
            </a:pPr>
            <a:r>
              <a:rPr lang="en-US" altLang="zh-CN" sz="1600" b="1" dirty="0">
                <a:solidFill>
                  <a:srgbClr val="0000FF"/>
                </a:solidFill>
                <a:latin typeface="Arial" panose="020B0604020202020204" pitchFamily="34" charset="0"/>
                <a:ea typeface="宋体" panose="02010600030101010101" pitchFamily="2" charset="-122"/>
              </a:rPr>
              <a:t>1</a:t>
            </a:r>
            <a:r>
              <a:rPr lang="zh-CN" altLang="en-US" sz="1600" b="1" dirty="0">
                <a:solidFill>
                  <a:srgbClr val="0000FF"/>
                </a:solidFill>
                <a:latin typeface="Arial" panose="020B0604020202020204" pitchFamily="34" charset="0"/>
                <a:ea typeface="宋体" panose="02010600030101010101" pitchFamily="2" charset="-122"/>
              </a:rPr>
              <a:t>）</a:t>
            </a:r>
            <a:r>
              <a:rPr lang="zh-CN" altLang="en-US" sz="1600" b="1" dirty="0">
                <a:solidFill>
                  <a:srgbClr val="0000FF"/>
                </a:solidFill>
                <a:latin typeface="楷体" panose="02010609060101010101" charset="-122"/>
                <a:ea typeface="楷体" panose="02010609060101010101" charset="-122"/>
                <a:cs typeface="楷体" panose="02010609060101010101" charset="-122"/>
              </a:rPr>
              <a:t>水浴换样器样机协助调试：</a:t>
            </a:r>
            <a:endParaRPr lang="en-US" altLang="zh-CN" sz="1600" b="1" dirty="0">
              <a:solidFill>
                <a:srgbClr val="0000FF"/>
              </a:solidFill>
              <a:latin typeface="楷体" panose="02010609060101010101" charset="-122"/>
              <a:ea typeface="楷体" panose="02010609060101010101" charset="-122"/>
              <a:cs typeface="楷体" panose="02010609060101010101" charset="-122"/>
            </a:endParaRPr>
          </a:p>
          <a:p>
            <a:pPr eaLnBrk="0" hangingPunct="0">
              <a:lnSpc>
                <a:spcPct val="150000"/>
              </a:lnSpc>
            </a:pPr>
            <a:r>
              <a:rPr lang="zh-CN" altLang="en-US" sz="1600" b="1" dirty="0">
                <a:latin typeface="楷体" panose="02010609060101010101" charset="-122"/>
                <a:ea typeface="楷体" panose="02010609060101010101" charset="-122"/>
                <a:cs typeface="楷体" panose="02010609060101010101" charset="-122"/>
              </a:rPr>
              <a:t>（直通束测试中产生亮点，已解决）</a:t>
            </a:r>
            <a:endParaRPr lang="en-US" altLang="zh-CN" sz="1600" b="1" dirty="0">
              <a:latin typeface="楷体" panose="02010609060101010101" charset="-122"/>
              <a:ea typeface="楷体" panose="02010609060101010101" charset="-122"/>
              <a:cs typeface="楷体" panose="02010609060101010101" charset="-122"/>
            </a:endParaRPr>
          </a:p>
          <a:p>
            <a:pPr eaLnBrk="0" hangingPunct="0">
              <a:lnSpc>
                <a:spcPct val="150000"/>
              </a:lnSpc>
            </a:pPr>
            <a:r>
              <a:rPr lang="en-US" altLang="zh-CN" sz="1600" b="1" dirty="0">
                <a:solidFill>
                  <a:srgbClr val="0000FF"/>
                </a:solidFill>
                <a:latin typeface="楷体" panose="02010609060101010101" charset="-122"/>
                <a:ea typeface="楷体" panose="02010609060101010101" charset="-122"/>
                <a:cs typeface="楷体" panose="02010609060101010101" charset="-122"/>
              </a:rPr>
              <a:t>2</a:t>
            </a:r>
            <a:r>
              <a:rPr lang="zh-CN" altLang="en-US" sz="1600" b="1" dirty="0">
                <a:solidFill>
                  <a:srgbClr val="0000FF"/>
                </a:solidFill>
                <a:latin typeface="楷体" panose="02010609060101010101" charset="-122"/>
                <a:ea typeface="楷体" panose="02010609060101010101" charset="-122"/>
                <a:cs typeface="楷体" panose="02010609060101010101" charset="-122"/>
              </a:rPr>
              <a:t>）水浴换样器正式机调试：</a:t>
            </a:r>
            <a:endParaRPr lang="en-US" altLang="zh-CN" sz="1600" b="1" dirty="0">
              <a:solidFill>
                <a:srgbClr val="0000FF"/>
              </a:solidFill>
              <a:latin typeface="楷体" panose="02010609060101010101" charset="-122"/>
              <a:ea typeface="楷体" panose="02010609060101010101" charset="-122"/>
              <a:cs typeface="楷体" panose="02010609060101010101" charset="-122"/>
            </a:endParaRPr>
          </a:p>
          <a:p>
            <a:pPr eaLnBrk="0" hangingPunct="0">
              <a:lnSpc>
                <a:spcPct val="150000"/>
              </a:lnSpc>
            </a:pPr>
            <a:r>
              <a:rPr lang="zh-CN" altLang="en-US" sz="1600" b="1" dirty="0">
                <a:latin typeface="楷体" panose="02010609060101010101" charset="-122"/>
                <a:ea typeface="楷体" panose="02010609060101010101" charset="-122"/>
                <a:cs typeface="楷体" panose="02010609060101010101" charset="-122"/>
              </a:rPr>
              <a:t>（安装前后背底无差别，未产生新背底）</a:t>
            </a:r>
          </a:p>
        </p:txBody>
      </p:sp>
      <p:grpSp>
        <p:nvGrpSpPr>
          <p:cNvPr id="10" name="组合 4"/>
          <p:cNvGrpSpPr/>
          <p:nvPr/>
        </p:nvGrpSpPr>
        <p:grpSpPr>
          <a:xfrm>
            <a:off x="179512" y="3564161"/>
            <a:ext cx="4522788" cy="2733675"/>
            <a:chOff x="253429" y="4027418"/>
            <a:chExt cx="4522820" cy="2732854"/>
          </a:xfrm>
        </p:grpSpPr>
        <p:grpSp>
          <p:nvGrpSpPr>
            <p:cNvPr id="11" name="组合 13"/>
            <p:cNvGrpSpPr/>
            <p:nvPr/>
          </p:nvGrpSpPr>
          <p:grpSpPr>
            <a:xfrm>
              <a:off x="2618222" y="4245792"/>
              <a:ext cx="2025786" cy="1363986"/>
              <a:chOff x="770731" y="2564904"/>
              <a:chExt cx="1859392" cy="1217889"/>
            </a:xfrm>
          </p:grpSpPr>
          <p:grpSp>
            <p:nvGrpSpPr>
              <p:cNvPr id="25" name="组合 10"/>
              <p:cNvGrpSpPr/>
              <p:nvPr/>
            </p:nvGrpSpPr>
            <p:grpSpPr>
              <a:xfrm>
                <a:off x="1053505" y="2670862"/>
                <a:ext cx="1576618" cy="884238"/>
                <a:chOff x="1053505" y="2670862"/>
                <a:chExt cx="1576618" cy="884238"/>
              </a:xfrm>
            </p:grpSpPr>
            <p:pic>
              <p:nvPicPr>
                <p:cNvPr id="28" name="图片 3"/>
                <p:cNvPicPr>
                  <a:picLocks noChangeAspect="1"/>
                </p:cNvPicPr>
                <p:nvPr/>
              </p:nvPicPr>
              <p:blipFill>
                <a:blip r:embed="rId4"/>
                <a:stretch>
                  <a:fillRect/>
                </a:stretch>
              </p:blipFill>
              <p:spPr>
                <a:xfrm>
                  <a:off x="1966548" y="2670862"/>
                  <a:ext cx="663575" cy="884238"/>
                </a:xfrm>
                <a:prstGeom prst="rect">
                  <a:avLst/>
                </a:prstGeom>
                <a:noFill/>
                <a:ln w="9525">
                  <a:noFill/>
                </a:ln>
              </p:spPr>
            </p:pic>
            <p:pic>
              <p:nvPicPr>
                <p:cNvPr id="29" name="图片 7"/>
                <p:cNvPicPr>
                  <a:picLocks noChangeAspect="1"/>
                </p:cNvPicPr>
                <p:nvPr/>
              </p:nvPicPr>
              <p:blipFill>
                <a:blip r:embed="rId5"/>
                <a:stretch>
                  <a:fillRect/>
                </a:stretch>
              </p:blipFill>
              <p:spPr>
                <a:xfrm>
                  <a:off x="1053505" y="2670862"/>
                  <a:ext cx="638175" cy="884238"/>
                </a:xfrm>
                <a:prstGeom prst="rect">
                  <a:avLst/>
                </a:prstGeom>
                <a:noFill/>
                <a:ln w="9525">
                  <a:noFill/>
                </a:ln>
              </p:spPr>
            </p:pic>
          </p:grpSp>
          <p:sp>
            <p:nvSpPr>
              <p:cNvPr id="26" name="文本框 14"/>
              <p:cNvSpPr txBox="1"/>
              <p:nvPr/>
            </p:nvSpPr>
            <p:spPr>
              <a:xfrm>
                <a:off x="770731" y="2564904"/>
                <a:ext cx="353943" cy="1217889"/>
              </a:xfrm>
              <a:prstGeom prst="rect">
                <a:avLst/>
              </a:prstGeom>
              <a:noFill/>
              <a:ln w="9525">
                <a:noFill/>
              </a:ln>
            </p:spPr>
            <p:txBody>
              <a:bodyPr vert="eaVert" anchor="t">
                <a:spAutoFit/>
              </a:bodyPr>
              <a:lstStyle/>
              <a:p>
                <a:pPr eaLnBrk="0" hangingPunct="0"/>
                <a:r>
                  <a:rPr lang="zh-CN" altLang="en-US" sz="1100" b="1" dirty="0">
                    <a:latin typeface="Arial" panose="020B0604020202020204" pitchFamily="34" charset="0"/>
                    <a:ea typeface="宋体" panose="02010600030101010101" pitchFamily="2" charset="-122"/>
                  </a:rPr>
                  <a:t>低导热标定粉末</a:t>
                </a:r>
              </a:p>
            </p:txBody>
          </p:sp>
          <p:sp>
            <p:nvSpPr>
              <p:cNvPr id="27" name="文本框 15"/>
              <p:cNvSpPr txBox="1"/>
              <p:nvPr/>
            </p:nvSpPr>
            <p:spPr>
              <a:xfrm>
                <a:off x="1691680" y="2564904"/>
                <a:ext cx="353943" cy="1217889"/>
              </a:xfrm>
              <a:prstGeom prst="rect">
                <a:avLst/>
              </a:prstGeom>
              <a:noFill/>
              <a:ln w="9525">
                <a:noFill/>
              </a:ln>
            </p:spPr>
            <p:txBody>
              <a:bodyPr vert="eaVert" anchor="t">
                <a:spAutoFit/>
              </a:bodyPr>
              <a:lstStyle/>
              <a:p>
                <a:pPr eaLnBrk="0" hangingPunct="0"/>
                <a:r>
                  <a:rPr lang="zh-CN" altLang="en-US" sz="1100" b="1" dirty="0">
                    <a:latin typeface="Arial" panose="020B0604020202020204" pitchFamily="34" charset="0"/>
                    <a:ea typeface="宋体" panose="02010600030101010101" pitchFamily="2" charset="-122"/>
                  </a:rPr>
                  <a:t>密封标定样品盒</a:t>
                </a:r>
              </a:p>
            </p:txBody>
          </p:sp>
        </p:grpSp>
        <p:sp>
          <p:nvSpPr>
            <p:cNvPr id="16" name="矩形 8"/>
            <p:cNvSpPr/>
            <p:nvPr/>
          </p:nvSpPr>
          <p:spPr>
            <a:xfrm>
              <a:off x="253429" y="4027418"/>
              <a:ext cx="4522820" cy="2732854"/>
            </a:xfrm>
            <a:prstGeom prst="rect">
              <a:avLst/>
            </a:prstGeom>
            <a:noFill/>
            <a:ln w="22225" cap="flat" cmpd="sng">
              <a:solidFill>
                <a:schemeClr val="tx1"/>
              </a:solidFill>
              <a:prstDash val="solid"/>
              <a:round/>
              <a:headEnd type="none" w="med" len="med"/>
              <a:tailEnd type="none" w="med" len="med"/>
            </a:ln>
          </p:spPr>
          <p:txBody>
            <a:bodyPr anchor="ctr"/>
            <a:lstStyle/>
            <a:p>
              <a:pPr algn="ctr"/>
              <a:endParaRPr lang="zh-CN" altLang="en-US" dirty="0">
                <a:latin typeface="Arial" panose="020B0604020202020204" pitchFamily="34" charset="0"/>
                <a:ea typeface="宋体" panose="02010600030101010101" pitchFamily="2" charset="-122"/>
              </a:endParaRPr>
            </a:p>
          </p:txBody>
        </p:sp>
        <p:pic>
          <p:nvPicPr>
            <p:cNvPr id="17" name="图片 2"/>
            <p:cNvPicPr>
              <a:picLocks noChangeAspect="1"/>
            </p:cNvPicPr>
            <p:nvPr/>
          </p:nvPicPr>
          <p:blipFill>
            <a:blip r:embed="rId6"/>
            <a:stretch>
              <a:fillRect/>
            </a:stretch>
          </p:blipFill>
          <p:spPr>
            <a:xfrm>
              <a:off x="3013644" y="5527632"/>
              <a:ext cx="1553228" cy="1165020"/>
            </a:xfrm>
            <a:prstGeom prst="rect">
              <a:avLst/>
            </a:prstGeom>
            <a:noFill/>
            <a:ln w="9525">
              <a:noFill/>
            </a:ln>
          </p:spPr>
        </p:pic>
        <p:pic>
          <p:nvPicPr>
            <p:cNvPr id="18" name="图片 3"/>
            <p:cNvPicPr>
              <a:picLocks noChangeAspect="1"/>
            </p:cNvPicPr>
            <p:nvPr/>
          </p:nvPicPr>
          <p:blipFill>
            <a:blip r:embed="rId7"/>
            <a:srcRect t="3140" b="26900"/>
            <a:stretch>
              <a:fillRect/>
            </a:stretch>
          </p:blipFill>
          <p:spPr>
            <a:xfrm>
              <a:off x="378912" y="5689887"/>
              <a:ext cx="1130432" cy="1054548"/>
            </a:xfrm>
            <a:prstGeom prst="rect">
              <a:avLst/>
            </a:prstGeom>
            <a:noFill/>
            <a:ln w="9525">
              <a:noFill/>
            </a:ln>
          </p:spPr>
        </p:pic>
        <p:pic>
          <p:nvPicPr>
            <p:cNvPr id="19" name="图片 4"/>
            <p:cNvPicPr>
              <a:picLocks noChangeAspect="1"/>
            </p:cNvPicPr>
            <p:nvPr/>
          </p:nvPicPr>
          <p:blipFill>
            <a:blip r:embed="rId8"/>
            <a:srcRect l="7475" t="652" r="23625" b="-652"/>
            <a:stretch>
              <a:fillRect/>
            </a:stretch>
          </p:blipFill>
          <p:spPr>
            <a:xfrm>
              <a:off x="1658135" y="5710516"/>
              <a:ext cx="960087" cy="1045179"/>
            </a:xfrm>
            <a:prstGeom prst="rect">
              <a:avLst/>
            </a:prstGeom>
            <a:noFill/>
            <a:ln w="9525">
              <a:noFill/>
            </a:ln>
          </p:spPr>
        </p:pic>
        <p:sp>
          <p:nvSpPr>
            <p:cNvPr id="20" name="文本框 16"/>
            <p:cNvSpPr txBox="1"/>
            <p:nvPr/>
          </p:nvSpPr>
          <p:spPr>
            <a:xfrm>
              <a:off x="2737704" y="5527632"/>
              <a:ext cx="354030" cy="1218291"/>
            </a:xfrm>
            <a:prstGeom prst="rect">
              <a:avLst/>
            </a:prstGeom>
            <a:noFill/>
            <a:ln w="9525">
              <a:noFill/>
            </a:ln>
          </p:spPr>
          <p:txBody>
            <a:bodyPr vert="eaVert" anchor="t">
              <a:spAutoFit/>
            </a:bodyPr>
            <a:lstStyle/>
            <a:p>
              <a:pPr eaLnBrk="0" hangingPunct="0"/>
              <a:r>
                <a:rPr lang="zh-CN" altLang="en-US" sz="1100" b="1" dirty="0">
                  <a:latin typeface="Arial" panose="020B0604020202020204" pitchFamily="34" charset="0"/>
                  <a:ea typeface="宋体" panose="02010600030101010101" pitchFamily="2" charset="-122"/>
                </a:rPr>
                <a:t>穿墙制冷机氦气管</a:t>
              </a:r>
            </a:p>
          </p:txBody>
        </p:sp>
        <p:sp>
          <p:nvSpPr>
            <p:cNvPr id="21" name="文本框 7"/>
            <p:cNvSpPr txBox="1"/>
            <p:nvPr/>
          </p:nvSpPr>
          <p:spPr>
            <a:xfrm>
              <a:off x="377797" y="5485531"/>
              <a:ext cx="1305474" cy="261696"/>
            </a:xfrm>
            <a:prstGeom prst="rect">
              <a:avLst/>
            </a:prstGeom>
            <a:noFill/>
            <a:ln w="9525">
              <a:noFill/>
            </a:ln>
          </p:spPr>
          <p:txBody>
            <a:bodyPr anchor="t">
              <a:spAutoFit/>
            </a:bodyPr>
            <a:lstStyle/>
            <a:p>
              <a:pPr eaLnBrk="0" hangingPunct="0"/>
              <a:r>
                <a:rPr lang="zh-CN" altLang="en-US" sz="1100" b="1" dirty="0">
                  <a:latin typeface="Arial" panose="020B0604020202020204" pitchFamily="34" charset="0"/>
                  <a:ea typeface="宋体" panose="02010600030101010101" pitchFamily="2" charset="-122"/>
                </a:rPr>
                <a:t>散射室内水管</a:t>
              </a:r>
            </a:p>
          </p:txBody>
        </p:sp>
        <p:sp>
          <p:nvSpPr>
            <p:cNvPr id="22" name="文本框 18"/>
            <p:cNvSpPr txBox="1"/>
            <p:nvPr/>
          </p:nvSpPr>
          <p:spPr>
            <a:xfrm>
              <a:off x="1540197" y="5478929"/>
              <a:ext cx="1305474" cy="261696"/>
            </a:xfrm>
            <a:prstGeom prst="rect">
              <a:avLst/>
            </a:prstGeom>
            <a:noFill/>
            <a:ln w="9525">
              <a:noFill/>
            </a:ln>
          </p:spPr>
          <p:txBody>
            <a:bodyPr anchor="t">
              <a:spAutoFit/>
            </a:bodyPr>
            <a:lstStyle/>
            <a:p>
              <a:pPr eaLnBrk="0" hangingPunct="0"/>
              <a:r>
                <a:rPr lang="zh-CN" altLang="en-US" sz="1100" b="1" dirty="0">
                  <a:latin typeface="Arial" panose="020B0604020202020204" pitchFamily="34" charset="0"/>
                  <a:ea typeface="宋体" panose="02010600030101010101" pitchFamily="2" charset="-122"/>
                </a:rPr>
                <a:t>信号线穿墙布置</a:t>
              </a:r>
            </a:p>
          </p:txBody>
        </p:sp>
        <p:pic>
          <p:nvPicPr>
            <p:cNvPr id="23" name="图片 1"/>
            <p:cNvPicPr>
              <a:picLocks noChangeAspect="1"/>
            </p:cNvPicPr>
            <p:nvPr/>
          </p:nvPicPr>
          <p:blipFill>
            <a:blip r:embed="rId9"/>
            <a:stretch>
              <a:fillRect/>
            </a:stretch>
          </p:blipFill>
          <p:spPr>
            <a:xfrm>
              <a:off x="595610" y="4320774"/>
              <a:ext cx="1767023" cy="1179110"/>
            </a:xfrm>
            <a:prstGeom prst="rect">
              <a:avLst/>
            </a:prstGeom>
            <a:noFill/>
            <a:ln w="9525">
              <a:noFill/>
            </a:ln>
          </p:spPr>
        </p:pic>
        <p:sp>
          <p:nvSpPr>
            <p:cNvPr id="24" name="文本框 7"/>
            <p:cNvSpPr txBox="1"/>
            <p:nvPr/>
          </p:nvSpPr>
          <p:spPr>
            <a:xfrm>
              <a:off x="614167" y="4035881"/>
              <a:ext cx="2291193" cy="307768"/>
            </a:xfrm>
            <a:prstGeom prst="rect">
              <a:avLst/>
            </a:prstGeom>
            <a:noFill/>
            <a:ln w="9525">
              <a:noFill/>
            </a:ln>
          </p:spPr>
          <p:txBody>
            <a:bodyPr anchor="t">
              <a:spAutoFit/>
            </a:bodyPr>
            <a:lstStyle/>
            <a:p>
              <a:pPr eaLnBrk="0" hangingPunct="0"/>
              <a:r>
                <a:rPr lang="zh-CN" altLang="en-US" b="1" dirty="0">
                  <a:solidFill>
                    <a:srgbClr val="FF0000"/>
                  </a:solidFill>
                  <a:latin typeface="Arial" panose="020B0604020202020204" pitchFamily="34" charset="0"/>
                  <a:ea typeface="宋体" panose="02010600030101010101" pitchFamily="2" charset="-122"/>
                </a:rPr>
                <a:t>低温恒温器</a:t>
              </a:r>
              <a:r>
                <a:rPr lang="en-US" altLang="zh-CN" b="1" dirty="0">
                  <a:solidFill>
                    <a:srgbClr val="FF0000"/>
                  </a:solidFill>
                  <a:latin typeface="Arial" panose="020B0604020202020204" pitchFamily="34" charset="0"/>
                  <a:ea typeface="宋体" panose="02010600030101010101" pitchFamily="2" charset="-122"/>
                </a:rPr>
                <a:t>@GPPD</a:t>
              </a:r>
              <a:endParaRPr lang="zh-CN" altLang="en-US" b="1" dirty="0">
                <a:solidFill>
                  <a:srgbClr val="FF0000"/>
                </a:solidFill>
                <a:latin typeface="Arial" panose="020B0604020202020204" pitchFamily="34" charset="0"/>
                <a:ea typeface="宋体" panose="02010600030101010101" pitchFamily="2" charset="-122"/>
              </a:endParaRPr>
            </a:p>
          </p:txBody>
        </p:sp>
      </p:grpSp>
      <p:sp>
        <p:nvSpPr>
          <p:cNvPr id="30" name="矩形 8"/>
          <p:cNvSpPr/>
          <p:nvPr/>
        </p:nvSpPr>
        <p:spPr>
          <a:xfrm>
            <a:off x="4957887" y="1087661"/>
            <a:ext cx="3935413" cy="5205412"/>
          </a:xfrm>
          <a:prstGeom prst="rect">
            <a:avLst/>
          </a:prstGeom>
          <a:noFill/>
          <a:ln w="22225" cap="flat" cmpd="sng">
            <a:solidFill>
              <a:schemeClr val="tx1"/>
            </a:solidFill>
            <a:prstDash val="solid"/>
            <a:round/>
            <a:headEnd type="none" w="med" len="med"/>
            <a:tailEnd type="none" w="med" len="med"/>
          </a:ln>
        </p:spPr>
        <p:txBody>
          <a:bodyPr anchor="ctr"/>
          <a:lstStyle/>
          <a:p>
            <a:pPr algn="ctr"/>
            <a:endParaRPr lang="zh-CN" altLang="en-US" dirty="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3656708"/>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8" name="灯片编号占位符 3"/>
          <p:cNvSpPr txBox="1">
            <a:spLocks noGrp="1"/>
          </p:cNvSpPr>
          <p:nvPr/>
        </p:nvSpPr>
        <p:spPr bwMode="auto">
          <a:xfrm>
            <a:off x="8207375" y="6516688"/>
            <a:ext cx="436563" cy="198437"/>
          </a:xfrm>
          <a:prstGeom prst="rect">
            <a:avLst/>
          </a:prstGeom>
          <a:noFill/>
          <a:ln w="9525">
            <a:noFill/>
            <a:miter lim="800000"/>
            <a:headEnd/>
            <a:tailEnd/>
          </a:ln>
        </p:spPr>
        <p:txBody>
          <a:bodyPr/>
          <a:lstStyle/>
          <a:p>
            <a:pPr algn="r" eaLnBrk="1" hangingPunct="1"/>
            <a:fld id="{AEFDA90C-B5F4-49F5-A092-C540F301C1D8}" type="slidenum">
              <a:rPr lang="en-US" altLang="zh-CN" sz="900">
                <a:solidFill>
                  <a:srgbClr val="4D5E68"/>
                </a:solidFill>
                <a:latin typeface="Impact" pitchFamily="34" charset="0"/>
              </a:rPr>
              <a:pPr algn="r" eaLnBrk="1" hangingPunct="1"/>
              <a:t>3</a:t>
            </a:fld>
            <a:endParaRPr lang="en-US" altLang="zh-CN" sz="900" dirty="0">
              <a:solidFill>
                <a:srgbClr val="4D5E68"/>
              </a:solidFill>
              <a:latin typeface="Impact" pitchFamily="34" charset="0"/>
              <a:ea typeface="Arial Unicode MS" pitchFamily="34" charset="-122"/>
              <a:cs typeface="Arial Unicode MS" pitchFamily="34" charset="-122"/>
            </a:endParaRPr>
          </a:p>
        </p:txBody>
      </p:sp>
      <p:pic>
        <p:nvPicPr>
          <p:cNvPr id="2" name="图片 1" descr="屏幕快照 2018-09-11 上午5.23.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8" y="1556792"/>
            <a:ext cx="9144000" cy="4007867"/>
          </a:xfrm>
          <a:prstGeom prst="rect">
            <a:avLst/>
          </a:prstGeom>
        </p:spPr>
      </p:pic>
      <p:sp>
        <p:nvSpPr>
          <p:cNvPr id="7" name="Rectangle 8"/>
          <p:cNvSpPr txBox="1">
            <a:spLocks noChangeArrowheads="1"/>
          </p:cNvSpPr>
          <p:nvPr/>
        </p:nvSpPr>
        <p:spPr bwMode="auto">
          <a:xfrm>
            <a:off x="71438" y="142875"/>
            <a:ext cx="4643438"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靶站谱仪调试运行历程</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420263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谱仪调试运行</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探测器</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7" name="内容占位符 2"/>
          <p:cNvSpPr txBox="1">
            <a:spLocks/>
          </p:cNvSpPr>
          <p:nvPr/>
        </p:nvSpPr>
        <p:spPr>
          <a:xfrm>
            <a:off x="179512" y="1196752"/>
            <a:ext cx="8362950" cy="5221287"/>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10000"/>
              </a:lnSpc>
              <a:buFont typeface="Wingdings" charset="2"/>
              <a:buChar char="l"/>
            </a:pPr>
            <a:r>
              <a:rPr lang="en-US" altLang="zh-CN" sz="2400" dirty="0">
                <a:latin typeface="楷体" panose="02010609060101010101" charset="-122"/>
                <a:ea typeface="楷体" panose="02010609060101010101" charset="-122"/>
                <a:cs typeface="楷体" panose="02010609060101010101" charset="-122"/>
              </a:rPr>
              <a:t>GPPD</a:t>
            </a:r>
            <a:r>
              <a:rPr lang="zh-CN" altLang="en-US" sz="2400" dirty="0">
                <a:latin typeface="楷体" panose="02010609060101010101" charset="-122"/>
                <a:ea typeface="楷体" panose="02010609060101010101" charset="-122"/>
                <a:cs typeface="楷体" panose="02010609060101010101" charset="-122"/>
              </a:rPr>
              <a:t>闪烁体探测器阵列</a:t>
            </a:r>
            <a:endParaRPr lang="en-US" altLang="zh-CN" sz="24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zh-CN" altLang="en-US" sz="2000" dirty="0">
                <a:latin typeface="楷体" panose="02010609060101010101" charset="-122"/>
                <a:ea typeface="楷体" panose="02010609060101010101" charset="-122"/>
                <a:cs typeface="楷体" panose="02010609060101010101" charset="-122"/>
              </a:rPr>
              <a:t>解决了探测器大规模阵列制作、安装和调试运行，完成了大规模</a:t>
            </a:r>
            <a:r>
              <a:rPr lang="en-US" altLang="zh-CN" sz="2000" dirty="0">
                <a:latin typeface="楷体" panose="02010609060101010101" charset="-122"/>
                <a:ea typeface="楷体" panose="02010609060101010101" charset="-122"/>
                <a:cs typeface="楷体" panose="02010609060101010101" charset="-122"/>
              </a:rPr>
              <a:t>(7680</a:t>
            </a:r>
            <a:r>
              <a:rPr lang="zh-CN" altLang="en-US" sz="2000" dirty="0">
                <a:latin typeface="楷体" panose="02010609060101010101" charset="-122"/>
                <a:ea typeface="楷体" panose="02010609060101010101" charset="-122"/>
                <a:cs typeface="楷体" panose="02010609060101010101" charset="-122"/>
              </a:rPr>
              <a:t>路</a:t>
            </a:r>
            <a:r>
              <a:rPr lang="en-US" altLang="zh-CN" sz="2000" dirty="0">
                <a:latin typeface="楷体" panose="02010609060101010101" charset="-122"/>
                <a:ea typeface="楷体" panose="02010609060101010101" charset="-122"/>
                <a:cs typeface="楷体" panose="02010609060101010101" charset="-122"/>
              </a:rPr>
              <a:t>)</a:t>
            </a:r>
            <a:r>
              <a:rPr lang="zh-CN" altLang="en-US" sz="2000" dirty="0">
                <a:latin typeface="楷体" panose="02010609060101010101" charset="-122"/>
                <a:ea typeface="楷体" panose="02010609060101010101" charset="-122"/>
                <a:cs typeface="楷体" panose="02010609060101010101" charset="-122"/>
              </a:rPr>
              <a:t>读出电子学的研制和调试，实现了前端数字化技术，最大程度上减少了引出电缆数量。</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a:latin typeface="楷体" panose="02010609060101010101" charset="-122"/>
                <a:ea typeface="楷体" panose="02010609060101010101" charset="-122"/>
                <a:cs typeface="楷体" panose="02010609060101010101" charset="-122"/>
              </a:rPr>
              <a:t> </a:t>
            </a:r>
            <a:r>
              <a:rPr lang="zh-CN" altLang="en-US" sz="2000" dirty="0">
                <a:latin typeface="楷体" panose="02010609060101010101" charset="-122"/>
                <a:ea typeface="楷体" panose="02010609060101010101" charset="-122"/>
                <a:cs typeface="楷体" panose="02010609060101010101" charset="-122"/>
              </a:rPr>
              <a:t>工作计划：探测按测其器均匀性刻度和增加探测器模块。</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charset="2"/>
              <a:buChar char="l"/>
            </a:pPr>
            <a:r>
              <a:rPr lang="en-US" altLang="zh-CN" sz="2400" dirty="0">
                <a:latin typeface="楷体" panose="02010609060101010101" charset="-122"/>
                <a:ea typeface="楷体" panose="02010609060101010101" charset="-122"/>
                <a:cs typeface="楷体" panose="02010609060101010101" charset="-122"/>
              </a:rPr>
              <a:t>SANS 3He</a:t>
            </a:r>
            <a:r>
              <a:rPr lang="zh-CN" altLang="en-US" sz="2400" dirty="0">
                <a:latin typeface="楷体" panose="02010609060101010101" charset="-122"/>
                <a:ea typeface="楷体" panose="02010609060101010101" charset="-122"/>
                <a:cs typeface="楷体" panose="02010609060101010101" charset="-122"/>
              </a:rPr>
              <a:t>管阵列探测器</a:t>
            </a:r>
            <a:endParaRPr lang="en-US" altLang="zh-CN" sz="24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a:latin typeface="楷体" panose="02010609060101010101" charset="-122"/>
                <a:ea typeface="楷体" panose="02010609060101010101" charset="-122"/>
                <a:cs typeface="楷体" panose="02010609060101010101" charset="-122"/>
              </a:rPr>
              <a:t> </a:t>
            </a:r>
            <a:r>
              <a:rPr lang="zh-CN" altLang="en-US" sz="2000" dirty="0">
                <a:latin typeface="楷体" panose="02010609060101010101" charset="-122"/>
                <a:ea typeface="楷体" panose="02010609060101010101" charset="-122"/>
                <a:cs typeface="楷体" panose="02010609060101010101" charset="-122"/>
              </a:rPr>
              <a:t>完成了真空下二维位置灵敏</a:t>
            </a:r>
            <a:r>
              <a:rPr lang="en-US" altLang="zh-CN" sz="2000" dirty="0">
                <a:latin typeface="楷体" panose="02010609060101010101" charset="-122"/>
                <a:ea typeface="楷体" panose="02010609060101010101" charset="-122"/>
                <a:cs typeface="楷体" panose="02010609060101010101" charset="-122"/>
              </a:rPr>
              <a:t>3He</a:t>
            </a:r>
            <a:r>
              <a:rPr lang="zh-CN" altLang="en-US" sz="2000" dirty="0">
                <a:latin typeface="楷体" panose="02010609060101010101" charset="-122"/>
                <a:ea typeface="楷体" panose="02010609060101010101" charset="-122"/>
                <a:cs typeface="楷体" panose="02010609060101010101" charset="-122"/>
              </a:rPr>
              <a:t>管阵列探测器，相比国际同类装置，最大面积大，探测效率最高。</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a:latin typeface="楷体" panose="02010609060101010101" charset="-122"/>
                <a:ea typeface="楷体" panose="02010609060101010101" charset="-122"/>
                <a:cs typeface="楷体" panose="02010609060101010101" charset="-122"/>
              </a:rPr>
              <a:t> </a:t>
            </a:r>
            <a:r>
              <a:rPr lang="zh-CN" altLang="en-US" sz="2000" dirty="0">
                <a:latin typeface="楷体" panose="02010609060101010101" charset="-122"/>
                <a:ea typeface="楷体" panose="02010609060101010101" charset="-122"/>
                <a:cs typeface="楷体" panose="02010609060101010101" charset="-122"/>
              </a:rPr>
              <a:t>工作计划：探测器精确刻度，降低噪声进一步提高位置分辨率。</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charset="2"/>
              <a:buChar char="l"/>
            </a:pPr>
            <a:r>
              <a:rPr lang="en-US" altLang="zh-CN" sz="2400" dirty="0">
                <a:latin typeface="楷体" panose="02010609060101010101" charset="-122"/>
                <a:ea typeface="楷体" panose="02010609060101010101" charset="-122"/>
                <a:cs typeface="楷体" panose="02010609060101010101" charset="-122"/>
              </a:rPr>
              <a:t>MR 3He</a:t>
            </a:r>
            <a:r>
              <a:rPr lang="zh-CN" altLang="en-US" sz="2400" dirty="0">
                <a:latin typeface="楷体" panose="02010609060101010101" charset="-122"/>
                <a:ea typeface="楷体" panose="02010609060101010101" charset="-122"/>
                <a:cs typeface="楷体" panose="02010609060101010101" charset="-122"/>
              </a:rPr>
              <a:t>探测器</a:t>
            </a:r>
            <a:endParaRPr lang="en-US" altLang="zh-CN" sz="24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a:latin typeface="楷体" panose="02010609060101010101" charset="-122"/>
                <a:ea typeface="楷体" panose="02010609060101010101" charset="-122"/>
                <a:cs typeface="楷体" panose="02010609060101010101" charset="-122"/>
              </a:rPr>
              <a:t> </a:t>
            </a:r>
            <a:r>
              <a:rPr lang="zh-CN" altLang="en-US" sz="2000" dirty="0">
                <a:latin typeface="楷体" panose="02010609060101010101" charset="-122"/>
                <a:ea typeface="楷体" panose="02010609060101010101" charset="-122"/>
                <a:cs typeface="楷体" panose="02010609060101010101" charset="-122"/>
              </a:rPr>
              <a:t>通过</a:t>
            </a:r>
            <a:r>
              <a:rPr lang="en-US" altLang="zh-CN" sz="2000" dirty="0">
                <a:latin typeface="楷体" panose="02010609060101010101" charset="-122"/>
                <a:ea typeface="楷体" panose="02010609060101010101" charset="-122"/>
                <a:cs typeface="楷体" panose="02010609060101010101" charset="-122"/>
              </a:rPr>
              <a:t>3He</a:t>
            </a:r>
            <a:r>
              <a:rPr lang="zh-CN" altLang="en-US" sz="2000" dirty="0">
                <a:latin typeface="楷体" panose="02010609060101010101" charset="-122"/>
                <a:ea typeface="楷体" panose="02010609060101010101" charset="-122"/>
                <a:cs typeface="楷体" panose="02010609060101010101" charset="-122"/>
              </a:rPr>
              <a:t>管二维阵列探测器协助谱仪完成调试。</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a:latin typeface="楷体" panose="02010609060101010101" charset="-122"/>
                <a:ea typeface="楷体" panose="02010609060101010101" charset="-122"/>
                <a:cs typeface="楷体" panose="02010609060101010101" charset="-122"/>
              </a:rPr>
              <a:t> </a:t>
            </a:r>
            <a:r>
              <a:rPr lang="zh-CN" altLang="en-US" sz="2000" dirty="0">
                <a:latin typeface="楷体" panose="02010609060101010101" charset="-122"/>
                <a:ea typeface="楷体" panose="02010609060101010101" charset="-122"/>
                <a:cs typeface="楷体" panose="02010609060101010101" charset="-122"/>
              </a:rPr>
              <a:t>工作计划：安装和调试高气压</a:t>
            </a:r>
            <a:r>
              <a:rPr lang="en-US" altLang="zh-CN" sz="2000" dirty="0">
                <a:latin typeface="楷体" panose="02010609060101010101" charset="-122"/>
                <a:ea typeface="楷体" panose="02010609060101010101" charset="-122"/>
                <a:cs typeface="楷体" panose="02010609060101010101" charset="-122"/>
              </a:rPr>
              <a:t>MWPC</a:t>
            </a:r>
            <a:r>
              <a:rPr lang="zh-CN" altLang="en-US" sz="2000" dirty="0">
                <a:latin typeface="楷体" panose="02010609060101010101" charset="-122"/>
                <a:ea typeface="楷体" panose="02010609060101010101" charset="-122"/>
                <a:cs typeface="楷体" panose="02010609060101010101" charset="-122"/>
              </a:rPr>
              <a:t>探测器，达到谱仪设计要求。</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endParaRPr lang="zh-CN" altLang="en-US" sz="2000" dirty="0">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1836277256"/>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谱仪调试运行</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数据采集</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8" name="内容占位符 2"/>
          <p:cNvSpPr txBox="1">
            <a:spLocks/>
          </p:cNvSpPr>
          <p:nvPr/>
        </p:nvSpPr>
        <p:spPr>
          <a:xfrm>
            <a:off x="179512" y="1002030"/>
            <a:ext cx="8281615" cy="5855970"/>
          </a:xfrm>
          <a:prstGeom prst="rect">
            <a:avLst/>
          </a:prstGeom>
        </p:spPr>
        <p:txBody>
          <a:bodyPr vert="horz" wrap="square" lIns="91440" tIns="45720" rIns="91440" bIns="45720" anchor="t"/>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altLang="zh-CN" sz="2400" dirty="0" smtClean="0">
                <a:latin typeface="楷体" panose="02010609060101010101" charset="-122"/>
                <a:ea typeface="楷体" panose="02010609060101010101" charset="-122"/>
                <a:cs typeface="楷体" panose="02010609060101010101" charset="-122"/>
                <a:sym typeface="+mn-ea"/>
              </a:rPr>
              <a:t>GPPD</a:t>
            </a:r>
            <a:r>
              <a:rPr lang="zh-CN" altLang="en-US" sz="2400" dirty="0" smtClean="0">
                <a:latin typeface="楷体" panose="02010609060101010101" charset="-122"/>
                <a:ea typeface="楷体" panose="02010609060101010101" charset="-122"/>
                <a:cs typeface="楷体" panose="02010609060101010101" charset="-122"/>
                <a:sym typeface="+mn-ea"/>
              </a:rPr>
              <a:t>数据采集系统</a:t>
            </a:r>
            <a:endParaRPr lang="en-US" altLang="zh-CN" sz="2400" dirty="0" smtClean="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smtClean="0">
                <a:latin typeface="楷体" panose="02010609060101010101" charset="-122"/>
                <a:ea typeface="楷体" panose="02010609060101010101" charset="-122"/>
                <a:cs typeface="楷体" panose="02010609060101010101" charset="-122"/>
                <a:sym typeface="+mn-ea"/>
              </a:rPr>
              <a:t>7000</a:t>
            </a:r>
            <a:r>
              <a:rPr lang="zh-CN" altLang="en-US" sz="2000" dirty="0" smtClean="0">
                <a:latin typeface="楷体" panose="02010609060101010101" charset="-122"/>
                <a:ea typeface="楷体" panose="02010609060101010101" charset="-122"/>
                <a:cs typeface="楷体" panose="02010609060101010101" charset="-122"/>
                <a:sym typeface="+mn-ea"/>
              </a:rPr>
              <a:t>多电子学通道</a:t>
            </a:r>
            <a:r>
              <a:rPr lang="en-US" altLang="zh-CN" sz="2000" dirty="0" smtClean="0">
                <a:latin typeface="楷体" panose="02010609060101010101" charset="-122"/>
                <a:ea typeface="楷体" panose="02010609060101010101" charset="-122"/>
                <a:cs typeface="楷体" panose="02010609060101010101" charset="-122"/>
                <a:sym typeface="+mn-ea"/>
              </a:rPr>
              <a:t>/38</a:t>
            </a:r>
            <a:r>
              <a:rPr lang="zh-CN" altLang="en-US" sz="2000" dirty="0" smtClean="0">
                <a:latin typeface="楷体" panose="02010609060101010101" charset="-122"/>
                <a:ea typeface="楷体" panose="02010609060101010101" charset="-122"/>
                <a:cs typeface="楷体" panose="02010609060101010101" charset="-122"/>
                <a:sym typeface="+mn-ea"/>
              </a:rPr>
              <a:t>个模块，无任何死道、坏道</a:t>
            </a:r>
            <a:endParaRPr lang="zh-CN" altLang="en-US" sz="2000" dirty="0" smtClean="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zh-CN" altLang="en-US" sz="2000" dirty="0" smtClean="0">
                <a:latin typeface="楷体" panose="02010609060101010101" charset="-122"/>
                <a:ea typeface="楷体" panose="02010609060101010101" charset="-122"/>
                <a:cs typeface="楷体" panose="02010609060101010101" charset="-122"/>
                <a:sym typeface="+mn-ea"/>
              </a:rPr>
              <a:t>电子学噪声维持在比较低的恒定水平</a:t>
            </a:r>
            <a:endParaRPr lang="en-US" altLang="zh-CN" sz="2400" dirty="0" smtClean="0">
              <a:latin typeface="楷体" panose="02010609060101010101" charset="-122"/>
              <a:ea typeface="楷体" panose="02010609060101010101" charset="-122"/>
              <a:cs typeface="楷体" panose="02010609060101010101" charset="-122"/>
            </a:endParaRPr>
          </a:p>
          <a:p>
            <a:pPr>
              <a:lnSpc>
                <a:spcPct val="110000"/>
              </a:lnSpc>
            </a:pPr>
            <a:r>
              <a:rPr lang="en-US" altLang="zh-CN" sz="2400" dirty="0" smtClean="0">
                <a:latin typeface="楷体" panose="02010609060101010101" charset="-122"/>
                <a:ea typeface="楷体" panose="02010609060101010101" charset="-122"/>
                <a:cs typeface="楷体" panose="02010609060101010101" charset="-122"/>
              </a:rPr>
              <a:t>RM</a:t>
            </a:r>
            <a:r>
              <a:rPr lang="zh-CN" altLang="en-US" sz="2400" dirty="0" smtClean="0">
                <a:latin typeface="楷体" panose="02010609060101010101" charset="-122"/>
                <a:ea typeface="楷体" panose="02010609060101010101" charset="-122"/>
                <a:cs typeface="楷体" panose="02010609060101010101" charset="-122"/>
              </a:rPr>
              <a:t>数据采集系统（两种方案）</a:t>
            </a:r>
            <a:endParaRPr lang="en-US" altLang="zh-CN" sz="2400" dirty="0" smtClean="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smtClean="0">
                <a:latin typeface="楷体" panose="02010609060101010101" charset="-122"/>
                <a:ea typeface="楷体" panose="02010609060101010101" charset="-122"/>
                <a:cs typeface="楷体" panose="02010609060101010101" charset="-122"/>
              </a:rPr>
              <a:t>方案一：对应3He管探测器——</a:t>
            </a:r>
            <a:r>
              <a:rPr lang="en-US" altLang="zh-CN" sz="2000" dirty="0" smtClean="0">
                <a:latin typeface="楷体" panose="02010609060101010101" charset="-122"/>
                <a:ea typeface="楷体" panose="02010609060101010101" charset="-122"/>
                <a:cs typeface="楷体" panose="02010609060101010101" charset="-122"/>
                <a:sym typeface="+mn-ea"/>
              </a:rPr>
              <a:t>稳定运行于谱仪之上</a:t>
            </a:r>
          </a:p>
          <a:p>
            <a:pPr lvl="1">
              <a:lnSpc>
                <a:spcPct val="110000"/>
              </a:lnSpc>
              <a:buFont typeface="Wingdings" panose="05000000000000000000" charset="0"/>
              <a:buChar char="ü"/>
            </a:pPr>
            <a:r>
              <a:rPr lang="en-US" altLang="zh-CN" sz="2000" dirty="0" smtClean="0">
                <a:latin typeface="楷体" panose="02010609060101010101" charset="-122"/>
                <a:ea typeface="楷体" panose="02010609060101010101" charset="-122"/>
                <a:cs typeface="楷体" panose="02010609060101010101" charset="-122"/>
              </a:rPr>
              <a:t>方案二：对应多丝室探测器——在20号束线上完成了束流实验已安装在谱仪之上</a:t>
            </a:r>
            <a:endParaRPr lang="en-US" altLang="zh-CN" sz="2400" dirty="0" smtClean="0">
              <a:latin typeface="楷体" panose="02010609060101010101" charset="-122"/>
              <a:ea typeface="楷体" panose="02010609060101010101" charset="-122"/>
              <a:cs typeface="楷体" panose="02010609060101010101" charset="-122"/>
            </a:endParaRPr>
          </a:p>
          <a:p>
            <a:pPr>
              <a:lnSpc>
                <a:spcPct val="110000"/>
              </a:lnSpc>
            </a:pPr>
            <a:r>
              <a:rPr lang="en-US" altLang="zh-CN" sz="2400" dirty="0" smtClean="0">
                <a:latin typeface="楷体" panose="02010609060101010101" charset="-122"/>
                <a:ea typeface="楷体" panose="02010609060101010101" charset="-122"/>
                <a:cs typeface="楷体" panose="02010609060101010101" charset="-122"/>
              </a:rPr>
              <a:t>SANS</a:t>
            </a:r>
            <a:r>
              <a:rPr lang="zh-CN" altLang="en-US" sz="2400" dirty="0" smtClean="0">
                <a:latin typeface="楷体" panose="02010609060101010101" charset="-122"/>
                <a:ea typeface="楷体" panose="02010609060101010101" charset="-122"/>
                <a:cs typeface="楷体" panose="02010609060101010101" charset="-122"/>
              </a:rPr>
              <a:t>数据采集系统</a:t>
            </a:r>
            <a:endParaRPr lang="en-US" altLang="zh-CN" sz="2400" dirty="0" smtClean="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r>
              <a:rPr lang="en-US" altLang="zh-CN" sz="2000" dirty="0" smtClean="0">
                <a:latin typeface="楷体" panose="02010609060101010101" charset="-122"/>
                <a:ea typeface="楷体" panose="02010609060101010101" charset="-122"/>
                <a:cs typeface="楷体" panose="02010609060101010101" charset="-122"/>
              </a:rPr>
              <a:t>顺利取</a:t>
            </a:r>
            <a:r>
              <a:rPr lang="en-US" altLang="zh-CN" sz="2000" dirty="0">
                <a:latin typeface="楷体" panose="02010609060101010101" charset="-122"/>
                <a:ea typeface="楷体" panose="02010609060101010101" charset="-122"/>
                <a:cs typeface="楷体" panose="02010609060101010101" charset="-122"/>
              </a:rPr>
              <a:t>数</a:t>
            </a:r>
            <a:r>
              <a:rPr lang="en-US" altLang="zh-CN" sz="2000" dirty="0" smtClean="0">
                <a:latin typeface="楷体" panose="02010609060101010101" charset="-122"/>
                <a:ea typeface="楷体" panose="02010609060101010101" charset="-122"/>
                <a:cs typeface="楷体" panose="02010609060101010101" charset="-122"/>
              </a:rPr>
              <a:t>中</a:t>
            </a:r>
          </a:p>
          <a:p>
            <a:pPr lvl="1">
              <a:lnSpc>
                <a:spcPct val="110000"/>
              </a:lnSpc>
              <a:buFont typeface="Wingdings" panose="05000000000000000000" charset="0"/>
              <a:buChar char="ü"/>
            </a:pPr>
            <a:r>
              <a:rPr lang="zh-CN" altLang="en-US" sz="2000" dirty="0" smtClean="0">
                <a:latin typeface="楷体" panose="02010609060101010101" charset="-122"/>
                <a:ea typeface="楷体" panose="02010609060101010101" charset="-122"/>
                <a:cs typeface="楷体" panose="02010609060101010101" charset="-122"/>
              </a:rPr>
              <a:t>存在噪声偏</a:t>
            </a:r>
            <a:r>
              <a:rPr lang="zh-CN" altLang="en-US" sz="2000" dirty="0">
                <a:latin typeface="楷体" panose="02010609060101010101" charset="-122"/>
                <a:ea typeface="楷体" panose="02010609060101010101" charset="-122"/>
                <a:cs typeface="楷体" panose="02010609060101010101" charset="-122"/>
              </a:rPr>
              <a:t>大的问题，为此暑期检修时：</a:t>
            </a:r>
            <a:endParaRPr lang="en-US" altLang="zh-CN" sz="2000" dirty="0">
              <a:latin typeface="楷体" panose="02010609060101010101" charset="-122"/>
              <a:ea typeface="楷体" panose="02010609060101010101" charset="-122"/>
              <a:cs typeface="楷体" panose="02010609060101010101" charset="-122"/>
            </a:endParaRPr>
          </a:p>
          <a:p>
            <a:pPr lvl="2"/>
            <a:r>
              <a:rPr lang="zh-CN" altLang="en-US" sz="2000" dirty="0">
                <a:latin typeface="楷体" panose="02010609060101010101" charset="-122"/>
                <a:ea typeface="楷体" panose="02010609060101010101" charset="-122"/>
                <a:cs typeface="楷体" panose="02010609060101010101" charset="-122"/>
              </a:rPr>
              <a:t>去除了电路中的串扰</a:t>
            </a:r>
            <a:endParaRPr lang="en-US" altLang="zh-CN" sz="2000" dirty="0">
              <a:latin typeface="楷体" panose="02010609060101010101" charset="-122"/>
              <a:ea typeface="楷体" panose="02010609060101010101" charset="-122"/>
              <a:cs typeface="楷体" panose="02010609060101010101" charset="-122"/>
            </a:endParaRPr>
          </a:p>
          <a:p>
            <a:pPr lvl="2"/>
            <a:r>
              <a:rPr lang="zh-CN" altLang="en-US" sz="2000" dirty="0">
                <a:latin typeface="楷体" panose="02010609060101010101" charset="-122"/>
                <a:ea typeface="楷体" panose="02010609060101010101" charset="-122"/>
                <a:cs typeface="楷体" panose="02010609060101010101" charset="-122"/>
              </a:rPr>
              <a:t>加强了系统屏蔽与接地</a:t>
            </a:r>
            <a:endParaRPr lang="en-US" altLang="zh-CN" sz="2000" dirty="0">
              <a:latin typeface="楷体" panose="02010609060101010101" charset="-122"/>
              <a:ea typeface="楷体" panose="02010609060101010101" charset="-122"/>
              <a:cs typeface="楷体" panose="02010609060101010101" charset="-122"/>
            </a:endParaRPr>
          </a:p>
          <a:p>
            <a:pPr lvl="2"/>
            <a:r>
              <a:rPr lang="zh-CN" altLang="en-US" sz="2000" dirty="0">
                <a:latin typeface="楷体" panose="02010609060101010101" charset="-122"/>
                <a:ea typeface="楷体" panose="02010609060101010101" charset="-122"/>
                <a:cs typeface="楷体" panose="02010609060101010101" charset="-122"/>
              </a:rPr>
              <a:t>进一步精细的刻度了电子学</a:t>
            </a:r>
            <a:endParaRPr lang="en-US" altLang="zh-CN" sz="2000" dirty="0">
              <a:latin typeface="楷体" panose="02010609060101010101" charset="-122"/>
              <a:ea typeface="楷体" panose="02010609060101010101" charset="-122"/>
              <a:cs typeface="楷体" panose="02010609060101010101" charset="-122"/>
            </a:endParaRPr>
          </a:p>
          <a:p>
            <a:pPr lvl="2"/>
            <a:r>
              <a:rPr lang="zh-CN" altLang="en-US" sz="2000" dirty="0">
                <a:latin typeface="楷体" panose="02010609060101010101" charset="-122"/>
                <a:ea typeface="楷体" panose="02010609060101010101" charset="-122"/>
                <a:cs typeface="楷体" panose="02010609060101010101" charset="-122"/>
              </a:rPr>
              <a:t>深度学习待测信号特征，优化了算法，完善了甄别判选条件</a:t>
            </a:r>
            <a:endParaRPr lang="en-US" altLang="zh-CN" sz="2000" dirty="0">
              <a:latin typeface="楷体" panose="02010609060101010101" charset="-122"/>
              <a:ea typeface="楷体" panose="02010609060101010101" charset="-122"/>
              <a:cs typeface="楷体" panose="02010609060101010101" charset="-122"/>
            </a:endParaRPr>
          </a:p>
          <a:p>
            <a:pPr lvl="1">
              <a:lnSpc>
                <a:spcPct val="110000"/>
              </a:lnSpc>
              <a:buFont typeface="Wingdings" panose="05000000000000000000" charset="0"/>
              <a:buChar char="ü"/>
            </a:pPr>
            <a:endParaRPr lang="en-US" altLang="zh-CN" sz="2000" dirty="0">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3181596034"/>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谱仪调试运行</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软件</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pic>
        <p:nvPicPr>
          <p:cNvPr id="2" name="图片 1" descr="屏幕快照 2018-09-11 上午9.20.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9828"/>
            <a:ext cx="6660232" cy="3234147"/>
          </a:xfrm>
          <a:prstGeom prst="rect">
            <a:avLst/>
          </a:prstGeom>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585077"/>
            <a:ext cx="3971265" cy="3084283"/>
          </a:xfrm>
          <a:prstGeom prst="rect">
            <a:avLst/>
          </a:prstGeom>
        </p:spPr>
      </p:pic>
      <p:pic>
        <p:nvPicPr>
          <p:cNvPr id="10"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379" y="3717032"/>
            <a:ext cx="3902109" cy="2880320"/>
          </a:xfrm>
          <a:prstGeom prst="rect">
            <a:avLst/>
          </a:prstGeom>
        </p:spPr>
      </p:pic>
    </p:spTree>
    <p:extLst>
      <p:ext uri="{BB962C8B-B14F-4D97-AF65-F5344CB8AC3E}">
        <p14:creationId xmlns:p14="http://schemas.microsoft.com/office/powerpoint/2010/main" val="2346381962"/>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谱仪调试运行</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斩波器</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6" name="内容占位符 2"/>
          <p:cNvSpPr txBox="1">
            <a:spLocks/>
          </p:cNvSpPr>
          <p:nvPr/>
        </p:nvSpPr>
        <p:spPr>
          <a:xfrm>
            <a:off x="323528" y="764704"/>
            <a:ext cx="8282880" cy="262927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Bef>
                <a:spcPts val="400"/>
              </a:spcBef>
              <a:spcAft>
                <a:spcPts val="200"/>
              </a:spcAft>
              <a:buFont typeface="Wingdings" panose="05000000000000000000" pitchFamily="2" charset="2"/>
              <a:buChar char="Ø"/>
            </a:pPr>
            <a:r>
              <a:rPr lang="zh-CN" altLang="en-US" sz="1800" dirty="0" smtClean="0"/>
              <a:t>斩波器</a:t>
            </a:r>
            <a:r>
              <a:rPr lang="en-US" altLang="zh-CN" sz="1800" dirty="0" smtClean="0"/>
              <a:t>25Hz</a:t>
            </a:r>
            <a:r>
              <a:rPr lang="zh-CN" altLang="en-US" sz="1800" dirty="0" smtClean="0"/>
              <a:t>运转</a:t>
            </a:r>
            <a:r>
              <a:rPr lang="en-US" altLang="zh-CN" sz="1800" dirty="0" smtClean="0"/>
              <a:t>10</a:t>
            </a:r>
            <a:r>
              <a:rPr lang="zh-CN" altLang="en-US" sz="1800" dirty="0" smtClean="0"/>
              <a:t>个多月，整体状态稳定可靠；还存在一些控制程序完善、水、电、气供应突发情况的事件；</a:t>
            </a:r>
            <a:endParaRPr lang="en-US" altLang="zh-CN" sz="1800" dirty="0" smtClean="0"/>
          </a:p>
          <a:p>
            <a:pPr>
              <a:lnSpc>
                <a:spcPct val="110000"/>
              </a:lnSpc>
              <a:spcBef>
                <a:spcPts val="400"/>
              </a:spcBef>
              <a:spcAft>
                <a:spcPts val="200"/>
              </a:spcAft>
              <a:buFont typeface="Wingdings" panose="05000000000000000000" pitchFamily="2" charset="2"/>
              <a:buChar char="Ø"/>
            </a:pPr>
            <a:r>
              <a:rPr lang="zh-CN" altLang="en-US" sz="1800" dirty="0" smtClean="0"/>
              <a:t>目前已经向各谱仪提交用户使用手册，基本的启停、带宽截取、停机相位等操作已培训谱仪人员使用；</a:t>
            </a:r>
            <a:endParaRPr lang="en-US" altLang="zh-CN" sz="1800" dirty="0" smtClean="0"/>
          </a:p>
          <a:p>
            <a:pPr>
              <a:lnSpc>
                <a:spcPct val="110000"/>
              </a:lnSpc>
              <a:spcBef>
                <a:spcPts val="400"/>
              </a:spcBef>
              <a:spcAft>
                <a:spcPts val="200"/>
              </a:spcAft>
              <a:buFont typeface="Wingdings" panose="05000000000000000000" pitchFamily="2" charset="2"/>
              <a:buChar char="Ø"/>
            </a:pPr>
            <a:r>
              <a:rPr lang="zh-CN" altLang="en-US" sz="1800" dirty="0" smtClean="0"/>
              <a:t>谱仪运行过程中，出现短暂停止转动情况，全部及时妥善处理；</a:t>
            </a:r>
            <a:endParaRPr lang="en-US" altLang="zh-CN" sz="1800" dirty="0" smtClean="0"/>
          </a:p>
          <a:p>
            <a:pPr>
              <a:lnSpc>
                <a:spcPct val="110000"/>
              </a:lnSpc>
              <a:spcBef>
                <a:spcPts val="400"/>
              </a:spcBef>
              <a:spcAft>
                <a:spcPts val="200"/>
              </a:spcAft>
              <a:buFont typeface="Wingdings" panose="05000000000000000000" pitchFamily="2" charset="2"/>
              <a:buChar char="Ø"/>
            </a:pPr>
            <a:r>
              <a:rPr lang="zh-CN" altLang="en-US" sz="1800" dirty="0" smtClean="0"/>
              <a:t>已经在现有斩波器上建立一套全面的振动监测系统，实时对斩波器运行状况进行监测，对斩波器寿命进行预判；</a:t>
            </a:r>
            <a:endParaRPr lang="en-US" altLang="zh-CN" sz="1800" dirty="0" smtClean="0"/>
          </a:p>
        </p:txBody>
      </p:sp>
      <p:graphicFrame>
        <p:nvGraphicFramePr>
          <p:cNvPr id="7" name="表格 6"/>
          <p:cNvGraphicFramePr>
            <a:graphicFrameLocks noGrp="1"/>
          </p:cNvGraphicFramePr>
          <p:nvPr>
            <p:extLst>
              <p:ext uri="{D42A27DB-BD31-4B8C-83A1-F6EECF244321}">
                <p14:modId xmlns:p14="http://schemas.microsoft.com/office/powerpoint/2010/main" val="3738177773"/>
              </p:ext>
            </p:extLst>
          </p:nvPr>
        </p:nvGraphicFramePr>
        <p:xfrm>
          <a:off x="611560" y="4797152"/>
          <a:ext cx="7776864" cy="1899959"/>
        </p:xfrm>
        <a:graphic>
          <a:graphicData uri="http://schemas.openxmlformats.org/drawingml/2006/table">
            <a:tbl>
              <a:tblPr>
                <a:tableStyleId>{5C22544A-7EE6-4342-B048-85BDC9FD1C3A}</a:tableStyleId>
              </a:tblPr>
              <a:tblGrid>
                <a:gridCol w="1263686"/>
                <a:gridCol w="3570346"/>
                <a:gridCol w="2942832"/>
              </a:tblGrid>
              <a:tr h="180975">
                <a:tc>
                  <a:txBody>
                    <a:bodyPr/>
                    <a:lstStyle/>
                    <a:p>
                      <a:pPr algn="ctr" fontAlgn="ctr">
                        <a:lnSpc>
                          <a:spcPct val="100000"/>
                        </a:lnSpc>
                        <a:spcBef>
                          <a:spcPts val="300"/>
                        </a:spcBef>
                        <a:spcAft>
                          <a:spcPts val="300"/>
                        </a:spcAft>
                      </a:pPr>
                      <a:r>
                        <a:rPr lang="zh-CN" sz="1600" b="1" u="none" strike="noStrike" dirty="0">
                          <a:effectLst/>
                        </a:rPr>
                        <a:t>设备名称</a:t>
                      </a:r>
                      <a:endParaRPr lang="zh-CN" sz="160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ctr">
                        <a:lnSpc>
                          <a:spcPct val="100000"/>
                        </a:lnSpc>
                        <a:spcBef>
                          <a:spcPts val="300"/>
                        </a:spcBef>
                        <a:spcAft>
                          <a:spcPts val="300"/>
                        </a:spcAft>
                      </a:pPr>
                      <a:r>
                        <a:rPr lang="zh-CN" sz="1600" b="1" u="none" strike="noStrike" dirty="0">
                          <a:effectLst/>
                        </a:rPr>
                        <a:t>振动分析结论</a:t>
                      </a:r>
                      <a:endParaRPr lang="zh-CN" sz="160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ctr">
                        <a:lnSpc>
                          <a:spcPct val="100000"/>
                        </a:lnSpc>
                        <a:spcBef>
                          <a:spcPts val="300"/>
                        </a:spcBef>
                        <a:spcAft>
                          <a:spcPts val="300"/>
                        </a:spcAft>
                      </a:pPr>
                      <a:r>
                        <a:rPr lang="zh-CN" sz="1600" b="1" u="none" strike="noStrike" dirty="0">
                          <a:effectLst/>
                        </a:rPr>
                        <a:t>维护措施</a:t>
                      </a:r>
                      <a:endParaRPr lang="zh-CN" sz="160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190500">
                <a:tc>
                  <a:txBody>
                    <a:bodyPr/>
                    <a:lstStyle/>
                    <a:p>
                      <a:pPr algn="just" fontAlgn="ctr">
                        <a:lnSpc>
                          <a:spcPct val="100000"/>
                        </a:lnSpc>
                        <a:spcBef>
                          <a:spcPts val="300"/>
                        </a:spcBef>
                        <a:spcAft>
                          <a:spcPts val="300"/>
                        </a:spcAft>
                      </a:pPr>
                      <a:r>
                        <a:rPr lang="en-US" sz="1400" u="none" strike="noStrike">
                          <a:effectLst/>
                        </a:rPr>
                        <a:t>GPPD-T1</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电机：非驱动端轴承旋转松动、早中期损伤</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solidFill>
                            <a:srgbClr val="FF0000"/>
                          </a:solidFill>
                          <a:effectLst/>
                        </a:rPr>
                        <a:t>更换电机</a:t>
                      </a:r>
                      <a:endParaRPr 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500">
                <a:tc>
                  <a:txBody>
                    <a:bodyPr/>
                    <a:lstStyle/>
                    <a:p>
                      <a:pPr algn="just" fontAlgn="ctr">
                        <a:lnSpc>
                          <a:spcPct val="100000"/>
                        </a:lnSpc>
                        <a:spcBef>
                          <a:spcPts val="300"/>
                        </a:spcBef>
                        <a:spcAft>
                          <a:spcPts val="300"/>
                        </a:spcAft>
                      </a:pPr>
                      <a:r>
                        <a:rPr lang="en-US" sz="1400" u="none" strike="noStrike">
                          <a:effectLst/>
                        </a:rPr>
                        <a:t>GPPD-T2</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电机：非驱动端轴承中期损伤</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solidFill>
                            <a:srgbClr val="FF0000"/>
                          </a:solidFill>
                          <a:effectLst/>
                        </a:rPr>
                        <a:t>更换电机</a:t>
                      </a:r>
                      <a:r>
                        <a:rPr lang="zh-CN" sz="1400" u="none" strike="noStrike" dirty="0">
                          <a:effectLst/>
                        </a:rPr>
                        <a:t>,电机后端增加支撑</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500">
                <a:tc>
                  <a:txBody>
                    <a:bodyPr/>
                    <a:lstStyle/>
                    <a:p>
                      <a:pPr algn="just" fontAlgn="ctr">
                        <a:lnSpc>
                          <a:spcPct val="100000"/>
                        </a:lnSpc>
                        <a:spcBef>
                          <a:spcPts val="300"/>
                        </a:spcBef>
                        <a:spcAft>
                          <a:spcPts val="300"/>
                        </a:spcAft>
                      </a:pPr>
                      <a:r>
                        <a:rPr lang="en-US" sz="1400" u="none" strike="noStrike">
                          <a:effectLst/>
                        </a:rPr>
                        <a:t>GPPD-T3D1</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电机：非驱动端轴承轻微旋转松动</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未做改动，电机后端增加支撑</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500">
                <a:tc>
                  <a:txBody>
                    <a:bodyPr/>
                    <a:lstStyle/>
                    <a:p>
                      <a:pPr algn="just" fontAlgn="ctr">
                        <a:lnSpc>
                          <a:spcPct val="100000"/>
                        </a:lnSpc>
                        <a:spcBef>
                          <a:spcPts val="300"/>
                        </a:spcBef>
                        <a:spcAft>
                          <a:spcPts val="300"/>
                        </a:spcAft>
                      </a:pPr>
                      <a:r>
                        <a:rPr lang="en-US" sz="1400" u="none" strike="noStrike">
                          <a:effectLst/>
                        </a:rPr>
                        <a:t>GPPD-T3D2</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a:effectLst/>
                        </a:rPr>
                        <a:t>电机：非驱动端轴承轻微旋转松动</a:t>
                      </a:r>
                      <a:endParaRPr 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未做改动，电机后端增加支撑</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500">
                <a:tc>
                  <a:txBody>
                    <a:bodyPr/>
                    <a:lstStyle/>
                    <a:p>
                      <a:pPr algn="just" fontAlgn="ctr">
                        <a:lnSpc>
                          <a:spcPct val="100000"/>
                        </a:lnSpc>
                        <a:spcBef>
                          <a:spcPts val="300"/>
                        </a:spcBef>
                        <a:spcAft>
                          <a:spcPts val="300"/>
                        </a:spcAft>
                      </a:pPr>
                      <a:r>
                        <a:rPr lang="en-US" sz="1400" u="none" strike="noStrike">
                          <a:effectLst/>
                        </a:rPr>
                        <a:t>MR-T3</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a:effectLst/>
                        </a:rPr>
                        <a:t>电机：非驱动端轴承故障</a:t>
                      </a:r>
                      <a:endParaRPr 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solidFill>
                            <a:srgbClr val="FF0000"/>
                          </a:solidFill>
                          <a:effectLst/>
                        </a:rPr>
                        <a:t>更换电机</a:t>
                      </a:r>
                      <a:endParaRPr 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500">
                <a:tc>
                  <a:txBody>
                    <a:bodyPr/>
                    <a:lstStyle/>
                    <a:p>
                      <a:pPr algn="just" fontAlgn="ctr">
                        <a:lnSpc>
                          <a:spcPct val="100000"/>
                        </a:lnSpc>
                        <a:spcBef>
                          <a:spcPts val="300"/>
                        </a:spcBef>
                        <a:spcAft>
                          <a:spcPts val="300"/>
                        </a:spcAft>
                      </a:pPr>
                      <a:r>
                        <a:rPr lang="en-US" sz="1400" u="none" strike="noStrike">
                          <a:effectLst/>
                        </a:rPr>
                        <a:t>SANS-T1D1</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a:effectLst/>
                        </a:rPr>
                        <a:t>电机：非驱动端轴承中期损伤</a:t>
                      </a:r>
                      <a:endParaRPr 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计划更换电机轴承</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500">
                <a:tc>
                  <a:txBody>
                    <a:bodyPr/>
                    <a:lstStyle/>
                    <a:p>
                      <a:pPr algn="just" fontAlgn="ctr">
                        <a:lnSpc>
                          <a:spcPct val="100000"/>
                        </a:lnSpc>
                        <a:spcBef>
                          <a:spcPts val="300"/>
                        </a:spcBef>
                        <a:spcAft>
                          <a:spcPts val="300"/>
                        </a:spcAft>
                      </a:pPr>
                      <a:r>
                        <a:rPr lang="en-US" sz="1400" u="none" strike="noStrike">
                          <a:effectLst/>
                        </a:rPr>
                        <a:t>SANS-T1D2</a:t>
                      </a:r>
                      <a:endParaRPr lang="zh-CN" sz="1400" b="0" i="0" u="none" strike="noStrike">
                        <a:solidFill>
                          <a:srgbClr val="000000"/>
                        </a:solidFill>
                        <a:effectLst/>
                        <a:latin typeface="Calibri" panose="020F0502020204030204" pitchFamily="34" charset="0"/>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a:effectLst/>
                        </a:rPr>
                        <a:t>电机：非驱动端轴承旋转松动、异常磨损</a:t>
                      </a:r>
                      <a:endParaRPr 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lnSpc>
                          <a:spcPct val="100000"/>
                        </a:lnSpc>
                        <a:spcBef>
                          <a:spcPts val="300"/>
                        </a:spcBef>
                        <a:spcAft>
                          <a:spcPts val="300"/>
                        </a:spcAft>
                      </a:pPr>
                      <a:r>
                        <a:rPr lang="zh-CN" sz="1400" u="none" strike="noStrike" dirty="0">
                          <a:effectLst/>
                        </a:rPr>
                        <a:t>计划更换电机轴承</a:t>
                      </a:r>
                      <a:endParaRPr 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矩形 7"/>
          <p:cNvSpPr/>
          <p:nvPr/>
        </p:nvSpPr>
        <p:spPr>
          <a:xfrm>
            <a:off x="251520" y="3140968"/>
            <a:ext cx="8554785" cy="1523494"/>
          </a:xfrm>
          <a:prstGeom prst="rect">
            <a:avLst/>
          </a:prstGeom>
        </p:spPr>
        <p:txBody>
          <a:bodyPr wrap="square">
            <a:spAutoFit/>
          </a:bodyPr>
          <a:lstStyle/>
          <a:p>
            <a:pPr algn="just">
              <a:spcBef>
                <a:spcPts val="300"/>
              </a:spcBef>
              <a:spcAft>
                <a:spcPts val="300"/>
              </a:spcAft>
            </a:pPr>
            <a:r>
              <a:rPr lang="zh-CN" altLang="en-US" sz="2400" kern="100" dirty="0" smtClean="0">
                <a:latin typeface="Times New Roman" panose="02020603050405020304" pitchFamily="18" charset="0"/>
                <a:ea typeface="宋体" panose="02010600030101010101" pitchFamily="2" charset="-122"/>
                <a:cs typeface="Times New Roman" panose="02020603050405020304" pitchFamily="18" charset="0"/>
              </a:rPr>
              <a:t>暑期维护</a:t>
            </a:r>
            <a:r>
              <a:rPr lang="zh-CN" altLang="en-US"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spcBef>
                <a:spcPts val="300"/>
              </a:spcBef>
              <a:spcAft>
                <a:spcPts val="300"/>
              </a:spcAft>
            </a:pPr>
            <a:r>
              <a:rPr lang="zh-CN" altLang="en-US" sz="1600" kern="100" dirty="0">
                <a:latin typeface="Times New Roman" panose="02020603050405020304" pitchFamily="18" charset="0"/>
                <a:cs typeface="Times New Roman" panose="02020603050405020304" pitchFamily="18" charset="0"/>
              </a:rPr>
              <a:t>共更换</a:t>
            </a:r>
            <a:r>
              <a:rPr lang="en-US" altLang="zh-CN" sz="1600" kern="100" dirty="0">
                <a:latin typeface="Times New Roman" panose="02020603050405020304" pitchFamily="18" charset="0"/>
                <a:cs typeface="Times New Roman" panose="02020603050405020304" pitchFamily="18" charset="0"/>
              </a:rPr>
              <a:t>3</a:t>
            </a:r>
            <a:r>
              <a:rPr lang="zh-CN" altLang="en-US" sz="1600" kern="100" dirty="0">
                <a:latin typeface="Times New Roman" panose="02020603050405020304" pitchFamily="18" charset="0"/>
                <a:cs typeface="Times New Roman" panose="02020603050405020304" pitchFamily="18" charset="0"/>
              </a:rPr>
              <a:t>台带宽斩波器电机，部分电机增加后端支撑。分析原因，得到以下结论：非驱动端轴承选型存在问题</a:t>
            </a:r>
            <a:r>
              <a:rPr lang="zh-CN" altLang="zh-CN" sz="1600" kern="100" dirty="0">
                <a:latin typeface="Times New Roman" panose="02020603050405020304" pitchFamily="18" charset="0"/>
                <a:cs typeface="Times New Roman" panose="02020603050405020304" pitchFamily="18" charset="0"/>
              </a:rPr>
              <a:t>，滚</a:t>
            </a:r>
            <a:r>
              <a:rPr lang="zh-CN" altLang="zh-CN" sz="1600" kern="100" dirty="0">
                <a:latin typeface="Times New Roman" panose="02020603050405020304" pitchFamily="18" charset="0"/>
                <a:cs typeface="Times New Roman" panose="02020603050405020304" pitchFamily="18" charset="0"/>
              </a:rPr>
              <a:t>动轴</a:t>
            </a:r>
            <a:r>
              <a:rPr lang="zh-CN" altLang="zh-CN" sz="1600" kern="100" dirty="0">
                <a:latin typeface="Times New Roman" panose="02020603050405020304" pitchFamily="18" charset="0"/>
                <a:cs typeface="Times New Roman" panose="02020603050405020304" pitchFamily="18" charset="0"/>
              </a:rPr>
              <a:t>承径</a:t>
            </a:r>
            <a:r>
              <a:rPr lang="zh-CN" altLang="zh-CN" sz="1600" kern="100" dirty="0">
                <a:latin typeface="Times New Roman" panose="02020603050405020304" pitchFamily="18" charset="0"/>
                <a:cs typeface="Times New Roman" panose="02020603050405020304" pitchFamily="18" charset="0"/>
              </a:rPr>
              <a:t>向预负荷不</a:t>
            </a:r>
            <a:r>
              <a:rPr lang="zh-CN" altLang="zh-CN" sz="1600" kern="100" dirty="0">
                <a:latin typeface="Times New Roman" panose="02020603050405020304" pitchFamily="18" charset="0"/>
                <a:cs typeface="Times New Roman" panose="02020603050405020304" pitchFamily="18" charset="0"/>
              </a:rPr>
              <a:t>足，轴</a:t>
            </a:r>
            <a:r>
              <a:rPr lang="zh-CN" altLang="zh-CN" sz="1600" kern="100" dirty="0">
                <a:latin typeface="Times New Roman" panose="02020603050405020304" pitchFamily="18" charset="0"/>
                <a:cs typeface="Times New Roman" panose="02020603050405020304" pitchFamily="18" charset="0"/>
              </a:rPr>
              <a:t>承滚动体松动致旋转</a:t>
            </a:r>
            <a:r>
              <a:rPr lang="zh-CN" altLang="zh-CN" sz="1600" kern="100" dirty="0">
                <a:latin typeface="Times New Roman" panose="02020603050405020304" pitchFamily="18" charset="0"/>
                <a:cs typeface="Times New Roman" panose="02020603050405020304" pitchFamily="18" charset="0"/>
              </a:rPr>
              <a:t>打滑</a:t>
            </a:r>
            <a:r>
              <a:rPr lang="zh-CN" altLang="en-US" sz="1600" kern="100" dirty="0">
                <a:latin typeface="Times New Roman" panose="02020603050405020304" pitchFamily="18" charset="0"/>
                <a:cs typeface="Times New Roman" panose="02020603050405020304" pitchFamily="18" charset="0"/>
              </a:rPr>
              <a:t>，拟先做样机试验，然后逐步更换非驱动端新类型的轴承，以降低振动，提高轴承寿命，延长轴承维护间隔（</a:t>
            </a:r>
            <a:r>
              <a:rPr lang="en-US" altLang="zh-CN" sz="1600" kern="100" dirty="0">
                <a:latin typeface="Times New Roman" panose="02020603050405020304" pitchFamily="18" charset="0"/>
                <a:cs typeface="Times New Roman" panose="02020603050405020304" pitchFamily="18" charset="0"/>
              </a:rPr>
              <a:t>5</a:t>
            </a:r>
            <a:r>
              <a:rPr lang="zh-CN" altLang="en-US" sz="1600" kern="100" dirty="0">
                <a:latin typeface="Times New Roman" panose="02020603050405020304" pitchFamily="18" charset="0"/>
                <a:cs typeface="Times New Roman" panose="02020603050405020304" pitchFamily="18" charset="0"/>
              </a:rPr>
              <a:t>年</a:t>
            </a:r>
            <a:r>
              <a:rPr lang="zh-CN" altLang="en-US" sz="1600" kern="100" dirty="0">
                <a:latin typeface="Times New Roman" panose="02020603050405020304" pitchFamily="18" charset="0"/>
                <a:cs typeface="Times New Roman" panose="02020603050405020304" pitchFamily="18" charset="0"/>
              </a:rPr>
              <a:t>）</a:t>
            </a:r>
            <a:r>
              <a:rPr lang="zh-CN" altLang="zh-CN" sz="1600" kern="100" dirty="0">
                <a:latin typeface="Times New Roman" panose="02020603050405020304" pitchFamily="18" charset="0"/>
                <a:cs typeface="Times New Roman" panose="02020603050405020304" pitchFamily="18" charset="0"/>
              </a:rPr>
              <a:t>。</a:t>
            </a:r>
            <a:endParaRPr lang="zh-CN" altLang="zh-CN" sz="16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694358"/>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计算机网络</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8" name="内容占位符 2"/>
          <p:cNvSpPr txBox="1">
            <a:spLocks/>
          </p:cNvSpPr>
          <p:nvPr/>
        </p:nvSpPr>
        <p:spPr>
          <a:xfrm>
            <a:off x="107504" y="1196752"/>
            <a:ext cx="8640960" cy="4953000"/>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dirty="0" smtClean="0">
                <a:latin typeface="楷体" panose="02010609060101010101" charset="-122"/>
                <a:ea typeface="楷体" panose="02010609060101010101" charset="-122"/>
              </a:rPr>
              <a:t>公</a:t>
            </a:r>
            <a:r>
              <a:rPr lang="zh-CN" altLang="en-US" dirty="0" smtClean="0">
                <a:latin typeface="楷体" panose="02010609060101010101" charset="-122"/>
                <a:ea typeface="楷体" panose="02010609060101010101" charset="-122"/>
                <a:cs typeface="楷体" panose="02010609060101010101" charset="-122"/>
              </a:rPr>
              <a:t>共服</a:t>
            </a:r>
            <a:r>
              <a:rPr lang="zh-CN" altLang="en-US" dirty="0" smtClean="0">
                <a:solidFill>
                  <a:srgbClr val="000000"/>
                </a:solidFill>
                <a:latin typeface="楷体" panose="02010609060101010101" charset="-122"/>
                <a:ea typeface="楷体" panose="02010609060101010101" charset="-122"/>
                <a:cs typeface="楷体" panose="02010609060101010101" charset="-122"/>
              </a:rPr>
              <a:t>务系</a:t>
            </a:r>
            <a:r>
              <a:rPr lang="zh-CN" altLang="en-US" dirty="0" smtClean="0">
                <a:latin typeface="楷体" panose="02010609060101010101" charset="-122"/>
                <a:ea typeface="楷体" panose="02010609060101010101" charset="-122"/>
                <a:cs typeface="楷体" panose="02010609060101010101" charset="-122"/>
              </a:rPr>
              <a:t>统</a:t>
            </a:r>
            <a:endParaRPr lang="en-US" altLang="zh-CN" dirty="0" smtClean="0">
              <a:latin typeface="楷体" panose="02010609060101010101" charset="-122"/>
              <a:ea typeface="楷体" panose="02010609060101010101" charset="-122"/>
              <a:cs typeface="楷体" panose="02010609060101010101" charset="-122"/>
            </a:endParaRPr>
          </a:p>
          <a:p>
            <a:pPr lvl="1">
              <a:lnSpc>
                <a:spcPct val="170000"/>
              </a:lnSpc>
            </a:pPr>
            <a:r>
              <a:rPr lang="zh-CN" altLang="en-US" dirty="0" smtClean="0">
                <a:solidFill>
                  <a:srgbClr val="FF0000"/>
                </a:solidFill>
                <a:latin typeface="楷体" panose="02010609060101010101" charset="-122"/>
                <a:ea typeface="楷体" panose="02010609060101010101" charset="-122"/>
                <a:cs typeface="楷体" panose="02010609060101010101" charset="-122"/>
              </a:rPr>
              <a:t>用户服务系统</a:t>
            </a:r>
            <a:r>
              <a:rPr lang="zh-CN" altLang="en-US" sz="3100" dirty="0">
                <a:latin typeface="楷体" panose="02010609060101010101" charset="-122"/>
                <a:ea typeface="楷体" panose="02010609060101010101" charset="-122"/>
                <a:cs typeface="楷体" panose="02010609060101010101" charset="-122"/>
              </a:rPr>
              <a:t>已经上线并提供使用</a:t>
            </a:r>
            <a:endParaRPr lang="en-US" altLang="zh-CN" sz="3100" dirty="0">
              <a:latin typeface="楷体" panose="02010609060101010101" charset="-122"/>
              <a:ea typeface="楷体" panose="02010609060101010101" charset="-122"/>
              <a:cs typeface="楷体" panose="02010609060101010101" charset="-122"/>
            </a:endParaRPr>
          </a:p>
          <a:p>
            <a:pPr lvl="1">
              <a:lnSpc>
                <a:spcPct val="170000"/>
              </a:lnSpc>
            </a:pPr>
            <a:r>
              <a:rPr lang="zh-CN" altLang="en-US" sz="3100" dirty="0">
                <a:latin typeface="楷体" panose="02010609060101010101" charset="-122"/>
                <a:ea typeface="楷体" panose="02010609060101010101" charset="-122"/>
                <a:cs typeface="楷体" panose="02010609060101010101" charset="-122"/>
              </a:rPr>
              <a:t>一系列管理信息化系统正在推广</a:t>
            </a:r>
            <a:endParaRPr lang="en-US" altLang="zh-CN" sz="3100" dirty="0">
              <a:latin typeface="楷体" panose="02010609060101010101" charset="-122"/>
              <a:ea typeface="楷体" panose="02010609060101010101" charset="-122"/>
              <a:cs typeface="楷体" panose="02010609060101010101" charset="-122"/>
            </a:endParaRPr>
          </a:p>
          <a:p>
            <a:pPr lvl="2">
              <a:lnSpc>
                <a:spcPct val="170000"/>
              </a:lnSpc>
            </a:pPr>
            <a:r>
              <a:rPr lang="zh-CN" altLang="en-US" sz="3100" dirty="0">
                <a:latin typeface="楷体" panose="02010609060101010101" charset="-122"/>
                <a:ea typeface="楷体" panose="02010609060101010101" charset="-122"/>
                <a:cs typeface="楷体" panose="02010609060101010101" charset="-122"/>
              </a:rPr>
              <a:t>课题管理系统、物质采购系统、财务报销系统、会议室管理、</a:t>
            </a:r>
            <a:r>
              <a:rPr lang="en-US" altLang="zh-CN" sz="3100" dirty="0">
                <a:latin typeface="楷体" panose="02010609060101010101" charset="-122"/>
                <a:ea typeface="楷体" panose="02010609060101010101" charset="-122"/>
                <a:cs typeface="楷体" panose="02010609060101010101" charset="-122"/>
              </a:rPr>
              <a:t>……</a:t>
            </a:r>
          </a:p>
          <a:p>
            <a:endParaRPr lang="en-US" altLang="zh-CN" dirty="0" smtClean="0">
              <a:latin typeface="楷体" panose="02010609060101010101" charset="-122"/>
              <a:ea typeface="楷体" panose="02010609060101010101" charset="-122"/>
              <a:cs typeface="楷体" panose="02010609060101010101" charset="-122"/>
            </a:endParaRPr>
          </a:p>
          <a:p>
            <a:r>
              <a:rPr lang="zh-CN" altLang="en-US" dirty="0" smtClean="0">
                <a:latin typeface="楷体" panose="02010609060101010101" charset="-122"/>
                <a:ea typeface="楷体" panose="02010609060101010101" charset="-122"/>
                <a:cs typeface="楷体" panose="02010609060101010101" charset="-122"/>
              </a:rPr>
              <a:t>计算</a:t>
            </a:r>
            <a:r>
              <a:rPr lang="en-US" altLang="zh-CN" dirty="0" smtClean="0">
                <a:latin typeface="楷体" panose="02010609060101010101" charset="-122"/>
                <a:ea typeface="楷体" panose="02010609060101010101" charset="-122"/>
                <a:cs typeface="楷体" panose="02010609060101010101" charset="-122"/>
              </a:rPr>
              <a:t>&amp;</a:t>
            </a:r>
            <a:r>
              <a:rPr lang="zh-CN" altLang="en-US" dirty="0" smtClean="0">
                <a:latin typeface="楷体" panose="02010609060101010101" charset="-122"/>
                <a:ea typeface="楷体" panose="02010609060101010101" charset="-122"/>
                <a:cs typeface="楷体" panose="02010609060101010101" charset="-122"/>
              </a:rPr>
              <a:t>存储系统</a:t>
            </a:r>
            <a:endParaRPr lang="en-US" altLang="zh-CN" dirty="0" smtClean="0">
              <a:latin typeface="楷体" panose="02010609060101010101" charset="-122"/>
              <a:ea typeface="楷体" panose="02010609060101010101" charset="-122"/>
              <a:cs typeface="楷体" panose="02010609060101010101" charset="-122"/>
            </a:endParaRPr>
          </a:p>
          <a:p>
            <a:pPr lvl="1"/>
            <a:r>
              <a:rPr lang="zh-CN" altLang="en-US" dirty="0" smtClean="0">
                <a:latin typeface="楷体" panose="02010609060101010101" charset="-122"/>
                <a:ea typeface="楷体" panose="02010609060101010101" charset="-122"/>
                <a:cs typeface="楷体" panose="02010609060101010101" charset="-122"/>
              </a:rPr>
              <a:t>计算环境（云计算平台、高性能计算平台、分级存储系统）建设完成并稳定运行</a:t>
            </a:r>
            <a:endParaRPr lang="en-US" altLang="zh-CN" dirty="0" smtClean="0">
              <a:latin typeface="楷体" panose="02010609060101010101" charset="-122"/>
              <a:ea typeface="楷体" panose="02010609060101010101" charset="-122"/>
              <a:cs typeface="楷体" panose="02010609060101010101" charset="-122"/>
            </a:endParaRPr>
          </a:p>
          <a:p>
            <a:pPr lvl="1"/>
            <a:r>
              <a:rPr lang="zh-CN" altLang="en-US" dirty="0" smtClean="0">
                <a:latin typeface="楷体" panose="02010609060101010101" charset="-122"/>
                <a:ea typeface="楷体" panose="02010609060101010101" charset="-122"/>
                <a:cs typeface="楷体" panose="02010609060101010101" charset="-122"/>
              </a:rPr>
              <a:t>为</a:t>
            </a:r>
            <a:r>
              <a:rPr lang="en-US" altLang="zh-CN" dirty="0" smtClean="0">
                <a:latin typeface="楷体" panose="02010609060101010101" charset="-122"/>
                <a:ea typeface="楷体" panose="02010609060101010101" charset="-122"/>
                <a:cs typeface="楷体" panose="02010609060101010101" charset="-122"/>
              </a:rPr>
              <a:t>CSNS</a:t>
            </a:r>
            <a:r>
              <a:rPr lang="zh-CN" altLang="en-US" dirty="0" smtClean="0">
                <a:latin typeface="楷体" panose="02010609060101010101" charset="-122"/>
                <a:ea typeface="楷体" panose="02010609060101010101" charset="-122"/>
                <a:cs typeface="楷体" panose="02010609060101010101" charset="-122"/>
              </a:rPr>
              <a:t>实验平台提供</a:t>
            </a:r>
            <a:r>
              <a:rPr lang="zh-CN" altLang="en-US" dirty="0" smtClean="0">
                <a:solidFill>
                  <a:srgbClr val="FF0000"/>
                </a:solidFill>
                <a:latin typeface="楷体" panose="02010609060101010101" charset="-122"/>
                <a:ea typeface="楷体" panose="02010609060101010101" charset="-122"/>
                <a:cs typeface="楷体" panose="02010609060101010101" charset="-122"/>
              </a:rPr>
              <a:t>数据重建与分析、计算模拟、数据存储</a:t>
            </a:r>
            <a:r>
              <a:rPr lang="zh-CN" altLang="en-US" dirty="0" smtClean="0">
                <a:latin typeface="楷体" panose="02010609060101010101" charset="-122"/>
                <a:ea typeface="楷体" panose="02010609060101010101" charset="-122"/>
                <a:cs typeface="楷体" panose="02010609060101010101" charset="-122"/>
              </a:rPr>
              <a:t>等服务</a:t>
            </a:r>
            <a:endParaRPr lang="en-US" altLang="zh-CN" dirty="0" smtClean="0">
              <a:latin typeface="楷体" panose="02010609060101010101" charset="-122"/>
              <a:ea typeface="楷体" panose="02010609060101010101" charset="-122"/>
              <a:cs typeface="楷体" panose="02010609060101010101" charset="-122"/>
            </a:endParaRPr>
          </a:p>
          <a:p>
            <a:pPr lvl="1"/>
            <a:r>
              <a:rPr lang="en-US" altLang="zh-CN" dirty="0" smtClean="0">
                <a:latin typeface="楷体" panose="02010609060101010101" charset="-122"/>
                <a:ea typeface="楷体" panose="02010609060101010101" charset="-122"/>
                <a:cs typeface="楷体" panose="02010609060101010101" charset="-122"/>
              </a:rPr>
              <a:t>CPU</a:t>
            </a:r>
            <a:r>
              <a:rPr lang="zh-CN" altLang="en-US" dirty="0" smtClean="0">
                <a:latin typeface="楷体" panose="02010609060101010101" charset="-122"/>
                <a:ea typeface="楷体" panose="02010609060101010101" charset="-122"/>
                <a:cs typeface="楷体" panose="02010609060101010101" charset="-122"/>
              </a:rPr>
              <a:t>利用率在</a:t>
            </a:r>
            <a:r>
              <a:rPr lang="en-US" altLang="zh-CN" dirty="0" smtClean="0">
                <a:latin typeface="楷体" panose="02010609060101010101" charset="-122"/>
                <a:ea typeface="楷体" panose="02010609060101010101" charset="-122"/>
                <a:cs typeface="楷体" panose="02010609060101010101" charset="-122"/>
              </a:rPr>
              <a:t>60%~90%</a:t>
            </a:r>
            <a:r>
              <a:rPr lang="zh-CN" altLang="en-US" dirty="0" smtClean="0">
                <a:latin typeface="楷体" panose="02010609060101010101" charset="-122"/>
                <a:ea typeface="楷体" panose="02010609060101010101" charset="-122"/>
                <a:cs typeface="楷体" panose="02010609060101010101" charset="-122"/>
              </a:rPr>
              <a:t>之间，存储系统利用率</a:t>
            </a:r>
            <a:r>
              <a:rPr lang="en-US" altLang="zh-CN" dirty="0" smtClean="0">
                <a:latin typeface="楷体" panose="02010609060101010101" charset="-122"/>
                <a:ea typeface="楷体" panose="02010609060101010101" charset="-122"/>
                <a:cs typeface="楷体" panose="02010609060101010101" charset="-122"/>
              </a:rPr>
              <a:t>27%</a:t>
            </a:r>
          </a:p>
          <a:p>
            <a:endParaRPr lang="en-US" altLang="zh-CN" dirty="0" smtClean="0">
              <a:latin typeface="楷体" panose="02010609060101010101" charset="-122"/>
              <a:ea typeface="楷体" panose="02010609060101010101" charset="-122"/>
              <a:cs typeface="楷体" panose="02010609060101010101" charset="-122"/>
            </a:endParaRPr>
          </a:p>
          <a:p>
            <a:r>
              <a:rPr lang="zh-CN" altLang="en-US" dirty="0" smtClean="0">
                <a:latin typeface="楷体" panose="02010609060101010101" charset="-122"/>
                <a:ea typeface="楷体" panose="02010609060101010101" charset="-122"/>
                <a:cs typeface="楷体" panose="02010609060101010101" charset="-122"/>
              </a:rPr>
              <a:t>网络</a:t>
            </a:r>
            <a:r>
              <a:rPr lang="en-US" altLang="zh-CN" dirty="0" smtClean="0">
                <a:latin typeface="楷体" panose="02010609060101010101" charset="-122"/>
                <a:ea typeface="楷体" panose="02010609060101010101" charset="-122"/>
                <a:cs typeface="楷体" panose="02010609060101010101" charset="-122"/>
              </a:rPr>
              <a:t>&amp;</a:t>
            </a:r>
            <a:r>
              <a:rPr lang="zh-CN" altLang="en-US" dirty="0" smtClean="0">
                <a:latin typeface="楷体" panose="02010609060101010101" charset="-122"/>
                <a:ea typeface="楷体" panose="02010609060101010101" charset="-122"/>
                <a:cs typeface="楷体" panose="02010609060101010101" charset="-122"/>
              </a:rPr>
              <a:t>信息安全</a:t>
            </a:r>
            <a:endParaRPr lang="en-US" altLang="zh-CN" dirty="0" smtClean="0">
              <a:latin typeface="楷体" panose="02010609060101010101" charset="-122"/>
              <a:ea typeface="楷体" panose="02010609060101010101" charset="-122"/>
              <a:cs typeface="楷体" panose="02010609060101010101" charset="-122"/>
            </a:endParaRPr>
          </a:p>
          <a:p>
            <a:pPr lvl="1"/>
            <a:r>
              <a:rPr lang="zh-CN" altLang="en-US" dirty="0" smtClean="0">
                <a:latin typeface="楷体" panose="02010609060101010101" charset="-122"/>
                <a:ea typeface="楷体" panose="02010609060101010101" charset="-122"/>
                <a:cs typeface="楷体" panose="02010609060101010101" charset="-122"/>
              </a:rPr>
              <a:t>办公网络与计算网络运行稳定，未发生网络安全事件</a:t>
            </a:r>
            <a:endParaRPr lang="en-US" altLang="zh-CN" dirty="0" smtClean="0">
              <a:latin typeface="楷体" panose="02010609060101010101" charset="-122"/>
              <a:ea typeface="楷体" panose="02010609060101010101" charset="-122"/>
              <a:cs typeface="楷体" panose="02010609060101010101" charset="-122"/>
            </a:endParaRPr>
          </a:p>
          <a:p>
            <a:pPr lvl="1"/>
            <a:r>
              <a:rPr lang="zh-CN" altLang="en-US" dirty="0" smtClean="0">
                <a:latin typeface="楷体" panose="02010609060101010101" charset="-122"/>
                <a:ea typeface="楷体" panose="02010609060101010101" charset="-122"/>
                <a:cs typeface="楷体" panose="02010609060101010101" charset="-122"/>
              </a:rPr>
              <a:t>信息安全进一步加强，已经得到科学院网信处立项支持</a:t>
            </a:r>
          </a:p>
        </p:txBody>
      </p:sp>
      <p:pic>
        <p:nvPicPr>
          <p:cNvPr id="11" name="图片 10"/>
          <p:cNvPicPr>
            <a:picLocks noChangeAspect="1"/>
          </p:cNvPicPr>
          <p:nvPr/>
        </p:nvPicPr>
        <p:blipFill>
          <a:blip r:embed="rId3"/>
          <a:stretch>
            <a:fillRect/>
          </a:stretch>
        </p:blipFill>
        <p:spPr>
          <a:xfrm>
            <a:off x="4828072" y="852170"/>
            <a:ext cx="3960689" cy="1692079"/>
          </a:xfrm>
          <a:prstGeom prst="rect">
            <a:avLst/>
          </a:prstGeom>
        </p:spPr>
      </p:pic>
      <p:pic>
        <p:nvPicPr>
          <p:cNvPr id="16" name="图片 15"/>
          <p:cNvPicPr>
            <a:picLocks noChangeAspect="1"/>
          </p:cNvPicPr>
          <p:nvPr/>
        </p:nvPicPr>
        <p:blipFill>
          <a:blip r:embed="rId4"/>
          <a:stretch>
            <a:fillRect/>
          </a:stretch>
        </p:blipFill>
        <p:spPr>
          <a:xfrm>
            <a:off x="6652874" y="4653136"/>
            <a:ext cx="2443071" cy="1828056"/>
          </a:xfrm>
          <a:prstGeom prst="rect">
            <a:avLst/>
          </a:prstGeom>
        </p:spPr>
      </p:pic>
    </p:spTree>
    <p:extLst>
      <p:ext uri="{BB962C8B-B14F-4D97-AF65-F5344CB8AC3E}">
        <p14:creationId xmlns:p14="http://schemas.microsoft.com/office/powerpoint/2010/main" val="2257341352"/>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8"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靶站谱仪运行监控</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7" name="Picture 3"/>
          <p:cNvPicPr>
            <a:picLocks noChangeAspect="1"/>
          </p:cNvPicPr>
          <p:nvPr/>
        </p:nvPicPr>
        <p:blipFill>
          <a:blip r:embed="rId3"/>
          <a:stretch>
            <a:fillRect/>
          </a:stretch>
        </p:blipFill>
        <p:spPr>
          <a:xfrm>
            <a:off x="7524750" y="5372323"/>
            <a:ext cx="1435100" cy="720725"/>
          </a:xfrm>
          <a:prstGeom prst="rect">
            <a:avLst/>
          </a:prstGeom>
          <a:noFill/>
          <a:ln w="9525">
            <a:noFill/>
          </a:ln>
        </p:spPr>
      </p:pic>
      <p:sp>
        <p:nvSpPr>
          <p:cNvPr id="8" name="内容占位符 2"/>
          <p:cNvSpPr txBox="1"/>
          <p:nvPr/>
        </p:nvSpPr>
        <p:spPr>
          <a:xfrm>
            <a:off x="609600" y="1159098"/>
            <a:ext cx="8139113" cy="4953000"/>
          </a:xfrm>
          <a:prstGeom prst="rect">
            <a:avLst/>
          </a:prstGeom>
          <a:noFill/>
          <a:ln w="9525">
            <a:noFill/>
          </a:ln>
        </p:spPr>
        <p:txBody>
          <a:bodyPr/>
          <a:lstStyle/>
          <a:p>
            <a:pPr marL="342900" indent="-342900">
              <a:lnSpc>
                <a:spcPct val="120000"/>
              </a:lnSpc>
              <a:spcBef>
                <a:spcPct val="30000"/>
              </a:spcBef>
              <a:spcAft>
                <a:spcPct val="20000"/>
              </a:spcAft>
              <a:buClr>
                <a:schemeClr val="tx1"/>
              </a:buClr>
            </a:pPr>
            <a:endParaRPr lang="en-US" altLang="zh-CN" sz="1800" b="1" dirty="0">
              <a:solidFill>
                <a:srgbClr val="1679BA"/>
              </a:solidFill>
              <a:latin typeface="Arial" panose="020B0604020202020204" pitchFamily="34" charset="0"/>
            </a:endParaRPr>
          </a:p>
          <a:p>
            <a:pPr marL="342900" indent="-342900">
              <a:lnSpc>
                <a:spcPct val="120000"/>
              </a:lnSpc>
              <a:spcBef>
                <a:spcPct val="30000"/>
              </a:spcBef>
              <a:spcAft>
                <a:spcPct val="20000"/>
              </a:spcAft>
              <a:buClr>
                <a:schemeClr val="tx1"/>
              </a:buClr>
              <a:buChar char="•"/>
            </a:pPr>
            <a:endParaRPr lang="en-US" altLang="zh-CN" sz="1800" b="1" dirty="0">
              <a:solidFill>
                <a:srgbClr val="1679BA"/>
              </a:solidFill>
              <a:latin typeface="Arial" panose="020B0604020202020204" pitchFamily="34" charset="0"/>
            </a:endParaRPr>
          </a:p>
          <a:p>
            <a:pPr marL="342900" indent="-342900">
              <a:lnSpc>
                <a:spcPct val="120000"/>
              </a:lnSpc>
              <a:spcBef>
                <a:spcPct val="30000"/>
              </a:spcBef>
              <a:spcAft>
                <a:spcPct val="20000"/>
              </a:spcAft>
              <a:buClr>
                <a:schemeClr val="tx1"/>
              </a:buClr>
            </a:pPr>
            <a:endParaRPr lang="en-US" altLang="zh-CN" sz="1800" b="1" dirty="0">
              <a:solidFill>
                <a:srgbClr val="1679BA"/>
              </a:solidFill>
              <a:latin typeface="Arial" panose="020B0604020202020204" pitchFamily="34" charset="0"/>
            </a:endParaRPr>
          </a:p>
          <a:p>
            <a:pPr marL="342900" indent="-342900">
              <a:lnSpc>
                <a:spcPct val="120000"/>
              </a:lnSpc>
              <a:spcBef>
                <a:spcPct val="30000"/>
              </a:spcBef>
              <a:spcAft>
                <a:spcPct val="20000"/>
              </a:spcAft>
              <a:buClr>
                <a:schemeClr val="tx1"/>
              </a:buClr>
              <a:buFont typeface="Wingdings" panose="05000000000000000000" pitchFamily="2" charset="2"/>
              <a:buChar char="Ø"/>
            </a:pPr>
            <a:endParaRPr lang="en-US" altLang="zh-CN" sz="1800" b="1" dirty="0">
              <a:solidFill>
                <a:srgbClr val="1679BA"/>
              </a:solidFill>
              <a:latin typeface="Arial" panose="020B0604020202020204" pitchFamily="34" charset="0"/>
            </a:endParaRPr>
          </a:p>
          <a:p>
            <a:pPr marL="342900" indent="-342900">
              <a:lnSpc>
                <a:spcPct val="120000"/>
              </a:lnSpc>
              <a:spcBef>
                <a:spcPct val="30000"/>
              </a:spcBef>
              <a:spcAft>
                <a:spcPct val="20000"/>
              </a:spcAft>
              <a:buClr>
                <a:schemeClr val="tx1"/>
              </a:buClr>
              <a:buFont typeface="Wingdings" panose="05000000000000000000" pitchFamily="2" charset="2"/>
              <a:buChar char="Ø"/>
            </a:pPr>
            <a:endParaRPr lang="en-US" altLang="zh-CN" sz="1800" b="1" dirty="0">
              <a:solidFill>
                <a:srgbClr val="1679BA"/>
              </a:solidFill>
              <a:latin typeface="Arial" panose="020B0604020202020204" pitchFamily="34" charset="0"/>
            </a:endParaRPr>
          </a:p>
          <a:p>
            <a:pPr marL="342900" indent="-342900">
              <a:lnSpc>
                <a:spcPct val="120000"/>
              </a:lnSpc>
              <a:spcBef>
                <a:spcPct val="30000"/>
              </a:spcBef>
              <a:spcAft>
                <a:spcPct val="20000"/>
              </a:spcAft>
              <a:buClr>
                <a:schemeClr val="tx1"/>
              </a:buClr>
            </a:pPr>
            <a:endParaRPr lang="en-US" altLang="zh-CN" sz="1800" b="1" dirty="0">
              <a:solidFill>
                <a:srgbClr val="1679BA"/>
              </a:solidFill>
              <a:latin typeface="Arial" panose="020B0604020202020204" pitchFamily="34" charset="0"/>
            </a:endParaRPr>
          </a:p>
          <a:p>
            <a:pPr marL="342900" indent="-342900">
              <a:lnSpc>
                <a:spcPct val="120000"/>
              </a:lnSpc>
              <a:spcBef>
                <a:spcPct val="30000"/>
              </a:spcBef>
              <a:spcAft>
                <a:spcPct val="20000"/>
              </a:spcAft>
              <a:buClr>
                <a:schemeClr val="tx1"/>
              </a:buClr>
              <a:buChar char="•"/>
            </a:pPr>
            <a:endParaRPr lang="zh-CN" altLang="en-US" sz="2100" b="1" dirty="0">
              <a:solidFill>
                <a:srgbClr val="1679BA"/>
              </a:solidFill>
              <a:latin typeface="Arial" panose="020B0604020202020204" pitchFamily="34" charset="0"/>
            </a:endParaRPr>
          </a:p>
        </p:txBody>
      </p:sp>
      <p:pic>
        <p:nvPicPr>
          <p:cNvPr id="9" name="Picture 2"/>
          <p:cNvPicPr>
            <a:picLocks noChangeAspect="1"/>
          </p:cNvPicPr>
          <p:nvPr/>
        </p:nvPicPr>
        <p:blipFill>
          <a:blip r:embed="rId4"/>
          <a:stretch>
            <a:fillRect/>
          </a:stretch>
        </p:blipFill>
        <p:spPr>
          <a:xfrm>
            <a:off x="3059113" y="1063848"/>
            <a:ext cx="3744912" cy="1487488"/>
          </a:xfrm>
          <a:prstGeom prst="rect">
            <a:avLst/>
          </a:prstGeom>
          <a:noFill/>
          <a:ln w="9525">
            <a:noFill/>
          </a:ln>
        </p:spPr>
      </p:pic>
      <p:pic>
        <p:nvPicPr>
          <p:cNvPr id="10" name="图片 6"/>
          <p:cNvPicPr>
            <a:picLocks noChangeAspect="1"/>
          </p:cNvPicPr>
          <p:nvPr/>
        </p:nvPicPr>
        <p:blipFill>
          <a:blip r:embed="rId5"/>
          <a:stretch>
            <a:fillRect/>
          </a:stretch>
        </p:blipFill>
        <p:spPr>
          <a:xfrm>
            <a:off x="504825" y="2995836"/>
            <a:ext cx="3779838" cy="2228850"/>
          </a:xfrm>
          <a:prstGeom prst="rect">
            <a:avLst/>
          </a:prstGeom>
          <a:noFill/>
          <a:ln w="9525">
            <a:noFill/>
          </a:ln>
        </p:spPr>
      </p:pic>
      <p:pic>
        <p:nvPicPr>
          <p:cNvPr id="11" name="图片 9"/>
          <p:cNvPicPr>
            <a:picLocks noChangeAspect="1"/>
          </p:cNvPicPr>
          <p:nvPr/>
        </p:nvPicPr>
        <p:blipFill>
          <a:blip r:embed="rId6"/>
          <a:stretch>
            <a:fillRect/>
          </a:stretch>
        </p:blipFill>
        <p:spPr>
          <a:xfrm>
            <a:off x="4343400" y="2995836"/>
            <a:ext cx="4648200" cy="2171700"/>
          </a:xfrm>
          <a:prstGeom prst="rect">
            <a:avLst/>
          </a:prstGeom>
          <a:noFill/>
          <a:ln w="9525">
            <a:noFill/>
          </a:ln>
        </p:spPr>
      </p:pic>
      <p:sp>
        <p:nvSpPr>
          <p:cNvPr id="12" name="矩形 12"/>
          <p:cNvSpPr/>
          <p:nvPr/>
        </p:nvSpPr>
        <p:spPr>
          <a:xfrm>
            <a:off x="107950" y="1124173"/>
            <a:ext cx="3560763" cy="2030095"/>
          </a:xfrm>
          <a:prstGeom prst="rect">
            <a:avLst/>
          </a:prstGeom>
          <a:noFill/>
          <a:ln w="9525">
            <a:noFill/>
          </a:ln>
        </p:spPr>
        <p:txBody>
          <a:bodyPr>
            <a:spAutoFit/>
          </a:bodyPr>
          <a:lstStyle/>
          <a:p>
            <a:pPr>
              <a:buFont typeface="Wingdings" panose="05000000000000000000" pitchFamily="2" charset="2"/>
              <a:buChar char="Ø"/>
            </a:pPr>
            <a:r>
              <a:rPr lang="zh-CN" altLang="en-US" sz="1800" b="1" dirty="0">
                <a:latin typeface="楷体" panose="02010609060101010101" charset="-122"/>
                <a:ea typeface="楷体" panose="02010609060101010101" charset="-122"/>
              </a:rPr>
              <a:t>控制网络运行稳定</a:t>
            </a:r>
            <a:endParaRPr lang="en-US" altLang="zh-CN" sz="1800" b="1" dirty="0">
              <a:latin typeface="楷体" panose="02010609060101010101" charset="-122"/>
              <a:ea typeface="楷体" panose="02010609060101010101" charset="-122"/>
            </a:endParaRPr>
          </a:p>
          <a:p>
            <a:pPr>
              <a:buFont typeface="Wingdings" panose="05000000000000000000" pitchFamily="2" charset="2"/>
              <a:buChar char="Ø"/>
            </a:pPr>
            <a:r>
              <a:rPr lang="zh-CN" altLang="en-US" sz="1800" b="1" dirty="0">
                <a:latin typeface="楷体" panose="02010609060101010101" charset="-122"/>
                <a:ea typeface="楷体" panose="02010609060101010101" charset="-122"/>
              </a:rPr>
              <a:t>中控室运行正常</a:t>
            </a:r>
            <a:endParaRPr lang="en-US" altLang="zh-CN" sz="1800" b="1" dirty="0">
              <a:latin typeface="楷体" panose="02010609060101010101" charset="-122"/>
              <a:ea typeface="楷体" panose="02010609060101010101" charset="-122"/>
            </a:endParaRPr>
          </a:p>
          <a:p>
            <a:pPr>
              <a:buFont typeface="Wingdings" panose="05000000000000000000" pitchFamily="2" charset="2"/>
              <a:buChar char="Ø"/>
            </a:pPr>
            <a:r>
              <a:rPr lang="zh-CN" altLang="en-US" sz="1800" b="1" dirty="0">
                <a:latin typeface="楷体" panose="02010609060101010101" charset="-122"/>
                <a:ea typeface="楷体" panose="02010609060101010101" charset="-122"/>
              </a:rPr>
              <a:t>保护和报警系统运行正常</a:t>
            </a:r>
            <a:endParaRPr lang="en-US" altLang="zh-CN" sz="1800" b="1" dirty="0">
              <a:latin typeface="楷体" panose="02010609060101010101" charset="-122"/>
              <a:ea typeface="楷体" panose="02010609060101010101" charset="-122"/>
            </a:endParaRPr>
          </a:p>
          <a:p>
            <a:pPr>
              <a:buFont typeface="Wingdings" panose="05000000000000000000" pitchFamily="2" charset="2"/>
              <a:buChar char="Ø"/>
            </a:pPr>
            <a:r>
              <a:rPr lang="zh-CN" altLang="en-US" sz="1800" b="1" dirty="0">
                <a:latin typeface="楷体" panose="02010609060101010101" charset="-122"/>
                <a:ea typeface="楷体" panose="02010609060101010101" charset="-122"/>
              </a:rPr>
              <a:t>靶站各系统远程监控正常</a:t>
            </a:r>
            <a:endParaRPr lang="en-US" altLang="zh-CN" sz="1800" b="1" dirty="0">
              <a:latin typeface="楷体" panose="02010609060101010101" charset="-122"/>
              <a:ea typeface="楷体" panose="02010609060101010101" charset="-122"/>
            </a:endParaRPr>
          </a:p>
          <a:p>
            <a:pPr>
              <a:buFont typeface="Wingdings" panose="05000000000000000000" pitchFamily="2" charset="2"/>
              <a:buChar char="Ø"/>
            </a:pPr>
            <a:r>
              <a:rPr lang="zh-CN" altLang="en-US" sz="1800" b="1" dirty="0">
                <a:latin typeface="楷体" panose="02010609060101010101" charset="-122"/>
                <a:ea typeface="楷体" panose="02010609060101010101" charset="-122"/>
              </a:rPr>
              <a:t>谱仪软件运行正常</a:t>
            </a:r>
            <a:endParaRPr lang="en-US" altLang="zh-CN" sz="1800" b="1" dirty="0">
              <a:latin typeface="楷体" panose="02010609060101010101" charset="-122"/>
              <a:ea typeface="楷体" panose="02010609060101010101" charset="-122"/>
            </a:endParaRPr>
          </a:p>
          <a:p>
            <a:pPr>
              <a:buFont typeface="Wingdings" panose="05000000000000000000" pitchFamily="2" charset="2"/>
              <a:buChar char="Ø"/>
            </a:pPr>
            <a:r>
              <a:rPr lang="zh-CN" altLang="en-US" sz="1800" b="1" dirty="0">
                <a:latin typeface="楷体" panose="02010609060101010101" charset="-122"/>
                <a:ea typeface="楷体" panose="02010609060101010101" charset="-122"/>
              </a:rPr>
              <a:t>靶站谱仪各数据库运行稳定</a:t>
            </a:r>
            <a:endParaRPr lang="en-US" altLang="zh-CN" sz="1800" b="1" dirty="0"/>
          </a:p>
          <a:p>
            <a:pPr>
              <a:buFont typeface="Wingdings" panose="05000000000000000000" pitchFamily="2" charset="2"/>
              <a:buChar char="Ø"/>
            </a:pPr>
            <a:endParaRPr lang="en-US" altLang="zh-CN" sz="1800" b="1" dirty="0">
              <a:solidFill>
                <a:srgbClr val="FF0000"/>
              </a:solidFill>
              <a:latin typeface="Arial" panose="020B0604020202020204" pitchFamily="34" charset="0"/>
            </a:endParaRPr>
          </a:p>
        </p:txBody>
      </p:sp>
      <p:pic>
        <p:nvPicPr>
          <p:cNvPr id="13" name="Picture 2"/>
          <p:cNvPicPr>
            <a:picLocks noChangeAspect="1"/>
          </p:cNvPicPr>
          <p:nvPr/>
        </p:nvPicPr>
        <p:blipFill>
          <a:blip r:embed="rId7"/>
          <a:stretch>
            <a:fillRect/>
          </a:stretch>
        </p:blipFill>
        <p:spPr>
          <a:xfrm>
            <a:off x="6861175" y="1052736"/>
            <a:ext cx="1030288" cy="1692275"/>
          </a:xfrm>
          <a:prstGeom prst="rect">
            <a:avLst/>
          </a:prstGeom>
          <a:noFill/>
          <a:ln w="9525">
            <a:noFill/>
          </a:ln>
        </p:spPr>
      </p:pic>
      <p:pic>
        <p:nvPicPr>
          <p:cNvPr id="14" name="Picture 3"/>
          <p:cNvPicPr>
            <a:picLocks noChangeAspect="1"/>
          </p:cNvPicPr>
          <p:nvPr/>
        </p:nvPicPr>
        <p:blipFill>
          <a:blip r:embed="rId8"/>
          <a:srcRect b="11215"/>
          <a:stretch>
            <a:fillRect/>
          </a:stretch>
        </p:blipFill>
        <p:spPr>
          <a:xfrm>
            <a:off x="7967663" y="1052736"/>
            <a:ext cx="1023937" cy="1692275"/>
          </a:xfrm>
          <a:prstGeom prst="rect">
            <a:avLst/>
          </a:prstGeom>
          <a:noFill/>
          <a:ln w="9525">
            <a:noFill/>
          </a:ln>
        </p:spPr>
      </p:pic>
      <p:graphicFrame>
        <p:nvGraphicFramePr>
          <p:cNvPr id="15" name="表格 14"/>
          <p:cNvGraphicFramePr>
            <a:graphicFrameLocks noGrp="1"/>
          </p:cNvGraphicFramePr>
          <p:nvPr>
            <p:extLst>
              <p:ext uri="{D42A27DB-BD31-4B8C-83A1-F6EECF244321}">
                <p14:modId xmlns:p14="http://schemas.microsoft.com/office/powerpoint/2010/main" val="1805662859"/>
              </p:ext>
            </p:extLst>
          </p:nvPr>
        </p:nvGraphicFramePr>
        <p:xfrm>
          <a:off x="1331913" y="5251673"/>
          <a:ext cx="5976937" cy="1219247"/>
        </p:xfrm>
        <a:graphic>
          <a:graphicData uri="http://schemas.openxmlformats.org/drawingml/2006/table">
            <a:tbl>
              <a:tblPr firstRow="1" bandRow="1">
                <a:tableStyleId>{16D9F66E-5EB9-4882-86FB-DCBF35E3C3E4}</a:tableStyleId>
              </a:tblPr>
              <a:tblGrid>
                <a:gridCol w="781549"/>
                <a:gridCol w="1061977"/>
                <a:gridCol w="1173153"/>
                <a:gridCol w="1508340"/>
                <a:gridCol w="1451918"/>
              </a:tblGrid>
              <a:tr h="304800">
                <a:tc>
                  <a:txBody>
                    <a:bodyPr/>
                    <a:lstStyle/>
                    <a:p>
                      <a:pPr algn="ctr"/>
                      <a:endParaRPr lang="zh-CN" altLang="en-US" sz="1400" dirty="0">
                        <a:solidFill>
                          <a:schemeClr val="tx1"/>
                        </a:solidFill>
                      </a:endParaRPr>
                    </a:p>
                  </a:txBody>
                  <a:tcPr marL="91449" marR="91449" marT="45726" marB="45726">
                    <a:solidFill>
                      <a:schemeClr val="accent2">
                        <a:lumMod val="60000"/>
                        <a:lumOff val="40000"/>
                      </a:schemeClr>
                    </a:solidFill>
                  </a:tcPr>
                </a:tc>
                <a:tc>
                  <a:txBody>
                    <a:bodyPr/>
                    <a:lstStyle/>
                    <a:p>
                      <a:pPr algn="ctr"/>
                      <a:r>
                        <a:rPr lang="en-US" altLang="zh-CN" sz="1400" dirty="0" smtClean="0"/>
                        <a:t>run</a:t>
                      </a:r>
                      <a:endParaRPr lang="zh-CN" altLang="en-US" sz="1400" dirty="0">
                        <a:solidFill>
                          <a:schemeClr val="tx1"/>
                        </a:solidFill>
                      </a:endParaRPr>
                    </a:p>
                  </a:txBody>
                  <a:tcPr marL="91449" marR="91449" marT="45726" marB="45726">
                    <a:solidFill>
                      <a:schemeClr val="accent2">
                        <a:lumMod val="60000"/>
                        <a:lumOff val="40000"/>
                      </a:schemeClr>
                    </a:solidFill>
                  </a:tcPr>
                </a:tc>
                <a:tc>
                  <a:txBody>
                    <a:bodyPr/>
                    <a:lstStyle/>
                    <a:p>
                      <a:pPr algn="ctr"/>
                      <a:r>
                        <a:rPr lang="en-US" altLang="zh-CN" sz="1400" dirty="0" smtClean="0"/>
                        <a:t>Summary</a:t>
                      </a:r>
                      <a:endParaRPr lang="zh-CN" altLang="en-US" sz="1400" dirty="0">
                        <a:solidFill>
                          <a:schemeClr val="tx1"/>
                        </a:solidFill>
                      </a:endParaRPr>
                    </a:p>
                  </a:txBody>
                  <a:tcPr marL="91449" marR="91449" marT="45726" marB="45726">
                    <a:solidFill>
                      <a:schemeClr val="accent2">
                        <a:lumMod val="60000"/>
                        <a:lumOff val="40000"/>
                      </a:schemeClr>
                    </a:solidFill>
                  </a:tcPr>
                </a:tc>
                <a:tc>
                  <a:txBody>
                    <a:bodyPr/>
                    <a:lstStyle/>
                    <a:p>
                      <a:pPr algn="ctr"/>
                      <a:r>
                        <a:rPr lang="en-US" altLang="zh-CN" sz="1400" dirty="0" smtClean="0"/>
                        <a:t>Detector data </a:t>
                      </a:r>
                      <a:endParaRPr lang="zh-CN" altLang="en-US" sz="1400" dirty="0">
                        <a:solidFill>
                          <a:schemeClr val="tx1"/>
                        </a:solidFill>
                      </a:endParaRPr>
                    </a:p>
                  </a:txBody>
                  <a:tcPr marL="91449" marR="91449" marT="45726" marB="45726">
                    <a:solidFill>
                      <a:schemeClr val="accent2">
                        <a:lumMod val="60000"/>
                        <a:lumOff val="40000"/>
                      </a:schemeClr>
                    </a:solidFill>
                  </a:tcPr>
                </a:tc>
                <a:tc>
                  <a:txBody>
                    <a:bodyPr/>
                    <a:lstStyle/>
                    <a:p>
                      <a:pPr algn="ctr"/>
                      <a:r>
                        <a:rPr lang="en-US" altLang="zh-CN" sz="1400" dirty="0" smtClean="0"/>
                        <a:t>Monitor data </a:t>
                      </a:r>
                      <a:endParaRPr lang="zh-CN" altLang="en-US" sz="1400" dirty="0">
                        <a:solidFill>
                          <a:schemeClr val="tx1"/>
                        </a:solidFill>
                      </a:endParaRPr>
                    </a:p>
                  </a:txBody>
                  <a:tcPr marL="91449" marR="91449" marT="45726" marB="45726">
                    <a:solidFill>
                      <a:schemeClr val="accent2">
                        <a:lumMod val="60000"/>
                        <a:lumOff val="40000"/>
                      </a:schemeClr>
                    </a:solidFill>
                  </a:tcPr>
                </a:tc>
              </a:tr>
              <a:tr h="304800">
                <a:tc>
                  <a:txBody>
                    <a:bodyPr/>
                    <a:lstStyle/>
                    <a:p>
                      <a:pPr algn="ctr"/>
                      <a:r>
                        <a:rPr lang="en-US" altLang="zh-CN" sz="1400" dirty="0" smtClean="0"/>
                        <a:t>GPPD</a:t>
                      </a:r>
                      <a:endParaRPr lang="zh-CN" altLang="en-US" sz="1400" dirty="0"/>
                    </a:p>
                  </a:txBody>
                  <a:tcPr marL="91449" marR="91449" marT="45726" marB="45726">
                    <a:solidFill>
                      <a:schemeClr val="accent6">
                        <a:lumMod val="20000"/>
                        <a:lumOff val="80000"/>
                      </a:schemeClr>
                    </a:solidFill>
                  </a:tcPr>
                </a:tc>
                <a:tc>
                  <a:txBody>
                    <a:bodyPr/>
                    <a:lstStyle/>
                    <a:p>
                      <a:pPr algn="ctr"/>
                      <a:r>
                        <a:rPr lang="en-US" altLang="zh-CN" sz="1400" dirty="0" smtClean="0"/>
                        <a:t>622</a:t>
                      </a:r>
                      <a:endParaRPr lang="zh-CN" altLang="en-US" sz="1400" dirty="0"/>
                    </a:p>
                  </a:txBody>
                  <a:tcPr marL="91449" marR="91449" marT="45726" marB="45726">
                    <a:solidFill>
                      <a:schemeClr val="accent6">
                        <a:lumMod val="20000"/>
                        <a:lumOff val="80000"/>
                      </a:schemeClr>
                    </a:solidFill>
                  </a:tcPr>
                </a:tc>
                <a:tc>
                  <a:txBody>
                    <a:bodyPr/>
                    <a:lstStyle/>
                    <a:p>
                      <a:pPr algn="ctr"/>
                      <a:r>
                        <a:rPr lang="en-US" altLang="zh-CN" sz="1400" dirty="0" smtClean="0"/>
                        <a:t>8.5 MB</a:t>
                      </a:r>
                      <a:endParaRPr lang="zh-CN" altLang="en-US" sz="1400" dirty="0"/>
                    </a:p>
                  </a:txBody>
                  <a:tcPr marL="91449" marR="91449" marT="45726" marB="45726">
                    <a:solidFill>
                      <a:schemeClr val="accent6">
                        <a:lumMod val="20000"/>
                        <a:lumOff val="80000"/>
                      </a:schemeClr>
                    </a:solidFill>
                  </a:tcPr>
                </a:tc>
                <a:tc>
                  <a:txBody>
                    <a:bodyPr/>
                    <a:lstStyle/>
                    <a:p>
                      <a:pPr algn="ctr"/>
                      <a:r>
                        <a:rPr lang="en-US" altLang="zh-CN" sz="1400" dirty="0" smtClean="0"/>
                        <a:t>404 GB</a:t>
                      </a:r>
                      <a:endParaRPr lang="zh-CN" altLang="en-US" sz="1400" dirty="0"/>
                    </a:p>
                  </a:txBody>
                  <a:tcPr marL="91449" marR="91449" marT="45726" marB="45726">
                    <a:solidFill>
                      <a:schemeClr val="accent6">
                        <a:lumMod val="20000"/>
                        <a:lumOff val="80000"/>
                      </a:schemeClr>
                    </a:solidFill>
                  </a:tcPr>
                </a:tc>
                <a:tc>
                  <a:txBody>
                    <a:bodyPr/>
                    <a:lstStyle/>
                    <a:p>
                      <a:pPr algn="ctr"/>
                      <a:r>
                        <a:rPr lang="en-US" altLang="zh-CN" sz="1400" dirty="0" smtClean="0"/>
                        <a:t>2.7 TB</a:t>
                      </a:r>
                      <a:endParaRPr lang="zh-CN" altLang="en-US" sz="1400" dirty="0"/>
                    </a:p>
                  </a:txBody>
                  <a:tcPr marL="91449" marR="91449" marT="45726" marB="45726">
                    <a:solidFill>
                      <a:schemeClr val="accent6">
                        <a:lumMod val="20000"/>
                        <a:lumOff val="80000"/>
                      </a:schemeClr>
                    </a:solidFill>
                  </a:tcPr>
                </a:tc>
              </a:tr>
              <a:tr h="304800">
                <a:tc>
                  <a:txBody>
                    <a:bodyPr/>
                    <a:lstStyle/>
                    <a:p>
                      <a:pPr algn="ctr"/>
                      <a:r>
                        <a:rPr lang="en-US" altLang="zh-CN" sz="1400" dirty="0" smtClean="0"/>
                        <a:t>RM</a:t>
                      </a:r>
                      <a:endParaRPr lang="zh-CN" altLang="en-US" sz="1400" dirty="0"/>
                    </a:p>
                  </a:txBody>
                  <a:tcPr marL="91449" marR="91449" marT="45726" marB="45726">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CN" sz="1400" dirty="0" smtClean="0"/>
                        <a:t>1657</a:t>
                      </a:r>
                      <a:endParaRPr lang="zh-CN" altLang="en-US" sz="1400" dirty="0"/>
                    </a:p>
                  </a:txBody>
                  <a:tcPr marL="91449" marR="91449" marT="45726" marB="45726">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CN" sz="1400" dirty="0" smtClean="0"/>
                        <a:t>19 MB</a:t>
                      </a:r>
                      <a:endParaRPr lang="zh-CN" altLang="en-US" sz="1400" dirty="0"/>
                    </a:p>
                  </a:txBody>
                  <a:tcPr marL="91449" marR="91449" marT="45726" marB="45726">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CN" sz="1400" dirty="0" smtClean="0"/>
                        <a:t>264 GB</a:t>
                      </a:r>
                      <a:endParaRPr lang="zh-CN" altLang="en-US" sz="1400" dirty="0"/>
                    </a:p>
                  </a:txBody>
                  <a:tcPr marL="91449" marR="91449" marT="45726" marB="45726">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CN" sz="1400" dirty="0" smtClean="0"/>
                        <a:t>----</a:t>
                      </a:r>
                      <a:endParaRPr lang="zh-CN" altLang="en-US" sz="1400" dirty="0"/>
                    </a:p>
                  </a:txBody>
                  <a:tcPr marL="91449" marR="91449" marT="45726" marB="45726">
                    <a:lnB w="12700" cap="flat" cmpd="sng" algn="ctr">
                      <a:solidFill>
                        <a:schemeClr val="tx1"/>
                      </a:solidFill>
                      <a:prstDash val="solid"/>
                      <a:round/>
                      <a:headEnd type="none" w="med" len="med"/>
                      <a:tailEnd type="none" w="med" len="med"/>
                    </a:lnB>
                    <a:solidFill>
                      <a:schemeClr val="accent6">
                        <a:lumMod val="20000"/>
                        <a:lumOff val="80000"/>
                      </a:schemeClr>
                    </a:solidFill>
                  </a:tcPr>
                </a:tc>
              </a:tr>
              <a:tr h="304800">
                <a:tc>
                  <a:txBody>
                    <a:bodyPr/>
                    <a:lstStyle/>
                    <a:p>
                      <a:pPr algn="ctr"/>
                      <a:r>
                        <a:rPr lang="en-US" altLang="zh-CN" sz="1400" dirty="0" smtClean="0"/>
                        <a:t>SANS</a:t>
                      </a:r>
                      <a:endParaRPr lang="zh-CN" altLang="en-US" sz="1400" dirty="0"/>
                    </a:p>
                  </a:txBody>
                  <a:tcPr marL="91449" marR="91449" marT="45726" marB="45726">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smtClean="0"/>
                        <a:t>742</a:t>
                      </a:r>
                      <a:endParaRPr lang="zh-CN" altLang="en-US" sz="1400" dirty="0"/>
                    </a:p>
                  </a:txBody>
                  <a:tcPr marL="91449" marR="91449" marT="45726" marB="45726">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smtClean="0"/>
                        <a:t>8.7 MB</a:t>
                      </a:r>
                      <a:endParaRPr lang="zh-CN" altLang="en-US" sz="1400" dirty="0"/>
                    </a:p>
                  </a:txBody>
                  <a:tcPr marL="91449" marR="91449" marT="45726" marB="45726">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smtClean="0"/>
                        <a:t>211 GB</a:t>
                      </a:r>
                      <a:endParaRPr lang="zh-CN" altLang="en-US" sz="1400" dirty="0"/>
                    </a:p>
                  </a:txBody>
                  <a:tcPr marL="91449" marR="91449" marT="45726" marB="45726">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smtClean="0"/>
                        <a:t>1000 GB</a:t>
                      </a:r>
                      <a:endParaRPr lang="zh-CN" altLang="en-US" sz="1400" dirty="0"/>
                    </a:p>
                  </a:txBody>
                  <a:tcPr marL="91449" marR="91449" marT="45726" marB="45726">
                    <a:lnT w="12700" cap="flat" cmpd="sng" algn="ctr">
                      <a:solidFill>
                        <a:schemeClr val="tx1"/>
                      </a:solidFill>
                      <a:prstDash val="solid"/>
                      <a:round/>
                      <a:headEnd type="none" w="med" len="med"/>
                      <a:tailEnd type="none" w="med" len="med"/>
                    </a:lnT>
                    <a:solidFill>
                      <a:schemeClr val="accent6">
                        <a:lumMod val="20000"/>
                        <a:lumOff val="80000"/>
                      </a:schemeClr>
                    </a:solidFill>
                  </a:tcPr>
                </a:tc>
              </a:tr>
            </a:tbl>
          </a:graphicData>
        </a:graphic>
      </p:graphicFrame>
      <p:sp>
        <p:nvSpPr>
          <p:cNvPr id="16" name="矩形 5"/>
          <p:cNvSpPr/>
          <p:nvPr/>
        </p:nvSpPr>
        <p:spPr>
          <a:xfrm>
            <a:off x="250825" y="5588223"/>
            <a:ext cx="903288" cy="523875"/>
          </a:xfrm>
          <a:prstGeom prst="rect">
            <a:avLst/>
          </a:prstGeom>
          <a:noFill/>
          <a:ln w="9525">
            <a:noFill/>
          </a:ln>
        </p:spPr>
        <p:txBody>
          <a:bodyPr wrap="none">
            <a:spAutoFit/>
          </a:bodyPr>
          <a:lstStyle/>
          <a:p>
            <a:r>
              <a:rPr lang="zh-CN" altLang="en-US" dirty="0">
                <a:latin typeface="Arial" panose="020B0604020202020204" pitchFamily="34" charset="0"/>
              </a:rPr>
              <a:t>谱仪软件</a:t>
            </a:r>
            <a:endParaRPr lang="en-US" altLang="zh-CN" dirty="0">
              <a:latin typeface="Arial" panose="020B0604020202020204" pitchFamily="34" charset="0"/>
            </a:endParaRPr>
          </a:p>
          <a:p>
            <a:r>
              <a:rPr lang="zh-CN" altLang="en-US" dirty="0">
                <a:latin typeface="Arial" panose="020B0604020202020204" pitchFamily="34" charset="0"/>
              </a:rPr>
              <a:t>运行信息</a:t>
            </a:r>
            <a:endParaRPr lang="en-US" altLang="zh-CN" dirty="0">
              <a:latin typeface="Arial" panose="020B0604020202020204" pitchFamily="34" charset="0"/>
            </a:endParaRPr>
          </a:p>
        </p:txBody>
      </p:sp>
    </p:spTree>
    <p:extLst>
      <p:ext uri="{BB962C8B-B14F-4D97-AF65-F5344CB8AC3E}">
        <p14:creationId xmlns:p14="http://schemas.microsoft.com/office/powerpoint/2010/main" val="403274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8"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靶站谱仪运行监控</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报警与切束</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7" name="内容占位符 2"/>
          <p:cNvSpPr txBox="1">
            <a:spLocks/>
          </p:cNvSpPr>
          <p:nvPr/>
        </p:nvSpPr>
        <p:spPr>
          <a:xfrm>
            <a:off x="101793" y="1140296"/>
            <a:ext cx="8862695" cy="4953000"/>
          </a:xfrm>
          <a:prstGeom prst="rect">
            <a:avLst/>
          </a:prstGeom>
        </p:spPr>
        <p:txBody>
          <a:bodyPr vert="horz" wrap="square" lIns="91440" tIns="45720" rIns="91440" bIns="45720" anchor="t"/>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200" dirty="0" smtClean="0">
                <a:latin typeface="楷体" panose="02010609060101010101" charset="-122"/>
                <a:ea typeface="楷体" panose="02010609060101010101" charset="-122"/>
                <a:cs typeface="楷体" panose="02010609060101010101" charset="-122"/>
              </a:rPr>
              <a:t>报警：总体次数较少</a:t>
            </a:r>
            <a:r>
              <a:rPr lang="zh-CN" altLang="en-US" sz="2200" dirty="0" smtClean="0">
                <a:solidFill>
                  <a:srgbClr val="FF0000"/>
                </a:solidFill>
                <a:latin typeface="楷体" panose="02010609060101010101" charset="-122"/>
                <a:ea typeface="楷体" panose="02010609060101010101" charset="-122"/>
                <a:cs typeface="楷体" panose="02010609060101010101" charset="-122"/>
              </a:rPr>
              <a:t>（已开通子系统：靶体、氦容器、冷却水、慢化器反射体、质子束窗、</a:t>
            </a:r>
            <a:r>
              <a:rPr lang="en-US" altLang="zh-CN" sz="2200" dirty="0" smtClean="0">
                <a:solidFill>
                  <a:srgbClr val="FF0000"/>
                </a:solidFill>
                <a:latin typeface="楷体" panose="02010609060101010101" charset="-122"/>
                <a:ea typeface="楷体" panose="02010609060101010101" charset="-122"/>
                <a:cs typeface="楷体" panose="02010609060101010101" charset="-122"/>
              </a:rPr>
              <a:t>TPS</a:t>
            </a:r>
            <a:r>
              <a:rPr lang="zh-CN" altLang="en-US" sz="2200" dirty="0" smtClean="0">
                <a:solidFill>
                  <a:srgbClr val="FF0000"/>
                </a:solidFill>
                <a:latin typeface="楷体" panose="02010609060101010101" charset="-122"/>
                <a:ea typeface="楷体" panose="02010609060101010101" charset="-122"/>
                <a:cs typeface="楷体" panose="02010609060101010101" charset="-122"/>
              </a:rPr>
              <a:t>）</a:t>
            </a:r>
            <a:endParaRPr lang="en-US" altLang="zh-CN" sz="2200" dirty="0" smtClean="0">
              <a:solidFill>
                <a:srgbClr val="FF0000"/>
              </a:solidFill>
              <a:latin typeface="楷体" panose="02010609060101010101" charset="-122"/>
              <a:ea typeface="楷体" panose="02010609060101010101" charset="-122"/>
              <a:cs typeface="楷体" panose="02010609060101010101" charset="-122"/>
            </a:endParaRPr>
          </a:p>
          <a:p>
            <a:pPr>
              <a:lnSpc>
                <a:spcPct val="110000"/>
              </a:lnSpc>
              <a:buFont typeface="Wingdings" panose="05000000000000000000" charset="0"/>
              <a:buChar char="ü"/>
            </a:pPr>
            <a:r>
              <a:rPr lang="zh-CN" altLang="en-US" sz="2200" dirty="0" smtClean="0">
                <a:latin typeface="楷体" panose="02010609060101010101" charset="-122"/>
                <a:ea typeface="楷体" panose="02010609060101010101" charset="-122"/>
                <a:cs typeface="楷体" panose="02010609060101010101" charset="-122"/>
              </a:rPr>
              <a:t>质子束窗</a:t>
            </a:r>
            <a:r>
              <a:rPr lang="en-US" altLang="zh-CN" sz="2200" dirty="0" smtClean="0">
                <a:latin typeface="楷体" panose="02010609060101010101" charset="-122"/>
                <a:ea typeface="楷体" panose="02010609060101010101" charset="-122"/>
                <a:cs typeface="楷体" panose="02010609060101010101" charset="-122"/>
              </a:rPr>
              <a:t>——</a:t>
            </a:r>
            <a:r>
              <a:rPr lang="zh-CN" altLang="en-US" sz="2200" dirty="0" smtClean="0">
                <a:latin typeface="楷体" panose="02010609060101010101" charset="-122"/>
                <a:ea typeface="楷体" panose="02010609060101010101" charset="-122"/>
                <a:cs typeface="楷体" panose="02010609060101010101" charset="-122"/>
              </a:rPr>
              <a:t>真空度报警（线缆数据不稳）</a:t>
            </a:r>
            <a:endParaRPr lang="en-US" altLang="zh-CN" sz="2200" dirty="0" smtClean="0">
              <a:latin typeface="楷体" panose="02010609060101010101" charset="-122"/>
              <a:ea typeface="楷体" panose="02010609060101010101" charset="-122"/>
              <a:cs typeface="楷体" panose="02010609060101010101" charset="-122"/>
            </a:endParaRPr>
          </a:p>
          <a:p>
            <a:pPr>
              <a:lnSpc>
                <a:spcPct val="110000"/>
              </a:lnSpc>
              <a:buFont typeface="Wingdings" panose="05000000000000000000" charset="0"/>
              <a:buChar char="ü"/>
            </a:pPr>
            <a:r>
              <a:rPr lang="zh-CN" altLang="en-US" sz="2200" dirty="0" smtClean="0">
                <a:latin typeface="楷体" panose="02010609060101010101" charset="-122"/>
                <a:ea typeface="楷体" panose="02010609060101010101" charset="-122"/>
                <a:cs typeface="楷体" panose="02010609060101010101" charset="-122"/>
              </a:rPr>
              <a:t>氦容器</a:t>
            </a:r>
            <a:r>
              <a:rPr lang="en-US" altLang="zh-CN" sz="2200" dirty="0" smtClean="0">
                <a:latin typeface="楷体" panose="02010609060101010101" charset="-122"/>
                <a:ea typeface="楷体" panose="02010609060101010101" charset="-122"/>
                <a:cs typeface="楷体" panose="02010609060101010101" charset="-122"/>
              </a:rPr>
              <a:t>——</a:t>
            </a:r>
            <a:r>
              <a:rPr lang="zh-CN" altLang="en-US" sz="2200" dirty="0" smtClean="0">
                <a:latin typeface="楷体" panose="02010609060101010101" charset="-122"/>
                <a:ea typeface="楷体" panose="02010609060101010101" charset="-122"/>
                <a:cs typeface="楷体" panose="02010609060101010101" charset="-122"/>
              </a:rPr>
              <a:t>下部外反射体插件冷却水流量报警（阈值设置问题）、现场气瓶使用量警示</a:t>
            </a:r>
            <a:endParaRPr lang="en-US" altLang="zh-CN" sz="2200" dirty="0" smtClean="0">
              <a:latin typeface="楷体" panose="02010609060101010101" charset="-122"/>
              <a:ea typeface="楷体" panose="02010609060101010101" charset="-122"/>
              <a:cs typeface="楷体" panose="02010609060101010101" charset="-122"/>
            </a:endParaRPr>
          </a:p>
          <a:p>
            <a:pPr>
              <a:lnSpc>
                <a:spcPct val="110000"/>
              </a:lnSpc>
              <a:buFont typeface="Wingdings" panose="05000000000000000000" charset="0"/>
              <a:buChar char="ü"/>
            </a:pPr>
            <a:r>
              <a:rPr lang="en-US" altLang="zh-CN" sz="2200" dirty="0" smtClean="0">
                <a:latin typeface="楷体" panose="02010609060101010101" charset="-122"/>
                <a:ea typeface="楷体" panose="02010609060101010101" charset="-122"/>
                <a:cs typeface="楷体" panose="02010609060101010101" charset="-122"/>
              </a:rPr>
              <a:t>TPS——</a:t>
            </a:r>
            <a:r>
              <a:rPr lang="zh-CN" altLang="en-US" sz="2200" dirty="0" smtClean="0">
                <a:latin typeface="楷体" panose="02010609060101010101" charset="-122"/>
                <a:ea typeface="楷体" panose="02010609060101010101" charset="-122"/>
                <a:cs typeface="楷体" panose="02010609060101010101" charset="-122"/>
              </a:rPr>
              <a:t>数据丢包报警（未切束）、切束报警（氦容器联锁）</a:t>
            </a:r>
            <a:endParaRPr lang="en-US" altLang="zh-CN" sz="2200" dirty="0" smtClean="0">
              <a:latin typeface="楷体" panose="02010609060101010101" charset="-122"/>
              <a:ea typeface="楷体" panose="02010609060101010101" charset="-122"/>
              <a:cs typeface="楷体" panose="02010609060101010101" charset="-122"/>
            </a:endParaRPr>
          </a:p>
          <a:p>
            <a:pPr>
              <a:lnSpc>
                <a:spcPct val="110000"/>
              </a:lnSpc>
              <a:buFont typeface="Wingdings" panose="05000000000000000000" charset="0"/>
              <a:buChar char="ü"/>
            </a:pPr>
            <a:r>
              <a:rPr lang="zh-CN" altLang="en-US" sz="2200" dirty="0" smtClean="0">
                <a:latin typeface="楷体" panose="02010609060101010101" charset="-122"/>
                <a:ea typeface="楷体" panose="02010609060101010101" charset="-122"/>
                <a:cs typeface="楷体" panose="02010609060101010101" charset="-122"/>
              </a:rPr>
              <a:t>靶站冷却水</a:t>
            </a:r>
            <a:r>
              <a:rPr lang="en-US" altLang="zh-CN" sz="2200" dirty="0" smtClean="0">
                <a:latin typeface="楷体" panose="02010609060101010101" charset="-122"/>
                <a:ea typeface="楷体" panose="02010609060101010101" charset="-122"/>
                <a:cs typeface="楷体" panose="02010609060101010101" charset="-122"/>
              </a:rPr>
              <a:t>——</a:t>
            </a:r>
            <a:r>
              <a:rPr lang="zh-CN" altLang="en-US" sz="2200" dirty="0" smtClean="0">
                <a:latin typeface="楷体" panose="02010609060101010101" charset="-122"/>
                <a:ea typeface="楷体" panose="02010609060101010101" charset="-122"/>
                <a:cs typeface="楷体" panose="02010609060101010101" charset="-122"/>
              </a:rPr>
              <a:t>液位、压力部分数值报警（原因见相关系统总结）</a:t>
            </a:r>
            <a:endParaRPr lang="en-US" altLang="zh-CN" sz="2200" dirty="0" smtClean="0">
              <a:latin typeface="楷体" panose="02010609060101010101" charset="-122"/>
              <a:ea typeface="楷体" panose="02010609060101010101" charset="-122"/>
              <a:cs typeface="楷体" panose="02010609060101010101" charset="-122"/>
            </a:endParaRPr>
          </a:p>
          <a:p>
            <a:pPr>
              <a:lnSpc>
                <a:spcPct val="110000"/>
              </a:lnSpc>
              <a:buFont typeface="Wingdings" panose="05000000000000000000" charset="0"/>
              <a:buChar char="ü"/>
            </a:pPr>
            <a:r>
              <a:rPr lang="en-US" altLang="zh-CN" sz="2200" dirty="0" smtClean="0">
                <a:latin typeface="楷体" panose="02010609060101010101" charset="-122"/>
                <a:ea typeface="楷体" panose="02010609060101010101" charset="-122"/>
                <a:cs typeface="楷体" panose="02010609060101010101" charset="-122"/>
              </a:rPr>
              <a:t>Shutter</a:t>
            </a:r>
            <a:r>
              <a:rPr lang="zh-CN" altLang="en-US" sz="2200" dirty="0" smtClean="0">
                <a:latin typeface="楷体" panose="02010609060101010101" charset="-122"/>
                <a:ea typeface="楷体" panose="02010609060101010101" charset="-122"/>
                <a:cs typeface="楷体" panose="02010609060101010101" charset="-122"/>
              </a:rPr>
              <a:t>：运动过程提示错误（液压管路压力超限，修改阈值后恢复 ）</a:t>
            </a:r>
            <a:endParaRPr lang="en-US" altLang="zh-CN" sz="2200" dirty="0" smtClean="0">
              <a:latin typeface="楷体" panose="02010609060101010101" charset="-122"/>
              <a:ea typeface="楷体" panose="02010609060101010101" charset="-122"/>
              <a:cs typeface="楷体" panose="02010609060101010101" charset="-122"/>
            </a:endParaRPr>
          </a:p>
          <a:p>
            <a:pPr>
              <a:lnSpc>
                <a:spcPct val="110000"/>
              </a:lnSpc>
              <a:buFont typeface="Wingdings" panose="05000000000000000000" charset="0"/>
              <a:buChar char="ü"/>
            </a:pPr>
            <a:endParaRPr lang="en-US" altLang="zh-CN" sz="2200" dirty="0" smtClean="0">
              <a:latin typeface="楷体" panose="02010609060101010101" charset="-122"/>
              <a:ea typeface="楷体" panose="02010609060101010101" charset="-122"/>
              <a:cs typeface="楷体" panose="02010609060101010101" charset="-122"/>
            </a:endParaRPr>
          </a:p>
          <a:p>
            <a:pPr>
              <a:buFont typeface="Wingdings" panose="05000000000000000000" pitchFamily="2" charset="2"/>
              <a:buChar char="Ø"/>
            </a:pPr>
            <a:r>
              <a:rPr lang="zh-CN" altLang="en-US" sz="2200" dirty="0" smtClean="0">
                <a:latin typeface="楷体" panose="02010609060101010101" charset="-122"/>
                <a:ea typeface="楷体" panose="02010609060101010101" charset="-122"/>
                <a:cs typeface="楷体" panose="02010609060101010101" charset="-122"/>
              </a:rPr>
              <a:t>切束</a:t>
            </a:r>
            <a:endParaRPr lang="en-US" altLang="zh-CN" sz="2200" dirty="0" smtClean="0">
              <a:latin typeface="楷体" panose="02010609060101010101" charset="-122"/>
              <a:ea typeface="楷体" panose="02010609060101010101" charset="-122"/>
              <a:cs typeface="楷体" panose="02010609060101010101" charset="-122"/>
            </a:endParaRPr>
          </a:p>
          <a:p>
            <a:pPr>
              <a:buFont typeface="Wingdings" panose="05000000000000000000" charset="0"/>
              <a:buChar char="ü"/>
            </a:pPr>
            <a:r>
              <a:rPr lang="en-US" altLang="zh-CN" sz="2200" dirty="0" smtClean="0">
                <a:latin typeface="楷体" panose="02010609060101010101" charset="-122"/>
                <a:ea typeface="楷体" panose="02010609060101010101" charset="-122"/>
                <a:cs typeface="楷体" panose="02010609060101010101" charset="-122"/>
              </a:rPr>
              <a:t>TPS——</a:t>
            </a:r>
            <a:r>
              <a:rPr lang="zh-CN" altLang="en-US" sz="2200" dirty="0" smtClean="0">
                <a:latin typeface="楷体" panose="02010609060101010101" charset="-122"/>
                <a:ea typeface="楷体" panose="02010609060101010101" charset="-122"/>
                <a:cs typeface="楷体" panose="02010609060101010101" charset="-122"/>
              </a:rPr>
              <a:t>氦容器系统阈值数据因网络原因变更，发送切束信号至</a:t>
            </a:r>
            <a:r>
              <a:rPr lang="en-US" altLang="zh-CN" sz="2200" dirty="0" smtClean="0">
                <a:latin typeface="楷体" panose="02010609060101010101" charset="-122"/>
                <a:ea typeface="楷体" panose="02010609060101010101" charset="-122"/>
                <a:cs typeface="楷体" panose="02010609060101010101" charset="-122"/>
              </a:rPr>
              <a:t>TPS</a:t>
            </a:r>
            <a:r>
              <a:rPr lang="zh-CN" altLang="en-US" sz="2200" dirty="0" smtClean="0">
                <a:latin typeface="楷体" panose="02010609060101010101" charset="-122"/>
                <a:ea typeface="楷体" panose="02010609060101010101" charset="-122"/>
                <a:cs typeface="楷体" panose="02010609060101010101" charset="-122"/>
              </a:rPr>
              <a:t>并响应切束。</a:t>
            </a:r>
            <a:endParaRPr lang="en-US" altLang="zh-CN" sz="2200" dirty="0" smtClean="0">
              <a:latin typeface="楷体" panose="02010609060101010101" charset="-122"/>
              <a:ea typeface="楷体" panose="02010609060101010101" charset="-122"/>
              <a:cs typeface="楷体" panose="02010609060101010101" charset="-122"/>
            </a:endParaRPr>
          </a:p>
          <a:p>
            <a:pPr>
              <a:buFont typeface="Wingdings" panose="05000000000000000000" charset="0"/>
              <a:buChar char="ü"/>
            </a:pPr>
            <a:r>
              <a:rPr lang="en-US" altLang="zh-CN" sz="2200" dirty="0" smtClean="0">
                <a:latin typeface="楷体" panose="02010609060101010101" charset="-122"/>
                <a:ea typeface="楷体" panose="02010609060101010101" charset="-122"/>
                <a:cs typeface="楷体" panose="02010609060101010101" charset="-122"/>
              </a:rPr>
              <a:t>PPS——</a:t>
            </a:r>
            <a:r>
              <a:rPr lang="zh-CN" altLang="en-US" sz="2200" dirty="0" smtClean="0">
                <a:latin typeface="楷体" panose="02010609060101010101" charset="-122"/>
                <a:ea typeface="楷体" panose="02010609060101010101" charset="-122"/>
                <a:cs typeface="楷体" panose="02010609060101010101" charset="-122"/>
              </a:rPr>
              <a:t>谱仪散射室屏蔽门操作</a:t>
            </a:r>
            <a:endParaRPr lang="en-US" altLang="zh-CN" sz="2200" dirty="0" smtClean="0">
              <a:latin typeface="楷体" panose="02010609060101010101" charset="-122"/>
              <a:ea typeface="楷体" panose="02010609060101010101" charset="-122"/>
              <a:cs typeface="楷体" panose="02010609060101010101" charset="-122"/>
            </a:endParaRPr>
          </a:p>
          <a:p>
            <a:pPr>
              <a:buFont typeface="Arial" pitchFamily="34" charset="0"/>
              <a:buNone/>
            </a:pPr>
            <a:endParaRPr lang="en-US" altLang="zh-CN" sz="1800" dirty="0">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378778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控制室布局调整</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9" name="文本框 8"/>
          <p:cNvSpPr txBox="1"/>
          <p:nvPr/>
        </p:nvSpPr>
        <p:spPr>
          <a:xfrm>
            <a:off x="467544" y="5445224"/>
            <a:ext cx="8856983" cy="1014730"/>
          </a:xfrm>
          <a:prstGeom prst="rect">
            <a:avLst/>
          </a:prstGeom>
          <a:noFill/>
        </p:spPr>
        <p:txBody>
          <a:bodyPr wrap="square" rtlCol="0">
            <a:spAutoFit/>
          </a:bodyPr>
          <a:lstStyle/>
          <a:p>
            <a:pPr marL="285750" indent="-285750">
              <a:lnSpc>
                <a:spcPct val="150000"/>
              </a:lnSpc>
              <a:buFont typeface="Arial" panose="020B0604020202020204"/>
              <a:buChar char="•"/>
            </a:pPr>
            <a:r>
              <a:rPr kumimoji="1" lang="zh-CN" altLang="en-US" sz="2000" b="1" dirty="0" smtClean="0">
                <a:latin typeface="楷体" panose="02010609060101010101" charset="-122"/>
                <a:ea typeface="楷体" panose="02010609060101010101" charset="-122"/>
                <a:cs typeface="楷体" panose="02010609060101010101" charset="-122"/>
              </a:rPr>
              <a:t>已调整一次，后续根据需要进一步优化</a:t>
            </a:r>
            <a:endParaRPr kumimoji="1" lang="en-US" altLang="zh-CN" sz="2000" b="1" dirty="0" smtClean="0">
              <a:latin typeface="楷体" panose="02010609060101010101" charset="-122"/>
              <a:ea typeface="楷体" panose="02010609060101010101" charset="-122"/>
              <a:cs typeface="楷体" panose="02010609060101010101" charset="-122"/>
            </a:endParaRPr>
          </a:p>
          <a:p>
            <a:pPr marL="285750" indent="-285750">
              <a:lnSpc>
                <a:spcPct val="150000"/>
              </a:lnSpc>
              <a:buFont typeface="Arial" panose="020B0604020202020204"/>
              <a:buChar char="•"/>
            </a:pPr>
            <a:r>
              <a:rPr kumimoji="1" lang="zh-CN" altLang="en-US" sz="2000" b="1" dirty="0" smtClean="0">
                <a:latin typeface="楷体" panose="02010609060101010101" charset="-122"/>
                <a:ea typeface="楷体" panose="02010609060101010101" charset="-122"/>
                <a:cs typeface="楷体" panose="02010609060101010101" charset="-122"/>
                <a:sym typeface="+mn-ea"/>
              </a:rPr>
              <a:t>增加</a:t>
            </a:r>
            <a:r>
              <a:rPr kumimoji="1" lang="zh-CN" altLang="en-US" sz="2000" b="1" dirty="0" smtClean="0">
                <a:latin typeface="楷体" panose="02010609060101010101" charset="-122"/>
                <a:ea typeface="楷体" panose="02010609060101010101" charset="-122"/>
                <a:cs typeface="楷体" panose="02010609060101010101" charset="-122"/>
              </a:rPr>
              <a:t>报警与切束</a:t>
            </a:r>
            <a:r>
              <a:rPr kumimoji="1" lang="en-US" altLang="zh-CN" sz="2000" b="1" dirty="0" smtClean="0">
                <a:latin typeface="楷体" panose="02010609060101010101" charset="-122"/>
                <a:ea typeface="楷体" panose="02010609060101010101" charset="-122"/>
                <a:cs typeface="楷体" panose="02010609060101010101" charset="-122"/>
              </a:rPr>
              <a:t>/</a:t>
            </a:r>
            <a:r>
              <a:rPr kumimoji="1" lang="zh-CN" altLang="en-US" sz="2000" b="1" dirty="0" smtClean="0">
                <a:latin typeface="楷体" panose="02010609060101010101" charset="-122"/>
                <a:ea typeface="楷体" panose="02010609060101010101" charset="-122"/>
                <a:cs typeface="楷体" panose="02010609060101010101" charset="-122"/>
              </a:rPr>
              <a:t>谱仪状态、数据显示</a:t>
            </a:r>
            <a:r>
              <a:rPr kumimoji="1" lang="en-US" altLang="zh-CN" sz="2000" b="1" dirty="0" smtClean="0">
                <a:latin typeface="楷体" panose="02010609060101010101" charset="-122"/>
                <a:ea typeface="楷体" panose="02010609060101010101" charset="-122"/>
                <a:cs typeface="楷体" panose="02010609060101010101" charset="-122"/>
              </a:rPr>
              <a:t>/</a:t>
            </a:r>
            <a:r>
              <a:rPr kumimoji="1" lang="zh-CN" altLang="en-US" sz="2000" b="1" dirty="0" smtClean="0">
                <a:latin typeface="楷体" panose="02010609060101010101" charset="-122"/>
                <a:ea typeface="楷体" panose="02010609060101010101" charset="-122"/>
                <a:cs typeface="楷体" panose="02010609060101010101" charset="-122"/>
              </a:rPr>
              <a:t>靶站谱仪大厅状态影像。。。</a:t>
            </a:r>
            <a:endParaRPr kumimoji="1" lang="en-US" altLang="zh-CN" sz="2000" b="1" dirty="0" smtClean="0">
              <a:latin typeface="楷体" panose="02010609060101010101" charset="-122"/>
              <a:ea typeface="楷体" panose="02010609060101010101" charset="-122"/>
              <a:cs typeface="楷体" panose="02010609060101010101" charset="-122"/>
            </a:endParaRPr>
          </a:p>
        </p:txBody>
      </p:sp>
      <p:pic>
        <p:nvPicPr>
          <p:cNvPr id="10" name="图片 9"/>
          <p:cNvPicPr>
            <a:picLocks noChangeAspect="1"/>
          </p:cNvPicPr>
          <p:nvPr/>
        </p:nvPicPr>
        <p:blipFill>
          <a:blip r:embed="rId3"/>
          <a:stretch>
            <a:fillRect/>
          </a:stretch>
        </p:blipFill>
        <p:spPr>
          <a:xfrm>
            <a:off x="755576" y="1205305"/>
            <a:ext cx="7011697" cy="4293506"/>
          </a:xfrm>
          <a:prstGeom prst="rect">
            <a:avLst/>
          </a:prstGeom>
        </p:spPr>
      </p:pic>
    </p:spTree>
    <p:extLst>
      <p:ext uri="{BB962C8B-B14F-4D97-AF65-F5344CB8AC3E}">
        <p14:creationId xmlns:p14="http://schemas.microsoft.com/office/powerpoint/2010/main" val="2053877780"/>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控制室值班</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16" name="内容占位符 2"/>
          <p:cNvSpPr txBox="1">
            <a:spLocks/>
          </p:cNvSpPr>
          <p:nvPr/>
        </p:nvSpPr>
        <p:spPr>
          <a:xfrm>
            <a:off x="274678" y="1124744"/>
            <a:ext cx="8862060" cy="558673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1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rPr>
              <a:t>周值班长制度</a:t>
            </a:r>
            <a:endParaRPr lang="en-US" altLang="zh-CN" sz="1800" dirty="0" smtClean="0">
              <a:latin typeface="楷体" panose="02010609060101010101" charset="-122"/>
              <a:ea typeface="楷体" panose="02010609060101010101" charset="-122"/>
              <a:cs typeface="楷体" panose="02010609060101010101" charset="-122"/>
            </a:endParaRPr>
          </a:p>
          <a:p>
            <a:pPr marL="285750" indent="-285750">
              <a:lnSpc>
                <a:spcPct val="11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rPr>
              <a:t>共执行了</a:t>
            </a:r>
            <a:r>
              <a:rPr lang="en-US" altLang="zh-CN" sz="1800" dirty="0" smtClean="0">
                <a:latin typeface="楷体" panose="02010609060101010101" charset="-122"/>
                <a:ea typeface="楷体" panose="02010609060101010101" charset="-122"/>
                <a:cs typeface="楷体" panose="02010609060101010101" charset="-122"/>
              </a:rPr>
              <a:t>5</a:t>
            </a:r>
            <a:r>
              <a:rPr lang="zh-CN" altLang="en-US" sz="1800" dirty="0" smtClean="0">
                <a:latin typeface="楷体" panose="02010609060101010101" charset="-122"/>
                <a:ea typeface="楷体" panose="02010609060101010101" charset="-122"/>
                <a:cs typeface="楷体" panose="02010609060101010101" charset="-122"/>
              </a:rPr>
              <a:t>轮人工排班：</a:t>
            </a:r>
            <a:r>
              <a:rPr lang="zh-CN" altLang="en-US" sz="1800" dirty="0" smtClean="0">
                <a:latin typeface="楷体" panose="02010609060101010101" charset="-122"/>
                <a:ea typeface="楷体" panose="02010609060101010101" charset="-122"/>
                <a:cs typeface="楷体" panose="02010609060101010101" charset="-122"/>
                <a:sym typeface="+mn-ea"/>
              </a:rPr>
              <a:t>分白夜两班；</a:t>
            </a:r>
            <a:endParaRPr lang="en-US" altLang="zh-CN" sz="1800" dirty="0" smtClean="0">
              <a:latin typeface="楷体" panose="02010609060101010101" charset="-122"/>
              <a:ea typeface="楷体" panose="02010609060101010101" charset="-122"/>
              <a:cs typeface="楷体" panose="02010609060101010101" charset="-122"/>
            </a:endParaRPr>
          </a:p>
          <a:p>
            <a:pPr marL="285750" indent="-285750">
              <a:lnSpc>
                <a:spcPct val="110000"/>
              </a:lnSpc>
              <a:spcBef>
                <a:spcPct val="0"/>
              </a:spcBef>
              <a:buFont typeface="Wingdings" panose="05000000000000000000" pitchFamily="2" charset="2"/>
              <a:buChar char="Ø"/>
            </a:pPr>
            <a:endParaRPr lang="en-US" altLang="zh-CN" sz="1800" dirty="0" smtClean="0">
              <a:latin typeface="楷体" panose="02010609060101010101" charset="-122"/>
              <a:ea typeface="楷体" panose="02010609060101010101" charset="-122"/>
              <a:cs typeface="楷体" panose="02010609060101010101" charset="-122"/>
            </a:endParaRPr>
          </a:p>
          <a:p>
            <a:pPr marL="0" indent="0">
              <a:lnSpc>
                <a:spcPct val="110000"/>
              </a:lnSpc>
              <a:spcBef>
                <a:spcPct val="0"/>
              </a:spcBef>
              <a:buFont typeface="Wingdings" panose="05000000000000000000" pitchFamily="2" charset="2"/>
              <a:buNone/>
            </a:pPr>
            <a:endParaRPr lang="en-US" altLang="zh-CN" sz="1800" dirty="0" smtClean="0">
              <a:latin typeface="楷体" panose="02010609060101010101" charset="-122"/>
              <a:ea typeface="楷体" panose="02010609060101010101" charset="-122"/>
              <a:cs typeface="楷体" panose="02010609060101010101" charset="-122"/>
            </a:endParaRPr>
          </a:p>
          <a:p>
            <a:pPr>
              <a:lnSpc>
                <a:spcPct val="110000"/>
              </a:lnSpc>
              <a:spcBef>
                <a:spcPct val="0"/>
              </a:spcBef>
            </a:pPr>
            <a:r>
              <a:rPr lang="zh-CN" altLang="en-US" sz="1800" dirty="0" smtClean="0">
                <a:latin typeface="楷体" panose="02010609060101010101" charset="-122"/>
                <a:ea typeface="楷体" panose="02010609060101010101" charset="-122"/>
                <a:cs typeface="楷体" panose="02010609060101010101" charset="-122"/>
                <a:sym typeface="+mn-ea"/>
              </a:rPr>
              <a:t>值班内容</a:t>
            </a:r>
            <a:endParaRPr lang="en-US" altLang="zh-CN" sz="1800" dirty="0" smtClean="0">
              <a:latin typeface="楷体" panose="02010609060101010101" charset="-122"/>
              <a:ea typeface="楷体" panose="02010609060101010101" charset="-122"/>
              <a:cs typeface="楷体" panose="02010609060101010101" charset="-122"/>
            </a:endParaRPr>
          </a:p>
          <a:p>
            <a:pPr marL="285750" indent="-285750">
              <a:lnSpc>
                <a:spcPct val="13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sym typeface="+mn-ea"/>
              </a:rPr>
              <a:t>与加速器专线电话沟通供停束情况，并与各谱仪及测量室及时交互信息</a:t>
            </a:r>
            <a:endParaRPr lang="zh-CN" altLang="en-US" sz="1800" dirty="0" smtClean="0">
              <a:latin typeface="楷体" panose="02010609060101010101" charset="-122"/>
              <a:ea typeface="楷体" panose="02010609060101010101" charset="-122"/>
              <a:cs typeface="楷体" panose="02010609060101010101" charset="-122"/>
            </a:endParaRPr>
          </a:p>
          <a:p>
            <a:pPr marL="285750" indent="-285750">
              <a:lnSpc>
                <a:spcPct val="13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sym typeface="+mn-ea"/>
              </a:rPr>
              <a:t>监控靶站各系统主要参数</a:t>
            </a:r>
            <a:endParaRPr lang="zh-CN" altLang="en-US" sz="1800" dirty="0" smtClean="0">
              <a:latin typeface="楷体" panose="02010609060101010101" charset="-122"/>
              <a:ea typeface="楷体" panose="02010609060101010101" charset="-122"/>
              <a:cs typeface="楷体" panose="02010609060101010101" charset="-122"/>
            </a:endParaRPr>
          </a:p>
          <a:p>
            <a:pPr marL="285750" indent="-285750">
              <a:lnSpc>
                <a:spcPct val="13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sym typeface="+mn-ea"/>
              </a:rPr>
              <a:t>监控靶站系统报警状态，并及时处理或通报相应的on call人员</a:t>
            </a:r>
            <a:endParaRPr lang="zh-CN" altLang="en-US" sz="1800" dirty="0" smtClean="0">
              <a:latin typeface="楷体" panose="02010609060101010101" charset="-122"/>
              <a:ea typeface="楷体" panose="02010609060101010101" charset="-122"/>
              <a:cs typeface="楷体" panose="02010609060101010101" charset="-122"/>
            </a:endParaRPr>
          </a:p>
          <a:p>
            <a:pPr marL="285750" indent="-285750">
              <a:lnSpc>
                <a:spcPct val="13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sym typeface="+mn-ea"/>
              </a:rPr>
              <a:t>记录靶站各系统及谱仪测量室的每一项系统操作</a:t>
            </a:r>
            <a:endParaRPr lang="zh-CN" altLang="en-US" sz="1800" dirty="0" smtClean="0">
              <a:latin typeface="楷体" panose="02010609060101010101" charset="-122"/>
              <a:ea typeface="楷体" panose="02010609060101010101" charset="-122"/>
              <a:cs typeface="楷体" panose="02010609060101010101" charset="-122"/>
            </a:endParaRPr>
          </a:p>
          <a:p>
            <a:pPr marL="285750" indent="-285750">
              <a:lnSpc>
                <a:spcPct val="13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sym typeface="+mn-ea"/>
              </a:rPr>
              <a:t>定时巡查靶站谱仪大厅</a:t>
            </a:r>
            <a:endParaRPr lang="zh-CN" altLang="en-US" sz="1800" dirty="0" smtClean="0">
              <a:latin typeface="楷体" panose="02010609060101010101" charset="-122"/>
              <a:ea typeface="楷体" panose="02010609060101010101" charset="-122"/>
              <a:cs typeface="楷体" panose="02010609060101010101" charset="-122"/>
            </a:endParaRPr>
          </a:p>
          <a:p>
            <a:pPr marL="285750" indent="-285750">
              <a:lnSpc>
                <a:spcPct val="130000"/>
              </a:lnSpc>
              <a:spcBef>
                <a:spcPct val="0"/>
              </a:spcBef>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sym typeface="+mn-ea"/>
              </a:rPr>
              <a:t>值班长每天以PPT形式记录运行情况</a:t>
            </a:r>
            <a:endParaRPr lang="en-US" altLang="zh-CN" sz="1800" dirty="0" smtClean="0">
              <a:latin typeface="楷体" panose="02010609060101010101" charset="-122"/>
              <a:ea typeface="楷体" panose="02010609060101010101" charset="-122"/>
              <a:cs typeface="楷体" panose="02010609060101010101" charset="-122"/>
              <a:sym typeface="+mn-ea"/>
            </a:endParaRPr>
          </a:p>
          <a:p>
            <a:pPr marL="285750" indent="-285750">
              <a:lnSpc>
                <a:spcPct val="130000"/>
              </a:lnSpc>
              <a:spcBef>
                <a:spcPct val="0"/>
              </a:spcBef>
              <a:buFont typeface="Wingdings" panose="05000000000000000000" pitchFamily="2" charset="2"/>
              <a:buChar char="Ø"/>
            </a:pPr>
            <a:endParaRPr lang="en-US" altLang="zh-CN" sz="1800" dirty="0" smtClean="0">
              <a:latin typeface="楷体" panose="02010609060101010101" charset="-122"/>
              <a:ea typeface="楷体" panose="02010609060101010101" charset="-122"/>
              <a:cs typeface="楷体" panose="02010609060101010101" charset="-122"/>
            </a:endParaRPr>
          </a:p>
          <a:p>
            <a:pPr>
              <a:lnSpc>
                <a:spcPct val="110000"/>
              </a:lnSpc>
              <a:spcBef>
                <a:spcPct val="0"/>
              </a:spcBef>
            </a:pPr>
            <a:r>
              <a:rPr lang="zh-CN" altLang="en-US" sz="1800" dirty="0" smtClean="0">
                <a:latin typeface="楷体" panose="02010609060101010101" charset="-122"/>
                <a:ea typeface="楷体" panose="02010609060101010101" charset="-122"/>
                <a:cs typeface="楷体" panose="02010609060101010101" charset="-122"/>
              </a:rPr>
              <a:t>存在问题</a:t>
            </a:r>
            <a:endParaRPr lang="en-US" altLang="zh-CN" sz="1800" dirty="0" smtClean="0">
              <a:latin typeface="楷体" panose="02010609060101010101" charset="-122"/>
              <a:ea typeface="楷体" panose="02010609060101010101" charset="-122"/>
              <a:cs typeface="楷体" panose="02010609060101010101" charset="-122"/>
            </a:endParaRPr>
          </a:p>
          <a:p>
            <a:pPr>
              <a:lnSpc>
                <a:spcPct val="70000"/>
              </a:lnSpc>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rPr>
              <a:t>值班人员偶尔交接班迟到</a:t>
            </a:r>
            <a:endParaRPr lang="en-US" altLang="zh-CN" sz="1800" dirty="0" smtClean="0">
              <a:latin typeface="楷体" panose="02010609060101010101" charset="-122"/>
              <a:ea typeface="楷体" panose="02010609060101010101" charset="-122"/>
              <a:cs typeface="楷体" panose="02010609060101010101" charset="-122"/>
            </a:endParaRPr>
          </a:p>
          <a:p>
            <a:pPr>
              <a:lnSpc>
                <a:spcPct val="70000"/>
              </a:lnSpc>
              <a:buFont typeface="Wingdings" panose="05000000000000000000" pitchFamily="2" charset="2"/>
              <a:buChar char="Ø"/>
            </a:pPr>
            <a:r>
              <a:rPr lang="zh-CN" altLang="en-US" sz="1800" dirty="0" smtClean="0">
                <a:latin typeface="楷体" panose="02010609060101010101" charset="-122"/>
                <a:ea typeface="楷体" panose="02010609060101010101" charset="-122"/>
                <a:cs typeface="楷体" panose="02010609060101010101" charset="-122"/>
              </a:rPr>
              <a:t>部分值班人员对值班任务及职责不甚了解</a:t>
            </a:r>
            <a:endParaRPr lang="en-US" altLang="zh-CN" sz="1800" dirty="0" smtClean="0">
              <a:latin typeface="楷体" panose="02010609060101010101" charset="-122"/>
              <a:ea typeface="楷体" panose="02010609060101010101" charset="-122"/>
              <a:cs typeface="楷体" panose="02010609060101010101" charset="-122"/>
            </a:endParaRPr>
          </a:p>
          <a:p>
            <a:pPr>
              <a:buFont typeface="Arial" pitchFamily="34" charset="0"/>
              <a:buNone/>
            </a:pPr>
            <a:endParaRPr lang="en-US" altLang="zh-CN" dirty="0" smtClean="0"/>
          </a:p>
          <a:p>
            <a:endParaRPr lang="en-US" altLang="zh-CN" dirty="0" smtClean="0"/>
          </a:p>
          <a:p>
            <a:endParaRPr lang="en-US" altLang="zh-CN" dirty="0" smtClean="0"/>
          </a:p>
          <a:p>
            <a:endParaRPr lang="zh-CN" altLang="en-US" dirty="0"/>
          </a:p>
        </p:txBody>
      </p:sp>
      <p:graphicFrame>
        <p:nvGraphicFramePr>
          <p:cNvPr id="17" name="表格 16"/>
          <p:cNvGraphicFramePr>
            <a:graphicFrameLocks noGrp="1"/>
          </p:cNvGraphicFramePr>
          <p:nvPr>
            <p:extLst>
              <p:ext uri="{D42A27DB-BD31-4B8C-83A1-F6EECF244321}">
                <p14:modId xmlns:p14="http://schemas.microsoft.com/office/powerpoint/2010/main" val="3247388704"/>
              </p:ext>
            </p:extLst>
          </p:nvPr>
        </p:nvGraphicFramePr>
        <p:xfrm>
          <a:off x="4644008" y="980728"/>
          <a:ext cx="4038600" cy="1189675"/>
        </p:xfrm>
        <a:graphic>
          <a:graphicData uri="http://schemas.openxmlformats.org/drawingml/2006/table">
            <a:tbl>
              <a:tblPr firstRow="1" bandRow="1">
                <a:tableStyleId>{5C22544A-7EE6-4342-B048-85BDC9FD1C3A}</a:tableStyleId>
              </a:tblPr>
              <a:tblGrid>
                <a:gridCol w="1009650"/>
                <a:gridCol w="1009650"/>
                <a:gridCol w="1009650"/>
                <a:gridCol w="1009650"/>
              </a:tblGrid>
              <a:tr h="213360">
                <a:tc>
                  <a:txBody>
                    <a:bodyPr/>
                    <a:lstStyle/>
                    <a:p>
                      <a:pPr algn="ctr">
                        <a:spcAft>
                          <a:spcPts val="0"/>
                        </a:spcAft>
                      </a:pPr>
                      <a:r>
                        <a:rPr lang="zh-CN" sz="1400" b="1" kern="100" dirty="0" smtClean="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周期</a:t>
                      </a:r>
                      <a:r>
                        <a:rPr lang="zh-CN" altLang="en-US" sz="1400" b="1" kern="100" dirty="0" smtClean="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（轮）</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FC000"/>
                    </a:solidFill>
                  </a:tcPr>
                </a:tc>
                <a:tc>
                  <a:txBody>
                    <a:bodyPr/>
                    <a:lstStyle/>
                    <a:p>
                      <a:pPr algn="ctr">
                        <a:spcAft>
                          <a:spcPts val="0"/>
                        </a:spcAft>
                      </a:pPr>
                      <a:r>
                        <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每班人数</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FC000"/>
                    </a:solidFill>
                  </a:tcPr>
                </a:tc>
                <a:tc>
                  <a:txBody>
                    <a:bodyPr/>
                    <a:lstStyle/>
                    <a:p>
                      <a:pPr algn="ctr">
                        <a:spcAft>
                          <a:spcPts val="0"/>
                        </a:spcAft>
                      </a:pPr>
                      <a:r>
                        <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职工</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FC000"/>
                    </a:solidFill>
                  </a:tcPr>
                </a:tc>
                <a:tc>
                  <a:txBody>
                    <a:bodyPr/>
                    <a:lstStyle/>
                    <a:p>
                      <a:pPr algn="ctr">
                        <a:spcAft>
                          <a:spcPts val="0"/>
                        </a:spcAft>
                      </a:pPr>
                      <a:r>
                        <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学生</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FC000"/>
                    </a:solidFill>
                  </a:tcPr>
                </a:tc>
              </a:tr>
              <a:tr h="195263">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1</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3</a:t>
                      </a:r>
                      <a:r>
                        <a:rPr lang="zh-CN" sz="1200" kern="100" dirty="0">
                          <a:effectLst/>
                          <a:latin typeface="Calibri" panose="020F0502020204030204" pitchFamily="34" charset="0"/>
                          <a:ea typeface="宋体" panose="02010600030101010101" pitchFamily="2" charset="-122"/>
                          <a:cs typeface="Times New Roman" panose="02020603050405020304" pitchFamily="18" charset="0"/>
                        </a:rPr>
                        <a:t>人制</a:t>
                      </a: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28</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0</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195263">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3</a:t>
                      </a:r>
                      <a:r>
                        <a:rPr lang="zh-CN" sz="1200" kern="100" dirty="0">
                          <a:effectLst/>
                          <a:latin typeface="Calibri" panose="020F0502020204030204" pitchFamily="34" charset="0"/>
                          <a:ea typeface="宋体" panose="02010600030101010101" pitchFamily="2" charset="-122"/>
                          <a:cs typeface="Times New Roman" panose="02020603050405020304" pitchFamily="18" charset="0"/>
                        </a:rPr>
                        <a:t>人制</a:t>
                      </a:r>
                    </a:p>
                  </a:txBody>
                  <a:tcPr marL="68580" marR="68580" marT="0" marB="0"/>
                </a:tc>
                <a:tc>
                  <a:txBody>
                    <a:bodyPr/>
                    <a:lstStyle/>
                    <a:p>
                      <a:pPr algn="ctr">
                        <a:spcAft>
                          <a:spcPts val="0"/>
                        </a:spcAft>
                      </a:pPr>
                      <a:r>
                        <a:rPr lang="en-US" sz="1200" kern="100">
                          <a:effectLst/>
                          <a:latin typeface="Calibri" panose="020F0502020204030204" pitchFamily="34" charset="0"/>
                          <a:ea typeface="宋体" panose="02010600030101010101" pitchFamily="2" charset="-122"/>
                          <a:cs typeface="Times New Roman" panose="02020603050405020304" pitchFamily="18" charset="0"/>
                        </a:rPr>
                        <a:t>97</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a:effectLst/>
                          <a:latin typeface="Calibri" panose="020F0502020204030204" pitchFamily="34" charset="0"/>
                          <a:ea typeface="宋体" panose="02010600030101010101" pitchFamily="2" charset="-122"/>
                          <a:cs typeface="Times New Roman" panose="02020603050405020304" pitchFamily="18" charset="0"/>
                        </a:rPr>
                        <a:t>21</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195263">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3</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3</a:t>
                      </a:r>
                      <a:r>
                        <a:rPr lang="zh-CN" sz="1200" kern="100" dirty="0">
                          <a:effectLst/>
                          <a:latin typeface="Calibri" panose="020F0502020204030204" pitchFamily="34" charset="0"/>
                          <a:ea typeface="宋体" panose="02010600030101010101" pitchFamily="2" charset="-122"/>
                          <a:cs typeface="Times New Roman" panose="02020603050405020304" pitchFamily="18" charset="0"/>
                        </a:rPr>
                        <a:t>人制</a:t>
                      </a:r>
                    </a:p>
                  </a:txBody>
                  <a:tcPr marL="68580" marR="68580" marT="0" marB="0"/>
                </a:tc>
                <a:tc>
                  <a:txBody>
                    <a:bodyPr/>
                    <a:lstStyle/>
                    <a:p>
                      <a:pPr algn="ctr">
                        <a:spcAft>
                          <a:spcPts val="0"/>
                        </a:spcAft>
                      </a:pPr>
                      <a:r>
                        <a:rPr lang="en-US" sz="1200" kern="100">
                          <a:effectLst/>
                          <a:latin typeface="Calibri" panose="020F0502020204030204" pitchFamily="34" charset="0"/>
                          <a:ea typeface="宋体" panose="02010600030101010101" pitchFamily="2" charset="-122"/>
                          <a:cs typeface="Times New Roman" panose="02020603050405020304" pitchFamily="18" charset="0"/>
                        </a:rPr>
                        <a:t>94</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a:effectLst/>
                          <a:latin typeface="Calibri" panose="020F0502020204030204" pitchFamily="34" charset="0"/>
                          <a:ea typeface="宋体" panose="02010600030101010101" pitchFamily="2" charset="-122"/>
                          <a:cs typeface="Times New Roman" panose="02020603050405020304" pitchFamily="18" charset="0"/>
                        </a:rPr>
                        <a:t>13</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195263">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4</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2</a:t>
                      </a:r>
                      <a:r>
                        <a:rPr lang="zh-CN" sz="1200" kern="100" dirty="0">
                          <a:effectLst/>
                          <a:latin typeface="Calibri" panose="020F0502020204030204" pitchFamily="34" charset="0"/>
                          <a:ea typeface="宋体" panose="02010600030101010101" pitchFamily="2" charset="-122"/>
                          <a:cs typeface="Times New Roman" panose="02020603050405020304" pitchFamily="18" charset="0"/>
                        </a:rPr>
                        <a:t>人制</a:t>
                      </a: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94</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13</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195263">
                <a:tc>
                  <a:txBody>
                    <a:bodyPr/>
                    <a:lstStyle/>
                    <a:p>
                      <a:pPr algn="ctr">
                        <a:spcAft>
                          <a:spcPts val="0"/>
                        </a:spcAft>
                      </a:pPr>
                      <a:r>
                        <a:rPr lang="en-US" sz="1200" kern="100">
                          <a:effectLst/>
                          <a:latin typeface="Calibri" panose="020F0502020204030204" pitchFamily="34" charset="0"/>
                          <a:ea typeface="宋体" panose="02010600030101010101" pitchFamily="2" charset="-122"/>
                          <a:cs typeface="Times New Roman" panose="02020603050405020304" pitchFamily="18" charset="0"/>
                        </a:rPr>
                        <a:t>5</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2</a:t>
                      </a:r>
                      <a:r>
                        <a:rPr lang="zh-CN" sz="1200" kern="100" dirty="0">
                          <a:effectLst/>
                          <a:latin typeface="Calibri" panose="020F0502020204030204" pitchFamily="34" charset="0"/>
                          <a:ea typeface="宋体" panose="02010600030101010101" pitchFamily="2" charset="-122"/>
                          <a:cs typeface="Times New Roman" panose="02020603050405020304" pitchFamily="18" charset="0"/>
                        </a:rPr>
                        <a:t>人制</a:t>
                      </a: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94</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Calibri" panose="020F0502020204030204" pitchFamily="34" charset="0"/>
                          <a:ea typeface="宋体" panose="02010600030101010101" pitchFamily="2" charset="-122"/>
                          <a:cs typeface="Times New Roman" panose="02020603050405020304" pitchFamily="18" charset="0"/>
                        </a:rPr>
                        <a:t>14</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84964886"/>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辐射安全</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瞬发辐射</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8" name="TextBox 5"/>
          <p:cNvSpPr txBox="1"/>
          <p:nvPr/>
        </p:nvSpPr>
        <p:spPr>
          <a:xfrm>
            <a:off x="2628284" y="904016"/>
            <a:ext cx="4273650" cy="337185"/>
          </a:xfrm>
          <a:prstGeom prst="rect">
            <a:avLst/>
          </a:prstGeom>
          <a:noFill/>
        </p:spPr>
        <p:txBody>
          <a:bodyPr wrap="square" rtlCol="0">
            <a:spAutoFit/>
          </a:bodyPr>
          <a:lstStyle/>
          <a:p>
            <a:r>
              <a:rPr lang="zh-CN" altLang="en-US" sz="1600" dirty="0" smtClean="0">
                <a:latin typeface="楷体" panose="02010609060101010101" charset="-122"/>
                <a:ea typeface="楷体" panose="02010609060101010101" charset="-122"/>
              </a:rPr>
              <a:t>三台谱仪和三个临时测量室</a:t>
            </a:r>
            <a:r>
              <a:rPr lang="zh-CN" altLang="zh-CN" sz="1600" dirty="0" smtClean="0">
                <a:latin typeface="楷体" panose="02010609060101010101" charset="-122"/>
                <a:ea typeface="楷体" panose="02010609060101010101" charset="-122"/>
              </a:rPr>
              <a:t>剂量率</a:t>
            </a:r>
            <a:r>
              <a:rPr lang="zh-CN" altLang="zh-CN" sz="1600" dirty="0">
                <a:latin typeface="楷体" panose="02010609060101010101" charset="-122"/>
                <a:ea typeface="楷体" panose="02010609060101010101" charset="-122"/>
              </a:rPr>
              <a:t>测量</a:t>
            </a:r>
            <a:r>
              <a:rPr lang="zh-CN" altLang="zh-CN" sz="1600" dirty="0" smtClean="0">
                <a:latin typeface="楷体" panose="02010609060101010101" charset="-122"/>
                <a:ea typeface="楷体" panose="02010609060101010101" charset="-122"/>
              </a:rPr>
              <a:t>值</a:t>
            </a:r>
            <a:endParaRPr lang="zh-CN" altLang="en-US" sz="1600" dirty="0">
              <a:latin typeface="楷体" panose="02010609060101010101" charset="-122"/>
              <a:ea typeface="楷体" panose="02010609060101010101" charset="-122"/>
              <a:cs typeface="Times New Roman" panose="02020603050405020304" pitchFamily="18" charset="0"/>
            </a:endParaRPr>
          </a:p>
        </p:txBody>
      </p:sp>
      <p:graphicFrame>
        <p:nvGraphicFramePr>
          <p:cNvPr id="9" name="内容占位符 2"/>
          <p:cNvGraphicFramePr>
            <a:graphicFrameLocks/>
          </p:cNvGraphicFramePr>
          <p:nvPr/>
        </p:nvGraphicFramePr>
        <p:xfrm>
          <a:off x="939850" y="1322558"/>
          <a:ext cx="7344815" cy="5316721"/>
        </p:xfrm>
        <a:graphic>
          <a:graphicData uri="http://schemas.openxmlformats.org/drawingml/2006/table">
            <a:tbl>
              <a:tblPr firstRow="1" firstCol="1" bandRow="1">
                <a:tableStyleId>{5DA37D80-6434-44D0-A028-1B22A696006F}</a:tableStyleId>
              </a:tblPr>
              <a:tblGrid>
                <a:gridCol w="1638510"/>
                <a:gridCol w="1638510"/>
                <a:gridCol w="1269535"/>
                <a:gridCol w="1399130"/>
                <a:gridCol w="1399130"/>
              </a:tblGrid>
              <a:tr h="364490">
                <a:tc>
                  <a:txBody>
                    <a:bodyPr/>
                    <a:lstStyle/>
                    <a:p>
                      <a:pPr algn="ctr">
                        <a:spcAft>
                          <a:spcPts val="0"/>
                        </a:spcAft>
                      </a:pPr>
                      <a:r>
                        <a:rPr lang="zh-CN" sz="1400" kern="100" dirty="0">
                          <a:effectLst/>
                          <a:latin typeface="Times New Roman" panose="02020603050405020304" pitchFamily="18" charset="0"/>
                          <a:cs typeface="Times New Roman" panose="02020603050405020304" pitchFamily="18" charset="0"/>
                        </a:rPr>
                        <a:t>谱仪</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400" kern="100" dirty="0">
                          <a:effectLst/>
                          <a:latin typeface="Times New Roman" panose="02020603050405020304" pitchFamily="18" charset="0"/>
                          <a:cs typeface="Times New Roman" panose="02020603050405020304" pitchFamily="18" charset="0"/>
                        </a:rPr>
                        <a:t>测量位置</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400" kern="100" dirty="0">
                          <a:effectLst/>
                          <a:latin typeface="Times New Roman" panose="02020603050405020304" pitchFamily="18" charset="0"/>
                          <a:cs typeface="Times New Roman" panose="02020603050405020304" pitchFamily="18" charset="0"/>
                        </a:rPr>
                        <a:t>测量状态</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400" kern="100" dirty="0">
                          <a:effectLst/>
                          <a:latin typeface="Times New Roman" panose="02020603050405020304" pitchFamily="18" charset="0"/>
                          <a:cs typeface="Times New Roman" panose="02020603050405020304" pitchFamily="18" charset="0"/>
                        </a:rPr>
                        <a:t>中子剂量率</a:t>
                      </a:r>
                    </a:p>
                    <a:p>
                      <a:pPr algn="ctr">
                        <a:spcAft>
                          <a:spcPts val="0"/>
                        </a:spcAft>
                      </a:pPr>
                      <a:r>
                        <a:rPr lang="zh-CN" sz="1400" kern="100" dirty="0">
                          <a:effectLst/>
                          <a:latin typeface="Times New Roman" panose="02020603050405020304" pitchFamily="18" charset="0"/>
                          <a:cs typeface="Times New Roman" panose="02020603050405020304" pitchFamily="18" charset="0"/>
                        </a:rPr>
                        <a:t>（</a:t>
                      </a:r>
                      <a:r>
                        <a:rPr lang="el-GR" sz="1400" kern="100" dirty="0">
                          <a:effectLst/>
                          <a:latin typeface="Times New Roman" panose="02020603050405020304" pitchFamily="18" charset="0"/>
                          <a:cs typeface="Times New Roman" panose="02020603050405020304" pitchFamily="18" charset="0"/>
                        </a:rPr>
                        <a:t>μ</a:t>
                      </a:r>
                      <a:r>
                        <a:rPr lang="en-US" sz="1400" kern="100" dirty="0">
                          <a:effectLst/>
                          <a:latin typeface="Times New Roman" panose="02020603050405020304" pitchFamily="18" charset="0"/>
                          <a:cs typeface="Times New Roman" panose="02020603050405020304" pitchFamily="18" charset="0"/>
                        </a:rPr>
                        <a:t>Sv/h</a:t>
                      </a:r>
                      <a:r>
                        <a:rPr lang="zh-CN" sz="1400" kern="100" dirty="0">
                          <a:effectLst/>
                          <a:latin typeface="Times New Roman" panose="02020603050405020304" pitchFamily="18" charset="0"/>
                          <a:cs typeface="Times New Roman" panose="02020603050405020304" pitchFamily="18" charset="0"/>
                        </a:rPr>
                        <a: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Gamma</a:t>
                      </a:r>
                      <a:r>
                        <a:rPr lang="zh-CN" sz="1400" kern="100" dirty="0">
                          <a:effectLst/>
                          <a:latin typeface="Times New Roman" panose="02020603050405020304" pitchFamily="18" charset="0"/>
                          <a:cs typeface="Times New Roman" panose="02020603050405020304" pitchFamily="18" charset="0"/>
                        </a:rPr>
                        <a:t>剂量率</a:t>
                      </a:r>
                    </a:p>
                    <a:p>
                      <a:pPr algn="ctr">
                        <a:spcAft>
                          <a:spcPts val="0"/>
                        </a:spcAft>
                      </a:pPr>
                      <a:r>
                        <a:rPr lang="zh-CN" sz="1400" kern="100" dirty="0">
                          <a:effectLst/>
                          <a:latin typeface="Times New Roman" panose="02020603050405020304" pitchFamily="18" charset="0"/>
                          <a:cs typeface="Times New Roman" panose="02020603050405020304" pitchFamily="18" charset="0"/>
                        </a:rPr>
                        <a:t>（</a:t>
                      </a:r>
                      <a:r>
                        <a:rPr lang="el-GR" sz="1400" kern="100" dirty="0">
                          <a:effectLst/>
                          <a:latin typeface="Times New Roman" panose="02020603050405020304" pitchFamily="18" charset="0"/>
                          <a:cs typeface="Times New Roman" panose="02020603050405020304" pitchFamily="18" charset="0"/>
                        </a:rPr>
                        <a:t>μ</a:t>
                      </a:r>
                      <a:r>
                        <a:rPr lang="en-US" sz="1400" kern="100" dirty="0">
                          <a:effectLst/>
                          <a:latin typeface="Times New Roman" panose="02020603050405020304" pitchFamily="18" charset="0"/>
                          <a:cs typeface="Times New Roman" panose="02020603050405020304" pitchFamily="18" charset="0"/>
                        </a:rPr>
                        <a:t>Sv/h</a:t>
                      </a:r>
                      <a:r>
                        <a:rPr lang="zh-CN" sz="1400" kern="100" dirty="0">
                          <a:effectLst/>
                          <a:latin typeface="Times New Roman" panose="02020603050405020304" pitchFamily="18" charset="0"/>
                          <a:cs typeface="Times New Roman" panose="02020603050405020304" pitchFamily="18" charset="0"/>
                        </a:rPr>
                        <a: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63855">
                <a:tc rowSpan="3">
                  <a:txBody>
                    <a:bodyPr/>
                    <a:lstStyle/>
                    <a:p>
                      <a:pPr algn="ctr">
                        <a:spcAft>
                          <a:spcPts val="0"/>
                        </a:spcAft>
                      </a:pPr>
                      <a:r>
                        <a:rPr lang="zh-CN" sz="1400" kern="100" dirty="0">
                          <a:effectLst/>
                          <a:latin typeface="Times New Roman" panose="02020603050405020304" pitchFamily="18" charset="0"/>
                          <a:cs typeface="Times New Roman" panose="02020603050405020304" pitchFamily="18" charset="0"/>
                        </a:rPr>
                        <a:t>多功能反射谱仪</a:t>
                      </a:r>
                    </a:p>
                    <a:p>
                      <a:pPr algn="ctr">
                        <a:spcAft>
                          <a:spcPts val="0"/>
                        </a:spcAft>
                      </a:pP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MR</a:t>
                      </a:r>
                      <a:r>
                        <a:rPr lang="zh-CN" sz="1400" kern="100" dirty="0">
                          <a:effectLst/>
                          <a:latin typeface="Times New Roman" panose="02020603050405020304" pitchFamily="18" charset="0"/>
                          <a:cs typeface="Times New Roman" panose="02020603050405020304" pitchFamily="18" charset="0"/>
                        </a:rPr>
                        <a: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200" kern="100" dirty="0">
                          <a:effectLst/>
                          <a:latin typeface="Times New Roman" panose="02020603050405020304" pitchFamily="18" charset="0"/>
                          <a:cs typeface="Times New Roman" panose="02020603050405020304" pitchFamily="18" charset="0"/>
                        </a:rPr>
                        <a:t>样品位置</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Shutter1</a:t>
                      </a:r>
                      <a:r>
                        <a:rPr lang="zh-CN" sz="1200" kern="100">
                          <a:effectLst/>
                          <a:latin typeface="Times New Roman" panose="02020603050405020304" pitchFamily="18" charset="0"/>
                          <a:cs typeface="Times New Roman" panose="02020603050405020304" pitchFamily="18" charset="0"/>
                        </a:rPr>
                        <a:t>：开</a:t>
                      </a:r>
                    </a:p>
                    <a:p>
                      <a:pPr algn="ctr">
                        <a:spcAft>
                          <a:spcPts val="0"/>
                        </a:spcAft>
                      </a:pPr>
                      <a:r>
                        <a:rPr lang="en-US" sz="1200" kern="100">
                          <a:effectLst/>
                          <a:latin typeface="Times New Roman" panose="02020603050405020304" pitchFamily="18" charset="0"/>
                          <a:cs typeface="Times New Roman" panose="02020603050405020304" pitchFamily="18" charset="0"/>
                        </a:rPr>
                        <a:t>Shutter2</a:t>
                      </a:r>
                      <a:r>
                        <a:rPr lang="zh-CN" sz="1200" kern="100">
                          <a:effectLst/>
                          <a:latin typeface="Times New Roman" panose="02020603050405020304" pitchFamily="18" charset="0"/>
                          <a:cs typeface="Times New Roman" panose="02020603050405020304" pitchFamily="18" charset="0"/>
                        </a:rPr>
                        <a:t>：关</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0.07</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0.17</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84810">
                <a:tc vMerge="1">
                  <a:txBody>
                    <a:bodyPr/>
                    <a:lstStyle/>
                    <a:p>
                      <a:endParaRPr lang="zh-CN"/>
                    </a:p>
                  </a:txBody>
                  <a:tcPr/>
                </a:tc>
                <a:tc>
                  <a:txBody>
                    <a:bodyPr/>
                    <a:lstStyle/>
                    <a:p>
                      <a:pPr algn="ctr">
                        <a:spcAft>
                          <a:spcPts val="0"/>
                        </a:spcAft>
                      </a:pPr>
                      <a:r>
                        <a:rPr lang="zh-CN" sz="1200" kern="100" dirty="0">
                          <a:effectLst/>
                          <a:latin typeface="Times New Roman" panose="02020603050405020304" pitchFamily="18" charset="0"/>
                          <a:cs typeface="Times New Roman" panose="02020603050405020304" pitchFamily="18" charset="0"/>
                        </a:rPr>
                        <a:t>散射室门外</a:t>
                      </a:r>
                    </a:p>
                    <a:p>
                      <a:pPr algn="ctr">
                        <a:spcAft>
                          <a:spcPts val="0"/>
                        </a:spcAft>
                      </a:pPr>
                      <a:r>
                        <a:rPr lang="zh-CN" sz="1200" kern="100" dirty="0">
                          <a:effectLst/>
                          <a:latin typeface="Times New Roman" panose="02020603050405020304" pitchFamily="18" charset="0"/>
                          <a:cs typeface="Times New Roman" panose="02020603050405020304" pitchFamily="18" charset="0"/>
                        </a:rPr>
                        <a:t>（门关闭）</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p>
                    <a:p>
                      <a:pPr algn="ctr">
                        <a:spcAft>
                          <a:spcPts val="0"/>
                        </a:spcAft>
                      </a:pPr>
                      <a:r>
                        <a:rPr lang="en-US" sz="1200" kern="100" dirty="0">
                          <a:effectLst/>
                          <a:latin typeface="Times New Roman" panose="02020603050405020304" pitchFamily="18" charset="0"/>
                          <a:cs typeface="Times New Roman" panose="02020603050405020304" pitchFamily="18" charset="0"/>
                        </a:rPr>
                        <a:t>Shutter2</a:t>
                      </a:r>
                      <a:r>
                        <a:rPr lang="zh-CN" sz="1200" kern="100" dirty="0">
                          <a:effectLst/>
                          <a:latin typeface="Times New Roman" panose="02020603050405020304" pitchFamily="18" charset="0"/>
                          <a:cs typeface="Times New Roman" panose="02020603050405020304" pitchFamily="18" charset="0"/>
                        </a:rPr>
                        <a:t>：开</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0.03</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0.20</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42900">
                <a:tc vMerge="1">
                  <a:txBody>
                    <a:bodyPr/>
                    <a:lstStyle/>
                    <a:p>
                      <a:endParaRPr lang="zh-CN"/>
                    </a:p>
                  </a:txBody>
                  <a:tcPr/>
                </a:tc>
                <a:tc>
                  <a:txBody>
                    <a:bodyPr/>
                    <a:lstStyle/>
                    <a:p>
                      <a:pPr algn="ctr">
                        <a:spcAft>
                          <a:spcPts val="0"/>
                        </a:spcAft>
                      </a:pPr>
                      <a:r>
                        <a:rPr lang="zh-CN" sz="1200" kern="100" dirty="0">
                          <a:effectLst/>
                          <a:latin typeface="Times New Roman" panose="02020603050405020304" pitchFamily="18" charset="0"/>
                          <a:cs typeface="Times New Roman" panose="02020603050405020304" pitchFamily="18" charset="0"/>
                        </a:rPr>
                        <a:t>第二</a:t>
                      </a:r>
                      <a:r>
                        <a:rPr lang="en-US" sz="1200" kern="100" dirty="0">
                          <a:effectLst/>
                          <a:latin typeface="Times New Roman" panose="02020603050405020304" pitchFamily="18" charset="0"/>
                          <a:cs typeface="Times New Roman" panose="02020603050405020304" pitchFamily="18" charset="0"/>
                        </a:rPr>
                        <a:t>shutter</a:t>
                      </a:r>
                      <a:r>
                        <a:rPr lang="zh-CN" sz="1200" kern="100" dirty="0">
                          <a:effectLst/>
                          <a:latin typeface="Times New Roman" panose="02020603050405020304" pitchFamily="18" charset="0"/>
                          <a:cs typeface="Times New Roman" panose="02020603050405020304" pitchFamily="18" charset="0"/>
                        </a:rPr>
                        <a:t>屏蔽体外</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p>
                    <a:p>
                      <a:pPr algn="ctr">
                        <a:spcAft>
                          <a:spcPts val="0"/>
                        </a:spcAft>
                      </a:pPr>
                      <a:r>
                        <a:rPr lang="en-US" sz="1200" kern="100" dirty="0">
                          <a:effectLst/>
                          <a:latin typeface="Times New Roman" panose="02020603050405020304" pitchFamily="18" charset="0"/>
                          <a:cs typeface="Times New Roman" panose="02020603050405020304" pitchFamily="18" charset="0"/>
                        </a:rPr>
                        <a:t>Shutter2</a:t>
                      </a:r>
                      <a:r>
                        <a:rPr lang="zh-CN" sz="1200" kern="100" dirty="0">
                          <a:effectLst/>
                          <a:latin typeface="Times New Roman" panose="02020603050405020304" pitchFamily="18" charset="0"/>
                          <a:cs typeface="Times New Roman" panose="02020603050405020304" pitchFamily="18" charset="0"/>
                        </a:rPr>
                        <a:t>：关</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0.11</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0.23</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84810">
                <a:tc rowSpan="3">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 </a:t>
                      </a:r>
                      <a:endParaRPr lang="zh-CN" sz="1400" kern="100" dirty="0">
                        <a:effectLst/>
                        <a:latin typeface="Times New Roman" panose="02020603050405020304" pitchFamily="18" charset="0"/>
                        <a:cs typeface="Times New Roman" panose="02020603050405020304" pitchFamily="18" charset="0"/>
                      </a:endParaRPr>
                    </a:p>
                    <a:p>
                      <a:pPr algn="ctr">
                        <a:spcAft>
                          <a:spcPts val="0"/>
                        </a:spcAft>
                      </a:pPr>
                      <a:r>
                        <a:rPr lang="zh-CN" sz="1400" kern="100" dirty="0">
                          <a:effectLst/>
                          <a:latin typeface="Times New Roman" panose="02020603050405020304" pitchFamily="18" charset="0"/>
                          <a:cs typeface="Times New Roman" panose="02020603050405020304" pitchFamily="18" charset="0"/>
                        </a:rPr>
                        <a:t>小角散射谱仪</a:t>
                      </a:r>
                    </a:p>
                    <a:p>
                      <a:pPr algn="ctr">
                        <a:spcAft>
                          <a:spcPts val="0"/>
                        </a:spcAft>
                      </a:pP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SANS</a:t>
                      </a:r>
                      <a:r>
                        <a:rPr lang="zh-CN" sz="1400" kern="100" dirty="0">
                          <a:effectLst/>
                          <a:latin typeface="Times New Roman" panose="02020603050405020304" pitchFamily="18" charset="0"/>
                          <a:cs typeface="Times New Roman" panose="02020603050405020304" pitchFamily="18" charset="0"/>
                        </a:rPr>
                        <a: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200" kern="100" dirty="0">
                          <a:effectLst/>
                          <a:latin typeface="Times New Roman" panose="02020603050405020304" pitchFamily="18" charset="0"/>
                          <a:cs typeface="Times New Roman" panose="02020603050405020304" pitchFamily="18" charset="0"/>
                        </a:rPr>
                        <a:t>样品位置</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Shutter1</a:t>
                      </a:r>
                      <a:r>
                        <a:rPr lang="zh-CN" sz="1200" kern="100">
                          <a:effectLst/>
                          <a:latin typeface="Times New Roman" panose="02020603050405020304" pitchFamily="18" charset="0"/>
                          <a:cs typeface="Times New Roman" panose="02020603050405020304" pitchFamily="18" charset="0"/>
                        </a:rPr>
                        <a:t>：关</a:t>
                      </a:r>
                    </a:p>
                    <a:p>
                      <a:pPr algn="ctr">
                        <a:spcAft>
                          <a:spcPts val="0"/>
                        </a:spcAft>
                      </a:pPr>
                      <a:r>
                        <a:rPr lang="en-US" sz="1200" kern="100">
                          <a:effectLst/>
                          <a:latin typeface="Times New Roman" panose="02020603050405020304" pitchFamily="18" charset="0"/>
                          <a:cs typeface="Times New Roman" panose="02020603050405020304" pitchFamily="18" charset="0"/>
                        </a:rPr>
                        <a:t>T0</a:t>
                      </a:r>
                      <a:r>
                        <a:rPr lang="zh-CN" sz="1200" kern="100">
                          <a:effectLst/>
                          <a:latin typeface="Times New Roman" panose="02020603050405020304" pitchFamily="18" charset="0"/>
                          <a:cs typeface="Times New Roman" panose="02020603050405020304" pitchFamily="18" charset="0"/>
                        </a:rPr>
                        <a:t>阻挡块：开</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0.04</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0.18</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64490">
                <a:tc vMerge="1">
                  <a:txBody>
                    <a:bodyPr/>
                    <a:lstStyle/>
                    <a:p>
                      <a:endParaRPr lang="zh-CN"/>
                    </a:p>
                  </a:txBody>
                  <a:tcPr/>
                </a:tc>
                <a:tc>
                  <a:txBody>
                    <a:bodyPr/>
                    <a:lstStyle/>
                    <a:p>
                      <a:pPr algn="ctr">
                        <a:spcAft>
                          <a:spcPts val="0"/>
                        </a:spcAft>
                      </a:pPr>
                      <a:r>
                        <a:rPr lang="zh-CN" sz="1200" kern="100" dirty="0">
                          <a:effectLst/>
                          <a:latin typeface="Times New Roman" panose="02020603050405020304" pitchFamily="18" charset="0"/>
                          <a:cs typeface="Times New Roman" panose="02020603050405020304" pitchFamily="18" charset="0"/>
                        </a:rPr>
                        <a:t>散射室门外</a:t>
                      </a:r>
                    </a:p>
                    <a:p>
                      <a:pPr algn="ctr">
                        <a:spcAft>
                          <a:spcPts val="0"/>
                        </a:spcAft>
                      </a:pPr>
                      <a:r>
                        <a:rPr lang="zh-CN" sz="1200" kern="100" dirty="0">
                          <a:effectLst/>
                          <a:latin typeface="Times New Roman" panose="02020603050405020304" pitchFamily="18" charset="0"/>
                          <a:cs typeface="Times New Roman" panose="02020603050405020304" pitchFamily="18" charset="0"/>
                        </a:rPr>
                        <a:t>（门关闭）</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p>
                    <a:p>
                      <a:pPr algn="ctr">
                        <a:spcAft>
                          <a:spcPts val="0"/>
                        </a:spcAft>
                      </a:pPr>
                      <a:r>
                        <a:rPr lang="en-US" sz="1200" kern="100" dirty="0">
                          <a:effectLst/>
                          <a:latin typeface="Times New Roman" panose="02020603050405020304" pitchFamily="18" charset="0"/>
                          <a:cs typeface="Times New Roman" panose="02020603050405020304" pitchFamily="18" charset="0"/>
                        </a:rPr>
                        <a:t>T0</a:t>
                      </a:r>
                      <a:r>
                        <a:rPr lang="zh-CN" sz="1200" kern="100" dirty="0">
                          <a:effectLst/>
                          <a:latin typeface="Times New Roman" panose="02020603050405020304" pitchFamily="18" charset="0"/>
                          <a:cs typeface="Times New Roman" panose="02020603050405020304" pitchFamily="18" charset="0"/>
                        </a:rPr>
                        <a:t>阻挡块：开</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0.03</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0.19</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63855">
                <a:tc vMerge="1">
                  <a:txBody>
                    <a:bodyPr/>
                    <a:lstStyle/>
                    <a:p>
                      <a:endParaRPr lang="zh-CN"/>
                    </a:p>
                  </a:txBody>
                  <a:tcP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T0</a:t>
                      </a:r>
                      <a:r>
                        <a:rPr lang="zh-CN" sz="1200" kern="100">
                          <a:effectLst/>
                          <a:latin typeface="Times New Roman" panose="02020603050405020304" pitchFamily="18" charset="0"/>
                          <a:cs typeface="Times New Roman" panose="02020603050405020304" pitchFamily="18" charset="0"/>
                        </a:rPr>
                        <a:t>屏蔽与</a:t>
                      </a:r>
                      <a:r>
                        <a:rPr lang="en-US" sz="1200" kern="100">
                          <a:effectLst/>
                          <a:latin typeface="Times New Roman" panose="02020603050405020304" pitchFamily="18" charset="0"/>
                          <a:cs typeface="Times New Roman" panose="02020603050405020304" pitchFamily="18" charset="0"/>
                        </a:rPr>
                        <a:t>MR</a:t>
                      </a:r>
                      <a:r>
                        <a:rPr lang="zh-CN" sz="1200" kern="100">
                          <a:effectLst/>
                          <a:latin typeface="Times New Roman" panose="02020603050405020304" pitchFamily="18" charset="0"/>
                          <a:cs typeface="Times New Roman" panose="02020603050405020304" pitchFamily="18" charset="0"/>
                        </a:rPr>
                        <a:t>谱仪屏蔽连接处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p>
                    <a:p>
                      <a:pPr algn="ctr">
                        <a:spcAft>
                          <a:spcPts val="0"/>
                        </a:spcAft>
                      </a:pPr>
                      <a:r>
                        <a:rPr lang="en-US" sz="1200" kern="100" dirty="0">
                          <a:effectLst/>
                          <a:latin typeface="Times New Roman" panose="02020603050405020304" pitchFamily="18" charset="0"/>
                          <a:cs typeface="Times New Roman" panose="02020603050405020304" pitchFamily="18" charset="0"/>
                        </a:rPr>
                        <a:t>T0</a:t>
                      </a:r>
                      <a:r>
                        <a:rPr lang="zh-CN" sz="1200" kern="100" dirty="0">
                          <a:effectLst/>
                          <a:latin typeface="Times New Roman" panose="02020603050405020304" pitchFamily="18" charset="0"/>
                          <a:cs typeface="Times New Roman" panose="02020603050405020304" pitchFamily="18" charset="0"/>
                        </a:rPr>
                        <a:t>阻挡块：关</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0.06</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0.17</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342900">
                <a:tc rowSpan="3">
                  <a:txBody>
                    <a:bodyPr/>
                    <a:lstStyle/>
                    <a:p>
                      <a:pPr algn="ctr">
                        <a:spcAft>
                          <a:spcPts val="0"/>
                        </a:spcAft>
                      </a:pPr>
                      <a:r>
                        <a:rPr lang="zh-CN" sz="1400" kern="100" dirty="0">
                          <a:effectLst/>
                          <a:latin typeface="Times New Roman" panose="02020603050405020304" pitchFamily="18" charset="0"/>
                          <a:cs typeface="Times New Roman" panose="02020603050405020304" pitchFamily="18" charset="0"/>
                        </a:rPr>
                        <a:t>多功能粉末衍射谱仪</a:t>
                      </a:r>
                    </a:p>
                    <a:p>
                      <a:pPr algn="ctr">
                        <a:spcAft>
                          <a:spcPts val="0"/>
                        </a:spcAft>
                      </a:pP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GPPD</a:t>
                      </a:r>
                      <a:r>
                        <a:rPr lang="zh-CN" sz="1400" kern="100" dirty="0">
                          <a:effectLst/>
                          <a:latin typeface="Times New Roman" panose="02020603050405020304" pitchFamily="18" charset="0"/>
                          <a:cs typeface="Times New Roman" panose="02020603050405020304" pitchFamily="18" charset="0"/>
                        </a:rPr>
                        <a: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散射室导管出口处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：关</a:t>
                      </a:r>
                    </a:p>
                    <a:p>
                      <a:pPr algn="ctr">
                        <a:spcAft>
                          <a:spcPts val="0"/>
                        </a:spcAft>
                      </a:pPr>
                      <a:r>
                        <a:rPr lang="en-US" sz="1200" kern="100" dirty="0">
                          <a:effectLst/>
                          <a:latin typeface="Times New Roman" panose="02020603050405020304" pitchFamily="18" charset="0"/>
                          <a:cs typeface="Times New Roman" panose="02020603050405020304" pitchFamily="18" charset="0"/>
                        </a:rPr>
                        <a:t>T0</a:t>
                      </a:r>
                      <a:r>
                        <a:rPr lang="zh-CN" sz="1200" kern="100" dirty="0">
                          <a:effectLst/>
                          <a:latin typeface="Times New Roman" panose="02020603050405020304" pitchFamily="18" charset="0"/>
                          <a:cs typeface="Times New Roman" panose="02020603050405020304" pitchFamily="18" charset="0"/>
                        </a:rPr>
                        <a:t>阻挡块：开</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0.06</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0.22</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458317">
                <a:tc vMerge="1">
                  <a:txBody>
                    <a:bodyPr/>
                    <a:lstStyle/>
                    <a:p>
                      <a:endParaRPr lang="zh-CN"/>
                    </a:p>
                  </a:txBody>
                  <a:tcPr/>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散射室门外</a:t>
                      </a:r>
                    </a:p>
                    <a:p>
                      <a:pPr algn="ctr">
                        <a:spcAft>
                          <a:spcPts val="0"/>
                        </a:spcAft>
                      </a:pPr>
                      <a:r>
                        <a:rPr lang="zh-CN" sz="1200" kern="100">
                          <a:effectLst/>
                          <a:latin typeface="Times New Roman" panose="02020603050405020304" pitchFamily="18" charset="0"/>
                          <a:cs typeface="Times New Roman" panose="02020603050405020304" pitchFamily="18" charset="0"/>
                        </a:rPr>
                        <a:t>（门关闭）</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p>
                    <a:p>
                      <a:pPr algn="ctr">
                        <a:spcAft>
                          <a:spcPts val="0"/>
                        </a:spcAft>
                      </a:pPr>
                      <a:r>
                        <a:rPr lang="en-US" sz="1200" kern="100" dirty="0">
                          <a:effectLst/>
                          <a:latin typeface="Times New Roman" panose="02020603050405020304" pitchFamily="18" charset="0"/>
                          <a:cs typeface="Times New Roman" panose="02020603050405020304" pitchFamily="18" charset="0"/>
                        </a:rPr>
                        <a:t>T0</a:t>
                      </a:r>
                      <a:r>
                        <a:rPr lang="zh-CN" sz="1200" kern="100" dirty="0">
                          <a:effectLst/>
                          <a:latin typeface="Times New Roman" panose="02020603050405020304" pitchFamily="18" charset="0"/>
                          <a:cs typeface="Times New Roman" panose="02020603050405020304" pitchFamily="18" charset="0"/>
                        </a:rPr>
                        <a:t>阻挡块：开</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0.11</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0.21</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458317">
                <a:tc vMerge="1">
                  <a:txBody>
                    <a:bodyPr/>
                    <a:lstStyle/>
                    <a:p>
                      <a:endParaRPr lang="zh-CN"/>
                    </a:p>
                  </a:txBody>
                  <a:tcP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BL17</a:t>
                      </a:r>
                      <a:r>
                        <a:rPr lang="zh-CN" sz="1200" kern="100">
                          <a:effectLst/>
                          <a:latin typeface="Times New Roman" panose="02020603050405020304" pitchFamily="18" charset="0"/>
                          <a:cs typeface="Times New Roman" panose="02020603050405020304" pitchFamily="18" charset="0"/>
                        </a:rPr>
                        <a:t>侧，</a:t>
                      </a:r>
                      <a:r>
                        <a:rPr lang="en-US" sz="1200" kern="100">
                          <a:effectLst/>
                          <a:latin typeface="Times New Roman" panose="02020603050405020304" pitchFamily="18" charset="0"/>
                          <a:cs typeface="Times New Roman" panose="02020603050405020304" pitchFamily="18" charset="0"/>
                        </a:rPr>
                        <a:t>T0</a:t>
                      </a:r>
                      <a:r>
                        <a:rPr lang="zh-CN" sz="1200" kern="100">
                          <a:effectLst/>
                          <a:latin typeface="Times New Roman" panose="02020603050405020304" pitchFamily="18" charset="0"/>
                          <a:cs typeface="Times New Roman" panose="02020603050405020304" pitchFamily="18" charset="0"/>
                        </a:rPr>
                        <a:t>屏蔽与靶站屏蔽交界缝隙</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p>
                    <a:p>
                      <a:pPr algn="ctr">
                        <a:spcAft>
                          <a:spcPts val="0"/>
                        </a:spcAft>
                      </a:pPr>
                      <a:r>
                        <a:rPr lang="en-US" sz="1200" kern="100" dirty="0">
                          <a:effectLst/>
                          <a:latin typeface="Times New Roman" panose="02020603050405020304" pitchFamily="18" charset="0"/>
                          <a:cs typeface="Times New Roman" panose="02020603050405020304" pitchFamily="18" charset="0"/>
                        </a:rPr>
                        <a:t>T0</a:t>
                      </a:r>
                      <a:r>
                        <a:rPr lang="zh-CN" sz="1200" kern="100" dirty="0">
                          <a:effectLst/>
                          <a:latin typeface="Times New Roman" panose="02020603050405020304" pitchFamily="18" charset="0"/>
                          <a:cs typeface="Times New Roman" panose="02020603050405020304" pitchFamily="18" charset="0"/>
                        </a:rPr>
                        <a:t>阻挡块：关</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0.06</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0.20</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9158">
                <a:tc rowSpan="2">
                  <a:txBody>
                    <a:bodyPr/>
                    <a:lstStyle/>
                    <a:p>
                      <a:pPr algn="l">
                        <a:spcAft>
                          <a:spcPts val="0"/>
                        </a:spcAft>
                      </a:pPr>
                      <a:r>
                        <a:rPr lang="en-US" sz="1400" kern="0" dirty="0">
                          <a:effectLst/>
                          <a:latin typeface="Times New Roman" panose="02020603050405020304" pitchFamily="18" charset="0"/>
                          <a:cs typeface="Times New Roman" panose="02020603050405020304" pitchFamily="18" charset="0"/>
                        </a:rPr>
                        <a:t>BL06</a:t>
                      </a:r>
                      <a:r>
                        <a:rPr lang="zh-CN" sz="1400" kern="0" dirty="0">
                          <a:effectLst/>
                          <a:latin typeface="Times New Roman" panose="02020603050405020304" pitchFamily="18" charset="0"/>
                          <a:cs typeface="Times New Roman" panose="02020603050405020304" pitchFamily="18" charset="0"/>
                        </a:rPr>
                        <a:t>临时测量室</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探测器位置处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：关</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0.04</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0.14</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9158">
                <a:tc vMerge="1">
                  <a:txBody>
                    <a:bodyPr/>
                    <a:lstStyle/>
                    <a:p>
                      <a:endParaRPr lang="zh-CN"/>
                    </a:p>
                  </a:txBody>
                  <a:tcPr/>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迷宫出口处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0.08</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0.21</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9158">
                <a:tc rowSpan="2">
                  <a:txBody>
                    <a:bodyPr/>
                    <a:lstStyle/>
                    <a:p>
                      <a:pPr algn="l">
                        <a:spcAft>
                          <a:spcPts val="0"/>
                        </a:spcAft>
                      </a:pPr>
                      <a:r>
                        <a:rPr lang="en-US" sz="1400" kern="0" dirty="0">
                          <a:effectLst/>
                          <a:latin typeface="Times New Roman" panose="02020603050405020304" pitchFamily="18" charset="0"/>
                          <a:cs typeface="Times New Roman" panose="02020603050405020304" pitchFamily="18" charset="0"/>
                        </a:rPr>
                        <a:t>BL09</a:t>
                      </a:r>
                      <a:r>
                        <a:rPr lang="zh-CN" sz="1400" kern="0" dirty="0">
                          <a:effectLst/>
                          <a:latin typeface="Times New Roman" panose="02020603050405020304" pitchFamily="18" charset="0"/>
                          <a:cs typeface="Times New Roman" panose="02020603050405020304" pitchFamily="18" charset="0"/>
                        </a:rPr>
                        <a:t>临时测量室</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探测器位置处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：关</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0.07</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0.17</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9158">
                <a:tc vMerge="1">
                  <a:txBody>
                    <a:bodyPr/>
                    <a:lstStyle/>
                    <a:p>
                      <a:endParaRPr lang="zh-CN"/>
                    </a:p>
                  </a:txBody>
                  <a:tcPr/>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迷宫出口处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Shutter1</a:t>
                      </a:r>
                      <a:r>
                        <a:rPr lang="zh-CN" sz="1200" kern="100">
                          <a:effectLst/>
                          <a:latin typeface="Times New Roman" panose="02020603050405020304" pitchFamily="18" charset="0"/>
                          <a:cs typeface="Times New Roman" panose="02020603050405020304" pitchFamily="18" charset="0"/>
                        </a:rPr>
                        <a:t>：开</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0.08</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0.19</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9158">
                <a:tc rowSpan="2">
                  <a:txBody>
                    <a:bodyPr/>
                    <a:lstStyle/>
                    <a:p>
                      <a:pPr algn="l">
                        <a:spcAft>
                          <a:spcPts val="0"/>
                        </a:spcAft>
                      </a:pPr>
                      <a:r>
                        <a:rPr lang="en-US" sz="1400" kern="0" dirty="0">
                          <a:effectLst/>
                          <a:latin typeface="Times New Roman" panose="02020603050405020304" pitchFamily="18" charset="0"/>
                          <a:cs typeface="Times New Roman" panose="02020603050405020304" pitchFamily="18" charset="0"/>
                        </a:rPr>
                        <a:t>BL20</a:t>
                      </a:r>
                      <a:r>
                        <a:rPr lang="zh-CN" sz="1400" kern="0" dirty="0">
                          <a:effectLst/>
                          <a:latin typeface="Times New Roman" panose="02020603050405020304" pitchFamily="18" charset="0"/>
                          <a:cs typeface="Times New Roman" panose="02020603050405020304" pitchFamily="18" charset="0"/>
                        </a:rPr>
                        <a:t>临时测量室</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探测器位置处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：关</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0.09</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0.21</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9158">
                <a:tc vMerge="1">
                  <a:txBody>
                    <a:bodyPr/>
                    <a:lstStyle/>
                    <a:p>
                      <a:endParaRPr lang="zh-CN"/>
                    </a:p>
                  </a:txBody>
                  <a:tcPr/>
                </a:tc>
                <a:tc>
                  <a:txBody>
                    <a:bodyPr/>
                    <a:lstStyle/>
                    <a:p>
                      <a:pPr algn="ctr">
                        <a:spcAft>
                          <a:spcPts val="0"/>
                        </a:spcAft>
                      </a:pPr>
                      <a:r>
                        <a:rPr lang="zh-CN" sz="1200" kern="100">
                          <a:effectLst/>
                          <a:latin typeface="Times New Roman" panose="02020603050405020304" pitchFamily="18" charset="0"/>
                          <a:cs typeface="Times New Roman" panose="02020603050405020304" pitchFamily="18" charset="0"/>
                        </a:rPr>
                        <a:t>迷宫出口处</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Shutter1</a:t>
                      </a:r>
                      <a:r>
                        <a:rPr lang="zh-CN" sz="1200" kern="100" dirty="0">
                          <a:effectLst/>
                          <a:latin typeface="Times New Roman" panose="02020603050405020304" pitchFamily="18" charset="0"/>
                          <a:cs typeface="Times New Roman" panose="02020603050405020304" pitchFamily="18" charset="0"/>
                        </a:rPr>
                        <a:t>：开</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a:effectLst/>
                          <a:latin typeface="Times New Roman" panose="02020603050405020304" pitchFamily="18" charset="0"/>
                          <a:cs typeface="Times New Roman" panose="02020603050405020304" pitchFamily="18" charset="0"/>
                        </a:rPr>
                        <a:t>0.05</a:t>
                      </a:r>
                      <a:endParaRPr lang="zh-CN"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0.22</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033757181"/>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8" name="灯片编号占位符 3"/>
          <p:cNvSpPr txBox="1">
            <a:spLocks noGrp="1"/>
          </p:cNvSpPr>
          <p:nvPr/>
        </p:nvSpPr>
        <p:spPr bwMode="auto">
          <a:xfrm>
            <a:off x="8207375" y="6516688"/>
            <a:ext cx="436563" cy="198437"/>
          </a:xfrm>
          <a:prstGeom prst="rect">
            <a:avLst/>
          </a:prstGeom>
          <a:noFill/>
          <a:ln w="9525">
            <a:noFill/>
            <a:miter lim="800000"/>
            <a:headEnd/>
            <a:tailEnd/>
          </a:ln>
        </p:spPr>
        <p:txBody>
          <a:bodyPr/>
          <a:lstStyle/>
          <a:p>
            <a:pPr algn="r" eaLnBrk="1" hangingPunct="1"/>
            <a:fld id="{AEFDA90C-B5F4-49F5-A092-C540F301C1D8}" type="slidenum">
              <a:rPr lang="en-US" altLang="zh-CN" sz="900">
                <a:solidFill>
                  <a:srgbClr val="4D5E68"/>
                </a:solidFill>
                <a:latin typeface="Impact" pitchFamily="34" charset="0"/>
              </a:rPr>
              <a:pPr algn="r" eaLnBrk="1" hangingPunct="1"/>
              <a:t>4</a:t>
            </a:fld>
            <a:endParaRPr lang="en-US" altLang="zh-CN" sz="900" dirty="0">
              <a:solidFill>
                <a:srgbClr val="4D5E68"/>
              </a:solidFill>
              <a:latin typeface="Impact" pitchFamily="34" charset="0"/>
              <a:ea typeface="Arial Unicode MS" pitchFamily="34" charset="-122"/>
              <a:cs typeface="Arial Unicode MS" pitchFamily="34" charset="-122"/>
            </a:endParaRPr>
          </a:p>
        </p:txBody>
      </p:sp>
      <p:pic>
        <p:nvPicPr>
          <p:cNvPr id="9" name="Picture 6"/>
          <p:cNvPicPr>
            <a:picLocks noChangeAspect="1"/>
          </p:cNvPicPr>
          <p:nvPr/>
        </p:nvPicPr>
        <p:blipFill>
          <a:blip r:embed="rId2"/>
          <a:stretch>
            <a:fillRect/>
          </a:stretch>
        </p:blipFill>
        <p:spPr>
          <a:xfrm>
            <a:off x="107504" y="1052736"/>
            <a:ext cx="8936037" cy="2663825"/>
          </a:xfrm>
          <a:prstGeom prst="rect">
            <a:avLst/>
          </a:prstGeom>
          <a:noFill/>
          <a:ln w="9525">
            <a:noFill/>
          </a:ln>
        </p:spPr>
      </p:pic>
      <p:sp>
        <p:nvSpPr>
          <p:cNvPr id="10" name="矩形 6"/>
          <p:cNvSpPr/>
          <p:nvPr/>
        </p:nvSpPr>
        <p:spPr>
          <a:xfrm>
            <a:off x="683568" y="5881268"/>
            <a:ext cx="3816424" cy="954107"/>
          </a:xfrm>
          <a:prstGeom prst="rect">
            <a:avLst/>
          </a:prstGeom>
          <a:noFill/>
          <a:ln w="9525">
            <a:noFill/>
          </a:ln>
        </p:spPr>
        <p:txBody>
          <a:bodyPr wrap="square">
            <a:spAutoFit/>
          </a:bodyPr>
          <a:lstStyle/>
          <a:p>
            <a:r>
              <a:rPr lang="zh-CN" altLang="en-US" sz="2800" b="1" dirty="0" smtClean="0">
                <a:solidFill>
                  <a:srgbClr val="3333FF"/>
                </a:solidFill>
                <a:latin typeface="黑体" pitchFamily="49" charset="-122"/>
                <a:ea typeface="黑体" pitchFamily="49" charset="-122"/>
                <a:cs typeface="Times New Roman" pitchFamily="18" charset="0"/>
              </a:rPr>
              <a:t>靶站谱仪调试顺利、运行安全稳定可靠！</a:t>
            </a:r>
            <a:endParaRPr lang="en-US" altLang="zh-CN" sz="2800" b="1" dirty="0">
              <a:solidFill>
                <a:srgbClr val="3333FF"/>
              </a:solidFill>
              <a:latin typeface="黑体" pitchFamily="49" charset="-122"/>
              <a:ea typeface="黑体" pitchFamily="49" charset="-122"/>
              <a:cs typeface="Times New Roman" pitchFamily="18" charset="0"/>
            </a:endParaRPr>
          </a:p>
        </p:txBody>
      </p:sp>
      <p:sp>
        <p:nvSpPr>
          <p:cNvPr id="11" name="矩形 8"/>
          <p:cNvSpPr/>
          <p:nvPr/>
        </p:nvSpPr>
        <p:spPr>
          <a:xfrm>
            <a:off x="467544" y="3789040"/>
            <a:ext cx="3989705" cy="1928733"/>
          </a:xfrm>
          <a:prstGeom prst="rect">
            <a:avLst/>
          </a:prstGeom>
          <a:noFill/>
          <a:ln w="9525">
            <a:noFill/>
          </a:ln>
        </p:spPr>
        <p:txBody>
          <a:bodyPr wrap="square">
            <a:spAutoFit/>
          </a:bodyPr>
          <a:lstStyle/>
          <a:p>
            <a:pPr>
              <a:lnSpc>
                <a:spcPct val="120000"/>
              </a:lnSpc>
              <a:buFont typeface="Wingdings" panose="05000000000000000000" pitchFamily="2" charset="2"/>
              <a:buChar char="Ø"/>
            </a:pPr>
            <a:r>
              <a:rPr lang="zh-CN" altLang="en-US" sz="2000" b="1" dirty="0" smtClean="0">
                <a:solidFill>
                  <a:srgbClr val="3333FF"/>
                </a:solidFill>
                <a:latin typeface="黑体" pitchFamily="49" charset="-122"/>
                <a:ea typeface="黑体" pitchFamily="49" charset="-122"/>
                <a:cs typeface="Times New Roman" pitchFamily="18" charset="0"/>
              </a:rPr>
              <a:t>有效打靶时间</a:t>
            </a:r>
            <a:r>
              <a:rPr lang="zh-CN" altLang="en-US" sz="2000" b="1" dirty="0">
                <a:solidFill>
                  <a:srgbClr val="3333FF"/>
                </a:solidFill>
                <a:latin typeface="黑体" pitchFamily="49" charset="-122"/>
                <a:ea typeface="黑体" pitchFamily="49" charset="-122"/>
                <a:cs typeface="Times New Roman" pitchFamily="18" charset="0"/>
              </a:rPr>
              <a:t>：</a:t>
            </a:r>
            <a:r>
              <a:rPr lang="en-US" altLang="zh-CN" sz="2000" b="1" dirty="0">
                <a:solidFill>
                  <a:srgbClr val="3333FF"/>
                </a:solidFill>
                <a:latin typeface="黑体" pitchFamily="49" charset="-122"/>
                <a:ea typeface="黑体" pitchFamily="49" charset="-122"/>
                <a:cs typeface="Times New Roman" pitchFamily="18" charset="0"/>
              </a:rPr>
              <a:t>1800.5</a:t>
            </a:r>
            <a:r>
              <a:rPr lang="zh-CN" altLang="en-US" sz="2000" b="1" dirty="0">
                <a:solidFill>
                  <a:srgbClr val="3333FF"/>
                </a:solidFill>
                <a:latin typeface="黑体" pitchFamily="49" charset="-122"/>
                <a:ea typeface="黑体" pitchFamily="49" charset="-122"/>
                <a:cs typeface="Times New Roman" pitchFamily="18" charset="0"/>
              </a:rPr>
              <a:t>小时</a:t>
            </a:r>
            <a:endParaRPr lang="en-US" altLang="zh-CN" sz="2000" b="1" dirty="0">
              <a:solidFill>
                <a:srgbClr val="3333FF"/>
              </a:solidFill>
              <a:latin typeface="黑体" pitchFamily="49" charset="-122"/>
              <a:ea typeface="黑体" pitchFamily="49" charset="-122"/>
              <a:cs typeface="Times New Roman" pitchFamily="18" charset="0"/>
            </a:endParaRPr>
          </a:p>
          <a:p>
            <a:pPr>
              <a:lnSpc>
                <a:spcPct val="120000"/>
              </a:lnSpc>
              <a:buFont typeface="Wingdings" panose="05000000000000000000" pitchFamily="2" charset="2"/>
              <a:buChar char="Ø"/>
            </a:pPr>
            <a:r>
              <a:rPr lang="zh-CN" altLang="en-US" sz="2000" b="1" dirty="0">
                <a:solidFill>
                  <a:srgbClr val="3333FF"/>
                </a:solidFill>
                <a:latin typeface="黑体" pitchFamily="49" charset="-122"/>
                <a:ea typeface="黑体" pitchFamily="49" charset="-122"/>
                <a:cs typeface="Times New Roman" pitchFamily="18" charset="0"/>
              </a:rPr>
              <a:t>总质子数：</a:t>
            </a:r>
            <a:r>
              <a:rPr lang="en-US" altLang="zh-CN" sz="2000" b="1" dirty="0">
                <a:solidFill>
                  <a:srgbClr val="3333FF"/>
                </a:solidFill>
                <a:latin typeface="黑体" pitchFamily="49" charset="-122"/>
                <a:ea typeface="黑体" pitchFamily="49" charset="-122"/>
                <a:cs typeface="Times New Roman" pitchFamily="18" charset="0"/>
              </a:rPr>
              <a:t>3.85</a:t>
            </a:r>
            <a:r>
              <a:rPr lang="zh-CN" altLang="en-US" sz="2000" b="1" dirty="0">
                <a:solidFill>
                  <a:srgbClr val="3333FF"/>
                </a:solidFill>
                <a:latin typeface="黑体" pitchFamily="49" charset="-122"/>
                <a:ea typeface="黑体" pitchFamily="49" charset="-122"/>
                <a:cs typeface="Times New Roman" pitchFamily="18" charset="0"/>
              </a:rPr>
              <a:t>*</a:t>
            </a:r>
            <a:r>
              <a:rPr lang="en-US" altLang="zh-CN" sz="2000" b="1" dirty="0">
                <a:solidFill>
                  <a:srgbClr val="3333FF"/>
                </a:solidFill>
                <a:latin typeface="黑体" pitchFamily="49" charset="-122"/>
                <a:ea typeface="黑体" pitchFamily="49" charset="-122"/>
                <a:cs typeface="Times New Roman" pitchFamily="18" charset="0"/>
              </a:rPr>
              <a:t>E20</a:t>
            </a:r>
          </a:p>
          <a:p>
            <a:pPr>
              <a:lnSpc>
                <a:spcPct val="120000"/>
              </a:lnSpc>
              <a:buFont typeface="Wingdings" panose="05000000000000000000" pitchFamily="2" charset="2"/>
              <a:buChar char="Ø"/>
            </a:pPr>
            <a:r>
              <a:rPr lang="zh-CN" altLang="en-US" sz="2000" b="1" dirty="0">
                <a:solidFill>
                  <a:srgbClr val="3333FF"/>
                </a:solidFill>
                <a:latin typeface="黑体" pitchFamily="49" charset="-122"/>
                <a:ea typeface="黑体" pitchFamily="49" charset="-122"/>
                <a:cs typeface="Times New Roman" pitchFamily="18" charset="0"/>
              </a:rPr>
              <a:t>总有效发数：</a:t>
            </a:r>
            <a:r>
              <a:rPr lang="en-US" altLang="zh-CN" sz="2000" b="1" dirty="0">
                <a:solidFill>
                  <a:srgbClr val="3333FF"/>
                </a:solidFill>
                <a:latin typeface="黑体" pitchFamily="49" charset="-122"/>
                <a:ea typeface="黑体" pitchFamily="49" charset="-122"/>
                <a:cs typeface="Times New Roman" pitchFamily="18" charset="0"/>
              </a:rPr>
              <a:t>1.24</a:t>
            </a:r>
            <a:r>
              <a:rPr lang="zh-CN" altLang="en-US" sz="2000" b="1" dirty="0">
                <a:solidFill>
                  <a:srgbClr val="3333FF"/>
                </a:solidFill>
                <a:latin typeface="黑体" pitchFamily="49" charset="-122"/>
                <a:ea typeface="黑体" pitchFamily="49" charset="-122"/>
                <a:cs typeface="Times New Roman" pitchFamily="18" charset="0"/>
              </a:rPr>
              <a:t>*</a:t>
            </a:r>
            <a:r>
              <a:rPr lang="en-US" altLang="zh-CN" sz="2000" b="1" dirty="0">
                <a:solidFill>
                  <a:srgbClr val="3333FF"/>
                </a:solidFill>
                <a:latin typeface="黑体" pitchFamily="49" charset="-122"/>
                <a:ea typeface="黑体" pitchFamily="49" charset="-122"/>
                <a:cs typeface="Times New Roman" pitchFamily="18" charset="0"/>
              </a:rPr>
              <a:t>E8</a:t>
            </a:r>
          </a:p>
          <a:p>
            <a:pPr>
              <a:lnSpc>
                <a:spcPct val="120000"/>
              </a:lnSpc>
              <a:buFont typeface="Wingdings" panose="05000000000000000000" pitchFamily="2" charset="2"/>
              <a:buChar char="Ø"/>
            </a:pPr>
            <a:r>
              <a:rPr lang="zh-CN" altLang="en-US" sz="2000" b="1" dirty="0">
                <a:solidFill>
                  <a:srgbClr val="3333FF"/>
                </a:solidFill>
                <a:latin typeface="黑体" pitchFamily="49" charset="-122"/>
                <a:ea typeface="黑体" pitchFamily="49" charset="-122"/>
                <a:cs typeface="Times New Roman" pitchFamily="18" charset="0"/>
              </a:rPr>
              <a:t>单发平均质子数：</a:t>
            </a:r>
            <a:r>
              <a:rPr lang="en-US" altLang="zh-CN" sz="2000" b="1" dirty="0">
                <a:solidFill>
                  <a:srgbClr val="3333FF"/>
                </a:solidFill>
                <a:latin typeface="黑体" pitchFamily="49" charset="-122"/>
                <a:ea typeface="黑体" pitchFamily="49" charset="-122"/>
                <a:cs typeface="Times New Roman" pitchFamily="18" charset="0"/>
              </a:rPr>
              <a:t>3.1</a:t>
            </a:r>
            <a:r>
              <a:rPr lang="zh-CN" altLang="en-US" sz="2000" b="1" dirty="0">
                <a:solidFill>
                  <a:srgbClr val="3333FF"/>
                </a:solidFill>
                <a:latin typeface="黑体" pitchFamily="49" charset="-122"/>
                <a:ea typeface="黑体" pitchFamily="49" charset="-122"/>
                <a:cs typeface="Times New Roman" pitchFamily="18" charset="0"/>
              </a:rPr>
              <a:t>*</a:t>
            </a:r>
            <a:r>
              <a:rPr lang="en-US" altLang="zh-CN" sz="2000" b="1" dirty="0">
                <a:solidFill>
                  <a:srgbClr val="3333FF"/>
                </a:solidFill>
                <a:latin typeface="黑体" pitchFamily="49" charset="-122"/>
                <a:ea typeface="黑体" pitchFamily="49" charset="-122"/>
                <a:cs typeface="Times New Roman" pitchFamily="18" charset="0"/>
              </a:rPr>
              <a:t>E12</a:t>
            </a:r>
          </a:p>
          <a:p>
            <a:pPr>
              <a:lnSpc>
                <a:spcPct val="120000"/>
              </a:lnSpc>
              <a:buFont typeface="Wingdings" panose="05000000000000000000" pitchFamily="2" charset="2"/>
              <a:buChar char="Ø"/>
            </a:pPr>
            <a:r>
              <a:rPr lang="zh-CN" altLang="en-US" sz="2000" b="1" dirty="0">
                <a:solidFill>
                  <a:srgbClr val="3333FF"/>
                </a:solidFill>
                <a:latin typeface="黑体" pitchFamily="49" charset="-122"/>
                <a:ea typeface="黑体" pitchFamily="49" charset="-122"/>
                <a:cs typeface="Times New Roman" pitchFamily="18" charset="0"/>
              </a:rPr>
              <a:t>总</a:t>
            </a:r>
            <a:r>
              <a:rPr lang="zh-CN" altLang="en-US" sz="2000" b="1" dirty="0" smtClean="0">
                <a:solidFill>
                  <a:srgbClr val="3333FF"/>
                </a:solidFill>
                <a:latin typeface="黑体" pitchFamily="49" charset="-122"/>
                <a:ea typeface="黑体" pitchFamily="49" charset="-122"/>
                <a:cs typeface="Times New Roman" pitchFamily="18" charset="0"/>
              </a:rPr>
              <a:t>功率：</a:t>
            </a:r>
            <a:r>
              <a:rPr lang="en-US" altLang="zh-CN" sz="2000" b="1" dirty="0">
                <a:solidFill>
                  <a:srgbClr val="3333FF"/>
                </a:solidFill>
                <a:latin typeface="黑体" pitchFamily="49" charset="-122"/>
                <a:ea typeface="黑体" pitchFamily="49" charset="-122"/>
                <a:cs typeface="Times New Roman" pitchFamily="18" charset="0"/>
              </a:rPr>
              <a:t>27.35MWHr</a:t>
            </a:r>
          </a:p>
        </p:txBody>
      </p:sp>
      <p:pic>
        <p:nvPicPr>
          <p:cNvPr id="12" name="Picture 2"/>
          <p:cNvPicPr>
            <a:picLocks noChangeAspect="1"/>
          </p:cNvPicPr>
          <p:nvPr/>
        </p:nvPicPr>
        <p:blipFill>
          <a:blip r:embed="rId3"/>
          <a:srcRect l="1605" t="2145" r="10484" b="7047"/>
          <a:stretch>
            <a:fillRect/>
          </a:stretch>
        </p:blipFill>
        <p:spPr>
          <a:xfrm>
            <a:off x="4860032" y="4077072"/>
            <a:ext cx="3935095" cy="2392680"/>
          </a:xfrm>
          <a:prstGeom prst="rect">
            <a:avLst/>
          </a:prstGeom>
          <a:noFill/>
          <a:ln w="9525">
            <a:noFill/>
          </a:ln>
        </p:spPr>
      </p:pic>
      <p:sp>
        <p:nvSpPr>
          <p:cNvPr id="13" name="Rectangle 8"/>
          <p:cNvSpPr txBox="1">
            <a:spLocks noChangeArrowheads="1"/>
          </p:cNvSpPr>
          <p:nvPr/>
        </p:nvSpPr>
        <p:spPr bwMode="auto">
          <a:xfrm>
            <a:off x="71438" y="142875"/>
            <a:ext cx="4643438"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到靶束流统计</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202765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辐射安全</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感生放射性</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8" name="灯片编号占位符 3"/>
          <p:cNvSpPr txBox="1">
            <a:spLocks noGrp="1"/>
          </p:cNvSpPr>
          <p:nvPr/>
        </p:nvSpPr>
        <p:spPr bwMode="auto">
          <a:xfrm>
            <a:off x="8229600" y="6524625"/>
            <a:ext cx="303213" cy="180975"/>
          </a:xfrm>
          <a:prstGeom prst="rect">
            <a:avLst/>
          </a:prstGeom>
          <a:noFill/>
          <a:ln w="9525">
            <a:noFill/>
            <a:miter lim="800000"/>
          </a:ln>
        </p:spPr>
        <p:txBody>
          <a:bodyPr/>
          <a:lstStyle/>
          <a:p>
            <a:pPr algn="r"/>
            <a:fld id="{420014AA-D6AA-43D5-B5AB-870664BE9416}" type="slidenum">
              <a:rPr lang="en-US" altLang="zh-CN" sz="900">
                <a:solidFill>
                  <a:srgbClr val="4D5E68"/>
                </a:solidFill>
                <a:latin typeface="Impact" panose="020B0806030902050204" pitchFamily="34" charset="0"/>
              </a:rPr>
              <a:t>40</a:t>
            </a:fld>
            <a:endParaRPr lang="en-US" altLang="zh-CN" sz="900">
              <a:solidFill>
                <a:srgbClr val="4D5E68"/>
              </a:solidFill>
              <a:latin typeface="Impact" panose="020B0806030902050204" pitchFamily="34" charset="0"/>
            </a:endParaRPr>
          </a:p>
        </p:txBody>
      </p:sp>
      <p:sp>
        <p:nvSpPr>
          <p:cNvPr id="9" name="TextBox 5"/>
          <p:cNvSpPr txBox="1"/>
          <p:nvPr/>
        </p:nvSpPr>
        <p:spPr>
          <a:xfrm>
            <a:off x="5148064" y="1196752"/>
            <a:ext cx="4273650" cy="461665"/>
          </a:xfrm>
          <a:prstGeom prst="rect">
            <a:avLst/>
          </a:prstGeom>
          <a:noFill/>
        </p:spPr>
        <p:txBody>
          <a:bodyPr wrap="square" rtlCol="0">
            <a:spAutoFit/>
          </a:bodyPr>
          <a:lstStyle/>
          <a:p>
            <a:r>
              <a:rPr lang="zh-CN" sz="2400" b="1" dirty="0" smtClean="0">
                <a:latin typeface="+mj-ea"/>
                <a:ea typeface="+mj-ea"/>
              </a:rPr>
              <a:t>热室周围剂量</a:t>
            </a:r>
            <a:r>
              <a:rPr lang="zh-CN" altLang="en-US" sz="2400" b="1" dirty="0" smtClean="0">
                <a:latin typeface="+mj-ea"/>
                <a:ea typeface="+mj-ea"/>
              </a:rPr>
              <a:t>：</a:t>
            </a:r>
            <a:endParaRPr lang="zh-CN" altLang="en-US" sz="2400" b="1" dirty="0">
              <a:latin typeface="+mj-ea"/>
              <a:ea typeface="+mj-ea"/>
              <a:cs typeface="Times New Roman" panose="02020603050405020304" pitchFamily="18" charset="0"/>
            </a:endParaRPr>
          </a:p>
        </p:txBody>
      </p:sp>
      <p:graphicFrame>
        <p:nvGraphicFramePr>
          <p:cNvPr id="10" name="表格 9"/>
          <p:cNvGraphicFramePr/>
          <p:nvPr>
            <p:extLst>
              <p:ext uri="{D42A27DB-BD31-4B8C-83A1-F6EECF244321}">
                <p14:modId xmlns:p14="http://schemas.microsoft.com/office/powerpoint/2010/main" val="1615538344"/>
              </p:ext>
            </p:extLst>
          </p:nvPr>
        </p:nvGraphicFramePr>
        <p:xfrm>
          <a:off x="5220072" y="1700808"/>
          <a:ext cx="3325813" cy="2844164"/>
        </p:xfrm>
        <a:graphic>
          <a:graphicData uri="http://schemas.openxmlformats.org/drawingml/2006/table">
            <a:tbl>
              <a:tblPr firstRow="1" bandRow="1">
                <a:tableStyleId>{5940675A-B579-460E-94D1-54222C63F5DA}</a:tableStyleId>
              </a:tblPr>
              <a:tblGrid>
                <a:gridCol w="1047750"/>
                <a:gridCol w="1363980"/>
                <a:gridCol w="914083"/>
              </a:tblGrid>
              <a:tr h="471805">
                <a:tc>
                  <a:txBody>
                    <a:bodyPr/>
                    <a:lstStyle/>
                    <a:p>
                      <a:pPr algn="ctr">
                        <a:spcAft>
                          <a:spcPts val="0"/>
                        </a:spcAft>
                        <a:buNone/>
                      </a:pPr>
                      <a:r>
                        <a:rPr lang="en-US" sz="1400" b="1" kern="100" dirty="0">
                          <a:effectLst/>
                          <a:latin typeface="Times New Roman" panose="02020603050405020304" pitchFamily="18" charset="0"/>
                          <a:cs typeface="Times New Roman" panose="02020603050405020304" pitchFamily="18" charset="0"/>
                        </a:rPr>
                        <a:t>状态</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1" kern="100" dirty="0">
                          <a:effectLst/>
                          <a:latin typeface="Times New Roman" panose="02020603050405020304" pitchFamily="18" charset="0"/>
                          <a:cs typeface="Times New Roman" panose="02020603050405020304" pitchFamily="18" charset="0"/>
                        </a:rPr>
                        <a:t>测量位置</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1" kern="100" dirty="0">
                          <a:effectLst/>
                          <a:latin typeface="Times New Roman" panose="02020603050405020304" pitchFamily="18" charset="0"/>
                          <a:cs typeface="Times New Roman" panose="02020603050405020304" pitchFamily="18" charset="0"/>
                        </a:rPr>
                        <a:t>剂量（μSv/hr）</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拖车在工作位置</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操作间</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≤0.2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靶体移至拖车通道出口</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操作间1号窗（靠近靶体）</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≤0.2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rowSpan="4">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靶体移至1号窗前</a:t>
                      </a:r>
                    </a:p>
                    <a:p>
                      <a:pPr algn="ctr">
                        <a:spcAft>
                          <a:spcPts val="0"/>
                        </a:spcAft>
                        <a:buNone/>
                      </a:pPr>
                      <a:r>
                        <a:rPr lang="en-US" sz="1400" b="0" kern="100" dirty="0">
                          <a:effectLst/>
                          <a:latin typeface="Times New Roman" panose="02020603050405020304" pitchFamily="18" charset="0"/>
                          <a:cs typeface="Times New Roman" panose="02020603050405020304" pitchFamily="18" charset="0"/>
                        </a:rPr>
                        <a:t> </a:t>
                      </a:r>
                    </a:p>
                    <a:p>
                      <a:pPr algn="ctr">
                        <a:spcAft>
                          <a:spcPts val="0"/>
                        </a:spcAft>
                        <a:buNone/>
                      </a:pPr>
                      <a:r>
                        <a:rPr lang="en-US" sz="1400" b="0" kern="100" dirty="0">
                          <a:effectLst/>
                          <a:latin typeface="Times New Roman" panose="02020603050405020304" pitchFamily="18" charset="0"/>
                          <a:cs typeface="Times New Roman" panose="02020603050405020304" pitchFamily="18" charset="0"/>
                        </a:rPr>
                        <a:t> </a:t>
                      </a:r>
                    </a:p>
                    <a:p>
                      <a:pPr algn="ctr">
                        <a:spcAft>
                          <a:spcPts val="0"/>
                        </a:spcAft>
                        <a:buNone/>
                      </a:pPr>
                      <a:r>
                        <a:rPr lang="en-US" sz="1400" b="0" kern="100" dirty="0">
                          <a:effectLst/>
                          <a:latin typeface="Times New Roman" panose="02020603050405020304" pitchFamily="18" charset="0"/>
                          <a:cs typeface="Times New Roman" panose="02020603050405020304" pitchFamily="18" charset="0"/>
                        </a:rPr>
                        <a:t> </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操作间1号窗（靠近靶体）</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≤0.2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过渡间（热室屏蔽门）</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≤0.2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氦气设备间</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≤0.2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顶部大厅（热室上部）</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spcAft>
                          <a:spcPts val="0"/>
                        </a:spcAft>
                        <a:buNone/>
                      </a:pPr>
                      <a:r>
                        <a:rPr lang="en-US" sz="1400" b="0" kern="100" dirty="0">
                          <a:effectLst/>
                          <a:latin typeface="Times New Roman" panose="02020603050405020304" pitchFamily="18" charset="0"/>
                          <a:cs typeface="Times New Roman" panose="02020603050405020304" pitchFamily="18" charset="0"/>
                        </a:rPr>
                        <a:t>≤0.2</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7" name="TextBox 5"/>
          <p:cNvSpPr txBox="1"/>
          <p:nvPr/>
        </p:nvSpPr>
        <p:spPr>
          <a:xfrm>
            <a:off x="-108520" y="1162873"/>
            <a:ext cx="4968551" cy="2698175"/>
          </a:xfrm>
          <a:prstGeom prst="rect">
            <a:avLst/>
          </a:prstGeom>
          <a:noFill/>
        </p:spPr>
        <p:txBody>
          <a:bodyPr wrap="square" rtlCol="0">
            <a:spAutoFit/>
          </a:bodyPr>
          <a:lstStyle/>
          <a:p>
            <a:pPr lvl="1" indent="0" eaLnBrk="1" hangingPunct="1">
              <a:lnSpc>
                <a:spcPts val="3680"/>
              </a:lnSpc>
              <a:buClr>
                <a:srgbClr val="000066"/>
              </a:buClr>
              <a:buNone/>
            </a:pPr>
            <a:r>
              <a:rPr lang="zh-CN" altLang="zh-CN" sz="2400" b="1" dirty="0" smtClean="0">
                <a:latin typeface="Times New Roman" panose="02020603050405020304" pitchFamily="18" charset="0"/>
                <a:cs typeface="Times New Roman" panose="02020603050405020304" pitchFamily="18" charset="0"/>
              </a:rPr>
              <a:t>水系统</a:t>
            </a:r>
            <a:r>
              <a:rPr lang="zh-CN" altLang="en-US" sz="2400" b="1" dirty="0" smtClean="0">
                <a:latin typeface="Times New Roman" panose="02020603050405020304" pitchFamily="18" charset="0"/>
                <a:cs typeface="Times New Roman" panose="02020603050405020304" pitchFamily="18" charset="0"/>
              </a:rPr>
              <a:t>设备间感生放射性</a:t>
            </a:r>
            <a:r>
              <a:rPr lang="zh-CN" altLang="zh-CN" sz="2400" b="1" dirty="0" smtClean="0">
                <a:latin typeface="Times New Roman" panose="02020603050405020304" pitchFamily="18" charset="0"/>
                <a:cs typeface="Times New Roman" panose="02020603050405020304" pitchFamily="18" charset="0"/>
              </a:rPr>
              <a:t>剂量</a:t>
            </a:r>
            <a:r>
              <a:rPr lang="zh-CN" altLang="zh-CN" sz="2400" dirty="0" smtClean="0">
                <a:latin typeface="Times New Roman" panose="02020603050405020304" pitchFamily="18" charset="0"/>
                <a:cs typeface="Times New Roman" panose="02020603050405020304" pitchFamily="18" charset="0"/>
              </a:rPr>
              <a:t>：</a:t>
            </a:r>
            <a:endParaRPr lang="en-US" altLang="zh-CN" sz="2400" dirty="0" smtClean="0">
              <a:latin typeface="Times New Roman" panose="02020603050405020304" pitchFamily="18" charset="0"/>
              <a:cs typeface="Times New Roman" panose="02020603050405020304" pitchFamily="18" charset="0"/>
            </a:endParaRPr>
          </a:p>
          <a:p>
            <a:pPr lvl="1" indent="0" eaLnBrk="1" hangingPunct="1">
              <a:lnSpc>
                <a:spcPts val="3680"/>
              </a:lnSpc>
              <a:buClr>
                <a:srgbClr val="000066"/>
              </a:buClr>
              <a:buNone/>
            </a:pPr>
            <a:r>
              <a:rPr lang="zh-CN" altLang="en-US" sz="2400" dirty="0" smtClean="0">
                <a:latin typeface="楷体" panose="02010609060101010101" charset="-122"/>
                <a:ea typeface="楷体" panose="02010609060101010101" charset="-122"/>
                <a:cs typeface="楷体" panose="02010609060101010101" charset="-122"/>
                <a:sym typeface="+mn-ea"/>
              </a:rPr>
              <a:t>运行时以短半衰期核素为</a:t>
            </a:r>
            <a:r>
              <a:rPr lang="zh-CN" altLang="en-US" sz="2400" dirty="0">
                <a:latin typeface="楷体" panose="02010609060101010101" charset="-122"/>
                <a:ea typeface="楷体" panose="02010609060101010101" charset="-122"/>
                <a:cs typeface="楷体" panose="02010609060101010101" charset="-122"/>
                <a:sym typeface="+mn-ea"/>
              </a:rPr>
              <a:t>主，质子束停束后剂量迅速降低；离线取样测到核素主要为氚，</a:t>
            </a:r>
            <a:r>
              <a:rPr lang="zh-CN" altLang="en-US" sz="2400" dirty="0" smtClean="0">
                <a:latin typeface="楷体" panose="02010609060101010101" charset="-122"/>
                <a:ea typeface="楷体" panose="02010609060101010101" charset="-122"/>
                <a:cs typeface="楷体" panose="02010609060101010101" charset="-122"/>
                <a:sym typeface="+mn-ea"/>
              </a:rPr>
              <a:t>重水系统浓度</a:t>
            </a:r>
            <a:r>
              <a:rPr lang="en-US" altLang="zh-CN" sz="2400" dirty="0">
                <a:latin typeface="楷体" panose="02010609060101010101" charset="-122"/>
                <a:ea typeface="楷体" panose="02010609060101010101" charset="-122"/>
                <a:cs typeface="楷体" panose="02010609060101010101" charset="-122"/>
                <a:sym typeface="+mn-ea"/>
              </a:rPr>
              <a:t>2x10</a:t>
            </a:r>
            <a:r>
              <a:rPr lang="en-US" altLang="zh-CN" sz="2400" baseline="30000" dirty="0">
                <a:latin typeface="楷体" panose="02010609060101010101" charset="-122"/>
                <a:ea typeface="楷体" panose="02010609060101010101" charset="-122"/>
                <a:cs typeface="楷体" panose="02010609060101010101" charset="-122"/>
                <a:sym typeface="+mn-ea"/>
              </a:rPr>
              <a:t>6</a:t>
            </a:r>
            <a:r>
              <a:rPr lang="en-US" altLang="zh-CN" sz="2400" dirty="0">
                <a:latin typeface="楷体" panose="02010609060101010101" charset="-122"/>
                <a:ea typeface="楷体" panose="02010609060101010101" charset="-122"/>
                <a:cs typeface="楷体" panose="02010609060101010101" charset="-122"/>
                <a:sym typeface="+mn-ea"/>
              </a:rPr>
              <a:t>Bq</a:t>
            </a:r>
            <a:r>
              <a:rPr lang="en-US" altLang="zh-CN" sz="2400" dirty="0" smtClean="0">
                <a:latin typeface="楷体" panose="02010609060101010101" charset="-122"/>
                <a:ea typeface="楷体" panose="02010609060101010101" charset="-122"/>
                <a:cs typeface="楷体" panose="02010609060101010101" charset="-122"/>
                <a:sym typeface="+mn-ea"/>
              </a:rPr>
              <a:t>/L</a:t>
            </a:r>
            <a:r>
              <a:rPr lang="zh-CN" altLang="en-US" sz="2400" dirty="0" smtClean="0">
                <a:latin typeface="楷体" panose="02010609060101010101" charset="-122"/>
                <a:ea typeface="楷体" panose="02010609060101010101" charset="-122"/>
                <a:cs typeface="楷体" panose="02010609060101010101" charset="-122"/>
                <a:sym typeface="+mn-ea"/>
              </a:rPr>
              <a:t>。</a:t>
            </a:r>
            <a:endParaRPr lang="en-US" altLang="zh-CN" sz="2400" b="0" dirty="0">
              <a:solidFill>
                <a:schemeClr val="tx1"/>
              </a:solidFill>
              <a:latin typeface="楷体" panose="02010609060101010101" charset="-122"/>
              <a:ea typeface="楷体" panose="02010609060101010101" charset="-122"/>
              <a:cs typeface="楷体" panose="02010609060101010101" charset="-122"/>
            </a:endParaRPr>
          </a:p>
          <a:p>
            <a:endParaRPr lang="zh-CN" altLang="zh-CN" sz="1600" dirty="0">
              <a:latin typeface="楷体" panose="02010609060101010101" charset="-122"/>
              <a:ea typeface="楷体" panose="02010609060101010101" charset="-122"/>
              <a:cs typeface="楷体" panose="02010609060101010101" charset="-122"/>
            </a:endParaRPr>
          </a:p>
        </p:txBody>
      </p:sp>
      <p:sp>
        <p:nvSpPr>
          <p:cNvPr id="19" name="TextBox 12"/>
          <p:cNvSpPr txBox="1"/>
          <p:nvPr/>
        </p:nvSpPr>
        <p:spPr>
          <a:xfrm>
            <a:off x="467544" y="4869160"/>
            <a:ext cx="4273650" cy="461665"/>
          </a:xfrm>
          <a:prstGeom prst="rect">
            <a:avLst/>
          </a:prstGeom>
          <a:noFill/>
        </p:spPr>
        <p:txBody>
          <a:bodyPr wrap="square" rtlCol="0">
            <a:spAutoFit/>
          </a:bodyPr>
          <a:lstStyle/>
          <a:p>
            <a:r>
              <a:rPr lang="zh-CN" altLang="en-US" sz="2400" b="1" dirty="0">
                <a:latin typeface="+mj-ea"/>
                <a:ea typeface="+mj-ea"/>
              </a:rPr>
              <a:t>斩波器感生放射性剂量</a:t>
            </a:r>
            <a:endParaRPr lang="zh-CN" altLang="en-US" sz="2400" b="1" dirty="0">
              <a:latin typeface="+mj-ea"/>
              <a:ea typeface="+mj-ea"/>
            </a:endParaRPr>
          </a:p>
        </p:txBody>
      </p:sp>
      <p:graphicFrame>
        <p:nvGraphicFramePr>
          <p:cNvPr id="20" name="内容占位符 5"/>
          <p:cNvGraphicFramePr>
            <a:graphicFrameLocks/>
          </p:cNvGraphicFramePr>
          <p:nvPr>
            <p:extLst>
              <p:ext uri="{D42A27DB-BD31-4B8C-83A1-F6EECF244321}">
                <p14:modId xmlns:p14="http://schemas.microsoft.com/office/powerpoint/2010/main" val="3158799610"/>
              </p:ext>
            </p:extLst>
          </p:nvPr>
        </p:nvGraphicFramePr>
        <p:xfrm>
          <a:off x="537661" y="5563356"/>
          <a:ext cx="8138795" cy="817972"/>
        </p:xfrm>
        <a:graphic>
          <a:graphicData uri="http://schemas.openxmlformats.org/drawingml/2006/table">
            <a:tbl>
              <a:tblPr firstRow="1" firstCol="1" bandRow="1">
                <a:tableStyleId>{5DA37D80-6434-44D0-A028-1B22A696006F}</a:tableStyleId>
              </a:tblPr>
              <a:tblGrid>
                <a:gridCol w="2633870"/>
                <a:gridCol w="1711918"/>
                <a:gridCol w="1896504"/>
                <a:gridCol w="1896503"/>
              </a:tblGrid>
              <a:tr h="310515">
                <a:tc>
                  <a:txBody>
                    <a:bodyPr/>
                    <a:lstStyle/>
                    <a:p>
                      <a:pPr algn="ctr">
                        <a:spcAft>
                          <a:spcPts val="0"/>
                        </a:spcAft>
                      </a:pPr>
                      <a:r>
                        <a:rPr sz="1400" kern="100" dirty="0">
                          <a:effectLst/>
                          <a:latin typeface="Times New Roman" panose="02020603050405020304" pitchFamily="18" charset="0"/>
                          <a:cs typeface="Times New Roman" panose="02020603050405020304" pitchFamily="18" charset="0"/>
                        </a:rPr>
                        <a:t>γ数据值/nSv/h</a:t>
                      </a:r>
                    </a:p>
                  </a:txBody>
                  <a:tcPr marL="68580" marR="68580" marT="0" marB="0"/>
                </a:tc>
                <a:tc>
                  <a:txBody>
                    <a:bodyPr/>
                    <a:lstStyle/>
                    <a:p>
                      <a:pPr algn="ctr">
                        <a:spcAft>
                          <a:spcPts val="0"/>
                        </a:spcAft>
                      </a:pPr>
                      <a:r>
                        <a:rPr lang="en-US" altLang="zh-CN" sz="1400" kern="100" dirty="0">
                          <a:effectLst/>
                          <a:latin typeface="Times New Roman" panose="02020603050405020304" pitchFamily="18" charset="0"/>
                          <a:cs typeface="Times New Roman" panose="02020603050405020304" pitchFamily="18" charset="0"/>
                        </a:rPr>
                        <a:t>SANS</a:t>
                      </a:r>
                      <a:endParaRPr lang="en-US" altLang="zh-CN"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a:spcAft>
                          <a:spcPts val="0"/>
                        </a:spcAft>
                      </a:pPr>
                      <a:r>
                        <a:rPr lang="en-US" altLang="zh-CN" sz="1400" b="1" kern="100">
                          <a:solidFill>
                            <a:schemeClr val="tx1"/>
                          </a:solidFill>
                          <a:effectLst/>
                          <a:latin typeface="Times New Roman" panose="02020603050405020304" pitchFamily="18" charset="0"/>
                          <a:ea typeface="+mn-ea"/>
                          <a:cs typeface="Times New Roman" panose="02020603050405020304" pitchFamily="18" charset="0"/>
                        </a:rPr>
                        <a:t>MR</a:t>
                      </a:r>
                    </a:p>
                  </a:txBody>
                  <a:tcPr marL="68580" marR="68580" marT="0" marB="0"/>
                </a:tc>
                <a:tc>
                  <a:txBody>
                    <a:bodyPr/>
                    <a:lstStyle/>
                    <a:p>
                      <a:pPr algn="ctr">
                        <a:spcAft>
                          <a:spcPts val="0"/>
                        </a:spcAft>
                        <a:buNone/>
                      </a:pPr>
                      <a:r>
                        <a:rPr lang="en-US" altLang="zh-CN" sz="1400" b="1" kern="100">
                          <a:solidFill>
                            <a:schemeClr val="tx1"/>
                          </a:solidFill>
                          <a:effectLst/>
                          <a:latin typeface="Times New Roman" panose="02020603050405020304" pitchFamily="18" charset="0"/>
                          <a:ea typeface="+mn-ea"/>
                          <a:cs typeface="Times New Roman" panose="02020603050405020304" pitchFamily="18" charset="0"/>
                        </a:rPr>
                        <a:t>GPPD</a:t>
                      </a:r>
                    </a:p>
                  </a:txBody>
                  <a:tcPr marL="68580" marR="68580" marT="0" marB="0"/>
                </a:tc>
              </a:tr>
              <a:tr h="257810">
                <a:tc>
                  <a:txBody>
                    <a:bodyPr/>
                    <a:lstStyle/>
                    <a:p>
                      <a:pPr algn="ctr">
                        <a:spcAft>
                          <a:spcPts val="0"/>
                        </a:spcAft>
                      </a:pPr>
                      <a:r>
                        <a:rPr lang="zh-CN" altLang="zh-CN" sz="1400" b="0" kern="100" dirty="0">
                          <a:solidFill>
                            <a:schemeClr val="tx1"/>
                          </a:solidFill>
                          <a:effectLst/>
                          <a:latin typeface="Times New Roman" panose="02020603050405020304" pitchFamily="18" charset="0"/>
                          <a:ea typeface="+mn-ea"/>
                          <a:cs typeface="Times New Roman" panose="02020603050405020304" pitchFamily="18" charset="0"/>
                        </a:rPr>
                        <a:t>前端束窗位置计量值</a:t>
                      </a:r>
                    </a:p>
                  </a:txBody>
                  <a:tcPr marL="68580" marR="68580" marT="0" marB="0"/>
                </a:tc>
                <a:tc>
                  <a:txBody>
                    <a:bodyPr/>
                    <a:lstStyle/>
                    <a:p>
                      <a:pPr algn="ctr">
                        <a:spcAft>
                          <a:spcPts val="0"/>
                        </a:spcAft>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218</a:t>
                      </a:r>
                    </a:p>
                  </a:txBody>
                  <a:tcPr marL="68580" marR="68580" marT="0" marB="0"/>
                </a:tc>
                <a:tc>
                  <a:txBody>
                    <a:bodyPr/>
                    <a:lstStyle/>
                    <a:p>
                      <a:pPr algn="ctr">
                        <a:spcAft>
                          <a:spcPts val="0"/>
                        </a:spcAft>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318</a:t>
                      </a:r>
                    </a:p>
                  </a:txBody>
                  <a:tcPr marL="68580" marR="68580" marT="0" marB="0"/>
                </a:tc>
                <a:tc>
                  <a:txBody>
                    <a:bodyPr/>
                    <a:lstStyle/>
                    <a:p>
                      <a:pPr algn="ctr">
                        <a:spcAft>
                          <a:spcPts val="0"/>
                        </a:spcAft>
                        <a:buNone/>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730</a:t>
                      </a:r>
                    </a:p>
                  </a:txBody>
                  <a:tcPr marL="68580" marR="68580" marT="0" marB="0"/>
                </a:tc>
              </a:tr>
              <a:tr h="249647">
                <a:tc>
                  <a:txBody>
                    <a:bodyPr/>
                    <a:lstStyle/>
                    <a:p>
                      <a:pPr algn="ctr">
                        <a:spcAft>
                          <a:spcPts val="0"/>
                        </a:spcAft>
                      </a:pPr>
                      <a:r>
                        <a:rPr lang="zh-CN" altLang="zh-CN" sz="1400" b="0" kern="100" dirty="0">
                          <a:effectLst/>
                          <a:latin typeface="Times New Roman" panose="02020603050405020304" pitchFamily="18" charset="0"/>
                          <a:cs typeface="Times New Roman" panose="02020603050405020304" pitchFamily="18" charset="0"/>
                          <a:sym typeface="+mn-ea"/>
                        </a:rPr>
                        <a:t>后端束窗位置计量值</a:t>
                      </a:r>
                      <a:endParaRPr lang="zh-CN" sz="14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ctr">
                        <a:spcAft>
                          <a:spcPts val="0"/>
                        </a:spcAft>
                      </a:pPr>
                      <a:r>
                        <a:rPr lang="en-US" altLang="zh-CN" sz="1400" b="1" kern="100">
                          <a:solidFill>
                            <a:schemeClr val="tx1"/>
                          </a:solidFill>
                          <a:effectLst/>
                          <a:latin typeface="Times New Roman" panose="02020603050405020304" pitchFamily="18" charset="0"/>
                          <a:ea typeface="+mn-ea"/>
                          <a:cs typeface="Times New Roman" panose="02020603050405020304" pitchFamily="18" charset="0"/>
                        </a:rPr>
                        <a:t>74</a:t>
                      </a:r>
                    </a:p>
                  </a:txBody>
                  <a:tcPr marL="68580" marR="68580" marT="0" marB="0"/>
                </a:tc>
                <a:tc>
                  <a:txBody>
                    <a:bodyPr/>
                    <a:lstStyle/>
                    <a:p>
                      <a:pPr algn="ctr">
                        <a:spcAft>
                          <a:spcPts val="0"/>
                        </a:spcAft>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284</a:t>
                      </a:r>
                    </a:p>
                  </a:txBody>
                  <a:tcPr marL="68580" marR="68580" marT="0" marB="0"/>
                </a:tc>
                <a:tc>
                  <a:txBody>
                    <a:bodyPr/>
                    <a:lstStyle/>
                    <a:p>
                      <a:pPr algn="ctr">
                        <a:spcAft>
                          <a:spcPts val="0"/>
                        </a:spcAft>
                        <a:buNone/>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180</a:t>
                      </a:r>
                    </a:p>
                  </a:txBody>
                  <a:tcPr marL="68580" marR="68580" marT="0" marB="0"/>
                </a:tc>
              </a:tr>
            </a:tbl>
          </a:graphicData>
        </a:graphic>
      </p:graphicFrame>
    </p:spTree>
    <p:extLst>
      <p:ext uri="{BB962C8B-B14F-4D97-AF65-F5344CB8AC3E}">
        <p14:creationId xmlns:p14="http://schemas.microsoft.com/office/powerpoint/2010/main" val="1058952923"/>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辐射热点与安全管理</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7" name="文本框 6"/>
          <p:cNvSpPr txBox="1"/>
          <p:nvPr/>
        </p:nvSpPr>
        <p:spPr>
          <a:xfrm>
            <a:off x="395536" y="1052736"/>
            <a:ext cx="7776864" cy="5683606"/>
          </a:xfrm>
          <a:prstGeom prst="rect">
            <a:avLst/>
          </a:prstGeom>
          <a:noFill/>
        </p:spPr>
        <p:txBody>
          <a:bodyPr wrap="square" rtlCol="0">
            <a:spAutoFit/>
          </a:bodyPr>
          <a:lstStyle/>
          <a:p>
            <a:pPr marL="285750" indent="-285750">
              <a:buFont typeface="Arial" panose="020B0604020202020204"/>
              <a:buChar char="•"/>
            </a:pPr>
            <a:r>
              <a:rPr kumimoji="1" lang="zh-CN" altLang="en-US" sz="2000" dirty="0" smtClean="0">
                <a:latin typeface="楷体" panose="02010609060101010101" charset="-122"/>
                <a:ea typeface="楷体" panose="02010609060101010101" charset="-122"/>
                <a:cs typeface="楷体" panose="02010609060101010101" charset="-122"/>
              </a:rPr>
              <a:t>运行时低温系统氢设备间氢管线侧最大测量剂量 </a:t>
            </a:r>
            <a:r>
              <a:rPr kumimoji="1" lang="en-US" altLang="zh-CN" sz="2000" dirty="0" smtClean="0">
                <a:latin typeface="楷体" panose="02010609060101010101" charset="-122"/>
                <a:ea typeface="楷体" panose="02010609060101010101" charset="-122"/>
                <a:cs typeface="楷体" panose="02010609060101010101" charset="-122"/>
              </a:rPr>
              <a:t>0.6uSv</a:t>
            </a:r>
            <a:r>
              <a:rPr kumimoji="1" lang="zh-CN" altLang="en-US" sz="2000" dirty="0" smtClean="0">
                <a:latin typeface="楷体" panose="02010609060101010101" charset="-122"/>
                <a:ea typeface="楷体" panose="02010609060101010101" charset="-122"/>
                <a:cs typeface="楷体" panose="02010609060101010101" charset="-122"/>
              </a:rPr>
              <a:t>/</a:t>
            </a:r>
            <a:r>
              <a:rPr kumimoji="1" lang="en-US" altLang="zh-CN" sz="2000" dirty="0" smtClean="0">
                <a:latin typeface="楷体" panose="02010609060101010101" charset="-122"/>
                <a:ea typeface="楷体" panose="02010609060101010101" charset="-122"/>
                <a:cs typeface="楷体" panose="02010609060101010101" charset="-122"/>
              </a:rPr>
              <a:t>h</a:t>
            </a:r>
            <a:r>
              <a:rPr kumimoji="1" lang="zh-CN" altLang="en-US" sz="2000" dirty="0" smtClean="0">
                <a:latin typeface="楷体" panose="02010609060101010101" charset="-122"/>
                <a:ea typeface="楷体" panose="02010609060101010101" charset="-122"/>
                <a:cs typeface="楷体" panose="02010609060101010101" charset="-122"/>
              </a:rPr>
              <a:t>，氢回路中杂质活化。</a:t>
            </a:r>
            <a:endParaRPr kumimoji="1" lang="en-US" altLang="zh-CN" sz="2000" dirty="0" smtClean="0">
              <a:latin typeface="楷体" panose="02010609060101010101" charset="-122"/>
              <a:ea typeface="楷体" panose="02010609060101010101" charset="-122"/>
              <a:cs typeface="楷体" panose="02010609060101010101" charset="-122"/>
            </a:endParaRPr>
          </a:p>
          <a:p>
            <a:pPr marL="285750" indent="-285750">
              <a:buFont typeface="Arial" panose="020B0604020202020204"/>
              <a:buChar char="•"/>
            </a:pPr>
            <a:r>
              <a:rPr kumimoji="1" lang="zh-CN" altLang="en-US" sz="2000" dirty="0" smtClean="0">
                <a:latin typeface="楷体" panose="02010609060101010101" charset="-122"/>
                <a:ea typeface="楷体" panose="02010609060101010101" charset="-122"/>
                <a:cs typeface="楷体" panose="02010609060101010101" charset="-122"/>
              </a:rPr>
              <a:t>运行时地下室水系统测试间气体分析仪管线侧最大测量剂量 约</a:t>
            </a:r>
            <a:r>
              <a:rPr kumimoji="1" lang="en-US" altLang="zh-CN" sz="2000" dirty="0" smtClean="0">
                <a:latin typeface="楷体" panose="02010609060101010101" charset="-122"/>
                <a:ea typeface="楷体" panose="02010609060101010101" charset="-122"/>
                <a:cs typeface="楷体" panose="02010609060101010101" charset="-122"/>
              </a:rPr>
              <a:t>1uSv/h</a:t>
            </a:r>
            <a:r>
              <a:rPr kumimoji="1" lang="zh-CN" altLang="en-US" sz="2000" dirty="0" smtClean="0">
                <a:latin typeface="楷体" panose="02010609060101010101" charset="-122"/>
                <a:ea typeface="楷体" panose="02010609060101010101" charset="-122"/>
                <a:cs typeface="楷体" panose="02010609060101010101" charset="-122"/>
              </a:rPr>
              <a:t>，回路中气态放射性核素贡献。</a:t>
            </a:r>
            <a:endParaRPr kumimoji="1" lang="en-US" altLang="zh-CN" sz="2000" dirty="0" smtClean="0">
              <a:latin typeface="楷体" panose="02010609060101010101" charset="-122"/>
              <a:ea typeface="楷体" panose="02010609060101010101" charset="-122"/>
              <a:cs typeface="楷体" panose="02010609060101010101" charset="-122"/>
            </a:endParaRPr>
          </a:p>
          <a:p>
            <a:pPr marL="285750" indent="-285750">
              <a:buFont typeface="Arial" panose="020B0604020202020204"/>
              <a:buChar char="•"/>
            </a:pPr>
            <a:r>
              <a:rPr kumimoji="1" lang="zh-CN" altLang="en-US" sz="2000" dirty="0" smtClean="0">
                <a:latin typeface="楷体" panose="02010609060101010101" charset="-122"/>
                <a:ea typeface="楷体" panose="02010609060101010101" charset="-122"/>
                <a:cs typeface="楷体" panose="02010609060101010101" charset="-122"/>
              </a:rPr>
              <a:t>反射谱仪导管出口位置活化剂量较高，已设计局部屏蔽。</a:t>
            </a:r>
            <a:endParaRPr kumimoji="1" lang="en-US" altLang="zh-CN" sz="2000" dirty="0">
              <a:latin typeface="楷体" panose="02010609060101010101" charset="-122"/>
              <a:ea typeface="楷体" panose="02010609060101010101" charset="-122"/>
              <a:cs typeface="楷体" panose="02010609060101010101" charset="-122"/>
            </a:endParaRPr>
          </a:p>
          <a:p>
            <a:pPr marL="285750" indent="-285750">
              <a:buFont typeface="Arial" panose="020B0604020202020204"/>
              <a:buChar char="•"/>
            </a:pPr>
            <a:r>
              <a:rPr lang="zh-CN" altLang="en-US" sz="2000" dirty="0">
                <a:latin typeface="楷体" panose="02010609060101010101" charset="-122"/>
                <a:ea typeface="楷体" panose="02010609060101010101" charset="-122"/>
                <a:cs typeface="楷体" panose="02010609060101010101" charset="-122"/>
                <a:sym typeface="+mn-ea"/>
              </a:rPr>
              <a:t>水的辐照分解速率随质子束功率而提高，需改造氮气系统提高氮气</a:t>
            </a:r>
            <a:r>
              <a:rPr lang="zh-CN" altLang="en-US" sz="2000" dirty="0" smtClean="0">
                <a:latin typeface="楷体" panose="02010609060101010101" charset="-122"/>
                <a:ea typeface="楷体" panose="02010609060101010101" charset="-122"/>
                <a:cs typeface="楷体" panose="02010609060101010101" charset="-122"/>
                <a:sym typeface="+mn-ea"/>
              </a:rPr>
              <a:t>容量</a:t>
            </a:r>
            <a:endParaRPr lang="en-US" altLang="zh-CN" sz="2000" dirty="0" smtClean="0">
              <a:latin typeface="楷体" panose="02010609060101010101" charset="-122"/>
              <a:ea typeface="楷体" panose="02010609060101010101" charset="-122"/>
              <a:cs typeface="楷体" panose="02010609060101010101" charset="-122"/>
              <a:sym typeface="+mn-ea"/>
            </a:endParaRPr>
          </a:p>
          <a:p>
            <a:pPr marL="285750" indent="-285750">
              <a:buFont typeface="Arial" panose="020B0604020202020204"/>
              <a:buChar char="•"/>
            </a:pPr>
            <a:endParaRPr kumimoji="1" lang="en-US" altLang="zh-CN" sz="2000" dirty="0"/>
          </a:p>
          <a:p>
            <a:pPr marL="285750" indent="-285750">
              <a:buFont typeface="Arial" panose="020B0604020202020204"/>
              <a:buChar char="•"/>
            </a:pPr>
            <a:r>
              <a:rPr kumimoji="1" lang="zh-CN" altLang="en-US" sz="2000" dirty="0" smtClean="0">
                <a:latin typeface="楷体" panose="02010609060101010101" charset="-122"/>
                <a:ea typeface="楷体" panose="02010609060101010101" charset="-122"/>
                <a:cs typeface="楷体" panose="02010609060101010101" charset="-122"/>
              </a:rPr>
              <a:t>每次质子束流功率提升时，做全面详细的辐射剂量测量。</a:t>
            </a:r>
            <a:endParaRPr kumimoji="1" lang="en-US" altLang="zh-CN" sz="2000" dirty="0" smtClean="0">
              <a:latin typeface="楷体" panose="02010609060101010101" charset="-122"/>
              <a:ea typeface="楷体" panose="02010609060101010101" charset="-122"/>
              <a:cs typeface="楷体" panose="02010609060101010101" charset="-122"/>
            </a:endParaRPr>
          </a:p>
          <a:p>
            <a:pPr marL="285750" indent="-285750">
              <a:buFont typeface="Arial" panose="020B0604020202020204"/>
              <a:buChar char="•"/>
            </a:pPr>
            <a:r>
              <a:rPr kumimoji="1" lang="zh-CN" altLang="en-US" sz="2000" dirty="0" smtClean="0">
                <a:latin typeface="楷体" panose="02010609060101010101" charset="-122"/>
                <a:ea typeface="楷体" panose="02010609060101010101" charset="-122"/>
                <a:cs typeface="楷体" panose="02010609060101010101" charset="-122"/>
              </a:rPr>
              <a:t>较长时间（</a:t>
            </a:r>
            <a:r>
              <a:rPr kumimoji="1" lang="zh-CN" altLang="zh-CN" sz="2000" dirty="0" smtClean="0">
                <a:latin typeface="楷体" panose="02010609060101010101" charset="-122"/>
                <a:ea typeface="楷体" panose="02010609060101010101" charset="-122"/>
                <a:cs typeface="楷体" panose="02010609060101010101" charset="-122"/>
              </a:rPr>
              <a:t>&gt;</a:t>
            </a:r>
            <a:r>
              <a:rPr kumimoji="1" lang="en-US" altLang="zh-CN" sz="2000" dirty="0" smtClean="0">
                <a:latin typeface="楷体" panose="02010609060101010101" charset="-122"/>
                <a:ea typeface="楷体" panose="02010609060101010101" charset="-122"/>
                <a:cs typeface="楷体" panose="02010609060101010101" charset="-122"/>
              </a:rPr>
              <a:t>2</a:t>
            </a:r>
            <a:r>
              <a:rPr kumimoji="1" lang="zh-CN" altLang="en-US" sz="2000" dirty="0" smtClean="0">
                <a:latin typeface="楷体" panose="02010609060101010101" charset="-122"/>
                <a:ea typeface="楷体" panose="02010609060101010101" charset="-122"/>
                <a:cs typeface="楷体" panose="02010609060101010101" charset="-122"/>
              </a:rPr>
              <a:t>天）停止供束后，恢复束流时谱仪和测量室在完成剂量检测后开始工作。</a:t>
            </a:r>
          </a:p>
          <a:p>
            <a:pPr marL="285750" indent="-285750">
              <a:lnSpc>
                <a:spcPct val="120000"/>
              </a:lnSpc>
              <a:buFont typeface="Arial" panose="020B0604020202020204"/>
              <a:buChar char="•"/>
            </a:pPr>
            <a:r>
              <a:rPr lang="zh-CN" altLang="en-US" sz="2000" dirty="0" smtClean="0">
                <a:latin typeface="楷体" panose="02010609060101010101" charset="-122"/>
                <a:ea typeface="楷体" panose="02010609060101010101" charset="-122"/>
                <a:cs typeface="楷体" panose="02010609060101010101" charset="-122"/>
              </a:rPr>
              <a:t>规范数据与记录</a:t>
            </a:r>
            <a:endParaRPr lang="en-US" altLang="zh-CN" sz="2000" dirty="0">
              <a:latin typeface="楷体" panose="02010609060101010101" charset="-122"/>
              <a:ea typeface="楷体" panose="02010609060101010101" charset="-122"/>
              <a:cs typeface="楷体" panose="02010609060101010101" charset="-122"/>
            </a:endParaRPr>
          </a:p>
          <a:p>
            <a:pPr marL="285750" indent="-285750">
              <a:lnSpc>
                <a:spcPct val="120000"/>
              </a:lnSpc>
              <a:buFont typeface="Arial" panose="020B0604020202020204"/>
              <a:buChar char="•"/>
            </a:pPr>
            <a:r>
              <a:rPr lang="zh-CN" altLang="en-US" sz="2000" dirty="0">
                <a:latin typeface="楷体" panose="02010609060101010101" charset="-122"/>
                <a:ea typeface="楷体" panose="02010609060101010101" charset="-122"/>
                <a:cs typeface="楷体" panose="02010609060101010101" charset="-122"/>
              </a:rPr>
              <a:t>完善</a:t>
            </a:r>
            <a:r>
              <a:rPr lang="en-US" altLang="en-US" sz="2000" dirty="0">
                <a:latin typeface="楷体" panose="02010609060101010101" charset="-122"/>
                <a:ea typeface="楷体" panose="02010609060101010101" charset="-122"/>
                <a:cs typeface="楷体" panose="02010609060101010101" charset="-122"/>
              </a:rPr>
              <a:t>气</a:t>
            </a:r>
            <a:r>
              <a:rPr lang="zh-CN" altLang="en-US" sz="2000" dirty="0">
                <a:latin typeface="楷体" panose="02010609060101010101" charset="-122"/>
                <a:ea typeface="楷体" panose="02010609060101010101" charset="-122"/>
                <a:cs typeface="楷体" panose="02010609060101010101" charset="-122"/>
              </a:rPr>
              <a:t>态放射性</a:t>
            </a:r>
            <a:r>
              <a:rPr lang="en-US" altLang="en-US" sz="2000" dirty="0">
                <a:latin typeface="楷体" panose="02010609060101010101" charset="-122"/>
                <a:ea typeface="楷体" panose="02010609060101010101" charset="-122"/>
                <a:cs typeface="楷体" panose="02010609060101010101" charset="-122"/>
              </a:rPr>
              <a:t>监测手段</a:t>
            </a:r>
          </a:p>
          <a:p>
            <a:pPr marL="285750" indent="-285750">
              <a:lnSpc>
                <a:spcPct val="120000"/>
              </a:lnSpc>
              <a:buFont typeface="Arial" panose="020B0604020202020204"/>
              <a:buChar char="•"/>
            </a:pPr>
            <a:r>
              <a:rPr lang="zh-CN" altLang="en-US" sz="2000" dirty="0">
                <a:latin typeface="楷体" panose="02010609060101010101" charset="-122"/>
                <a:ea typeface="楷体" panose="02010609060101010101" charset="-122"/>
                <a:cs typeface="楷体" panose="02010609060101010101" charset="-122"/>
              </a:rPr>
              <a:t>增强辐射安全意识，培养良好习惯</a:t>
            </a:r>
            <a:endParaRPr lang="en-US" altLang="en-US" sz="2000" dirty="0">
              <a:latin typeface="楷体" panose="02010609060101010101" charset="-122"/>
              <a:ea typeface="楷体" panose="02010609060101010101" charset="-122"/>
              <a:cs typeface="楷体" panose="02010609060101010101" charset="-122"/>
            </a:endParaRPr>
          </a:p>
          <a:p>
            <a:pPr marL="285750" indent="-285750">
              <a:lnSpc>
                <a:spcPct val="120000"/>
              </a:lnSpc>
              <a:buFont typeface="Arial" panose="020B0604020202020204"/>
              <a:buChar char="•"/>
            </a:pPr>
            <a:r>
              <a:rPr lang="zh-CN" altLang="en-US" sz="2000" dirty="0">
                <a:latin typeface="楷体" panose="02010609060101010101" charset="-122"/>
                <a:ea typeface="楷体" panose="02010609060101010101" charset="-122"/>
                <a:cs typeface="楷体" panose="02010609060101010101" charset="-122"/>
              </a:rPr>
              <a:t>气瓶和压力容器的安全管理（报检）</a:t>
            </a:r>
          </a:p>
          <a:p>
            <a:pPr marL="285750" indent="-285750">
              <a:lnSpc>
                <a:spcPct val="120000"/>
              </a:lnSpc>
              <a:buFont typeface="Arial" panose="020B0604020202020204"/>
              <a:buChar char="•"/>
            </a:pPr>
            <a:r>
              <a:rPr lang="zh-CN" altLang="en-US" sz="2000" dirty="0">
                <a:latin typeface="楷体" panose="02010609060101010101" charset="-122"/>
                <a:ea typeface="楷体" panose="02010609060101010101" charset="-122"/>
                <a:cs typeface="楷体" panose="02010609060101010101" charset="-122"/>
              </a:rPr>
              <a:t>危化品的管理（从采购源头控制）</a:t>
            </a:r>
            <a:endParaRPr lang="en-US" altLang="zh-CN" sz="2000" dirty="0">
              <a:latin typeface="楷体" panose="02010609060101010101" charset="-122"/>
              <a:ea typeface="楷体" panose="02010609060101010101" charset="-122"/>
              <a:cs typeface="楷体" panose="02010609060101010101" charset="-122"/>
            </a:endParaRPr>
          </a:p>
          <a:p>
            <a:pPr marL="285750" indent="-285750">
              <a:lnSpc>
                <a:spcPct val="120000"/>
              </a:lnSpc>
              <a:buFont typeface="Arial" panose="020B0604020202020204"/>
              <a:buChar char="•"/>
            </a:pPr>
            <a:endParaRPr kumimoji="1" lang="zh-CN" altLang="en-US" sz="2000" b="1" dirty="0"/>
          </a:p>
        </p:txBody>
      </p:sp>
    </p:spTree>
    <p:extLst>
      <p:ext uri="{BB962C8B-B14F-4D97-AF65-F5344CB8AC3E}">
        <p14:creationId xmlns:p14="http://schemas.microsoft.com/office/powerpoint/2010/main" val="3176537048"/>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维护检修</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7" name="文本框 6"/>
          <p:cNvSpPr txBox="1"/>
          <p:nvPr/>
        </p:nvSpPr>
        <p:spPr>
          <a:xfrm>
            <a:off x="160020" y="692696"/>
            <a:ext cx="9174480" cy="5769610"/>
          </a:xfrm>
          <a:prstGeom prst="rect">
            <a:avLst/>
          </a:prstGeom>
          <a:noFill/>
        </p:spPr>
        <p:txBody>
          <a:bodyPr wrap="square" rtlCol="0">
            <a:spAutoFit/>
          </a:bodyPr>
          <a:lstStyle/>
          <a:p>
            <a:pPr marL="342900" indent="-342900">
              <a:lnSpc>
                <a:spcPct val="150000"/>
              </a:lnSpc>
              <a:buFont typeface="Wingdings" panose="05000000000000000000" charset="0"/>
              <a:buChar char="l"/>
            </a:pPr>
            <a:r>
              <a:rPr lang="zh-CN" altLang="en-US" sz="2400" b="1" dirty="0">
                <a:solidFill>
                  <a:schemeClr val="accent6"/>
                </a:solidFill>
                <a:latin typeface="楷体" panose="02010609060101010101" charset="-122"/>
                <a:ea typeface="楷体" panose="02010609060101010101" charset="-122"/>
                <a:cs typeface="楷体" panose="02010609060101010101" charset="-122"/>
              </a:rPr>
              <a:t>靶站</a:t>
            </a:r>
            <a:endParaRPr lang="zh-CN" altLang="en-US" sz="1800" dirty="0">
              <a:latin typeface="楷体" panose="02010609060101010101" charset="-122"/>
              <a:ea typeface="楷体" panose="02010609060101010101" charset="-122"/>
              <a:cs typeface="楷体" panose="02010609060101010101" charset="-122"/>
            </a:endParaRPr>
          </a:p>
          <a:p>
            <a:pPr marL="285750" indent="-285750">
              <a:lnSpc>
                <a:spcPct val="150000"/>
              </a:lnSpc>
              <a:buFont typeface="Wingdings" panose="05000000000000000000" charset="0"/>
              <a:buChar char="ü"/>
            </a:pPr>
            <a:r>
              <a:rPr lang="en-US" altLang="en-US" b="1" dirty="0" smtClean="0">
                <a:latin typeface="楷体" panose="02010609060101010101" charset="-122"/>
                <a:ea typeface="楷体" panose="02010609060101010101" charset="-122"/>
                <a:cs typeface="楷体" panose="02010609060101010101" charset="-122"/>
              </a:rPr>
              <a:t>低温、水冷、靶体、屏蔽、氦容器等</a:t>
            </a:r>
            <a:r>
              <a:rPr lang="zh-CN" altLang="en-US" sz="1800" b="1" dirty="0" smtClean="0">
                <a:latin typeface="楷体" panose="02010609060101010101" charset="-122"/>
                <a:ea typeface="楷体" panose="02010609060101010101" charset="-122"/>
                <a:cs typeface="楷体" panose="02010609060101010101" charset="-122"/>
              </a:rPr>
              <a:t>系统进</a:t>
            </a:r>
            <a:r>
              <a:rPr lang="zh-CN" altLang="en-US" sz="1800" b="1" dirty="0">
                <a:latin typeface="楷体" panose="02010609060101010101" charset="-122"/>
                <a:ea typeface="楷体" panose="02010609060101010101" charset="-122"/>
                <a:cs typeface="楷体" panose="02010609060101010101" charset="-122"/>
              </a:rPr>
              <a:t>行了例行检修，结果表明，各项设备运转正常，没有发现大的问题，远程监控系统还需逐渐完善；</a:t>
            </a:r>
          </a:p>
          <a:p>
            <a:pPr marL="342900" indent="-342900">
              <a:lnSpc>
                <a:spcPct val="150000"/>
              </a:lnSpc>
              <a:buFont typeface="Wingdings" panose="05000000000000000000" charset="0"/>
              <a:buChar char="l"/>
            </a:pPr>
            <a:r>
              <a:rPr lang="zh-CN" altLang="en-US" sz="2400" b="1" dirty="0">
                <a:solidFill>
                  <a:schemeClr val="accent6"/>
                </a:solidFill>
                <a:latin typeface="楷体" panose="02010609060101010101" charset="-122"/>
                <a:ea typeface="楷体" panose="02010609060101010101" charset="-122"/>
                <a:cs typeface="楷体" panose="02010609060101010101" charset="-122"/>
              </a:rPr>
              <a:t>谱仪</a:t>
            </a:r>
            <a:endParaRPr lang="zh-CN" altLang="en-US" sz="1800" dirty="0">
              <a:latin typeface="楷体" panose="02010609060101010101" charset="-122"/>
              <a:ea typeface="楷体" panose="02010609060101010101" charset="-122"/>
              <a:cs typeface="楷体" panose="02010609060101010101" charset="-122"/>
            </a:endParaRPr>
          </a:p>
          <a:p>
            <a:pPr marL="285750" indent="-285750">
              <a:lnSpc>
                <a:spcPct val="150000"/>
              </a:lnSpc>
              <a:buFont typeface="Wingdings" panose="05000000000000000000" charset="0"/>
              <a:buChar char="ü"/>
            </a:pPr>
            <a:r>
              <a:rPr lang="en-US" altLang="zh-CN" sz="1800" dirty="0">
                <a:solidFill>
                  <a:srgbClr val="FF0000"/>
                </a:solidFill>
                <a:latin typeface="Times New Roman" panose="02020603050405020304" pitchFamily="18" charset="0"/>
                <a:ea typeface="楷体" panose="02010609060101010101" charset="-122"/>
                <a:cs typeface="Times New Roman" panose="02020603050405020304" pitchFamily="18" charset="0"/>
              </a:rPr>
              <a:t>GPPD</a:t>
            </a:r>
            <a:r>
              <a:rPr lang="en-US" altLang="zh-CN" sz="1800" dirty="0">
                <a:latin typeface="楷体" panose="02010609060101010101" charset="-122"/>
                <a:ea typeface="楷体" panose="02010609060101010101" charset="-122"/>
                <a:cs typeface="楷体" panose="02010609060101010101" charset="-122"/>
              </a:rPr>
              <a:t>——</a:t>
            </a:r>
            <a:r>
              <a:rPr lang="zh-CN" altLang="en-US" sz="1800" b="1" dirty="0">
                <a:latin typeface="楷体" panose="02010609060101010101" charset="-122"/>
                <a:ea typeface="楷体" panose="02010609060101010101" charset="-122"/>
                <a:cs typeface="楷体" panose="02010609060101010101" charset="-122"/>
              </a:rPr>
              <a:t>检修前整体功能已实现，本次检修完成了控制室加顶，完善远程控制。为提升用户体验，样品环境的自动化持续推进中</a:t>
            </a:r>
          </a:p>
          <a:p>
            <a:pPr marL="285750" indent="-285750">
              <a:lnSpc>
                <a:spcPct val="150000"/>
              </a:lnSpc>
              <a:buFont typeface="Wingdings" panose="05000000000000000000" charset="0"/>
              <a:buChar char="ü"/>
            </a:pPr>
            <a:r>
              <a:rPr lang="en-US" altLang="zh-CN" sz="1800" dirty="0">
                <a:solidFill>
                  <a:srgbClr val="FF0000"/>
                </a:solidFill>
                <a:latin typeface="Times New Roman" panose="02020603050405020304" pitchFamily="18" charset="0"/>
                <a:ea typeface="楷体" panose="02010609060101010101" charset="-122"/>
                <a:cs typeface="Times New Roman" panose="02020603050405020304" pitchFamily="18" charset="0"/>
              </a:rPr>
              <a:t>MR</a:t>
            </a:r>
            <a:r>
              <a:rPr lang="en-US" altLang="zh-CN" sz="1800" dirty="0">
                <a:latin typeface="楷体" panose="02010609060101010101" charset="-122"/>
                <a:ea typeface="楷体" panose="02010609060101010101" charset="-122"/>
                <a:cs typeface="楷体" panose="02010609060101010101" charset="-122"/>
              </a:rPr>
              <a:t>——</a:t>
            </a:r>
            <a:r>
              <a:rPr lang="zh-CN" altLang="en-US" sz="1800" b="1" dirty="0">
                <a:latin typeface="楷体" panose="02010609060101010101" charset="-122"/>
                <a:ea typeface="楷体" panose="02010609060101010101" charset="-122"/>
                <a:cs typeface="楷体" panose="02010609060101010101" charset="-122"/>
              </a:rPr>
              <a:t>检修前探测器各项指标还未达到要求，</a:t>
            </a:r>
            <a:r>
              <a:rPr lang="en-US" altLang="zh-CN" sz="1800" b="1" dirty="0">
                <a:latin typeface="楷体" panose="02010609060101010101" charset="-122"/>
                <a:ea typeface="楷体" panose="02010609060101010101" charset="-122"/>
                <a:cs typeface="楷体" panose="02010609060101010101" charset="-122"/>
              </a:rPr>
              <a:t>第二束闸机柜改造，入射臂改造，控制室加顶，多丝室探测器优化调试，</a:t>
            </a:r>
            <a:r>
              <a:rPr lang="zh-CN" altLang="en-US" sz="1800" b="1" dirty="0">
                <a:latin typeface="楷体" panose="02010609060101010101" charset="-122"/>
                <a:ea typeface="楷体" panose="02010609060101010101" charset="-122"/>
                <a:cs typeface="楷体" panose="02010609060101010101" charset="-122"/>
              </a:rPr>
              <a:t>希望经过本次修整，</a:t>
            </a:r>
            <a:r>
              <a:rPr lang="en-US" altLang="zh-CN" sz="1800" b="1" dirty="0">
                <a:latin typeface="楷体" panose="02010609060101010101" charset="-122"/>
                <a:ea typeface="楷体" panose="02010609060101010101" charset="-122"/>
                <a:cs typeface="楷体" panose="02010609060101010101" charset="-122"/>
              </a:rPr>
              <a:t>MR</a:t>
            </a:r>
            <a:r>
              <a:rPr lang="zh-CN" altLang="en-US" sz="1800" b="1" dirty="0">
                <a:latin typeface="楷体" panose="02010609060101010101" charset="-122"/>
                <a:ea typeface="楷体" panose="02010609060101010101" charset="-122"/>
                <a:cs typeface="楷体" panose="02010609060101010101" charset="-122"/>
              </a:rPr>
              <a:t>的整体功能（从前端到数据处理）能够完善</a:t>
            </a:r>
          </a:p>
          <a:p>
            <a:pPr marL="285750" indent="-285750">
              <a:lnSpc>
                <a:spcPct val="150000"/>
              </a:lnSpc>
              <a:buFont typeface="Wingdings" panose="05000000000000000000" charset="0"/>
              <a:buChar char="ü"/>
            </a:pPr>
            <a:r>
              <a:rPr lang="en-US" altLang="zh-CN" sz="1800" dirty="0">
                <a:solidFill>
                  <a:srgbClr val="FF0000"/>
                </a:solidFill>
                <a:latin typeface="Times New Roman" panose="02020603050405020304" pitchFamily="18" charset="0"/>
                <a:ea typeface="楷体" panose="02010609060101010101" charset="-122"/>
                <a:cs typeface="Times New Roman" panose="02020603050405020304" pitchFamily="18" charset="0"/>
              </a:rPr>
              <a:t>SANS</a:t>
            </a:r>
            <a:r>
              <a:rPr lang="en-US" altLang="zh-CN" sz="1800" dirty="0">
                <a:latin typeface="楷体" panose="02010609060101010101" charset="-122"/>
                <a:ea typeface="楷体" panose="02010609060101010101" charset="-122"/>
                <a:cs typeface="楷体" panose="02010609060101010101" charset="-122"/>
              </a:rPr>
              <a:t>——</a:t>
            </a:r>
            <a:r>
              <a:rPr lang="zh-CN" altLang="en-US" sz="1800" b="1" dirty="0">
                <a:latin typeface="楷体" panose="02010609060101010101" charset="-122"/>
                <a:ea typeface="楷体" panose="02010609060101010101" charset="-122"/>
                <a:cs typeface="楷体" panose="02010609060101010101" charset="-122"/>
              </a:rPr>
              <a:t>检修前部分重要设备还未安装调试完成，通过本次检修，</a:t>
            </a:r>
            <a:r>
              <a:rPr lang="zh-CN" altLang="en-US" sz="1800" b="1" dirty="0" smtClean="0">
                <a:latin typeface="楷体" panose="02010609060101010101" charset="-122"/>
                <a:ea typeface="楷体" panose="02010609060101010101" charset="-122"/>
                <a:cs typeface="楷体" panose="02010609060101010101" charset="-122"/>
                <a:sym typeface="+mn-ea"/>
              </a:rPr>
              <a:t>实现了散射腔内主探和</a:t>
            </a:r>
            <a:r>
              <a:rPr lang="en-US" altLang="zh-CN" sz="1800" b="1" dirty="0" smtClean="0">
                <a:latin typeface="楷体" panose="02010609060101010101" charset="-122"/>
                <a:ea typeface="楷体" panose="02010609060101010101" charset="-122"/>
                <a:cs typeface="楷体" panose="02010609060101010101" charset="-122"/>
                <a:sym typeface="+mn-ea"/>
              </a:rPr>
              <a:t>beamstop7</a:t>
            </a:r>
            <a:r>
              <a:rPr lang="zh-CN" altLang="en-US" sz="1800" b="1" dirty="0" smtClean="0">
                <a:latin typeface="楷体" panose="02010609060101010101" charset="-122"/>
                <a:ea typeface="楷体" panose="02010609060101010101" charset="-122"/>
                <a:cs typeface="楷体" panose="02010609060101010101" charset="-122"/>
                <a:sym typeface="+mn-ea"/>
              </a:rPr>
              <a:t>个电机的自动控制； 完成了新控制室的搭建；完成自动换样样品台的</a:t>
            </a:r>
            <a:r>
              <a:rPr lang="zh-CN" altLang="en-US" sz="1800" b="1" dirty="0">
                <a:latin typeface="楷体" panose="02010609060101010101" charset="-122"/>
                <a:ea typeface="楷体" panose="02010609060101010101" charset="-122"/>
                <a:cs typeface="楷体" panose="02010609060101010101" charset="-122"/>
                <a:sym typeface="+mn-ea"/>
              </a:rPr>
              <a:t>安装；主探-电子学-DAQ的维护和M3 Li玻璃的更换、水浴就位</a:t>
            </a:r>
          </a:p>
          <a:p>
            <a:pPr marL="285750" indent="-285750" algn="l">
              <a:lnSpc>
                <a:spcPct val="150000"/>
              </a:lnSpc>
              <a:buFont typeface="Wingdings" panose="05000000000000000000" charset="0"/>
              <a:buChar char="ü"/>
            </a:pPr>
            <a:r>
              <a:rPr lang="en-US" altLang="zh-CN" sz="1800" b="1" dirty="0">
                <a:solidFill>
                  <a:srgbClr val="FF0000"/>
                </a:solidFill>
                <a:latin typeface="楷体" panose="02010609060101010101" charset="-122"/>
                <a:ea typeface="楷体" panose="02010609060101010101" charset="-122"/>
                <a:cs typeface="楷体" panose="02010609060101010101" charset="-122"/>
              </a:rPr>
              <a:t>斩波器</a:t>
            </a:r>
            <a:r>
              <a:rPr lang="zh-CN" altLang="en-US" sz="1800" b="1" dirty="0">
                <a:latin typeface="楷体" panose="02010609060101010101" charset="-122"/>
                <a:ea typeface="楷体" panose="02010609060101010101" charset="-122"/>
                <a:cs typeface="楷体" panose="02010609060101010101" charset="-122"/>
              </a:rPr>
              <a:t>——电机轴承选型错误，更换，增加电机使用寿命</a:t>
            </a:r>
          </a:p>
        </p:txBody>
      </p:sp>
    </p:spTree>
    <p:extLst>
      <p:ext uri="{BB962C8B-B14F-4D97-AF65-F5344CB8AC3E}">
        <p14:creationId xmlns:p14="http://schemas.microsoft.com/office/powerpoint/2010/main" val="3997393239"/>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3" name="矩形 1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1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用户系统建设</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pic>
        <p:nvPicPr>
          <p:cNvPr id="6" name="内容占位符 12"/>
          <p:cNvPicPr>
            <a:picLocks noChangeAspect="1"/>
          </p:cNvPicPr>
          <p:nvPr/>
        </p:nvPicPr>
        <p:blipFill>
          <a:blip r:embed="rId3"/>
          <a:srcRect l="24169" t="17744" r="15658" b="13167"/>
          <a:stretch>
            <a:fillRect/>
          </a:stretch>
        </p:blipFill>
        <p:spPr>
          <a:xfrm>
            <a:off x="683568" y="970364"/>
            <a:ext cx="7740015" cy="5554980"/>
          </a:xfrm>
          <a:prstGeom prst="rect">
            <a:avLst/>
          </a:prstGeom>
        </p:spPr>
      </p:pic>
    </p:spTree>
    <p:extLst>
      <p:ext uri="{BB962C8B-B14F-4D97-AF65-F5344CB8AC3E}">
        <p14:creationId xmlns:p14="http://schemas.microsoft.com/office/powerpoint/2010/main" val="2629152626"/>
      </p:ext>
    </p:extLst>
  </p:cSld>
  <p:clrMapOvr>
    <a:masterClrMapping/>
  </p:clrMapOvr>
  <mc:AlternateContent xmlns:mc="http://schemas.openxmlformats.org/markup-compatibility/2006" xmlns:p14="http://schemas.microsoft.com/office/powerpoint/2010/main">
    <mc:Choice Requires="p14">
      <p:transition spd="slow" p14:dur="2000" advTm="58704"/>
    </mc:Choice>
    <mc:Fallback xmlns="">
      <p:transition spd="slow" advTm="58704"/>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4"/>
          <p:cNvSpPr>
            <a:spLocks noChangeArrowheads="1"/>
          </p:cNvSpPr>
          <p:nvPr/>
        </p:nvSpPr>
        <p:spPr bwMode="auto">
          <a:xfrm>
            <a:off x="2555875" y="898525"/>
            <a:ext cx="3197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solidFill>
                  <a:srgbClr val="FF0000"/>
                </a:solidFill>
              </a:rPr>
              <a:t>Overview of SE</a:t>
            </a:r>
          </a:p>
        </p:txBody>
      </p:sp>
      <p:graphicFrame>
        <p:nvGraphicFramePr>
          <p:cNvPr id="5" name="表格 4"/>
          <p:cNvGraphicFramePr>
            <a:graphicFrameLocks noGrp="1"/>
          </p:cNvGraphicFramePr>
          <p:nvPr/>
        </p:nvGraphicFramePr>
        <p:xfrm>
          <a:off x="900113" y="1298575"/>
          <a:ext cx="6264275" cy="5440595"/>
        </p:xfrm>
        <a:graphic>
          <a:graphicData uri="http://schemas.openxmlformats.org/drawingml/2006/table">
            <a:tbl>
              <a:tblPr firstRow="1" bandRow="1">
                <a:tableStyleId>{5C22544A-7EE6-4342-B048-85BDC9FD1C3A}</a:tableStyleId>
              </a:tblPr>
              <a:tblGrid>
                <a:gridCol w="2376104">
                  <a:extLst>
                    <a:ext uri="{9D8B030D-6E8A-4147-A177-3AD203B41FA5}">
                      <a16:colId xmlns="" xmlns:a16="http://schemas.microsoft.com/office/drawing/2014/main" val="20000"/>
                    </a:ext>
                  </a:extLst>
                </a:gridCol>
                <a:gridCol w="1440063">
                  <a:extLst>
                    <a:ext uri="{9D8B030D-6E8A-4147-A177-3AD203B41FA5}">
                      <a16:colId xmlns="" xmlns:a16="http://schemas.microsoft.com/office/drawing/2014/main" val="20001"/>
                    </a:ext>
                  </a:extLst>
                </a:gridCol>
                <a:gridCol w="1296057">
                  <a:extLst>
                    <a:ext uri="{9D8B030D-6E8A-4147-A177-3AD203B41FA5}">
                      <a16:colId xmlns="" xmlns:a16="http://schemas.microsoft.com/office/drawing/2014/main" val="20002"/>
                    </a:ext>
                  </a:extLst>
                </a:gridCol>
                <a:gridCol w="1152051">
                  <a:extLst>
                    <a:ext uri="{9D8B030D-6E8A-4147-A177-3AD203B41FA5}">
                      <a16:colId xmlns="" xmlns:a16="http://schemas.microsoft.com/office/drawing/2014/main" val="20003"/>
                    </a:ext>
                  </a:extLst>
                </a:gridCol>
              </a:tblGrid>
              <a:tr h="304782">
                <a:tc>
                  <a:txBody>
                    <a:bodyPr/>
                    <a:lstStyle/>
                    <a:p>
                      <a:r>
                        <a:rPr lang="en-US" altLang="zh-CN" sz="1400" dirty="0" smtClean="0">
                          <a:solidFill>
                            <a:srgbClr val="0000FF"/>
                          </a:solidFill>
                        </a:rPr>
                        <a:t>SE equipment</a:t>
                      </a:r>
                      <a:endParaRPr lang="zh-CN" altLang="en-US" sz="1400" dirty="0">
                        <a:solidFill>
                          <a:srgbClr val="0000FF"/>
                        </a:solidFill>
                      </a:endParaRPr>
                    </a:p>
                  </a:txBody>
                  <a:tcPr marL="91434" marR="91434" marT="45717" marB="45717"/>
                </a:tc>
                <a:tc>
                  <a:txBody>
                    <a:bodyPr/>
                    <a:lstStyle/>
                    <a:p>
                      <a:r>
                        <a:rPr lang="en-US" altLang="zh-CN" sz="1400" dirty="0" smtClean="0">
                          <a:solidFill>
                            <a:srgbClr val="0000FF"/>
                          </a:solidFill>
                        </a:rPr>
                        <a:t>Parameters</a:t>
                      </a:r>
                      <a:endParaRPr lang="zh-CN" altLang="en-US" sz="1400" dirty="0">
                        <a:solidFill>
                          <a:srgbClr val="0000FF"/>
                        </a:solidFill>
                      </a:endParaRPr>
                    </a:p>
                  </a:txBody>
                  <a:tcPr marL="91434" marR="91434" marT="45717" marB="45717"/>
                </a:tc>
                <a:tc>
                  <a:txBody>
                    <a:bodyPr/>
                    <a:lstStyle/>
                    <a:p>
                      <a:r>
                        <a:rPr lang="en-US" altLang="zh-CN" sz="1400" dirty="0" smtClean="0">
                          <a:solidFill>
                            <a:srgbClr val="0000FF"/>
                          </a:solidFill>
                        </a:rPr>
                        <a:t>Status</a:t>
                      </a:r>
                      <a:endParaRPr lang="zh-CN" altLang="en-US" sz="1400" dirty="0">
                        <a:solidFill>
                          <a:srgbClr val="0000FF"/>
                        </a:solidFill>
                      </a:endParaRPr>
                    </a:p>
                  </a:txBody>
                  <a:tcPr marL="91434" marR="91434" marT="45717" marB="45717"/>
                </a:tc>
                <a:tc>
                  <a:txBody>
                    <a:bodyPr/>
                    <a:lstStyle/>
                    <a:p>
                      <a:r>
                        <a:rPr lang="en-US" altLang="zh-CN" sz="1400" b="1" kern="1200" dirty="0" smtClean="0">
                          <a:solidFill>
                            <a:srgbClr val="0000FF"/>
                          </a:solidFill>
                          <a:latin typeface="+mn-lt"/>
                          <a:ea typeface="+mn-ea"/>
                          <a:cs typeface="+mn-cs"/>
                        </a:rPr>
                        <a:t>Availability</a:t>
                      </a:r>
                      <a:endParaRPr lang="zh-CN" altLang="en-US" sz="1400" b="1" kern="1200" dirty="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0"/>
                  </a:ext>
                </a:extLst>
              </a:tr>
              <a:tr h="304782">
                <a:tc>
                  <a:txBody>
                    <a:bodyPr/>
                    <a:lstStyle/>
                    <a:p>
                      <a:pPr marL="0" algn="l" defTabSz="914400" rtl="0" eaLnBrk="1" latinLnBrk="0" hangingPunct="1"/>
                      <a:r>
                        <a:rPr lang="en-US" altLang="zh-CN" sz="1400" kern="1200" dirty="0" smtClean="0">
                          <a:solidFill>
                            <a:srgbClr val="0000FF"/>
                          </a:solidFill>
                          <a:latin typeface="+mn-lt"/>
                          <a:ea typeface="+mn-ea"/>
                          <a:cs typeface="+mn-cs"/>
                        </a:rPr>
                        <a:t>CCR-01 cryostat</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10-350K</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Available</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GPPD……</a:t>
                      </a:r>
                      <a:endParaRPr lang="zh-CN" altLang="en-US" sz="1400" kern="1200" dirty="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1"/>
                  </a:ext>
                </a:extLst>
              </a:tr>
              <a:tr h="304782">
                <a:tc>
                  <a:txBody>
                    <a:bodyPr/>
                    <a:lstStyle/>
                    <a:p>
                      <a:pPr marL="0" algn="l" defTabSz="914400" rtl="0" eaLnBrk="1" latinLnBrk="0" hangingPunct="1"/>
                      <a:r>
                        <a:rPr lang="en-US" altLang="zh-CN" sz="1400" kern="1200" dirty="0" smtClean="0">
                          <a:solidFill>
                            <a:srgbClr val="0000FF"/>
                          </a:solidFill>
                          <a:latin typeface="+mn-lt"/>
                          <a:ea typeface="+mn-ea"/>
                          <a:cs typeface="+mn-cs"/>
                        </a:rPr>
                        <a:t>CCR-02 </a:t>
                      </a:r>
                      <a:r>
                        <a:rPr lang="en-US" altLang="zh-CN" sz="1400" kern="1200" dirty="0" err="1" smtClean="0">
                          <a:solidFill>
                            <a:srgbClr val="0000FF"/>
                          </a:solidFill>
                          <a:latin typeface="+mn-lt"/>
                          <a:ea typeface="+mn-ea"/>
                          <a:cs typeface="+mn-cs"/>
                        </a:rPr>
                        <a:t>cryo</a:t>
                      </a:r>
                      <a:r>
                        <a:rPr lang="en-US" altLang="zh-CN" sz="1400" kern="1200" dirty="0" smtClean="0">
                          <a:solidFill>
                            <a:srgbClr val="0000FF"/>
                          </a:solidFill>
                          <a:latin typeface="+mn-lt"/>
                          <a:ea typeface="+mn-ea"/>
                          <a:cs typeface="+mn-cs"/>
                        </a:rPr>
                        <a:t>-furnace</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4.2-800K</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Available</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2"/>
                  </a:ext>
                </a:extLst>
              </a:tr>
              <a:tr h="3047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CCR-03 cryostat</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1.5-300K</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Available</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3"/>
                  </a:ext>
                </a:extLst>
              </a:tr>
              <a:tr h="304782">
                <a:tc>
                  <a:txBody>
                    <a:bodyPr/>
                    <a:lstStyle/>
                    <a:p>
                      <a:pPr marL="0" algn="l" defTabSz="914400" rtl="0" eaLnBrk="1" latinLnBrk="0" hangingPunct="1"/>
                      <a:r>
                        <a:rPr lang="en-US" altLang="zh-CN" sz="1400" kern="1200" dirty="0" smtClean="0">
                          <a:solidFill>
                            <a:srgbClr val="0000FF"/>
                          </a:solidFill>
                          <a:latin typeface="+mn-lt"/>
                          <a:ea typeface="+mn-ea"/>
                          <a:cs typeface="+mn-cs"/>
                        </a:rPr>
                        <a:t>HOT-01 furnace</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RT-1800</a:t>
                      </a:r>
                      <a:r>
                        <a:rPr lang="zh-CN" altLang="en-US" sz="1400" kern="1200" dirty="0" smtClean="0">
                          <a:solidFill>
                            <a:srgbClr val="0000FF"/>
                          </a:solidFill>
                          <a:latin typeface="+mn-lt"/>
                          <a:ea typeface="+mn-ea"/>
                          <a:cs typeface="+mn-cs"/>
                        </a:rPr>
                        <a:t> ℃</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4"/>
                  </a:ext>
                </a:extLst>
              </a:tr>
              <a:tr h="304782">
                <a:tc>
                  <a:txBody>
                    <a:bodyPr/>
                    <a:lstStyle/>
                    <a:p>
                      <a:r>
                        <a:rPr lang="en-US" altLang="zh-CN" sz="1400" kern="1200" dirty="0" smtClean="0">
                          <a:solidFill>
                            <a:srgbClr val="0000FF"/>
                          </a:solidFill>
                          <a:latin typeface="+mn-lt"/>
                          <a:ea typeface="+mn-ea"/>
                          <a:cs typeface="+mn-cs"/>
                        </a:rPr>
                        <a:t>HOT-02 furnace</a:t>
                      </a:r>
                      <a:endParaRPr lang="zh-CN" altLang="en-US" sz="1400" kern="1200" dirty="0">
                        <a:solidFill>
                          <a:srgbClr val="0000FF"/>
                        </a:solidFill>
                        <a:latin typeface="+mn-lt"/>
                        <a:ea typeface="+mn-ea"/>
                        <a:cs typeface="+mn-cs"/>
                      </a:endParaRPr>
                    </a:p>
                  </a:txBody>
                  <a:tcPr marL="91434" marR="91434" marT="45717" marB="45717"/>
                </a:tc>
                <a:tc>
                  <a:txBody>
                    <a:bodyPr/>
                    <a:lstStyle/>
                    <a:p>
                      <a:r>
                        <a:rPr lang="en-US" altLang="zh-CN" sz="1400" kern="1200" dirty="0" smtClean="0">
                          <a:solidFill>
                            <a:srgbClr val="0000FF"/>
                          </a:solidFill>
                          <a:latin typeface="+mn-lt"/>
                          <a:ea typeface="+mn-ea"/>
                          <a:cs typeface="+mn-cs"/>
                        </a:rPr>
                        <a:t>RT-1000</a:t>
                      </a:r>
                      <a:r>
                        <a:rPr lang="zh-CN" altLang="en-US" sz="1400" kern="1200" dirty="0" smtClean="0">
                          <a:solidFill>
                            <a:srgbClr val="0000FF"/>
                          </a:solidFill>
                          <a:latin typeface="+mn-lt"/>
                          <a:ea typeface="+mn-ea"/>
                          <a:cs typeface="+mn-cs"/>
                        </a:rPr>
                        <a:t> ℃</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5"/>
                  </a:ext>
                </a:extLst>
              </a:tr>
              <a:tr h="518130">
                <a:tc>
                  <a:txBody>
                    <a:bodyPr/>
                    <a:lstStyle/>
                    <a:p>
                      <a:pPr marL="0" algn="l" defTabSz="914400" rtl="0" eaLnBrk="1" latinLnBrk="0" hangingPunct="1"/>
                      <a:r>
                        <a:rPr lang="en-US" altLang="zh-CN" sz="1400" kern="1200" dirty="0" smtClean="0">
                          <a:solidFill>
                            <a:srgbClr val="0000FF"/>
                          </a:solidFill>
                          <a:latin typeface="+mn-lt"/>
                          <a:ea typeface="+mn-ea"/>
                          <a:cs typeface="+mn-cs"/>
                        </a:rPr>
                        <a:t>HPC-01 PE cell + furnace</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10-20GPa</a:t>
                      </a:r>
                    </a:p>
                    <a:p>
                      <a:pPr marL="0" algn="l" defTabSz="914400" rtl="0" eaLnBrk="1" latinLnBrk="0" hangingPunct="1"/>
                      <a:r>
                        <a:rPr lang="en-US" altLang="zh-CN" sz="1400" kern="1200" dirty="0" smtClean="0">
                          <a:solidFill>
                            <a:srgbClr val="0000FF"/>
                          </a:solidFill>
                          <a:latin typeface="+mn-lt"/>
                          <a:ea typeface="+mn-ea"/>
                          <a:cs typeface="+mn-cs"/>
                        </a:rPr>
                        <a:t>RT-1000K</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6"/>
                  </a:ext>
                </a:extLst>
              </a:tr>
              <a:tr h="518130">
                <a:tc>
                  <a:txBody>
                    <a:bodyPr/>
                    <a:lstStyle/>
                    <a:p>
                      <a:pPr marL="0" algn="l" defTabSz="914400" rtl="0" eaLnBrk="1" latinLnBrk="0" hangingPunct="1"/>
                      <a:r>
                        <a:rPr lang="en-US" altLang="zh-CN" sz="1400" kern="1200" dirty="0" smtClean="0">
                          <a:solidFill>
                            <a:srgbClr val="0000FF"/>
                          </a:solidFill>
                          <a:latin typeface="+mn-lt"/>
                          <a:ea typeface="+mn-ea"/>
                          <a:cs typeface="+mn-cs"/>
                        </a:rPr>
                        <a:t>GH-01 Gas Panel</a:t>
                      </a:r>
                    </a:p>
                    <a:p>
                      <a:pPr marL="0" algn="l" defTabSz="914400" rtl="0" eaLnBrk="1" latinLnBrk="0" hangingPunct="1"/>
                      <a:r>
                        <a:rPr lang="zh-CN" altLang="en-US" sz="1400" kern="1200" dirty="0" smtClean="0">
                          <a:solidFill>
                            <a:srgbClr val="0000FF"/>
                          </a:solidFill>
                          <a:latin typeface="+mn-lt"/>
                          <a:ea typeface="+mn-ea"/>
                          <a:cs typeface="+mn-cs"/>
                        </a:rPr>
                        <a:t>（</a:t>
                      </a:r>
                      <a:r>
                        <a:rPr lang="en-US" altLang="zh-CN" sz="1400" kern="1200" dirty="0" smtClean="0">
                          <a:solidFill>
                            <a:srgbClr val="0000FF"/>
                          </a:solidFill>
                          <a:latin typeface="+mn-lt"/>
                          <a:ea typeface="+mn-ea"/>
                          <a:cs typeface="+mn-cs"/>
                        </a:rPr>
                        <a:t>H</a:t>
                      </a:r>
                      <a:r>
                        <a:rPr lang="en-US" altLang="zh-CN" sz="1400" kern="1200" baseline="-25000" dirty="0" smtClean="0">
                          <a:solidFill>
                            <a:srgbClr val="0000FF"/>
                          </a:solidFill>
                          <a:latin typeface="+mn-lt"/>
                          <a:ea typeface="+mn-ea"/>
                          <a:cs typeface="+mn-cs"/>
                        </a:rPr>
                        <a:t>2</a:t>
                      </a:r>
                      <a:r>
                        <a:rPr lang="en-US" altLang="zh-CN" sz="1400" kern="1200" dirty="0" smtClean="0">
                          <a:solidFill>
                            <a:srgbClr val="0000FF"/>
                          </a:solidFill>
                          <a:latin typeface="+mn-lt"/>
                          <a:ea typeface="+mn-ea"/>
                          <a:cs typeface="+mn-cs"/>
                        </a:rPr>
                        <a:t>, CH</a:t>
                      </a:r>
                      <a:r>
                        <a:rPr lang="en-US" altLang="zh-CN" sz="1400" kern="1200" baseline="-25000" dirty="0" smtClean="0">
                          <a:solidFill>
                            <a:srgbClr val="0000FF"/>
                          </a:solidFill>
                          <a:latin typeface="+mn-lt"/>
                          <a:ea typeface="+mn-ea"/>
                          <a:cs typeface="+mn-cs"/>
                        </a:rPr>
                        <a:t>2</a:t>
                      </a:r>
                      <a:r>
                        <a:rPr lang="en-US" altLang="zh-CN" sz="1400" kern="1200" baseline="0" dirty="0" smtClean="0">
                          <a:solidFill>
                            <a:srgbClr val="0000FF"/>
                          </a:solidFill>
                          <a:latin typeface="+mn-lt"/>
                          <a:ea typeface="+mn-ea"/>
                          <a:cs typeface="+mn-cs"/>
                        </a:rPr>
                        <a:t>……</a:t>
                      </a:r>
                      <a:r>
                        <a:rPr lang="zh-CN" altLang="en-US" sz="1400" kern="1200" dirty="0" smtClean="0">
                          <a:solidFill>
                            <a:srgbClr val="0000FF"/>
                          </a:solidFill>
                          <a:latin typeface="+mn-lt"/>
                          <a:ea typeface="+mn-ea"/>
                          <a:cs typeface="+mn-cs"/>
                        </a:rPr>
                        <a:t>）</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20MPa</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7"/>
                  </a:ext>
                </a:extLst>
              </a:tr>
              <a:tr h="320021">
                <a:tc>
                  <a:txBody>
                    <a:bodyPr/>
                    <a:lstStyle/>
                    <a:p>
                      <a:r>
                        <a:rPr lang="en-US" altLang="zh-CN" sz="1400" dirty="0" smtClean="0">
                          <a:solidFill>
                            <a:srgbClr val="0000FF"/>
                          </a:solidFill>
                        </a:rPr>
                        <a:t>Clamp</a:t>
                      </a:r>
                      <a:r>
                        <a:rPr lang="en-US" altLang="zh-CN" sz="1400" baseline="0" dirty="0" smtClean="0">
                          <a:solidFill>
                            <a:srgbClr val="0000FF"/>
                          </a:solidFill>
                        </a:rPr>
                        <a:t> cell + CCR</a:t>
                      </a:r>
                      <a:endParaRPr lang="zh-CN" altLang="en-US" sz="1400" dirty="0">
                        <a:solidFill>
                          <a:srgbClr val="0000FF"/>
                        </a:solidFill>
                      </a:endParaRPr>
                    </a:p>
                  </a:txBody>
                  <a:tcPr marL="91434" marR="91434" marT="45717" marB="45717"/>
                </a:tc>
                <a:tc>
                  <a:txBody>
                    <a:bodyPr/>
                    <a:lstStyle/>
                    <a:p>
                      <a:pPr marL="0" algn="l" defTabSz="914400" rtl="0" eaLnBrk="1" latinLnBrk="0" hangingPunct="1">
                        <a:lnSpc>
                          <a:spcPct val="150000"/>
                        </a:lnSpc>
                        <a:spcAft>
                          <a:spcPts val="0"/>
                        </a:spcAft>
                      </a:pPr>
                      <a:r>
                        <a:rPr lang="en-US" altLang="zh-CN" sz="1400" kern="1200" dirty="0" smtClean="0">
                          <a:solidFill>
                            <a:srgbClr val="0000FF"/>
                          </a:solidFill>
                          <a:latin typeface="+mn-lt"/>
                          <a:ea typeface="+mn-ea"/>
                          <a:cs typeface="+mn-cs"/>
                        </a:rPr>
                        <a:t>2GPa, 10-300K</a:t>
                      </a:r>
                    </a:p>
                  </a:txBody>
                  <a:tcPr marL="68575" marR="68575"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68575" marR="6857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68575" marR="68575" marT="0" marB="0" anchor="ctr"/>
                </a:tc>
                <a:extLst>
                  <a:ext uri="{0D108BD9-81ED-4DB2-BD59-A6C34878D82A}">
                    <a16:rowId xmlns="" xmlns:a16="http://schemas.microsoft.com/office/drawing/2014/main" val="10008"/>
                  </a:ext>
                </a:extLst>
              </a:tr>
              <a:tr h="518130">
                <a:tc>
                  <a:txBody>
                    <a:bodyPr/>
                    <a:lstStyle/>
                    <a:p>
                      <a:r>
                        <a:rPr lang="en-US" altLang="zh-CN" sz="1400" dirty="0" smtClean="0">
                          <a:solidFill>
                            <a:srgbClr val="0000FF"/>
                          </a:solidFill>
                        </a:rPr>
                        <a:t>MAGNET-01 magnet</a:t>
                      </a:r>
                    </a:p>
                    <a:p>
                      <a:r>
                        <a:rPr lang="en-US" altLang="zh-CN" sz="1400" dirty="0" smtClean="0">
                          <a:solidFill>
                            <a:srgbClr val="0000FF"/>
                          </a:solidFill>
                        </a:rPr>
                        <a:t> + 3He</a:t>
                      </a:r>
                      <a:r>
                        <a:rPr lang="en-US" altLang="zh-CN" sz="1400" baseline="0" dirty="0" smtClean="0">
                          <a:solidFill>
                            <a:srgbClr val="0000FF"/>
                          </a:solidFill>
                        </a:rPr>
                        <a:t> insert</a:t>
                      </a:r>
                      <a:endParaRPr lang="zh-CN" altLang="en-US" sz="1400" dirty="0">
                        <a:solidFill>
                          <a:srgbClr val="0000FF"/>
                        </a:solidFill>
                      </a:endParaRPr>
                    </a:p>
                  </a:txBody>
                  <a:tcPr marL="91434" marR="91434" marT="45717" marB="45717"/>
                </a:tc>
                <a:tc>
                  <a:txBody>
                    <a:bodyPr/>
                    <a:lstStyle/>
                    <a:p>
                      <a:r>
                        <a:rPr lang="en-US" altLang="zh-CN" sz="1400" dirty="0" smtClean="0">
                          <a:solidFill>
                            <a:srgbClr val="0000FF"/>
                          </a:solidFill>
                        </a:rPr>
                        <a:t>9T,</a:t>
                      </a:r>
                      <a:r>
                        <a:rPr lang="en-US" altLang="zh-CN" sz="1400" baseline="0" dirty="0" smtClean="0">
                          <a:solidFill>
                            <a:srgbClr val="0000FF"/>
                          </a:solidFill>
                        </a:rPr>
                        <a:t>  0.3-300K</a:t>
                      </a:r>
                      <a:endParaRPr lang="zh-CN" altLang="en-US" sz="1400" dirty="0">
                        <a:solidFill>
                          <a:srgbClr val="0000FF"/>
                        </a:solidFill>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2018.5 arrival</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09"/>
                  </a:ext>
                </a:extLst>
              </a:tr>
              <a:tr h="304782">
                <a:tc>
                  <a:txBody>
                    <a:bodyPr/>
                    <a:lstStyle/>
                    <a:p>
                      <a:pPr marL="0" algn="l" defTabSz="914400" rtl="0" eaLnBrk="1" latinLnBrk="0" hangingPunct="1"/>
                      <a:r>
                        <a:rPr lang="en-US" altLang="zh-CN" sz="1400" kern="1200" dirty="0" smtClean="0">
                          <a:solidFill>
                            <a:srgbClr val="0000FF"/>
                          </a:solidFill>
                          <a:latin typeface="+mn-lt"/>
                          <a:ea typeface="+mn-ea"/>
                          <a:cs typeface="+mn-cs"/>
                        </a:rPr>
                        <a:t>CCR auto-changer</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0000FF"/>
                          </a:solidFill>
                          <a:latin typeface="+mn-lt"/>
                          <a:ea typeface="+mn-ea"/>
                          <a:cs typeface="+mn-cs"/>
                        </a:rPr>
                        <a:t>24,10-300K</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10"/>
                  </a:ext>
                </a:extLst>
              </a:tr>
              <a:tr h="304782">
                <a:tc>
                  <a:txBody>
                    <a:bodyPr/>
                    <a:lstStyle/>
                    <a:p>
                      <a:pPr marL="0" algn="l" defTabSz="914400" rtl="0" eaLnBrk="1" latinLnBrk="0" hangingPunct="1"/>
                      <a:r>
                        <a:rPr lang="en-US" altLang="zh-CN" sz="1400" kern="1200" dirty="0" smtClean="0">
                          <a:solidFill>
                            <a:srgbClr val="0000FF"/>
                          </a:solidFill>
                          <a:latin typeface="+mn-lt"/>
                          <a:ea typeface="+mn-ea"/>
                          <a:cs typeface="+mn-cs"/>
                        </a:rPr>
                        <a:t>Auto-rotation sample stick</a:t>
                      </a:r>
                      <a:endParaRPr lang="zh-CN" altLang="en-US" sz="1400" kern="1200" dirty="0">
                        <a:solidFill>
                          <a:srgbClr val="0000FF"/>
                        </a:solidFill>
                        <a:latin typeface="+mn-lt"/>
                        <a:ea typeface="+mn-ea"/>
                        <a:cs typeface="+mn-cs"/>
                      </a:endParaRPr>
                    </a:p>
                  </a:txBody>
                  <a:tcPr marL="91434" marR="91434" marT="45717" marB="45717"/>
                </a:tc>
                <a:tc>
                  <a:txBody>
                    <a:bodyPr/>
                    <a:lstStyle/>
                    <a:p>
                      <a:pPr marL="0" algn="l" defTabSz="914400" rtl="0" eaLnBrk="1" latinLnBrk="0" hangingPunct="1"/>
                      <a:r>
                        <a:rPr lang="zh-CN" altLang="en-US" sz="1400" kern="1200" dirty="0" smtClean="0">
                          <a:solidFill>
                            <a:srgbClr val="0000FF"/>
                          </a:solidFill>
                          <a:latin typeface="+mn-lt"/>
                          <a:ea typeface="+mn-ea"/>
                          <a:cs typeface="+mn-cs"/>
                          <a:sym typeface="Symbol"/>
                        </a:rPr>
                        <a:t></a:t>
                      </a:r>
                      <a:r>
                        <a:rPr lang="en-US" altLang="zh-CN" sz="1400" kern="1200" dirty="0" smtClean="0">
                          <a:solidFill>
                            <a:srgbClr val="0000FF"/>
                          </a:solidFill>
                          <a:latin typeface="+mn-lt"/>
                          <a:ea typeface="+mn-ea"/>
                          <a:cs typeface="+mn-cs"/>
                          <a:sym typeface="Symbol"/>
                        </a:rPr>
                        <a:t>180</a:t>
                      </a:r>
                      <a:endParaRPr lang="zh-CN" altLang="en-US" sz="1400" kern="1200" dirty="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11"/>
                  </a:ext>
                </a:extLst>
              </a:tr>
              <a:tr h="3047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Auto-movable</a:t>
                      </a:r>
                      <a:r>
                        <a:rPr lang="en-US" altLang="zh-CN" sz="1400" kern="1200" baseline="0" dirty="0" smtClean="0">
                          <a:solidFill>
                            <a:srgbClr val="0000FF"/>
                          </a:solidFill>
                          <a:latin typeface="+mn-lt"/>
                          <a:ea typeface="+mn-ea"/>
                          <a:cs typeface="+mn-cs"/>
                        </a:rPr>
                        <a:t> </a:t>
                      </a:r>
                      <a:r>
                        <a:rPr lang="en-US" altLang="zh-CN" sz="1400" kern="1200" dirty="0" smtClean="0">
                          <a:solidFill>
                            <a:srgbClr val="0000FF"/>
                          </a:solidFill>
                          <a:latin typeface="+mn-lt"/>
                          <a:ea typeface="+mn-ea"/>
                          <a:cs typeface="+mn-cs"/>
                        </a:rPr>
                        <a:t>sample stick</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smtClean="0">
                          <a:solidFill>
                            <a:srgbClr val="0000FF"/>
                          </a:solidFill>
                          <a:latin typeface="+mn-lt"/>
                          <a:ea typeface="+mn-ea"/>
                          <a:cs typeface="+mn-cs"/>
                          <a:sym typeface="Symbol"/>
                        </a:rPr>
                        <a:t></a:t>
                      </a:r>
                      <a:r>
                        <a:rPr lang="en-US" altLang="zh-CN" sz="1400" kern="1200" dirty="0" smtClean="0">
                          <a:solidFill>
                            <a:srgbClr val="0000FF"/>
                          </a:solidFill>
                          <a:latin typeface="+mn-lt"/>
                          <a:ea typeface="+mn-ea"/>
                          <a:cs typeface="+mn-cs"/>
                          <a:sym typeface="Symbol"/>
                        </a:rPr>
                        <a:t>10mm</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Available</a:t>
                      </a:r>
                      <a:endParaRPr lang="zh-CN" altLang="en-US" sz="1400" kern="1200" dirty="0" smtClean="0">
                        <a:solidFill>
                          <a:srgbClr val="0000FF"/>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0000FF"/>
                          </a:solidFill>
                          <a:latin typeface="+mn-lt"/>
                          <a:ea typeface="+mn-ea"/>
                          <a:cs typeface="+mn-cs"/>
                        </a:rPr>
                        <a:t>GPPD……</a:t>
                      </a:r>
                      <a:endParaRPr lang="zh-CN" altLang="en-US" sz="1400" kern="1200" dirty="0" smtClean="0">
                        <a:solidFill>
                          <a:srgbClr val="0000FF"/>
                        </a:solidFill>
                        <a:latin typeface="+mn-lt"/>
                        <a:ea typeface="+mn-ea"/>
                        <a:cs typeface="+mn-cs"/>
                      </a:endParaRPr>
                    </a:p>
                  </a:txBody>
                  <a:tcPr marL="91434" marR="91434" marT="45717" marB="45717"/>
                </a:tc>
                <a:extLst>
                  <a:ext uri="{0D108BD9-81ED-4DB2-BD59-A6C34878D82A}">
                    <a16:rowId xmlns="" xmlns:a16="http://schemas.microsoft.com/office/drawing/2014/main" val="10012"/>
                  </a:ext>
                </a:extLst>
              </a:tr>
              <a:tr h="518130">
                <a:tc>
                  <a:txBody>
                    <a:bodyPr/>
                    <a:lstStyle/>
                    <a:p>
                      <a:pPr marL="0" algn="l" defTabSz="914400" rtl="0" eaLnBrk="1" latinLnBrk="0" hangingPunct="1"/>
                      <a:r>
                        <a:rPr lang="en-US" altLang="zh-CN" sz="1400" kern="1200" dirty="0" smtClean="0">
                          <a:solidFill>
                            <a:srgbClr val="FF33E7"/>
                          </a:solidFill>
                          <a:latin typeface="+mn-lt"/>
                          <a:ea typeface="+mn-ea"/>
                          <a:cs typeface="+mn-cs"/>
                        </a:rPr>
                        <a:t>Magnet +</a:t>
                      </a:r>
                      <a:r>
                        <a:rPr lang="en-US" altLang="zh-CN" sz="1400" kern="1200" baseline="0" dirty="0" smtClean="0">
                          <a:solidFill>
                            <a:srgbClr val="FF33E7"/>
                          </a:solidFill>
                          <a:latin typeface="+mn-lt"/>
                          <a:ea typeface="+mn-ea"/>
                          <a:cs typeface="+mn-cs"/>
                        </a:rPr>
                        <a:t> CCR</a:t>
                      </a:r>
                      <a:endParaRPr lang="zh-CN" altLang="en-US" sz="1400" kern="1200" dirty="0">
                        <a:solidFill>
                          <a:srgbClr val="FF33E7"/>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FF33E7"/>
                          </a:solidFill>
                          <a:latin typeface="+mn-lt"/>
                          <a:ea typeface="+mn-ea"/>
                          <a:cs typeface="+mn-cs"/>
                        </a:rPr>
                        <a:t>1T@50mm,</a:t>
                      </a:r>
                    </a:p>
                    <a:p>
                      <a:pPr marL="0" algn="l" defTabSz="914400" rtl="0" eaLnBrk="1" latinLnBrk="0" hangingPunct="1"/>
                      <a:r>
                        <a:rPr lang="en-US" altLang="zh-CN" sz="1400" kern="1200" dirty="0" smtClean="0">
                          <a:solidFill>
                            <a:srgbClr val="FF33E7"/>
                          </a:solidFill>
                          <a:latin typeface="+mn-lt"/>
                          <a:ea typeface="+mn-ea"/>
                          <a:cs typeface="+mn-cs"/>
                        </a:rPr>
                        <a:t>5-800K</a:t>
                      </a:r>
                      <a:endParaRPr lang="zh-CN" altLang="en-US" sz="1400" kern="1200" dirty="0">
                        <a:solidFill>
                          <a:srgbClr val="FF33E7"/>
                        </a:solidFill>
                        <a:latin typeface="+mn-lt"/>
                        <a:ea typeface="+mn-ea"/>
                        <a:cs typeface="+mn-cs"/>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FF33E7"/>
                          </a:solidFill>
                          <a:latin typeface="+mn-lt"/>
                          <a:ea typeface="+mn-ea"/>
                          <a:cs typeface="+mn-cs"/>
                        </a:rPr>
                        <a:t>Available</a:t>
                      </a:r>
                      <a:endParaRPr lang="zh-CN" altLang="en-US" sz="1400" kern="1200" dirty="0" smtClean="0">
                        <a:solidFill>
                          <a:srgbClr val="FF33E7"/>
                        </a:solidFill>
                        <a:latin typeface="+mn-lt"/>
                        <a:ea typeface="+mn-ea"/>
                        <a:cs typeface="+mn-cs"/>
                      </a:endParaRPr>
                    </a:p>
                  </a:txBody>
                  <a:tcPr marL="91434" marR="91434" marT="45717" marB="45717"/>
                </a:tc>
                <a:tc>
                  <a:txBody>
                    <a:bodyPr/>
                    <a:lstStyle/>
                    <a:p>
                      <a:pPr marL="0" algn="l" defTabSz="914400" rtl="0" eaLnBrk="1" latinLnBrk="0" hangingPunct="1"/>
                      <a:r>
                        <a:rPr lang="en-US" altLang="zh-CN" sz="1400" kern="1200" dirty="0" smtClean="0">
                          <a:solidFill>
                            <a:srgbClr val="FF33E7"/>
                          </a:solidFill>
                          <a:latin typeface="+mn-lt"/>
                          <a:ea typeface="+mn-ea"/>
                          <a:cs typeface="+mn-cs"/>
                        </a:rPr>
                        <a:t>MR</a:t>
                      </a:r>
                      <a:endParaRPr lang="zh-CN" altLang="en-US" sz="1400" kern="1200" dirty="0">
                        <a:solidFill>
                          <a:srgbClr val="FF33E7"/>
                        </a:solidFill>
                        <a:latin typeface="+mn-lt"/>
                        <a:ea typeface="+mn-ea"/>
                        <a:cs typeface="+mn-cs"/>
                      </a:endParaRPr>
                    </a:p>
                  </a:txBody>
                  <a:tcPr marL="91434" marR="91434" marT="45717" marB="45717"/>
                </a:tc>
                <a:extLst>
                  <a:ext uri="{0D108BD9-81ED-4DB2-BD59-A6C34878D82A}">
                    <a16:rowId xmlns="" xmlns:a16="http://schemas.microsoft.com/office/drawing/2014/main" val="10013"/>
                  </a:ext>
                </a:extLst>
              </a:tr>
              <a:tr h="304782">
                <a:tc>
                  <a:txBody>
                    <a:bodyPr/>
                    <a:lstStyle/>
                    <a:p>
                      <a:pPr marL="0" algn="l" defTabSz="914400" rtl="0" eaLnBrk="1" latinLnBrk="0" hangingPunct="1"/>
                      <a:r>
                        <a:rPr lang="en-US" altLang="zh-CN" sz="1400" kern="1200" dirty="0" smtClean="0">
                          <a:solidFill>
                            <a:srgbClr val="C00000"/>
                          </a:solidFill>
                          <a:latin typeface="+mn-lt"/>
                          <a:ea typeface="+mn-ea"/>
                          <a:cs typeface="+mn-cs"/>
                        </a:rPr>
                        <a:t>Water bath + auto-changer</a:t>
                      </a:r>
                      <a:endParaRPr lang="zh-CN" altLang="en-US" sz="1400" kern="1200" dirty="0">
                        <a:solidFill>
                          <a:srgbClr val="C00000"/>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C00000"/>
                          </a:solidFill>
                          <a:latin typeface="+mn-lt"/>
                          <a:ea typeface="+mn-ea"/>
                          <a:cs typeface="+mn-cs"/>
                        </a:rPr>
                        <a:t>18,</a:t>
                      </a:r>
                      <a:r>
                        <a:rPr lang="en-US" altLang="zh-CN" sz="1400" kern="1200" baseline="0" dirty="0" smtClean="0">
                          <a:solidFill>
                            <a:srgbClr val="C00000"/>
                          </a:solidFill>
                          <a:latin typeface="+mn-lt"/>
                          <a:ea typeface="+mn-ea"/>
                          <a:cs typeface="+mn-cs"/>
                        </a:rPr>
                        <a:t> </a:t>
                      </a:r>
                      <a:r>
                        <a:rPr lang="en-US" altLang="zh-CN" sz="1400" kern="1200" dirty="0" smtClean="0">
                          <a:solidFill>
                            <a:srgbClr val="C00000"/>
                          </a:solidFill>
                          <a:latin typeface="+mn-lt"/>
                          <a:ea typeface="+mn-ea"/>
                          <a:cs typeface="+mn-cs"/>
                        </a:rPr>
                        <a:t>-30-200</a:t>
                      </a:r>
                      <a:r>
                        <a:rPr lang="zh-CN" altLang="en-US" sz="1400" kern="1200" dirty="0" smtClean="0">
                          <a:solidFill>
                            <a:srgbClr val="C00000"/>
                          </a:solidFill>
                          <a:latin typeface="+mn-lt"/>
                          <a:ea typeface="+mn-ea"/>
                          <a:cs typeface="+mn-cs"/>
                        </a:rPr>
                        <a:t>℃</a:t>
                      </a: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C00000"/>
                          </a:solidFill>
                          <a:latin typeface="+mn-lt"/>
                          <a:ea typeface="+mn-ea"/>
                          <a:cs typeface="+mn-cs"/>
                        </a:rPr>
                        <a:t>Available</a:t>
                      </a:r>
                      <a:endParaRPr lang="zh-CN" altLang="en-US" sz="1400" kern="1200" dirty="0" smtClean="0">
                        <a:solidFill>
                          <a:srgbClr val="C00000"/>
                        </a:solidFill>
                        <a:latin typeface="+mn-lt"/>
                        <a:ea typeface="+mn-ea"/>
                        <a:cs typeface="+mn-cs"/>
                      </a:endParaRPr>
                    </a:p>
                  </a:txBody>
                  <a:tcPr marL="91434" marR="9143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C00000"/>
                          </a:solidFill>
                          <a:latin typeface="+mn-lt"/>
                          <a:ea typeface="+mn-ea"/>
                          <a:cs typeface="+mn-cs"/>
                        </a:rPr>
                        <a:t>SANS</a:t>
                      </a:r>
                      <a:endParaRPr lang="zh-CN" altLang="en-US" sz="1400" kern="1200" dirty="0" smtClean="0">
                        <a:solidFill>
                          <a:srgbClr val="C00000"/>
                        </a:solidFill>
                        <a:latin typeface="+mn-lt"/>
                        <a:ea typeface="+mn-ea"/>
                        <a:cs typeface="+mn-cs"/>
                      </a:endParaRPr>
                    </a:p>
                  </a:txBody>
                  <a:tcPr marL="91434" marR="91434" marT="45717" marB="45717"/>
                </a:tc>
                <a:extLst>
                  <a:ext uri="{0D108BD9-81ED-4DB2-BD59-A6C34878D82A}">
                    <a16:rowId xmlns="" xmlns:a16="http://schemas.microsoft.com/office/drawing/2014/main" val="10014"/>
                  </a:ext>
                </a:extLst>
              </a:tr>
            </a:tbl>
          </a:graphicData>
        </a:graphic>
      </p:graphicFrame>
      <p:sp>
        <p:nvSpPr>
          <p:cNvPr id="10325" name="左大括号 2"/>
          <p:cNvSpPr>
            <a:spLocks/>
          </p:cNvSpPr>
          <p:nvPr/>
        </p:nvSpPr>
        <p:spPr bwMode="auto">
          <a:xfrm>
            <a:off x="684213" y="1689100"/>
            <a:ext cx="125412" cy="792163"/>
          </a:xfrm>
          <a:prstGeom prst="leftBrace">
            <a:avLst>
              <a:gd name="adj1" fmla="val 8363"/>
              <a:gd name="adj2" fmla="val 50000"/>
            </a:avLst>
          </a:prstGeom>
          <a:solidFill>
            <a:schemeClr val="bg1"/>
          </a:solidFill>
          <a:ln w="9525" algn="ctr">
            <a:solidFill>
              <a:schemeClr val="tx1"/>
            </a:solidFill>
            <a:round/>
            <a:headEnd/>
            <a:tailEnd/>
          </a:ln>
        </p:spPr>
        <p:txBody>
          <a:bodyPr anchor="ct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0326" name="文本框 3"/>
          <p:cNvSpPr txBox="1">
            <a:spLocks noChangeArrowheads="1"/>
          </p:cNvSpPr>
          <p:nvPr/>
        </p:nvSpPr>
        <p:spPr bwMode="auto">
          <a:xfrm>
            <a:off x="139700" y="1949450"/>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b="1">
                <a:solidFill>
                  <a:srgbClr val="FF0000"/>
                </a:solidFill>
              </a:rPr>
              <a:t>低温</a:t>
            </a:r>
          </a:p>
        </p:txBody>
      </p:sp>
      <p:sp>
        <p:nvSpPr>
          <p:cNvPr id="10327" name="文本框 5"/>
          <p:cNvSpPr txBox="1">
            <a:spLocks noChangeArrowheads="1"/>
          </p:cNvSpPr>
          <p:nvPr/>
        </p:nvSpPr>
        <p:spPr bwMode="auto">
          <a:xfrm>
            <a:off x="139700" y="2689225"/>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b="1">
                <a:solidFill>
                  <a:srgbClr val="FF0000"/>
                </a:solidFill>
              </a:rPr>
              <a:t>高温</a:t>
            </a:r>
          </a:p>
        </p:txBody>
      </p:sp>
      <p:sp>
        <p:nvSpPr>
          <p:cNvPr id="10328" name="左大括号 6"/>
          <p:cNvSpPr>
            <a:spLocks/>
          </p:cNvSpPr>
          <p:nvPr/>
        </p:nvSpPr>
        <p:spPr bwMode="auto">
          <a:xfrm>
            <a:off x="693738" y="2627313"/>
            <a:ext cx="119062" cy="441325"/>
          </a:xfrm>
          <a:prstGeom prst="leftBrace">
            <a:avLst>
              <a:gd name="adj1" fmla="val 8237"/>
              <a:gd name="adj2" fmla="val 50000"/>
            </a:avLst>
          </a:prstGeom>
          <a:solidFill>
            <a:schemeClr val="bg1"/>
          </a:solidFill>
          <a:ln w="9525" algn="ctr">
            <a:solidFill>
              <a:schemeClr val="tx1"/>
            </a:solidFill>
            <a:round/>
            <a:headEnd/>
            <a:tailEnd/>
          </a:ln>
        </p:spPr>
        <p:txBody>
          <a:bodyPr anchor="ct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0329" name="文本框 8"/>
          <p:cNvSpPr txBox="1">
            <a:spLocks noChangeArrowheads="1"/>
          </p:cNvSpPr>
          <p:nvPr/>
        </p:nvSpPr>
        <p:spPr bwMode="auto">
          <a:xfrm>
            <a:off x="-36513" y="3581400"/>
            <a:ext cx="8636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b="1">
                <a:solidFill>
                  <a:srgbClr val="FF0000"/>
                </a:solidFill>
              </a:rPr>
              <a:t>固</a:t>
            </a:r>
            <a:r>
              <a:rPr lang="en-US" altLang="zh-CN" b="1">
                <a:solidFill>
                  <a:srgbClr val="FF0000"/>
                </a:solidFill>
              </a:rPr>
              <a:t>/</a:t>
            </a:r>
            <a:r>
              <a:rPr lang="zh-CN" altLang="en-US" b="1">
                <a:solidFill>
                  <a:srgbClr val="FF0000"/>
                </a:solidFill>
              </a:rPr>
              <a:t>气</a:t>
            </a:r>
            <a:r>
              <a:rPr lang="en-US" altLang="zh-CN" b="1">
                <a:solidFill>
                  <a:srgbClr val="FF0000"/>
                </a:solidFill>
              </a:rPr>
              <a:t>/</a:t>
            </a:r>
            <a:r>
              <a:rPr lang="zh-CN" altLang="en-US" b="1">
                <a:solidFill>
                  <a:srgbClr val="FF0000"/>
                </a:solidFill>
              </a:rPr>
              <a:t>液</a:t>
            </a:r>
            <a:endParaRPr lang="en-US" altLang="zh-CN" b="1">
              <a:solidFill>
                <a:srgbClr val="FF0000"/>
              </a:solidFill>
            </a:endParaRPr>
          </a:p>
          <a:p>
            <a:pPr algn="ctr"/>
            <a:r>
              <a:rPr lang="zh-CN" altLang="en-US" b="1">
                <a:solidFill>
                  <a:srgbClr val="FF0000"/>
                </a:solidFill>
              </a:rPr>
              <a:t>压力</a:t>
            </a:r>
          </a:p>
        </p:txBody>
      </p:sp>
      <p:sp>
        <p:nvSpPr>
          <p:cNvPr id="10330" name="文本框 14"/>
          <p:cNvSpPr txBox="1">
            <a:spLocks noChangeArrowheads="1"/>
          </p:cNvSpPr>
          <p:nvPr/>
        </p:nvSpPr>
        <p:spPr bwMode="auto">
          <a:xfrm>
            <a:off x="185738" y="4552950"/>
            <a:ext cx="57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b="1">
                <a:solidFill>
                  <a:srgbClr val="FF0000"/>
                </a:solidFill>
              </a:rPr>
              <a:t>磁场</a:t>
            </a:r>
          </a:p>
        </p:txBody>
      </p:sp>
      <p:sp>
        <p:nvSpPr>
          <p:cNvPr id="10331" name="左大括号 15"/>
          <p:cNvSpPr>
            <a:spLocks/>
          </p:cNvSpPr>
          <p:nvPr/>
        </p:nvSpPr>
        <p:spPr bwMode="auto">
          <a:xfrm>
            <a:off x="715963" y="3214688"/>
            <a:ext cx="93662" cy="1222375"/>
          </a:xfrm>
          <a:prstGeom prst="leftBrace">
            <a:avLst>
              <a:gd name="adj1" fmla="val 8399"/>
              <a:gd name="adj2" fmla="val 50000"/>
            </a:avLst>
          </a:prstGeom>
          <a:solidFill>
            <a:schemeClr val="bg1"/>
          </a:solidFill>
          <a:ln w="9525" algn="ctr">
            <a:solidFill>
              <a:schemeClr val="tx1"/>
            </a:solidFill>
            <a:round/>
            <a:headEnd/>
            <a:tailEnd/>
          </a:ln>
        </p:spPr>
        <p:txBody>
          <a:bodyPr anchor="ct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0332" name="文本框 16"/>
          <p:cNvSpPr txBox="1">
            <a:spLocks noChangeArrowheads="1"/>
          </p:cNvSpPr>
          <p:nvPr/>
        </p:nvSpPr>
        <p:spPr bwMode="auto">
          <a:xfrm>
            <a:off x="7237413" y="3970338"/>
            <a:ext cx="21097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sz="1600"/>
              <a:t>样品环境辅助设备：真空泵组</a:t>
            </a:r>
            <a:endParaRPr lang="en-US" altLang="zh-CN" sz="1600"/>
          </a:p>
          <a:p>
            <a:r>
              <a:rPr lang="zh-CN" altLang="en-US" sz="1600"/>
              <a:t>冷水机</a:t>
            </a:r>
            <a:endParaRPr lang="en-US" altLang="zh-CN" sz="1600"/>
          </a:p>
          <a:p>
            <a:r>
              <a:rPr lang="zh-CN" altLang="en-US" sz="1600"/>
              <a:t>真空检漏仪</a:t>
            </a:r>
            <a:endParaRPr lang="en-US" altLang="zh-CN" sz="1600"/>
          </a:p>
          <a:p>
            <a:r>
              <a:rPr lang="zh-CN" altLang="en-US" sz="1600"/>
              <a:t>温控仪</a:t>
            </a:r>
            <a:endParaRPr lang="en-US" altLang="zh-CN" sz="1600"/>
          </a:p>
          <a:p>
            <a:r>
              <a:rPr lang="zh-CN" altLang="zh-CN" sz="1600"/>
              <a:t>电阻测量电桥</a:t>
            </a:r>
            <a:endParaRPr lang="en-US" altLang="zh-CN" sz="1600"/>
          </a:p>
          <a:p>
            <a:r>
              <a:rPr lang="zh-CN" altLang="en-US" sz="1600"/>
              <a:t>手动泵</a:t>
            </a:r>
            <a:endParaRPr lang="en-US" altLang="zh-CN" sz="1600"/>
          </a:p>
          <a:p>
            <a:r>
              <a:rPr lang="zh-CN" altLang="zh-CN" sz="1600"/>
              <a:t>样品压强测量系统</a:t>
            </a:r>
            <a:endParaRPr lang="en-US" altLang="zh-CN" sz="1600"/>
          </a:p>
          <a:p>
            <a:r>
              <a:rPr lang="en-US" altLang="zh-CN" sz="1600"/>
              <a:t>……</a:t>
            </a:r>
            <a:endParaRPr lang="zh-CN" altLang="en-US" sz="1600"/>
          </a:p>
        </p:txBody>
      </p:sp>
      <p:sp>
        <p:nvSpPr>
          <p:cNvPr id="10333" name="文本框 17"/>
          <p:cNvSpPr txBox="1">
            <a:spLocks noChangeArrowheads="1"/>
          </p:cNvSpPr>
          <p:nvPr/>
        </p:nvSpPr>
        <p:spPr bwMode="auto">
          <a:xfrm>
            <a:off x="0" y="5021263"/>
            <a:ext cx="97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b="1">
                <a:solidFill>
                  <a:srgbClr val="FF0000"/>
                </a:solidFill>
              </a:rPr>
              <a:t>自动换样</a:t>
            </a:r>
          </a:p>
        </p:txBody>
      </p:sp>
      <p:sp>
        <p:nvSpPr>
          <p:cNvPr id="10334" name="文本框 18"/>
          <p:cNvSpPr txBox="1">
            <a:spLocks noChangeArrowheads="1"/>
          </p:cNvSpPr>
          <p:nvPr/>
        </p:nvSpPr>
        <p:spPr bwMode="auto">
          <a:xfrm>
            <a:off x="0" y="5308600"/>
            <a:ext cx="971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b="1">
                <a:solidFill>
                  <a:srgbClr val="FF0000"/>
                </a:solidFill>
              </a:rPr>
              <a:t>样品自动调节装置</a:t>
            </a:r>
          </a:p>
        </p:txBody>
      </p:sp>
      <p:sp>
        <p:nvSpPr>
          <p:cNvPr id="10335" name="文本框 19"/>
          <p:cNvSpPr txBox="1">
            <a:spLocks noChangeArrowheads="1"/>
          </p:cNvSpPr>
          <p:nvPr/>
        </p:nvSpPr>
        <p:spPr bwMode="auto">
          <a:xfrm>
            <a:off x="7235825" y="1465263"/>
            <a:ext cx="1885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sz="1800" b="1">
                <a:solidFill>
                  <a:srgbClr val="FF0000"/>
                </a:solidFill>
              </a:rPr>
              <a:t>负责样品环境设备及其接口设计（包括与谱仪的机械接口、控制接口及水电气工艺接口等）。</a:t>
            </a:r>
          </a:p>
        </p:txBody>
      </p:sp>
      <p:sp>
        <p:nvSpPr>
          <p:cNvPr id="10337" name="文本框 21"/>
          <p:cNvSpPr txBox="1">
            <a:spLocks noChangeArrowheads="1"/>
          </p:cNvSpPr>
          <p:nvPr/>
        </p:nvSpPr>
        <p:spPr bwMode="auto">
          <a:xfrm>
            <a:off x="-4763" y="5978525"/>
            <a:ext cx="86360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ctr"/>
            <a:r>
              <a:rPr lang="en-US" altLang="zh-CN" b="1">
                <a:solidFill>
                  <a:srgbClr val="FF0000"/>
                </a:solidFill>
              </a:rPr>
              <a:t>MR</a:t>
            </a:r>
            <a:r>
              <a:rPr lang="zh-CN" altLang="en-US" b="1">
                <a:solidFill>
                  <a:srgbClr val="FF0000"/>
                </a:solidFill>
              </a:rPr>
              <a:t>专用</a:t>
            </a:r>
          </a:p>
        </p:txBody>
      </p:sp>
      <p:sp>
        <p:nvSpPr>
          <p:cNvPr id="10338" name="文本框 22"/>
          <p:cNvSpPr txBox="1">
            <a:spLocks noChangeArrowheads="1"/>
          </p:cNvSpPr>
          <p:nvPr/>
        </p:nvSpPr>
        <p:spPr bwMode="auto">
          <a:xfrm>
            <a:off x="-38100" y="6446838"/>
            <a:ext cx="930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en-US" altLang="zh-CN" sz="1200" b="1">
                <a:solidFill>
                  <a:srgbClr val="FF0000"/>
                </a:solidFill>
              </a:rPr>
              <a:t>SANS</a:t>
            </a:r>
            <a:r>
              <a:rPr lang="zh-CN" altLang="en-US" sz="1200" b="1">
                <a:solidFill>
                  <a:srgbClr val="FF0000"/>
                </a:solidFill>
              </a:rPr>
              <a:t>专用</a:t>
            </a:r>
          </a:p>
        </p:txBody>
      </p:sp>
      <p:cxnSp>
        <p:nvCxnSpPr>
          <p:cNvPr id="10339" name="直接连接符 24"/>
          <p:cNvCxnSpPr>
            <a:cxnSpLocks noChangeShapeType="1"/>
          </p:cNvCxnSpPr>
          <p:nvPr/>
        </p:nvCxnSpPr>
        <p:spPr bwMode="auto">
          <a:xfrm flipV="1">
            <a:off x="0" y="5908675"/>
            <a:ext cx="7164388" cy="6350"/>
          </a:xfrm>
          <a:prstGeom prst="line">
            <a:avLst/>
          </a:prstGeom>
          <a:noFill/>
          <a:ln w="9525" algn="ctr">
            <a:solidFill>
              <a:schemeClr val="tx1"/>
            </a:solidFill>
            <a:round/>
            <a:headEnd/>
            <a:tailEnd/>
          </a:ln>
        </p:spPr>
      </p:cxnSp>
      <p:cxnSp>
        <p:nvCxnSpPr>
          <p:cNvPr id="10340" name="直接连接符 27"/>
          <p:cNvCxnSpPr>
            <a:cxnSpLocks noChangeShapeType="1"/>
          </p:cNvCxnSpPr>
          <p:nvPr/>
        </p:nvCxnSpPr>
        <p:spPr bwMode="auto">
          <a:xfrm flipV="1">
            <a:off x="0" y="6408738"/>
            <a:ext cx="7164388" cy="7937"/>
          </a:xfrm>
          <a:prstGeom prst="line">
            <a:avLst/>
          </a:prstGeom>
          <a:noFill/>
          <a:ln w="9525" algn="ctr">
            <a:solidFill>
              <a:schemeClr val="tx1"/>
            </a:solidFill>
            <a:round/>
            <a:headEnd/>
            <a:tailEnd/>
          </a:ln>
        </p:spPr>
      </p:cxnSp>
      <p:cxnSp>
        <p:nvCxnSpPr>
          <p:cNvPr id="10341" name="直接连接符 28"/>
          <p:cNvCxnSpPr>
            <a:cxnSpLocks noChangeShapeType="1"/>
          </p:cNvCxnSpPr>
          <p:nvPr/>
        </p:nvCxnSpPr>
        <p:spPr bwMode="auto">
          <a:xfrm flipV="1">
            <a:off x="-6350" y="1604963"/>
            <a:ext cx="7170738" cy="14287"/>
          </a:xfrm>
          <a:prstGeom prst="line">
            <a:avLst/>
          </a:prstGeom>
          <a:noFill/>
          <a:ln w="9525" algn="ctr">
            <a:solidFill>
              <a:schemeClr val="tx1"/>
            </a:solidFill>
            <a:round/>
            <a:headEnd/>
            <a:tailEnd/>
          </a:ln>
        </p:spPr>
      </p:cxnSp>
      <p:cxnSp>
        <p:nvCxnSpPr>
          <p:cNvPr id="10342" name="直接连接符 29"/>
          <p:cNvCxnSpPr>
            <a:cxnSpLocks noChangeShapeType="1"/>
          </p:cNvCxnSpPr>
          <p:nvPr/>
        </p:nvCxnSpPr>
        <p:spPr bwMode="auto">
          <a:xfrm flipV="1">
            <a:off x="-6350" y="6778625"/>
            <a:ext cx="7170738" cy="23813"/>
          </a:xfrm>
          <a:prstGeom prst="line">
            <a:avLst/>
          </a:prstGeom>
          <a:noFill/>
          <a:ln w="9525" algn="ctr">
            <a:solidFill>
              <a:schemeClr val="tx1"/>
            </a:solidFill>
            <a:round/>
            <a:headEnd/>
            <a:tailEnd/>
          </a:ln>
        </p:spPr>
      </p:cxnSp>
      <p:sp>
        <p:nvSpPr>
          <p:cNvPr id="22" name="矩形 21"/>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3" name="矩形 22"/>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4"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样品环境</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1552941179"/>
      </p:ext>
    </p:extLst>
  </p:cSld>
  <p:clrMapOvr>
    <a:masterClrMapping/>
  </p:clrMapOvr>
  <mc:AlternateContent xmlns:mc="http://schemas.openxmlformats.org/markup-compatibility/2006" xmlns:p14="http://schemas.microsoft.com/office/powerpoint/2010/main">
    <mc:Choice Requires="p14">
      <p:transition spd="slow" p14:dur="2000" advTm="36058"/>
    </mc:Choice>
    <mc:Fallback xmlns="">
      <p:transition spd="slow" advTm="36058"/>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5" name="矩形 4"/>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6"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7" name="Rectangle 8"/>
          <p:cNvSpPr txBox="1">
            <a:spLocks noChangeArrowheads="1"/>
          </p:cNvSpPr>
          <p:nvPr/>
        </p:nvSpPr>
        <p:spPr bwMode="auto">
          <a:xfrm>
            <a:off x="-32"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用户</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实验室</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8" name="TextBox 6"/>
          <p:cNvSpPr txBox="1">
            <a:spLocks noChangeArrowheads="1"/>
          </p:cNvSpPr>
          <p:nvPr/>
        </p:nvSpPr>
        <p:spPr bwMode="auto">
          <a:xfrm>
            <a:off x="134527" y="1079892"/>
            <a:ext cx="3857856" cy="2785378"/>
          </a:xfrm>
          <a:prstGeom prst="rect">
            <a:avLst/>
          </a:prstGeom>
          <a:noFill/>
          <a:ln w="9525">
            <a:noFill/>
            <a:miter lim="800000"/>
            <a:headEnd/>
            <a:tailEnd/>
          </a:ln>
        </p:spPr>
        <p:txBody>
          <a:bodyPr wrap="square">
            <a:spAutoFit/>
          </a:bodyPr>
          <a:lstStyle>
            <a:defPPr>
              <a:defRPr lang="zh-CN"/>
            </a:defPPr>
            <a:lvl1pPr algn="ctr" rtl="0" fontAlgn="base">
              <a:spcBef>
                <a:spcPct val="0"/>
              </a:spcBef>
              <a:spcAft>
                <a:spcPct val="0"/>
              </a:spcAft>
              <a:defRPr sz="1400" kern="1200">
                <a:solidFill>
                  <a:schemeClr val="tx1"/>
                </a:solidFill>
                <a:latin typeface="Arial" charset="0"/>
                <a:ea typeface="宋体" pitchFamily="2" charset="-122"/>
                <a:cs typeface="+mn-cs"/>
              </a:defRPr>
            </a:lvl1pPr>
            <a:lvl2pPr marL="457200" algn="ctr" rtl="0" fontAlgn="base">
              <a:spcBef>
                <a:spcPct val="0"/>
              </a:spcBef>
              <a:spcAft>
                <a:spcPct val="0"/>
              </a:spcAft>
              <a:defRPr sz="1400" kern="1200">
                <a:solidFill>
                  <a:schemeClr val="tx1"/>
                </a:solidFill>
                <a:latin typeface="Arial" charset="0"/>
                <a:ea typeface="宋体" pitchFamily="2" charset="-122"/>
                <a:cs typeface="+mn-cs"/>
              </a:defRPr>
            </a:lvl2pPr>
            <a:lvl3pPr marL="914400" algn="ctr" rtl="0" fontAlgn="base">
              <a:spcBef>
                <a:spcPct val="0"/>
              </a:spcBef>
              <a:spcAft>
                <a:spcPct val="0"/>
              </a:spcAft>
              <a:defRPr sz="1400" kern="1200">
                <a:solidFill>
                  <a:schemeClr val="tx1"/>
                </a:solidFill>
                <a:latin typeface="Arial" charset="0"/>
                <a:ea typeface="宋体" pitchFamily="2" charset="-122"/>
                <a:cs typeface="+mn-cs"/>
              </a:defRPr>
            </a:lvl3pPr>
            <a:lvl4pPr marL="1371600" algn="ctr" rtl="0" fontAlgn="base">
              <a:spcBef>
                <a:spcPct val="0"/>
              </a:spcBef>
              <a:spcAft>
                <a:spcPct val="0"/>
              </a:spcAft>
              <a:defRPr sz="1400" kern="1200">
                <a:solidFill>
                  <a:schemeClr val="tx1"/>
                </a:solidFill>
                <a:latin typeface="Arial" charset="0"/>
                <a:ea typeface="宋体" pitchFamily="2" charset="-122"/>
                <a:cs typeface="+mn-cs"/>
              </a:defRPr>
            </a:lvl4pPr>
            <a:lvl5pPr marL="1828800" algn="ctr" rtl="0" fontAlgn="base">
              <a:spcBef>
                <a:spcPct val="0"/>
              </a:spcBef>
              <a:spcAft>
                <a:spcPct val="0"/>
              </a:spcAft>
              <a:defRPr sz="1400" kern="1200">
                <a:solidFill>
                  <a:schemeClr val="tx1"/>
                </a:solidFill>
                <a:latin typeface="Arial" charset="0"/>
                <a:ea typeface="宋体" pitchFamily="2" charset="-122"/>
                <a:cs typeface="+mn-cs"/>
              </a:defRPr>
            </a:lvl5pPr>
            <a:lvl6pPr marL="2286000" algn="l" defTabSz="914400" rtl="0" eaLnBrk="1" latinLnBrk="0" hangingPunct="1">
              <a:defRPr sz="1400" kern="1200">
                <a:solidFill>
                  <a:schemeClr val="tx1"/>
                </a:solidFill>
                <a:latin typeface="Arial" charset="0"/>
                <a:ea typeface="宋体" pitchFamily="2" charset="-122"/>
                <a:cs typeface="+mn-cs"/>
              </a:defRPr>
            </a:lvl6pPr>
            <a:lvl7pPr marL="2743200" algn="l" defTabSz="914400" rtl="0" eaLnBrk="1" latinLnBrk="0" hangingPunct="1">
              <a:defRPr sz="1400" kern="1200">
                <a:solidFill>
                  <a:schemeClr val="tx1"/>
                </a:solidFill>
                <a:latin typeface="Arial" charset="0"/>
                <a:ea typeface="宋体" pitchFamily="2" charset="-122"/>
                <a:cs typeface="+mn-cs"/>
              </a:defRPr>
            </a:lvl7pPr>
            <a:lvl8pPr marL="3200400" algn="l" defTabSz="914400" rtl="0" eaLnBrk="1" latinLnBrk="0" hangingPunct="1">
              <a:defRPr sz="1400" kern="1200">
                <a:solidFill>
                  <a:schemeClr val="tx1"/>
                </a:solidFill>
                <a:latin typeface="Arial" charset="0"/>
                <a:ea typeface="宋体" pitchFamily="2" charset="-122"/>
                <a:cs typeface="+mn-cs"/>
              </a:defRPr>
            </a:lvl8pPr>
            <a:lvl9pPr marL="3657600" algn="l" defTabSz="914400" rtl="0" eaLnBrk="1" latinLnBrk="0" hangingPunct="1">
              <a:defRPr sz="1400" kern="1200">
                <a:solidFill>
                  <a:schemeClr val="tx1"/>
                </a:solidFill>
                <a:latin typeface="Arial" charset="0"/>
                <a:ea typeface="宋体" pitchFamily="2" charset="-122"/>
                <a:cs typeface="+mn-cs"/>
              </a:defRPr>
            </a:lvl9pPr>
          </a:lstStyle>
          <a:p>
            <a:pPr marL="285750" lvl="1" indent="-285750" algn="l">
              <a:lnSpc>
                <a:spcPct val="125000"/>
              </a:lnSpc>
              <a:buClr>
                <a:srgbClr val="0000FF"/>
              </a:buClr>
              <a:buFont typeface="Wingdings" charset="2"/>
              <a:buChar char="l"/>
            </a:pPr>
            <a:r>
              <a:rPr kumimoji="1" lang="en-US" altLang="zh-CN" sz="2000" dirty="0" smtClean="0">
                <a:latin typeface="Arial"/>
                <a:ea typeface="黑体" panose="02010609060101010101" pitchFamily="2" charset="-122"/>
                <a:cs typeface="Arial"/>
              </a:rPr>
              <a:t>Three </a:t>
            </a:r>
            <a:r>
              <a:rPr kumimoji="1" lang="en-US" altLang="zh-CN" sz="2000" dirty="0">
                <a:latin typeface="Arial"/>
                <a:ea typeface="黑体" panose="02010609060101010101" pitchFamily="2" charset="-122"/>
                <a:cs typeface="Arial"/>
              </a:rPr>
              <a:t>user </a:t>
            </a:r>
            <a:r>
              <a:rPr kumimoji="1" lang="en-US" altLang="zh-CN" sz="2000" dirty="0" smtClean="0">
                <a:latin typeface="Arial"/>
                <a:ea typeface="黑体" panose="02010609060101010101" pitchFamily="2" charset="-122"/>
                <a:cs typeface="Arial"/>
              </a:rPr>
              <a:t>laboratories, including </a:t>
            </a:r>
            <a:r>
              <a:rPr kumimoji="1" lang="en-US" altLang="zh-CN" sz="2000" dirty="0">
                <a:latin typeface="Arial"/>
                <a:ea typeface="黑体" panose="02010609060101010101" pitchFamily="2" charset="-122"/>
                <a:cs typeface="Arial"/>
              </a:rPr>
              <a:t>solid state materials </a:t>
            </a:r>
            <a:r>
              <a:rPr kumimoji="1" lang="en-US" altLang="zh-CN" sz="2000" dirty="0" smtClean="0">
                <a:latin typeface="Arial"/>
                <a:ea typeface="黑体" panose="02010609060101010101" pitchFamily="2" charset="-122"/>
                <a:cs typeface="Arial"/>
              </a:rPr>
              <a:t>lab, </a:t>
            </a:r>
            <a:r>
              <a:rPr kumimoji="1" lang="en-US" altLang="zh-CN" sz="2000" dirty="0">
                <a:latin typeface="Arial"/>
                <a:ea typeface="黑体" panose="02010609060101010101" pitchFamily="2" charset="-122"/>
                <a:cs typeface="Arial"/>
              </a:rPr>
              <a:t>deuterated chemistry </a:t>
            </a:r>
            <a:r>
              <a:rPr kumimoji="1" lang="en-US" altLang="zh-CN" sz="2000" dirty="0" smtClean="0">
                <a:latin typeface="Arial"/>
                <a:ea typeface="黑体" panose="02010609060101010101" pitchFamily="2" charset="-122"/>
                <a:cs typeface="Arial"/>
              </a:rPr>
              <a:t>lab, </a:t>
            </a:r>
            <a:r>
              <a:rPr kumimoji="1" lang="en-US" altLang="zh-CN" sz="2000" dirty="0">
                <a:latin typeface="Arial"/>
                <a:ea typeface="黑体" panose="02010609060101010101" pitchFamily="2" charset="-122"/>
                <a:cs typeface="Arial"/>
              </a:rPr>
              <a:t>and characterization </a:t>
            </a:r>
            <a:r>
              <a:rPr kumimoji="1" lang="en-US" altLang="zh-CN" sz="2000" dirty="0" smtClean="0">
                <a:latin typeface="Arial"/>
                <a:ea typeface="黑体" panose="02010609060101010101" pitchFamily="2" charset="-122"/>
                <a:cs typeface="Arial"/>
              </a:rPr>
              <a:t>lab  constructed </a:t>
            </a:r>
            <a:r>
              <a:rPr kumimoji="1" lang="en-US" altLang="zh-CN" sz="2000" dirty="0">
                <a:latin typeface="Arial"/>
                <a:ea typeface="黑体" panose="02010609060101010101" pitchFamily="2" charset="-122"/>
                <a:cs typeface="Arial"/>
              </a:rPr>
              <a:t>and </a:t>
            </a:r>
            <a:r>
              <a:rPr kumimoji="1" lang="en-US" altLang="zh-CN" sz="2000" dirty="0" smtClean="0">
                <a:latin typeface="Arial"/>
                <a:ea typeface="黑体" panose="02010609060101010101" pitchFamily="2" charset="-122"/>
                <a:cs typeface="Arial"/>
              </a:rPr>
              <a:t>running</a:t>
            </a:r>
          </a:p>
          <a:p>
            <a:pPr marL="342900" lvl="1" indent="-342900" algn="l">
              <a:lnSpc>
                <a:spcPct val="125000"/>
              </a:lnSpc>
              <a:buClr>
                <a:srgbClr val="0000FF"/>
              </a:buClr>
              <a:buFont typeface="Wingdings" charset="2"/>
              <a:buChar char="l"/>
            </a:pPr>
            <a:r>
              <a:rPr lang="en-US" altLang="zh-CN" sz="2000" dirty="0" smtClean="0"/>
              <a:t>Biological lab</a:t>
            </a:r>
            <a:r>
              <a:rPr lang="zh-CN" altLang="en-US" sz="2000" dirty="0" smtClean="0"/>
              <a:t> </a:t>
            </a:r>
            <a:r>
              <a:rPr lang="en-US" altLang="zh-CN" sz="2000" dirty="0" smtClean="0"/>
              <a:t>being</a:t>
            </a:r>
            <a:r>
              <a:rPr lang="zh-CN" altLang="en-US" sz="2000" dirty="0" smtClean="0"/>
              <a:t> </a:t>
            </a:r>
            <a:r>
              <a:rPr lang="en-US" altLang="zh-CN" sz="2000" dirty="0" smtClean="0"/>
              <a:t>prepared</a:t>
            </a:r>
            <a:endParaRPr kumimoji="1" lang="en-US" altLang="zh-CN" sz="2000" dirty="0" smtClean="0">
              <a:latin typeface="Arial"/>
              <a:ea typeface="黑体" panose="02010609060101010101" pitchFamily="2" charset="-122"/>
              <a:cs typeface="Arial"/>
            </a:endParaRPr>
          </a:p>
          <a:p>
            <a:pPr marL="0" lvl="1" algn="l">
              <a:lnSpc>
                <a:spcPct val="125000"/>
              </a:lnSpc>
              <a:buClr>
                <a:srgbClr val="0000FF"/>
              </a:buClr>
            </a:pPr>
            <a:endParaRPr kumimoji="1" lang="en-US" altLang="zh-CN" sz="2000" dirty="0">
              <a:latin typeface="Arial"/>
              <a:ea typeface="黑体" panose="02010609060101010101" pitchFamily="2" charset="-122"/>
              <a:cs typeface="Arial"/>
            </a:endParaRPr>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7944" y="1002349"/>
            <a:ext cx="2570928" cy="1911532"/>
          </a:xfrm>
          <a:prstGeom prst="rect">
            <a:avLst/>
          </a:prstGeom>
        </p:spPr>
      </p:pic>
      <p:pic>
        <p:nvPicPr>
          <p:cNvPr id="11" name="图片 10" descr="微信图片_20171106172929.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660232" y="1002349"/>
            <a:ext cx="2416046" cy="1911532"/>
          </a:xfrm>
          <a:prstGeom prst="rect">
            <a:avLst/>
          </a:prstGeom>
        </p:spPr>
      </p:pic>
      <p:sp>
        <p:nvSpPr>
          <p:cNvPr id="12" name="矩形 11"/>
          <p:cNvSpPr/>
          <p:nvPr/>
        </p:nvSpPr>
        <p:spPr>
          <a:xfrm>
            <a:off x="3977161" y="2996952"/>
            <a:ext cx="2555056" cy="523220"/>
          </a:xfrm>
          <a:prstGeom prst="rect">
            <a:avLst/>
          </a:prstGeom>
        </p:spPr>
        <p:txBody>
          <a:bodyPr wrap="square">
            <a:spAutoFit/>
          </a:bodyPr>
          <a:lstStyle/>
          <a:p>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Solid State Materials </a:t>
            </a:r>
          </a:p>
          <a:p>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Laboratory</a:t>
            </a:r>
            <a:endParaRPr kumimoji="1" lang="zh-CN" altLang="en-US"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13" name="矩形 12"/>
          <p:cNvSpPr/>
          <p:nvPr/>
        </p:nvSpPr>
        <p:spPr>
          <a:xfrm>
            <a:off x="6891188" y="3027148"/>
            <a:ext cx="1939955" cy="523220"/>
          </a:xfrm>
          <a:prstGeom prst="rect">
            <a:avLst/>
          </a:prstGeom>
        </p:spPr>
        <p:txBody>
          <a:bodyPr wrap="none">
            <a:spAutoFit/>
          </a:bodyPr>
          <a:lstStyle/>
          <a:p>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Deuterated Chemistry </a:t>
            </a:r>
          </a:p>
          <a:p>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Laboratory</a:t>
            </a:r>
            <a:endParaRPr kumimoji="1" lang="zh-CN" altLang="en-US"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14" name="Picture 4" descr="C:\Users\CSNS\Desktop\IMG_20171106_16055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02" y="4120008"/>
            <a:ext cx="2471491" cy="184607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2" descr="红外.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97766" y="4096763"/>
            <a:ext cx="2259291" cy="185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8823" y="3645024"/>
            <a:ext cx="2107123" cy="239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J:\DCIM\Camera\IMG_20170401_104445.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726" b="-726"/>
          <a:stretch/>
        </p:blipFill>
        <p:spPr bwMode="auto">
          <a:xfrm>
            <a:off x="6949698" y="3645024"/>
            <a:ext cx="2212856" cy="243877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0" y="6009482"/>
            <a:ext cx="2651693" cy="584776"/>
          </a:xfrm>
          <a:prstGeom prst="rect">
            <a:avLst/>
          </a:prstGeom>
        </p:spPr>
        <p:txBody>
          <a:bodyPr wrap="square">
            <a:spAutoFit/>
          </a:bodyPr>
          <a:lstStyle/>
          <a:p>
            <a:r>
              <a:rPr kumimoji="1" lang="en-US" altLang="zh-CN" sz="1600"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Static and Dynamic Laser Scattering Spectrometer</a:t>
            </a:r>
          </a:p>
        </p:txBody>
      </p:sp>
      <p:sp>
        <p:nvSpPr>
          <p:cNvPr id="19" name="矩形 18"/>
          <p:cNvSpPr/>
          <p:nvPr/>
        </p:nvSpPr>
        <p:spPr>
          <a:xfrm>
            <a:off x="2440518" y="6149398"/>
            <a:ext cx="1693028" cy="307777"/>
          </a:xfrm>
          <a:prstGeom prst="rect">
            <a:avLst/>
          </a:prstGeom>
        </p:spPr>
        <p:txBody>
          <a:bodyPr wrap="none">
            <a:spAutoFit/>
          </a:bodyPr>
          <a:lstStyle/>
          <a:p>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FTIR Spectrometer</a:t>
            </a:r>
            <a:endParaRPr kumimoji="1" lang="zh-CN" altLang="en-US"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20" name="矩形 19"/>
          <p:cNvSpPr/>
          <p:nvPr/>
        </p:nvSpPr>
        <p:spPr>
          <a:xfrm>
            <a:off x="4728357" y="6172312"/>
            <a:ext cx="1745992" cy="523220"/>
          </a:xfrm>
          <a:prstGeom prst="rect">
            <a:avLst/>
          </a:prstGeom>
        </p:spPr>
        <p:txBody>
          <a:bodyPr wrap="none">
            <a:spAutoFit/>
          </a:bodyPr>
          <a:lstStyle/>
          <a:p>
            <a:r>
              <a:rPr kumimoji="1" lang="en-US" altLang="zh-CN" b="1" dirty="0" err="1">
                <a:solidFill>
                  <a:srgbClr val="0000FF"/>
                </a:solidFill>
                <a:latin typeface="Times New Roman" panose="02020603050405020304" pitchFamily="18" charset="0"/>
                <a:ea typeface="黑体" panose="02010609060101010101" pitchFamily="2" charset="-122"/>
                <a:cs typeface="Times New Roman" panose="02020603050405020304" pitchFamily="18" charset="0"/>
              </a:rPr>
              <a:t>Thermogravimetric</a:t>
            </a:r>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p>
          <a:p>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analyzer</a:t>
            </a:r>
            <a:endParaRPr kumimoji="1" lang="zh-CN" altLang="en-US"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21" name="矩形 20"/>
          <p:cNvSpPr/>
          <p:nvPr/>
        </p:nvSpPr>
        <p:spPr>
          <a:xfrm>
            <a:off x="7020928" y="6199332"/>
            <a:ext cx="2123072" cy="369332"/>
          </a:xfrm>
          <a:prstGeom prst="rect">
            <a:avLst/>
          </a:prstGeom>
        </p:spPr>
        <p:txBody>
          <a:bodyPr wrap="none">
            <a:spAutoFit/>
          </a:bodyPr>
          <a:lstStyle/>
          <a:p>
            <a:r>
              <a:rPr kumimoji="1" lang="en-US" altLang="zh-CN" b="1" dirty="0" smtClean="0">
                <a:solidFill>
                  <a:srgbClr val="0000FF"/>
                </a:solidFill>
                <a:latin typeface="Times New Roman" panose="02020603050405020304" pitchFamily="18" charset="0"/>
                <a:ea typeface="黑体" panose="02010609060101010101" pitchFamily="2" charset="-122"/>
                <a:cs typeface="Times New Roman" panose="02020603050405020304" pitchFamily="18" charset="0"/>
              </a:rPr>
              <a:t>Powder</a:t>
            </a:r>
            <a:r>
              <a:rPr kumimoji="1" lang="zh-CN"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kumimoji="1" lang="en-US" altLang="zh-CN" b="1" dirty="0" smtClean="0">
                <a:solidFill>
                  <a:srgbClr val="0000FF"/>
                </a:solidFill>
                <a:latin typeface="Times New Roman" panose="02020603050405020304" pitchFamily="18" charset="0"/>
                <a:ea typeface="黑体" panose="02010609060101010101" pitchFamily="2" charset="-122"/>
                <a:cs typeface="Times New Roman" panose="02020603050405020304" pitchFamily="18" charset="0"/>
              </a:rPr>
              <a:t>XRD</a:t>
            </a:r>
            <a:r>
              <a:rPr kumimoji="1" lang="en-US" altLang="zh-CN"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a:t>
            </a:r>
            <a:r>
              <a:rPr kumimoji="1" lang="en-US" altLang="zh-CN" b="1" dirty="0" smtClean="0">
                <a:solidFill>
                  <a:srgbClr val="0000FF"/>
                </a:solidFill>
                <a:latin typeface="Times New Roman" panose="02020603050405020304" pitchFamily="18" charset="0"/>
                <a:ea typeface="黑体" panose="02010609060101010101" pitchFamily="2" charset="-122"/>
                <a:cs typeface="Times New Roman" panose="02020603050405020304" pitchFamily="18" charset="0"/>
              </a:rPr>
              <a:t>XRR</a:t>
            </a:r>
            <a:endParaRPr kumimoji="1" lang="zh-CN" altLang="en-US"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09852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692275" y="260350"/>
            <a:ext cx="0" cy="36718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23850" y="1557338"/>
            <a:ext cx="42497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00" name="TextBox 39"/>
          <p:cNvSpPr txBox="1">
            <a:spLocks noChangeArrowheads="1"/>
          </p:cNvSpPr>
          <p:nvPr/>
        </p:nvSpPr>
        <p:spPr bwMode="auto">
          <a:xfrm>
            <a:off x="395288" y="762000"/>
            <a:ext cx="1152525" cy="646113"/>
          </a:xfrm>
          <a:prstGeom prst="rect">
            <a:avLst/>
          </a:prstGeom>
          <a:solidFill>
            <a:srgbClr val="0070C0"/>
          </a:solidFill>
          <a:ln w="9525">
            <a:noFill/>
            <a:miter lim="800000"/>
            <a:headEnd/>
            <a:tailEnd/>
          </a:ln>
        </p:spPr>
        <p:txBody>
          <a:bodyPr>
            <a:spAutoFit/>
          </a:bodyPr>
          <a:lstStyle/>
          <a:p>
            <a:pPr algn="ctr" eaLnBrk="1" hangingPunct="1"/>
            <a:r>
              <a:rPr lang="zh-CN" altLang="en-US" sz="3600">
                <a:solidFill>
                  <a:schemeClr val="bg1"/>
                </a:solidFill>
                <a:latin typeface="Franklin Gothic Medium" pitchFamily="34" charset="0"/>
                <a:ea typeface="微软雅黑" pitchFamily="34" charset="-122"/>
              </a:rPr>
              <a:t>目录</a:t>
            </a:r>
          </a:p>
        </p:txBody>
      </p:sp>
      <p:sp>
        <p:nvSpPr>
          <p:cNvPr id="13" name="标题 1"/>
          <p:cNvSpPr txBox="1"/>
          <p:nvPr/>
        </p:nvSpPr>
        <p:spPr bwMode="auto">
          <a:xfrm>
            <a:off x="2327448" y="2492896"/>
            <a:ext cx="8077200" cy="3429000"/>
          </a:xfrm>
          <a:prstGeom prst="rect">
            <a:avLst/>
          </a:prstGeom>
          <a:noFill/>
          <a:ln w="9525">
            <a:noFill/>
            <a:miter lim="800000"/>
          </a:ln>
        </p:spPr>
        <p:txBody>
          <a:bodyPr anchor="ctr"/>
          <a:lstStyle/>
          <a:p>
            <a:pPr marL="342900" indent="-342900">
              <a:lnSpc>
                <a:spcPct val="150000"/>
              </a:lnSpc>
              <a:buFontTx/>
              <a:buChar char="•"/>
            </a:pPr>
            <a:r>
              <a:rPr lang="zh-CN" altLang="en-US" sz="3200" b="1" dirty="0">
                <a:solidFill>
                  <a:srgbClr val="C6D9F1"/>
                </a:solidFill>
                <a:latin typeface="Impact" pitchFamily="34" charset="0"/>
                <a:ea typeface="微软雅黑" pitchFamily="34" charset="-122"/>
              </a:rPr>
              <a:t>靶站谱仪调试运行历程</a:t>
            </a:r>
          </a:p>
          <a:p>
            <a:pPr marL="342900" indent="-342900">
              <a:lnSpc>
                <a:spcPct val="150000"/>
              </a:lnSpc>
              <a:buFontTx/>
              <a:buChar char="•"/>
            </a:pPr>
            <a:r>
              <a:rPr lang="zh-CN" altLang="en-US" sz="3200" b="1" dirty="0">
                <a:solidFill>
                  <a:schemeClr val="accent1">
                    <a:lumMod val="40000"/>
                    <a:lumOff val="60000"/>
                  </a:schemeClr>
                </a:solidFill>
                <a:latin typeface="Impact" pitchFamily="34" charset="0"/>
                <a:ea typeface="微软雅黑" pitchFamily="34" charset="-122"/>
                <a:sym typeface="+mn-ea"/>
              </a:rPr>
              <a:t>靶站谱仪调试运行情况</a:t>
            </a:r>
          </a:p>
          <a:p>
            <a:pPr marL="800100" lvl="1" indent="-342900">
              <a:lnSpc>
                <a:spcPct val="150000"/>
              </a:lnSpc>
              <a:buFont typeface="Symbol" charset="2"/>
              <a:buChar char="-"/>
            </a:pPr>
            <a:r>
              <a:rPr lang="zh-CN" altLang="en-US" sz="2800" b="1" dirty="0">
                <a:solidFill>
                  <a:schemeClr val="accent1">
                    <a:lumMod val="40000"/>
                    <a:lumOff val="60000"/>
                  </a:schemeClr>
                </a:solidFill>
                <a:latin typeface="Impact" pitchFamily="34" charset="0"/>
                <a:ea typeface="微软雅黑" pitchFamily="34" charset="-122"/>
              </a:rPr>
              <a:t>调试运行</a:t>
            </a:r>
            <a:endParaRPr lang="en-US" altLang="zh-CN" sz="2800" b="1" dirty="0">
              <a:solidFill>
                <a:schemeClr val="accent1">
                  <a:lumMod val="40000"/>
                  <a:lumOff val="60000"/>
                </a:schemeClr>
              </a:solidFill>
              <a:latin typeface="Impact" pitchFamily="34" charset="0"/>
              <a:ea typeface="微软雅黑" pitchFamily="34" charset="-122"/>
            </a:endParaRPr>
          </a:p>
          <a:p>
            <a:pPr marL="800100" lvl="1" indent="-342900">
              <a:lnSpc>
                <a:spcPct val="150000"/>
              </a:lnSpc>
              <a:buFont typeface="Symbol" charset="2"/>
              <a:buChar char="-"/>
            </a:pPr>
            <a:r>
              <a:rPr lang="zh-CN" altLang="en-US" sz="2800" b="1" dirty="0">
                <a:solidFill>
                  <a:schemeClr val="accent1">
                    <a:lumMod val="40000"/>
                    <a:lumOff val="60000"/>
                  </a:schemeClr>
                </a:solidFill>
                <a:latin typeface="Impact" pitchFamily="34" charset="0"/>
                <a:ea typeface="微软雅黑" pitchFamily="34" charset="-122"/>
              </a:rPr>
              <a:t>辐射安全</a:t>
            </a:r>
          </a:p>
          <a:p>
            <a:pPr marL="800100" lvl="1" indent="-342900">
              <a:lnSpc>
                <a:spcPct val="150000"/>
              </a:lnSpc>
              <a:buFont typeface="Symbol" charset="2"/>
              <a:buChar char="-"/>
            </a:pPr>
            <a:r>
              <a:rPr lang="zh-CN" altLang="en-US" sz="2800" b="1" dirty="0">
                <a:solidFill>
                  <a:schemeClr val="accent1">
                    <a:lumMod val="40000"/>
                    <a:lumOff val="60000"/>
                  </a:schemeClr>
                </a:solidFill>
                <a:latin typeface="Impact" pitchFamily="34" charset="0"/>
                <a:ea typeface="微软雅黑" pitchFamily="34" charset="-122"/>
                <a:sym typeface="+mn-ea"/>
              </a:rPr>
              <a:t>维护检修</a:t>
            </a:r>
          </a:p>
          <a:p>
            <a:pPr marL="800100" lvl="1" indent="-342900">
              <a:lnSpc>
                <a:spcPct val="150000"/>
              </a:lnSpc>
              <a:buFont typeface="Symbol" charset="2"/>
              <a:buChar char="-"/>
            </a:pPr>
            <a:r>
              <a:rPr lang="zh-CN" altLang="en-US" sz="2800" b="1" dirty="0">
                <a:solidFill>
                  <a:schemeClr val="accent1">
                    <a:lumMod val="40000"/>
                    <a:lumOff val="60000"/>
                  </a:schemeClr>
                </a:solidFill>
                <a:latin typeface="Impact" pitchFamily="34" charset="0"/>
                <a:ea typeface="微软雅黑" pitchFamily="34" charset="-122"/>
              </a:rPr>
              <a:t>用户工作</a:t>
            </a:r>
          </a:p>
          <a:p>
            <a:pPr marL="342900" indent="-342900">
              <a:lnSpc>
                <a:spcPct val="150000"/>
              </a:lnSpc>
              <a:buFontTx/>
              <a:buChar char="•"/>
            </a:pPr>
            <a:r>
              <a:rPr lang="zh-CN" altLang="en-US" sz="3200" b="1" dirty="0">
                <a:solidFill>
                  <a:schemeClr val="tx2">
                    <a:lumMod val="60000"/>
                    <a:lumOff val="40000"/>
                  </a:schemeClr>
                </a:solidFill>
                <a:latin typeface="Impact" pitchFamily="34" charset="0"/>
                <a:ea typeface="微软雅黑" pitchFamily="34" charset="-122"/>
              </a:rPr>
              <a:t>下一步计划</a:t>
            </a:r>
          </a:p>
          <a:p>
            <a:pPr marL="342900" indent="-342900">
              <a:lnSpc>
                <a:spcPct val="150000"/>
              </a:lnSpc>
              <a:buFontTx/>
              <a:buChar char="•"/>
            </a:pPr>
            <a:endParaRPr lang="en-US" altLang="zh-CN" sz="3200" b="1" dirty="0">
              <a:solidFill>
                <a:schemeClr val="tx2">
                  <a:lumMod val="60000"/>
                  <a:lumOff val="40000"/>
                </a:schemeClr>
              </a:solidFill>
              <a:latin typeface="Impact" pitchFamily="34" charset="0"/>
              <a:ea typeface="微软雅黑" pitchFamily="34" charset="-122"/>
            </a:endParaRPr>
          </a:p>
        </p:txBody>
      </p:sp>
    </p:spTree>
    <p:custDataLst>
      <p:tags r:id="rId1"/>
    </p:custDataLst>
    <p:extLst>
      <p:ext uri="{BB962C8B-B14F-4D97-AF65-F5344CB8AC3E}">
        <p14:creationId xmlns:p14="http://schemas.microsoft.com/office/powerpoint/2010/main" val="606398420"/>
      </p:ext>
    </p:extLst>
  </p:cSld>
  <p:clrMapOvr>
    <a:masterClrMapping/>
  </p:clrMapOvr>
  <p:transition xmlns:p14="http://schemas.microsoft.com/office/powerpoint/2010/main" advTm="33719"/>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47</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3" name="标题 1"/>
          <p:cNvSpPr txBox="1">
            <a:spLocks/>
          </p:cNvSpPr>
          <p:nvPr/>
        </p:nvSpPr>
        <p:spPr bwMode="auto">
          <a:xfrm>
            <a:off x="-71470" y="142852"/>
            <a:ext cx="9072626" cy="428625"/>
          </a:xfrm>
          <a:prstGeom prst="rect">
            <a:avLst/>
          </a:prstGeom>
          <a:noFill/>
          <a:ln>
            <a:noFill/>
          </a:ln>
          <a:extLst/>
        </p:spPr>
        <p:txBody>
          <a:bodyPr anchor="ctr"/>
          <a:lstStyle>
            <a:lvl1pPr algn="l" rtl="0" eaLnBrk="0" fontAlgn="base" hangingPunct="0">
              <a:spcBef>
                <a:spcPct val="0"/>
              </a:spcBef>
              <a:spcAft>
                <a:spcPct val="0"/>
              </a:spcAft>
              <a:defRPr sz="2800" b="1" baseline="0">
                <a:solidFill>
                  <a:srgbClr val="7A0000"/>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defRPr/>
            </a:pPr>
            <a:r>
              <a:rPr kumimoji="1" lang="zh-CN" altLang="en-US" sz="3600" dirty="0">
                <a:solidFill>
                  <a:srgbClr val="0070C0"/>
                </a:solidFill>
                <a:effectLst>
                  <a:outerShdw blurRad="38100" dist="38100" dir="2700000" algn="tl">
                    <a:srgbClr val="C0C0C0"/>
                  </a:outerShdw>
                </a:effectLst>
                <a:latin typeface="微软雅黑" pitchFamily="34" charset="-122"/>
                <a:ea typeface="微软雅黑" pitchFamily="34" charset="-122"/>
              </a:rPr>
              <a:t> </a:t>
            </a:r>
            <a:r>
              <a:rPr kumimoji="1" lang="zh-CN" altLang="en-US" sz="3600" dirty="0" smtClean="0">
                <a:solidFill>
                  <a:srgbClr val="0070C0"/>
                </a:solidFill>
                <a:effectLst>
                  <a:outerShdw blurRad="38100" dist="38100" dir="2700000" algn="tl">
                    <a:srgbClr val="C0C0C0"/>
                  </a:outerShdw>
                </a:effectLst>
                <a:latin typeface="微软雅黑" pitchFamily="34" charset="-122"/>
                <a:ea typeface="微软雅黑" pitchFamily="34" charset="-122"/>
              </a:rPr>
              <a:t>实现</a:t>
            </a:r>
            <a:r>
              <a:rPr kumimoji="1" lang="zh-CN" altLang="en-US" sz="3600" dirty="0">
                <a:solidFill>
                  <a:srgbClr val="0070C0"/>
                </a:solidFill>
                <a:effectLst>
                  <a:outerShdw blurRad="38100" dist="38100" dir="2700000" algn="tl">
                    <a:srgbClr val="C0C0C0"/>
                  </a:outerShdw>
                </a:effectLst>
                <a:latin typeface="微软雅黑" pitchFamily="34" charset="-122"/>
                <a:ea typeface="微软雅黑" pitchFamily="34" charset="-122"/>
              </a:rPr>
              <a:t>稳定可靠运行</a:t>
            </a:r>
            <a:r>
              <a:rPr kumimoji="1" lang="zh-CN" altLang="en-US" sz="3600" dirty="0" smtClean="0">
                <a:solidFill>
                  <a:srgbClr val="0070C0"/>
                </a:solidFill>
                <a:effectLst>
                  <a:outerShdw blurRad="38100" dist="38100" dir="2700000" algn="tl">
                    <a:srgbClr val="C0C0C0"/>
                  </a:outerShdw>
                </a:effectLst>
                <a:latin typeface="微软雅黑" pitchFamily="34" charset="-122"/>
                <a:ea typeface="微软雅黑" pitchFamily="34" charset="-122"/>
              </a:rPr>
              <a:t>，向用户开放</a:t>
            </a:r>
            <a:endParaRPr lang="zh-CN" altLang="en-US" sz="3600" dirty="0" smtClean="0">
              <a:solidFill>
                <a:srgbClr val="FF0000"/>
              </a:solidFill>
              <a:latin typeface="黑体" pitchFamily="2" charset="-122"/>
              <a:ea typeface="黑体" pitchFamily="2" charset="-122"/>
              <a:cs typeface="+mn-cs"/>
              <a:sym typeface="Arial" charset="0"/>
            </a:endParaRPr>
          </a:p>
        </p:txBody>
      </p:sp>
      <p:sp>
        <p:nvSpPr>
          <p:cNvPr id="16" name="矩形 1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18" name="矩形 17"/>
          <p:cNvSpPr/>
          <p:nvPr/>
        </p:nvSpPr>
        <p:spPr>
          <a:xfrm>
            <a:off x="405099" y="1199650"/>
            <a:ext cx="8199349" cy="4893646"/>
          </a:xfrm>
          <a:prstGeom prst="rect">
            <a:avLst/>
          </a:prstGeom>
        </p:spPr>
        <p:txBody>
          <a:bodyPr wrap="square">
            <a:spAutoFit/>
          </a:bodyPr>
          <a:lstStyle/>
          <a:p>
            <a:pPr>
              <a:lnSpc>
                <a:spcPct val="150000"/>
              </a:lnSpc>
            </a:pPr>
            <a:r>
              <a:rPr lang="zh-CN" altLang="en-US" sz="2400" b="1" dirty="0">
                <a:solidFill>
                  <a:srgbClr val="FF0000"/>
                </a:solidFill>
                <a:latin typeface="微软雅黑" pitchFamily="34" charset="-122"/>
                <a:ea typeface="微软雅黑" pitchFamily="34" charset="-122"/>
              </a:rPr>
              <a:t>从设施建设向用户装置运行转变（软硬件和观念）</a:t>
            </a:r>
            <a:endParaRPr lang="en-US" altLang="zh-CN" sz="2400" b="1" dirty="0">
              <a:solidFill>
                <a:srgbClr val="FF0000"/>
              </a:solidFill>
              <a:latin typeface="微软雅黑" pitchFamily="34" charset="-122"/>
              <a:ea typeface="微软雅黑" pitchFamily="34" charset="-122"/>
            </a:endParaRPr>
          </a:p>
          <a:p>
            <a:pPr marL="457200" indent="-457200">
              <a:lnSpc>
                <a:spcPct val="150000"/>
              </a:lnSpc>
              <a:buFont typeface="Arial"/>
              <a:buChar char="•"/>
            </a:pPr>
            <a:r>
              <a:rPr lang="zh-CN" altLang="en-US" sz="2400" b="1" dirty="0">
                <a:solidFill>
                  <a:srgbClr val="0000FF"/>
                </a:solidFill>
                <a:latin typeface="微软雅黑" pitchFamily="34" charset="-122"/>
                <a:ea typeface="微软雅黑" pitchFamily="34" charset="-122"/>
              </a:rPr>
              <a:t>制</a:t>
            </a:r>
            <a:r>
              <a:rPr lang="zh-CN" altLang="en-US" sz="2400" b="1" dirty="0" smtClean="0">
                <a:solidFill>
                  <a:srgbClr val="0000FF"/>
                </a:solidFill>
                <a:latin typeface="微软雅黑" pitchFamily="34" charset="-122"/>
                <a:ea typeface="微软雅黑" pitchFamily="34" charset="-122"/>
              </a:rPr>
              <a:t>定年度调试</a:t>
            </a:r>
            <a:r>
              <a:rPr lang="zh-CN" altLang="zh-CN" sz="2400" b="1" dirty="0" smtClean="0">
                <a:solidFill>
                  <a:srgbClr val="0000FF"/>
                </a:solidFill>
                <a:latin typeface="微软雅黑" pitchFamily="34" charset="-122"/>
                <a:ea typeface="微软雅黑" pitchFamily="34" charset="-122"/>
              </a:rPr>
              <a:t>、</a:t>
            </a:r>
            <a:r>
              <a:rPr lang="zh-CN" altLang="en-US" sz="2400" b="1" dirty="0" smtClean="0">
                <a:solidFill>
                  <a:srgbClr val="0000FF"/>
                </a:solidFill>
                <a:latin typeface="微软雅黑" pitchFamily="34" charset="-122"/>
                <a:ea typeface="微软雅黑" pitchFamily="34" charset="-122"/>
              </a:rPr>
              <a:t>运行时间</a:t>
            </a:r>
            <a:r>
              <a:rPr lang="zh-CN" altLang="en-US" sz="2400" b="1" dirty="0">
                <a:solidFill>
                  <a:srgbClr val="0000FF"/>
                </a:solidFill>
                <a:latin typeface="微软雅黑" pitchFamily="34" charset="-122"/>
                <a:ea typeface="微软雅黑" pitchFamily="34" charset="-122"/>
              </a:rPr>
              <a:t>：</a:t>
            </a:r>
            <a:endParaRPr lang="en-US" altLang="zh-CN" sz="2400" b="1" dirty="0">
              <a:solidFill>
                <a:srgbClr val="0000FF"/>
              </a:solidFill>
              <a:latin typeface="微软雅黑" pitchFamily="34" charset="-122"/>
              <a:ea typeface="微软雅黑" pitchFamily="34" charset="-122"/>
            </a:endParaRPr>
          </a:p>
          <a:p>
            <a:pPr marL="457200" indent="-457200">
              <a:lnSpc>
                <a:spcPct val="150000"/>
              </a:lnSpc>
              <a:buFont typeface="Arial"/>
              <a:buChar char="•"/>
            </a:pPr>
            <a:r>
              <a:rPr lang="zh-CN" altLang="en-US" sz="2400" b="1" dirty="0">
                <a:solidFill>
                  <a:srgbClr val="0000FF"/>
                </a:solidFill>
                <a:latin typeface="微软雅黑" pitchFamily="34" charset="-122"/>
                <a:ea typeface="微软雅黑" pitchFamily="34" charset="-122"/>
              </a:rPr>
              <a:t>谱仪调试</a:t>
            </a:r>
            <a:r>
              <a:rPr lang="en-US" altLang="zh-CN" sz="2400" b="1" dirty="0">
                <a:solidFill>
                  <a:srgbClr val="0000FF"/>
                </a:solidFill>
                <a:latin typeface="微软雅黑" pitchFamily="34" charset="-122"/>
                <a:ea typeface="微软雅黑" pitchFamily="34" charset="-122"/>
              </a:rPr>
              <a:t>:</a:t>
            </a:r>
            <a:r>
              <a:rPr lang="zh-CN" altLang="en-US" sz="2400" b="1" dirty="0">
                <a:solidFill>
                  <a:srgbClr val="0000FF"/>
                </a:solidFill>
                <a:latin typeface="微软雅黑" pitchFamily="34" charset="-122"/>
                <a:ea typeface="微软雅黑" pitchFamily="34" charset="-122"/>
              </a:rPr>
              <a:t> 样品环境调试、探测器刻度、降本底、</a:t>
            </a:r>
            <a:r>
              <a:rPr lang="zh-CN" altLang="en-US" sz="2400" b="1" dirty="0" smtClean="0">
                <a:solidFill>
                  <a:srgbClr val="0000FF"/>
                </a:solidFill>
                <a:latin typeface="微软雅黑" pitchFamily="34" charset="-122"/>
                <a:ea typeface="微软雅黑" pitchFamily="34" charset="-122"/>
              </a:rPr>
              <a:t>标样实验与用户实验</a:t>
            </a:r>
            <a:endParaRPr lang="en-US" altLang="zh-CN" sz="2400" b="1" dirty="0">
              <a:solidFill>
                <a:srgbClr val="0000FF"/>
              </a:solidFill>
              <a:latin typeface="微软雅黑" pitchFamily="34" charset="-122"/>
              <a:ea typeface="微软雅黑" pitchFamily="34" charset="-122"/>
            </a:endParaRPr>
          </a:p>
          <a:p>
            <a:pPr marL="457200" indent="-457200">
              <a:lnSpc>
                <a:spcPct val="150000"/>
              </a:lnSpc>
              <a:buFont typeface="Arial"/>
              <a:buChar char="•"/>
            </a:pPr>
            <a:r>
              <a:rPr lang="zh-CN" altLang="en-US" sz="2400" b="1" dirty="0" smtClean="0">
                <a:solidFill>
                  <a:srgbClr val="0000FF"/>
                </a:solidFill>
                <a:latin typeface="微软雅黑" pitchFamily="34" charset="-122"/>
                <a:ea typeface="微软雅黑" pitchFamily="34" charset="-122"/>
              </a:rPr>
              <a:t>常规用户开放</a:t>
            </a:r>
            <a:r>
              <a:rPr lang="zh-CN" altLang="en-US" sz="2400" b="1" dirty="0" smtClean="0">
                <a:solidFill>
                  <a:srgbClr val="0000FF"/>
                </a:solidFill>
                <a:latin typeface="微软雅黑" pitchFamily="34" charset="-122"/>
                <a:ea typeface="微软雅黑" pitchFamily="34" charset="-122"/>
              </a:rPr>
              <a:t>，</a:t>
            </a:r>
            <a:r>
              <a:rPr lang="zh-CN" altLang="en-US" sz="2400" b="1" dirty="0" smtClean="0">
                <a:solidFill>
                  <a:srgbClr val="0000FF"/>
                </a:solidFill>
                <a:latin typeface="微软雅黑" pitchFamily="34" charset="-122"/>
                <a:ea typeface="微软雅黑" pitchFamily="34" charset="-122"/>
              </a:rPr>
              <a:t>用户流程和用户服务</a:t>
            </a:r>
            <a:r>
              <a:rPr lang="zh-CN" altLang="en-US" sz="2400" b="1" dirty="0">
                <a:solidFill>
                  <a:srgbClr val="0000FF"/>
                </a:solidFill>
                <a:latin typeface="微软雅黑" pitchFamily="34" charset="-122"/>
                <a:ea typeface="微软雅黑" pitchFamily="34" charset="-122"/>
              </a:rPr>
              <a:t>的完善</a:t>
            </a:r>
            <a:endParaRPr lang="en-US" altLang="zh-CN" sz="2400" b="1" dirty="0">
              <a:solidFill>
                <a:srgbClr val="0000FF"/>
              </a:solidFill>
              <a:latin typeface="微软雅黑" pitchFamily="34" charset="-122"/>
              <a:ea typeface="微软雅黑" pitchFamily="34" charset="-122"/>
            </a:endParaRPr>
          </a:p>
          <a:p>
            <a:pPr marL="457200" indent="-457200">
              <a:lnSpc>
                <a:spcPct val="150000"/>
              </a:lnSpc>
              <a:buFont typeface="Arial"/>
              <a:buChar char="•"/>
            </a:pPr>
            <a:r>
              <a:rPr lang="zh-CN" altLang="en-US" sz="2400" b="1" dirty="0" smtClean="0">
                <a:solidFill>
                  <a:srgbClr val="0000FF"/>
                </a:solidFill>
                <a:latin typeface="微软雅黑" pitchFamily="34" charset="-122"/>
                <a:ea typeface="微软雅黑" pitchFamily="34" charset="-122"/>
              </a:rPr>
              <a:t>样品环境和用户实验室建设</a:t>
            </a:r>
            <a:endParaRPr lang="en-US" altLang="zh-CN" sz="2400" b="1" dirty="0">
              <a:solidFill>
                <a:srgbClr val="0000FF"/>
              </a:solidFill>
              <a:latin typeface="微软雅黑" pitchFamily="34" charset="-122"/>
              <a:ea typeface="微软雅黑" pitchFamily="34" charset="-122"/>
            </a:endParaRPr>
          </a:p>
          <a:p>
            <a:pPr marL="457200" indent="-457200">
              <a:lnSpc>
                <a:spcPct val="150000"/>
              </a:lnSpc>
              <a:buFont typeface="Arial"/>
              <a:buChar char="•"/>
            </a:pPr>
            <a:r>
              <a:rPr lang="zh-CN" altLang="en-US" sz="2400" b="1" dirty="0">
                <a:solidFill>
                  <a:srgbClr val="0000FF"/>
                </a:solidFill>
                <a:latin typeface="微软雅黑" pitchFamily="34" charset="-122"/>
                <a:ea typeface="微软雅黑" pitchFamily="34" charset="-122"/>
              </a:rPr>
              <a:t>用户发展：用户培训、</a:t>
            </a:r>
            <a:r>
              <a:rPr lang="zh-CN" altLang="en-US" sz="2400" b="1" dirty="0" smtClean="0">
                <a:solidFill>
                  <a:srgbClr val="0000FF"/>
                </a:solidFill>
                <a:latin typeface="微软雅黑" pitchFamily="34" charset="-122"/>
                <a:ea typeface="微软雅黑" pitchFamily="34" charset="-122"/>
              </a:rPr>
              <a:t>成立用户委员会</a:t>
            </a:r>
            <a:endParaRPr lang="en-US" altLang="zh-CN" sz="2400" b="1" dirty="0">
              <a:solidFill>
                <a:srgbClr val="0000FF"/>
              </a:solidFill>
              <a:latin typeface="微软雅黑" pitchFamily="34" charset="-122"/>
              <a:ea typeface="微软雅黑" pitchFamily="34" charset="-122"/>
            </a:endParaRPr>
          </a:p>
          <a:p>
            <a:pPr marL="457200" indent="-457200">
              <a:lnSpc>
                <a:spcPct val="150000"/>
              </a:lnSpc>
              <a:buFont typeface="Arial"/>
              <a:buChar char="•"/>
            </a:pPr>
            <a:r>
              <a:rPr lang="zh-CN" altLang="en-US" sz="2400" b="1" dirty="0">
                <a:solidFill>
                  <a:srgbClr val="0000FF"/>
                </a:solidFill>
                <a:latin typeface="微软雅黑" pitchFamily="34" charset="-122"/>
                <a:ea typeface="微软雅黑" pitchFamily="34" charset="-122"/>
              </a:rPr>
              <a:t>逐年发布设施运行时间表和接收常规用户实验申请</a:t>
            </a:r>
            <a:endParaRPr lang="en-US" altLang="zh-CN" sz="2400" b="1" dirty="0">
              <a:solidFill>
                <a:srgbClr val="0000FF"/>
              </a:solidFill>
              <a:latin typeface="微软雅黑" pitchFamily="34" charset="-122"/>
              <a:ea typeface="微软雅黑" pitchFamily="34" charset="-122"/>
            </a:endParaRPr>
          </a:p>
          <a:p>
            <a:pPr marL="285750" indent="-285750">
              <a:buFont typeface="Arial"/>
              <a:buChar char="•"/>
            </a:pPr>
            <a:endParaRPr lang="en-US" altLang="zh-CN" sz="2400" b="1" dirty="0">
              <a:solidFill>
                <a:srgbClr val="0000FF"/>
              </a:solidFill>
              <a:latin typeface="微软雅黑" pitchFamily="34" charset="-122"/>
              <a:ea typeface="微软雅黑" pitchFamily="34" charset="-122"/>
            </a:endParaRPr>
          </a:p>
        </p:txBody>
      </p:sp>
    </p:spTree>
    <p:extLst>
      <p:ext uri="{BB962C8B-B14F-4D97-AF65-F5344CB8AC3E}">
        <p14:creationId xmlns:p14="http://schemas.microsoft.com/office/powerpoint/2010/main" val="112056889"/>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48</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3" name="标题 1"/>
          <p:cNvSpPr txBox="1">
            <a:spLocks/>
          </p:cNvSpPr>
          <p:nvPr/>
        </p:nvSpPr>
        <p:spPr bwMode="auto">
          <a:xfrm>
            <a:off x="-71470" y="142852"/>
            <a:ext cx="9072626" cy="428625"/>
          </a:xfrm>
          <a:prstGeom prst="rect">
            <a:avLst/>
          </a:prstGeom>
          <a:noFill/>
          <a:ln>
            <a:noFill/>
          </a:ln>
          <a:extLst/>
        </p:spPr>
        <p:txBody>
          <a:bodyPr anchor="ctr"/>
          <a:lstStyle>
            <a:lvl1pPr algn="l" rtl="0" eaLnBrk="0" fontAlgn="base" hangingPunct="0">
              <a:spcBef>
                <a:spcPct val="0"/>
              </a:spcBef>
              <a:spcAft>
                <a:spcPct val="0"/>
              </a:spcAft>
              <a:defRPr sz="2800" b="1" baseline="0">
                <a:solidFill>
                  <a:srgbClr val="7A0000"/>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defRPr/>
            </a:pPr>
            <a:r>
              <a:rPr kumimoji="1" lang="zh-CN" altLang="en-US" sz="3600" dirty="0" smtClean="0">
                <a:solidFill>
                  <a:srgbClr val="0070C0"/>
                </a:solidFill>
                <a:effectLst>
                  <a:outerShdw blurRad="38100" dist="38100" dir="2700000" algn="tl">
                    <a:srgbClr val="C0C0C0"/>
                  </a:outerShdw>
                </a:effectLst>
                <a:latin typeface="微软雅黑" pitchFamily="34" charset="-122"/>
                <a:ea typeface="微软雅黑" pitchFamily="34" charset="-122"/>
              </a:rPr>
              <a:t>靶站</a:t>
            </a:r>
            <a:r>
              <a:rPr kumimoji="1" lang="en-US" altLang="zh-CN" sz="3600" dirty="0">
                <a:solidFill>
                  <a:srgbClr val="0070C0"/>
                </a:solidFill>
                <a:effectLst>
                  <a:outerShdw blurRad="38100" dist="38100" dir="2700000" algn="tl">
                    <a:srgbClr val="C0C0C0"/>
                  </a:outerShdw>
                </a:effectLst>
                <a:latin typeface="微软雅黑" pitchFamily="34" charset="-122"/>
                <a:ea typeface="微软雅黑" pitchFamily="34" charset="-122"/>
              </a:rPr>
              <a:t>100kW</a:t>
            </a:r>
            <a:r>
              <a:rPr kumimoji="1" lang="zh-CN" altLang="en-US" sz="3600" dirty="0">
                <a:solidFill>
                  <a:srgbClr val="0070C0"/>
                </a:solidFill>
                <a:effectLst>
                  <a:outerShdw blurRad="38100" dist="38100" dir="2700000" algn="tl">
                    <a:srgbClr val="C0C0C0"/>
                  </a:outerShdw>
                </a:effectLst>
                <a:latin typeface="微软雅黑" pitchFamily="34" charset="-122"/>
                <a:ea typeface="微软雅黑" pitchFamily="34" charset="-122"/>
              </a:rPr>
              <a:t>安全稳定运</a:t>
            </a:r>
            <a:r>
              <a:rPr kumimoji="1" lang="zh-CN" altLang="en-US" sz="3600" dirty="0" smtClean="0">
                <a:solidFill>
                  <a:srgbClr val="0070C0"/>
                </a:solidFill>
                <a:effectLst>
                  <a:outerShdw blurRad="38100" dist="38100" dir="2700000" algn="tl">
                    <a:srgbClr val="C0C0C0"/>
                  </a:outerShdw>
                </a:effectLst>
                <a:latin typeface="微软雅黑" pitchFamily="34" charset="-122"/>
                <a:ea typeface="微软雅黑" pitchFamily="34" charset="-122"/>
              </a:rPr>
              <a:t>行</a:t>
            </a:r>
            <a:endParaRPr kumimoji="1" lang="en-US" altLang="zh-CN" sz="3600"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16" name="矩形 1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9" name="矩形 8"/>
          <p:cNvSpPr/>
          <p:nvPr/>
        </p:nvSpPr>
        <p:spPr>
          <a:xfrm>
            <a:off x="217198" y="1340768"/>
            <a:ext cx="9755402" cy="4493537"/>
          </a:xfrm>
          <a:prstGeom prst="rect">
            <a:avLst/>
          </a:prstGeom>
        </p:spPr>
        <p:txBody>
          <a:bodyPr wrap="square">
            <a:spAutoFit/>
          </a:bodyPr>
          <a:lstStyle/>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制定和实施到达</a:t>
            </a:r>
            <a:r>
              <a:rPr lang="en-US" altLang="zh-CN" sz="2400" b="1" dirty="0">
                <a:solidFill>
                  <a:srgbClr val="0000FF"/>
                </a:solidFill>
                <a:latin typeface="微软雅黑" pitchFamily="34" charset="-122"/>
                <a:ea typeface="微软雅黑" pitchFamily="34" charset="-122"/>
              </a:rPr>
              <a:t>100kW</a:t>
            </a:r>
            <a:r>
              <a:rPr lang="zh-CN" altLang="en-US" sz="2400" b="1" dirty="0">
                <a:solidFill>
                  <a:srgbClr val="0000FF"/>
                </a:solidFill>
                <a:latin typeface="微软雅黑" pitchFamily="34" charset="-122"/>
                <a:ea typeface="微软雅黑" pitchFamily="34" charset="-122"/>
              </a:rPr>
              <a:t>的路径时间表</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到靶质子束分布监测和调试</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中子学性能、瞬发辐射和感生放射性的监测与分析</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低温系统运行参数优化 </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水冷系统自动控制运行完善 </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经费允许时重水更换</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新谱仪的靶站插入件更换 </a:t>
            </a:r>
            <a:endParaRPr lang="en-US" altLang="zh-CN" sz="2400" b="1" dirty="0">
              <a:solidFill>
                <a:srgbClr val="0000FF"/>
              </a:solidFill>
              <a:latin typeface="微软雅黑" pitchFamily="34" charset="-122"/>
              <a:ea typeface="微软雅黑" pitchFamily="34" charset="-122"/>
            </a:endParaRPr>
          </a:p>
          <a:p>
            <a:pPr marL="342900" indent="-342900">
              <a:lnSpc>
                <a:spcPts val="3780"/>
              </a:lnSpc>
              <a:spcBef>
                <a:spcPct val="20000"/>
              </a:spcBef>
              <a:buFont typeface="Arial" pitchFamily="34" charset="0"/>
              <a:buChar char="•"/>
            </a:pPr>
            <a:r>
              <a:rPr lang="zh-CN" altLang="en-US" sz="2400" b="1" dirty="0">
                <a:solidFill>
                  <a:srgbClr val="0000FF"/>
                </a:solidFill>
                <a:latin typeface="微软雅黑" pitchFamily="34" charset="-122"/>
                <a:ea typeface="微软雅黑" pitchFamily="34" charset="-122"/>
              </a:rPr>
              <a:t>遥控维护平台建设和维护流程完善</a:t>
            </a:r>
            <a:endParaRPr lang="en-US" altLang="zh-CN" sz="2400" b="1" dirty="0">
              <a:solidFill>
                <a:srgbClr val="0000FF"/>
              </a:solidFill>
              <a:latin typeface="微软雅黑" pitchFamily="34" charset="-122"/>
              <a:ea typeface="微软雅黑" pitchFamily="34" charset="-122"/>
            </a:endParaRPr>
          </a:p>
        </p:txBody>
      </p:sp>
    </p:spTree>
    <p:extLst>
      <p:ext uri="{BB962C8B-B14F-4D97-AF65-F5344CB8AC3E}">
        <p14:creationId xmlns:p14="http://schemas.microsoft.com/office/powerpoint/2010/main" val="2571454431"/>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49</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3" name="标题 1"/>
          <p:cNvSpPr txBox="1">
            <a:spLocks/>
          </p:cNvSpPr>
          <p:nvPr/>
        </p:nvSpPr>
        <p:spPr bwMode="auto">
          <a:xfrm>
            <a:off x="-71470" y="142852"/>
            <a:ext cx="9072626" cy="428625"/>
          </a:xfrm>
          <a:prstGeom prst="rect">
            <a:avLst/>
          </a:prstGeom>
          <a:noFill/>
          <a:ln>
            <a:noFill/>
          </a:ln>
          <a:extLst/>
        </p:spPr>
        <p:txBody>
          <a:bodyPr anchor="ctr"/>
          <a:lstStyle>
            <a:lvl1pPr algn="l" rtl="0" eaLnBrk="0" fontAlgn="base" hangingPunct="0">
              <a:spcBef>
                <a:spcPct val="0"/>
              </a:spcBef>
              <a:spcAft>
                <a:spcPct val="0"/>
              </a:spcAft>
              <a:defRPr sz="2800" b="1" baseline="0">
                <a:solidFill>
                  <a:srgbClr val="7A0000"/>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defRPr/>
            </a:pPr>
            <a:r>
              <a:rPr kumimoji="1" lang="zh-CN" altLang="en-US" sz="3600" dirty="0">
                <a:solidFill>
                  <a:srgbClr val="0070C0"/>
                </a:solidFill>
                <a:effectLst>
                  <a:outerShdw blurRad="38100" dist="38100" dir="2700000" algn="tl">
                    <a:srgbClr val="C0C0C0"/>
                  </a:outerShdw>
                </a:effectLst>
                <a:latin typeface="微软雅黑" pitchFamily="34" charset="-122"/>
                <a:ea typeface="微软雅黑" pitchFamily="34" charset="-122"/>
              </a:rPr>
              <a:t> </a:t>
            </a:r>
            <a:r>
              <a:rPr kumimoji="1" lang="zh-CN" altLang="en-US" sz="3600" dirty="0" smtClean="0">
                <a:solidFill>
                  <a:srgbClr val="0070C0"/>
                </a:solidFill>
                <a:effectLst>
                  <a:outerShdw blurRad="38100" dist="38100" dir="2700000" algn="tl">
                    <a:srgbClr val="C0C0C0"/>
                  </a:outerShdw>
                </a:effectLst>
                <a:latin typeface="微软雅黑" pitchFamily="34" charset="-122"/>
                <a:ea typeface="微软雅黑" pitchFamily="34" charset="-122"/>
              </a:rPr>
              <a:t>完善运行</a:t>
            </a:r>
            <a:endParaRPr lang="zh-CN" altLang="en-US" sz="3600" dirty="0" smtClean="0">
              <a:solidFill>
                <a:srgbClr val="FF0000"/>
              </a:solidFill>
              <a:latin typeface="黑体" pitchFamily="2" charset="-122"/>
              <a:ea typeface="黑体" pitchFamily="2" charset="-122"/>
              <a:cs typeface="+mn-cs"/>
              <a:sym typeface="Arial" charset="0"/>
            </a:endParaRPr>
          </a:p>
        </p:txBody>
      </p:sp>
      <p:sp>
        <p:nvSpPr>
          <p:cNvPr id="14" name="Rectangle 3"/>
          <p:cNvSpPr txBox="1">
            <a:spLocks noChangeArrowheads="1"/>
          </p:cNvSpPr>
          <p:nvPr/>
        </p:nvSpPr>
        <p:spPr bwMode="auto">
          <a:xfrm>
            <a:off x="0" y="1785926"/>
            <a:ext cx="8858312" cy="1500188"/>
          </a:xfrm>
          <a:prstGeom prst="rect">
            <a:avLst/>
          </a:prstGeom>
          <a:noFill/>
          <a:ln w="9525">
            <a:noFill/>
            <a:miter lim="800000"/>
            <a:headEnd/>
            <a:tailEnd/>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nSpc>
                <a:spcPts val="2800"/>
              </a:lnSpc>
            </a:pPr>
            <a:endParaRPr lang="en-US" altLang="zh-CN" sz="2000" b="1" dirty="0" smtClean="0">
              <a:latin typeface="Times New Roman" pitchFamily="18" charset="0"/>
              <a:ea typeface="+mn-ea"/>
              <a:cs typeface="Times New Roman" pitchFamily="18" charset="0"/>
            </a:endParaRPr>
          </a:p>
        </p:txBody>
      </p:sp>
      <p:sp>
        <p:nvSpPr>
          <p:cNvPr id="16" name="矩形 1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15" name="内容占位符 2"/>
          <p:cNvSpPr txBox="1">
            <a:spLocks/>
          </p:cNvSpPr>
          <p:nvPr/>
        </p:nvSpPr>
        <p:spPr>
          <a:xfrm>
            <a:off x="461585" y="908720"/>
            <a:ext cx="8430895" cy="49530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780"/>
              </a:lnSpc>
            </a:pPr>
            <a:r>
              <a:rPr lang="zh-CN" altLang="en-US" sz="2400" b="1" dirty="0">
                <a:solidFill>
                  <a:srgbClr val="0000FF"/>
                </a:solidFill>
                <a:latin typeface="微软雅黑" pitchFamily="34" charset="-122"/>
                <a:ea typeface="微软雅黑" pitchFamily="34" charset="-122"/>
              </a:rPr>
              <a:t>完善设备操作规范</a:t>
            </a:r>
          </a:p>
          <a:p>
            <a:pPr lvl="1">
              <a:lnSpc>
                <a:spcPts val="3780"/>
              </a:lnSpc>
              <a:buFont typeface="Wingdings" panose="05000000000000000000" charset="0"/>
              <a:buChar char="ü"/>
            </a:pPr>
            <a:r>
              <a:rPr lang="zh-CN" altLang="en-US" sz="2400" b="1" dirty="0">
                <a:solidFill>
                  <a:srgbClr val="0000FF"/>
                </a:solidFill>
                <a:latin typeface="微软雅黑" pitchFamily="34" charset="-122"/>
                <a:ea typeface="微软雅黑" pitchFamily="34" charset="-122"/>
                <a:sym typeface="+mn-ea"/>
              </a:rPr>
              <a:t> 值班操作手册（已完成，待进一步细化和完善）</a:t>
            </a:r>
            <a:endParaRPr lang="en-US" altLang="zh-CN" sz="2400" b="1" dirty="0">
              <a:solidFill>
                <a:srgbClr val="0000FF"/>
              </a:solidFill>
              <a:latin typeface="微软雅黑" pitchFamily="34" charset="-122"/>
              <a:ea typeface="微软雅黑" pitchFamily="34" charset="-122"/>
            </a:endParaRPr>
          </a:p>
          <a:p>
            <a:pPr lvl="1">
              <a:lnSpc>
                <a:spcPts val="3780"/>
              </a:lnSpc>
              <a:buFont typeface="Wingdings" panose="05000000000000000000" charset="0"/>
              <a:buChar char="ü"/>
            </a:pPr>
            <a:r>
              <a:rPr lang="zh-CN" altLang="en-US" sz="2400" b="1" dirty="0">
                <a:solidFill>
                  <a:srgbClr val="0000FF"/>
                </a:solidFill>
                <a:latin typeface="微软雅黑" pitchFamily="34" charset="-122"/>
                <a:ea typeface="微软雅黑" pitchFamily="34" charset="-122"/>
                <a:sym typeface="+mn-ea"/>
              </a:rPr>
              <a:t>靶站谱仪操作规程（初稿已完成，待进一步完善）</a:t>
            </a:r>
            <a:endParaRPr lang="en-US" altLang="zh-CN" sz="2400" b="1" dirty="0">
              <a:solidFill>
                <a:srgbClr val="0000FF"/>
              </a:solidFill>
              <a:latin typeface="微软雅黑" pitchFamily="34" charset="-122"/>
              <a:ea typeface="微软雅黑" pitchFamily="34" charset="-122"/>
            </a:endParaRPr>
          </a:p>
          <a:p>
            <a:pPr lvl="1">
              <a:lnSpc>
                <a:spcPts val="3780"/>
              </a:lnSpc>
              <a:buFont typeface="Wingdings" panose="05000000000000000000" charset="0"/>
              <a:buChar char="ü"/>
            </a:pPr>
            <a:r>
              <a:rPr lang="zh-CN" altLang="en-US" sz="2400" b="1" dirty="0">
                <a:solidFill>
                  <a:srgbClr val="0000FF"/>
                </a:solidFill>
                <a:latin typeface="微软雅黑" pitchFamily="34" charset="-122"/>
                <a:ea typeface="微软雅黑" pitchFamily="34" charset="-122"/>
                <a:sym typeface="+mn-ea"/>
              </a:rPr>
              <a:t>应急处理手册</a:t>
            </a:r>
            <a:endParaRPr lang="en-US" altLang="zh-CN" sz="2400" b="1" dirty="0">
              <a:solidFill>
                <a:srgbClr val="0000FF"/>
              </a:solidFill>
              <a:latin typeface="微软雅黑" pitchFamily="34" charset="-122"/>
              <a:ea typeface="微软雅黑" pitchFamily="34" charset="-122"/>
            </a:endParaRPr>
          </a:p>
          <a:p>
            <a:pPr>
              <a:lnSpc>
                <a:spcPts val="3780"/>
              </a:lnSpc>
            </a:pPr>
            <a:r>
              <a:rPr lang="zh-CN" altLang="en-US" sz="2400" b="1" dirty="0">
                <a:solidFill>
                  <a:srgbClr val="0000FF"/>
                </a:solidFill>
                <a:latin typeface="微软雅黑" pitchFamily="34" charset="-122"/>
                <a:ea typeface="微软雅黑" pitchFamily="34" charset="-122"/>
              </a:rPr>
              <a:t>完善远程控制和自动化操作</a:t>
            </a:r>
          </a:p>
          <a:p>
            <a:pPr lvl="1">
              <a:lnSpc>
                <a:spcPts val="3780"/>
              </a:lnSpc>
              <a:buFont typeface="Wingdings" panose="05000000000000000000" charset="0"/>
              <a:buChar char="ü"/>
            </a:pPr>
            <a:r>
              <a:rPr lang="zh-CN" altLang="en-US" sz="2400" b="1" dirty="0">
                <a:solidFill>
                  <a:srgbClr val="0000FF"/>
                </a:solidFill>
                <a:latin typeface="微软雅黑" pitchFamily="34" charset="-122"/>
                <a:ea typeface="微软雅黑" pitchFamily="34" charset="-122"/>
              </a:rPr>
              <a:t>水电气系统远程监控完善</a:t>
            </a:r>
          </a:p>
          <a:p>
            <a:pPr lvl="1">
              <a:lnSpc>
                <a:spcPts val="3780"/>
              </a:lnSpc>
              <a:buFont typeface="Wingdings" panose="05000000000000000000" charset="0"/>
              <a:buChar char="ü"/>
            </a:pPr>
            <a:r>
              <a:rPr lang="zh-CN" altLang="en-US" sz="2400" b="1" dirty="0">
                <a:solidFill>
                  <a:srgbClr val="0000FF"/>
                </a:solidFill>
                <a:latin typeface="微软雅黑" pitchFamily="34" charset="-122"/>
                <a:ea typeface="微软雅黑" pitchFamily="34" charset="-122"/>
              </a:rPr>
              <a:t>设备操作自动化持续完善</a:t>
            </a:r>
          </a:p>
          <a:p>
            <a:pPr>
              <a:lnSpc>
                <a:spcPts val="3780"/>
              </a:lnSpc>
            </a:pPr>
            <a:r>
              <a:rPr lang="zh-CN" altLang="en-US" sz="2400" b="1" dirty="0">
                <a:solidFill>
                  <a:srgbClr val="0000FF"/>
                </a:solidFill>
                <a:latin typeface="微软雅黑" pitchFamily="34" charset="-122"/>
                <a:ea typeface="微软雅黑" pitchFamily="34" charset="-122"/>
              </a:rPr>
              <a:t>完善用户实验室管理规范</a:t>
            </a:r>
          </a:p>
          <a:p>
            <a:pPr lvl="1">
              <a:lnSpc>
                <a:spcPts val="3780"/>
              </a:lnSpc>
              <a:buFont typeface="Wingdings" panose="05000000000000000000" charset="0"/>
              <a:buChar char="ü"/>
            </a:pPr>
            <a:r>
              <a:rPr lang="zh-CN" altLang="en-US" sz="2400" b="1" dirty="0">
                <a:solidFill>
                  <a:srgbClr val="0000FF"/>
                </a:solidFill>
                <a:latin typeface="微软雅黑" pitchFamily="34" charset="-122"/>
                <a:ea typeface="微软雅黑" pitchFamily="34" charset="-122"/>
                <a:sym typeface="+mn-ea"/>
              </a:rPr>
              <a:t>用户实验室操作手册</a:t>
            </a:r>
            <a:endParaRPr lang="zh-CN" altLang="en-US" sz="2400" b="1" dirty="0">
              <a:solidFill>
                <a:srgbClr val="0000FF"/>
              </a:solidFill>
              <a:latin typeface="微软雅黑" pitchFamily="34" charset="-122"/>
              <a:ea typeface="微软雅黑" pitchFamily="34" charset="-122"/>
            </a:endParaRPr>
          </a:p>
          <a:p>
            <a:pPr>
              <a:lnSpc>
                <a:spcPts val="3780"/>
              </a:lnSpc>
            </a:pPr>
            <a:r>
              <a:rPr lang="zh-CN" altLang="en-US" sz="2400" b="1" dirty="0">
                <a:solidFill>
                  <a:srgbClr val="0000FF"/>
                </a:solidFill>
                <a:latin typeface="微软雅黑" pitchFamily="34" charset="-122"/>
                <a:ea typeface="微软雅黑" pitchFamily="34" charset="-122"/>
              </a:rPr>
              <a:t>增强安全意识、培养安全文化</a:t>
            </a:r>
          </a:p>
        </p:txBody>
      </p:sp>
    </p:spTree>
    <p:extLst>
      <p:ext uri="{BB962C8B-B14F-4D97-AF65-F5344CB8AC3E}">
        <p14:creationId xmlns:p14="http://schemas.microsoft.com/office/powerpoint/2010/main" val="3344063696"/>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8" name="Rectangle 8"/>
          <p:cNvSpPr txBox="1">
            <a:spLocks noChangeArrowheads="1"/>
          </p:cNvSpPr>
          <p:nvPr/>
        </p:nvSpPr>
        <p:spPr bwMode="auto">
          <a:xfrm>
            <a:off x="73149" y="142875"/>
            <a:ext cx="5794995"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靶站谱仪安装与冷调试</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6" name="图片 5" descr="3-靶心内部2.JPG"/>
          <p:cNvPicPr>
            <a:picLocks noChangeAspect="1"/>
          </p:cNvPicPr>
          <p:nvPr/>
        </p:nvPicPr>
        <p:blipFill>
          <a:blip r:embed="rId3" cstate="email"/>
          <a:stretch>
            <a:fillRect/>
          </a:stretch>
        </p:blipFill>
        <p:spPr>
          <a:xfrm>
            <a:off x="0" y="966497"/>
            <a:ext cx="2707285" cy="2030464"/>
          </a:xfrm>
          <a:prstGeom prst="rect">
            <a:avLst/>
          </a:prstGeom>
        </p:spPr>
      </p:pic>
      <p:pic>
        <p:nvPicPr>
          <p:cNvPr id="7" name="图片 6" descr="氦容器吊装.jpg"/>
          <p:cNvPicPr>
            <a:picLocks noChangeAspect="1"/>
          </p:cNvPicPr>
          <p:nvPr/>
        </p:nvPicPr>
        <p:blipFill>
          <a:blip r:embed="rId4" cstate="email"/>
          <a:stretch>
            <a:fillRect/>
          </a:stretch>
        </p:blipFill>
        <p:spPr>
          <a:xfrm>
            <a:off x="148628" y="3662051"/>
            <a:ext cx="1702466" cy="2550308"/>
          </a:xfrm>
          <a:prstGeom prst="rect">
            <a:avLst/>
          </a:prstGeom>
        </p:spPr>
      </p:pic>
      <p:sp>
        <p:nvSpPr>
          <p:cNvPr id="8" name="TextBox 24"/>
          <p:cNvSpPr txBox="1"/>
          <p:nvPr/>
        </p:nvSpPr>
        <p:spPr>
          <a:xfrm>
            <a:off x="0" y="2988711"/>
            <a:ext cx="9703536" cy="438582"/>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CN" kern="0" dirty="0">
                <a:solidFill>
                  <a:srgbClr val="FF0000"/>
                </a:solidFill>
                <a:latin typeface="Arial" pitchFamily="34" charset="0"/>
              </a:rPr>
              <a:t>2014</a:t>
            </a:r>
            <a:r>
              <a:rPr lang="zh-CN" altLang="en-US" kern="0" dirty="0">
                <a:latin typeface="Arial" pitchFamily="34" charset="0"/>
              </a:rPr>
              <a:t> </a:t>
            </a:r>
            <a:r>
              <a:rPr lang="en-US" altLang="zh-CN" kern="0" dirty="0">
                <a:latin typeface="Arial" pitchFamily="34" charset="0"/>
              </a:rPr>
              <a:t>base</a:t>
            </a:r>
            <a:r>
              <a:rPr lang="zh-CN" altLang="en-US" kern="0" dirty="0">
                <a:latin typeface="Arial" pitchFamily="34" charset="0"/>
              </a:rPr>
              <a:t> </a:t>
            </a:r>
            <a:r>
              <a:rPr lang="en-US" altLang="zh-CN" kern="0" dirty="0">
                <a:latin typeface="Arial" pitchFamily="34" charset="0"/>
              </a:rPr>
              <a:t>plate</a:t>
            </a:r>
            <a:r>
              <a:rPr lang="zh-CN" altLang="en-US" kern="0" dirty="0">
                <a:latin typeface="Arial" pitchFamily="34" charset="0"/>
              </a:rPr>
              <a:t> </a:t>
            </a:r>
            <a:r>
              <a:rPr lang="en-US" altLang="zh-CN" kern="0" dirty="0">
                <a:latin typeface="Arial" pitchFamily="34" charset="0"/>
              </a:rPr>
              <a:t>of</a:t>
            </a:r>
            <a:r>
              <a:rPr lang="zh-CN" altLang="en-US" kern="0" dirty="0">
                <a:latin typeface="Arial" pitchFamily="34" charset="0"/>
              </a:rPr>
              <a:t> </a:t>
            </a:r>
            <a:r>
              <a:rPr lang="en-US" altLang="zh-CN" kern="0" dirty="0">
                <a:latin typeface="Arial" pitchFamily="34" charset="0"/>
              </a:rPr>
              <a:t>TS</a:t>
            </a:r>
            <a:r>
              <a:rPr lang="zh-CN" altLang="en-US" kern="0" dirty="0">
                <a:latin typeface="Arial" pitchFamily="34" charset="0"/>
              </a:rPr>
              <a:t>  </a:t>
            </a:r>
            <a:r>
              <a:rPr lang="zh-CN" altLang="en-US" kern="0" dirty="0" smtClean="0">
                <a:latin typeface="Arial" pitchFamily="34" charset="0"/>
              </a:rPr>
              <a:t>          </a:t>
            </a:r>
            <a:r>
              <a:rPr lang="en-US" altLang="zh-CN" kern="0" dirty="0" smtClean="0">
                <a:latin typeface="Arial" pitchFamily="34" charset="0"/>
              </a:rPr>
              <a:t>Hot</a:t>
            </a:r>
            <a:r>
              <a:rPr lang="zh-CN" altLang="en-US" kern="0" dirty="0" smtClean="0">
                <a:latin typeface="Arial" pitchFamily="34" charset="0"/>
              </a:rPr>
              <a:t> </a:t>
            </a:r>
            <a:r>
              <a:rPr lang="en-US" altLang="zh-CN" kern="0" dirty="0">
                <a:latin typeface="Arial" pitchFamily="34" charset="0"/>
              </a:rPr>
              <a:t>cell</a:t>
            </a:r>
            <a:r>
              <a:rPr lang="zh-CN" altLang="en-US" kern="0" dirty="0">
                <a:latin typeface="Arial" pitchFamily="34" charset="0"/>
              </a:rPr>
              <a:t> </a:t>
            </a:r>
            <a:r>
              <a:rPr lang="en-US" altLang="zh-CN" kern="0" dirty="0" smtClean="0">
                <a:latin typeface="Arial" pitchFamily="34" charset="0"/>
              </a:rPr>
              <a:t>frame</a:t>
            </a:r>
            <a:r>
              <a:rPr lang="zh-CN" altLang="en-US" kern="0" dirty="0" smtClean="0">
                <a:latin typeface="Arial" pitchFamily="34" charset="0"/>
              </a:rPr>
              <a:t>                </a:t>
            </a:r>
            <a:r>
              <a:rPr lang="en-US" altLang="zh-CN" kern="0" dirty="0" smtClean="0">
                <a:solidFill>
                  <a:srgbClr val="FF0000"/>
                </a:solidFill>
                <a:latin typeface="Arial" pitchFamily="34" charset="0"/>
              </a:rPr>
              <a:t>2015</a:t>
            </a:r>
            <a:r>
              <a:rPr lang="zh-CN" altLang="en-US" kern="0" dirty="0" smtClean="0">
                <a:latin typeface="Arial" pitchFamily="34" charset="0"/>
              </a:rPr>
              <a:t> </a:t>
            </a:r>
            <a:r>
              <a:rPr lang="en-US" altLang="zh-CN" kern="0" dirty="0" smtClean="0">
                <a:latin typeface="Arial" pitchFamily="34" charset="0"/>
              </a:rPr>
              <a:t>TS</a:t>
            </a:r>
            <a:r>
              <a:rPr lang="zh-CN" altLang="en-US" kern="0" dirty="0" smtClean="0">
                <a:latin typeface="Arial" pitchFamily="34" charset="0"/>
              </a:rPr>
              <a:t> </a:t>
            </a:r>
            <a:r>
              <a:rPr lang="en-US" altLang="zh-CN" kern="0" dirty="0" smtClean="0">
                <a:latin typeface="Arial" pitchFamily="34" charset="0"/>
              </a:rPr>
              <a:t>building capping</a:t>
            </a:r>
            <a:endParaRPr lang="en-US" altLang="zh-CN" kern="0" dirty="0">
              <a:latin typeface="Arial" pitchFamily="34" charset="0"/>
            </a:endParaRPr>
          </a:p>
        </p:txBody>
      </p:sp>
      <p:pic>
        <p:nvPicPr>
          <p:cNvPr id="9" name="图片 8" descr="热室吊装.jpg"/>
          <p:cNvPicPr>
            <a:picLocks noChangeAspect="1"/>
          </p:cNvPicPr>
          <p:nvPr/>
        </p:nvPicPr>
        <p:blipFill>
          <a:blip r:embed="rId5" cstate="email"/>
          <a:stretch>
            <a:fillRect/>
          </a:stretch>
        </p:blipFill>
        <p:spPr>
          <a:xfrm>
            <a:off x="2811577" y="980008"/>
            <a:ext cx="3045695" cy="2030463"/>
          </a:xfrm>
          <a:prstGeom prst="rect">
            <a:avLst/>
          </a:prstGeom>
        </p:spPr>
      </p:pic>
      <p:pic>
        <p:nvPicPr>
          <p:cNvPr id="10" name="图片 9" descr="靶站大厅封顶.jpg"/>
          <p:cNvPicPr>
            <a:picLocks noChangeAspect="1"/>
          </p:cNvPicPr>
          <p:nvPr/>
        </p:nvPicPr>
        <p:blipFill>
          <a:blip r:embed="rId6" cstate="email"/>
          <a:stretch>
            <a:fillRect/>
          </a:stretch>
        </p:blipFill>
        <p:spPr>
          <a:xfrm>
            <a:off x="5918699" y="997486"/>
            <a:ext cx="3039744" cy="2026496"/>
          </a:xfrm>
          <a:prstGeom prst="rect">
            <a:avLst/>
          </a:prstGeom>
        </p:spPr>
      </p:pic>
      <p:sp>
        <p:nvSpPr>
          <p:cNvPr id="11" name="TextBox 24"/>
          <p:cNvSpPr txBox="1"/>
          <p:nvPr/>
        </p:nvSpPr>
        <p:spPr>
          <a:xfrm>
            <a:off x="-92646" y="6288936"/>
            <a:ext cx="9703536" cy="452432"/>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CN" kern="0" dirty="0" smtClean="0">
                <a:latin typeface="Arial" pitchFamily="34" charset="0"/>
              </a:rPr>
              <a:t>Helium</a:t>
            </a:r>
            <a:r>
              <a:rPr lang="zh-CN" altLang="en-US" kern="0" dirty="0" smtClean="0">
                <a:latin typeface="Arial" pitchFamily="34" charset="0"/>
              </a:rPr>
              <a:t> </a:t>
            </a:r>
            <a:r>
              <a:rPr lang="en-US" altLang="zh-CN" kern="0" dirty="0">
                <a:latin typeface="Arial" pitchFamily="34" charset="0"/>
              </a:rPr>
              <a:t>v</a:t>
            </a:r>
            <a:r>
              <a:rPr lang="en-US" altLang="zh-CN" kern="0" dirty="0" smtClean="0">
                <a:latin typeface="Arial" pitchFamily="34" charset="0"/>
              </a:rPr>
              <a:t>essel</a:t>
            </a:r>
            <a:r>
              <a:rPr lang="zh-CN" altLang="en-US" kern="0" dirty="0" smtClean="0">
                <a:latin typeface="Arial" pitchFamily="34" charset="0"/>
              </a:rPr>
              <a:t>  </a:t>
            </a:r>
            <a:r>
              <a:rPr lang="en-US" altLang="zh-CN" kern="0" dirty="0" smtClean="0">
                <a:latin typeface="Arial" pitchFamily="34" charset="0"/>
              </a:rPr>
              <a:t>installation</a:t>
            </a:r>
            <a:r>
              <a:rPr lang="zh-CN" altLang="en-US" kern="0" dirty="0" smtClean="0">
                <a:latin typeface="Arial" pitchFamily="34" charset="0"/>
              </a:rPr>
              <a:t>   </a:t>
            </a:r>
            <a:r>
              <a:rPr lang="en-US" altLang="zh-CN" kern="0" dirty="0" smtClean="0">
                <a:solidFill>
                  <a:srgbClr val="FF0000"/>
                </a:solidFill>
                <a:latin typeface="Arial" pitchFamily="34" charset="0"/>
              </a:rPr>
              <a:t>2016</a:t>
            </a:r>
            <a:r>
              <a:rPr lang="zh-CN" altLang="en-US" kern="0" dirty="0" smtClean="0">
                <a:latin typeface="Arial" pitchFamily="34" charset="0"/>
              </a:rPr>
              <a:t> </a:t>
            </a:r>
            <a:r>
              <a:rPr lang="en-US" altLang="zh-CN" kern="0" dirty="0" smtClean="0">
                <a:latin typeface="Arial" pitchFamily="34" charset="0"/>
              </a:rPr>
              <a:t>TS</a:t>
            </a:r>
            <a:r>
              <a:rPr lang="zh-CN" altLang="en-US" kern="0" dirty="0" smtClean="0">
                <a:latin typeface="Arial" pitchFamily="34" charset="0"/>
              </a:rPr>
              <a:t> </a:t>
            </a:r>
            <a:r>
              <a:rPr lang="en-US" altLang="zh-CN" kern="0" dirty="0" smtClean="0">
                <a:latin typeface="Arial" pitchFamily="34" charset="0"/>
              </a:rPr>
              <a:t>shielding installation</a:t>
            </a:r>
            <a:r>
              <a:rPr lang="zh-CN" altLang="en-US" kern="0" dirty="0" smtClean="0">
                <a:latin typeface="Arial" pitchFamily="34" charset="0"/>
              </a:rPr>
              <a:t>    </a:t>
            </a:r>
            <a:r>
              <a:rPr lang="en-US" altLang="zh-CN" kern="0" dirty="0" smtClean="0">
                <a:latin typeface="Arial" pitchFamily="34" charset="0"/>
              </a:rPr>
              <a:t>First</a:t>
            </a:r>
            <a:r>
              <a:rPr lang="zh-CN" altLang="en-US" kern="0" dirty="0" smtClean="0">
                <a:latin typeface="Arial" pitchFamily="34" charset="0"/>
              </a:rPr>
              <a:t> </a:t>
            </a:r>
            <a:r>
              <a:rPr lang="en-US" altLang="zh-CN" kern="0" dirty="0" smtClean="0">
                <a:latin typeface="Arial" pitchFamily="34" charset="0"/>
              </a:rPr>
              <a:t>neutron</a:t>
            </a:r>
            <a:r>
              <a:rPr lang="zh-CN" altLang="en-US" kern="0" dirty="0" smtClean="0">
                <a:latin typeface="Arial" pitchFamily="34" charset="0"/>
              </a:rPr>
              <a:t> </a:t>
            </a:r>
            <a:r>
              <a:rPr lang="en-US" altLang="zh-CN" kern="0" dirty="0" smtClean="0">
                <a:latin typeface="Arial" pitchFamily="34" charset="0"/>
              </a:rPr>
              <a:t>guide (GPPD)</a:t>
            </a:r>
            <a:endParaRPr lang="en-US" altLang="zh-CN" kern="0" dirty="0">
              <a:latin typeface="Arial" pitchFamily="34" charset="0"/>
            </a:endParaRPr>
          </a:p>
        </p:txBody>
      </p:sp>
      <p:pic>
        <p:nvPicPr>
          <p:cNvPr id="12" name="图片 11" descr="吊装下部间隔屏蔽块-2.jpg"/>
          <p:cNvPicPr>
            <a:picLocks noChangeAspect="1"/>
          </p:cNvPicPr>
          <p:nvPr/>
        </p:nvPicPr>
        <p:blipFill>
          <a:blip r:embed="rId7" cstate="email"/>
          <a:stretch>
            <a:fillRect/>
          </a:stretch>
        </p:blipFill>
        <p:spPr>
          <a:xfrm>
            <a:off x="1931979" y="3684711"/>
            <a:ext cx="3657748" cy="2499338"/>
          </a:xfrm>
          <a:prstGeom prst="rect">
            <a:avLst/>
          </a:prstGeom>
        </p:spPr>
      </p:pic>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4542" y="3521607"/>
            <a:ext cx="1698119" cy="271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0572" y="3525766"/>
            <a:ext cx="1873508" cy="271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8599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1286" y="3396040"/>
            <a:ext cx="8858250" cy="438582"/>
          </a:xfrm>
          <a:prstGeom prst="rect">
            <a:avLst/>
          </a:prstGeom>
          <a:solidFill>
            <a:schemeClr val="tx2">
              <a:lumMod val="60000"/>
              <a:lumOff val="40000"/>
            </a:schemeClr>
          </a:solidFill>
        </p:spPr>
        <p:txBody>
          <a:bodyPr wrap="square">
            <a:spAutoFit/>
          </a:bodyPr>
          <a:lstStyle/>
          <a:p>
            <a:pPr>
              <a:lnSpc>
                <a:spcPts val="2700"/>
              </a:lnSpc>
              <a:spcBef>
                <a:spcPts val="300"/>
              </a:spcBef>
              <a:spcAft>
                <a:spcPts val="0"/>
              </a:spcAft>
              <a:defRPr/>
            </a:pPr>
            <a:r>
              <a:rPr lang="zh-CN" altLang="en-US" sz="2000" b="1" dirty="0" smtClean="0">
                <a:solidFill>
                  <a:schemeClr val="bg1"/>
                </a:solidFill>
                <a:latin typeface="微软雅黑" pitchFamily="34" charset="-122"/>
                <a:ea typeface="微软雅黑" pitchFamily="34" charset="-122"/>
              </a:rPr>
              <a:t>广东省结合粤港澳大湾区科技创新发展的需求，无偿捐助建设</a:t>
            </a:r>
            <a:r>
              <a:rPr lang="en-US" altLang="zh-CN" sz="2000" b="1" dirty="0" smtClean="0">
                <a:solidFill>
                  <a:schemeClr val="bg1"/>
                </a:solidFill>
                <a:latin typeface="微软雅黑" pitchFamily="34" charset="-122"/>
                <a:ea typeface="微软雅黑" pitchFamily="34" charset="-122"/>
              </a:rPr>
              <a:t>2</a:t>
            </a:r>
            <a:r>
              <a:rPr lang="zh-CN" altLang="en-US" sz="2000" b="1" dirty="0" smtClean="0">
                <a:solidFill>
                  <a:schemeClr val="bg1"/>
                </a:solidFill>
                <a:latin typeface="微软雅黑" pitchFamily="34" charset="-122"/>
                <a:ea typeface="微软雅黑" pitchFamily="34" charset="-122"/>
              </a:rPr>
              <a:t>条谱仪</a:t>
            </a:r>
            <a:r>
              <a:rPr lang="zh-CN" altLang="en-US" sz="2000" dirty="0">
                <a:solidFill>
                  <a:schemeClr val="bg1"/>
                </a:solidFill>
                <a:latin typeface="Arial" charset="0"/>
                <a:ea typeface="宋体" charset="-122"/>
              </a:rPr>
              <a:t>：</a:t>
            </a:r>
            <a:endParaRPr lang="zh-CN" altLang="en-US" sz="2000" dirty="0" smtClean="0">
              <a:solidFill>
                <a:schemeClr val="bg1"/>
              </a:solidFill>
              <a:latin typeface="微软雅黑" pitchFamily="34" charset="-122"/>
              <a:ea typeface="微软雅黑" pitchFamily="34" charset="-122"/>
            </a:endParaRPr>
          </a:p>
        </p:txBody>
      </p:sp>
      <p:sp>
        <p:nvSpPr>
          <p:cNvPr id="36867" name="标题 1"/>
          <p:cNvSpPr>
            <a:spLocks noGrp="1"/>
          </p:cNvSpPr>
          <p:nvPr>
            <p:ph type="title"/>
          </p:nvPr>
        </p:nvSpPr>
        <p:spPr>
          <a:xfrm>
            <a:off x="376362" y="1567707"/>
            <a:ext cx="8248402" cy="1728191"/>
          </a:xfrm>
        </p:spPr>
        <p:txBody>
          <a:bodyPr/>
          <a:lstStyle/>
          <a:p>
            <a:pPr marL="0" indent="0" algn="l">
              <a:lnSpc>
                <a:spcPts val="2900"/>
              </a:lnSpc>
              <a:spcBef>
                <a:spcPts val="600"/>
              </a:spcBef>
              <a:spcAft>
                <a:spcPts val="600"/>
              </a:spcAft>
              <a:defRPr/>
            </a:pPr>
            <a:r>
              <a:rPr lang="en-US" altLang="zh-CN" sz="1800" b="1" dirty="0" smtClean="0">
                <a:solidFill>
                  <a:srgbClr val="2433F8"/>
                </a:solidFill>
                <a:latin typeface="Arial" pitchFamily="34" charset="0"/>
                <a:cs typeface="Arial" pitchFamily="34" charset="0"/>
              </a:rPr>
              <a:t>  </a:t>
            </a:r>
            <a:r>
              <a:rPr lang="en-US" altLang="zh-CN" sz="2200" b="1" dirty="0" smtClean="0">
                <a:solidFill>
                  <a:srgbClr val="2433F8"/>
                </a:solidFill>
                <a:latin typeface="Arial" pitchFamily="34" charset="0"/>
                <a:cs typeface="Arial" pitchFamily="34" charset="0"/>
              </a:rPr>
              <a:t>1.  </a:t>
            </a:r>
            <a:r>
              <a:rPr lang="zh-CN" altLang="en-US" sz="2200" b="1" dirty="0" smtClean="0">
                <a:solidFill>
                  <a:srgbClr val="2433F8"/>
                </a:solidFill>
                <a:latin typeface="Arial" pitchFamily="34" charset="0"/>
                <a:cs typeface="Arial" pitchFamily="34" charset="0"/>
              </a:rPr>
              <a:t>与东莞理工学院和香港城市大学合作建设“多物理谱仪”</a:t>
            </a:r>
            <a:r>
              <a:rPr lang="en-US" altLang="zh-CN" sz="2200" b="1" dirty="0" smtClean="0">
                <a:solidFill>
                  <a:srgbClr val="2433F8"/>
                </a:solidFill>
                <a:latin typeface="Arial" pitchFamily="34" charset="0"/>
                <a:cs typeface="Arial" pitchFamily="34" charset="0"/>
              </a:rPr>
              <a:t/>
            </a:r>
            <a:br>
              <a:rPr lang="en-US" altLang="zh-CN" sz="2200" b="1" dirty="0" smtClean="0">
                <a:solidFill>
                  <a:srgbClr val="2433F8"/>
                </a:solidFill>
                <a:latin typeface="Arial" pitchFamily="34" charset="0"/>
                <a:cs typeface="Arial" pitchFamily="34" charset="0"/>
              </a:rPr>
            </a:br>
            <a:r>
              <a:rPr lang="en-US" altLang="zh-CN" sz="2200" b="1" dirty="0" smtClean="0">
                <a:solidFill>
                  <a:srgbClr val="2433F8"/>
                </a:solidFill>
                <a:latin typeface="Arial" pitchFamily="34" charset="0"/>
                <a:cs typeface="Arial" pitchFamily="34" charset="0"/>
              </a:rPr>
              <a:t>  2.  </a:t>
            </a:r>
            <a:r>
              <a:rPr lang="zh-CN" altLang="en-US" sz="2200" b="1" dirty="0" smtClean="0">
                <a:solidFill>
                  <a:srgbClr val="2433F8"/>
                </a:solidFill>
                <a:latin typeface="Arial" pitchFamily="34" charset="0"/>
                <a:cs typeface="Arial" pitchFamily="34" charset="0"/>
              </a:rPr>
              <a:t>与南方科技大学合作建设“高压谱仪”</a:t>
            </a:r>
            <a:br>
              <a:rPr lang="zh-CN" altLang="en-US" sz="2200" b="1" dirty="0" smtClean="0">
                <a:solidFill>
                  <a:srgbClr val="2433F8"/>
                </a:solidFill>
                <a:latin typeface="Arial" pitchFamily="34" charset="0"/>
                <a:cs typeface="Arial" pitchFamily="34" charset="0"/>
              </a:rPr>
            </a:br>
            <a:r>
              <a:rPr lang="en-US" altLang="zh-CN" sz="2200" b="1" dirty="0" smtClean="0">
                <a:solidFill>
                  <a:srgbClr val="2433F8"/>
                </a:solidFill>
                <a:latin typeface="Arial" pitchFamily="34" charset="0"/>
                <a:cs typeface="Arial" pitchFamily="34" charset="0"/>
              </a:rPr>
              <a:t>  3.  </a:t>
            </a:r>
            <a:r>
              <a:rPr lang="zh-CN" altLang="en-US" sz="2200" b="1" dirty="0" smtClean="0">
                <a:solidFill>
                  <a:srgbClr val="2433F8"/>
                </a:solidFill>
                <a:latin typeface="Arial" pitchFamily="34" charset="0"/>
                <a:cs typeface="Arial" pitchFamily="34" charset="0"/>
              </a:rPr>
              <a:t>与</a:t>
            </a:r>
            <a:r>
              <a:rPr lang="zh-CN" altLang="en-US" sz="2200" b="1" dirty="0">
                <a:solidFill>
                  <a:srgbClr val="2433F8"/>
                </a:solidFill>
                <a:latin typeface="Arial" pitchFamily="34" charset="0"/>
                <a:cs typeface="Arial" pitchFamily="34" charset="0"/>
              </a:rPr>
              <a:t>工信部五所合作建设“大气中子辐照谱仪</a:t>
            </a:r>
            <a:r>
              <a:rPr lang="zh-CN" altLang="en-US" sz="2200" b="1" dirty="0" smtClean="0">
                <a:solidFill>
                  <a:srgbClr val="2433F8"/>
                </a:solidFill>
                <a:latin typeface="Arial" pitchFamily="34" charset="0"/>
                <a:cs typeface="Arial" pitchFamily="34" charset="0"/>
              </a:rPr>
              <a:t>”</a:t>
            </a:r>
            <a:r>
              <a:rPr lang="en-US" altLang="zh-CN" sz="2200" b="1" dirty="0" smtClean="0">
                <a:solidFill>
                  <a:srgbClr val="2433F8"/>
                </a:solidFill>
                <a:latin typeface="Arial" pitchFamily="34" charset="0"/>
                <a:cs typeface="Arial" pitchFamily="34" charset="0"/>
              </a:rPr>
              <a:t/>
            </a:r>
            <a:br>
              <a:rPr lang="en-US" altLang="zh-CN" sz="2200" b="1" dirty="0" smtClean="0">
                <a:solidFill>
                  <a:srgbClr val="2433F8"/>
                </a:solidFill>
                <a:latin typeface="Arial" pitchFamily="34" charset="0"/>
                <a:cs typeface="Arial" pitchFamily="34" charset="0"/>
              </a:rPr>
            </a:br>
            <a:r>
              <a:rPr lang="zh-CN" altLang="en-US" sz="2200" b="1" dirty="0" smtClean="0">
                <a:solidFill>
                  <a:srgbClr val="2433F8"/>
                </a:solidFill>
                <a:latin typeface="Arial" pitchFamily="34" charset="0"/>
                <a:cs typeface="Arial" pitchFamily="34" charset="0"/>
              </a:rPr>
              <a:t>  </a:t>
            </a:r>
            <a:r>
              <a:rPr lang="en-US" altLang="zh-CN" sz="2200" b="1" dirty="0" smtClean="0">
                <a:solidFill>
                  <a:srgbClr val="2433F8"/>
                </a:solidFill>
                <a:latin typeface="Arial" pitchFamily="34" charset="0"/>
                <a:cs typeface="Arial" pitchFamily="34" charset="0"/>
              </a:rPr>
              <a:t>4.</a:t>
            </a:r>
            <a:r>
              <a:rPr lang="zh-CN" altLang="en-US" sz="2200" b="1" dirty="0" smtClean="0">
                <a:solidFill>
                  <a:srgbClr val="2433F8"/>
                </a:solidFill>
                <a:latin typeface="Arial" pitchFamily="34" charset="0"/>
                <a:cs typeface="Arial" pitchFamily="34" charset="0"/>
              </a:rPr>
              <a:t>  与东莞材料基因研究院合作建设“工程材料谱仪”</a:t>
            </a:r>
            <a:r>
              <a:rPr lang="en-US" altLang="zh-CN" sz="2200" b="1" dirty="0" smtClean="0">
                <a:solidFill>
                  <a:srgbClr val="2433F8"/>
                </a:solidFill>
                <a:latin typeface="Arial" pitchFamily="34" charset="0"/>
                <a:cs typeface="Arial" pitchFamily="34" charset="0"/>
              </a:rPr>
              <a:t/>
            </a:r>
            <a:br>
              <a:rPr lang="en-US" altLang="zh-CN" sz="2200" b="1" dirty="0" smtClean="0">
                <a:solidFill>
                  <a:srgbClr val="2433F8"/>
                </a:solidFill>
                <a:latin typeface="Arial" pitchFamily="34" charset="0"/>
                <a:cs typeface="Arial" pitchFamily="34" charset="0"/>
              </a:rPr>
            </a:br>
            <a:r>
              <a:rPr lang="en-US" altLang="zh-CN" sz="2200" b="1" dirty="0" smtClean="0">
                <a:solidFill>
                  <a:srgbClr val="2433F8"/>
                </a:solidFill>
                <a:latin typeface="Arial" pitchFamily="34" charset="0"/>
                <a:cs typeface="Arial" pitchFamily="34" charset="0"/>
              </a:rPr>
              <a:t>  5.  </a:t>
            </a:r>
            <a:r>
              <a:rPr lang="zh-CN" altLang="en-US" sz="2200" b="1" dirty="0" smtClean="0">
                <a:solidFill>
                  <a:srgbClr val="2433F8"/>
                </a:solidFill>
                <a:latin typeface="Arial" pitchFamily="34" charset="0"/>
                <a:cs typeface="Arial" pitchFamily="34" charset="0"/>
              </a:rPr>
              <a:t>与</a:t>
            </a:r>
            <a:r>
              <a:rPr lang="zh-CN" altLang="en-US" sz="2200" b="1" dirty="0">
                <a:solidFill>
                  <a:srgbClr val="2433F8"/>
                </a:solidFill>
                <a:latin typeface="Arial" pitchFamily="34" charset="0"/>
                <a:cs typeface="Arial" pitchFamily="34" charset="0"/>
              </a:rPr>
              <a:t>北京大学深圳研究院合作建设“</a:t>
            </a:r>
            <a:r>
              <a:rPr lang="zh-CN" altLang="zh-CN" sz="2200" b="1" dirty="0">
                <a:solidFill>
                  <a:srgbClr val="2433F8"/>
                </a:solidFill>
                <a:latin typeface="Arial" pitchFamily="34" charset="0"/>
                <a:cs typeface="Arial" pitchFamily="34" charset="0"/>
              </a:rPr>
              <a:t>高分辨中子衍射仪</a:t>
            </a:r>
            <a:r>
              <a:rPr lang="zh-CN" altLang="en-US" sz="2200" b="1" dirty="0">
                <a:solidFill>
                  <a:srgbClr val="2433F8"/>
                </a:solidFill>
                <a:latin typeface="Arial" pitchFamily="34" charset="0"/>
                <a:cs typeface="Arial" pitchFamily="34" charset="0"/>
              </a:rPr>
              <a:t>”</a:t>
            </a:r>
            <a:endParaRPr lang="zh-CN" altLang="en-US" sz="2200" b="1" dirty="0" smtClean="0">
              <a:solidFill>
                <a:srgbClr val="2433F8"/>
              </a:solidFill>
              <a:latin typeface="Arial" pitchFamily="34" charset="0"/>
              <a:cs typeface="Arial" pitchFamily="34" charset="0"/>
            </a:endParaRPr>
          </a:p>
        </p:txBody>
      </p:sp>
      <p:sp>
        <p:nvSpPr>
          <p:cNvPr id="36868"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36869"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36875" name="矩形 20"/>
          <p:cNvSpPr>
            <a:spLocks noChangeArrowheads="1"/>
          </p:cNvSpPr>
          <p:nvPr/>
        </p:nvSpPr>
        <p:spPr bwMode="auto">
          <a:xfrm>
            <a:off x="452579" y="5085184"/>
            <a:ext cx="8235664" cy="1631216"/>
          </a:xfrm>
          <a:prstGeom prst="rect">
            <a:avLst/>
          </a:prstGeom>
          <a:noFill/>
          <a:ln w="9525">
            <a:noFill/>
            <a:miter lim="800000"/>
            <a:headEnd/>
            <a:tailEnd/>
          </a:ln>
        </p:spPr>
        <p:txBody>
          <a:bodyPr wrap="square" numCol="2">
            <a:spAutoFit/>
          </a:bodyPr>
          <a:lstStyle/>
          <a:p>
            <a:pPr marL="520700" indent="-342900" eaLnBrk="1" hangingPunct="1">
              <a:buFont typeface="Arial" charset="0"/>
              <a:buChar char="•"/>
            </a:pPr>
            <a:r>
              <a:rPr lang="zh-CN" altLang="en-US" sz="2000" b="1" dirty="0" smtClean="0">
                <a:latin typeface="+mn-ea"/>
                <a:ea typeface="+mn-ea"/>
              </a:rPr>
              <a:t>材料残余应力，金属疲劳</a:t>
            </a:r>
            <a:endParaRPr lang="en-US" altLang="zh-CN" sz="2000" b="1" dirty="0" smtClean="0">
              <a:latin typeface="+mn-ea"/>
              <a:ea typeface="+mn-ea"/>
            </a:endParaRPr>
          </a:p>
          <a:p>
            <a:pPr marL="520700" indent="-342900" eaLnBrk="1" hangingPunct="1">
              <a:buFont typeface="Arial" charset="0"/>
              <a:buChar char="•"/>
            </a:pPr>
            <a:r>
              <a:rPr lang="zh-CN" altLang="en-US" sz="2000" b="1" dirty="0" smtClean="0">
                <a:latin typeface="+mn-ea"/>
                <a:ea typeface="+mn-ea"/>
              </a:rPr>
              <a:t>材料基因</a:t>
            </a:r>
            <a:endParaRPr lang="en-US" altLang="zh-CN" sz="2000" b="1" dirty="0" smtClean="0">
              <a:latin typeface="+mn-ea"/>
              <a:ea typeface="+mn-ea"/>
            </a:endParaRPr>
          </a:p>
          <a:p>
            <a:pPr marL="520700" indent="-342900" eaLnBrk="1" hangingPunct="1">
              <a:buFont typeface="Arial" charset="0"/>
              <a:buChar char="•"/>
            </a:pPr>
            <a:r>
              <a:rPr lang="zh-CN" altLang="en-US" sz="2000" b="1" dirty="0" smtClean="0">
                <a:latin typeface="+mn-ea"/>
                <a:ea typeface="+mn-ea"/>
              </a:rPr>
              <a:t>化学催化剂原位表征</a:t>
            </a:r>
            <a:endParaRPr lang="en-US" altLang="zh-CN" sz="2000" b="1" dirty="0" smtClean="0">
              <a:latin typeface="+mn-ea"/>
              <a:ea typeface="+mn-ea"/>
            </a:endParaRPr>
          </a:p>
          <a:p>
            <a:pPr marL="520700" indent="-342900" eaLnBrk="1" hangingPunct="1">
              <a:buFont typeface="Arial" charset="0"/>
              <a:buChar char="•"/>
            </a:pPr>
            <a:r>
              <a:rPr lang="zh-CN" altLang="en-US" sz="2000" b="1" dirty="0" smtClean="0">
                <a:latin typeface="+mn-ea"/>
                <a:ea typeface="+mn-ea"/>
              </a:rPr>
              <a:t>可燃冰性质</a:t>
            </a:r>
            <a:endParaRPr lang="en-US" altLang="zh-CN" sz="2000" b="1" dirty="0" smtClean="0">
              <a:latin typeface="+mn-ea"/>
              <a:ea typeface="+mn-ea"/>
            </a:endParaRPr>
          </a:p>
          <a:p>
            <a:pPr marL="520700" indent="-342900" eaLnBrk="1" hangingPunct="1">
              <a:buFont typeface="Arial" charset="0"/>
              <a:buChar char="•"/>
            </a:pPr>
            <a:r>
              <a:rPr lang="zh-CN" altLang="en-US" sz="2000" b="1" dirty="0" smtClean="0">
                <a:latin typeface="+mn-ea"/>
                <a:ea typeface="+mn-ea"/>
              </a:rPr>
              <a:t>软物质</a:t>
            </a:r>
            <a:endParaRPr lang="en-US" altLang="zh-CN" sz="2000" b="1" dirty="0" smtClean="0">
              <a:latin typeface="+mn-ea"/>
              <a:ea typeface="+mn-ea"/>
            </a:endParaRPr>
          </a:p>
          <a:p>
            <a:pPr marL="520700" indent="-342900" eaLnBrk="1" hangingPunct="1">
              <a:buFont typeface="Arial" charset="0"/>
              <a:buChar char="•"/>
            </a:pPr>
            <a:r>
              <a:rPr lang="zh-CN" altLang="en-US" sz="2000" b="1" dirty="0" smtClean="0">
                <a:latin typeface="+mn-ea"/>
                <a:ea typeface="+mn-ea"/>
              </a:rPr>
              <a:t>新能源材料</a:t>
            </a:r>
            <a:endParaRPr lang="en-US" altLang="zh-CN" sz="2000" b="1" dirty="0" smtClean="0">
              <a:latin typeface="+mn-ea"/>
              <a:ea typeface="+mn-ea"/>
            </a:endParaRPr>
          </a:p>
          <a:p>
            <a:pPr marL="520700" indent="-342900" eaLnBrk="1" hangingPunct="1">
              <a:buFont typeface="Arial" charset="0"/>
              <a:buChar char="•"/>
            </a:pPr>
            <a:r>
              <a:rPr lang="zh-CN" altLang="en-US" sz="2000" b="1" dirty="0" smtClean="0">
                <a:latin typeface="+mn-ea"/>
                <a:ea typeface="+mn-ea"/>
              </a:rPr>
              <a:t>汽车锂电池</a:t>
            </a:r>
            <a:endParaRPr lang="en-US" altLang="zh-CN" sz="2000" b="1" dirty="0" smtClean="0">
              <a:latin typeface="+mn-ea"/>
              <a:ea typeface="+mn-ea"/>
            </a:endParaRPr>
          </a:p>
          <a:p>
            <a:pPr marL="520700" indent="-342900" eaLnBrk="1" hangingPunct="1">
              <a:buFont typeface="Arial" charset="0"/>
              <a:buChar char="•"/>
            </a:pPr>
            <a:r>
              <a:rPr lang="zh-CN" altLang="en-US" sz="2000" b="1" dirty="0">
                <a:latin typeface="+mn-ea"/>
                <a:ea typeface="+mn-ea"/>
              </a:rPr>
              <a:t>磁性材料</a:t>
            </a:r>
            <a:endParaRPr lang="en-US" altLang="zh-CN" sz="2000" b="1" dirty="0">
              <a:latin typeface="+mn-ea"/>
              <a:ea typeface="+mn-ea"/>
            </a:endParaRPr>
          </a:p>
          <a:p>
            <a:pPr marL="520700" indent="-342900" eaLnBrk="1" hangingPunct="1">
              <a:buFont typeface="Arial" charset="0"/>
              <a:buChar char="•"/>
            </a:pPr>
            <a:r>
              <a:rPr lang="zh-CN" altLang="en-US" sz="2000" b="1" dirty="0">
                <a:latin typeface="+mn-ea"/>
                <a:ea typeface="+mn-ea"/>
              </a:rPr>
              <a:t>高温超导</a:t>
            </a:r>
            <a:endParaRPr lang="en-US" altLang="zh-CN" sz="2000" b="1" dirty="0">
              <a:latin typeface="+mn-ea"/>
              <a:ea typeface="+mn-ea"/>
            </a:endParaRPr>
          </a:p>
          <a:p>
            <a:pPr marL="520700" indent="-342900" eaLnBrk="1" hangingPunct="1">
              <a:buFont typeface="Arial" charset="0"/>
              <a:buChar char="•"/>
            </a:pPr>
            <a:r>
              <a:rPr lang="mr-IN" altLang="zh-CN" sz="2000" b="1" dirty="0">
                <a:latin typeface="+mn-ea"/>
                <a:ea typeface="+mn-ea"/>
              </a:rPr>
              <a:t>……</a:t>
            </a:r>
            <a:endParaRPr lang="zh-CN" altLang="en-US" sz="2000" b="1" dirty="0">
              <a:latin typeface="+mn-ea"/>
              <a:ea typeface="+mn-ea"/>
            </a:endParaRPr>
          </a:p>
        </p:txBody>
      </p:sp>
      <p:sp>
        <p:nvSpPr>
          <p:cNvPr id="18" name="左大括号 17"/>
          <p:cNvSpPr/>
          <p:nvPr/>
        </p:nvSpPr>
        <p:spPr>
          <a:xfrm>
            <a:off x="1500166" y="5000636"/>
            <a:ext cx="2286016" cy="428628"/>
          </a:xfrm>
          <a:prstGeom prst="leftBrace">
            <a:avLst/>
          </a:prstGeom>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Rectangle 8"/>
          <p:cNvSpPr txBox="1">
            <a:spLocks noChangeArrowheads="1"/>
          </p:cNvSpPr>
          <p:nvPr/>
        </p:nvSpPr>
        <p:spPr bwMode="auto">
          <a:xfrm>
            <a:off x="71438" y="142875"/>
            <a:ext cx="6660802"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工作计划 </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a:t>
            </a: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新建</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谱仪</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5" name="TextBox 14"/>
          <p:cNvSpPr txBox="1"/>
          <p:nvPr/>
        </p:nvSpPr>
        <p:spPr>
          <a:xfrm>
            <a:off x="71438" y="942955"/>
            <a:ext cx="8858250" cy="438582"/>
          </a:xfrm>
          <a:prstGeom prst="rect">
            <a:avLst/>
          </a:prstGeom>
          <a:solidFill>
            <a:schemeClr val="tx2">
              <a:lumMod val="60000"/>
              <a:lumOff val="40000"/>
            </a:schemeClr>
          </a:solidFill>
        </p:spPr>
        <p:txBody>
          <a:bodyPr wrap="square">
            <a:spAutoFit/>
          </a:bodyPr>
          <a:lstStyle/>
          <a:p>
            <a:pPr>
              <a:lnSpc>
                <a:spcPts val="2700"/>
              </a:lnSpc>
              <a:spcBef>
                <a:spcPts val="300"/>
              </a:spcBef>
              <a:spcAft>
                <a:spcPts val="0"/>
              </a:spcAft>
              <a:defRPr/>
            </a:pPr>
            <a:r>
              <a:rPr lang="zh-CN" altLang="en-US" sz="2000" b="1" dirty="0" smtClean="0">
                <a:solidFill>
                  <a:schemeClr val="bg1"/>
                </a:solidFill>
                <a:ea typeface="宋体" charset="-122"/>
                <a:cs typeface="Arial" pitchFamily="34" charset="0"/>
              </a:rPr>
              <a:t>计划与</a:t>
            </a:r>
            <a:r>
              <a:rPr lang="zh-CN" altLang="en-US" sz="2000" b="1" dirty="0">
                <a:solidFill>
                  <a:schemeClr val="bg1"/>
                </a:solidFill>
                <a:ea typeface="宋体" charset="-122"/>
                <a:cs typeface="Arial" pitchFamily="34" charset="0"/>
              </a:rPr>
              <a:t>珠三角地区用户</a:t>
            </a:r>
            <a:r>
              <a:rPr lang="zh-CN" altLang="en-US" sz="2000" b="1" dirty="0" smtClean="0">
                <a:solidFill>
                  <a:schemeClr val="bg1"/>
                </a:solidFill>
                <a:ea typeface="宋体" charset="-122"/>
                <a:cs typeface="Arial" pitchFamily="34" charset="0"/>
              </a:rPr>
              <a:t>共建以下</a:t>
            </a:r>
            <a:r>
              <a:rPr lang="en-US" altLang="zh-CN" sz="2000" b="1" dirty="0" smtClean="0">
                <a:solidFill>
                  <a:schemeClr val="bg1"/>
                </a:solidFill>
                <a:ea typeface="宋体" charset="-122"/>
                <a:cs typeface="Arial" pitchFamily="34" charset="0"/>
              </a:rPr>
              <a:t>5</a:t>
            </a:r>
            <a:r>
              <a:rPr lang="zh-CN" altLang="en-US" sz="2000" b="1" dirty="0" smtClean="0">
                <a:solidFill>
                  <a:schemeClr val="bg1"/>
                </a:solidFill>
                <a:ea typeface="宋体" charset="-122"/>
                <a:cs typeface="Arial" pitchFamily="34" charset="0"/>
              </a:rPr>
              <a:t>条谱仪：联合设计，</a:t>
            </a:r>
            <a:r>
              <a:rPr lang="en-US" altLang="zh-CN" sz="2000" b="1" dirty="0" smtClean="0">
                <a:solidFill>
                  <a:schemeClr val="bg1"/>
                </a:solidFill>
                <a:ea typeface="宋体" charset="-122"/>
                <a:cs typeface="Arial" pitchFamily="34" charset="0"/>
              </a:rPr>
              <a:t>CSNS</a:t>
            </a:r>
            <a:r>
              <a:rPr lang="zh-CN" altLang="en-US" sz="2000" b="1" dirty="0" smtClean="0">
                <a:solidFill>
                  <a:schemeClr val="bg1"/>
                </a:solidFill>
                <a:ea typeface="宋体" charset="-122"/>
                <a:cs typeface="Arial" pitchFamily="34" charset="0"/>
              </a:rPr>
              <a:t>负责建造</a:t>
            </a:r>
            <a:endParaRPr lang="zh-CN" altLang="en-US" sz="2000" dirty="0">
              <a:solidFill>
                <a:schemeClr val="bg1"/>
              </a:solidFill>
              <a:latin typeface="Arial" charset="0"/>
              <a:ea typeface="宋体" charset="-122"/>
            </a:endParaRPr>
          </a:p>
        </p:txBody>
      </p:sp>
      <p:sp>
        <p:nvSpPr>
          <p:cNvPr id="16" name="标题 1"/>
          <p:cNvSpPr txBox="1">
            <a:spLocks/>
          </p:cNvSpPr>
          <p:nvPr/>
        </p:nvSpPr>
        <p:spPr bwMode="auto">
          <a:xfrm>
            <a:off x="401018" y="3931906"/>
            <a:ext cx="7929622" cy="7717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ts val="2900"/>
              </a:lnSpc>
              <a:spcBef>
                <a:spcPts val="600"/>
              </a:spcBef>
              <a:spcAft>
                <a:spcPts val="600"/>
              </a:spcAft>
              <a:defRPr/>
            </a:pPr>
            <a:r>
              <a:rPr kumimoji="0" lang="en-US" altLang="zh-CN" sz="18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rPr>
              <a:t> </a:t>
            </a:r>
            <a:r>
              <a:rPr kumimoji="0" lang="zh-CN" altLang="en-US" sz="18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rPr>
              <a:t> </a:t>
            </a:r>
            <a:r>
              <a:rPr kumimoji="0" lang="en-US" altLang="zh-CN" sz="22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rPr>
              <a:t>1.  </a:t>
            </a:r>
            <a:r>
              <a:rPr lang="zh-CN" altLang="en-US" sz="2200" b="1" dirty="0" smtClean="0">
                <a:solidFill>
                  <a:srgbClr val="2433F8"/>
                </a:solidFill>
                <a:ea typeface="+mj-ea"/>
                <a:cs typeface="Arial" pitchFamily="34" charset="0"/>
              </a:rPr>
              <a:t>微小角中子散射谱仪</a:t>
            </a:r>
            <a:r>
              <a:rPr kumimoji="0" lang="en-US" altLang="zh-CN" sz="22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rPr>
              <a:t/>
            </a:r>
            <a:br>
              <a:rPr kumimoji="0" lang="en-US" altLang="zh-CN" sz="22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rPr>
            </a:br>
            <a:r>
              <a:rPr kumimoji="0" lang="en-US" altLang="zh-CN" sz="22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rPr>
              <a:t>  2.  </a:t>
            </a:r>
            <a:r>
              <a:rPr lang="zh-CN" altLang="en-US" sz="2200" b="1" dirty="0" smtClean="0">
                <a:solidFill>
                  <a:srgbClr val="2433F8"/>
                </a:solidFill>
                <a:ea typeface="+mj-ea"/>
                <a:cs typeface="Arial" pitchFamily="34" charset="0"/>
              </a:rPr>
              <a:t>能量分辨中子成像谱仪</a:t>
            </a:r>
            <a:endParaRPr kumimoji="0" lang="zh-CN" altLang="en-US" sz="2200" b="1" i="0" u="none" strike="noStrike" kern="1200" cap="none" spc="0" normalizeH="0" baseline="0" noProof="0" dirty="0" smtClean="0">
              <a:ln>
                <a:noFill/>
              </a:ln>
              <a:solidFill>
                <a:srgbClr val="2433F8"/>
              </a:solidFill>
              <a:effectLst/>
              <a:uLnTx/>
              <a:uFillTx/>
              <a:latin typeface="Arial" pitchFamily="34" charset="0"/>
              <a:ea typeface="+mj-ea"/>
              <a:cs typeface="Arial" pitchFamily="34" charset="0"/>
            </a:endParaRPr>
          </a:p>
        </p:txBody>
      </p:sp>
      <p:sp>
        <p:nvSpPr>
          <p:cNvPr id="19" name="矩形 18"/>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21"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2" name="文本框 1"/>
          <p:cNvSpPr txBox="1"/>
          <p:nvPr/>
        </p:nvSpPr>
        <p:spPr bwMode="auto">
          <a:xfrm>
            <a:off x="1637925" y="4615089"/>
            <a:ext cx="4752528" cy="461665"/>
          </a:xfrm>
          <a:prstGeom prst="rect">
            <a:avLst/>
          </a:prstGeom>
          <a:noFill/>
          <a:ln w="9525">
            <a:noFill/>
            <a:miter lim="800000"/>
            <a:headEnd/>
            <a:tailEnd/>
          </a:ln>
        </p:spPr>
        <p:txBody>
          <a:bodyPr wrap="square" rtlCol="0">
            <a:spAutoFit/>
          </a:bodyPr>
          <a:lstStyle/>
          <a:p>
            <a:pPr marL="342900" indent="-342900" algn="ctr" eaLnBrk="0" hangingPunct="0">
              <a:spcBef>
                <a:spcPts val="600"/>
              </a:spcBef>
              <a:buClr>
                <a:schemeClr val="tx1"/>
              </a:buClr>
            </a:pPr>
            <a:r>
              <a:rPr kumimoji="1" lang="zh-CN" altLang="en-US" sz="2400" b="1" dirty="0" smtClean="0">
                <a:ln>
                  <a:solidFill>
                    <a:srgbClr val="FFFF00"/>
                  </a:solidFill>
                </a:ln>
                <a:solidFill>
                  <a:srgbClr val="FF0000"/>
                </a:solidFill>
                <a:latin typeface="Times New Roman" pitchFamily="18" charset="0"/>
                <a:ea typeface="微软雅黑" pitchFamily="34" charset="-122"/>
              </a:rPr>
              <a:t>用户重点应用领域</a:t>
            </a:r>
          </a:p>
        </p:txBody>
      </p:sp>
    </p:spTree>
    <p:extLst>
      <p:ext uri="{BB962C8B-B14F-4D97-AF65-F5344CB8AC3E}">
        <p14:creationId xmlns:p14="http://schemas.microsoft.com/office/powerpoint/2010/main" val="37194063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txBox="1">
            <a:spLocks noChangeArrowheads="1"/>
          </p:cNvSpPr>
          <p:nvPr/>
        </p:nvSpPr>
        <p:spPr bwMode="auto">
          <a:xfrm>
            <a:off x="71438" y="142875"/>
            <a:ext cx="6660802"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新</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谱仪建设</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9" name="矩形 18"/>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21"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20" name="矩形 19"/>
          <p:cNvSpPr/>
          <p:nvPr/>
        </p:nvSpPr>
        <p:spPr>
          <a:xfrm>
            <a:off x="212808" y="1368299"/>
            <a:ext cx="8775413" cy="3240631"/>
          </a:xfrm>
          <a:prstGeom prst="rect">
            <a:avLst/>
          </a:prstGeom>
        </p:spPr>
        <p:txBody>
          <a:bodyPr wrap="square">
            <a:spAutoFit/>
          </a:bodyPr>
          <a:lstStyle/>
          <a:p>
            <a:pPr marL="457200" indent="-457200">
              <a:lnSpc>
                <a:spcPts val="4980"/>
              </a:lnSpc>
              <a:buFont typeface="Arial"/>
              <a:buChar char="•"/>
            </a:pPr>
            <a:r>
              <a:rPr lang="zh-CN" altLang="en-US" sz="2400" b="1" dirty="0">
                <a:solidFill>
                  <a:srgbClr val="0000FF"/>
                </a:solidFill>
                <a:latin typeface="微软雅黑" pitchFamily="34" charset="-122"/>
                <a:ea typeface="微软雅黑" pitchFamily="34" charset="-122"/>
              </a:rPr>
              <a:t>新谱仪建设时间较紧（建设周期一般为</a:t>
            </a:r>
            <a:r>
              <a:rPr lang="en-US" altLang="zh-CN" sz="2400" b="1" dirty="0">
                <a:solidFill>
                  <a:srgbClr val="0000FF"/>
                </a:solidFill>
                <a:latin typeface="微软雅黑" pitchFamily="34" charset="-122"/>
                <a:ea typeface="微软雅黑" pitchFamily="34" charset="-122"/>
              </a:rPr>
              <a:t>3</a:t>
            </a:r>
            <a:r>
              <a:rPr lang="zh-CN" altLang="en-US" sz="2400" b="1" dirty="0">
                <a:solidFill>
                  <a:srgbClr val="0000FF"/>
                </a:solidFill>
                <a:latin typeface="微软雅黑" pitchFamily="34" charset="-122"/>
                <a:ea typeface="微软雅黑" pitchFamily="34" charset="-122"/>
              </a:rPr>
              <a:t>年）</a:t>
            </a:r>
            <a:endParaRPr lang="en-US" altLang="zh-CN" sz="2400" b="1" dirty="0">
              <a:solidFill>
                <a:srgbClr val="0000FF"/>
              </a:solidFill>
              <a:latin typeface="微软雅黑" pitchFamily="34" charset="-122"/>
              <a:ea typeface="微软雅黑" pitchFamily="34" charset="-122"/>
            </a:endParaRPr>
          </a:p>
          <a:p>
            <a:pPr marL="457200" indent="-457200">
              <a:lnSpc>
                <a:spcPts val="4980"/>
              </a:lnSpc>
              <a:buFont typeface="Arial"/>
              <a:buChar char="•"/>
            </a:pPr>
            <a:r>
              <a:rPr lang="zh-CN" altLang="en-US" sz="2400" b="1" dirty="0" smtClean="0">
                <a:solidFill>
                  <a:srgbClr val="0000FF"/>
                </a:solidFill>
                <a:latin typeface="微软雅黑" pitchFamily="34" charset="-122"/>
                <a:ea typeface="微软雅黑" pitchFamily="34" charset="-122"/>
              </a:rPr>
              <a:t>新谱仪建设经验</a:t>
            </a:r>
            <a:r>
              <a:rPr lang="zh-CN" altLang="en-US" sz="2400" b="1" dirty="0">
                <a:solidFill>
                  <a:srgbClr val="0000FF"/>
                </a:solidFill>
                <a:latin typeface="微软雅黑" pitchFamily="34" charset="-122"/>
                <a:ea typeface="微软雅黑" pitchFamily="34" charset="-122"/>
              </a:rPr>
              <a:t>有限</a:t>
            </a:r>
            <a:endParaRPr lang="en-US" altLang="zh-CN" sz="2400" b="1" dirty="0">
              <a:solidFill>
                <a:srgbClr val="0000FF"/>
              </a:solidFill>
              <a:latin typeface="微软雅黑" pitchFamily="34" charset="-122"/>
              <a:ea typeface="微软雅黑" pitchFamily="34" charset="-122"/>
            </a:endParaRPr>
          </a:p>
          <a:p>
            <a:pPr marL="457200" indent="-457200">
              <a:lnSpc>
                <a:spcPts val="4980"/>
              </a:lnSpc>
              <a:buFont typeface="Arial"/>
              <a:buChar char="•"/>
            </a:pPr>
            <a:r>
              <a:rPr lang="zh-CN" altLang="en-US" sz="2400" b="1" dirty="0" smtClean="0">
                <a:solidFill>
                  <a:srgbClr val="0000FF"/>
                </a:solidFill>
                <a:latin typeface="微软雅黑" pitchFamily="34" charset="-122"/>
                <a:ea typeface="微软雅黑" pitchFamily="34" charset="-122"/>
              </a:rPr>
              <a:t>新谱仪继续采用谱仪组</a:t>
            </a:r>
            <a:r>
              <a:rPr lang="en-US" altLang="zh-CN" sz="2400" b="1" dirty="0">
                <a:solidFill>
                  <a:srgbClr val="0000FF"/>
                </a:solidFill>
                <a:latin typeface="微软雅黑" pitchFamily="34" charset="-122"/>
                <a:ea typeface="微软雅黑" pitchFamily="34" charset="-122"/>
              </a:rPr>
              <a:t>+</a:t>
            </a:r>
            <a:r>
              <a:rPr lang="zh-CN" altLang="en-US" sz="2400" b="1" dirty="0">
                <a:solidFill>
                  <a:srgbClr val="0000FF"/>
                </a:solidFill>
                <a:latin typeface="微软雅黑" pitchFamily="34" charset="-122"/>
                <a:ea typeface="微软雅黑" pitchFamily="34" charset="-122"/>
              </a:rPr>
              <a:t>专业组的工程管理模式</a:t>
            </a:r>
            <a:endParaRPr lang="en-US" altLang="zh-CN" sz="2400" b="1" dirty="0">
              <a:solidFill>
                <a:srgbClr val="0000FF"/>
              </a:solidFill>
              <a:latin typeface="微软雅黑" pitchFamily="34" charset="-122"/>
              <a:ea typeface="微软雅黑" pitchFamily="34" charset="-122"/>
            </a:endParaRPr>
          </a:p>
          <a:p>
            <a:pPr marL="457200" indent="-457200">
              <a:lnSpc>
                <a:spcPts val="4980"/>
              </a:lnSpc>
              <a:buFont typeface="Arial"/>
              <a:buChar char="•"/>
            </a:pPr>
            <a:r>
              <a:rPr lang="zh-CN" altLang="en-US" sz="2400" b="1" dirty="0">
                <a:solidFill>
                  <a:srgbClr val="0000FF"/>
                </a:solidFill>
                <a:latin typeface="微软雅黑" pitchFamily="34" charset="-122"/>
                <a:ea typeface="微软雅黑" pitchFamily="34" charset="-122"/>
              </a:rPr>
              <a:t>成立新谱仪用户组和逐步成立谱仪类别技术专家组</a:t>
            </a:r>
            <a:endParaRPr lang="en-US" altLang="zh-CN" sz="2400" b="1" dirty="0">
              <a:solidFill>
                <a:srgbClr val="0000FF"/>
              </a:solidFill>
              <a:latin typeface="微软雅黑" pitchFamily="34" charset="-122"/>
              <a:ea typeface="微软雅黑" pitchFamily="34" charset="-122"/>
            </a:endParaRPr>
          </a:p>
          <a:p>
            <a:pPr marL="457200" indent="-457200">
              <a:lnSpc>
                <a:spcPts val="4980"/>
              </a:lnSpc>
              <a:buFont typeface="Arial"/>
              <a:buChar char="•"/>
            </a:pPr>
            <a:r>
              <a:rPr lang="zh-CN" altLang="zh-CN" sz="2400" b="1" dirty="0" smtClean="0">
                <a:solidFill>
                  <a:srgbClr val="0000FF"/>
                </a:solidFill>
                <a:latin typeface="微软雅黑" pitchFamily="34" charset="-122"/>
                <a:ea typeface="微软雅黑" pitchFamily="34" charset="-122"/>
              </a:rPr>
              <a:t>申请进行散裂中子源二期谱仪工程建设</a:t>
            </a:r>
            <a:r>
              <a:rPr lang="zh-CN" altLang="en-US" sz="2400" b="1" dirty="0" smtClean="0">
                <a:solidFill>
                  <a:srgbClr val="0000FF"/>
                </a:solidFill>
                <a:latin typeface="微软雅黑" pitchFamily="34" charset="-122"/>
                <a:ea typeface="微软雅黑" pitchFamily="34" charset="-122"/>
              </a:rPr>
              <a:t>和功率升级预研</a:t>
            </a:r>
            <a:endParaRPr lang="en-US" altLang="zh-CN" sz="2400" dirty="0" smtClean="0">
              <a:solidFill>
                <a:srgbClr val="0000FF"/>
              </a:solidFill>
            </a:endParaRPr>
          </a:p>
        </p:txBody>
      </p:sp>
    </p:spTree>
    <p:extLst>
      <p:ext uri="{BB962C8B-B14F-4D97-AF65-F5344CB8AC3E}">
        <p14:creationId xmlns:p14="http://schemas.microsoft.com/office/powerpoint/2010/main" val="24759581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txBox="1">
            <a:spLocks noChangeArrowheads="1"/>
          </p:cNvSpPr>
          <p:nvPr/>
        </p:nvSpPr>
        <p:spPr bwMode="auto">
          <a:xfrm>
            <a:off x="-214346" y="142875"/>
            <a:ext cx="1981200" cy="500063"/>
          </a:xfrm>
          <a:prstGeom prst="rect">
            <a:avLst/>
          </a:prstGeom>
          <a:noFill/>
          <a:ln w="9525">
            <a:noFill/>
            <a:miter lim="800000"/>
            <a:headEnd/>
            <a:tailEnd/>
          </a:ln>
        </p:spPr>
        <p:txBody>
          <a:bodyPr anchor="ctr"/>
          <a:lstStyle/>
          <a:p>
            <a:pPr marL="342900" indent="-342900" algn="ctr" eaLnBrk="1" fontAlgn="auto" hangingPunct="1">
              <a:lnSpc>
                <a:spcPct val="130000"/>
              </a:lnSpc>
              <a:spcAft>
                <a:spcPts val="0"/>
              </a:spcAft>
              <a:defRPr/>
            </a:pPr>
            <a:r>
              <a:rPr kumimoji="1" lang="zh-CN" altLang="en-US" sz="3200" b="1" dirty="0">
                <a:solidFill>
                  <a:srgbClr val="FF0000"/>
                </a:solidFill>
                <a:effectLst>
                  <a:outerShdw blurRad="38100" dist="38100" dir="2700000" algn="tl">
                    <a:srgbClr val="C0C0C0"/>
                  </a:outerShdw>
                </a:effectLst>
                <a:latin typeface="微软雅黑" pitchFamily="34" charset="-122"/>
                <a:ea typeface="微软雅黑" pitchFamily="34" charset="-122"/>
                <a:cs typeface="+mj-cs"/>
              </a:rPr>
              <a:t>结束语</a:t>
            </a:r>
          </a:p>
        </p:txBody>
      </p:sp>
      <p:sp>
        <p:nvSpPr>
          <p:cNvPr id="40966" name="TextBox 10"/>
          <p:cNvSpPr txBox="1">
            <a:spLocks noChangeArrowheads="1"/>
          </p:cNvSpPr>
          <p:nvPr/>
        </p:nvSpPr>
        <p:spPr bwMode="auto">
          <a:xfrm>
            <a:off x="360041" y="1422432"/>
            <a:ext cx="8100391" cy="4082741"/>
          </a:xfrm>
          <a:prstGeom prst="rect">
            <a:avLst/>
          </a:prstGeom>
          <a:noFill/>
          <a:ln w="9525">
            <a:noFill/>
            <a:miter lim="800000"/>
            <a:headEnd/>
            <a:tailEnd/>
          </a:ln>
        </p:spPr>
        <p:txBody>
          <a:bodyPr wrap="square">
            <a:spAutoFit/>
          </a:bodyPr>
          <a:lstStyle/>
          <a:p>
            <a:pPr marL="342900" indent="-342900" eaLnBrk="1" hangingPunct="1">
              <a:lnSpc>
                <a:spcPts val="6260"/>
              </a:lnSpc>
              <a:spcBef>
                <a:spcPts val="0"/>
              </a:spcBef>
              <a:spcAft>
                <a:spcPts val="300"/>
              </a:spcAft>
              <a:buFont typeface="Arial" pitchFamily="34" charset="0"/>
              <a:buChar char="•"/>
            </a:pPr>
            <a:r>
              <a:rPr lang="zh-CN" altLang="en-US" sz="2800" b="1" dirty="0">
                <a:latin typeface="微软雅黑" pitchFamily="34" charset="-122"/>
                <a:ea typeface="微软雅黑" pitchFamily="34" charset="-122"/>
              </a:rPr>
              <a:t>按计划、高质量完成工程建设任务，使我国在中子靶站和中子散射领域实现了重大跨</a:t>
            </a:r>
            <a:r>
              <a:rPr lang="zh-CN" altLang="en-US" sz="2800" b="1" dirty="0" smtClean="0">
                <a:latin typeface="微软雅黑" pitchFamily="34" charset="-122"/>
                <a:ea typeface="微软雅黑" pitchFamily="34" charset="-122"/>
              </a:rPr>
              <a:t>越</a:t>
            </a:r>
            <a:endParaRPr lang="en-US" altLang="zh-CN" sz="2800" b="1" dirty="0">
              <a:latin typeface="微软雅黑" pitchFamily="34" charset="-122"/>
              <a:ea typeface="微软雅黑" pitchFamily="34" charset="-122"/>
            </a:endParaRPr>
          </a:p>
          <a:p>
            <a:pPr marL="285750" indent="-285750">
              <a:lnSpc>
                <a:spcPts val="6260"/>
              </a:lnSpc>
              <a:buFont typeface="Arial"/>
              <a:buChar char="•"/>
            </a:pPr>
            <a:r>
              <a:rPr lang="zh-CN" altLang="en-US" sz="2800" b="1" dirty="0" smtClean="0">
                <a:latin typeface="微软雅黑" pitchFamily="34" charset="-122"/>
                <a:ea typeface="微软雅黑" pitchFamily="34" charset="-122"/>
              </a:rPr>
              <a:t>靶站稳</a:t>
            </a:r>
            <a:r>
              <a:rPr lang="zh-CN" altLang="en-US" sz="2800" b="1" dirty="0">
                <a:latin typeface="微软雅黑" pitchFamily="34" charset="-122"/>
                <a:ea typeface="微软雅黑" pitchFamily="34" charset="-122"/>
              </a:rPr>
              <a:t>定高质量供束</a:t>
            </a:r>
            <a:r>
              <a:rPr lang="zh-CN" altLang="en-US" sz="2800" b="1" dirty="0" smtClean="0">
                <a:latin typeface="微软雅黑" pitchFamily="34" charset="-122"/>
                <a:ea typeface="微软雅黑" pitchFamily="34" charset="-122"/>
              </a:rPr>
              <a:t>，面临</a:t>
            </a:r>
            <a:r>
              <a:rPr lang="zh-CN" altLang="en-US" sz="2800" b="1" dirty="0">
                <a:latin typeface="微软雅黑" pitchFamily="34" charset="-122"/>
                <a:ea typeface="微软雅黑" pitchFamily="34" charset="-122"/>
              </a:rPr>
              <a:t>高功率的挑战</a:t>
            </a:r>
            <a:endParaRPr lang="en-US" altLang="zh-CN" sz="2800" b="1" dirty="0">
              <a:latin typeface="微软雅黑" pitchFamily="34" charset="-122"/>
              <a:ea typeface="微软雅黑" pitchFamily="34" charset="-122"/>
            </a:endParaRPr>
          </a:p>
          <a:p>
            <a:pPr marL="285750" indent="-285750">
              <a:lnSpc>
                <a:spcPts val="6260"/>
              </a:lnSpc>
              <a:buFont typeface="Arial"/>
              <a:buChar char="•"/>
            </a:pPr>
            <a:r>
              <a:rPr lang="zh-CN" altLang="en-US" sz="2800" b="1" dirty="0">
                <a:latin typeface="微软雅黑" pitchFamily="34" charset="-122"/>
                <a:ea typeface="微软雅黑" pitchFamily="34" charset="-122"/>
              </a:rPr>
              <a:t>谱仪调试、实验进展顺利，</a:t>
            </a:r>
            <a:r>
              <a:rPr lang="zh-CN" altLang="en-US" sz="2800" b="1" dirty="0" smtClean="0">
                <a:latin typeface="微软雅黑" pitchFamily="34" charset="-122"/>
                <a:ea typeface="微软雅黑" pitchFamily="34" charset="-122"/>
              </a:rPr>
              <a:t>后续任务更加艰巨</a:t>
            </a:r>
            <a:endParaRPr lang="en-US" altLang="zh-CN" sz="2800" b="1" dirty="0">
              <a:latin typeface="微软雅黑" pitchFamily="34" charset="-122"/>
              <a:ea typeface="微软雅黑" pitchFamily="34" charset="-122"/>
            </a:endParaRPr>
          </a:p>
          <a:p>
            <a:pPr marL="285750" indent="-285750">
              <a:lnSpc>
                <a:spcPts val="6260"/>
              </a:lnSpc>
              <a:buFont typeface="Arial"/>
              <a:buChar char="•"/>
            </a:pPr>
            <a:r>
              <a:rPr lang="zh-CN" altLang="en-US" sz="2800" b="1" dirty="0" smtClean="0">
                <a:latin typeface="微软雅黑" pitchFamily="34" charset="-122"/>
                <a:ea typeface="微软雅黑" pitchFamily="34" charset="-122"/>
              </a:rPr>
              <a:t>为安全可靠运行，向用户全面开</a:t>
            </a:r>
            <a:r>
              <a:rPr lang="zh-CN" altLang="en-US" sz="2800" b="1" dirty="0">
                <a:latin typeface="微软雅黑" pitchFamily="34" charset="-122"/>
                <a:ea typeface="微软雅黑" pitchFamily="34" charset="-122"/>
              </a:rPr>
              <a:t>放共同</a:t>
            </a:r>
            <a:r>
              <a:rPr lang="zh-CN" altLang="en-US" sz="2800" b="1" dirty="0" smtClean="0">
                <a:latin typeface="微软雅黑" pitchFamily="34" charset="-122"/>
                <a:ea typeface="微软雅黑" pitchFamily="34" charset="-122"/>
              </a:rPr>
              <a:t>努力</a:t>
            </a:r>
            <a:endParaRPr lang="zh-CN" altLang="en-US" sz="2800" b="1" dirty="0">
              <a:latin typeface="微软雅黑" pitchFamily="34" charset="-122"/>
              <a:ea typeface="微软雅黑" pitchFamily="34" charset="-122"/>
            </a:endParaRPr>
          </a:p>
        </p:txBody>
      </p:sp>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52</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9" name="矩形 8"/>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Tree>
    <p:extLst>
      <p:ext uri="{BB962C8B-B14F-4D97-AF65-F5344CB8AC3E}">
        <p14:creationId xmlns:p14="http://schemas.microsoft.com/office/powerpoint/2010/main" val="1385400054"/>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5" descr="18745759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CF8DEF9C-81B9-4E43-A79C-566417246CA5}" type="slidenum">
              <a:rPr lang="en-US" altLang="zh-CN" sz="900">
                <a:solidFill>
                  <a:srgbClr val="4D5E68"/>
                </a:solidFill>
                <a:latin typeface="Impact" pitchFamily="34" charset="0"/>
              </a:rPr>
              <a:pPr algn="r" eaLnBrk="1" hangingPunct="1"/>
              <a:t>53</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41990" name="矩形 8"/>
          <p:cNvSpPr>
            <a:spLocks noChangeArrowheads="1"/>
          </p:cNvSpPr>
          <p:nvPr/>
        </p:nvSpPr>
        <p:spPr bwMode="auto">
          <a:xfrm>
            <a:off x="174823" y="908720"/>
            <a:ext cx="8429625" cy="2124075"/>
          </a:xfrm>
          <a:prstGeom prst="rect">
            <a:avLst/>
          </a:prstGeom>
          <a:noFill/>
          <a:ln w="9525">
            <a:noFill/>
            <a:miter lim="800000"/>
            <a:headEnd/>
            <a:tailEnd/>
          </a:ln>
        </p:spPr>
        <p:txBody>
          <a:bodyPr>
            <a:spAutoFit/>
          </a:bodyPr>
          <a:lstStyle/>
          <a:p>
            <a:pPr algn="ctr" eaLnBrk="1" hangingPunct="1">
              <a:lnSpc>
                <a:spcPct val="150000"/>
              </a:lnSpc>
              <a:spcBef>
                <a:spcPct val="20000"/>
              </a:spcBef>
              <a:buFont typeface="Arial" pitchFamily="34" charset="0"/>
              <a:buNone/>
            </a:pPr>
            <a:r>
              <a:rPr lang="zh-CN" altLang="en-US" sz="8800" b="1" dirty="0">
                <a:solidFill>
                  <a:srgbClr val="FF0000"/>
                </a:solidFill>
                <a:latin typeface="华文楷体" pitchFamily="2" charset="-122"/>
                <a:ea typeface="华文楷体" pitchFamily="2" charset="-122"/>
              </a:rPr>
              <a:t>谢   谢！</a:t>
            </a:r>
            <a:endParaRPr lang="en-US" altLang="zh-CN" sz="5400" dirty="0">
              <a:solidFill>
                <a:srgbClr val="FF0000"/>
              </a:solidFill>
              <a:latin typeface="华文琥珀" pitchFamily="2" charset="-122"/>
              <a:ea typeface="华文琥珀" pitchFamily="2" charset="-122"/>
            </a:endParaRPr>
          </a:p>
        </p:txBody>
      </p:sp>
    </p:spTree>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pic>
        <p:nvPicPr>
          <p:cNvPr id="6" name="图片 5" descr="靶体拖车在热室中.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34" y="795248"/>
            <a:ext cx="3714170" cy="262093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48038" y="773040"/>
            <a:ext cx="3514030" cy="2697656"/>
          </a:xfrm>
          <a:prstGeom prst="rect">
            <a:avLst/>
          </a:prstGeom>
        </p:spPr>
      </p:pic>
      <p:sp>
        <p:nvSpPr>
          <p:cNvPr id="8" name="矩形 7"/>
          <p:cNvSpPr/>
          <p:nvPr/>
        </p:nvSpPr>
        <p:spPr>
          <a:xfrm>
            <a:off x="342181" y="3400612"/>
            <a:ext cx="8386338"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latin typeface="Arial" pitchFamily="34" charset="0"/>
              </a:rPr>
              <a:t>Target</a:t>
            </a:r>
            <a:r>
              <a:rPr lang="zh-CN" altLang="en-US" kern="0" dirty="0" smtClean="0">
                <a:latin typeface="Arial" pitchFamily="34" charset="0"/>
              </a:rPr>
              <a:t> </a:t>
            </a:r>
            <a:r>
              <a:rPr lang="en-US" altLang="zh-CN" kern="0" dirty="0" smtClean="0">
                <a:latin typeface="Arial" pitchFamily="34" charset="0"/>
              </a:rPr>
              <a:t>trolley</a:t>
            </a:r>
            <a:r>
              <a:rPr lang="zh-CN" altLang="en-US" kern="0" dirty="0" smtClean="0">
                <a:latin typeface="Arial" pitchFamily="34" charset="0"/>
              </a:rPr>
              <a:t> </a:t>
            </a:r>
            <a:r>
              <a:rPr lang="en-US" altLang="zh-CN" kern="0" dirty="0" smtClean="0">
                <a:latin typeface="Arial" pitchFamily="34" charset="0"/>
              </a:rPr>
              <a:t>in</a:t>
            </a:r>
            <a:r>
              <a:rPr lang="zh-CN" altLang="en-US" kern="0" dirty="0" smtClean="0">
                <a:latin typeface="Arial" pitchFamily="34" charset="0"/>
              </a:rPr>
              <a:t> </a:t>
            </a:r>
            <a:r>
              <a:rPr lang="en-US" altLang="zh-CN" kern="0" dirty="0" smtClean="0">
                <a:latin typeface="Arial" pitchFamily="34" charset="0"/>
              </a:rPr>
              <a:t>hot</a:t>
            </a:r>
            <a:r>
              <a:rPr lang="zh-CN" altLang="en-US" kern="0" dirty="0" smtClean="0">
                <a:latin typeface="Arial" pitchFamily="34" charset="0"/>
              </a:rPr>
              <a:t> </a:t>
            </a:r>
            <a:r>
              <a:rPr lang="en-US" altLang="zh-CN" kern="0" dirty="0" smtClean="0">
                <a:latin typeface="Arial" pitchFamily="34" charset="0"/>
              </a:rPr>
              <a:t>cell</a:t>
            </a:r>
            <a:r>
              <a:rPr lang="zh-CN" altLang="en-US" kern="0" dirty="0" smtClean="0">
                <a:latin typeface="Arial" pitchFamily="34" charset="0"/>
              </a:rPr>
              <a:t>                                    </a:t>
            </a:r>
            <a:r>
              <a:rPr lang="en-US" altLang="zh-CN" kern="0" dirty="0" smtClean="0">
                <a:latin typeface="Arial" pitchFamily="34" charset="0"/>
              </a:rPr>
              <a:t>Shutters</a:t>
            </a:r>
            <a:r>
              <a:rPr lang="zh-CN" altLang="en-US" kern="0" dirty="0" smtClean="0">
                <a:latin typeface="Arial" pitchFamily="34" charset="0"/>
              </a:rPr>
              <a:t> </a:t>
            </a:r>
            <a:r>
              <a:rPr lang="en-US" altLang="zh-CN" kern="0" dirty="0" smtClean="0">
                <a:latin typeface="Arial" pitchFamily="34" charset="0"/>
              </a:rPr>
              <a:t>and</a:t>
            </a:r>
            <a:r>
              <a:rPr lang="zh-CN" altLang="en-US" kern="0" dirty="0" smtClean="0">
                <a:latin typeface="Arial" pitchFamily="34" charset="0"/>
              </a:rPr>
              <a:t> </a:t>
            </a:r>
            <a:r>
              <a:rPr lang="en-US" altLang="zh-CN" kern="0" dirty="0" smtClean="0">
                <a:latin typeface="Arial" pitchFamily="34" charset="0"/>
              </a:rPr>
              <a:t>shielding</a:t>
            </a:r>
          </a:p>
        </p:txBody>
      </p:sp>
      <p:sp>
        <p:nvSpPr>
          <p:cNvPr id="9" name="矩形 8"/>
          <p:cNvSpPr/>
          <p:nvPr/>
        </p:nvSpPr>
        <p:spPr>
          <a:xfrm>
            <a:off x="160185" y="6488668"/>
            <a:ext cx="9234557"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latin typeface="Arial" pitchFamily="34" charset="0"/>
              </a:rPr>
              <a:t>Choppers</a:t>
            </a:r>
            <a:r>
              <a:rPr lang="zh-CN" altLang="en-US" kern="0" dirty="0" smtClean="0">
                <a:latin typeface="Arial" pitchFamily="34" charset="0"/>
              </a:rPr>
              <a:t> </a:t>
            </a:r>
            <a:r>
              <a:rPr lang="en-US" altLang="zh-CN" kern="0" dirty="0" smtClean="0">
                <a:latin typeface="Arial" pitchFamily="34" charset="0"/>
              </a:rPr>
              <a:t>and</a:t>
            </a:r>
            <a:r>
              <a:rPr lang="zh-CN" altLang="en-US" kern="0" dirty="0" smtClean="0">
                <a:latin typeface="Arial" pitchFamily="34" charset="0"/>
              </a:rPr>
              <a:t> </a:t>
            </a:r>
            <a:r>
              <a:rPr lang="en-US" altLang="zh-CN" kern="0" dirty="0" smtClean="0">
                <a:latin typeface="Arial" pitchFamily="34" charset="0"/>
              </a:rPr>
              <a:t>neutron</a:t>
            </a:r>
            <a:r>
              <a:rPr lang="zh-CN" altLang="en-US" kern="0" dirty="0" smtClean="0">
                <a:latin typeface="Arial" pitchFamily="34" charset="0"/>
              </a:rPr>
              <a:t> </a:t>
            </a:r>
            <a:r>
              <a:rPr lang="en-US" altLang="zh-CN" kern="0" dirty="0" smtClean="0">
                <a:latin typeface="Arial" pitchFamily="34" charset="0"/>
              </a:rPr>
              <a:t>guide</a:t>
            </a:r>
            <a:r>
              <a:rPr lang="zh-CN" altLang="en-US" kern="0" dirty="0" smtClean="0">
                <a:latin typeface="Arial" pitchFamily="34" charset="0"/>
              </a:rPr>
              <a:t> </a:t>
            </a:r>
            <a:r>
              <a:rPr lang="en-US" altLang="zh-CN" kern="0" dirty="0" smtClean="0">
                <a:latin typeface="Arial" pitchFamily="34" charset="0"/>
              </a:rPr>
              <a:t>(MR)</a:t>
            </a:r>
            <a:r>
              <a:rPr lang="zh-CN" altLang="en-US" kern="0" dirty="0" smtClean="0">
                <a:latin typeface="Arial" pitchFamily="34" charset="0"/>
              </a:rPr>
              <a:t>             </a:t>
            </a:r>
            <a:r>
              <a:rPr lang="en-US" altLang="zh-CN" kern="0" dirty="0" smtClean="0">
                <a:latin typeface="Arial" pitchFamily="34" charset="0"/>
              </a:rPr>
              <a:t>Detector</a:t>
            </a:r>
            <a:r>
              <a:rPr lang="zh-CN" altLang="en-US" kern="0" dirty="0" smtClean="0">
                <a:latin typeface="Arial" pitchFamily="34" charset="0"/>
              </a:rPr>
              <a:t> </a:t>
            </a:r>
            <a:r>
              <a:rPr lang="en-US" altLang="zh-CN" kern="0" dirty="0" smtClean="0">
                <a:latin typeface="Arial" pitchFamily="34" charset="0"/>
              </a:rPr>
              <a:t>and</a:t>
            </a:r>
            <a:r>
              <a:rPr lang="zh-CN" altLang="en-US" kern="0" dirty="0" smtClean="0">
                <a:latin typeface="Arial" pitchFamily="34" charset="0"/>
              </a:rPr>
              <a:t> </a:t>
            </a:r>
            <a:r>
              <a:rPr lang="en-US" altLang="zh-CN" kern="0" dirty="0">
                <a:latin typeface="Arial" pitchFamily="34" charset="0"/>
              </a:rPr>
              <a:t>l</a:t>
            </a:r>
            <a:r>
              <a:rPr lang="en-US" altLang="zh-CN" kern="0" dirty="0" smtClean="0">
                <a:latin typeface="Arial" pitchFamily="34" charset="0"/>
              </a:rPr>
              <a:t>ast</a:t>
            </a:r>
            <a:r>
              <a:rPr lang="zh-CN" altLang="en-US" kern="0" dirty="0" smtClean="0">
                <a:latin typeface="Arial" pitchFamily="34" charset="0"/>
              </a:rPr>
              <a:t> </a:t>
            </a:r>
            <a:r>
              <a:rPr lang="en-US" altLang="zh-CN" kern="0" dirty="0" smtClean="0">
                <a:latin typeface="Arial" pitchFamily="34" charset="0"/>
              </a:rPr>
              <a:t>shielding</a:t>
            </a:r>
            <a:r>
              <a:rPr lang="zh-CN" altLang="en-US" kern="0" dirty="0" smtClean="0">
                <a:latin typeface="Arial" pitchFamily="34" charset="0"/>
              </a:rPr>
              <a:t> </a:t>
            </a:r>
            <a:r>
              <a:rPr lang="en-US" altLang="zh-CN" kern="0" dirty="0" smtClean="0">
                <a:latin typeface="Arial" pitchFamily="34" charset="0"/>
              </a:rPr>
              <a:t>(SANS)</a:t>
            </a:r>
          </a:p>
        </p:txBody>
      </p:sp>
      <p:pic>
        <p:nvPicPr>
          <p:cNvPr id="10"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73830"/>
            <a:ext cx="4329375" cy="262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IMG_20170827_15583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3944" y="3779358"/>
            <a:ext cx="2005944" cy="2674592"/>
          </a:xfrm>
          <a:prstGeom prst="rect">
            <a:avLst/>
          </a:prstGeom>
        </p:spPr>
      </p:pic>
      <p:pic>
        <p:nvPicPr>
          <p:cNvPr id="12" name="Picture 1" descr="DSC_354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5035" y="3766998"/>
            <a:ext cx="1820283" cy="27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8"/>
          <p:cNvSpPr txBox="1">
            <a:spLocks noChangeArrowheads="1"/>
          </p:cNvSpPr>
          <p:nvPr/>
        </p:nvSpPr>
        <p:spPr bwMode="auto">
          <a:xfrm>
            <a:off x="73149" y="142875"/>
            <a:ext cx="5794995"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靶站谱仪安装与冷调试</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13810913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Administrator-pc\Desktop\DSC_0544_副本.jpg"/>
          <p:cNvPicPr>
            <a:picLocks noChangeAspect="1" noChangeArrowheads="1"/>
          </p:cNvPicPr>
          <p:nvPr/>
        </p:nvPicPr>
        <p:blipFill>
          <a:blip r:embed="rId3" cstate="screen"/>
          <a:srcRect/>
          <a:stretch>
            <a:fillRect/>
          </a:stretch>
        </p:blipFill>
        <p:spPr bwMode="auto">
          <a:xfrm>
            <a:off x="5500694" y="4485720"/>
            <a:ext cx="3643306" cy="2372279"/>
          </a:xfrm>
          <a:prstGeom prst="rect">
            <a:avLst/>
          </a:prstGeom>
          <a:noFill/>
        </p:spPr>
      </p:pic>
      <p:sp>
        <p:nvSpPr>
          <p:cNvPr id="18" name="TextBox 17"/>
          <p:cNvSpPr txBox="1"/>
          <p:nvPr/>
        </p:nvSpPr>
        <p:spPr>
          <a:xfrm>
            <a:off x="0" y="4357694"/>
            <a:ext cx="9144000" cy="142876"/>
          </a:xfrm>
          <a:prstGeom prst="rect">
            <a:avLst/>
          </a:prstGeom>
          <a:solidFill>
            <a:schemeClr val="accent2">
              <a:lumMod val="40000"/>
              <a:lumOff val="60000"/>
            </a:schemeClr>
          </a:solidFill>
        </p:spPr>
        <p:txBody>
          <a:bodyPr wrap="square">
            <a:noAutofit/>
          </a:bodyPr>
          <a:lstStyle/>
          <a:p>
            <a:pPr algn="just">
              <a:lnSpc>
                <a:spcPct val="110000"/>
              </a:lnSpc>
              <a:spcBef>
                <a:spcPts val="0"/>
              </a:spcBef>
              <a:spcAft>
                <a:spcPts val="600"/>
              </a:spcAft>
              <a:buClr>
                <a:schemeClr val="tx1"/>
              </a:buClr>
              <a:defRPr/>
            </a:pPr>
            <a:endParaRPr lang="en-US" altLang="zh-CN" sz="2000" b="1"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2053" name="Picture 5" descr="C:\Users\Administrator-pc\Desktop\DSC_0550_副本_副本.jpg"/>
          <p:cNvPicPr>
            <a:picLocks noChangeAspect="1" noChangeArrowheads="1"/>
          </p:cNvPicPr>
          <p:nvPr/>
        </p:nvPicPr>
        <p:blipFill>
          <a:blip r:embed="rId4" cstate="screen"/>
          <a:srcRect/>
          <a:stretch>
            <a:fillRect/>
          </a:stretch>
        </p:blipFill>
        <p:spPr bwMode="auto">
          <a:xfrm>
            <a:off x="1" y="642918"/>
            <a:ext cx="9144000" cy="3786214"/>
          </a:xfrm>
          <a:prstGeom prst="rect">
            <a:avLst/>
          </a:prstGeom>
          <a:noFill/>
        </p:spPr>
      </p:pic>
      <p:pic>
        <p:nvPicPr>
          <p:cNvPr id="2052" name="Picture 4" descr="D:\文件\PPT\2017-18第四次科技委\DSC_0342thebest_副本.jpg"/>
          <p:cNvPicPr>
            <a:picLocks noChangeAspect="1" noChangeArrowheads="1"/>
          </p:cNvPicPr>
          <p:nvPr/>
        </p:nvPicPr>
        <p:blipFill>
          <a:blip r:embed="rId5" cstate="screen"/>
          <a:srcRect/>
          <a:stretch>
            <a:fillRect/>
          </a:stretch>
        </p:blipFill>
        <p:spPr bwMode="auto">
          <a:xfrm>
            <a:off x="0" y="4500570"/>
            <a:ext cx="5429256" cy="2357454"/>
          </a:xfrm>
          <a:prstGeom prst="rect">
            <a:avLst/>
          </a:prstGeom>
          <a:noFill/>
        </p:spPr>
      </p:pic>
      <p:sp>
        <p:nvSpPr>
          <p:cNvPr id="23558" name="TextBox 26"/>
          <p:cNvSpPr txBox="1">
            <a:spLocks noChangeArrowheads="1"/>
          </p:cNvSpPr>
          <p:nvPr/>
        </p:nvSpPr>
        <p:spPr bwMode="auto">
          <a:xfrm>
            <a:off x="7286644" y="642918"/>
            <a:ext cx="1857388" cy="338138"/>
          </a:xfrm>
          <a:prstGeom prst="rect">
            <a:avLst/>
          </a:prstGeom>
          <a:solidFill>
            <a:schemeClr val="tx1">
              <a:lumMod val="50000"/>
              <a:lumOff val="50000"/>
            </a:schemeClr>
          </a:solidFill>
          <a:ln w="9525">
            <a:noFill/>
            <a:miter lim="800000"/>
            <a:headEnd/>
            <a:tailEnd/>
          </a:ln>
        </p:spPr>
        <p:txBody>
          <a:bodyPr wrap="square">
            <a:spAutoFit/>
          </a:bodyPr>
          <a:lstStyle/>
          <a:p>
            <a:pPr eaLnBrk="1" hangingPunct="1"/>
            <a:r>
              <a:rPr lang="zh-CN" altLang="en-US" sz="1600" b="1" dirty="0">
                <a:solidFill>
                  <a:srgbClr val="FFFF00"/>
                </a:solidFill>
              </a:rPr>
              <a:t>通用粉末衍射</a:t>
            </a:r>
            <a:r>
              <a:rPr lang="zh-CN" altLang="en-US" sz="1600" b="1" dirty="0" smtClean="0">
                <a:solidFill>
                  <a:srgbClr val="FFFF00"/>
                </a:solidFill>
              </a:rPr>
              <a:t>谱仪</a:t>
            </a:r>
            <a:endParaRPr lang="zh-CN" altLang="en-US" sz="1600" b="1" dirty="0">
              <a:solidFill>
                <a:srgbClr val="FFFF00"/>
              </a:solidFill>
            </a:endParaRPr>
          </a:p>
        </p:txBody>
      </p:sp>
      <p:sp>
        <p:nvSpPr>
          <p:cNvPr id="23559" name="TextBox 27"/>
          <p:cNvSpPr txBox="1">
            <a:spLocks noChangeArrowheads="1"/>
          </p:cNvSpPr>
          <p:nvPr/>
        </p:nvSpPr>
        <p:spPr bwMode="auto">
          <a:xfrm>
            <a:off x="4000496" y="4500570"/>
            <a:ext cx="1428760" cy="338137"/>
          </a:xfrm>
          <a:prstGeom prst="rect">
            <a:avLst/>
          </a:prstGeom>
          <a:solidFill>
            <a:schemeClr val="tx1">
              <a:lumMod val="50000"/>
              <a:lumOff val="50000"/>
            </a:schemeClr>
          </a:solidFill>
          <a:ln w="9525">
            <a:noFill/>
            <a:miter lim="800000"/>
            <a:headEnd/>
            <a:tailEnd/>
          </a:ln>
        </p:spPr>
        <p:txBody>
          <a:bodyPr wrap="square">
            <a:spAutoFit/>
          </a:bodyPr>
          <a:lstStyle/>
          <a:p>
            <a:pPr eaLnBrk="1" hangingPunct="1"/>
            <a:r>
              <a:rPr lang="zh-CN" altLang="en-US" sz="1600" b="1" dirty="0">
                <a:solidFill>
                  <a:srgbClr val="FFFF00"/>
                </a:solidFill>
              </a:rPr>
              <a:t>多功能反射</a:t>
            </a:r>
            <a:r>
              <a:rPr lang="zh-CN" altLang="en-US" sz="1600" b="1" dirty="0" smtClean="0">
                <a:solidFill>
                  <a:srgbClr val="FFFF00"/>
                </a:solidFill>
              </a:rPr>
              <a:t>仪</a:t>
            </a:r>
            <a:endParaRPr lang="zh-CN" altLang="en-US" sz="1600" b="1" dirty="0">
              <a:solidFill>
                <a:srgbClr val="FFFF00"/>
              </a:solidFill>
            </a:endParaRPr>
          </a:p>
        </p:txBody>
      </p:sp>
      <p:sp>
        <p:nvSpPr>
          <p:cNvPr id="23561" name="TextBox 28"/>
          <p:cNvSpPr txBox="1">
            <a:spLocks noChangeArrowheads="1"/>
          </p:cNvSpPr>
          <p:nvPr/>
        </p:nvSpPr>
        <p:spPr bwMode="auto">
          <a:xfrm>
            <a:off x="7929586" y="4500570"/>
            <a:ext cx="1214446" cy="338137"/>
          </a:xfrm>
          <a:prstGeom prst="rect">
            <a:avLst/>
          </a:prstGeom>
          <a:solidFill>
            <a:schemeClr val="tx1">
              <a:lumMod val="50000"/>
              <a:lumOff val="50000"/>
            </a:schemeClr>
          </a:solidFill>
          <a:ln w="9525">
            <a:noFill/>
            <a:miter lim="800000"/>
            <a:headEnd/>
            <a:tailEnd/>
          </a:ln>
        </p:spPr>
        <p:txBody>
          <a:bodyPr wrap="square">
            <a:spAutoFit/>
          </a:bodyPr>
          <a:lstStyle/>
          <a:p>
            <a:pPr eaLnBrk="1" hangingPunct="1"/>
            <a:r>
              <a:rPr lang="zh-CN" altLang="en-US" sz="1600" b="1" dirty="0">
                <a:solidFill>
                  <a:srgbClr val="FFFF00"/>
                </a:solidFill>
              </a:rPr>
              <a:t>小角散射</a:t>
            </a:r>
            <a:r>
              <a:rPr lang="zh-CN" altLang="en-US" sz="1600" b="1" dirty="0" smtClean="0">
                <a:solidFill>
                  <a:srgbClr val="FFFF00"/>
                </a:solidFill>
              </a:rPr>
              <a:t>仪</a:t>
            </a:r>
            <a:endParaRPr lang="zh-CN" altLang="en-US" sz="1600" b="1" dirty="0">
              <a:solidFill>
                <a:srgbClr val="FFFF00"/>
              </a:solidFill>
            </a:endParaRPr>
          </a:p>
        </p:txBody>
      </p:sp>
      <p:sp>
        <p:nvSpPr>
          <p:cNvPr id="17" name="TextBox 16"/>
          <p:cNvSpPr txBox="1"/>
          <p:nvPr/>
        </p:nvSpPr>
        <p:spPr>
          <a:xfrm>
            <a:off x="5429256" y="4500570"/>
            <a:ext cx="71438" cy="2357430"/>
          </a:xfrm>
          <a:prstGeom prst="rect">
            <a:avLst/>
          </a:prstGeom>
          <a:solidFill>
            <a:schemeClr val="accent2">
              <a:lumMod val="40000"/>
              <a:lumOff val="60000"/>
            </a:schemeClr>
          </a:solidFill>
        </p:spPr>
        <p:txBody>
          <a:bodyPr wrap="square">
            <a:noAutofit/>
          </a:bodyPr>
          <a:lstStyle/>
          <a:p>
            <a:pPr algn="just">
              <a:lnSpc>
                <a:spcPct val="110000"/>
              </a:lnSpc>
              <a:spcBef>
                <a:spcPts val="0"/>
              </a:spcBef>
              <a:spcAft>
                <a:spcPts val="600"/>
              </a:spcAft>
              <a:buClr>
                <a:schemeClr val="tx1"/>
              </a:buClr>
              <a:defRPr/>
            </a:pPr>
            <a:endParaRPr lang="en-US" altLang="zh-CN" sz="2000" b="1"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16" name="Picture 5" descr="I:\工作\照片\效果图 logo等\CSNSlogo.png"/>
          <p:cNvPicPr>
            <a:picLocks noChangeAspect="1" noChangeArrowheads="1"/>
          </p:cNvPicPr>
          <p:nvPr/>
        </p:nvPicPr>
        <p:blipFill>
          <a:blip r:embed="rId6" cstate="screen">
            <a:duotone>
              <a:schemeClr val="accent1">
                <a:shade val="45000"/>
                <a:satMod val="135000"/>
              </a:schemeClr>
              <a:prstClr val="white"/>
            </a:duotone>
            <a:lum bright="-22000" contrast="35000"/>
          </a:blip>
          <a:srcRect/>
          <a:stretch>
            <a:fillRect/>
          </a:stretch>
        </p:blipFill>
        <p:spPr bwMode="auto">
          <a:xfrm>
            <a:off x="7777782" y="-24"/>
            <a:ext cx="1009060" cy="571504"/>
          </a:xfrm>
          <a:prstGeom prst="rect">
            <a:avLst/>
          </a:prstGeom>
          <a:noFill/>
        </p:spPr>
      </p:pic>
      <p:sp>
        <p:nvSpPr>
          <p:cNvPr id="20" name="矩形 19"/>
          <p:cNvSpPr/>
          <p:nvPr/>
        </p:nvSpPr>
        <p:spPr>
          <a:xfrm>
            <a:off x="-3176" y="571480"/>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grpSp>
        <p:nvGrpSpPr>
          <p:cNvPr id="24" name="组合 23"/>
          <p:cNvGrpSpPr/>
          <p:nvPr/>
        </p:nvGrpSpPr>
        <p:grpSpPr>
          <a:xfrm>
            <a:off x="642910" y="1000108"/>
            <a:ext cx="8143932" cy="5857892"/>
            <a:chOff x="642910" y="1000108"/>
            <a:chExt cx="8143932" cy="5857892"/>
          </a:xfrm>
        </p:grpSpPr>
        <p:grpSp>
          <p:nvGrpSpPr>
            <p:cNvPr id="3" name="组合 11"/>
            <p:cNvGrpSpPr>
              <a:grpSpLocks/>
            </p:cNvGrpSpPr>
            <p:nvPr/>
          </p:nvGrpSpPr>
          <p:grpSpPr bwMode="auto">
            <a:xfrm>
              <a:off x="3955970" y="1000108"/>
              <a:ext cx="4116492" cy="3357562"/>
              <a:chOff x="1150060" y="1142984"/>
              <a:chExt cx="4000534" cy="3214710"/>
            </a:xfrm>
          </p:grpSpPr>
          <p:pic>
            <p:nvPicPr>
              <p:cNvPr id="23566" name="Picture 3" descr="D:\文件\PPT\2017-10王恩哥陪同袁宝成视察\photo\DSC_0842_副本.jpg"/>
              <p:cNvPicPr>
                <a:picLocks noChangeAspect="1" noChangeArrowheads="1"/>
              </p:cNvPicPr>
              <p:nvPr/>
            </p:nvPicPr>
            <p:blipFill>
              <a:blip r:embed="rId7" cstate="screen"/>
              <a:srcRect/>
              <a:stretch>
                <a:fillRect/>
              </a:stretch>
            </p:blipFill>
            <p:spPr bwMode="auto">
              <a:xfrm>
                <a:off x="1150060" y="1142984"/>
                <a:ext cx="4000534" cy="3214710"/>
              </a:xfrm>
              <a:prstGeom prst="rect">
                <a:avLst/>
              </a:prstGeom>
              <a:noFill/>
              <a:ln w="9525">
                <a:noFill/>
                <a:miter lim="800000"/>
                <a:headEnd/>
                <a:tailEnd/>
              </a:ln>
            </p:spPr>
          </p:pic>
          <p:sp>
            <p:nvSpPr>
              <p:cNvPr id="23567" name="TextBox 13"/>
              <p:cNvSpPr txBox="1">
                <a:spLocks noChangeArrowheads="1"/>
              </p:cNvSpPr>
              <p:nvPr/>
            </p:nvSpPr>
            <p:spPr bwMode="auto">
              <a:xfrm>
                <a:off x="1958995" y="1142984"/>
                <a:ext cx="2427917" cy="321435"/>
              </a:xfrm>
              <a:prstGeom prst="rect">
                <a:avLst/>
              </a:prstGeom>
              <a:solidFill>
                <a:schemeClr val="tx1">
                  <a:lumMod val="50000"/>
                  <a:lumOff val="50000"/>
                </a:schemeClr>
              </a:solidFill>
              <a:ln w="9525">
                <a:noFill/>
                <a:miter lim="800000"/>
                <a:headEnd/>
                <a:tailEnd/>
              </a:ln>
            </p:spPr>
            <p:txBody>
              <a:bodyPr wrap="square">
                <a:spAutoFit/>
              </a:bodyPr>
              <a:lstStyle/>
              <a:p>
                <a:pPr eaLnBrk="1" hangingPunct="1"/>
                <a:r>
                  <a:rPr lang="zh-CN" altLang="en-US" sz="1600" b="1" dirty="0">
                    <a:solidFill>
                      <a:srgbClr val="FFFF00"/>
                    </a:solidFill>
                  </a:rPr>
                  <a:t>散射腔、样品腔安装完成</a:t>
                </a:r>
              </a:p>
            </p:txBody>
          </p:sp>
        </p:grpSp>
        <p:pic>
          <p:nvPicPr>
            <p:cNvPr id="1026" name="Picture 2" descr="C:\Users\Administrator-pc\Desktop\临时文件\QQ图片20180820171027.jpg"/>
            <p:cNvPicPr>
              <a:picLocks noChangeAspect="1" noChangeArrowheads="1"/>
            </p:cNvPicPr>
            <p:nvPr/>
          </p:nvPicPr>
          <p:blipFill>
            <a:blip r:embed="rId8" cstate="print"/>
            <a:srcRect/>
            <a:stretch>
              <a:fillRect/>
            </a:stretch>
          </p:blipFill>
          <p:spPr bwMode="auto">
            <a:xfrm>
              <a:off x="642910" y="4572008"/>
              <a:ext cx="3214674" cy="2285992"/>
            </a:xfrm>
            <a:prstGeom prst="rect">
              <a:avLst/>
            </a:prstGeom>
            <a:noFill/>
          </p:spPr>
        </p:pic>
        <p:sp>
          <p:nvSpPr>
            <p:cNvPr id="21" name="TextBox 13"/>
            <p:cNvSpPr txBox="1">
              <a:spLocks noChangeArrowheads="1"/>
            </p:cNvSpPr>
            <p:nvPr/>
          </p:nvSpPr>
          <p:spPr bwMode="auto">
            <a:xfrm>
              <a:off x="1357290" y="4593479"/>
              <a:ext cx="2498292" cy="335719"/>
            </a:xfrm>
            <a:prstGeom prst="rect">
              <a:avLst/>
            </a:prstGeom>
            <a:solidFill>
              <a:schemeClr val="tx1">
                <a:lumMod val="50000"/>
                <a:lumOff val="50000"/>
              </a:schemeClr>
            </a:solidFill>
            <a:ln w="9525">
              <a:noFill/>
              <a:miter lim="800000"/>
              <a:headEnd/>
              <a:tailEnd/>
            </a:ln>
          </p:spPr>
          <p:txBody>
            <a:bodyPr wrap="square">
              <a:spAutoFit/>
            </a:bodyPr>
            <a:lstStyle/>
            <a:p>
              <a:pPr eaLnBrk="1" hangingPunct="1"/>
              <a:r>
                <a:rPr lang="zh-CN" altLang="en-US" sz="1600" b="1" dirty="0">
                  <a:solidFill>
                    <a:srgbClr val="FFFF00"/>
                  </a:solidFill>
                </a:rPr>
                <a:t>散射腔、样品腔安装完成</a:t>
              </a:r>
            </a:p>
          </p:txBody>
        </p:sp>
        <p:pic>
          <p:nvPicPr>
            <p:cNvPr id="1027" name="Picture 3" descr="C:\Users\Administrator-pc\Desktop\临时文件\QQ图片20180820171044.jpg"/>
            <p:cNvPicPr>
              <a:picLocks noChangeAspect="1" noChangeArrowheads="1"/>
            </p:cNvPicPr>
            <p:nvPr/>
          </p:nvPicPr>
          <p:blipFill>
            <a:blip r:embed="rId9" cstate="print"/>
            <a:srcRect/>
            <a:stretch>
              <a:fillRect/>
            </a:stretch>
          </p:blipFill>
          <p:spPr bwMode="auto">
            <a:xfrm>
              <a:off x="6286512" y="4610719"/>
              <a:ext cx="1500198" cy="2247281"/>
            </a:xfrm>
            <a:prstGeom prst="rect">
              <a:avLst/>
            </a:prstGeom>
            <a:noFill/>
          </p:spPr>
        </p:pic>
        <p:sp>
          <p:nvSpPr>
            <p:cNvPr id="22" name="TextBox 13"/>
            <p:cNvSpPr txBox="1">
              <a:spLocks noChangeArrowheads="1"/>
            </p:cNvSpPr>
            <p:nvPr/>
          </p:nvSpPr>
          <p:spPr bwMode="auto">
            <a:xfrm>
              <a:off x="6288550" y="6522281"/>
              <a:ext cx="2498292" cy="335719"/>
            </a:xfrm>
            <a:prstGeom prst="rect">
              <a:avLst/>
            </a:prstGeom>
            <a:solidFill>
              <a:schemeClr val="tx1">
                <a:lumMod val="50000"/>
                <a:lumOff val="50000"/>
              </a:schemeClr>
            </a:solidFill>
            <a:ln w="9525">
              <a:noFill/>
              <a:miter lim="800000"/>
              <a:headEnd/>
              <a:tailEnd/>
            </a:ln>
          </p:spPr>
          <p:txBody>
            <a:bodyPr wrap="square">
              <a:spAutoFit/>
            </a:bodyPr>
            <a:lstStyle/>
            <a:p>
              <a:pPr eaLnBrk="1" hangingPunct="1"/>
              <a:r>
                <a:rPr lang="zh-CN" altLang="en-US" sz="1600" b="1" dirty="0">
                  <a:solidFill>
                    <a:srgbClr val="FFFF00"/>
                  </a:solidFill>
                </a:rPr>
                <a:t>散射腔、样品腔安装完成</a:t>
              </a:r>
            </a:p>
          </p:txBody>
        </p:sp>
      </p:grpSp>
      <p:sp>
        <p:nvSpPr>
          <p:cNvPr id="23" name="Rectangle 8"/>
          <p:cNvSpPr txBox="1">
            <a:spLocks noChangeArrowheads="1"/>
          </p:cNvSpPr>
          <p:nvPr/>
        </p:nvSpPr>
        <p:spPr bwMode="auto">
          <a:xfrm>
            <a:off x="73149" y="-27384"/>
            <a:ext cx="5794995"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靶站谱仪安装与冷调试</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62460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pic>
        <p:nvPicPr>
          <p:cNvPr id="6" name="图片 5" descr="靶站谱仪大厅-北厅.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30" y="828930"/>
            <a:ext cx="4833270" cy="3158495"/>
          </a:xfrm>
          <a:prstGeom prst="rect">
            <a:avLst/>
          </a:prstGeom>
        </p:spPr>
      </p:pic>
      <p:pic>
        <p:nvPicPr>
          <p:cNvPr id="7" name="图片 6" descr="靶站谱仪大厅-南厅.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6" y="3634676"/>
            <a:ext cx="4828564" cy="3223324"/>
          </a:xfrm>
          <a:prstGeom prst="rect">
            <a:avLst/>
          </a:prstGeom>
        </p:spPr>
      </p:pic>
      <p:pic>
        <p:nvPicPr>
          <p:cNvPr id="8" name="图片 7" descr="IMG_20170827_15492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9046" y="1356448"/>
            <a:ext cx="3804954" cy="5073272"/>
          </a:xfrm>
          <a:prstGeom prst="rect">
            <a:avLst/>
          </a:prstGeom>
        </p:spPr>
      </p:pic>
      <p:sp>
        <p:nvSpPr>
          <p:cNvPr id="9" name="矩形 8"/>
          <p:cNvSpPr/>
          <p:nvPr/>
        </p:nvSpPr>
        <p:spPr>
          <a:xfrm>
            <a:off x="1977080" y="3241878"/>
            <a:ext cx="3016131"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solidFill>
                  <a:srgbClr val="FFFF00"/>
                </a:solidFill>
                <a:latin typeface="Arial" pitchFamily="34" charset="0"/>
              </a:rPr>
              <a:t>North</a:t>
            </a:r>
            <a:r>
              <a:rPr lang="zh-CN" altLang="en-US" kern="0" dirty="0" smtClean="0">
                <a:solidFill>
                  <a:srgbClr val="FFFF00"/>
                </a:solidFill>
                <a:latin typeface="Arial" pitchFamily="34" charset="0"/>
              </a:rPr>
              <a:t> </a:t>
            </a:r>
            <a:r>
              <a:rPr lang="en-US" altLang="zh-CN" kern="0" dirty="0" smtClean="0">
                <a:solidFill>
                  <a:srgbClr val="FFFF00"/>
                </a:solidFill>
                <a:latin typeface="Arial" pitchFamily="34" charset="0"/>
              </a:rPr>
              <a:t>Instruments</a:t>
            </a:r>
            <a:r>
              <a:rPr lang="zh-CN" altLang="en-US" kern="0" dirty="0" smtClean="0">
                <a:solidFill>
                  <a:srgbClr val="FFFF00"/>
                </a:solidFill>
                <a:latin typeface="Arial" pitchFamily="34" charset="0"/>
              </a:rPr>
              <a:t> </a:t>
            </a:r>
            <a:r>
              <a:rPr lang="en-US" altLang="zh-CN" kern="0" dirty="0" smtClean="0">
                <a:solidFill>
                  <a:srgbClr val="FFFF00"/>
                </a:solidFill>
                <a:latin typeface="Arial" pitchFamily="34" charset="0"/>
              </a:rPr>
              <a:t>Hall</a:t>
            </a:r>
          </a:p>
        </p:txBody>
      </p:sp>
      <p:sp>
        <p:nvSpPr>
          <p:cNvPr id="10" name="矩形 9"/>
          <p:cNvSpPr/>
          <p:nvPr/>
        </p:nvSpPr>
        <p:spPr>
          <a:xfrm>
            <a:off x="2057325" y="6488668"/>
            <a:ext cx="3016131"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solidFill>
                  <a:srgbClr val="FFFF00"/>
                </a:solidFill>
                <a:latin typeface="Arial" pitchFamily="34" charset="0"/>
              </a:rPr>
              <a:t>South</a:t>
            </a:r>
            <a:r>
              <a:rPr lang="zh-CN" altLang="en-US" kern="0" dirty="0" smtClean="0">
                <a:solidFill>
                  <a:srgbClr val="FFFF00"/>
                </a:solidFill>
                <a:latin typeface="Arial" pitchFamily="34" charset="0"/>
              </a:rPr>
              <a:t> </a:t>
            </a:r>
            <a:r>
              <a:rPr lang="en-US" altLang="zh-CN" kern="0" dirty="0" smtClean="0">
                <a:solidFill>
                  <a:srgbClr val="FFFF00"/>
                </a:solidFill>
                <a:latin typeface="Arial" pitchFamily="34" charset="0"/>
              </a:rPr>
              <a:t>Instruments</a:t>
            </a:r>
            <a:r>
              <a:rPr lang="zh-CN" altLang="en-US" kern="0" dirty="0" smtClean="0">
                <a:solidFill>
                  <a:srgbClr val="FFFF00"/>
                </a:solidFill>
                <a:latin typeface="Arial" pitchFamily="34" charset="0"/>
              </a:rPr>
              <a:t> </a:t>
            </a:r>
            <a:r>
              <a:rPr lang="en-US" altLang="zh-CN" kern="0" dirty="0" smtClean="0">
                <a:solidFill>
                  <a:srgbClr val="FFFF00"/>
                </a:solidFill>
                <a:latin typeface="Arial" pitchFamily="34" charset="0"/>
              </a:rPr>
              <a:t>Hall</a:t>
            </a:r>
          </a:p>
        </p:txBody>
      </p:sp>
      <p:sp>
        <p:nvSpPr>
          <p:cNvPr id="11" name="矩形 10"/>
          <p:cNvSpPr/>
          <p:nvPr/>
        </p:nvSpPr>
        <p:spPr>
          <a:xfrm>
            <a:off x="2874492" y="2190206"/>
            <a:ext cx="3016131"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solidFill>
                  <a:srgbClr val="FFFF00"/>
                </a:solidFill>
                <a:latin typeface="Arial" pitchFamily="34" charset="0"/>
              </a:rPr>
              <a:t>GPPD</a:t>
            </a:r>
          </a:p>
        </p:txBody>
      </p:sp>
      <p:sp>
        <p:nvSpPr>
          <p:cNvPr id="12" name="矩形 11"/>
          <p:cNvSpPr/>
          <p:nvPr/>
        </p:nvSpPr>
        <p:spPr>
          <a:xfrm>
            <a:off x="1381729" y="4723606"/>
            <a:ext cx="3016131"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solidFill>
                  <a:srgbClr val="FFFF00"/>
                </a:solidFill>
                <a:latin typeface="Arial" pitchFamily="34" charset="0"/>
              </a:rPr>
              <a:t>MR</a:t>
            </a:r>
          </a:p>
        </p:txBody>
      </p:sp>
      <p:sp>
        <p:nvSpPr>
          <p:cNvPr id="13" name="矩形 12"/>
          <p:cNvSpPr/>
          <p:nvPr/>
        </p:nvSpPr>
        <p:spPr>
          <a:xfrm>
            <a:off x="1765029" y="4443097"/>
            <a:ext cx="3016131" cy="369332"/>
          </a:xfrm>
          <a:prstGeom prst="rect">
            <a:avLst/>
          </a:prstGeom>
        </p:spPr>
        <p:txBody>
          <a:bodyPr wrap="square">
            <a:spAutoFit/>
          </a:bodyPr>
          <a:lstStyle/>
          <a:p>
            <a:pPr marL="179387" eaLnBrk="0" fontAlgn="base" hangingPunct="0">
              <a:spcBef>
                <a:spcPts val="600"/>
              </a:spcBef>
              <a:spcAft>
                <a:spcPts val="600"/>
              </a:spcAft>
              <a:buClr>
                <a:prstClr val="black"/>
              </a:buClr>
              <a:defRPr/>
            </a:pPr>
            <a:r>
              <a:rPr lang="en-US" altLang="zh-CN" kern="0" dirty="0" smtClean="0">
                <a:solidFill>
                  <a:srgbClr val="FFFF00"/>
                </a:solidFill>
                <a:latin typeface="Arial" pitchFamily="34" charset="0"/>
              </a:rPr>
              <a:t>SANS</a:t>
            </a:r>
          </a:p>
        </p:txBody>
      </p:sp>
      <p:sp>
        <p:nvSpPr>
          <p:cNvPr id="14" name="Rectangle 8"/>
          <p:cNvSpPr txBox="1">
            <a:spLocks noChangeArrowheads="1"/>
          </p:cNvSpPr>
          <p:nvPr/>
        </p:nvSpPr>
        <p:spPr bwMode="auto">
          <a:xfrm>
            <a:off x="73149" y="142875"/>
            <a:ext cx="5794995"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靶站谱仪安装与冷调试</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30219408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26" name="矩形 2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2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8" name="Rectangle 8"/>
          <p:cNvSpPr txBox="1">
            <a:spLocks noChangeArrowheads="1"/>
          </p:cNvSpPr>
          <p:nvPr/>
        </p:nvSpPr>
        <p:spPr bwMode="auto">
          <a:xfrm>
            <a:off x="-142875" y="142875"/>
            <a:ext cx="3346723" cy="500063"/>
          </a:xfrm>
          <a:prstGeom prst="rect">
            <a:avLst/>
          </a:prstGeom>
          <a:noFill/>
          <a:ln w="9525">
            <a:noFill/>
            <a:miter lim="800000"/>
            <a:headEnd/>
            <a:tailEnd/>
          </a:ln>
        </p:spPr>
        <p:txBody>
          <a:bodyPr anchor="ctr"/>
          <a:lstStyle/>
          <a:p>
            <a:pPr marL="342900" indent="-342900" algn="ctr"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首束中子产生</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29" name="Rectangle 5"/>
          <p:cNvSpPr>
            <a:spLocks noChangeArrowheads="1"/>
          </p:cNvSpPr>
          <p:nvPr/>
        </p:nvSpPr>
        <p:spPr bwMode="auto">
          <a:xfrm>
            <a:off x="179512" y="836712"/>
            <a:ext cx="3714750" cy="5286375"/>
          </a:xfrm>
          <a:prstGeom prst="rect">
            <a:avLst/>
          </a:prstGeom>
          <a:noFill/>
          <a:ln w="9525">
            <a:noFill/>
            <a:miter lim="800000"/>
            <a:headEnd/>
            <a:tailEnd/>
          </a:ln>
        </p:spPr>
        <p:txBody>
          <a:bodyPr/>
          <a:lstStyle/>
          <a:p>
            <a:pPr algn="just" eaLnBrk="1" hangingPunct="1">
              <a:lnSpc>
                <a:spcPct val="120000"/>
              </a:lnSpc>
              <a:spcAft>
                <a:spcPts val="600"/>
              </a:spcAft>
              <a:buClr>
                <a:srgbClr val="000000"/>
              </a:buClr>
              <a:defRPr/>
            </a:pPr>
            <a:r>
              <a:rPr lang="en-US" altLang="zh-CN" sz="2000" b="1" dirty="0">
                <a:ea typeface="+mn-ea"/>
                <a:cs typeface="Arial" pitchFamily="34" charset="0"/>
              </a:rPr>
              <a:t>2017</a:t>
            </a:r>
            <a:r>
              <a:rPr lang="zh-CN" altLang="en-US" sz="2000" b="1" dirty="0">
                <a:ea typeface="+mn-ea"/>
                <a:cs typeface="Arial" pitchFamily="34" charset="0"/>
              </a:rPr>
              <a:t>年</a:t>
            </a:r>
            <a:r>
              <a:rPr lang="en-US" altLang="zh-CN" sz="2000" b="1" dirty="0">
                <a:ea typeface="+mn-ea"/>
                <a:cs typeface="Arial" pitchFamily="34" charset="0"/>
              </a:rPr>
              <a:t>8</a:t>
            </a:r>
            <a:r>
              <a:rPr lang="zh-CN" altLang="en-US" sz="2000" b="1" dirty="0">
                <a:ea typeface="+mn-ea"/>
                <a:cs typeface="Arial" pitchFamily="34" charset="0"/>
              </a:rPr>
              <a:t>月</a:t>
            </a:r>
            <a:r>
              <a:rPr lang="en-US" altLang="zh-CN" sz="2000" b="1" dirty="0">
                <a:ea typeface="+mn-ea"/>
                <a:cs typeface="Arial" pitchFamily="34" charset="0"/>
              </a:rPr>
              <a:t>28</a:t>
            </a:r>
            <a:r>
              <a:rPr lang="zh-CN" altLang="en-US" sz="2000" b="1" dirty="0" smtClean="0">
                <a:ea typeface="+mn-ea"/>
                <a:cs typeface="Arial" pitchFamily="34" charset="0"/>
              </a:rPr>
              <a:t>日</a:t>
            </a:r>
            <a:r>
              <a:rPr lang="en-US" altLang="zh-CN" sz="2000" b="1" dirty="0" smtClean="0">
                <a:ea typeface="+mn-ea"/>
                <a:cs typeface="Arial" pitchFamily="34" charset="0"/>
              </a:rPr>
              <a:t>CSNS</a:t>
            </a:r>
            <a:r>
              <a:rPr lang="zh-CN" altLang="en-US" sz="2000" b="1" dirty="0" smtClean="0">
                <a:ea typeface="+mn-ea"/>
                <a:cs typeface="Arial" pitchFamily="34" charset="0"/>
              </a:rPr>
              <a:t>获得首束中子。</a:t>
            </a:r>
            <a:r>
              <a:rPr lang="zh-CN" altLang="en-US" sz="2000" b="1" dirty="0">
                <a:ea typeface="+mn-ea"/>
                <a:cs typeface="Arial" pitchFamily="34" charset="0"/>
              </a:rPr>
              <a:t>这是工程建设的</a:t>
            </a:r>
            <a:r>
              <a:rPr lang="zh-CN" altLang="en-US" sz="2000" b="1" dirty="0" smtClean="0">
                <a:ea typeface="+mn-ea"/>
                <a:cs typeface="Arial" pitchFamily="34" charset="0"/>
              </a:rPr>
              <a:t>重大里程碑，</a:t>
            </a:r>
            <a:r>
              <a:rPr lang="zh-CN" altLang="zh-CN" sz="2000" b="1" dirty="0" smtClean="0"/>
              <a:t>质子束</a:t>
            </a:r>
            <a:r>
              <a:rPr lang="zh-CN" altLang="zh-CN" sz="2000" b="1" dirty="0"/>
              <a:t>流在</a:t>
            </a:r>
            <a:r>
              <a:rPr lang="zh-CN" altLang="en-US" sz="2000" b="1" dirty="0"/>
              <a:t>五个不同的</a:t>
            </a:r>
            <a:r>
              <a:rPr lang="zh-CN" altLang="zh-CN" sz="2000" b="1" dirty="0"/>
              <a:t>流强下均一次打靶成功，</a:t>
            </a:r>
            <a:r>
              <a:rPr lang="zh-CN" altLang="en-US" sz="2000" b="1" dirty="0"/>
              <a:t>测</a:t>
            </a:r>
            <a:r>
              <a:rPr lang="zh-CN" altLang="en-US" sz="2000" b="1" dirty="0" smtClean="0"/>
              <a:t>得的中子能谱符合预期，</a:t>
            </a:r>
            <a:r>
              <a:rPr lang="zh-CN" altLang="en-US" sz="2000" b="1" dirty="0"/>
              <a:t>充分证</a:t>
            </a:r>
            <a:r>
              <a:rPr lang="zh-CN" altLang="zh-CN" sz="2000" b="1" dirty="0"/>
              <a:t>明</a:t>
            </a:r>
            <a:r>
              <a:rPr lang="zh-CN" altLang="en-US" sz="2000" b="1" dirty="0"/>
              <a:t>了</a:t>
            </a:r>
            <a:r>
              <a:rPr lang="zh-CN" altLang="zh-CN" sz="2000" b="1" dirty="0"/>
              <a:t>加速器和靶站设计科学合理，设备</a:t>
            </a:r>
            <a:r>
              <a:rPr lang="zh-CN" altLang="en-US" sz="2000" b="1" dirty="0"/>
              <a:t>研</a:t>
            </a:r>
            <a:r>
              <a:rPr lang="zh-CN" altLang="zh-CN" sz="2000" b="1" dirty="0"/>
              <a:t>制与安装调试的高质量和高可靠性</a:t>
            </a:r>
            <a:r>
              <a:rPr lang="zh-CN" altLang="en-US" sz="2000" b="1" dirty="0" smtClean="0">
                <a:ea typeface="+mn-ea"/>
                <a:cs typeface="Arial" pitchFamily="34" charset="0"/>
              </a:rPr>
              <a:t>。</a:t>
            </a:r>
            <a:endParaRPr lang="zh-CN" altLang="en-US" sz="2000" b="1" dirty="0">
              <a:ea typeface="+mn-ea"/>
              <a:cs typeface="Arial" pitchFamily="34" charset="0"/>
            </a:endParaRPr>
          </a:p>
          <a:p>
            <a:pPr algn="just" eaLnBrk="1" hangingPunct="1">
              <a:lnSpc>
                <a:spcPct val="120000"/>
              </a:lnSpc>
              <a:spcAft>
                <a:spcPts val="600"/>
              </a:spcAft>
              <a:buClr>
                <a:srgbClr val="000000"/>
              </a:buClr>
              <a:defRPr/>
            </a:pPr>
            <a:endParaRPr lang="en-US" altLang="zh-CN" sz="2000" b="1" dirty="0">
              <a:latin typeface="楷体" pitchFamily="49" charset="-122"/>
              <a:ea typeface="楷体" pitchFamily="49" charset="-122"/>
              <a:cs typeface="Arial" pitchFamily="34" charset="0"/>
            </a:endParaRPr>
          </a:p>
        </p:txBody>
      </p:sp>
      <p:pic>
        <p:nvPicPr>
          <p:cNvPr id="8200" name="Picture 2" descr="http://www.ihep.cas.cn/xwdt/gnxw/2017/201708/W020170901329757553965.jpg"/>
          <p:cNvPicPr>
            <a:picLocks noChangeAspect="1" noChangeArrowheads="1"/>
          </p:cNvPicPr>
          <p:nvPr/>
        </p:nvPicPr>
        <p:blipFill>
          <a:blip r:embed="rId3" cstate="screen"/>
          <a:srcRect/>
          <a:stretch>
            <a:fillRect/>
          </a:stretch>
        </p:blipFill>
        <p:spPr bwMode="auto">
          <a:xfrm>
            <a:off x="4107879" y="3501008"/>
            <a:ext cx="5000625" cy="3333750"/>
          </a:xfrm>
          <a:prstGeom prst="rect">
            <a:avLst/>
          </a:prstGeom>
          <a:noFill/>
          <a:ln w="9525">
            <a:noFill/>
            <a:miter lim="800000"/>
            <a:headEnd/>
            <a:tailEnd/>
          </a:ln>
        </p:spPr>
      </p:pic>
      <p:pic>
        <p:nvPicPr>
          <p:cNvPr id="8201" name="Picture 6" descr="http://www.ihep.cas.cn/xwdt/gnxw/2017/201708/W020170901329757549530.jpg"/>
          <p:cNvPicPr>
            <a:picLocks noChangeAspect="1" noChangeArrowheads="1"/>
          </p:cNvPicPr>
          <p:nvPr/>
        </p:nvPicPr>
        <p:blipFill>
          <a:blip r:embed="rId4" cstate="screen"/>
          <a:srcRect/>
          <a:stretch>
            <a:fillRect/>
          </a:stretch>
        </p:blipFill>
        <p:spPr bwMode="auto">
          <a:xfrm>
            <a:off x="3929063" y="839341"/>
            <a:ext cx="5214937" cy="2733675"/>
          </a:xfrm>
          <a:prstGeom prst="rect">
            <a:avLst/>
          </a:prstGeom>
          <a:noFill/>
          <a:ln w="9525">
            <a:noFill/>
            <a:miter lim="800000"/>
            <a:headEnd/>
            <a:tailEnd/>
          </a:ln>
        </p:spPr>
      </p:pic>
      <p:pic>
        <p:nvPicPr>
          <p:cNvPr id="10" name="图片 9" descr="first day dat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95780"/>
            <a:ext cx="3923928" cy="2773580"/>
          </a:xfrm>
          <a:prstGeom prst="rect">
            <a:avLst/>
          </a:prstGeom>
        </p:spPr>
      </p:pic>
    </p:spTree>
    <p:extLst>
      <p:ext uri="{BB962C8B-B14F-4D97-AF65-F5344CB8AC3E}">
        <p14:creationId xmlns:p14="http://schemas.microsoft.com/office/powerpoint/2010/main" val="419593609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prstDash val="dash"/>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2">
            <a:lumMod val="60000"/>
            <a:lumOff val="40000"/>
          </a:schemeClr>
        </a:solidFill>
      </a:spPr>
      <a:bodyPr wrap="square">
        <a:noAutofit/>
      </a:bodyPr>
      <a:lstStyle>
        <a:defPPr algn="just">
          <a:lnSpc>
            <a:spcPct val="110000"/>
          </a:lnSpc>
          <a:spcBef>
            <a:spcPts val="0"/>
          </a:spcBef>
          <a:spcAft>
            <a:spcPts val="600"/>
          </a:spcAft>
          <a:buClr>
            <a:schemeClr val="tx1"/>
          </a:buClr>
          <a:defRPr sz="2000" b="1" dirty="0">
            <a:solidFill>
              <a:schemeClr val="bg1"/>
            </a:solidFill>
            <a:latin typeface="Times New Roman" pitchFamily="18" charset="0"/>
            <a:ea typeface="微软雅黑" panose="020B0503020204020204" pitchFamily="34" charset="-122"/>
            <a:cs typeface="Times New Roman" pitchFamily="18" charset="0"/>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49792</TotalTime>
  <Words>3369</Words>
  <Application>Microsoft Macintosh PowerPoint</Application>
  <PresentationFormat>全屏显示(4:3)</PresentationFormat>
  <Paragraphs>710</Paragraphs>
  <Slides>53</Slides>
  <Notes>8</Notes>
  <HiddenSlides>0</HiddenSlides>
  <MMClips>0</MMClips>
  <ScaleCrop>false</ScaleCrop>
  <HeadingPairs>
    <vt:vector size="4" baseType="variant">
      <vt:variant>
        <vt:lpstr>主题</vt:lpstr>
      </vt:variant>
      <vt:variant>
        <vt:i4>1</vt:i4>
      </vt:variant>
      <vt:variant>
        <vt:lpstr>幻灯片标题</vt:lpstr>
      </vt:variant>
      <vt:variant>
        <vt:i4>53</vt:i4>
      </vt:variant>
    </vt:vector>
  </HeadingPairs>
  <TitlesOfParts>
    <vt:vector size="54" baseType="lpstr">
      <vt:lpstr>Office 主题</vt:lpstr>
      <vt:lpstr> CSNS靶站谱仪调试运行及实验总结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1.  与东莞理工学院和香港城市大学合作建设“多物理谱仪”   2.  与南方科技大学合作建设“高压谱仪”   3.  与工信部五所合作建设“大气中子辐照谱仪”   4.  与东莞材料基因研究院合作建设“工程材料谱仪”   5.  与北京大学深圳研究院合作建设“高分辨中子衍射仪”</vt:lpstr>
      <vt:lpstr>PowerPoint 演示文稿</vt:lpstr>
      <vt:lpstr>PowerPoint 演示文稿</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Tianjiao Liang</cp:lastModifiedBy>
  <cp:revision>2350</cp:revision>
  <dcterms:created xsi:type="dcterms:W3CDTF">2011-02-21T08:42:51Z</dcterms:created>
  <dcterms:modified xsi:type="dcterms:W3CDTF">2018-09-11T01:44:52Z</dcterms:modified>
</cp:coreProperties>
</file>