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77"/>
  </p:notesMasterIdLst>
  <p:sldIdLst>
    <p:sldId id="256" r:id="rId3"/>
    <p:sldId id="257" r:id="rId4"/>
    <p:sldId id="258" r:id="rId5"/>
    <p:sldId id="357" r:id="rId6"/>
    <p:sldId id="263" r:id="rId7"/>
    <p:sldId id="267" r:id="rId8"/>
    <p:sldId id="270" r:id="rId9"/>
    <p:sldId id="273" r:id="rId10"/>
    <p:sldId id="274"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383" r:id="rId37"/>
    <p:sldId id="384" r:id="rId38"/>
    <p:sldId id="385" r:id="rId39"/>
    <p:sldId id="386" r:id="rId40"/>
    <p:sldId id="275" r:id="rId41"/>
    <p:sldId id="269" r:id="rId42"/>
    <p:sldId id="389" r:id="rId43"/>
    <p:sldId id="281" r:id="rId44"/>
    <p:sldId id="414" r:id="rId45"/>
    <p:sldId id="347" r:id="rId46"/>
    <p:sldId id="390" r:id="rId47"/>
    <p:sldId id="348" r:id="rId48"/>
    <p:sldId id="350" r:id="rId49"/>
    <p:sldId id="287" r:id="rId50"/>
    <p:sldId id="342" r:id="rId51"/>
    <p:sldId id="411" r:id="rId52"/>
    <p:sldId id="404" r:id="rId53"/>
    <p:sldId id="412" r:id="rId54"/>
    <p:sldId id="406" r:id="rId55"/>
    <p:sldId id="407" r:id="rId56"/>
    <p:sldId id="408" r:id="rId57"/>
    <p:sldId id="413" r:id="rId58"/>
    <p:sldId id="410" r:id="rId59"/>
    <p:sldId id="288" r:id="rId60"/>
    <p:sldId id="391" r:id="rId61"/>
    <p:sldId id="392" r:id="rId62"/>
    <p:sldId id="393" r:id="rId63"/>
    <p:sldId id="394" r:id="rId64"/>
    <p:sldId id="395" r:id="rId65"/>
    <p:sldId id="415" r:id="rId66"/>
    <p:sldId id="397" r:id="rId67"/>
    <p:sldId id="398" r:id="rId68"/>
    <p:sldId id="399" r:id="rId69"/>
    <p:sldId id="400" r:id="rId70"/>
    <p:sldId id="416" r:id="rId71"/>
    <p:sldId id="417" r:id="rId72"/>
    <p:sldId id="316" r:id="rId73"/>
    <p:sldId id="317" r:id="rId74"/>
    <p:sldId id="321" r:id="rId75"/>
    <p:sldId id="324" r:id="rId76"/>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89" autoAdjust="0"/>
    <p:restoredTop sz="94660"/>
  </p:normalViewPr>
  <p:slideViewPr>
    <p:cSldViewPr snapToGrid="0">
      <p:cViewPr varScale="1">
        <p:scale>
          <a:sx n="103" d="100"/>
          <a:sy n="103" d="100"/>
        </p:scale>
        <p:origin x="200" y="2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E:\HEPS\&#25903;&#26550;I&#22411;&#35843;&#35797;&#25991;&#20214;\&#20986;&#21378;&#27979;&#35797;&#32467;&#26524;\&#25903;&#26550;&#35843;&#35797;&#32467;&#26524;-&#20998;&#36776;&#29575;&#34917;&#27979;-&#20219;&#24847;&#20301;&#32622;&#31934;&#24230;201707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'[支架调试结果-分辨率补测-任意位置精度20170705.xlsx]Sheet1'!$A$3</c:f>
              <c:strCache>
                <c:ptCount val="1"/>
                <c:pt idx="0">
                  <c:v>X</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'[支架调试结果-分辨率补测-任意位置精度20170705.xlsx]Sheet1'!$B$3:$K$3</c:f>
              <c:numCache>
                <c:formatCode>General</c:formatCode>
                <c:ptCount val="10"/>
                <c:pt idx="0">
                  <c:v>0.793499999999892</c:v>
                </c:pt>
                <c:pt idx="1">
                  <c:v>0.931499999999641</c:v>
                </c:pt>
                <c:pt idx="2">
                  <c:v>0.989000000000129</c:v>
                </c:pt>
                <c:pt idx="3">
                  <c:v>0.966000000000023</c:v>
                </c:pt>
                <c:pt idx="4">
                  <c:v>1.023500000000066</c:v>
                </c:pt>
                <c:pt idx="5">
                  <c:v>0.850999999999935</c:v>
                </c:pt>
                <c:pt idx="6">
                  <c:v>1.069500000000279</c:v>
                </c:pt>
                <c:pt idx="7">
                  <c:v>0.965999999999579</c:v>
                </c:pt>
                <c:pt idx="8">
                  <c:v>0.86250000000021</c:v>
                </c:pt>
                <c:pt idx="9">
                  <c:v>1.058000000000004</c:v>
                </c:pt>
              </c:numCache>
            </c:numRef>
          </c:val>
          <c:smooth val="0"/>
        </c:ser>
        <c:ser>
          <c:idx val="1"/>
          <c:order val="1"/>
          <c:tx>
            <c:strRef>
              <c:f>'[支架调试结果-分辨率补测-任意位置精度20170705.xlsx]Sheet1'!$A$4</c:f>
              <c:strCache>
                <c:ptCount val="1"/>
                <c:pt idx="0">
                  <c:v>Y</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'[支架调试结果-分辨率补测-任意位置精度20170705.xlsx]Sheet1'!$B$4:$K$4</c:f>
              <c:numCache>
                <c:formatCode>General</c:formatCode>
                <c:ptCount val="10"/>
                <c:pt idx="0">
                  <c:v>0.920000000000002</c:v>
                </c:pt>
                <c:pt idx="1">
                  <c:v>0.914249999999997</c:v>
                </c:pt>
                <c:pt idx="2">
                  <c:v>1.017750000000002</c:v>
                </c:pt>
                <c:pt idx="3">
                  <c:v>1.07525</c:v>
                </c:pt>
                <c:pt idx="4">
                  <c:v>0.8625</c:v>
                </c:pt>
                <c:pt idx="5">
                  <c:v>1.081</c:v>
                </c:pt>
                <c:pt idx="6">
                  <c:v>1.08675</c:v>
                </c:pt>
                <c:pt idx="7">
                  <c:v>1.047499999999999</c:v>
                </c:pt>
                <c:pt idx="8">
                  <c:v>1.03425</c:v>
                </c:pt>
                <c:pt idx="9">
                  <c:v>0.96575</c:v>
                </c:pt>
              </c:numCache>
            </c:numRef>
          </c:val>
          <c:smooth val="0"/>
        </c:ser>
        <c:ser>
          <c:idx val="2"/>
          <c:order val="2"/>
          <c:tx>
            <c:strRef>
              <c:f>'[支架调试结果-分辨率补测-任意位置精度20170705.xlsx]Sheet1'!$A$5</c:f>
              <c:strCache>
                <c:ptCount val="1"/>
                <c:pt idx="0">
                  <c:v>Z</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'[支架调试结果-分辨率补测-任意位置精度20170705.xlsx]Sheet1'!$B$5:$K$5</c:f>
              <c:numCache>
                <c:formatCode>General</c:formatCode>
                <c:ptCount val="10"/>
                <c:pt idx="0">
                  <c:v>1.117500000000091</c:v>
                </c:pt>
                <c:pt idx="1">
                  <c:v>1.07900000000001</c:v>
                </c:pt>
                <c:pt idx="2">
                  <c:v>0.965999999999898</c:v>
                </c:pt>
                <c:pt idx="3">
                  <c:v>0.962500000000075</c:v>
                </c:pt>
                <c:pt idx="4">
                  <c:v>1.061499999999882</c:v>
                </c:pt>
                <c:pt idx="5">
                  <c:v>0.950500000000007</c:v>
                </c:pt>
                <c:pt idx="6">
                  <c:v>1.022000000000051</c:v>
                </c:pt>
                <c:pt idx="7">
                  <c:v>1.049999999999953</c:v>
                </c:pt>
                <c:pt idx="8">
                  <c:v>0.900000000000054</c:v>
                </c:pt>
                <c:pt idx="9">
                  <c:v>1.149999999999942</c:v>
                </c:pt>
              </c:numCache>
            </c:numRef>
          </c:val>
          <c:smooth val="0"/>
        </c:ser>
        <c:ser>
          <c:idx val="3"/>
          <c:order val="3"/>
          <c:tx>
            <c:strRef>
              <c:f>'[支架调试结果-分辨率补测-任意位置精度20170705.xlsx]Sheet1'!$A$6</c:f>
              <c:strCache>
                <c:ptCount val="1"/>
                <c:pt idx="0">
                  <c:v>X-Y耦合</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'[支架调试结果-分辨率补测-任意位置精度20170705.xlsx]Sheet1'!$B$6:$K$6</c:f>
              <c:numCache>
                <c:formatCode>General</c:formatCode>
                <c:ptCount val="10"/>
                <c:pt idx="0">
                  <c:v>-0.0574999999999986</c:v>
                </c:pt>
                <c:pt idx="1">
                  <c:v>-0.00575000000000055</c:v>
                </c:pt>
                <c:pt idx="2">
                  <c:v>-0.0229999999999987</c:v>
                </c:pt>
                <c:pt idx="3">
                  <c:v>-0.0517500000000015</c:v>
                </c:pt>
                <c:pt idx="4">
                  <c:v>0.0690000000000009</c:v>
                </c:pt>
                <c:pt idx="5">
                  <c:v>-0.0920000000000005</c:v>
                </c:pt>
                <c:pt idx="6">
                  <c:v>0.0464999999999997</c:v>
                </c:pt>
                <c:pt idx="7">
                  <c:v>0.016749999999999</c:v>
                </c:pt>
                <c:pt idx="8">
                  <c:v>-0.00574999999999925</c:v>
                </c:pt>
                <c:pt idx="9">
                  <c:v>0.0575000000000003</c:v>
                </c:pt>
              </c:numCache>
            </c:numRef>
          </c:val>
          <c:smooth val="0"/>
        </c:ser>
        <c:ser>
          <c:idx val="4"/>
          <c:order val="4"/>
          <c:tx>
            <c:strRef>
              <c:f>'[支架调试结果-分辨率补测-任意位置精度20170705.xlsx]Sheet1'!$A$7</c:f>
              <c:strCache>
                <c:ptCount val="1"/>
                <c:pt idx="0">
                  <c:v>X-Z耦合</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'[支架调试结果-分辨率补测-任意位置精度20170705.xlsx]Sheet1'!$B$7:$K$7</c:f>
              <c:numCache>
                <c:formatCode>General</c:formatCode>
                <c:ptCount val="10"/>
                <c:pt idx="0">
                  <c:v>-0.0574999999999986</c:v>
                </c:pt>
                <c:pt idx="1">
                  <c:v>0.0804999999999973</c:v>
                </c:pt>
                <c:pt idx="2">
                  <c:v>0.0</c:v>
                </c:pt>
                <c:pt idx="3">
                  <c:v>-0.0114999999999976</c:v>
                </c:pt>
                <c:pt idx="4">
                  <c:v>0.0919999999999984</c:v>
                </c:pt>
                <c:pt idx="5">
                  <c:v>0.0</c:v>
                </c:pt>
                <c:pt idx="6">
                  <c:v>0.0115000000000011</c:v>
                </c:pt>
                <c:pt idx="7">
                  <c:v>0.0344999999999963</c:v>
                </c:pt>
                <c:pt idx="8">
                  <c:v>-0.0919999999999949</c:v>
                </c:pt>
                <c:pt idx="9">
                  <c:v>0.0344999999999963</c:v>
                </c:pt>
              </c:numCache>
            </c:numRef>
          </c:val>
          <c:smooth val="0"/>
        </c:ser>
        <c:ser>
          <c:idx val="5"/>
          <c:order val="5"/>
          <c:tx>
            <c:strRef>
              <c:f>'[支架调试结果-分辨率补测-任意位置精度20170705.xlsx]Sheet1'!$A$8</c:f>
              <c:strCache>
                <c:ptCount val="1"/>
                <c:pt idx="0">
                  <c:v>Y-X耦合</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'[支架调试结果-分辨率补测-任意位置精度20170705.xlsx]Sheet1'!$B$8:$K$8</c:f>
              <c:numCache>
                <c:formatCode>General</c:formatCode>
                <c:ptCount val="10"/>
                <c:pt idx="0">
                  <c:v>0.114515337412788</c:v>
                </c:pt>
                <c:pt idx="1">
                  <c:v>0.171406368766375</c:v>
                </c:pt>
                <c:pt idx="2">
                  <c:v>0.104488368987158</c:v>
                </c:pt>
                <c:pt idx="3">
                  <c:v>0.00307431006284066</c:v>
                </c:pt>
                <c:pt idx="4">
                  <c:v>0.067529595662231</c:v>
                </c:pt>
                <c:pt idx="5">
                  <c:v>0.111474435035624</c:v>
                </c:pt>
                <c:pt idx="6">
                  <c:v>0.0156414694250574</c:v>
                </c:pt>
                <c:pt idx="7">
                  <c:v>-0.0271314685014222</c:v>
                </c:pt>
                <c:pt idx="8">
                  <c:v>-0.0107986788209786</c:v>
                </c:pt>
                <c:pt idx="9">
                  <c:v>0.0932290617933997</c:v>
                </c:pt>
              </c:numCache>
            </c:numRef>
          </c:val>
          <c:smooth val="0"/>
        </c:ser>
        <c:ser>
          <c:idx val="6"/>
          <c:order val="6"/>
          <c:tx>
            <c:strRef>
              <c:f>'[支架调试结果-分辨率补测-任意位置精度20170705.xlsx]Sheet1'!$A$9</c:f>
              <c:strCache>
                <c:ptCount val="1"/>
                <c:pt idx="0">
                  <c:v>Y-Z耦合</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val>
            <c:numRef>
              <c:f>'[支架调试结果-分辨率补测-任意位置精度20170705.xlsx]Sheet1'!$B$9:$K$9</c:f>
              <c:numCache>
                <c:formatCode>General</c:formatCode>
                <c:ptCount val="10"/>
                <c:pt idx="0">
                  <c:v>-0.0750325190169249</c:v>
                </c:pt>
                <c:pt idx="1">
                  <c:v>-0.157532122797806</c:v>
                </c:pt>
                <c:pt idx="2">
                  <c:v>-0.0276222683395595</c:v>
                </c:pt>
                <c:pt idx="3">
                  <c:v>-0.0888886104949393</c:v>
                </c:pt>
                <c:pt idx="4">
                  <c:v>-0.0827329021622762</c:v>
                </c:pt>
                <c:pt idx="5">
                  <c:v>-0.0966535770424617</c:v>
                </c:pt>
                <c:pt idx="6">
                  <c:v>-0.0789960441036358</c:v>
                </c:pt>
                <c:pt idx="7">
                  <c:v>-0.156740488430988</c:v>
                </c:pt>
                <c:pt idx="8">
                  <c:v>-0.110797400494462</c:v>
                </c:pt>
                <c:pt idx="9">
                  <c:v>-0.0261723111720888</c:v>
                </c:pt>
              </c:numCache>
            </c:numRef>
          </c:val>
          <c:smooth val="0"/>
        </c:ser>
        <c:ser>
          <c:idx val="7"/>
          <c:order val="7"/>
          <c:tx>
            <c:strRef>
              <c:f>'[支架调试结果-分辨率补测-任意位置精度20170705.xlsx]Sheet1'!$A$10</c:f>
              <c:strCache>
                <c:ptCount val="1"/>
                <c:pt idx="0">
                  <c:v>Z-X耦合</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f>'[支架调试结果-分辨率补测-任意位置精度20170705.xlsx]Sheet1'!$B$10:$K$10</c:f>
              <c:numCache>
                <c:formatCode>General</c:formatCode>
                <c:ptCount val="10"/>
                <c:pt idx="0">
                  <c:v>-0.0279999999999998</c:v>
                </c:pt>
                <c:pt idx="1">
                  <c:v>-0.023</c:v>
                </c:pt>
                <c:pt idx="2">
                  <c:v>0.046</c:v>
                </c:pt>
                <c:pt idx="3">
                  <c:v>-0.023</c:v>
                </c:pt>
                <c:pt idx="4">
                  <c:v>0.0179999999999998</c:v>
                </c:pt>
                <c:pt idx="5">
                  <c:v>0.0</c:v>
                </c:pt>
                <c:pt idx="6">
                  <c:v>0.0</c:v>
                </c:pt>
                <c:pt idx="7">
                  <c:v>-0.0999999999999999</c:v>
                </c:pt>
                <c:pt idx="8">
                  <c:v>0.0999999999999999</c:v>
                </c:pt>
                <c:pt idx="9">
                  <c:v>-0.0999999999999999</c:v>
                </c:pt>
              </c:numCache>
            </c:numRef>
          </c:val>
          <c:smooth val="0"/>
        </c:ser>
        <c:ser>
          <c:idx val="8"/>
          <c:order val="8"/>
          <c:tx>
            <c:strRef>
              <c:f>'[支架调试结果-分辨率补测-任意位置精度20170705.xlsx]Sheet1'!$A$11</c:f>
              <c:strCache>
                <c:ptCount val="1"/>
                <c:pt idx="0">
                  <c:v>Z-Y耦合</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val>
            <c:numRef>
              <c:f>'[支架调试结果-分辨率补测-任意位置精度20170705.xlsx]Sheet1'!$B$11:$K$11</c:f>
              <c:numCache>
                <c:formatCode>General</c:formatCode>
                <c:ptCount val="10"/>
                <c:pt idx="0">
                  <c:v>-0.106500000000009</c:v>
                </c:pt>
                <c:pt idx="1">
                  <c:v>-0.03000000000003</c:v>
                </c:pt>
                <c:pt idx="2">
                  <c:v>-0.0390000000000668</c:v>
                </c:pt>
                <c:pt idx="3">
                  <c:v>0.0184999999999769</c:v>
                </c:pt>
                <c:pt idx="4">
                  <c:v>-0.049999999999939</c:v>
                </c:pt>
                <c:pt idx="5">
                  <c:v>0.0744999999999219</c:v>
                </c:pt>
                <c:pt idx="6">
                  <c:v>-0.0244999999999829</c:v>
                </c:pt>
                <c:pt idx="7">
                  <c:v>-0.0944999999999974</c:v>
                </c:pt>
                <c:pt idx="8">
                  <c:v>-0.00549999999999163</c:v>
                </c:pt>
                <c:pt idx="9">
                  <c:v>-0.0249999999999972</c:v>
                </c:pt>
              </c:numCache>
            </c:numRef>
          </c:val>
          <c:smooth val="0"/>
        </c:ser>
        <c:dLbls>
          <c:showLegendKey val="0"/>
          <c:showVal val="0"/>
          <c:showCatName val="0"/>
          <c:showSerName val="0"/>
          <c:showPercent val="0"/>
          <c:showBubbleSize val="0"/>
        </c:dLbls>
        <c:marker val="1"/>
        <c:smooth val="0"/>
        <c:axId val="-2138266032"/>
        <c:axId val="-2125216336"/>
      </c:lineChart>
      <c:catAx>
        <c:axId val="-21382660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5216336"/>
        <c:crosses val="autoZero"/>
        <c:auto val="1"/>
        <c:lblAlgn val="ctr"/>
        <c:lblOffset val="100"/>
        <c:noMultiLvlLbl val="0"/>
      </c:catAx>
      <c:valAx>
        <c:axId val="-212521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8266032"/>
        <c:crosses val="autoZero"/>
        <c:crossBetween val="between"/>
      </c:valAx>
      <c:spPr>
        <a:noFill/>
        <a:ln>
          <a:noFill/>
        </a:ln>
        <a:effectLst/>
      </c:spPr>
    </c:plotArea>
    <c:legend>
      <c:legendPos val="b"/>
      <c:layout>
        <c:manualLayout>
          <c:xMode val="edge"/>
          <c:yMode val="edge"/>
          <c:x val="0.175545878618802"/>
          <c:y val="0.602968948312216"/>
          <c:w val="0.648907926246803"/>
          <c:h val="0.339412403208043"/>
        </c:manualLayout>
      </c:layout>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solid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 Id="rId2"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B12B1D-41A8-4B57-A766-BCB21567ECAD}" type="datetimeFigureOut">
              <a:rPr lang="zh-CN" altLang="en-US" smtClean="0"/>
              <a:t>2018/9/10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271A-8E1B-4902-9C48-8AA273337A87}" type="slidenum">
              <a:rPr lang="zh-CN" altLang="en-US" smtClean="0"/>
              <a:t>‹#›</a:t>
            </a:fld>
            <a:endParaRPr lang="zh-CN" altLang="en-US"/>
          </a:p>
        </p:txBody>
      </p:sp>
    </p:spTree>
    <p:extLst>
      <p:ext uri="{BB962C8B-B14F-4D97-AF65-F5344CB8AC3E}">
        <p14:creationId xmlns:p14="http://schemas.microsoft.com/office/powerpoint/2010/main" val="212947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完成未来光源高精度稳流电源的研制，该样机嵌入了电源的核心部件之一即自主研制的第二代电源数字控制器，长期稳定度优于</a:t>
            </a:r>
            <a:r>
              <a:rPr lang="en-US" altLang="zh-CN" dirty="0" smtClean="0"/>
              <a:t>10ppm</a:t>
            </a:r>
            <a:r>
              <a:rPr lang="zh-CN" altLang="en-US" dirty="0" smtClean="0"/>
              <a:t>。电源的另一核心部件</a:t>
            </a:r>
            <a:r>
              <a:rPr lang="en-US" altLang="zh-CN" dirty="0" smtClean="0"/>
              <a:t>DCCT</a:t>
            </a:r>
            <a:r>
              <a:rPr lang="zh-CN" altLang="en-US" dirty="0" smtClean="0"/>
              <a:t>，完成</a:t>
            </a:r>
            <a:r>
              <a:rPr lang="en-US" altLang="zh-CN" dirty="0" smtClean="0"/>
              <a:t>300A</a:t>
            </a:r>
            <a:r>
              <a:rPr lang="zh-CN" altLang="en-US" dirty="0" smtClean="0"/>
              <a:t>的研制并在</a:t>
            </a:r>
            <a:r>
              <a:rPr lang="en-US" altLang="zh-CN" dirty="0" smtClean="0"/>
              <a:t>BII</a:t>
            </a:r>
            <a:r>
              <a:rPr lang="zh-CN" altLang="en-US" dirty="0" smtClean="0"/>
              <a:t>电源上进行了验证，正在进行长期烤机。电流的测量和校准平台已经进行了</a:t>
            </a:r>
            <a:r>
              <a:rPr lang="en-US" altLang="zh-CN" dirty="0" smtClean="0"/>
              <a:t>ppm</a:t>
            </a:r>
            <a:r>
              <a:rPr lang="zh-CN" altLang="en-US" dirty="0" smtClean="0"/>
              <a:t>即负</a:t>
            </a:r>
            <a:r>
              <a:rPr lang="en-US" altLang="zh-CN" dirty="0" smtClean="0"/>
              <a:t>6</a:t>
            </a:r>
            <a:r>
              <a:rPr lang="zh-CN" altLang="en-US" dirty="0" smtClean="0"/>
              <a:t>量级的校准验证，为未来光源电流的准确性提供基础保障。</a:t>
            </a:r>
            <a:endParaRPr lang="zh-CN" altLang="en-US" dirty="0"/>
          </a:p>
        </p:txBody>
      </p:sp>
      <p:sp>
        <p:nvSpPr>
          <p:cNvPr id="4" name="灯片编号占位符 3"/>
          <p:cNvSpPr>
            <a:spLocks noGrp="1"/>
          </p:cNvSpPr>
          <p:nvPr>
            <p:ph type="sldNum" sz="quarter" idx="10"/>
          </p:nvPr>
        </p:nvSpPr>
        <p:spPr/>
        <p:txBody>
          <a:bodyPr/>
          <a:lstStyle/>
          <a:p>
            <a:fld id="{6CCD1008-C9D7-408F-8B3D-9BB56FED1AC0}"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75929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完成未来光源高精度稳流电源的研制，该样机嵌入了电源的核心部件之一即自主研制的第二代电源数字控制器，长期稳定度优于</a:t>
            </a:r>
            <a:r>
              <a:rPr lang="en-US" altLang="zh-CN" dirty="0" smtClean="0"/>
              <a:t>10ppm</a:t>
            </a:r>
            <a:r>
              <a:rPr lang="zh-CN" altLang="en-US" dirty="0" smtClean="0"/>
              <a:t>。电源的另一核心部件</a:t>
            </a:r>
            <a:r>
              <a:rPr lang="en-US" altLang="zh-CN" dirty="0" smtClean="0"/>
              <a:t>DCCT</a:t>
            </a:r>
            <a:r>
              <a:rPr lang="zh-CN" altLang="en-US" dirty="0" smtClean="0"/>
              <a:t>，完成</a:t>
            </a:r>
            <a:r>
              <a:rPr lang="en-US" altLang="zh-CN" dirty="0" smtClean="0"/>
              <a:t>300A</a:t>
            </a:r>
            <a:r>
              <a:rPr lang="zh-CN" altLang="en-US" dirty="0" smtClean="0"/>
              <a:t>的研制并在</a:t>
            </a:r>
            <a:r>
              <a:rPr lang="en-US" altLang="zh-CN" dirty="0" smtClean="0"/>
              <a:t>BII</a:t>
            </a:r>
            <a:r>
              <a:rPr lang="zh-CN" altLang="en-US" dirty="0" smtClean="0"/>
              <a:t>电源上进行了验证，正在进行长期烤机。电流的测量和校准平台已经进行了</a:t>
            </a:r>
            <a:r>
              <a:rPr lang="en-US" altLang="zh-CN" dirty="0" smtClean="0"/>
              <a:t>ppm</a:t>
            </a:r>
            <a:r>
              <a:rPr lang="zh-CN" altLang="en-US" dirty="0" smtClean="0"/>
              <a:t>即负</a:t>
            </a:r>
            <a:r>
              <a:rPr lang="en-US" altLang="zh-CN" dirty="0" smtClean="0"/>
              <a:t>6</a:t>
            </a:r>
            <a:r>
              <a:rPr lang="zh-CN" altLang="en-US" dirty="0" smtClean="0"/>
              <a:t>量级的校准验证，为未来光源电流的准确性提供基础保障。</a:t>
            </a:r>
            <a:endParaRPr lang="zh-CN" altLang="en-US" dirty="0"/>
          </a:p>
        </p:txBody>
      </p:sp>
      <p:sp>
        <p:nvSpPr>
          <p:cNvPr id="4" name="灯片编号占位符 3"/>
          <p:cNvSpPr>
            <a:spLocks noGrp="1"/>
          </p:cNvSpPr>
          <p:nvPr>
            <p:ph type="sldNum" sz="quarter" idx="10"/>
          </p:nvPr>
        </p:nvSpPr>
        <p:spPr/>
        <p:txBody>
          <a:bodyPr/>
          <a:lstStyle/>
          <a:p>
            <a:fld id="{6CCD1008-C9D7-408F-8B3D-9BB56FED1AC0}"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95008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CEF5315-3BB2-4D47-A8D3-81C7F4C7B386}"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56489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4349CB7-2CC2-4CA5-80CF-D7686F21B00B}"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28083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3188"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CC41413-45F6-4F70-9DD9-E95ECA47273B}" type="slidenum">
              <a:rPr lang="zh-CN" altLang="en-US" smtClean="0">
                <a:solidFill>
                  <a:prstClr val="black"/>
                </a:solidFill>
              </a:rPr>
              <a:pPr/>
              <a:t>42</a:t>
            </a:fld>
            <a:endParaRPr lang="zh-CN" altLang="en-US" smtClean="0">
              <a:solidFill>
                <a:prstClr val="black"/>
              </a:solidFill>
            </a:endParaRPr>
          </a:p>
        </p:txBody>
      </p:sp>
    </p:spTree>
    <p:extLst>
      <p:ext uri="{BB962C8B-B14F-4D97-AF65-F5344CB8AC3E}">
        <p14:creationId xmlns:p14="http://schemas.microsoft.com/office/powerpoint/2010/main" val="1730551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p>
        </p:txBody>
      </p:sp>
      <p:sp>
        <p:nvSpPr>
          <p:cNvPr id="614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fld id="{376CF23D-F5E4-954D-BE60-45735769AF49}" type="slidenum">
              <a:rPr lang="zh-CN" altLang="en-US"/>
              <a:pPr/>
              <a:t>54</a:t>
            </a:fld>
            <a:endParaRPr lang="zh-CN" altLang="en-US"/>
          </a:p>
        </p:txBody>
      </p:sp>
    </p:spTree>
    <p:extLst>
      <p:ext uri="{BB962C8B-B14F-4D97-AF65-F5344CB8AC3E}">
        <p14:creationId xmlns:p14="http://schemas.microsoft.com/office/powerpoint/2010/main" val="67347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p>
        </p:txBody>
      </p:sp>
      <p:sp>
        <p:nvSpPr>
          <p:cNvPr id="7475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fld id="{A389794F-F488-594D-BE19-E3D7F8B2EDB4}" type="slidenum">
              <a:rPr lang="zh-CN" altLang="en-US"/>
              <a:pPr/>
              <a:t>64</a:t>
            </a:fld>
            <a:endParaRPr lang="zh-CN" altLang="en-US"/>
          </a:p>
        </p:txBody>
      </p:sp>
    </p:spTree>
    <p:extLst>
      <p:ext uri="{BB962C8B-B14F-4D97-AF65-F5344CB8AC3E}">
        <p14:creationId xmlns:p14="http://schemas.microsoft.com/office/powerpoint/2010/main" val="69356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幻灯片图像占位符 1"/>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zh-CN" altLang="en-US"/>
          </a:p>
        </p:txBody>
      </p:sp>
      <p:sp>
        <p:nvSpPr>
          <p:cNvPr id="1525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eaLnBrk="1" hangingPunct="1">
              <a:buFont typeface="Arial" charset="0"/>
              <a:buNone/>
            </a:pPr>
            <a:fld id="{79EF4256-9E7E-ED49-8B8B-017CB0665B16}" type="slidenum">
              <a:rPr lang="zh-CN" altLang="en-US"/>
              <a:pPr eaLnBrk="1" hangingPunct="1">
                <a:buFont typeface="Arial" charset="0"/>
                <a:buNone/>
              </a:pPr>
              <a:t>67</a:t>
            </a:fld>
            <a:endParaRPr lang="zh-CN" altLang="en-US"/>
          </a:p>
        </p:txBody>
      </p:sp>
    </p:spTree>
    <p:extLst>
      <p:ext uri="{BB962C8B-B14F-4D97-AF65-F5344CB8AC3E}">
        <p14:creationId xmlns:p14="http://schemas.microsoft.com/office/powerpoint/2010/main" val="174659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5" name="组合 7"/>
          <p:cNvGrpSpPr>
            <a:grpSpLocks/>
          </p:cNvGrpSpPr>
          <p:nvPr/>
        </p:nvGrpSpPr>
        <p:grpSpPr bwMode="auto">
          <a:xfrm>
            <a:off x="10583303" y="59612"/>
            <a:ext cx="1540993" cy="1223066"/>
            <a:chOff x="9021170" y="4910171"/>
            <a:chExt cx="3084394" cy="3177969"/>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rcRect l="35143" r="34193" b="51509"/>
            <a:stretch>
              <a:fillRect/>
            </a:stretch>
          </p:blipFill>
          <p:spPr bwMode="auto">
            <a:xfrm>
              <a:off x="9021170" y="4910171"/>
              <a:ext cx="3084394" cy="1925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6"/>
            <p:cNvSpPr txBox="1"/>
            <p:nvPr/>
          </p:nvSpPr>
          <p:spPr>
            <a:xfrm>
              <a:off x="9731166" y="7048509"/>
              <a:ext cx="2170220" cy="1039631"/>
            </a:xfrm>
            <a:prstGeom prst="rect">
              <a:avLst/>
            </a:prstGeom>
            <a:noFill/>
          </p:spPr>
          <p:txBody>
            <a:bodyPr>
              <a:spAutoFit/>
            </a:bodyPr>
            <a:lstStyle/>
            <a:p>
              <a:pPr eaLnBrk="1" fontAlgn="auto" hangingPunct="1">
                <a:spcBef>
                  <a:spcPts val="0"/>
                </a:spcBef>
                <a:spcAft>
                  <a:spcPts val="0"/>
                </a:spcAft>
                <a:defRPr/>
              </a:pPr>
              <a:r>
                <a:rPr lang="en-US" altLang="zh-CN" sz="2000" b="1" i="0" dirty="0">
                  <a:solidFill>
                    <a:srgbClr val="C00000"/>
                  </a:solidFill>
                  <a:effectLst/>
                  <a:latin typeface="Lucida Handwriting" panose="03010101010101010101" pitchFamily="66" charset="0"/>
                  <a:ea typeface="华文彩云" panose="02010800040101010101" pitchFamily="2" charset="-122"/>
                </a:rPr>
                <a:t>HEPS</a:t>
              </a:r>
              <a:endParaRPr lang="zh-CN" altLang="en-US" sz="2000" b="1" i="0" dirty="0">
                <a:solidFill>
                  <a:srgbClr val="C00000"/>
                </a:solidFill>
                <a:effectLst/>
                <a:latin typeface="Lucida Handwriting" panose="03010101010101010101" pitchFamily="66" charset="0"/>
                <a:ea typeface="华文彩云" panose="02010800040101010101" pitchFamily="2" charset="-122"/>
              </a:endParaRPr>
            </a:p>
          </p:txBody>
        </p:sp>
      </p:grpSp>
      <p:sp>
        <p:nvSpPr>
          <p:cNvPr id="2" name="标题 1"/>
          <p:cNvSpPr>
            <a:spLocks noGrp="1"/>
          </p:cNvSpPr>
          <p:nvPr>
            <p:ph type="ctrTitle"/>
          </p:nvPr>
        </p:nvSpPr>
        <p:spPr>
          <a:xfrm>
            <a:off x="13404" y="1282678"/>
            <a:ext cx="9144000" cy="2224797"/>
          </a:xfrm>
          <a:solidFill>
            <a:schemeClr val="accent1">
              <a:lumMod val="50000"/>
            </a:schemeClr>
          </a:solidFill>
        </p:spPr>
        <p:txBody>
          <a:bodyPr>
            <a:normAutofit/>
          </a:bodyPr>
          <a:lstStyle>
            <a:lvl1pPr algn="ctr">
              <a:defRPr sz="4000" b="0">
                <a:solidFill>
                  <a:schemeClr val="bg1"/>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656348" y="3589362"/>
            <a:ext cx="9144000" cy="1655762"/>
          </a:xfrm>
        </p:spPr>
        <p:txBody>
          <a:bodyPr anchor="ctr">
            <a:normAutofit/>
          </a:bodyPr>
          <a:lstStyle>
            <a:lvl1pPr marL="0" indent="0" algn="ctr">
              <a:buNone/>
              <a:defRPr sz="2800">
                <a:solidFill>
                  <a:srgbClr val="C00000"/>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dirty="0"/>
          </a:p>
        </p:txBody>
      </p:sp>
      <p:sp>
        <p:nvSpPr>
          <p:cNvPr id="8" name="日期占位符 3"/>
          <p:cNvSpPr>
            <a:spLocks noGrp="1"/>
          </p:cNvSpPr>
          <p:nvPr>
            <p:ph type="dt" sz="half" idx="10"/>
          </p:nvPr>
        </p:nvSpPr>
        <p:spPr>
          <a:xfrm>
            <a:off x="238125" y="6410325"/>
            <a:ext cx="2743200" cy="365125"/>
          </a:xfrm>
        </p:spPr>
        <p:txBody>
          <a:bodyPr/>
          <a:lstStyle>
            <a:lvl1pPr>
              <a:defRPr/>
            </a:lvl1pPr>
          </a:lstStyle>
          <a:p>
            <a:pPr>
              <a:defRPr/>
            </a:pPr>
            <a:r>
              <a:rPr lang="en-US" altLang="zh-CN" smtClean="0"/>
              <a:t>2017-6-26</a:t>
            </a:r>
            <a:endParaRPr lang="zh-CN" altLang="en-US"/>
          </a:p>
        </p:txBody>
      </p:sp>
      <p:sp>
        <p:nvSpPr>
          <p:cNvPr id="9" name="页脚占位符 4"/>
          <p:cNvSpPr>
            <a:spLocks noGrp="1"/>
          </p:cNvSpPr>
          <p:nvPr>
            <p:ph type="ftr" sz="quarter" idx="11"/>
          </p:nvPr>
        </p:nvSpPr>
        <p:spPr>
          <a:xfrm>
            <a:off x="4038600" y="6397625"/>
            <a:ext cx="4114800" cy="365125"/>
          </a:xfrm>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a:xfrm>
            <a:off x="8610600" y="6410325"/>
            <a:ext cx="2743200" cy="365125"/>
          </a:xfrm>
        </p:spPr>
        <p:txBody>
          <a:bodyPr/>
          <a:lstStyle>
            <a:lvl1pPr>
              <a:defRPr/>
            </a:lvl1pPr>
          </a:lstStyle>
          <a:p>
            <a:pPr>
              <a:defRPr/>
            </a:pPr>
            <a:fld id="{214D54C7-A8ED-4F71-8B3D-4EBE4BCE729B}" type="slidenum">
              <a:rPr lang="zh-CN" altLang="en-US"/>
              <a:pPr>
                <a:defRPr/>
              </a:pPr>
              <a:t>‹#›</a:t>
            </a:fld>
            <a:endParaRPr lang="zh-CN" altLang="en-US"/>
          </a:p>
        </p:txBody>
      </p:sp>
      <p:cxnSp>
        <p:nvCxnSpPr>
          <p:cNvPr id="11" name="直接连接符 10"/>
          <p:cNvCxnSpPr/>
          <p:nvPr userDrawn="1"/>
        </p:nvCxnSpPr>
        <p:spPr>
          <a:xfrm>
            <a:off x="13404" y="6327057"/>
            <a:ext cx="12178596" cy="0"/>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46056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31611" y="500062"/>
            <a:ext cx="5588190" cy="1325563"/>
          </a:xfrm>
          <a:solidFill>
            <a:schemeClr val="accent1">
              <a:lumMod val="50000"/>
            </a:schemeClr>
          </a:solidFill>
        </p:spPr>
        <p:txBody>
          <a:bodyPr>
            <a:normAutofit/>
          </a:bodyPr>
          <a:lstStyle>
            <a:lvl1pPr>
              <a:defRPr sz="3200">
                <a:solidFill>
                  <a:schemeClr val="bg1"/>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3505200" y="2112228"/>
            <a:ext cx="8245522" cy="658268"/>
          </a:xfrm>
        </p:spPr>
        <p:txBody>
          <a:bodyPr anchor="ctr"/>
          <a:lstStyle>
            <a:lvl1pPr marL="514350" indent="-514350">
              <a:buFont typeface="+mj-lt"/>
              <a:buAutoNum type="arabicPeriod"/>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4" name="内容占位符 3"/>
          <p:cNvSpPr>
            <a:spLocks noGrp="1"/>
          </p:cNvSpPr>
          <p:nvPr>
            <p:ph sz="half" idx="2"/>
          </p:nvPr>
        </p:nvSpPr>
        <p:spPr>
          <a:xfrm>
            <a:off x="3518848" y="2906969"/>
            <a:ext cx="8231874" cy="723331"/>
          </a:xfrm>
        </p:spPr>
        <p:txBody>
          <a:bodyPr anchor="ctr"/>
          <a:lstStyle>
            <a:lvl1pPr marL="514350" indent="-514350">
              <a:buFont typeface="+mj-lt"/>
              <a:buAutoNum type="arabicPeriod" startAt="2"/>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8" name="内容占位符 3"/>
          <p:cNvSpPr>
            <a:spLocks noGrp="1"/>
          </p:cNvSpPr>
          <p:nvPr>
            <p:ph sz="half" idx="13"/>
          </p:nvPr>
        </p:nvSpPr>
        <p:spPr>
          <a:xfrm>
            <a:off x="3534768" y="3728110"/>
            <a:ext cx="8215954" cy="723331"/>
          </a:xfrm>
        </p:spPr>
        <p:txBody>
          <a:bodyPr anchor="ctr"/>
          <a:lstStyle>
            <a:lvl1pPr marL="514350" indent="-514350">
              <a:buFont typeface="+mj-lt"/>
              <a:buAutoNum type="arabicPeriod" startAt="3"/>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9" name="内容占位符 3"/>
          <p:cNvSpPr>
            <a:spLocks noGrp="1"/>
          </p:cNvSpPr>
          <p:nvPr>
            <p:ph sz="half" idx="14"/>
          </p:nvPr>
        </p:nvSpPr>
        <p:spPr>
          <a:xfrm>
            <a:off x="3534768" y="4574273"/>
            <a:ext cx="8215954" cy="723331"/>
          </a:xfrm>
        </p:spPr>
        <p:txBody>
          <a:bodyPr anchor="ctr"/>
          <a:lstStyle>
            <a:lvl1pPr marL="514350" indent="-514350">
              <a:buFont typeface="+mj-lt"/>
              <a:buAutoNum type="arabicPeriod" startAt="4"/>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10" name="内容占位符 3"/>
          <p:cNvSpPr>
            <a:spLocks noGrp="1"/>
          </p:cNvSpPr>
          <p:nvPr>
            <p:ph sz="half" idx="15"/>
          </p:nvPr>
        </p:nvSpPr>
        <p:spPr>
          <a:xfrm>
            <a:off x="3534768" y="5420429"/>
            <a:ext cx="8215954" cy="723331"/>
          </a:xfrm>
        </p:spPr>
        <p:txBody>
          <a:bodyPr anchor="ctr"/>
          <a:lstStyle>
            <a:lvl1pPr marL="514350" indent="-514350">
              <a:buFont typeface="+mj-lt"/>
              <a:buAutoNum type="arabicPeriod" startAt="5"/>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Tree>
    <p:extLst>
      <p:ext uri="{BB962C8B-B14F-4D97-AF65-F5344CB8AC3E}">
        <p14:creationId xmlns:p14="http://schemas.microsoft.com/office/powerpoint/2010/main" val="32299051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连接符 3"/>
          <p:cNvCxnSpPr/>
          <p:nvPr/>
        </p:nvCxnSpPr>
        <p:spPr>
          <a:xfrm>
            <a:off x="0" y="6296025"/>
            <a:ext cx="10863263" cy="0"/>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grpSp>
        <p:nvGrpSpPr>
          <p:cNvPr id="5" name="组合 7"/>
          <p:cNvGrpSpPr>
            <a:grpSpLocks/>
          </p:cNvGrpSpPr>
          <p:nvPr/>
        </p:nvGrpSpPr>
        <p:grpSpPr bwMode="auto">
          <a:xfrm>
            <a:off x="10768013" y="5922963"/>
            <a:ext cx="1338262" cy="798512"/>
            <a:chOff x="9007520" y="4256305"/>
            <a:chExt cx="3098044" cy="2579432"/>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rcRect l="35143" r="34193" b="51509"/>
            <a:stretch>
              <a:fillRect/>
            </a:stretch>
          </p:blipFill>
          <p:spPr bwMode="auto">
            <a:xfrm>
              <a:off x="9021170" y="4910171"/>
              <a:ext cx="3084394" cy="1925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6"/>
            <p:cNvSpPr txBox="1"/>
            <p:nvPr/>
          </p:nvSpPr>
          <p:spPr>
            <a:xfrm>
              <a:off x="9007520" y="4256305"/>
              <a:ext cx="2168264" cy="1292281"/>
            </a:xfrm>
            <a:prstGeom prst="rect">
              <a:avLst/>
            </a:prstGeom>
            <a:noFill/>
          </p:spPr>
          <p:txBody>
            <a:bodyPr>
              <a:spAutoFit/>
            </a:bodyPr>
            <a:lstStyle/>
            <a:p>
              <a:pPr eaLnBrk="1" fontAlgn="auto" hangingPunct="1">
                <a:spcBef>
                  <a:spcPts val="0"/>
                </a:spcBef>
                <a:spcAft>
                  <a:spcPts val="0"/>
                </a:spcAft>
                <a:defRPr/>
              </a:pPr>
              <a:r>
                <a:rPr lang="en-US" altLang="zh-CN" sz="2000" b="1" dirty="0">
                  <a:solidFill>
                    <a:schemeClr val="accent5">
                      <a:lumMod val="75000"/>
                    </a:schemeClr>
                  </a:solidFill>
                  <a:effectLst>
                    <a:outerShdw blurRad="38100" dist="38100" dir="2700000" algn="tl">
                      <a:srgbClr val="000000">
                        <a:alpha val="43137"/>
                      </a:srgbClr>
                    </a:outerShdw>
                  </a:effectLst>
                  <a:latin typeface="Lucida Handwriting" panose="03010101010101010101" pitchFamily="66" charset="0"/>
                  <a:ea typeface="+mn-ea"/>
                </a:rPr>
                <a:t>HEPS</a:t>
              </a:r>
              <a:endParaRPr lang="zh-CN" altLang="en-US" sz="2000" b="1" dirty="0">
                <a:solidFill>
                  <a:schemeClr val="accent5">
                    <a:lumMod val="75000"/>
                  </a:schemeClr>
                </a:solidFill>
                <a:effectLst>
                  <a:outerShdw blurRad="38100" dist="38100" dir="2700000" algn="tl">
                    <a:srgbClr val="000000">
                      <a:alpha val="43137"/>
                    </a:srgbClr>
                  </a:outerShdw>
                </a:effectLst>
                <a:latin typeface="Lucida Handwriting" panose="03010101010101010101" pitchFamily="66" charset="0"/>
                <a:ea typeface="+mn-ea"/>
              </a:endParaRPr>
            </a:p>
          </p:txBody>
        </p:sp>
      </p:grpSp>
      <p:sp>
        <p:nvSpPr>
          <p:cNvPr id="2" name="标题 1"/>
          <p:cNvSpPr>
            <a:spLocks noGrp="1"/>
          </p:cNvSpPr>
          <p:nvPr>
            <p:ph type="title"/>
          </p:nvPr>
        </p:nvSpPr>
        <p:spPr>
          <a:xfrm>
            <a:off x="0" y="310535"/>
            <a:ext cx="10515600" cy="808582"/>
          </a:xfrm>
        </p:spPr>
        <p:txBody>
          <a:bodyPr>
            <a:normAutofit/>
          </a:bodyPr>
          <a:lstStyle>
            <a:lvl1pPr>
              <a:defRPr sz="3200">
                <a:solidFill>
                  <a:srgbClr val="C00000"/>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838200" y="1289556"/>
            <a:ext cx="10515600" cy="4887407"/>
          </a:xfrm>
        </p:spPr>
        <p:txBody>
          <a:bodyPr/>
          <a:lstStyle>
            <a:lvl1pPr>
              <a:defRPr>
                <a:solidFill>
                  <a:srgbClr val="002060"/>
                </a:solidFill>
                <a:latin typeface="微软雅黑" panose="020B0503020204020204" pitchFamily="34" charset="-122"/>
                <a:ea typeface="微软雅黑" panose="020B0503020204020204" pitchFamily="34" charset="-122"/>
              </a:defRPr>
            </a:lvl1pPr>
            <a:lvl2pPr marL="685800" indent="-228600">
              <a:buFont typeface="微软雅黑" panose="020B0503020204020204" pitchFamily="34" charset="-122"/>
              <a:buChar char="−"/>
              <a:defRPr>
                <a:solidFill>
                  <a:srgbClr val="800000"/>
                </a:solidFill>
                <a:latin typeface="微软雅黑" panose="020B0503020204020204" pitchFamily="34" charset="-122"/>
                <a:ea typeface="微软雅黑" panose="020B0503020204020204" pitchFamily="34" charset="-122"/>
              </a:defRPr>
            </a:lvl2pPr>
            <a:lvl3pPr marL="1143000" indent="-228600">
              <a:buFont typeface="Wingdings" panose="05000000000000000000" pitchFamily="2" charset="2"/>
              <a:buChar char="Ø"/>
              <a:defRPr>
                <a:solidFill>
                  <a:schemeClr val="tx1"/>
                </a:solidFill>
                <a:latin typeface="微软雅黑" panose="020B0503020204020204" pitchFamily="34" charset="-122"/>
                <a:ea typeface="微软雅黑" panose="020B0503020204020204" pitchFamily="34" charset="-122"/>
              </a:defRPr>
            </a:lvl3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8" name="日期占位符 3"/>
          <p:cNvSpPr>
            <a:spLocks noGrp="1"/>
          </p:cNvSpPr>
          <p:nvPr>
            <p:ph type="dt" sz="half" idx="10"/>
          </p:nvPr>
        </p:nvSpPr>
        <p:spPr/>
        <p:txBody>
          <a:bodyPr/>
          <a:lstStyle>
            <a:lvl1pPr>
              <a:defRPr/>
            </a:lvl1pPr>
          </a:lstStyle>
          <a:p>
            <a:pPr>
              <a:defRPr/>
            </a:pPr>
            <a:r>
              <a:rPr lang="en-US" altLang="zh-CN" smtClean="0"/>
              <a:t>2017-6-26</a:t>
            </a:r>
            <a:endParaRPr lang="zh-CN" altLang="en-US"/>
          </a:p>
        </p:txBody>
      </p:sp>
      <p:sp>
        <p:nvSpPr>
          <p:cNvPr id="9" name="页脚占位符 4"/>
          <p:cNvSpPr>
            <a:spLocks noGrp="1"/>
          </p:cNvSpPr>
          <p:nvPr>
            <p:ph type="ftr" sz="quarter" idx="11"/>
          </p:nvPr>
        </p:nvSpPr>
        <p:spPr/>
        <p:txBody>
          <a:bodyPr/>
          <a:lstStyle>
            <a:lvl1pPr>
              <a:defRPr/>
            </a:lvl1pPr>
          </a:lstStyle>
          <a:p>
            <a:pPr>
              <a:defRPr/>
            </a:pPr>
            <a:endParaRPr lang="zh-CN" altLang="en-US"/>
          </a:p>
        </p:txBody>
      </p:sp>
      <p:sp>
        <p:nvSpPr>
          <p:cNvPr id="10" name="灯片编号占位符 5"/>
          <p:cNvSpPr>
            <a:spLocks noGrp="1"/>
          </p:cNvSpPr>
          <p:nvPr>
            <p:ph type="sldNum" sz="quarter" idx="12"/>
          </p:nvPr>
        </p:nvSpPr>
        <p:spPr/>
        <p:txBody>
          <a:bodyPr/>
          <a:lstStyle>
            <a:lvl1pPr>
              <a:defRPr/>
            </a:lvl1pPr>
          </a:lstStyle>
          <a:p>
            <a:pPr>
              <a:defRPr/>
            </a:pPr>
            <a:fld id="{273AAF97-D60F-4A30-86ED-B6EB7508DE97}" type="slidenum">
              <a:rPr lang="zh-CN" altLang="en-US"/>
              <a:pPr>
                <a:defRPr/>
              </a:pPr>
              <a:t>‹#›</a:t>
            </a:fld>
            <a:endParaRPr lang="zh-CN" altLang="en-US"/>
          </a:p>
        </p:txBody>
      </p:sp>
    </p:spTree>
    <p:extLst>
      <p:ext uri="{BB962C8B-B14F-4D97-AF65-F5344CB8AC3E}">
        <p14:creationId xmlns:p14="http://schemas.microsoft.com/office/powerpoint/2010/main" val="6988263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4" name="组合 7"/>
          <p:cNvGrpSpPr>
            <a:grpSpLocks/>
          </p:cNvGrpSpPr>
          <p:nvPr/>
        </p:nvGrpSpPr>
        <p:grpSpPr bwMode="auto">
          <a:xfrm>
            <a:off x="10583863" y="60325"/>
            <a:ext cx="1539875" cy="1222375"/>
            <a:chOff x="9021170" y="4910171"/>
            <a:chExt cx="3084394" cy="3177969"/>
          </a:xfrm>
        </p:grpSpPr>
        <p:pic>
          <p:nvPicPr>
            <p:cNvPr id="5" name="图片 8"/>
            <p:cNvPicPr>
              <a:picLocks noChangeAspect="1"/>
            </p:cNvPicPr>
            <p:nvPr/>
          </p:nvPicPr>
          <p:blipFill>
            <a:blip r:embed="rId2">
              <a:extLst>
                <a:ext uri="{28A0092B-C50C-407E-A947-70E740481C1C}">
                  <a14:useLocalDpi xmlns:a14="http://schemas.microsoft.com/office/drawing/2010/main" val="0"/>
                </a:ext>
              </a:extLst>
            </a:blip>
            <a:srcRect l="35143" r="34193" b="51509"/>
            <a:stretch>
              <a:fillRect/>
            </a:stretch>
          </p:blipFill>
          <p:spPr bwMode="auto">
            <a:xfrm>
              <a:off x="9021170" y="4910171"/>
              <a:ext cx="3084394" cy="1925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文本框 5"/>
            <p:cNvSpPr txBox="1">
              <a:spLocks noChangeArrowheads="1"/>
            </p:cNvSpPr>
            <p:nvPr/>
          </p:nvSpPr>
          <p:spPr bwMode="auto">
            <a:xfrm>
              <a:off x="9730262" y="7048077"/>
              <a:ext cx="2171796" cy="1040063"/>
            </a:xfrm>
            <a:prstGeom prst="rect">
              <a:avLst/>
            </a:prstGeom>
            <a:noFill/>
            <a:ln>
              <a:noFill/>
            </a:ln>
            <a:extLst/>
          </p:spPr>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eaLnBrk="1" hangingPunct="1">
                <a:defRPr/>
              </a:pPr>
              <a:r>
                <a:rPr lang="en-US" altLang="zh-CN" sz="2000" b="1" smtClean="0">
                  <a:solidFill>
                    <a:srgbClr val="C00000"/>
                  </a:solidFill>
                  <a:latin typeface="Lucida Handwriting" charset="0"/>
                  <a:ea typeface="华文彩云" charset="0"/>
                  <a:cs typeface="华文彩云" charset="0"/>
                </a:rPr>
                <a:t>HEPS</a:t>
              </a:r>
              <a:endParaRPr lang="zh-CN" altLang="en-US" sz="2000" b="1" smtClean="0">
                <a:solidFill>
                  <a:srgbClr val="C00000"/>
                </a:solidFill>
                <a:latin typeface="Lucida Handwriting" charset="0"/>
                <a:ea typeface="华文彩云" charset="0"/>
                <a:cs typeface="华文彩云" charset="0"/>
              </a:endParaRPr>
            </a:p>
          </p:txBody>
        </p:sp>
      </p:grpSp>
      <p:cxnSp>
        <p:nvCxnSpPr>
          <p:cNvPr id="7" name="直接连接符 6"/>
          <p:cNvCxnSpPr/>
          <p:nvPr userDrawn="1"/>
        </p:nvCxnSpPr>
        <p:spPr>
          <a:xfrm>
            <a:off x="12700" y="6327775"/>
            <a:ext cx="12179300" cy="0"/>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2" name="标题 1"/>
          <p:cNvSpPr>
            <a:spLocks noGrp="1"/>
          </p:cNvSpPr>
          <p:nvPr>
            <p:ph type="ctrTitle"/>
          </p:nvPr>
        </p:nvSpPr>
        <p:spPr>
          <a:xfrm>
            <a:off x="13404" y="1282678"/>
            <a:ext cx="9144000" cy="2224797"/>
          </a:xfrm>
          <a:solidFill>
            <a:schemeClr val="accent1">
              <a:lumMod val="50000"/>
            </a:schemeClr>
          </a:solidFill>
        </p:spPr>
        <p:txBody>
          <a:bodyPr>
            <a:normAutofit/>
          </a:bodyPr>
          <a:lstStyle>
            <a:lvl1pPr algn="ctr">
              <a:defRPr sz="4000" b="0">
                <a:solidFill>
                  <a:schemeClr val="bg1"/>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656348" y="3589362"/>
            <a:ext cx="9144000" cy="1655762"/>
          </a:xfrm>
        </p:spPr>
        <p:txBody>
          <a:bodyPr anchor="ctr">
            <a:normAutofit/>
          </a:bodyPr>
          <a:lstStyle>
            <a:lvl1pPr marL="0" indent="0" algn="ctr">
              <a:buNone/>
              <a:defRPr sz="2800">
                <a:solidFill>
                  <a:srgbClr val="C00000"/>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dirty="0"/>
          </a:p>
        </p:txBody>
      </p:sp>
      <p:sp>
        <p:nvSpPr>
          <p:cNvPr id="8" name="日期占位符 3"/>
          <p:cNvSpPr>
            <a:spLocks noGrp="1"/>
          </p:cNvSpPr>
          <p:nvPr>
            <p:ph type="dt" sz="half" idx="10"/>
          </p:nvPr>
        </p:nvSpPr>
        <p:spPr>
          <a:xfrm>
            <a:off x="238125" y="6410325"/>
            <a:ext cx="2743200" cy="365125"/>
          </a:xfrm>
        </p:spPr>
        <p:txBody>
          <a:bodyPr/>
          <a:lstStyle>
            <a:lvl1pPr>
              <a:defRPr sz="1600"/>
            </a:lvl1pPr>
          </a:lstStyle>
          <a:p>
            <a:pPr>
              <a:defRPr/>
            </a:pPr>
            <a:r>
              <a:rPr lang="en-US" altLang="zh-CN" smtClean="0"/>
              <a:t>2017-6-26</a:t>
            </a:r>
            <a:endParaRPr lang="zh-CN" altLang="en-US" dirty="0"/>
          </a:p>
        </p:txBody>
      </p:sp>
      <p:sp>
        <p:nvSpPr>
          <p:cNvPr id="9" name="页脚占位符 4"/>
          <p:cNvSpPr>
            <a:spLocks noGrp="1"/>
          </p:cNvSpPr>
          <p:nvPr>
            <p:ph type="ftr" sz="quarter" idx="11"/>
          </p:nvPr>
        </p:nvSpPr>
        <p:spPr>
          <a:xfrm>
            <a:off x="4038600" y="6397625"/>
            <a:ext cx="4114800" cy="365125"/>
          </a:xfrm>
        </p:spPr>
        <p:txBody>
          <a:bodyPr/>
          <a:lstStyle>
            <a:lvl1pPr>
              <a:defRPr/>
            </a:lvl1pPr>
          </a:lstStyle>
          <a:p>
            <a:pPr>
              <a:defRPr/>
            </a:pPr>
            <a:endParaRPr lang="zh-CN" altLang="en-US">
              <a:solidFill>
                <a:prstClr val="black">
                  <a:tint val="75000"/>
                </a:prstClr>
              </a:solidFill>
            </a:endParaRPr>
          </a:p>
        </p:txBody>
      </p:sp>
      <p:sp>
        <p:nvSpPr>
          <p:cNvPr id="10" name="灯片编号占位符 5"/>
          <p:cNvSpPr>
            <a:spLocks noGrp="1"/>
          </p:cNvSpPr>
          <p:nvPr>
            <p:ph type="sldNum" sz="quarter" idx="12"/>
          </p:nvPr>
        </p:nvSpPr>
        <p:spPr>
          <a:xfrm>
            <a:off x="8610600" y="6410325"/>
            <a:ext cx="2743200" cy="365125"/>
          </a:xfrm>
        </p:spPr>
        <p:txBody>
          <a:bodyPr/>
          <a:lstStyle>
            <a:lvl1pPr algn="ctr">
              <a:defRPr sz="1600"/>
            </a:lvl1pPr>
          </a:lstStyle>
          <a:p>
            <a:pPr>
              <a:defRPr/>
            </a:pPr>
            <a:fld id="{35E9B481-3722-4425-807B-7C4AFE5835EB}" type="slidenum">
              <a:rPr lang="zh-CN" altLang="en-US"/>
              <a:pPr>
                <a:defRPr/>
              </a:pPr>
              <a:t>‹#›</a:t>
            </a:fld>
            <a:endParaRPr lang="zh-CN" altLang="en-US" dirty="0"/>
          </a:p>
        </p:txBody>
      </p:sp>
    </p:spTree>
    <p:extLst>
      <p:ext uri="{BB962C8B-B14F-4D97-AF65-F5344CB8AC3E}">
        <p14:creationId xmlns:p14="http://schemas.microsoft.com/office/powerpoint/2010/main" val="118445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31611" y="500062"/>
            <a:ext cx="5588190" cy="1325563"/>
          </a:xfrm>
          <a:solidFill>
            <a:schemeClr val="accent1">
              <a:lumMod val="50000"/>
            </a:schemeClr>
          </a:solidFill>
        </p:spPr>
        <p:txBody>
          <a:bodyPr>
            <a:normAutofit/>
          </a:bodyPr>
          <a:lstStyle>
            <a:lvl1pPr>
              <a:defRPr sz="3200">
                <a:solidFill>
                  <a:schemeClr val="bg1"/>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3505200" y="2112228"/>
            <a:ext cx="8245522" cy="658268"/>
          </a:xfrm>
        </p:spPr>
        <p:txBody>
          <a:bodyPr anchor="ctr"/>
          <a:lstStyle>
            <a:lvl1pPr marL="514350" indent="-514350">
              <a:buFont typeface="+mj-lt"/>
              <a:buAutoNum type="arabicPeriod"/>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4" name="内容占位符 3"/>
          <p:cNvSpPr>
            <a:spLocks noGrp="1"/>
          </p:cNvSpPr>
          <p:nvPr>
            <p:ph sz="half" idx="2"/>
          </p:nvPr>
        </p:nvSpPr>
        <p:spPr>
          <a:xfrm>
            <a:off x="3518848" y="2906969"/>
            <a:ext cx="8231874" cy="723331"/>
          </a:xfrm>
        </p:spPr>
        <p:txBody>
          <a:bodyPr anchor="ctr"/>
          <a:lstStyle>
            <a:lvl1pPr marL="514350" indent="-514350">
              <a:buFont typeface="+mj-lt"/>
              <a:buAutoNum type="arabicPeriod" startAt="2"/>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8" name="内容占位符 3"/>
          <p:cNvSpPr>
            <a:spLocks noGrp="1"/>
          </p:cNvSpPr>
          <p:nvPr>
            <p:ph sz="half" idx="13"/>
          </p:nvPr>
        </p:nvSpPr>
        <p:spPr>
          <a:xfrm>
            <a:off x="3534768" y="3728110"/>
            <a:ext cx="8215954" cy="723331"/>
          </a:xfrm>
        </p:spPr>
        <p:txBody>
          <a:bodyPr anchor="ctr"/>
          <a:lstStyle>
            <a:lvl1pPr marL="514350" indent="-514350">
              <a:buFont typeface="+mj-lt"/>
              <a:buAutoNum type="arabicPeriod" startAt="3"/>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9" name="内容占位符 3"/>
          <p:cNvSpPr>
            <a:spLocks noGrp="1"/>
          </p:cNvSpPr>
          <p:nvPr>
            <p:ph sz="half" idx="14"/>
          </p:nvPr>
        </p:nvSpPr>
        <p:spPr>
          <a:xfrm>
            <a:off x="3534768" y="4574273"/>
            <a:ext cx="8215954" cy="723331"/>
          </a:xfrm>
        </p:spPr>
        <p:txBody>
          <a:bodyPr anchor="ctr"/>
          <a:lstStyle>
            <a:lvl1pPr marL="514350" indent="-514350">
              <a:buFont typeface="+mj-lt"/>
              <a:buAutoNum type="arabicPeriod" startAt="4"/>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
        <p:nvSpPr>
          <p:cNvPr id="10" name="内容占位符 3"/>
          <p:cNvSpPr>
            <a:spLocks noGrp="1"/>
          </p:cNvSpPr>
          <p:nvPr>
            <p:ph sz="half" idx="15"/>
          </p:nvPr>
        </p:nvSpPr>
        <p:spPr>
          <a:xfrm>
            <a:off x="3534768" y="5420429"/>
            <a:ext cx="8215954" cy="723331"/>
          </a:xfrm>
        </p:spPr>
        <p:txBody>
          <a:bodyPr anchor="ctr"/>
          <a:lstStyle>
            <a:lvl1pPr marL="514350" indent="-514350">
              <a:buFont typeface="+mj-lt"/>
              <a:buAutoNum type="arabicPeriod" startAt="5"/>
              <a:defRPr>
                <a:solidFill>
                  <a:srgbClr val="002060"/>
                </a:solidFill>
                <a:latin typeface="微软雅黑" panose="020B0503020204020204" pitchFamily="34" charset="-122"/>
                <a:ea typeface="微软雅黑" panose="020B0503020204020204" pitchFamily="34" charset="-122"/>
              </a:defRPr>
            </a:lvl1pPr>
          </a:lstStyle>
          <a:p>
            <a:pPr lvl="0"/>
            <a:r>
              <a:rPr lang="zh-CN" altLang="en-US" smtClean="0"/>
              <a:t>单击此处编辑母版文本样式</a:t>
            </a:r>
          </a:p>
        </p:txBody>
      </p:sp>
    </p:spTree>
    <p:extLst>
      <p:ext uri="{BB962C8B-B14F-4D97-AF65-F5344CB8AC3E}">
        <p14:creationId xmlns:p14="http://schemas.microsoft.com/office/powerpoint/2010/main" val="1149983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连接符 3"/>
          <p:cNvCxnSpPr/>
          <p:nvPr/>
        </p:nvCxnSpPr>
        <p:spPr>
          <a:xfrm>
            <a:off x="0" y="6296025"/>
            <a:ext cx="10863263" cy="0"/>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grpSp>
        <p:nvGrpSpPr>
          <p:cNvPr id="5" name="组合 7"/>
          <p:cNvGrpSpPr>
            <a:grpSpLocks/>
          </p:cNvGrpSpPr>
          <p:nvPr/>
        </p:nvGrpSpPr>
        <p:grpSpPr bwMode="auto">
          <a:xfrm>
            <a:off x="10768013" y="5922963"/>
            <a:ext cx="1338262" cy="798512"/>
            <a:chOff x="9007520" y="4256305"/>
            <a:chExt cx="3098044" cy="2579432"/>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rcRect l="35143" r="34193" b="51509"/>
            <a:stretch>
              <a:fillRect/>
            </a:stretch>
          </p:blipFill>
          <p:spPr bwMode="auto">
            <a:xfrm>
              <a:off x="9021170" y="4910171"/>
              <a:ext cx="3084394" cy="1925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文本框 6"/>
            <p:cNvSpPr txBox="1"/>
            <p:nvPr/>
          </p:nvSpPr>
          <p:spPr>
            <a:xfrm>
              <a:off x="9007520" y="4256305"/>
              <a:ext cx="2168264" cy="1292281"/>
            </a:xfrm>
            <a:prstGeom prst="rect">
              <a:avLst/>
            </a:prstGeom>
            <a:noFill/>
          </p:spPr>
          <p:txBody>
            <a:bodyPr>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eaLnBrk="1" hangingPunct="1">
                <a:defRPr/>
              </a:pPr>
              <a:r>
                <a:rPr lang="en-US" altLang="zh-CN" sz="2000" b="1" smtClean="0">
                  <a:solidFill>
                    <a:srgbClr val="C00000"/>
                  </a:solidFill>
                  <a:effectLst>
                    <a:outerShdw blurRad="38100" dist="38100" dir="2700000" algn="tl">
                      <a:srgbClr val="DDDDDD"/>
                    </a:outerShdw>
                  </a:effectLst>
                  <a:latin typeface="Lucida Handwriting" charset="0"/>
                </a:rPr>
                <a:t>HEPS</a:t>
              </a:r>
              <a:endParaRPr lang="zh-CN" altLang="en-US" sz="2000" b="1" smtClean="0">
                <a:solidFill>
                  <a:srgbClr val="C00000"/>
                </a:solidFill>
                <a:effectLst>
                  <a:outerShdw blurRad="38100" dist="38100" dir="2700000" algn="tl">
                    <a:srgbClr val="DDDDDD"/>
                  </a:outerShdw>
                </a:effectLst>
                <a:latin typeface="Lucida Handwriting" charset="0"/>
              </a:endParaRPr>
            </a:p>
          </p:txBody>
        </p:sp>
      </p:grpSp>
      <p:sp>
        <p:nvSpPr>
          <p:cNvPr id="2" name="标题 1"/>
          <p:cNvSpPr>
            <a:spLocks noGrp="1"/>
          </p:cNvSpPr>
          <p:nvPr>
            <p:ph type="title"/>
          </p:nvPr>
        </p:nvSpPr>
        <p:spPr>
          <a:xfrm>
            <a:off x="0" y="310535"/>
            <a:ext cx="10515600" cy="808582"/>
          </a:xfrm>
        </p:spPr>
        <p:txBody>
          <a:bodyPr>
            <a:normAutofit/>
          </a:bodyPr>
          <a:lstStyle>
            <a:lvl1pPr>
              <a:defRPr sz="3200">
                <a:solidFill>
                  <a:srgbClr val="C00000"/>
                </a:solidFill>
                <a:latin typeface="微软雅黑" panose="020B0503020204020204" pitchFamily="34" charset="-122"/>
                <a:ea typeface="微软雅黑" panose="020B0503020204020204" pitchFamily="34" charset="-122"/>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838200" y="1289556"/>
            <a:ext cx="10515600" cy="4887407"/>
          </a:xfrm>
        </p:spPr>
        <p:txBody>
          <a:bodyPr/>
          <a:lstStyle>
            <a:lvl1pPr>
              <a:defRPr>
                <a:solidFill>
                  <a:srgbClr val="002060"/>
                </a:solidFill>
                <a:latin typeface="微软雅黑" panose="020B0503020204020204" pitchFamily="34" charset="-122"/>
                <a:ea typeface="微软雅黑" panose="020B0503020204020204" pitchFamily="34" charset="-122"/>
              </a:defRPr>
            </a:lvl1pPr>
            <a:lvl2pPr marL="685800" indent="-228600">
              <a:buFont typeface="微软雅黑" panose="020B0503020204020204" pitchFamily="34" charset="-122"/>
              <a:buChar char="−"/>
              <a:defRPr>
                <a:solidFill>
                  <a:srgbClr val="800000"/>
                </a:solidFill>
                <a:latin typeface="微软雅黑" panose="020B0503020204020204" pitchFamily="34" charset="-122"/>
                <a:ea typeface="微软雅黑" panose="020B0503020204020204" pitchFamily="34" charset="-122"/>
              </a:defRPr>
            </a:lvl2pPr>
            <a:lvl3pPr marL="1143000" indent="-228600">
              <a:buFont typeface="Wingdings" panose="05000000000000000000" pitchFamily="2" charset="2"/>
              <a:buChar char="Ø"/>
              <a:defRPr>
                <a:solidFill>
                  <a:schemeClr val="tx1"/>
                </a:solidFill>
                <a:latin typeface="微软雅黑" panose="020B0503020204020204" pitchFamily="34" charset="-122"/>
                <a:ea typeface="微软雅黑" panose="020B0503020204020204" pitchFamily="34" charset="-122"/>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8" name="日期占位符 3"/>
          <p:cNvSpPr>
            <a:spLocks noGrp="1"/>
          </p:cNvSpPr>
          <p:nvPr>
            <p:ph type="dt" sz="half" idx="10"/>
          </p:nvPr>
        </p:nvSpPr>
        <p:spPr/>
        <p:txBody>
          <a:bodyPr/>
          <a:lstStyle>
            <a:lvl1pPr>
              <a:defRPr sz="1600"/>
            </a:lvl1pPr>
          </a:lstStyle>
          <a:p>
            <a:pPr>
              <a:defRPr/>
            </a:pPr>
            <a:r>
              <a:rPr lang="en-US" altLang="zh-CN" smtClean="0"/>
              <a:t>2017-6-26</a:t>
            </a:r>
            <a:endParaRPr lang="zh-CN" altLang="en-US" dirty="0"/>
          </a:p>
        </p:txBody>
      </p:sp>
      <p:sp>
        <p:nvSpPr>
          <p:cNvPr id="9"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10" name="灯片编号占位符 5"/>
          <p:cNvSpPr>
            <a:spLocks noGrp="1"/>
          </p:cNvSpPr>
          <p:nvPr>
            <p:ph type="sldNum" sz="quarter" idx="12"/>
          </p:nvPr>
        </p:nvSpPr>
        <p:spPr/>
        <p:txBody>
          <a:bodyPr/>
          <a:lstStyle>
            <a:lvl1pPr algn="ctr">
              <a:defRPr sz="1600"/>
            </a:lvl1pPr>
          </a:lstStyle>
          <a:p>
            <a:pPr>
              <a:defRPr/>
            </a:pPr>
            <a:fld id="{7989ABFF-6D6E-4E47-8736-E820A14DF159}" type="slidenum">
              <a:rPr lang="zh-CN" altLang="en-US"/>
              <a:pPr>
                <a:defRPr/>
              </a:pPr>
              <a:t>‹#›</a:t>
            </a:fld>
            <a:endParaRPr lang="zh-CN" altLang="en-US" dirty="0"/>
          </a:p>
        </p:txBody>
      </p:sp>
    </p:spTree>
    <p:extLst>
      <p:ext uri="{BB962C8B-B14F-4D97-AF65-F5344CB8AC3E}">
        <p14:creationId xmlns:p14="http://schemas.microsoft.com/office/powerpoint/2010/main" val="316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284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r>
              <a:rPr lang="en-US" altLang="zh-CN" smtClean="0"/>
              <a:t>2017-6-26</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A8D32226-C75F-4A9F-9F21-AFEE1C93021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pPr>
              <a:defRPr/>
            </a:pPr>
            <a:r>
              <a:rPr lang="en-US" altLang="zh-CN" smtClean="0"/>
              <a:t>2017-6-26</a:t>
            </a:r>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898989"/>
                </a:solidFill>
              </a:defRPr>
            </a:lvl1pPr>
          </a:lstStyle>
          <a:p>
            <a:pPr>
              <a:defRPr/>
            </a:pPr>
            <a:fld id="{8824C294-6716-4BFC-BEF4-E5BC56DA79FE}" type="slidenum">
              <a:rPr lang="zh-CN" altLang="en-US"/>
              <a:pPr>
                <a:defRPr/>
              </a:pPr>
              <a:t>‹#›</a:t>
            </a:fld>
            <a:endParaRPr lang="zh-CN" altLang="en-US" dirty="0"/>
          </a:p>
        </p:txBody>
      </p:sp>
    </p:spTree>
    <p:extLst>
      <p:ext uri="{BB962C8B-B14F-4D97-AF65-F5344CB8AC3E}">
        <p14:creationId xmlns:p14="http://schemas.microsoft.com/office/powerpoint/2010/main" val="245282804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宋体" charset="0"/>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宋体"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microsoft.com/office/2007/relationships/hdphoto" Target="../media/hdphoto1.wdp"/><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chart" Target="../charts/chart1.xml"/><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oleObject" Target="../embeddings/oleObject1.bin"/><Relationship Id="rId5" Type="http://schemas.openxmlformats.org/officeDocument/2006/relationships/image" Target="../media/image71.wmf"/><Relationship Id="rId6" Type="http://schemas.openxmlformats.org/officeDocument/2006/relationships/oleObject" Target="../embeddings/oleObject2.bin"/><Relationship Id="rId7" Type="http://schemas.openxmlformats.org/officeDocument/2006/relationships/image" Target="../media/image72.wmf"/><Relationship Id="rId8" Type="http://schemas.openxmlformats.org/officeDocument/2006/relationships/image" Target="../media/image74.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4.xml"/><Relationship Id="rId2"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emf"/><Relationship Id="rId5" Type="http://schemas.openxmlformats.org/officeDocument/2006/relationships/image" Target="../media/image98.jpeg"/><Relationship Id="rId6" Type="http://schemas.openxmlformats.org/officeDocument/2006/relationships/image" Target="../media/image99.png"/><Relationship Id="rId7" Type="http://schemas.openxmlformats.org/officeDocument/2006/relationships/image" Target="../media/image100.jpeg"/><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eg"/><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33.xml.rels><?xml version="1.0" encoding="UTF-8" standalone="yes"?>
<Relationships xmlns="http://schemas.openxmlformats.org/package/2006/relationships"><Relationship Id="rId9" Type="http://schemas.openxmlformats.org/officeDocument/2006/relationships/image" Target="../media/image111.jpeg"/><Relationship Id="rId20" Type="http://schemas.openxmlformats.org/officeDocument/2006/relationships/image" Target="../media/image122.png"/><Relationship Id="rId10" Type="http://schemas.openxmlformats.org/officeDocument/2006/relationships/image" Target="../media/image112.emf"/><Relationship Id="rId11" Type="http://schemas.openxmlformats.org/officeDocument/2006/relationships/image" Target="../media/image113.jpeg"/><Relationship Id="rId12" Type="http://schemas.openxmlformats.org/officeDocument/2006/relationships/image" Target="../media/image114.jpeg"/><Relationship Id="rId13" Type="http://schemas.openxmlformats.org/officeDocument/2006/relationships/image" Target="../media/image115.jpeg"/><Relationship Id="rId14" Type="http://schemas.openxmlformats.org/officeDocument/2006/relationships/image" Target="../media/image116.jpeg"/><Relationship Id="rId15" Type="http://schemas.openxmlformats.org/officeDocument/2006/relationships/image" Target="../media/image117.png"/><Relationship Id="rId16" Type="http://schemas.openxmlformats.org/officeDocument/2006/relationships/image" Target="../media/image118.png"/><Relationship Id="rId17" Type="http://schemas.openxmlformats.org/officeDocument/2006/relationships/image" Target="../media/image119.png"/><Relationship Id="rId18" Type="http://schemas.openxmlformats.org/officeDocument/2006/relationships/image" Target="../media/image120.jpeg"/><Relationship Id="rId19" Type="http://schemas.openxmlformats.org/officeDocument/2006/relationships/image" Target="../media/image121.png"/><Relationship Id="rId1" Type="http://schemas.openxmlformats.org/officeDocument/2006/relationships/slideLayout" Target="../slideLayouts/slideLayout6.xml"/><Relationship Id="rId2" Type="http://schemas.openxmlformats.org/officeDocument/2006/relationships/image" Target="../media/image104.png"/><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png"/><Relationship Id="rId6" Type="http://schemas.openxmlformats.org/officeDocument/2006/relationships/image" Target="../media/image108.jpeg"/><Relationship Id="rId7" Type="http://schemas.openxmlformats.org/officeDocument/2006/relationships/image" Target="../media/image109.jpeg"/><Relationship Id="rId8" Type="http://schemas.openxmlformats.org/officeDocument/2006/relationships/image" Target="../media/image1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36.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png"/><Relationship Id="rId7" Type="http://schemas.openxmlformats.org/officeDocument/2006/relationships/image" Target="../media/image132.png"/><Relationship Id="rId1" Type="http://schemas.openxmlformats.org/officeDocument/2006/relationships/slideLayout" Target="../slideLayouts/slideLayout6.xml"/><Relationship Id="rId2" Type="http://schemas.openxmlformats.org/officeDocument/2006/relationships/image" Target="../media/image127.jpe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png"/><Relationship Id="rId8" Type="http://schemas.openxmlformats.org/officeDocument/2006/relationships/image" Target="../media/image139.jpeg"/><Relationship Id="rId1" Type="http://schemas.openxmlformats.org/officeDocument/2006/relationships/slideLayout" Target="../slideLayouts/slideLayout6.xml"/><Relationship Id="rId2" Type="http://schemas.openxmlformats.org/officeDocument/2006/relationships/image" Target="../media/image133.jpeg"/></Relationships>
</file>

<file path=ppt/slides/_rels/slide38.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jpeg"/><Relationship Id="rId7" Type="http://schemas.openxmlformats.org/officeDocument/2006/relationships/image" Target="../media/image145.jpeg"/><Relationship Id="rId1" Type="http://schemas.openxmlformats.org/officeDocument/2006/relationships/slideLayout" Target="../slideLayouts/slideLayout6.xml"/><Relationship Id="rId2" Type="http://schemas.openxmlformats.org/officeDocument/2006/relationships/image" Target="../media/image1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6.xml"/><Relationship Id="rId2" Type="http://schemas.openxmlformats.org/officeDocument/2006/relationships/image" Target="../media/image1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2.png"/><Relationship Id="rId3" Type="http://schemas.openxmlformats.org/officeDocument/2006/relationships/image" Target="../media/image153.emf"/></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1" Type="http://schemas.openxmlformats.org/officeDocument/2006/relationships/slideLayout" Target="../slideLayouts/slideLayout6.xml"/><Relationship Id="rId2" Type="http://schemas.openxmlformats.org/officeDocument/2006/relationships/image" Target="../media/image154.emf"/></Relationships>
</file>

<file path=ppt/slides/_rels/slide45.xml.rels><?xml version="1.0" encoding="UTF-8" standalone="yes"?>
<Relationships xmlns="http://schemas.openxmlformats.org/package/2006/relationships"><Relationship Id="rId9" Type="http://schemas.openxmlformats.org/officeDocument/2006/relationships/image" Target="../media/image165.png"/><Relationship Id="rId20" Type="http://schemas.openxmlformats.org/officeDocument/2006/relationships/image" Target="../media/image176.png"/><Relationship Id="rId21" Type="http://schemas.openxmlformats.org/officeDocument/2006/relationships/image" Target="../media/image177.png"/><Relationship Id="rId10" Type="http://schemas.openxmlformats.org/officeDocument/2006/relationships/image" Target="../media/image166.png"/><Relationship Id="rId11" Type="http://schemas.openxmlformats.org/officeDocument/2006/relationships/image" Target="../media/image167.png"/><Relationship Id="rId12" Type="http://schemas.openxmlformats.org/officeDocument/2006/relationships/image" Target="../media/image168.png"/><Relationship Id="rId13" Type="http://schemas.openxmlformats.org/officeDocument/2006/relationships/image" Target="../media/image169.png"/><Relationship Id="rId14" Type="http://schemas.openxmlformats.org/officeDocument/2006/relationships/image" Target="../media/image170.png"/><Relationship Id="rId15" Type="http://schemas.openxmlformats.org/officeDocument/2006/relationships/image" Target="../media/image171.jpeg"/><Relationship Id="rId16" Type="http://schemas.openxmlformats.org/officeDocument/2006/relationships/image" Target="../media/image172.png"/><Relationship Id="rId17" Type="http://schemas.openxmlformats.org/officeDocument/2006/relationships/image" Target="../media/image173.png"/><Relationship Id="rId18" Type="http://schemas.openxmlformats.org/officeDocument/2006/relationships/image" Target="../media/image174.wmf"/><Relationship Id="rId19" Type="http://schemas.openxmlformats.org/officeDocument/2006/relationships/image" Target="../media/image175.png"/><Relationship Id="rId1" Type="http://schemas.openxmlformats.org/officeDocument/2006/relationships/slideLayout" Target="../slideLayouts/slideLayout6.xml"/><Relationship Id="rId2" Type="http://schemas.openxmlformats.org/officeDocument/2006/relationships/image" Target="../media/image158.png"/><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s>
</file>

<file path=ppt/slides/_rels/slide46.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83.jpeg"/><Relationship Id="rId8" Type="http://schemas.openxmlformats.org/officeDocument/2006/relationships/image" Target="../media/image184.emf"/><Relationship Id="rId9" Type="http://schemas.openxmlformats.org/officeDocument/2006/relationships/image" Target="../media/image185.emf"/><Relationship Id="rId1" Type="http://schemas.openxmlformats.org/officeDocument/2006/relationships/slideLayout" Target="../slideLayouts/slideLayout6.xml"/><Relationship Id="rId2" Type="http://schemas.openxmlformats.org/officeDocument/2006/relationships/image" Target="../media/image178.png"/></Relationships>
</file>

<file path=ppt/slides/_rels/slide47.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jpeg"/><Relationship Id="rId7" Type="http://schemas.openxmlformats.org/officeDocument/2006/relationships/image" Target="../media/image191.png"/><Relationship Id="rId8" Type="http://schemas.openxmlformats.org/officeDocument/2006/relationships/image" Target="../media/image192.png"/><Relationship Id="rId9" Type="http://schemas.openxmlformats.org/officeDocument/2006/relationships/image" Target="../media/image193.png"/><Relationship Id="rId10" Type="http://schemas.openxmlformats.org/officeDocument/2006/relationships/image" Target="../media/image194.png"/><Relationship Id="rId1" Type="http://schemas.openxmlformats.org/officeDocument/2006/relationships/slideLayout" Target="../slideLayouts/slideLayout6.xml"/><Relationship Id="rId2" Type="http://schemas.openxmlformats.org/officeDocument/2006/relationships/image" Target="../media/image186.png"/></Relationships>
</file>

<file path=ppt/slides/_rels/slide48.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emf"/><Relationship Id="rId1" Type="http://schemas.openxmlformats.org/officeDocument/2006/relationships/slideLayout" Target="../slideLayouts/slideLayout6.xml"/><Relationship Id="rId2" Type="http://schemas.openxmlformats.org/officeDocument/2006/relationships/image" Target="../media/image195.png"/></Relationships>
</file>

<file path=ppt/slides/_rels/slide49.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1" Type="http://schemas.openxmlformats.org/officeDocument/2006/relationships/slideLayout" Target="../slideLayouts/slideLayout6.xml"/><Relationship Id="rId2" Type="http://schemas.openxmlformats.org/officeDocument/2006/relationships/image" Target="../media/image1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emf"/><Relationship Id="rId6" Type="http://schemas.openxmlformats.org/officeDocument/2006/relationships/image" Target="../media/image206.png"/><Relationship Id="rId1" Type="http://schemas.openxmlformats.org/officeDocument/2006/relationships/slideLayout" Target="../slideLayouts/slideLayout6.xml"/><Relationship Id="rId2" Type="http://schemas.openxmlformats.org/officeDocument/2006/relationships/image" Target="../media/image202.emf"/></Relationships>
</file>

<file path=ppt/slides/_rels/slide51.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1" Type="http://schemas.openxmlformats.org/officeDocument/2006/relationships/slideLayout" Target="../slideLayouts/slideLayout6.xml"/><Relationship Id="rId2" Type="http://schemas.openxmlformats.org/officeDocument/2006/relationships/image" Target="../media/image20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1.png"/><Relationship Id="rId3" Type="http://schemas.openxmlformats.org/officeDocument/2006/relationships/image" Target="../media/image2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3.png"/></Relationships>
</file>

<file path=ppt/slides/_rels/slide54.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15.emf"/><Relationship Id="rId5" Type="http://schemas.openxmlformats.org/officeDocument/2006/relationships/image" Target="../media/image21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18.png"/><Relationship Id="rId1" Type="http://schemas.openxmlformats.org/officeDocument/2006/relationships/slideLayout" Target="../slideLayouts/slideLayout6.xml"/><Relationship Id="rId2" Type="http://schemas.openxmlformats.org/officeDocument/2006/relationships/image" Target="../media/image217.png"/></Relationships>
</file>

<file path=ppt/slides/_rels/slide56.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6" Type="http://schemas.openxmlformats.org/officeDocument/2006/relationships/image" Target="../media/image223.png"/><Relationship Id="rId1" Type="http://schemas.openxmlformats.org/officeDocument/2006/relationships/slideLayout" Target="../slideLayouts/slideLayout6.xml"/><Relationship Id="rId2" Type="http://schemas.openxmlformats.org/officeDocument/2006/relationships/image" Target="../media/image2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4.png"/><Relationship Id="rId3" Type="http://schemas.openxmlformats.org/officeDocument/2006/relationships/image" Target="../media/image2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6.emf"/><Relationship Id="rId3" Type="http://schemas.openxmlformats.org/officeDocument/2006/relationships/image" Target="../media/image22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9.png"/><Relationship Id="rId3" Type="http://schemas.openxmlformats.org/officeDocument/2006/relationships/image" Target="../media/image2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1.png"/></Relationships>
</file>

<file path=ppt/slides/_rels/slide62.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1" Type="http://schemas.openxmlformats.org/officeDocument/2006/relationships/slideLayout" Target="../slideLayouts/slideLayout6.xml"/><Relationship Id="rId2" Type="http://schemas.openxmlformats.org/officeDocument/2006/relationships/image" Target="../media/image2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6.png"/></Relationships>
</file>

<file path=ppt/slides/_rels/slide64.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1" Type="http://schemas.openxmlformats.org/officeDocument/2006/relationships/slideLayout" Target="../slideLayouts/slideLayout6.xml"/><Relationship Id="rId2" Type="http://schemas.openxmlformats.org/officeDocument/2006/relationships/image" Target="../media/image2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2.png"/><Relationship Id="rId3" Type="http://schemas.openxmlformats.org/officeDocument/2006/relationships/image" Target="../media/image243.png"/></Relationships>
</file>

<file path=ppt/slides/_rels/slide67.xml.rels><?xml version="1.0" encoding="UTF-8" standalone="yes"?>
<Relationships xmlns="http://schemas.openxmlformats.org/package/2006/relationships"><Relationship Id="rId3" Type="http://schemas.openxmlformats.org/officeDocument/2006/relationships/image" Target="../media/image244.jpe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image" Target="../media/image247.png"/><Relationship Id="rId7" Type="http://schemas.openxmlformats.org/officeDocument/2006/relationships/image" Target="../media/image248.png"/><Relationship Id="rId8" Type="http://schemas.openxmlformats.org/officeDocument/2006/relationships/image" Target="../media/image24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68.xml.rels><?xml version="1.0" encoding="UTF-8" standalone="yes"?>
<Relationships xmlns="http://schemas.openxmlformats.org/package/2006/relationships"><Relationship Id="rId3" Type="http://schemas.openxmlformats.org/officeDocument/2006/relationships/image" Target="../media/image251.emf"/><Relationship Id="rId4" Type="http://schemas.openxmlformats.org/officeDocument/2006/relationships/image" Target="../media/image252.jpeg"/><Relationship Id="rId1" Type="http://schemas.openxmlformats.org/officeDocument/2006/relationships/slideLayout" Target="../slideLayouts/slideLayout6.xml"/><Relationship Id="rId2" Type="http://schemas.openxmlformats.org/officeDocument/2006/relationships/image" Target="../media/image2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3.png"/><Relationship Id="rId3" Type="http://schemas.openxmlformats.org/officeDocument/2006/relationships/image" Target="../media/image2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png"/><Relationship Id="rId1" Type="http://schemas.openxmlformats.org/officeDocument/2006/relationships/slideLayout" Target="../slideLayouts/slideLayout6.xml"/><Relationship Id="rId2" Type="http://schemas.openxmlformats.org/officeDocument/2006/relationships/image" Target="../media/image2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700" y="1282700"/>
            <a:ext cx="9144000" cy="2224088"/>
          </a:xfrm>
        </p:spPr>
        <p:txBody>
          <a:bodyPr rtlCol="0"/>
          <a:lstStyle/>
          <a:p>
            <a:pPr fontAlgn="auto">
              <a:spcAft>
                <a:spcPts val="0"/>
              </a:spcAft>
              <a:defRPr/>
            </a:pPr>
            <a:r>
              <a:rPr lang="zh-CN" altLang="en-US" dirty="0" smtClean="0"/>
              <a:t>高能同步辐射光源（</a:t>
            </a:r>
            <a:r>
              <a:rPr lang="en-US" altLang="zh-CN" dirty="0" smtClean="0"/>
              <a:t>HEPS</a:t>
            </a:r>
            <a:r>
              <a:rPr lang="zh-CN" altLang="en-US" dirty="0" smtClean="0"/>
              <a:t>）进展</a:t>
            </a:r>
          </a:p>
        </p:txBody>
      </p:sp>
      <p:sp>
        <p:nvSpPr>
          <p:cNvPr id="5123" name="副标题 2"/>
          <p:cNvSpPr>
            <a:spLocks noGrp="1"/>
          </p:cNvSpPr>
          <p:nvPr>
            <p:ph type="subTitle" idx="1"/>
          </p:nvPr>
        </p:nvSpPr>
        <p:spPr>
          <a:xfrm>
            <a:off x="1655763" y="4227968"/>
            <a:ext cx="9144000" cy="1655762"/>
          </a:xfrm>
        </p:spPr>
        <p:txBody>
          <a:bodyPr/>
          <a:lstStyle/>
          <a:p>
            <a:r>
              <a:rPr lang="zh-CN" altLang="en-US" dirty="0" smtClean="0"/>
              <a:t>秦  庆</a:t>
            </a:r>
            <a:endParaRPr lang="en-US" altLang="zh-CN" dirty="0" smtClean="0"/>
          </a:p>
          <a:p>
            <a:r>
              <a:rPr lang="zh-CN" altLang="en-US" dirty="0" smtClean="0"/>
              <a:t>中国科学院高能物理研究所</a:t>
            </a:r>
            <a:endParaRPr lang="en-US" altLang="zh-CN" dirty="0" smtClean="0"/>
          </a:p>
          <a:p>
            <a:r>
              <a:rPr lang="en-US" altLang="zh-CN" dirty="0" smtClean="0"/>
              <a:t>2018-09-11</a:t>
            </a:r>
            <a:endParaRPr lang="zh-CN"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bwMode="auto">
          <a:xfrm>
            <a:off x="1823517" y="304299"/>
            <a:ext cx="8088907" cy="240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10000"/>
              </a:spcBef>
              <a:spcAft>
                <a:spcPct val="30000"/>
              </a:spcAft>
              <a:buChar char="•"/>
              <a:defRPr sz="2600" b="1">
                <a:solidFill>
                  <a:srgbClr val="000099"/>
                </a:solidFill>
                <a:latin typeface="+mn-lt"/>
                <a:ea typeface="+mn-ea"/>
                <a:cs typeface="黑体" charset="0"/>
              </a:defRPr>
            </a:lvl1pPr>
            <a:lvl2pPr marL="742950" indent="-285750" algn="l" rtl="0" eaLnBrk="0" fontAlgn="base" hangingPunct="0">
              <a:spcBef>
                <a:spcPct val="20000"/>
              </a:spcBef>
              <a:spcAft>
                <a:spcPct val="0"/>
              </a:spcAft>
              <a:buChar char="–"/>
              <a:defRPr sz="2400" b="1">
                <a:solidFill>
                  <a:srgbClr val="009900"/>
                </a:solidFill>
                <a:latin typeface="+mn-lt"/>
                <a:ea typeface="宋体" pitchFamily="2" charset="-122"/>
                <a:cs typeface="宋体"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kumimoji="1"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kumimoji="1" sz="2000">
                <a:solidFill>
                  <a:schemeClr val="tx1"/>
                </a:solidFill>
                <a:latin typeface="+mn-lt"/>
                <a:ea typeface="宋体" pitchFamily="2" charset="-122"/>
              </a:defRPr>
            </a:lvl5pPr>
            <a:lvl6pPr marL="2514600" indent="-228600" algn="l" rtl="0" fontAlgn="base">
              <a:spcBef>
                <a:spcPct val="20000"/>
              </a:spcBef>
              <a:spcAft>
                <a:spcPct val="0"/>
              </a:spcAft>
              <a:buChar char="»"/>
              <a:defRPr sz="2000">
                <a:solidFill>
                  <a:schemeClr val="tx1"/>
                </a:solidFill>
                <a:latin typeface="+mn-lt"/>
                <a:ea typeface="宋体" pitchFamily="2" charset="-122"/>
              </a:defRPr>
            </a:lvl6pPr>
            <a:lvl7pPr marL="2971800" indent="-228600" algn="l" rtl="0" fontAlgn="base">
              <a:spcBef>
                <a:spcPct val="20000"/>
              </a:spcBef>
              <a:spcAft>
                <a:spcPct val="0"/>
              </a:spcAft>
              <a:buChar char="»"/>
              <a:defRPr sz="2000">
                <a:solidFill>
                  <a:schemeClr val="tx1"/>
                </a:solidFill>
                <a:latin typeface="+mn-lt"/>
                <a:ea typeface="宋体" pitchFamily="2" charset="-122"/>
              </a:defRPr>
            </a:lvl7pPr>
            <a:lvl8pPr marL="3429000" indent="-228600" algn="l" rtl="0" fontAlgn="base">
              <a:spcBef>
                <a:spcPct val="20000"/>
              </a:spcBef>
              <a:spcAft>
                <a:spcPct val="0"/>
              </a:spcAft>
              <a:buChar char="»"/>
              <a:defRPr sz="2000">
                <a:solidFill>
                  <a:schemeClr val="tx1"/>
                </a:solidFill>
                <a:latin typeface="+mn-lt"/>
                <a:ea typeface="宋体" pitchFamily="2" charset="-122"/>
              </a:defRPr>
            </a:lvl8pPr>
            <a:lvl9pPr marL="3886200" indent="-228600" algn="l" rtl="0" fontAlgn="base">
              <a:spcBef>
                <a:spcPct val="20000"/>
              </a:spcBef>
              <a:spcAft>
                <a:spcPct val="0"/>
              </a:spcAft>
              <a:buChar char="»"/>
              <a:defRPr sz="2000">
                <a:solidFill>
                  <a:schemeClr val="tx1"/>
                </a:solidFill>
                <a:latin typeface="+mn-lt"/>
                <a:ea typeface="宋体" pitchFamily="2" charset="-122"/>
              </a:defRPr>
            </a:lvl9pPr>
          </a:lstStyle>
          <a:p>
            <a:pPr>
              <a:buFont typeface="+mj-ea"/>
              <a:buAutoNum type="circleNumDbPlain"/>
            </a:pPr>
            <a:endParaRPr lang="en-US" altLang="zh-CN" sz="1600" kern="0" dirty="0"/>
          </a:p>
        </p:txBody>
      </p:sp>
      <p:grpSp>
        <p:nvGrpSpPr>
          <p:cNvPr id="11" name="组合 10"/>
          <p:cNvGrpSpPr/>
          <p:nvPr/>
        </p:nvGrpSpPr>
        <p:grpSpPr>
          <a:xfrm>
            <a:off x="1285355" y="1563329"/>
            <a:ext cx="9893922" cy="5294671"/>
            <a:chOff x="395536" y="1548190"/>
            <a:chExt cx="7850230" cy="4371984"/>
          </a:xfrm>
        </p:grpSpPr>
        <p:pic>
          <p:nvPicPr>
            <p:cNvPr id="3" name="图片 2"/>
            <p:cNvPicPr>
              <a:picLocks noChangeAspect="1"/>
            </p:cNvPicPr>
            <p:nvPr/>
          </p:nvPicPr>
          <p:blipFill>
            <a:blip r:embed="rId3" cstate="print"/>
            <a:stretch>
              <a:fillRect/>
            </a:stretch>
          </p:blipFill>
          <p:spPr>
            <a:xfrm>
              <a:off x="395536" y="1564841"/>
              <a:ext cx="4015831" cy="2160240"/>
            </a:xfrm>
            <a:prstGeom prst="rect">
              <a:avLst/>
            </a:prstGeom>
          </p:spPr>
        </p:pic>
        <p:pic>
          <p:nvPicPr>
            <p:cNvPr id="4" name="图片 3"/>
            <p:cNvPicPr>
              <a:picLocks noChangeAspect="1"/>
            </p:cNvPicPr>
            <p:nvPr/>
          </p:nvPicPr>
          <p:blipFill>
            <a:blip r:embed="rId4" cstate="print"/>
            <a:stretch>
              <a:fillRect/>
            </a:stretch>
          </p:blipFill>
          <p:spPr>
            <a:xfrm>
              <a:off x="395536" y="4051071"/>
              <a:ext cx="7850230" cy="1869103"/>
            </a:xfrm>
            <a:prstGeom prst="rect">
              <a:avLst/>
            </a:prstGeom>
          </p:spPr>
        </p:pic>
        <p:pic>
          <p:nvPicPr>
            <p:cNvPr id="5" name="图片 4"/>
            <p:cNvPicPr>
              <a:picLocks noChangeAspect="1"/>
            </p:cNvPicPr>
            <p:nvPr/>
          </p:nvPicPr>
          <p:blipFill>
            <a:blip r:embed="rId5" cstate="print"/>
            <a:stretch>
              <a:fillRect/>
            </a:stretch>
          </p:blipFill>
          <p:spPr>
            <a:xfrm>
              <a:off x="4480705" y="1548190"/>
              <a:ext cx="3687737" cy="2193541"/>
            </a:xfrm>
            <a:prstGeom prst="rect">
              <a:avLst/>
            </a:prstGeom>
          </p:spPr>
        </p:pic>
        <p:sp>
          <p:nvSpPr>
            <p:cNvPr id="9" name="矩形 8"/>
            <p:cNvSpPr/>
            <p:nvPr/>
          </p:nvSpPr>
          <p:spPr>
            <a:xfrm>
              <a:off x="1619672" y="3388570"/>
              <a:ext cx="1242648" cy="323165"/>
            </a:xfrm>
            <a:prstGeom prst="rect">
              <a:avLst/>
            </a:prstGeom>
          </p:spPr>
          <p:txBody>
            <a:bodyPr wrap="none">
              <a:spAutoFit/>
            </a:bodyPr>
            <a:lstStyle/>
            <a:p>
              <a:r>
                <a:rPr lang="en-US" altLang="zh-CN" sz="1500" b="1" kern="0" dirty="0">
                  <a:solidFill>
                    <a:srgbClr val="000000"/>
                  </a:solidFill>
                  <a:latin typeface="仿宋" panose="02010609060101010101" pitchFamily="49" charset="-122"/>
                  <a:ea typeface="仿宋" panose="02010609060101010101" pitchFamily="49" charset="-122"/>
                  <a:cs typeface="黑体" charset="0"/>
                </a:rPr>
                <a:t>300A50V</a:t>
              </a:r>
              <a:r>
                <a:rPr lang="zh-CN" altLang="en-US" sz="1500" b="1" kern="0" dirty="0">
                  <a:solidFill>
                    <a:srgbClr val="000000"/>
                  </a:solidFill>
                  <a:latin typeface="仿宋" panose="02010609060101010101" pitchFamily="49" charset="-122"/>
                  <a:ea typeface="仿宋" panose="02010609060101010101" pitchFamily="49" charset="-122"/>
                  <a:cs typeface="黑体" charset="0"/>
                </a:rPr>
                <a:t>样机</a:t>
              </a:r>
            </a:p>
          </p:txBody>
        </p:sp>
        <p:sp>
          <p:nvSpPr>
            <p:cNvPr id="10" name="矩形 9"/>
            <p:cNvSpPr/>
            <p:nvPr/>
          </p:nvSpPr>
          <p:spPr>
            <a:xfrm>
              <a:off x="5597332" y="3429000"/>
              <a:ext cx="1146468" cy="323165"/>
            </a:xfrm>
            <a:prstGeom prst="rect">
              <a:avLst/>
            </a:prstGeom>
          </p:spPr>
          <p:txBody>
            <a:bodyPr wrap="none">
              <a:spAutoFit/>
            </a:bodyPr>
            <a:lstStyle/>
            <a:p>
              <a:r>
                <a:rPr lang="en-US" altLang="zh-CN" sz="1500" b="1" kern="0" dirty="0">
                  <a:solidFill>
                    <a:srgbClr val="000000"/>
                  </a:solidFill>
                  <a:latin typeface="仿宋" panose="02010609060101010101" pitchFamily="49" charset="-122"/>
                  <a:ea typeface="仿宋" panose="02010609060101010101" pitchFamily="49" charset="-122"/>
                  <a:cs typeface="黑体" charset="0"/>
                </a:rPr>
                <a:t>DPSCMII-MB</a:t>
              </a:r>
              <a:endParaRPr lang="zh-CN" altLang="en-US" sz="1500" b="1" kern="0" dirty="0">
                <a:solidFill>
                  <a:srgbClr val="000000"/>
                </a:solidFill>
                <a:latin typeface="仿宋" panose="02010609060101010101" pitchFamily="49" charset="-122"/>
                <a:ea typeface="仿宋" panose="02010609060101010101" pitchFamily="49" charset="-122"/>
                <a:cs typeface="黑体" charset="0"/>
              </a:endParaRPr>
            </a:p>
          </p:txBody>
        </p:sp>
      </p:grpSp>
      <p:sp>
        <p:nvSpPr>
          <p:cNvPr id="7" name="内容占位符 6"/>
          <p:cNvSpPr>
            <a:spLocks noGrp="1"/>
          </p:cNvSpPr>
          <p:nvPr>
            <p:ph idx="1"/>
          </p:nvPr>
        </p:nvSpPr>
        <p:spPr>
          <a:xfrm>
            <a:off x="838199" y="471948"/>
            <a:ext cx="11019503" cy="5705015"/>
          </a:xfrm>
        </p:spPr>
        <p:txBody>
          <a:bodyPr/>
          <a:lstStyle/>
          <a:p>
            <a:pPr marL="0" indent="0">
              <a:buNone/>
            </a:pPr>
            <a:r>
              <a:rPr lang="zh-CN" altLang="en-US" dirty="0" smtClean="0"/>
              <a:t>电源</a:t>
            </a:r>
            <a:r>
              <a:rPr lang="zh-CN" altLang="en-US" dirty="0"/>
              <a:t>系统</a:t>
            </a:r>
          </a:p>
          <a:p>
            <a:r>
              <a:rPr lang="zh-CN" altLang="en-US" sz="2400" dirty="0"/>
              <a:t>完成高精度稳流电源及其核心部件的研制：</a:t>
            </a:r>
            <a:r>
              <a:rPr lang="en-US" altLang="zh-CN" sz="2400" dirty="0"/>
              <a:t>10ppm</a:t>
            </a:r>
            <a:r>
              <a:rPr lang="zh-CN" altLang="en-US" sz="2400" dirty="0"/>
              <a:t>高精度稳流源及数字控制器</a:t>
            </a:r>
          </a:p>
          <a:p>
            <a:endParaRPr lang="zh-CN" altLang="en-US" dirty="0"/>
          </a:p>
        </p:txBody>
      </p:sp>
    </p:spTree>
    <p:extLst>
      <p:ext uri="{BB962C8B-B14F-4D97-AF65-F5344CB8AC3E}">
        <p14:creationId xmlns:p14="http://schemas.microsoft.com/office/powerpoint/2010/main" val="1359611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stretch>
            <a:fillRect/>
          </a:stretch>
        </p:blipFill>
        <p:spPr>
          <a:xfrm>
            <a:off x="115530" y="1353787"/>
            <a:ext cx="6830960" cy="4203744"/>
          </a:xfrm>
          <a:prstGeom prst="rect">
            <a:avLst/>
          </a:prstGeom>
        </p:spPr>
      </p:pic>
      <p:sp>
        <p:nvSpPr>
          <p:cNvPr id="4" name="内容占位符 3"/>
          <p:cNvSpPr>
            <a:spLocks noGrp="1"/>
          </p:cNvSpPr>
          <p:nvPr>
            <p:ph idx="1"/>
          </p:nvPr>
        </p:nvSpPr>
        <p:spPr>
          <a:xfrm>
            <a:off x="779210" y="427704"/>
            <a:ext cx="10515600" cy="5129828"/>
          </a:xfrm>
        </p:spPr>
        <p:txBody>
          <a:bodyPr/>
          <a:lstStyle/>
          <a:p>
            <a:r>
              <a:rPr lang="zh-CN" altLang="en-US" kern="0" dirty="0"/>
              <a:t>完成</a:t>
            </a:r>
            <a:r>
              <a:rPr lang="en-US" altLang="zh-CN" kern="0" dirty="0"/>
              <a:t>300A</a:t>
            </a:r>
            <a:r>
              <a:rPr lang="zh-CN" altLang="en-US" kern="0" dirty="0"/>
              <a:t>高精度电流传感器</a:t>
            </a:r>
            <a:r>
              <a:rPr lang="en-US" altLang="zh-CN" kern="0" dirty="0"/>
              <a:t>DCCT</a:t>
            </a:r>
            <a:r>
              <a:rPr lang="zh-CN" altLang="en-US" kern="0" dirty="0"/>
              <a:t>的研制</a:t>
            </a:r>
            <a:endParaRPr lang="en-US" altLang="zh-CN" kern="0" dirty="0"/>
          </a:p>
          <a:p>
            <a:pPr>
              <a:buFont typeface="+mj-ea"/>
              <a:buAutoNum type="circleNumDbPlain"/>
            </a:pPr>
            <a:endParaRPr lang="en-US" altLang="zh-CN" kern="0" dirty="0"/>
          </a:p>
          <a:p>
            <a:endParaRPr lang="zh-CN" altLang="en-US" dirty="0"/>
          </a:p>
        </p:txBody>
      </p:sp>
      <p:pic>
        <p:nvPicPr>
          <p:cNvPr id="6" name="图片 5"/>
          <p:cNvPicPr>
            <a:picLocks noChangeAspect="1"/>
          </p:cNvPicPr>
          <p:nvPr/>
        </p:nvPicPr>
        <p:blipFill>
          <a:blip r:embed="rId4" cstate="print"/>
          <a:stretch>
            <a:fillRect/>
          </a:stretch>
        </p:blipFill>
        <p:spPr>
          <a:xfrm>
            <a:off x="7395705" y="1106129"/>
            <a:ext cx="4857747" cy="3901717"/>
          </a:xfrm>
          <a:prstGeom prst="rect">
            <a:avLst/>
          </a:prstGeom>
        </p:spPr>
      </p:pic>
      <p:pic>
        <p:nvPicPr>
          <p:cNvPr id="7" name="图片 6"/>
          <p:cNvPicPr>
            <a:picLocks noChangeAspect="1"/>
          </p:cNvPicPr>
          <p:nvPr/>
        </p:nvPicPr>
        <p:blipFill>
          <a:blip r:embed="rId5" cstate="print"/>
          <a:stretch>
            <a:fillRect/>
          </a:stretch>
        </p:blipFill>
        <p:spPr>
          <a:xfrm>
            <a:off x="7395706" y="5079853"/>
            <a:ext cx="4852676" cy="1778147"/>
          </a:xfrm>
          <a:prstGeom prst="rect">
            <a:avLst/>
          </a:prstGeom>
        </p:spPr>
      </p:pic>
    </p:spTree>
    <p:extLst>
      <p:ext uri="{BB962C8B-B14F-4D97-AF65-F5344CB8AC3E}">
        <p14:creationId xmlns:p14="http://schemas.microsoft.com/office/powerpoint/2010/main" val="1564570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7264" y="280220"/>
            <a:ext cx="11146536" cy="5896744"/>
          </a:xfrm>
        </p:spPr>
        <p:txBody>
          <a:bodyPr/>
          <a:lstStyle/>
          <a:p>
            <a:pPr marL="0" indent="0">
              <a:buNone/>
            </a:pPr>
            <a:r>
              <a:rPr lang="zh-CN" altLang="en-US" dirty="0" smtClean="0"/>
              <a:t>插入</a:t>
            </a:r>
            <a:r>
              <a:rPr lang="zh-CN" altLang="en-US" dirty="0"/>
              <a:t>件系统（</a:t>
            </a:r>
            <a:r>
              <a:rPr lang="en-US" altLang="zh-CN" dirty="0"/>
              <a:t>CPMU</a:t>
            </a:r>
            <a:r>
              <a:rPr lang="zh-CN" altLang="en-US" dirty="0" smtClean="0"/>
              <a:t>）</a:t>
            </a:r>
            <a:endParaRPr lang="en-US" altLang="zh-CN" dirty="0" smtClean="0"/>
          </a:p>
          <a:p>
            <a:pPr lvl="1"/>
            <a:r>
              <a:rPr lang="zh-CN" altLang="en-US" dirty="0"/>
              <a:t>完成了全部主体设备的采购、加工、集成、离线调试</a:t>
            </a:r>
          </a:p>
          <a:p>
            <a:pPr lvl="1"/>
            <a:r>
              <a:rPr lang="zh-CN" altLang="en-US" dirty="0"/>
              <a:t>完成了整机常温下主体性能的调试</a:t>
            </a:r>
          </a:p>
          <a:p>
            <a:pPr lvl="1"/>
            <a:r>
              <a:rPr lang="zh-CN" altLang="en-US" dirty="0" smtClean="0"/>
              <a:t>完成低温</a:t>
            </a:r>
            <a:r>
              <a:rPr lang="zh-CN" altLang="en-US" dirty="0"/>
              <a:t>性能</a:t>
            </a:r>
            <a:r>
              <a:rPr lang="zh-CN" altLang="en-US" dirty="0" smtClean="0"/>
              <a:t>测试，通过工艺测试和验收</a:t>
            </a:r>
            <a:endParaRPr lang="zh-CN" altLang="en-US" dirty="0"/>
          </a:p>
          <a:p>
            <a:pPr marL="0" indent="0">
              <a:buNone/>
            </a:pPr>
            <a:endParaRPr lang="zh-CN" altLang="en-US" dirty="0"/>
          </a:p>
        </p:txBody>
      </p:sp>
      <p:sp>
        <p:nvSpPr>
          <p:cNvPr id="4" name="文本框 3"/>
          <p:cNvSpPr txBox="1"/>
          <p:nvPr/>
        </p:nvSpPr>
        <p:spPr>
          <a:xfrm>
            <a:off x="6918545" y="3945480"/>
            <a:ext cx="2221179" cy="338554"/>
          </a:xfrm>
          <a:prstGeom prst="rect">
            <a:avLst/>
          </a:prstGeom>
          <a:noFill/>
        </p:spPr>
        <p:txBody>
          <a:bodyPr wrap="square" rtlCol="0">
            <a:spAutoFit/>
          </a:bodyPr>
          <a:lstStyle/>
          <a:p>
            <a:pPr algn="ctr"/>
            <a:r>
              <a:rPr lang="zh-CN" altLang="en-US" sz="1600" b="1" dirty="0">
                <a:solidFill>
                  <a:prstClr val="black"/>
                </a:solidFill>
              </a:rPr>
              <a:t>空载</a:t>
            </a:r>
            <a:r>
              <a:rPr lang="zh-CN" altLang="en-US" sz="1600" b="1" dirty="0" smtClean="0">
                <a:solidFill>
                  <a:prstClr val="black"/>
                </a:solidFill>
              </a:rPr>
              <a:t>极限真空度合格</a:t>
            </a:r>
            <a:endParaRPr lang="zh-CN" altLang="en-US" sz="1600" b="1" dirty="0">
              <a:solidFill>
                <a:prstClr val="black"/>
              </a:solidFill>
            </a:endParaRPr>
          </a:p>
        </p:txBody>
      </p:sp>
      <p:sp>
        <p:nvSpPr>
          <p:cNvPr id="5" name="文本框 4"/>
          <p:cNvSpPr txBox="1"/>
          <p:nvPr/>
        </p:nvSpPr>
        <p:spPr>
          <a:xfrm>
            <a:off x="2749713" y="3983378"/>
            <a:ext cx="2238310" cy="338554"/>
          </a:xfrm>
          <a:prstGeom prst="rect">
            <a:avLst/>
          </a:prstGeom>
          <a:noFill/>
        </p:spPr>
        <p:txBody>
          <a:bodyPr wrap="square" rtlCol="0">
            <a:spAutoFit/>
          </a:bodyPr>
          <a:lstStyle/>
          <a:p>
            <a:pPr algn="ctr"/>
            <a:r>
              <a:rPr lang="zh-CN" altLang="en-US" sz="1600" b="1" dirty="0" smtClean="0">
                <a:solidFill>
                  <a:prstClr val="black"/>
                </a:solidFill>
              </a:rPr>
              <a:t>过冷器冷箱性能达标</a:t>
            </a:r>
            <a:endParaRPr lang="zh-CN" altLang="en-US" sz="1600" b="1" dirty="0">
              <a:solidFill>
                <a:prstClr val="black"/>
              </a:solidFill>
            </a:endParaRPr>
          </a:p>
        </p:txBody>
      </p:sp>
      <p:sp>
        <p:nvSpPr>
          <p:cNvPr id="6" name="文本框 5"/>
          <p:cNvSpPr txBox="1"/>
          <p:nvPr/>
        </p:nvSpPr>
        <p:spPr>
          <a:xfrm>
            <a:off x="550014" y="6495819"/>
            <a:ext cx="3121378" cy="338554"/>
          </a:xfrm>
          <a:prstGeom prst="rect">
            <a:avLst/>
          </a:prstGeom>
          <a:noFill/>
        </p:spPr>
        <p:txBody>
          <a:bodyPr wrap="square" rtlCol="0">
            <a:spAutoFit/>
          </a:bodyPr>
          <a:lstStyle/>
          <a:p>
            <a:pPr algn="ctr"/>
            <a:r>
              <a:rPr lang="zh-CN" altLang="en-US" sz="1600" b="1" dirty="0" smtClean="0">
                <a:solidFill>
                  <a:prstClr val="black"/>
                </a:solidFill>
              </a:rPr>
              <a:t>真空内霍尔磁测系统集成调试</a:t>
            </a:r>
            <a:endParaRPr lang="zh-CN" altLang="en-US" sz="1600" b="1" dirty="0">
              <a:solidFill>
                <a:prstClr val="black"/>
              </a:solidFill>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8232" r="1646"/>
          <a:stretch/>
        </p:blipFill>
        <p:spPr bwMode="auto">
          <a:xfrm>
            <a:off x="6971607" y="2193618"/>
            <a:ext cx="2115056" cy="1762351"/>
          </a:xfrm>
          <a:prstGeom prst="rect">
            <a:avLst/>
          </a:prstGeom>
          <a:noFill/>
        </p:spPr>
      </p:pic>
      <p:sp>
        <p:nvSpPr>
          <p:cNvPr id="8" name="文本框 7"/>
          <p:cNvSpPr txBox="1"/>
          <p:nvPr/>
        </p:nvSpPr>
        <p:spPr>
          <a:xfrm>
            <a:off x="9338906" y="2240767"/>
            <a:ext cx="2654001" cy="338554"/>
          </a:xfrm>
          <a:prstGeom prst="rect">
            <a:avLst/>
          </a:prstGeom>
          <a:noFill/>
        </p:spPr>
        <p:txBody>
          <a:bodyPr wrap="square" rtlCol="0">
            <a:spAutoFit/>
          </a:bodyPr>
          <a:lstStyle/>
          <a:p>
            <a:pPr algn="ctr"/>
            <a:r>
              <a:rPr lang="zh-CN" altLang="en-US" sz="1600" b="1" dirty="0" smtClean="0">
                <a:solidFill>
                  <a:prstClr val="black"/>
                </a:solidFill>
              </a:rPr>
              <a:t>常温磁场性能调试</a:t>
            </a:r>
            <a:endParaRPr lang="zh-CN" altLang="en-US" sz="1600" b="1" dirty="0">
              <a:solidFill>
                <a:prstClr val="black"/>
              </a:solidFill>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795" y="5006676"/>
            <a:ext cx="888499" cy="1440000"/>
          </a:xfrm>
          <a:prstGeom prst="rect">
            <a:avLst/>
          </a:prstGeom>
          <a:noFill/>
        </p:spPr>
      </p:pic>
      <p:pic>
        <p:nvPicPr>
          <p:cNvPr id="10" name="图片 9"/>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5451142" y="2176015"/>
            <a:ext cx="1345285" cy="1800595"/>
          </a:xfrm>
          <a:prstGeom prst="rect">
            <a:avLst/>
          </a:prstGeom>
        </p:spPr>
      </p:pic>
      <p:sp>
        <p:nvSpPr>
          <p:cNvPr id="11" name="文本框 10"/>
          <p:cNvSpPr txBox="1"/>
          <p:nvPr/>
        </p:nvSpPr>
        <p:spPr>
          <a:xfrm>
            <a:off x="5415449" y="3988814"/>
            <a:ext cx="1414874" cy="338554"/>
          </a:xfrm>
          <a:prstGeom prst="rect">
            <a:avLst/>
          </a:prstGeom>
          <a:noFill/>
        </p:spPr>
        <p:txBody>
          <a:bodyPr wrap="square" rtlCol="0">
            <a:spAutoFit/>
          </a:bodyPr>
          <a:lstStyle/>
          <a:p>
            <a:pPr algn="ctr"/>
            <a:r>
              <a:rPr lang="zh-CN" altLang="en-US" sz="1600" b="1" dirty="0" smtClean="0">
                <a:solidFill>
                  <a:prstClr val="black"/>
                </a:solidFill>
              </a:rPr>
              <a:t>控制系统</a:t>
            </a:r>
            <a:endParaRPr lang="zh-CN" altLang="en-US" sz="1600" b="1" dirty="0">
              <a:solidFill>
                <a:prstClr val="black"/>
              </a:solidFill>
            </a:endParaRPr>
          </a:p>
        </p:txBody>
      </p:sp>
      <p:pic>
        <p:nvPicPr>
          <p:cNvPr id="12" name="图片 1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47911" y="2178008"/>
            <a:ext cx="2535529" cy="1790188"/>
          </a:xfrm>
          <a:prstGeom prst="rect">
            <a:avLst/>
          </a:prstGeom>
          <a:noFill/>
        </p:spPr>
      </p:pic>
      <p:sp>
        <p:nvSpPr>
          <p:cNvPr id="13" name="矩形 12"/>
          <p:cNvSpPr/>
          <p:nvPr/>
        </p:nvSpPr>
        <p:spPr>
          <a:xfrm>
            <a:off x="515836" y="3970020"/>
            <a:ext cx="1838965" cy="338554"/>
          </a:xfrm>
          <a:prstGeom prst="rect">
            <a:avLst/>
          </a:prstGeom>
        </p:spPr>
        <p:txBody>
          <a:bodyPr wrap="none">
            <a:spAutoFit/>
          </a:bodyPr>
          <a:lstStyle/>
          <a:p>
            <a:r>
              <a:rPr lang="zh-CN" altLang="en-US" sz="1600" b="1" dirty="0">
                <a:solidFill>
                  <a:prstClr val="black"/>
                </a:solidFill>
              </a:rPr>
              <a:t>主体结构加工集成</a:t>
            </a:r>
            <a:endParaRPr lang="zh-CN" altLang="en-US" sz="1600" dirty="0">
              <a:solidFill>
                <a:prstClr val="black"/>
              </a:solidFill>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790" y="2193617"/>
            <a:ext cx="2158428" cy="174061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907" y="268016"/>
            <a:ext cx="2544000" cy="190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l="4520" t="8001" r="11152"/>
          <a:stretch/>
        </p:blipFill>
        <p:spPr>
          <a:xfrm>
            <a:off x="9448908" y="4856689"/>
            <a:ext cx="2610711" cy="2001311"/>
          </a:xfrm>
          <a:prstGeom prst="rect">
            <a:avLst/>
          </a:prstGeom>
        </p:spPr>
      </p:pic>
      <p:pic>
        <p:nvPicPr>
          <p:cNvPr id="17" name="图片 16" descr="E:\北京先进光源\低温插入件\CPMU性能调试201707-201802\2017-12-07_真空内磁测系统试装配\IMG_2353.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1233" y="5011141"/>
            <a:ext cx="1920169" cy="1440000"/>
          </a:xfrm>
          <a:prstGeom prst="rect">
            <a:avLst/>
          </a:prstGeom>
          <a:noFill/>
          <a:ln>
            <a:noFill/>
          </a:ln>
        </p:spPr>
      </p:pic>
      <p:sp>
        <p:nvSpPr>
          <p:cNvPr id="18" name="文本框 17"/>
          <p:cNvSpPr txBox="1"/>
          <p:nvPr/>
        </p:nvSpPr>
        <p:spPr>
          <a:xfrm>
            <a:off x="5254553" y="6557617"/>
            <a:ext cx="2654001" cy="338554"/>
          </a:xfrm>
          <a:prstGeom prst="rect">
            <a:avLst/>
          </a:prstGeom>
          <a:noFill/>
        </p:spPr>
        <p:txBody>
          <a:bodyPr wrap="square" rtlCol="0">
            <a:spAutoFit/>
          </a:bodyPr>
          <a:lstStyle/>
          <a:p>
            <a:pPr algn="ctr"/>
            <a:r>
              <a:rPr lang="zh-CN" altLang="en-US" sz="1600" b="1" dirty="0" smtClean="0">
                <a:solidFill>
                  <a:prstClr val="black"/>
                </a:solidFill>
              </a:rPr>
              <a:t>低温集成，待测试</a:t>
            </a:r>
            <a:endParaRPr lang="zh-CN" altLang="en-US" sz="1600" b="1" dirty="0">
              <a:solidFill>
                <a:prstClr val="black"/>
              </a:solidFill>
            </a:endParaRPr>
          </a:p>
        </p:txBody>
      </p:sp>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72216" y="4518746"/>
            <a:ext cx="2544000" cy="1908000"/>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64504" y="4518746"/>
            <a:ext cx="2544000" cy="1908000"/>
          </a:xfrm>
          <a:prstGeom prst="rect">
            <a:avLst/>
          </a:prstGeom>
        </p:spPr>
      </p:pic>
      <p:pic>
        <p:nvPicPr>
          <p:cNvPr id="21" name="图片 20"/>
          <p:cNvPicPr>
            <a:picLocks noChangeAspect="1"/>
          </p:cNvPicPr>
          <p:nvPr/>
        </p:nvPicPr>
        <p:blipFill rotWithShape="1">
          <a:blip r:embed="rId13" cstate="print">
            <a:extLst>
              <a:ext uri="{28A0092B-C50C-407E-A947-70E740481C1C}">
                <a14:useLocalDpi xmlns:a14="http://schemas.microsoft.com/office/drawing/2010/main" val="0"/>
              </a:ext>
            </a:extLst>
          </a:blip>
          <a:srcRect t="7990" r="11478"/>
          <a:stretch/>
        </p:blipFill>
        <p:spPr>
          <a:xfrm>
            <a:off x="9448907" y="2913619"/>
            <a:ext cx="2610711" cy="1906711"/>
          </a:xfrm>
          <a:prstGeom prst="rect">
            <a:avLst/>
          </a:prstGeom>
        </p:spPr>
      </p:pic>
    </p:spTree>
    <p:extLst>
      <p:ext uri="{BB962C8B-B14F-4D97-AF65-F5344CB8AC3E}">
        <p14:creationId xmlns:p14="http://schemas.microsoft.com/office/powerpoint/2010/main" val="152571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4199" y="481991"/>
            <a:ext cx="7886700" cy="4351338"/>
          </a:xfrm>
        </p:spPr>
        <p:txBody>
          <a:bodyPr/>
          <a:lstStyle/>
          <a:p>
            <a:pPr marL="0" indent="0">
              <a:lnSpc>
                <a:spcPct val="100000"/>
              </a:lnSpc>
              <a:buNone/>
            </a:pPr>
            <a:r>
              <a:rPr lang="zh-CN" altLang="en-US" dirty="0" smtClean="0"/>
              <a:t>插入件系统（超导扭摆磁铁）</a:t>
            </a:r>
            <a:endParaRPr lang="en-US" altLang="zh-CN" dirty="0" smtClean="0"/>
          </a:p>
          <a:p>
            <a:pPr>
              <a:lnSpc>
                <a:spcPct val="100000"/>
              </a:lnSpc>
            </a:pPr>
            <a:r>
              <a:rPr lang="zh-CN" altLang="en-US" dirty="0" smtClean="0"/>
              <a:t>完成低温垂直测试</a:t>
            </a:r>
            <a:endParaRPr lang="en-US" altLang="zh-CN" dirty="0" smtClean="0"/>
          </a:p>
          <a:p>
            <a:pPr lvl="1">
              <a:lnSpc>
                <a:spcPct val="100000"/>
              </a:lnSpc>
            </a:pPr>
            <a:r>
              <a:rPr lang="zh-CN" altLang="en-US" dirty="0" smtClean="0"/>
              <a:t>经过</a:t>
            </a:r>
            <a:r>
              <a:rPr lang="en-US" altLang="zh-CN" dirty="0" smtClean="0"/>
              <a:t>19</a:t>
            </a:r>
            <a:r>
              <a:rPr lang="zh-CN" altLang="en-US" dirty="0" smtClean="0"/>
              <a:t>次失超锻炼，稳定运行在</a:t>
            </a:r>
            <a:r>
              <a:rPr lang="en-US" altLang="zh-CN" dirty="0" smtClean="0"/>
              <a:t>345A</a:t>
            </a:r>
          </a:p>
          <a:p>
            <a:pPr lvl="1">
              <a:lnSpc>
                <a:spcPct val="100000"/>
              </a:lnSpc>
            </a:pPr>
            <a:r>
              <a:rPr lang="zh-CN" altLang="en-US" dirty="0"/>
              <a:t>最</a:t>
            </a:r>
            <a:r>
              <a:rPr lang="zh-CN" altLang="en-US" dirty="0" smtClean="0"/>
              <a:t>大峰值磁场</a:t>
            </a:r>
            <a:r>
              <a:rPr lang="en-US" altLang="zh-CN" dirty="0" smtClean="0"/>
              <a:t>2.61T</a:t>
            </a:r>
            <a:r>
              <a:rPr lang="zh-CN" altLang="en-US" dirty="0" smtClean="0"/>
              <a:t>，达到验收指标</a:t>
            </a:r>
            <a:endParaRPr lang="en-US" altLang="zh-CN" dirty="0" smtClean="0"/>
          </a:p>
          <a:p>
            <a:pPr lvl="1">
              <a:lnSpc>
                <a:spcPct val="100000"/>
              </a:lnSpc>
            </a:pPr>
            <a:r>
              <a:rPr lang="zh-CN" altLang="en-US" dirty="0" smtClean="0"/>
              <a:t>于</a:t>
            </a:r>
            <a:r>
              <a:rPr lang="en-US" altLang="zh-CN" dirty="0" smtClean="0"/>
              <a:t>4</a:t>
            </a:r>
            <a:r>
              <a:rPr lang="zh-CN" altLang="en-US" dirty="0" smtClean="0"/>
              <a:t>月</a:t>
            </a:r>
            <a:r>
              <a:rPr lang="en-US" altLang="zh-CN" dirty="0" smtClean="0"/>
              <a:t>15</a:t>
            </a:r>
            <a:r>
              <a:rPr lang="zh-CN" altLang="en-US" dirty="0" smtClean="0"/>
              <a:t>日进行关键设备专家测试</a:t>
            </a:r>
            <a:endParaRPr lang="zh-CN" altLang="en-US" dirty="0"/>
          </a:p>
        </p:txBody>
      </p:sp>
      <p:pic>
        <p:nvPicPr>
          <p:cNvPr id="4" name="图片 3"/>
          <p:cNvPicPr>
            <a:picLocks noChangeAspect="1"/>
          </p:cNvPicPr>
          <p:nvPr/>
        </p:nvPicPr>
        <p:blipFill>
          <a:blip r:embed="rId2" cstate="print"/>
          <a:stretch>
            <a:fillRect/>
          </a:stretch>
        </p:blipFill>
        <p:spPr>
          <a:xfrm>
            <a:off x="6200885" y="2360369"/>
            <a:ext cx="5972089" cy="442727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381" y="3273328"/>
            <a:ext cx="2612404" cy="348320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31" y="3273328"/>
            <a:ext cx="2575688" cy="3434251"/>
          </a:xfrm>
          <a:prstGeom prst="rect">
            <a:avLst/>
          </a:prstGeom>
        </p:spPr>
      </p:pic>
    </p:spTree>
    <p:extLst>
      <p:ext uri="{BB962C8B-B14F-4D97-AF65-F5344CB8AC3E}">
        <p14:creationId xmlns:p14="http://schemas.microsoft.com/office/powerpoint/2010/main" val="1657056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527" y="2916553"/>
            <a:ext cx="2827884" cy="177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descr="第二次测试单束团fft"/>
          <p:cNvPicPr>
            <a:picLocks noChangeAspect="1"/>
          </p:cNvPicPr>
          <p:nvPr/>
        </p:nvPicPr>
        <p:blipFill>
          <a:blip r:embed="rId3" cstate="print"/>
          <a:stretch>
            <a:fillRect/>
          </a:stretch>
        </p:blipFill>
        <p:spPr>
          <a:xfrm>
            <a:off x="3766312" y="2916553"/>
            <a:ext cx="2389016" cy="1776901"/>
          </a:xfrm>
          <a:prstGeom prst="rect">
            <a:avLst/>
          </a:prstGeom>
        </p:spPr>
      </p:pic>
      <p:sp>
        <p:nvSpPr>
          <p:cNvPr id="7" name="TextBox 6"/>
          <p:cNvSpPr txBox="1"/>
          <p:nvPr/>
        </p:nvSpPr>
        <p:spPr>
          <a:xfrm>
            <a:off x="694837" y="1205713"/>
            <a:ext cx="6220921" cy="1477328"/>
          </a:xfrm>
          <a:prstGeom prst="rect">
            <a:avLst/>
          </a:prstGeom>
          <a:noFill/>
        </p:spPr>
        <p:txBody>
          <a:bodyPr wrap="square" rtlCol="0">
            <a:spAutoFit/>
          </a:bodyPr>
          <a:lstStyle/>
          <a:p>
            <a:r>
              <a:rPr lang="zh-CN" altLang="en-US" dirty="0" smtClean="0">
                <a:solidFill>
                  <a:prstClr val="black"/>
                </a:solidFill>
              </a:rPr>
              <a:t>数字</a:t>
            </a:r>
            <a:r>
              <a:rPr lang="en-US" altLang="zh-CN" dirty="0" smtClean="0">
                <a:solidFill>
                  <a:prstClr val="black"/>
                </a:solidFill>
              </a:rPr>
              <a:t>BPM</a:t>
            </a:r>
            <a:r>
              <a:rPr lang="zh-CN" altLang="en-US" dirty="0" smtClean="0">
                <a:solidFill>
                  <a:prstClr val="black"/>
                </a:solidFill>
              </a:rPr>
              <a:t>电子学样机在</a:t>
            </a:r>
            <a:r>
              <a:rPr lang="en-US" altLang="zh-CN" dirty="0" smtClean="0">
                <a:solidFill>
                  <a:prstClr val="black"/>
                </a:solidFill>
              </a:rPr>
              <a:t>BEPCII</a:t>
            </a:r>
            <a:r>
              <a:rPr lang="zh-CN" altLang="en-US" dirty="0" smtClean="0">
                <a:solidFill>
                  <a:prstClr val="black"/>
                </a:solidFill>
              </a:rPr>
              <a:t>上进行了束流测试，获得逐圈数据，快轨道数据和闭轨数据。在</a:t>
            </a:r>
            <a:r>
              <a:rPr lang="en-US" altLang="zh-CN" dirty="0" smtClean="0">
                <a:solidFill>
                  <a:prstClr val="black"/>
                </a:solidFill>
              </a:rPr>
              <a:t>BEPCII</a:t>
            </a:r>
            <a:r>
              <a:rPr lang="zh-CN" altLang="en-US" dirty="0" smtClean="0">
                <a:solidFill>
                  <a:prstClr val="black"/>
                </a:solidFill>
              </a:rPr>
              <a:t>上的逐圈数据分辨率为</a:t>
            </a:r>
            <a:r>
              <a:rPr lang="en-US" altLang="zh-CN" dirty="0" smtClean="0">
                <a:solidFill>
                  <a:prstClr val="black"/>
                </a:solidFill>
              </a:rPr>
              <a:t>1.2</a:t>
            </a:r>
            <a:r>
              <a:rPr lang="en-US" altLang="zh-CN" dirty="0" smtClean="0">
                <a:solidFill>
                  <a:prstClr val="black"/>
                </a:solidFill>
                <a:cs typeface="Calibri" panose="020F0502020204030204" pitchFamily="34" charset="0"/>
              </a:rPr>
              <a:t>µm</a:t>
            </a:r>
            <a:r>
              <a:rPr lang="zh-CN" altLang="en-US" dirty="0" smtClean="0">
                <a:solidFill>
                  <a:prstClr val="black"/>
                </a:solidFill>
                <a:cs typeface="Calibri" panose="020F0502020204030204" pitchFamily="34" charset="0"/>
              </a:rPr>
              <a:t>；</a:t>
            </a:r>
            <a:r>
              <a:rPr lang="zh-CN" altLang="en-US" dirty="0" smtClean="0">
                <a:solidFill>
                  <a:prstClr val="black"/>
                </a:solidFill>
              </a:rPr>
              <a:t>快轨道数据（</a:t>
            </a:r>
            <a:r>
              <a:rPr lang="en-US" altLang="zh-CN" dirty="0" smtClean="0">
                <a:solidFill>
                  <a:prstClr val="black"/>
                </a:solidFill>
              </a:rPr>
              <a:t>3.3s</a:t>
            </a:r>
            <a:r>
              <a:rPr lang="zh-CN" altLang="en-US" dirty="0" smtClean="0">
                <a:solidFill>
                  <a:prstClr val="black"/>
                </a:solidFill>
              </a:rPr>
              <a:t>）分辨率为</a:t>
            </a:r>
            <a:r>
              <a:rPr lang="en-US" altLang="zh-CN" dirty="0" smtClean="0">
                <a:solidFill>
                  <a:prstClr val="black"/>
                </a:solidFill>
              </a:rPr>
              <a:t>0.4 </a:t>
            </a:r>
            <a:r>
              <a:rPr lang="en-US" altLang="zh-CN" dirty="0" err="1">
                <a:solidFill>
                  <a:prstClr val="black"/>
                </a:solidFill>
              </a:rPr>
              <a:t>μm</a:t>
            </a:r>
            <a:r>
              <a:rPr lang="zh-CN" altLang="en-US" dirty="0" smtClean="0">
                <a:solidFill>
                  <a:prstClr val="black"/>
                </a:solidFill>
              </a:rPr>
              <a:t>；闭轨数据（</a:t>
            </a:r>
            <a:r>
              <a:rPr lang="en-US" altLang="zh-CN" dirty="0" smtClean="0">
                <a:solidFill>
                  <a:prstClr val="black"/>
                </a:solidFill>
              </a:rPr>
              <a:t>1s</a:t>
            </a:r>
            <a:r>
              <a:rPr lang="zh-CN" altLang="en-US" dirty="0" smtClean="0">
                <a:solidFill>
                  <a:prstClr val="black"/>
                </a:solidFill>
              </a:rPr>
              <a:t>）分辨率为</a:t>
            </a:r>
            <a:r>
              <a:rPr lang="en-US" altLang="zh-CN" dirty="0" smtClean="0">
                <a:solidFill>
                  <a:prstClr val="black"/>
                </a:solidFill>
              </a:rPr>
              <a:t>0.12μm</a:t>
            </a:r>
            <a:r>
              <a:rPr lang="zh-CN" altLang="en-US" dirty="0" smtClean="0">
                <a:solidFill>
                  <a:prstClr val="black"/>
                </a:solidFill>
              </a:rPr>
              <a:t>。</a:t>
            </a:r>
            <a:r>
              <a:rPr lang="zh-CN" altLang="en-US" dirty="0"/>
              <a:t>束流闭轨</a:t>
            </a:r>
            <a:r>
              <a:rPr lang="zh-CN" altLang="en-US" dirty="0" smtClean="0"/>
              <a:t>分辨率达到</a:t>
            </a:r>
            <a:r>
              <a:rPr lang="en-US" altLang="zh-CN" dirty="0" smtClean="0"/>
              <a:t>3.2</a:t>
            </a:r>
            <a:r>
              <a:rPr lang="en-US" altLang="zh-CN" dirty="0" smtClean="0">
                <a:sym typeface="Symbol" panose="05050102010706020507" pitchFamily="18" charset="2"/>
              </a:rPr>
              <a:t>m</a:t>
            </a:r>
            <a:r>
              <a:rPr lang="zh-CN" altLang="en-US" dirty="0" smtClean="0">
                <a:sym typeface="Symbol" panose="05050102010706020507" pitchFamily="18" charset="2"/>
              </a:rPr>
              <a:t>，与</a:t>
            </a:r>
            <a:r>
              <a:rPr lang="en-US" altLang="zh-CN" dirty="0" smtClean="0">
                <a:sym typeface="Symbol" panose="05050102010706020507" pitchFamily="18" charset="2"/>
              </a:rPr>
              <a:t>Libra</a:t>
            </a:r>
            <a:r>
              <a:rPr lang="zh-CN" altLang="en-US" smtClean="0">
                <a:sym typeface="Symbol" panose="05050102010706020507" pitchFamily="18" charset="2"/>
              </a:rPr>
              <a:t>产品相当</a:t>
            </a:r>
            <a:r>
              <a:rPr lang="zh-CN" altLang="en-US" smtClean="0">
                <a:solidFill>
                  <a:prstClr val="black"/>
                </a:solidFill>
              </a:rPr>
              <a:t>。</a:t>
            </a:r>
            <a:endParaRPr lang="en-US" dirty="0">
              <a:solidFill>
                <a:prstClr val="black"/>
              </a:solidFill>
            </a:endParaRPr>
          </a:p>
        </p:txBody>
      </p:sp>
      <p:pic>
        <p:nvPicPr>
          <p:cNvPr id="8" name="Picture 2" descr="E:\高能光源\BAPS\2016\KB镜成像系统\IMG_25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7992" y="4661916"/>
            <a:ext cx="2928112" cy="21960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4837" y="4977554"/>
            <a:ext cx="5640966" cy="1200329"/>
          </a:xfrm>
          <a:prstGeom prst="rect">
            <a:avLst/>
          </a:prstGeom>
          <a:noFill/>
        </p:spPr>
        <p:txBody>
          <a:bodyPr wrap="square" rtlCol="0">
            <a:spAutoFit/>
          </a:bodyPr>
          <a:lstStyle/>
          <a:p>
            <a:r>
              <a:rPr lang="en-US" altLang="zh-CN" dirty="0" smtClean="0">
                <a:solidFill>
                  <a:prstClr val="black"/>
                </a:solidFill>
              </a:rPr>
              <a:t>KB</a:t>
            </a:r>
            <a:r>
              <a:rPr lang="zh-CN" altLang="en-US" dirty="0" smtClean="0">
                <a:solidFill>
                  <a:prstClr val="black"/>
                </a:solidFill>
              </a:rPr>
              <a:t>镜聚焦成像系统安装在上海光源束测诊断束线上，调试成功测得束团尺寸为</a:t>
            </a:r>
            <a:r>
              <a:rPr lang="en-US" altLang="zh-CN" dirty="0" smtClean="0">
                <a:solidFill>
                  <a:prstClr val="black"/>
                </a:solidFill>
              </a:rPr>
              <a:t>79.95×23.09</a:t>
            </a:r>
            <a:r>
              <a:rPr lang="el-GR" altLang="zh-CN" dirty="0" smtClean="0">
                <a:solidFill>
                  <a:prstClr val="black"/>
                </a:solidFill>
              </a:rPr>
              <a:t>μ</a:t>
            </a:r>
            <a:r>
              <a:rPr lang="en-US" altLang="zh-CN" dirty="0" smtClean="0">
                <a:solidFill>
                  <a:prstClr val="black"/>
                </a:solidFill>
              </a:rPr>
              <a:t>m </a:t>
            </a:r>
            <a:r>
              <a:rPr lang="zh-CN" altLang="en-US" dirty="0">
                <a:solidFill>
                  <a:prstClr val="black"/>
                </a:solidFill>
              </a:rPr>
              <a:t>（</a:t>
            </a:r>
            <a:r>
              <a:rPr lang="en-US" altLang="zh-CN" dirty="0">
                <a:solidFill>
                  <a:prstClr val="black"/>
                </a:solidFill>
              </a:rPr>
              <a:t>H×V</a:t>
            </a:r>
            <a:r>
              <a:rPr lang="zh-CN" altLang="en-US" dirty="0" smtClean="0">
                <a:solidFill>
                  <a:prstClr val="black"/>
                </a:solidFill>
              </a:rPr>
              <a:t>），与</a:t>
            </a:r>
            <a:r>
              <a:rPr lang="zh-CN" altLang="en-US" dirty="0">
                <a:solidFill>
                  <a:prstClr val="black"/>
                </a:solidFill>
              </a:rPr>
              <a:t>理论值及上海小孔成像系统所测到的数值相吻合</a:t>
            </a:r>
            <a:r>
              <a:rPr lang="zh-CN" altLang="en-US" dirty="0" smtClean="0">
                <a:solidFill>
                  <a:prstClr val="black"/>
                </a:solidFill>
              </a:rPr>
              <a:t>。测量分辨率</a:t>
            </a:r>
            <a:r>
              <a:rPr lang="zh-CN" altLang="en-US" dirty="0">
                <a:solidFill>
                  <a:prstClr val="black"/>
                </a:solidFill>
              </a:rPr>
              <a:t>在</a:t>
            </a:r>
            <a:r>
              <a:rPr lang="en-US" altLang="zh-CN" dirty="0">
                <a:solidFill>
                  <a:prstClr val="black"/>
                </a:solidFill>
              </a:rPr>
              <a:t>0.1μm</a:t>
            </a:r>
            <a:r>
              <a:rPr lang="zh-CN" altLang="en-US" dirty="0" smtClean="0">
                <a:solidFill>
                  <a:prstClr val="black"/>
                </a:solidFill>
              </a:rPr>
              <a:t>左右。已通过</a:t>
            </a:r>
            <a:r>
              <a:rPr lang="zh-CN" altLang="en-US" dirty="0">
                <a:solidFill>
                  <a:prstClr val="black"/>
                </a:solidFill>
              </a:rPr>
              <a:t>工艺</a:t>
            </a:r>
            <a:r>
              <a:rPr lang="zh-CN" altLang="en-US" dirty="0" smtClean="0">
                <a:solidFill>
                  <a:prstClr val="black"/>
                </a:solidFill>
              </a:rPr>
              <a:t>测试。</a:t>
            </a:r>
            <a:endParaRPr lang="en-US" dirty="0">
              <a:solidFill>
                <a:srgbClr val="FF0000"/>
              </a:solidFill>
            </a:endParaRPr>
          </a:p>
        </p:txBody>
      </p:sp>
      <p:pic>
        <p:nvPicPr>
          <p:cNvPr id="14" name="Picture 4"/>
          <p:cNvPicPr>
            <a:picLocks noChangeAspect="1" noChangeArrowheads="1"/>
          </p:cNvPicPr>
          <p:nvPr/>
        </p:nvPicPr>
        <p:blipFill>
          <a:blip r:embed="rId5" cstate="print"/>
          <a:srcRect/>
          <a:stretch>
            <a:fillRect/>
          </a:stretch>
        </p:blipFill>
        <p:spPr>
          <a:xfrm>
            <a:off x="9446001" y="4661916"/>
            <a:ext cx="2745999" cy="2196084"/>
          </a:xfrm>
          <a:prstGeom prst="rect">
            <a:avLst/>
          </a:prstGeom>
          <a:noFill/>
          <a:ln/>
        </p:spPr>
      </p:pic>
      <p:pic>
        <p:nvPicPr>
          <p:cNvPr id="10" name="图片 9"/>
          <p:cNvPicPr/>
          <p:nvPr/>
        </p:nvPicPr>
        <p:blipFill>
          <a:blip r:embed="rId6" cstate="print"/>
          <a:srcRect l="31950" t="28080" r="30251" b="25121"/>
          <a:stretch>
            <a:fillRect/>
          </a:stretch>
        </p:blipFill>
        <p:spPr bwMode="auto">
          <a:xfrm>
            <a:off x="7374194" y="2265951"/>
            <a:ext cx="4438042" cy="2238621"/>
          </a:xfrm>
          <a:prstGeom prst="rect">
            <a:avLst/>
          </a:prstGeom>
          <a:noFill/>
          <a:ln w="9525">
            <a:noFill/>
            <a:miter lim="800000"/>
            <a:headEnd/>
            <a:tailEnd/>
          </a:ln>
        </p:spPr>
      </p:pic>
      <p:pic>
        <p:nvPicPr>
          <p:cNvPr id="11" name="对象 4"/>
          <p:cNvPicPr>
            <a:picLocks noChangeArrowheads="1"/>
          </p:cNvPicPr>
          <p:nvPr/>
        </p:nvPicPr>
        <p:blipFill>
          <a:blip r:embed="rId7" cstate="print"/>
          <a:srcRect l="-340" t="-6174" r="-1247" b="-5682"/>
          <a:stretch>
            <a:fillRect/>
          </a:stretch>
        </p:blipFill>
        <p:spPr bwMode="auto">
          <a:xfrm>
            <a:off x="7374195" y="73154"/>
            <a:ext cx="4554724" cy="1755646"/>
          </a:xfrm>
          <a:prstGeom prst="rect">
            <a:avLst/>
          </a:prstGeom>
          <a:noFill/>
          <a:ln w="9525">
            <a:noFill/>
            <a:miter lim="800000"/>
            <a:headEnd/>
            <a:tailEnd/>
          </a:ln>
        </p:spPr>
      </p:pic>
      <p:sp>
        <p:nvSpPr>
          <p:cNvPr id="3" name="内容占位符 2"/>
          <p:cNvSpPr>
            <a:spLocks noGrp="1"/>
          </p:cNvSpPr>
          <p:nvPr>
            <p:ph idx="1"/>
          </p:nvPr>
        </p:nvSpPr>
        <p:spPr>
          <a:xfrm>
            <a:off x="585216" y="457200"/>
            <a:ext cx="10768584" cy="5719763"/>
          </a:xfrm>
        </p:spPr>
        <p:txBody>
          <a:bodyPr/>
          <a:lstStyle/>
          <a:p>
            <a:pPr marL="0" indent="0">
              <a:buNone/>
            </a:pPr>
            <a:r>
              <a:rPr lang="zh-CN" altLang="en-US" dirty="0" smtClean="0"/>
              <a:t>束测系统</a:t>
            </a:r>
            <a:endParaRPr lang="zh-CN" altLang="en-US" dirty="0"/>
          </a:p>
        </p:txBody>
      </p:sp>
    </p:spTree>
    <p:extLst>
      <p:ext uri="{BB962C8B-B14F-4D97-AF65-F5344CB8AC3E}">
        <p14:creationId xmlns:p14="http://schemas.microsoft.com/office/powerpoint/2010/main" val="158597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stretch>
            <a:fillRect/>
          </a:stretch>
        </p:blipFill>
        <p:spPr>
          <a:xfrm>
            <a:off x="4346887" y="340656"/>
            <a:ext cx="2946714" cy="2040558"/>
          </a:xfrm>
          <a:prstGeom prst="rect">
            <a:avLst/>
          </a:prstGeom>
        </p:spPr>
      </p:pic>
      <p:pic>
        <p:nvPicPr>
          <p:cNvPr id="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583" y="340657"/>
            <a:ext cx="2599026" cy="1860216"/>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2991379" y="2351782"/>
            <a:ext cx="2593032" cy="369332"/>
          </a:xfrm>
          <a:prstGeom prst="rect">
            <a:avLst/>
          </a:prstGeom>
          <a:noFill/>
        </p:spPr>
        <p:txBody>
          <a:bodyPr wrap="square" rtlCol="0">
            <a:spAutoFit/>
          </a:bodyPr>
          <a:lstStyle/>
          <a:p>
            <a:r>
              <a:rPr lang="zh-CN" altLang="en-US" dirty="0" smtClean="0">
                <a:solidFill>
                  <a:prstClr val="black"/>
                </a:solidFill>
              </a:rPr>
              <a:t>数字反馈前后端模拟板</a:t>
            </a:r>
            <a:endParaRPr lang="zh-CN" altLang="en-US" dirty="0">
              <a:solidFill>
                <a:prstClr val="black"/>
              </a:solidFill>
            </a:endParaRPr>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8900" y="1415846"/>
            <a:ext cx="3946868" cy="222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0" descr="179231854129215310"/>
          <p:cNvPicPr>
            <a:picLocks noChangeAspect="1"/>
          </p:cNvPicPr>
          <p:nvPr/>
        </p:nvPicPr>
        <p:blipFill>
          <a:blip r:embed="rId5" cstate="print"/>
          <a:srcRect t="4479" r="843" b="35447"/>
          <a:stretch>
            <a:fillRect/>
          </a:stretch>
        </p:blipFill>
        <p:spPr>
          <a:xfrm>
            <a:off x="8053705" y="3672348"/>
            <a:ext cx="4138295" cy="2082081"/>
          </a:xfrm>
          <a:prstGeom prst="rect">
            <a:avLst/>
          </a:prstGeom>
        </p:spPr>
      </p:pic>
      <p:sp>
        <p:nvSpPr>
          <p:cNvPr id="25" name="文本框 24"/>
          <p:cNvSpPr txBox="1"/>
          <p:nvPr/>
        </p:nvSpPr>
        <p:spPr>
          <a:xfrm>
            <a:off x="9250352" y="5818767"/>
            <a:ext cx="2593032" cy="369332"/>
          </a:xfrm>
          <a:prstGeom prst="rect">
            <a:avLst/>
          </a:prstGeom>
          <a:noFill/>
        </p:spPr>
        <p:txBody>
          <a:bodyPr wrap="square" rtlCol="0">
            <a:spAutoFit/>
          </a:bodyPr>
          <a:lstStyle/>
          <a:p>
            <a:r>
              <a:rPr lang="zh-CN" altLang="en-US" dirty="0" smtClean="0">
                <a:solidFill>
                  <a:prstClr val="black"/>
                </a:solidFill>
              </a:rPr>
              <a:t>滤波器响应测试</a:t>
            </a:r>
            <a:endParaRPr lang="zh-CN" altLang="en-US" dirty="0">
              <a:solidFill>
                <a:prstClr val="black"/>
              </a:solidFill>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389" y="2873939"/>
            <a:ext cx="3840655" cy="2880491"/>
          </a:xfrm>
          <a:prstGeom prst="rect">
            <a:avLst/>
          </a:prstGeom>
        </p:spPr>
      </p:pic>
      <p:sp>
        <p:nvSpPr>
          <p:cNvPr id="26" name="文本框 25"/>
          <p:cNvSpPr txBox="1"/>
          <p:nvPr/>
        </p:nvSpPr>
        <p:spPr>
          <a:xfrm>
            <a:off x="954814" y="5818767"/>
            <a:ext cx="2593032" cy="369332"/>
          </a:xfrm>
          <a:prstGeom prst="rect">
            <a:avLst/>
          </a:prstGeom>
          <a:noFill/>
        </p:spPr>
        <p:txBody>
          <a:bodyPr wrap="square" rtlCol="0">
            <a:spAutoFit/>
          </a:bodyPr>
          <a:lstStyle/>
          <a:p>
            <a:r>
              <a:rPr lang="zh-CN" altLang="en-US" dirty="0" smtClean="0">
                <a:solidFill>
                  <a:prstClr val="black"/>
                </a:solidFill>
              </a:rPr>
              <a:t>       分路阻抗测量</a:t>
            </a:r>
            <a:endParaRPr lang="zh-CN" altLang="en-US" dirty="0">
              <a:solidFill>
                <a:prstClr val="black"/>
              </a:solidFill>
            </a:endParaRPr>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6047" y="2873938"/>
            <a:ext cx="3840655" cy="2880491"/>
          </a:xfrm>
          <a:prstGeom prst="rect">
            <a:avLst/>
          </a:prstGeom>
        </p:spPr>
      </p:pic>
      <p:sp>
        <p:nvSpPr>
          <p:cNvPr id="27" name="文本框 26"/>
          <p:cNvSpPr txBox="1"/>
          <p:nvPr/>
        </p:nvSpPr>
        <p:spPr>
          <a:xfrm>
            <a:off x="5353230" y="5818767"/>
            <a:ext cx="1677516" cy="369332"/>
          </a:xfrm>
          <a:prstGeom prst="rect">
            <a:avLst/>
          </a:prstGeom>
          <a:noFill/>
        </p:spPr>
        <p:txBody>
          <a:bodyPr wrap="square" rtlCol="0">
            <a:spAutoFit/>
          </a:bodyPr>
          <a:lstStyle/>
          <a:p>
            <a:r>
              <a:rPr lang="zh-CN" altLang="en-US" dirty="0" smtClean="0">
                <a:solidFill>
                  <a:prstClr val="black"/>
                </a:solidFill>
              </a:rPr>
              <a:t>   单束团调试</a:t>
            </a:r>
            <a:endParaRPr lang="zh-CN" altLang="en-US" dirty="0">
              <a:solidFill>
                <a:prstClr val="black"/>
              </a:solidFill>
            </a:endParaRPr>
          </a:p>
        </p:txBody>
      </p:sp>
    </p:spTree>
    <p:extLst>
      <p:ext uri="{BB962C8B-B14F-4D97-AF65-F5344CB8AC3E}">
        <p14:creationId xmlns:p14="http://schemas.microsoft.com/office/powerpoint/2010/main" val="868007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smtClean="0">
                <a:solidFill>
                  <a:srgbClr val="002060"/>
                </a:solidFill>
              </a:rPr>
              <a:t>机械准直系统</a:t>
            </a:r>
            <a:r>
              <a:rPr lang="en-US" altLang="zh-CN" dirty="0" smtClean="0">
                <a:solidFill>
                  <a:srgbClr val="002060"/>
                </a:solidFill>
              </a:rPr>
              <a:t>——</a:t>
            </a:r>
            <a:r>
              <a:rPr lang="zh-CN" altLang="en-US" dirty="0">
                <a:solidFill>
                  <a:srgbClr val="002060"/>
                </a:solidFill>
              </a:rPr>
              <a:t>自动控制高精度调整支架</a:t>
            </a:r>
            <a:r>
              <a:rPr lang="zh-CN" altLang="en-US" dirty="0" smtClean="0">
                <a:solidFill>
                  <a:srgbClr val="002060"/>
                </a:solidFill>
              </a:rPr>
              <a:t>研制</a:t>
            </a:r>
            <a:endParaRPr lang="zh-CN" altLang="en-US" dirty="0">
              <a:solidFill>
                <a:srgbClr val="002060"/>
              </a:solidFill>
            </a:endParaRPr>
          </a:p>
        </p:txBody>
      </p:sp>
      <p:sp>
        <p:nvSpPr>
          <p:cNvPr id="100" name="内容占位符 2"/>
          <p:cNvSpPr>
            <a:spLocks noGrp="1"/>
          </p:cNvSpPr>
          <p:nvPr>
            <p:ph idx="1"/>
          </p:nvPr>
        </p:nvSpPr>
        <p:spPr>
          <a:xfrm>
            <a:off x="838199" y="1289556"/>
            <a:ext cx="7297371" cy="4887407"/>
          </a:xfrm>
        </p:spPr>
        <p:txBody>
          <a:bodyPr>
            <a:noAutofit/>
          </a:bodyPr>
          <a:lstStyle/>
          <a:p>
            <a:pPr marL="534988" lvl="2" indent="-342900">
              <a:lnSpc>
                <a:spcPct val="110000"/>
              </a:lnSpc>
              <a:spcBef>
                <a:spcPts val="600"/>
              </a:spcBef>
              <a:buClr>
                <a:srgbClr val="002060"/>
              </a:buClr>
              <a:buSzPct val="90000"/>
              <a:buFont typeface="Wingdings" panose="05000000000000000000" pitchFamily="2" charset="2"/>
              <a:buChar char="l"/>
            </a:pPr>
            <a:r>
              <a:rPr lang="zh-CN" altLang="en-US" dirty="0">
                <a:solidFill>
                  <a:srgbClr val="002060"/>
                </a:solidFill>
              </a:rPr>
              <a:t>完成两台样机的设计、加工、标定检测、装配、算法编写、机电控制系统开发等一系列研制工作。</a:t>
            </a:r>
            <a:endParaRPr lang="en-US" altLang="zh-CN" dirty="0">
              <a:solidFill>
                <a:srgbClr val="002060"/>
              </a:solidFill>
            </a:endParaRPr>
          </a:p>
          <a:p>
            <a:pPr marL="534988" lvl="2" indent="-342900">
              <a:lnSpc>
                <a:spcPct val="110000"/>
              </a:lnSpc>
              <a:spcBef>
                <a:spcPts val="600"/>
              </a:spcBef>
              <a:buClr>
                <a:srgbClr val="002060"/>
              </a:buClr>
              <a:buSzPct val="90000"/>
              <a:buFont typeface="Wingdings" panose="05000000000000000000" pitchFamily="2" charset="2"/>
              <a:buChar char="l"/>
            </a:pPr>
            <a:r>
              <a:rPr lang="zh-CN" altLang="en-US" dirty="0">
                <a:solidFill>
                  <a:srgbClr val="002060"/>
                </a:solidFill>
              </a:rPr>
              <a:t>支架</a:t>
            </a:r>
            <a:r>
              <a:rPr lang="en-US" altLang="zh-CN" dirty="0">
                <a:solidFill>
                  <a:srgbClr val="002060"/>
                </a:solidFill>
              </a:rPr>
              <a:t>I</a:t>
            </a:r>
            <a:r>
              <a:rPr lang="zh-CN" altLang="en-US" dirty="0">
                <a:solidFill>
                  <a:srgbClr val="002060"/>
                </a:solidFill>
              </a:rPr>
              <a:t>型调节分辨率</a:t>
            </a:r>
            <a:r>
              <a:rPr lang="en-US" altLang="zh-CN" dirty="0">
                <a:solidFill>
                  <a:srgbClr val="002060"/>
                </a:solidFill>
              </a:rPr>
              <a:t>1</a:t>
            </a:r>
            <a:r>
              <a:rPr lang="zh-CN" altLang="zh-CN" dirty="0">
                <a:solidFill>
                  <a:srgbClr val="002060"/>
                </a:solidFill>
                <a:ea typeface="华文楷体" pitchFamily="2" charset="-122"/>
              </a:rPr>
              <a:t>μm</a:t>
            </a:r>
            <a:r>
              <a:rPr lang="zh-CN" altLang="en-US" dirty="0">
                <a:solidFill>
                  <a:srgbClr val="002060"/>
                </a:solidFill>
              </a:rPr>
              <a:t>，好于设计指标；完成自动锁紧机构的调试，锁紧后位移跑动量小于</a:t>
            </a:r>
            <a:r>
              <a:rPr lang="en-US" altLang="zh-CN" dirty="0">
                <a:solidFill>
                  <a:srgbClr val="002060"/>
                </a:solidFill>
              </a:rPr>
              <a:t>8</a:t>
            </a:r>
            <a:r>
              <a:rPr lang="zh-CN" altLang="en-US" dirty="0">
                <a:solidFill>
                  <a:srgbClr val="002060"/>
                </a:solidFill>
              </a:rPr>
              <a:t>微米，同时保证固有频率达到验收指标</a:t>
            </a:r>
            <a:r>
              <a:rPr lang="en-US" altLang="zh-CN" dirty="0">
                <a:solidFill>
                  <a:srgbClr val="002060"/>
                </a:solidFill>
              </a:rPr>
              <a:t>24Hz</a:t>
            </a:r>
            <a:r>
              <a:rPr lang="zh-CN" altLang="en-US" dirty="0">
                <a:solidFill>
                  <a:srgbClr val="002060"/>
                </a:solidFill>
              </a:rPr>
              <a:t>。</a:t>
            </a:r>
            <a:endParaRPr lang="en-US" altLang="zh-CN" dirty="0">
              <a:solidFill>
                <a:srgbClr val="002060"/>
              </a:solidFill>
            </a:endParaRPr>
          </a:p>
          <a:p>
            <a:pPr marL="534988" lvl="2" indent="-342900">
              <a:lnSpc>
                <a:spcPct val="110000"/>
              </a:lnSpc>
              <a:spcBef>
                <a:spcPts val="600"/>
              </a:spcBef>
              <a:buClr>
                <a:srgbClr val="002060"/>
              </a:buClr>
              <a:buSzPct val="90000"/>
              <a:buFont typeface="Wingdings" panose="05000000000000000000" pitchFamily="2" charset="2"/>
              <a:buChar char="l"/>
            </a:pPr>
            <a:r>
              <a:rPr lang="zh-CN" altLang="en-US" dirty="0">
                <a:solidFill>
                  <a:srgbClr val="002060"/>
                </a:solidFill>
              </a:rPr>
              <a:t>支架</a:t>
            </a:r>
            <a:r>
              <a:rPr lang="en-US" altLang="zh-CN" dirty="0">
                <a:solidFill>
                  <a:srgbClr val="002060"/>
                </a:solidFill>
              </a:rPr>
              <a:t>II</a:t>
            </a:r>
            <a:r>
              <a:rPr lang="zh-CN" altLang="en-US" dirty="0">
                <a:solidFill>
                  <a:srgbClr val="002060"/>
                </a:solidFill>
              </a:rPr>
              <a:t>型完成运动性能调试，调节分辨率</a:t>
            </a:r>
            <a:r>
              <a:rPr lang="en-US" altLang="zh-CN" dirty="0">
                <a:solidFill>
                  <a:srgbClr val="002060"/>
                </a:solidFill>
              </a:rPr>
              <a:t>1</a:t>
            </a:r>
            <a:r>
              <a:rPr lang="zh-CN" altLang="zh-CN" dirty="0">
                <a:solidFill>
                  <a:srgbClr val="002060"/>
                </a:solidFill>
                <a:ea typeface="华文楷体" pitchFamily="2" charset="-122"/>
              </a:rPr>
              <a:t>μm</a:t>
            </a:r>
            <a:r>
              <a:rPr lang="zh-CN" altLang="en-US" dirty="0">
                <a:solidFill>
                  <a:srgbClr val="002060"/>
                </a:solidFill>
              </a:rPr>
              <a:t>；正在进行自动锁紧以及振动特性测试。</a:t>
            </a:r>
          </a:p>
        </p:txBody>
      </p:sp>
      <p:grpSp>
        <p:nvGrpSpPr>
          <p:cNvPr id="7" name="组合 6"/>
          <p:cNvGrpSpPr/>
          <p:nvPr/>
        </p:nvGrpSpPr>
        <p:grpSpPr>
          <a:xfrm>
            <a:off x="4675239" y="4226223"/>
            <a:ext cx="3460331" cy="2514516"/>
            <a:chOff x="2853715" y="2592119"/>
            <a:chExt cx="2392742" cy="1794556"/>
          </a:xfrm>
        </p:grpSpPr>
        <p:pic>
          <p:nvPicPr>
            <p:cNvPr id="111" name="图片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3715" y="2592119"/>
              <a:ext cx="2392742" cy="1794556"/>
            </a:xfrm>
            <a:prstGeom prst="rect">
              <a:avLst/>
            </a:prstGeom>
          </p:spPr>
        </p:pic>
        <p:sp>
          <p:nvSpPr>
            <p:cNvPr id="112" name="矩形 111"/>
            <p:cNvSpPr/>
            <p:nvPr/>
          </p:nvSpPr>
          <p:spPr>
            <a:xfrm>
              <a:off x="4482426" y="2592119"/>
              <a:ext cx="675193" cy="243837"/>
            </a:xfrm>
            <a:prstGeom prst="rect">
              <a:avLst/>
            </a:prstGeom>
          </p:spPr>
          <p:txBody>
            <a:bodyPr wrap="square">
              <a:spAutoFit/>
            </a:bodyPr>
            <a:lstStyle/>
            <a:p>
              <a:r>
                <a:rPr lang="zh-CN" altLang="en-US" sz="1100" b="1" dirty="0">
                  <a:solidFill>
                    <a:prstClr val="black"/>
                  </a:solidFill>
                </a:rPr>
                <a:t>支架</a:t>
              </a:r>
              <a:r>
                <a:rPr lang="en-US" altLang="zh-CN" sz="1100" b="1" dirty="0">
                  <a:solidFill>
                    <a:prstClr val="black"/>
                  </a:solidFill>
                  <a:latin typeface="Times New Roman" panose="02020603050405020304" pitchFamily="18" charset="0"/>
                  <a:cs typeface="Times New Roman" panose="02020603050405020304" pitchFamily="18" charset="0"/>
                </a:rPr>
                <a:t>I</a:t>
              </a:r>
              <a:r>
                <a:rPr lang="zh-CN" altLang="en-US" sz="1100" b="1" dirty="0">
                  <a:solidFill>
                    <a:prstClr val="black"/>
                  </a:solidFill>
                </a:rPr>
                <a:t>型</a:t>
              </a:r>
            </a:p>
          </p:txBody>
        </p:sp>
      </p:grpSp>
      <p:graphicFrame>
        <p:nvGraphicFramePr>
          <p:cNvPr id="120" name="图表 119"/>
          <p:cNvGraphicFramePr>
            <a:graphicFrameLocks/>
          </p:cNvGraphicFramePr>
          <p:nvPr>
            <p:extLst/>
          </p:nvPr>
        </p:nvGraphicFramePr>
        <p:xfrm>
          <a:off x="8731911" y="3164286"/>
          <a:ext cx="3159402" cy="1763318"/>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组合 1"/>
          <p:cNvGrpSpPr/>
          <p:nvPr/>
        </p:nvGrpSpPr>
        <p:grpSpPr>
          <a:xfrm>
            <a:off x="557982" y="4226224"/>
            <a:ext cx="3768170" cy="2534090"/>
            <a:chOff x="326107" y="4685477"/>
            <a:chExt cx="2567148" cy="1925361"/>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07" y="4685477"/>
              <a:ext cx="2567148" cy="1925361"/>
            </a:xfrm>
            <a:prstGeom prst="rect">
              <a:avLst/>
            </a:prstGeom>
          </p:spPr>
        </p:pic>
        <p:sp>
          <p:nvSpPr>
            <p:cNvPr id="121" name="矩形 120"/>
            <p:cNvSpPr/>
            <p:nvPr/>
          </p:nvSpPr>
          <p:spPr>
            <a:xfrm>
              <a:off x="455798" y="6237312"/>
              <a:ext cx="841917" cy="261610"/>
            </a:xfrm>
            <a:prstGeom prst="rect">
              <a:avLst/>
            </a:prstGeom>
          </p:spPr>
          <p:txBody>
            <a:bodyPr wrap="square">
              <a:spAutoFit/>
            </a:bodyPr>
            <a:lstStyle/>
            <a:p>
              <a:r>
                <a:rPr lang="zh-CN" altLang="en-US" sz="1100" b="1" dirty="0">
                  <a:solidFill>
                    <a:prstClr val="black"/>
                  </a:solidFill>
                </a:rPr>
                <a:t>支架</a:t>
              </a:r>
              <a:r>
                <a:rPr lang="en-US" altLang="zh-CN" sz="1100" b="1" dirty="0">
                  <a:solidFill>
                    <a:prstClr val="black"/>
                  </a:solidFill>
                  <a:latin typeface="Times New Roman" panose="02020603050405020304" pitchFamily="18" charset="0"/>
                  <a:cs typeface="Times New Roman" panose="02020603050405020304" pitchFamily="18" charset="0"/>
                </a:rPr>
                <a:t>II</a:t>
              </a:r>
              <a:r>
                <a:rPr lang="zh-CN" altLang="en-US" sz="1100" b="1" dirty="0">
                  <a:solidFill>
                    <a:prstClr val="black"/>
                  </a:solidFill>
                </a:rPr>
                <a:t>型</a:t>
              </a:r>
            </a:p>
          </p:txBody>
        </p:sp>
      </p:grpSp>
      <p:sp>
        <p:nvSpPr>
          <p:cNvPr id="123" name="矩形 122"/>
          <p:cNvSpPr/>
          <p:nvPr/>
        </p:nvSpPr>
        <p:spPr>
          <a:xfrm>
            <a:off x="9578280" y="3063413"/>
            <a:ext cx="1477596" cy="261610"/>
          </a:xfrm>
          <a:prstGeom prst="rect">
            <a:avLst/>
          </a:prstGeom>
        </p:spPr>
        <p:txBody>
          <a:bodyPr wrap="square">
            <a:spAutoFit/>
          </a:bodyPr>
          <a:lstStyle/>
          <a:p>
            <a:r>
              <a:rPr lang="zh-CN" altLang="en-US" sz="1050" b="1" dirty="0">
                <a:solidFill>
                  <a:prstClr val="black"/>
                </a:solidFill>
              </a:rPr>
              <a:t>支架</a:t>
            </a:r>
            <a:r>
              <a:rPr lang="en-US" altLang="zh-CN" sz="1050" b="1" dirty="0">
                <a:solidFill>
                  <a:prstClr val="black"/>
                </a:solidFill>
                <a:latin typeface="Times New Roman" panose="02020603050405020304" pitchFamily="18" charset="0"/>
                <a:cs typeface="Times New Roman" panose="02020603050405020304" pitchFamily="18" charset="0"/>
              </a:rPr>
              <a:t>I</a:t>
            </a:r>
            <a:r>
              <a:rPr lang="zh-CN" altLang="en-US" sz="1050" b="1" dirty="0">
                <a:solidFill>
                  <a:prstClr val="black"/>
                </a:solidFill>
              </a:rPr>
              <a:t>型调节分辨率</a:t>
            </a:r>
          </a:p>
        </p:txBody>
      </p:sp>
      <p:pic>
        <p:nvPicPr>
          <p:cNvPr id="17" name="图片 16"/>
          <p:cNvPicPr>
            <a:picLocks noChangeAspect="1"/>
          </p:cNvPicPr>
          <p:nvPr/>
        </p:nvPicPr>
        <p:blipFill>
          <a:blip r:embed="rId6" cstate="print"/>
          <a:stretch>
            <a:fillRect/>
          </a:stretch>
        </p:blipFill>
        <p:spPr>
          <a:xfrm>
            <a:off x="8553830" y="1055178"/>
            <a:ext cx="3605634" cy="1816579"/>
          </a:xfrm>
          <a:prstGeom prst="rect">
            <a:avLst/>
          </a:prstGeom>
          <a:ln>
            <a:solidFill>
              <a:schemeClr val="bg1"/>
            </a:solidFill>
          </a:ln>
        </p:spPr>
      </p:pic>
      <p:sp>
        <p:nvSpPr>
          <p:cNvPr id="18" name="矩形 17"/>
          <p:cNvSpPr/>
          <p:nvPr/>
        </p:nvSpPr>
        <p:spPr>
          <a:xfrm>
            <a:off x="8456049" y="2253060"/>
            <a:ext cx="842976" cy="430887"/>
          </a:xfrm>
          <a:prstGeom prst="rect">
            <a:avLst/>
          </a:prstGeom>
        </p:spPr>
        <p:txBody>
          <a:bodyPr wrap="square">
            <a:spAutoFit/>
          </a:bodyPr>
          <a:lstStyle/>
          <a:p>
            <a:pPr algn="ctr"/>
            <a:r>
              <a:rPr lang="en-US" altLang="zh-CN" sz="1100" b="1" dirty="0" err="1">
                <a:solidFill>
                  <a:prstClr val="black"/>
                </a:solidFill>
              </a:rPr>
              <a:t>Matlab</a:t>
            </a:r>
            <a:endParaRPr lang="en-US" altLang="zh-CN" sz="1100" b="1" dirty="0">
              <a:solidFill>
                <a:prstClr val="black"/>
              </a:solidFill>
            </a:endParaRPr>
          </a:p>
          <a:p>
            <a:pPr algn="ctr"/>
            <a:r>
              <a:rPr lang="zh-CN" altLang="en-US" sz="1100" b="1" dirty="0">
                <a:solidFill>
                  <a:prstClr val="black"/>
                </a:solidFill>
              </a:rPr>
              <a:t>算法模型</a:t>
            </a:r>
          </a:p>
        </p:txBody>
      </p:sp>
      <p:grpSp>
        <p:nvGrpSpPr>
          <p:cNvPr id="22" name="组合 21"/>
          <p:cNvGrpSpPr/>
          <p:nvPr/>
        </p:nvGrpSpPr>
        <p:grpSpPr>
          <a:xfrm>
            <a:off x="8665606" y="4966160"/>
            <a:ext cx="3302951" cy="1662947"/>
            <a:chOff x="5666770" y="4966155"/>
            <a:chExt cx="3302951" cy="1662947"/>
          </a:xfrm>
        </p:grpSpPr>
        <p:grpSp>
          <p:nvGrpSpPr>
            <p:cNvPr id="21" name="组合 20"/>
            <p:cNvGrpSpPr/>
            <p:nvPr/>
          </p:nvGrpSpPr>
          <p:grpSpPr>
            <a:xfrm>
              <a:off x="5666770" y="4966155"/>
              <a:ext cx="3302951" cy="1662947"/>
              <a:chOff x="1506446" y="3496523"/>
              <a:chExt cx="7463276" cy="3132580"/>
            </a:xfrm>
          </p:grpSpPr>
          <p:pic>
            <p:nvPicPr>
              <p:cNvPr id="4" name="图片 3"/>
              <p:cNvPicPr>
                <a:picLocks noChangeAspect="1"/>
              </p:cNvPicPr>
              <p:nvPr/>
            </p:nvPicPr>
            <p:blipFill>
              <a:blip r:embed="rId7" cstate="print"/>
              <a:stretch>
                <a:fillRect/>
              </a:stretch>
            </p:blipFill>
            <p:spPr>
              <a:xfrm>
                <a:off x="1506446" y="3496523"/>
                <a:ext cx="7463276" cy="3132580"/>
              </a:xfrm>
              <a:prstGeom prst="rect">
                <a:avLst/>
              </a:prstGeom>
            </p:spPr>
          </p:pic>
          <p:cxnSp>
            <p:nvCxnSpPr>
              <p:cNvPr id="20" name="直接连接符 19"/>
              <p:cNvCxnSpPr/>
              <p:nvPr/>
            </p:nvCxnSpPr>
            <p:spPr>
              <a:xfrm flipV="1">
                <a:off x="3491880" y="5403214"/>
                <a:ext cx="0" cy="834098"/>
              </a:xfrm>
              <a:prstGeom prst="line">
                <a:avLst/>
              </a:prstGeom>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064805" y="4842144"/>
                <a:ext cx="1624734" cy="637752"/>
              </a:xfrm>
              <a:prstGeom prst="rect">
                <a:avLst/>
              </a:prstGeom>
            </p:spPr>
            <p:txBody>
              <a:bodyPr wrap="square">
                <a:spAutoFit/>
              </a:bodyPr>
              <a:lstStyle/>
              <a:p>
                <a:r>
                  <a:rPr lang="en-US" altLang="zh-CN" sz="1600" dirty="0">
                    <a:solidFill>
                      <a:prstClr val="black"/>
                    </a:solidFill>
                  </a:rPr>
                  <a:t>24Hz</a:t>
                </a:r>
                <a:endParaRPr lang="zh-CN" altLang="en-US" sz="1600" dirty="0">
                  <a:solidFill>
                    <a:prstClr val="black"/>
                  </a:solidFill>
                </a:endParaRPr>
              </a:p>
            </p:txBody>
          </p:sp>
        </p:grpSp>
        <p:sp>
          <p:nvSpPr>
            <p:cNvPr id="23" name="矩形 22"/>
            <p:cNvSpPr/>
            <p:nvPr/>
          </p:nvSpPr>
          <p:spPr>
            <a:xfrm>
              <a:off x="5733078" y="5043258"/>
              <a:ext cx="1624733" cy="253916"/>
            </a:xfrm>
            <a:prstGeom prst="rect">
              <a:avLst/>
            </a:prstGeom>
          </p:spPr>
          <p:txBody>
            <a:bodyPr wrap="square">
              <a:spAutoFit/>
            </a:bodyPr>
            <a:lstStyle/>
            <a:p>
              <a:r>
                <a:rPr lang="zh-CN" altLang="en-US" sz="1050" b="1" dirty="0">
                  <a:solidFill>
                    <a:prstClr val="black"/>
                  </a:solidFill>
                </a:rPr>
                <a:t>支架</a:t>
              </a:r>
              <a:r>
                <a:rPr lang="en-US" altLang="zh-CN" sz="1050" b="1" dirty="0">
                  <a:solidFill>
                    <a:prstClr val="black"/>
                  </a:solidFill>
                  <a:latin typeface="Times New Roman" panose="02020603050405020304" pitchFamily="18" charset="0"/>
                  <a:cs typeface="Times New Roman" panose="02020603050405020304" pitchFamily="18" charset="0"/>
                </a:rPr>
                <a:t>I</a:t>
              </a:r>
              <a:r>
                <a:rPr lang="zh-CN" altLang="en-US" sz="1050" b="1" dirty="0">
                  <a:solidFill>
                    <a:prstClr val="black"/>
                  </a:solidFill>
                </a:rPr>
                <a:t>型振动响应</a:t>
              </a:r>
              <a:r>
                <a:rPr lang="en-US" altLang="zh-CN" sz="1050" b="1" dirty="0">
                  <a:solidFill>
                    <a:prstClr val="black"/>
                  </a:solidFill>
                </a:rPr>
                <a:t>(</a:t>
              </a:r>
              <a:r>
                <a:rPr lang="zh-CN" altLang="en-US" sz="1050" b="1" dirty="0">
                  <a:solidFill>
                    <a:prstClr val="black"/>
                  </a:solidFill>
                </a:rPr>
                <a:t>横向</a:t>
              </a:r>
              <a:r>
                <a:rPr lang="en-US" altLang="zh-CN" sz="1050" b="1" dirty="0">
                  <a:solidFill>
                    <a:prstClr val="black"/>
                  </a:solidFill>
                </a:rPr>
                <a:t>)</a:t>
              </a:r>
              <a:endParaRPr lang="zh-CN" altLang="en-US" sz="1050" b="1" dirty="0">
                <a:solidFill>
                  <a:prstClr val="black"/>
                </a:solidFill>
              </a:endParaRPr>
            </a:p>
          </p:txBody>
        </p:sp>
      </p:grpSp>
    </p:spTree>
    <p:extLst>
      <p:ext uri="{BB962C8B-B14F-4D97-AF65-F5344CB8AC3E}">
        <p14:creationId xmlns:p14="http://schemas.microsoft.com/office/powerpoint/2010/main" val="749806565"/>
      </p:ext>
    </p:extLst>
  </p:cSld>
  <p:clrMapOvr>
    <a:masterClrMapping/>
  </p:clrMapOvr>
  <p:transition advTm="70089">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
          <p:cNvPicPr>
            <a:picLocks noChangeAspect="1"/>
          </p:cNvPicPr>
          <p:nvPr/>
        </p:nvPicPr>
        <p:blipFill rotWithShape="1">
          <a:blip r:embed="rId3" cstate="print">
            <a:extLst>
              <a:ext uri="{28A0092B-C50C-407E-A947-70E740481C1C}">
                <a14:useLocalDpi xmlns:a14="http://schemas.microsoft.com/office/drawing/2010/main" val="0"/>
              </a:ext>
            </a:extLst>
          </a:blip>
          <a:srcRect t="7323" b="8052"/>
          <a:stretch/>
        </p:blipFill>
        <p:spPr bwMode="auto">
          <a:xfrm>
            <a:off x="426839" y="3132173"/>
            <a:ext cx="3602336" cy="22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内容占位符 2"/>
          <p:cNvSpPr txBox="1">
            <a:spLocks/>
          </p:cNvSpPr>
          <p:nvPr/>
        </p:nvSpPr>
        <p:spPr bwMode="auto">
          <a:xfrm>
            <a:off x="123162" y="1202007"/>
            <a:ext cx="11953104" cy="324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171450" indent="-171450" algn="l" rtl="0" eaLnBrk="0" fontAlgn="base" hangingPunct="0">
              <a:lnSpc>
                <a:spcPct val="100000"/>
              </a:lnSpc>
              <a:spcBef>
                <a:spcPts val="1200"/>
              </a:spcBef>
              <a:spcAft>
                <a:spcPts val="0"/>
              </a:spcAft>
              <a:buFont typeface="Arial" pitchFamily="34" charset="0"/>
              <a:buChar char="•"/>
              <a:defRPr lang="zh-CN" altLang="en-US" sz="3200" kern="1200" smtClean="0">
                <a:solidFill>
                  <a:srgbClr val="000099"/>
                </a:solidFill>
                <a:latin typeface="+mn-lt"/>
                <a:ea typeface="+mn-ea"/>
                <a:cs typeface="+mn-cs"/>
              </a:defRPr>
            </a:lvl1pPr>
            <a:lvl2pPr marL="514350" indent="-171450" algn="l" rtl="0" eaLnBrk="0" fontAlgn="base" hangingPunct="0">
              <a:lnSpc>
                <a:spcPct val="100000"/>
              </a:lnSpc>
              <a:spcBef>
                <a:spcPts val="1200"/>
              </a:spcBef>
              <a:spcAft>
                <a:spcPts val="0"/>
              </a:spcAft>
              <a:buFont typeface="Arial" pitchFamily="34" charset="0"/>
              <a:buChar char="•"/>
              <a:defRPr lang="zh-CN" altLang="en-US" sz="2400" kern="1200" smtClean="0">
                <a:solidFill>
                  <a:schemeClr val="tx1"/>
                </a:solidFill>
                <a:latin typeface="+mn-lt"/>
                <a:ea typeface="+mn-ea"/>
                <a:cs typeface="+mn-cs"/>
              </a:defRPr>
            </a:lvl2pPr>
            <a:lvl3pPr marL="857250" indent="-171450" algn="l" rtl="0" eaLnBrk="0" fontAlgn="base" hangingPunct="0">
              <a:lnSpc>
                <a:spcPct val="100000"/>
              </a:lnSpc>
              <a:spcBef>
                <a:spcPts val="1200"/>
              </a:spcBef>
              <a:spcAft>
                <a:spcPts val="0"/>
              </a:spcAft>
              <a:buFont typeface="Arial" pitchFamily="34" charset="0"/>
              <a:buChar char="•"/>
              <a:defRPr lang="zh-CN" altLang="en-US" sz="2000" kern="1200" smtClean="0">
                <a:solidFill>
                  <a:schemeClr val="tx1"/>
                </a:solidFill>
                <a:latin typeface="+mn-lt"/>
                <a:ea typeface="+mn-ea"/>
                <a:cs typeface="+mn-cs"/>
              </a:defRPr>
            </a:lvl3pPr>
            <a:lvl4pPr marL="1200150" indent="-171450" algn="l" rtl="0" eaLnBrk="0" fontAlgn="base" hangingPunct="0">
              <a:lnSpc>
                <a:spcPct val="100000"/>
              </a:lnSpc>
              <a:spcBef>
                <a:spcPts val="1200"/>
              </a:spcBef>
              <a:spcAft>
                <a:spcPts val="0"/>
              </a:spcAft>
              <a:buFont typeface="Arial" pitchFamily="34" charset="0"/>
              <a:buChar char="•"/>
              <a:defRPr lang="zh-CN" altLang="en-US" sz="1800" kern="1200" smtClean="0">
                <a:solidFill>
                  <a:schemeClr val="tx1"/>
                </a:solidFill>
                <a:latin typeface="+mn-lt"/>
                <a:ea typeface="+mn-ea"/>
                <a:cs typeface="+mn-cs"/>
              </a:defRPr>
            </a:lvl4pPr>
            <a:lvl5pPr marL="1543050" indent="-171450" algn="l" rtl="0" eaLnBrk="0" fontAlgn="base" hangingPunct="0">
              <a:lnSpc>
                <a:spcPct val="100000"/>
              </a:lnSpc>
              <a:spcBef>
                <a:spcPts val="1200"/>
              </a:spcBef>
              <a:spcAft>
                <a:spcPts val="0"/>
              </a:spcAft>
              <a:buFont typeface="Arial" pitchFamily="34" charset="0"/>
              <a:buChar char="•"/>
              <a:defRPr lang="en-US" sz="18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34987" lvl="2" indent="-342900">
              <a:lnSpc>
                <a:spcPct val="110000"/>
              </a:lnSpc>
              <a:spcBef>
                <a:spcPts val="600"/>
              </a:spcBef>
              <a:buClr>
                <a:srgbClr val="002060"/>
              </a:buClr>
              <a:buSzPct val="90000"/>
              <a:buFont typeface="Wingdings" panose="05000000000000000000" pitchFamily="2" charset="2"/>
              <a:buChar char="l"/>
            </a:pPr>
            <a:r>
              <a:rPr dirty="0">
                <a:solidFill>
                  <a:srgbClr val="002060"/>
                </a:solidFill>
                <a:latin typeface="微软雅黑" panose="020B0503020204020204" pitchFamily="34" charset="-122"/>
                <a:ea typeface="微软雅黑" panose="020B0503020204020204" pitchFamily="34" charset="-122"/>
              </a:rPr>
              <a:t>完成了测量原理与方法研究、实验台的设计与搭建、测量控制系统的开发与参数配置优化；</a:t>
            </a:r>
            <a:endParaRPr lang="en-US" altLang="zh-CN" dirty="0">
              <a:solidFill>
                <a:srgbClr val="002060"/>
              </a:solidFill>
              <a:latin typeface="微软雅黑" panose="020B0503020204020204" pitchFamily="34" charset="-122"/>
              <a:ea typeface="微软雅黑" panose="020B0503020204020204" pitchFamily="34" charset="-122"/>
            </a:endParaRPr>
          </a:p>
          <a:p>
            <a:pPr marL="534987" lvl="2" indent="-342900">
              <a:lnSpc>
                <a:spcPct val="110000"/>
              </a:lnSpc>
              <a:spcBef>
                <a:spcPts val="600"/>
              </a:spcBef>
              <a:buClr>
                <a:srgbClr val="002060"/>
              </a:buClr>
              <a:buSzPct val="90000"/>
              <a:buFont typeface="Wingdings" panose="05000000000000000000" pitchFamily="2" charset="2"/>
              <a:buChar char="l"/>
            </a:pPr>
            <a:r>
              <a:rPr dirty="0">
                <a:solidFill>
                  <a:srgbClr val="002060"/>
                </a:solidFill>
                <a:latin typeface="微软雅黑" panose="020B0503020204020204" pitchFamily="34" charset="-122"/>
                <a:ea typeface="微软雅黑" panose="020B0503020204020204" pitchFamily="34" charset="-122"/>
              </a:rPr>
              <a:t>完成磁中心测量实验，四极铁测量精度好于</a:t>
            </a:r>
            <a:r>
              <a:rPr lang="en-US" altLang="zh-CN" dirty="0">
                <a:solidFill>
                  <a:srgbClr val="002060"/>
                </a:solidFill>
                <a:latin typeface="微软雅黑" panose="020B0503020204020204" pitchFamily="34" charset="-122"/>
                <a:ea typeface="微软雅黑" panose="020B0503020204020204" pitchFamily="34" charset="-122"/>
              </a:rPr>
              <a:t>1.6</a:t>
            </a:r>
            <a:r>
              <a:rPr altLang="zh-CN" dirty="0">
                <a:solidFill>
                  <a:srgbClr val="002060"/>
                </a:solidFill>
                <a:ea typeface="华文楷体" pitchFamily="2" charset="-122"/>
                <a:cs typeface="Calibri"/>
              </a:rPr>
              <a:t>μm</a:t>
            </a:r>
            <a:r>
              <a:rPr dirty="0">
                <a:solidFill>
                  <a:srgbClr val="002060"/>
                </a:solidFill>
                <a:ea typeface="华文楷体" pitchFamily="2" charset="-122"/>
                <a:cs typeface="Calibri"/>
              </a:rPr>
              <a:t>，</a:t>
            </a:r>
            <a:r>
              <a:rPr dirty="0">
                <a:solidFill>
                  <a:srgbClr val="002060"/>
                </a:solidFill>
                <a:latin typeface="微软雅黑" panose="020B0503020204020204" pitchFamily="34" charset="-122"/>
                <a:ea typeface="微软雅黑" panose="020B0503020204020204" pitchFamily="34" charset="-122"/>
              </a:rPr>
              <a:t>六极铁测量精度好于</a:t>
            </a:r>
            <a:r>
              <a:rPr lang="en-US" altLang="zh-CN" dirty="0">
                <a:solidFill>
                  <a:srgbClr val="002060"/>
                </a:solidFill>
                <a:latin typeface="微软雅黑" panose="020B0503020204020204" pitchFamily="34" charset="-122"/>
                <a:ea typeface="微软雅黑" panose="020B0503020204020204" pitchFamily="34" charset="-122"/>
              </a:rPr>
              <a:t>2.8</a:t>
            </a:r>
            <a:r>
              <a:rPr altLang="zh-CN" dirty="0">
                <a:solidFill>
                  <a:srgbClr val="002060"/>
                </a:solidFill>
                <a:ea typeface="华文楷体" pitchFamily="2" charset="-122"/>
                <a:cs typeface="Calibri"/>
              </a:rPr>
              <a:t>μm</a:t>
            </a:r>
            <a:r>
              <a:rPr dirty="0">
                <a:solidFill>
                  <a:srgbClr val="002060"/>
                </a:solidFill>
                <a:latin typeface="微软雅黑" panose="020B0503020204020204" pitchFamily="34" charset="-122"/>
                <a:ea typeface="微软雅黑" panose="020B0503020204020204" pitchFamily="34" charset="-122"/>
              </a:rPr>
              <a:t>，</a:t>
            </a:r>
            <a:r>
              <a:rPr dirty="0" smtClean="0">
                <a:solidFill>
                  <a:srgbClr val="002060"/>
                </a:solidFill>
                <a:latin typeface="微软雅黑" panose="020B0503020204020204" pitchFamily="34" charset="-122"/>
                <a:ea typeface="微软雅黑" panose="020B0503020204020204" pitchFamily="34" charset="-122"/>
              </a:rPr>
              <a:t>均优于设计指标</a:t>
            </a:r>
            <a:r>
              <a:rPr lang="zh-CN" altLang="en-US" dirty="0" smtClean="0">
                <a:solidFill>
                  <a:srgbClr val="002060"/>
                </a:solidFill>
                <a:latin typeface="微软雅黑" panose="020B0503020204020204" pitchFamily="34" charset="-122"/>
                <a:ea typeface="微软雅黑" panose="020B0503020204020204" pitchFamily="34" charset="-122"/>
              </a:rPr>
              <a:t>；</a:t>
            </a:r>
            <a:endParaRPr lang="en-US" altLang="zh-CN" dirty="0">
              <a:solidFill>
                <a:srgbClr val="002060"/>
              </a:solidFill>
              <a:latin typeface="微软雅黑" panose="020B0503020204020204" pitchFamily="34" charset="-122"/>
              <a:ea typeface="微软雅黑" panose="020B0503020204020204" pitchFamily="34" charset="-122"/>
            </a:endParaRPr>
          </a:p>
          <a:p>
            <a:pPr marL="534987" lvl="2" indent="-342900">
              <a:lnSpc>
                <a:spcPct val="110000"/>
              </a:lnSpc>
              <a:spcBef>
                <a:spcPts val="600"/>
              </a:spcBef>
              <a:buClr>
                <a:srgbClr val="002060"/>
              </a:buClr>
              <a:buSzPct val="90000"/>
              <a:buFont typeface="Wingdings" panose="05000000000000000000" pitchFamily="2" charset="2"/>
              <a:buChar char="l"/>
            </a:pPr>
            <a:r>
              <a:rPr dirty="0">
                <a:solidFill>
                  <a:srgbClr val="002060"/>
                </a:solidFill>
                <a:latin typeface="微软雅黑" panose="020B0503020204020204" pitchFamily="34" charset="-122"/>
                <a:ea typeface="微软雅黑" panose="020B0503020204020204" pitchFamily="34" charset="-122"/>
              </a:rPr>
              <a:t>完成磁铁调整实验，利用传感器进行监测调整，准直偏差小于</a:t>
            </a:r>
            <a:r>
              <a:rPr lang="en-US" altLang="zh-CN" dirty="0">
                <a:solidFill>
                  <a:srgbClr val="002060"/>
                </a:solidFill>
                <a:latin typeface="微软雅黑" panose="020B0503020204020204" pitchFamily="34" charset="-122"/>
                <a:ea typeface="微软雅黑" panose="020B0503020204020204" pitchFamily="34" charset="-122"/>
              </a:rPr>
              <a:t>6</a:t>
            </a:r>
            <a:r>
              <a:rPr dirty="0">
                <a:solidFill>
                  <a:srgbClr val="002060"/>
                </a:solidFill>
                <a:latin typeface="微软雅黑" panose="020B0503020204020204" pitchFamily="34" charset="-122"/>
                <a:ea typeface="微软雅黑" panose="020B0503020204020204" pitchFamily="34" charset="-122"/>
              </a:rPr>
              <a:t>微米，</a:t>
            </a:r>
            <a:r>
              <a:rPr dirty="0" smtClean="0">
                <a:solidFill>
                  <a:srgbClr val="002060"/>
                </a:solidFill>
                <a:latin typeface="微软雅黑" panose="020B0503020204020204" pitchFamily="34" charset="-122"/>
                <a:ea typeface="微软雅黑" panose="020B0503020204020204" pitchFamily="34" charset="-122"/>
              </a:rPr>
              <a:t>优于设计指标</a:t>
            </a:r>
            <a:r>
              <a:rPr lang="zh-CN" altLang="en-US" dirty="0" smtClean="0">
                <a:solidFill>
                  <a:srgbClr val="002060"/>
                </a:solidFill>
                <a:latin typeface="微软雅黑" panose="020B0503020204020204" pitchFamily="34" charset="-122"/>
                <a:ea typeface="微软雅黑" panose="020B0503020204020204" pitchFamily="34" charset="-122"/>
              </a:rPr>
              <a:t>；</a:t>
            </a:r>
            <a:endParaRPr lang="en-US" altLang="zh-CN" dirty="0">
              <a:solidFill>
                <a:srgbClr val="002060"/>
              </a:solidFill>
              <a:latin typeface="微软雅黑" panose="020B0503020204020204" pitchFamily="34" charset="-122"/>
              <a:ea typeface="微软雅黑" panose="020B0503020204020204" pitchFamily="34" charset="-122"/>
            </a:endParaRPr>
          </a:p>
          <a:p>
            <a:pPr marL="534987" lvl="2" indent="-342900">
              <a:lnSpc>
                <a:spcPct val="110000"/>
              </a:lnSpc>
              <a:spcBef>
                <a:spcPts val="600"/>
              </a:spcBef>
              <a:buClr>
                <a:srgbClr val="002060"/>
              </a:buClr>
              <a:buSzPct val="90000"/>
              <a:buFont typeface="Wingdings" panose="05000000000000000000" pitchFamily="2" charset="2"/>
              <a:buChar char="l"/>
            </a:pPr>
            <a:r>
              <a:rPr dirty="0">
                <a:solidFill>
                  <a:srgbClr val="002060"/>
                </a:solidFill>
                <a:latin typeface="微软雅黑" panose="020B0503020204020204" pitchFamily="34" charset="-122"/>
                <a:ea typeface="微软雅黑" panose="020B0503020204020204" pitchFamily="34" charset="-122"/>
              </a:rPr>
              <a:t>完成线位标定和引出测量实验，精度好于</a:t>
            </a:r>
            <a:r>
              <a:rPr lang="en-US" altLang="zh-CN" dirty="0">
                <a:solidFill>
                  <a:srgbClr val="002060"/>
                </a:solidFill>
                <a:latin typeface="微软雅黑" panose="020B0503020204020204" pitchFamily="34" charset="-122"/>
                <a:ea typeface="微软雅黑" panose="020B0503020204020204" pitchFamily="34" charset="-122"/>
              </a:rPr>
              <a:t>12</a:t>
            </a:r>
            <a:r>
              <a:rPr altLang="zh-CN" dirty="0">
                <a:solidFill>
                  <a:srgbClr val="002060"/>
                </a:solidFill>
                <a:ea typeface="华文楷体" pitchFamily="2" charset="-122"/>
                <a:cs typeface="Calibri"/>
              </a:rPr>
              <a:t> μm </a:t>
            </a:r>
            <a:r>
              <a:rPr dirty="0">
                <a:solidFill>
                  <a:srgbClr val="002060"/>
                </a:solidFill>
                <a:latin typeface="微软雅黑" panose="020B0503020204020204" pitchFamily="34" charset="-122"/>
                <a:ea typeface="微软雅黑" panose="020B0503020204020204" pitchFamily="34" charset="-122"/>
              </a:rPr>
              <a:t>。</a:t>
            </a:r>
          </a:p>
        </p:txBody>
      </p:sp>
      <p:sp>
        <p:nvSpPr>
          <p:cNvPr id="19" name="内容占位符 2"/>
          <p:cNvSpPr txBox="1">
            <a:spLocks/>
          </p:cNvSpPr>
          <p:nvPr/>
        </p:nvSpPr>
        <p:spPr bwMode="auto">
          <a:xfrm>
            <a:off x="645911" y="162823"/>
            <a:ext cx="286395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171450" indent="-171450" algn="l" rtl="0" eaLnBrk="0" fontAlgn="base" hangingPunct="0">
              <a:lnSpc>
                <a:spcPct val="100000"/>
              </a:lnSpc>
              <a:spcBef>
                <a:spcPts val="1200"/>
              </a:spcBef>
              <a:spcAft>
                <a:spcPts val="0"/>
              </a:spcAft>
              <a:buFont typeface="Arial" pitchFamily="34" charset="0"/>
              <a:buChar char="•"/>
              <a:defRPr lang="zh-CN" altLang="en-US" sz="3200" kern="1200" smtClean="0">
                <a:solidFill>
                  <a:srgbClr val="000099"/>
                </a:solidFill>
                <a:latin typeface="+mn-lt"/>
                <a:ea typeface="+mn-ea"/>
                <a:cs typeface="+mn-cs"/>
              </a:defRPr>
            </a:lvl1pPr>
            <a:lvl2pPr marL="514350" indent="-171450" algn="l" rtl="0" eaLnBrk="0" fontAlgn="base" hangingPunct="0">
              <a:lnSpc>
                <a:spcPct val="100000"/>
              </a:lnSpc>
              <a:spcBef>
                <a:spcPts val="1200"/>
              </a:spcBef>
              <a:spcAft>
                <a:spcPts val="0"/>
              </a:spcAft>
              <a:buFont typeface="Arial" pitchFamily="34" charset="0"/>
              <a:buChar char="•"/>
              <a:defRPr lang="zh-CN" altLang="en-US" sz="2400" kern="1200" smtClean="0">
                <a:solidFill>
                  <a:schemeClr val="tx1"/>
                </a:solidFill>
                <a:latin typeface="+mn-lt"/>
                <a:ea typeface="+mn-ea"/>
                <a:cs typeface="+mn-cs"/>
              </a:defRPr>
            </a:lvl2pPr>
            <a:lvl3pPr marL="857250" indent="-171450" algn="l" rtl="0" eaLnBrk="0" fontAlgn="base" hangingPunct="0">
              <a:lnSpc>
                <a:spcPct val="100000"/>
              </a:lnSpc>
              <a:spcBef>
                <a:spcPts val="1200"/>
              </a:spcBef>
              <a:spcAft>
                <a:spcPts val="0"/>
              </a:spcAft>
              <a:buFont typeface="Arial" pitchFamily="34" charset="0"/>
              <a:buChar char="•"/>
              <a:defRPr lang="zh-CN" altLang="en-US" sz="2000" kern="1200" smtClean="0">
                <a:solidFill>
                  <a:schemeClr val="tx1"/>
                </a:solidFill>
                <a:latin typeface="+mn-lt"/>
                <a:ea typeface="+mn-ea"/>
                <a:cs typeface="+mn-cs"/>
              </a:defRPr>
            </a:lvl3pPr>
            <a:lvl4pPr marL="1200150" indent="-171450" algn="l" rtl="0" eaLnBrk="0" fontAlgn="base" hangingPunct="0">
              <a:lnSpc>
                <a:spcPct val="100000"/>
              </a:lnSpc>
              <a:spcBef>
                <a:spcPts val="1200"/>
              </a:spcBef>
              <a:spcAft>
                <a:spcPts val="0"/>
              </a:spcAft>
              <a:buFont typeface="Arial" pitchFamily="34" charset="0"/>
              <a:buChar char="•"/>
              <a:defRPr lang="zh-CN" altLang="en-US" sz="1800" kern="1200" smtClean="0">
                <a:solidFill>
                  <a:schemeClr val="tx1"/>
                </a:solidFill>
                <a:latin typeface="+mn-lt"/>
                <a:ea typeface="+mn-ea"/>
                <a:cs typeface="+mn-cs"/>
              </a:defRPr>
            </a:lvl4pPr>
            <a:lvl5pPr marL="1543050" indent="-171450" algn="l" rtl="0" eaLnBrk="0" fontAlgn="base" hangingPunct="0">
              <a:lnSpc>
                <a:spcPct val="100000"/>
              </a:lnSpc>
              <a:spcBef>
                <a:spcPts val="1200"/>
              </a:spcBef>
              <a:spcAft>
                <a:spcPts val="0"/>
              </a:spcAft>
              <a:buFont typeface="Arial" pitchFamily="34" charset="0"/>
              <a:buChar char="•"/>
              <a:defRPr lang="en-US" sz="18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342900">
              <a:lnSpc>
                <a:spcPct val="130000"/>
              </a:lnSpc>
              <a:buClr>
                <a:srgbClr val="00B0F0"/>
              </a:buClr>
              <a:buSzPct val="90000"/>
              <a:buFont typeface="Wingdings" panose="05000000000000000000" pitchFamily="2" charset="2"/>
              <a:buChar char="u"/>
            </a:pPr>
            <a:endParaRPr sz="1800" dirty="0">
              <a:solidFill>
                <a:prstClr val="black"/>
              </a:solidFill>
              <a:latin typeface="微软雅黑" panose="020B0503020204020204" pitchFamily="34" charset="-122"/>
              <a:ea typeface="微软雅黑" panose="020B0503020204020204" pitchFamily="34" charset="-122"/>
            </a:endParaRPr>
          </a:p>
        </p:txBody>
      </p:sp>
      <p:sp>
        <p:nvSpPr>
          <p:cNvPr id="10" name="矩形 9"/>
          <p:cNvSpPr/>
          <p:nvPr/>
        </p:nvSpPr>
        <p:spPr>
          <a:xfrm>
            <a:off x="1459840" y="5725909"/>
            <a:ext cx="1826141" cy="338554"/>
          </a:xfrm>
          <a:prstGeom prst="rect">
            <a:avLst/>
          </a:prstGeom>
        </p:spPr>
        <p:txBody>
          <a:bodyPr wrap="none">
            <a:spAutoFit/>
          </a:bodyPr>
          <a:lstStyle/>
          <a:p>
            <a:r>
              <a:rPr lang="zh-CN" altLang="en-US" sz="1600" dirty="0">
                <a:solidFill>
                  <a:prstClr val="black"/>
                </a:solidFill>
                <a:latin typeface="微软雅黑" panose="020B0503020204020204" pitchFamily="34" charset="-122"/>
                <a:ea typeface="微软雅黑" panose="020B0503020204020204" pitchFamily="34" charset="-122"/>
              </a:rPr>
              <a:t>振动线准直实验台</a:t>
            </a:r>
            <a:endParaRPr lang="zh-CN" altLang="en-US" sz="1600" dirty="0">
              <a:solidFill>
                <a:prstClr val="black"/>
              </a:solidFill>
            </a:endParaRPr>
          </a:p>
        </p:txBody>
      </p:sp>
      <p:grpSp>
        <p:nvGrpSpPr>
          <p:cNvPr id="2" name="组合 1"/>
          <p:cNvGrpSpPr/>
          <p:nvPr/>
        </p:nvGrpSpPr>
        <p:grpSpPr>
          <a:xfrm>
            <a:off x="4264073" y="3114992"/>
            <a:ext cx="4507285" cy="2432247"/>
            <a:chOff x="4100704" y="4222481"/>
            <a:chExt cx="4647760" cy="2432247"/>
          </a:xfrm>
        </p:grpSpPr>
        <p:sp>
          <p:nvSpPr>
            <p:cNvPr id="13" name="矩形 12"/>
            <p:cNvSpPr/>
            <p:nvPr/>
          </p:nvSpPr>
          <p:spPr>
            <a:xfrm>
              <a:off x="4100704" y="4222481"/>
              <a:ext cx="4647760" cy="2432247"/>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2" name="组合 11"/>
            <p:cNvGrpSpPr/>
            <p:nvPr/>
          </p:nvGrpSpPr>
          <p:grpSpPr>
            <a:xfrm>
              <a:off x="4136806" y="4286499"/>
              <a:ext cx="4562312" cy="2368229"/>
              <a:chOff x="4097350" y="4509118"/>
              <a:chExt cx="4562312" cy="2368229"/>
            </a:xfrm>
          </p:grpSpPr>
          <p:grpSp>
            <p:nvGrpSpPr>
              <p:cNvPr id="22" name="组合 21"/>
              <p:cNvGrpSpPr/>
              <p:nvPr/>
            </p:nvGrpSpPr>
            <p:grpSpPr>
              <a:xfrm>
                <a:off x="4097350" y="4509118"/>
                <a:ext cx="4562312" cy="2166839"/>
                <a:chOff x="127923" y="3429840"/>
                <a:chExt cx="4452266" cy="2115344"/>
              </a:xfrm>
            </p:grpSpPr>
            <p:pic>
              <p:nvPicPr>
                <p:cNvPr id="31" name="图片 30"/>
                <p:cNvPicPr>
                  <a:picLocks noChangeAspect="1"/>
                </p:cNvPicPr>
                <p:nvPr/>
              </p:nvPicPr>
              <p:blipFill rotWithShape="1">
                <a:blip r:embed="rId4" cstate="print"/>
                <a:srcRect t="20598" b="11108"/>
                <a:stretch/>
              </p:blipFill>
              <p:spPr>
                <a:xfrm>
                  <a:off x="127923" y="3429840"/>
                  <a:ext cx="2284112" cy="920299"/>
                </a:xfrm>
                <a:prstGeom prst="rect">
                  <a:avLst/>
                </a:prstGeom>
              </p:spPr>
            </p:pic>
            <p:pic>
              <p:nvPicPr>
                <p:cNvPr id="32" name="图片 31"/>
                <p:cNvPicPr>
                  <a:picLocks noChangeAspect="1"/>
                </p:cNvPicPr>
                <p:nvPr/>
              </p:nvPicPr>
              <p:blipFill rotWithShape="1">
                <a:blip r:embed="rId5" cstate="print"/>
                <a:srcRect t="19361" b="10351"/>
                <a:stretch/>
              </p:blipFill>
              <p:spPr>
                <a:xfrm>
                  <a:off x="2417788" y="3442425"/>
                  <a:ext cx="2162401" cy="907715"/>
                </a:xfrm>
                <a:prstGeom prst="rect">
                  <a:avLst/>
                </a:prstGeom>
              </p:spPr>
            </p:pic>
            <p:pic>
              <p:nvPicPr>
                <p:cNvPr id="33" name="图片 32"/>
                <p:cNvPicPr>
                  <a:picLocks noChangeAspect="1"/>
                </p:cNvPicPr>
                <p:nvPr/>
              </p:nvPicPr>
              <p:blipFill rotWithShape="1">
                <a:blip r:embed="rId6" cstate="print"/>
                <a:srcRect t="18500" b="12664"/>
                <a:stretch/>
              </p:blipFill>
              <p:spPr>
                <a:xfrm>
                  <a:off x="135377" y="4614067"/>
                  <a:ext cx="2305878" cy="931117"/>
                </a:xfrm>
                <a:prstGeom prst="rect">
                  <a:avLst/>
                </a:prstGeom>
              </p:spPr>
            </p:pic>
            <p:pic>
              <p:nvPicPr>
                <p:cNvPr id="34" name="图片 33"/>
                <p:cNvPicPr>
                  <a:picLocks noChangeAspect="1"/>
                </p:cNvPicPr>
                <p:nvPr/>
              </p:nvPicPr>
              <p:blipFill rotWithShape="1">
                <a:blip r:embed="rId7" cstate="print"/>
                <a:srcRect t="11514" b="11987"/>
                <a:stretch/>
              </p:blipFill>
              <p:spPr>
                <a:xfrm>
                  <a:off x="2373036" y="4558509"/>
                  <a:ext cx="2176021" cy="986674"/>
                </a:xfrm>
                <a:prstGeom prst="rect">
                  <a:avLst/>
                </a:prstGeom>
              </p:spPr>
            </p:pic>
          </p:grpSp>
          <p:sp>
            <p:nvSpPr>
              <p:cNvPr id="36" name="矩形 35"/>
              <p:cNvSpPr/>
              <p:nvPr/>
            </p:nvSpPr>
            <p:spPr>
              <a:xfrm>
                <a:off x="5540656" y="5404655"/>
                <a:ext cx="3053352" cy="276999"/>
              </a:xfrm>
              <a:prstGeom prst="rect">
                <a:avLst/>
              </a:prstGeom>
            </p:spPr>
            <p:txBody>
              <a:bodyPr wrap="none">
                <a:spAutoFit/>
              </a:bodyPr>
              <a:lstStyle/>
              <a:p>
                <a:r>
                  <a:rPr lang="zh-CN" altLang="en-US" sz="1200" dirty="0">
                    <a:solidFill>
                      <a:prstClr val="black"/>
                    </a:solidFill>
                    <a:latin typeface="微软雅黑" panose="020B0503020204020204" pitchFamily="34" charset="-122"/>
                    <a:ea typeface="微软雅黑" panose="020B0503020204020204" pitchFamily="34" charset="-122"/>
                  </a:rPr>
                  <a:t>四极铁测量重复性（</a:t>
                </a:r>
                <a:r>
                  <a:rPr lang="en-US" altLang="zh-CN" sz="1200" dirty="0">
                    <a:solidFill>
                      <a:prstClr val="black"/>
                    </a:solidFill>
                    <a:latin typeface="微软雅黑" panose="020B0503020204020204" pitchFamily="34" charset="-122"/>
                    <a:ea typeface="微软雅黑" panose="020B0503020204020204" pitchFamily="34" charset="-122"/>
                  </a:rPr>
                  <a:t>L</a:t>
                </a:r>
                <a:r>
                  <a:rPr lang="zh-CN" altLang="en-US" sz="1200" dirty="0">
                    <a:solidFill>
                      <a:prstClr val="black"/>
                    </a:solidFill>
                    <a:latin typeface="微软雅黑" panose="020B0503020204020204" pitchFamily="34" charset="-122"/>
                    <a:ea typeface="微软雅黑" panose="020B0503020204020204" pitchFamily="34" charset="-122"/>
                  </a:rPr>
                  <a:t>：水平   </a:t>
                </a:r>
                <a:r>
                  <a:rPr lang="en-US" altLang="zh-CN" sz="1200" dirty="0">
                    <a:solidFill>
                      <a:prstClr val="black"/>
                    </a:solidFill>
                    <a:latin typeface="微软雅黑" panose="020B0503020204020204" pitchFamily="34" charset="-122"/>
                    <a:ea typeface="微软雅黑" panose="020B0503020204020204" pitchFamily="34" charset="-122"/>
                  </a:rPr>
                  <a:t>R</a:t>
                </a:r>
                <a:r>
                  <a:rPr lang="zh-CN" altLang="en-US" sz="1200" dirty="0">
                    <a:solidFill>
                      <a:prstClr val="black"/>
                    </a:solidFill>
                    <a:latin typeface="微软雅黑" panose="020B0503020204020204" pitchFamily="34" charset="-122"/>
                    <a:ea typeface="微软雅黑" panose="020B0503020204020204" pitchFamily="34" charset="-122"/>
                  </a:rPr>
                  <a:t>：垂直）</a:t>
                </a:r>
                <a:endParaRPr lang="zh-CN" altLang="en-US" sz="1200" dirty="0">
                  <a:solidFill>
                    <a:prstClr val="black"/>
                  </a:solidFill>
                </a:endParaRPr>
              </a:p>
            </p:txBody>
          </p:sp>
          <p:sp>
            <p:nvSpPr>
              <p:cNvPr id="38" name="矩形 37"/>
              <p:cNvSpPr/>
              <p:nvPr/>
            </p:nvSpPr>
            <p:spPr>
              <a:xfrm>
                <a:off x="5540655" y="6600348"/>
                <a:ext cx="2904586" cy="276999"/>
              </a:xfrm>
              <a:prstGeom prst="rect">
                <a:avLst/>
              </a:prstGeom>
            </p:spPr>
            <p:txBody>
              <a:bodyPr wrap="none">
                <a:spAutoFit/>
              </a:bodyPr>
              <a:lstStyle/>
              <a:p>
                <a:r>
                  <a:rPr lang="zh-CN" altLang="en-US" sz="1200" dirty="0">
                    <a:solidFill>
                      <a:prstClr val="black"/>
                    </a:solidFill>
                    <a:latin typeface="微软雅黑" panose="020B0503020204020204" pitchFamily="34" charset="-122"/>
                    <a:ea typeface="微软雅黑" panose="020B0503020204020204" pitchFamily="34" charset="-122"/>
                  </a:rPr>
                  <a:t>六极铁测量重复性（</a:t>
                </a:r>
                <a:r>
                  <a:rPr lang="en-US" altLang="zh-CN" sz="1200" dirty="0">
                    <a:solidFill>
                      <a:prstClr val="black"/>
                    </a:solidFill>
                    <a:latin typeface="微软雅黑" panose="020B0503020204020204" pitchFamily="34" charset="-122"/>
                    <a:ea typeface="微软雅黑" panose="020B0503020204020204" pitchFamily="34" charset="-122"/>
                  </a:rPr>
                  <a:t>L:</a:t>
                </a:r>
                <a:r>
                  <a:rPr lang="zh-CN" altLang="en-US" sz="1200" dirty="0">
                    <a:solidFill>
                      <a:prstClr val="black"/>
                    </a:solidFill>
                    <a:latin typeface="微软雅黑" panose="020B0503020204020204" pitchFamily="34" charset="-122"/>
                    <a:ea typeface="微软雅黑" panose="020B0503020204020204" pitchFamily="34" charset="-122"/>
                  </a:rPr>
                  <a:t> 水平   </a:t>
                </a:r>
                <a:r>
                  <a:rPr lang="en-US" altLang="zh-CN" sz="1200" dirty="0">
                    <a:solidFill>
                      <a:prstClr val="black"/>
                    </a:solidFill>
                    <a:latin typeface="微软雅黑" panose="020B0503020204020204" pitchFamily="34" charset="-122"/>
                    <a:ea typeface="微软雅黑" panose="020B0503020204020204" pitchFamily="34" charset="-122"/>
                  </a:rPr>
                  <a:t>R:</a:t>
                </a:r>
                <a:r>
                  <a:rPr lang="zh-CN" altLang="en-US" sz="1200" dirty="0">
                    <a:solidFill>
                      <a:prstClr val="black"/>
                    </a:solidFill>
                    <a:latin typeface="微软雅黑" panose="020B0503020204020204" pitchFamily="34" charset="-122"/>
                    <a:ea typeface="微软雅黑" panose="020B0503020204020204" pitchFamily="34" charset="-122"/>
                  </a:rPr>
                  <a:t> 垂直）</a:t>
                </a:r>
                <a:endParaRPr lang="zh-CN" altLang="en-US" sz="1200" dirty="0">
                  <a:solidFill>
                    <a:prstClr val="black"/>
                  </a:solidFill>
                </a:endParaRPr>
              </a:p>
            </p:txBody>
          </p:sp>
        </p:grpSp>
      </p:grpSp>
      <p:pic>
        <p:nvPicPr>
          <p:cNvPr id="4" name="图片 3"/>
          <p:cNvPicPr>
            <a:picLocks noChangeAspect="1"/>
          </p:cNvPicPr>
          <p:nvPr/>
        </p:nvPicPr>
        <p:blipFill>
          <a:blip r:embed="rId8" cstate="print"/>
          <a:stretch>
            <a:fillRect/>
          </a:stretch>
        </p:blipFill>
        <p:spPr>
          <a:xfrm>
            <a:off x="8918479" y="2486933"/>
            <a:ext cx="3036514" cy="3577530"/>
          </a:xfrm>
          <a:prstGeom prst="rect">
            <a:avLst/>
          </a:prstGeom>
        </p:spPr>
      </p:pic>
      <p:sp>
        <p:nvSpPr>
          <p:cNvPr id="18" name="标题 4"/>
          <p:cNvSpPr>
            <a:spLocks noGrp="1"/>
          </p:cNvSpPr>
          <p:nvPr>
            <p:ph type="title"/>
          </p:nvPr>
        </p:nvSpPr>
        <p:spPr>
          <a:xfrm>
            <a:off x="0" y="220159"/>
            <a:ext cx="10515600" cy="808582"/>
          </a:xfrm>
        </p:spPr>
        <p:txBody>
          <a:bodyPr>
            <a:normAutofit/>
          </a:bodyPr>
          <a:lstStyle/>
          <a:p>
            <a:r>
              <a:rPr lang="zh-CN" altLang="en-US" dirty="0" smtClean="0">
                <a:solidFill>
                  <a:srgbClr val="002060"/>
                </a:solidFill>
              </a:rPr>
              <a:t>机械准直系统</a:t>
            </a:r>
            <a:r>
              <a:rPr lang="en-US" altLang="zh-CN" dirty="0" smtClean="0">
                <a:solidFill>
                  <a:srgbClr val="002060"/>
                </a:solidFill>
              </a:rPr>
              <a:t>——</a:t>
            </a:r>
            <a:r>
              <a:rPr lang="zh-CN" altLang="en-US" dirty="0">
                <a:solidFill>
                  <a:srgbClr val="002060"/>
                </a:solidFill>
              </a:rPr>
              <a:t>振动线准直技术</a:t>
            </a:r>
            <a:r>
              <a:rPr lang="zh-CN" altLang="en-US" dirty="0" smtClean="0">
                <a:solidFill>
                  <a:srgbClr val="002060"/>
                </a:solidFill>
              </a:rPr>
              <a:t>研究</a:t>
            </a:r>
            <a:endParaRPr lang="zh-CN" altLang="en-US" dirty="0">
              <a:solidFill>
                <a:srgbClr val="002060"/>
              </a:solidFill>
            </a:endParaRPr>
          </a:p>
        </p:txBody>
      </p:sp>
    </p:spTree>
    <p:extLst>
      <p:ext uri="{BB962C8B-B14F-4D97-AF65-F5344CB8AC3E}">
        <p14:creationId xmlns:p14="http://schemas.microsoft.com/office/powerpoint/2010/main" val="204709326"/>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353"/>
            <a:ext cx="9778181" cy="808582"/>
          </a:xfrm>
        </p:spPr>
        <p:txBody>
          <a:bodyPr/>
          <a:lstStyle/>
          <a:p>
            <a:r>
              <a:rPr lang="zh-CN" altLang="en-US" dirty="0" smtClean="0">
                <a:solidFill>
                  <a:srgbClr val="002060"/>
                </a:solidFill>
              </a:rPr>
              <a:t>注入引出系统</a:t>
            </a:r>
            <a:endParaRPr lang="en-US" dirty="0">
              <a:solidFill>
                <a:srgbClr val="002060"/>
              </a:solidFill>
            </a:endParaRPr>
          </a:p>
        </p:txBody>
      </p:sp>
      <p:sp>
        <p:nvSpPr>
          <p:cNvPr id="4" name="Content Placeholder 3"/>
          <p:cNvSpPr>
            <a:spLocks noGrp="1"/>
          </p:cNvSpPr>
          <p:nvPr>
            <p:ph idx="1"/>
          </p:nvPr>
        </p:nvSpPr>
        <p:spPr>
          <a:xfrm>
            <a:off x="838200" y="1015236"/>
            <a:ext cx="10515600" cy="4887407"/>
          </a:xfrm>
        </p:spPr>
        <p:txBody>
          <a:bodyPr/>
          <a:lstStyle/>
          <a:p>
            <a:r>
              <a:rPr lang="en-US" altLang="zh-CN" dirty="0" smtClean="0"/>
              <a:t>Strip-line</a:t>
            </a:r>
            <a:r>
              <a:rPr lang="zh-CN" altLang="en-US" dirty="0" smtClean="0"/>
              <a:t> </a:t>
            </a:r>
            <a:r>
              <a:rPr lang="en-US" altLang="zh-CN" dirty="0" smtClean="0"/>
              <a:t>kicker</a:t>
            </a:r>
            <a:r>
              <a:rPr lang="zh-CN" altLang="en-US" dirty="0" smtClean="0"/>
              <a:t> 样机研制</a:t>
            </a:r>
            <a:endParaRPr lang="en-US" altLang="zh-CN" dirty="0" smtClean="0"/>
          </a:p>
          <a:p>
            <a:endParaRPr lang="en-US" dirty="0" smtClean="0"/>
          </a:p>
          <a:p>
            <a:endParaRPr lang="en-US" dirty="0" smtClean="0"/>
          </a:p>
          <a:p>
            <a:endParaRPr lang="en-US" dirty="0" smtClean="0"/>
          </a:p>
        </p:txBody>
      </p:sp>
      <p:sp>
        <p:nvSpPr>
          <p:cNvPr id="73" name="TextBox 72"/>
          <p:cNvSpPr txBox="1"/>
          <p:nvPr/>
        </p:nvSpPr>
        <p:spPr>
          <a:xfrm>
            <a:off x="4189864" y="2309108"/>
            <a:ext cx="1872208" cy="369332"/>
          </a:xfrm>
          <a:prstGeom prst="rect">
            <a:avLst/>
          </a:prstGeom>
          <a:noFill/>
        </p:spPr>
        <p:txBody>
          <a:bodyPr wrap="square" rtlCol="0">
            <a:spAutoFit/>
          </a:bodyPr>
          <a:lstStyle/>
          <a:p>
            <a:r>
              <a:rPr lang="en-US" altLang="zh-CN" dirty="0" smtClean="0">
                <a:solidFill>
                  <a:schemeClr val="bg1"/>
                </a:solidFill>
              </a:rPr>
              <a:t>CNC machining</a:t>
            </a:r>
            <a:endParaRPr lang="zh-CN" altLang="en-US" dirty="0">
              <a:solidFill>
                <a:schemeClr val="bg1"/>
              </a:solidFill>
            </a:endParaRPr>
          </a:p>
        </p:txBody>
      </p:sp>
      <p:sp>
        <p:nvSpPr>
          <p:cNvPr id="74" name="TextBox 73"/>
          <p:cNvSpPr txBox="1"/>
          <p:nvPr/>
        </p:nvSpPr>
        <p:spPr>
          <a:xfrm>
            <a:off x="1093520" y="2741156"/>
            <a:ext cx="1800200" cy="369332"/>
          </a:xfrm>
          <a:prstGeom prst="rect">
            <a:avLst/>
          </a:prstGeom>
          <a:noFill/>
        </p:spPr>
        <p:txBody>
          <a:bodyPr wrap="square" rtlCol="0">
            <a:spAutoFit/>
          </a:bodyPr>
          <a:lstStyle/>
          <a:p>
            <a:r>
              <a:rPr lang="en-US" altLang="zh-CN" dirty="0" smtClean="0">
                <a:solidFill>
                  <a:schemeClr val="bg1"/>
                </a:solidFill>
              </a:rPr>
              <a:t>EDM machining</a:t>
            </a:r>
            <a:endParaRPr lang="zh-CN" altLang="en-US" dirty="0">
              <a:solidFill>
                <a:schemeClr val="bg1"/>
              </a:solidFill>
            </a:endParaRPr>
          </a:p>
        </p:txBody>
      </p:sp>
      <p:sp>
        <p:nvSpPr>
          <p:cNvPr id="75" name="矩形 13"/>
          <p:cNvSpPr/>
          <p:nvPr/>
        </p:nvSpPr>
        <p:spPr>
          <a:xfrm>
            <a:off x="6134080" y="1814344"/>
            <a:ext cx="1635256" cy="584775"/>
          </a:xfrm>
          <a:prstGeom prst="rect">
            <a:avLst/>
          </a:prstGeom>
        </p:spPr>
        <p:txBody>
          <a:bodyPr wrap="none">
            <a:spAutoFit/>
          </a:bodyPr>
          <a:lstStyle/>
          <a:p>
            <a:r>
              <a:rPr lang="en-US" altLang="zh-CN" sz="1600" b="1" dirty="0" smtClean="0">
                <a:solidFill>
                  <a:schemeClr val="bg1"/>
                </a:solidFill>
                <a:latin typeface="Calibri" pitchFamily="34" charset="0"/>
                <a:ea typeface="微软雅黑" pitchFamily="34" charset="-122"/>
              </a:rPr>
              <a:t>Vacuum leak test</a:t>
            </a:r>
          </a:p>
          <a:p>
            <a:r>
              <a:rPr lang="en-US" altLang="zh-CN" sz="1600" b="1" dirty="0" smtClean="0">
                <a:solidFill>
                  <a:schemeClr val="bg1"/>
                </a:solidFill>
                <a:latin typeface="Calibri" pitchFamily="34" charset="0"/>
                <a:ea typeface="微软雅黑" pitchFamily="34" charset="-122"/>
              </a:rPr>
              <a:t>after brazing</a:t>
            </a:r>
            <a:endParaRPr lang="zh-CN" altLang="en-US" sz="1600" dirty="0">
              <a:solidFill>
                <a:schemeClr val="bg1"/>
              </a:solidFill>
            </a:endParaRPr>
          </a:p>
        </p:txBody>
      </p:sp>
      <p:sp>
        <p:nvSpPr>
          <p:cNvPr id="80" name="TextBox 79"/>
          <p:cNvSpPr txBox="1"/>
          <p:nvPr/>
        </p:nvSpPr>
        <p:spPr>
          <a:xfrm>
            <a:off x="3122284" y="1469694"/>
            <a:ext cx="1584351" cy="646331"/>
          </a:xfrm>
          <a:prstGeom prst="rect">
            <a:avLst/>
          </a:prstGeom>
          <a:noFill/>
        </p:spPr>
        <p:txBody>
          <a:bodyPr wrap="square" rtlCol="0">
            <a:spAutoFit/>
          </a:bodyPr>
          <a:lstStyle/>
          <a:p>
            <a:r>
              <a:rPr lang="en-US" altLang="zh-CN" dirty="0" smtClean="0">
                <a:solidFill>
                  <a:schemeClr val="bg1"/>
                </a:solidFill>
              </a:rPr>
              <a:t>CNC machining</a:t>
            </a:r>
            <a:endParaRPr lang="zh-CN" altLang="en-US" dirty="0">
              <a:solidFill>
                <a:schemeClr val="bg1"/>
              </a:solidFill>
            </a:endParaRPr>
          </a:p>
        </p:txBody>
      </p:sp>
      <p:sp>
        <p:nvSpPr>
          <p:cNvPr id="81" name="TextBox 80"/>
          <p:cNvSpPr txBox="1"/>
          <p:nvPr/>
        </p:nvSpPr>
        <p:spPr>
          <a:xfrm>
            <a:off x="621954" y="2326950"/>
            <a:ext cx="1523414" cy="646331"/>
          </a:xfrm>
          <a:prstGeom prst="rect">
            <a:avLst/>
          </a:prstGeom>
          <a:noFill/>
        </p:spPr>
        <p:txBody>
          <a:bodyPr wrap="square" rtlCol="0">
            <a:spAutoFit/>
          </a:bodyPr>
          <a:lstStyle/>
          <a:p>
            <a:r>
              <a:rPr lang="en-US" altLang="zh-CN" dirty="0" smtClean="0">
                <a:solidFill>
                  <a:schemeClr val="bg1"/>
                </a:solidFill>
              </a:rPr>
              <a:t>EDM machining</a:t>
            </a:r>
            <a:endParaRPr lang="zh-CN" altLang="en-US" dirty="0">
              <a:solidFill>
                <a:schemeClr val="bg1"/>
              </a:solidFill>
            </a:endParaRPr>
          </a:p>
        </p:txBody>
      </p:sp>
      <p:sp>
        <p:nvSpPr>
          <p:cNvPr id="21" name="TextBox 24"/>
          <p:cNvSpPr txBox="1"/>
          <p:nvPr/>
        </p:nvSpPr>
        <p:spPr>
          <a:xfrm>
            <a:off x="838200" y="1628651"/>
            <a:ext cx="6092936" cy="707886"/>
          </a:xfrm>
          <a:prstGeom prst="rect">
            <a:avLst/>
          </a:prstGeom>
          <a:noFill/>
        </p:spPr>
        <p:txBody>
          <a:bodyPr wrap="square" rtlCol="0">
            <a:spAutoFit/>
          </a:bodyPr>
          <a:lstStyle/>
          <a:p>
            <a:pPr indent="174625">
              <a:buFont typeface="Arial" pitchFamily="34" charset="0"/>
              <a:buChar char="•"/>
            </a:pPr>
            <a:r>
              <a:rPr lang="en-US" altLang="zh-CN" sz="2000" dirty="0" smtClean="0">
                <a:solidFill>
                  <a:srgbClr val="000099"/>
                </a:solidFill>
              </a:rPr>
              <a:t>750mm</a:t>
            </a:r>
            <a:r>
              <a:rPr lang="zh-CN" altLang="en-US" sz="2000" dirty="0" smtClean="0">
                <a:solidFill>
                  <a:srgbClr val="000099"/>
                </a:solidFill>
              </a:rPr>
              <a:t>带状线冲击器样机研制已经完成，并通过了工艺测试验收</a:t>
            </a:r>
            <a:endParaRPr lang="en-US" altLang="zh-CN" sz="2000" dirty="0" smtClean="0">
              <a:solidFill>
                <a:srgbClr val="000099"/>
              </a:solidFill>
            </a:endParaRPr>
          </a:p>
        </p:txBody>
      </p:sp>
      <p:pic>
        <p:nvPicPr>
          <p:cNvPr id="22" name="Picture 2"/>
          <p:cNvPicPr>
            <a:picLocks noChangeAspect="1" noChangeArrowheads="1"/>
          </p:cNvPicPr>
          <p:nvPr/>
        </p:nvPicPr>
        <p:blipFill>
          <a:blip r:embed="rId2" cstate="print"/>
          <a:srcRect/>
          <a:stretch>
            <a:fillRect/>
          </a:stretch>
        </p:blipFill>
        <p:spPr bwMode="auto">
          <a:xfrm>
            <a:off x="7268614" y="554772"/>
            <a:ext cx="3940174" cy="2934491"/>
          </a:xfrm>
          <a:prstGeom prst="rect">
            <a:avLst/>
          </a:prstGeom>
          <a:noFill/>
          <a:ln w="9525">
            <a:noFill/>
            <a:miter lim="800000"/>
            <a:headEnd/>
            <a:tailEnd/>
          </a:ln>
          <a:effectLst/>
        </p:spPr>
      </p:pic>
      <p:grpSp>
        <p:nvGrpSpPr>
          <p:cNvPr id="23" name="组合 20"/>
          <p:cNvGrpSpPr/>
          <p:nvPr/>
        </p:nvGrpSpPr>
        <p:grpSpPr>
          <a:xfrm>
            <a:off x="838199" y="2399120"/>
            <a:ext cx="5916561" cy="2574658"/>
            <a:chOff x="4071934" y="3643314"/>
            <a:chExt cx="5068664" cy="2713434"/>
          </a:xfrm>
        </p:grpSpPr>
        <p:grpSp>
          <p:nvGrpSpPr>
            <p:cNvPr id="24" name="组合 46"/>
            <p:cNvGrpSpPr/>
            <p:nvPr/>
          </p:nvGrpSpPr>
          <p:grpSpPr>
            <a:xfrm>
              <a:off x="4071934" y="3643314"/>
              <a:ext cx="5068664" cy="2598725"/>
              <a:chOff x="71406" y="4269705"/>
              <a:chExt cx="4073018" cy="2088253"/>
            </a:xfrm>
          </p:grpSpPr>
          <p:pic>
            <p:nvPicPr>
              <p:cNvPr id="27" name="Picture 5"/>
              <p:cNvPicPr>
                <a:picLocks noChangeAspect="1" noChangeArrowheads="1"/>
              </p:cNvPicPr>
              <p:nvPr/>
            </p:nvPicPr>
            <p:blipFill>
              <a:blip r:embed="rId3" cstate="print"/>
              <a:srcRect t="10256" b="15384"/>
              <a:stretch>
                <a:fillRect/>
              </a:stretch>
            </p:blipFill>
            <p:spPr bwMode="auto">
              <a:xfrm>
                <a:off x="71406" y="4286256"/>
                <a:ext cx="3714744" cy="2071702"/>
              </a:xfrm>
              <a:prstGeom prst="rect">
                <a:avLst/>
              </a:prstGeom>
              <a:noFill/>
              <a:ln w="9525">
                <a:noFill/>
                <a:miter lim="800000"/>
                <a:headEnd/>
                <a:tailEnd/>
              </a:ln>
              <a:effectLst/>
            </p:spPr>
          </p:pic>
          <p:sp>
            <p:nvSpPr>
              <p:cNvPr id="28" name="TextBox 37"/>
              <p:cNvSpPr txBox="1"/>
              <p:nvPr/>
            </p:nvSpPr>
            <p:spPr>
              <a:xfrm>
                <a:off x="2314169" y="4269705"/>
                <a:ext cx="1830255" cy="652609"/>
              </a:xfrm>
              <a:prstGeom prst="rect">
                <a:avLst/>
              </a:prstGeom>
              <a:noFill/>
            </p:spPr>
            <p:txBody>
              <a:bodyPr wrap="square" rtlCol="0">
                <a:spAutoFit/>
              </a:bodyPr>
              <a:lstStyle/>
              <a:p>
                <a:r>
                  <a:rPr lang="zh-CN" altLang="en-US" sz="1200" b="1" dirty="0" smtClean="0">
                    <a:solidFill>
                      <a:srgbClr val="000000"/>
                    </a:solidFill>
                  </a:rPr>
                  <a:t>脉冲幅度</a:t>
                </a:r>
                <a:r>
                  <a:rPr lang="en-US" altLang="zh-CN" sz="1200" b="1" dirty="0" smtClean="0">
                    <a:solidFill>
                      <a:srgbClr val="000000"/>
                    </a:solidFill>
                  </a:rPr>
                  <a:t>=18kV</a:t>
                </a:r>
              </a:p>
              <a:p>
                <a:r>
                  <a:rPr lang="zh-CN" altLang="en-US" sz="1200" b="1" dirty="0" smtClean="0">
                    <a:solidFill>
                      <a:srgbClr val="000000"/>
                    </a:solidFill>
                  </a:rPr>
                  <a:t>半高宽</a:t>
                </a:r>
                <a:r>
                  <a:rPr lang="en-US" altLang="zh-CN" sz="1200" b="1" dirty="0" smtClean="0">
                    <a:solidFill>
                      <a:srgbClr val="000000"/>
                    </a:solidFill>
                  </a:rPr>
                  <a:t>=1.92ns</a:t>
                </a:r>
              </a:p>
              <a:p>
                <a:r>
                  <a:rPr lang="zh-CN" altLang="en-US" sz="1200" b="1" dirty="0" smtClean="0">
                    <a:solidFill>
                      <a:srgbClr val="000000"/>
                    </a:solidFill>
                  </a:rPr>
                  <a:t>真空度</a:t>
                </a:r>
                <a:r>
                  <a:rPr lang="en-US" altLang="zh-CN" sz="1200" b="1" dirty="0" smtClean="0">
                    <a:solidFill>
                      <a:srgbClr val="000000"/>
                    </a:solidFill>
                  </a:rPr>
                  <a:t> =5E-9~2E-8Torr</a:t>
                </a:r>
              </a:p>
            </p:txBody>
          </p:sp>
        </p:grpSp>
        <p:sp>
          <p:nvSpPr>
            <p:cNvPr id="25" name="TextBox 18"/>
            <p:cNvSpPr txBox="1"/>
            <p:nvPr/>
          </p:nvSpPr>
          <p:spPr>
            <a:xfrm>
              <a:off x="5423577" y="5939119"/>
              <a:ext cx="2214578" cy="386733"/>
            </a:xfrm>
            <a:prstGeom prst="rect">
              <a:avLst/>
            </a:prstGeom>
            <a:noFill/>
          </p:spPr>
          <p:txBody>
            <a:bodyPr wrap="square" rtlCol="0">
              <a:spAutoFit/>
            </a:bodyPr>
            <a:lstStyle/>
            <a:p>
              <a:r>
                <a:rPr lang="en-US" altLang="zh-CN" sz="1400" dirty="0" smtClean="0">
                  <a:solidFill>
                    <a:srgbClr val="FFFF00"/>
                  </a:solidFill>
                </a:rPr>
                <a:t>Kicker </a:t>
              </a:r>
              <a:r>
                <a:rPr lang="zh-CN" altLang="en-US" sz="1400" dirty="0" smtClean="0">
                  <a:solidFill>
                    <a:srgbClr val="FFFF00"/>
                  </a:solidFill>
                </a:rPr>
                <a:t>高压测试台</a:t>
              </a:r>
              <a:endParaRPr lang="zh-CN" altLang="en-US" sz="1400" dirty="0">
                <a:solidFill>
                  <a:srgbClr val="FFFF00"/>
                </a:solidFill>
              </a:endParaRPr>
            </a:p>
          </p:txBody>
        </p:sp>
        <p:sp>
          <p:nvSpPr>
            <p:cNvPr id="26" name="TextBox 19"/>
            <p:cNvSpPr txBox="1"/>
            <p:nvPr/>
          </p:nvSpPr>
          <p:spPr>
            <a:xfrm>
              <a:off x="7535521" y="6008688"/>
              <a:ext cx="1372972" cy="348060"/>
            </a:xfrm>
            <a:prstGeom prst="rect">
              <a:avLst/>
            </a:prstGeom>
            <a:noFill/>
          </p:spPr>
          <p:txBody>
            <a:bodyPr wrap="square" rtlCol="0">
              <a:spAutoFit/>
            </a:bodyPr>
            <a:lstStyle/>
            <a:p>
              <a:r>
                <a:rPr lang="zh-CN" altLang="en-US" sz="1200" dirty="0" smtClean="0">
                  <a:solidFill>
                    <a:srgbClr val="FFFF00"/>
                  </a:solidFill>
                </a:rPr>
                <a:t>高压脉冲源</a:t>
              </a:r>
              <a:endParaRPr lang="zh-CN" altLang="en-US" sz="1200" dirty="0">
                <a:solidFill>
                  <a:srgbClr val="FFFF00"/>
                </a:solidFill>
              </a:endParaRPr>
            </a:p>
          </p:txBody>
        </p:sp>
      </p:grpSp>
      <p:sp>
        <p:nvSpPr>
          <p:cNvPr id="29" name="TextBox 20"/>
          <p:cNvSpPr txBox="1"/>
          <p:nvPr/>
        </p:nvSpPr>
        <p:spPr>
          <a:xfrm>
            <a:off x="838199" y="5390478"/>
            <a:ext cx="8136904" cy="400110"/>
          </a:xfrm>
          <a:prstGeom prst="rect">
            <a:avLst/>
          </a:prstGeom>
          <a:noFill/>
        </p:spPr>
        <p:txBody>
          <a:bodyPr wrap="square" rtlCol="0">
            <a:spAutoFit/>
          </a:bodyPr>
          <a:lstStyle/>
          <a:p>
            <a:pPr indent="174625">
              <a:buFont typeface="Arial" pitchFamily="34" charset="0"/>
              <a:buChar char="•"/>
            </a:pPr>
            <a:r>
              <a:rPr lang="zh-CN" altLang="en-US" sz="2000" dirty="0" smtClean="0">
                <a:solidFill>
                  <a:srgbClr val="000099"/>
                </a:solidFill>
              </a:rPr>
              <a:t>完成</a:t>
            </a:r>
            <a:r>
              <a:rPr lang="en-US" altLang="zh-CN" sz="2000" dirty="0" smtClean="0">
                <a:solidFill>
                  <a:srgbClr val="000099"/>
                </a:solidFill>
              </a:rPr>
              <a:t>300mm</a:t>
            </a:r>
            <a:r>
              <a:rPr lang="zh-CN" altLang="en-US" sz="2000" dirty="0" smtClean="0">
                <a:solidFill>
                  <a:srgbClr val="000099"/>
                </a:solidFill>
              </a:rPr>
              <a:t>带状线冲击器样机设计完成</a:t>
            </a:r>
            <a:endParaRPr lang="en-US" altLang="zh-CN" sz="2000" dirty="0" smtClean="0">
              <a:solidFill>
                <a:srgbClr val="000099"/>
              </a:solidFill>
            </a:endParaRPr>
          </a:p>
        </p:txBody>
      </p:sp>
      <p:pic>
        <p:nvPicPr>
          <p:cNvPr id="30"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82465" y="4038782"/>
            <a:ext cx="5009535" cy="2819218"/>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2049383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412956"/>
            <a:ext cx="10515600" cy="5764008"/>
          </a:xfrm>
        </p:spPr>
        <p:txBody>
          <a:bodyPr/>
          <a:lstStyle/>
          <a:p>
            <a:r>
              <a:rPr lang="zh-CN" altLang="en-US" dirty="0" smtClean="0"/>
              <a:t>快脉冲电源研制：</a:t>
            </a:r>
            <a:endParaRPr lang="en-US" altLang="zh-CN" dirty="0" smtClean="0"/>
          </a:p>
          <a:p>
            <a:pPr lvl="1"/>
            <a:r>
              <a:rPr lang="en-US" altLang="zh-CN" dirty="0"/>
              <a:t>±15kV DSRD</a:t>
            </a:r>
            <a:r>
              <a:rPr lang="zh-CN" altLang="en-US" dirty="0"/>
              <a:t>快脉冲电源样机研制完成，并通过工艺测试验收</a:t>
            </a:r>
          </a:p>
          <a:p>
            <a:pPr marL="457200" lvl="1" indent="0">
              <a:buNone/>
            </a:pP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838200" y="1462722"/>
            <a:ext cx="5402826" cy="4379609"/>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r="17187"/>
          <a:stretch>
            <a:fillRect/>
          </a:stretch>
        </p:blipFill>
        <p:spPr bwMode="auto">
          <a:xfrm>
            <a:off x="6442109" y="1462723"/>
            <a:ext cx="5112774" cy="4379609"/>
          </a:xfrm>
          <a:prstGeom prst="rect">
            <a:avLst/>
          </a:prstGeom>
          <a:noFill/>
          <a:ln w="9525">
            <a:noFill/>
            <a:miter lim="800000"/>
            <a:headEnd/>
            <a:tailEnd/>
          </a:ln>
          <a:effectLst/>
        </p:spPr>
      </p:pic>
    </p:spTree>
    <p:extLst>
      <p:ext uri="{BB962C8B-B14F-4D97-AF65-F5344CB8AC3E}">
        <p14:creationId xmlns:p14="http://schemas.microsoft.com/office/powerpoint/2010/main" val="49082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4400" dirty="0" smtClean="0"/>
              <a:t>主  要  内  容</a:t>
            </a:r>
            <a:endParaRPr lang="zh-CN" altLang="en-US" sz="4400" dirty="0"/>
          </a:p>
        </p:txBody>
      </p:sp>
      <p:sp>
        <p:nvSpPr>
          <p:cNvPr id="3" name="内容占位符 2"/>
          <p:cNvSpPr>
            <a:spLocks noGrp="1"/>
          </p:cNvSpPr>
          <p:nvPr>
            <p:ph sz="half" idx="1"/>
          </p:nvPr>
        </p:nvSpPr>
        <p:spPr/>
        <p:txBody>
          <a:bodyPr/>
          <a:lstStyle/>
          <a:p>
            <a:r>
              <a:rPr lang="en-US" altLang="zh-CN" dirty="0" smtClean="0"/>
              <a:t>HEPS</a:t>
            </a:r>
            <a:r>
              <a:rPr lang="zh-CN" altLang="en-US" dirty="0" smtClean="0"/>
              <a:t>项目概述</a:t>
            </a:r>
            <a:endParaRPr lang="zh-CN" altLang="en-US" dirty="0"/>
          </a:p>
        </p:txBody>
      </p:sp>
      <p:sp>
        <p:nvSpPr>
          <p:cNvPr id="4" name="内容占位符 3"/>
          <p:cNvSpPr>
            <a:spLocks noGrp="1"/>
          </p:cNvSpPr>
          <p:nvPr>
            <p:ph sz="half" idx="2"/>
          </p:nvPr>
        </p:nvSpPr>
        <p:spPr/>
        <p:txBody>
          <a:bodyPr/>
          <a:lstStyle/>
          <a:p>
            <a:r>
              <a:rPr lang="zh-CN" altLang="en-US" dirty="0" smtClean="0"/>
              <a:t>技术基础与实施条件</a:t>
            </a:r>
            <a:endParaRPr lang="zh-CN" altLang="en-US" dirty="0"/>
          </a:p>
        </p:txBody>
      </p:sp>
      <p:sp>
        <p:nvSpPr>
          <p:cNvPr id="5" name="内容占位符 4"/>
          <p:cNvSpPr>
            <a:spLocks noGrp="1"/>
          </p:cNvSpPr>
          <p:nvPr>
            <p:ph sz="half" idx="13"/>
          </p:nvPr>
        </p:nvSpPr>
        <p:spPr/>
        <p:txBody>
          <a:bodyPr/>
          <a:lstStyle/>
          <a:p>
            <a:r>
              <a:rPr lang="zh-CN" altLang="en-US" dirty="0" smtClean="0"/>
              <a:t>项目前期进展情况</a:t>
            </a:r>
            <a:endParaRPr lang="zh-CN" altLang="en-US" dirty="0"/>
          </a:p>
        </p:txBody>
      </p:sp>
      <p:sp>
        <p:nvSpPr>
          <p:cNvPr id="8" name="内容占位符 7"/>
          <p:cNvSpPr>
            <a:spLocks noGrp="1"/>
          </p:cNvSpPr>
          <p:nvPr>
            <p:ph sz="half" idx="14"/>
          </p:nvPr>
        </p:nvSpPr>
        <p:spPr/>
        <p:txBody>
          <a:bodyPr/>
          <a:lstStyle/>
          <a:p>
            <a:r>
              <a:rPr kumimoji="1" lang="zh-CN" altLang="en-US" dirty="0" smtClean="0"/>
              <a:t>总结</a:t>
            </a:r>
            <a:endParaRPr kumimoji="1" lang="zh-CN" altLang="en-US" dirty="0"/>
          </a:p>
        </p:txBody>
      </p:sp>
    </p:spTree>
    <p:extLst>
      <p:ext uri="{BB962C8B-B14F-4D97-AF65-F5344CB8AC3E}">
        <p14:creationId xmlns:p14="http://schemas.microsoft.com/office/powerpoint/2010/main" val="3026175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191"/>
            <a:ext cx="10515600" cy="808582"/>
          </a:xfrm>
        </p:spPr>
        <p:txBody>
          <a:bodyPr/>
          <a:lstStyle/>
          <a:p>
            <a:r>
              <a:rPr lang="en-US" altLang="zh-CN" dirty="0">
                <a:solidFill>
                  <a:srgbClr val="002060"/>
                </a:solidFill>
              </a:rPr>
              <a:t>	</a:t>
            </a:r>
            <a:r>
              <a:rPr lang="zh-CN" altLang="en-US" dirty="0" smtClean="0">
                <a:solidFill>
                  <a:srgbClr val="002060"/>
                </a:solidFill>
              </a:rPr>
              <a:t>真空系统</a:t>
            </a:r>
            <a:endParaRPr lang="en-US" dirty="0">
              <a:solidFill>
                <a:srgbClr val="002060"/>
              </a:solidFill>
            </a:endParaRPr>
          </a:p>
        </p:txBody>
      </p:sp>
      <p:sp>
        <p:nvSpPr>
          <p:cNvPr id="3" name="Content Placeholder 2"/>
          <p:cNvSpPr>
            <a:spLocks noGrp="1"/>
          </p:cNvSpPr>
          <p:nvPr>
            <p:ph idx="1"/>
          </p:nvPr>
        </p:nvSpPr>
        <p:spPr>
          <a:xfrm>
            <a:off x="838200" y="1011936"/>
            <a:ext cx="10515600" cy="5165027"/>
          </a:xfrm>
        </p:spPr>
        <p:txBody>
          <a:bodyPr/>
          <a:lstStyle/>
          <a:p>
            <a:pPr lvl="0"/>
            <a:r>
              <a:rPr lang="en-US" altLang="zh-CN" dirty="0"/>
              <a:t>NEG</a:t>
            </a:r>
            <a:r>
              <a:rPr lang="zh-CN" altLang="en-US" dirty="0"/>
              <a:t>镀膜</a:t>
            </a:r>
            <a:r>
              <a:rPr lang="zh-CN" altLang="en-US" dirty="0" smtClean="0"/>
              <a:t>装置</a:t>
            </a:r>
            <a:endParaRPr kumimoji="0" lang="en-US" dirty="0">
              <a:solidFill>
                <a:schemeClr val="tx1"/>
              </a:solidFill>
            </a:endParaRPr>
          </a:p>
          <a:p>
            <a:pPr marL="457200" lvl="1" indent="0">
              <a:buNone/>
            </a:pPr>
            <a:endParaRPr lang="en-US" dirty="0"/>
          </a:p>
          <a:p>
            <a:pPr lvl="1"/>
            <a:endParaRPr lang="en-US" dirty="0" smtClean="0"/>
          </a:p>
          <a:p>
            <a:pPr lvl="1"/>
            <a:endParaRPr lang="en-US" dirty="0"/>
          </a:p>
          <a:p>
            <a:pPr lvl="1"/>
            <a:endParaRPr lang="en-US" dirty="0" smtClean="0"/>
          </a:p>
          <a:p>
            <a:pPr lvl="1"/>
            <a:endParaRPr lang="en-US" dirty="0"/>
          </a:p>
          <a:p>
            <a:pPr marL="457200" lvl="1" indent="0">
              <a:buNone/>
            </a:pPr>
            <a:endParaRPr lang="en-US" dirty="0" smtClean="0"/>
          </a:p>
        </p:txBody>
      </p:sp>
      <p:pic>
        <p:nvPicPr>
          <p:cNvPr id="12" name="内容占位符 6"/>
          <p:cNvPicPr>
            <a:picLocks noChangeAspect="1"/>
          </p:cNvPicPr>
          <p:nvPr/>
        </p:nvPicPr>
        <p:blipFill>
          <a:blip r:embed="rId2" cstate="print"/>
          <a:stretch>
            <a:fillRect/>
          </a:stretch>
        </p:blipFill>
        <p:spPr bwMode="auto">
          <a:xfrm>
            <a:off x="545690" y="1605286"/>
            <a:ext cx="4822723" cy="507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图片 12"/>
          <p:cNvPicPr>
            <a:picLocks noChangeAspect="1"/>
          </p:cNvPicPr>
          <p:nvPr/>
        </p:nvPicPr>
        <p:blipFill>
          <a:blip r:embed="rId3" cstate="print"/>
          <a:stretch>
            <a:fillRect/>
          </a:stretch>
        </p:blipFill>
        <p:spPr>
          <a:xfrm>
            <a:off x="5660923" y="1820518"/>
            <a:ext cx="5692877" cy="4859570"/>
          </a:xfrm>
          <a:prstGeom prst="rect">
            <a:avLst/>
          </a:prstGeom>
        </p:spPr>
      </p:pic>
      <p:sp>
        <p:nvSpPr>
          <p:cNvPr id="14" name="文本框 13"/>
          <p:cNvSpPr txBox="1"/>
          <p:nvPr/>
        </p:nvSpPr>
        <p:spPr>
          <a:xfrm>
            <a:off x="5987116" y="1322180"/>
            <a:ext cx="5624104" cy="400110"/>
          </a:xfrm>
          <a:prstGeom prst="rect">
            <a:avLst/>
          </a:prstGeom>
          <a:noFill/>
        </p:spPr>
        <p:txBody>
          <a:bodyPr wrap="none" rtlCol="0">
            <a:spAutoFit/>
          </a:bodyPr>
          <a:lstStyle/>
          <a:p>
            <a:r>
              <a:rPr lang="en-US" altLang="zh-CN" sz="2000" dirty="0">
                <a:solidFill>
                  <a:srgbClr val="002060"/>
                </a:solidFill>
              </a:rPr>
              <a:t>Sticking factor=0.014, pumping speed=0.62L/s.cm^2</a:t>
            </a:r>
            <a:endParaRPr lang="zh-CN" altLang="en-US" sz="2000" dirty="0">
              <a:solidFill>
                <a:srgbClr val="002060"/>
              </a:solidFill>
            </a:endParaRPr>
          </a:p>
        </p:txBody>
      </p:sp>
    </p:spTree>
    <p:extLst>
      <p:ext uri="{BB962C8B-B14F-4D97-AF65-F5344CB8AC3E}">
        <p14:creationId xmlns:p14="http://schemas.microsoft.com/office/powerpoint/2010/main" val="807154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98206"/>
            <a:ext cx="10515600" cy="5778757"/>
          </a:xfrm>
        </p:spPr>
        <p:txBody>
          <a:bodyPr/>
          <a:lstStyle/>
          <a:p>
            <a:pPr marL="0" indent="0">
              <a:buNone/>
            </a:pPr>
            <a:r>
              <a:rPr lang="zh-CN" altLang="en-US" dirty="0" smtClean="0"/>
              <a:t>高频系统</a:t>
            </a:r>
            <a:endParaRPr lang="zh-CN" altLang="en-US" dirty="0"/>
          </a:p>
        </p:txBody>
      </p:sp>
      <p:graphicFrame>
        <p:nvGraphicFramePr>
          <p:cNvPr id="6" name="表格 5"/>
          <p:cNvGraphicFramePr>
            <a:graphicFrameLocks noGrp="1"/>
          </p:cNvGraphicFramePr>
          <p:nvPr>
            <p:extLst/>
          </p:nvPr>
        </p:nvGraphicFramePr>
        <p:xfrm>
          <a:off x="838200" y="1214969"/>
          <a:ext cx="10753272" cy="4320480"/>
        </p:xfrm>
        <a:graphic>
          <a:graphicData uri="http://schemas.openxmlformats.org/drawingml/2006/table">
            <a:tbl>
              <a:tblPr firstRow="1" bandRow="1"/>
              <a:tblGrid>
                <a:gridCol w="1412766"/>
                <a:gridCol w="1269748"/>
                <a:gridCol w="2702345"/>
                <a:gridCol w="2831690"/>
                <a:gridCol w="1259455"/>
                <a:gridCol w="1277268"/>
              </a:tblGrid>
              <a:tr h="736082">
                <a:tc>
                  <a:txBody>
                    <a:bodyPr/>
                    <a:lstStyle>
                      <a:lvl1pPr marL="0" algn="l" defTabSz="914400" rtl="0" eaLnBrk="1" latinLnBrk="0" hangingPunct="1">
                        <a:defRPr sz="1800" b="1" kern="1200">
                          <a:solidFill>
                            <a:schemeClr val="lt1"/>
                          </a:solidFill>
                          <a:latin typeface="Calibri"/>
                          <a:ea typeface="楷体"/>
                        </a:defRPr>
                      </a:lvl1pPr>
                      <a:lvl2pPr marL="457200" algn="l" defTabSz="914400" rtl="0" eaLnBrk="1" latinLnBrk="0" hangingPunct="1">
                        <a:defRPr sz="1800" b="1" kern="1200">
                          <a:solidFill>
                            <a:schemeClr val="lt1"/>
                          </a:solidFill>
                          <a:latin typeface="Calibri"/>
                          <a:ea typeface="楷体"/>
                        </a:defRPr>
                      </a:lvl2pPr>
                      <a:lvl3pPr marL="914400" algn="l" defTabSz="914400" rtl="0" eaLnBrk="1" latinLnBrk="0" hangingPunct="1">
                        <a:defRPr sz="1800" b="1" kern="1200">
                          <a:solidFill>
                            <a:schemeClr val="lt1"/>
                          </a:solidFill>
                          <a:latin typeface="Calibri"/>
                          <a:ea typeface="楷体"/>
                        </a:defRPr>
                      </a:lvl3pPr>
                      <a:lvl4pPr marL="1371600" algn="l" defTabSz="914400" rtl="0" eaLnBrk="1" latinLnBrk="0" hangingPunct="1">
                        <a:defRPr sz="1800" b="1" kern="1200">
                          <a:solidFill>
                            <a:schemeClr val="lt1"/>
                          </a:solidFill>
                          <a:latin typeface="Calibri"/>
                          <a:ea typeface="楷体"/>
                        </a:defRPr>
                      </a:lvl4pPr>
                      <a:lvl5pPr marL="1828800" algn="l" defTabSz="914400" rtl="0" eaLnBrk="1" latinLnBrk="0" hangingPunct="1">
                        <a:defRPr sz="1800" b="1" kern="1200">
                          <a:solidFill>
                            <a:schemeClr val="lt1"/>
                          </a:solidFill>
                          <a:latin typeface="Calibri"/>
                          <a:ea typeface="楷体"/>
                        </a:defRPr>
                      </a:lvl5pPr>
                      <a:lvl6pPr marL="2286000" algn="l" defTabSz="914400" rtl="0" eaLnBrk="1" latinLnBrk="0" hangingPunct="1">
                        <a:defRPr sz="1800" b="1" kern="1200">
                          <a:solidFill>
                            <a:schemeClr val="lt1"/>
                          </a:solidFill>
                          <a:latin typeface="Calibri"/>
                          <a:ea typeface="楷体"/>
                        </a:defRPr>
                      </a:lvl6pPr>
                      <a:lvl7pPr marL="2743200" algn="l" defTabSz="914400" rtl="0" eaLnBrk="1" latinLnBrk="0" hangingPunct="1">
                        <a:defRPr sz="1800" b="1" kern="1200">
                          <a:solidFill>
                            <a:schemeClr val="lt1"/>
                          </a:solidFill>
                          <a:latin typeface="Calibri"/>
                          <a:ea typeface="楷体"/>
                        </a:defRPr>
                      </a:lvl7pPr>
                      <a:lvl8pPr marL="3200400" algn="l" defTabSz="914400" rtl="0" eaLnBrk="1" latinLnBrk="0" hangingPunct="1">
                        <a:defRPr sz="1800" b="1" kern="1200">
                          <a:solidFill>
                            <a:schemeClr val="lt1"/>
                          </a:solidFill>
                          <a:latin typeface="Calibri"/>
                          <a:ea typeface="楷体"/>
                        </a:defRPr>
                      </a:lvl8pPr>
                      <a:lvl9pPr marL="3657600" algn="l" defTabSz="914400" rtl="0" eaLnBrk="1" latinLnBrk="0" hangingPunct="1">
                        <a:defRPr sz="1800" b="1" kern="1200">
                          <a:solidFill>
                            <a:schemeClr val="lt1"/>
                          </a:solidFill>
                          <a:latin typeface="Calibri"/>
                          <a:ea typeface="楷体"/>
                        </a:defRPr>
                      </a:lvl9pPr>
                    </a:lstStyle>
                    <a:p>
                      <a:r>
                        <a:rPr lang="zh-CN" altLang="en-US" sz="2000" dirty="0" smtClean="0">
                          <a:latin typeface="华文中宋" panose="02010600040101010101" pitchFamily="2" charset="-122"/>
                          <a:ea typeface="华文中宋" panose="02010600040101010101" pitchFamily="2" charset="-122"/>
                        </a:rPr>
                        <a:t>所属</a:t>
                      </a:r>
                      <a:endParaRPr lang="zh-CN" altLang="en-US" sz="2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a:ea typeface="楷体"/>
                        </a:defRPr>
                      </a:lvl1pPr>
                      <a:lvl2pPr marL="457200" algn="l" defTabSz="914400" rtl="0" eaLnBrk="1" latinLnBrk="0" hangingPunct="1">
                        <a:defRPr sz="1800" b="1" kern="1200">
                          <a:solidFill>
                            <a:schemeClr val="lt1"/>
                          </a:solidFill>
                          <a:latin typeface="Calibri"/>
                          <a:ea typeface="楷体"/>
                        </a:defRPr>
                      </a:lvl2pPr>
                      <a:lvl3pPr marL="914400" algn="l" defTabSz="914400" rtl="0" eaLnBrk="1" latinLnBrk="0" hangingPunct="1">
                        <a:defRPr sz="1800" b="1" kern="1200">
                          <a:solidFill>
                            <a:schemeClr val="lt1"/>
                          </a:solidFill>
                          <a:latin typeface="Calibri"/>
                          <a:ea typeface="楷体"/>
                        </a:defRPr>
                      </a:lvl3pPr>
                      <a:lvl4pPr marL="1371600" algn="l" defTabSz="914400" rtl="0" eaLnBrk="1" latinLnBrk="0" hangingPunct="1">
                        <a:defRPr sz="1800" b="1" kern="1200">
                          <a:solidFill>
                            <a:schemeClr val="lt1"/>
                          </a:solidFill>
                          <a:latin typeface="Calibri"/>
                          <a:ea typeface="楷体"/>
                        </a:defRPr>
                      </a:lvl4pPr>
                      <a:lvl5pPr marL="1828800" algn="l" defTabSz="914400" rtl="0" eaLnBrk="1" latinLnBrk="0" hangingPunct="1">
                        <a:defRPr sz="1800" b="1" kern="1200">
                          <a:solidFill>
                            <a:schemeClr val="lt1"/>
                          </a:solidFill>
                          <a:latin typeface="Calibri"/>
                          <a:ea typeface="楷体"/>
                        </a:defRPr>
                      </a:lvl5pPr>
                      <a:lvl6pPr marL="2286000" algn="l" defTabSz="914400" rtl="0" eaLnBrk="1" latinLnBrk="0" hangingPunct="1">
                        <a:defRPr sz="1800" b="1" kern="1200">
                          <a:solidFill>
                            <a:schemeClr val="lt1"/>
                          </a:solidFill>
                          <a:latin typeface="Calibri"/>
                          <a:ea typeface="楷体"/>
                        </a:defRPr>
                      </a:lvl6pPr>
                      <a:lvl7pPr marL="2743200" algn="l" defTabSz="914400" rtl="0" eaLnBrk="1" latinLnBrk="0" hangingPunct="1">
                        <a:defRPr sz="1800" b="1" kern="1200">
                          <a:solidFill>
                            <a:schemeClr val="lt1"/>
                          </a:solidFill>
                          <a:latin typeface="Calibri"/>
                          <a:ea typeface="楷体"/>
                        </a:defRPr>
                      </a:lvl7pPr>
                      <a:lvl8pPr marL="3200400" algn="l" defTabSz="914400" rtl="0" eaLnBrk="1" latinLnBrk="0" hangingPunct="1">
                        <a:defRPr sz="1800" b="1" kern="1200">
                          <a:solidFill>
                            <a:schemeClr val="lt1"/>
                          </a:solidFill>
                          <a:latin typeface="Calibri"/>
                          <a:ea typeface="楷体"/>
                        </a:defRPr>
                      </a:lvl8pPr>
                      <a:lvl9pPr marL="3657600" algn="l" defTabSz="914400" rtl="0" eaLnBrk="1" latinLnBrk="0" hangingPunct="1">
                        <a:defRPr sz="1800" b="1" kern="1200">
                          <a:solidFill>
                            <a:schemeClr val="lt1"/>
                          </a:solidFill>
                          <a:latin typeface="Calibri"/>
                          <a:ea typeface="楷体"/>
                        </a:defRPr>
                      </a:lvl9pPr>
                    </a:lstStyle>
                    <a:p>
                      <a:r>
                        <a:rPr lang="zh-CN" altLang="en-US" sz="2000" dirty="0" smtClean="0">
                          <a:latin typeface="华文中宋" panose="02010600040101010101" pitchFamily="2" charset="-122"/>
                          <a:ea typeface="华文中宋" panose="02010600040101010101" pitchFamily="2" charset="-122"/>
                        </a:rPr>
                        <a:t>研制内容</a:t>
                      </a:r>
                      <a:endParaRPr lang="zh-CN" altLang="en-US" sz="2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a:ea typeface="楷体"/>
                        </a:defRPr>
                      </a:lvl1pPr>
                      <a:lvl2pPr marL="457200" algn="l" defTabSz="914400" rtl="0" eaLnBrk="1" latinLnBrk="0" hangingPunct="1">
                        <a:defRPr sz="1800" b="1" kern="1200">
                          <a:solidFill>
                            <a:schemeClr val="lt1"/>
                          </a:solidFill>
                          <a:latin typeface="Calibri"/>
                          <a:ea typeface="楷体"/>
                        </a:defRPr>
                      </a:lvl2pPr>
                      <a:lvl3pPr marL="914400" algn="l" defTabSz="914400" rtl="0" eaLnBrk="1" latinLnBrk="0" hangingPunct="1">
                        <a:defRPr sz="1800" b="1" kern="1200">
                          <a:solidFill>
                            <a:schemeClr val="lt1"/>
                          </a:solidFill>
                          <a:latin typeface="Calibri"/>
                          <a:ea typeface="楷体"/>
                        </a:defRPr>
                      </a:lvl3pPr>
                      <a:lvl4pPr marL="1371600" algn="l" defTabSz="914400" rtl="0" eaLnBrk="1" latinLnBrk="0" hangingPunct="1">
                        <a:defRPr sz="1800" b="1" kern="1200">
                          <a:solidFill>
                            <a:schemeClr val="lt1"/>
                          </a:solidFill>
                          <a:latin typeface="Calibri"/>
                          <a:ea typeface="楷体"/>
                        </a:defRPr>
                      </a:lvl4pPr>
                      <a:lvl5pPr marL="1828800" algn="l" defTabSz="914400" rtl="0" eaLnBrk="1" latinLnBrk="0" hangingPunct="1">
                        <a:defRPr sz="1800" b="1" kern="1200">
                          <a:solidFill>
                            <a:schemeClr val="lt1"/>
                          </a:solidFill>
                          <a:latin typeface="Calibri"/>
                          <a:ea typeface="楷体"/>
                        </a:defRPr>
                      </a:lvl5pPr>
                      <a:lvl6pPr marL="2286000" algn="l" defTabSz="914400" rtl="0" eaLnBrk="1" latinLnBrk="0" hangingPunct="1">
                        <a:defRPr sz="1800" b="1" kern="1200">
                          <a:solidFill>
                            <a:schemeClr val="lt1"/>
                          </a:solidFill>
                          <a:latin typeface="Calibri"/>
                          <a:ea typeface="楷体"/>
                        </a:defRPr>
                      </a:lvl6pPr>
                      <a:lvl7pPr marL="2743200" algn="l" defTabSz="914400" rtl="0" eaLnBrk="1" latinLnBrk="0" hangingPunct="1">
                        <a:defRPr sz="1800" b="1" kern="1200">
                          <a:solidFill>
                            <a:schemeClr val="lt1"/>
                          </a:solidFill>
                          <a:latin typeface="Calibri"/>
                          <a:ea typeface="楷体"/>
                        </a:defRPr>
                      </a:lvl7pPr>
                      <a:lvl8pPr marL="3200400" algn="l" defTabSz="914400" rtl="0" eaLnBrk="1" latinLnBrk="0" hangingPunct="1">
                        <a:defRPr sz="1800" b="1" kern="1200">
                          <a:solidFill>
                            <a:schemeClr val="lt1"/>
                          </a:solidFill>
                          <a:latin typeface="Calibri"/>
                          <a:ea typeface="楷体"/>
                        </a:defRPr>
                      </a:lvl8pPr>
                      <a:lvl9pPr marL="3657600" algn="l" defTabSz="914400" rtl="0" eaLnBrk="1" latinLnBrk="0" hangingPunct="1">
                        <a:defRPr sz="1800" b="1" kern="1200">
                          <a:solidFill>
                            <a:schemeClr val="lt1"/>
                          </a:solidFill>
                          <a:latin typeface="Calibri"/>
                          <a:ea typeface="楷体"/>
                        </a:defRPr>
                      </a:lvl9pPr>
                    </a:lstStyle>
                    <a:p>
                      <a:r>
                        <a:rPr lang="zh-CN" altLang="en-US" sz="2000" dirty="0" smtClean="0">
                          <a:latin typeface="华文中宋" panose="02010600040101010101" pitchFamily="2" charset="-122"/>
                          <a:ea typeface="华文中宋" panose="02010600040101010101" pitchFamily="2" charset="-122"/>
                        </a:rPr>
                        <a:t>指标要求</a:t>
                      </a:r>
                      <a:endParaRPr lang="zh-CN" altLang="en-US" sz="2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a:ea typeface="楷体"/>
                        </a:defRPr>
                      </a:lvl1pPr>
                      <a:lvl2pPr marL="457200" algn="l" defTabSz="914400" rtl="0" eaLnBrk="1" latinLnBrk="0" hangingPunct="1">
                        <a:defRPr sz="1800" b="1" kern="1200">
                          <a:solidFill>
                            <a:schemeClr val="lt1"/>
                          </a:solidFill>
                          <a:latin typeface="Calibri"/>
                          <a:ea typeface="楷体"/>
                        </a:defRPr>
                      </a:lvl2pPr>
                      <a:lvl3pPr marL="914400" algn="l" defTabSz="914400" rtl="0" eaLnBrk="1" latinLnBrk="0" hangingPunct="1">
                        <a:defRPr sz="1800" b="1" kern="1200">
                          <a:solidFill>
                            <a:schemeClr val="lt1"/>
                          </a:solidFill>
                          <a:latin typeface="Calibri"/>
                          <a:ea typeface="楷体"/>
                        </a:defRPr>
                      </a:lvl3pPr>
                      <a:lvl4pPr marL="1371600" algn="l" defTabSz="914400" rtl="0" eaLnBrk="1" latinLnBrk="0" hangingPunct="1">
                        <a:defRPr sz="1800" b="1" kern="1200">
                          <a:solidFill>
                            <a:schemeClr val="lt1"/>
                          </a:solidFill>
                          <a:latin typeface="Calibri"/>
                          <a:ea typeface="楷体"/>
                        </a:defRPr>
                      </a:lvl4pPr>
                      <a:lvl5pPr marL="1828800" algn="l" defTabSz="914400" rtl="0" eaLnBrk="1" latinLnBrk="0" hangingPunct="1">
                        <a:defRPr sz="1800" b="1" kern="1200">
                          <a:solidFill>
                            <a:schemeClr val="lt1"/>
                          </a:solidFill>
                          <a:latin typeface="Calibri"/>
                          <a:ea typeface="楷体"/>
                        </a:defRPr>
                      </a:lvl5pPr>
                      <a:lvl6pPr marL="2286000" algn="l" defTabSz="914400" rtl="0" eaLnBrk="1" latinLnBrk="0" hangingPunct="1">
                        <a:defRPr sz="1800" b="1" kern="1200">
                          <a:solidFill>
                            <a:schemeClr val="lt1"/>
                          </a:solidFill>
                          <a:latin typeface="Calibri"/>
                          <a:ea typeface="楷体"/>
                        </a:defRPr>
                      </a:lvl6pPr>
                      <a:lvl7pPr marL="2743200" algn="l" defTabSz="914400" rtl="0" eaLnBrk="1" latinLnBrk="0" hangingPunct="1">
                        <a:defRPr sz="1800" b="1" kern="1200">
                          <a:solidFill>
                            <a:schemeClr val="lt1"/>
                          </a:solidFill>
                          <a:latin typeface="Calibri"/>
                          <a:ea typeface="楷体"/>
                        </a:defRPr>
                      </a:lvl7pPr>
                      <a:lvl8pPr marL="3200400" algn="l" defTabSz="914400" rtl="0" eaLnBrk="1" latinLnBrk="0" hangingPunct="1">
                        <a:defRPr sz="1800" b="1" kern="1200">
                          <a:solidFill>
                            <a:schemeClr val="lt1"/>
                          </a:solidFill>
                          <a:latin typeface="Calibri"/>
                          <a:ea typeface="楷体"/>
                        </a:defRPr>
                      </a:lvl8pPr>
                      <a:lvl9pPr marL="3657600" algn="l" defTabSz="914400" rtl="0" eaLnBrk="1" latinLnBrk="0" hangingPunct="1">
                        <a:defRPr sz="1800" b="1" kern="1200">
                          <a:solidFill>
                            <a:schemeClr val="lt1"/>
                          </a:solidFill>
                          <a:latin typeface="Calibri"/>
                          <a:ea typeface="楷体"/>
                        </a:defRPr>
                      </a:lvl9pPr>
                    </a:lstStyle>
                    <a:p>
                      <a:r>
                        <a:rPr lang="zh-CN" altLang="en-US" sz="2000" dirty="0" smtClean="0">
                          <a:latin typeface="华文中宋" panose="02010600040101010101" pitchFamily="2" charset="-122"/>
                          <a:ea typeface="华文中宋" panose="02010600040101010101" pitchFamily="2" charset="-122"/>
                        </a:rPr>
                        <a:t>测试结果</a:t>
                      </a:r>
                      <a:endParaRPr lang="zh-CN" altLang="en-US" sz="2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a:ea typeface="楷体"/>
                        </a:defRPr>
                      </a:lvl1pPr>
                      <a:lvl2pPr marL="457200" algn="l" defTabSz="914400" rtl="0" eaLnBrk="1" latinLnBrk="0" hangingPunct="1">
                        <a:defRPr sz="1800" b="1" kern="1200">
                          <a:solidFill>
                            <a:schemeClr val="lt1"/>
                          </a:solidFill>
                          <a:latin typeface="Calibri"/>
                          <a:ea typeface="楷体"/>
                        </a:defRPr>
                      </a:lvl2pPr>
                      <a:lvl3pPr marL="914400" algn="l" defTabSz="914400" rtl="0" eaLnBrk="1" latinLnBrk="0" hangingPunct="1">
                        <a:defRPr sz="1800" b="1" kern="1200">
                          <a:solidFill>
                            <a:schemeClr val="lt1"/>
                          </a:solidFill>
                          <a:latin typeface="Calibri"/>
                          <a:ea typeface="楷体"/>
                        </a:defRPr>
                      </a:lvl3pPr>
                      <a:lvl4pPr marL="1371600" algn="l" defTabSz="914400" rtl="0" eaLnBrk="1" latinLnBrk="0" hangingPunct="1">
                        <a:defRPr sz="1800" b="1" kern="1200">
                          <a:solidFill>
                            <a:schemeClr val="lt1"/>
                          </a:solidFill>
                          <a:latin typeface="Calibri"/>
                          <a:ea typeface="楷体"/>
                        </a:defRPr>
                      </a:lvl4pPr>
                      <a:lvl5pPr marL="1828800" algn="l" defTabSz="914400" rtl="0" eaLnBrk="1" latinLnBrk="0" hangingPunct="1">
                        <a:defRPr sz="1800" b="1" kern="1200">
                          <a:solidFill>
                            <a:schemeClr val="lt1"/>
                          </a:solidFill>
                          <a:latin typeface="Calibri"/>
                          <a:ea typeface="楷体"/>
                        </a:defRPr>
                      </a:lvl5pPr>
                      <a:lvl6pPr marL="2286000" algn="l" defTabSz="914400" rtl="0" eaLnBrk="1" latinLnBrk="0" hangingPunct="1">
                        <a:defRPr sz="1800" b="1" kern="1200">
                          <a:solidFill>
                            <a:schemeClr val="lt1"/>
                          </a:solidFill>
                          <a:latin typeface="Calibri"/>
                          <a:ea typeface="楷体"/>
                        </a:defRPr>
                      </a:lvl6pPr>
                      <a:lvl7pPr marL="2743200" algn="l" defTabSz="914400" rtl="0" eaLnBrk="1" latinLnBrk="0" hangingPunct="1">
                        <a:defRPr sz="1800" b="1" kern="1200">
                          <a:solidFill>
                            <a:schemeClr val="lt1"/>
                          </a:solidFill>
                          <a:latin typeface="Calibri"/>
                          <a:ea typeface="楷体"/>
                        </a:defRPr>
                      </a:lvl7pPr>
                      <a:lvl8pPr marL="3200400" algn="l" defTabSz="914400" rtl="0" eaLnBrk="1" latinLnBrk="0" hangingPunct="1">
                        <a:defRPr sz="1800" b="1" kern="1200">
                          <a:solidFill>
                            <a:schemeClr val="lt1"/>
                          </a:solidFill>
                          <a:latin typeface="Calibri"/>
                          <a:ea typeface="楷体"/>
                        </a:defRPr>
                      </a:lvl8pPr>
                      <a:lvl9pPr marL="3657600" algn="l" defTabSz="914400" rtl="0" eaLnBrk="1" latinLnBrk="0" hangingPunct="1">
                        <a:defRPr sz="1800" b="1" kern="1200">
                          <a:solidFill>
                            <a:schemeClr val="lt1"/>
                          </a:solidFill>
                          <a:latin typeface="Calibri"/>
                          <a:ea typeface="楷体"/>
                        </a:defRPr>
                      </a:lvl9pPr>
                    </a:lstStyle>
                    <a:p>
                      <a:r>
                        <a:rPr lang="zh-CN" altLang="en-US" sz="2000" dirty="0" smtClean="0">
                          <a:latin typeface="华文中宋" panose="02010600040101010101" pitchFamily="2" charset="-122"/>
                          <a:ea typeface="华文中宋" panose="02010600040101010101" pitchFamily="2" charset="-122"/>
                        </a:rPr>
                        <a:t>达标情况</a:t>
                      </a:r>
                      <a:endParaRPr lang="zh-CN" altLang="en-US" sz="2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c>
                  <a:txBody>
                    <a:bodyPr/>
                    <a:lstStyle>
                      <a:lvl1pPr marL="0" algn="l" defTabSz="914400" rtl="0" eaLnBrk="1" latinLnBrk="0" hangingPunct="1">
                        <a:defRPr sz="1800" b="1" kern="1200">
                          <a:solidFill>
                            <a:schemeClr val="lt1"/>
                          </a:solidFill>
                          <a:latin typeface="Calibri"/>
                          <a:ea typeface="楷体"/>
                        </a:defRPr>
                      </a:lvl1pPr>
                      <a:lvl2pPr marL="457200" algn="l" defTabSz="914400" rtl="0" eaLnBrk="1" latinLnBrk="0" hangingPunct="1">
                        <a:defRPr sz="1800" b="1" kern="1200">
                          <a:solidFill>
                            <a:schemeClr val="lt1"/>
                          </a:solidFill>
                          <a:latin typeface="Calibri"/>
                          <a:ea typeface="楷体"/>
                        </a:defRPr>
                      </a:lvl2pPr>
                      <a:lvl3pPr marL="914400" algn="l" defTabSz="914400" rtl="0" eaLnBrk="1" latinLnBrk="0" hangingPunct="1">
                        <a:defRPr sz="1800" b="1" kern="1200">
                          <a:solidFill>
                            <a:schemeClr val="lt1"/>
                          </a:solidFill>
                          <a:latin typeface="Calibri"/>
                          <a:ea typeface="楷体"/>
                        </a:defRPr>
                      </a:lvl3pPr>
                      <a:lvl4pPr marL="1371600" algn="l" defTabSz="914400" rtl="0" eaLnBrk="1" latinLnBrk="0" hangingPunct="1">
                        <a:defRPr sz="1800" b="1" kern="1200">
                          <a:solidFill>
                            <a:schemeClr val="lt1"/>
                          </a:solidFill>
                          <a:latin typeface="Calibri"/>
                          <a:ea typeface="楷体"/>
                        </a:defRPr>
                      </a:lvl4pPr>
                      <a:lvl5pPr marL="1828800" algn="l" defTabSz="914400" rtl="0" eaLnBrk="1" latinLnBrk="0" hangingPunct="1">
                        <a:defRPr sz="1800" b="1" kern="1200">
                          <a:solidFill>
                            <a:schemeClr val="lt1"/>
                          </a:solidFill>
                          <a:latin typeface="Calibri"/>
                          <a:ea typeface="楷体"/>
                        </a:defRPr>
                      </a:lvl5pPr>
                      <a:lvl6pPr marL="2286000" algn="l" defTabSz="914400" rtl="0" eaLnBrk="1" latinLnBrk="0" hangingPunct="1">
                        <a:defRPr sz="1800" b="1" kern="1200">
                          <a:solidFill>
                            <a:schemeClr val="lt1"/>
                          </a:solidFill>
                          <a:latin typeface="Calibri"/>
                          <a:ea typeface="楷体"/>
                        </a:defRPr>
                      </a:lvl6pPr>
                      <a:lvl7pPr marL="2743200" algn="l" defTabSz="914400" rtl="0" eaLnBrk="1" latinLnBrk="0" hangingPunct="1">
                        <a:defRPr sz="1800" b="1" kern="1200">
                          <a:solidFill>
                            <a:schemeClr val="lt1"/>
                          </a:solidFill>
                          <a:latin typeface="Calibri"/>
                          <a:ea typeface="楷体"/>
                        </a:defRPr>
                      </a:lvl7pPr>
                      <a:lvl8pPr marL="3200400" algn="l" defTabSz="914400" rtl="0" eaLnBrk="1" latinLnBrk="0" hangingPunct="1">
                        <a:defRPr sz="1800" b="1" kern="1200">
                          <a:solidFill>
                            <a:schemeClr val="lt1"/>
                          </a:solidFill>
                          <a:latin typeface="Calibri"/>
                          <a:ea typeface="楷体"/>
                        </a:defRPr>
                      </a:lvl8pPr>
                      <a:lvl9pPr marL="3657600" algn="l" defTabSz="914400" rtl="0" eaLnBrk="1" latinLnBrk="0" hangingPunct="1">
                        <a:defRPr sz="1800" b="1" kern="1200">
                          <a:solidFill>
                            <a:schemeClr val="lt1"/>
                          </a:solidFill>
                          <a:latin typeface="Calibri"/>
                          <a:ea typeface="楷体"/>
                        </a:defRPr>
                      </a:lvl9pPr>
                    </a:lstStyle>
                    <a:p>
                      <a:r>
                        <a:rPr lang="zh-CN" altLang="en-US" sz="2000" dirty="0" smtClean="0">
                          <a:latin typeface="华文中宋" panose="02010600040101010101" pitchFamily="2" charset="-122"/>
                          <a:ea typeface="华文中宋" panose="02010600040101010101" pitchFamily="2" charset="-122"/>
                        </a:rPr>
                        <a:t>完成时间</a:t>
                      </a:r>
                      <a:endParaRPr lang="zh-CN" altLang="en-US" sz="2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r>
              <a:tr h="736082">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dirty="0" smtClean="0">
                          <a:latin typeface="华文中宋" panose="02010600040101010101" pitchFamily="2" charset="-122"/>
                          <a:ea typeface="华文中宋" panose="02010600040101010101" pitchFamily="2" charset="-122"/>
                        </a:rPr>
                        <a:t>发改委</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可研批复</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dirty="0" smtClean="0">
                          <a:latin typeface="华文中宋" panose="02010600040101010101" pitchFamily="2" charset="-122"/>
                          <a:ea typeface="华文中宋" panose="02010600040101010101" pitchFamily="2" charset="-122"/>
                        </a:rPr>
                        <a:t>功率源</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tabLst>
                          <a:tab pos="227013" algn="l"/>
                        </a:tabLst>
                      </a:pPr>
                      <a:r>
                        <a:rPr lang="en-US" altLang="zh-CN" sz="1600" dirty="0" smtClean="0">
                          <a:latin typeface="华文中宋" panose="02010600040101010101" pitchFamily="2" charset="-122"/>
                          <a:ea typeface="华文中宋" panose="02010600040101010101" pitchFamily="2" charset="-122"/>
                        </a:rPr>
                        <a:t>166.6MHz</a:t>
                      </a:r>
                      <a:r>
                        <a:rPr lang="zh-CN" altLang="en-US" sz="1600" dirty="0" smtClean="0">
                          <a:latin typeface="华文中宋" panose="02010600040101010101" pitchFamily="2" charset="-122"/>
                          <a:ea typeface="华文中宋" panose="02010600040101010101" pitchFamily="2" charset="-122"/>
                        </a:rPr>
                        <a:t>全固态</a:t>
                      </a:r>
                      <a:endParaRPr lang="en-US" altLang="zh-CN" sz="1600" dirty="0" smtClean="0">
                        <a:latin typeface="华文中宋" panose="02010600040101010101" pitchFamily="2" charset="-122"/>
                        <a:ea typeface="华文中宋" panose="02010600040101010101" pitchFamily="2" charset="-122"/>
                      </a:endParaRPr>
                    </a:p>
                    <a:p>
                      <a:pPr marL="227013" indent="-227013">
                        <a:buFont typeface="Arial" panose="020B0604020202020204" pitchFamily="34" charset="0"/>
                        <a:buChar char="•"/>
                        <a:tabLst>
                          <a:tab pos="227013" algn="l"/>
                        </a:tabLst>
                      </a:pPr>
                      <a:r>
                        <a:rPr lang="zh-CN" altLang="en-US" sz="1600" dirty="0" smtClean="0">
                          <a:latin typeface="华文中宋" panose="02010600040101010101" pitchFamily="2" charset="-122"/>
                          <a:ea typeface="华文中宋" panose="02010600040101010101" pitchFamily="2" charset="-122"/>
                        </a:rPr>
                        <a:t>输出功率</a:t>
                      </a:r>
                      <a:r>
                        <a:rPr lang="en-US" altLang="zh-CN" sz="1600" dirty="0" smtClean="0">
                          <a:latin typeface="华文中宋" panose="02010600040101010101" pitchFamily="2" charset="-122"/>
                          <a:ea typeface="华文中宋" panose="02010600040101010101" pitchFamily="2" charset="-122"/>
                        </a:rPr>
                        <a:t>45kW</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pPr>
                      <a:r>
                        <a:rPr lang="en-US" altLang="zh-CN" sz="1600" dirty="0" smtClean="0">
                          <a:latin typeface="华文中宋" panose="02010600040101010101" pitchFamily="2" charset="-122"/>
                          <a:ea typeface="华文中宋" panose="02010600040101010101" pitchFamily="2" charset="-122"/>
                        </a:rPr>
                        <a:t>166.6MHz</a:t>
                      </a:r>
                      <a:r>
                        <a:rPr lang="zh-CN" altLang="en-US" sz="1600" dirty="0" smtClean="0">
                          <a:latin typeface="华文中宋" panose="02010600040101010101" pitchFamily="2" charset="-122"/>
                          <a:ea typeface="华文中宋" panose="02010600040101010101" pitchFamily="2" charset="-122"/>
                        </a:rPr>
                        <a:t>全固态</a:t>
                      </a:r>
                      <a:endParaRPr lang="en-US" altLang="zh-CN" sz="1600" dirty="0" smtClean="0">
                        <a:latin typeface="华文中宋" panose="02010600040101010101" pitchFamily="2" charset="-122"/>
                        <a:ea typeface="华文中宋" panose="02010600040101010101" pitchFamily="2" charset="-122"/>
                      </a:endParaRPr>
                    </a:p>
                    <a:p>
                      <a:pPr marL="227013" indent="-227013">
                        <a:buFont typeface="Arial" panose="020B0604020202020204" pitchFamily="34" charset="0"/>
                        <a:buChar char="•"/>
                      </a:pPr>
                      <a:r>
                        <a:rPr lang="zh-CN" altLang="en-US" sz="1600" dirty="0" smtClean="0">
                          <a:latin typeface="华文中宋" panose="02010600040101010101" pitchFamily="2" charset="-122"/>
                          <a:ea typeface="华文中宋" panose="02010600040101010101" pitchFamily="2" charset="-122"/>
                        </a:rPr>
                        <a:t>输出功率</a:t>
                      </a:r>
                      <a:r>
                        <a:rPr lang="en-US" altLang="zh-CN" sz="1600" dirty="0" smtClean="0">
                          <a:latin typeface="华文中宋" panose="02010600040101010101" pitchFamily="2" charset="-122"/>
                          <a:ea typeface="华文中宋" panose="02010600040101010101" pitchFamily="2" charset="-122"/>
                        </a:rPr>
                        <a:t>50kW</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b="1" dirty="0" smtClean="0">
                          <a:solidFill>
                            <a:srgbClr val="0000FF"/>
                          </a:solidFill>
                          <a:latin typeface="华文中宋" panose="02010600040101010101" pitchFamily="2" charset="-122"/>
                          <a:ea typeface="华文中宋" panose="02010600040101010101" pitchFamily="2" charset="-122"/>
                        </a:rPr>
                        <a:t>优于</a:t>
                      </a:r>
                      <a:endParaRPr lang="zh-CN" altLang="en-US" sz="1600" b="1" dirty="0">
                        <a:solidFill>
                          <a:srgbClr val="0000FF"/>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en-US" altLang="zh-CN" sz="1600" b="0" dirty="0" smtClean="0">
                          <a:solidFill>
                            <a:schemeClr val="tx1"/>
                          </a:solidFill>
                          <a:latin typeface="华文中宋" panose="02010600040101010101" pitchFamily="2" charset="-122"/>
                          <a:ea typeface="华文中宋" panose="02010600040101010101" pitchFamily="2" charset="-122"/>
                        </a:rPr>
                        <a:t>2017.10</a:t>
                      </a:r>
                      <a:endParaRPr lang="zh-CN" altLang="en-US" sz="1600" b="0" dirty="0">
                        <a:solidFill>
                          <a:schemeClr val="tx1"/>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r>
              <a:tr h="1056117">
                <a:tc rowSpan="3">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dirty="0" smtClean="0">
                          <a:latin typeface="华文中宋" panose="02010600040101010101" pitchFamily="2" charset="-122"/>
                          <a:ea typeface="华文中宋" panose="02010600040101010101" pitchFamily="2" charset="-122"/>
                        </a:rPr>
                        <a:t>高频系统</a:t>
                      </a:r>
                      <a:endParaRPr lang="en-US" altLang="zh-CN" sz="1600" dirty="0" smtClean="0">
                        <a:latin typeface="华文中宋" panose="02010600040101010101" pitchFamily="2" charset="-122"/>
                        <a:ea typeface="华文中宋" panose="02010600040101010101" pitchFamily="2" charset="-122"/>
                      </a:endParaRPr>
                    </a:p>
                    <a:p>
                      <a:r>
                        <a:rPr lang="zh-CN" altLang="en-US" sz="1600" dirty="0" smtClean="0">
                          <a:latin typeface="华文中宋" panose="02010600040101010101" pitchFamily="2" charset="-122"/>
                          <a:ea typeface="华文中宋" panose="02010600040101010101" pitchFamily="2" charset="-122"/>
                        </a:rPr>
                        <a:t>任务书</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dirty="0" smtClean="0">
                          <a:latin typeface="华文中宋" panose="02010600040101010101" pitchFamily="2" charset="-122"/>
                          <a:ea typeface="华文中宋" panose="02010600040101010101" pitchFamily="2" charset="-122"/>
                        </a:rPr>
                        <a:t>超导腔</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pPr>
                      <a:r>
                        <a:rPr lang="en-US" altLang="zh-CN" sz="1600" dirty="0" smtClean="0">
                          <a:latin typeface="华文中宋" panose="02010600040101010101" pitchFamily="2" charset="-122"/>
                          <a:ea typeface="华文中宋" panose="02010600040101010101" pitchFamily="2" charset="-122"/>
                        </a:rPr>
                        <a:t>166.6MHz</a:t>
                      </a:r>
                    </a:p>
                    <a:p>
                      <a:pPr marL="227013" indent="-227013">
                        <a:buFont typeface="Arial" panose="020B0604020202020204" pitchFamily="34" charset="0"/>
                        <a:buChar char="•"/>
                      </a:pPr>
                      <a:r>
                        <a:rPr lang="zh-CN" altLang="en-US" sz="1600" dirty="0" smtClean="0">
                          <a:latin typeface="华文中宋" panose="02010600040101010101" pitchFamily="2" charset="-122"/>
                          <a:ea typeface="华文中宋" panose="02010600040101010101" pitchFamily="2" charset="-122"/>
                        </a:rPr>
                        <a:t>腔压：</a:t>
                      </a:r>
                      <a:r>
                        <a:rPr lang="en-US" altLang="zh-CN" sz="1600" dirty="0" smtClean="0">
                          <a:latin typeface="华文中宋" panose="02010600040101010101" pitchFamily="2" charset="-122"/>
                          <a:ea typeface="华文中宋" panose="02010600040101010101" pitchFamily="2" charset="-122"/>
                        </a:rPr>
                        <a:t>1.5MV</a:t>
                      </a:r>
                    </a:p>
                    <a:p>
                      <a:pPr marL="227013" indent="-227013">
                        <a:buFont typeface="Arial" panose="020B0604020202020204" pitchFamily="34" charset="0"/>
                        <a:buChar char="•"/>
                      </a:pPr>
                      <a:r>
                        <a:rPr lang="en-US" altLang="zh-CN" sz="1600" dirty="0" smtClean="0">
                          <a:latin typeface="华文中宋" panose="02010600040101010101" pitchFamily="2" charset="-122"/>
                          <a:ea typeface="华文中宋" panose="02010600040101010101" pitchFamily="2" charset="-122"/>
                        </a:rPr>
                        <a:t>4.2K</a:t>
                      </a:r>
                      <a:r>
                        <a:rPr lang="zh-CN" altLang="en-US" sz="1600" dirty="0" smtClean="0">
                          <a:latin typeface="华文中宋" panose="02010600040101010101" pitchFamily="2" charset="-122"/>
                          <a:ea typeface="华文中宋" panose="02010600040101010101" pitchFamily="2" charset="-122"/>
                        </a:rPr>
                        <a:t>下</a:t>
                      </a:r>
                      <a:r>
                        <a:rPr lang="en-US" altLang="zh-CN" sz="1600" dirty="0" smtClean="0">
                          <a:latin typeface="华文中宋" panose="02010600040101010101" pitchFamily="2" charset="-122"/>
                          <a:ea typeface="华文中宋" panose="02010600040101010101" pitchFamily="2" charset="-122"/>
                        </a:rPr>
                        <a:t>Q</a:t>
                      </a:r>
                      <a:r>
                        <a:rPr lang="en-US" altLang="zh-CN" sz="1600" baseline="-25000" dirty="0" smtClean="0">
                          <a:latin typeface="华文中宋" panose="02010600040101010101" pitchFamily="2" charset="-122"/>
                          <a:ea typeface="华文中宋" panose="02010600040101010101" pitchFamily="2" charset="-122"/>
                        </a:rPr>
                        <a:t>0</a:t>
                      </a:r>
                      <a:r>
                        <a:rPr lang="zh-CN" altLang="en-US" sz="1600" dirty="0" smtClean="0">
                          <a:latin typeface="华文中宋" panose="02010600040101010101" pitchFamily="2" charset="-122"/>
                          <a:ea typeface="华文中宋" panose="02010600040101010101" pitchFamily="2" charset="-122"/>
                        </a:rPr>
                        <a:t>值：</a:t>
                      </a:r>
                      <a:r>
                        <a:rPr lang="en-US" altLang="zh-CN" sz="1600" dirty="0" smtClean="0">
                          <a:latin typeface="华文中宋" panose="02010600040101010101" pitchFamily="2" charset="-122"/>
                          <a:ea typeface="华文中宋" panose="02010600040101010101" pitchFamily="2" charset="-122"/>
                        </a:rPr>
                        <a:t>5×10</a:t>
                      </a:r>
                      <a:r>
                        <a:rPr lang="en-US" altLang="zh-CN" sz="1600" baseline="30000" dirty="0" smtClean="0">
                          <a:latin typeface="华文中宋" panose="02010600040101010101" pitchFamily="2" charset="-122"/>
                          <a:ea typeface="华文中宋" panose="02010600040101010101" pitchFamily="2" charset="-122"/>
                        </a:rPr>
                        <a:t>8</a:t>
                      </a:r>
                      <a:endParaRPr lang="zh-CN" altLang="en-US" sz="1600" baseline="300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pPr>
                      <a:r>
                        <a:rPr lang="en-US" altLang="zh-CN" sz="1600" dirty="0" smtClean="0">
                          <a:latin typeface="华文中宋" panose="02010600040101010101" pitchFamily="2" charset="-122"/>
                          <a:ea typeface="华文中宋" panose="02010600040101010101" pitchFamily="2" charset="-122"/>
                        </a:rPr>
                        <a:t>166.6MHz</a:t>
                      </a:r>
                    </a:p>
                    <a:p>
                      <a:pPr marL="227013" indent="-227013">
                        <a:buFont typeface="Arial" panose="020B0604020202020204" pitchFamily="34" charset="0"/>
                        <a:buChar char="•"/>
                      </a:pPr>
                      <a:r>
                        <a:rPr lang="zh-CN" altLang="en-US" sz="1600" dirty="0" smtClean="0">
                          <a:latin typeface="华文中宋" panose="02010600040101010101" pitchFamily="2" charset="-122"/>
                          <a:ea typeface="华文中宋" panose="02010600040101010101" pitchFamily="2" charset="-122"/>
                        </a:rPr>
                        <a:t>腔压：</a:t>
                      </a:r>
                      <a:r>
                        <a:rPr lang="en-US" altLang="zh-CN" sz="1600" dirty="0" smtClean="0">
                          <a:latin typeface="华文中宋" panose="02010600040101010101" pitchFamily="2" charset="-122"/>
                          <a:ea typeface="华文中宋" panose="02010600040101010101" pitchFamily="2" charset="-122"/>
                        </a:rPr>
                        <a:t>1.5MV</a:t>
                      </a:r>
                    </a:p>
                    <a:p>
                      <a:pPr marL="227013" indent="-227013">
                        <a:buFont typeface="Arial" panose="020B0604020202020204" pitchFamily="34" charset="0"/>
                        <a:buChar char="•"/>
                      </a:pPr>
                      <a:r>
                        <a:rPr lang="en-US" altLang="zh-CN" sz="1600" dirty="0" smtClean="0">
                          <a:latin typeface="华文中宋" panose="02010600040101010101" pitchFamily="2" charset="-122"/>
                          <a:ea typeface="华文中宋" panose="02010600040101010101" pitchFamily="2" charset="-122"/>
                        </a:rPr>
                        <a:t>4.2K</a:t>
                      </a:r>
                      <a:r>
                        <a:rPr lang="zh-CN" altLang="en-US" sz="1600" dirty="0" smtClean="0">
                          <a:latin typeface="华文中宋" panose="02010600040101010101" pitchFamily="2" charset="-122"/>
                          <a:ea typeface="华文中宋" panose="02010600040101010101" pitchFamily="2" charset="-122"/>
                        </a:rPr>
                        <a:t>下</a:t>
                      </a:r>
                      <a:r>
                        <a:rPr lang="en-US" altLang="zh-CN" sz="1600" dirty="0" smtClean="0">
                          <a:latin typeface="华文中宋" panose="02010600040101010101" pitchFamily="2" charset="-122"/>
                          <a:ea typeface="华文中宋" panose="02010600040101010101" pitchFamily="2" charset="-122"/>
                        </a:rPr>
                        <a:t>Q</a:t>
                      </a:r>
                      <a:r>
                        <a:rPr lang="en-US" altLang="zh-CN" sz="1600" baseline="-25000" dirty="0" smtClean="0">
                          <a:latin typeface="华文中宋" panose="02010600040101010101" pitchFamily="2" charset="-122"/>
                          <a:ea typeface="华文中宋" panose="02010600040101010101" pitchFamily="2" charset="-122"/>
                        </a:rPr>
                        <a:t>0</a:t>
                      </a:r>
                      <a:r>
                        <a:rPr lang="zh-CN" altLang="en-US" sz="1600" dirty="0" smtClean="0">
                          <a:latin typeface="华文中宋" panose="02010600040101010101" pitchFamily="2" charset="-122"/>
                          <a:ea typeface="华文中宋" panose="02010600040101010101" pitchFamily="2" charset="-122"/>
                        </a:rPr>
                        <a:t>值：</a:t>
                      </a:r>
                      <a:r>
                        <a:rPr lang="en-US" altLang="zh-CN" sz="1600" dirty="0" smtClean="0">
                          <a:latin typeface="华文中宋" panose="02010600040101010101" pitchFamily="2" charset="-122"/>
                          <a:ea typeface="华文中宋" panose="02010600040101010101" pitchFamily="2" charset="-122"/>
                        </a:rPr>
                        <a:t>2×10</a:t>
                      </a:r>
                      <a:r>
                        <a:rPr lang="en-US" altLang="zh-CN" sz="1600" baseline="30000" dirty="0" smtClean="0">
                          <a:latin typeface="华文中宋" panose="02010600040101010101" pitchFamily="2" charset="-122"/>
                          <a:ea typeface="华文中宋" panose="02010600040101010101" pitchFamily="2" charset="-122"/>
                        </a:rPr>
                        <a:t>9</a:t>
                      </a:r>
                      <a:endParaRPr lang="zh-CN" altLang="en-US" sz="1600" baseline="30000" dirty="0" smtClean="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b="1" dirty="0" smtClean="0">
                          <a:solidFill>
                            <a:srgbClr val="0000FF"/>
                          </a:solidFill>
                          <a:latin typeface="华文中宋" panose="02010600040101010101" pitchFamily="2" charset="-122"/>
                          <a:ea typeface="华文中宋" panose="02010600040101010101" pitchFamily="2" charset="-122"/>
                        </a:rPr>
                        <a:t>优于</a:t>
                      </a:r>
                      <a:endParaRPr lang="zh-CN" altLang="en-US" sz="1600" b="1" dirty="0">
                        <a:solidFill>
                          <a:srgbClr val="0000FF"/>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en-US" altLang="zh-CN" sz="1600" b="0" dirty="0" smtClean="0">
                          <a:solidFill>
                            <a:schemeClr val="tx1"/>
                          </a:solidFill>
                          <a:latin typeface="华文中宋" panose="02010600040101010101" pitchFamily="2" charset="-122"/>
                          <a:ea typeface="华文中宋" panose="02010600040101010101" pitchFamily="2" charset="-122"/>
                        </a:rPr>
                        <a:t>2017.03</a:t>
                      </a:r>
                      <a:endParaRPr lang="zh-CN" altLang="en-US" sz="1600" b="0" dirty="0">
                        <a:solidFill>
                          <a:schemeClr val="tx1"/>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r>
              <a:tr h="1056117">
                <a:tc vMerge="1">
                  <a:txBody>
                    <a:bodyPr/>
                    <a:lstStyle/>
                    <a:p>
                      <a:endParaRPr lang="zh-CN" altLang="en-US" sz="2000" dirty="0">
                        <a:latin typeface="华文中宋" panose="02010600040101010101" pitchFamily="2" charset="-122"/>
                        <a:ea typeface="华文中宋" panose="02010600040101010101" pitchFamily="2" charset="-122"/>
                      </a:endParaRPr>
                    </a:p>
                  </a:txBody>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dirty="0" smtClean="0">
                          <a:latin typeface="华文中宋" panose="02010600040101010101" pitchFamily="2" charset="-122"/>
                          <a:ea typeface="华文中宋" panose="02010600040101010101" pitchFamily="2" charset="-122"/>
                        </a:rPr>
                        <a:t>低电平</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pPr>
                      <a:r>
                        <a:rPr lang="en-US" altLang="zh-CN" sz="1600" baseline="0" dirty="0" smtClean="0">
                          <a:latin typeface="华文中宋" panose="02010600040101010101" pitchFamily="2" charset="-122"/>
                          <a:ea typeface="华文中宋" panose="02010600040101010101" pitchFamily="2" charset="-122"/>
                        </a:rPr>
                        <a:t>166.6MHz</a:t>
                      </a:r>
                      <a:r>
                        <a:rPr lang="zh-CN" altLang="en-US" sz="1600" baseline="0" dirty="0" smtClean="0">
                          <a:latin typeface="华文中宋" panose="02010600040101010101" pitchFamily="2" charset="-122"/>
                          <a:ea typeface="华文中宋" panose="02010600040101010101" pitchFamily="2" charset="-122"/>
                        </a:rPr>
                        <a:t>数字低电平</a:t>
                      </a:r>
                      <a:endParaRPr lang="en-US" altLang="zh-CN" sz="1600" baseline="0" dirty="0" smtClean="0">
                        <a:latin typeface="华文中宋" panose="02010600040101010101" pitchFamily="2" charset="-122"/>
                        <a:ea typeface="华文中宋" panose="02010600040101010101" pitchFamily="2" charset="-122"/>
                      </a:endParaRPr>
                    </a:p>
                    <a:p>
                      <a:pPr marL="227013" indent="-227013">
                        <a:buFont typeface="Arial" panose="020B0604020202020204" pitchFamily="34" charset="0"/>
                        <a:buChar char="•"/>
                      </a:pPr>
                      <a:r>
                        <a:rPr lang="zh-CN" altLang="en-US" sz="1600" baseline="0" dirty="0" smtClean="0">
                          <a:latin typeface="华文中宋" panose="02010600040101010101" pitchFamily="2" charset="-122"/>
                          <a:ea typeface="华文中宋" panose="02010600040101010101" pitchFamily="2" charset="-122"/>
                        </a:rPr>
                        <a:t>幅度稳定度：</a:t>
                      </a:r>
                      <a:r>
                        <a:rPr lang="en-US" altLang="zh-CN" sz="1600" baseline="0" dirty="0" smtClean="0">
                          <a:latin typeface="华文中宋" panose="02010600040101010101" pitchFamily="2" charset="-122"/>
                          <a:ea typeface="华文中宋" panose="02010600040101010101" pitchFamily="2" charset="-122"/>
                        </a:rPr>
                        <a:t>±1%</a:t>
                      </a:r>
                    </a:p>
                    <a:p>
                      <a:pPr marL="227013" indent="-227013">
                        <a:buFont typeface="Arial" panose="020B0604020202020204" pitchFamily="34" charset="0"/>
                        <a:buChar char="•"/>
                      </a:pPr>
                      <a:r>
                        <a:rPr lang="zh-CN" altLang="en-US" sz="1600" baseline="0" dirty="0" smtClean="0">
                          <a:latin typeface="华文中宋" panose="02010600040101010101" pitchFamily="2" charset="-122"/>
                          <a:ea typeface="华文中宋" panose="02010600040101010101" pitchFamily="2" charset="-122"/>
                        </a:rPr>
                        <a:t>相位稳定度：</a:t>
                      </a:r>
                      <a:r>
                        <a:rPr lang="en-US" altLang="zh-CN" sz="1600" baseline="0" dirty="0" smtClean="0">
                          <a:latin typeface="华文中宋" panose="02010600040101010101" pitchFamily="2" charset="-122"/>
                          <a:ea typeface="华文中宋" panose="02010600040101010101" pitchFamily="2" charset="-122"/>
                        </a:rPr>
                        <a:t>±1°</a:t>
                      </a:r>
                      <a:endParaRPr lang="zh-CN" altLang="en-US" sz="1600" baseline="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pPr>
                      <a:r>
                        <a:rPr lang="en-US" altLang="zh-CN" sz="1600" baseline="0" dirty="0" smtClean="0">
                          <a:latin typeface="华文中宋" panose="02010600040101010101" pitchFamily="2" charset="-122"/>
                          <a:ea typeface="华文中宋" panose="02010600040101010101" pitchFamily="2" charset="-122"/>
                        </a:rPr>
                        <a:t>166.6MHz</a:t>
                      </a:r>
                      <a:r>
                        <a:rPr lang="zh-CN" altLang="en-US" sz="1600" baseline="0" dirty="0" smtClean="0">
                          <a:latin typeface="华文中宋" panose="02010600040101010101" pitchFamily="2" charset="-122"/>
                          <a:ea typeface="华文中宋" panose="02010600040101010101" pitchFamily="2" charset="-122"/>
                        </a:rPr>
                        <a:t>数字低电平</a:t>
                      </a:r>
                      <a:endParaRPr lang="en-US" altLang="zh-CN" sz="1600" baseline="0" dirty="0" smtClean="0">
                        <a:latin typeface="华文中宋" panose="02010600040101010101" pitchFamily="2" charset="-122"/>
                        <a:ea typeface="华文中宋" panose="02010600040101010101" pitchFamily="2" charset="-122"/>
                      </a:endParaRPr>
                    </a:p>
                    <a:p>
                      <a:pPr marL="227013" indent="-227013">
                        <a:buFont typeface="Arial" panose="020B0604020202020204" pitchFamily="34" charset="0"/>
                        <a:buChar char="•"/>
                      </a:pPr>
                      <a:r>
                        <a:rPr lang="zh-CN" altLang="en-US" sz="1600" baseline="0" dirty="0" smtClean="0">
                          <a:latin typeface="华文中宋" panose="02010600040101010101" pitchFamily="2" charset="-122"/>
                          <a:ea typeface="华文中宋" panose="02010600040101010101" pitchFamily="2" charset="-122"/>
                        </a:rPr>
                        <a:t>幅度稳定度：</a:t>
                      </a:r>
                      <a:r>
                        <a:rPr lang="en-US" altLang="zh-CN" sz="1600" baseline="0" dirty="0" smtClean="0">
                          <a:latin typeface="华文中宋" panose="02010600040101010101" pitchFamily="2" charset="-122"/>
                          <a:ea typeface="华文中宋" panose="02010600040101010101" pitchFamily="2" charset="-122"/>
                        </a:rPr>
                        <a:t>±0.05%</a:t>
                      </a:r>
                    </a:p>
                    <a:p>
                      <a:pPr marL="227013" indent="-227013">
                        <a:buFont typeface="Arial" panose="020B0604020202020204" pitchFamily="34" charset="0"/>
                        <a:buChar char="•"/>
                      </a:pPr>
                      <a:r>
                        <a:rPr lang="zh-CN" altLang="en-US" sz="1600" baseline="0" dirty="0" smtClean="0">
                          <a:latin typeface="华文中宋" panose="02010600040101010101" pitchFamily="2" charset="-122"/>
                          <a:ea typeface="华文中宋" panose="02010600040101010101" pitchFamily="2" charset="-122"/>
                        </a:rPr>
                        <a:t>相位稳定度：</a:t>
                      </a:r>
                      <a:r>
                        <a:rPr lang="en-US" altLang="zh-CN" sz="1600" baseline="0" dirty="0" smtClean="0">
                          <a:latin typeface="华文中宋" panose="02010600040101010101" pitchFamily="2" charset="-122"/>
                          <a:ea typeface="华文中宋" panose="02010600040101010101" pitchFamily="2" charset="-122"/>
                        </a:rPr>
                        <a:t>±0.07°</a:t>
                      </a:r>
                      <a:endParaRPr lang="zh-CN" altLang="en-US" sz="1600" baseline="0" dirty="0" smtClean="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b="1" dirty="0" smtClean="0">
                          <a:solidFill>
                            <a:srgbClr val="0000FF"/>
                          </a:solidFill>
                          <a:latin typeface="华文中宋" panose="02010600040101010101" pitchFamily="2" charset="-122"/>
                          <a:ea typeface="华文中宋" panose="02010600040101010101" pitchFamily="2" charset="-122"/>
                        </a:rPr>
                        <a:t>优于</a:t>
                      </a:r>
                      <a:endParaRPr lang="zh-CN" altLang="en-US" sz="1600" b="1" dirty="0">
                        <a:solidFill>
                          <a:srgbClr val="0000FF"/>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en-US" altLang="zh-CN" sz="1600" b="0" dirty="0" smtClean="0">
                          <a:solidFill>
                            <a:schemeClr val="tx1"/>
                          </a:solidFill>
                          <a:latin typeface="华文中宋" panose="02010600040101010101" pitchFamily="2" charset="-122"/>
                          <a:ea typeface="华文中宋" panose="02010600040101010101" pitchFamily="2" charset="-122"/>
                        </a:rPr>
                        <a:t>2017.12</a:t>
                      </a:r>
                      <a:endParaRPr lang="zh-CN" altLang="en-US" sz="1600" b="0" dirty="0">
                        <a:solidFill>
                          <a:schemeClr val="tx1"/>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r>
              <a:tr h="736082">
                <a:tc vMerge="1">
                  <a:txBody>
                    <a:bodyPr/>
                    <a:lstStyle/>
                    <a:p>
                      <a:endParaRPr lang="zh-CN" altLang="en-US" sz="2000" dirty="0">
                        <a:latin typeface="华文中宋" panose="02010600040101010101" pitchFamily="2" charset="-122"/>
                        <a:ea typeface="华文中宋" panose="02010600040101010101" pitchFamily="2" charset="-122"/>
                      </a:endParaRPr>
                    </a:p>
                  </a:txBody>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dirty="0" smtClean="0">
                          <a:latin typeface="华文中宋" panose="02010600040101010101" pitchFamily="2" charset="-122"/>
                          <a:ea typeface="华文中宋" panose="02010600040101010101" pitchFamily="2" charset="-122"/>
                        </a:rPr>
                        <a:t>耦合器</a:t>
                      </a:r>
                      <a:endParaRPr lang="zh-CN" altLang="en-US" sz="1600" dirty="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en-US" altLang="zh-CN" sz="1600" baseline="0" dirty="0" smtClean="0">
                          <a:latin typeface="华文中宋" panose="02010600040101010101" pitchFamily="2" charset="-122"/>
                          <a:ea typeface="华文中宋" panose="02010600040101010101" pitchFamily="2" charset="-122"/>
                        </a:rPr>
                        <a:t>166.6MHz</a:t>
                      </a:r>
                    </a:p>
                    <a:p>
                      <a:r>
                        <a:rPr lang="zh-CN" altLang="en-US" sz="1600" baseline="0" dirty="0" smtClean="0">
                          <a:latin typeface="华文中宋" panose="02010600040101010101" pitchFamily="2" charset="-122"/>
                          <a:ea typeface="华文中宋" panose="02010600040101010101" pitchFamily="2" charset="-122"/>
                        </a:rPr>
                        <a:t>通过</a:t>
                      </a:r>
                      <a:r>
                        <a:rPr lang="en-US" altLang="zh-CN" sz="1600" baseline="0" dirty="0" smtClean="0">
                          <a:latin typeface="华文中宋" panose="02010600040101010101" pitchFamily="2" charset="-122"/>
                          <a:ea typeface="华文中宋" panose="02010600040101010101" pitchFamily="2" charset="-122"/>
                        </a:rPr>
                        <a:t>45kW</a:t>
                      </a:r>
                      <a:r>
                        <a:rPr lang="zh-CN" altLang="en-US" sz="1600" baseline="0" dirty="0" smtClean="0">
                          <a:latin typeface="华文中宋" panose="02010600040101010101" pitchFamily="2" charset="-122"/>
                          <a:ea typeface="华文中宋" panose="02010600040101010101" pitchFamily="2" charset="-122"/>
                        </a:rPr>
                        <a:t>高功率测试</a:t>
                      </a:r>
                      <a:endParaRPr lang="en-US" altLang="zh-CN" sz="1600" baseline="0" dirty="0" smtClean="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pPr marL="227013" indent="-227013">
                        <a:buFont typeface="Arial" panose="020B0604020202020204" pitchFamily="34" charset="0"/>
                        <a:buChar char="•"/>
                      </a:pPr>
                      <a:r>
                        <a:rPr lang="en-US" altLang="zh-CN" sz="1600" baseline="0" dirty="0" smtClean="0">
                          <a:latin typeface="华文中宋" panose="02010600040101010101" pitchFamily="2" charset="-122"/>
                          <a:ea typeface="华文中宋" panose="02010600040101010101" pitchFamily="2" charset="-122"/>
                        </a:rPr>
                        <a:t>166.6MHz</a:t>
                      </a:r>
                    </a:p>
                    <a:p>
                      <a:pPr marL="227013" indent="-227013">
                        <a:buFont typeface="Arial" panose="020B0604020202020204" pitchFamily="34" charset="0"/>
                        <a:buChar char="•"/>
                      </a:pPr>
                      <a:r>
                        <a:rPr lang="zh-CN" altLang="en-US" sz="1600" baseline="0" dirty="0" smtClean="0">
                          <a:latin typeface="华文中宋" panose="02010600040101010101" pitchFamily="2" charset="-122"/>
                          <a:ea typeface="华文中宋" panose="02010600040101010101" pitchFamily="2" charset="-122"/>
                        </a:rPr>
                        <a:t>通过</a:t>
                      </a:r>
                      <a:r>
                        <a:rPr lang="en-US" altLang="zh-CN" sz="1600" baseline="0" dirty="0" smtClean="0">
                          <a:latin typeface="华文中宋" panose="02010600040101010101" pitchFamily="2" charset="-122"/>
                          <a:ea typeface="华文中宋" panose="02010600040101010101" pitchFamily="2" charset="-122"/>
                        </a:rPr>
                        <a:t>50kW</a:t>
                      </a:r>
                      <a:r>
                        <a:rPr lang="zh-CN" altLang="en-US" sz="1600" baseline="0" dirty="0" smtClean="0">
                          <a:latin typeface="华文中宋" panose="02010600040101010101" pitchFamily="2" charset="-122"/>
                          <a:ea typeface="华文中宋" panose="02010600040101010101" pitchFamily="2" charset="-122"/>
                        </a:rPr>
                        <a:t>行波和驻波</a:t>
                      </a:r>
                      <a:endParaRPr lang="en-US" altLang="zh-CN" sz="1600" baseline="0" dirty="0" smtClean="0">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zh-CN" altLang="en-US" sz="1600" b="1" dirty="0" smtClean="0">
                          <a:solidFill>
                            <a:srgbClr val="0000FF"/>
                          </a:solidFill>
                          <a:latin typeface="华文中宋" panose="02010600040101010101" pitchFamily="2" charset="-122"/>
                          <a:ea typeface="华文中宋" panose="02010600040101010101" pitchFamily="2" charset="-122"/>
                        </a:rPr>
                        <a:t>优于</a:t>
                      </a:r>
                      <a:endParaRPr lang="zh-CN" altLang="en-US" sz="1600" b="1" dirty="0">
                        <a:solidFill>
                          <a:srgbClr val="0000FF"/>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c>
                  <a:txBody>
                    <a:bodyPr/>
                    <a:lstStyle>
                      <a:lvl1pPr marL="0" algn="l" defTabSz="914400" rtl="0" eaLnBrk="1" latinLnBrk="0" hangingPunct="1">
                        <a:defRPr sz="1800" kern="1200">
                          <a:solidFill>
                            <a:schemeClr val="dk1"/>
                          </a:solidFill>
                          <a:latin typeface="Calibri"/>
                          <a:ea typeface="楷体"/>
                        </a:defRPr>
                      </a:lvl1pPr>
                      <a:lvl2pPr marL="457200" algn="l" defTabSz="914400" rtl="0" eaLnBrk="1" latinLnBrk="0" hangingPunct="1">
                        <a:defRPr sz="1800" kern="1200">
                          <a:solidFill>
                            <a:schemeClr val="dk1"/>
                          </a:solidFill>
                          <a:latin typeface="Calibri"/>
                          <a:ea typeface="楷体"/>
                        </a:defRPr>
                      </a:lvl2pPr>
                      <a:lvl3pPr marL="914400" algn="l" defTabSz="914400" rtl="0" eaLnBrk="1" latinLnBrk="0" hangingPunct="1">
                        <a:defRPr sz="1800" kern="1200">
                          <a:solidFill>
                            <a:schemeClr val="dk1"/>
                          </a:solidFill>
                          <a:latin typeface="Calibri"/>
                          <a:ea typeface="楷体"/>
                        </a:defRPr>
                      </a:lvl3pPr>
                      <a:lvl4pPr marL="1371600" algn="l" defTabSz="914400" rtl="0" eaLnBrk="1" latinLnBrk="0" hangingPunct="1">
                        <a:defRPr sz="1800" kern="1200">
                          <a:solidFill>
                            <a:schemeClr val="dk1"/>
                          </a:solidFill>
                          <a:latin typeface="Calibri"/>
                          <a:ea typeface="楷体"/>
                        </a:defRPr>
                      </a:lvl4pPr>
                      <a:lvl5pPr marL="1828800" algn="l" defTabSz="914400" rtl="0" eaLnBrk="1" latinLnBrk="0" hangingPunct="1">
                        <a:defRPr sz="1800" kern="1200">
                          <a:solidFill>
                            <a:schemeClr val="dk1"/>
                          </a:solidFill>
                          <a:latin typeface="Calibri"/>
                          <a:ea typeface="楷体"/>
                        </a:defRPr>
                      </a:lvl5pPr>
                      <a:lvl6pPr marL="2286000" algn="l" defTabSz="914400" rtl="0" eaLnBrk="1" latinLnBrk="0" hangingPunct="1">
                        <a:defRPr sz="1800" kern="1200">
                          <a:solidFill>
                            <a:schemeClr val="dk1"/>
                          </a:solidFill>
                          <a:latin typeface="Calibri"/>
                          <a:ea typeface="楷体"/>
                        </a:defRPr>
                      </a:lvl6pPr>
                      <a:lvl7pPr marL="2743200" algn="l" defTabSz="914400" rtl="0" eaLnBrk="1" latinLnBrk="0" hangingPunct="1">
                        <a:defRPr sz="1800" kern="1200">
                          <a:solidFill>
                            <a:schemeClr val="dk1"/>
                          </a:solidFill>
                          <a:latin typeface="Calibri"/>
                          <a:ea typeface="楷体"/>
                        </a:defRPr>
                      </a:lvl7pPr>
                      <a:lvl8pPr marL="3200400" algn="l" defTabSz="914400" rtl="0" eaLnBrk="1" latinLnBrk="0" hangingPunct="1">
                        <a:defRPr sz="1800" kern="1200">
                          <a:solidFill>
                            <a:schemeClr val="dk1"/>
                          </a:solidFill>
                          <a:latin typeface="Calibri"/>
                          <a:ea typeface="楷体"/>
                        </a:defRPr>
                      </a:lvl8pPr>
                      <a:lvl9pPr marL="3657600" algn="l" defTabSz="914400" rtl="0" eaLnBrk="1" latinLnBrk="0" hangingPunct="1">
                        <a:defRPr sz="1800" kern="1200">
                          <a:solidFill>
                            <a:schemeClr val="dk1"/>
                          </a:solidFill>
                          <a:latin typeface="Calibri"/>
                          <a:ea typeface="楷体"/>
                        </a:defRPr>
                      </a:lvl9pPr>
                    </a:lstStyle>
                    <a:p>
                      <a:r>
                        <a:rPr lang="en-US" altLang="zh-CN" sz="1600" b="0" dirty="0" smtClean="0">
                          <a:solidFill>
                            <a:schemeClr val="tx1"/>
                          </a:solidFill>
                          <a:latin typeface="华文中宋" panose="02010600040101010101" pitchFamily="2" charset="-122"/>
                          <a:ea typeface="华文中宋" panose="02010600040101010101" pitchFamily="2" charset="-122"/>
                        </a:rPr>
                        <a:t>2017.08</a:t>
                      </a:r>
                      <a:endParaRPr lang="zh-CN" altLang="en-US" sz="1600" b="0" dirty="0">
                        <a:solidFill>
                          <a:schemeClr val="tx1"/>
                        </a:solidFill>
                        <a:latin typeface="华文中宋" panose="02010600040101010101" pitchFamily="2" charset="-122"/>
                        <a:ea typeface="华文中宋" panose="02010600040101010101" pitchFamily="2" charset="-122"/>
                      </a:endParaRPr>
                    </a:p>
                  </a:txBody>
                  <a:tcPr marL="68580" marR="6858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20000"/>
                      </a:srgbClr>
                    </a:solidFill>
                  </a:tcPr>
                </a:tc>
              </a:tr>
            </a:tbl>
          </a:graphicData>
        </a:graphic>
      </p:graphicFrame>
    </p:spTree>
    <p:extLst>
      <p:ext uri="{BB962C8B-B14F-4D97-AF65-F5344CB8AC3E}">
        <p14:creationId xmlns:p14="http://schemas.microsoft.com/office/powerpoint/2010/main" val="183668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stretch>
            <a:fillRect/>
          </a:stretch>
        </p:blipFill>
        <p:spPr>
          <a:xfrm>
            <a:off x="532405" y="879960"/>
            <a:ext cx="5187160" cy="2693055"/>
          </a:xfrm>
          <a:prstGeom prst="rect">
            <a:avLst/>
          </a:prstGeom>
          <a:ln>
            <a:noFill/>
          </a:ln>
          <a:effectLst>
            <a:outerShdw blurRad="292100" dist="139700" dir="2700000" algn="tl" rotWithShape="0">
              <a:srgbClr val="333333">
                <a:alpha val="65000"/>
              </a:srgbClr>
            </a:outerShdw>
          </a:effectLst>
        </p:spPr>
      </p:pic>
      <p:sp>
        <p:nvSpPr>
          <p:cNvPr id="13" name="文本框 12"/>
          <p:cNvSpPr txBox="1"/>
          <p:nvPr/>
        </p:nvSpPr>
        <p:spPr>
          <a:xfrm>
            <a:off x="532405" y="447912"/>
            <a:ext cx="5187159" cy="369332"/>
          </a:xfrm>
          <a:prstGeom prst="rect">
            <a:avLst/>
          </a:prstGeom>
          <a:solidFill>
            <a:srgbClr val="C0504D">
              <a:shade val="80000"/>
              <a:satMod val="150000"/>
            </a:srgb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166.6MHz</a:t>
            </a:r>
            <a:r>
              <a:rPr kumimoji="0" lang="zh-CN" altLang="en-US"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超导腔</a:t>
            </a:r>
          </a:p>
        </p:txBody>
      </p:sp>
      <p:sp>
        <p:nvSpPr>
          <p:cNvPr id="14" name="文本框 13"/>
          <p:cNvSpPr txBox="1"/>
          <p:nvPr/>
        </p:nvSpPr>
        <p:spPr>
          <a:xfrm>
            <a:off x="6054844" y="462663"/>
            <a:ext cx="4963089" cy="369332"/>
          </a:xfrm>
          <a:prstGeom prst="rect">
            <a:avLst/>
          </a:prstGeom>
          <a:solidFill>
            <a:srgbClr val="C0504D">
              <a:shade val="80000"/>
              <a:satMod val="150000"/>
            </a:srgb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166.6MHz</a:t>
            </a:r>
            <a:r>
              <a:rPr kumimoji="0" lang="zh-CN" altLang="en-US"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全固态功率源</a:t>
            </a:r>
          </a:p>
        </p:txBody>
      </p:sp>
      <p:pic>
        <p:nvPicPr>
          <p:cNvPr id="15" name="图片 14"/>
          <p:cNvPicPr>
            <a:picLocks noChangeAspect="1"/>
          </p:cNvPicPr>
          <p:nvPr/>
        </p:nvPicPr>
        <p:blipFill>
          <a:blip r:embed="rId3" cstate="print"/>
          <a:stretch>
            <a:fillRect/>
          </a:stretch>
        </p:blipFill>
        <p:spPr>
          <a:xfrm>
            <a:off x="518849" y="4140390"/>
            <a:ext cx="5200715" cy="2658618"/>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4" cstate="print"/>
          <a:stretch>
            <a:fillRect/>
          </a:stretch>
        </p:blipFill>
        <p:spPr>
          <a:xfrm>
            <a:off x="6054845" y="894711"/>
            <a:ext cx="4963089" cy="2678303"/>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5" cstate="print"/>
          <a:stretch>
            <a:fillRect/>
          </a:stretch>
        </p:blipFill>
        <p:spPr>
          <a:xfrm>
            <a:off x="6054844" y="4125641"/>
            <a:ext cx="4963090" cy="2736629"/>
          </a:xfrm>
          <a:prstGeom prst="rect">
            <a:avLst/>
          </a:prstGeom>
          <a:solidFill>
            <a:schemeClr val="bg1"/>
          </a:solidFill>
          <a:ln>
            <a:noFill/>
          </a:ln>
          <a:effectLst>
            <a:outerShdw blurRad="292100" dist="139700" dir="2700000" algn="tl" rotWithShape="0">
              <a:srgbClr val="333333">
                <a:alpha val="65000"/>
              </a:srgbClr>
            </a:outerShdw>
          </a:effectLst>
        </p:spPr>
      </p:pic>
      <p:sp>
        <p:nvSpPr>
          <p:cNvPr id="18" name="文本框 17"/>
          <p:cNvSpPr txBox="1"/>
          <p:nvPr/>
        </p:nvSpPr>
        <p:spPr>
          <a:xfrm>
            <a:off x="532405" y="3720756"/>
            <a:ext cx="5176494" cy="369332"/>
          </a:xfrm>
          <a:prstGeom prst="rect">
            <a:avLst/>
          </a:prstGeom>
          <a:solidFill>
            <a:srgbClr val="C0504D">
              <a:shade val="80000"/>
              <a:satMod val="150000"/>
            </a:srgb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166.6MHz</a:t>
            </a:r>
            <a:r>
              <a:rPr kumimoji="0" lang="zh-CN" altLang="en-US"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数字低电平</a:t>
            </a:r>
          </a:p>
        </p:txBody>
      </p:sp>
      <p:sp>
        <p:nvSpPr>
          <p:cNvPr id="19" name="文本框 18"/>
          <p:cNvSpPr txBox="1"/>
          <p:nvPr/>
        </p:nvSpPr>
        <p:spPr>
          <a:xfrm>
            <a:off x="6054845" y="3706007"/>
            <a:ext cx="4963089" cy="369332"/>
          </a:xfrm>
          <a:prstGeom prst="rect">
            <a:avLst/>
          </a:prstGeom>
          <a:solidFill>
            <a:srgbClr val="C0504D">
              <a:shade val="80000"/>
              <a:satMod val="150000"/>
            </a:srgb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wrap="square" t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166.6MHz</a:t>
            </a:r>
            <a:r>
              <a:rPr kumimoji="0" lang="zh-CN" altLang="en-US" sz="2400" b="0" i="0" u="none" strike="noStrike" kern="0" cap="none" spc="0" normalizeH="0" baseline="0" noProof="0" dirty="0" smtClean="0">
                <a:ln>
                  <a:noFill/>
                </a:ln>
                <a:solidFill>
                  <a:prstClr val="white"/>
                </a:solidFill>
                <a:effectLst/>
                <a:uLnTx/>
                <a:uFillTx/>
                <a:latin typeface="华文中宋" panose="02010600040101010101" pitchFamily="2" charset="-122"/>
                <a:ea typeface="华文中宋" panose="02010600040101010101" pitchFamily="2" charset="-122"/>
                <a:cs typeface="+mn-cs"/>
              </a:rPr>
              <a:t>功率耦合器</a:t>
            </a:r>
          </a:p>
        </p:txBody>
      </p:sp>
    </p:spTree>
    <p:extLst>
      <p:ext uri="{BB962C8B-B14F-4D97-AF65-F5344CB8AC3E}">
        <p14:creationId xmlns:p14="http://schemas.microsoft.com/office/powerpoint/2010/main" val="97652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39214"/>
            <a:ext cx="10515600" cy="5837750"/>
          </a:xfrm>
        </p:spPr>
        <p:txBody>
          <a:bodyPr/>
          <a:lstStyle/>
          <a:p>
            <a:pPr marL="0" indent="0">
              <a:lnSpc>
                <a:spcPct val="100000"/>
              </a:lnSpc>
              <a:buNone/>
            </a:pPr>
            <a:r>
              <a:rPr lang="zh-CN" altLang="en-US" dirty="0" smtClean="0"/>
              <a:t>试验隧道</a:t>
            </a:r>
            <a:endParaRPr lang="en-US" altLang="zh-CN" dirty="0" smtClean="0"/>
          </a:p>
          <a:p>
            <a:pPr lvl="1">
              <a:lnSpc>
                <a:spcPct val="100000"/>
              </a:lnSpc>
            </a:pPr>
            <a:r>
              <a:rPr lang="zh-CN" altLang="en-US" dirty="0"/>
              <a:t>隧道环境试验系统于</a:t>
            </a:r>
            <a:r>
              <a:rPr lang="en-US" altLang="zh-CN" dirty="0"/>
              <a:t>2017</a:t>
            </a:r>
            <a:r>
              <a:rPr lang="zh-CN" altLang="en-US" dirty="0"/>
              <a:t>年</a:t>
            </a:r>
            <a:r>
              <a:rPr lang="en-US" altLang="zh-CN" dirty="0"/>
              <a:t>6</a:t>
            </a:r>
            <a:r>
              <a:rPr lang="zh-CN" altLang="en-US" dirty="0"/>
              <a:t>月完成，并通过独立第三方检测机构</a:t>
            </a:r>
            <a:r>
              <a:rPr lang="en-US" altLang="zh-CN" dirty="0"/>
              <a:t>—</a:t>
            </a:r>
            <a:r>
              <a:rPr lang="zh-CN" altLang="en-US" dirty="0"/>
              <a:t>中国计量院测试，项目主要技术指标达到和超过设计要求，并通过了院里组织的工艺测试验收。整体工程于</a:t>
            </a:r>
            <a:r>
              <a:rPr lang="en-US" altLang="zh-CN" dirty="0"/>
              <a:t>2017</a:t>
            </a:r>
            <a:r>
              <a:rPr lang="zh-CN" altLang="en-US" dirty="0"/>
              <a:t>年</a:t>
            </a:r>
            <a:r>
              <a:rPr lang="en-US" altLang="zh-CN" dirty="0"/>
              <a:t>7</a:t>
            </a:r>
            <a:r>
              <a:rPr lang="zh-CN" altLang="en-US" dirty="0"/>
              <a:t>月正式投入使用。</a:t>
            </a:r>
          </a:p>
          <a:p>
            <a:pPr marL="457200" lvl="1" indent="0">
              <a:lnSpc>
                <a:spcPct val="100000"/>
              </a:lnSpc>
              <a:buNone/>
            </a:pPr>
            <a:endParaRPr lang="zh-CN" altLang="en-US" dirty="0"/>
          </a:p>
        </p:txBody>
      </p:sp>
      <p:pic>
        <p:nvPicPr>
          <p:cNvPr id="4" name="Picture 12" descr="E:\BEPC2\BII设备照片及BEPC设备照片\17年\试验隧道建设\20170908\IMG_20170908_181128.jpg"/>
          <p:cNvPicPr>
            <a:picLocks noChangeAspect="1" noChangeArrowheads="1"/>
          </p:cNvPicPr>
          <p:nvPr/>
        </p:nvPicPr>
        <p:blipFill>
          <a:blip r:embed="rId2" cstate="print"/>
          <a:srcRect/>
          <a:stretch>
            <a:fillRect/>
          </a:stretch>
        </p:blipFill>
        <p:spPr bwMode="auto">
          <a:xfrm>
            <a:off x="1501663" y="2276871"/>
            <a:ext cx="2984639" cy="3979519"/>
          </a:xfrm>
          <a:prstGeom prst="roundRect">
            <a:avLst/>
          </a:prstGeom>
          <a:noFill/>
          <a:ln>
            <a:solidFill>
              <a:srgbClr val="FF0000"/>
            </a:solidFill>
          </a:ln>
        </p:spPr>
      </p:pic>
      <p:pic>
        <p:nvPicPr>
          <p:cNvPr id="5" name="Picture 11" descr="E:\BEPC2\BII设备照片及BEPC设备照片\17年\试验隧道建设\20170908\IMG_20170908_175350.jpg"/>
          <p:cNvPicPr>
            <a:picLocks noChangeAspect="1" noChangeArrowheads="1"/>
          </p:cNvPicPr>
          <p:nvPr/>
        </p:nvPicPr>
        <p:blipFill>
          <a:blip r:embed="rId3" cstate="print"/>
          <a:srcRect/>
          <a:stretch>
            <a:fillRect/>
          </a:stretch>
        </p:blipFill>
        <p:spPr bwMode="auto">
          <a:xfrm>
            <a:off x="4758178" y="2276871"/>
            <a:ext cx="3046819" cy="3979520"/>
          </a:xfrm>
          <a:prstGeom prst="roundRect">
            <a:avLst/>
          </a:prstGeom>
          <a:noFill/>
          <a:ln>
            <a:solidFill>
              <a:srgbClr val="FF0000"/>
            </a:solidFill>
          </a:ln>
        </p:spPr>
      </p:pic>
      <p:pic>
        <p:nvPicPr>
          <p:cNvPr id="6" name="Picture 9" descr="E:\BEPC2\BII设备照片及BEPC设备照片\17年\试验隧道建设\20170908\IMG_20170908_175443.jpg"/>
          <p:cNvPicPr>
            <a:picLocks noChangeAspect="1" noChangeArrowheads="1"/>
          </p:cNvPicPr>
          <p:nvPr/>
        </p:nvPicPr>
        <p:blipFill>
          <a:blip r:embed="rId4" cstate="print"/>
          <a:srcRect/>
          <a:stretch>
            <a:fillRect/>
          </a:stretch>
        </p:blipFill>
        <p:spPr bwMode="auto">
          <a:xfrm>
            <a:off x="8055989" y="2276869"/>
            <a:ext cx="3046819" cy="3979521"/>
          </a:xfrm>
          <a:prstGeom prst="roundRect">
            <a:avLst/>
          </a:prstGeom>
          <a:noFill/>
          <a:ln>
            <a:solidFill>
              <a:srgbClr val="FF0000"/>
            </a:solidFill>
          </a:ln>
        </p:spPr>
      </p:pic>
      <p:sp>
        <p:nvSpPr>
          <p:cNvPr id="7" name="TextBox 6"/>
          <p:cNvSpPr txBox="1"/>
          <p:nvPr/>
        </p:nvSpPr>
        <p:spPr>
          <a:xfrm>
            <a:off x="3730650" y="6399478"/>
            <a:ext cx="4730700" cy="382268"/>
          </a:xfrm>
          <a:prstGeom prst="rect">
            <a:avLst/>
          </a:prstGeom>
          <a:solidFill>
            <a:schemeClr val="accent1">
              <a:lumMod val="20000"/>
              <a:lumOff val="80000"/>
            </a:schemeClr>
          </a:solidFill>
          <a:ln>
            <a:solidFill>
              <a:srgbClr val="002060"/>
            </a:solidFill>
          </a:ln>
        </p:spPr>
        <p:txBody>
          <a:bodyPr wrap="square" rtlCol="0">
            <a:spAutoFit/>
          </a:bodyPr>
          <a:lstStyle/>
          <a:p>
            <a:r>
              <a:rPr lang="zh-CN" altLang="en-US" dirty="0" smtClean="0">
                <a:solidFill>
                  <a:prstClr val="black"/>
                </a:solidFill>
                <a:latin typeface="华文楷体" pitchFamily="2" charset="-122"/>
                <a:ea typeface="华文楷体" pitchFamily="2" charset="-122"/>
              </a:rPr>
              <a:t>正在使用中的磁测、准直、电源实验室</a:t>
            </a:r>
            <a:endParaRPr lang="zh-CN" altLang="en-US" dirty="0">
              <a:solidFill>
                <a:prstClr val="black"/>
              </a:solidFill>
              <a:latin typeface="华文楷体" pitchFamily="2" charset="-122"/>
              <a:ea typeface="华文楷体" pitchFamily="2" charset="-122"/>
            </a:endParaRPr>
          </a:p>
        </p:txBody>
      </p:sp>
    </p:spTree>
    <p:extLst>
      <p:ext uri="{BB962C8B-B14F-4D97-AF65-F5344CB8AC3E}">
        <p14:creationId xmlns:p14="http://schemas.microsoft.com/office/powerpoint/2010/main" val="145426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98270625"/>
              </p:ext>
            </p:extLst>
          </p:nvPr>
        </p:nvGraphicFramePr>
        <p:xfrm>
          <a:off x="211888" y="796135"/>
          <a:ext cx="11713301" cy="5756243"/>
        </p:xfrm>
        <a:graphic>
          <a:graphicData uri="http://schemas.openxmlformats.org/drawingml/2006/table">
            <a:tbl>
              <a:tblPr firstRow="1" bandRow="1">
                <a:tableStyleId>{5940675A-B579-460E-94D1-54222C63F5DA}</a:tableStyleId>
              </a:tblPr>
              <a:tblGrid>
                <a:gridCol w="634581"/>
                <a:gridCol w="4934037"/>
                <a:gridCol w="6144683"/>
              </a:tblGrid>
              <a:tr h="484230">
                <a:tc>
                  <a:txBody>
                    <a:bodyPr/>
                    <a:lstStyle/>
                    <a:p>
                      <a:pPr>
                        <a:lnSpc>
                          <a:spcPct val="150000"/>
                        </a:lnSpc>
                      </a:pPr>
                      <a:endParaRPr lang="zh-CN" altLang="en-US" sz="2000" b="0" dirty="0">
                        <a:latin typeface="微软雅黑" pitchFamily="34" charset="-122"/>
                        <a:ea typeface="微软雅黑" pitchFamily="34" charset="-122"/>
                      </a:endParaRPr>
                    </a:p>
                  </a:txBody>
                  <a:tcPr marL="121920" marR="121920"/>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rgbClr val="C00000"/>
                          </a:solidFill>
                          <a:effectLst/>
                          <a:latin typeface="微软雅黑" pitchFamily="34" charset="-122"/>
                          <a:ea typeface="微软雅黑" pitchFamily="34" charset="-122"/>
                        </a:rPr>
                        <a:t>系统名称</a:t>
                      </a:r>
                    </a:p>
                  </a:txBody>
                  <a:tcPr marL="6707" marR="6707" marT="503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rgbClr val="C00000"/>
                          </a:solidFill>
                          <a:effectLst/>
                          <a:latin typeface="微软雅黑" pitchFamily="34" charset="-122"/>
                          <a:ea typeface="微软雅黑" pitchFamily="34" charset="-122"/>
                        </a:rPr>
                        <a:t>进展情况</a:t>
                      </a:r>
                    </a:p>
                  </a:txBody>
                  <a:tcPr marL="6707" marR="6707" marT="5030" marB="0" anchor="ctr" horzOverflow="overflow"/>
                </a:tc>
              </a:tr>
              <a:tr h="548093">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B1</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 高能</a:t>
                      </a:r>
                      <a:r>
                        <a:rPr kumimoji="0" lang="en-US" altLang="zh-CN" sz="2000" b="0" i="0" u="none" strike="noStrike" cap="none" normalizeH="0" baseline="0" dirty="0" smtClean="0">
                          <a:ln>
                            <a:noFill/>
                          </a:ln>
                          <a:solidFill>
                            <a:srgbClr val="002060"/>
                          </a:solidFill>
                          <a:effectLst/>
                          <a:latin typeface="微软雅黑" pitchFamily="34" charset="-122"/>
                          <a:ea typeface="微软雅黑" pitchFamily="34" charset="-122"/>
                        </a:rPr>
                        <a:t>X</a:t>
                      </a: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射线单色器</a:t>
                      </a:r>
                    </a:p>
                  </a:txBody>
                  <a:tcPr marL="6707" marR="6707" marT="5030" marB="0" anchor="ctr" horzOverflow="overflow"/>
                </a:tc>
                <a:tc>
                  <a:txBody>
                    <a:bodyPr/>
                    <a:lstStyle/>
                    <a:p>
                      <a:pPr algn="l">
                        <a:lnSpc>
                          <a:spcPct val="100000"/>
                        </a:lnSpc>
                        <a:spcBef>
                          <a:spcPts val="0"/>
                        </a:spcBef>
                        <a:spcAft>
                          <a:spcPts val="0"/>
                        </a:spcAft>
                      </a:pPr>
                      <a:r>
                        <a:rPr lang="en-US" altLang="zh-CN" sz="2000" b="0" dirty="0" smtClean="0">
                          <a:solidFill>
                            <a:srgbClr val="002060"/>
                          </a:solidFill>
                          <a:latin typeface="微软雅黑" pitchFamily="34" charset="-122"/>
                          <a:ea typeface="微软雅黑" pitchFamily="34" charset="-122"/>
                        </a:rPr>
                        <a:t> 2017/11/23</a:t>
                      </a:r>
                      <a:r>
                        <a:rPr lang="en-US" altLang="zh-CN" sz="2000" b="0" baseline="0" dirty="0" smtClean="0">
                          <a:solidFill>
                            <a:srgbClr val="002060"/>
                          </a:solidFill>
                          <a:latin typeface="微软雅黑" pitchFamily="34" charset="-122"/>
                          <a:ea typeface="微软雅黑" pitchFamily="34" charset="-122"/>
                        </a:rPr>
                        <a:t>   </a:t>
                      </a:r>
                      <a:r>
                        <a:rPr lang="zh-CN" altLang="en-US" sz="2000" b="0" dirty="0" smtClean="0">
                          <a:solidFill>
                            <a:srgbClr val="002060"/>
                          </a:solidFill>
                          <a:latin typeface="微软雅黑" pitchFamily="34" charset="-122"/>
                          <a:ea typeface="微软雅黑" pitchFamily="34" charset="-122"/>
                        </a:rPr>
                        <a:t>进行工艺测试</a:t>
                      </a:r>
                      <a:endParaRPr lang="zh-CN" altLang="en-US" sz="2000" b="0" dirty="0">
                        <a:solidFill>
                          <a:srgbClr val="002060"/>
                        </a:solidFill>
                        <a:latin typeface="微软雅黑" pitchFamily="34" charset="-122"/>
                        <a:ea typeface="微软雅黑" pitchFamily="34" charset="-122"/>
                      </a:endParaRPr>
                    </a:p>
                  </a:txBody>
                  <a:tcPr marL="121920" marR="121920"/>
                </a:tc>
              </a:tr>
              <a:tr h="506377">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B2</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 高能量分辨单色器</a:t>
                      </a:r>
                    </a:p>
                  </a:txBody>
                  <a:tcPr marL="6707" marR="6707" marT="5030" marB="0" anchor="ctr" horzOverflow="overflow"/>
                </a:tc>
                <a:tc>
                  <a:txBody>
                    <a:bodyPr/>
                    <a:lstStyle/>
                    <a:p>
                      <a:pPr>
                        <a:lnSpc>
                          <a:spcPct val="100000"/>
                        </a:lnSpc>
                        <a:spcBef>
                          <a:spcPts val="0"/>
                        </a:spcBef>
                        <a:spcAft>
                          <a:spcPts val="0"/>
                        </a:spcAft>
                      </a:pPr>
                      <a:r>
                        <a:rPr lang="zh-CN" altLang="en-US" sz="2000" b="0" dirty="0" smtClean="0">
                          <a:solidFill>
                            <a:srgbClr val="002060"/>
                          </a:solidFill>
                          <a:latin typeface="微软雅黑" pitchFamily="34" charset="-122"/>
                          <a:ea typeface="微软雅黑" pitchFamily="34" charset="-122"/>
                        </a:rPr>
                        <a:t> </a:t>
                      </a:r>
                      <a:r>
                        <a:rPr lang="en-US" altLang="zh-CN" sz="2000" b="0" dirty="0" smtClean="0">
                          <a:solidFill>
                            <a:srgbClr val="002060"/>
                          </a:solidFill>
                          <a:latin typeface="微软雅黑" pitchFamily="34" charset="-122"/>
                          <a:ea typeface="微软雅黑" pitchFamily="34" charset="-122"/>
                        </a:rPr>
                        <a:t>2017/11/24</a:t>
                      </a:r>
                      <a:r>
                        <a:rPr lang="en-US" altLang="zh-CN" sz="2000" b="0" baseline="0" dirty="0" smtClean="0">
                          <a:solidFill>
                            <a:srgbClr val="002060"/>
                          </a:solidFill>
                          <a:latin typeface="微软雅黑" pitchFamily="34" charset="-122"/>
                          <a:ea typeface="微软雅黑" pitchFamily="34" charset="-122"/>
                        </a:rPr>
                        <a:t>   </a:t>
                      </a:r>
                      <a:r>
                        <a:rPr lang="zh-CN" altLang="en-US" sz="2000" b="0" dirty="0" smtClean="0">
                          <a:solidFill>
                            <a:srgbClr val="002060"/>
                          </a:solidFill>
                          <a:latin typeface="微软雅黑" pitchFamily="34" charset="-122"/>
                          <a:ea typeface="微软雅黑" pitchFamily="34" charset="-122"/>
                        </a:rPr>
                        <a:t>进行工艺测试</a:t>
                      </a:r>
                      <a:endParaRPr lang="zh-CN" altLang="en-US" sz="2000" b="0" dirty="0">
                        <a:solidFill>
                          <a:srgbClr val="002060"/>
                        </a:solidFill>
                        <a:latin typeface="微软雅黑" pitchFamily="34" charset="-122"/>
                        <a:ea typeface="微软雅黑" pitchFamily="34" charset="-122"/>
                      </a:endParaRPr>
                    </a:p>
                  </a:txBody>
                  <a:tcPr marL="121920" marR="121920"/>
                </a:tc>
              </a:tr>
              <a:tr h="484230">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B3</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 低温冷却单色器</a:t>
                      </a:r>
                    </a:p>
                  </a:txBody>
                  <a:tcPr marL="6707" marR="6707" marT="5030" marB="0" anchor="ctr" horzOverflow="overflow"/>
                </a:tc>
                <a:tc>
                  <a:txBody>
                    <a:bodyPr/>
                    <a:lstStyle/>
                    <a:p>
                      <a:pPr>
                        <a:lnSpc>
                          <a:spcPct val="100000"/>
                        </a:lnSpc>
                        <a:spcBef>
                          <a:spcPts val="0"/>
                        </a:spcBef>
                        <a:spcAft>
                          <a:spcPts val="0"/>
                        </a:spcAft>
                      </a:pPr>
                      <a:r>
                        <a:rPr lang="zh-CN" altLang="en-US" sz="2000" b="0" dirty="0" smtClean="0">
                          <a:solidFill>
                            <a:srgbClr val="002060"/>
                          </a:solidFill>
                          <a:latin typeface="微软雅黑" pitchFamily="34" charset="-122"/>
                          <a:ea typeface="微软雅黑" pitchFamily="34" charset="-122"/>
                        </a:rPr>
                        <a:t> </a:t>
                      </a:r>
                      <a:r>
                        <a:rPr lang="en-US" altLang="zh-CN" sz="2000" b="0" dirty="0" smtClean="0">
                          <a:solidFill>
                            <a:srgbClr val="002060"/>
                          </a:solidFill>
                          <a:latin typeface="微软雅黑" pitchFamily="34" charset="-122"/>
                          <a:ea typeface="微软雅黑" pitchFamily="34" charset="-122"/>
                        </a:rPr>
                        <a:t>2017/11/24   </a:t>
                      </a:r>
                      <a:r>
                        <a:rPr lang="zh-CN" altLang="en-US" sz="2000" b="0" dirty="0" smtClean="0">
                          <a:solidFill>
                            <a:srgbClr val="002060"/>
                          </a:solidFill>
                          <a:latin typeface="微软雅黑" pitchFamily="34" charset="-122"/>
                          <a:ea typeface="微软雅黑" pitchFamily="34" charset="-122"/>
                        </a:rPr>
                        <a:t>进行工艺测试</a:t>
                      </a:r>
                      <a:endParaRPr lang="zh-CN" altLang="en-US" sz="2000" b="0" dirty="0">
                        <a:solidFill>
                          <a:srgbClr val="002060"/>
                        </a:solidFill>
                        <a:latin typeface="微软雅黑" pitchFamily="34" charset="-122"/>
                        <a:ea typeface="微软雅黑" pitchFamily="34" charset="-122"/>
                      </a:endParaRPr>
                    </a:p>
                  </a:txBody>
                  <a:tcPr marL="121920" marR="121920"/>
                </a:tc>
              </a:tr>
              <a:tr h="818483">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B4</a:t>
                      </a:r>
                      <a:endParaRPr lang="zh-CN" altLang="en-US" sz="2000" b="0" dirty="0">
                        <a:solidFill>
                          <a:srgbClr val="002060"/>
                        </a:solidFill>
                        <a:latin typeface="微软雅黑" pitchFamily="34" charset="-122"/>
                        <a:ea typeface="微软雅黑" pitchFamily="34" charset="-122"/>
                      </a:endParaRPr>
                    </a:p>
                  </a:txBody>
                  <a:tcPr marL="121920" marR="121920" anchor="ct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 高面形精度光学元件压弯与检测</a:t>
                      </a:r>
                    </a:p>
                  </a:txBody>
                  <a:tcPr marL="6707" marR="6707" marT="5030" marB="0" anchor="ctr" horzOverflow="overflow"/>
                </a:tc>
                <a:tc>
                  <a:txBody>
                    <a:bodyPr/>
                    <a:lstStyle/>
                    <a:p>
                      <a:pPr>
                        <a:lnSpc>
                          <a:spcPct val="100000"/>
                        </a:lnSpc>
                        <a:spcBef>
                          <a:spcPts val="0"/>
                        </a:spcBef>
                        <a:spcAft>
                          <a:spcPts val="0"/>
                        </a:spcAft>
                      </a:pPr>
                      <a:r>
                        <a:rPr lang="en-US" altLang="zh-CN" sz="2000" b="0" dirty="0" smtClean="0">
                          <a:solidFill>
                            <a:srgbClr val="002060"/>
                          </a:solidFill>
                          <a:latin typeface="微软雅黑" pitchFamily="34" charset="-122"/>
                          <a:ea typeface="微软雅黑" pitchFamily="34" charset="-122"/>
                        </a:rPr>
                        <a:t> 2017/12/15 LTP </a:t>
                      </a:r>
                      <a:r>
                        <a:rPr lang="zh-CN" altLang="en-US" sz="2000" b="0" dirty="0" smtClean="0">
                          <a:solidFill>
                            <a:srgbClr val="002060"/>
                          </a:solidFill>
                          <a:latin typeface="微软雅黑" pitchFamily="34" charset="-122"/>
                          <a:ea typeface="微软雅黑" pitchFamily="34" charset="-122"/>
                        </a:rPr>
                        <a:t>进行工艺测试</a:t>
                      </a:r>
                      <a:endParaRPr lang="en-US" altLang="zh-CN" sz="2000" b="0" dirty="0" smtClean="0">
                        <a:solidFill>
                          <a:srgbClr val="002060"/>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0" dirty="0" smtClean="0">
                          <a:solidFill>
                            <a:srgbClr val="002060"/>
                          </a:solidFill>
                          <a:latin typeface="微软雅黑" pitchFamily="34" charset="-122"/>
                          <a:ea typeface="微软雅黑" pitchFamily="34" charset="-122"/>
                        </a:rPr>
                        <a:t> 2018/03/15 </a:t>
                      </a:r>
                      <a:r>
                        <a:rPr lang="zh-CN" altLang="en-US" sz="2000" b="0" dirty="0" smtClean="0">
                          <a:solidFill>
                            <a:srgbClr val="002060"/>
                          </a:solidFill>
                          <a:latin typeface="微软雅黑" pitchFamily="34" charset="-122"/>
                          <a:ea typeface="微软雅黑" pitchFamily="34" charset="-122"/>
                        </a:rPr>
                        <a:t>压弯机构</a:t>
                      </a:r>
                      <a:r>
                        <a:rPr lang="zh-CN" altLang="en-US" sz="2000" b="0" baseline="0" dirty="0" smtClean="0">
                          <a:solidFill>
                            <a:srgbClr val="002060"/>
                          </a:solidFill>
                          <a:latin typeface="微软雅黑" pitchFamily="34" charset="-122"/>
                          <a:ea typeface="微软雅黑" pitchFamily="34" charset="-122"/>
                        </a:rPr>
                        <a:t> </a:t>
                      </a:r>
                      <a:r>
                        <a:rPr lang="zh-CN" altLang="en-US" sz="2000" b="0" dirty="0" smtClean="0">
                          <a:solidFill>
                            <a:srgbClr val="002060"/>
                          </a:solidFill>
                          <a:latin typeface="微软雅黑" pitchFamily="34" charset="-122"/>
                          <a:ea typeface="微软雅黑" pitchFamily="34" charset="-122"/>
                        </a:rPr>
                        <a:t>进行工艺测试</a:t>
                      </a:r>
                      <a:endParaRPr lang="en-US" altLang="zh-CN" sz="2000" b="0" dirty="0" smtClean="0">
                        <a:solidFill>
                          <a:srgbClr val="002060"/>
                        </a:solidFill>
                        <a:latin typeface="微软雅黑" pitchFamily="34" charset="-122"/>
                        <a:ea typeface="微软雅黑" pitchFamily="34" charset="-122"/>
                      </a:endParaRPr>
                    </a:p>
                  </a:txBody>
                  <a:tcPr marL="121920" marR="121920"/>
                </a:tc>
              </a:tr>
              <a:tr h="481674">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B5</a:t>
                      </a:r>
                      <a:r>
                        <a:rPr lang="en-US" altLang="zh-CN" sz="2000" b="0" baseline="0" dirty="0" smtClean="0">
                          <a:solidFill>
                            <a:srgbClr val="002060"/>
                          </a:solidFill>
                          <a:latin typeface="微软雅黑" pitchFamily="34" charset="-122"/>
                          <a:ea typeface="微软雅黑" pitchFamily="34" charset="-122"/>
                        </a:rPr>
                        <a:t> </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rPr>
                        <a:t> </a:t>
                      </a: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微纳聚焦光学元件</a:t>
                      </a:r>
                    </a:p>
                  </a:txBody>
                  <a:tcPr marL="6707" marR="6707" marT="5030" marB="0" anchor="ctr" horzOverflow="overflow"/>
                </a:tc>
                <a:tc>
                  <a:txBody>
                    <a:bodyPr/>
                    <a:lstStyle/>
                    <a:p>
                      <a:pPr>
                        <a:lnSpc>
                          <a:spcPct val="100000"/>
                        </a:lnSpc>
                        <a:spcBef>
                          <a:spcPts val="0"/>
                        </a:spcBef>
                        <a:spcAft>
                          <a:spcPts val="0"/>
                        </a:spcAft>
                      </a:pPr>
                      <a:r>
                        <a:rPr lang="zh-CN" altLang="en-US" sz="2000" b="0" dirty="0" smtClean="0">
                          <a:solidFill>
                            <a:srgbClr val="3333FF"/>
                          </a:solidFill>
                          <a:latin typeface="微软雅黑" pitchFamily="34" charset="-122"/>
                          <a:ea typeface="微软雅黑" pitchFamily="34" charset="-122"/>
                        </a:rPr>
                        <a:t> </a:t>
                      </a:r>
                      <a:r>
                        <a:rPr lang="en-US" altLang="zh-CN" sz="2000" b="0" kern="1200" dirty="0" smtClean="0">
                          <a:solidFill>
                            <a:srgbClr val="002060"/>
                          </a:solidFill>
                          <a:latin typeface="微软雅黑" pitchFamily="34" charset="-122"/>
                          <a:ea typeface="微软雅黑" pitchFamily="34" charset="-122"/>
                          <a:cs typeface="+mn-cs"/>
                        </a:rPr>
                        <a:t>2018/05/24</a:t>
                      </a:r>
                      <a:r>
                        <a:rPr lang="zh-CN" altLang="en-US" sz="2000" b="0" kern="1200" dirty="0" smtClean="0">
                          <a:solidFill>
                            <a:srgbClr val="002060"/>
                          </a:solidFill>
                          <a:latin typeface="微软雅黑" pitchFamily="34" charset="-122"/>
                          <a:ea typeface="微软雅黑" pitchFamily="34" charset="-122"/>
                          <a:cs typeface="+mn-cs"/>
                        </a:rPr>
                        <a:t> 进行工艺测试</a:t>
                      </a:r>
                      <a:endParaRPr lang="en-US" altLang="zh-CN" sz="2000" b="0" kern="1200" dirty="0" smtClean="0">
                        <a:solidFill>
                          <a:srgbClr val="002060"/>
                        </a:solidFill>
                        <a:latin typeface="微软雅黑" pitchFamily="34" charset="-122"/>
                        <a:ea typeface="微软雅黑" pitchFamily="34" charset="-122"/>
                        <a:cs typeface="+mn-cs"/>
                      </a:endParaRPr>
                    </a:p>
                  </a:txBody>
                  <a:tcPr marL="121920" marR="121920"/>
                </a:tc>
              </a:tr>
              <a:tr h="484230">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B6</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 纳米定位与扫描装置</a:t>
                      </a:r>
                    </a:p>
                  </a:txBody>
                  <a:tcPr marL="6707" marR="6707" marT="5030" marB="0" anchor="ctr" horzOverflow="overflow"/>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b="0" dirty="0" smtClean="0">
                          <a:solidFill>
                            <a:srgbClr val="002060"/>
                          </a:solidFill>
                          <a:latin typeface="微软雅黑" pitchFamily="34" charset="-122"/>
                          <a:ea typeface="微软雅黑" pitchFamily="34" charset="-122"/>
                        </a:rPr>
                        <a:t> 2018/03/15 </a:t>
                      </a:r>
                      <a:r>
                        <a:rPr lang="zh-CN" altLang="en-US" sz="2000" b="0" dirty="0" smtClean="0">
                          <a:solidFill>
                            <a:srgbClr val="002060"/>
                          </a:solidFill>
                          <a:latin typeface="微软雅黑" pitchFamily="34" charset="-122"/>
                          <a:ea typeface="微软雅黑" pitchFamily="34" charset="-122"/>
                        </a:rPr>
                        <a:t>进行工艺测试</a:t>
                      </a:r>
                      <a:endParaRPr lang="en-US" altLang="zh-CN" sz="2000" b="0" dirty="0" smtClean="0">
                        <a:solidFill>
                          <a:srgbClr val="002060"/>
                        </a:solidFill>
                        <a:latin typeface="微软雅黑" pitchFamily="34" charset="-122"/>
                        <a:ea typeface="微软雅黑" pitchFamily="34" charset="-122"/>
                      </a:endParaRPr>
                    </a:p>
                  </a:txBody>
                  <a:tcPr marL="121920" marR="121920"/>
                </a:tc>
              </a:tr>
              <a:tr h="484230">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B7</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002060"/>
                          </a:solidFill>
                          <a:effectLst/>
                          <a:latin typeface="微软雅黑" pitchFamily="34" charset="-122"/>
                          <a:ea typeface="微软雅黑" pitchFamily="34" charset="-122"/>
                        </a:rPr>
                        <a:t> X</a:t>
                      </a: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rPr>
                        <a:t>射线时间分辨系统</a:t>
                      </a:r>
                    </a:p>
                  </a:txBody>
                  <a:tcPr marL="6707" marR="6707" marT="5030" marB="0" anchor="ctr" horzOverflow="overflow"/>
                </a:tc>
                <a:tc>
                  <a:txBody>
                    <a:bodyPr/>
                    <a:lstStyle/>
                    <a:p>
                      <a:pPr>
                        <a:lnSpc>
                          <a:spcPct val="100000"/>
                        </a:lnSpc>
                        <a:spcBef>
                          <a:spcPts val="0"/>
                        </a:spcBef>
                        <a:spcAft>
                          <a:spcPts val="0"/>
                        </a:spcAft>
                      </a:pPr>
                      <a:r>
                        <a:rPr lang="zh-CN" altLang="en-US" sz="2000" b="0" dirty="0" smtClean="0">
                          <a:solidFill>
                            <a:srgbClr val="002060"/>
                          </a:solidFill>
                          <a:latin typeface="微软雅黑" pitchFamily="34" charset="-122"/>
                          <a:ea typeface="微软雅黑" pitchFamily="34" charset="-122"/>
                        </a:rPr>
                        <a:t> </a:t>
                      </a:r>
                      <a:r>
                        <a:rPr lang="en-US" altLang="zh-CN" sz="2000" b="0" dirty="0" smtClean="0">
                          <a:solidFill>
                            <a:srgbClr val="002060"/>
                          </a:solidFill>
                          <a:latin typeface="微软雅黑" pitchFamily="34" charset="-122"/>
                          <a:ea typeface="微软雅黑" pitchFamily="34" charset="-122"/>
                        </a:rPr>
                        <a:t>2017/11/24 </a:t>
                      </a:r>
                      <a:r>
                        <a:rPr lang="zh-CN" altLang="en-US" sz="2000" b="0" dirty="0" smtClean="0">
                          <a:solidFill>
                            <a:srgbClr val="002060"/>
                          </a:solidFill>
                          <a:latin typeface="微软雅黑" pitchFamily="34" charset="-122"/>
                          <a:ea typeface="微软雅黑" pitchFamily="34" charset="-122"/>
                        </a:rPr>
                        <a:t>进行工艺测试</a:t>
                      </a:r>
                      <a:endParaRPr lang="zh-CN" altLang="en-US" sz="2000" b="0" dirty="0">
                        <a:solidFill>
                          <a:srgbClr val="002060"/>
                        </a:solidFill>
                        <a:latin typeface="微软雅黑" pitchFamily="34" charset="-122"/>
                        <a:ea typeface="微软雅黑" pitchFamily="34" charset="-122"/>
                      </a:endParaRPr>
                    </a:p>
                  </a:txBody>
                  <a:tcPr marL="121920" marR="121920"/>
                </a:tc>
              </a:tr>
              <a:tr h="484230">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B8</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002060"/>
                          </a:solidFill>
                          <a:effectLst/>
                          <a:latin typeface="微软雅黑" pitchFamily="34" charset="-122"/>
                          <a:ea typeface="微软雅黑" pitchFamily="34" charset="-122"/>
                          <a:cs typeface="Times New Roman" pitchFamily="18" charset="0"/>
                        </a:rPr>
                        <a:t> X</a:t>
                      </a:r>
                      <a:r>
                        <a:rPr kumimoji="0" lang="zh-CN" altLang="en-US" sz="2000" b="0" i="0" u="none" strike="noStrike" cap="none" normalizeH="0" baseline="0" dirty="0" smtClean="0">
                          <a:ln>
                            <a:noFill/>
                          </a:ln>
                          <a:solidFill>
                            <a:srgbClr val="002060"/>
                          </a:solidFill>
                          <a:effectLst/>
                          <a:latin typeface="微软雅黑" pitchFamily="34" charset="-122"/>
                          <a:ea typeface="微软雅黑" pitchFamily="34" charset="-122"/>
                          <a:cs typeface="Times New Roman" pitchFamily="18" charset="0"/>
                        </a:rPr>
                        <a:t>射线二维像素阵列探测器</a:t>
                      </a:r>
                    </a:p>
                  </a:txBody>
                  <a:tcPr marL="6707" marR="6707" marT="5030" marB="0" anchor="ctr" horzOverflow="overflow"/>
                </a:tc>
                <a:tc>
                  <a:txBody>
                    <a:bodyPr/>
                    <a:lstStyle/>
                    <a:p>
                      <a:pPr>
                        <a:lnSpc>
                          <a:spcPct val="100000"/>
                        </a:lnSpc>
                        <a:spcBef>
                          <a:spcPts val="0"/>
                        </a:spcBef>
                        <a:spcAft>
                          <a:spcPts val="0"/>
                        </a:spcAft>
                      </a:pPr>
                      <a:r>
                        <a:rPr lang="en-US" altLang="zh-CN" sz="2000" b="0" dirty="0" smtClean="0">
                          <a:solidFill>
                            <a:srgbClr val="002060"/>
                          </a:solidFill>
                          <a:latin typeface="微软雅黑" pitchFamily="34" charset="-122"/>
                          <a:ea typeface="微软雅黑" pitchFamily="34" charset="-122"/>
                        </a:rPr>
                        <a:t> 2017/11/24 </a:t>
                      </a:r>
                      <a:r>
                        <a:rPr lang="zh-CN" altLang="en-US" sz="2000" b="0" dirty="0" smtClean="0">
                          <a:solidFill>
                            <a:srgbClr val="002060"/>
                          </a:solidFill>
                          <a:latin typeface="微软雅黑" pitchFamily="34" charset="-122"/>
                          <a:ea typeface="微软雅黑" pitchFamily="34" charset="-122"/>
                        </a:rPr>
                        <a:t>进行工艺测试</a:t>
                      </a:r>
                      <a:endParaRPr lang="zh-CN" altLang="en-US" sz="2000" b="0" dirty="0">
                        <a:solidFill>
                          <a:srgbClr val="002060"/>
                        </a:solidFill>
                        <a:latin typeface="微软雅黑" pitchFamily="34" charset="-122"/>
                        <a:ea typeface="微软雅黑" pitchFamily="34" charset="-122"/>
                      </a:endParaRPr>
                    </a:p>
                  </a:txBody>
                  <a:tcPr marL="121920" marR="121920"/>
                </a:tc>
              </a:tr>
              <a:tr h="484230">
                <a:tc>
                  <a:txBody>
                    <a:bodyPr/>
                    <a:lstStyle/>
                    <a:p>
                      <a:pPr>
                        <a:lnSpc>
                          <a:spcPct val="150000"/>
                        </a:lnSpc>
                      </a:pPr>
                      <a:r>
                        <a:rPr lang="en-US" altLang="zh-CN" sz="2000" b="0" dirty="0" smtClean="0">
                          <a:solidFill>
                            <a:srgbClr val="002060"/>
                          </a:solidFill>
                          <a:latin typeface="微软雅黑" pitchFamily="34" charset="-122"/>
                          <a:ea typeface="微软雅黑" pitchFamily="34" charset="-122"/>
                        </a:rPr>
                        <a:t>B9</a:t>
                      </a:r>
                      <a:endParaRPr lang="zh-CN" altLang="en-US" sz="2000" b="0" dirty="0">
                        <a:solidFill>
                          <a:srgbClr val="002060"/>
                        </a:solidFill>
                        <a:latin typeface="微软雅黑" pitchFamily="34" charset="-122"/>
                        <a:ea typeface="微软雅黑" pitchFamily="34" charset="-122"/>
                      </a:endParaRPr>
                    </a:p>
                  </a:txBody>
                  <a:tcPr marL="121920" marR="121920"/>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zh-CN" altLang="en-US" sz="2000" b="0" dirty="0" smtClean="0">
                          <a:solidFill>
                            <a:srgbClr val="002060"/>
                          </a:solidFill>
                          <a:latin typeface="微软雅黑" pitchFamily="34" charset="-122"/>
                          <a:ea typeface="微软雅黑" pitchFamily="34" charset="-122"/>
                        </a:rPr>
                        <a:t> 快速加载原位衍射系统</a:t>
                      </a:r>
                    </a:p>
                  </a:txBody>
                  <a:tcPr marL="6707" marR="6707" marT="5030" marB="0" anchor="ctr" horzOverflow="overflow"/>
                </a:tc>
                <a:tc>
                  <a:txBody>
                    <a:bodyPr/>
                    <a:lstStyle/>
                    <a:p>
                      <a:pPr>
                        <a:lnSpc>
                          <a:spcPct val="100000"/>
                        </a:lnSpc>
                        <a:spcBef>
                          <a:spcPts val="0"/>
                        </a:spcBef>
                        <a:spcAft>
                          <a:spcPts val="0"/>
                        </a:spcAft>
                      </a:pPr>
                      <a:r>
                        <a:rPr lang="en-US" altLang="zh-CN" sz="2000" b="0" dirty="0" smtClean="0">
                          <a:solidFill>
                            <a:srgbClr val="002060"/>
                          </a:solidFill>
                          <a:latin typeface="微软雅黑" pitchFamily="34" charset="-122"/>
                          <a:ea typeface="微软雅黑" pitchFamily="34" charset="-122"/>
                        </a:rPr>
                        <a:t> 2017/05/26/ </a:t>
                      </a:r>
                      <a:r>
                        <a:rPr lang="zh-CN" altLang="en-US" sz="2000" b="0" dirty="0" smtClean="0">
                          <a:solidFill>
                            <a:srgbClr val="002060"/>
                          </a:solidFill>
                          <a:latin typeface="微软雅黑" pitchFamily="34" charset="-122"/>
                          <a:ea typeface="微软雅黑" pitchFamily="34" charset="-122"/>
                        </a:rPr>
                        <a:t>进行工艺测试</a:t>
                      </a:r>
                      <a:endParaRPr lang="zh-CN" altLang="en-US" sz="2000" b="0" dirty="0">
                        <a:solidFill>
                          <a:srgbClr val="002060"/>
                        </a:solidFill>
                        <a:latin typeface="微软雅黑" pitchFamily="34" charset="-122"/>
                        <a:ea typeface="微软雅黑" pitchFamily="34" charset="-122"/>
                      </a:endParaRPr>
                    </a:p>
                  </a:txBody>
                  <a:tcPr marL="121920" marR="121920"/>
                </a:tc>
              </a:tr>
            </a:tbl>
          </a:graphicData>
        </a:graphic>
      </p:graphicFrame>
      <p:sp>
        <p:nvSpPr>
          <p:cNvPr id="28720" name="矩形 1"/>
          <p:cNvSpPr>
            <a:spLocks noChangeArrowheads="1"/>
          </p:cNvSpPr>
          <p:nvPr/>
        </p:nvSpPr>
        <p:spPr bwMode="auto">
          <a:xfrm>
            <a:off x="3088449" y="78917"/>
            <a:ext cx="5929828" cy="584775"/>
          </a:xfrm>
          <a:prstGeom prst="rect">
            <a:avLst/>
          </a:prstGeom>
          <a:noFill/>
          <a:ln w="9525">
            <a:noFill/>
            <a:miter lim="800000"/>
            <a:headEnd/>
            <a:tailEnd/>
          </a:ln>
        </p:spPr>
        <p:txBody>
          <a:bodyPr wrap="none">
            <a:spAutoFit/>
          </a:bodyPr>
          <a:lstStyle/>
          <a:p>
            <a:r>
              <a:rPr lang="zh-CN" altLang="en-US" sz="3200" b="1" smtClean="0">
                <a:solidFill>
                  <a:srgbClr val="FF0000"/>
                </a:solidFill>
                <a:latin typeface="微软雅黑" pitchFamily="34" charset="-122"/>
                <a:ea typeface="微软雅黑" pitchFamily="34" charset="-122"/>
              </a:rPr>
              <a:t>光束线</a:t>
            </a:r>
            <a:r>
              <a:rPr lang="zh-CN" altLang="en-US" sz="3200" b="1" dirty="0">
                <a:solidFill>
                  <a:srgbClr val="FF0000"/>
                </a:solidFill>
                <a:latin typeface="微软雅黑" pitchFamily="34" charset="-122"/>
                <a:ea typeface="微软雅黑" pitchFamily="34" charset="-122"/>
              </a:rPr>
              <a:t>站分总体各系统进展情况</a:t>
            </a:r>
          </a:p>
        </p:txBody>
      </p:sp>
    </p:spTree>
    <p:extLst>
      <p:ext uri="{BB962C8B-B14F-4D97-AF65-F5344CB8AC3E}">
        <p14:creationId xmlns:p14="http://schemas.microsoft.com/office/powerpoint/2010/main" val="8440369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1"/>
          <p:cNvSpPr>
            <a:spLocks noChangeArrowheads="1"/>
          </p:cNvSpPr>
          <p:nvPr/>
        </p:nvSpPr>
        <p:spPr bwMode="auto">
          <a:xfrm>
            <a:off x="328085" y="2997201"/>
            <a:ext cx="4987263" cy="461665"/>
          </a:xfrm>
          <a:prstGeom prst="rect">
            <a:avLst/>
          </a:prstGeom>
          <a:noFill/>
          <a:ln w="9525">
            <a:noFill/>
            <a:miter lim="800000"/>
            <a:headEnd/>
            <a:tailEnd/>
          </a:ln>
        </p:spPr>
        <p:txBody>
          <a:bodyPr wrap="none">
            <a:spAutoFit/>
          </a:bodyPr>
          <a:lstStyle/>
          <a:p>
            <a:r>
              <a:rPr lang="en-US" altLang="zh-CN" sz="2400" b="1" dirty="0">
                <a:solidFill>
                  <a:srgbClr val="FF0000"/>
                </a:solidFill>
              </a:rPr>
              <a:t>2017</a:t>
            </a:r>
            <a:r>
              <a:rPr lang="zh-CN" altLang="en-US" sz="2400" b="1" dirty="0">
                <a:solidFill>
                  <a:srgbClr val="FF0000"/>
                </a:solidFill>
              </a:rPr>
              <a:t>年</a:t>
            </a:r>
            <a:r>
              <a:rPr lang="en-US" altLang="zh-CN" sz="2400" b="1" dirty="0">
                <a:solidFill>
                  <a:srgbClr val="FF0000"/>
                </a:solidFill>
              </a:rPr>
              <a:t>11</a:t>
            </a:r>
            <a:r>
              <a:rPr lang="zh-CN" altLang="en-US" sz="2400" b="1" dirty="0">
                <a:solidFill>
                  <a:srgbClr val="FF0000"/>
                </a:solidFill>
              </a:rPr>
              <a:t>月</a:t>
            </a:r>
            <a:r>
              <a:rPr lang="en-US" altLang="zh-CN" sz="2400" b="1" dirty="0" smtClean="0">
                <a:solidFill>
                  <a:srgbClr val="FF0000"/>
                </a:solidFill>
              </a:rPr>
              <a:t>21-23</a:t>
            </a:r>
            <a:r>
              <a:rPr lang="zh-CN" altLang="en-US" sz="2400" b="1" dirty="0">
                <a:solidFill>
                  <a:srgbClr val="FF0000"/>
                </a:solidFill>
              </a:rPr>
              <a:t>日进行了工艺测试</a:t>
            </a:r>
          </a:p>
        </p:txBody>
      </p:sp>
      <p:sp>
        <p:nvSpPr>
          <p:cNvPr id="29699" name="标题 1"/>
          <p:cNvSpPr>
            <a:spLocks noGrp="1"/>
          </p:cNvSpPr>
          <p:nvPr>
            <p:ph type="title"/>
          </p:nvPr>
        </p:nvSpPr>
        <p:spPr>
          <a:xfrm>
            <a:off x="3413596" y="95537"/>
            <a:ext cx="5416549" cy="504825"/>
          </a:xfrm>
          <a:solidFill>
            <a:srgbClr val="FFFF00"/>
          </a:solidFill>
        </p:spPr>
        <p:txBody>
          <a:bodyPr>
            <a:normAutofit/>
          </a:bodyPr>
          <a:lstStyle/>
          <a:p>
            <a:pPr algn="ctr"/>
            <a:r>
              <a:rPr lang="en-US" altLang="zh-CN" sz="2800" b="1" smtClean="0">
                <a:solidFill>
                  <a:srgbClr val="FF0000"/>
                </a:solidFill>
                <a:cs typeface="Times New Roman" pitchFamily="18" charset="0"/>
              </a:rPr>
              <a:t>B1- </a:t>
            </a:r>
            <a:r>
              <a:rPr lang="zh-CN" altLang="en-US" sz="2800" b="1" smtClean="0">
                <a:solidFill>
                  <a:srgbClr val="FF0000"/>
                </a:solidFill>
                <a:cs typeface="Times New Roman" pitchFamily="18" charset="0"/>
              </a:rPr>
              <a:t>高能</a:t>
            </a:r>
            <a:r>
              <a:rPr lang="en-US" altLang="zh-CN" sz="2800" b="1" smtClean="0">
                <a:solidFill>
                  <a:srgbClr val="FF0000"/>
                </a:solidFill>
                <a:cs typeface="Times New Roman" pitchFamily="18" charset="0"/>
              </a:rPr>
              <a:t>X</a:t>
            </a:r>
            <a:r>
              <a:rPr lang="zh-CN" altLang="en-US" sz="2800" b="1" smtClean="0">
                <a:solidFill>
                  <a:srgbClr val="FF0000"/>
                </a:solidFill>
                <a:cs typeface="Times New Roman" pitchFamily="18" charset="0"/>
              </a:rPr>
              <a:t>射线单色器系统</a:t>
            </a:r>
          </a:p>
        </p:txBody>
      </p:sp>
      <p:grpSp>
        <p:nvGrpSpPr>
          <p:cNvPr id="2" name="组合 2"/>
          <p:cNvGrpSpPr>
            <a:grpSpLocks/>
          </p:cNvGrpSpPr>
          <p:nvPr/>
        </p:nvGrpSpPr>
        <p:grpSpPr bwMode="auto">
          <a:xfrm>
            <a:off x="476251" y="808038"/>
            <a:ext cx="9023349" cy="2089150"/>
            <a:chOff x="971600" y="1412776"/>
            <a:chExt cx="7344816" cy="2448272"/>
          </a:xfrm>
        </p:grpSpPr>
        <p:pic>
          <p:nvPicPr>
            <p:cNvPr id="29704" name="图片 4"/>
            <p:cNvPicPr>
              <a:picLocks noChangeAspect="1"/>
            </p:cNvPicPr>
            <p:nvPr/>
          </p:nvPicPr>
          <p:blipFill>
            <a:blip r:embed="rId2" cstate="print"/>
            <a:srcRect/>
            <a:stretch>
              <a:fillRect/>
            </a:stretch>
          </p:blipFill>
          <p:spPr bwMode="auto">
            <a:xfrm>
              <a:off x="983140" y="1418769"/>
              <a:ext cx="3657600" cy="2442279"/>
            </a:xfrm>
            <a:prstGeom prst="rect">
              <a:avLst/>
            </a:prstGeom>
            <a:noFill/>
            <a:ln w="9525">
              <a:noFill/>
              <a:miter lim="800000"/>
              <a:headEnd/>
              <a:tailEnd/>
            </a:ln>
          </p:spPr>
        </p:pic>
        <p:pic>
          <p:nvPicPr>
            <p:cNvPr id="29705" name="图片 6"/>
            <p:cNvPicPr>
              <a:picLocks noChangeAspect="1"/>
            </p:cNvPicPr>
            <p:nvPr/>
          </p:nvPicPr>
          <p:blipFill>
            <a:blip r:embed="rId3" cstate="print"/>
            <a:srcRect/>
            <a:stretch>
              <a:fillRect/>
            </a:stretch>
          </p:blipFill>
          <p:spPr bwMode="auto">
            <a:xfrm>
              <a:off x="4658816" y="1418769"/>
              <a:ext cx="3657600" cy="2442279"/>
            </a:xfrm>
            <a:prstGeom prst="rect">
              <a:avLst/>
            </a:prstGeom>
            <a:noFill/>
            <a:ln w="9525">
              <a:noFill/>
              <a:miter lim="800000"/>
              <a:headEnd/>
              <a:tailEnd/>
            </a:ln>
          </p:spPr>
        </p:pic>
        <p:sp>
          <p:nvSpPr>
            <p:cNvPr id="29706" name="文本框 15"/>
            <p:cNvSpPr txBox="1">
              <a:spLocks noChangeArrowheads="1"/>
            </p:cNvSpPr>
            <p:nvPr/>
          </p:nvSpPr>
          <p:spPr bwMode="auto">
            <a:xfrm>
              <a:off x="971600" y="1412776"/>
              <a:ext cx="1584176" cy="360842"/>
            </a:xfrm>
            <a:prstGeom prst="rect">
              <a:avLst/>
            </a:prstGeom>
            <a:noFill/>
            <a:ln w="9525">
              <a:noFill/>
              <a:miter lim="800000"/>
              <a:headEnd/>
              <a:tailEnd/>
            </a:ln>
          </p:spPr>
          <p:txBody>
            <a:bodyPr>
              <a:spAutoFit/>
            </a:bodyPr>
            <a:lstStyle/>
            <a:p>
              <a:r>
                <a:rPr lang="zh-CN" altLang="en-US" sz="1400" b="1">
                  <a:solidFill>
                    <a:srgbClr val="FF0000"/>
                  </a:solidFill>
                  <a:latin typeface="黑体" pitchFamily="49" charset="-122"/>
                  <a:ea typeface="黑体" pitchFamily="49" charset="-122"/>
                </a:rPr>
                <a:t>一晶（腔体）</a:t>
              </a:r>
            </a:p>
          </p:txBody>
        </p:sp>
        <p:sp>
          <p:nvSpPr>
            <p:cNvPr id="29707" name="文本框 16"/>
            <p:cNvSpPr txBox="1">
              <a:spLocks noChangeArrowheads="1"/>
            </p:cNvSpPr>
            <p:nvPr/>
          </p:nvSpPr>
          <p:spPr bwMode="auto">
            <a:xfrm>
              <a:off x="3922463" y="1412776"/>
              <a:ext cx="442592" cy="360683"/>
            </a:xfrm>
            <a:prstGeom prst="rect">
              <a:avLst/>
            </a:prstGeom>
            <a:noFill/>
            <a:ln w="9525">
              <a:noFill/>
              <a:miter lim="800000"/>
              <a:headEnd/>
              <a:tailEnd/>
            </a:ln>
          </p:spPr>
          <p:txBody>
            <a:bodyPr wrap="none">
              <a:spAutoFit/>
            </a:bodyPr>
            <a:lstStyle/>
            <a:p>
              <a:r>
                <a:rPr lang="zh-CN" altLang="en-US" sz="1400" b="1">
                  <a:solidFill>
                    <a:srgbClr val="FF0000"/>
                  </a:solidFill>
                  <a:latin typeface="黑体" pitchFamily="49" charset="-122"/>
                  <a:ea typeface="黑体" pitchFamily="49" charset="-122"/>
                </a:rPr>
                <a:t>二晶</a:t>
              </a:r>
              <a:endParaRPr lang="en-US" altLang="zh-CN" sz="1400" b="1">
                <a:solidFill>
                  <a:srgbClr val="FF0000"/>
                </a:solidFill>
                <a:latin typeface="黑体" pitchFamily="49" charset="-122"/>
                <a:ea typeface="黑体" pitchFamily="49" charset="-122"/>
              </a:endParaRPr>
            </a:p>
          </p:txBody>
        </p:sp>
        <p:cxnSp>
          <p:nvCxnSpPr>
            <p:cNvPr id="18" name="直接箭头连接符 17"/>
            <p:cNvCxnSpPr/>
            <p:nvPr/>
          </p:nvCxnSpPr>
          <p:spPr>
            <a:xfrm flipH="1">
              <a:off x="3635237" y="1736484"/>
              <a:ext cx="649541" cy="468818"/>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直接箭头连接符 19"/>
            <p:cNvCxnSpPr/>
            <p:nvPr/>
          </p:nvCxnSpPr>
          <p:spPr>
            <a:xfrm>
              <a:off x="1764144" y="1782993"/>
              <a:ext cx="143002" cy="20650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grpSp>
      <p:sp>
        <p:nvSpPr>
          <p:cNvPr id="29701" name="内容占位符 2"/>
          <p:cNvSpPr>
            <a:spLocks noGrp="1"/>
          </p:cNvSpPr>
          <p:nvPr>
            <p:ph idx="1"/>
          </p:nvPr>
        </p:nvSpPr>
        <p:spPr>
          <a:xfrm>
            <a:off x="431800" y="3429001"/>
            <a:ext cx="10176933" cy="1649413"/>
          </a:xfrm>
        </p:spPr>
        <p:txBody>
          <a:bodyPr/>
          <a:lstStyle/>
          <a:p>
            <a:r>
              <a:rPr lang="zh-CN" altLang="en-US" sz="2000" dirty="0" smtClean="0"/>
              <a:t>能量范围：</a:t>
            </a:r>
            <a:r>
              <a:rPr lang="en-US" altLang="zh-CN" sz="2000" dirty="0" smtClean="0"/>
              <a:t>61-83 </a:t>
            </a:r>
            <a:r>
              <a:rPr lang="en-US" altLang="zh-CN" sz="2000" dirty="0" err="1" smtClean="0"/>
              <a:t>keV</a:t>
            </a:r>
            <a:endParaRPr lang="en-US" altLang="zh-CN" sz="2000" dirty="0" smtClean="0"/>
          </a:p>
          <a:p>
            <a:r>
              <a:rPr lang="zh-CN" altLang="en-US" sz="2000" dirty="0" smtClean="0"/>
              <a:t>能量分辨率：</a:t>
            </a:r>
            <a:r>
              <a:rPr lang="el-GR" altLang="zh-CN" sz="2000" dirty="0" smtClean="0"/>
              <a:t>Δ</a:t>
            </a:r>
            <a:r>
              <a:rPr lang="en-US" altLang="zh-CN" sz="2000" i="1" dirty="0" smtClean="0"/>
              <a:t>E</a:t>
            </a:r>
            <a:r>
              <a:rPr lang="en-US" altLang="zh-CN" sz="2000" dirty="0" smtClean="0"/>
              <a:t>/</a:t>
            </a:r>
            <a:r>
              <a:rPr lang="en-US" altLang="zh-CN" sz="2000" i="1" dirty="0" smtClean="0"/>
              <a:t>E</a:t>
            </a:r>
            <a:r>
              <a:rPr lang="zh-CN" altLang="en-US" sz="2000" i="1" dirty="0" smtClean="0"/>
              <a:t> </a:t>
            </a:r>
            <a:r>
              <a:rPr lang="en-US" altLang="zh-CN" sz="2000" dirty="0" smtClean="0"/>
              <a:t>≤</a:t>
            </a:r>
            <a:r>
              <a:rPr lang="zh-CN" altLang="en-US" sz="2000" dirty="0" smtClean="0"/>
              <a:t> </a:t>
            </a:r>
            <a:r>
              <a:rPr lang="en-US" altLang="zh-CN" sz="2000" dirty="0" smtClean="0"/>
              <a:t>2.5x10</a:t>
            </a:r>
            <a:r>
              <a:rPr lang="en-US" altLang="zh-CN" sz="2000" baseline="30000" dirty="0" smtClean="0"/>
              <a:t>-3</a:t>
            </a:r>
            <a:r>
              <a:rPr lang="en-US" altLang="zh-CN" sz="2000" dirty="0" smtClean="0"/>
              <a:t> (@80keV)</a:t>
            </a:r>
          </a:p>
          <a:p>
            <a:r>
              <a:rPr lang="zh-CN" altLang="en-US" sz="2000" dirty="0" smtClean="0"/>
              <a:t>传输效率：≥</a:t>
            </a:r>
            <a:r>
              <a:rPr lang="en-US" altLang="zh-CN" sz="2000" dirty="0" smtClean="0"/>
              <a:t>16%</a:t>
            </a:r>
          </a:p>
          <a:p>
            <a:r>
              <a:rPr lang="zh-CN" altLang="en-US" sz="2000" dirty="0" smtClean="0"/>
              <a:t>光斑尺寸：</a:t>
            </a:r>
            <a:r>
              <a:rPr lang="en-US" altLang="zh-CN" sz="2000" dirty="0" smtClean="0"/>
              <a:t>~0.42mm </a:t>
            </a:r>
            <a:r>
              <a:rPr lang="zh-CN" altLang="en-US" sz="2000" dirty="0" smtClean="0"/>
              <a:t>（水平）</a:t>
            </a:r>
            <a:endParaRPr lang="en-US" altLang="zh-CN" sz="2000" dirty="0" smtClean="0"/>
          </a:p>
        </p:txBody>
      </p:sp>
      <p:sp>
        <p:nvSpPr>
          <p:cNvPr id="29702" name="文本框 26"/>
          <p:cNvSpPr txBox="1">
            <a:spLocks noChangeArrowheads="1"/>
          </p:cNvSpPr>
          <p:nvPr/>
        </p:nvSpPr>
        <p:spPr bwMode="auto">
          <a:xfrm>
            <a:off x="411076" y="5095944"/>
            <a:ext cx="10657417" cy="1208087"/>
          </a:xfrm>
          <a:prstGeom prst="rect">
            <a:avLst/>
          </a:prstGeom>
          <a:noFill/>
          <a:ln w="9525">
            <a:noFill/>
            <a:miter lim="800000"/>
            <a:headEnd/>
            <a:tailEnd/>
          </a:ln>
        </p:spPr>
        <p:txBody>
          <a:bodyPr>
            <a:spAutoFit/>
          </a:bodyPr>
          <a:lstStyle/>
          <a:p>
            <a:pPr marL="342900" indent="-342900">
              <a:lnSpc>
                <a:spcPct val="125000"/>
              </a:lnSpc>
              <a:buFont typeface="Arial" pitchFamily="34" charset="0"/>
              <a:buChar char="•"/>
            </a:pPr>
            <a:r>
              <a:rPr lang="zh-CN" altLang="en-US" sz="2000" b="1" dirty="0">
                <a:solidFill>
                  <a:srgbClr val="FF0000"/>
                </a:solidFill>
                <a:latin typeface="微软雅黑" pitchFamily="34" charset="-122"/>
                <a:ea typeface="微软雅黑" pitchFamily="34" charset="-122"/>
              </a:rPr>
              <a:t>能量分辨率、传输效率和光斑尺寸均达到设计指标</a:t>
            </a:r>
            <a:r>
              <a:rPr lang="zh-CN" altLang="en-US" sz="2000" b="1" dirty="0">
                <a:latin typeface="微软雅黑" pitchFamily="34" charset="-122"/>
                <a:ea typeface="微软雅黑" pitchFamily="34" charset="-122"/>
              </a:rPr>
              <a:t>，</a:t>
            </a:r>
            <a:endParaRPr lang="en-US" altLang="zh-CN" sz="2000" b="1" dirty="0">
              <a:latin typeface="微软雅黑" pitchFamily="34" charset="-122"/>
              <a:ea typeface="微软雅黑" pitchFamily="34" charset="-122"/>
            </a:endParaRPr>
          </a:p>
          <a:p>
            <a:pPr marL="342900" indent="-342900">
              <a:lnSpc>
                <a:spcPct val="125000"/>
              </a:lnSpc>
              <a:buFont typeface="Arial" pitchFamily="34" charset="0"/>
              <a:buChar char="•"/>
            </a:pPr>
            <a:r>
              <a:rPr lang="zh-CN" altLang="en-US" sz="2000" b="1" dirty="0">
                <a:solidFill>
                  <a:srgbClr val="0000CC"/>
                </a:solidFill>
                <a:latin typeface="微软雅黑" pitchFamily="34" charset="-122"/>
                <a:ea typeface="微软雅黑" pitchFamily="34" charset="-122"/>
              </a:rPr>
              <a:t>能量范围</a:t>
            </a:r>
            <a:r>
              <a:rPr lang="en-US" altLang="zh-CN" sz="2000" b="1" dirty="0">
                <a:solidFill>
                  <a:srgbClr val="0000CC"/>
                </a:solidFill>
                <a:latin typeface="微软雅黑" pitchFamily="34" charset="-122"/>
                <a:ea typeface="微软雅黑" pitchFamily="34" charset="-122"/>
              </a:rPr>
              <a:t>:   </a:t>
            </a:r>
            <a:r>
              <a:rPr lang="zh-CN" altLang="en-US" sz="2000" b="1" dirty="0">
                <a:solidFill>
                  <a:srgbClr val="0000CC"/>
                </a:solidFill>
                <a:latin typeface="微软雅黑" pitchFamily="34" charset="-122"/>
                <a:ea typeface="微软雅黑" pitchFamily="34" charset="-122"/>
              </a:rPr>
              <a:t>验收指标  </a:t>
            </a:r>
            <a:r>
              <a:rPr lang="zh-CN" altLang="en-US" b="1" dirty="0">
                <a:latin typeface="微软雅黑" pitchFamily="34" charset="-122"/>
                <a:ea typeface="微软雅黑" pitchFamily="34" charset="-122"/>
              </a:rPr>
              <a:t>（由于上海光源测试束线采用弯铁光源，高能光子通量有限，未对更高能量的单色光进行标定）</a:t>
            </a:r>
            <a:endParaRPr lang="en-US" altLang="zh-CN" b="1" dirty="0">
              <a:latin typeface="微软雅黑" pitchFamily="34" charset="-122"/>
              <a:ea typeface="微软雅黑" pitchFamily="34" charset="-122"/>
            </a:endParaRPr>
          </a:p>
        </p:txBody>
      </p:sp>
      <p:pic>
        <p:nvPicPr>
          <p:cNvPr id="29703" name="图片 3"/>
          <p:cNvPicPr>
            <a:picLocks noChangeAspect="1"/>
          </p:cNvPicPr>
          <p:nvPr/>
        </p:nvPicPr>
        <p:blipFill>
          <a:blip r:embed="rId4" cstate="print"/>
          <a:srcRect/>
          <a:stretch>
            <a:fillRect/>
          </a:stretch>
        </p:blipFill>
        <p:spPr bwMode="auto">
          <a:xfrm>
            <a:off x="7336367" y="3109913"/>
            <a:ext cx="4326467" cy="2163762"/>
          </a:xfrm>
          <a:prstGeom prst="rect">
            <a:avLst/>
          </a:prstGeom>
          <a:noFill/>
          <a:ln w="9525">
            <a:noFill/>
            <a:miter lim="800000"/>
            <a:headEnd/>
            <a:tailEnd/>
          </a:ln>
        </p:spPr>
      </p:pic>
    </p:spTree>
    <p:extLst>
      <p:ext uri="{BB962C8B-B14F-4D97-AF65-F5344CB8AC3E}">
        <p14:creationId xmlns:p14="http://schemas.microsoft.com/office/powerpoint/2010/main" val="15999503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1"/>
          <p:cNvPicPr>
            <a:picLocks noChangeAspect="1" noChangeArrowheads="1"/>
          </p:cNvPicPr>
          <p:nvPr/>
        </p:nvPicPr>
        <p:blipFill>
          <a:blip r:embed="rId3" cstate="print"/>
          <a:srcRect/>
          <a:stretch>
            <a:fillRect/>
          </a:stretch>
        </p:blipFill>
        <p:spPr bwMode="auto">
          <a:xfrm>
            <a:off x="624418" y="695325"/>
            <a:ext cx="3431116" cy="3024188"/>
          </a:xfrm>
          <a:prstGeom prst="rect">
            <a:avLst/>
          </a:prstGeom>
          <a:noFill/>
          <a:ln w="9525">
            <a:noFill/>
            <a:miter lim="800000"/>
            <a:headEnd/>
            <a:tailEnd/>
          </a:ln>
        </p:spPr>
      </p:pic>
      <p:sp>
        <p:nvSpPr>
          <p:cNvPr id="30723" name="标题 1"/>
          <p:cNvSpPr txBox="1">
            <a:spLocks/>
          </p:cNvSpPr>
          <p:nvPr/>
        </p:nvSpPr>
        <p:spPr bwMode="auto">
          <a:xfrm>
            <a:off x="3665521" y="29831"/>
            <a:ext cx="4897967" cy="504826"/>
          </a:xfrm>
          <a:prstGeom prst="rect">
            <a:avLst/>
          </a:prstGeom>
          <a:solidFill>
            <a:srgbClr val="FFFF00"/>
          </a:solidFill>
          <a:ln w="9525">
            <a:noFill/>
            <a:miter lim="800000"/>
            <a:headEnd/>
            <a:tailEnd/>
          </a:ln>
        </p:spPr>
        <p:txBody>
          <a:bodyPr/>
          <a:lstStyle/>
          <a:p>
            <a:pPr algn="ctr"/>
            <a:r>
              <a:rPr lang="en-US" altLang="zh-CN" sz="2800" b="1">
                <a:solidFill>
                  <a:srgbClr val="FF0000"/>
                </a:solidFill>
                <a:latin typeface="微软雅黑" pitchFamily="34" charset="-122"/>
                <a:ea typeface="微软雅黑" pitchFamily="34" charset="-122"/>
                <a:cs typeface="Times New Roman" pitchFamily="18" charset="0"/>
              </a:rPr>
              <a:t>B2- </a:t>
            </a:r>
            <a:r>
              <a:rPr lang="zh-CN" altLang="en-US" sz="2800" b="1">
                <a:solidFill>
                  <a:srgbClr val="FF0000"/>
                </a:solidFill>
                <a:latin typeface="微软雅黑" pitchFamily="34" charset="-122"/>
                <a:ea typeface="微软雅黑" pitchFamily="34" charset="-122"/>
                <a:cs typeface="Times New Roman" pitchFamily="18" charset="0"/>
              </a:rPr>
              <a:t>高分辨单色器系统</a:t>
            </a:r>
          </a:p>
        </p:txBody>
      </p:sp>
      <p:grpSp>
        <p:nvGrpSpPr>
          <p:cNvPr id="2" name="组合 14"/>
          <p:cNvGrpSpPr>
            <a:grpSpLocks/>
          </p:cNvGrpSpPr>
          <p:nvPr/>
        </p:nvGrpSpPr>
        <p:grpSpPr bwMode="auto">
          <a:xfrm>
            <a:off x="4942418" y="549276"/>
            <a:ext cx="5615516" cy="2637255"/>
            <a:chOff x="0" y="3861435"/>
            <a:chExt cx="4537068" cy="2930258"/>
          </a:xfrm>
        </p:grpSpPr>
        <p:sp>
          <p:nvSpPr>
            <p:cNvPr id="30729" name="文本框 11"/>
            <p:cNvSpPr txBox="1">
              <a:spLocks noChangeArrowheads="1"/>
            </p:cNvSpPr>
            <p:nvPr/>
          </p:nvSpPr>
          <p:spPr bwMode="auto">
            <a:xfrm>
              <a:off x="881632" y="6381328"/>
              <a:ext cx="1839372" cy="410365"/>
            </a:xfrm>
            <a:prstGeom prst="rect">
              <a:avLst/>
            </a:prstGeom>
            <a:noFill/>
            <a:ln w="9525">
              <a:noFill/>
              <a:miter lim="800000"/>
              <a:headEnd/>
              <a:tailEnd/>
            </a:ln>
          </p:spPr>
          <p:txBody>
            <a:bodyPr wrap="none">
              <a:spAutoFit/>
            </a:bodyPr>
            <a:lstStyle/>
            <a:p>
              <a:r>
                <a:rPr lang="zh-CN" altLang="en-US" b="1">
                  <a:latin typeface="黑体" pitchFamily="49" charset="-122"/>
                  <a:ea typeface="黑体" pitchFamily="49" charset="-122"/>
                </a:rPr>
                <a:t>能量分辨率测试结果</a:t>
              </a:r>
            </a:p>
          </p:txBody>
        </p:sp>
        <p:grpSp>
          <p:nvGrpSpPr>
            <p:cNvPr id="3" name="组合 16"/>
            <p:cNvGrpSpPr>
              <a:grpSpLocks/>
            </p:cNvGrpSpPr>
            <p:nvPr/>
          </p:nvGrpSpPr>
          <p:grpSpPr bwMode="auto">
            <a:xfrm>
              <a:off x="0" y="3861435"/>
              <a:ext cx="4537068" cy="2568137"/>
              <a:chOff x="4611095" y="4029241"/>
              <a:chExt cx="4300958" cy="2228917"/>
            </a:xfrm>
          </p:grpSpPr>
          <p:grpSp>
            <p:nvGrpSpPr>
              <p:cNvPr id="4" name="组合 17"/>
              <p:cNvGrpSpPr>
                <a:grpSpLocks/>
              </p:cNvGrpSpPr>
              <p:nvPr/>
            </p:nvGrpSpPr>
            <p:grpSpPr bwMode="auto">
              <a:xfrm>
                <a:off x="6726472" y="4136859"/>
                <a:ext cx="2185581" cy="2059563"/>
                <a:chOff x="7018748" y="1245370"/>
                <a:chExt cx="2185581" cy="2059563"/>
              </a:xfrm>
            </p:grpSpPr>
            <p:graphicFrame>
              <p:nvGraphicFramePr>
                <p:cNvPr id="30738" name="对象 24"/>
                <p:cNvGraphicFramePr>
                  <a:graphicFrameLocks noChangeAspect="1"/>
                </p:cNvGraphicFramePr>
                <p:nvPr/>
              </p:nvGraphicFramePr>
              <p:xfrm>
                <a:off x="7018748" y="1245370"/>
                <a:ext cx="2185581" cy="2059563"/>
              </p:xfrm>
              <a:graphic>
                <a:graphicData uri="http://schemas.openxmlformats.org/presentationml/2006/ole">
                  <mc:AlternateContent xmlns:mc="http://schemas.openxmlformats.org/markup-compatibility/2006">
                    <mc:Choice xmlns:v="urn:schemas-microsoft-com:vml" Requires="v">
                      <p:oleObj spid="_x0000_s2088" name="Graph" r:id="rId4" imgW="4276440" imgH="3022560" progId="Origin50.Graph">
                        <p:embed/>
                      </p:oleObj>
                    </mc:Choice>
                    <mc:Fallback>
                      <p:oleObj name="Graph" r:id="rId4" imgW="4276440" imgH="302256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48" y="1245370"/>
                              <a:ext cx="2185581" cy="205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9" name="文本框 17"/>
                <p:cNvSpPr txBox="1">
                  <a:spLocks noChangeArrowheads="1"/>
                </p:cNvSpPr>
                <p:nvPr/>
              </p:nvSpPr>
              <p:spPr bwMode="auto">
                <a:xfrm>
                  <a:off x="8295902" y="2626808"/>
                  <a:ext cx="605526" cy="267121"/>
                </a:xfrm>
                <a:prstGeom prst="rect">
                  <a:avLst/>
                </a:prstGeom>
                <a:noFill/>
                <a:ln w="9525">
                  <a:noFill/>
                  <a:miter lim="800000"/>
                  <a:headEnd/>
                  <a:tailEnd/>
                </a:ln>
              </p:spPr>
              <p:txBody>
                <a:bodyPr wrap="none">
                  <a:spAutoFit/>
                </a:bodyPr>
                <a:lstStyle/>
                <a:p>
                  <a:r>
                    <a:rPr lang="en-US" altLang="zh-CN" sz="1200" b="1">
                      <a:solidFill>
                        <a:srgbClr val="FF0000"/>
                      </a:solidFill>
                    </a:rPr>
                    <a:t>2.47 meV</a:t>
                  </a:r>
                  <a:endParaRPr lang="zh-CN" altLang="en-US" sz="1200" b="1">
                    <a:solidFill>
                      <a:srgbClr val="FF0000"/>
                    </a:solidFill>
                  </a:endParaRPr>
                </a:p>
              </p:txBody>
            </p:sp>
          </p:grpSp>
          <p:grpSp>
            <p:nvGrpSpPr>
              <p:cNvPr id="5" name="组合 18"/>
              <p:cNvGrpSpPr>
                <a:grpSpLocks/>
              </p:cNvGrpSpPr>
              <p:nvPr/>
            </p:nvGrpSpPr>
            <p:grpSpPr bwMode="auto">
              <a:xfrm>
                <a:off x="4611095" y="4029241"/>
                <a:ext cx="2392384" cy="2228917"/>
                <a:chOff x="4910887" y="1166760"/>
                <a:chExt cx="2671826" cy="2517771"/>
              </a:xfrm>
            </p:grpSpPr>
            <p:graphicFrame>
              <p:nvGraphicFramePr>
                <p:cNvPr id="30733" name="对象 19"/>
                <p:cNvGraphicFramePr>
                  <a:graphicFrameLocks noChangeAspect="1"/>
                </p:cNvGraphicFramePr>
                <p:nvPr/>
              </p:nvGraphicFramePr>
              <p:xfrm>
                <a:off x="4910887" y="1166760"/>
                <a:ext cx="2671826" cy="2517771"/>
              </p:xfrm>
              <a:graphic>
                <a:graphicData uri="http://schemas.openxmlformats.org/presentationml/2006/ole">
                  <mc:AlternateContent xmlns:mc="http://schemas.openxmlformats.org/markup-compatibility/2006">
                    <mc:Choice xmlns:v="urn:schemas-microsoft-com:vml" Requires="v">
                      <p:oleObj spid="_x0000_s2089" name="Graph" r:id="rId6" imgW="4276440" imgH="3022560" progId="Origin50.Graph">
                        <p:embed/>
                      </p:oleObj>
                    </mc:Choice>
                    <mc:Fallback>
                      <p:oleObj name="Graph" r:id="rId6" imgW="4276440" imgH="302256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0887" y="1166760"/>
                              <a:ext cx="2671826" cy="2517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组合 20"/>
                <p:cNvGrpSpPr>
                  <a:grpSpLocks/>
                </p:cNvGrpSpPr>
                <p:nvPr/>
              </p:nvGrpSpPr>
              <p:grpSpPr bwMode="auto">
                <a:xfrm>
                  <a:off x="5328615" y="2655672"/>
                  <a:ext cx="1304083" cy="471044"/>
                  <a:chOff x="6947765" y="1977114"/>
                  <a:chExt cx="1304083" cy="471044"/>
                </a:xfrm>
              </p:grpSpPr>
              <p:sp>
                <p:nvSpPr>
                  <p:cNvPr id="22" name="右箭头 21"/>
                  <p:cNvSpPr/>
                  <p:nvPr/>
                </p:nvSpPr>
                <p:spPr>
                  <a:xfrm>
                    <a:off x="7491426" y="1977114"/>
                    <a:ext cx="170190" cy="115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左箭头 22"/>
                  <p:cNvSpPr/>
                  <p:nvPr/>
                </p:nvSpPr>
                <p:spPr>
                  <a:xfrm>
                    <a:off x="8121490" y="1977114"/>
                    <a:ext cx="130358" cy="1227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737" name="文本框 4"/>
                  <p:cNvSpPr txBox="1">
                    <a:spLocks noChangeArrowheads="1"/>
                  </p:cNvSpPr>
                  <p:nvPr/>
                </p:nvSpPr>
                <p:spPr bwMode="auto">
                  <a:xfrm>
                    <a:off x="6947765" y="2112893"/>
                    <a:ext cx="759896" cy="335265"/>
                  </a:xfrm>
                  <a:prstGeom prst="rect">
                    <a:avLst/>
                  </a:prstGeom>
                  <a:noFill/>
                  <a:ln w="9525">
                    <a:noFill/>
                    <a:miter lim="800000"/>
                    <a:headEnd/>
                    <a:tailEnd/>
                  </a:ln>
                </p:spPr>
                <p:txBody>
                  <a:bodyPr wrap="none">
                    <a:spAutoFit/>
                  </a:bodyPr>
                  <a:lstStyle/>
                  <a:p>
                    <a:r>
                      <a:rPr lang="en-US" altLang="zh-CN" sz="1400" b="1">
                        <a:solidFill>
                          <a:srgbClr val="FF0000"/>
                        </a:solidFill>
                      </a:rPr>
                      <a:t>2.34 meV</a:t>
                    </a:r>
                    <a:endParaRPr lang="zh-CN" altLang="en-US" sz="1400" b="1">
                      <a:solidFill>
                        <a:srgbClr val="FF0000"/>
                      </a:solidFill>
                    </a:endParaRPr>
                  </a:p>
                </p:txBody>
              </p:sp>
            </p:grpSp>
          </p:grpSp>
        </p:grpSp>
      </p:grpSp>
      <p:pic>
        <p:nvPicPr>
          <p:cNvPr id="30725" name="图片 26"/>
          <p:cNvPicPr>
            <a:picLocks noChangeAspect="1"/>
          </p:cNvPicPr>
          <p:nvPr/>
        </p:nvPicPr>
        <p:blipFill>
          <a:blip r:embed="rId8" cstate="print"/>
          <a:srcRect/>
          <a:stretch>
            <a:fillRect/>
          </a:stretch>
        </p:blipFill>
        <p:spPr bwMode="auto">
          <a:xfrm>
            <a:off x="467784" y="4005263"/>
            <a:ext cx="3587749" cy="1976437"/>
          </a:xfrm>
          <a:prstGeom prst="rect">
            <a:avLst/>
          </a:prstGeom>
          <a:noFill/>
          <a:ln w="9525">
            <a:noFill/>
            <a:miter lim="800000"/>
            <a:headEnd/>
            <a:tailEnd/>
          </a:ln>
        </p:spPr>
      </p:pic>
      <p:sp>
        <p:nvSpPr>
          <p:cNvPr id="30726" name="矩形 1"/>
          <p:cNvSpPr>
            <a:spLocks noChangeArrowheads="1"/>
          </p:cNvSpPr>
          <p:nvPr/>
        </p:nvSpPr>
        <p:spPr bwMode="auto">
          <a:xfrm>
            <a:off x="239185" y="5942697"/>
            <a:ext cx="2954655" cy="369332"/>
          </a:xfrm>
          <a:prstGeom prst="rect">
            <a:avLst/>
          </a:prstGeom>
          <a:noFill/>
          <a:ln w="9525">
            <a:noFill/>
            <a:miter lim="800000"/>
            <a:headEnd/>
            <a:tailEnd/>
          </a:ln>
        </p:spPr>
        <p:txBody>
          <a:bodyPr wrap="none">
            <a:spAutoFit/>
          </a:bodyPr>
          <a:lstStyle/>
          <a:p>
            <a:r>
              <a:rPr lang="zh-CN" altLang="en-US" dirty="0">
                <a:latin typeface="微软雅黑" pitchFamily="34" charset="-122"/>
                <a:ea typeface="微软雅黑" pitchFamily="34" charset="-122"/>
              </a:rPr>
              <a:t>高分辨单色器系统离线测试</a:t>
            </a:r>
          </a:p>
        </p:txBody>
      </p:sp>
      <p:sp>
        <p:nvSpPr>
          <p:cNvPr id="30727" name="文本框 2"/>
          <p:cNvSpPr txBox="1">
            <a:spLocks noChangeArrowheads="1"/>
          </p:cNvSpPr>
          <p:nvPr/>
        </p:nvSpPr>
        <p:spPr bwMode="auto">
          <a:xfrm>
            <a:off x="4656667" y="4128095"/>
            <a:ext cx="7008284" cy="1938992"/>
          </a:xfrm>
          <a:prstGeom prst="rect">
            <a:avLst/>
          </a:prstGeom>
          <a:solidFill>
            <a:srgbClr val="FFFF00">
              <a:alpha val="94901"/>
            </a:srgbClr>
          </a:solidFill>
          <a:ln w="9525">
            <a:noFill/>
            <a:miter lim="800000"/>
            <a:headEnd/>
            <a:tailEnd/>
          </a:ln>
        </p:spPr>
        <p:txBody>
          <a:bodyPr>
            <a:spAutoFit/>
          </a:bodyPr>
          <a:lstStyle/>
          <a:p>
            <a:r>
              <a:rPr lang="zh-CN" altLang="zh-CN" sz="2400" b="1" dirty="0">
                <a:solidFill>
                  <a:srgbClr val="002060"/>
                </a:solidFill>
                <a:latin typeface="微软雅黑" pitchFamily="34" charset="-122"/>
                <a:ea typeface="微软雅黑" pitchFamily="34" charset="-122"/>
              </a:rPr>
              <a:t>各项测试结果表明：</a:t>
            </a:r>
            <a:endParaRPr lang="en-US" altLang="zh-CN" sz="2400" b="1" dirty="0">
              <a:solidFill>
                <a:srgbClr val="002060"/>
              </a:solidFill>
              <a:latin typeface="微软雅黑" pitchFamily="34" charset="-122"/>
              <a:ea typeface="微软雅黑" pitchFamily="34" charset="-122"/>
            </a:endParaRPr>
          </a:p>
          <a:p>
            <a:r>
              <a:rPr lang="zh-CN" altLang="zh-CN" sz="2400" b="1" dirty="0">
                <a:solidFill>
                  <a:srgbClr val="002060"/>
                </a:solidFill>
                <a:latin typeface="微软雅黑" pitchFamily="34" charset="-122"/>
                <a:ea typeface="微软雅黑" pitchFamily="34" charset="-122"/>
              </a:rPr>
              <a:t>能量分辨率和传输效率在线测试结果达到设计指标，机械分辨率离线测试结果达到设计指标，综上所述其性能指标达到</a:t>
            </a:r>
            <a:r>
              <a:rPr lang="en-US" altLang="zh-CN" sz="2400" b="1" dirty="0">
                <a:solidFill>
                  <a:srgbClr val="002060"/>
                </a:solidFill>
                <a:latin typeface="微软雅黑" pitchFamily="34" charset="-122"/>
                <a:ea typeface="微软雅黑" pitchFamily="34" charset="-122"/>
              </a:rPr>
              <a:t>HEPS-TF</a:t>
            </a:r>
            <a:r>
              <a:rPr lang="zh-CN" altLang="zh-CN" sz="2400" b="1" dirty="0">
                <a:solidFill>
                  <a:srgbClr val="002060"/>
                </a:solidFill>
                <a:latin typeface="微软雅黑" pitchFamily="34" charset="-122"/>
                <a:ea typeface="微软雅黑" pitchFamily="34" charset="-122"/>
              </a:rPr>
              <a:t>初步设计报告要求的设计指标</a:t>
            </a:r>
            <a:r>
              <a:rPr lang="zh-CN" altLang="zh-CN" sz="2400" b="1" dirty="0" smtClean="0">
                <a:solidFill>
                  <a:srgbClr val="002060"/>
                </a:solidFill>
                <a:latin typeface="微软雅黑" pitchFamily="34" charset="-122"/>
                <a:ea typeface="微软雅黑" pitchFamily="34" charset="-122"/>
              </a:rPr>
              <a:t>。</a:t>
            </a:r>
            <a:endParaRPr lang="zh-CN" altLang="en-US" sz="2400" b="1" dirty="0">
              <a:solidFill>
                <a:srgbClr val="002060"/>
              </a:solidFill>
              <a:latin typeface="微软雅黑" pitchFamily="34" charset="-122"/>
              <a:ea typeface="微软雅黑" pitchFamily="34" charset="-122"/>
            </a:endParaRPr>
          </a:p>
        </p:txBody>
      </p:sp>
      <p:sp>
        <p:nvSpPr>
          <p:cNvPr id="30728" name="矩形 2"/>
          <p:cNvSpPr>
            <a:spLocks noChangeArrowheads="1"/>
          </p:cNvSpPr>
          <p:nvPr/>
        </p:nvSpPr>
        <p:spPr bwMode="auto">
          <a:xfrm>
            <a:off x="5420784" y="3302972"/>
            <a:ext cx="3905236" cy="461665"/>
          </a:xfrm>
          <a:prstGeom prst="rect">
            <a:avLst/>
          </a:prstGeom>
          <a:noFill/>
          <a:ln w="9525">
            <a:noFill/>
            <a:miter lim="800000"/>
            <a:headEnd/>
            <a:tailEnd/>
          </a:ln>
        </p:spPr>
        <p:txBody>
          <a:bodyPr wrap="none">
            <a:spAutoFit/>
          </a:bodyPr>
          <a:lstStyle/>
          <a:p>
            <a:r>
              <a:rPr lang="en-US" altLang="zh-CN" sz="2400" b="1" dirty="0">
                <a:solidFill>
                  <a:srgbClr val="FF0000"/>
                </a:solidFill>
                <a:latin typeface="微软雅黑" pitchFamily="34" charset="-122"/>
                <a:ea typeface="微软雅黑" pitchFamily="34" charset="-122"/>
              </a:rPr>
              <a:t>2017-11-24</a:t>
            </a:r>
            <a:r>
              <a:rPr lang="zh-CN" altLang="en-US" sz="2400" b="1" dirty="0">
                <a:solidFill>
                  <a:srgbClr val="FF0000"/>
                </a:solidFill>
                <a:latin typeface="微软雅黑" pitchFamily="34" charset="-122"/>
                <a:ea typeface="微软雅黑" pitchFamily="34" charset="-122"/>
              </a:rPr>
              <a:t>通过工艺测试</a:t>
            </a:r>
            <a:r>
              <a:rPr lang="en-US" altLang="zh-CN" sz="2400" b="1" dirty="0">
                <a:solidFill>
                  <a:srgbClr val="FF0000"/>
                </a:solidFill>
                <a:latin typeface="微软雅黑" pitchFamily="34" charset="-122"/>
                <a:ea typeface="微软雅黑" pitchFamily="34" charset="-122"/>
              </a:rPr>
              <a:t> </a:t>
            </a:r>
            <a:endParaRPr lang="zh-CN" altLang="en-US" sz="2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7234606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p:cNvPicPr>
            <a:picLocks noChangeAspect="1"/>
          </p:cNvPicPr>
          <p:nvPr/>
        </p:nvPicPr>
        <p:blipFill>
          <a:blip r:embed="rId2" cstate="print"/>
          <a:srcRect/>
          <a:stretch>
            <a:fillRect/>
          </a:stretch>
        </p:blipFill>
        <p:spPr bwMode="auto">
          <a:xfrm>
            <a:off x="4082190" y="648738"/>
            <a:ext cx="3855111" cy="2088000"/>
          </a:xfrm>
          <a:prstGeom prst="rect">
            <a:avLst/>
          </a:prstGeom>
          <a:noFill/>
          <a:ln w="9525">
            <a:noFill/>
            <a:miter lim="800000"/>
            <a:headEnd/>
            <a:tailEnd/>
          </a:ln>
        </p:spPr>
      </p:pic>
      <p:pic>
        <p:nvPicPr>
          <p:cNvPr id="31747" name="内容占位符 3"/>
          <p:cNvPicPr>
            <a:picLocks noChangeAspect="1"/>
          </p:cNvPicPr>
          <p:nvPr/>
        </p:nvPicPr>
        <p:blipFill>
          <a:blip r:embed="rId3" cstate="print"/>
          <a:srcRect/>
          <a:stretch>
            <a:fillRect/>
          </a:stretch>
        </p:blipFill>
        <p:spPr bwMode="auto">
          <a:xfrm>
            <a:off x="335979" y="662386"/>
            <a:ext cx="3713450" cy="2088000"/>
          </a:xfrm>
          <a:prstGeom prst="rect">
            <a:avLst/>
          </a:prstGeom>
          <a:noFill/>
          <a:ln w="9525">
            <a:noFill/>
            <a:miter lim="800000"/>
            <a:headEnd/>
            <a:tailEnd/>
          </a:ln>
        </p:spPr>
      </p:pic>
      <p:pic>
        <p:nvPicPr>
          <p:cNvPr id="31748" name="Content Placeholder 3"/>
          <p:cNvPicPr>
            <a:picLocks noChangeAspect="1"/>
          </p:cNvPicPr>
          <p:nvPr/>
        </p:nvPicPr>
        <p:blipFill>
          <a:blip r:embed="rId4" cstate="print"/>
          <a:srcRect/>
          <a:stretch>
            <a:fillRect/>
          </a:stretch>
        </p:blipFill>
        <p:spPr bwMode="auto">
          <a:xfrm>
            <a:off x="7962485" y="645540"/>
            <a:ext cx="4195367" cy="2088000"/>
          </a:xfrm>
          <a:prstGeom prst="rect">
            <a:avLst/>
          </a:prstGeom>
          <a:noFill/>
          <a:ln w="9525">
            <a:noFill/>
            <a:miter lim="800000"/>
            <a:headEnd/>
            <a:tailEnd/>
          </a:ln>
        </p:spPr>
      </p:pic>
      <p:sp>
        <p:nvSpPr>
          <p:cNvPr id="31749" name="TextBox 8"/>
          <p:cNvSpPr txBox="1">
            <a:spLocks noChangeArrowheads="1"/>
          </p:cNvSpPr>
          <p:nvPr/>
        </p:nvSpPr>
        <p:spPr bwMode="auto">
          <a:xfrm>
            <a:off x="1318177" y="2471167"/>
            <a:ext cx="2743200" cy="276225"/>
          </a:xfrm>
          <a:prstGeom prst="rect">
            <a:avLst/>
          </a:prstGeom>
          <a:noFill/>
          <a:ln w="9525">
            <a:noFill/>
            <a:miter lim="800000"/>
            <a:headEnd/>
            <a:tailEnd/>
          </a:ln>
        </p:spPr>
        <p:txBody>
          <a:bodyPr>
            <a:spAutoFit/>
          </a:bodyPr>
          <a:lstStyle/>
          <a:p>
            <a:pPr algn="ctr" eaLnBrk="1" hangingPunct="1"/>
            <a:r>
              <a:rPr lang="zh-CN" altLang="en-US" sz="1200" b="1">
                <a:solidFill>
                  <a:srgbClr val="FF0000"/>
                </a:solidFill>
                <a:latin typeface="Calibri" pitchFamily="34" charset="0"/>
              </a:rPr>
              <a:t>单色器样机在线调试</a:t>
            </a:r>
          </a:p>
        </p:txBody>
      </p:sp>
      <p:graphicFrame>
        <p:nvGraphicFramePr>
          <p:cNvPr id="18" name="Table 5"/>
          <p:cNvGraphicFramePr>
            <a:graphicFrameLocks noGrp="1"/>
          </p:cNvGraphicFramePr>
          <p:nvPr/>
        </p:nvGraphicFramePr>
        <p:xfrm>
          <a:off x="3807738" y="3737817"/>
          <a:ext cx="8234135" cy="2482968"/>
        </p:xfrm>
        <a:graphic>
          <a:graphicData uri="http://schemas.openxmlformats.org/drawingml/2006/table">
            <a:tbl>
              <a:tblPr firstRow="1" firstCol="1" bandRow="1">
                <a:tableStyleId>{5C22544A-7EE6-4342-B048-85BDC9FD1C3A}</a:tableStyleId>
              </a:tblPr>
              <a:tblGrid>
                <a:gridCol w="3540852"/>
                <a:gridCol w="1340024"/>
                <a:gridCol w="1353656"/>
                <a:gridCol w="1999603"/>
              </a:tblGrid>
              <a:tr h="468342">
                <a:tc>
                  <a:txBody>
                    <a:bodyPr/>
                    <a:lstStyle/>
                    <a:p>
                      <a:pPr marL="0" algn="ctr" defTabSz="914400" rtl="0" eaLnBrk="1" latinLnBrk="0" hangingPunct="1">
                        <a:spcAft>
                          <a:spcPts val="0"/>
                        </a:spcAft>
                        <a:tabLst>
                          <a:tab pos="342900" algn="l"/>
                        </a:tabLst>
                      </a:pPr>
                      <a:r>
                        <a:rPr lang="zh-CN" altLang="en-US" sz="2000" b="1" kern="100" dirty="0" smtClean="0">
                          <a:solidFill>
                            <a:srgbClr val="FF0000"/>
                          </a:solidFill>
                          <a:effectLst/>
                          <a:latin typeface="微软雅黑" pitchFamily="34" charset="-122"/>
                          <a:ea typeface="微软雅黑" pitchFamily="34" charset="-122"/>
                          <a:cs typeface="+mn-cs"/>
                        </a:rPr>
                        <a:t>工艺</a:t>
                      </a:r>
                      <a:r>
                        <a:rPr lang="zh-CN" sz="2000" b="1" kern="100" dirty="0" smtClean="0">
                          <a:solidFill>
                            <a:srgbClr val="FF0000"/>
                          </a:solidFill>
                          <a:effectLst/>
                          <a:latin typeface="微软雅黑" pitchFamily="34" charset="-122"/>
                          <a:ea typeface="微软雅黑" pitchFamily="34" charset="-122"/>
                          <a:cs typeface="+mn-cs"/>
                        </a:rPr>
                        <a:t>测试</a:t>
                      </a:r>
                      <a:r>
                        <a:rPr lang="zh-CN" sz="2000" b="1" kern="100" dirty="0">
                          <a:solidFill>
                            <a:srgbClr val="FF0000"/>
                          </a:solidFill>
                          <a:effectLst/>
                          <a:latin typeface="微软雅黑" pitchFamily="34" charset="-122"/>
                          <a:ea typeface="微软雅黑" pitchFamily="34" charset="-122"/>
                          <a:cs typeface="+mn-cs"/>
                        </a:rPr>
                        <a:t>内容</a:t>
                      </a:r>
                    </a:p>
                  </a:txBody>
                  <a:tcPr marL="91437" marR="91437" marT="0" marB="0" anchor="ctr"/>
                </a:tc>
                <a:tc>
                  <a:txBody>
                    <a:bodyPr/>
                    <a:lstStyle/>
                    <a:p>
                      <a:pPr marL="0" algn="ctr" defTabSz="914400" rtl="0" eaLnBrk="1" latinLnBrk="0" hangingPunct="1">
                        <a:spcAft>
                          <a:spcPts val="0"/>
                        </a:spcAft>
                        <a:tabLst>
                          <a:tab pos="342900" algn="l"/>
                        </a:tabLst>
                      </a:pPr>
                      <a:r>
                        <a:rPr lang="zh-CN" altLang="en-US" sz="2000" b="1" kern="100" dirty="0" smtClean="0">
                          <a:solidFill>
                            <a:srgbClr val="FF0000"/>
                          </a:solidFill>
                          <a:effectLst/>
                          <a:latin typeface="微软雅黑" pitchFamily="34" charset="-122"/>
                          <a:ea typeface="微软雅黑" pitchFamily="34" charset="-122"/>
                          <a:cs typeface="+mn-cs"/>
                        </a:rPr>
                        <a:t>设计指标</a:t>
                      </a:r>
                      <a:endParaRPr lang="zh-CN" sz="2000" b="1" kern="100" dirty="0">
                        <a:solidFill>
                          <a:srgbClr val="FF0000"/>
                        </a:solidFill>
                        <a:effectLst/>
                        <a:latin typeface="微软雅黑" pitchFamily="34" charset="-122"/>
                        <a:ea typeface="微软雅黑" pitchFamily="34" charset="-122"/>
                        <a:cs typeface="+mn-cs"/>
                      </a:endParaRPr>
                    </a:p>
                  </a:txBody>
                  <a:tcPr marL="91437" marR="91437" marT="0" marB="0" anchor="ctr"/>
                </a:tc>
                <a:tc>
                  <a:txBody>
                    <a:bodyPr/>
                    <a:lstStyle/>
                    <a:p>
                      <a:pPr algn="ctr">
                        <a:spcAft>
                          <a:spcPts val="0"/>
                        </a:spcAft>
                        <a:tabLst>
                          <a:tab pos="342900" algn="l"/>
                        </a:tabLst>
                      </a:pPr>
                      <a:r>
                        <a:rPr lang="zh-CN" sz="2000" b="1" kern="100" dirty="0">
                          <a:solidFill>
                            <a:srgbClr val="FF0000"/>
                          </a:solidFill>
                          <a:effectLst/>
                          <a:latin typeface="微软雅黑" pitchFamily="34" charset="-122"/>
                          <a:ea typeface="微软雅黑" pitchFamily="34" charset="-122"/>
                        </a:rPr>
                        <a:t>测试结果</a:t>
                      </a:r>
                      <a:endParaRPr lang="zh-CN" sz="1600" b="1" kern="100" dirty="0">
                        <a:solidFill>
                          <a:srgbClr val="FF0000"/>
                        </a:solidFill>
                        <a:effectLst/>
                        <a:latin typeface="微软雅黑" pitchFamily="34" charset="-122"/>
                        <a:ea typeface="微软雅黑" pitchFamily="34" charset="-122"/>
                      </a:endParaRPr>
                    </a:p>
                  </a:txBody>
                  <a:tcPr marL="91437" marR="91437" marT="0" marB="0" anchor="ctr"/>
                </a:tc>
                <a:tc>
                  <a:txBody>
                    <a:bodyPr/>
                    <a:lstStyle/>
                    <a:p>
                      <a:pPr algn="ctr">
                        <a:spcAft>
                          <a:spcPts val="0"/>
                        </a:spcAft>
                        <a:tabLst>
                          <a:tab pos="342900" algn="l"/>
                        </a:tabLst>
                      </a:pPr>
                      <a:r>
                        <a:rPr lang="zh-CN" sz="2000" b="1" kern="100" dirty="0">
                          <a:solidFill>
                            <a:srgbClr val="FF0000"/>
                          </a:solidFill>
                          <a:effectLst/>
                          <a:latin typeface="微软雅黑" pitchFamily="34" charset="-122"/>
                          <a:ea typeface="微软雅黑" pitchFamily="34" charset="-122"/>
                        </a:rPr>
                        <a:t>测试结论</a:t>
                      </a:r>
                      <a:endParaRPr lang="zh-CN" sz="1600" b="1" kern="100" dirty="0">
                        <a:solidFill>
                          <a:srgbClr val="FF0000"/>
                        </a:solidFill>
                        <a:effectLst/>
                        <a:latin typeface="微软雅黑" pitchFamily="34" charset="-122"/>
                        <a:ea typeface="微软雅黑" pitchFamily="34" charset="-122"/>
                      </a:endParaRPr>
                    </a:p>
                  </a:txBody>
                  <a:tcPr marL="91437" marR="91437" marT="0" marB="0" anchor="ctr"/>
                </a:tc>
              </a:tr>
              <a:tr h="468342">
                <a:tc>
                  <a:txBody>
                    <a:bodyPr/>
                    <a:lstStyle/>
                    <a:p>
                      <a:pPr algn="just">
                        <a:spcAft>
                          <a:spcPts val="0"/>
                        </a:spcAft>
                      </a:pPr>
                      <a:r>
                        <a:rPr lang="zh-CN" sz="2000" b="1" kern="100" dirty="0">
                          <a:solidFill>
                            <a:srgbClr val="FF0000"/>
                          </a:solidFill>
                          <a:effectLst/>
                          <a:latin typeface="微软雅黑" pitchFamily="34" charset="-122"/>
                          <a:ea typeface="微软雅黑" pitchFamily="34" charset="-122"/>
                        </a:rPr>
                        <a:t>光子能量</a:t>
                      </a:r>
                      <a:r>
                        <a:rPr lang="zh-CN" sz="2000" b="1" kern="100" dirty="0" smtClean="0">
                          <a:solidFill>
                            <a:srgbClr val="FF0000"/>
                          </a:solidFill>
                          <a:effectLst/>
                          <a:latin typeface="微软雅黑" pitchFamily="34" charset="-122"/>
                          <a:ea typeface="微软雅黑" pitchFamily="34" charset="-122"/>
                        </a:rPr>
                        <a:t>扫描范围</a:t>
                      </a:r>
                      <a:r>
                        <a:rPr lang="zh-CN" altLang="en-US" sz="2000" b="1" kern="100" dirty="0" smtClean="0">
                          <a:solidFill>
                            <a:srgbClr val="FF0000"/>
                          </a:solidFill>
                          <a:effectLst/>
                          <a:latin typeface="微软雅黑" pitchFamily="34" charset="-122"/>
                          <a:ea typeface="微软雅黑" pitchFamily="34" charset="-122"/>
                        </a:rPr>
                        <a:t>（</a:t>
                      </a:r>
                      <a:r>
                        <a:rPr lang="en-US" altLang="zh-CN" sz="2000" b="1" kern="100" dirty="0" err="1" smtClean="0">
                          <a:solidFill>
                            <a:srgbClr val="FF0000"/>
                          </a:solidFill>
                          <a:effectLst/>
                          <a:latin typeface="微软雅黑" pitchFamily="34" charset="-122"/>
                          <a:ea typeface="微软雅黑" pitchFamily="34" charset="-122"/>
                        </a:rPr>
                        <a:t>keV</a:t>
                      </a:r>
                      <a:r>
                        <a:rPr lang="zh-CN" altLang="en-US" sz="2000" b="1" kern="100" dirty="0" smtClean="0">
                          <a:solidFill>
                            <a:srgbClr val="FF0000"/>
                          </a:solidFill>
                          <a:effectLst/>
                          <a:latin typeface="微软雅黑" pitchFamily="34" charset="-122"/>
                          <a:ea typeface="微软雅黑" pitchFamily="34" charset="-122"/>
                        </a:rPr>
                        <a:t>）</a:t>
                      </a:r>
                      <a:endParaRPr lang="zh-CN" sz="1600" b="1" kern="100" dirty="0">
                        <a:solidFill>
                          <a:srgbClr val="FF0000"/>
                        </a:solidFill>
                        <a:effectLst/>
                        <a:latin typeface="微软雅黑" pitchFamily="34" charset="-122"/>
                        <a:ea typeface="微软雅黑" pitchFamily="34" charset="-122"/>
                      </a:endParaRPr>
                    </a:p>
                  </a:txBody>
                  <a:tcPr marL="91437" marR="91437" marT="0" marB="0" anchor="ctr"/>
                </a:tc>
                <a:tc>
                  <a:txBody>
                    <a:bodyPr/>
                    <a:lstStyle/>
                    <a:p>
                      <a:pPr marL="0" algn="ctr" defTabSz="914400" rtl="0" eaLnBrk="1" latinLnBrk="0" hangingPunct="1">
                        <a:spcAft>
                          <a:spcPts val="0"/>
                        </a:spcAft>
                        <a:tabLst>
                          <a:tab pos="342900" algn="l"/>
                        </a:tabLst>
                      </a:pPr>
                      <a:r>
                        <a:rPr lang="en-US" altLang="zh-CN" sz="2000" b="1" kern="100" dirty="0" smtClean="0">
                          <a:solidFill>
                            <a:srgbClr val="002060"/>
                          </a:solidFill>
                          <a:effectLst/>
                          <a:latin typeface="微软雅黑" pitchFamily="34" charset="-122"/>
                          <a:ea typeface="微软雅黑" pitchFamily="34" charset="-122"/>
                          <a:cs typeface="+mn-cs"/>
                        </a:rPr>
                        <a:t>5-20</a:t>
                      </a:r>
                      <a:endParaRPr lang="zh-CN" altLang="zh-CN" sz="2000" b="1" kern="100" dirty="0">
                        <a:solidFill>
                          <a:srgbClr val="002060"/>
                        </a:solidFill>
                        <a:effectLst/>
                        <a:latin typeface="微软雅黑" pitchFamily="34" charset="-122"/>
                        <a:ea typeface="微软雅黑" pitchFamily="34" charset="-122"/>
                        <a:cs typeface="+mn-cs"/>
                      </a:endParaRPr>
                    </a:p>
                  </a:txBody>
                  <a:tcPr marL="91437" marR="91437" marT="0" marB="0" anchor="ctr"/>
                </a:tc>
                <a:tc>
                  <a:txBody>
                    <a:bodyPr/>
                    <a:lstStyle/>
                    <a:p>
                      <a:pPr algn="ctr">
                        <a:spcAft>
                          <a:spcPts val="0"/>
                        </a:spcAft>
                      </a:pPr>
                      <a:r>
                        <a:rPr lang="en-US" sz="2000" b="1" kern="100" dirty="0">
                          <a:solidFill>
                            <a:srgbClr val="002060"/>
                          </a:solidFill>
                          <a:effectLst/>
                          <a:latin typeface="微软雅黑" pitchFamily="34" charset="-122"/>
                          <a:ea typeface="微软雅黑" pitchFamily="34" charset="-122"/>
                        </a:rPr>
                        <a:t>4.9-22.7</a:t>
                      </a:r>
                      <a:endParaRPr lang="zh-CN" sz="1600" b="1" kern="100" dirty="0">
                        <a:solidFill>
                          <a:srgbClr val="002060"/>
                        </a:solidFill>
                        <a:effectLst/>
                        <a:latin typeface="微软雅黑" pitchFamily="34" charset="-122"/>
                        <a:ea typeface="微软雅黑" pitchFamily="34" charset="-122"/>
                      </a:endParaRPr>
                    </a:p>
                  </a:txBody>
                  <a:tcPr marL="91437" marR="91437" marT="0" marB="0" anchor="ctr"/>
                </a:tc>
                <a:tc>
                  <a:txBody>
                    <a:bodyPr/>
                    <a:lstStyle/>
                    <a:p>
                      <a:pPr algn="ctr">
                        <a:spcAft>
                          <a:spcPts val="0"/>
                        </a:spcAft>
                        <a:tabLst>
                          <a:tab pos="342900" algn="l"/>
                        </a:tabLst>
                      </a:pPr>
                      <a:r>
                        <a:rPr lang="zh-CN" sz="2000" b="1" kern="100" dirty="0">
                          <a:solidFill>
                            <a:srgbClr val="002060"/>
                          </a:solidFill>
                          <a:effectLst/>
                          <a:latin typeface="微软雅黑" pitchFamily="34" charset="-122"/>
                          <a:ea typeface="微软雅黑" pitchFamily="34" charset="-122"/>
                        </a:rPr>
                        <a:t>达到</a:t>
                      </a:r>
                      <a:r>
                        <a:rPr lang="zh-CN" sz="2000" b="1" kern="100" dirty="0" smtClean="0">
                          <a:solidFill>
                            <a:srgbClr val="002060"/>
                          </a:solidFill>
                          <a:effectLst/>
                          <a:latin typeface="微软雅黑" pitchFamily="34" charset="-122"/>
                          <a:ea typeface="微软雅黑" pitchFamily="34" charset="-122"/>
                        </a:rPr>
                        <a:t>设计</a:t>
                      </a:r>
                      <a:r>
                        <a:rPr lang="zh-CN" altLang="en-US" sz="2000" b="1" kern="100" dirty="0" smtClean="0">
                          <a:solidFill>
                            <a:srgbClr val="002060"/>
                          </a:solidFill>
                          <a:effectLst/>
                          <a:latin typeface="微软雅黑" pitchFamily="34" charset="-122"/>
                          <a:ea typeface="微软雅黑" pitchFamily="34" charset="-122"/>
                        </a:rPr>
                        <a:t>指</a:t>
                      </a:r>
                      <a:r>
                        <a:rPr lang="zh-CN" sz="2000" b="1" kern="100" dirty="0" smtClean="0">
                          <a:solidFill>
                            <a:srgbClr val="002060"/>
                          </a:solidFill>
                          <a:effectLst/>
                          <a:latin typeface="微软雅黑" pitchFamily="34" charset="-122"/>
                          <a:ea typeface="微软雅黑" pitchFamily="34" charset="-122"/>
                        </a:rPr>
                        <a:t>标</a:t>
                      </a:r>
                      <a:endParaRPr lang="zh-CN" sz="1600" b="1" kern="100" dirty="0">
                        <a:solidFill>
                          <a:srgbClr val="002060"/>
                        </a:solidFill>
                        <a:effectLst/>
                        <a:latin typeface="微软雅黑" pitchFamily="34" charset="-122"/>
                        <a:ea typeface="微软雅黑" pitchFamily="34" charset="-122"/>
                      </a:endParaRPr>
                    </a:p>
                  </a:txBody>
                  <a:tcPr marL="91437" marR="91437" marT="0" marB="0" anchor="ctr"/>
                </a:tc>
              </a:tr>
              <a:tr h="598546">
                <a:tc>
                  <a:txBody>
                    <a:bodyPr/>
                    <a:lstStyle/>
                    <a:p>
                      <a:pPr algn="just">
                        <a:spcAft>
                          <a:spcPts val="0"/>
                        </a:spcAft>
                      </a:pPr>
                      <a:r>
                        <a:rPr lang="zh-CN" sz="2000" b="1" kern="100" dirty="0">
                          <a:solidFill>
                            <a:srgbClr val="FF0000"/>
                          </a:solidFill>
                          <a:effectLst/>
                          <a:latin typeface="微软雅黑" pitchFamily="34" charset="-122"/>
                          <a:ea typeface="微软雅黑" pitchFamily="34" charset="-122"/>
                        </a:rPr>
                        <a:t>恒定出口高度的位置</a:t>
                      </a:r>
                      <a:r>
                        <a:rPr lang="zh-CN" sz="2000" b="1" kern="100" dirty="0" smtClean="0">
                          <a:solidFill>
                            <a:srgbClr val="FF0000"/>
                          </a:solidFill>
                          <a:effectLst/>
                          <a:latin typeface="微软雅黑" pitchFamily="34" charset="-122"/>
                          <a:ea typeface="微软雅黑" pitchFamily="34" charset="-122"/>
                        </a:rPr>
                        <a:t>精度</a:t>
                      </a:r>
                      <a:r>
                        <a:rPr lang="zh-CN" altLang="en-US" sz="2000" b="1" kern="100" dirty="0" smtClean="0">
                          <a:solidFill>
                            <a:srgbClr val="FF0000"/>
                          </a:solidFill>
                          <a:effectLst/>
                          <a:latin typeface="微软雅黑" pitchFamily="34" charset="-122"/>
                          <a:ea typeface="微软雅黑" pitchFamily="34" charset="-122"/>
                        </a:rPr>
                        <a:t>（</a:t>
                      </a:r>
                      <a:r>
                        <a:rPr lang="en-US" altLang="zh-CN" sz="2000" b="1" kern="100" dirty="0" smtClean="0">
                          <a:solidFill>
                            <a:srgbClr val="FF0000"/>
                          </a:solidFill>
                          <a:effectLst/>
                          <a:latin typeface="微软雅黑" pitchFamily="34" charset="-122"/>
                          <a:ea typeface="微软雅黑" pitchFamily="34" charset="-122"/>
                        </a:rPr>
                        <a:t>mm</a:t>
                      </a:r>
                      <a:r>
                        <a:rPr lang="zh-CN" altLang="en-US" sz="2000" b="1" kern="100" dirty="0" smtClean="0">
                          <a:solidFill>
                            <a:srgbClr val="FF0000"/>
                          </a:solidFill>
                          <a:effectLst/>
                          <a:latin typeface="微软雅黑" pitchFamily="34" charset="-122"/>
                          <a:ea typeface="微软雅黑" pitchFamily="34" charset="-122"/>
                        </a:rPr>
                        <a:t>）</a:t>
                      </a:r>
                      <a:endParaRPr lang="zh-CN" sz="1600" b="1" kern="100" dirty="0">
                        <a:solidFill>
                          <a:srgbClr val="FF0000"/>
                        </a:solidFill>
                        <a:effectLst/>
                        <a:latin typeface="微软雅黑" pitchFamily="34" charset="-122"/>
                        <a:ea typeface="微软雅黑" pitchFamily="34" charset="-122"/>
                      </a:endParaRPr>
                    </a:p>
                  </a:txBody>
                  <a:tcPr marL="91437" marR="91437"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342900" algn="l"/>
                        </a:tabLst>
                        <a:defRPr/>
                      </a:pPr>
                      <a:r>
                        <a:rPr lang="en-US" altLang="zh-CN" sz="2000" b="1" kern="100" dirty="0" smtClean="0">
                          <a:solidFill>
                            <a:srgbClr val="002060"/>
                          </a:solidFill>
                          <a:effectLst/>
                          <a:latin typeface="微软雅黑" pitchFamily="34" charset="-122"/>
                          <a:ea typeface="微软雅黑" pitchFamily="34" charset="-122"/>
                          <a:cs typeface="+mn-cs"/>
                          <a:sym typeface="Symbol" panose="05050102010706020507" pitchFamily="18" charset="2"/>
                        </a:rPr>
                        <a:t></a:t>
                      </a:r>
                      <a:r>
                        <a:rPr lang="en-US" altLang="zh-CN" sz="2000" b="1" kern="100" dirty="0" smtClean="0">
                          <a:solidFill>
                            <a:srgbClr val="002060"/>
                          </a:solidFill>
                          <a:effectLst/>
                          <a:latin typeface="微软雅黑" pitchFamily="34" charset="-122"/>
                          <a:ea typeface="微软雅黑" pitchFamily="34" charset="-122"/>
                          <a:cs typeface="+mn-cs"/>
                        </a:rPr>
                        <a:t>0.1</a:t>
                      </a:r>
                      <a:endParaRPr lang="zh-CN" altLang="zh-CN" sz="2000" b="1" kern="100" dirty="0" smtClean="0">
                        <a:solidFill>
                          <a:srgbClr val="002060"/>
                        </a:solidFill>
                        <a:effectLst/>
                        <a:latin typeface="微软雅黑" pitchFamily="34" charset="-122"/>
                        <a:ea typeface="微软雅黑" pitchFamily="34" charset="-122"/>
                        <a:cs typeface="+mn-cs"/>
                      </a:endParaRPr>
                    </a:p>
                  </a:txBody>
                  <a:tcPr marL="91437" marR="91437" marT="0" marB="0" anchor="ctr"/>
                </a:tc>
                <a:tc>
                  <a:txBody>
                    <a:bodyPr/>
                    <a:lstStyle/>
                    <a:p>
                      <a:pPr algn="ctr">
                        <a:spcAft>
                          <a:spcPts val="0"/>
                        </a:spcAft>
                      </a:pPr>
                      <a:r>
                        <a:rPr lang="en-US" sz="2000" b="1" kern="100" dirty="0">
                          <a:solidFill>
                            <a:srgbClr val="002060"/>
                          </a:solidFill>
                          <a:effectLst/>
                          <a:latin typeface="微软雅黑" pitchFamily="34" charset="-122"/>
                          <a:ea typeface="微软雅黑" pitchFamily="34" charset="-122"/>
                          <a:sym typeface="Symbol" panose="05050102010706020507" pitchFamily="18" charset="2"/>
                        </a:rPr>
                        <a:t></a:t>
                      </a:r>
                      <a:r>
                        <a:rPr lang="en-US" sz="2000" b="1" kern="100" dirty="0">
                          <a:solidFill>
                            <a:srgbClr val="002060"/>
                          </a:solidFill>
                          <a:effectLst/>
                          <a:latin typeface="微软雅黑" pitchFamily="34" charset="-122"/>
                          <a:ea typeface="微软雅黑" pitchFamily="34" charset="-122"/>
                        </a:rPr>
                        <a:t>0.07</a:t>
                      </a:r>
                      <a:endParaRPr lang="zh-CN" sz="1600" b="1" kern="100" dirty="0">
                        <a:solidFill>
                          <a:srgbClr val="002060"/>
                        </a:solidFill>
                        <a:effectLst/>
                        <a:latin typeface="微软雅黑" pitchFamily="34" charset="-122"/>
                        <a:ea typeface="微软雅黑" pitchFamily="34" charset="-122"/>
                      </a:endParaRPr>
                    </a:p>
                  </a:txBody>
                  <a:tcPr marL="91437" marR="91437" marT="0" marB="0" anchor="ctr"/>
                </a:tc>
                <a:tc>
                  <a:txBody>
                    <a:bodyPr/>
                    <a:lstStyle/>
                    <a:p>
                      <a:pPr algn="ctr">
                        <a:spcAft>
                          <a:spcPts val="0"/>
                        </a:spcAft>
                        <a:tabLst>
                          <a:tab pos="342900" algn="l"/>
                        </a:tabLst>
                      </a:pPr>
                      <a:r>
                        <a:rPr lang="zh-CN" sz="2000" b="1" kern="100">
                          <a:solidFill>
                            <a:srgbClr val="002060"/>
                          </a:solidFill>
                          <a:effectLst/>
                          <a:latin typeface="微软雅黑" pitchFamily="34" charset="-122"/>
                          <a:ea typeface="微软雅黑" pitchFamily="34" charset="-122"/>
                        </a:rPr>
                        <a:t>达到设计指标</a:t>
                      </a:r>
                      <a:endParaRPr lang="zh-CN" sz="1600" b="1" kern="100">
                        <a:solidFill>
                          <a:srgbClr val="002060"/>
                        </a:solidFill>
                        <a:effectLst/>
                        <a:latin typeface="微软雅黑" pitchFamily="34" charset="-122"/>
                        <a:ea typeface="微软雅黑" pitchFamily="34" charset="-122"/>
                      </a:endParaRPr>
                    </a:p>
                  </a:txBody>
                  <a:tcPr marL="91437" marR="91437" marT="0" marB="0" anchor="ctr"/>
                </a:tc>
              </a:tr>
              <a:tr h="468342">
                <a:tc>
                  <a:txBody>
                    <a:bodyPr/>
                    <a:lstStyle/>
                    <a:p>
                      <a:pPr algn="just">
                        <a:spcAft>
                          <a:spcPts val="0"/>
                        </a:spcAft>
                      </a:pPr>
                      <a:r>
                        <a:rPr lang="zh-CN" sz="2000" b="1" kern="100" dirty="0">
                          <a:solidFill>
                            <a:srgbClr val="FF0000"/>
                          </a:solidFill>
                          <a:effectLst/>
                          <a:latin typeface="微软雅黑" pitchFamily="34" charset="-122"/>
                          <a:ea typeface="微软雅黑" pitchFamily="34" charset="-122"/>
                        </a:rPr>
                        <a:t>晶体吸收总热负荷（</a:t>
                      </a:r>
                      <a:r>
                        <a:rPr lang="en-US" sz="2000" b="1" kern="100" dirty="0">
                          <a:solidFill>
                            <a:srgbClr val="FF0000"/>
                          </a:solidFill>
                          <a:effectLst/>
                          <a:latin typeface="微软雅黑" pitchFamily="34" charset="-122"/>
                          <a:ea typeface="微软雅黑" pitchFamily="34" charset="-122"/>
                        </a:rPr>
                        <a:t>W</a:t>
                      </a:r>
                      <a:r>
                        <a:rPr lang="zh-CN" sz="2000" b="1" kern="100" dirty="0">
                          <a:solidFill>
                            <a:srgbClr val="FF0000"/>
                          </a:solidFill>
                          <a:effectLst/>
                          <a:latin typeface="微软雅黑" pitchFamily="34" charset="-122"/>
                          <a:ea typeface="微软雅黑" pitchFamily="34" charset="-122"/>
                        </a:rPr>
                        <a:t>）</a:t>
                      </a:r>
                      <a:endParaRPr lang="zh-CN" sz="1600" b="1" kern="100" dirty="0">
                        <a:solidFill>
                          <a:srgbClr val="FF0000"/>
                        </a:solidFill>
                        <a:effectLst/>
                        <a:latin typeface="微软雅黑" pitchFamily="34" charset="-122"/>
                        <a:ea typeface="微软雅黑" pitchFamily="34" charset="-122"/>
                      </a:endParaRPr>
                    </a:p>
                  </a:txBody>
                  <a:tcPr marL="91437" marR="91437" marT="0" marB="0" anchor="ctr"/>
                </a:tc>
                <a:tc>
                  <a:txBody>
                    <a:bodyPr/>
                    <a:lstStyle/>
                    <a:p>
                      <a:pPr marL="0" algn="ctr" defTabSz="914400" rtl="0" eaLnBrk="1" latinLnBrk="0" hangingPunct="1">
                        <a:spcAft>
                          <a:spcPts val="0"/>
                        </a:spcAft>
                        <a:tabLst>
                          <a:tab pos="342900" algn="l"/>
                        </a:tabLst>
                      </a:pPr>
                      <a:r>
                        <a:rPr lang="en-US" altLang="zh-CN" sz="2000" b="1" kern="100" dirty="0" smtClean="0">
                          <a:solidFill>
                            <a:srgbClr val="002060"/>
                          </a:solidFill>
                          <a:effectLst/>
                          <a:latin typeface="微软雅黑" pitchFamily="34" charset="-122"/>
                          <a:ea typeface="微软雅黑" pitchFamily="34" charset="-122"/>
                          <a:cs typeface="+mn-cs"/>
                        </a:rPr>
                        <a:t>800</a:t>
                      </a:r>
                      <a:endParaRPr lang="zh-CN" sz="2000" b="1" kern="100" dirty="0">
                        <a:solidFill>
                          <a:srgbClr val="002060"/>
                        </a:solidFill>
                        <a:effectLst/>
                        <a:latin typeface="微软雅黑" pitchFamily="34" charset="-122"/>
                        <a:ea typeface="微软雅黑" pitchFamily="34" charset="-122"/>
                        <a:cs typeface="+mn-cs"/>
                      </a:endParaRPr>
                    </a:p>
                  </a:txBody>
                  <a:tcPr marL="91437" marR="91437" marT="0" marB="0" anchor="ctr"/>
                </a:tc>
                <a:tc>
                  <a:txBody>
                    <a:bodyPr/>
                    <a:lstStyle/>
                    <a:p>
                      <a:pPr algn="ctr">
                        <a:spcAft>
                          <a:spcPts val="0"/>
                        </a:spcAft>
                      </a:pPr>
                      <a:r>
                        <a:rPr lang="en-US" sz="2000" b="1" kern="100" dirty="0">
                          <a:solidFill>
                            <a:srgbClr val="002060"/>
                          </a:solidFill>
                          <a:effectLst/>
                          <a:latin typeface="微软雅黑" pitchFamily="34" charset="-122"/>
                          <a:ea typeface="微软雅黑" pitchFamily="34" charset="-122"/>
                        </a:rPr>
                        <a:t>811</a:t>
                      </a:r>
                      <a:r>
                        <a:rPr lang="en-US" sz="2000" b="1" kern="100" baseline="30000" dirty="0">
                          <a:solidFill>
                            <a:srgbClr val="002060"/>
                          </a:solidFill>
                          <a:effectLst/>
                          <a:latin typeface="微软雅黑" pitchFamily="34" charset="-122"/>
                          <a:ea typeface="微软雅黑" pitchFamily="34" charset="-122"/>
                        </a:rPr>
                        <a:t>**</a:t>
                      </a:r>
                      <a:endParaRPr lang="zh-CN" sz="1600" b="1" kern="100" dirty="0">
                        <a:solidFill>
                          <a:srgbClr val="002060"/>
                        </a:solidFill>
                        <a:effectLst/>
                        <a:latin typeface="微软雅黑" pitchFamily="34" charset="-122"/>
                        <a:ea typeface="微软雅黑" pitchFamily="34" charset="-122"/>
                      </a:endParaRPr>
                    </a:p>
                  </a:txBody>
                  <a:tcPr marL="91437" marR="91437" marT="0" marB="0" anchor="ctr"/>
                </a:tc>
                <a:tc>
                  <a:txBody>
                    <a:bodyPr/>
                    <a:lstStyle/>
                    <a:p>
                      <a:pPr algn="ctr">
                        <a:spcAft>
                          <a:spcPts val="0"/>
                        </a:spcAft>
                        <a:tabLst>
                          <a:tab pos="342900" algn="l"/>
                        </a:tabLst>
                      </a:pPr>
                      <a:r>
                        <a:rPr lang="zh-CN" sz="2000" b="1" kern="100">
                          <a:solidFill>
                            <a:srgbClr val="002060"/>
                          </a:solidFill>
                          <a:effectLst/>
                          <a:latin typeface="微软雅黑" pitchFamily="34" charset="-122"/>
                          <a:ea typeface="微软雅黑" pitchFamily="34" charset="-122"/>
                        </a:rPr>
                        <a:t>达到设计指标</a:t>
                      </a:r>
                      <a:endParaRPr lang="zh-CN" sz="1600" b="1" kern="100">
                        <a:solidFill>
                          <a:srgbClr val="002060"/>
                        </a:solidFill>
                        <a:effectLst/>
                        <a:latin typeface="微软雅黑" pitchFamily="34" charset="-122"/>
                        <a:ea typeface="微软雅黑" pitchFamily="34" charset="-122"/>
                      </a:endParaRPr>
                    </a:p>
                  </a:txBody>
                  <a:tcPr marL="91437" marR="91437" marT="0" marB="0" anchor="ctr"/>
                </a:tc>
              </a:tr>
              <a:tr h="468342">
                <a:tc>
                  <a:txBody>
                    <a:bodyPr/>
                    <a:lstStyle/>
                    <a:p>
                      <a:pPr algn="just">
                        <a:spcAft>
                          <a:spcPts val="0"/>
                        </a:spcAft>
                      </a:pPr>
                      <a:r>
                        <a:rPr lang="zh-CN" sz="2000" b="1" kern="100" dirty="0">
                          <a:solidFill>
                            <a:srgbClr val="FF0000"/>
                          </a:solidFill>
                          <a:effectLst/>
                          <a:latin typeface="微软雅黑" pitchFamily="34" charset="-122"/>
                          <a:ea typeface="微软雅黑" pitchFamily="34" charset="-122"/>
                        </a:rPr>
                        <a:t>静态真空度（</a:t>
                      </a:r>
                      <a:r>
                        <a:rPr lang="en-US" sz="2000" b="1" kern="100" dirty="0">
                          <a:solidFill>
                            <a:srgbClr val="FF0000"/>
                          </a:solidFill>
                          <a:effectLst/>
                          <a:latin typeface="微软雅黑" pitchFamily="34" charset="-122"/>
                          <a:ea typeface="微软雅黑" pitchFamily="34" charset="-122"/>
                        </a:rPr>
                        <a:t>Pa</a:t>
                      </a:r>
                      <a:r>
                        <a:rPr lang="zh-CN" sz="2000" b="1" kern="100" dirty="0">
                          <a:solidFill>
                            <a:srgbClr val="FF0000"/>
                          </a:solidFill>
                          <a:effectLst/>
                          <a:latin typeface="微软雅黑" pitchFamily="34" charset="-122"/>
                          <a:ea typeface="微软雅黑" pitchFamily="34" charset="-122"/>
                        </a:rPr>
                        <a:t>）</a:t>
                      </a:r>
                      <a:endParaRPr lang="zh-CN" sz="1600" b="1" kern="100" dirty="0">
                        <a:solidFill>
                          <a:srgbClr val="FF0000"/>
                        </a:solidFill>
                        <a:effectLst/>
                        <a:latin typeface="微软雅黑" pitchFamily="34" charset="-122"/>
                        <a:ea typeface="微软雅黑" pitchFamily="34" charset="-122"/>
                      </a:endParaRPr>
                    </a:p>
                  </a:txBody>
                  <a:tcPr marL="91437" marR="91437"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342900" algn="l"/>
                        </a:tabLst>
                        <a:defRPr/>
                      </a:pPr>
                      <a:r>
                        <a:rPr lang="en-US" altLang="zh-CN" sz="2000" b="1" kern="100" dirty="0" smtClean="0">
                          <a:solidFill>
                            <a:srgbClr val="002060"/>
                          </a:solidFill>
                          <a:effectLst/>
                          <a:latin typeface="微软雅黑" pitchFamily="34" charset="-122"/>
                          <a:ea typeface="微软雅黑" pitchFamily="34" charset="-122"/>
                          <a:cs typeface="+mn-cs"/>
                        </a:rPr>
                        <a:t>1×10</a:t>
                      </a:r>
                      <a:r>
                        <a:rPr lang="en-US" altLang="zh-CN" sz="2000" b="1" kern="100" baseline="30000" dirty="0" smtClean="0">
                          <a:solidFill>
                            <a:srgbClr val="002060"/>
                          </a:solidFill>
                          <a:effectLst/>
                          <a:latin typeface="微软雅黑" pitchFamily="34" charset="-122"/>
                          <a:ea typeface="微软雅黑" pitchFamily="34" charset="-122"/>
                          <a:cs typeface="+mn-cs"/>
                        </a:rPr>
                        <a:t>-4</a:t>
                      </a:r>
                      <a:endParaRPr lang="zh-CN" altLang="zh-CN" sz="2000" b="1" kern="100" baseline="30000" dirty="0" smtClean="0">
                        <a:solidFill>
                          <a:srgbClr val="002060"/>
                        </a:solidFill>
                        <a:effectLst/>
                        <a:latin typeface="微软雅黑" pitchFamily="34" charset="-122"/>
                        <a:ea typeface="微软雅黑" pitchFamily="34" charset="-122"/>
                        <a:cs typeface="+mn-cs"/>
                      </a:endParaRPr>
                    </a:p>
                  </a:txBody>
                  <a:tcPr marL="91437" marR="91437" marT="0" marB="0" anchor="ctr"/>
                </a:tc>
                <a:tc>
                  <a:txBody>
                    <a:bodyPr/>
                    <a:lstStyle/>
                    <a:p>
                      <a:pPr algn="ctr">
                        <a:spcAft>
                          <a:spcPts val="0"/>
                        </a:spcAft>
                        <a:tabLst>
                          <a:tab pos="342900" algn="l"/>
                        </a:tabLst>
                      </a:pPr>
                      <a:r>
                        <a:rPr lang="en-US" sz="2000" b="1" kern="100" dirty="0">
                          <a:solidFill>
                            <a:srgbClr val="002060"/>
                          </a:solidFill>
                          <a:effectLst/>
                          <a:latin typeface="微软雅黑" pitchFamily="34" charset="-122"/>
                          <a:ea typeface="微软雅黑" pitchFamily="34" charset="-122"/>
                        </a:rPr>
                        <a:t>4.8×10</a:t>
                      </a:r>
                      <a:r>
                        <a:rPr lang="en-US" sz="2000" b="1" kern="100" baseline="30000" dirty="0">
                          <a:solidFill>
                            <a:srgbClr val="002060"/>
                          </a:solidFill>
                          <a:effectLst/>
                          <a:latin typeface="微软雅黑" pitchFamily="34" charset="-122"/>
                          <a:ea typeface="微软雅黑" pitchFamily="34" charset="-122"/>
                        </a:rPr>
                        <a:t>-6</a:t>
                      </a:r>
                      <a:endParaRPr lang="zh-CN" sz="1600" b="1" kern="100" dirty="0">
                        <a:solidFill>
                          <a:srgbClr val="002060"/>
                        </a:solidFill>
                        <a:effectLst/>
                        <a:latin typeface="微软雅黑" pitchFamily="34" charset="-122"/>
                        <a:ea typeface="微软雅黑" pitchFamily="34" charset="-122"/>
                      </a:endParaRPr>
                    </a:p>
                  </a:txBody>
                  <a:tcPr marL="91437" marR="91437" marT="0" marB="0" anchor="ctr"/>
                </a:tc>
                <a:tc>
                  <a:txBody>
                    <a:bodyPr/>
                    <a:lstStyle/>
                    <a:p>
                      <a:pPr algn="ctr">
                        <a:spcAft>
                          <a:spcPts val="0"/>
                        </a:spcAft>
                        <a:tabLst>
                          <a:tab pos="342900" algn="l"/>
                        </a:tabLst>
                      </a:pPr>
                      <a:r>
                        <a:rPr lang="zh-CN" sz="2000" b="1" kern="100" dirty="0">
                          <a:solidFill>
                            <a:srgbClr val="002060"/>
                          </a:solidFill>
                          <a:effectLst/>
                          <a:latin typeface="微软雅黑" pitchFamily="34" charset="-122"/>
                          <a:ea typeface="微软雅黑" pitchFamily="34" charset="-122"/>
                        </a:rPr>
                        <a:t>达到设计指标</a:t>
                      </a:r>
                      <a:endParaRPr lang="zh-CN" sz="1600" b="1" kern="100" dirty="0">
                        <a:solidFill>
                          <a:srgbClr val="002060"/>
                        </a:solidFill>
                        <a:effectLst/>
                        <a:latin typeface="微软雅黑" pitchFamily="34" charset="-122"/>
                        <a:ea typeface="微软雅黑" pitchFamily="34" charset="-122"/>
                      </a:endParaRPr>
                    </a:p>
                  </a:txBody>
                  <a:tcPr marL="91437" marR="91437" marT="0" marB="0" anchor="ctr"/>
                </a:tc>
              </a:tr>
            </a:tbl>
          </a:graphicData>
        </a:graphic>
      </p:graphicFrame>
      <p:sp>
        <p:nvSpPr>
          <p:cNvPr id="31782" name="内容占位符 2"/>
          <p:cNvSpPr txBox="1">
            <a:spLocks/>
          </p:cNvSpPr>
          <p:nvPr/>
        </p:nvSpPr>
        <p:spPr bwMode="auto">
          <a:xfrm>
            <a:off x="69564" y="3702539"/>
            <a:ext cx="4491567" cy="2657318"/>
          </a:xfrm>
          <a:prstGeom prst="rect">
            <a:avLst/>
          </a:prstGeom>
          <a:noFill/>
          <a:ln w="9525">
            <a:noFill/>
            <a:miter lim="800000"/>
            <a:headEnd/>
            <a:tailEnd/>
          </a:ln>
        </p:spPr>
        <p:txBody>
          <a:bodyPr/>
          <a:lstStyle/>
          <a:p>
            <a:pPr eaLnBrk="1" hangingPunct="1">
              <a:spcBef>
                <a:spcPts val="1000"/>
              </a:spcBef>
              <a:buFont typeface="Arial" pitchFamily="34" charset="0"/>
              <a:buNone/>
            </a:pPr>
            <a:r>
              <a:rPr lang="en-US" altLang="zh-CN" sz="2400" b="1" dirty="0">
                <a:solidFill>
                  <a:srgbClr val="FF0000"/>
                </a:solidFill>
                <a:latin typeface="微软雅黑" pitchFamily="34" charset="-122"/>
                <a:ea typeface="微软雅黑" pitchFamily="34" charset="-122"/>
              </a:rPr>
              <a:t>BSRF 3W1</a:t>
            </a:r>
            <a:r>
              <a:rPr lang="zh-CN" altLang="en-US" sz="2400" b="1" dirty="0">
                <a:solidFill>
                  <a:srgbClr val="FF0000"/>
                </a:solidFill>
                <a:latin typeface="微软雅黑" pitchFamily="34" charset="-122"/>
                <a:ea typeface="微软雅黑" pitchFamily="34" charset="-122"/>
              </a:rPr>
              <a:t>束线工艺测试</a:t>
            </a:r>
            <a:endParaRPr lang="en-US" altLang="zh-CN" sz="2400" b="1" dirty="0">
              <a:solidFill>
                <a:srgbClr val="FF0000"/>
              </a:solidFill>
              <a:latin typeface="微软雅黑" pitchFamily="34" charset="-122"/>
              <a:ea typeface="微软雅黑" pitchFamily="34" charset="-122"/>
            </a:endParaRPr>
          </a:p>
          <a:p>
            <a:pPr marL="685800" lvl="1" indent="-228600" eaLnBrk="1" hangingPunct="1">
              <a:spcBef>
                <a:spcPts val="500"/>
              </a:spcBef>
              <a:buFont typeface="Arial" pitchFamily="34" charset="0"/>
              <a:buChar char="•"/>
            </a:pPr>
            <a:r>
              <a:rPr lang="zh-CN" altLang="en-US" sz="2400" b="1" dirty="0">
                <a:solidFill>
                  <a:srgbClr val="002060"/>
                </a:solidFill>
                <a:latin typeface="微软雅黑" pitchFamily="34" charset="-122"/>
                <a:ea typeface="微软雅黑" pitchFamily="34" charset="-122"/>
              </a:rPr>
              <a:t>在线运行</a:t>
            </a:r>
            <a:r>
              <a:rPr lang="en-US" altLang="zh-CN" sz="2400" b="1" dirty="0">
                <a:solidFill>
                  <a:srgbClr val="002060"/>
                </a:solidFill>
                <a:latin typeface="微软雅黑" pitchFamily="34" charset="-122"/>
                <a:ea typeface="微软雅黑" pitchFamily="34" charset="-122"/>
              </a:rPr>
              <a:t>26</a:t>
            </a:r>
            <a:r>
              <a:rPr lang="zh-CN" altLang="en-US" sz="2400" b="1" dirty="0">
                <a:solidFill>
                  <a:srgbClr val="002060"/>
                </a:solidFill>
                <a:latin typeface="微软雅黑" pitchFamily="34" charset="-122"/>
                <a:ea typeface="微软雅黑" pitchFamily="34" charset="-122"/>
              </a:rPr>
              <a:t>天</a:t>
            </a:r>
            <a:endParaRPr lang="en-US" altLang="zh-CN" sz="2400" b="1" dirty="0">
              <a:solidFill>
                <a:srgbClr val="002060"/>
              </a:solidFill>
              <a:latin typeface="微软雅黑" pitchFamily="34" charset="-122"/>
              <a:ea typeface="微软雅黑" pitchFamily="34" charset="-122"/>
            </a:endParaRPr>
          </a:p>
          <a:p>
            <a:pPr marL="685800" lvl="1" indent="-228600" eaLnBrk="1" hangingPunct="1">
              <a:spcBef>
                <a:spcPts val="500"/>
              </a:spcBef>
              <a:buFont typeface="Arial" pitchFamily="34" charset="0"/>
              <a:buChar char="•"/>
            </a:pPr>
            <a:r>
              <a:rPr lang="zh-CN" altLang="en-US" sz="2400" b="1" dirty="0">
                <a:solidFill>
                  <a:srgbClr val="002060"/>
                </a:solidFill>
                <a:latin typeface="微软雅黑" pitchFamily="34" charset="-122"/>
                <a:ea typeface="微软雅黑" pitchFamily="34" charset="-122"/>
              </a:rPr>
              <a:t>实现长期稳定运行</a:t>
            </a:r>
            <a:endParaRPr lang="en-US" altLang="zh-CN" sz="2400" b="1" dirty="0">
              <a:solidFill>
                <a:srgbClr val="002060"/>
              </a:solidFill>
              <a:latin typeface="微软雅黑" pitchFamily="34" charset="-122"/>
              <a:ea typeface="微软雅黑" pitchFamily="34" charset="-122"/>
            </a:endParaRPr>
          </a:p>
          <a:p>
            <a:pPr marL="685800" lvl="1" indent="-228600" eaLnBrk="1" hangingPunct="1">
              <a:spcBef>
                <a:spcPts val="500"/>
              </a:spcBef>
              <a:buFont typeface="Arial" pitchFamily="34" charset="0"/>
              <a:buChar char="•"/>
            </a:pPr>
            <a:r>
              <a:rPr lang="zh-CN" altLang="en-US" sz="2400" b="1" dirty="0">
                <a:solidFill>
                  <a:srgbClr val="002060"/>
                </a:solidFill>
                <a:latin typeface="微软雅黑" pitchFamily="34" charset="-122"/>
                <a:ea typeface="微软雅黑" pitchFamily="34" charset="-122"/>
              </a:rPr>
              <a:t>功能及指标满足要求</a:t>
            </a:r>
            <a:endParaRPr lang="en-US" altLang="zh-CN" sz="2400" b="1" dirty="0">
              <a:solidFill>
                <a:srgbClr val="002060"/>
              </a:solidFill>
              <a:latin typeface="微软雅黑" pitchFamily="34" charset="-122"/>
              <a:ea typeface="微软雅黑" pitchFamily="34" charset="-122"/>
            </a:endParaRPr>
          </a:p>
          <a:p>
            <a:pPr marL="685800" lvl="1" indent="-228600" eaLnBrk="1" hangingPunct="1">
              <a:spcBef>
                <a:spcPts val="500"/>
              </a:spcBef>
              <a:buFont typeface="Arial" pitchFamily="34" charset="0"/>
              <a:buChar char="•"/>
            </a:pPr>
            <a:r>
              <a:rPr lang="zh-CN" altLang="en-US" sz="2400" b="1" dirty="0">
                <a:solidFill>
                  <a:srgbClr val="002060"/>
                </a:solidFill>
                <a:latin typeface="微软雅黑" pitchFamily="34" charset="-122"/>
                <a:ea typeface="微软雅黑" pitchFamily="34" charset="-122"/>
              </a:rPr>
              <a:t>通过工艺验收</a:t>
            </a:r>
            <a:endParaRPr lang="en-US" altLang="zh-CN" sz="2400" b="1" dirty="0">
              <a:solidFill>
                <a:srgbClr val="002060"/>
              </a:solidFill>
              <a:latin typeface="微软雅黑" pitchFamily="34" charset="-122"/>
              <a:ea typeface="微软雅黑" pitchFamily="34" charset="-122"/>
            </a:endParaRPr>
          </a:p>
          <a:p>
            <a:pPr marL="685800" lvl="1" indent="-228600" eaLnBrk="1" hangingPunct="1">
              <a:spcBef>
                <a:spcPts val="500"/>
              </a:spcBef>
              <a:buFont typeface="Arial" pitchFamily="34" charset="0"/>
              <a:buChar char="•"/>
            </a:pPr>
            <a:r>
              <a:rPr lang="zh-CN" altLang="en-US" sz="2400" b="1" dirty="0">
                <a:solidFill>
                  <a:srgbClr val="002060"/>
                </a:solidFill>
                <a:latin typeface="微软雅黑" pitchFamily="34" charset="-122"/>
                <a:ea typeface="微软雅黑" pitchFamily="34" charset="-122"/>
              </a:rPr>
              <a:t>实现验证目的</a:t>
            </a:r>
            <a:endParaRPr lang="en-US" altLang="zh-CN" sz="2400" b="1" dirty="0">
              <a:solidFill>
                <a:srgbClr val="002060"/>
              </a:solidFill>
              <a:latin typeface="微软雅黑" pitchFamily="34" charset="-122"/>
              <a:ea typeface="微软雅黑" pitchFamily="34" charset="-122"/>
            </a:endParaRPr>
          </a:p>
        </p:txBody>
      </p:sp>
      <p:sp>
        <p:nvSpPr>
          <p:cNvPr id="31783" name="标题 1"/>
          <p:cNvSpPr txBox="1">
            <a:spLocks/>
          </p:cNvSpPr>
          <p:nvPr/>
        </p:nvSpPr>
        <p:spPr bwMode="auto">
          <a:xfrm>
            <a:off x="3638225" y="70775"/>
            <a:ext cx="4897967" cy="504826"/>
          </a:xfrm>
          <a:prstGeom prst="rect">
            <a:avLst/>
          </a:prstGeom>
          <a:solidFill>
            <a:srgbClr val="FFFF00"/>
          </a:solidFill>
          <a:ln w="9525">
            <a:noFill/>
            <a:miter lim="800000"/>
            <a:headEnd/>
            <a:tailEnd/>
          </a:ln>
        </p:spPr>
        <p:txBody>
          <a:bodyPr/>
          <a:lstStyle/>
          <a:p>
            <a:pPr algn="ctr"/>
            <a:r>
              <a:rPr lang="en-US" altLang="zh-CN" sz="2800" b="1">
                <a:solidFill>
                  <a:srgbClr val="FF0000"/>
                </a:solidFill>
                <a:latin typeface="微软雅黑" pitchFamily="34" charset="-122"/>
                <a:ea typeface="微软雅黑" pitchFamily="34" charset="-122"/>
                <a:cs typeface="Times New Roman" pitchFamily="18" charset="0"/>
              </a:rPr>
              <a:t>B3- </a:t>
            </a:r>
            <a:r>
              <a:rPr lang="zh-CN" altLang="en-US" sz="2800" b="1">
                <a:solidFill>
                  <a:srgbClr val="FF0000"/>
                </a:solidFill>
                <a:latin typeface="微软雅黑" pitchFamily="34" charset="-122"/>
                <a:ea typeface="微软雅黑" pitchFamily="34" charset="-122"/>
                <a:cs typeface="Times New Roman" pitchFamily="18" charset="0"/>
              </a:rPr>
              <a:t>低温冷却单色器系统</a:t>
            </a:r>
          </a:p>
        </p:txBody>
      </p:sp>
      <p:sp>
        <p:nvSpPr>
          <p:cNvPr id="31784" name="矩形 20"/>
          <p:cNvSpPr>
            <a:spLocks noChangeArrowheads="1"/>
          </p:cNvSpPr>
          <p:nvPr/>
        </p:nvSpPr>
        <p:spPr bwMode="auto">
          <a:xfrm>
            <a:off x="1487511" y="2861450"/>
            <a:ext cx="4062331" cy="461665"/>
          </a:xfrm>
          <a:prstGeom prst="rect">
            <a:avLst/>
          </a:prstGeom>
          <a:noFill/>
          <a:ln w="9525">
            <a:noFill/>
            <a:miter lim="800000"/>
            <a:headEnd/>
            <a:tailEnd/>
          </a:ln>
        </p:spPr>
        <p:txBody>
          <a:bodyPr wrap="none">
            <a:spAutoFit/>
          </a:bodyPr>
          <a:lstStyle/>
          <a:p>
            <a:r>
              <a:rPr lang="en-US" altLang="zh-CN" sz="2400" b="1" dirty="0">
                <a:solidFill>
                  <a:srgbClr val="FF0000"/>
                </a:solidFill>
                <a:latin typeface="微软雅黑" pitchFamily="34" charset="-122"/>
                <a:ea typeface="微软雅黑" pitchFamily="34" charset="-122"/>
              </a:rPr>
              <a:t>2017-11-24  </a:t>
            </a:r>
            <a:r>
              <a:rPr lang="zh-CN" altLang="en-US" sz="2400" b="1" dirty="0">
                <a:solidFill>
                  <a:srgbClr val="FF0000"/>
                </a:solidFill>
                <a:latin typeface="微软雅黑" pitchFamily="34" charset="-122"/>
                <a:ea typeface="微软雅黑" pitchFamily="34" charset="-122"/>
              </a:rPr>
              <a:t>通过工艺测试</a:t>
            </a:r>
            <a:r>
              <a:rPr lang="en-US" altLang="zh-CN" sz="2400" b="1" dirty="0">
                <a:solidFill>
                  <a:srgbClr val="FF0000"/>
                </a:solidFill>
                <a:latin typeface="微软雅黑" pitchFamily="34" charset="-122"/>
                <a:ea typeface="微软雅黑" pitchFamily="34" charset="-122"/>
              </a:rPr>
              <a:t> </a:t>
            </a:r>
            <a:endParaRPr lang="zh-CN" altLang="en-US" sz="2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9435961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内容占位符 2"/>
          <p:cNvSpPr>
            <a:spLocks noGrp="1"/>
          </p:cNvSpPr>
          <p:nvPr>
            <p:ph idx="1"/>
          </p:nvPr>
        </p:nvSpPr>
        <p:spPr>
          <a:xfrm>
            <a:off x="3856567" y="715963"/>
            <a:ext cx="8352367" cy="336550"/>
          </a:xfrm>
        </p:spPr>
        <p:txBody>
          <a:bodyPr/>
          <a:lstStyle/>
          <a:p>
            <a:pPr marL="0" indent="0">
              <a:buFontTx/>
              <a:buNone/>
            </a:pPr>
            <a:r>
              <a:rPr lang="en-US" altLang="zh-CN" sz="2000" b="1" dirty="0" smtClean="0">
                <a:solidFill>
                  <a:srgbClr val="FF0000"/>
                </a:solidFill>
                <a:latin typeface="微软雅黑" pitchFamily="34" charset="-122"/>
                <a:ea typeface="微软雅黑" pitchFamily="34" charset="-122"/>
              </a:rPr>
              <a:t>2017/12/15   LTP </a:t>
            </a:r>
            <a:r>
              <a:rPr lang="zh-CN" altLang="en-US" sz="2000" b="1" dirty="0" smtClean="0">
                <a:solidFill>
                  <a:srgbClr val="FF0000"/>
                </a:solidFill>
                <a:latin typeface="微软雅黑" pitchFamily="34" charset="-122"/>
                <a:ea typeface="微软雅黑" pitchFamily="34" charset="-122"/>
              </a:rPr>
              <a:t>通过工艺测试，均达到设计指标</a:t>
            </a:r>
            <a:endParaRPr lang="en-US" altLang="zh-CN" sz="2000" b="1" dirty="0" smtClean="0">
              <a:solidFill>
                <a:srgbClr val="FF0000"/>
              </a:solidFill>
              <a:latin typeface="微软雅黑" pitchFamily="34" charset="-122"/>
              <a:ea typeface="微软雅黑" pitchFamily="34" charset="-122"/>
            </a:endParaRPr>
          </a:p>
        </p:txBody>
      </p:sp>
      <p:pic>
        <p:nvPicPr>
          <p:cNvPr id="32771" name="Picture 2" descr="IMGP6098"/>
          <p:cNvPicPr>
            <a:picLocks noChangeAspect="1" noChangeArrowheads="1"/>
          </p:cNvPicPr>
          <p:nvPr/>
        </p:nvPicPr>
        <p:blipFill>
          <a:blip r:embed="rId2" cstate="print">
            <a:lum bright="20000" contrast="40000"/>
          </a:blip>
          <a:srcRect/>
          <a:stretch>
            <a:fillRect/>
          </a:stretch>
        </p:blipFill>
        <p:spPr bwMode="auto">
          <a:xfrm>
            <a:off x="135467" y="692151"/>
            <a:ext cx="3718984" cy="1851025"/>
          </a:xfrm>
          <a:prstGeom prst="rect">
            <a:avLst/>
          </a:prstGeom>
          <a:noFill/>
          <a:ln w="9525">
            <a:noFill/>
            <a:miter lim="800000"/>
            <a:headEnd/>
            <a:tailEnd/>
          </a:ln>
        </p:spPr>
      </p:pic>
      <p:graphicFrame>
        <p:nvGraphicFramePr>
          <p:cNvPr id="31" name="表格 30"/>
          <p:cNvGraphicFramePr>
            <a:graphicFrameLocks noGrp="1"/>
          </p:cNvGraphicFramePr>
          <p:nvPr/>
        </p:nvGraphicFramePr>
        <p:xfrm>
          <a:off x="3983568" y="1268414"/>
          <a:ext cx="8072113" cy="973099"/>
        </p:xfrm>
        <a:graphic>
          <a:graphicData uri="http://schemas.openxmlformats.org/drawingml/2006/table">
            <a:tbl>
              <a:tblPr firstRow="1" firstCol="1" lastRow="1" lastCol="1" bandRow="1" bandCol="1">
                <a:tableStyleId>{69012ECD-51FC-41F1-AA8D-1B2483CD663E}</a:tableStyleId>
              </a:tblPr>
              <a:tblGrid>
                <a:gridCol w="3154601"/>
                <a:gridCol w="1558472"/>
                <a:gridCol w="1785436"/>
                <a:gridCol w="1573604"/>
              </a:tblGrid>
              <a:tr h="424603">
                <a:tc>
                  <a:txBody>
                    <a:bodyPr/>
                    <a:lstStyle/>
                    <a:p>
                      <a:endParaRPr lang="zh-CN" sz="1050" b="1" kern="100" dirty="0">
                        <a:effectLst/>
                        <a:latin typeface="Calibri" panose="020F0502020204030204" pitchFamily="34" charset="0"/>
                        <a:cs typeface="Times New Roman" panose="02020603050405020304" pitchFamily="18" charset="0"/>
                      </a:endParaRPr>
                    </a:p>
                  </a:txBody>
                  <a:tcPr marL="23707" marR="23707" marT="17780" marB="17780" anchor="ctr"/>
                </a:tc>
                <a:tc>
                  <a:txBody>
                    <a:bodyPr/>
                    <a:lstStyle/>
                    <a:p>
                      <a:pPr indent="356870" algn="ctr">
                        <a:spcAft>
                          <a:spcPts val="600"/>
                        </a:spcAft>
                      </a:pPr>
                      <a:r>
                        <a:rPr lang="zh-CN" altLang="en-US" sz="1200" b="1" kern="100" dirty="0" smtClean="0">
                          <a:solidFill>
                            <a:srgbClr val="FF0000"/>
                          </a:solidFill>
                          <a:effectLst/>
                          <a:latin typeface="Times New Roman" panose="02020603050405020304" pitchFamily="18" charset="0"/>
                          <a:ea typeface="仿宋_GB2312"/>
                          <a:cs typeface="Times New Roman" panose="02020603050405020304" pitchFamily="18" charset="0"/>
                        </a:rPr>
                        <a:t>实测指标</a:t>
                      </a:r>
                      <a:endParaRPr lang="zh-CN" sz="1200" b="1"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6870" algn="ctr">
                        <a:spcAft>
                          <a:spcPts val="600"/>
                        </a:spcAft>
                      </a:pPr>
                      <a:r>
                        <a:rPr lang="zh-CN" sz="1200" b="1" kern="100" dirty="0">
                          <a:solidFill>
                            <a:srgbClr val="FF0000"/>
                          </a:solidFill>
                          <a:effectLst/>
                        </a:rPr>
                        <a:t>设计指标</a:t>
                      </a:r>
                      <a:endParaRPr lang="zh-CN" sz="1200" b="1"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6870" algn="ctr">
                        <a:spcAft>
                          <a:spcPts val="600"/>
                        </a:spcAft>
                      </a:pPr>
                      <a:r>
                        <a:rPr lang="zh-CN" sz="1200" b="1" kern="100" dirty="0">
                          <a:solidFill>
                            <a:srgbClr val="FF0000"/>
                          </a:solidFill>
                          <a:effectLst/>
                        </a:rPr>
                        <a:t>验收指标</a:t>
                      </a:r>
                      <a:endParaRPr lang="zh-CN" sz="1200" b="1"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r h="209220">
                <a:tc>
                  <a:txBody>
                    <a:bodyPr/>
                    <a:lstStyle/>
                    <a:p>
                      <a:pPr indent="355600" algn="ctr">
                        <a:spcAft>
                          <a:spcPts val="600"/>
                        </a:spcAft>
                      </a:pPr>
                      <a:r>
                        <a:rPr lang="zh-CN" sz="1200" b="1" kern="100" dirty="0" smtClean="0">
                          <a:effectLst/>
                        </a:rPr>
                        <a:t>曲面</a:t>
                      </a:r>
                      <a:r>
                        <a:rPr lang="zh-CN" sz="1200" b="1" kern="100" dirty="0">
                          <a:effectLst/>
                        </a:rPr>
                        <a:t>测量精度</a:t>
                      </a:r>
                      <a:r>
                        <a:rPr lang="en-US" sz="1200" b="1" kern="100" dirty="0">
                          <a:effectLst/>
                        </a:rPr>
                        <a:t>(RMS)</a:t>
                      </a:r>
                      <a:endParaRPr lang="zh-CN" sz="1200" b="1"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altLang="zh-CN" sz="1400" b="1"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32nrad</a:t>
                      </a:r>
                      <a:endParaRPr lang="zh-CN" sz="14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400" b="1" kern="100" dirty="0">
                          <a:effectLst/>
                        </a:rPr>
                        <a:t>150nrad</a:t>
                      </a:r>
                      <a:endParaRPr lang="zh-CN" sz="1400" b="1"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400" b="1" kern="100">
                          <a:effectLst/>
                        </a:rPr>
                        <a:t>250nrad</a:t>
                      </a:r>
                      <a:endParaRPr lang="zh-CN" sz="1400" b="1" kern="10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r h="299576">
                <a:tc>
                  <a:txBody>
                    <a:bodyPr/>
                    <a:lstStyle/>
                    <a:p>
                      <a:pPr indent="355600" algn="ctr">
                        <a:spcAft>
                          <a:spcPts val="600"/>
                        </a:spcAft>
                      </a:pPr>
                      <a:r>
                        <a:rPr lang="en-US" sz="1200" b="1" kern="100" dirty="0">
                          <a:effectLst/>
                        </a:rPr>
                        <a:t>LTP</a:t>
                      </a:r>
                      <a:r>
                        <a:rPr lang="zh-CN" sz="1200" b="1" kern="100" dirty="0">
                          <a:effectLst/>
                        </a:rPr>
                        <a:t>平面镜测量精度</a:t>
                      </a:r>
                      <a:r>
                        <a:rPr lang="en-US" sz="1200" b="1" kern="100" dirty="0">
                          <a:effectLst/>
                        </a:rPr>
                        <a:t>(RMS)</a:t>
                      </a:r>
                      <a:endParaRPr lang="zh-CN" sz="1200" b="1"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altLang="zh-CN" sz="1400" b="1"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25nrad</a:t>
                      </a:r>
                      <a:endParaRPr lang="zh-CN" sz="1400" b="1"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400" b="1" kern="100" dirty="0">
                          <a:effectLst/>
                        </a:rPr>
                        <a:t>70nrad</a:t>
                      </a:r>
                      <a:endParaRPr lang="zh-CN" sz="1400" b="1"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400" b="1" kern="100" dirty="0">
                          <a:effectLst/>
                        </a:rPr>
                        <a:t>120nrad</a:t>
                      </a:r>
                      <a:endParaRPr lang="zh-CN" sz="1400" b="1"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bl>
          </a:graphicData>
        </a:graphic>
      </p:graphicFrame>
      <p:pic>
        <p:nvPicPr>
          <p:cNvPr id="32794" name="图片 18"/>
          <p:cNvPicPr>
            <a:picLocks noChangeAspect="1"/>
          </p:cNvPicPr>
          <p:nvPr/>
        </p:nvPicPr>
        <p:blipFill>
          <a:blip r:embed="rId3" cstate="print"/>
          <a:srcRect t="16350" b="13216"/>
          <a:stretch>
            <a:fillRect/>
          </a:stretch>
        </p:blipFill>
        <p:spPr bwMode="auto">
          <a:xfrm>
            <a:off x="107951" y="3546475"/>
            <a:ext cx="3738033" cy="1481138"/>
          </a:xfrm>
          <a:prstGeom prst="rect">
            <a:avLst/>
          </a:prstGeom>
          <a:noFill/>
          <a:ln w="9525">
            <a:noFill/>
            <a:miter lim="800000"/>
            <a:headEnd/>
            <a:tailEnd/>
          </a:ln>
        </p:spPr>
      </p:pic>
      <p:graphicFrame>
        <p:nvGraphicFramePr>
          <p:cNvPr id="29" name="表格 28"/>
          <p:cNvGraphicFramePr>
            <a:graphicFrameLocks noGrp="1"/>
          </p:cNvGraphicFramePr>
          <p:nvPr/>
        </p:nvGraphicFramePr>
        <p:xfrm>
          <a:off x="4368800" y="3713163"/>
          <a:ext cx="7200800" cy="1145540"/>
        </p:xfrm>
        <a:graphic>
          <a:graphicData uri="http://schemas.openxmlformats.org/drawingml/2006/table">
            <a:tbl>
              <a:tblPr firstRow="1" firstCol="1" lastRow="1" lastCol="1" bandRow="1" bandCol="1">
                <a:tableStyleId>{69012ECD-51FC-41F1-AA8D-1B2483CD663E}</a:tableStyleId>
              </a:tblPr>
              <a:tblGrid>
                <a:gridCol w="2444263"/>
                <a:gridCol w="1588185"/>
                <a:gridCol w="1824203"/>
                <a:gridCol w="1344149"/>
              </a:tblGrid>
              <a:tr h="146432">
                <a:tc>
                  <a:txBody>
                    <a:bodyPr/>
                    <a:lstStyle/>
                    <a:p>
                      <a:pPr indent="355600" algn="ctr">
                        <a:spcAft>
                          <a:spcPts val="600"/>
                        </a:spcAft>
                      </a:pPr>
                      <a:r>
                        <a:rPr lang="en-US" sz="1200" kern="100" dirty="0">
                          <a:effectLst/>
                        </a:rPr>
                        <a:t> </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6870" algn="ctr">
                        <a:spcAft>
                          <a:spcPts val="600"/>
                        </a:spcAft>
                      </a:pPr>
                      <a:r>
                        <a:rPr lang="zh-CN" altLang="en-US" sz="1200" kern="100" dirty="0" smtClean="0">
                          <a:solidFill>
                            <a:srgbClr val="FF0000"/>
                          </a:solidFill>
                          <a:effectLst/>
                          <a:latin typeface="Times New Roman" panose="02020603050405020304" pitchFamily="18" charset="0"/>
                          <a:ea typeface="仿宋_GB2312"/>
                          <a:cs typeface="Times New Roman" panose="02020603050405020304" pitchFamily="18" charset="0"/>
                        </a:rPr>
                        <a:t>当前实测</a:t>
                      </a:r>
                      <a:endParaRPr lang="zh-CN" sz="1200"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6870" algn="ctr">
                        <a:spcAft>
                          <a:spcPts val="600"/>
                        </a:spcAft>
                      </a:pPr>
                      <a:r>
                        <a:rPr lang="zh-CN" sz="1200" kern="100" dirty="0">
                          <a:solidFill>
                            <a:srgbClr val="FF0000"/>
                          </a:solidFill>
                          <a:effectLst/>
                        </a:rPr>
                        <a:t>设计指标</a:t>
                      </a:r>
                      <a:endParaRPr lang="zh-CN" sz="1200"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6870" algn="ctr">
                        <a:spcAft>
                          <a:spcPts val="600"/>
                        </a:spcAft>
                      </a:pPr>
                      <a:r>
                        <a:rPr lang="zh-CN" sz="1200" kern="100" dirty="0">
                          <a:solidFill>
                            <a:srgbClr val="FF0000"/>
                          </a:solidFill>
                          <a:effectLst/>
                        </a:rPr>
                        <a:t>验收指标</a:t>
                      </a:r>
                      <a:endParaRPr lang="zh-CN" sz="1200"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r h="281940">
                <a:tc>
                  <a:txBody>
                    <a:bodyPr/>
                    <a:lstStyle/>
                    <a:p>
                      <a:pPr indent="355600" algn="ctr">
                        <a:spcAft>
                          <a:spcPts val="600"/>
                        </a:spcAft>
                      </a:pPr>
                      <a:r>
                        <a:rPr lang="zh-CN" sz="1200" kern="100">
                          <a:effectLst/>
                        </a:rPr>
                        <a:t>有效镜体长度</a:t>
                      </a:r>
                      <a:endParaRPr lang="zh-CN" sz="1200" kern="10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1000mm</a:t>
                      </a:r>
                      <a:endParaRPr lang="zh-CN" sz="1200"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200" kern="100" dirty="0">
                          <a:effectLst/>
                        </a:rPr>
                        <a:t>1000mm</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200" kern="100" dirty="0">
                          <a:effectLst/>
                        </a:rPr>
                        <a:t>900mm</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r h="402590">
                <a:tc>
                  <a:txBody>
                    <a:bodyPr/>
                    <a:lstStyle/>
                    <a:p>
                      <a:pPr indent="355600" algn="ctr">
                        <a:spcAft>
                          <a:spcPts val="600"/>
                        </a:spcAft>
                      </a:pPr>
                      <a:r>
                        <a:rPr lang="zh-CN" sz="1200" kern="100" dirty="0">
                          <a:effectLst/>
                        </a:rPr>
                        <a:t>压弯面形</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zh-CN" altLang="en-US"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所设计椭圆</a:t>
                      </a:r>
                      <a:endParaRPr lang="zh-CN" sz="1200"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zh-CN" sz="1200" kern="100" dirty="0" smtClean="0">
                          <a:effectLst/>
                        </a:rPr>
                        <a:t>椭圆柱面</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zh-CN" sz="1200" kern="100" dirty="0" smtClean="0">
                          <a:effectLst/>
                        </a:rPr>
                        <a:t>椭圆柱面</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r h="242570">
                <a:tc>
                  <a:txBody>
                    <a:bodyPr/>
                    <a:lstStyle/>
                    <a:p>
                      <a:pPr indent="355600" algn="ctr">
                        <a:spcAft>
                          <a:spcPts val="600"/>
                        </a:spcAft>
                      </a:pPr>
                      <a:r>
                        <a:rPr lang="zh-CN" sz="1200" kern="100" dirty="0">
                          <a:effectLst/>
                        </a:rPr>
                        <a:t>压弯面形精度</a:t>
                      </a:r>
                      <a:r>
                        <a:rPr lang="en-US" sz="1200" kern="100" dirty="0">
                          <a:effectLst/>
                        </a:rPr>
                        <a:t>RMS</a:t>
                      </a:r>
                      <a:r>
                        <a:rPr lang="zh-CN" sz="1200" kern="100" dirty="0">
                          <a:effectLst/>
                        </a:rPr>
                        <a:t>值</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0.17</a:t>
                      </a:r>
                      <a:r>
                        <a:rPr lang="en-US" altLang="zh-CN" sz="1200" kern="100" dirty="0" smtClean="0">
                          <a:solidFill>
                            <a:srgbClr val="C00000"/>
                          </a:solidFill>
                          <a:effectLst>
                            <a:outerShdw blurRad="38100" dist="38100" dir="2700000" algn="tl">
                              <a:srgbClr val="000000">
                                <a:alpha val="43137"/>
                              </a:srgbClr>
                            </a:outerShdw>
                          </a:effectLst>
                          <a:sym typeface="Symbol" panose="05050102010706020507" pitchFamily="18" charset="2"/>
                        </a:rPr>
                        <a:t></a:t>
                      </a:r>
                      <a:r>
                        <a:rPr lang="en-US" altLang="zh-CN" sz="1200" kern="100" dirty="0" smtClean="0">
                          <a:solidFill>
                            <a:srgbClr val="C00000"/>
                          </a:solidFill>
                          <a:effectLst>
                            <a:outerShdw blurRad="38100" dist="38100" dir="2700000" algn="tl">
                              <a:srgbClr val="000000">
                                <a:alpha val="43137"/>
                              </a:srgbClr>
                            </a:outerShdw>
                          </a:effectLst>
                        </a:rPr>
                        <a:t>rad</a:t>
                      </a:r>
                      <a:endParaRPr lang="zh-CN" sz="1200"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zh-CN" sz="1200" kern="100" dirty="0">
                          <a:effectLst/>
                        </a:rPr>
                        <a:t>好于</a:t>
                      </a:r>
                      <a:r>
                        <a:rPr lang="en-US" sz="1200" kern="100" dirty="0">
                          <a:effectLst/>
                        </a:rPr>
                        <a:t>0.5</a:t>
                      </a:r>
                      <a:r>
                        <a:rPr lang="en-US" sz="1200" kern="100" dirty="0">
                          <a:effectLst/>
                          <a:sym typeface="Symbol" panose="05050102010706020507" pitchFamily="18" charset="2"/>
                        </a:rPr>
                        <a:t></a:t>
                      </a:r>
                      <a:r>
                        <a:rPr lang="en-US" sz="1200" kern="100" dirty="0">
                          <a:effectLst/>
                        </a:rPr>
                        <a:t>rad</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c>
                  <a:txBody>
                    <a:bodyPr/>
                    <a:lstStyle/>
                    <a:p>
                      <a:pPr indent="355600" algn="ctr">
                        <a:spcAft>
                          <a:spcPts val="600"/>
                        </a:spcAft>
                      </a:pPr>
                      <a:r>
                        <a:rPr lang="en-US" sz="1200" kern="100" dirty="0">
                          <a:effectLst/>
                        </a:rPr>
                        <a:t>0.8</a:t>
                      </a:r>
                      <a:r>
                        <a:rPr lang="en-US" sz="1200" kern="100" dirty="0">
                          <a:effectLst/>
                          <a:sym typeface="Symbol" panose="05050102010706020507" pitchFamily="18" charset="2"/>
                        </a:rPr>
                        <a:t></a:t>
                      </a:r>
                      <a:r>
                        <a:rPr lang="en-US" sz="1200" kern="100" dirty="0">
                          <a:effectLst/>
                        </a:rPr>
                        <a:t>rad</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tc>
              </a:tr>
            </a:tbl>
          </a:graphicData>
        </a:graphic>
      </p:graphicFrame>
      <p:graphicFrame>
        <p:nvGraphicFramePr>
          <p:cNvPr id="32" name="表格 31"/>
          <p:cNvGraphicFramePr>
            <a:graphicFrameLocks noGrp="1"/>
          </p:cNvGraphicFramePr>
          <p:nvPr>
            <p:extLst>
              <p:ext uri="{D42A27DB-BD31-4B8C-83A1-F6EECF244321}">
                <p14:modId xmlns:p14="http://schemas.microsoft.com/office/powerpoint/2010/main" val="504452921"/>
              </p:ext>
            </p:extLst>
          </p:nvPr>
        </p:nvGraphicFramePr>
        <p:xfrm>
          <a:off x="3930651" y="5426075"/>
          <a:ext cx="8117580" cy="1292860"/>
        </p:xfrm>
        <a:graphic>
          <a:graphicData uri="http://schemas.openxmlformats.org/drawingml/2006/table">
            <a:tbl>
              <a:tblPr firstRow="1" firstCol="1" lastRow="1" lastCol="1" bandRow="1" bandCol="1">
                <a:tableStyleId>{69012ECD-51FC-41F1-AA8D-1B2483CD663E}</a:tableStyleId>
              </a:tblPr>
              <a:tblGrid>
                <a:gridCol w="2508689"/>
                <a:gridCol w="2304256"/>
                <a:gridCol w="1523759"/>
                <a:gridCol w="1780876"/>
              </a:tblGrid>
              <a:tr h="114935">
                <a:tc>
                  <a:txBody>
                    <a:bodyPr/>
                    <a:lstStyle/>
                    <a:p>
                      <a:pPr indent="356870" algn="l">
                        <a:spcAft>
                          <a:spcPts val="600"/>
                        </a:spcAft>
                      </a:pPr>
                      <a:r>
                        <a:rPr lang="en-US" sz="1200" kern="100" dirty="0">
                          <a:effectLst/>
                        </a:rPr>
                        <a:t> </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6870" algn="ctr">
                        <a:spcAft>
                          <a:spcPts val="600"/>
                        </a:spcAft>
                      </a:pPr>
                      <a:r>
                        <a:rPr lang="zh-CN" altLang="en-US" sz="1200" kern="100" dirty="0" smtClean="0">
                          <a:solidFill>
                            <a:srgbClr val="FF0000"/>
                          </a:solidFill>
                          <a:effectLst/>
                          <a:latin typeface="Times New Roman" panose="02020603050405020304" pitchFamily="18" charset="0"/>
                          <a:ea typeface="仿宋_GB2312"/>
                          <a:cs typeface="Times New Roman" panose="02020603050405020304" pitchFamily="18" charset="0"/>
                        </a:rPr>
                        <a:t>当前实测</a:t>
                      </a:r>
                      <a:endParaRPr lang="zh-CN" sz="1200"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6870" algn="ctr">
                        <a:spcAft>
                          <a:spcPts val="600"/>
                        </a:spcAft>
                      </a:pPr>
                      <a:r>
                        <a:rPr lang="zh-CN" sz="1200" kern="100" dirty="0">
                          <a:solidFill>
                            <a:srgbClr val="FF0000"/>
                          </a:solidFill>
                          <a:effectLst/>
                        </a:rPr>
                        <a:t>设计指标</a:t>
                      </a:r>
                      <a:endParaRPr lang="zh-CN" sz="1200"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6870" algn="ctr">
                        <a:spcAft>
                          <a:spcPts val="600"/>
                        </a:spcAft>
                      </a:pPr>
                      <a:r>
                        <a:rPr lang="zh-CN" sz="1200" kern="100" dirty="0">
                          <a:solidFill>
                            <a:srgbClr val="FF0000"/>
                          </a:solidFill>
                          <a:effectLst/>
                        </a:rPr>
                        <a:t>验收指标</a:t>
                      </a:r>
                      <a:endParaRPr lang="zh-CN" sz="1200" kern="100" dirty="0">
                        <a:solidFill>
                          <a:srgbClr val="FF0000"/>
                        </a:solidFill>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r>
              <a:tr h="294005">
                <a:tc>
                  <a:txBody>
                    <a:bodyPr/>
                    <a:lstStyle/>
                    <a:p>
                      <a:pPr indent="355600" algn="l">
                        <a:spcAft>
                          <a:spcPts val="600"/>
                        </a:spcAft>
                      </a:pPr>
                      <a:r>
                        <a:rPr lang="zh-CN" sz="1200" kern="100">
                          <a:effectLst/>
                        </a:rPr>
                        <a:t>有效镜体长度</a:t>
                      </a:r>
                      <a:endParaRPr lang="zh-CN" sz="1200" kern="10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120mm</a:t>
                      </a:r>
                      <a:endParaRPr lang="zh-CN" sz="1200"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en-US" sz="1200" kern="100" dirty="0">
                          <a:effectLst/>
                        </a:rPr>
                        <a:t>120mm</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en-US" sz="1200" kern="100">
                          <a:effectLst/>
                        </a:rPr>
                        <a:t>100mm</a:t>
                      </a:r>
                      <a:endParaRPr lang="zh-CN" sz="1200" kern="10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r>
              <a:tr h="302895">
                <a:tc>
                  <a:txBody>
                    <a:bodyPr/>
                    <a:lstStyle/>
                    <a:p>
                      <a:pPr indent="355600" algn="l">
                        <a:spcAft>
                          <a:spcPts val="600"/>
                        </a:spcAft>
                      </a:pPr>
                      <a:r>
                        <a:rPr lang="zh-CN" sz="1200" kern="100" dirty="0">
                          <a:effectLst/>
                        </a:rPr>
                        <a:t>压弯面形</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zh-CN" altLang="en-US"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所设计椭圆</a:t>
                      </a:r>
                      <a:endParaRPr lang="zh-CN" sz="1200" kern="100" dirty="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zh-CN" sz="1200" kern="100" dirty="0" smtClean="0">
                          <a:effectLst/>
                        </a:rPr>
                        <a:t>椭圆柱面</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zh-CN" sz="1200" kern="100" dirty="0" smtClean="0">
                          <a:effectLst/>
                        </a:rPr>
                        <a:t>椭圆柱面</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r>
              <a:tr h="238125">
                <a:tc>
                  <a:txBody>
                    <a:bodyPr/>
                    <a:lstStyle/>
                    <a:p>
                      <a:pPr indent="355600" algn="l">
                        <a:spcAft>
                          <a:spcPts val="600"/>
                        </a:spcAft>
                      </a:pPr>
                      <a:r>
                        <a:rPr lang="zh-CN" sz="1200" kern="100" dirty="0">
                          <a:effectLst/>
                        </a:rPr>
                        <a:t>压弯面形精度</a:t>
                      </a:r>
                      <a:r>
                        <a:rPr lang="en-US" sz="1200" kern="100" dirty="0">
                          <a:effectLst/>
                        </a:rPr>
                        <a:t>RMS</a:t>
                      </a:r>
                      <a:r>
                        <a:rPr lang="zh-CN" sz="1200" kern="100" dirty="0">
                          <a:effectLst/>
                        </a:rPr>
                        <a:t>值</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marL="0" marR="0" lvl="0" indent="355600" algn="ctr" defTabSz="914400" rtl="0" eaLnBrk="1" fontAlgn="auto" latinLnBrk="0" hangingPunct="1">
                        <a:lnSpc>
                          <a:spcPct val="100000"/>
                        </a:lnSpc>
                        <a:spcBef>
                          <a:spcPts val="0"/>
                        </a:spcBef>
                        <a:spcAft>
                          <a:spcPts val="600"/>
                        </a:spcAft>
                        <a:buClrTx/>
                        <a:buSzTx/>
                        <a:buFontTx/>
                        <a:buNone/>
                        <a:tabLst/>
                        <a:defRPr/>
                      </a:pP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0.13</a:t>
                      </a:r>
                      <a:r>
                        <a:rPr lang="en-US" altLang="zh-CN" sz="1200" kern="100" dirty="0" smtClean="0">
                          <a:solidFill>
                            <a:srgbClr val="C00000"/>
                          </a:solidFill>
                          <a:effectLst>
                            <a:outerShdw blurRad="38100" dist="38100" dir="2700000" algn="tl">
                              <a:srgbClr val="000000">
                                <a:alpha val="43137"/>
                              </a:srgbClr>
                            </a:outerShdw>
                          </a:effectLst>
                          <a:sym typeface="Symbol" panose="05050102010706020507" pitchFamily="18" charset="2"/>
                        </a:rPr>
                        <a:t></a:t>
                      </a:r>
                      <a:r>
                        <a:rPr lang="en-US" altLang="zh-CN" sz="1200" kern="100" dirty="0" smtClean="0">
                          <a:solidFill>
                            <a:srgbClr val="C00000"/>
                          </a:solidFill>
                          <a:effectLst>
                            <a:outerShdw blurRad="38100" dist="38100" dir="2700000" algn="tl">
                              <a:srgbClr val="000000">
                                <a:alpha val="43137"/>
                              </a:srgbClr>
                            </a:outerShdw>
                          </a:effectLst>
                        </a:rPr>
                        <a:t>rad(</a:t>
                      </a:r>
                      <a:r>
                        <a:rPr lang="zh-CN" altLang="en-US" sz="1200" kern="100" dirty="0" smtClean="0">
                          <a:solidFill>
                            <a:srgbClr val="C00000"/>
                          </a:solidFill>
                          <a:effectLst>
                            <a:outerShdw blurRad="38100" dist="38100" dir="2700000" algn="tl">
                              <a:srgbClr val="000000">
                                <a:alpha val="43137"/>
                              </a:srgbClr>
                            </a:outerShdw>
                          </a:effectLst>
                        </a:rPr>
                        <a:t>水平聚焦</a:t>
                      </a:r>
                      <a:r>
                        <a:rPr lang="en-US" altLang="zh-CN" sz="1200" kern="100" dirty="0" smtClean="0">
                          <a:solidFill>
                            <a:srgbClr val="C00000"/>
                          </a:solidFill>
                          <a:effectLst>
                            <a:outerShdw blurRad="38100" dist="38100" dir="2700000" algn="tl">
                              <a:srgbClr val="000000">
                                <a:alpha val="43137"/>
                              </a:srgbClr>
                            </a:outerShdw>
                          </a:effectLst>
                        </a:rPr>
                        <a:t>)</a:t>
                      </a:r>
                    </a:p>
                    <a:p>
                      <a:pPr marL="0" marR="0" lvl="0" indent="355600" algn="ctr" defTabSz="914400" rtl="0" eaLnBrk="1" fontAlgn="auto" latinLnBrk="0" hangingPunct="1">
                        <a:lnSpc>
                          <a:spcPct val="100000"/>
                        </a:lnSpc>
                        <a:spcBef>
                          <a:spcPts val="0"/>
                        </a:spcBef>
                        <a:spcAft>
                          <a:spcPts val="600"/>
                        </a:spcAft>
                        <a:buClrTx/>
                        <a:buSzTx/>
                        <a:buFontTx/>
                        <a:buNone/>
                        <a:tabLst/>
                        <a:defRPr/>
                      </a:pP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0.19</a:t>
                      </a:r>
                      <a:r>
                        <a:rPr lang="en-US" altLang="zh-CN" sz="1200" kern="100" dirty="0" smtClean="0">
                          <a:solidFill>
                            <a:srgbClr val="C00000"/>
                          </a:solidFill>
                          <a:effectLst>
                            <a:outerShdw blurRad="38100" dist="38100" dir="2700000" algn="tl">
                              <a:srgbClr val="000000">
                                <a:alpha val="43137"/>
                              </a:srgbClr>
                            </a:outerShdw>
                          </a:effectLst>
                          <a:sym typeface="Symbol" panose="05050102010706020507" pitchFamily="18" charset="2"/>
                        </a:rPr>
                        <a:t></a:t>
                      </a:r>
                      <a:r>
                        <a:rPr lang="en-US" altLang="zh-CN" sz="1200" kern="100" dirty="0" smtClean="0">
                          <a:solidFill>
                            <a:srgbClr val="C00000"/>
                          </a:solidFill>
                          <a:effectLst>
                            <a:outerShdw blurRad="38100" dist="38100" dir="2700000" algn="tl">
                              <a:srgbClr val="000000">
                                <a:alpha val="43137"/>
                              </a:srgbClr>
                            </a:outerShdw>
                          </a:effectLst>
                        </a:rPr>
                        <a:t>rad </a:t>
                      </a: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a:t>
                      </a:r>
                      <a:r>
                        <a:rPr lang="zh-CN" altLang="en-US"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垂直聚焦</a:t>
                      </a:r>
                      <a:r>
                        <a:rPr lang="en-US"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rPr>
                        <a:t>)</a:t>
                      </a:r>
                      <a:endParaRPr lang="zh-CN" altLang="zh-CN" sz="1200" kern="100"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zh-CN" sz="1200" kern="100" dirty="0">
                          <a:effectLst/>
                        </a:rPr>
                        <a:t>好于</a:t>
                      </a:r>
                      <a:r>
                        <a:rPr lang="en-US" sz="1200" kern="100" dirty="0">
                          <a:effectLst/>
                        </a:rPr>
                        <a:t>0.3</a:t>
                      </a:r>
                      <a:r>
                        <a:rPr lang="en-US" sz="1200" kern="100" dirty="0">
                          <a:effectLst/>
                          <a:sym typeface="Symbol" panose="05050102010706020507" pitchFamily="18" charset="2"/>
                        </a:rPr>
                        <a:t></a:t>
                      </a:r>
                      <a:r>
                        <a:rPr lang="en-US" sz="1200" kern="100" dirty="0">
                          <a:effectLst/>
                        </a:rPr>
                        <a:t>rad</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c>
                  <a:txBody>
                    <a:bodyPr/>
                    <a:lstStyle/>
                    <a:p>
                      <a:pPr indent="355600" algn="ctr">
                        <a:spcAft>
                          <a:spcPts val="600"/>
                        </a:spcAft>
                      </a:pPr>
                      <a:r>
                        <a:rPr lang="en-US" sz="1200" kern="100" dirty="0">
                          <a:effectLst/>
                        </a:rPr>
                        <a:t>0.5</a:t>
                      </a:r>
                      <a:r>
                        <a:rPr lang="en-US" sz="1200" kern="100" dirty="0">
                          <a:effectLst/>
                          <a:sym typeface="Symbol" panose="05050102010706020507" pitchFamily="18" charset="2"/>
                        </a:rPr>
                        <a:t></a:t>
                      </a:r>
                      <a:r>
                        <a:rPr lang="en-US" sz="1200" kern="100" dirty="0">
                          <a:effectLst/>
                        </a:rPr>
                        <a:t>rad</a:t>
                      </a:r>
                      <a:endParaRPr lang="zh-CN" sz="1200" kern="100" dirty="0">
                        <a:effectLst/>
                        <a:latin typeface="Times New Roman" panose="02020603050405020304" pitchFamily="18" charset="0"/>
                        <a:ea typeface="仿宋_GB2312"/>
                        <a:cs typeface="Times New Roman" panose="02020603050405020304" pitchFamily="18" charset="0"/>
                      </a:endParaRPr>
                    </a:p>
                  </a:txBody>
                  <a:tcPr marL="23707" marR="23707" marT="17780" marB="17780" anchor="ctr">
                    <a:solidFill>
                      <a:schemeClr val="bg1"/>
                    </a:solidFill>
                  </a:tcPr>
                </a:tc>
              </a:tr>
            </a:tbl>
          </a:graphicData>
        </a:graphic>
      </p:graphicFrame>
      <p:pic>
        <p:nvPicPr>
          <p:cNvPr id="32849" name="图片 32"/>
          <p:cNvPicPr>
            <a:picLocks noChangeAspect="1"/>
          </p:cNvPicPr>
          <p:nvPr/>
        </p:nvPicPr>
        <p:blipFill>
          <a:blip r:embed="rId4" cstate="print"/>
          <a:srcRect l="9309" t="7071" r="82" b="13045"/>
          <a:stretch>
            <a:fillRect/>
          </a:stretch>
        </p:blipFill>
        <p:spPr bwMode="auto">
          <a:xfrm>
            <a:off x="71967" y="5157788"/>
            <a:ext cx="3824817" cy="1562100"/>
          </a:xfrm>
          <a:prstGeom prst="rect">
            <a:avLst/>
          </a:prstGeom>
          <a:noFill/>
          <a:ln w="9525">
            <a:noFill/>
            <a:miter lim="800000"/>
            <a:headEnd/>
            <a:tailEnd/>
          </a:ln>
        </p:spPr>
      </p:pic>
      <p:sp>
        <p:nvSpPr>
          <p:cNvPr id="32850" name="内容占位符 2"/>
          <p:cNvSpPr txBox="1">
            <a:spLocks/>
          </p:cNvSpPr>
          <p:nvPr/>
        </p:nvSpPr>
        <p:spPr bwMode="auto">
          <a:xfrm>
            <a:off x="135468" y="2846388"/>
            <a:ext cx="11800417" cy="336550"/>
          </a:xfrm>
          <a:prstGeom prst="rect">
            <a:avLst/>
          </a:prstGeom>
          <a:noFill/>
          <a:ln w="9525">
            <a:noFill/>
            <a:miter lim="800000"/>
            <a:headEnd/>
            <a:tailEnd/>
          </a:ln>
        </p:spPr>
        <p:txBody>
          <a:bodyPr/>
          <a:lstStyle/>
          <a:p>
            <a:pPr>
              <a:spcBef>
                <a:spcPct val="10000"/>
              </a:spcBef>
              <a:spcAft>
                <a:spcPct val="30000"/>
              </a:spcAft>
            </a:pPr>
            <a:r>
              <a:rPr lang="en-US" altLang="zh-CN" sz="2000" b="1" dirty="0">
                <a:solidFill>
                  <a:srgbClr val="FF0000"/>
                </a:solidFill>
                <a:latin typeface="微软雅黑" pitchFamily="34" charset="-122"/>
                <a:ea typeface="微软雅黑" pitchFamily="34" charset="-122"/>
                <a:cs typeface="宋体" pitchFamily="2" charset="-122"/>
              </a:rPr>
              <a:t>2018/3/15   </a:t>
            </a:r>
            <a:r>
              <a:rPr lang="zh-CN" altLang="en-US" sz="2000" b="1" dirty="0">
                <a:solidFill>
                  <a:srgbClr val="FF0000"/>
                </a:solidFill>
                <a:latin typeface="微软雅黑" pitchFamily="34" charset="-122"/>
                <a:ea typeface="微软雅黑" pitchFamily="34" charset="-122"/>
                <a:cs typeface="宋体" pitchFamily="2" charset="-122"/>
              </a:rPr>
              <a:t>高精度长、短压弯机构均通过工艺测试，达到设计指标。</a:t>
            </a:r>
            <a:endParaRPr lang="en-US" altLang="zh-CN" sz="2000" b="1" dirty="0">
              <a:solidFill>
                <a:srgbClr val="FF0000"/>
              </a:solidFill>
              <a:latin typeface="微软雅黑" pitchFamily="34" charset="-122"/>
              <a:ea typeface="微软雅黑" pitchFamily="34" charset="-122"/>
              <a:cs typeface="宋体" pitchFamily="2" charset="-122"/>
            </a:endParaRPr>
          </a:p>
        </p:txBody>
      </p:sp>
      <p:sp>
        <p:nvSpPr>
          <p:cNvPr id="35" name="标题 1"/>
          <p:cNvSpPr txBox="1">
            <a:spLocks/>
          </p:cNvSpPr>
          <p:nvPr/>
        </p:nvSpPr>
        <p:spPr>
          <a:xfrm>
            <a:off x="2503299" y="68241"/>
            <a:ext cx="7190316" cy="504825"/>
          </a:xfrm>
          <a:prstGeom prst="rect">
            <a:avLst/>
          </a:prstGeom>
          <a:solidFill>
            <a:srgbClr val="FFFF00"/>
          </a:solidFill>
        </p:spPr>
        <p:txBody>
          <a:bodyPr>
            <a:noAutofit/>
          </a:bodyPr>
          <a:lstStyle>
            <a:lvl1pPr algn="ctr" rtl="0" eaLnBrk="0" fontAlgn="base" hangingPunct="0">
              <a:spcBef>
                <a:spcPct val="0"/>
              </a:spcBef>
              <a:spcAft>
                <a:spcPct val="0"/>
              </a:spcAft>
              <a:defRPr sz="3600" b="1">
                <a:solidFill>
                  <a:srgbClr val="FF3300"/>
                </a:solidFill>
                <a:latin typeface="+mj-lt"/>
                <a:ea typeface="+mj-ea"/>
                <a:cs typeface="宋体" charset="0"/>
              </a:defRPr>
            </a:lvl1pPr>
            <a:lvl2pPr algn="ctr" rtl="0" eaLnBrk="0" fontAlgn="base" hangingPunct="0">
              <a:spcBef>
                <a:spcPct val="0"/>
              </a:spcBef>
              <a:spcAft>
                <a:spcPct val="0"/>
              </a:spcAft>
              <a:defRPr sz="3600" b="1">
                <a:solidFill>
                  <a:srgbClr val="FF3300"/>
                </a:solidFill>
                <a:latin typeface="Arial" pitchFamily="34" charset="0"/>
                <a:ea typeface="宋体" pitchFamily="2" charset="-122"/>
                <a:cs typeface="宋体" charset="0"/>
              </a:defRPr>
            </a:lvl2pPr>
            <a:lvl3pPr algn="ctr" rtl="0" eaLnBrk="0" fontAlgn="base" hangingPunct="0">
              <a:spcBef>
                <a:spcPct val="0"/>
              </a:spcBef>
              <a:spcAft>
                <a:spcPct val="0"/>
              </a:spcAft>
              <a:defRPr sz="3600" b="1">
                <a:solidFill>
                  <a:srgbClr val="FF3300"/>
                </a:solidFill>
                <a:latin typeface="Arial" pitchFamily="34" charset="0"/>
                <a:ea typeface="宋体" pitchFamily="2" charset="-122"/>
                <a:cs typeface="宋体" charset="0"/>
              </a:defRPr>
            </a:lvl3pPr>
            <a:lvl4pPr algn="ctr" rtl="0" eaLnBrk="0" fontAlgn="base" hangingPunct="0">
              <a:spcBef>
                <a:spcPct val="0"/>
              </a:spcBef>
              <a:spcAft>
                <a:spcPct val="0"/>
              </a:spcAft>
              <a:defRPr sz="3600" b="1">
                <a:solidFill>
                  <a:srgbClr val="FF3300"/>
                </a:solidFill>
                <a:latin typeface="Arial" pitchFamily="34" charset="0"/>
                <a:ea typeface="宋体" pitchFamily="2" charset="-122"/>
                <a:cs typeface="宋体" charset="0"/>
              </a:defRPr>
            </a:lvl4pPr>
            <a:lvl5pPr algn="ctr" rtl="0" eaLnBrk="0" fontAlgn="base" hangingPunct="0">
              <a:spcBef>
                <a:spcPct val="0"/>
              </a:spcBef>
              <a:spcAft>
                <a:spcPct val="0"/>
              </a:spcAft>
              <a:defRPr sz="3600" b="1">
                <a:solidFill>
                  <a:srgbClr val="FF3300"/>
                </a:solidFill>
                <a:latin typeface="Arial" pitchFamily="34" charset="0"/>
                <a:ea typeface="宋体" pitchFamily="2" charset="-122"/>
                <a:cs typeface="宋体" charset="0"/>
              </a:defRPr>
            </a:lvl5pPr>
            <a:lvl6pPr marL="457200" algn="ctr" rtl="0" fontAlgn="base">
              <a:spcBef>
                <a:spcPct val="0"/>
              </a:spcBef>
              <a:spcAft>
                <a:spcPct val="0"/>
              </a:spcAft>
              <a:defRPr sz="3600" b="1">
                <a:solidFill>
                  <a:srgbClr val="FF3300"/>
                </a:solidFill>
                <a:latin typeface="Arial" pitchFamily="34" charset="0"/>
                <a:ea typeface="宋体" pitchFamily="2" charset="-122"/>
              </a:defRPr>
            </a:lvl6pPr>
            <a:lvl7pPr marL="914400" algn="ctr" rtl="0" fontAlgn="base">
              <a:spcBef>
                <a:spcPct val="0"/>
              </a:spcBef>
              <a:spcAft>
                <a:spcPct val="0"/>
              </a:spcAft>
              <a:defRPr sz="3600" b="1">
                <a:solidFill>
                  <a:srgbClr val="FF3300"/>
                </a:solidFill>
                <a:latin typeface="Arial" pitchFamily="34" charset="0"/>
                <a:ea typeface="宋体" pitchFamily="2" charset="-122"/>
              </a:defRPr>
            </a:lvl7pPr>
            <a:lvl8pPr marL="1371600" algn="ctr" rtl="0" fontAlgn="base">
              <a:spcBef>
                <a:spcPct val="0"/>
              </a:spcBef>
              <a:spcAft>
                <a:spcPct val="0"/>
              </a:spcAft>
              <a:defRPr sz="3600" b="1">
                <a:solidFill>
                  <a:srgbClr val="FF3300"/>
                </a:solidFill>
                <a:latin typeface="Arial" pitchFamily="34" charset="0"/>
                <a:ea typeface="宋体" pitchFamily="2" charset="-122"/>
              </a:defRPr>
            </a:lvl8pPr>
            <a:lvl9pPr marL="1828800" algn="ctr" rtl="0" fontAlgn="base">
              <a:spcBef>
                <a:spcPct val="0"/>
              </a:spcBef>
              <a:spcAft>
                <a:spcPct val="0"/>
              </a:spcAft>
              <a:defRPr sz="3600" b="1">
                <a:solidFill>
                  <a:srgbClr val="FF3300"/>
                </a:solidFill>
                <a:latin typeface="Arial" pitchFamily="34" charset="0"/>
                <a:ea typeface="宋体" pitchFamily="2" charset="-122"/>
              </a:defRPr>
            </a:lvl9pPr>
          </a:lstStyle>
          <a:p>
            <a:pPr>
              <a:defRPr/>
            </a:pPr>
            <a:r>
              <a:rPr lang="en-US" altLang="zh-CN" sz="2800" dirty="0" smtClean="0">
                <a:solidFill>
                  <a:srgbClr val="FF0000"/>
                </a:solidFill>
                <a:latin typeface="+mn-lt"/>
                <a:ea typeface="微软雅黑" panose="020B0503020204020204" pitchFamily="34" charset="-122"/>
                <a:cs typeface="Times New Roman" panose="02020603050405020304" pitchFamily="18" charset="0"/>
              </a:rPr>
              <a:t>B4- </a:t>
            </a:r>
            <a:r>
              <a:rPr lang="zh-CN" altLang="en-US" sz="2800" dirty="0" smtClean="0">
                <a:solidFill>
                  <a:srgbClr val="FF0000"/>
                </a:solidFill>
                <a:latin typeface="+mn-lt"/>
                <a:ea typeface="微软雅黑" panose="020B0503020204020204" pitchFamily="34" charset="-122"/>
                <a:cs typeface="Times New Roman" panose="02020603050405020304" pitchFamily="18" charset="0"/>
              </a:rPr>
              <a:t>高</a:t>
            </a:r>
            <a:r>
              <a:rPr lang="zh-CN" altLang="en-US" sz="2800" dirty="0">
                <a:solidFill>
                  <a:srgbClr val="FF0000"/>
                </a:solidFill>
                <a:latin typeface="+mn-lt"/>
                <a:ea typeface="微软雅黑" panose="020B0503020204020204" pitchFamily="34" charset="-122"/>
                <a:cs typeface="Times New Roman" panose="02020603050405020304" pitchFamily="18" charset="0"/>
              </a:rPr>
              <a:t>精度光学元件压弯与面形检测系统</a:t>
            </a:r>
          </a:p>
          <a:p>
            <a:pPr>
              <a:defRPr/>
            </a:pPr>
            <a:endParaRPr lang="zh-CN" altLang="en-US" sz="2800" dirty="0">
              <a:solidFill>
                <a:srgbClr val="FF0000"/>
              </a:solidFill>
              <a:latin typeface="+mn-lt"/>
              <a:ea typeface="微软雅黑" panose="020B0503020204020204" pitchFamily="34" charset="-122"/>
              <a:cs typeface="Times New Roman" panose="02020603050405020304" pitchFamily="18" charset="0"/>
            </a:endParaRPr>
          </a:p>
        </p:txBody>
      </p:sp>
      <p:sp>
        <p:nvSpPr>
          <p:cNvPr id="32852" name="TextBox 4"/>
          <p:cNvSpPr txBox="1">
            <a:spLocks noChangeArrowheads="1"/>
          </p:cNvSpPr>
          <p:nvPr/>
        </p:nvSpPr>
        <p:spPr bwMode="auto">
          <a:xfrm>
            <a:off x="1295400" y="708025"/>
            <a:ext cx="2559051" cy="368300"/>
          </a:xfrm>
          <a:prstGeom prst="rect">
            <a:avLst/>
          </a:prstGeom>
          <a:noFill/>
          <a:ln w="9525">
            <a:noFill/>
            <a:miter lim="800000"/>
            <a:headEnd/>
            <a:tailEnd/>
          </a:ln>
        </p:spPr>
        <p:txBody>
          <a:bodyPr>
            <a:spAutoFit/>
          </a:bodyPr>
          <a:lstStyle/>
          <a:p>
            <a:r>
              <a:rPr lang="en-US" altLang="zh-CN" b="1">
                <a:solidFill>
                  <a:srgbClr val="FF0000"/>
                </a:solidFill>
              </a:rPr>
              <a:t>LTP</a:t>
            </a:r>
            <a:r>
              <a:rPr lang="zh-CN" altLang="en-US" sz="1200" b="1">
                <a:solidFill>
                  <a:srgbClr val="FF0000"/>
                </a:solidFill>
              </a:rPr>
              <a:t>（长程面形仪）</a:t>
            </a:r>
          </a:p>
        </p:txBody>
      </p:sp>
      <p:sp>
        <p:nvSpPr>
          <p:cNvPr id="32853" name="TextBox 35"/>
          <p:cNvSpPr txBox="1">
            <a:spLocks noChangeArrowheads="1"/>
          </p:cNvSpPr>
          <p:nvPr/>
        </p:nvSpPr>
        <p:spPr bwMode="auto">
          <a:xfrm>
            <a:off x="82551" y="3546475"/>
            <a:ext cx="2559049" cy="369888"/>
          </a:xfrm>
          <a:prstGeom prst="rect">
            <a:avLst/>
          </a:prstGeom>
          <a:noFill/>
          <a:ln w="9525">
            <a:noFill/>
            <a:miter lim="800000"/>
            <a:headEnd/>
            <a:tailEnd/>
          </a:ln>
        </p:spPr>
        <p:txBody>
          <a:bodyPr>
            <a:spAutoFit/>
          </a:bodyPr>
          <a:lstStyle/>
          <a:p>
            <a:r>
              <a:rPr lang="zh-CN" altLang="en-US" b="1">
                <a:solidFill>
                  <a:srgbClr val="FF0000"/>
                </a:solidFill>
                <a:latin typeface="微软雅黑" pitchFamily="34" charset="-122"/>
                <a:ea typeface="微软雅黑" pitchFamily="34" charset="-122"/>
              </a:rPr>
              <a:t>长压弯镜</a:t>
            </a:r>
          </a:p>
        </p:txBody>
      </p:sp>
      <p:sp>
        <p:nvSpPr>
          <p:cNvPr id="32854" name="TextBox 36"/>
          <p:cNvSpPr txBox="1">
            <a:spLocks noChangeArrowheads="1"/>
          </p:cNvSpPr>
          <p:nvPr/>
        </p:nvSpPr>
        <p:spPr bwMode="auto">
          <a:xfrm>
            <a:off x="1985434" y="5157788"/>
            <a:ext cx="2190751" cy="368300"/>
          </a:xfrm>
          <a:prstGeom prst="rect">
            <a:avLst/>
          </a:prstGeom>
          <a:noFill/>
          <a:ln w="9525">
            <a:noFill/>
            <a:miter lim="800000"/>
            <a:headEnd/>
            <a:tailEnd/>
          </a:ln>
        </p:spPr>
        <p:txBody>
          <a:bodyPr>
            <a:spAutoFit/>
          </a:bodyPr>
          <a:lstStyle/>
          <a:p>
            <a:r>
              <a:rPr lang="zh-CN" altLang="en-US" b="1">
                <a:solidFill>
                  <a:srgbClr val="FF0000"/>
                </a:solidFill>
                <a:latin typeface="微软雅黑" pitchFamily="34" charset="-122"/>
                <a:ea typeface="微软雅黑" pitchFamily="34" charset="-122"/>
              </a:rPr>
              <a:t>短压弯镜</a:t>
            </a:r>
          </a:p>
        </p:txBody>
      </p:sp>
      <p:sp>
        <p:nvSpPr>
          <p:cNvPr id="32855" name="TextBox 37"/>
          <p:cNvSpPr txBox="1">
            <a:spLocks noChangeArrowheads="1"/>
          </p:cNvSpPr>
          <p:nvPr/>
        </p:nvSpPr>
        <p:spPr bwMode="auto">
          <a:xfrm>
            <a:off x="6671733" y="3314700"/>
            <a:ext cx="2559051" cy="369888"/>
          </a:xfrm>
          <a:prstGeom prst="rect">
            <a:avLst/>
          </a:prstGeom>
          <a:noFill/>
          <a:ln w="9525">
            <a:noFill/>
            <a:miter lim="800000"/>
            <a:headEnd/>
            <a:tailEnd/>
          </a:ln>
        </p:spPr>
        <p:txBody>
          <a:bodyPr>
            <a:spAutoFit/>
          </a:bodyPr>
          <a:lstStyle/>
          <a:p>
            <a:r>
              <a:rPr lang="zh-CN" altLang="en-US" b="1">
                <a:solidFill>
                  <a:srgbClr val="0000CC"/>
                </a:solidFill>
                <a:latin typeface="微软雅黑" pitchFamily="34" charset="-122"/>
                <a:ea typeface="微软雅黑" pitchFamily="34" charset="-122"/>
              </a:rPr>
              <a:t>长压弯镜</a:t>
            </a:r>
          </a:p>
        </p:txBody>
      </p:sp>
      <p:sp>
        <p:nvSpPr>
          <p:cNvPr id="32856" name="TextBox 38"/>
          <p:cNvSpPr txBox="1">
            <a:spLocks noChangeArrowheads="1"/>
          </p:cNvSpPr>
          <p:nvPr/>
        </p:nvSpPr>
        <p:spPr bwMode="auto">
          <a:xfrm>
            <a:off x="6479118" y="4976814"/>
            <a:ext cx="2559049" cy="369887"/>
          </a:xfrm>
          <a:prstGeom prst="rect">
            <a:avLst/>
          </a:prstGeom>
          <a:noFill/>
          <a:ln w="9525">
            <a:noFill/>
            <a:miter lim="800000"/>
            <a:headEnd/>
            <a:tailEnd/>
          </a:ln>
        </p:spPr>
        <p:txBody>
          <a:bodyPr>
            <a:spAutoFit/>
          </a:bodyPr>
          <a:lstStyle/>
          <a:p>
            <a:r>
              <a:rPr lang="zh-CN" altLang="en-US" b="1">
                <a:solidFill>
                  <a:srgbClr val="0000CC"/>
                </a:solidFill>
                <a:latin typeface="微软雅黑" pitchFamily="34" charset="-122"/>
                <a:ea typeface="微软雅黑" pitchFamily="34" charset="-122"/>
              </a:rPr>
              <a:t>短压弯镜</a:t>
            </a:r>
          </a:p>
        </p:txBody>
      </p:sp>
      <p:sp>
        <p:nvSpPr>
          <p:cNvPr id="6" name="矩形 5"/>
          <p:cNvSpPr/>
          <p:nvPr/>
        </p:nvSpPr>
        <p:spPr>
          <a:xfrm>
            <a:off x="1" y="620714"/>
            <a:ext cx="12147551" cy="2103437"/>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00149570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p:cNvSpPr txBox="1"/>
          <p:nvPr/>
        </p:nvSpPr>
        <p:spPr>
          <a:xfrm>
            <a:off x="2584451" y="3730625"/>
            <a:ext cx="1965603" cy="253916"/>
          </a:xfrm>
          <a:prstGeom prst="rect">
            <a:avLst/>
          </a:prstGeom>
          <a:noFill/>
        </p:spPr>
        <p:txBody>
          <a:bodyPr wrap="none">
            <a:spAutoFit/>
          </a:bodyPr>
          <a:lstStyle/>
          <a:p>
            <a:pPr>
              <a:defRPr/>
            </a:pPr>
            <a:r>
              <a:rPr lang="zh-CN" altLang="en-US" sz="1050" b="1" dirty="0">
                <a:solidFill>
                  <a:srgbClr val="0000CC"/>
                </a:solidFill>
                <a:latin typeface="Arial" charset="0"/>
                <a:ea typeface="宋体" charset="-122"/>
              </a:rPr>
              <a:t>美国</a:t>
            </a:r>
            <a:r>
              <a:rPr lang="en-US" altLang="zh-CN" sz="1050" b="1" dirty="0">
                <a:solidFill>
                  <a:srgbClr val="0000CC"/>
                </a:solidFill>
                <a:latin typeface="Arial" charset="0"/>
                <a:ea typeface="宋体" charset="-122"/>
              </a:rPr>
              <a:t>NSLS2</a:t>
            </a:r>
            <a:r>
              <a:rPr lang="zh-CN" altLang="en-US" sz="1050" b="1" dirty="0">
                <a:solidFill>
                  <a:srgbClr val="0000CC"/>
                </a:solidFill>
                <a:latin typeface="Arial" charset="0"/>
                <a:ea typeface="宋体" charset="-122"/>
              </a:rPr>
              <a:t>光源在线聚焦实验</a:t>
            </a:r>
          </a:p>
        </p:txBody>
      </p:sp>
      <p:pic>
        <p:nvPicPr>
          <p:cNvPr id="33795" name="图片 5"/>
          <p:cNvPicPr>
            <a:picLocks noChangeAspect="1"/>
          </p:cNvPicPr>
          <p:nvPr/>
        </p:nvPicPr>
        <p:blipFill>
          <a:blip r:embed="rId2" cstate="print"/>
          <a:srcRect/>
          <a:stretch>
            <a:fillRect/>
          </a:stretch>
        </p:blipFill>
        <p:spPr bwMode="auto">
          <a:xfrm>
            <a:off x="275166" y="1866901"/>
            <a:ext cx="1847851" cy="2117725"/>
          </a:xfrm>
          <a:prstGeom prst="rect">
            <a:avLst/>
          </a:prstGeom>
          <a:noFill/>
          <a:ln w="9525">
            <a:noFill/>
            <a:miter lim="800000"/>
            <a:headEnd/>
            <a:tailEnd/>
          </a:ln>
        </p:spPr>
      </p:pic>
      <p:pic>
        <p:nvPicPr>
          <p:cNvPr id="33796" name="图片 16"/>
          <p:cNvPicPr>
            <a:picLocks noChangeAspect="1"/>
          </p:cNvPicPr>
          <p:nvPr/>
        </p:nvPicPr>
        <p:blipFill>
          <a:blip r:embed="rId3" cstate="print"/>
          <a:srcRect/>
          <a:stretch>
            <a:fillRect/>
          </a:stretch>
        </p:blipFill>
        <p:spPr bwMode="auto">
          <a:xfrm>
            <a:off x="2382223" y="4633914"/>
            <a:ext cx="2755900" cy="1550987"/>
          </a:xfrm>
          <a:prstGeom prst="rect">
            <a:avLst/>
          </a:prstGeom>
          <a:noFill/>
          <a:ln w="9525">
            <a:noFill/>
            <a:miter lim="800000"/>
            <a:headEnd/>
            <a:tailEnd/>
          </a:ln>
        </p:spPr>
      </p:pic>
      <p:sp>
        <p:nvSpPr>
          <p:cNvPr id="33797" name="文本框 2"/>
          <p:cNvSpPr txBox="1">
            <a:spLocks noChangeArrowheads="1"/>
          </p:cNvSpPr>
          <p:nvPr/>
        </p:nvSpPr>
        <p:spPr bwMode="auto">
          <a:xfrm>
            <a:off x="2382223" y="6330951"/>
            <a:ext cx="2118465" cy="276999"/>
          </a:xfrm>
          <a:prstGeom prst="rect">
            <a:avLst/>
          </a:prstGeom>
          <a:noFill/>
          <a:ln w="9525">
            <a:noFill/>
            <a:miter lim="800000"/>
            <a:headEnd/>
            <a:tailEnd/>
          </a:ln>
        </p:spPr>
        <p:txBody>
          <a:bodyPr wrap="none">
            <a:spAutoFit/>
          </a:bodyPr>
          <a:lstStyle/>
          <a:p>
            <a:r>
              <a:rPr lang="zh-CN" altLang="en-US" sz="1200" b="1">
                <a:solidFill>
                  <a:srgbClr val="FF0000"/>
                </a:solidFill>
              </a:rPr>
              <a:t>上海光源</a:t>
            </a:r>
            <a:r>
              <a:rPr lang="en-US" altLang="zh-CN" sz="1200" b="1">
                <a:solidFill>
                  <a:srgbClr val="FF0000"/>
                </a:solidFill>
              </a:rPr>
              <a:t>50keV</a:t>
            </a:r>
            <a:r>
              <a:rPr lang="zh-CN" altLang="en-US" sz="1200" b="1">
                <a:solidFill>
                  <a:srgbClr val="FF0000"/>
                </a:solidFill>
              </a:rPr>
              <a:t>在线聚焦实验</a:t>
            </a:r>
          </a:p>
        </p:txBody>
      </p:sp>
      <p:pic>
        <p:nvPicPr>
          <p:cNvPr id="33798" name="Picture 4" descr="F:\光刻\Kinoform\201610\SEM 20161125\10 新方法 粘铜片 还行\1d_q073.tif"/>
          <p:cNvPicPr>
            <a:picLocks noChangeAspect="1"/>
          </p:cNvPicPr>
          <p:nvPr/>
        </p:nvPicPr>
        <p:blipFill>
          <a:blip r:embed="rId4" cstate="print"/>
          <a:srcRect/>
          <a:stretch>
            <a:fillRect/>
          </a:stretch>
        </p:blipFill>
        <p:spPr bwMode="auto">
          <a:xfrm>
            <a:off x="275167" y="4443413"/>
            <a:ext cx="1930400" cy="1001712"/>
          </a:xfrm>
          <a:prstGeom prst="rect">
            <a:avLst/>
          </a:prstGeom>
          <a:noFill/>
          <a:ln w="9525">
            <a:noFill/>
            <a:miter lim="800000"/>
            <a:headEnd/>
            <a:tailEnd/>
          </a:ln>
        </p:spPr>
      </p:pic>
      <p:pic>
        <p:nvPicPr>
          <p:cNvPr id="33799" name="Picture 2" descr="F:\光刻\Kinoform\201610\SEM 20161125\10 新方法 粘铜片 还行\1a_q041.tif"/>
          <p:cNvPicPr>
            <a:picLocks noChangeAspect="1" noChangeArrowheads="1"/>
          </p:cNvPicPr>
          <p:nvPr/>
        </p:nvPicPr>
        <p:blipFill>
          <a:blip r:embed="rId5" cstate="print"/>
          <a:srcRect/>
          <a:stretch>
            <a:fillRect/>
          </a:stretch>
        </p:blipFill>
        <p:spPr bwMode="auto">
          <a:xfrm>
            <a:off x="275167" y="5611814"/>
            <a:ext cx="1752600" cy="985837"/>
          </a:xfrm>
          <a:prstGeom prst="rect">
            <a:avLst/>
          </a:prstGeom>
          <a:noFill/>
          <a:ln w="9525">
            <a:noFill/>
            <a:miter lim="800000"/>
            <a:headEnd/>
            <a:tailEnd/>
          </a:ln>
        </p:spPr>
      </p:pic>
      <p:sp>
        <p:nvSpPr>
          <p:cNvPr id="22" name="文本框 10"/>
          <p:cNvSpPr txBox="1"/>
          <p:nvPr/>
        </p:nvSpPr>
        <p:spPr>
          <a:xfrm>
            <a:off x="86784" y="6559550"/>
            <a:ext cx="1935145" cy="253916"/>
          </a:xfrm>
          <a:prstGeom prst="rect">
            <a:avLst/>
          </a:prstGeom>
          <a:noFill/>
        </p:spPr>
        <p:txBody>
          <a:bodyPr wrap="none">
            <a:spAutoFit/>
          </a:bodyPr>
          <a:lstStyle/>
          <a:p>
            <a:pPr>
              <a:defRPr/>
            </a:pPr>
            <a:r>
              <a:rPr lang="zh-CN" altLang="en-US" sz="1050" dirty="0">
                <a:solidFill>
                  <a:srgbClr val="FF0000"/>
                </a:solidFill>
                <a:latin typeface="Arial" charset="0"/>
                <a:ea typeface="宋体" charset="-122"/>
              </a:rPr>
              <a:t>高能复合折射透镜微电镜图，</a:t>
            </a:r>
          </a:p>
        </p:txBody>
      </p:sp>
      <p:graphicFrame>
        <p:nvGraphicFramePr>
          <p:cNvPr id="23" name="表格 22"/>
          <p:cNvGraphicFramePr>
            <a:graphicFrameLocks noGrp="1"/>
          </p:cNvGraphicFramePr>
          <p:nvPr/>
        </p:nvGraphicFramePr>
        <p:xfrm>
          <a:off x="5609229" y="2892095"/>
          <a:ext cx="6314549" cy="1245979"/>
        </p:xfrm>
        <a:graphic>
          <a:graphicData uri="http://schemas.openxmlformats.org/drawingml/2006/table">
            <a:tbl>
              <a:tblPr firstRow="1" firstCol="1" bandRow="1">
                <a:tableStyleId>{C4B1156A-380E-4F78-BDF5-A606A8083BF9}</a:tableStyleId>
              </a:tblPr>
              <a:tblGrid>
                <a:gridCol w="721939"/>
                <a:gridCol w="1315012"/>
                <a:gridCol w="1425866"/>
                <a:gridCol w="1425866"/>
                <a:gridCol w="1425866"/>
              </a:tblGrid>
              <a:tr h="331579">
                <a:tc rowSpan="4">
                  <a:txBody>
                    <a:bodyPr/>
                    <a:lstStyle/>
                    <a:p>
                      <a:pPr algn="r">
                        <a:spcAft>
                          <a:spcPts val="0"/>
                        </a:spcAft>
                      </a:pPr>
                      <a:r>
                        <a:rPr lang="en-US" sz="2000" kern="0" dirty="0">
                          <a:effectLst/>
                          <a:latin typeface="微软雅黑" pitchFamily="34" charset="-122"/>
                          <a:ea typeface="微软雅黑" pitchFamily="34" charset="-122"/>
                        </a:rPr>
                        <a:t>MLL</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l">
                        <a:spcAft>
                          <a:spcPts val="0"/>
                        </a:spcAft>
                      </a:pP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zh-CN" altLang="en-US" sz="2000" kern="100" dirty="0" smtClean="0">
                          <a:effectLst/>
                          <a:latin typeface="微软雅黑" pitchFamily="34" charset="-122"/>
                          <a:ea typeface="微软雅黑" pitchFamily="34" charset="-122"/>
                        </a:rPr>
                        <a:t>设计指标</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zh-CN" altLang="en-US" sz="2000" kern="100" dirty="0" smtClean="0">
                          <a:effectLst/>
                          <a:latin typeface="微软雅黑" pitchFamily="34" charset="-122"/>
                          <a:ea typeface="微软雅黑" pitchFamily="34" charset="-122"/>
                        </a:rPr>
                        <a:t>验收指标</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zh-CN" altLang="en-US" sz="2000" kern="100" dirty="0" smtClean="0">
                          <a:solidFill>
                            <a:srgbClr val="FF0000"/>
                          </a:solidFill>
                          <a:effectLst/>
                          <a:latin typeface="微软雅黑" pitchFamily="34" charset="-122"/>
                          <a:ea typeface="微软雅黑" pitchFamily="34" charset="-122"/>
                        </a:rPr>
                        <a:t>自测</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r>
              <a:tr h="267958">
                <a:tc vMerge="1">
                  <a:txBody>
                    <a:bodyPr/>
                    <a:lstStyle/>
                    <a:p>
                      <a:pPr algn="r">
                        <a:spcAft>
                          <a:spcPts val="0"/>
                        </a:spcAft>
                      </a:pPr>
                      <a:endParaRPr lang="zh-CN" sz="1100" kern="100" dirty="0">
                        <a:solidFill>
                          <a:srgbClr val="FF0000"/>
                        </a:solidFill>
                        <a:effectLst/>
                        <a:latin typeface="Times New Roman"/>
                        <a:ea typeface="仿宋_GB2312"/>
                      </a:endParaRPr>
                    </a:p>
                  </a:txBody>
                  <a:tcPr marL="63554" marR="63554" marT="0" marB="0" anchor="ctr"/>
                </a:tc>
                <a:tc>
                  <a:txBody>
                    <a:bodyPr/>
                    <a:lstStyle/>
                    <a:p>
                      <a:pPr algn="l">
                        <a:spcAft>
                          <a:spcPts val="0"/>
                        </a:spcAft>
                      </a:pPr>
                      <a:r>
                        <a:rPr lang="zh-CN" sz="2000" kern="0" dirty="0" smtClean="0">
                          <a:effectLst/>
                          <a:latin typeface="微软雅黑" pitchFamily="34" charset="-122"/>
                          <a:ea typeface="微软雅黑" pitchFamily="34" charset="-122"/>
                        </a:rPr>
                        <a:t>能量范围</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≥10keV</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≥10keV</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00" dirty="0" smtClean="0">
                          <a:solidFill>
                            <a:srgbClr val="FF0000"/>
                          </a:solidFill>
                          <a:effectLst/>
                          <a:latin typeface="微软雅黑" pitchFamily="34" charset="-122"/>
                          <a:ea typeface="微软雅黑" pitchFamily="34" charset="-122"/>
                        </a:rPr>
                        <a:t>≥10keV</a:t>
                      </a:r>
                      <a:endParaRPr lang="zh-CN" altLang="zh-CN" sz="2000" b="1" kern="100" dirty="0" smtClean="0">
                        <a:solidFill>
                          <a:srgbClr val="FF0000"/>
                        </a:solidFill>
                        <a:effectLst/>
                        <a:latin typeface="微软雅黑" pitchFamily="34" charset="-122"/>
                        <a:ea typeface="微软雅黑" pitchFamily="34" charset="-122"/>
                      </a:endParaRPr>
                    </a:p>
                  </a:txBody>
                  <a:tcPr marL="84739" marR="84739" marT="0" marB="0" anchor="ctr"/>
                </a:tc>
              </a:tr>
              <a:tr h="241991">
                <a:tc vMerge="1">
                  <a:txBody>
                    <a:bodyPr/>
                    <a:lstStyle/>
                    <a:p>
                      <a:endParaRPr lang="zh-CN" altLang="en-US"/>
                    </a:p>
                  </a:txBody>
                  <a:tcPr/>
                </a:tc>
                <a:tc>
                  <a:txBody>
                    <a:bodyPr/>
                    <a:lstStyle/>
                    <a:p>
                      <a:pPr algn="l">
                        <a:spcAft>
                          <a:spcPts val="0"/>
                        </a:spcAft>
                      </a:pPr>
                      <a:r>
                        <a:rPr lang="zh-CN" sz="2000" kern="0" dirty="0">
                          <a:effectLst/>
                          <a:latin typeface="微软雅黑" pitchFamily="34" charset="-122"/>
                          <a:ea typeface="微软雅黑" pitchFamily="34" charset="-122"/>
                        </a:rPr>
                        <a:t>聚焦</a:t>
                      </a:r>
                      <a:r>
                        <a:rPr lang="zh-CN" sz="2000" kern="0" dirty="0" smtClean="0">
                          <a:effectLst/>
                          <a:latin typeface="微软雅黑" pitchFamily="34" charset="-122"/>
                          <a:ea typeface="微软雅黑" pitchFamily="34" charset="-122"/>
                        </a:rPr>
                        <a:t>光斑</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≤10nm</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≤30nm</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altLang="zh-CN" sz="2000" kern="100" dirty="0" smtClean="0">
                          <a:solidFill>
                            <a:srgbClr val="FF0000"/>
                          </a:solidFill>
                          <a:effectLst/>
                          <a:latin typeface="微软雅黑" pitchFamily="34" charset="-122"/>
                          <a:ea typeface="微软雅黑" pitchFamily="34" charset="-122"/>
                        </a:rPr>
                        <a:t>24nm</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r>
              <a:tr h="241991">
                <a:tc vMerge="1">
                  <a:txBody>
                    <a:bodyPr/>
                    <a:lstStyle/>
                    <a:p>
                      <a:endParaRPr lang="zh-CN" altLang="en-US"/>
                    </a:p>
                  </a:txBody>
                  <a:tcPr/>
                </a:tc>
                <a:tc>
                  <a:txBody>
                    <a:bodyPr/>
                    <a:lstStyle/>
                    <a:p>
                      <a:pPr algn="l">
                        <a:spcAft>
                          <a:spcPts val="0"/>
                        </a:spcAft>
                      </a:pPr>
                      <a:r>
                        <a:rPr lang="zh-CN" sz="2000" kern="0" dirty="0">
                          <a:effectLst/>
                          <a:latin typeface="微软雅黑" pitchFamily="34" charset="-122"/>
                          <a:ea typeface="微软雅黑" pitchFamily="34" charset="-122"/>
                        </a:rPr>
                        <a:t>效率</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≥13%</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≥10%</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altLang="zh-CN" sz="2000" kern="100" dirty="0" smtClean="0">
                          <a:solidFill>
                            <a:srgbClr val="FF0000"/>
                          </a:solidFill>
                          <a:effectLst/>
                          <a:latin typeface="微软雅黑" pitchFamily="34" charset="-122"/>
                          <a:ea typeface="微软雅黑" pitchFamily="34" charset="-122"/>
                        </a:rPr>
                        <a:t>20%</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r>
            </a:tbl>
          </a:graphicData>
        </a:graphic>
      </p:graphicFrame>
      <p:graphicFrame>
        <p:nvGraphicFramePr>
          <p:cNvPr id="24" name="表格 23"/>
          <p:cNvGraphicFramePr>
            <a:graphicFrameLocks noGrp="1"/>
          </p:cNvGraphicFramePr>
          <p:nvPr/>
        </p:nvGraphicFramePr>
        <p:xfrm>
          <a:off x="5431810" y="5522077"/>
          <a:ext cx="6617498" cy="1219200"/>
        </p:xfrm>
        <a:graphic>
          <a:graphicData uri="http://schemas.openxmlformats.org/drawingml/2006/table">
            <a:tbl>
              <a:tblPr firstRow="1" firstCol="1" bandRow="1">
                <a:tableStyleId>{8A107856-5554-42FB-B03E-39F5DBC370BA}</a:tableStyleId>
              </a:tblPr>
              <a:tblGrid>
                <a:gridCol w="789223"/>
                <a:gridCol w="1429577"/>
                <a:gridCol w="1319609"/>
                <a:gridCol w="1429577"/>
                <a:gridCol w="1649512"/>
              </a:tblGrid>
              <a:tr h="0">
                <a:tc rowSpan="4">
                  <a:txBody>
                    <a:bodyPr/>
                    <a:lstStyle/>
                    <a:p>
                      <a:pPr algn="r">
                        <a:spcAft>
                          <a:spcPts val="0"/>
                        </a:spcAft>
                      </a:pPr>
                      <a:r>
                        <a:rPr lang="en-US" sz="2000" kern="0" dirty="0" smtClean="0">
                          <a:effectLst/>
                          <a:latin typeface="微软雅黑" pitchFamily="34" charset="-122"/>
                          <a:ea typeface="微软雅黑" pitchFamily="34" charset="-122"/>
                        </a:rPr>
                        <a:t>HE-CRL</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l">
                        <a:spcAft>
                          <a:spcPts val="0"/>
                        </a:spcAft>
                      </a:pP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zh-CN" altLang="en-US" sz="2000" kern="100" dirty="0" smtClean="0">
                          <a:effectLst/>
                          <a:latin typeface="微软雅黑" pitchFamily="34" charset="-122"/>
                          <a:ea typeface="微软雅黑" pitchFamily="34" charset="-122"/>
                        </a:rPr>
                        <a:t>设计指标</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zh-CN" altLang="en-US" sz="2000" kern="100" dirty="0" smtClean="0">
                          <a:effectLst/>
                          <a:latin typeface="微软雅黑" pitchFamily="34" charset="-122"/>
                          <a:ea typeface="微软雅黑" pitchFamily="34" charset="-122"/>
                        </a:rPr>
                        <a:t>验收指标</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zh-CN" altLang="en-US" sz="2000" kern="100" dirty="0" smtClean="0">
                          <a:solidFill>
                            <a:srgbClr val="FF0000"/>
                          </a:solidFill>
                          <a:effectLst/>
                          <a:latin typeface="微软雅黑" pitchFamily="34" charset="-122"/>
                          <a:ea typeface="微软雅黑" pitchFamily="34" charset="-122"/>
                        </a:rPr>
                        <a:t>自测</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r>
              <a:tr h="241177">
                <a:tc vMerge="1">
                  <a:txBody>
                    <a:bodyPr/>
                    <a:lstStyle/>
                    <a:p>
                      <a:pPr algn="r">
                        <a:spcAft>
                          <a:spcPts val="0"/>
                        </a:spcAft>
                      </a:pPr>
                      <a:endParaRPr lang="zh-CN" sz="1100" kern="100" dirty="0">
                        <a:solidFill>
                          <a:srgbClr val="FF0000"/>
                        </a:solidFill>
                        <a:effectLst/>
                        <a:latin typeface="Times New Roman"/>
                        <a:ea typeface="仿宋_GB2312"/>
                      </a:endParaRPr>
                    </a:p>
                  </a:txBody>
                  <a:tcPr marL="63554" marR="63554" marT="0" marB="0" anchor="ctr"/>
                </a:tc>
                <a:tc>
                  <a:txBody>
                    <a:bodyPr/>
                    <a:lstStyle/>
                    <a:p>
                      <a:pPr algn="l">
                        <a:spcAft>
                          <a:spcPts val="0"/>
                        </a:spcAft>
                      </a:pPr>
                      <a:r>
                        <a:rPr lang="zh-CN" sz="2000" kern="0" dirty="0" smtClean="0">
                          <a:effectLst/>
                          <a:latin typeface="微软雅黑" pitchFamily="34" charset="-122"/>
                          <a:ea typeface="微软雅黑" pitchFamily="34" charset="-122"/>
                        </a:rPr>
                        <a:t>能量范围</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smtClean="0">
                          <a:effectLst/>
                          <a:latin typeface="微软雅黑" pitchFamily="34" charset="-122"/>
                          <a:ea typeface="微软雅黑" pitchFamily="34" charset="-122"/>
                        </a:rPr>
                        <a:t>≥50keV</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smtClean="0">
                          <a:effectLst/>
                          <a:latin typeface="微软雅黑" pitchFamily="34" charset="-122"/>
                          <a:ea typeface="微软雅黑" pitchFamily="34" charset="-122"/>
                        </a:rPr>
                        <a:t>≥50keV</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kern="100" dirty="0" smtClean="0">
                          <a:solidFill>
                            <a:srgbClr val="FF0000"/>
                          </a:solidFill>
                          <a:effectLst/>
                          <a:latin typeface="微软雅黑" pitchFamily="34" charset="-122"/>
                          <a:ea typeface="微软雅黑" pitchFamily="34" charset="-122"/>
                        </a:rPr>
                        <a:t>≥50keV</a:t>
                      </a:r>
                      <a:endParaRPr lang="zh-CN" altLang="zh-CN" sz="2000" b="1" kern="100" dirty="0" smtClean="0">
                        <a:solidFill>
                          <a:srgbClr val="FF0000"/>
                        </a:solidFill>
                        <a:effectLst/>
                        <a:latin typeface="微软雅黑" pitchFamily="34" charset="-122"/>
                        <a:ea typeface="微软雅黑" pitchFamily="34" charset="-122"/>
                      </a:endParaRPr>
                    </a:p>
                  </a:txBody>
                  <a:tcPr marL="84739" marR="84739" marT="0" marB="0" anchor="ctr"/>
                </a:tc>
              </a:tr>
              <a:tr h="226966">
                <a:tc vMerge="1">
                  <a:txBody>
                    <a:bodyPr/>
                    <a:lstStyle/>
                    <a:p>
                      <a:endParaRPr lang="zh-CN" altLang="en-US"/>
                    </a:p>
                  </a:txBody>
                  <a:tcPr/>
                </a:tc>
                <a:tc>
                  <a:txBody>
                    <a:bodyPr/>
                    <a:lstStyle/>
                    <a:p>
                      <a:pPr algn="l">
                        <a:spcAft>
                          <a:spcPts val="0"/>
                        </a:spcAft>
                      </a:pPr>
                      <a:r>
                        <a:rPr lang="zh-CN" sz="2000" kern="0" dirty="0">
                          <a:effectLst/>
                          <a:latin typeface="微软雅黑" pitchFamily="34" charset="-122"/>
                          <a:ea typeface="微软雅黑" pitchFamily="34" charset="-122"/>
                        </a:rPr>
                        <a:t>聚焦</a:t>
                      </a:r>
                      <a:r>
                        <a:rPr lang="zh-CN" sz="2000" kern="0" dirty="0" smtClean="0">
                          <a:effectLst/>
                          <a:latin typeface="微软雅黑" pitchFamily="34" charset="-122"/>
                          <a:ea typeface="微软雅黑" pitchFamily="34" charset="-122"/>
                        </a:rPr>
                        <a:t>光斑</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a:t>
                      </a:r>
                      <a:r>
                        <a:rPr lang="en-US" sz="2000" kern="100" dirty="0" smtClean="0">
                          <a:effectLst/>
                          <a:latin typeface="微软雅黑" pitchFamily="34" charset="-122"/>
                          <a:ea typeface="微软雅黑" pitchFamily="34" charset="-122"/>
                        </a:rPr>
                        <a:t>10um</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smtClean="0">
                          <a:effectLst/>
                          <a:latin typeface="微软雅黑" pitchFamily="34" charset="-122"/>
                          <a:ea typeface="微软雅黑" pitchFamily="34" charset="-122"/>
                        </a:rPr>
                        <a:t>≤20um</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altLang="zh-CN" sz="2000" kern="100" dirty="0" smtClean="0">
                          <a:solidFill>
                            <a:srgbClr val="FF0000"/>
                          </a:solidFill>
                          <a:effectLst/>
                          <a:latin typeface="微软雅黑" pitchFamily="34" charset="-122"/>
                          <a:ea typeface="微软雅黑" pitchFamily="34" charset="-122"/>
                        </a:rPr>
                        <a:t>8.5um</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r>
              <a:tr h="213359">
                <a:tc vMerge="1">
                  <a:txBody>
                    <a:bodyPr/>
                    <a:lstStyle/>
                    <a:p>
                      <a:endParaRPr lang="zh-CN" altLang="en-US"/>
                    </a:p>
                  </a:txBody>
                  <a:tcPr/>
                </a:tc>
                <a:tc>
                  <a:txBody>
                    <a:bodyPr/>
                    <a:lstStyle/>
                    <a:p>
                      <a:pPr algn="l">
                        <a:spcAft>
                          <a:spcPts val="0"/>
                        </a:spcAft>
                      </a:pPr>
                      <a:r>
                        <a:rPr lang="zh-CN" sz="2000" kern="0" dirty="0">
                          <a:effectLst/>
                          <a:latin typeface="微软雅黑" pitchFamily="34" charset="-122"/>
                          <a:ea typeface="微软雅黑" pitchFamily="34" charset="-122"/>
                        </a:rPr>
                        <a:t>效率</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a:effectLst/>
                          <a:latin typeface="微软雅黑" pitchFamily="34" charset="-122"/>
                          <a:ea typeface="微软雅黑" pitchFamily="34" charset="-122"/>
                        </a:rPr>
                        <a:t>≥</a:t>
                      </a:r>
                      <a:r>
                        <a:rPr lang="en-US" sz="2000" kern="100" dirty="0" smtClean="0">
                          <a:effectLst/>
                          <a:latin typeface="微软雅黑" pitchFamily="34" charset="-122"/>
                          <a:ea typeface="微软雅黑" pitchFamily="34" charset="-122"/>
                        </a:rPr>
                        <a:t>10%</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sz="2000" kern="100" dirty="0" smtClean="0">
                          <a:effectLst/>
                          <a:latin typeface="微软雅黑" pitchFamily="34" charset="-122"/>
                          <a:ea typeface="微软雅黑" pitchFamily="34" charset="-122"/>
                        </a:rPr>
                        <a:t>≥8%</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c>
                  <a:txBody>
                    <a:bodyPr/>
                    <a:lstStyle/>
                    <a:p>
                      <a:pPr algn="ctr">
                        <a:spcAft>
                          <a:spcPts val="0"/>
                        </a:spcAft>
                      </a:pPr>
                      <a:r>
                        <a:rPr lang="en-US" altLang="zh-CN" sz="2000" kern="100" dirty="0" smtClean="0">
                          <a:solidFill>
                            <a:srgbClr val="FF0000"/>
                          </a:solidFill>
                          <a:effectLst/>
                          <a:latin typeface="微软雅黑" pitchFamily="34" charset="-122"/>
                          <a:ea typeface="微软雅黑" pitchFamily="34" charset="-122"/>
                        </a:rPr>
                        <a:t>10.5%</a:t>
                      </a:r>
                      <a:endParaRPr lang="zh-CN" sz="2000" b="1" kern="100" dirty="0">
                        <a:solidFill>
                          <a:srgbClr val="FF0000"/>
                        </a:solidFill>
                        <a:effectLst/>
                        <a:latin typeface="微软雅黑" pitchFamily="34" charset="-122"/>
                        <a:ea typeface="微软雅黑" pitchFamily="34" charset="-122"/>
                      </a:endParaRPr>
                    </a:p>
                  </a:txBody>
                  <a:tcPr marL="84739" marR="84739" marT="0" marB="0" anchor="ctr"/>
                </a:tc>
              </a:tr>
            </a:tbl>
          </a:graphicData>
        </a:graphic>
      </p:graphicFrame>
      <p:sp>
        <p:nvSpPr>
          <p:cNvPr id="33859" name="标题 1"/>
          <p:cNvSpPr txBox="1">
            <a:spLocks/>
          </p:cNvSpPr>
          <p:nvPr/>
        </p:nvSpPr>
        <p:spPr bwMode="auto">
          <a:xfrm>
            <a:off x="2815683" y="27296"/>
            <a:ext cx="6551083" cy="476250"/>
          </a:xfrm>
          <a:prstGeom prst="rect">
            <a:avLst/>
          </a:prstGeom>
          <a:solidFill>
            <a:srgbClr val="FFFF00"/>
          </a:solidFill>
          <a:ln w="9525">
            <a:noFill/>
            <a:miter lim="800000"/>
            <a:headEnd/>
            <a:tailEnd/>
          </a:ln>
        </p:spPr>
        <p:txBody>
          <a:bodyPr/>
          <a:lstStyle/>
          <a:p>
            <a:pPr algn="ctr"/>
            <a:r>
              <a:rPr lang="en-US" altLang="zh-CN" sz="2800" b="1">
                <a:solidFill>
                  <a:srgbClr val="FF0000"/>
                </a:solidFill>
                <a:latin typeface="微软雅黑" pitchFamily="34" charset="-122"/>
                <a:ea typeface="微软雅黑" pitchFamily="34" charset="-122"/>
                <a:cs typeface="Times New Roman" pitchFamily="18" charset="0"/>
              </a:rPr>
              <a:t>B5 – </a:t>
            </a:r>
            <a:r>
              <a:rPr lang="zh-CN" altLang="en-US" sz="2800" b="1">
                <a:solidFill>
                  <a:srgbClr val="FF0000"/>
                </a:solidFill>
                <a:latin typeface="微软雅黑" pitchFamily="34" charset="-122"/>
                <a:ea typeface="微软雅黑" pitchFamily="34" charset="-122"/>
                <a:cs typeface="Times New Roman" pitchFamily="18" charset="0"/>
              </a:rPr>
              <a:t>微纳聚焦光学元件</a:t>
            </a:r>
            <a:r>
              <a:rPr lang="zh-CN" altLang="en-US" sz="2800" b="1">
                <a:solidFill>
                  <a:srgbClr val="FF3300"/>
                </a:solidFill>
                <a:latin typeface="微软雅黑" pitchFamily="34" charset="-122"/>
                <a:ea typeface="微软雅黑" pitchFamily="34" charset="-122"/>
                <a:cs typeface="宋体" pitchFamily="2" charset="-122"/>
              </a:rPr>
              <a:t>系统 </a:t>
            </a:r>
            <a:endParaRPr lang="zh-CN" altLang="en-US" sz="2800" b="1">
              <a:solidFill>
                <a:srgbClr val="FF0000"/>
              </a:solidFill>
              <a:latin typeface="微软雅黑" pitchFamily="34" charset="-122"/>
              <a:ea typeface="微软雅黑" pitchFamily="34" charset="-122"/>
              <a:cs typeface="Times New Roman" pitchFamily="18" charset="0"/>
            </a:endParaRPr>
          </a:p>
          <a:p>
            <a:pPr algn="ctr"/>
            <a:endParaRPr lang="zh-CN" altLang="en-US" sz="2800" b="1">
              <a:solidFill>
                <a:srgbClr val="FF0000"/>
              </a:solidFill>
              <a:latin typeface="微软雅黑" pitchFamily="34" charset="-122"/>
              <a:ea typeface="微软雅黑" pitchFamily="34" charset="-122"/>
              <a:cs typeface="Times New Roman" pitchFamily="18" charset="0"/>
            </a:endParaRPr>
          </a:p>
          <a:p>
            <a:pPr algn="ctr"/>
            <a:endParaRPr lang="zh-CN" altLang="en-US" sz="2800" b="1">
              <a:solidFill>
                <a:srgbClr val="FF0000"/>
              </a:solidFill>
              <a:latin typeface="微软雅黑" pitchFamily="34" charset="-122"/>
              <a:ea typeface="微软雅黑" pitchFamily="34" charset="-122"/>
              <a:cs typeface="Times New Roman" pitchFamily="18" charset="0"/>
            </a:endParaRPr>
          </a:p>
        </p:txBody>
      </p:sp>
      <p:grpSp>
        <p:nvGrpSpPr>
          <p:cNvPr id="2" name="组合 35"/>
          <p:cNvGrpSpPr>
            <a:grpSpLocks/>
          </p:cNvGrpSpPr>
          <p:nvPr/>
        </p:nvGrpSpPr>
        <p:grpSpPr bwMode="auto">
          <a:xfrm>
            <a:off x="7479770" y="4335860"/>
            <a:ext cx="4415367" cy="1169990"/>
            <a:chOff x="5220072" y="3999285"/>
            <a:chExt cx="3312369" cy="1277719"/>
          </a:xfrm>
        </p:grpSpPr>
        <p:pic>
          <p:nvPicPr>
            <p:cNvPr id="33872" name="Picture 4" descr="Fig6"/>
            <p:cNvPicPr>
              <a:picLocks noChangeAspect="1" noChangeArrowheads="1"/>
            </p:cNvPicPr>
            <p:nvPr/>
          </p:nvPicPr>
          <p:blipFill>
            <a:blip r:embed="rId6" cstate="print"/>
            <a:srcRect/>
            <a:stretch>
              <a:fillRect/>
            </a:stretch>
          </p:blipFill>
          <p:spPr bwMode="auto">
            <a:xfrm>
              <a:off x="6660233" y="4008284"/>
              <a:ext cx="1872208" cy="1268720"/>
            </a:xfrm>
            <a:prstGeom prst="rect">
              <a:avLst/>
            </a:prstGeom>
            <a:noFill/>
            <a:ln w="9525">
              <a:noFill/>
              <a:miter lim="800000"/>
              <a:headEnd/>
              <a:tailEnd/>
            </a:ln>
          </p:spPr>
        </p:pic>
        <p:grpSp>
          <p:nvGrpSpPr>
            <p:cNvPr id="3" name="组合 28"/>
            <p:cNvGrpSpPr>
              <a:grpSpLocks/>
            </p:cNvGrpSpPr>
            <p:nvPr/>
          </p:nvGrpSpPr>
          <p:grpSpPr bwMode="auto">
            <a:xfrm>
              <a:off x="5220072" y="3999285"/>
              <a:ext cx="1345779" cy="1196881"/>
              <a:chOff x="7017597" y="4348270"/>
              <a:chExt cx="1391118" cy="1347593"/>
            </a:xfrm>
          </p:grpSpPr>
          <p:grpSp>
            <p:nvGrpSpPr>
              <p:cNvPr id="4" name="组合 29"/>
              <p:cNvGrpSpPr>
                <a:grpSpLocks/>
              </p:cNvGrpSpPr>
              <p:nvPr/>
            </p:nvGrpSpPr>
            <p:grpSpPr bwMode="auto">
              <a:xfrm>
                <a:off x="7039536" y="4348270"/>
                <a:ext cx="1369179" cy="1329741"/>
                <a:chOff x="7028344" y="2505873"/>
                <a:chExt cx="1369179" cy="1329741"/>
              </a:xfrm>
            </p:grpSpPr>
            <p:pic>
              <p:nvPicPr>
                <p:cNvPr id="33876" name="图片 31"/>
                <p:cNvPicPr>
                  <a:picLocks noChangeAspect="1"/>
                </p:cNvPicPr>
                <p:nvPr/>
              </p:nvPicPr>
              <p:blipFill>
                <a:blip r:embed="rId7" cstate="print"/>
                <a:srcRect t="5737"/>
                <a:stretch>
                  <a:fillRect/>
                </a:stretch>
              </p:blipFill>
              <p:spPr bwMode="auto">
                <a:xfrm>
                  <a:off x="7028344" y="2505873"/>
                  <a:ext cx="1369179" cy="1329741"/>
                </a:xfrm>
                <a:prstGeom prst="rect">
                  <a:avLst/>
                </a:prstGeom>
                <a:noFill/>
                <a:ln w="9525">
                  <a:noFill/>
                  <a:miter lim="800000"/>
                  <a:headEnd/>
                  <a:tailEnd/>
                </a:ln>
              </p:spPr>
            </p:pic>
            <p:sp>
              <p:nvSpPr>
                <p:cNvPr id="35" name="椭圆 34"/>
                <p:cNvSpPr/>
                <p:nvPr/>
              </p:nvSpPr>
              <p:spPr>
                <a:xfrm>
                  <a:off x="7495542" y="2781102"/>
                  <a:ext cx="604036" cy="624633"/>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1350"/>
                </a:p>
              </p:txBody>
            </p:sp>
          </p:grpSp>
          <p:sp>
            <p:nvSpPr>
              <p:cNvPr id="33875" name="文本框 30"/>
              <p:cNvSpPr txBox="1">
                <a:spLocks noChangeArrowheads="1"/>
              </p:cNvSpPr>
              <p:nvPr/>
            </p:nvSpPr>
            <p:spPr bwMode="auto">
              <a:xfrm>
                <a:off x="7017597" y="5166048"/>
                <a:ext cx="575051" cy="529815"/>
              </a:xfrm>
              <a:prstGeom prst="rect">
                <a:avLst/>
              </a:prstGeom>
              <a:noFill/>
              <a:ln w="9525">
                <a:noFill/>
                <a:miter lim="800000"/>
                <a:headEnd/>
                <a:tailEnd/>
              </a:ln>
            </p:spPr>
            <p:txBody>
              <a:bodyPr>
                <a:spAutoFit/>
              </a:bodyPr>
              <a:lstStyle/>
              <a:p>
                <a:pPr eaLnBrk="1" hangingPunct="1"/>
                <a:r>
                  <a:rPr lang="zh-CN" altLang="en-US" sz="1100" b="1">
                    <a:solidFill>
                      <a:srgbClr val="FFFF00"/>
                    </a:solidFill>
                  </a:rPr>
                  <a:t>二维焦点</a:t>
                </a:r>
              </a:p>
            </p:txBody>
          </p:sp>
        </p:grpSp>
      </p:grpSp>
      <p:cxnSp>
        <p:nvCxnSpPr>
          <p:cNvPr id="38" name="直接连接符 37"/>
          <p:cNvCxnSpPr/>
          <p:nvPr/>
        </p:nvCxnSpPr>
        <p:spPr>
          <a:xfrm>
            <a:off x="48684" y="4289426"/>
            <a:ext cx="4157133" cy="34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862" name="矩形 39"/>
          <p:cNvSpPr>
            <a:spLocks noChangeArrowheads="1"/>
          </p:cNvSpPr>
          <p:nvPr/>
        </p:nvSpPr>
        <p:spPr bwMode="auto">
          <a:xfrm>
            <a:off x="4605777" y="4168775"/>
            <a:ext cx="2896947" cy="369332"/>
          </a:xfrm>
          <a:prstGeom prst="rect">
            <a:avLst/>
          </a:prstGeom>
          <a:noFill/>
          <a:ln w="9525">
            <a:noFill/>
            <a:miter lim="800000"/>
            <a:headEnd/>
            <a:tailEnd/>
          </a:ln>
        </p:spPr>
        <p:txBody>
          <a:bodyPr wrap="none">
            <a:spAutoFit/>
          </a:bodyPr>
          <a:lstStyle/>
          <a:p>
            <a:r>
              <a:rPr lang="zh-CN" altLang="en-US" b="1" dirty="0">
                <a:solidFill>
                  <a:srgbClr val="FF0000"/>
                </a:solidFill>
                <a:latin typeface="微软雅黑" pitchFamily="34" charset="-122"/>
                <a:ea typeface="微软雅黑" pitchFamily="34" charset="-122"/>
              </a:rPr>
              <a:t>高能复合折射透镜</a:t>
            </a:r>
            <a:r>
              <a:rPr lang="en-US" altLang="zh-CN" b="1" dirty="0">
                <a:solidFill>
                  <a:srgbClr val="FF0000"/>
                </a:solidFill>
                <a:latin typeface="微软雅黑" pitchFamily="34" charset="-122"/>
                <a:ea typeface="微软雅黑" pitchFamily="34" charset="-122"/>
              </a:rPr>
              <a:t>-HECRL</a:t>
            </a:r>
            <a:endParaRPr lang="zh-CN" altLang="en-US" b="1" dirty="0">
              <a:latin typeface="微软雅黑" pitchFamily="34" charset="-122"/>
              <a:ea typeface="微软雅黑" pitchFamily="34" charset="-122"/>
            </a:endParaRPr>
          </a:p>
        </p:txBody>
      </p:sp>
      <p:cxnSp>
        <p:nvCxnSpPr>
          <p:cNvPr id="41" name="直接连接符 40"/>
          <p:cNvCxnSpPr/>
          <p:nvPr/>
        </p:nvCxnSpPr>
        <p:spPr>
          <a:xfrm>
            <a:off x="8157634" y="4324351"/>
            <a:ext cx="4019551" cy="365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864" name="图片 41"/>
          <p:cNvPicPr>
            <a:picLocks noChangeAspect="1"/>
          </p:cNvPicPr>
          <p:nvPr/>
        </p:nvPicPr>
        <p:blipFill>
          <a:blip r:embed="rId8" cstate="print"/>
          <a:srcRect/>
          <a:stretch>
            <a:fillRect/>
          </a:stretch>
        </p:blipFill>
        <p:spPr bwMode="auto">
          <a:xfrm>
            <a:off x="2626784" y="2095501"/>
            <a:ext cx="2794000" cy="1571625"/>
          </a:xfrm>
          <a:prstGeom prst="rect">
            <a:avLst/>
          </a:prstGeom>
          <a:noFill/>
          <a:ln w="9525">
            <a:noFill/>
            <a:miter lim="800000"/>
            <a:headEnd/>
            <a:tailEnd/>
          </a:ln>
        </p:spPr>
      </p:pic>
      <p:grpSp>
        <p:nvGrpSpPr>
          <p:cNvPr id="6" name="组合 47"/>
          <p:cNvGrpSpPr>
            <a:grpSpLocks/>
          </p:cNvGrpSpPr>
          <p:nvPr/>
        </p:nvGrpSpPr>
        <p:grpSpPr bwMode="auto">
          <a:xfrm>
            <a:off x="6853767" y="1673248"/>
            <a:ext cx="4425951" cy="1090612"/>
            <a:chOff x="5139602" y="1687463"/>
            <a:chExt cx="3419473" cy="1144163"/>
          </a:xfrm>
        </p:grpSpPr>
        <p:pic>
          <p:nvPicPr>
            <p:cNvPr id="33870" name="图片 42"/>
            <p:cNvPicPr>
              <a:picLocks noChangeAspect="1"/>
            </p:cNvPicPr>
            <p:nvPr/>
          </p:nvPicPr>
          <p:blipFill>
            <a:blip r:embed="rId9" cstate="print"/>
            <a:srcRect/>
            <a:stretch>
              <a:fillRect/>
            </a:stretch>
          </p:blipFill>
          <p:spPr bwMode="auto">
            <a:xfrm>
              <a:off x="5139602" y="1687463"/>
              <a:ext cx="990300" cy="1088385"/>
            </a:xfrm>
            <a:prstGeom prst="rect">
              <a:avLst/>
            </a:prstGeom>
            <a:noFill/>
            <a:ln w="9525">
              <a:noFill/>
              <a:miter lim="800000"/>
              <a:headEnd/>
              <a:tailEnd/>
            </a:ln>
          </p:spPr>
        </p:pic>
        <p:pic>
          <p:nvPicPr>
            <p:cNvPr id="33871" name="图片 43"/>
            <p:cNvPicPr>
              <a:picLocks noChangeAspect="1"/>
            </p:cNvPicPr>
            <p:nvPr/>
          </p:nvPicPr>
          <p:blipFill>
            <a:blip r:embed="rId10" cstate="print"/>
            <a:srcRect/>
            <a:stretch>
              <a:fillRect/>
            </a:stretch>
          </p:blipFill>
          <p:spPr bwMode="auto">
            <a:xfrm>
              <a:off x="6295944" y="1741105"/>
              <a:ext cx="2263131" cy="1090521"/>
            </a:xfrm>
            <a:prstGeom prst="rect">
              <a:avLst/>
            </a:prstGeom>
            <a:noFill/>
            <a:ln w="9525">
              <a:noFill/>
              <a:miter lim="800000"/>
              <a:headEnd/>
              <a:tailEnd/>
            </a:ln>
          </p:spPr>
        </p:pic>
      </p:grpSp>
      <p:sp>
        <p:nvSpPr>
          <p:cNvPr id="33866" name="矩形 44"/>
          <p:cNvSpPr>
            <a:spLocks noChangeArrowheads="1"/>
          </p:cNvSpPr>
          <p:nvPr/>
        </p:nvSpPr>
        <p:spPr bwMode="auto">
          <a:xfrm>
            <a:off x="2601384" y="1727200"/>
            <a:ext cx="2752677" cy="369332"/>
          </a:xfrm>
          <a:prstGeom prst="rect">
            <a:avLst/>
          </a:prstGeom>
          <a:noFill/>
          <a:ln w="9525">
            <a:noFill/>
            <a:miter lim="800000"/>
            <a:headEnd/>
            <a:tailEnd/>
          </a:ln>
        </p:spPr>
        <p:txBody>
          <a:bodyPr wrap="none">
            <a:spAutoFit/>
          </a:bodyPr>
          <a:lstStyle/>
          <a:p>
            <a:r>
              <a:rPr lang="zh-CN" altLang="en-US" b="1" dirty="0">
                <a:solidFill>
                  <a:srgbClr val="FF0000"/>
                </a:solidFill>
                <a:latin typeface="微软雅黑" pitchFamily="34" charset="-122"/>
                <a:ea typeface="微软雅黑" pitchFamily="34" charset="-122"/>
              </a:rPr>
              <a:t>多层膜劳厄透镜（</a:t>
            </a:r>
            <a:r>
              <a:rPr lang="en-US" altLang="zh-CN" b="1" dirty="0">
                <a:solidFill>
                  <a:srgbClr val="FF0000"/>
                </a:solidFill>
                <a:latin typeface="微软雅黑" pitchFamily="34" charset="-122"/>
                <a:ea typeface="微软雅黑" pitchFamily="34" charset="-122"/>
              </a:rPr>
              <a:t>MLL</a:t>
            </a:r>
            <a:r>
              <a:rPr lang="zh-CN" altLang="en-US" b="1" dirty="0">
                <a:solidFill>
                  <a:srgbClr val="FF0000"/>
                </a:solidFill>
                <a:latin typeface="微软雅黑" pitchFamily="34" charset="-122"/>
                <a:ea typeface="微软雅黑" pitchFamily="34" charset="-122"/>
              </a:rPr>
              <a:t>）</a:t>
            </a:r>
            <a:endParaRPr lang="zh-CN" altLang="en-US" b="1" dirty="0">
              <a:latin typeface="微软雅黑" pitchFamily="34" charset="-122"/>
              <a:ea typeface="微软雅黑" pitchFamily="34" charset="-122"/>
            </a:endParaRPr>
          </a:p>
        </p:txBody>
      </p:sp>
      <p:sp>
        <p:nvSpPr>
          <p:cNvPr id="33867" name="矩形 45"/>
          <p:cNvSpPr>
            <a:spLocks noChangeArrowheads="1"/>
          </p:cNvSpPr>
          <p:nvPr/>
        </p:nvSpPr>
        <p:spPr bwMode="auto">
          <a:xfrm>
            <a:off x="86784" y="673101"/>
            <a:ext cx="6218369" cy="923330"/>
          </a:xfrm>
          <a:prstGeom prst="rect">
            <a:avLst/>
          </a:prstGeom>
          <a:noFill/>
          <a:ln w="9525">
            <a:noFill/>
            <a:miter lim="800000"/>
            <a:headEnd/>
            <a:tailEnd/>
          </a:ln>
        </p:spPr>
        <p:txBody>
          <a:bodyPr wrap="none">
            <a:spAutoFit/>
          </a:bodyPr>
          <a:lstStyle/>
          <a:p>
            <a:pPr>
              <a:lnSpc>
                <a:spcPct val="150000"/>
              </a:lnSpc>
            </a:pPr>
            <a:r>
              <a:rPr lang="en-US" altLang="zh-CN" b="1" dirty="0">
                <a:solidFill>
                  <a:srgbClr val="FF0000"/>
                </a:solidFill>
                <a:latin typeface="微软雅黑" pitchFamily="34" charset="-122"/>
                <a:ea typeface="微软雅黑" pitchFamily="34" charset="-122"/>
              </a:rPr>
              <a:t>HE-CRL 2017</a:t>
            </a:r>
            <a:r>
              <a:rPr lang="zh-CN" altLang="en-US" b="1" dirty="0">
                <a:solidFill>
                  <a:srgbClr val="FF0000"/>
                </a:solidFill>
                <a:latin typeface="微软雅黑" pitchFamily="34" charset="-122"/>
                <a:ea typeface="微软雅黑" pitchFamily="34" charset="-122"/>
              </a:rPr>
              <a:t>年</a:t>
            </a:r>
            <a:r>
              <a:rPr lang="en-US" altLang="zh-CN" b="1" dirty="0">
                <a:solidFill>
                  <a:srgbClr val="FF0000"/>
                </a:solidFill>
                <a:latin typeface="微软雅黑" pitchFamily="34" charset="-122"/>
                <a:ea typeface="微软雅黑" pitchFamily="34" charset="-122"/>
              </a:rPr>
              <a:t>7</a:t>
            </a:r>
            <a:r>
              <a:rPr lang="zh-CN" altLang="en-US" b="1" dirty="0">
                <a:solidFill>
                  <a:srgbClr val="FF0000"/>
                </a:solidFill>
                <a:latin typeface="微软雅黑" pitchFamily="34" charset="-122"/>
                <a:ea typeface="微软雅黑" pitchFamily="34" charset="-122"/>
              </a:rPr>
              <a:t>月在上海光源已完成测试，达到设计指标</a:t>
            </a:r>
            <a:endParaRPr lang="en-US" altLang="zh-CN" b="1" dirty="0">
              <a:solidFill>
                <a:srgbClr val="FF0000"/>
              </a:solidFill>
              <a:latin typeface="微软雅黑" pitchFamily="34" charset="-122"/>
              <a:ea typeface="微软雅黑" pitchFamily="34" charset="-122"/>
            </a:endParaRPr>
          </a:p>
          <a:p>
            <a:pPr>
              <a:lnSpc>
                <a:spcPct val="150000"/>
              </a:lnSpc>
            </a:pPr>
            <a:r>
              <a:rPr lang="en-US" altLang="zh-CN" b="1" dirty="0">
                <a:solidFill>
                  <a:srgbClr val="FF0000"/>
                </a:solidFill>
                <a:latin typeface="微软雅黑" pitchFamily="34" charset="-122"/>
                <a:ea typeface="微软雅黑" pitchFamily="34" charset="-122"/>
              </a:rPr>
              <a:t>MLL</a:t>
            </a:r>
            <a:r>
              <a:rPr lang="zh-CN" altLang="en-US" b="1" dirty="0">
                <a:solidFill>
                  <a:srgbClr val="FF0000"/>
                </a:solidFill>
                <a:latin typeface="微软雅黑" pitchFamily="34" charset="-122"/>
                <a:ea typeface="微软雅黑" pitchFamily="34" charset="-122"/>
              </a:rPr>
              <a:t>： </a:t>
            </a:r>
            <a:r>
              <a:rPr lang="en-US" altLang="zh-CN" b="1" dirty="0">
                <a:solidFill>
                  <a:srgbClr val="FF0000"/>
                </a:solidFill>
                <a:latin typeface="微软雅黑" pitchFamily="34" charset="-122"/>
                <a:ea typeface="微软雅黑" pitchFamily="34" charset="-122"/>
              </a:rPr>
              <a:t>2018</a:t>
            </a:r>
            <a:r>
              <a:rPr lang="zh-CN" altLang="en-US" b="1" dirty="0">
                <a:solidFill>
                  <a:srgbClr val="FF0000"/>
                </a:solidFill>
                <a:latin typeface="微软雅黑" pitchFamily="34" charset="-122"/>
                <a:ea typeface="微软雅黑" pitchFamily="34" charset="-122"/>
              </a:rPr>
              <a:t>年</a:t>
            </a:r>
            <a:r>
              <a:rPr lang="en-US" altLang="zh-CN" b="1" dirty="0">
                <a:solidFill>
                  <a:srgbClr val="FF0000"/>
                </a:solidFill>
                <a:latin typeface="微软雅黑" pitchFamily="34" charset="-122"/>
                <a:ea typeface="微软雅黑" pitchFamily="34" charset="-122"/>
              </a:rPr>
              <a:t>3</a:t>
            </a:r>
            <a:r>
              <a:rPr lang="zh-CN" altLang="en-US" b="1" dirty="0">
                <a:solidFill>
                  <a:srgbClr val="FF0000"/>
                </a:solidFill>
                <a:latin typeface="微软雅黑" pitchFamily="34" charset="-122"/>
                <a:ea typeface="微软雅黑" pitchFamily="34" charset="-122"/>
              </a:rPr>
              <a:t>月在</a:t>
            </a:r>
            <a:r>
              <a:rPr lang="en-US" altLang="zh-CN" b="1" dirty="0">
                <a:solidFill>
                  <a:srgbClr val="FF0000"/>
                </a:solidFill>
                <a:latin typeface="微软雅黑" pitchFamily="34" charset="-122"/>
                <a:ea typeface="微软雅黑" pitchFamily="34" charset="-122"/>
              </a:rPr>
              <a:t>NSLS-II</a:t>
            </a:r>
            <a:r>
              <a:rPr lang="zh-CN" altLang="en-US" b="1" dirty="0">
                <a:solidFill>
                  <a:srgbClr val="FF0000"/>
                </a:solidFill>
                <a:latin typeface="微软雅黑" pitchFamily="34" charset="-122"/>
                <a:ea typeface="微软雅黑" pitchFamily="34" charset="-122"/>
              </a:rPr>
              <a:t>进行了测试，达到验收指标</a:t>
            </a:r>
            <a:endParaRPr lang="en-US" altLang="zh-CN" b="1" dirty="0">
              <a:solidFill>
                <a:srgbClr val="FF0000"/>
              </a:solidFill>
              <a:latin typeface="微软雅黑" pitchFamily="34" charset="-122"/>
              <a:ea typeface="微软雅黑" pitchFamily="34" charset="-122"/>
            </a:endParaRPr>
          </a:p>
        </p:txBody>
      </p:sp>
      <p:sp>
        <p:nvSpPr>
          <p:cNvPr id="33868" name="矩形 48"/>
          <p:cNvSpPr>
            <a:spLocks noChangeArrowheads="1"/>
          </p:cNvSpPr>
          <p:nvPr/>
        </p:nvSpPr>
        <p:spPr bwMode="auto">
          <a:xfrm>
            <a:off x="8650311" y="494352"/>
            <a:ext cx="2834216" cy="1200329"/>
          </a:xfrm>
          <a:prstGeom prst="rect">
            <a:avLst/>
          </a:prstGeom>
          <a:noFill/>
          <a:ln w="9525">
            <a:noFill/>
            <a:miter lim="800000"/>
            <a:headEnd/>
            <a:tailEnd/>
          </a:ln>
        </p:spPr>
        <p:txBody>
          <a:bodyPr>
            <a:spAutoFit/>
          </a:bodyPr>
          <a:lstStyle/>
          <a:p>
            <a:pPr>
              <a:lnSpc>
                <a:spcPct val="150000"/>
              </a:lnSpc>
            </a:pPr>
            <a:r>
              <a:rPr lang="en-US" altLang="zh-CN" sz="2400" b="1" dirty="0">
                <a:solidFill>
                  <a:srgbClr val="FF0000"/>
                </a:solidFill>
                <a:latin typeface="微软雅黑" pitchFamily="34" charset="-122"/>
                <a:ea typeface="微软雅黑" pitchFamily="34" charset="-122"/>
              </a:rPr>
              <a:t>5</a:t>
            </a:r>
            <a:r>
              <a:rPr lang="zh-CN" altLang="en-US" sz="2400" b="1" dirty="0" smtClean="0">
                <a:solidFill>
                  <a:srgbClr val="FF0000"/>
                </a:solidFill>
                <a:latin typeface="微软雅黑" pitchFamily="34" charset="-122"/>
                <a:ea typeface="微软雅黑" pitchFamily="34" charset="-122"/>
              </a:rPr>
              <a:t>月</a:t>
            </a:r>
            <a:r>
              <a:rPr lang="en-US" altLang="zh-CN" sz="2400" b="1" dirty="0" smtClean="0">
                <a:solidFill>
                  <a:srgbClr val="FF0000"/>
                </a:solidFill>
                <a:latin typeface="微软雅黑" pitchFamily="34" charset="-122"/>
                <a:ea typeface="微软雅黑" pitchFamily="34" charset="-122"/>
              </a:rPr>
              <a:t>24</a:t>
            </a:r>
            <a:r>
              <a:rPr lang="zh-CN" altLang="en-US" sz="2400" b="1" dirty="0" smtClean="0">
                <a:solidFill>
                  <a:srgbClr val="FF0000"/>
                </a:solidFill>
                <a:latin typeface="微软雅黑" pitchFamily="34" charset="-122"/>
                <a:ea typeface="微软雅黑" pitchFamily="34" charset="-122"/>
              </a:rPr>
              <a:t>日进行</a:t>
            </a:r>
            <a:endParaRPr lang="en-US" altLang="zh-CN" sz="2400" b="1" dirty="0">
              <a:solidFill>
                <a:srgbClr val="FF0000"/>
              </a:solidFill>
              <a:latin typeface="微软雅黑" pitchFamily="34" charset="-122"/>
              <a:ea typeface="微软雅黑" pitchFamily="34" charset="-122"/>
            </a:endParaRPr>
          </a:p>
          <a:p>
            <a:pPr>
              <a:lnSpc>
                <a:spcPct val="150000"/>
              </a:lnSpc>
            </a:pPr>
            <a:r>
              <a:rPr lang="zh-CN" altLang="en-US" sz="2400" b="1" dirty="0">
                <a:solidFill>
                  <a:srgbClr val="FF0000"/>
                </a:solidFill>
                <a:latin typeface="微软雅黑" pitchFamily="34" charset="-122"/>
                <a:ea typeface="微软雅黑" pitchFamily="34" charset="-122"/>
              </a:rPr>
              <a:t>工艺测试验收</a:t>
            </a:r>
            <a:endParaRPr lang="en-US" altLang="zh-CN" sz="2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9545009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r>
              <a:rPr lang="en-US" altLang="zh-CN" dirty="0" smtClean="0"/>
              <a:t>1. HEPS</a:t>
            </a:r>
            <a:r>
              <a:rPr lang="zh-CN" altLang="en-US" dirty="0" smtClean="0"/>
              <a:t>项目概述</a:t>
            </a:r>
            <a:endParaRPr lang="zh-CN" altLang="en-US" dirty="0"/>
          </a:p>
        </p:txBody>
      </p:sp>
      <p:sp>
        <p:nvSpPr>
          <p:cNvPr id="10" name="内容占位符 2"/>
          <p:cNvSpPr txBox="1">
            <a:spLocks/>
          </p:cNvSpPr>
          <p:nvPr/>
        </p:nvSpPr>
        <p:spPr bwMode="auto">
          <a:xfrm>
            <a:off x="639763" y="971550"/>
            <a:ext cx="10515600" cy="5057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02060"/>
                </a:solidFill>
                <a:latin typeface="微软雅黑" panose="020B0503020204020204" pitchFamily="34" charset="-122"/>
                <a:ea typeface="微软雅黑" panose="020B0503020204020204" pitchFamily="34" charset="-122"/>
                <a:cs typeface="+mn-cs"/>
              </a:defRPr>
            </a:lvl1pPr>
            <a:lvl2pPr marL="685800" indent="-228600" algn="l" rtl="0" eaLnBrk="1" fontAlgn="base" hangingPunct="1">
              <a:lnSpc>
                <a:spcPct val="90000"/>
              </a:lnSpc>
              <a:spcBef>
                <a:spcPts val="500"/>
              </a:spcBef>
              <a:spcAft>
                <a:spcPct val="0"/>
              </a:spcAft>
              <a:buFont typeface="微软雅黑" panose="020B0503020204020204" pitchFamily="34" charset="-122"/>
              <a:buChar char="−"/>
              <a:defRPr sz="2400" kern="1200">
                <a:solidFill>
                  <a:srgbClr val="800000"/>
                </a:solidFill>
                <a:latin typeface="微软雅黑" panose="020B0503020204020204" pitchFamily="34" charset="-122"/>
                <a:ea typeface="微软雅黑" panose="020B0503020204020204" pitchFamily="34" charset="-122"/>
                <a:cs typeface="+mn-cs"/>
              </a:defRPr>
            </a:lvl2pPr>
            <a:lvl3pPr marL="1143000" indent="-228600" algn="l" rtl="0" eaLnBrk="1" fontAlgn="base" hangingPunct="1">
              <a:lnSpc>
                <a:spcPct val="90000"/>
              </a:lnSpc>
              <a:spcBef>
                <a:spcPts val="500"/>
              </a:spcBef>
              <a:spcAft>
                <a:spcPct val="0"/>
              </a:spcAft>
              <a:buFont typeface="Wingdings" panose="05000000000000000000" pitchFamily="2" charset="2"/>
              <a:buChar char="Ø"/>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mtClean="0"/>
              <a:t>同步辐射光源是解决重大科学问题的多学科平台</a:t>
            </a:r>
            <a:endParaRPr lang="zh-CN" altLang="en-US" dirty="0" smtClean="0"/>
          </a:p>
        </p:txBody>
      </p:sp>
      <p:sp>
        <p:nvSpPr>
          <p:cNvPr id="11" name="剪去单角的矩形 10"/>
          <p:cNvSpPr/>
          <p:nvPr/>
        </p:nvSpPr>
        <p:spPr>
          <a:xfrm>
            <a:off x="1566863" y="5010150"/>
            <a:ext cx="4321175" cy="1235075"/>
          </a:xfrm>
          <a:prstGeom prst="snip1Rect">
            <a:avLst/>
          </a:prstGeom>
          <a:solidFill>
            <a:schemeClr val="bg1"/>
          </a:solidFill>
          <a:ln w="12700" cap="rnd">
            <a:solidFill>
              <a:srgbClr val="007DD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solidFill>
                <a:prstClr val="black">
                  <a:lumMod val="65000"/>
                  <a:lumOff val="35000"/>
                </a:prstClr>
              </a:solidFill>
              <a:latin typeface="微软雅黑" pitchFamily="34" charset="-122"/>
              <a:ea typeface="微软雅黑" pitchFamily="34" charset="-122"/>
            </a:endParaRPr>
          </a:p>
        </p:txBody>
      </p:sp>
      <p:sp>
        <p:nvSpPr>
          <p:cNvPr id="12" name="TextBox 5"/>
          <p:cNvSpPr txBox="1">
            <a:spLocks noChangeArrowheads="1"/>
          </p:cNvSpPr>
          <p:nvPr/>
        </p:nvSpPr>
        <p:spPr bwMode="auto">
          <a:xfrm>
            <a:off x="1566863" y="5084763"/>
            <a:ext cx="4392612" cy="105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FontTx/>
              <a:buNone/>
            </a:pPr>
            <a:r>
              <a:rPr kumimoji="0" lang="zh-CN" altLang="en-US" sz="2000" b="1">
                <a:solidFill>
                  <a:srgbClr val="FF0000"/>
                </a:solidFill>
                <a:latin typeface="微软雅黑" panose="020B0503020204020204" pitchFamily="34" charset="-122"/>
                <a:ea typeface="微软雅黑" panose="020B0503020204020204" pitchFamily="34" charset="-122"/>
              </a:rPr>
              <a:t>服务国家的重大需求和基础科学研究</a:t>
            </a:r>
            <a:endParaRPr kumimoji="0" lang="en-US" altLang="zh-CN" sz="2000" b="1">
              <a:solidFill>
                <a:srgbClr val="FF0000"/>
              </a:solidFill>
              <a:latin typeface="微软雅黑" panose="020B0503020204020204" pitchFamily="34" charset="-122"/>
              <a:ea typeface="微软雅黑" panose="020B0503020204020204" pitchFamily="34" charset="-122"/>
            </a:endParaRPr>
          </a:p>
          <a:p>
            <a:pPr>
              <a:lnSpc>
                <a:spcPct val="120000"/>
              </a:lnSpc>
              <a:spcBef>
                <a:spcPct val="0"/>
              </a:spcBef>
              <a:buFontTx/>
              <a:buNone/>
            </a:pPr>
            <a:r>
              <a:rPr kumimoji="0" lang="zh-CN" altLang="en-US" sz="1600">
                <a:latin typeface="微软雅黑" panose="020B0503020204020204" pitchFamily="34" charset="-122"/>
                <a:ea typeface="微软雅黑" panose="020B0503020204020204" pitchFamily="34" charset="-122"/>
              </a:rPr>
              <a:t>同步辐射光源提供的先进实验技术，为解决国家需求和前沿科学问题提供先进的研究手段</a:t>
            </a:r>
          </a:p>
        </p:txBody>
      </p:sp>
      <p:sp>
        <p:nvSpPr>
          <p:cNvPr id="13" name="剪去单角的矩形 12"/>
          <p:cNvSpPr/>
          <p:nvPr/>
        </p:nvSpPr>
        <p:spPr>
          <a:xfrm rot="10800000" flipH="1" flipV="1">
            <a:off x="6103938" y="5018088"/>
            <a:ext cx="4032250" cy="1227137"/>
          </a:xfrm>
          <a:prstGeom prst="snip1Rect">
            <a:avLst/>
          </a:prstGeom>
          <a:solidFill>
            <a:schemeClr val="bg1"/>
          </a:solidFill>
          <a:ln w="12700" cap="rnd">
            <a:solidFill>
              <a:srgbClr val="007DD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prstClr val="black">
                  <a:lumMod val="65000"/>
                  <a:lumOff val="35000"/>
                </a:prstClr>
              </a:solidFill>
            </a:endParaRPr>
          </a:p>
        </p:txBody>
      </p:sp>
      <p:sp>
        <p:nvSpPr>
          <p:cNvPr id="14" name="TextBox 7"/>
          <p:cNvSpPr txBox="1">
            <a:spLocks noChangeArrowheads="1"/>
          </p:cNvSpPr>
          <p:nvPr/>
        </p:nvSpPr>
        <p:spPr bwMode="auto">
          <a:xfrm>
            <a:off x="6246813" y="5059363"/>
            <a:ext cx="3671887" cy="10525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FontTx/>
              <a:buNone/>
            </a:pPr>
            <a:r>
              <a:rPr kumimoji="0" lang="zh-CN" altLang="en-US" sz="2000" b="1">
                <a:solidFill>
                  <a:srgbClr val="FF0000"/>
                </a:solidFill>
                <a:latin typeface="微软雅黑" panose="020B0503020204020204" pitchFamily="34" charset="-122"/>
                <a:ea typeface="微软雅黑" panose="020B0503020204020204" pitchFamily="34" charset="-122"/>
              </a:rPr>
              <a:t>技术发展和转化</a:t>
            </a:r>
            <a:endParaRPr kumimoji="0" lang="en-US" altLang="zh-CN" sz="2000" b="1">
              <a:solidFill>
                <a:srgbClr val="FF0000"/>
              </a:solidFill>
              <a:latin typeface="微软雅黑" panose="020B0503020204020204" pitchFamily="34" charset="-122"/>
              <a:ea typeface="微软雅黑" panose="020B0503020204020204" pitchFamily="34" charset="-122"/>
            </a:endParaRPr>
          </a:p>
          <a:p>
            <a:pPr>
              <a:lnSpc>
                <a:spcPct val="120000"/>
              </a:lnSpc>
              <a:spcBef>
                <a:spcPct val="0"/>
              </a:spcBef>
              <a:buFontTx/>
              <a:buNone/>
            </a:pPr>
            <a:r>
              <a:rPr kumimoji="0" lang="zh-CN" altLang="en-US" sz="1600">
                <a:latin typeface="微软雅黑" panose="020B0503020204020204" pitchFamily="34" charset="-122"/>
                <a:ea typeface="微软雅黑" panose="020B0503020204020204" pitchFamily="34" charset="-122"/>
              </a:rPr>
              <a:t>关键技术是基础，在解决科学问题的同时能得到可持续的发展</a:t>
            </a:r>
          </a:p>
        </p:txBody>
      </p:sp>
      <p:sp>
        <p:nvSpPr>
          <p:cNvPr id="15" name="TextBox 2"/>
          <p:cNvSpPr txBox="1">
            <a:spLocks noChangeArrowheads="1"/>
          </p:cNvSpPr>
          <p:nvPr/>
        </p:nvSpPr>
        <p:spPr bwMode="auto">
          <a:xfrm>
            <a:off x="7923213" y="1774825"/>
            <a:ext cx="2447925" cy="430213"/>
          </a:xfrm>
          <a:prstGeom prst="rect">
            <a:avLst/>
          </a:prstGeom>
          <a:solidFill>
            <a:schemeClr val="accent6">
              <a:lumMod val="40000"/>
              <a:lumOff val="60000"/>
            </a:schemeClr>
          </a:solid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defRPr/>
            </a:pPr>
            <a:r>
              <a:rPr kumimoji="0" lang="zh-CN" altLang="en-US" sz="2200" b="1" dirty="0" smtClean="0">
                <a:solidFill>
                  <a:srgbClr val="002060"/>
                </a:solidFill>
                <a:latin typeface="微软雅黑" panose="020B0503020204020204" pitchFamily="34" charset="-122"/>
                <a:ea typeface="微软雅黑" panose="020B0503020204020204" pitchFamily="34" charset="-122"/>
              </a:rPr>
              <a:t>科学前沿的突破</a:t>
            </a:r>
          </a:p>
        </p:txBody>
      </p:sp>
      <p:sp>
        <p:nvSpPr>
          <p:cNvPr id="16" name="TextBox 10"/>
          <p:cNvSpPr txBox="1">
            <a:spLocks noChangeArrowheads="1"/>
          </p:cNvSpPr>
          <p:nvPr/>
        </p:nvSpPr>
        <p:spPr bwMode="auto">
          <a:xfrm>
            <a:off x="4840288" y="1557338"/>
            <a:ext cx="2447925" cy="831850"/>
          </a:xfrm>
          <a:prstGeom prst="rect">
            <a:avLst/>
          </a:prstGeom>
          <a:solidFill>
            <a:schemeClr val="accent6">
              <a:lumMod val="40000"/>
              <a:lumOff val="60000"/>
            </a:schemeClr>
          </a:solid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defRPr/>
            </a:pPr>
            <a:r>
              <a:rPr kumimoji="0" lang="zh-CN" altLang="en-US" sz="2400" b="1" dirty="0" smtClean="0">
                <a:solidFill>
                  <a:srgbClr val="FF0000"/>
                </a:solidFill>
                <a:latin typeface="微软雅黑" panose="020B0503020204020204" pitchFamily="34" charset="-122"/>
                <a:ea typeface="微软雅黑" panose="020B0503020204020204" pitchFamily="34" charset="-122"/>
              </a:rPr>
              <a:t>性能先进的平台</a:t>
            </a:r>
            <a:endParaRPr kumimoji="0" lang="en-US" altLang="zh-CN" sz="2400" b="1" dirty="0" smtClean="0">
              <a:solidFill>
                <a:srgbClr val="FF0000"/>
              </a:solidFill>
              <a:latin typeface="微软雅黑" panose="020B0503020204020204" pitchFamily="34" charset="-122"/>
              <a:ea typeface="微软雅黑" panose="020B0503020204020204" pitchFamily="34" charset="-122"/>
            </a:endParaRPr>
          </a:p>
          <a:p>
            <a:pPr algn="ctr">
              <a:lnSpc>
                <a:spcPct val="100000"/>
              </a:lnSpc>
              <a:spcBef>
                <a:spcPct val="0"/>
              </a:spcBef>
              <a:buFontTx/>
              <a:buNone/>
              <a:defRPr/>
            </a:pPr>
            <a:r>
              <a:rPr kumimoji="0" lang="zh-CN" altLang="en-US" sz="2400" b="1" dirty="0" smtClean="0">
                <a:solidFill>
                  <a:srgbClr val="FF0000"/>
                </a:solidFill>
                <a:latin typeface="微软雅黑" panose="020B0503020204020204" pitchFamily="34" charset="-122"/>
                <a:ea typeface="微软雅黑" panose="020B0503020204020204" pitchFamily="34" charset="-122"/>
              </a:rPr>
              <a:t>核心技术的发展</a:t>
            </a:r>
          </a:p>
        </p:txBody>
      </p:sp>
      <p:sp>
        <p:nvSpPr>
          <p:cNvPr id="17" name="TextBox 11"/>
          <p:cNvSpPr txBox="1">
            <a:spLocks noChangeArrowheads="1"/>
          </p:cNvSpPr>
          <p:nvPr/>
        </p:nvSpPr>
        <p:spPr bwMode="auto">
          <a:xfrm>
            <a:off x="1728788" y="1768475"/>
            <a:ext cx="2447925" cy="430213"/>
          </a:xfrm>
          <a:prstGeom prst="rect">
            <a:avLst/>
          </a:prstGeom>
          <a:solidFill>
            <a:schemeClr val="accent6">
              <a:lumMod val="40000"/>
              <a:lumOff val="60000"/>
            </a:schemeClr>
          </a:solidFill>
          <a:ln>
            <a:noFill/>
          </a:ln>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defRPr/>
            </a:pPr>
            <a:r>
              <a:rPr kumimoji="0" lang="zh-CN" altLang="en-US" sz="2200" b="1" dirty="0" smtClean="0">
                <a:solidFill>
                  <a:srgbClr val="002060"/>
                </a:solidFill>
                <a:latin typeface="微软雅黑" panose="020B0503020204020204" pitchFamily="34" charset="-122"/>
                <a:ea typeface="微软雅黑" panose="020B0503020204020204" pitchFamily="34" charset="-122"/>
              </a:rPr>
              <a:t>国家需求的支撑</a:t>
            </a:r>
          </a:p>
        </p:txBody>
      </p:sp>
      <p:sp>
        <p:nvSpPr>
          <p:cNvPr id="18" name="TextBox 12"/>
          <p:cNvSpPr txBox="1">
            <a:spLocks noChangeArrowheads="1"/>
          </p:cNvSpPr>
          <p:nvPr/>
        </p:nvSpPr>
        <p:spPr bwMode="auto">
          <a:xfrm>
            <a:off x="7445375" y="2549525"/>
            <a:ext cx="2940050" cy="4000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kumimoji="0" lang="zh-CN" altLang="en-US" sz="2000" b="1">
                <a:solidFill>
                  <a:srgbClr val="002060"/>
                </a:solidFill>
                <a:latin typeface="微软雅黑" panose="020B0503020204020204" pitchFamily="34" charset="-122"/>
                <a:ea typeface="微软雅黑" panose="020B0503020204020204" pitchFamily="34" charset="-122"/>
              </a:rPr>
              <a:t>面向世界科技前沿</a:t>
            </a:r>
          </a:p>
        </p:txBody>
      </p:sp>
      <p:sp>
        <p:nvSpPr>
          <p:cNvPr id="19" name="TextBox 13"/>
          <p:cNvSpPr txBox="1">
            <a:spLocks noChangeArrowheads="1"/>
          </p:cNvSpPr>
          <p:nvPr/>
        </p:nvSpPr>
        <p:spPr bwMode="auto">
          <a:xfrm>
            <a:off x="7445375" y="3167063"/>
            <a:ext cx="2940050" cy="4000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kumimoji="0" lang="zh-CN" altLang="en-US" sz="2000" b="1">
                <a:solidFill>
                  <a:srgbClr val="002060"/>
                </a:solidFill>
                <a:latin typeface="微软雅黑" panose="020B0503020204020204" pitchFamily="34" charset="-122"/>
                <a:ea typeface="微软雅黑" panose="020B0503020204020204" pitchFamily="34" charset="-122"/>
              </a:rPr>
              <a:t>面向国家重大需求</a:t>
            </a:r>
          </a:p>
        </p:txBody>
      </p:sp>
      <p:sp>
        <p:nvSpPr>
          <p:cNvPr id="20" name="左右箭头 19"/>
          <p:cNvSpPr/>
          <p:nvPr/>
        </p:nvSpPr>
        <p:spPr>
          <a:xfrm>
            <a:off x="4256088" y="1917700"/>
            <a:ext cx="503237" cy="144463"/>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左右箭头 20"/>
          <p:cNvSpPr/>
          <p:nvPr/>
        </p:nvSpPr>
        <p:spPr>
          <a:xfrm>
            <a:off x="7351713" y="1906588"/>
            <a:ext cx="504825" cy="142875"/>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TextBox 17"/>
          <p:cNvSpPr txBox="1">
            <a:spLocks noChangeArrowheads="1"/>
          </p:cNvSpPr>
          <p:nvPr/>
        </p:nvSpPr>
        <p:spPr bwMode="auto">
          <a:xfrm>
            <a:off x="7445375" y="3841750"/>
            <a:ext cx="2940050" cy="4000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kumimoji="0" lang="zh-CN" altLang="en-US" sz="2000" b="1">
                <a:solidFill>
                  <a:srgbClr val="002060"/>
                </a:solidFill>
                <a:latin typeface="微软雅黑" panose="020B0503020204020204" pitchFamily="34" charset="-122"/>
                <a:ea typeface="微软雅黑" panose="020B0503020204020204" pitchFamily="34" charset="-122"/>
              </a:rPr>
              <a:t>面向国民经济主战场</a:t>
            </a:r>
          </a:p>
        </p:txBody>
      </p:sp>
      <p:sp>
        <p:nvSpPr>
          <p:cNvPr id="23" name="TextBox 18"/>
          <p:cNvSpPr txBox="1">
            <a:spLocks noChangeArrowheads="1"/>
          </p:cNvSpPr>
          <p:nvPr/>
        </p:nvSpPr>
        <p:spPr bwMode="auto">
          <a:xfrm>
            <a:off x="3563938" y="4457700"/>
            <a:ext cx="5040312" cy="461963"/>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kumimoji="0" lang="zh-CN" altLang="en-US" sz="2400" b="1">
                <a:solidFill>
                  <a:srgbClr val="002060"/>
                </a:solidFill>
                <a:latin typeface="微软雅黑" panose="020B0503020204020204" pitchFamily="34" charset="-122"/>
                <a:ea typeface="微软雅黑" panose="020B0503020204020204" pitchFamily="34" charset="-122"/>
              </a:rPr>
              <a:t>关键核心技术的可持续发展</a:t>
            </a:r>
          </a:p>
        </p:txBody>
      </p:sp>
      <p:sp>
        <p:nvSpPr>
          <p:cNvPr id="24" name="上下箭头 23"/>
          <p:cNvSpPr/>
          <p:nvPr/>
        </p:nvSpPr>
        <p:spPr>
          <a:xfrm>
            <a:off x="6053138" y="3467100"/>
            <a:ext cx="328612" cy="93503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左右箭头 24"/>
          <p:cNvSpPr/>
          <p:nvPr/>
        </p:nvSpPr>
        <p:spPr>
          <a:xfrm>
            <a:off x="5610225" y="3224213"/>
            <a:ext cx="1208088" cy="2762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38" y="2549525"/>
            <a:ext cx="438943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61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ubtitle 2"/>
          <p:cNvSpPr txBox="1">
            <a:spLocks/>
          </p:cNvSpPr>
          <p:nvPr/>
        </p:nvSpPr>
        <p:spPr bwMode="auto">
          <a:xfrm>
            <a:off x="102418" y="661657"/>
            <a:ext cx="11713633" cy="692150"/>
          </a:xfrm>
          <a:prstGeom prst="rect">
            <a:avLst/>
          </a:prstGeom>
          <a:noFill/>
          <a:ln w="9525">
            <a:noFill/>
            <a:miter lim="800000"/>
            <a:headEnd/>
            <a:tailEnd/>
          </a:ln>
        </p:spPr>
        <p:txBody>
          <a:bodyPr/>
          <a:lstStyle/>
          <a:p>
            <a:pPr eaLnBrk="1" hangingPunct="1"/>
            <a:r>
              <a:rPr lang="en-US" altLang="zh-CN" sz="2400" b="1" dirty="0">
                <a:solidFill>
                  <a:srgbClr val="FF0000"/>
                </a:solidFill>
                <a:latin typeface="微软雅黑" pitchFamily="34" charset="-122"/>
                <a:ea typeface="微软雅黑" pitchFamily="34" charset="-122"/>
                <a:cs typeface="Calibri" pitchFamily="34" charset="0"/>
              </a:rPr>
              <a:t>2018/03/15</a:t>
            </a:r>
            <a:r>
              <a:rPr lang="zh-CN" altLang="en-US" sz="2400" b="1" dirty="0">
                <a:solidFill>
                  <a:srgbClr val="FF0000"/>
                </a:solidFill>
                <a:latin typeface="微软雅黑" pitchFamily="34" charset="-122"/>
                <a:ea typeface="微软雅黑" pitchFamily="34" charset="-122"/>
                <a:cs typeface="Calibri" pitchFamily="34" charset="0"/>
              </a:rPr>
              <a:t>完成了工艺测试，各项性能达到了设计指标</a:t>
            </a:r>
            <a:endParaRPr lang="en-US" altLang="zh-CN" sz="2400" b="1" dirty="0">
              <a:solidFill>
                <a:srgbClr val="FF0000"/>
              </a:solidFill>
              <a:latin typeface="微软雅黑" pitchFamily="34" charset="-122"/>
              <a:ea typeface="微软雅黑" pitchFamily="34" charset="-122"/>
              <a:cs typeface="Calibri" pitchFamily="34" charset="0"/>
            </a:endParaRPr>
          </a:p>
        </p:txBody>
      </p:sp>
      <p:graphicFrame>
        <p:nvGraphicFramePr>
          <p:cNvPr id="7" name="表格 6"/>
          <p:cNvGraphicFramePr>
            <a:graphicFrameLocks noGrp="1"/>
          </p:cNvGraphicFramePr>
          <p:nvPr/>
        </p:nvGraphicFramePr>
        <p:xfrm>
          <a:off x="4781771" y="2940140"/>
          <a:ext cx="7346063" cy="1584960"/>
        </p:xfrm>
        <a:graphic>
          <a:graphicData uri="http://schemas.openxmlformats.org/drawingml/2006/table">
            <a:tbl>
              <a:tblPr firstRow="1" bandRow="1">
                <a:tableStyleId>{5C22544A-7EE6-4342-B048-85BDC9FD1C3A}</a:tableStyleId>
              </a:tblPr>
              <a:tblGrid>
                <a:gridCol w="2955344"/>
                <a:gridCol w="1404239"/>
                <a:gridCol w="1404239"/>
                <a:gridCol w="1582241"/>
              </a:tblGrid>
              <a:tr h="295706">
                <a:tc>
                  <a:txBody>
                    <a:bodyPr/>
                    <a:lstStyle/>
                    <a:p>
                      <a:r>
                        <a:rPr lang="zh-CN" altLang="en-US" sz="2000" b="1" dirty="0" smtClean="0">
                          <a:solidFill>
                            <a:srgbClr val="FF0000"/>
                          </a:solidFill>
                          <a:latin typeface="微软雅黑" pitchFamily="34" charset="-122"/>
                          <a:ea typeface="微软雅黑" pitchFamily="34" charset="-122"/>
                        </a:rPr>
                        <a:t>物理参数</a:t>
                      </a:r>
                      <a:endParaRPr lang="zh-CN" altLang="en-US" sz="2000" b="1" dirty="0">
                        <a:solidFill>
                          <a:srgbClr val="FF0000"/>
                        </a:solidFill>
                        <a:latin typeface="微软雅黑" pitchFamily="34" charset="-122"/>
                        <a:ea typeface="微软雅黑" pitchFamily="34" charset="-122"/>
                      </a:endParaRPr>
                    </a:p>
                  </a:txBody>
                  <a:tcPr marL="121920" marR="121920"/>
                </a:tc>
                <a:tc>
                  <a:txBody>
                    <a:bodyPr/>
                    <a:lstStyle/>
                    <a:p>
                      <a:pPr algn="ctr"/>
                      <a:r>
                        <a:rPr lang="zh-CN" altLang="en-US" sz="2000" b="1" dirty="0" smtClean="0">
                          <a:solidFill>
                            <a:srgbClr val="FF0000"/>
                          </a:solidFill>
                          <a:latin typeface="微软雅黑" pitchFamily="34" charset="-122"/>
                          <a:ea typeface="微软雅黑" pitchFamily="34" charset="-122"/>
                        </a:rPr>
                        <a:t>设计指标</a:t>
                      </a:r>
                      <a:endParaRPr lang="zh-CN" altLang="en-US" sz="2000" b="1" dirty="0">
                        <a:solidFill>
                          <a:srgbClr val="FF0000"/>
                        </a:solidFill>
                        <a:latin typeface="微软雅黑" pitchFamily="34" charset="-122"/>
                        <a:ea typeface="微软雅黑" pitchFamily="34" charset="-122"/>
                      </a:endParaRPr>
                    </a:p>
                  </a:txBody>
                  <a:tcPr marL="121920" marR="121920"/>
                </a:tc>
                <a:tc>
                  <a:txBody>
                    <a:bodyPr/>
                    <a:lstStyle/>
                    <a:p>
                      <a:pPr algn="ctr"/>
                      <a:r>
                        <a:rPr lang="zh-CN" altLang="en-US" sz="2000" b="1" dirty="0" smtClean="0">
                          <a:solidFill>
                            <a:srgbClr val="FF0000"/>
                          </a:solidFill>
                          <a:latin typeface="微软雅黑" pitchFamily="34" charset="-122"/>
                          <a:ea typeface="微软雅黑" pitchFamily="34" charset="-122"/>
                        </a:rPr>
                        <a:t>验收指标</a:t>
                      </a:r>
                      <a:endParaRPr lang="zh-CN" altLang="en-US" sz="2000" b="1" dirty="0">
                        <a:solidFill>
                          <a:srgbClr val="FF0000"/>
                        </a:solidFill>
                        <a:latin typeface="微软雅黑" pitchFamily="34" charset="-122"/>
                        <a:ea typeface="微软雅黑" pitchFamily="34" charset="-122"/>
                      </a:endParaRPr>
                    </a:p>
                  </a:txBody>
                  <a:tcPr marL="121920" marR="121920"/>
                </a:tc>
                <a:tc>
                  <a:txBody>
                    <a:bodyPr/>
                    <a:lstStyle/>
                    <a:p>
                      <a:pPr algn="ctr"/>
                      <a:r>
                        <a:rPr lang="zh-CN" altLang="en-US" sz="2000" b="1" dirty="0" smtClean="0">
                          <a:solidFill>
                            <a:srgbClr val="FF0000"/>
                          </a:solidFill>
                          <a:latin typeface="微软雅黑" pitchFamily="34" charset="-122"/>
                          <a:ea typeface="微软雅黑" pitchFamily="34" charset="-122"/>
                        </a:rPr>
                        <a:t>实测</a:t>
                      </a:r>
                      <a:endParaRPr lang="zh-CN" altLang="en-US" sz="2000" b="1" dirty="0">
                        <a:solidFill>
                          <a:srgbClr val="FF0000"/>
                        </a:solidFill>
                        <a:latin typeface="微软雅黑" pitchFamily="34" charset="-122"/>
                        <a:ea typeface="微软雅黑" pitchFamily="34" charset="-122"/>
                      </a:endParaRPr>
                    </a:p>
                  </a:txBody>
                  <a:tcPr marL="121920" marR="121920"/>
                </a:tc>
              </a:tr>
              <a:tr h="288032">
                <a:tc>
                  <a:txBody>
                    <a:bodyPr/>
                    <a:lstStyle/>
                    <a:p>
                      <a:r>
                        <a:rPr lang="zh-CN" altLang="zh-CN" sz="2000" b="1" kern="1200" dirty="0" smtClean="0">
                          <a:solidFill>
                            <a:srgbClr val="002060"/>
                          </a:solidFill>
                          <a:latin typeface="微软雅黑" pitchFamily="34" charset="-122"/>
                          <a:ea typeface="微软雅黑" pitchFamily="34" charset="-122"/>
                          <a:cs typeface="+mn-cs"/>
                        </a:rPr>
                        <a:t>样品精扫描运动分辨率</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2nm</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&lt;3nm</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2nm</a:t>
                      </a:r>
                      <a:endParaRPr lang="zh-CN" altLang="en-US" sz="2000" b="1" dirty="0">
                        <a:solidFill>
                          <a:srgbClr val="002060"/>
                        </a:solidFill>
                        <a:latin typeface="微软雅黑" pitchFamily="34" charset="-122"/>
                        <a:ea typeface="微软雅黑" pitchFamily="34" charset="-122"/>
                      </a:endParaRPr>
                    </a:p>
                  </a:txBody>
                  <a:tcPr marL="121920" marR="121920"/>
                </a:tc>
              </a:tr>
              <a:tr h="240784">
                <a:tc>
                  <a:txBody>
                    <a:bodyPr/>
                    <a:lstStyle/>
                    <a:p>
                      <a:r>
                        <a:rPr lang="zh-CN" altLang="zh-CN" sz="2000" b="1" kern="1200" dirty="0" smtClean="0">
                          <a:solidFill>
                            <a:srgbClr val="002060"/>
                          </a:solidFill>
                          <a:latin typeface="微软雅黑" pitchFamily="34" charset="-122"/>
                          <a:ea typeface="微软雅黑" pitchFamily="34" charset="-122"/>
                          <a:cs typeface="+mn-cs"/>
                        </a:rPr>
                        <a:t>精运动行程</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7um</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7um</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7um</a:t>
                      </a:r>
                      <a:endParaRPr lang="zh-CN" altLang="en-US" sz="2000" b="1" dirty="0">
                        <a:solidFill>
                          <a:srgbClr val="002060"/>
                        </a:solidFill>
                        <a:latin typeface="微软雅黑" pitchFamily="34" charset="-122"/>
                        <a:ea typeface="微软雅黑" pitchFamily="34" charset="-122"/>
                      </a:endParaRPr>
                    </a:p>
                  </a:txBody>
                  <a:tcPr marL="121920" marR="121920"/>
                </a:tc>
              </a:tr>
              <a:tr h="263271">
                <a:tc>
                  <a:txBody>
                    <a:bodyPr/>
                    <a:lstStyle/>
                    <a:p>
                      <a:r>
                        <a:rPr lang="zh-CN" altLang="en-US" sz="2000" b="1" dirty="0" smtClean="0">
                          <a:solidFill>
                            <a:srgbClr val="002060"/>
                          </a:solidFill>
                          <a:latin typeface="微软雅黑" pitchFamily="34" charset="-122"/>
                          <a:ea typeface="微软雅黑" pitchFamily="34" charset="-122"/>
                        </a:rPr>
                        <a:t>载荷</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200g</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200g</a:t>
                      </a:r>
                      <a:endParaRPr lang="zh-CN" altLang="en-US" sz="2000" b="1" dirty="0">
                        <a:solidFill>
                          <a:srgbClr val="002060"/>
                        </a:solidFill>
                        <a:latin typeface="微软雅黑" pitchFamily="34" charset="-122"/>
                        <a:ea typeface="微软雅黑" pitchFamily="34" charset="-122"/>
                      </a:endParaRPr>
                    </a:p>
                  </a:txBody>
                  <a:tcPr marL="121920" marR="121920"/>
                </a:tc>
                <a:tc>
                  <a:txBody>
                    <a:bodyPr/>
                    <a:lstStyle/>
                    <a:p>
                      <a:pPr algn="ctr"/>
                      <a:r>
                        <a:rPr lang="en-US" altLang="zh-CN" sz="2000" b="1" dirty="0" smtClean="0">
                          <a:solidFill>
                            <a:srgbClr val="002060"/>
                          </a:solidFill>
                          <a:latin typeface="微软雅黑" pitchFamily="34" charset="-122"/>
                          <a:ea typeface="微软雅黑" pitchFamily="34" charset="-122"/>
                        </a:rPr>
                        <a:t>200g</a:t>
                      </a:r>
                      <a:endParaRPr lang="zh-CN" altLang="en-US" sz="2000" b="1" dirty="0">
                        <a:solidFill>
                          <a:srgbClr val="002060"/>
                        </a:solidFill>
                        <a:latin typeface="微软雅黑" pitchFamily="34" charset="-122"/>
                        <a:ea typeface="微软雅黑" pitchFamily="34" charset="-122"/>
                      </a:endParaRPr>
                    </a:p>
                  </a:txBody>
                  <a:tcPr marL="121920" marR="121920"/>
                </a:tc>
              </a:tr>
            </a:tbl>
          </a:graphicData>
        </a:graphic>
      </p:graphicFrame>
      <p:pic>
        <p:nvPicPr>
          <p:cNvPr id="34846" name="图片 7" descr="Xstep_1007.jpg"/>
          <p:cNvPicPr>
            <a:picLocks noChangeAspect="1"/>
          </p:cNvPicPr>
          <p:nvPr/>
        </p:nvPicPr>
        <p:blipFill>
          <a:blip r:embed="rId2" cstate="print"/>
          <a:srcRect/>
          <a:stretch>
            <a:fillRect/>
          </a:stretch>
        </p:blipFill>
        <p:spPr bwMode="auto">
          <a:xfrm>
            <a:off x="4358218" y="1258648"/>
            <a:ext cx="3839633" cy="1671637"/>
          </a:xfrm>
          <a:prstGeom prst="rect">
            <a:avLst/>
          </a:prstGeom>
          <a:noFill/>
          <a:ln w="9525">
            <a:noFill/>
            <a:miter lim="800000"/>
            <a:headEnd/>
            <a:tailEnd/>
          </a:ln>
        </p:spPr>
      </p:pic>
      <p:pic>
        <p:nvPicPr>
          <p:cNvPr id="34847" name="图片 8" descr="Ystep_1007.jpg"/>
          <p:cNvPicPr>
            <a:picLocks noChangeAspect="1"/>
          </p:cNvPicPr>
          <p:nvPr/>
        </p:nvPicPr>
        <p:blipFill>
          <a:blip r:embed="rId3" cstate="print"/>
          <a:srcRect/>
          <a:stretch>
            <a:fillRect/>
          </a:stretch>
        </p:blipFill>
        <p:spPr bwMode="auto">
          <a:xfrm>
            <a:off x="8015817" y="1325322"/>
            <a:ext cx="4140200" cy="1638300"/>
          </a:xfrm>
          <a:prstGeom prst="rect">
            <a:avLst/>
          </a:prstGeom>
          <a:noFill/>
          <a:ln w="9525">
            <a:noFill/>
            <a:miter lim="800000"/>
            <a:headEnd/>
            <a:tailEnd/>
          </a:ln>
        </p:spPr>
      </p:pic>
      <p:pic>
        <p:nvPicPr>
          <p:cNvPr id="34848" name="Picture 2" descr="D:\北京光源\工艺测试\照片\纳米探针\微信图片_20180313192203.jpg"/>
          <p:cNvPicPr>
            <a:picLocks noChangeAspect="1" noChangeArrowheads="1"/>
          </p:cNvPicPr>
          <p:nvPr/>
        </p:nvPicPr>
        <p:blipFill>
          <a:blip r:embed="rId4" cstate="print"/>
          <a:srcRect/>
          <a:stretch>
            <a:fillRect/>
          </a:stretch>
        </p:blipFill>
        <p:spPr bwMode="auto">
          <a:xfrm>
            <a:off x="143933" y="1401522"/>
            <a:ext cx="4478867" cy="2520950"/>
          </a:xfrm>
          <a:prstGeom prst="rect">
            <a:avLst/>
          </a:prstGeom>
          <a:noFill/>
          <a:ln w="9525">
            <a:noFill/>
            <a:miter lim="800000"/>
            <a:headEnd/>
            <a:tailEnd/>
          </a:ln>
        </p:spPr>
      </p:pic>
      <p:pic>
        <p:nvPicPr>
          <p:cNvPr id="34849" name="图片 11" descr="IMG_2048"/>
          <p:cNvPicPr>
            <a:picLocks noChangeAspect="1"/>
          </p:cNvPicPr>
          <p:nvPr/>
        </p:nvPicPr>
        <p:blipFill>
          <a:blip r:embed="rId5" cstate="print"/>
          <a:srcRect/>
          <a:stretch>
            <a:fillRect/>
          </a:stretch>
        </p:blipFill>
        <p:spPr bwMode="auto">
          <a:xfrm>
            <a:off x="143934" y="4705110"/>
            <a:ext cx="2495551" cy="1871663"/>
          </a:xfrm>
          <a:prstGeom prst="rect">
            <a:avLst/>
          </a:prstGeom>
          <a:noFill/>
          <a:ln w="9525">
            <a:noFill/>
            <a:miter lim="800000"/>
            <a:headEnd/>
            <a:tailEnd/>
          </a:ln>
        </p:spPr>
      </p:pic>
      <p:pic>
        <p:nvPicPr>
          <p:cNvPr id="34850" name="图片 12" descr="Stepscan_0p5"/>
          <p:cNvPicPr>
            <a:picLocks noChangeAspect="1"/>
          </p:cNvPicPr>
          <p:nvPr/>
        </p:nvPicPr>
        <p:blipFill>
          <a:blip r:embed="rId6" cstate="print"/>
          <a:srcRect/>
          <a:stretch>
            <a:fillRect/>
          </a:stretch>
        </p:blipFill>
        <p:spPr bwMode="auto">
          <a:xfrm>
            <a:off x="2927351" y="4636847"/>
            <a:ext cx="3706283" cy="1878012"/>
          </a:xfrm>
          <a:prstGeom prst="rect">
            <a:avLst/>
          </a:prstGeom>
          <a:noFill/>
          <a:ln w="9525">
            <a:noFill/>
            <a:miter lim="800000"/>
            <a:headEnd/>
            <a:tailEnd/>
          </a:ln>
        </p:spPr>
      </p:pic>
      <p:sp>
        <p:nvSpPr>
          <p:cNvPr id="34851" name="TextBox 2"/>
          <p:cNvSpPr txBox="1">
            <a:spLocks noChangeArrowheads="1"/>
          </p:cNvSpPr>
          <p:nvPr/>
        </p:nvSpPr>
        <p:spPr bwMode="auto">
          <a:xfrm>
            <a:off x="143934" y="6256098"/>
            <a:ext cx="1869017" cy="369887"/>
          </a:xfrm>
          <a:prstGeom prst="rect">
            <a:avLst/>
          </a:prstGeom>
          <a:noFill/>
          <a:ln w="9525">
            <a:noFill/>
            <a:miter lim="800000"/>
            <a:headEnd/>
            <a:tailEnd/>
          </a:ln>
        </p:spPr>
        <p:txBody>
          <a:bodyPr>
            <a:spAutoFit/>
          </a:bodyPr>
          <a:lstStyle/>
          <a:p>
            <a:r>
              <a:rPr lang="zh-CN" altLang="en-US" b="1">
                <a:solidFill>
                  <a:srgbClr val="FF0000"/>
                </a:solidFill>
                <a:latin typeface="微软雅黑" pitchFamily="34" charset="-122"/>
                <a:ea typeface="微软雅黑" pitchFamily="34" charset="-122"/>
              </a:rPr>
              <a:t>垂直移动台</a:t>
            </a:r>
          </a:p>
        </p:txBody>
      </p:sp>
      <p:sp>
        <p:nvSpPr>
          <p:cNvPr id="34852" name="矩形 13"/>
          <p:cNvSpPr>
            <a:spLocks noChangeArrowheads="1"/>
          </p:cNvSpPr>
          <p:nvPr/>
        </p:nvSpPr>
        <p:spPr bwMode="auto">
          <a:xfrm>
            <a:off x="2309285" y="3552584"/>
            <a:ext cx="1800493" cy="369332"/>
          </a:xfrm>
          <a:prstGeom prst="rect">
            <a:avLst/>
          </a:prstGeom>
          <a:noFill/>
          <a:ln w="9525">
            <a:noFill/>
            <a:miter lim="800000"/>
            <a:headEnd/>
            <a:tailEnd/>
          </a:ln>
        </p:spPr>
        <p:txBody>
          <a:bodyPr wrap="none">
            <a:spAutoFit/>
          </a:bodyPr>
          <a:lstStyle/>
          <a:p>
            <a:r>
              <a:rPr lang="zh-CN" altLang="en-US" b="1">
                <a:solidFill>
                  <a:srgbClr val="FF0000"/>
                </a:solidFill>
                <a:latin typeface="微软雅黑" pitchFamily="34" charset="-122"/>
                <a:ea typeface="微软雅黑" pitchFamily="34" charset="-122"/>
              </a:rPr>
              <a:t>纳米扫描样品台</a:t>
            </a:r>
          </a:p>
        </p:txBody>
      </p:sp>
      <p:sp>
        <p:nvSpPr>
          <p:cNvPr id="34853" name="矩形 14"/>
          <p:cNvSpPr>
            <a:spLocks noChangeArrowheads="1"/>
          </p:cNvSpPr>
          <p:nvPr/>
        </p:nvSpPr>
        <p:spPr bwMode="auto">
          <a:xfrm>
            <a:off x="7648195" y="974508"/>
            <a:ext cx="1800493" cy="369332"/>
          </a:xfrm>
          <a:prstGeom prst="rect">
            <a:avLst/>
          </a:prstGeom>
          <a:noFill/>
          <a:ln w="9525">
            <a:noFill/>
            <a:miter lim="800000"/>
            <a:headEnd/>
            <a:tailEnd/>
          </a:ln>
        </p:spPr>
        <p:txBody>
          <a:bodyPr wrap="none">
            <a:spAutoFit/>
          </a:bodyPr>
          <a:lstStyle/>
          <a:p>
            <a:r>
              <a:rPr lang="zh-CN" altLang="en-US" b="1" dirty="0">
                <a:solidFill>
                  <a:srgbClr val="0000CC"/>
                </a:solidFill>
                <a:latin typeface="微软雅黑" pitchFamily="34" charset="-122"/>
                <a:ea typeface="微软雅黑" pitchFamily="34" charset="-122"/>
              </a:rPr>
              <a:t>纳米扫描样品台</a:t>
            </a:r>
          </a:p>
        </p:txBody>
      </p:sp>
      <p:sp>
        <p:nvSpPr>
          <p:cNvPr id="34854" name="TextBox 15"/>
          <p:cNvSpPr txBox="1">
            <a:spLocks noChangeArrowheads="1"/>
          </p:cNvSpPr>
          <p:nvPr/>
        </p:nvSpPr>
        <p:spPr bwMode="auto">
          <a:xfrm>
            <a:off x="8282517" y="4647959"/>
            <a:ext cx="1869016" cy="369888"/>
          </a:xfrm>
          <a:prstGeom prst="rect">
            <a:avLst/>
          </a:prstGeom>
          <a:noFill/>
          <a:ln w="9525">
            <a:noFill/>
            <a:miter lim="800000"/>
            <a:headEnd/>
            <a:tailEnd/>
          </a:ln>
        </p:spPr>
        <p:txBody>
          <a:bodyPr>
            <a:spAutoFit/>
          </a:bodyPr>
          <a:lstStyle/>
          <a:p>
            <a:r>
              <a:rPr lang="zh-CN" altLang="en-US" b="1">
                <a:solidFill>
                  <a:srgbClr val="0000CC"/>
                </a:solidFill>
                <a:latin typeface="微软雅黑" pitchFamily="34" charset="-122"/>
                <a:ea typeface="微软雅黑" pitchFamily="34" charset="-122"/>
              </a:rPr>
              <a:t>垂直移动台</a:t>
            </a:r>
          </a:p>
        </p:txBody>
      </p:sp>
      <p:sp>
        <p:nvSpPr>
          <p:cNvPr id="17" name="内容占位符 2"/>
          <p:cNvSpPr txBox="1">
            <a:spLocks/>
          </p:cNvSpPr>
          <p:nvPr/>
        </p:nvSpPr>
        <p:spPr>
          <a:xfrm>
            <a:off x="7031567" y="5103573"/>
            <a:ext cx="4440767" cy="132873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CN" altLang="en-US" sz="2000" b="1" dirty="0" smtClean="0">
                <a:solidFill>
                  <a:schemeClr val="accent6">
                    <a:lumMod val="50000"/>
                  </a:schemeClr>
                </a:solidFill>
                <a:latin typeface="微软雅黑" pitchFamily="34" charset="-122"/>
                <a:ea typeface="微软雅黑" pitchFamily="34" charset="-122"/>
                <a:cs typeface="Arial Unicode MS" panose="020B0604020202020204" pitchFamily="34" charset="-122"/>
                <a:sym typeface="+mn-ea"/>
              </a:rPr>
              <a:t>载荷能力：</a:t>
            </a:r>
            <a:r>
              <a:rPr lang="en-US" altLang="zh-CN" sz="2000" b="1" dirty="0" smtClean="0">
                <a:solidFill>
                  <a:srgbClr val="C00000"/>
                </a:solidFill>
                <a:latin typeface="微软雅黑" pitchFamily="34" charset="-122"/>
                <a:ea typeface="微软雅黑" pitchFamily="34" charset="-122"/>
                <a:cs typeface="Arial Unicode MS" panose="020B0604020202020204" pitchFamily="34" charset="-122"/>
                <a:sym typeface="+mn-ea"/>
              </a:rPr>
              <a:t>&gt; </a:t>
            </a:r>
            <a:r>
              <a:rPr lang="en-US" altLang="zh-CN" sz="2000" b="1" dirty="0" smtClean="0">
                <a:solidFill>
                  <a:srgbClr val="FF0000"/>
                </a:solidFill>
                <a:latin typeface="微软雅黑" pitchFamily="34" charset="-122"/>
                <a:ea typeface="微软雅黑" pitchFamily="34" charset="-122"/>
                <a:cs typeface="Arial Unicode MS" panose="020B0604020202020204" pitchFamily="34" charset="-122"/>
                <a:sym typeface="+mn-ea"/>
              </a:rPr>
              <a:t>1.0 kg</a:t>
            </a:r>
          </a:p>
          <a:p>
            <a:pPr>
              <a:defRPr/>
            </a:pPr>
            <a:r>
              <a:rPr lang="zh-CN" altLang="en-US" sz="2000" b="1" dirty="0" smtClean="0">
                <a:solidFill>
                  <a:schemeClr val="accent6">
                    <a:lumMod val="50000"/>
                  </a:schemeClr>
                </a:solidFill>
                <a:latin typeface="微软雅黑" pitchFamily="34" charset="-122"/>
                <a:ea typeface="微软雅黑" pitchFamily="34" charset="-122"/>
                <a:cs typeface="Arial Unicode MS" panose="020B0604020202020204" pitchFamily="34" charset="-122"/>
                <a:sym typeface="+mn-ea"/>
              </a:rPr>
              <a:t>移动范围：</a:t>
            </a:r>
            <a:r>
              <a:rPr lang="en-US" altLang="zh-CN" sz="2000" b="1" dirty="0" smtClean="0">
                <a:solidFill>
                  <a:srgbClr val="C00000"/>
                </a:solidFill>
                <a:latin typeface="微软雅黑" pitchFamily="34" charset="-122"/>
                <a:ea typeface="微软雅黑" pitchFamily="34" charset="-122"/>
                <a:cs typeface="Arial Unicode MS" panose="020B0604020202020204" pitchFamily="34" charset="-122"/>
                <a:sym typeface="+mn-ea"/>
              </a:rPr>
              <a:t>&gt;</a:t>
            </a:r>
            <a:r>
              <a:rPr lang="en-US" altLang="zh-CN" sz="2000" b="1" dirty="0" smtClean="0">
                <a:solidFill>
                  <a:srgbClr val="FF0000"/>
                </a:solidFill>
                <a:latin typeface="微软雅黑" pitchFamily="34" charset="-122"/>
                <a:ea typeface="微软雅黑" pitchFamily="34" charset="-122"/>
                <a:cs typeface="Arial Unicode MS" panose="020B0604020202020204" pitchFamily="34" charset="-122"/>
                <a:sym typeface="+mn-ea"/>
              </a:rPr>
              <a:t> 1 mm</a:t>
            </a:r>
          </a:p>
          <a:p>
            <a:pPr>
              <a:defRPr/>
            </a:pPr>
            <a:r>
              <a:rPr lang="zh-CN" altLang="en-US" sz="2000" b="1" dirty="0" smtClean="0">
                <a:solidFill>
                  <a:schemeClr val="accent6">
                    <a:lumMod val="50000"/>
                  </a:schemeClr>
                </a:solidFill>
                <a:latin typeface="微软雅黑" pitchFamily="34" charset="-122"/>
                <a:ea typeface="微软雅黑" pitchFamily="34" charset="-122"/>
                <a:cs typeface="Arial Unicode MS" panose="020B0604020202020204" pitchFamily="34" charset="-122"/>
                <a:sym typeface="+mn-ea"/>
              </a:rPr>
              <a:t>最小步距：</a:t>
            </a:r>
            <a:r>
              <a:rPr lang="en-US" altLang="zh-CN" sz="2000" b="1" dirty="0" smtClean="0">
                <a:solidFill>
                  <a:srgbClr val="C00000"/>
                </a:solidFill>
                <a:latin typeface="微软雅黑" pitchFamily="34" charset="-122"/>
                <a:ea typeface="微软雅黑" pitchFamily="34" charset="-122"/>
                <a:cs typeface="Arial Unicode MS" panose="020B0604020202020204" pitchFamily="34" charset="-122"/>
                <a:sym typeface="+mn-ea"/>
              </a:rPr>
              <a:t>&lt; </a:t>
            </a:r>
            <a:r>
              <a:rPr lang="en-US" altLang="zh-CN" sz="2000" b="1" dirty="0" smtClean="0">
                <a:solidFill>
                  <a:srgbClr val="FF0000"/>
                </a:solidFill>
                <a:latin typeface="微软雅黑" pitchFamily="34" charset="-122"/>
                <a:ea typeface="微软雅黑" pitchFamily="34" charset="-122"/>
                <a:cs typeface="Arial Unicode MS" panose="020B0604020202020204" pitchFamily="34" charset="-122"/>
                <a:sym typeface="+mn-ea"/>
              </a:rPr>
              <a:t>0.5 nm</a:t>
            </a:r>
            <a:endParaRPr lang="zh-CN" altLang="en-US" sz="2000" b="1" dirty="0">
              <a:latin typeface="微软雅黑" pitchFamily="34" charset="-122"/>
              <a:ea typeface="微软雅黑" pitchFamily="34" charset="-122"/>
              <a:cs typeface="Arial Unicode MS" panose="020B0604020202020204" pitchFamily="34" charset="-122"/>
            </a:endParaRPr>
          </a:p>
        </p:txBody>
      </p:sp>
      <p:sp>
        <p:nvSpPr>
          <p:cNvPr id="34856" name="标题 1"/>
          <p:cNvSpPr txBox="1">
            <a:spLocks/>
          </p:cNvSpPr>
          <p:nvPr/>
        </p:nvSpPr>
        <p:spPr bwMode="auto">
          <a:xfrm>
            <a:off x="3630265" y="54592"/>
            <a:ext cx="4914900" cy="476250"/>
          </a:xfrm>
          <a:prstGeom prst="rect">
            <a:avLst/>
          </a:prstGeom>
          <a:solidFill>
            <a:srgbClr val="FFFF00"/>
          </a:solidFill>
          <a:ln w="9525">
            <a:noFill/>
            <a:miter lim="800000"/>
            <a:headEnd/>
            <a:tailEnd/>
          </a:ln>
        </p:spPr>
        <p:txBody>
          <a:bodyPr/>
          <a:lstStyle/>
          <a:p>
            <a:pPr algn="ctr"/>
            <a:r>
              <a:rPr lang="en-US" altLang="zh-CN" sz="2800" b="1">
                <a:solidFill>
                  <a:srgbClr val="FF3300"/>
                </a:solidFill>
                <a:latin typeface="微软雅黑" pitchFamily="34" charset="-122"/>
                <a:ea typeface="微软雅黑" pitchFamily="34" charset="-122"/>
                <a:cs typeface="宋体" pitchFamily="2" charset="-122"/>
              </a:rPr>
              <a:t>B6 - </a:t>
            </a:r>
            <a:r>
              <a:rPr lang="zh-CN" altLang="en-US" sz="2800" b="1">
                <a:solidFill>
                  <a:srgbClr val="FF3300"/>
                </a:solidFill>
                <a:latin typeface="微软雅黑" pitchFamily="34" charset="-122"/>
                <a:ea typeface="微软雅黑" pitchFamily="34" charset="-122"/>
                <a:cs typeface="宋体" pitchFamily="2" charset="-122"/>
              </a:rPr>
              <a:t>纳米定位与扫描系统</a:t>
            </a:r>
            <a:endParaRPr lang="zh-CN" altLang="en-US" sz="2800" b="1">
              <a:solidFill>
                <a:srgbClr val="FF0000"/>
              </a:solidFill>
              <a:latin typeface="微软雅黑" pitchFamily="34" charset="-122"/>
              <a:ea typeface="微软雅黑" pitchFamily="34" charset="-122"/>
              <a:cs typeface="Times New Roman" pitchFamily="18" charset="0"/>
            </a:endParaRPr>
          </a:p>
          <a:p>
            <a:pPr algn="ctr"/>
            <a:endParaRPr lang="zh-CN" altLang="en-US" sz="2800" b="1">
              <a:solidFill>
                <a:srgbClr val="FF0000"/>
              </a:solidFill>
              <a:latin typeface="微软雅黑" pitchFamily="34" charset="-122"/>
              <a:ea typeface="微软雅黑" pitchFamily="34" charset="-122"/>
              <a:cs typeface="Times New Roman" pitchFamily="18" charset="0"/>
            </a:endParaRPr>
          </a:p>
        </p:txBody>
      </p:sp>
    </p:spTree>
    <p:extLst>
      <p:ext uri="{BB962C8B-B14F-4D97-AF65-F5344CB8AC3E}">
        <p14:creationId xmlns:p14="http://schemas.microsoft.com/office/powerpoint/2010/main" val="59447229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164971" y="580386"/>
            <a:ext cx="8966200" cy="576262"/>
          </a:xfrm>
          <a:prstGeom prst="rect">
            <a:avLst/>
          </a:prstGeom>
        </p:spPr>
        <p:txBody>
          <a:bodyPr lIns="68580" tIns="34290" rIns="68580" bIns="34290" anchor="ctr"/>
          <a:lstStyle/>
          <a:p>
            <a:pPr>
              <a:defRPr/>
            </a:pPr>
            <a:r>
              <a:rPr lang="en-US" altLang="zh-CN" sz="2400" b="1" dirty="0">
                <a:solidFill>
                  <a:srgbClr val="FF0000"/>
                </a:solidFill>
                <a:latin typeface="微软雅黑" panose="020B0503020204020204" pitchFamily="34" charset="-122"/>
                <a:ea typeface="微软雅黑" panose="020B0503020204020204" pitchFamily="34" charset="-122"/>
                <a:cs typeface="+mj-cs"/>
              </a:rPr>
              <a:t>2017/11/24   </a:t>
            </a:r>
            <a:r>
              <a:rPr lang="zh-CN" altLang="en-US" sz="2400" b="1" dirty="0">
                <a:solidFill>
                  <a:srgbClr val="FF0000"/>
                </a:solidFill>
                <a:latin typeface="微软雅黑" panose="020B0503020204020204" pitchFamily="34" charset="-122"/>
                <a:ea typeface="微软雅黑" panose="020B0503020204020204" pitchFamily="34" charset="-122"/>
                <a:cs typeface="+mj-cs"/>
              </a:rPr>
              <a:t>工艺测试达到设计指标</a:t>
            </a:r>
          </a:p>
        </p:txBody>
      </p:sp>
      <p:pic>
        <p:nvPicPr>
          <p:cNvPr id="35843" name="Content Placeholder 4"/>
          <p:cNvPicPr>
            <a:picLocks noGrp="1" noChangeAspect="1"/>
          </p:cNvPicPr>
          <p:nvPr>
            <p:ph idx="1"/>
          </p:nvPr>
        </p:nvPicPr>
        <p:blipFill>
          <a:blip r:embed="rId2" cstate="print"/>
          <a:srcRect l="15648" r="8195"/>
          <a:stretch>
            <a:fillRect/>
          </a:stretch>
        </p:blipFill>
        <p:spPr>
          <a:xfrm>
            <a:off x="4578351" y="1433513"/>
            <a:ext cx="3333749" cy="2208212"/>
          </a:xfrm>
        </p:spPr>
      </p:pic>
      <p:pic>
        <p:nvPicPr>
          <p:cNvPr id="35844" name="图片 4" descr="pp.jpg"/>
          <p:cNvPicPr>
            <a:picLocks noChangeAspect="1"/>
          </p:cNvPicPr>
          <p:nvPr/>
        </p:nvPicPr>
        <p:blipFill>
          <a:blip r:embed="rId3" cstate="print"/>
          <a:srcRect t="11151" r="8263"/>
          <a:stretch>
            <a:fillRect/>
          </a:stretch>
        </p:blipFill>
        <p:spPr bwMode="auto">
          <a:xfrm>
            <a:off x="129118" y="1341438"/>
            <a:ext cx="4449233" cy="2424112"/>
          </a:xfrm>
          <a:prstGeom prst="rect">
            <a:avLst/>
          </a:prstGeom>
          <a:noFill/>
          <a:ln w="9525">
            <a:solidFill>
              <a:schemeClr val="accent1"/>
            </a:solidFill>
            <a:miter lim="800000"/>
            <a:headEnd/>
            <a:tailEnd/>
          </a:ln>
        </p:spPr>
      </p:pic>
      <p:pic>
        <p:nvPicPr>
          <p:cNvPr id="35845" name="Picture 1"/>
          <p:cNvPicPr>
            <a:picLocks noChangeAspect="1"/>
          </p:cNvPicPr>
          <p:nvPr/>
        </p:nvPicPr>
        <p:blipFill>
          <a:blip r:embed="rId4" cstate="print"/>
          <a:srcRect/>
          <a:stretch>
            <a:fillRect/>
          </a:stretch>
        </p:blipFill>
        <p:spPr bwMode="auto">
          <a:xfrm>
            <a:off x="6262490" y="3871934"/>
            <a:ext cx="5764802" cy="2917825"/>
          </a:xfrm>
          <a:prstGeom prst="rect">
            <a:avLst/>
          </a:prstGeom>
          <a:noFill/>
          <a:ln w="9525">
            <a:solidFill>
              <a:schemeClr val="accent1"/>
            </a:solidFill>
            <a:miter lim="800000"/>
            <a:headEnd/>
            <a:tailEnd/>
          </a:ln>
        </p:spPr>
      </p:pic>
      <p:sp>
        <p:nvSpPr>
          <p:cNvPr id="35846" name="Rectangle 2"/>
          <p:cNvSpPr>
            <a:spLocks noChangeArrowheads="1"/>
          </p:cNvSpPr>
          <p:nvPr/>
        </p:nvSpPr>
        <p:spPr bwMode="auto">
          <a:xfrm>
            <a:off x="169334" y="3940175"/>
            <a:ext cx="5609167" cy="1004699"/>
          </a:xfrm>
          <a:prstGeom prst="rect">
            <a:avLst/>
          </a:prstGeom>
          <a:noFill/>
          <a:ln w="9525">
            <a:noFill/>
            <a:miter lim="800000"/>
            <a:headEnd/>
            <a:tailEnd/>
          </a:ln>
        </p:spPr>
        <p:txBody>
          <a:bodyPr>
            <a:spAutoFit/>
          </a:bodyPr>
          <a:lstStyle/>
          <a:p>
            <a:pPr>
              <a:lnSpc>
                <a:spcPct val="150000"/>
              </a:lnSpc>
            </a:pPr>
            <a:r>
              <a:rPr lang="zh-CN" altLang="en-US" sz="2100" b="1" dirty="0">
                <a:solidFill>
                  <a:srgbClr val="002060"/>
                </a:solidFill>
                <a:latin typeface="微软雅黑" pitchFamily="34" charset="-122"/>
                <a:ea typeface="微软雅黑" pitchFamily="34" charset="-122"/>
              </a:rPr>
              <a:t>实现</a:t>
            </a:r>
            <a:r>
              <a:rPr lang="en-US" altLang="zh-CN" sz="2100" b="1" dirty="0">
                <a:solidFill>
                  <a:srgbClr val="002060"/>
                </a:solidFill>
                <a:latin typeface="微软雅黑" pitchFamily="34" charset="-122"/>
                <a:ea typeface="微软雅黑" pitchFamily="34" charset="-122"/>
              </a:rPr>
              <a:t>&gt;600kHz</a:t>
            </a:r>
            <a:r>
              <a:rPr lang="zh-CN" altLang="en-US" sz="2100" b="1" dirty="0">
                <a:solidFill>
                  <a:srgbClr val="002060"/>
                </a:solidFill>
                <a:latin typeface="微软雅黑" pitchFamily="34" charset="-122"/>
                <a:ea typeface="微软雅黑" pitchFamily="34" charset="-122"/>
              </a:rPr>
              <a:t>重复频率百皮秒</a:t>
            </a:r>
            <a:r>
              <a:rPr lang="en-US" altLang="zh-CN" sz="2100" b="1" dirty="0">
                <a:solidFill>
                  <a:srgbClr val="002060"/>
                </a:solidFill>
                <a:latin typeface="微软雅黑" pitchFamily="34" charset="-122"/>
                <a:ea typeface="微软雅黑" pitchFamily="34" charset="-122"/>
              </a:rPr>
              <a:t>X</a:t>
            </a:r>
            <a:r>
              <a:rPr lang="zh-CN" altLang="en-US" sz="2100" b="1" dirty="0">
                <a:solidFill>
                  <a:srgbClr val="002060"/>
                </a:solidFill>
                <a:latin typeface="微软雅黑" pitchFamily="34" charset="-122"/>
                <a:ea typeface="微软雅黑" pitchFamily="34" charset="-122"/>
              </a:rPr>
              <a:t>射线衍射和</a:t>
            </a:r>
            <a:r>
              <a:rPr lang="en-US" altLang="zh-CN" sz="2100" b="1" dirty="0">
                <a:solidFill>
                  <a:srgbClr val="002060"/>
                </a:solidFill>
                <a:latin typeface="微软雅黑" pitchFamily="34" charset="-122"/>
                <a:ea typeface="微软雅黑" pitchFamily="34" charset="-122"/>
              </a:rPr>
              <a:t>X</a:t>
            </a:r>
            <a:r>
              <a:rPr lang="zh-CN" altLang="en-US" sz="2100" b="1" dirty="0">
                <a:solidFill>
                  <a:srgbClr val="002060"/>
                </a:solidFill>
                <a:latin typeface="微软雅黑" pitchFamily="34" charset="-122"/>
                <a:ea typeface="微软雅黑" pitchFamily="34" charset="-122"/>
              </a:rPr>
              <a:t>射线吸收谱探测</a:t>
            </a:r>
          </a:p>
        </p:txBody>
      </p:sp>
      <p:pic>
        <p:nvPicPr>
          <p:cNvPr id="35847" name="图片 3" descr="untitled"/>
          <p:cNvPicPr>
            <a:picLocks noChangeAspect="1" noChangeArrowheads="1"/>
          </p:cNvPicPr>
          <p:nvPr/>
        </p:nvPicPr>
        <p:blipFill>
          <a:blip r:embed="rId5" cstate="print"/>
          <a:srcRect l="5247" r="6737"/>
          <a:stretch>
            <a:fillRect/>
          </a:stretch>
        </p:blipFill>
        <p:spPr bwMode="auto">
          <a:xfrm>
            <a:off x="129117" y="4951414"/>
            <a:ext cx="2614083" cy="1646237"/>
          </a:xfrm>
          <a:prstGeom prst="rect">
            <a:avLst/>
          </a:prstGeom>
          <a:noFill/>
          <a:ln w="9525">
            <a:noFill/>
            <a:miter lim="800000"/>
            <a:headEnd/>
            <a:tailEnd/>
          </a:ln>
        </p:spPr>
      </p:pic>
      <p:pic>
        <p:nvPicPr>
          <p:cNvPr id="35848" name="Picture 5"/>
          <p:cNvPicPr>
            <a:picLocks noChangeAspect="1"/>
          </p:cNvPicPr>
          <p:nvPr/>
        </p:nvPicPr>
        <p:blipFill>
          <a:blip r:embed="rId6" cstate="print"/>
          <a:srcRect l="8772" t="5438" r="10487" b="2934"/>
          <a:stretch>
            <a:fillRect/>
          </a:stretch>
        </p:blipFill>
        <p:spPr bwMode="auto">
          <a:xfrm>
            <a:off x="2753784" y="5008564"/>
            <a:ext cx="3054349" cy="1804987"/>
          </a:xfrm>
          <a:prstGeom prst="rect">
            <a:avLst/>
          </a:prstGeom>
          <a:noFill/>
          <a:ln w="9525">
            <a:noFill/>
            <a:miter lim="800000"/>
            <a:headEnd/>
            <a:tailEnd/>
          </a:ln>
        </p:spPr>
      </p:pic>
      <p:pic>
        <p:nvPicPr>
          <p:cNvPr id="35849" name="Picture 5"/>
          <p:cNvPicPr>
            <a:picLocks noChangeAspect="1"/>
          </p:cNvPicPr>
          <p:nvPr/>
        </p:nvPicPr>
        <p:blipFill>
          <a:blip r:embed="rId7" cstate="print"/>
          <a:srcRect/>
          <a:stretch>
            <a:fillRect/>
          </a:stretch>
        </p:blipFill>
        <p:spPr bwMode="auto">
          <a:xfrm>
            <a:off x="8208433" y="1516064"/>
            <a:ext cx="3744384" cy="2073275"/>
          </a:xfrm>
          <a:prstGeom prst="rect">
            <a:avLst/>
          </a:prstGeom>
          <a:noFill/>
          <a:ln w="9525">
            <a:noFill/>
            <a:miter lim="800000"/>
            <a:headEnd/>
            <a:tailEnd/>
          </a:ln>
        </p:spPr>
      </p:pic>
      <p:sp>
        <p:nvSpPr>
          <p:cNvPr id="35850" name="标题 1"/>
          <p:cNvSpPr txBox="1">
            <a:spLocks/>
          </p:cNvSpPr>
          <p:nvPr/>
        </p:nvSpPr>
        <p:spPr bwMode="auto">
          <a:xfrm>
            <a:off x="3548376" y="13648"/>
            <a:ext cx="5088467" cy="573206"/>
          </a:xfrm>
          <a:prstGeom prst="rect">
            <a:avLst/>
          </a:prstGeom>
          <a:solidFill>
            <a:srgbClr val="FFFF00"/>
          </a:solidFill>
          <a:ln w="9525">
            <a:noFill/>
            <a:miter lim="800000"/>
            <a:headEnd/>
            <a:tailEnd/>
          </a:ln>
        </p:spPr>
        <p:txBody>
          <a:bodyPr/>
          <a:lstStyle/>
          <a:p>
            <a:pPr algn="ctr"/>
            <a:r>
              <a:rPr lang="en-US" altLang="zh-CN" sz="3200" b="1">
                <a:solidFill>
                  <a:srgbClr val="FF0000"/>
                </a:solidFill>
                <a:latin typeface="微软雅黑" pitchFamily="34" charset="-122"/>
                <a:ea typeface="微软雅黑" pitchFamily="34" charset="-122"/>
                <a:cs typeface="Times New Roman" pitchFamily="18" charset="0"/>
              </a:rPr>
              <a:t>B7 - X</a:t>
            </a:r>
            <a:r>
              <a:rPr lang="zh-CN" altLang="en-US" sz="3200" b="1">
                <a:solidFill>
                  <a:srgbClr val="FF0000"/>
                </a:solidFill>
                <a:latin typeface="微软雅黑" pitchFamily="34" charset="-122"/>
                <a:ea typeface="微软雅黑" pitchFamily="34" charset="-122"/>
                <a:cs typeface="Times New Roman" pitchFamily="18" charset="0"/>
              </a:rPr>
              <a:t>射线时间分辨系统</a:t>
            </a:r>
          </a:p>
          <a:p>
            <a:pPr algn="ctr"/>
            <a:endParaRPr lang="zh-CN" altLang="en-US" sz="3200" b="1">
              <a:solidFill>
                <a:srgbClr val="FF0000"/>
              </a:solidFill>
              <a:latin typeface="微软雅黑" pitchFamily="34" charset="-122"/>
              <a:ea typeface="微软雅黑" pitchFamily="34" charset="-122"/>
              <a:cs typeface="Times New Roman" pitchFamily="18" charset="0"/>
            </a:endParaRPr>
          </a:p>
          <a:p>
            <a:pPr algn="ctr"/>
            <a:endParaRPr lang="zh-CN" altLang="en-US" sz="3200" b="1">
              <a:solidFill>
                <a:srgbClr val="FF0000"/>
              </a:solidFill>
              <a:latin typeface="微软雅黑" pitchFamily="34" charset="-122"/>
              <a:ea typeface="微软雅黑" pitchFamily="34" charset="-122"/>
              <a:cs typeface="Times New Roman" pitchFamily="18" charset="0"/>
            </a:endParaRPr>
          </a:p>
        </p:txBody>
      </p:sp>
    </p:spTree>
    <p:extLst>
      <p:ext uri="{BB962C8B-B14F-4D97-AF65-F5344CB8AC3E}">
        <p14:creationId xmlns:p14="http://schemas.microsoft.com/office/powerpoint/2010/main" val="1201969835"/>
      </p:ext>
    </p:extLst>
  </p:cSld>
  <p:clrMapOvr>
    <a:masterClrMapping/>
  </p:clrMapOvr>
  <p:transition advTm="60235"/>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3"/>
          <p:cNvPicPr>
            <a:picLocks noChangeAspect="1"/>
          </p:cNvPicPr>
          <p:nvPr/>
        </p:nvPicPr>
        <p:blipFill>
          <a:blip r:embed="rId2" cstate="print"/>
          <a:srcRect/>
          <a:stretch>
            <a:fillRect/>
          </a:stretch>
        </p:blipFill>
        <p:spPr bwMode="auto">
          <a:xfrm>
            <a:off x="6351" y="1693863"/>
            <a:ext cx="3881967" cy="2465387"/>
          </a:xfrm>
          <a:prstGeom prst="rect">
            <a:avLst/>
          </a:prstGeom>
          <a:noFill/>
          <a:ln w="9525">
            <a:noFill/>
            <a:miter lim="800000"/>
            <a:headEnd/>
            <a:tailEnd/>
          </a:ln>
        </p:spPr>
      </p:pic>
      <p:pic>
        <p:nvPicPr>
          <p:cNvPr id="36867" name="图片 4"/>
          <p:cNvPicPr>
            <a:picLocks noChangeAspect="1"/>
          </p:cNvPicPr>
          <p:nvPr/>
        </p:nvPicPr>
        <p:blipFill>
          <a:blip r:embed="rId3" cstate="print"/>
          <a:srcRect/>
          <a:stretch>
            <a:fillRect/>
          </a:stretch>
        </p:blipFill>
        <p:spPr bwMode="auto">
          <a:xfrm>
            <a:off x="7249585" y="1374776"/>
            <a:ext cx="4743449" cy="2917825"/>
          </a:xfrm>
          <a:prstGeom prst="rect">
            <a:avLst/>
          </a:prstGeom>
          <a:noFill/>
          <a:ln w="9525">
            <a:noFill/>
            <a:miter lim="800000"/>
            <a:headEnd/>
            <a:tailEnd/>
          </a:ln>
        </p:spPr>
      </p:pic>
      <p:pic>
        <p:nvPicPr>
          <p:cNvPr id="36868" name="图片 5"/>
          <p:cNvPicPr>
            <a:picLocks noChangeAspect="1"/>
          </p:cNvPicPr>
          <p:nvPr/>
        </p:nvPicPr>
        <p:blipFill>
          <a:blip r:embed="rId4" cstate="print"/>
          <a:srcRect/>
          <a:stretch>
            <a:fillRect/>
          </a:stretch>
        </p:blipFill>
        <p:spPr bwMode="auto">
          <a:xfrm>
            <a:off x="4176185" y="1693863"/>
            <a:ext cx="3168649" cy="2457450"/>
          </a:xfrm>
          <a:prstGeom prst="rect">
            <a:avLst/>
          </a:prstGeom>
          <a:noFill/>
          <a:ln w="9525">
            <a:noFill/>
            <a:miter lim="800000"/>
            <a:headEnd/>
            <a:tailEnd/>
          </a:ln>
        </p:spPr>
      </p:pic>
      <p:graphicFrame>
        <p:nvGraphicFramePr>
          <p:cNvPr id="7" name="表格 6"/>
          <p:cNvGraphicFramePr>
            <a:graphicFrameLocks noGrp="1"/>
          </p:cNvGraphicFramePr>
          <p:nvPr/>
        </p:nvGraphicFramePr>
        <p:xfrm>
          <a:off x="527051" y="4468813"/>
          <a:ext cx="11263804" cy="2253702"/>
        </p:xfrm>
        <a:graphic>
          <a:graphicData uri="http://schemas.openxmlformats.org/drawingml/2006/table">
            <a:tbl>
              <a:tblPr firstRow="1" firstCol="1" bandRow="1">
                <a:tableStyleId>{5C22544A-7EE6-4342-B048-85BDC9FD1C3A}</a:tableStyleId>
              </a:tblPr>
              <a:tblGrid>
                <a:gridCol w="3943695">
                  <a:extLst>
                    <a:ext uri="{9D8B030D-6E8A-4147-A177-3AD203B41FA5}"/>
                  </a:extLst>
                </a:gridCol>
                <a:gridCol w="3564964">
                  <a:extLst>
                    <a:ext uri="{9D8B030D-6E8A-4147-A177-3AD203B41FA5}"/>
                  </a:extLst>
                </a:gridCol>
                <a:gridCol w="3755145">
                  <a:extLst>
                    <a:ext uri="{9D8B030D-6E8A-4147-A177-3AD203B41FA5}"/>
                  </a:extLst>
                </a:gridCol>
              </a:tblGrid>
              <a:tr h="332666">
                <a:tc>
                  <a:txBody>
                    <a:bodyPr/>
                    <a:lstStyle/>
                    <a:p>
                      <a:pPr algn="ctr">
                        <a:spcAft>
                          <a:spcPts val="0"/>
                        </a:spcAft>
                        <a:tabLst>
                          <a:tab pos="342900" algn="l"/>
                        </a:tabLst>
                      </a:pP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zh-CN" altLang="en-US" sz="2400" b="1" kern="100" dirty="0" smtClean="0">
                          <a:solidFill>
                            <a:schemeClr val="tx1"/>
                          </a:solidFill>
                          <a:effectLst/>
                          <a:latin typeface="微软雅黑" pitchFamily="34" charset="-122"/>
                          <a:ea typeface="微软雅黑" pitchFamily="34" charset="-122"/>
                          <a:cs typeface="+mn-cs"/>
                        </a:rPr>
                        <a:t>设计指标</a:t>
                      </a:r>
                      <a:endParaRPr lang="zh-CN" sz="2400" b="1" kern="100" dirty="0">
                        <a:solidFill>
                          <a:schemeClr val="tx1"/>
                        </a:solidFill>
                        <a:effectLst/>
                        <a:latin typeface="微软雅黑" pitchFamily="34" charset="-122"/>
                        <a:ea typeface="微软雅黑" pitchFamily="34" charset="-122"/>
                        <a:cs typeface="+mn-cs"/>
                      </a:endParaRPr>
                    </a:p>
                  </a:txBody>
                  <a:tcPr marL="91436" marR="91436" marT="0" marB="0" anchor="ctr"/>
                </a:tc>
                <a:tc>
                  <a:txBody>
                    <a:bodyPr/>
                    <a:lstStyle/>
                    <a:p>
                      <a:pPr algn="ctr">
                        <a:spcAft>
                          <a:spcPts val="0"/>
                        </a:spcAft>
                        <a:tabLst>
                          <a:tab pos="342900" algn="l"/>
                        </a:tabLst>
                      </a:pPr>
                      <a:r>
                        <a:rPr lang="zh-CN" altLang="en-US" sz="2400" b="1" kern="100" dirty="0" smtClean="0">
                          <a:solidFill>
                            <a:srgbClr val="FF0000"/>
                          </a:solidFill>
                          <a:effectLst/>
                          <a:latin typeface="微软雅黑" pitchFamily="34" charset="-122"/>
                          <a:ea typeface="微软雅黑" pitchFamily="34" charset="-122"/>
                          <a:cs typeface="+mn-cs"/>
                        </a:rPr>
                        <a:t>实测值</a:t>
                      </a:r>
                      <a:endParaRPr lang="zh-CN" sz="2400" b="1" kern="100" dirty="0">
                        <a:solidFill>
                          <a:srgbClr val="FF0000"/>
                        </a:solidFill>
                        <a:effectLst/>
                        <a:latin typeface="微软雅黑" pitchFamily="34" charset="-122"/>
                        <a:ea typeface="微软雅黑" pitchFamily="34" charset="-122"/>
                        <a:cs typeface="+mn-cs"/>
                      </a:endParaRPr>
                    </a:p>
                  </a:txBody>
                  <a:tcPr marL="91436" marR="91436" marT="0" marB="0" anchor="ctr"/>
                </a:tc>
                <a:extLst>
                  <a:ext uri="{0D108BD9-81ED-4DB2-BD59-A6C34878D82A}"/>
                </a:extLst>
              </a:tr>
              <a:tr h="332666">
                <a:tc>
                  <a:txBody>
                    <a:bodyPr/>
                    <a:lstStyle/>
                    <a:p>
                      <a:pPr algn="ctr">
                        <a:spcAft>
                          <a:spcPts val="0"/>
                        </a:spcAft>
                        <a:tabLst>
                          <a:tab pos="342900" algn="l"/>
                        </a:tabLst>
                      </a:pPr>
                      <a:r>
                        <a:rPr lang="zh-CN" altLang="en-US" sz="2400" b="1" kern="100" dirty="0" smtClean="0">
                          <a:solidFill>
                            <a:schemeClr val="tx1"/>
                          </a:solidFill>
                          <a:effectLst/>
                          <a:latin typeface="微软雅黑" pitchFamily="34" charset="-122"/>
                          <a:ea typeface="微软雅黑" pitchFamily="34" charset="-122"/>
                        </a:rPr>
                        <a:t>像素</a:t>
                      </a: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dirty="0">
                          <a:solidFill>
                            <a:schemeClr val="tx1"/>
                          </a:solidFill>
                          <a:effectLst/>
                          <a:latin typeface="微软雅黑" pitchFamily="34" charset="-122"/>
                          <a:ea typeface="微软雅黑" pitchFamily="34" charset="-122"/>
                        </a:rPr>
                        <a:t>150</a:t>
                      </a:r>
                      <a:r>
                        <a:rPr lang="zh-CN" sz="2400" b="1" kern="100" dirty="0">
                          <a:solidFill>
                            <a:schemeClr val="tx1"/>
                          </a:solidFill>
                          <a:effectLst/>
                          <a:latin typeface="微软雅黑" pitchFamily="34" charset="-122"/>
                          <a:ea typeface="微软雅黑" pitchFamily="34" charset="-122"/>
                        </a:rPr>
                        <a:t>μ</a:t>
                      </a:r>
                      <a:r>
                        <a:rPr lang="en-US" sz="2400" b="1" kern="100" dirty="0">
                          <a:solidFill>
                            <a:schemeClr val="tx1"/>
                          </a:solidFill>
                          <a:effectLst/>
                          <a:latin typeface="微软雅黑" pitchFamily="34" charset="-122"/>
                          <a:ea typeface="微软雅黑" pitchFamily="34" charset="-122"/>
                        </a:rPr>
                        <a:t>mx150</a:t>
                      </a:r>
                      <a:r>
                        <a:rPr lang="zh-CN" sz="2400" b="1" kern="100" dirty="0">
                          <a:solidFill>
                            <a:schemeClr val="tx1"/>
                          </a:solidFill>
                          <a:effectLst/>
                          <a:latin typeface="微软雅黑" pitchFamily="34" charset="-122"/>
                          <a:ea typeface="微软雅黑" pitchFamily="34" charset="-122"/>
                        </a:rPr>
                        <a:t>μ</a:t>
                      </a:r>
                      <a:r>
                        <a:rPr lang="en-US" sz="2400" b="1" kern="100" dirty="0">
                          <a:solidFill>
                            <a:schemeClr val="tx1"/>
                          </a:solidFill>
                          <a:effectLst/>
                          <a:latin typeface="微软雅黑" pitchFamily="34" charset="-122"/>
                          <a:ea typeface="微软雅黑" pitchFamily="34" charset="-122"/>
                        </a:rPr>
                        <a:t>m</a:t>
                      </a: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dirty="0">
                          <a:solidFill>
                            <a:srgbClr val="FF0000"/>
                          </a:solidFill>
                          <a:effectLst/>
                          <a:latin typeface="微软雅黑" pitchFamily="34" charset="-122"/>
                          <a:ea typeface="微软雅黑" pitchFamily="34" charset="-122"/>
                        </a:rPr>
                        <a:t>150</a:t>
                      </a:r>
                      <a:r>
                        <a:rPr lang="zh-CN" sz="2400" b="1" kern="100" dirty="0">
                          <a:solidFill>
                            <a:srgbClr val="FF0000"/>
                          </a:solidFill>
                          <a:effectLst/>
                          <a:latin typeface="微软雅黑" pitchFamily="34" charset="-122"/>
                          <a:ea typeface="微软雅黑" pitchFamily="34" charset="-122"/>
                        </a:rPr>
                        <a:t>μ</a:t>
                      </a:r>
                      <a:r>
                        <a:rPr lang="en-US" sz="2400" b="1" kern="100" dirty="0">
                          <a:solidFill>
                            <a:srgbClr val="FF0000"/>
                          </a:solidFill>
                          <a:effectLst/>
                          <a:latin typeface="微软雅黑" pitchFamily="34" charset="-122"/>
                          <a:ea typeface="微软雅黑" pitchFamily="34" charset="-122"/>
                        </a:rPr>
                        <a:t>mx150</a:t>
                      </a:r>
                      <a:r>
                        <a:rPr lang="zh-CN" sz="2400" b="1" kern="100" dirty="0">
                          <a:solidFill>
                            <a:srgbClr val="FF0000"/>
                          </a:solidFill>
                          <a:effectLst/>
                          <a:latin typeface="微软雅黑" pitchFamily="34" charset="-122"/>
                          <a:ea typeface="微软雅黑" pitchFamily="34" charset="-122"/>
                        </a:rPr>
                        <a:t>μ</a:t>
                      </a:r>
                      <a:r>
                        <a:rPr lang="en-US" sz="2400" b="1" kern="100" dirty="0">
                          <a:solidFill>
                            <a:srgbClr val="FF0000"/>
                          </a:solidFill>
                          <a:effectLst/>
                          <a:latin typeface="微软雅黑" pitchFamily="34" charset="-122"/>
                          <a:ea typeface="微软雅黑" pitchFamily="34" charset="-122"/>
                        </a:rPr>
                        <a:t>m</a:t>
                      </a:r>
                      <a:endParaRPr lang="zh-CN" sz="2400" b="1" kern="100" dirty="0">
                        <a:solidFill>
                          <a:srgbClr val="FF0000"/>
                        </a:solidFill>
                        <a:effectLst/>
                        <a:latin typeface="微软雅黑" pitchFamily="34" charset="-122"/>
                        <a:ea typeface="微软雅黑" pitchFamily="34" charset="-122"/>
                      </a:endParaRPr>
                    </a:p>
                  </a:txBody>
                  <a:tcPr marL="91436" marR="91436" marT="0" marB="0" anchor="ctr"/>
                </a:tc>
                <a:extLst>
                  <a:ext uri="{0D108BD9-81ED-4DB2-BD59-A6C34878D82A}"/>
                </a:extLst>
              </a:tr>
              <a:tr h="332666">
                <a:tc>
                  <a:txBody>
                    <a:bodyPr/>
                    <a:lstStyle/>
                    <a:p>
                      <a:pPr algn="ctr">
                        <a:spcAft>
                          <a:spcPts val="0"/>
                        </a:spcAft>
                        <a:tabLst>
                          <a:tab pos="342900" algn="l"/>
                        </a:tabLst>
                      </a:pPr>
                      <a:r>
                        <a:rPr lang="zh-CN" altLang="en-US" sz="2400" b="1" kern="100" dirty="0" smtClean="0">
                          <a:solidFill>
                            <a:schemeClr val="tx1"/>
                          </a:solidFill>
                          <a:effectLst/>
                          <a:latin typeface="微软雅黑" pitchFamily="34" charset="-122"/>
                          <a:ea typeface="微软雅黑" pitchFamily="34" charset="-122"/>
                        </a:rPr>
                        <a:t>能量范围</a:t>
                      </a: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a:solidFill>
                            <a:schemeClr val="tx1"/>
                          </a:solidFill>
                          <a:effectLst/>
                          <a:latin typeface="微软雅黑" pitchFamily="34" charset="-122"/>
                          <a:ea typeface="微软雅黑" pitchFamily="34" charset="-122"/>
                        </a:rPr>
                        <a:t>8keV-20keV</a:t>
                      </a:r>
                      <a:endParaRPr lang="zh-CN" sz="2400" b="1" kern="10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dirty="0">
                          <a:solidFill>
                            <a:srgbClr val="FF0000"/>
                          </a:solidFill>
                          <a:effectLst/>
                          <a:latin typeface="微软雅黑" pitchFamily="34" charset="-122"/>
                          <a:ea typeface="微软雅黑" pitchFamily="34" charset="-122"/>
                        </a:rPr>
                        <a:t>8keV-21keV</a:t>
                      </a:r>
                      <a:endParaRPr lang="zh-CN" sz="2400" b="1" kern="100" dirty="0">
                        <a:solidFill>
                          <a:srgbClr val="FF0000"/>
                        </a:solidFill>
                        <a:effectLst/>
                        <a:latin typeface="微软雅黑" pitchFamily="34" charset="-122"/>
                        <a:ea typeface="微软雅黑" pitchFamily="34" charset="-122"/>
                      </a:endParaRPr>
                    </a:p>
                  </a:txBody>
                  <a:tcPr marL="91436" marR="91436" marT="0" marB="0" anchor="ctr"/>
                </a:tc>
                <a:extLst>
                  <a:ext uri="{0D108BD9-81ED-4DB2-BD59-A6C34878D82A}"/>
                </a:extLst>
              </a:tr>
              <a:tr h="332666">
                <a:tc>
                  <a:txBody>
                    <a:bodyPr/>
                    <a:lstStyle/>
                    <a:p>
                      <a:pPr algn="ctr">
                        <a:spcAft>
                          <a:spcPts val="0"/>
                        </a:spcAft>
                        <a:tabLst>
                          <a:tab pos="342900" algn="l"/>
                        </a:tabLst>
                      </a:pPr>
                      <a:r>
                        <a:rPr lang="zh-CN" altLang="en-US" sz="2400" b="1" kern="100" dirty="0" smtClean="0">
                          <a:solidFill>
                            <a:schemeClr val="tx1"/>
                          </a:solidFill>
                          <a:effectLst/>
                          <a:latin typeface="微软雅黑" pitchFamily="34" charset="-122"/>
                          <a:ea typeface="微软雅黑" pitchFamily="34" charset="-122"/>
                          <a:cs typeface="+mn-cs"/>
                        </a:rPr>
                        <a:t>帧频</a:t>
                      </a:r>
                      <a:endParaRPr lang="zh-CN" sz="2400" b="1" kern="100" dirty="0">
                        <a:solidFill>
                          <a:schemeClr val="tx1"/>
                        </a:solidFill>
                        <a:effectLst/>
                        <a:latin typeface="微软雅黑" pitchFamily="34" charset="-122"/>
                        <a:ea typeface="微软雅黑" pitchFamily="34" charset="-122"/>
                        <a:cs typeface="+mn-cs"/>
                      </a:endParaRPr>
                    </a:p>
                  </a:txBody>
                  <a:tcPr marL="91436" marR="91436" marT="0" marB="0" anchor="ctr"/>
                </a:tc>
                <a:tc>
                  <a:txBody>
                    <a:bodyPr/>
                    <a:lstStyle/>
                    <a:p>
                      <a:pPr algn="ctr">
                        <a:spcAft>
                          <a:spcPts val="0"/>
                        </a:spcAft>
                        <a:tabLst>
                          <a:tab pos="342900" algn="l"/>
                        </a:tabLst>
                      </a:pPr>
                      <a:r>
                        <a:rPr lang="en-US" sz="2400" b="1" kern="100">
                          <a:solidFill>
                            <a:schemeClr val="tx1"/>
                          </a:solidFill>
                          <a:effectLst/>
                          <a:latin typeface="微软雅黑" pitchFamily="34" charset="-122"/>
                          <a:ea typeface="微软雅黑" pitchFamily="34" charset="-122"/>
                        </a:rPr>
                        <a:t>1000Hz</a:t>
                      </a:r>
                      <a:endParaRPr lang="zh-CN" sz="2400" b="1" kern="10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dirty="0">
                          <a:solidFill>
                            <a:srgbClr val="FF0000"/>
                          </a:solidFill>
                          <a:effectLst/>
                          <a:latin typeface="微软雅黑" pitchFamily="34" charset="-122"/>
                          <a:ea typeface="微软雅黑" pitchFamily="34" charset="-122"/>
                        </a:rPr>
                        <a:t>1200Hz</a:t>
                      </a:r>
                      <a:endParaRPr lang="zh-CN" sz="2400" b="1" kern="100" dirty="0">
                        <a:solidFill>
                          <a:srgbClr val="FF0000"/>
                        </a:solidFill>
                        <a:effectLst/>
                        <a:latin typeface="微软雅黑" pitchFamily="34" charset="-122"/>
                        <a:ea typeface="微软雅黑" pitchFamily="34" charset="-122"/>
                      </a:endParaRPr>
                    </a:p>
                  </a:txBody>
                  <a:tcPr marL="91436" marR="91436" marT="0" marB="0" anchor="ctr"/>
                </a:tc>
                <a:extLst>
                  <a:ext uri="{0D108BD9-81ED-4DB2-BD59-A6C34878D82A}"/>
                </a:extLst>
              </a:tr>
              <a:tr h="332666">
                <a:tc>
                  <a:txBody>
                    <a:bodyPr/>
                    <a:lstStyle/>
                    <a:p>
                      <a:pPr algn="ctr">
                        <a:spcAft>
                          <a:spcPts val="0"/>
                        </a:spcAft>
                        <a:tabLst>
                          <a:tab pos="342900" algn="l"/>
                        </a:tabLst>
                      </a:pPr>
                      <a:r>
                        <a:rPr lang="zh-CN" altLang="en-US" sz="2400" b="1" kern="100" dirty="0" smtClean="0">
                          <a:solidFill>
                            <a:schemeClr val="tx1"/>
                          </a:solidFill>
                          <a:effectLst/>
                          <a:latin typeface="微软雅黑" pitchFamily="34" charset="-122"/>
                          <a:ea typeface="微软雅黑" pitchFamily="34" charset="-122"/>
                        </a:rPr>
                        <a:t>动态范围</a:t>
                      </a: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dirty="0">
                          <a:solidFill>
                            <a:schemeClr val="tx1"/>
                          </a:solidFill>
                          <a:effectLst/>
                          <a:latin typeface="微软雅黑" pitchFamily="34" charset="-122"/>
                          <a:ea typeface="微软雅黑" pitchFamily="34" charset="-122"/>
                        </a:rPr>
                        <a:t>10</a:t>
                      </a:r>
                      <a:r>
                        <a:rPr lang="en-US" sz="2400" b="1" kern="100" baseline="30000" dirty="0">
                          <a:solidFill>
                            <a:schemeClr val="tx1"/>
                          </a:solidFill>
                          <a:effectLst/>
                          <a:latin typeface="微软雅黑" pitchFamily="34" charset="-122"/>
                          <a:ea typeface="微软雅黑" pitchFamily="34" charset="-122"/>
                        </a:rPr>
                        <a:t>6</a:t>
                      </a:r>
                      <a:r>
                        <a:rPr lang="en-US" sz="2400" b="1" kern="100" dirty="0">
                          <a:solidFill>
                            <a:schemeClr val="tx1"/>
                          </a:solidFill>
                          <a:effectLst/>
                          <a:latin typeface="微软雅黑" pitchFamily="34" charset="-122"/>
                          <a:ea typeface="微软雅黑" pitchFamily="34" charset="-122"/>
                        </a:rPr>
                        <a:t>cps</a:t>
                      </a: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sz="2400" b="1" kern="100" dirty="0">
                          <a:solidFill>
                            <a:srgbClr val="FF0000"/>
                          </a:solidFill>
                          <a:effectLst/>
                          <a:latin typeface="微软雅黑" pitchFamily="34" charset="-122"/>
                          <a:ea typeface="微软雅黑" pitchFamily="34" charset="-122"/>
                        </a:rPr>
                        <a:t>1.7x10</a:t>
                      </a:r>
                      <a:r>
                        <a:rPr lang="en-US" sz="2400" b="1" kern="100" baseline="30000" dirty="0">
                          <a:solidFill>
                            <a:srgbClr val="FF0000"/>
                          </a:solidFill>
                          <a:effectLst/>
                          <a:latin typeface="微软雅黑" pitchFamily="34" charset="-122"/>
                          <a:ea typeface="微软雅黑" pitchFamily="34" charset="-122"/>
                        </a:rPr>
                        <a:t>6</a:t>
                      </a:r>
                      <a:r>
                        <a:rPr lang="en-US" sz="2400" b="1" kern="100" dirty="0">
                          <a:solidFill>
                            <a:srgbClr val="FF0000"/>
                          </a:solidFill>
                          <a:effectLst/>
                          <a:latin typeface="微软雅黑" pitchFamily="34" charset="-122"/>
                          <a:ea typeface="微软雅黑" pitchFamily="34" charset="-122"/>
                        </a:rPr>
                        <a:t>cps</a:t>
                      </a:r>
                      <a:endParaRPr lang="zh-CN" sz="2400" b="1" kern="100" dirty="0">
                        <a:solidFill>
                          <a:srgbClr val="FF0000"/>
                        </a:solidFill>
                        <a:effectLst/>
                        <a:latin typeface="微软雅黑" pitchFamily="34" charset="-122"/>
                        <a:ea typeface="微软雅黑" pitchFamily="34" charset="-122"/>
                      </a:endParaRPr>
                    </a:p>
                  </a:txBody>
                  <a:tcPr marL="91436" marR="91436" marT="0" marB="0" anchor="ctr"/>
                </a:tc>
                <a:extLst>
                  <a:ext uri="{0D108BD9-81ED-4DB2-BD59-A6C34878D82A}"/>
                </a:extLst>
              </a:tr>
              <a:tr h="424902">
                <a:tc>
                  <a:txBody>
                    <a:bodyPr/>
                    <a:lstStyle/>
                    <a:p>
                      <a:pPr algn="ctr">
                        <a:spcAft>
                          <a:spcPts val="0"/>
                        </a:spcAft>
                        <a:tabLst>
                          <a:tab pos="342900" algn="l"/>
                        </a:tabLst>
                      </a:pPr>
                      <a:r>
                        <a:rPr lang="zh-CN" altLang="en-US" sz="2400" b="1" kern="100" dirty="0" smtClean="0">
                          <a:solidFill>
                            <a:schemeClr val="tx1"/>
                          </a:solidFill>
                          <a:effectLst/>
                          <a:latin typeface="微软雅黑" pitchFamily="34" charset="-122"/>
                          <a:ea typeface="微软雅黑" pitchFamily="34" charset="-122"/>
                          <a:cs typeface="+mn-cs"/>
                        </a:rPr>
                        <a:t>有效面积</a:t>
                      </a:r>
                      <a:endParaRPr lang="zh-CN" sz="2400" b="1" kern="100" dirty="0">
                        <a:solidFill>
                          <a:schemeClr val="tx1"/>
                        </a:solidFill>
                        <a:effectLst/>
                        <a:latin typeface="微软雅黑" pitchFamily="34" charset="-122"/>
                        <a:ea typeface="微软雅黑" pitchFamily="34" charset="-122"/>
                        <a:cs typeface="+mn-cs"/>
                      </a:endParaRPr>
                    </a:p>
                  </a:txBody>
                  <a:tcPr marL="91436" marR="91436" marT="0" marB="0" anchor="ctr"/>
                </a:tc>
                <a:tc>
                  <a:txBody>
                    <a:bodyPr/>
                    <a:lstStyle/>
                    <a:p>
                      <a:pPr algn="ctr">
                        <a:spcAft>
                          <a:spcPts val="0"/>
                        </a:spcAft>
                        <a:tabLst>
                          <a:tab pos="342900" algn="l"/>
                        </a:tabLst>
                      </a:pPr>
                      <a:r>
                        <a:rPr lang="en-US" sz="2400" b="1" kern="100" dirty="0" smtClean="0">
                          <a:solidFill>
                            <a:schemeClr val="tx1"/>
                          </a:solidFill>
                          <a:effectLst/>
                          <a:latin typeface="微软雅黑" pitchFamily="34" charset="-122"/>
                          <a:ea typeface="微软雅黑" pitchFamily="34" charset="-122"/>
                        </a:rPr>
                        <a:t>&gt;8cmx8cm</a:t>
                      </a:r>
                      <a:endParaRPr lang="zh-CN" sz="2400" b="1" kern="100" dirty="0">
                        <a:solidFill>
                          <a:schemeClr val="tx1"/>
                        </a:solidFill>
                        <a:effectLst/>
                        <a:latin typeface="微软雅黑" pitchFamily="34" charset="-122"/>
                        <a:ea typeface="微软雅黑" pitchFamily="34" charset="-122"/>
                      </a:endParaRPr>
                    </a:p>
                  </a:txBody>
                  <a:tcPr marL="91436" marR="91436" marT="0" marB="0" anchor="ctr"/>
                </a:tc>
                <a:tc>
                  <a:txBody>
                    <a:bodyPr/>
                    <a:lstStyle/>
                    <a:p>
                      <a:pPr algn="ctr">
                        <a:spcAft>
                          <a:spcPts val="0"/>
                        </a:spcAft>
                        <a:tabLst>
                          <a:tab pos="342900" algn="l"/>
                        </a:tabLst>
                      </a:pPr>
                      <a:r>
                        <a:rPr lang="en-US" altLang="zh-CN" sz="2400" b="1" kern="100" dirty="0" smtClean="0">
                          <a:solidFill>
                            <a:srgbClr val="FF0000"/>
                          </a:solidFill>
                          <a:effectLst/>
                          <a:latin typeface="微软雅黑" pitchFamily="34" charset="-122"/>
                          <a:ea typeface="微软雅黑" pitchFamily="34" charset="-122"/>
                        </a:rPr>
                        <a:t>&gt;</a:t>
                      </a:r>
                      <a:r>
                        <a:rPr lang="en-US" sz="2400" b="1" kern="100" dirty="0" smtClean="0">
                          <a:solidFill>
                            <a:srgbClr val="FF0000"/>
                          </a:solidFill>
                          <a:effectLst/>
                          <a:latin typeface="微软雅黑" pitchFamily="34" charset="-122"/>
                          <a:ea typeface="微软雅黑" pitchFamily="34" charset="-122"/>
                        </a:rPr>
                        <a:t>12cmx17cm</a:t>
                      </a:r>
                      <a:endParaRPr lang="zh-CN" sz="2400" b="1" kern="100" dirty="0">
                        <a:solidFill>
                          <a:srgbClr val="FF0000"/>
                        </a:solidFill>
                        <a:effectLst/>
                        <a:latin typeface="微软雅黑" pitchFamily="34" charset="-122"/>
                        <a:ea typeface="微软雅黑" pitchFamily="34" charset="-122"/>
                      </a:endParaRPr>
                    </a:p>
                  </a:txBody>
                  <a:tcPr marL="91436" marR="91436" marT="0" marB="0" anchor="ctr"/>
                </a:tc>
                <a:extLst>
                  <a:ext uri="{0D108BD9-81ED-4DB2-BD59-A6C34878D82A}"/>
                </a:extLst>
              </a:tr>
            </a:tbl>
          </a:graphicData>
        </a:graphic>
      </p:graphicFrame>
      <p:sp>
        <p:nvSpPr>
          <p:cNvPr id="36899" name="标题 1"/>
          <p:cNvSpPr txBox="1">
            <a:spLocks/>
          </p:cNvSpPr>
          <p:nvPr/>
        </p:nvSpPr>
        <p:spPr bwMode="auto">
          <a:xfrm>
            <a:off x="2319365" y="40944"/>
            <a:ext cx="7535333" cy="476250"/>
          </a:xfrm>
          <a:prstGeom prst="rect">
            <a:avLst/>
          </a:prstGeom>
          <a:solidFill>
            <a:srgbClr val="FFFF00"/>
          </a:solidFill>
          <a:ln w="9525">
            <a:noFill/>
            <a:miter lim="800000"/>
            <a:headEnd/>
            <a:tailEnd/>
          </a:ln>
        </p:spPr>
        <p:txBody>
          <a:bodyPr/>
          <a:lstStyle/>
          <a:p>
            <a:pPr algn="ctr"/>
            <a:r>
              <a:rPr lang="en-US" altLang="zh-CN" sz="2800" b="1">
                <a:solidFill>
                  <a:srgbClr val="FF0000"/>
                </a:solidFill>
                <a:latin typeface="Times New Roman" pitchFamily="18" charset="0"/>
                <a:ea typeface="微软雅黑" pitchFamily="34" charset="-122"/>
                <a:cs typeface="Times New Roman" pitchFamily="18" charset="0"/>
              </a:rPr>
              <a:t>B8 -</a:t>
            </a:r>
            <a:r>
              <a:rPr lang="zh-CN" altLang="en-US" sz="2800" b="1">
                <a:solidFill>
                  <a:srgbClr val="FF0000"/>
                </a:solidFill>
                <a:latin typeface="Times New Roman" pitchFamily="18" charset="0"/>
                <a:ea typeface="微软雅黑" pitchFamily="34" charset="-122"/>
                <a:cs typeface="Times New Roman" pitchFamily="18" charset="0"/>
              </a:rPr>
              <a:t>高性能二维像素阵列探测器系统</a:t>
            </a:r>
          </a:p>
          <a:p>
            <a:pPr algn="ctr"/>
            <a:endParaRPr lang="zh-CN" altLang="en-US" sz="2800" b="1">
              <a:solidFill>
                <a:srgbClr val="FF0000"/>
              </a:solidFill>
              <a:latin typeface="微软雅黑" pitchFamily="34" charset="-122"/>
              <a:ea typeface="微软雅黑" pitchFamily="34" charset="-122"/>
              <a:cs typeface="Times New Roman" pitchFamily="18" charset="0"/>
            </a:endParaRPr>
          </a:p>
          <a:p>
            <a:pPr algn="ctr"/>
            <a:endParaRPr lang="zh-CN" altLang="en-US" sz="2800" b="1">
              <a:solidFill>
                <a:srgbClr val="FF0000"/>
              </a:solidFill>
              <a:latin typeface="微软雅黑" pitchFamily="34" charset="-122"/>
              <a:ea typeface="微软雅黑" pitchFamily="34" charset="-122"/>
              <a:cs typeface="Times New Roman" pitchFamily="18" charset="0"/>
            </a:endParaRPr>
          </a:p>
        </p:txBody>
      </p:sp>
      <p:sp>
        <p:nvSpPr>
          <p:cNvPr id="10" name="标题 1"/>
          <p:cNvSpPr txBox="1">
            <a:spLocks/>
          </p:cNvSpPr>
          <p:nvPr/>
        </p:nvSpPr>
        <p:spPr>
          <a:xfrm>
            <a:off x="174034" y="762354"/>
            <a:ext cx="10943167" cy="576262"/>
          </a:xfrm>
          <a:prstGeom prst="rect">
            <a:avLst/>
          </a:prstGeom>
        </p:spPr>
        <p:txBody>
          <a:bodyPr lIns="68580" tIns="34290" rIns="68580" bIns="34290" anchor="ctr"/>
          <a:lstStyle/>
          <a:p>
            <a:pPr>
              <a:defRPr/>
            </a:pPr>
            <a:r>
              <a:rPr lang="en-US" altLang="zh-CN" sz="2400" b="1" dirty="0">
                <a:solidFill>
                  <a:srgbClr val="FF0000"/>
                </a:solidFill>
                <a:latin typeface="微软雅黑" panose="020B0503020204020204" pitchFamily="34" charset="-122"/>
                <a:ea typeface="微软雅黑" panose="020B0503020204020204" pitchFamily="34" charset="-122"/>
                <a:cs typeface="+mj-cs"/>
              </a:rPr>
              <a:t>2017/11/24   </a:t>
            </a:r>
            <a:r>
              <a:rPr lang="zh-CN" altLang="en-US" sz="2400" b="1" dirty="0">
                <a:solidFill>
                  <a:srgbClr val="FF0000"/>
                </a:solidFill>
                <a:latin typeface="微软雅黑" panose="020B0503020204020204" pitchFamily="34" charset="-122"/>
                <a:ea typeface="微软雅黑" panose="020B0503020204020204" pitchFamily="34" charset="-122"/>
                <a:cs typeface="+mj-cs"/>
              </a:rPr>
              <a:t>通过工艺测试   各项指标达到设计值</a:t>
            </a:r>
          </a:p>
        </p:txBody>
      </p:sp>
    </p:spTree>
    <p:extLst>
      <p:ext uri="{BB962C8B-B14F-4D97-AF65-F5344CB8AC3E}">
        <p14:creationId xmlns:p14="http://schemas.microsoft.com/office/powerpoint/2010/main" val="1283495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a:grpSpLocks/>
          </p:cNvGrpSpPr>
          <p:nvPr/>
        </p:nvGrpSpPr>
        <p:grpSpPr bwMode="auto">
          <a:xfrm>
            <a:off x="2523067" y="1403351"/>
            <a:ext cx="2266951" cy="2176463"/>
            <a:chOff x="4669971" y="1556657"/>
            <a:chExt cx="4050306" cy="4490759"/>
          </a:xfrm>
        </p:grpSpPr>
        <p:sp>
          <p:nvSpPr>
            <p:cNvPr id="37939" name="矩形 7"/>
            <p:cNvSpPr>
              <a:spLocks noChangeArrowheads="1"/>
            </p:cNvSpPr>
            <p:nvPr/>
          </p:nvSpPr>
          <p:spPr bwMode="auto">
            <a:xfrm>
              <a:off x="5011892" y="1611090"/>
              <a:ext cx="3598708" cy="698548"/>
            </a:xfrm>
            <a:prstGeom prst="rect">
              <a:avLst/>
            </a:prstGeom>
            <a:noFill/>
            <a:ln w="9525">
              <a:noFill/>
              <a:miter lim="800000"/>
              <a:headEnd/>
              <a:tailEnd/>
            </a:ln>
          </p:spPr>
          <p:txBody>
            <a:bodyPr>
              <a:spAutoFit/>
            </a:bodyPr>
            <a:lstStyle/>
            <a:p>
              <a:r>
                <a:rPr lang="en-US" altLang="zh-CN" sz="800">
                  <a:latin typeface="NimbusRomNo9L-Regu"/>
                </a:rPr>
                <a:t>Piezoelectric driven combined with pneumatic pressure control</a:t>
              </a:r>
              <a:endParaRPr lang="zh-CN" altLang="en-US" sz="800">
                <a:latin typeface="NimbusRomNo9L-Regu"/>
              </a:endParaRPr>
            </a:p>
          </p:txBody>
        </p:sp>
        <p:grpSp>
          <p:nvGrpSpPr>
            <p:cNvPr id="3" name="组合 8"/>
            <p:cNvGrpSpPr>
              <a:grpSpLocks/>
            </p:cNvGrpSpPr>
            <p:nvPr/>
          </p:nvGrpSpPr>
          <p:grpSpPr bwMode="auto">
            <a:xfrm>
              <a:off x="4844142" y="4626428"/>
              <a:ext cx="2765514" cy="1420988"/>
              <a:chOff x="5004048" y="1988840"/>
              <a:chExt cx="4107176" cy="2223106"/>
            </a:xfrm>
          </p:grpSpPr>
          <p:pic>
            <p:nvPicPr>
              <p:cNvPr id="37952" name="Picture 2"/>
              <p:cNvPicPr>
                <a:picLocks noChangeAspect="1" noChangeArrowheads="1"/>
              </p:cNvPicPr>
              <p:nvPr/>
            </p:nvPicPr>
            <p:blipFill>
              <a:blip r:embed="rId2" cstate="print"/>
              <a:srcRect/>
              <a:stretch>
                <a:fillRect/>
              </a:stretch>
            </p:blipFill>
            <p:spPr bwMode="auto">
              <a:xfrm>
                <a:off x="6125463" y="2348880"/>
                <a:ext cx="2985761" cy="1863066"/>
              </a:xfrm>
              <a:prstGeom prst="rect">
                <a:avLst/>
              </a:prstGeom>
              <a:noFill/>
              <a:ln w="9525">
                <a:noFill/>
                <a:miter lim="800000"/>
                <a:headEnd/>
                <a:tailEnd/>
              </a:ln>
            </p:spPr>
          </p:pic>
          <p:sp>
            <p:nvSpPr>
              <p:cNvPr id="23" name="矩形 22"/>
              <p:cNvSpPr/>
              <p:nvPr/>
            </p:nvSpPr>
            <p:spPr>
              <a:xfrm>
                <a:off x="6082108" y="2925693"/>
                <a:ext cx="1656869" cy="12657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solidFill>
                    <a:srgbClr val="FFFFFF"/>
                  </a:solidFill>
                </a:endParaRPr>
              </a:p>
            </p:txBody>
          </p:sp>
          <p:pic>
            <p:nvPicPr>
              <p:cNvPr id="37954" name="图片 23"/>
              <p:cNvPicPr>
                <a:picLocks noChangeAspect="1"/>
              </p:cNvPicPr>
              <p:nvPr/>
            </p:nvPicPr>
            <p:blipFill>
              <a:blip r:embed="rId3" cstate="print"/>
              <a:srcRect t="12144" r="4201" b="14252"/>
              <a:stretch>
                <a:fillRect/>
              </a:stretch>
            </p:blipFill>
            <p:spPr bwMode="auto">
              <a:xfrm rot="257073">
                <a:off x="6040245" y="2623371"/>
                <a:ext cx="1595530" cy="811542"/>
              </a:xfrm>
              <a:prstGeom prst="rect">
                <a:avLst/>
              </a:prstGeom>
              <a:noFill/>
              <a:ln w="9525">
                <a:noFill/>
                <a:miter lim="800000"/>
                <a:headEnd/>
                <a:tailEnd/>
              </a:ln>
            </p:spPr>
          </p:pic>
          <p:sp>
            <p:nvSpPr>
              <p:cNvPr id="25" name="矩形 24"/>
              <p:cNvSpPr/>
              <p:nvPr/>
            </p:nvSpPr>
            <p:spPr>
              <a:xfrm>
                <a:off x="7452533" y="2274883"/>
                <a:ext cx="499870" cy="245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solidFill>
                    <a:srgbClr val="FFFFFF"/>
                  </a:solidFill>
                </a:endParaRPr>
              </a:p>
            </p:txBody>
          </p:sp>
          <p:sp>
            <p:nvSpPr>
              <p:cNvPr id="26" name="矩形 25"/>
              <p:cNvSpPr/>
              <p:nvPr/>
            </p:nvSpPr>
            <p:spPr>
              <a:xfrm>
                <a:off x="8457888" y="3714867"/>
                <a:ext cx="499867" cy="245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solidFill>
                    <a:srgbClr val="FFFFFF"/>
                  </a:solidFill>
                </a:endParaRPr>
              </a:p>
            </p:txBody>
          </p:sp>
          <p:pic>
            <p:nvPicPr>
              <p:cNvPr id="37957" name="图片 26"/>
              <p:cNvPicPr>
                <a:picLocks noChangeAspect="1"/>
              </p:cNvPicPr>
              <p:nvPr/>
            </p:nvPicPr>
            <p:blipFill>
              <a:blip r:embed="rId4" cstate="print"/>
              <a:srcRect l="16397" t="7030" r="61900" b="12221"/>
              <a:stretch>
                <a:fillRect/>
              </a:stretch>
            </p:blipFill>
            <p:spPr bwMode="auto">
              <a:xfrm>
                <a:off x="5004048" y="1988840"/>
                <a:ext cx="878663" cy="1997968"/>
              </a:xfrm>
              <a:prstGeom prst="rect">
                <a:avLst/>
              </a:prstGeom>
              <a:noFill/>
              <a:ln w="9525">
                <a:noFill/>
                <a:miter lim="800000"/>
                <a:headEnd/>
                <a:tailEnd/>
              </a:ln>
            </p:spPr>
          </p:pic>
          <p:sp>
            <p:nvSpPr>
              <p:cNvPr id="28" name="任意多边形 27"/>
              <p:cNvSpPr/>
              <p:nvPr/>
            </p:nvSpPr>
            <p:spPr>
              <a:xfrm>
                <a:off x="5649639" y="2203140"/>
                <a:ext cx="1297409" cy="435581"/>
              </a:xfrm>
              <a:custGeom>
                <a:avLst/>
                <a:gdLst>
                  <a:gd name="connsiteX0" fmla="*/ 0 w 1165123"/>
                  <a:gd name="connsiteY0" fmla="*/ 73742 h 383458"/>
                  <a:gd name="connsiteX1" fmla="*/ 88490 w 1165123"/>
                  <a:gd name="connsiteY1" fmla="*/ 58993 h 383458"/>
                  <a:gd name="connsiteX2" fmla="*/ 176981 w 1165123"/>
                  <a:gd name="connsiteY2" fmla="*/ 29497 h 383458"/>
                  <a:gd name="connsiteX3" fmla="*/ 309716 w 1165123"/>
                  <a:gd name="connsiteY3" fmla="*/ 0 h 383458"/>
                  <a:gd name="connsiteX4" fmla="*/ 560439 w 1165123"/>
                  <a:gd name="connsiteY4" fmla="*/ 14748 h 383458"/>
                  <a:gd name="connsiteX5" fmla="*/ 707923 w 1165123"/>
                  <a:gd name="connsiteY5" fmla="*/ 73742 h 383458"/>
                  <a:gd name="connsiteX6" fmla="*/ 752168 w 1165123"/>
                  <a:gd name="connsiteY6" fmla="*/ 103238 h 383458"/>
                  <a:gd name="connsiteX7" fmla="*/ 825910 w 1165123"/>
                  <a:gd name="connsiteY7" fmla="*/ 117987 h 383458"/>
                  <a:gd name="connsiteX8" fmla="*/ 870155 w 1165123"/>
                  <a:gd name="connsiteY8" fmla="*/ 147484 h 383458"/>
                  <a:gd name="connsiteX9" fmla="*/ 943897 w 1165123"/>
                  <a:gd name="connsiteY9" fmla="*/ 221226 h 383458"/>
                  <a:gd name="connsiteX10" fmla="*/ 973394 w 1165123"/>
                  <a:gd name="connsiteY10" fmla="*/ 265471 h 383458"/>
                  <a:gd name="connsiteX11" fmla="*/ 1032387 w 1165123"/>
                  <a:gd name="connsiteY11" fmla="*/ 280219 h 383458"/>
                  <a:gd name="connsiteX12" fmla="*/ 1120877 w 1165123"/>
                  <a:gd name="connsiteY12" fmla="*/ 339213 h 383458"/>
                  <a:gd name="connsiteX13" fmla="*/ 1120877 w 1165123"/>
                  <a:gd name="connsiteY13" fmla="*/ 339213 h 383458"/>
                  <a:gd name="connsiteX14" fmla="*/ 1165123 w 1165123"/>
                  <a:gd name="connsiteY14" fmla="*/ 383458 h 38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5123" h="383458">
                    <a:moveTo>
                      <a:pt x="0" y="73742"/>
                    </a:moveTo>
                    <a:cubicBezTo>
                      <a:pt x="29497" y="68826"/>
                      <a:pt x="59479" y="66246"/>
                      <a:pt x="88490" y="58993"/>
                    </a:cubicBezTo>
                    <a:cubicBezTo>
                      <a:pt x="118654" y="51452"/>
                      <a:pt x="146492" y="35595"/>
                      <a:pt x="176981" y="29497"/>
                    </a:cubicBezTo>
                    <a:cubicBezTo>
                      <a:pt x="270599" y="10773"/>
                      <a:pt x="226404" y="20828"/>
                      <a:pt x="309716" y="0"/>
                    </a:cubicBezTo>
                    <a:cubicBezTo>
                      <a:pt x="393290" y="4916"/>
                      <a:pt x="477423" y="3920"/>
                      <a:pt x="560439" y="14748"/>
                    </a:cubicBezTo>
                    <a:cubicBezTo>
                      <a:pt x="599593" y="19855"/>
                      <a:pt x="670754" y="52503"/>
                      <a:pt x="707923" y="73742"/>
                    </a:cubicBezTo>
                    <a:cubicBezTo>
                      <a:pt x="723313" y="82536"/>
                      <a:pt x="735571" y="97014"/>
                      <a:pt x="752168" y="103238"/>
                    </a:cubicBezTo>
                    <a:cubicBezTo>
                      <a:pt x="775639" y="112040"/>
                      <a:pt x="801329" y="113071"/>
                      <a:pt x="825910" y="117987"/>
                    </a:cubicBezTo>
                    <a:cubicBezTo>
                      <a:pt x="840658" y="127819"/>
                      <a:pt x="857621" y="134950"/>
                      <a:pt x="870155" y="147484"/>
                    </a:cubicBezTo>
                    <a:cubicBezTo>
                      <a:pt x="968478" y="245807"/>
                      <a:pt x="825910" y="142567"/>
                      <a:pt x="943897" y="221226"/>
                    </a:cubicBezTo>
                    <a:cubicBezTo>
                      <a:pt x="953729" y="235974"/>
                      <a:pt x="958646" y="255639"/>
                      <a:pt x="973394" y="265471"/>
                    </a:cubicBezTo>
                    <a:cubicBezTo>
                      <a:pt x="990259" y="276714"/>
                      <a:pt x="1014257" y="271154"/>
                      <a:pt x="1032387" y="280219"/>
                    </a:cubicBezTo>
                    <a:cubicBezTo>
                      <a:pt x="1064095" y="296073"/>
                      <a:pt x="1091380" y="319548"/>
                      <a:pt x="1120877" y="339213"/>
                    </a:cubicBezTo>
                    <a:lnTo>
                      <a:pt x="1120877" y="339213"/>
                    </a:lnTo>
                    <a:lnTo>
                      <a:pt x="1165123" y="38345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solidFill>
                    <a:srgbClr val="FFFFFF"/>
                  </a:solidFill>
                </a:endParaRPr>
              </a:p>
            </p:txBody>
          </p:sp>
        </p:grpSp>
        <p:grpSp>
          <p:nvGrpSpPr>
            <p:cNvPr id="4" name="组合 9"/>
            <p:cNvGrpSpPr>
              <a:grpSpLocks/>
            </p:cNvGrpSpPr>
            <p:nvPr/>
          </p:nvGrpSpPr>
          <p:grpSpPr bwMode="auto">
            <a:xfrm>
              <a:off x="6889846" y="2754087"/>
              <a:ext cx="1348312" cy="2237904"/>
              <a:chOff x="1476375" y="2709863"/>
              <a:chExt cx="1871663" cy="3455987"/>
            </a:xfrm>
          </p:grpSpPr>
          <p:pic>
            <p:nvPicPr>
              <p:cNvPr id="37950" name="图片 4"/>
              <p:cNvPicPr>
                <a:picLocks noChangeAspect="1"/>
              </p:cNvPicPr>
              <p:nvPr/>
            </p:nvPicPr>
            <p:blipFill>
              <a:blip r:embed="rId5" cstate="print"/>
              <a:srcRect/>
              <a:stretch>
                <a:fillRect/>
              </a:stretch>
            </p:blipFill>
            <p:spPr bwMode="auto">
              <a:xfrm>
                <a:off x="1476375" y="2709863"/>
                <a:ext cx="1712913" cy="3455987"/>
              </a:xfrm>
              <a:prstGeom prst="rect">
                <a:avLst/>
              </a:prstGeom>
              <a:noFill/>
              <a:ln w="9525">
                <a:noFill/>
                <a:miter lim="800000"/>
                <a:headEnd/>
                <a:tailEnd/>
              </a:ln>
            </p:spPr>
          </p:pic>
          <p:sp>
            <p:nvSpPr>
              <p:cNvPr id="37951" name="Line 18"/>
              <p:cNvSpPr>
                <a:spLocks noChangeShapeType="1"/>
              </p:cNvSpPr>
              <p:nvPr/>
            </p:nvSpPr>
            <p:spPr bwMode="auto">
              <a:xfrm flipH="1" flipV="1">
                <a:off x="2987675" y="6092825"/>
                <a:ext cx="360363" cy="73025"/>
              </a:xfrm>
              <a:prstGeom prst="line">
                <a:avLst/>
              </a:prstGeom>
              <a:noFill/>
              <a:ln w="9525">
                <a:solidFill>
                  <a:schemeClr val="tx1"/>
                </a:solidFill>
                <a:round/>
                <a:headEnd/>
                <a:tailEnd type="triangle" w="med" len="med"/>
              </a:ln>
            </p:spPr>
            <p:txBody>
              <a:bodyPr/>
              <a:lstStyle/>
              <a:p>
                <a:endParaRPr lang="zh-CN" altLang="en-US"/>
              </a:p>
            </p:txBody>
          </p:sp>
        </p:grpSp>
        <p:pic>
          <p:nvPicPr>
            <p:cNvPr id="37942" name="Picture 7" descr="对称DAC-2"/>
            <p:cNvPicPr>
              <a:picLocks noChangeAspect="1" noChangeArrowheads="1"/>
            </p:cNvPicPr>
            <p:nvPr/>
          </p:nvPicPr>
          <p:blipFill>
            <a:blip r:embed="rId6" cstate="print"/>
            <a:srcRect/>
            <a:stretch>
              <a:fillRect/>
            </a:stretch>
          </p:blipFill>
          <p:spPr bwMode="auto">
            <a:xfrm>
              <a:off x="6100258" y="3905405"/>
              <a:ext cx="544734" cy="574997"/>
            </a:xfrm>
            <a:prstGeom prst="rect">
              <a:avLst/>
            </a:prstGeom>
            <a:noFill/>
            <a:ln w="9525">
              <a:noFill/>
              <a:miter lim="800000"/>
              <a:headEnd/>
              <a:tailEnd/>
            </a:ln>
          </p:spPr>
        </p:pic>
        <p:cxnSp>
          <p:nvCxnSpPr>
            <p:cNvPr id="12" name="直接箭头连接符 11"/>
            <p:cNvCxnSpPr/>
            <p:nvPr/>
          </p:nvCxnSpPr>
          <p:spPr>
            <a:xfrm>
              <a:off x="6749959" y="4268800"/>
              <a:ext cx="446252" cy="216185"/>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7944" name="矩形 12"/>
            <p:cNvSpPr>
              <a:spLocks noChangeArrowheads="1"/>
            </p:cNvSpPr>
            <p:nvPr/>
          </p:nvSpPr>
          <p:spPr bwMode="auto">
            <a:xfrm>
              <a:off x="7107904" y="5049487"/>
              <a:ext cx="1203473" cy="444532"/>
            </a:xfrm>
            <a:prstGeom prst="rect">
              <a:avLst/>
            </a:prstGeom>
            <a:noFill/>
            <a:ln w="9525">
              <a:noFill/>
              <a:miter lim="800000"/>
              <a:headEnd/>
              <a:tailEnd/>
            </a:ln>
          </p:spPr>
          <p:txBody>
            <a:bodyPr wrap="none">
              <a:spAutoFit/>
            </a:bodyPr>
            <a:lstStyle/>
            <a:p>
              <a:pPr eaLnBrk="1" hangingPunct="1"/>
              <a:r>
                <a:rPr lang="en-US" altLang="zh-CN" sz="800">
                  <a:solidFill>
                    <a:srgbClr val="000000"/>
                  </a:solidFill>
                </a:rPr>
                <a:t>Membrane </a:t>
              </a:r>
              <a:endParaRPr lang="zh-CN" altLang="en-US" sz="800">
                <a:solidFill>
                  <a:srgbClr val="000000"/>
                </a:solidFill>
              </a:endParaRPr>
            </a:p>
          </p:txBody>
        </p:sp>
        <p:pic>
          <p:nvPicPr>
            <p:cNvPr id="37945" name="图片 3"/>
            <p:cNvPicPr>
              <a:picLocks noChangeAspect="1"/>
            </p:cNvPicPr>
            <p:nvPr/>
          </p:nvPicPr>
          <p:blipFill>
            <a:blip r:embed="rId7" cstate="print"/>
            <a:srcRect b="25037"/>
            <a:stretch>
              <a:fillRect/>
            </a:stretch>
          </p:blipFill>
          <p:spPr bwMode="auto">
            <a:xfrm>
              <a:off x="5019871" y="2700784"/>
              <a:ext cx="1413588" cy="795191"/>
            </a:xfrm>
            <a:prstGeom prst="rect">
              <a:avLst/>
            </a:prstGeom>
            <a:noFill/>
            <a:ln w="9525">
              <a:noFill/>
              <a:miter lim="800000"/>
              <a:headEnd/>
              <a:tailEnd/>
            </a:ln>
          </p:spPr>
        </p:pic>
        <p:pic>
          <p:nvPicPr>
            <p:cNvPr id="37946" name="图片 3"/>
            <p:cNvPicPr>
              <a:picLocks noChangeAspect="1" noChangeArrowheads="1"/>
            </p:cNvPicPr>
            <p:nvPr/>
          </p:nvPicPr>
          <p:blipFill>
            <a:blip r:embed="rId8" cstate="print"/>
            <a:srcRect l="43684"/>
            <a:stretch>
              <a:fillRect/>
            </a:stretch>
          </p:blipFill>
          <p:spPr bwMode="auto">
            <a:xfrm>
              <a:off x="6455227" y="2416629"/>
              <a:ext cx="682609" cy="842125"/>
            </a:xfrm>
            <a:prstGeom prst="rect">
              <a:avLst/>
            </a:prstGeom>
            <a:noFill/>
            <a:ln w="9525">
              <a:noFill/>
              <a:miter lim="800000"/>
              <a:headEnd/>
              <a:tailEnd/>
            </a:ln>
          </p:spPr>
        </p:pic>
        <p:sp>
          <p:nvSpPr>
            <p:cNvPr id="37947" name="文本框 15"/>
            <p:cNvSpPr txBox="1">
              <a:spLocks noChangeArrowheads="1"/>
            </p:cNvSpPr>
            <p:nvPr/>
          </p:nvSpPr>
          <p:spPr bwMode="auto">
            <a:xfrm>
              <a:off x="6414186" y="2317101"/>
              <a:ext cx="665033" cy="508035"/>
            </a:xfrm>
            <a:prstGeom prst="rect">
              <a:avLst/>
            </a:prstGeom>
            <a:noFill/>
            <a:ln w="9525">
              <a:noFill/>
              <a:miter lim="800000"/>
              <a:headEnd/>
              <a:tailEnd/>
            </a:ln>
          </p:spPr>
          <p:txBody>
            <a:bodyPr wrap="none">
              <a:spAutoFit/>
            </a:bodyPr>
            <a:lstStyle/>
            <a:p>
              <a:r>
                <a:rPr lang="en-US" altLang="zh-CN" sz="1000">
                  <a:solidFill>
                    <a:srgbClr val="000000"/>
                  </a:solidFill>
                </a:rPr>
                <a:t>PZT</a:t>
              </a:r>
              <a:endParaRPr lang="zh-CN" altLang="en-US" sz="1000">
                <a:solidFill>
                  <a:srgbClr val="000000"/>
                </a:solidFill>
              </a:endParaRPr>
            </a:p>
          </p:txBody>
        </p:sp>
        <p:sp>
          <p:nvSpPr>
            <p:cNvPr id="37948" name="矩形 16"/>
            <p:cNvSpPr>
              <a:spLocks noChangeArrowheads="1"/>
            </p:cNvSpPr>
            <p:nvPr/>
          </p:nvSpPr>
          <p:spPr bwMode="auto">
            <a:xfrm>
              <a:off x="5490941" y="3995448"/>
              <a:ext cx="725176" cy="508035"/>
            </a:xfrm>
            <a:prstGeom prst="rect">
              <a:avLst/>
            </a:prstGeom>
            <a:noFill/>
            <a:ln w="9525">
              <a:noFill/>
              <a:miter lim="800000"/>
              <a:headEnd/>
              <a:tailEnd/>
            </a:ln>
          </p:spPr>
          <p:txBody>
            <a:bodyPr wrap="none">
              <a:spAutoFit/>
            </a:bodyPr>
            <a:lstStyle/>
            <a:p>
              <a:r>
                <a:rPr lang="en-US" altLang="zh-CN" sz="1000">
                  <a:solidFill>
                    <a:srgbClr val="000000"/>
                  </a:solidFill>
                </a:rPr>
                <a:t>DAC</a:t>
              </a:r>
              <a:endParaRPr lang="zh-CN" altLang="en-US" sz="1000">
                <a:solidFill>
                  <a:srgbClr val="000000"/>
                </a:solidFill>
              </a:endParaRPr>
            </a:p>
          </p:txBody>
        </p:sp>
        <p:sp>
          <p:nvSpPr>
            <p:cNvPr id="18" name="矩形 17"/>
            <p:cNvSpPr/>
            <p:nvPr/>
          </p:nvSpPr>
          <p:spPr>
            <a:xfrm>
              <a:off x="4669971" y="1556657"/>
              <a:ext cx="4050306" cy="44645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p>
          </p:txBody>
        </p:sp>
      </p:grpSp>
      <p:grpSp>
        <p:nvGrpSpPr>
          <p:cNvPr id="5" name="组合 29"/>
          <p:cNvGrpSpPr>
            <a:grpSpLocks/>
          </p:cNvGrpSpPr>
          <p:nvPr/>
        </p:nvGrpSpPr>
        <p:grpSpPr bwMode="auto">
          <a:xfrm>
            <a:off x="97368" y="1403350"/>
            <a:ext cx="2326217" cy="2170113"/>
            <a:chOff x="401080" y="1785258"/>
            <a:chExt cx="4160033" cy="4463141"/>
          </a:xfrm>
        </p:grpSpPr>
        <p:grpSp>
          <p:nvGrpSpPr>
            <p:cNvPr id="7" name="组合 30"/>
            <p:cNvGrpSpPr>
              <a:grpSpLocks/>
            </p:cNvGrpSpPr>
            <p:nvPr/>
          </p:nvGrpSpPr>
          <p:grpSpPr bwMode="auto">
            <a:xfrm>
              <a:off x="401080" y="1785258"/>
              <a:ext cx="4160033" cy="4463141"/>
              <a:chOff x="248680" y="1872343"/>
              <a:chExt cx="4160033" cy="4463141"/>
            </a:xfrm>
          </p:grpSpPr>
          <p:pic>
            <p:nvPicPr>
              <p:cNvPr id="37930" name="图片 32"/>
              <p:cNvPicPr>
                <a:picLocks noChangeAspect="1" noChangeArrowheads="1"/>
              </p:cNvPicPr>
              <p:nvPr/>
            </p:nvPicPr>
            <p:blipFill>
              <a:blip r:embed="rId9" cstate="print"/>
              <a:srcRect t="9184"/>
              <a:stretch>
                <a:fillRect/>
              </a:stretch>
            </p:blipFill>
            <p:spPr bwMode="auto">
              <a:xfrm>
                <a:off x="640757" y="2068286"/>
                <a:ext cx="3040338" cy="2392928"/>
              </a:xfrm>
              <a:prstGeom prst="rect">
                <a:avLst/>
              </a:prstGeom>
              <a:noFill/>
              <a:ln w="9525">
                <a:noFill/>
                <a:miter lim="800000"/>
                <a:headEnd/>
                <a:tailEnd/>
              </a:ln>
            </p:spPr>
          </p:pic>
          <p:pic>
            <p:nvPicPr>
              <p:cNvPr id="37931" name="图片 33"/>
              <p:cNvPicPr>
                <a:picLocks noChangeAspect="1"/>
              </p:cNvPicPr>
              <p:nvPr/>
            </p:nvPicPr>
            <p:blipFill>
              <a:blip r:embed="rId10" cstate="print"/>
              <a:srcRect/>
              <a:stretch>
                <a:fillRect/>
              </a:stretch>
            </p:blipFill>
            <p:spPr bwMode="auto">
              <a:xfrm>
                <a:off x="248680" y="3243942"/>
                <a:ext cx="974892" cy="1173751"/>
              </a:xfrm>
              <a:prstGeom prst="rect">
                <a:avLst/>
              </a:prstGeom>
              <a:noFill/>
              <a:ln w="9525">
                <a:noFill/>
                <a:miter lim="800000"/>
                <a:headEnd/>
                <a:tailEnd/>
              </a:ln>
            </p:spPr>
          </p:pic>
          <p:sp>
            <p:nvSpPr>
              <p:cNvPr id="37932" name="文本框 34"/>
              <p:cNvSpPr txBox="1">
                <a:spLocks noChangeArrowheads="1"/>
              </p:cNvSpPr>
              <p:nvPr/>
            </p:nvSpPr>
            <p:spPr bwMode="auto">
              <a:xfrm>
                <a:off x="448629" y="2794530"/>
                <a:ext cx="742128" cy="569687"/>
              </a:xfrm>
              <a:prstGeom prst="rect">
                <a:avLst/>
              </a:prstGeom>
              <a:noFill/>
              <a:ln w="9525">
                <a:noFill/>
                <a:miter lim="800000"/>
                <a:headEnd/>
                <a:tailEnd/>
              </a:ln>
            </p:spPr>
            <p:txBody>
              <a:bodyPr wrap="none">
                <a:spAutoFit/>
              </a:bodyPr>
              <a:lstStyle/>
              <a:p>
                <a:r>
                  <a:rPr lang="en-US" altLang="zh-CN" sz="1200" b="1">
                    <a:solidFill>
                      <a:srgbClr val="FF0000"/>
                    </a:solidFill>
                  </a:rPr>
                  <a:t>PZT</a:t>
                </a:r>
                <a:endParaRPr lang="zh-CN" altLang="en-US" sz="1200" b="1">
                  <a:solidFill>
                    <a:srgbClr val="FF0000"/>
                  </a:solidFill>
                </a:endParaRPr>
              </a:p>
            </p:txBody>
          </p:sp>
          <p:pic>
            <p:nvPicPr>
              <p:cNvPr id="37933" name="Picture 7" descr="对称DAC-2"/>
              <p:cNvPicPr>
                <a:picLocks noChangeAspect="1" noChangeArrowheads="1"/>
              </p:cNvPicPr>
              <p:nvPr/>
            </p:nvPicPr>
            <p:blipFill>
              <a:blip r:embed="rId11" cstate="print"/>
              <a:srcRect/>
              <a:stretch>
                <a:fillRect/>
              </a:stretch>
            </p:blipFill>
            <p:spPr bwMode="auto">
              <a:xfrm>
                <a:off x="2718179" y="4183265"/>
                <a:ext cx="612847" cy="646894"/>
              </a:xfrm>
              <a:prstGeom prst="rect">
                <a:avLst/>
              </a:prstGeom>
              <a:noFill/>
              <a:ln w="9525">
                <a:noFill/>
                <a:miter lim="800000"/>
                <a:headEnd/>
                <a:tailEnd/>
              </a:ln>
            </p:spPr>
          </p:pic>
          <p:pic>
            <p:nvPicPr>
              <p:cNvPr id="37934" name="图片 3"/>
              <p:cNvPicPr>
                <a:picLocks noChangeAspect="1"/>
              </p:cNvPicPr>
              <p:nvPr/>
            </p:nvPicPr>
            <p:blipFill>
              <a:blip r:embed="rId12" cstate="print"/>
              <a:srcRect l="11971" r="11525"/>
              <a:stretch>
                <a:fillRect/>
              </a:stretch>
            </p:blipFill>
            <p:spPr bwMode="auto">
              <a:xfrm>
                <a:off x="653856" y="5214258"/>
                <a:ext cx="1357660" cy="998352"/>
              </a:xfrm>
              <a:prstGeom prst="rect">
                <a:avLst/>
              </a:prstGeom>
              <a:noFill/>
              <a:ln w="9525">
                <a:noFill/>
                <a:miter lim="800000"/>
                <a:headEnd/>
                <a:tailEnd/>
              </a:ln>
            </p:spPr>
          </p:pic>
          <p:pic>
            <p:nvPicPr>
              <p:cNvPr id="37935" name="图片 4"/>
              <p:cNvPicPr>
                <a:picLocks noChangeAspect="1"/>
              </p:cNvPicPr>
              <p:nvPr/>
            </p:nvPicPr>
            <p:blipFill>
              <a:blip r:embed="rId13" cstate="print"/>
              <a:srcRect b="26959"/>
              <a:stretch>
                <a:fillRect/>
              </a:stretch>
            </p:blipFill>
            <p:spPr bwMode="auto">
              <a:xfrm>
                <a:off x="2162788" y="5214259"/>
                <a:ext cx="1888786" cy="1034890"/>
              </a:xfrm>
              <a:prstGeom prst="rect">
                <a:avLst/>
              </a:prstGeom>
              <a:noFill/>
              <a:ln w="9525">
                <a:noFill/>
                <a:miter lim="800000"/>
                <a:headEnd/>
                <a:tailEnd/>
              </a:ln>
            </p:spPr>
          </p:pic>
          <p:pic>
            <p:nvPicPr>
              <p:cNvPr id="37936" name="图片 3"/>
              <p:cNvPicPr>
                <a:picLocks noChangeAspect="1"/>
              </p:cNvPicPr>
              <p:nvPr/>
            </p:nvPicPr>
            <p:blipFill>
              <a:blip r:embed="rId14" cstate="print"/>
              <a:srcRect b="25037"/>
              <a:stretch>
                <a:fillRect/>
              </a:stretch>
            </p:blipFill>
            <p:spPr bwMode="auto">
              <a:xfrm>
                <a:off x="871633" y="4267895"/>
                <a:ext cx="1240195" cy="697652"/>
              </a:xfrm>
              <a:prstGeom prst="rect">
                <a:avLst/>
              </a:prstGeom>
              <a:noFill/>
              <a:ln w="9525">
                <a:noFill/>
                <a:miter lim="800000"/>
                <a:headEnd/>
                <a:tailEnd/>
              </a:ln>
            </p:spPr>
          </p:pic>
          <p:sp>
            <p:nvSpPr>
              <p:cNvPr id="37937" name="矩形 40"/>
              <p:cNvSpPr>
                <a:spLocks noChangeArrowheads="1"/>
              </p:cNvSpPr>
              <p:nvPr/>
            </p:nvSpPr>
            <p:spPr bwMode="auto">
              <a:xfrm>
                <a:off x="3024601" y="4593689"/>
                <a:ext cx="807948" cy="569687"/>
              </a:xfrm>
              <a:prstGeom prst="rect">
                <a:avLst/>
              </a:prstGeom>
              <a:noFill/>
              <a:ln w="9525">
                <a:noFill/>
                <a:miter lim="800000"/>
                <a:headEnd/>
                <a:tailEnd/>
              </a:ln>
            </p:spPr>
            <p:txBody>
              <a:bodyPr wrap="none">
                <a:spAutoFit/>
              </a:bodyPr>
              <a:lstStyle/>
              <a:p>
                <a:r>
                  <a:rPr lang="en-US" altLang="zh-CN" sz="1200" b="1">
                    <a:solidFill>
                      <a:srgbClr val="FF0000"/>
                    </a:solidFill>
                  </a:rPr>
                  <a:t>DAC</a:t>
                </a:r>
                <a:endParaRPr lang="zh-CN" altLang="en-US" sz="1200" b="1">
                  <a:solidFill>
                    <a:srgbClr val="FF0000"/>
                  </a:solidFill>
                </a:endParaRPr>
              </a:p>
            </p:txBody>
          </p:sp>
          <p:sp>
            <p:nvSpPr>
              <p:cNvPr id="42" name="矩形 41"/>
              <p:cNvSpPr/>
              <p:nvPr/>
            </p:nvSpPr>
            <p:spPr>
              <a:xfrm>
                <a:off x="358455" y="1872343"/>
                <a:ext cx="4050258" cy="44631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2" name="矩形 31"/>
            <p:cNvSpPr/>
            <p:nvPr/>
          </p:nvSpPr>
          <p:spPr>
            <a:xfrm>
              <a:off x="1305765" y="3874804"/>
              <a:ext cx="238472" cy="2611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3" name="标题 1"/>
          <p:cNvSpPr txBox="1">
            <a:spLocks/>
          </p:cNvSpPr>
          <p:nvPr/>
        </p:nvSpPr>
        <p:spPr>
          <a:xfrm>
            <a:off x="207433" y="3529014"/>
            <a:ext cx="4684184" cy="4984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algn="l">
              <a:defRPr/>
            </a:pPr>
            <a:r>
              <a:rPr lang="zh-CN" altLang="en-US" sz="2000" kern="0" dirty="0" smtClean="0">
                <a:solidFill>
                  <a:srgbClr val="FF0000"/>
                </a:solidFill>
                <a:latin typeface="微软雅黑" pitchFamily="34" charset="-122"/>
                <a:ea typeface="微软雅黑" pitchFamily="34" charset="-122"/>
                <a:cs typeface="Arial" panose="020B0604020202020204" pitchFamily="34" charset="0"/>
              </a:rPr>
              <a:t>快速加载</a:t>
            </a:r>
            <a:r>
              <a:rPr lang="en-US" altLang="zh-CN" sz="2000" kern="0" dirty="0" smtClean="0">
                <a:solidFill>
                  <a:srgbClr val="FF0000"/>
                </a:solidFill>
                <a:latin typeface="微软雅黑" pitchFamily="34" charset="-122"/>
                <a:ea typeface="微软雅黑" pitchFamily="34" charset="-122"/>
                <a:cs typeface="Arial" panose="020B0604020202020204" pitchFamily="34" charset="0"/>
              </a:rPr>
              <a:t>DAC</a:t>
            </a:r>
            <a:r>
              <a:rPr lang="zh-CN" altLang="en-US" sz="2000" kern="0" dirty="0" smtClean="0">
                <a:solidFill>
                  <a:srgbClr val="FF0000"/>
                </a:solidFill>
                <a:latin typeface="微软雅黑" pitchFamily="34" charset="-122"/>
                <a:ea typeface="微软雅黑" pitchFamily="34" charset="-122"/>
                <a:cs typeface="Arial" panose="020B0604020202020204" pitchFamily="34" charset="0"/>
              </a:rPr>
              <a:t>装置的研制</a:t>
            </a:r>
            <a:endParaRPr lang="zh-CN" altLang="en-US" sz="2000" kern="0" dirty="0">
              <a:solidFill>
                <a:srgbClr val="FF0000"/>
              </a:solidFill>
              <a:latin typeface="微软雅黑" pitchFamily="34" charset="-122"/>
              <a:ea typeface="微软雅黑" pitchFamily="34" charset="-122"/>
              <a:cs typeface="Arial" panose="020B0604020202020204" pitchFamily="34" charset="0"/>
            </a:endParaRPr>
          </a:p>
        </p:txBody>
      </p:sp>
      <p:sp>
        <p:nvSpPr>
          <p:cNvPr id="37893" name="标题 1"/>
          <p:cNvSpPr txBox="1">
            <a:spLocks/>
          </p:cNvSpPr>
          <p:nvPr/>
        </p:nvSpPr>
        <p:spPr bwMode="auto">
          <a:xfrm>
            <a:off x="368300" y="6272214"/>
            <a:ext cx="2370667" cy="496887"/>
          </a:xfrm>
          <a:prstGeom prst="rect">
            <a:avLst/>
          </a:prstGeom>
          <a:noFill/>
          <a:ln w="9525">
            <a:noFill/>
            <a:miter lim="800000"/>
            <a:headEnd/>
            <a:tailEnd/>
          </a:ln>
        </p:spPr>
        <p:txBody>
          <a:bodyPr/>
          <a:lstStyle/>
          <a:p>
            <a:pPr>
              <a:buFont typeface="Wingdings" pitchFamily="2" charset="2"/>
              <a:buNone/>
            </a:pPr>
            <a:r>
              <a:rPr lang="zh-CN" altLang="en-US" sz="2000">
                <a:solidFill>
                  <a:srgbClr val="FF0000"/>
                </a:solidFill>
                <a:ea typeface="黑体" pitchFamily="49" charset="-122"/>
                <a:cs typeface="Arial" pitchFamily="34" charset="0"/>
              </a:rPr>
              <a:t>快速测压系统</a:t>
            </a:r>
          </a:p>
        </p:txBody>
      </p:sp>
      <p:pic>
        <p:nvPicPr>
          <p:cNvPr id="37894" name="图片 3"/>
          <p:cNvPicPr>
            <a:picLocks noChangeAspect="1"/>
          </p:cNvPicPr>
          <p:nvPr/>
        </p:nvPicPr>
        <p:blipFill>
          <a:blip r:embed="rId15" cstate="print"/>
          <a:srcRect l="-2" t="10788" r="1584"/>
          <a:stretch>
            <a:fillRect/>
          </a:stretch>
        </p:blipFill>
        <p:spPr bwMode="auto">
          <a:xfrm>
            <a:off x="383117" y="4140201"/>
            <a:ext cx="2300816" cy="2132013"/>
          </a:xfrm>
          <a:prstGeom prst="rect">
            <a:avLst/>
          </a:prstGeom>
          <a:noFill/>
          <a:ln w="9525">
            <a:solidFill>
              <a:srgbClr val="800000"/>
            </a:solidFill>
            <a:miter lim="800000"/>
            <a:headEnd/>
            <a:tailEnd/>
          </a:ln>
        </p:spPr>
      </p:pic>
      <p:sp>
        <p:nvSpPr>
          <p:cNvPr id="37895" name="矩形 1"/>
          <p:cNvSpPr>
            <a:spLocks noChangeArrowheads="1"/>
          </p:cNvSpPr>
          <p:nvPr/>
        </p:nvSpPr>
        <p:spPr bwMode="auto">
          <a:xfrm>
            <a:off x="6777567" y="1308100"/>
            <a:ext cx="1733167" cy="400110"/>
          </a:xfrm>
          <a:prstGeom prst="rect">
            <a:avLst/>
          </a:prstGeom>
          <a:noFill/>
          <a:ln w="9525">
            <a:noFill/>
            <a:miter lim="800000"/>
            <a:headEnd/>
            <a:tailEnd/>
          </a:ln>
        </p:spPr>
        <p:txBody>
          <a:bodyPr wrap="none">
            <a:spAutoFit/>
          </a:bodyPr>
          <a:lstStyle/>
          <a:p>
            <a:r>
              <a:rPr lang="zh-CN" altLang="en-US" sz="2000" b="1">
                <a:latin typeface="黑体" pitchFamily="49" charset="-122"/>
                <a:ea typeface="黑体" pitchFamily="49" charset="-122"/>
              </a:rPr>
              <a:t>加载速率测试</a:t>
            </a:r>
          </a:p>
        </p:txBody>
      </p:sp>
      <p:sp>
        <p:nvSpPr>
          <p:cNvPr id="37896" name="矩形 3"/>
          <p:cNvSpPr>
            <a:spLocks noChangeArrowheads="1"/>
          </p:cNvSpPr>
          <p:nvPr/>
        </p:nvSpPr>
        <p:spPr bwMode="auto">
          <a:xfrm>
            <a:off x="81888" y="535628"/>
            <a:ext cx="6130204" cy="646331"/>
          </a:xfrm>
          <a:prstGeom prst="rect">
            <a:avLst/>
          </a:prstGeom>
          <a:noFill/>
          <a:ln w="9525">
            <a:noFill/>
            <a:miter lim="800000"/>
            <a:headEnd/>
            <a:tailEnd/>
          </a:ln>
        </p:spPr>
        <p:txBody>
          <a:bodyPr wrap="none">
            <a:spAutoFit/>
          </a:bodyPr>
          <a:lstStyle/>
          <a:p>
            <a:pPr>
              <a:lnSpc>
                <a:spcPct val="150000"/>
              </a:lnSpc>
            </a:pPr>
            <a:r>
              <a:rPr lang="en-US" altLang="zh-CN" sz="2400" b="1" dirty="0">
                <a:solidFill>
                  <a:srgbClr val="FF0000"/>
                </a:solidFill>
                <a:latin typeface="微软雅黑" pitchFamily="34" charset="-122"/>
                <a:ea typeface="微软雅黑" pitchFamily="34" charset="-122"/>
              </a:rPr>
              <a:t>2017/5/26/ </a:t>
            </a:r>
            <a:r>
              <a:rPr lang="zh-CN" altLang="en-US" sz="2400" b="1" dirty="0">
                <a:solidFill>
                  <a:srgbClr val="FF0000"/>
                </a:solidFill>
                <a:latin typeface="微软雅黑" pitchFamily="34" charset="-122"/>
                <a:ea typeface="微软雅黑" pitchFamily="34" charset="-122"/>
              </a:rPr>
              <a:t>进行工艺测试， 达到设计指标</a:t>
            </a:r>
            <a:endParaRPr lang="zh-CN" altLang="en-US" sz="2400" dirty="0">
              <a:solidFill>
                <a:srgbClr val="FF0000"/>
              </a:solidFill>
              <a:latin typeface="微软雅黑" pitchFamily="34" charset="-122"/>
              <a:ea typeface="微软雅黑" pitchFamily="34" charset="-122"/>
            </a:endParaRPr>
          </a:p>
        </p:txBody>
      </p:sp>
      <p:grpSp>
        <p:nvGrpSpPr>
          <p:cNvPr id="8" name="组合 71"/>
          <p:cNvGrpSpPr>
            <a:grpSpLocks/>
          </p:cNvGrpSpPr>
          <p:nvPr/>
        </p:nvGrpSpPr>
        <p:grpSpPr bwMode="auto">
          <a:xfrm>
            <a:off x="5321300" y="1700213"/>
            <a:ext cx="6026151" cy="1865312"/>
            <a:chOff x="3538872" y="1098714"/>
            <a:chExt cx="4520100" cy="1864728"/>
          </a:xfrm>
        </p:grpSpPr>
        <p:grpSp>
          <p:nvGrpSpPr>
            <p:cNvPr id="9" name="组合 72"/>
            <p:cNvGrpSpPr>
              <a:grpSpLocks/>
            </p:cNvGrpSpPr>
            <p:nvPr/>
          </p:nvGrpSpPr>
          <p:grpSpPr bwMode="auto">
            <a:xfrm>
              <a:off x="5768449" y="1098714"/>
              <a:ext cx="2290523" cy="1819509"/>
              <a:chOff x="5768449" y="1098714"/>
              <a:chExt cx="2290523" cy="1819509"/>
            </a:xfrm>
          </p:grpSpPr>
          <p:pic>
            <p:nvPicPr>
              <p:cNvPr id="37921" name="Picture 2" descr="快速卸载"/>
              <p:cNvPicPr>
                <a:picLocks noChangeAspect="1" noChangeArrowheads="1"/>
              </p:cNvPicPr>
              <p:nvPr/>
            </p:nvPicPr>
            <p:blipFill>
              <a:blip r:embed="rId16" cstate="print"/>
              <a:srcRect l="7986" t="3593" r="9396" b="8891"/>
              <a:stretch>
                <a:fillRect/>
              </a:stretch>
            </p:blipFill>
            <p:spPr bwMode="auto">
              <a:xfrm>
                <a:off x="5768449" y="1352655"/>
                <a:ext cx="2290523" cy="1565568"/>
              </a:xfrm>
              <a:prstGeom prst="rect">
                <a:avLst/>
              </a:prstGeom>
              <a:noFill/>
              <a:ln w="9525">
                <a:noFill/>
                <a:miter lim="800000"/>
                <a:headEnd/>
                <a:tailEnd/>
              </a:ln>
            </p:spPr>
          </p:pic>
          <p:sp>
            <p:nvSpPr>
              <p:cNvPr id="37922" name="文本框 48"/>
              <p:cNvSpPr txBox="1">
                <a:spLocks noChangeArrowheads="1"/>
              </p:cNvSpPr>
              <p:nvPr/>
            </p:nvSpPr>
            <p:spPr bwMode="auto">
              <a:xfrm>
                <a:off x="7127513" y="1836653"/>
                <a:ext cx="516927" cy="461665"/>
              </a:xfrm>
              <a:prstGeom prst="rect">
                <a:avLst/>
              </a:prstGeom>
              <a:solidFill>
                <a:srgbClr val="FFFFFF"/>
              </a:solidFill>
              <a:ln w="9525">
                <a:noFill/>
                <a:miter lim="800000"/>
                <a:headEnd/>
                <a:tailEnd/>
              </a:ln>
            </p:spPr>
            <p:txBody>
              <a:bodyPr>
                <a:spAutoFit/>
              </a:bodyPr>
              <a:lstStyle/>
              <a:p>
                <a:r>
                  <a:rPr lang="en-US" altLang="zh-CN" sz="1200"/>
                  <a:t>36.6 GPa</a:t>
                </a:r>
              </a:p>
            </p:txBody>
          </p:sp>
          <p:sp>
            <p:nvSpPr>
              <p:cNvPr id="37923" name="文本框 49"/>
              <p:cNvSpPr txBox="1">
                <a:spLocks noChangeArrowheads="1"/>
              </p:cNvSpPr>
              <p:nvPr/>
            </p:nvSpPr>
            <p:spPr bwMode="auto">
              <a:xfrm>
                <a:off x="6127332" y="1588861"/>
                <a:ext cx="1129822" cy="307777"/>
              </a:xfrm>
              <a:prstGeom prst="rect">
                <a:avLst/>
              </a:prstGeom>
              <a:solidFill>
                <a:srgbClr val="FFFFFF"/>
              </a:solidFill>
              <a:ln w="9525">
                <a:noFill/>
                <a:miter lim="800000"/>
                <a:headEnd/>
                <a:tailEnd/>
              </a:ln>
            </p:spPr>
            <p:txBody>
              <a:bodyPr>
                <a:spAutoFit/>
              </a:bodyPr>
              <a:lstStyle/>
              <a:p>
                <a:r>
                  <a:rPr lang="en-US" altLang="zh-CN" sz="1400">
                    <a:solidFill>
                      <a:srgbClr val="0000FF"/>
                    </a:solidFill>
                  </a:rPr>
                  <a:t>46 TPa/s</a:t>
                </a:r>
              </a:p>
            </p:txBody>
          </p:sp>
          <p:sp>
            <p:nvSpPr>
              <p:cNvPr id="37924" name="文本框 50"/>
              <p:cNvSpPr txBox="1">
                <a:spLocks noChangeArrowheads="1"/>
              </p:cNvSpPr>
              <p:nvPr/>
            </p:nvSpPr>
            <p:spPr bwMode="auto">
              <a:xfrm>
                <a:off x="6850752" y="2441363"/>
                <a:ext cx="406402" cy="153888"/>
              </a:xfrm>
              <a:prstGeom prst="rect">
                <a:avLst/>
              </a:prstGeom>
              <a:solidFill>
                <a:srgbClr val="FFFFFF"/>
              </a:solidFill>
              <a:ln w="9525">
                <a:noFill/>
                <a:miter lim="800000"/>
                <a:headEnd/>
                <a:tailEnd/>
              </a:ln>
            </p:spPr>
            <p:txBody>
              <a:bodyPr lIns="0" tIns="0" rIns="0" bIns="0">
                <a:spAutoFit/>
              </a:bodyPr>
              <a:lstStyle/>
              <a:p>
                <a:r>
                  <a:rPr lang="en-US" altLang="zh-CN" sz="1000"/>
                  <a:t>0.8 ms</a:t>
                </a:r>
              </a:p>
            </p:txBody>
          </p:sp>
          <p:cxnSp>
            <p:nvCxnSpPr>
              <p:cNvPr id="88" name="直接箭头连接符 87"/>
              <p:cNvCxnSpPr/>
              <p:nvPr/>
            </p:nvCxnSpPr>
            <p:spPr>
              <a:xfrm>
                <a:off x="6812650" y="2658737"/>
                <a:ext cx="4366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6812650" y="1478007"/>
                <a:ext cx="0" cy="1180730"/>
              </a:xfrm>
              <a:prstGeom prst="line">
                <a:avLst/>
              </a:prstGeom>
              <a:ln>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37927" name="矩形 89"/>
              <p:cNvSpPr>
                <a:spLocks noChangeArrowheads="1"/>
              </p:cNvSpPr>
              <p:nvPr/>
            </p:nvSpPr>
            <p:spPr bwMode="auto">
              <a:xfrm>
                <a:off x="6434486" y="1098714"/>
                <a:ext cx="754133" cy="338448"/>
              </a:xfrm>
              <a:prstGeom prst="rect">
                <a:avLst/>
              </a:prstGeom>
              <a:noFill/>
              <a:ln w="9525">
                <a:noFill/>
                <a:miter lim="800000"/>
                <a:headEnd/>
                <a:tailEnd/>
              </a:ln>
            </p:spPr>
            <p:txBody>
              <a:bodyPr wrap="none">
                <a:spAutoFit/>
              </a:bodyPr>
              <a:lstStyle/>
              <a:p>
                <a:r>
                  <a:rPr lang="zh-CN" altLang="en-US" sz="1600">
                    <a:solidFill>
                      <a:srgbClr val="000000"/>
                    </a:solidFill>
                    <a:ea typeface="黑体" pitchFamily="49" charset="-122"/>
                    <a:cs typeface="Arial" pitchFamily="34" charset="0"/>
                  </a:rPr>
                  <a:t>卸压过程</a:t>
                </a:r>
              </a:p>
            </p:txBody>
          </p:sp>
        </p:grpSp>
        <p:grpSp>
          <p:nvGrpSpPr>
            <p:cNvPr id="10" name="组合 73"/>
            <p:cNvGrpSpPr>
              <a:grpSpLocks/>
            </p:cNvGrpSpPr>
            <p:nvPr/>
          </p:nvGrpSpPr>
          <p:grpSpPr bwMode="auto">
            <a:xfrm>
              <a:off x="3538872" y="1159252"/>
              <a:ext cx="2155072" cy="1804190"/>
              <a:chOff x="3538872" y="1159252"/>
              <a:chExt cx="2155072" cy="1804190"/>
            </a:xfrm>
          </p:grpSpPr>
          <p:grpSp>
            <p:nvGrpSpPr>
              <p:cNvPr id="11" name="组合 74"/>
              <p:cNvGrpSpPr>
                <a:grpSpLocks/>
              </p:cNvGrpSpPr>
              <p:nvPr/>
            </p:nvGrpSpPr>
            <p:grpSpPr bwMode="auto">
              <a:xfrm>
                <a:off x="3538872" y="1352655"/>
                <a:ext cx="2155072" cy="1610787"/>
                <a:chOff x="239281" y="2983539"/>
                <a:chExt cx="1792884" cy="1399323"/>
              </a:xfrm>
            </p:grpSpPr>
            <p:pic>
              <p:nvPicPr>
                <p:cNvPr id="37919" name="Picture 2" descr="快速加载-1"/>
                <p:cNvPicPr>
                  <a:picLocks noChangeAspect="1" noChangeArrowheads="1"/>
                </p:cNvPicPr>
                <p:nvPr/>
              </p:nvPicPr>
              <p:blipFill>
                <a:blip r:embed="rId17" cstate="print"/>
                <a:srcRect l="7570" r="8871" b="8105"/>
                <a:stretch>
                  <a:fillRect/>
                </a:stretch>
              </p:blipFill>
              <p:spPr bwMode="auto">
                <a:xfrm>
                  <a:off x="239281" y="2983539"/>
                  <a:ext cx="1792884" cy="1399323"/>
                </a:xfrm>
                <a:prstGeom prst="rect">
                  <a:avLst/>
                </a:prstGeom>
                <a:noFill/>
                <a:ln w="9525">
                  <a:noFill/>
                  <a:miter lim="800000"/>
                  <a:headEnd/>
                  <a:tailEnd/>
                </a:ln>
              </p:spPr>
            </p:pic>
            <p:sp>
              <p:nvSpPr>
                <p:cNvPr id="37920" name="文本框 46"/>
                <p:cNvSpPr txBox="1">
                  <a:spLocks noChangeArrowheads="1"/>
                </p:cNvSpPr>
                <p:nvPr/>
              </p:nvSpPr>
              <p:spPr bwMode="auto">
                <a:xfrm>
                  <a:off x="510302" y="3210738"/>
                  <a:ext cx="1291904" cy="213830"/>
                </a:xfrm>
                <a:prstGeom prst="rect">
                  <a:avLst/>
                </a:prstGeom>
                <a:noFill/>
                <a:ln w="9525">
                  <a:noFill/>
                  <a:miter lim="800000"/>
                  <a:headEnd/>
                  <a:tailEnd/>
                </a:ln>
              </p:spPr>
              <p:txBody>
                <a:bodyPr>
                  <a:spAutoFit/>
                </a:bodyPr>
                <a:lstStyle/>
                <a:p>
                  <a:endParaRPr lang="zh-CN" altLang="en-US" sz="1000">
                    <a:solidFill>
                      <a:srgbClr val="000000"/>
                    </a:solidFill>
                    <a:ea typeface="黑体" pitchFamily="49" charset="-122"/>
                    <a:cs typeface="Arial" pitchFamily="34" charset="0"/>
                  </a:endParaRPr>
                </a:p>
              </p:txBody>
            </p:sp>
          </p:grpSp>
          <p:sp>
            <p:nvSpPr>
              <p:cNvPr id="37913" name="文本框 40"/>
              <p:cNvSpPr txBox="1">
                <a:spLocks noChangeArrowheads="1"/>
              </p:cNvSpPr>
              <p:nvPr/>
            </p:nvSpPr>
            <p:spPr bwMode="auto">
              <a:xfrm>
                <a:off x="3883444" y="1537047"/>
                <a:ext cx="976588" cy="307777"/>
              </a:xfrm>
              <a:prstGeom prst="rect">
                <a:avLst/>
              </a:prstGeom>
              <a:solidFill>
                <a:srgbClr val="FFFFFF"/>
              </a:solidFill>
              <a:ln w="9525">
                <a:noFill/>
                <a:miter lim="800000"/>
                <a:headEnd/>
                <a:tailEnd/>
              </a:ln>
            </p:spPr>
            <p:txBody>
              <a:bodyPr>
                <a:spAutoFit/>
              </a:bodyPr>
              <a:lstStyle/>
              <a:p>
                <a:r>
                  <a:rPr lang="en-US" altLang="zh-CN" sz="1400">
                    <a:solidFill>
                      <a:srgbClr val="0000FF"/>
                    </a:solidFill>
                  </a:rPr>
                  <a:t>45 TPa/s</a:t>
                </a:r>
              </a:p>
            </p:txBody>
          </p:sp>
          <p:sp>
            <p:nvSpPr>
              <p:cNvPr id="37914" name="文本框 41"/>
              <p:cNvSpPr txBox="1">
                <a:spLocks noChangeArrowheads="1"/>
              </p:cNvSpPr>
              <p:nvPr/>
            </p:nvSpPr>
            <p:spPr bwMode="auto">
              <a:xfrm>
                <a:off x="4117956" y="2019242"/>
                <a:ext cx="523130" cy="461665"/>
              </a:xfrm>
              <a:prstGeom prst="rect">
                <a:avLst/>
              </a:prstGeom>
              <a:solidFill>
                <a:srgbClr val="FFFFFF"/>
              </a:solidFill>
              <a:ln w="9525">
                <a:noFill/>
                <a:miter lim="800000"/>
                <a:headEnd/>
                <a:tailEnd/>
              </a:ln>
            </p:spPr>
            <p:txBody>
              <a:bodyPr>
                <a:spAutoFit/>
              </a:bodyPr>
              <a:lstStyle/>
              <a:p>
                <a:r>
                  <a:rPr lang="en-US" altLang="zh-CN" sz="1200"/>
                  <a:t>36.2 GPa</a:t>
                </a:r>
              </a:p>
            </p:txBody>
          </p:sp>
          <p:cxnSp>
            <p:nvCxnSpPr>
              <p:cNvPr id="78" name="直接连接符 77"/>
              <p:cNvCxnSpPr/>
              <p:nvPr/>
            </p:nvCxnSpPr>
            <p:spPr>
              <a:xfrm>
                <a:off x="5264671" y="1589097"/>
                <a:ext cx="0" cy="1137882"/>
              </a:xfrm>
              <a:prstGeom prst="line">
                <a:avLst/>
              </a:prstGeom>
              <a:ln>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a:off x="4828061" y="2595257"/>
                <a:ext cx="41914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917" name="文本框 44"/>
              <p:cNvSpPr txBox="1">
                <a:spLocks noChangeArrowheads="1"/>
              </p:cNvSpPr>
              <p:nvPr/>
            </p:nvSpPr>
            <p:spPr bwMode="auto">
              <a:xfrm>
                <a:off x="4819405" y="2411016"/>
                <a:ext cx="472675" cy="153888"/>
              </a:xfrm>
              <a:prstGeom prst="rect">
                <a:avLst/>
              </a:prstGeom>
              <a:solidFill>
                <a:srgbClr val="FFFFFF"/>
              </a:solidFill>
              <a:ln w="9525">
                <a:noFill/>
                <a:miter lim="800000"/>
                <a:headEnd/>
                <a:tailEnd/>
              </a:ln>
            </p:spPr>
            <p:txBody>
              <a:bodyPr lIns="0" tIns="0" rIns="0" bIns="0">
                <a:spAutoFit/>
              </a:bodyPr>
              <a:lstStyle/>
              <a:p>
                <a:r>
                  <a:rPr lang="en-US" altLang="zh-CN" sz="1000"/>
                  <a:t>0.8 ms</a:t>
                </a:r>
              </a:p>
            </p:txBody>
          </p:sp>
          <p:sp>
            <p:nvSpPr>
              <p:cNvPr id="37918" name="矩形 80"/>
              <p:cNvSpPr>
                <a:spLocks noChangeArrowheads="1"/>
              </p:cNvSpPr>
              <p:nvPr/>
            </p:nvSpPr>
            <p:spPr bwMode="auto">
              <a:xfrm>
                <a:off x="4190304" y="1159252"/>
                <a:ext cx="754133" cy="338448"/>
              </a:xfrm>
              <a:prstGeom prst="rect">
                <a:avLst/>
              </a:prstGeom>
              <a:noFill/>
              <a:ln w="9525">
                <a:noFill/>
                <a:miter lim="800000"/>
                <a:headEnd/>
                <a:tailEnd/>
              </a:ln>
            </p:spPr>
            <p:txBody>
              <a:bodyPr wrap="none">
                <a:spAutoFit/>
              </a:bodyPr>
              <a:lstStyle/>
              <a:p>
                <a:r>
                  <a:rPr lang="zh-CN" altLang="en-US" sz="1600">
                    <a:solidFill>
                      <a:srgbClr val="000000"/>
                    </a:solidFill>
                    <a:ea typeface="黑体" pitchFamily="49" charset="-122"/>
                    <a:cs typeface="Arial" pitchFamily="34" charset="0"/>
                  </a:rPr>
                  <a:t>加压过程</a:t>
                </a:r>
              </a:p>
            </p:txBody>
          </p:sp>
        </p:grpSp>
      </p:grpSp>
      <p:pic>
        <p:nvPicPr>
          <p:cNvPr id="37898" name="图片 90"/>
          <p:cNvPicPr>
            <a:picLocks noChangeAspect="1" noChangeArrowheads="1"/>
          </p:cNvPicPr>
          <p:nvPr/>
        </p:nvPicPr>
        <p:blipFill>
          <a:blip r:embed="rId18" cstate="print"/>
          <a:srcRect/>
          <a:stretch>
            <a:fillRect/>
          </a:stretch>
        </p:blipFill>
        <p:spPr bwMode="auto">
          <a:xfrm>
            <a:off x="3168651" y="3930650"/>
            <a:ext cx="2556933" cy="2405063"/>
          </a:xfrm>
          <a:prstGeom prst="rect">
            <a:avLst/>
          </a:prstGeom>
          <a:noFill/>
          <a:ln w="9525">
            <a:solidFill>
              <a:srgbClr val="7030A0"/>
            </a:solidFill>
            <a:miter lim="800000"/>
            <a:headEnd/>
            <a:tailEnd/>
          </a:ln>
        </p:spPr>
      </p:pic>
      <p:grpSp>
        <p:nvGrpSpPr>
          <p:cNvPr id="13" name="组合 91"/>
          <p:cNvGrpSpPr>
            <a:grpSpLocks/>
          </p:cNvGrpSpPr>
          <p:nvPr/>
        </p:nvGrpSpPr>
        <p:grpSpPr bwMode="auto">
          <a:xfrm>
            <a:off x="9182100" y="4373563"/>
            <a:ext cx="2635251" cy="1708150"/>
            <a:chOff x="2486342" y="4457700"/>
            <a:chExt cx="2987358" cy="2205990"/>
          </a:xfrm>
        </p:grpSpPr>
        <p:pic>
          <p:nvPicPr>
            <p:cNvPr id="37907" name="图片 92"/>
            <p:cNvPicPr>
              <a:picLocks noChangeAspect="1" noChangeArrowheads="1"/>
            </p:cNvPicPr>
            <p:nvPr/>
          </p:nvPicPr>
          <p:blipFill>
            <a:blip r:embed="rId19" cstate="print"/>
            <a:srcRect t="10422" b="3365"/>
            <a:stretch>
              <a:fillRect/>
            </a:stretch>
          </p:blipFill>
          <p:spPr bwMode="auto">
            <a:xfrm>
              <a:off x="2486342" y="4457700"/>
              <a:ext cx="2987358" cy="2205990"/>
            </a:xfrm>
            <a:prstGeom prst="rect">
              <a:avLst/>
            </a:prstGeom>
            <a:noFill/>
            <a:ln w="9525">
              <a:noFill/>
              <a:miter lim="800000"/>
              <a:headEnd/>
              <a:tailEnd/>
            </a:ln>
          </p:spPr>
        </p:pic>
        <p:cxnSp>
          <p:nvCxnSpPr>
            <p:cNvPr id="94" name="直接箭头连接符 93"/>
            <p:cNvCxnSpPr/>
            <p:nvPr/>
          </p:nvCxnSpPr>
          <p:spPr>
            <a:xfrm flipV="1">
              <a:off x="4533102" y="5333125"/>
              <a:ext cx="0" cy="77496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909" name="文本框 13"/>
            <p:cNvSpPr txBox="1">
              <a:spLocks noChangeArrowheads="1"/>
            </p:cNvSpPr>
            <p:nvPr/>
          </p:nvSpPr>
          <p:spPr bwMode="auto">
            <a:xfrm>
              <a:off x="4343400" y="5511799"/>
              <a:ext cx="1054100" cy="397479"/>
            </a:xfrm>
            <a:prstGeom prst="rect">
              <a:avLst/>
            </a:prstGeom>
            <a:noFill/>
            <a:ln w="9525">
              <a:noFill/>
              <a:miter lim="800000"/>
              <a:headEnd/>
              <a:tailEnd/>
            </a:ln>
          </p:spPr>
          <p:txBody>
            <a:bodyPr>
              <a:spAutoFit/>
            </a:bodyPr>
            <a:lstStyle/>
            <a:p>
              <a:r>
                <a:rPr lang="en-US" altLang="zh-CN" sz="1400">
                  <a:solidFill>
                    <a:srgbClr val="0000FF"/>
                  </a:solidFill>
                </a:rPr>
                <a:t>    0.95 ms</a:t>
              </a:r>
              <a:endParaRPr lang="zh-CN" altLang="en-US" sz="1400">
                <a:solidFill>
                  <a:srgbClr val="0000FF"/>
                </a:solidFill>
              </a:endParaRPr>
            </a:p>
          </p:txBody>
        </p:sp>
      </p:grpSp>
      <p:grpSp>
        <p:nvGrpSpPr>
          <p:cNvPr id="14" name="组合 95"/>
          <p:cNvGrpSpPr>
            <a:grpSpLocks/>
          </p:cNvGrpSpPr>
          <p:nvPr/>
        </p:nvGrpSpPr>
        <p:grpSpPr bwMode="auto">
          <a:xfrm>
            <a:off x="5873752" y="4400551"/>
            <a:ext cx="3153833" cy="1972678"/>
            <a:chOff x="146424" y="1250577"/>
            <a:chExt cx="4569759" cy="3914411"/>
          </a:xfrm>
        </p:grpSpPr>
        <p:pic>
          <p:nvPicPr>
            <p:cNvPr id="37903" name="Picture 3" descr="P-Rate - Copy"/>
            <p:cNvPicPr>
              <a:picLocks noChangeAspect="1" noChangeArrowheads="1"/>
            </p:cNvPicPr>
            <p:nvPr/>
          </p:nvPicPr>
          <p:blipFill>
            <a:blip r:embed="rId20" cstate="print"/>
            <a:srcRect l="7402" t="8614" r="11969" b="4622"/>
            <a:stretch>
              <a:fillRect/>
            </a:stretch>
          </p:blipFill>
          <p:spPr bwMode="auto">
            <a:xfrm>
              <a:off x="423583" y="1325592"/>
              <a:ext cx="4292600" cy="3210292"/>
            </a:xfrm>
            <a:prstGeom prst="rect">
              <a:avLst/>
            </a:prstGeom>
            <a:noFill/>
            <a:ln w="9525">
              <a:noFill/>
              <a:miter lim="800000"/>
              <a:headEnd/>
              <a:tailEnd/>
            </a:ln>
          </p:spPr>
        </p:pic>
        <p:sp>
          <p:nvSpPr>
            <p:cNvPr id="37904" name="矩形 97"/>
            <p:cNvSpPr>
              <a:spLocks noChangeArrowheads="1"/>
            </p:cNvSpPr>
            <p:nvPr/>
          </p:nvSpPr>
          <p:spPr bwMode="auto">
            <a:xfrm>
              <a:off x="146424" y="4493191"/>
              <a:ext cx="2288301" cy="671797"/>
            </a:xfrm>
            <a:prstGeom prst="rect">
              <a:avLst/>
            </a:prstGeom>
            <a:noFill/>
            <a:ln w="9525">
              <a:noFill/>
              <a:miter lim="800000"/>
              <a:headEnd/>
              <a:tailEnd/>
            </a:ln>
          </p:spPr>
          <p:txBody>
            <a:bodyPr wrap="none">
              <a:spAutoFit/>
            </a:bodyPr>
            <a:lstStyle/>
            <a:p>
              <a:r>
                <a:rPr lang="en-US" altLang="zh-CN" sz="1600" i="1">
                  <a:solidFill>
                    <a:srgbClr val="0000FF"/>
                  </a:solidFill>
                  <a:latin typeface="Times New Roman" pitchFamily="18" charset="0"/>
                  <a:cs typeface="Times New Roman" pitchFamily="18" charset="0"/>
                </a:rPr>
                <a:t>dP</a:t>
              </a:r>
              <a:r>
                <a:rPr lang="en-US" altLang="zh-CN" sz="1600">
                  <a:solidFill>
                    <a:srgbClr val="0000FF"/>
                  </a:solidFill>
                  <a:latin typeface="Times New Roman" pitchFamily="18" charset="0"/>
                  <a:cs typeface="Times New Roman" pitchFamily="18" charset="0"/>
                </a:rPr>
                <a:t>/</a:t>
              </a:r>
              <a:r>
                <a:rPr lang="en-US" altLang="zh-CN" sz="1600" i="1">
                  <a:solidFill>
                    <a:srgbClr val="0000FF"/>
                  </a:solidFill>
                  <a:latin typeface="Times New Roman" pitchFamily="18" charset="0"/>
                  <a:cs typeface="Times New Roman" pitchFamily="18" charset="0"/>
                </a:rPr>
                <a:t>dt</a:t>
              </a:r>
              <a:r>
                <a:rPr lang="en-US" altLang="zh-CN" sz="1600">
                  <a:solidFill>
                    <a:srgbClr val="0000FF"/>
                  </a:solidFill>
                  <a:latin typeface="Times New Roman" pitchFamily="18" charset="0"/>
                  <a:cs typeface="Times New Roman" pitchFamily="18" charset="0"/>
                </a:rPr>
                <a:t> ~ 14 </a:t>
              </a:r>
              <a:r>
                <a:rPr lang="en-US" altLang="zh-CN" sz="1600" i="1">
                  <a:solidFill>
                    <a:srgbClr val="0000FF"/>
                  </a:solidFill>
                  <a:latin typeface="Times New Roman" pitchFamily="18" charset="0"/>
                  <a:cs typeface="Times New Roman" pitchFamily="18" charset="0"/>
                </a:rPr>
                <a:t>TPa</a:t>
              </a:r>
              <a:r>
                <a:rPr lang="en-US" altLang="zh-CN" sz="1600">
                  <a:solidFill>
                    <a:srgbClr val="0000FF"/>
                  </a:solidFill>
                  <a:latin typeface="Times New Roman" pitchFamily="18" charset="0"/>
                  <a:cs typeface="Times New Roman" pitchFamily="18" charset="0"/>
                </a:rPr>
                <a:t>/</a:t>
              </a:r>
              <a:r>
                <a:rPr lang="en-US" altLang="zh-CN" sz="1600" i="1">
                  <a:solidFill>
                    <a:srgbClr val="0000FF"/>
                  </a:solidFill>
                  <a:latin typeface="Times New Roman" pitchFamily="18" charset="0"/>
                  <a:cs typeface="Times New Roman" pitchFamily="18" charset="0"/>
                </a:rPr>
                <a:t>s</a:t>
              </a:r>
              <a:endParaRPr lang="zh-CN" altLang="en-US" sz="1600" i="1">
                <a:solidFill>
                  <a:srgbClr val="0000FF"/>
                </a:solidFill>
                <a:latin typeface="Times New Roman" pitchFamily="18" charset="0"/>
                <a:cs typeface="Times New Roman" pitchFamily="18" charset="0"/>
              </a:endParaRPr>
            </a:p>
          </p:txBody>
        </p:sp>
        <p:cxnSp>
          <p:nvCxnSpPr>
            <p:cNvPr id="99" name="直接箭头连接符 98"/>
            <p:cNvCxnSpPr/>
            <p:nvPr/>
          </p:nvCxnSpPr>
          <p:spPr>
            <a:xfrm flipH="1">
              <a:off x="971433" y="2094803"/>
              <a:ext cx="736069" cy="2425575"/>
            </a:xfrm>
            <a:prstGeom prst="straightConnector1">
              <a:avLst/>
            </a:prstGeom>
            <a:ln>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椭圆 99"/>
            <p:cNvSpPr/>
            <p:nvPr/>
          </p:nvSpPr>
          <p:spPr>
            <a:xfrm>
              <a:off x="1526553" y="1250577"/>
              <a:ext cx="288294" cy="856827"/>
            </a:xfrm>
            <a:prstGeom prst="ellipse">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6" name="矩形 5"/>
          <p:cNvSpPr/>
          <p:nvPr/>
        </p:nvSpPr>
        <p:spPr>
          <a:xfrm>
            <a:off x="3007785" y="6335713"/>
            <a:ext cx="3069167" cy="461962"/>
          </a:xfrm>
          <a:prstGeom prst="rect">
            <a:avLst/>
          </a:prstGeom>
        </p:spPr>
        <p:txBody>
          <a:bodyPr>
            <a:spAutoFit/>
          </a:bodyPr>
          <a:lstStyle/>
          <a:p>
            <a:pPr>
              <a:defRPr/>
            </a:pPr>
            <a:r>
              <a:rPr lang="zh-CN" altLang="zh-CN" sz="1200" b="1" kern="100" dirty="0">
                <a:latin typeface="Times New Roman" panose="02020603050405020304" pitchFamily="18" charset="0"/>
                <a:ea typeface="仿宋_GB2312"/>
                <a:cs typeface="Times New Roman" panose="02020603050405020304" pitchFamily="18" charset="0"/>
              </a:rPr>
              <a:t>上海光源</a:t>
            </a:r>
            <a:r>
              <a:rPr lang="en-US" altLang="zh-CN" sz="1200" b="1" kern="100" dirty="0">
                <a:latin typeface="Times New Roman" panose="02020603050405020304" pitchFamily="18" charset="0"/>
                <a:ea typeface="仿宋_GB2312"/>
                <a:cs typeface="Times New Roman" panose="02020603050405020304" pitchFamily="18" charset="0"/>
              </a:rPr>
              <a:t>18-U</a:t>
            </a:r>
            <a:r>
              <a:rPr lang="zh-CN" altLang="zh-CN" sz="1200" b="1" kern="100" dirty="0">
                <a:latin typeface="Times New Roman" panose="02020603050405020304" pitchFamily="18" charset="0"/>
                <a:ea typeface="仿宋_GB2312"/>
                <a:cs typeface="Times New Roman" panose="02020603050405020304" pitchFamily="18" charset="0"/>
              </a:rPr>
              <a:t>线站搭建了快速加载原位</a:t>
            </a:r>
            <a:r>
              <a:rPr lang="en-US" altLang="zh-CN" sz="1200" b="1" kern="100" dirty="0">
                <a:latin typeface="Times New Roman" panose="02020603050405020304" pitchFamily="18" charset="0"/>
                <a:ea typeface="仿宋_GB2312"/>
                <a:cs typeface="Times New Roman" panose="02020603050405020304" pitchFamily="18" charset="0"/>
              </a:rPr>
              <a:t>X</a:t>
            </a:r>
            <a:r>
              <a:rPr lang="zh-CN" altLang="zh-CN" sz="1200" b="1" kern="100" dirty="0">
                <a:latin typeface="Times New Roman" panose="02020603050405020304" pitchFamily="18" charset="0"/>
                <a:ea typeface="仿宋_GB2312"/>
                <a:cs typeface="Times New Roman" panose="02020603050405020304" pitchFamily="18" charset="0"/>
              </a:rPr>
              <a:t>射线衍射系统</a:t>
            </a:r>
            <a:endParaRPr lang="zh-CN" altLang="en-US" sz="1200" dirty="0">
              <a:latin typeface="Arial" charset="0"/>
              <a:ea typeface="宋体" charset="-122"/>
            </a:endParaRPr>
          </a:p>
        </p:txBody>
      </p:sp>
      <p:sp>
        <p:nvSpPr>
          <p:cNvPr id="37902" name="标题 1"/>
          <p:cNvSpPr txBox="1">
            <a:spLocks/>
          </p:cNvSpPr>
          <p:nvPr/>
        </p:nvSpPr>
        <p:spPr bwMode="auto">
          <a:xfrm>
            <a:off x="2815708" y="40944"/>
            <a:ext cx="6551083" cy="476250"/>
          </a:xfrm>
          <a:prstGeom prst="rect">
            <a:avLst/>
          </a:prstGeom>
          <a:solidFill>
            <a:srgbClr val="FFFF00"/>
          </a:solidFill>
          <a:ln w="9525">
            <a:noFill/>
            <a:miter lim="800000"/>
            <a:headEnd/>
            <a:tailEnd/>
          </a:ln>
        </p:spPr>
        <p:txBody>
          <a:bodyPr/>
          <a:lstStyle/>
          <a:p>
            <a:pPr algn="ctr"/>
            <a:r>
              <a:rPr lang="en-US" altLang="zh-CN" sz="2800" b="1">
                <a:solidFill>
                  <a:srgbClr val="FF0000"/>
                </a:solidFill>
                <a:latin typeface="微软雅黑" pitchFamily="34" charset="-122"/>
                <a:ea typeface="微软雅黑" pitchFamily="34" charset="-122"/>
                <a:cs typeface="Times New Roman" pitchFamily="18" charset="0"/>
              </a:rPr>
              <a:t>B9 -</a:t>
            </a:r>
            <a:r>
              <a:rPr lang="zh-CN" altLang="en-US" sz="2800" b="1">
                <a:solidFill>
                  <a:srgbClr val="FF3300"/>
                </a:solidFill>
                <a:latin typeface="微软雅黑" pitchFamily="34" charset="-122"/>
                <a:ea typeface="微软雅黑" pitchFamily="34" charset="-122"/>
                <a:cs typeface="宋体" pitchFamily="2" charset="-122"/>
              </a:rPr>
              <a:t>快速加载原位衍射系统 </a:t>
            </a:r>
            <a:endParaRPr lang="zh-CN" altLang="en-US" sz="2800" b="1">
              <a:solidFill>
                <a:srgbClr val="FF0000"/>
              </a:solidFill>
              <a:latin typeface="微软雅黑" pitchFamily="34" charset="-122"/>
              <a:ea typeface="微软雅黑" pitchFamily="34" charset="-122"/>
              <a:cs typeface="Times New Roman" pitchFamily="18" charset="0"/>
            </a:endParaRPr>
          </a:p>
          <a:p>
            <a:pPr algn="ctr"/>
            <a:endParaRPr lang="zh-CN" altLang="en-US" sz="2800" b="1">
              <a:solidFill>
                <a:srgbClr val="FF0000"/>
              </a:solidFill>
              <a:latin typeface="微软雅黑" pitchFamily="34" charset="-122"/>
              <a:ea typeface="微软雅黑" pitchFamily="34" charset="-122"/>
              <a:cs typeface="Times New Roman" pitchFamily="18" charset="0"/>
            </a:endParaRPr>
          </a:p>
          <a:p>
            <a:pPr algn="ctr"/>
            <a:endParaRPr lang="zh-CN" altLang="en-US" sz="2800" b="1">
              <a:solidFill>
                <a:srgbClr val="FF0000"/>
              </a:solidFill>
              <a:latin typeface="微软雅黑" pitchFamily="34" charset="-122"/>
              <a:ea typeface="微软雅黑" pitchFamily="34" charset="-122"/>
              <a:cs typeface="Times New Roman" pitchFamily="18" charset="0"/>
            </a:endParaRPr>
          </a:p>
        </p:txBody>
      </p:sp>
    </p:spTree>
    <p:extLst>
      <p:ext uri="{BB962C8B-B14F-4D97-AF65-F5344CB8AC3E}">
        <p14:creationId xmlns:p14="http://schemas.microsoft.com/office/powerpoint/2010/main" val="109673382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标题 1"/>
          <p:cNvSpPr>
            <a:spLocks noGrp="1"/>
          </p:cNvSpPr>
          <p:nvPr>
            <p:ph type="title"/>
          </p:nvPr>
        </p:nvSpPr>
        <p:spPr>
          <a:xfrm>
            <a:off x="0" y="311150"/>
            <a:ext cx="10515600" cy="808038"/>
          </a:xfrm>
        </p:spPr>
        <p:txBody>
          <a:bodyPr/>
          <a:lstStyle/>
          <a:p>
            <a:r>
              <a:rPr lang="zh-CN" altLang="en-US"/>
              <a:t>工程材料分总体进展</a:t>
            </a:r>
          </a:p>
        </p:txBody>
      </p:sp>
      <p:sp>
        <p:nvSpPr>
          <p:cNvPr id="207875" name="内容占位符 2"/>
          <p:cNvSpPr>
            <a:spLocks noGrp="1"/>
          </p:cNvSpPr>
          <p:nvPr>
            <p:ph idx="1"/>
          </p:nvPr>
        </p:nvSpPr>
        <p:spPr>
          <a:xfrm>
            <a:off x="838200" y="1119188"/>
            <a:ext cx="10515600" cy="4887912"/>
          </a:xfrm>
        </p:spPr>
        <p:txBody>
          <a:bodyPr/>
          <a:lstStyle/>
          <a:p>
            <a:pPr>
              <a:lnSpc>
                <a:spcPct val="150000"/>
              </a:lnSpc>
            </a:pPr>
            <a:r>
              <a:rPr lang="zh-CN" altLang="en-US" sz="2400" dirty="0"/>
              <a:t>完成近</a:t>
            </a:r>
            <a:r>
              <a:rPr lang="en-US" altLang="zh-CN" sz="2400" dirty="0"/>
              <a:t>2500</a:t>
            </a:r>
            <a:r>
              <a:rPr lang="zh-CN" altLang="en-US" sz="2400" dirty="0"/>
              <a:t>万元设备的标准设备和非标设的招标采购及研制合同签订</a:t>
            </a:r>
            <a:endParaRPr lang="en-US" altLang="zh-CN" sz="2400" dirty="0"/>
          </a:p>
          <a:p>
            <a:pPr>
              <a:lnSpc>
                <a:spcPct val="150000"/>
              </a:lnSpc>
            </a:pPr>
            <a:r>
              <a:rPr lang="zh-CN" altLang="en-US" sz="2400" dirty="0"/>
              <a:t>材料液固结构原位表征关键技术系统、材料变形原位表征关键技术系统在上海光源已经完成了中科院组织的工艺测试</a:t>
            </a:r>
            <a:endParaRPr lang="en-US" altLang="zh-CN" sz="2400" dirty="0"/>
          </a:p>
          <a:p>
            <a:pPr>
              <a:lnSpc>
                <a:spcPct val="150000"/>
              </a:lnSpc>
            </a:pPr>
            <a:r>
              <a:rPr lang="zh-CN" altLang="en-US" sz="2400" dirty="0"/>
              <a:t>材料服役性能原位表征关键技术系统</a:t>
            </a:r>
            <a:r>
              <a:rPr lang="zh-CN" altLang="en-US" sz="2400" dirty="0">
                <a:solidFill>
                  <a:srgbClr val="FF0000"/>
                </a:solidFill>
              </a:rPr>
              <a:t>第一部分在日本</a:t>
            </a:r>
            <a:r>
              <a:rPr lang="en-US" altLang="zh-CN" sz="2400" dirty="0">
                <a:solidFill>
                  <a:srgbClr val="FF0000"/>
                </a:solidFill>
              </a:rPr>
              <a:t>KEK</a:t>
            </a:r>
            <a:r>
              <a:rPr lang="zh-CN" altLang="en-US" sz="2400" dirty="0">
                <a:solidFill>
                  <a:srgbClr val="FF0000"/>
                </a:solidFill>
              </a:rPr>
              <a:t>完成了工艺测试；第二</a:t>
            </a:r>
            <a:r>
              <a:rPr lang="zh-CN" altLang="en-US" sz="2400" dirty="0" smtClean="0">
                <a:solidFill>
                  <a:srgbClr val="FF0000"/>
                </a:solidFill>
              </a:rPr>
              <a:t>部分于</a:t>
            </a:r>
            <a:r>
              <a:rPr lang="en-US" altLang="zh-CN" sz="2400" dirty="0">
                <a:solidFill>
                  <a:srgbClr val="FF0000"/>
                </a:solidFill>
              </a:rPr>
              <a:t>5</a:t>
            </a:r>
            <a:r>
              <a:rPr lang="zh-CN" altLang="en-US" sz="2400" dirty="0">
                <a:solidFill>
                  <a:srgbClr val="FF0000"/>
                </a:solidFill>
              </a:rPr>
              <a:t>月</a:t>
            </a:r>
            <a:r>
              <a:rPr lang="en-US" altLang="zh-CN" sz="2400" dirty="0">
                <a:solidFill>
                  <a:srgbClr val="FF0000"/>
                </a:solidFill>
              </a:rPr>
              <a:t>21</a:t>
            </a:r>
            <a:r>
              <a:rPr lang="zh-CN" altLang="en-US" sz="2400" dirty="0">
                <a:solidFill>
                  <a:srgbClr val="FF0000"/>
                </a:solidFill>
              </a:rPr>
              <a:t>日在北京召开工艺测试会</a:t>
            </a:r>
            <a:endParaRPr lang="en-US" altLang="zh-CN" sz="2400" dirty="0">
              <a:solidFill>
                <a:srgbClr val="FF0000"/>
              </a:solidFill>
            </a:endParaRPr>
          </a:p>
          <a:p>
            <a:pPr>
              <a:lnSpc>
                <a:spcPct val="150000"/>
              </a:lnSpc>
            </a:pPr>
            <a:r>
              <a:rPr lang="zh-CN" altLang="en-US" sz="2400" dirty="0"/>
              <a:t>动态光谱</a:t>
            </a:r>
            <a:r>
              <a:rPr lang="en-US" altLang="zh-CN" sz="2400" dirty="0"/>
              <a:t>—</a:t>
            </a:r>
            <a:r>
              <a:rPr lang="zh-CN" altLang="en-US" sz="2400" dirty="0"/>
              <a:t>电化学耦合实验</a:t>
            </a:r>
            <a:r>
              <a:rPr lang="zh-CN" altLang="en-US" sz="2400" dirty="0" smtClean="0"/>
              <a:t>系统</a:t>
            </a:r>
            <a:r>
              <a:rPr lang="zh-CN" altLang="en-US" sz="2400" dirty="0" smtClean="0">
                <a:solidFill>
                  <a:srgbClr val="FF0000"/>
                </a:solidFill>
              </a:rPr>
              <a:t>于</a:t>
            </a:r>
            <a:r>
              <a:rPr lang="en-US" altLang="zh-CN" sz="2400" dirty="0">
                <a:solidFill>
                  <a:srgbClr val="FF0000"/>
                </a:solidFill>
              </a:rPr>
              <a:t>5</a:t>
            </a:r>
            <a:r>
              <a:rPr lang="zh-CN" altLang="en-US" sz="2400" dirty="0">
                <a:solidFill>
                  <a:srgbClr val="FF0000"/>
                </a:solidFill>
              </a:rPr>
              <a:t>月</a:t>
            </a:r>
            <a:r>
              <a:rPr lang="en-US" altLang="zh-CN" sz="2400" dirty="0">
                <a:solidFill>
                  <a:srgbClr val="FF0000"/>
                </a:solidFill>
              </a:rPr>
              <a:t>21</a:t>
            </a:r>
            <a:r>
              <a:rPr lang="zh-CN" altLang="en-US" sz="2400" dirty="0">
                <a:solidFill>
                  <a:srgbClr val="FF0000"/>
                </a:solidFill>
              </a:rPr>
              <a:t>日</a:t>
            </a:r>
            <a:r>
              <a:rPr lang="zh-CN" altLang="en-US" sz="2400" dirty="0"/>
              <a:t>在北京召开工艺测试</a:t>
            </a:r>
            <a:r>
              <a:rPr lang="zh-CN" altLang="en-US" sz="2400" dirty="0" smtClean="0"/>
              <a:t>会</a:t>
            </a:r>
            <a:endParaRPr lang="zh-CN" altLang="en-US" sz="2400" dirty="0"/>
          </a:p>
        </p:txBody>
      </p:sp>
    </p:spTree>
    <p:extLst>
      <p:ext uri="{BB962C8B-B14F-4D97-AF65-F5344CB8AC3E}">
        <p14:creationId xmlns:p14="http://schemas.microsoft.com/office/powerpoint/2010/main" val="953237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67D75B-B716-4C9B-8221-B0DE7DC1C3DF}"/>
              </a:ext>
            </a:extLst>
          </p:cNvPr>
          <p:cNvSpPr>
            <a:spLocks noGrp="1"/>
          </p:cNvSpPr>
          <p:nvPr>
            <p:ph type="title"/>
          </p:nvPr>
        </p:nvSpPr>
        <p:spPr/>
        <p:txBody>
          <a:bodyPr/>
          <a:lstStyle/>
          <a:p>
            <a:r>
              <a:rPr lang="zh-CN" altLang="en-US" dirty="0"/>
              <a:t>材料液固结构原位表征关键技术系统</a:t>
            </a:r>
          </a:p>
        </p:txBody>
      </p:sp>
      <p:pic>
        <p:nvPicPr>
          <p:cNvPr id="4" name="图片 3" descr="C:\Users\hong\AppData\Local\Temp\WeChat Files\646834464151377086.jpg">
            <a:extLst>
              <a:ext uri="{FF2B5EF4-FFF2-40B4-BE49-F238E27FC236}">
                <a16:creationId xmlns:a16="http://schemas.microsoft.com/office/drawing/2014/main" xmlns="" id="{50BF73DA-E04B-4470-B688-B661DFFFA0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00"/>
          <a:stretch/>
        </p:blipFill>
        <p:spPr bwMode="auto">
          <a:xfrm>
            <a:off x="246673" y="1148024"/>
            <a:ext cx="3166139" cy="2748234"/>
          </a:xfrm>
          <a:prstGeom prst="rect">
            <a:avLst/>
          </a:prstGeom>
          <a:noFill/>
          <a:ln>
            <a:noFill/>
          </a:ln>
        </p:spPr>
      </p:pic>
      <p:pic>
        <p:nvPicPr>
          <p:cNvPr id="10242" name="Picture 2">
            <a:extLst>
              <a:ext uri="{FF2B5EF4-FFF2-40B4-BE49-F238E27FC236}">
                <a16:creationId xmlns:a16="http://schemas.microsoft.com/office/drawing/2014/main" xmlns="" id="{E750C61B-EDDE-413C-AF11-D8F2BF5244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974" b="18068"/>
          <a:stretch/>
        </p:blipFill>
        <p:spPr bwMode="auto">
          <a:xfrm>
            <a:off x="393054" y="4323686"/>
            <a:ext cx="2873375" cy="100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图片 1">
            <a:extLst>
              <a:ext uri="{FF2B5EF4-FFF2-40B4-BE49-F238E27FC236}">
                <a16:creationId xmlns:a16="http://schemas.microsoft.com/office/drawing/2014/main" xmlns="" id="{8F9A13AC-A147-484A-AE46-F9A0B82F51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166" y="1163863"/>
            <a:ext cx="4844988" cy="194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12BBD45A-14F5-4E1F-BF83-DA234AD4308C}"/>
              </a:ext>
            </a:extLst>
          </p:cNvPr>
          <p:cNvSpPr/>
          <p:nvPr/>
        </p:nvSpPr>
        <p:spPr>
          <a:xfrm>
            <a:off x="3094353" y="3151543"/>
            <a:ext cx="5684837" cy="584775"/>
          </a:xfrm>
          <a:prstGeom prst="rect">
            <a:avLst/>
          </a:prstGeom>
        </p:spPr>
        <p:txBody>
          <a:bodyPr wrap="square">
            <a:spAutoFit/>
          </a:bodyPr>
          <a:lstStyle/>
          <a:p>
            <a:pPr algn="ctr"/>
            <a:r>
              <a:rPr lang="zh-CN" altLang="zh-CN" sz="1600" b="1" kern="100" dirty="0">
                <a:solidFill>
                  <a:srgbClr val="FF0000"/>
                </a:solidFill>
                <a:latin typeface="Times New Roman" panose="02020603050405020304" pitchFamily="18" charset="0"/>
                <a:cs typeface="Times New Roman" panose="02020603050405020304" pitchFamily="18" charset="0"/>
              </a:rPr>
              <a:t>变温条件下的衍射实验图谱</a:t>
            </a:r>
            <a:endParaRPr lang="en-US" altLang="zh-CN" sz="1600" b="1" kern="100" dirty="0">
              <a:solidFill>
                <a:srgbClr val="FF0000"/>
              </a:solidFill>
              <a:latin typeface="Times New Roman" panose="02020603050405020304" pitchFamily="18" charset="0"/>
              <a:cs typeface="Times New Roman" panose="02020603050405020304" pitchFamily="18" charset="0"/>
            </a:endParaRPr>
          </a:p>
          <a:p>
            <a:pPr algn="ctr"/>
            <a:r>
              <a:rPr lang="zh-CN" altLang="zh-CN" sz="1600" b="1" kern="100" dirty="0">
                <a:solidFill>
                  <a:srgbClr val="FF0000"/>
                </a:solidFill>
                <a:latin typeface="Times New Roman" panose="02020603050405020304" pitchFamily="18" charset="0"/>
                <a:cs typeface="Times New Roman" panose="02020603050405020304" pitchFamily="18" charset="0"/>
              </a:rPr>
              <a:t>（从左至右分别为</a:t>
            </a:r>
            <a:r>
              <a:rPr lang="en-US" altLang="zh-CN" sz="1600" b="1" kern="100" dirty="0">
                <a:solidFill>
                  <a:srgbClr val="FF0000"/>
                </a:solidFill>
                <a:latin typeface="Times New Roman" panose="02020603050405020304" pitchFamily="18" charset="0"/>
              </a:rPr>
              <a:t>25</a:t>
            </a:r>
            <a:r>
              <a:rPr lang="zh-CN" altLang="zh-CN" sz="1600" b="1" kern="100" dirty="0">
                <a:solidFill>
                  <a:srgbClr val="FF0000"/>
                </a:solidFill>
                <a:latin typeface="Times New Roman" panose="02020603050405020304" pitchFamily="18" charset="0"/>
                <a:cs typeface="Times New Roman" panose="02020603050405020304" pitchFamily="18" charset="0"/>
              </a:rPr>
              <a:t>℃、</a:t>
            </a:r>
            <a:r>
              <a:rPr lang="en-US" altLang="zh-CN" sz="1600" b="1" kern="100" dirty="0">
                <a:solidFill>
                  <a:srgbClr val="FF0000"/>
                </a:solidFill>
                <a:latin typeface="Times New Roman" panose="02020603050405020304" pitchFamily="18" charset="0"/>
              </a:rPr>
              <a:t>300</a:t>
            </a:r>
            <a:r>
              <a:rPr lang="zh-CN" altLang="zh-CN" sz="1600" b="1" kern="100" dirty="0">
                <a:solidFill>
                  <a:srgbClr val="FF0000"/>
                </a:solidFill>
                <a:latin typeface="Times New Roman" panose="02020603050405020304" pitchFamily="18" charset="0"/>
                <a:cs typeface="Times New Roman" panose="02020603050405020304" pitchFamily="18" charset="0"/>
              </a:rPr>
              <a:t>℃、</a:t>
            </a:r>
            <a:r>
              <a:rPr lang="en-US" altLang="zh-CN" sz="1600" b="1" kern="100" dirty="0">
                <a:solidFill>
                  <a:srgbClr val="FF0000"/>
                </a:solidFill>
                <a:latin typeface="Times New Roman" panose="02020603050405020304" pitchFamily="18" charset="0"/>
              </a:rPr>
              <a:t>500</a:t>
            </a:r>
            <a:r>
              <a:rPr lang="zh-CN" altLang="zh-CN" sz="1600" b="1" kern="100" dirty="0">
                <a:solidFill>
                  <a:srgbClr val="FF0000"/>
                </a:solidFill>
                <a:latin typeface="Times New Roman" panose="02020603050405020304" pitchFamily="18" charset="0"/>
                <a:cs typeface="Times New Roman" panose="02020603050405020304" pitchFamily="18" charset="0"/>
              </a:rPr>
              <a:t>℃和</a:t>
            </a:r>
            <a:r>
              <a:rPr lang="en-US" altLang="zh-CN" sz="1600" b="1" kern="100" dirty="0">
                <a:solidFill>
                  <a:srgbClr val="FF0000"/>
                </a:solidFill>
                <a:latin typeface="Times New Roman" panose="02020603050405020304" pitchFamily="18" charset="0"/>
              </a:rPr>
              <a:t>700</a:t>
            </a:r>
            <a:r>
              <a:rPr lang="zh-CN" altLang="zh-CN" sz="1600" b="1" kern="100" dirty="0">
                <a:solidFill>
                  <a:srgbClr val="FF0000"/>
                </a:solidFill>
                <a:latin typeface="Times New Roman" panose="02020603050405020304" pitchFamily="18" charset="0"/>
                <a:cs typeface="Times New Roman" panose="02020603050405020304" pitchFamily="18" charset="0"/>
              </a:rPr>
              <a:t>℃）</a:t>
            </a:r>
            <a:endParaRPr lang="zh-CN" altLang="en-US" sz="1600" b="1" dirty="0">
              <a:solidFill>
                <a:srgbClr val="FF0000"/>
              </a:solidFill>
            </a:endParaRPr>
          </a:p>
        </p:txBody>
      </p:sp>
      <p:sp>
        <p:nvSpPr>
          <p:cNvPr id="8" name="矩形 7">
            <a:extLst>
              <a:ext uri="{FF2B5EF4-FFF2-40B4-BE49-F238E27FC236}">
                <a16:creationId xmlns:a16="http://schemas.microsoft.com/office/drawing/2014/main" xmlns="" id="{636A8838-C049-4FA4-AC7A-0CB932275427}"/>
              </a:ext>
            </a:extLst>
          </p:cNvPr>
          <p:cNvSpPr/>
          <p:nvPr/>
        </p:nvSpPr>
        <p:spPr>
          <a:xfrm>
            <a:off x="33457" y="3896258"/>
            <a:ext cx="3431530" cy="338554"/>
          </a:xfrm>
          <a:prstGeom prst="rect">
            <a:avLst/>
          </a:prstGeom>
        </p:spPr>
        <p:txBody>
          <a:bodyPr wrap="square">
            <a:spAutoFit/>
          </a:bodyPr>
          <a:lstStyle/>
          <a:p>
            <a:pPr algn="ctr"/>
            <a:r>
              <a:rPr lang="zh-CN" altLang="en-US" sz="1600" b="1" kern="100" dirty="0">
                <a:solidFill>
                  <a:srgbClr val="FF0000"/>
                </a:solidFill>
                <a:latin typeface="Times New Roman" panose="02020603050405020304" pitchFamily="18" charset="0"/>
                <a:cs typeface="Times New Roman" panose="02020603050405020304" pitchFamily="18" charset="0"/>
              </a:rPr>
              <a:t>测试现场设备布局</a:t>
            </a:r>
            <a:endParaRPr lang="zh-CN" altLang="en-US" sz="1600" b="1" dirty="0">
              <a:solidFill>
                <a:srgbClr val="FF0000"/>
              </a:solidFill>
            </a:endParaRPr>
          </a:p>
        </p:txBody>
      </p:sp>
      <p:pic>
        <p:nvPicPr>
          <p:cNvPr id="10244" name="图片 5">
            <a:extLst>
              <a:ext uri="{FF2B5EF4-FFF2-40B4-BE49-F238E27FC236}">
                <a16:creationId xmlns:a16="http://schemas.microsoft.com/office/drawing/2014/main" xmlns="" id="{A7985A25-0473-4098-B7F5-0D9AD3D91F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8831" y="1163863"/>
            <a:ext cx="3125879" cy="41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xmlns="" id="{CC368D5A-3BAA-415E-866F-B26C66BDB8CC}"/>
              </a:ext>
            </a:extLst>
          </p:cNvPr>
          <p:cNvSpPr/>
          <p:nvPr/>
        </p:nvSpPr>
        <p:spPr>
          <a:xfrm>
            <a:off x="496758" y="5369901"/>
            <a:ext cx="2873375" cy="338554"/>
          </a:xfrm>
          <a:prstGeom prst="rect">
            <a:avLst/>
          </a:prstGeom>
        </p:spPr>
        <p:txBody>
          <a:bodyPr wrap="square">
            <a:spAutoFit/>
          </a:bodyPr>
          <a:lstStyle/>
          <a:p>
            <a:pPr algn="ctr"/>
            <a:r>
              <a:rPr lang="zh-CN" altLang="en-US" sz="1600" b="1" kern="100" dirty="0">
                <a:solidFill>
                  <a:srgbClr val="FF0000"/>
                </a:solidFill>
                <a:latin typeface="Times New Roman" panose="02020603050405020304" pitchFamily="18" charset="0"/>
                <a:cs typeface="Times New Roman" panose="02020603050405020304" pitchFamily="18" charset="0"/>
              </a:rPr>
              <a:t>常温条件下</a:t>
            </a:r>
            <a:r>
              <a:rPr lang="en-US" altLang="zh-CN" sz="1600" b="1" kern="100" dirty="0">
                <a:solidFill>
                  <a:srgbClr val="FF0000"/>
                </a:solidFill>
                <a:latin typeface="Times New Roman" panose="02020603050405020304" pitchFamily="18" charset="0"/>
                <a:cs typeface="Times New Roman" panose="02020603050405020304" pitchFamily="18" charset="0"/>
              </a:rPr>
              <a:t>50keV</a:t>
            </a:r>
            <a:r>
              <a:rPr lang="zh-CN" altLang="en-US" sz="1600" b="1" kern="100" dirty="0">
                <a:solidFill>
                  <a:srgbClr val="FF0000"/>
                </a:solidFill>
                <a:latin typeface="Times New Roman" panose="02020603050405020304" pitchFamily="18" charset="0"/>
                <a:cs typeface="Times New Roman" panose="02020603050405020304" pitchFamily="18" charset="0"/>
              </a:rPr>
              <a:t>成像结果</a:t>
            </a:r>
            <a:endParaRPr lang="en-US" altLang="zh-CN" sz="1600" b="1" kern="100" dirty="0">
              <a:solidFill>
                <a:srgbClr val="FF0000"/>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xmlns="" id="{1A777F7A-2C91-4A2B-ADBD-5672CAA2C69F}"/>
              </a:ext>
            </a:extLst>
          </p:cNvPr>
          <p:cNvSpPr/>
          <p:nvPr/>
        </p:nvSpPr>
        <p:spPr>
          <a:xfrm>
            <a:off x="8779190" y="5341727"/>
            <a:ext cx="2674969" cy="338554"/>
          </a:xfrm>
          <a:prstGeom prst="rect">
            <a:avLst/>
          </a:prstGeom>
        </p:spPr>
        <p:txBody>
          <a:bodyPr wrap="square">
            <a:spAutoFit/>
          </a:bodyPr>
          <a:lstStyle/>
          <a:p>
            <a:pPr algn="ctr"/>
            <a:r>
              <a:rPr lang="zh-CN" altLang="en-US" sz="1600" b="1" kern="100" dirty="0">
                <a:solidFill>
                  <a:srgbClr val="FF0000"/>
                </a:solidFill>
                <a:latin typeface="Times New Roman" panose="02020603050405020304" pitchFamily="18" charset="0"/>
                <a:cs typeface="Times New Roman" panose="02020603050405020304" pitchFamily="18" charset="0"/>
              </a:rPr>
              <a:t>温度和真空度达到验收指标</a:t>
            </a:r>
            <a:endParaRPr lang="zh-CN" altLang="en-US" sz="1600" b="1" dirty="0">
              <a:solidFill>
                <a:srgbClr val="FF0000"/>
              </a:solidFill>
            </a:endParaRPr>
          </a:p>
        </p:txBody>
      </p:sp>
      <p:sp>
        <p:nvSpPr>
          <p:cNvPr id="6" name="文本框 5">
            <a:extLst>
              <a:ext uri="{FF2B5EF4-FFF2-40B4-BE49-F238E27FC236}">
                <a16:creationId xmlns:a16="http://schemas.microsoft.com/office/drawing/2014/main" xmlns="" id="{CA2FD4D7-ED36-4C80-AD24-7058A5654928}"/>
              </a:ext>
            </a:extLst>
          </p:cNvPr>
          <p:cNvSpPr txBox="1"/>
          <p:nvPr/>
        </p:nvSpPr>
        <p:spPr>
          <a:xfrm>
            <a:off x="3663544" y="3929358"/>
            <a:ext cx="4642232" cy="2346283"/>
          </a:xfrm>
          <a:prstGeom prst="rect">
            <a:avLst/>
          </a:prstGeom>
          <a:noFill/>
          <a:ln w="38100">
            <a:solidFill>
              <a:srgbClr val="FF0000"/>
            </a:solidFill>
          </a:ln>
        </p:spPr>
        <p:txBody>
          <a:bodyPr wrap="square" rtlCol="0">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2018</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rPr>
              <a:t>29</a:t>
            </a:r>
            <a:r>
              <a:rPr lang="zh-CN" altLang="en-US" sz="2000" b="1" dirty="0">
                <a:latin typeface="微软雅黑" panose="020B0503020204020204" pitchFamily="34" charset="-122"/>
                <a:ea typeface="微软雅黑" panose="020B0503020204020204" pitchFamily="34" charset="-122"/>
              </a:rPr>
              <a:t>日来自上海应物所、北京航空航天大学、中国地质大学、北京科技大学的</a:t>
            </a:r>
            <a:r>
              <a:rPr lang="en-US" altLang="zh-CN" sz="2000" b="1" dirty="0">
                <a:latin typeface="微软雅黑" panose="020B0503020204020204" pitchFamily="34" charset="-122"/>
                <a:ea typeface="微软雅黑" panose="020B0503020204020204" pitchFamily="34" charset="-122"/>
              </a:rPr>
              <a:t>5</a:t>
            </a:r>
            <a:r>
              <a:rPr lang="zh-CN" altLang="en-US" sz="2000" b="1" dirty="0">
                <a:latin typeface="微软雅黑" panose="020B0503020204020204" pitchFamily="34" charset="-122"/>
                <a:ea typeface="微软雅黑" panose="020B0503020204020204" pitchFamily="34" charset="-122"/>
              </a:rPr>
              <a:t>位专家在</a:t>
            </a:r>
            <a:r>
              <a:rPr lang="en-US" altLang="zh-CN" sz="2000" b="1" dirty="0">
                <a:latin typeface="微软雅黑" panose="020B0503020204020204" pitchFamily="34" charset="-122"/>
                <a:ea typeface="微软雅黑" panose="020B0503020204020204" pitchFamily="34" charset="-122"/>
              </a:rPr>
              <a:t>SSRF-BL13W</a:t>
            </a:r>
            <a:r>
              <a:rPr lang="zh-CN" altLang="en-US" sz="2000" b="1" dirty="0">
                <a:latin typeface="微软雅黑" panose="020B0503020204020204" pitchFamily="34" charset="-122"/>
                <a:ea typeface="微软雅黑" panose="020B0503020204020204" pitchFamily="34" charset="-122"/>
              </a:rPr>
              <a:t>实验站对系统进行了工艺测试，测试结果表明：</a:t>
            </a:r>
            <a:r>
              <a:rPr lang="zh-CN" altLang="en-US" sz="2000" b="1" dirty="0">
                <a:solidFill>
                  <a:srgbClr val="FF0000"/>
                </a:solidFill>
                <a:latin typeface="微软雅黑" panose="020B0503020204020204" pitchFamily="34" charset="-122"/>
                <a:ea typeface="微软雅黑" panose="020B0503020204020204" pitchFamily="34" charset="-122"/>
              </a:rPr>
              <a:t>各项性能指标达到验收指标</a:t>
            </a:r>
          </a:p>
        </p:txBody>
      </p:sp>
    </p:spTree>
    <p:extLst>
      <p:ext uri="{BB962C8B-B14F-4D97-AF65-F5344CB8AC3E}">
        <p14:creationId xmlns:p14="http://schemas.microsoft.com/office/powerpoint/2010/main" val="839143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A122BF29-40D2-4373-B60D-DA2BF169FD89}"/>
              </a:ext>
            </a:extLst>
          </p:cNvPr>
          <p:cNvSpPr txBox="1">
            <a:spLocks/>
          </p:cNvSpPr>
          <p:nvPr/>
        </p:nvSpPr>
        <p:spPr>
          <a:xfrm>
            <a:off x="0" y="3"/>
            <a:ext cx="10515600" cy="6061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3200" dirty="0">
                <a:solidFill>
                  <a:srgbClr val="C00000"/>
                </a:solidFill>
                <a:latin typeface="微软雅黑" pitchFamily="34" charset="-122"/>
                <a:ea typeface="微软雅黑" pitchFamily="34" charset="-122"/>
              </a:rPr>
              <a:t>材料变形原位表征系统关键技术系统</a:t>
            </a:r>
          </a:p>
        </p:txBody>
      </p:sp>
      <p:sp>
        <p:nvSpPr>
          <p:cNvPr id="6" name="内容占位符 2">
            <a:extLst>
              <a:ext uri="{FF2B5EF4-FFF2-40B4-BE49-F238E27FC236}">
                <a16:creationId xmlns:a16="http://schemas.microsoft.com/office/drawing/2014/main" xmlns="" id="{3F80869A-C22F-427C-B4D4-2BFD33A878C7}"/>
              </a:ext>
            </a:extLst>
          </p:cNvPr>
          <p:cNvSpPr txBox="1">
            <a:spLocks/>
          </p:cNvSpPr>
          <p:nvPr/>
        </p:nvSpPr>
        <p:spPr>
          <a:xfrm>
            <a:off x="838200" y="743157"/>
            <a:ext cx="10515600" cy="4887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dirty="0">
                <a:solidFill>
                  <a:srgbClr val="002060"/>
                </a:solidFill>
                <a:latin typeface="微软雅黑" pitchFamily="34" charset="-122"/>
                <a:ea typeface="微软雅黑" pitchFamily="34" charset="-122"/>
              </a:rPr>
              <a:t>2018</a:t>
            </a:r>
            <a:r>
              <a:rPr lang="zh-CN" altLang="en-US" dirty="0">
                <a:solidFill>
                  <a:srgbClr val="002060"/>
                </a:solidFill>
                <a:latin typeface="微软雅黑" pitchFamily="34" charset="-122"/>
                <a:ea typeface="微软雅黑" pitchFamily="34" charset="-122"/>
              </a:rPr>
              <a:t>年</a:t>
            </a:r>
            <a:r>
              <a:rPr lang="en-US" altLang="zh-CN" dirty="0">
                <a:solidFill>
                  <a:srgbClr val="002060"/>
                </a:solidFill>
                <a:latin typeface="微软雅黑" pitchFamily="34" charset="-122"/>
                <a:ea typeface="微软雅黑" pitchFamily="34" charset="-122"/>
              </a:rPr>
              <a:t>3</a:t>
            </a:r>
            <a:r>
              <a:rPr lang="zh-CN" altLang="en-US" dirty="0">
                <a:solidFill>
                  <a:srgbClr val="002060"/>
                </a:solidFill>
                <a:latin typeface="微软雅黑" pitchFamily="34" charset="-122"/>
                <a:ea typeface="微软雅黑" pitchFamily="34" charset="-122"/>
              </a:rPr>
              <a:t>月</a:t>
            </a:r>
            <a:r>
              <a:rPr lang="en-US" altLang="zh-CN" dirty="0">
                <a:solidFill>
                  <a:srgbClr val="002060"/>
                </a:solidFill>
                <a:latin typeface="微软雅黑" pitchFamily="34" charset="-122"/>
                <a:ea typeface="微软雅黑" pitchFamily="34" charset="-122"/>
              </a:rPr>
              <a:t>29</a:t>
            </a:r>
            <a:r>
              <a:rPr lang="zh-CN" altLang="en-US" dirty="0">
                <a:solidFill>
                  <a:srgbClr val="002060"/>
                </a:solidFill>
                <a:latin typeface="微软雅黑" pitchFamily="34" charset="-122"/>
                <a:ea typeface="微软雅黑" pitchFamily="34" charset="-122"/>
              </a:rPr>
              <a:t>日在上海光源</a:t>
            </a:r>
            <a:r>
              <a:rPr lang="en-US" altLang="zh-CN" dirty="0">
                <a:solidFill>
                  <a:srgbClr val="002060"/>
                </a:solidFill>
                <a:latin typeface="微软雅黑" pitchFamily="34" charset="-122"/>
                <a:ea typeface="微软雅黑" pitchFamily="34" charset="-122"/>
              </a:rPr>
              <a:t>BL09B</a:t>
            </a:r>
            <a:r>
              <a:rPr lang="zh-CN" altLang="en-US" dirty="0">
                <a:solidFill>
                  <a:srgbClr val="002060"/>
                </a:solidFill>
                <a:latin typeface="微软雅黑" pitchFamily="34" charset="-122"/>
                <a:ea typeface="微软雅黑" pitchFamily="34" charset="-122"/>
              </a:rPr>
              <a:t>完成了工艺测试</a:t>
            </a:r>
          </a:p>
        </p:txBody>
      </p:sp>
      <p:pic>
        <p:nvPicPr>
          <p:cNvPr id="7" name="图片 6">
            <a:extLst>
              <a:ext uri="{FF2B5EF4-FFF2-40B4-BE49-F238E27FC236}">
                <a16:creationId xmlns:a16="http://schemas.microsoft.com/office/drawing/2014/main" xmlns="" id="{483146DB-142A-47A1-8E88-AB5DA2F6755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64789" y="1252056"/>
            <a:ext cx="3600400" cy="2736304"/>
          </a:xfrm>
          <a:prstGeom prst="rect">
            <a:avLst/>
          </a:prstGeom>
        </p:spPr>
      </p:pic>
      <p:pic>
        <p:nvPicPr>
          <p:cNvPr id="8" name="图片 7">
            <a:extLst>
              <a:ext uri="{FF2B5EF4-FFF2-40B4-BE49-F238E27FC236}">
                <a16:creationId xmlns:a16="http://schemas.microsoft.com/office/drawing/2014/main" xmlns="" id="{CD88D3C0-C113-460D-89D7-666B62D82B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68" t="36681" b="35592"/>
          <a:stretch/>
        </p:blipFill>
        <p:spPr bwMode="auto">
          <a:xfrm>
            <a:off x="8719128" y="1187292"/>
            <a:ext cx="3149316" cy="1775083"/>
          </a:xfrm>
          <a:prstGeom prst="rect">
            <a:avLst/>
          </a:prstGeom>
          <a:ln>
            <a:noFill/>
          </a:ln>
          <a:extLst>
            <a:ext uri="{53640926-AAD7-44D8-BBD7-CCE9431645EC}">
              <a14:shadowObscured xmlns:a14="http://schemas.microsoft.com/office/drawing/2010/main"/>
            </a:ext>
          </a:extLst>
        </p:spPr>
      </p:pic>
      <p:pic>
        <p:nvPicPr>
          <p:cNvPr id="9" name="图片 8">
            <a:extLst>
              <a:ext uri="{FF2B5EF4-FFF2-40B4-BE49-F238E27FC236}">
                <a16:creationId xmlns:a16="http://schemas.microsoft.com/office/drawing/2014/main" xmlns="" id="{89926DC6-A25D-49F6-ADE8-332B7B57E7C2}"/>
              </a:ext>
            </a:extLst>
          </p:cNvPr>
          <p:cNvPicPr/>
          <p:nvPr/>
        </p:nvPicPr>
        <p:blipFill rotWithShape="1">
          <a:blip r:embed="rId4" cstate="print">
            <a:extLst>
              <a:ext uri="{28A0092B-C50C-407E-A947-70E740481C1C}">
                <a14:useLocalDpi xmlns:a14="http://schemas.microsoft.com/office/drawing/2010/main" val="0"/>
              </a:ext>
            </a:extLst>
          </a:blip>
          <a:srcRect l="3335" t="18937" r="4223" b="28113"/>
          <a:stretch/>
        </p:blipFill>
        <p:spPr bwMode="auto">
          <a:xfrm>
            <a:off x="8670171" y="3046724"/>
            <a:ext cx="3198273" cy="1775084"/>
          </a:xfrm>
          <a:prstGeom prst="rect">
            <a:avLst/>
          </a:prstGeom>
          <a:ln>
            <a:noFill/>
          </a:ln>
          <a:extLst>
            <a:ext uri="{53640926-AAD7-44D8-BBD7-CCE9431645EC}">
              <a14:shadowObscured xmlns:a14="http://schemas.microsoft.com/office/drawing/2010/main"/>
            </a:ext>
          </a:extLst>
        </p:spPr>
      </p:pic>
      <p:sp>
        <p:nvSpPr>
          <p:cNvPr id="28" name="文本框 27">
            <a:extLst>
              <a:ext uri="{FF2B5EF4-FFF2-40B4-BE49-F238E27FC236}">
                <a16:creationId xmlns:a16="http://schemas.microsoft.com/office/drawing/2014/main" xmlns="" id="{C4A2BF19-5C80-4A93-9872-14A04AC6B968}"/>
              </a:ext>
            </a:extLst>
          </p:cNvPr>
          <p:cNvSpPr txBox="1"/>
          <p:nvPr/>
        </p:nvSpPr>
        <p:spPr>
          <a:xfrm>
            <a:off x="3980610" y="4357810"/>
            <a:ext cx="4642232" cy="1907702"/>
          </a:xfrm>
          <a:prstGeom prst="rect">
            <a:avLst/>
          </a:prstGeom>
          <a:noFill/>
          <a:ln w="38100">
            <a:solidFill>
              <a:srgbClr val="FF0000"/>
            </a:solidFill>
          </a:ln>
        </p:spPr>
        <p:txBody>
          <a:bodyPr wrap="square" rtlCol="0">
            <a:spAutoFit/>
          </a:bodyPr>
          <a:lstStyle/>
          <a:p>
            <a:pPr>
              <a:lnSpc>
                <a:spcPct val="120000"/>
              </a:lnSpc>
            </a:pPr>
            <a:r>
              <a:rPr lang="en-US" altLang="zh-CN" sz="2000" dirty="0">
                <a:solidFill>
                  <a:srgbClr val="002060"/>
                </a:solidFill>
                <a:latin typeface="微软雅黑" pitchFamily="34" charset="-122"/>
                <a:ea typeface="微软雅黑" pitchFamily="34" charset="-122"/>
              </a:rPr>
              <a:t>2018</a:t>
            </a:r>
            <a:r>
              <a:rPr lang="zh-CN" altLang="en-US" sz="2000" dirty="0">
                <a:solidFill>
                  <a:srgbClr val="002060"/>
                </a:solidFill>
                <a:latin typeface="微软雅黑" pitchFamily="34" charset="-122"/>
                <a:ea typeface="微软雅黑" pitchFamily="34" charset="-122"/>
              </a:rPr>
              <a:t>年</a:t>
            </a:r>
            <a:r>
              <a:rPr lang="en-US" altLang="zh-CN" sz="2000" dirty="0">
                <a:solidFill>
                  <a:srgbClr val="002060"/>
                </a:solidFill>
                <a:latin typeface="微软雅黑" pitchFamily="34" charset="-122"/>
                <a:ea typeface="微软雅黑" pitchFamily="34" charset="-122"/>
              </a:rPr>
              <a:t>3</a:t>
            </a:r>
            <a:r>
              <a:rPr lang="zh-CN" altLang="en-US" sz="2000" dirty="0">
                <a:solidFill>
                  <a:srgbClr val="002060"/>
                </a:solidFill>
                <a:latin typeface="微软雅黑" pitchFamily="34" charset="-122"/>
                <a:ea typeface="微软雅黑" pitchFamily="34" charset="-122"/>
              </a:rPr>
              <a:t>月</a:t>
            </a:r>
            <a:r>
              <a:rPr lang="en-US" altLang="zh-CN" sz="2000" dirty="0">
                <a:solidFill>
                  <a:srgbClr val="002060"/>
                </a:solidFill>
                <a:latin typeface="微软雅黑" pitchFamily="34" charset="-122"/>
                <a:ea typeface="微软雅黑" pitchFamily="34" charset="-122"/>
              </a:rPr>
              <a:t>29</a:t>
            </a:r>
            <a:r>
              <a:rPr lang="zh-CN" altLang="en-US" sz="2000" dirty="0">
                <a:solidFill>
                  <a:srgbClr val="002060"/>
                </a:solidFill>
                <a:latin typeface="微软雅黑" pitchFamily="34" charset="-122"/>
                <a:ea typeface="微软雅黑" pitchFamily="34" charset="-122"/>
              </a:rPr>
              <a:t>日来自上海应物所、北京航空航天大学、中国地质大学、北京科技大学的</a:t>
            </a:r>
            <a:r>
              <a:rPr lang="en-US" altLang="zh-CN" sz="2000" dirty="0">
                <a:solidFill>
                  <a:srgbClr val="002060"/>
                </a:solidFill>
                <a:latin typeface="微软雅黑" pitchFamily="34" charset="-122"/>
                <a:ea typeface="微软雅黑" pitchFamily="34" charset="-122"/>
              </a:rPr>
              <a:t>5</a:t>
            </a:r>
            <a:r>
              <a:rPr lang="zh-CN" altLang="en-US" sz="2000" dirty="0">
                <a:solidFill>
                  <a:srgbClr val="002060"/>
                </a:solidFill>
                <a:latin typeface="微软雅黑" pitchFamily="34" charset="-122"/>
                <a:ea typeface="微软雅黑" pitchFamily="34" charset="-122"/>
              </a:rPr>
              <a:t>位专家在</a:t>
            </a:r>
            <a:r>
              <a:rPr lang="en-US" altLang="zh-CN" sz="2000" dirty="0">
                <a:solidFill>
                  <a:srgbClr val="002060"/>
                </a:solidFill>
                <a:latin typeface="微软雅黑" pitchFamily="34" charset="-122"/>
                <a:ea typeface="微软雅黑" pitchFamily="34" charset="-122"/>
              </a:rPr>
              <a:t>SSRF-BL09B</a:t>
            </a:r>
            <a:r>
              <a:rPr lang="zh-CN" altLang="en-US" sz="2000" dirty="0">
                <a:solidFill>
                  <a:srgbClr val="002060"/>
                </a:solidFill>
                <a:latin typeface="微软雅黑" pitchFamily="34" charset="-122"/>
                <a:ea typeface="微软雅黑" pitchFamily="34" charset="-122"/>
              </a:rPr>
              <a:t>实验站对系统进行了工艺测试，测试结果表明：各项性能达到验收指标。</a:t>
            </a:r>
          </a:p>
        </p:txBody>
      </p:sp>
      <p:grpSp>
        <p:nvGrpSpPr>
          <p:cNvPr id="2" name="组合 28">
            <a:extLst>
              <a:ext uri="{FF2B5EF4-FFF2-40B4-BE49-F238E27FC236}">
                <a16:creationId xmlns:a16="http://schemas.microsoft.com/office/drawing/2014/main" xmlns="" id="{72DFDCEF-426A-448B-B5D6-7D8F5BC1EF54}"/>
              </a:ext>
            </a:extLst>
          </p:cNvPr>
          <p:cNvGrpSpPr/>
          <p:nvPr/>
        </p:nvGrpSpPr>
        <p:grpSpPr>
          <a:xfrm>
            <a:off x="399480" y="4415499"/>
            <a:ext cx="3313550" cy="1103432"/>
            <a:chOff x="0" y="0"/>
            <a:chExt cx="4831715" cy="1662430"/>
          </a:xfrm>
        </p:grpSpPr>
        <p:pic>
          <p:nvPicPr>
            <p:cNvPr id="30" name="图片 29">
              <a:extLst>
                <a:ext uri="{FF2B5EF4-FFF2-40B4-BE49-F238E27FC236}">
                  <a16:creationId xmlns:a16="http://schemas.microsoft.com/office/drawing/2014/main" xmlns="" id="{B6C1EC82-ABFE-45E0-83BB-FE057018B3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923" t="25609" r="26479" b="52898"/>
            <a:stretch/>
          </p:blipFill>
          <p:spPr bwMode="auto">
            <a:xfrm>
              <a:off x="0" y="0"/>
              <a:ext cx="2407920" cy="1659890"/>
            </a:xfrm>
            <a:prstGeom prst="rect">
              <a:avLst/>
            </a:prstGeom>
            <a:ln>
              <a:noFill/>
            </a:ln>
            <a:extLst>
              <a:ext uri="{53640926-AAD7-44D8-BBD7-CCE9431645EC}">
                <a14:shadowObscured xmlns:a14="http://schemas.microsoft.com/office/drawing/2010/main"/>
              </a:ext>
            </a:extLst>
          </p:spPr>
        </p:pic>
        <p:pic>
          <p:nvPicPr>
            <p:cNvPr id="31" name="图片 30">
              <a:extLst>
                <a:ext uri="{FF2B5EF4-FFF2-40B4-BE49-F238E27FC236}">
                  <a16:creationId xmlns:a16="http://schemas.microsoft.com/office/drawing/2014/main" xmlns="" id="{CC72EAD7-AF50-49BD-96AD-22FDCC27BD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923" t="50408" r="26479" b="27642"/>
            <a:stretch/>
          </p:blipFill>
          <p:spPr bwMode="auto">
            <a:xfrm>
              <a:off x="2468880" y="0"/>
              <a:ext cx="2362835" cy="1662430"/>
            </a:xfrm>
            <a:prstGeom prst="rect">
              <a:avLst/>
            </a:prstGeom>
            <a:ln>
              <a:noFill/>
            </a:ln>
            <a:extLst>
              <a:ext uri="{53640926-AAD7-44D8-BBD7-CCE9431645EC}">
                <a14:shadowObscured xmlns:a14="http://schemas.microsoft.com/office/drawing/2010/main"/>
              </a:ext>
            </a:extLst>
          </p:spPr>
        </p:pic>
      </p:grpSp>
      <p:sp>
        <p:nvSpPr>
          <p:cNvPr id="32" name="矩形 31">
            <a:extLst>
              <a:ext uri="{FF2B5EF4-FFF2-40B4-BE49-F238E27FC236}">
                <a16:creationId xmlns:a16="http://schemas.microsoft.com/office/drawing/2014/main" xmlns="" id="{3A6A7CFF-A2E3-437C-B94D-C74405FD1630}"/>
              </a:ext>
            </a:extLst>
          </p:cNvPr>
          <p:cNvSpPr/>
          <p:nvPr/>
        </p:nvSpPr>
        <p:spPr>
          <a:xfrm>
            <a:off x="8956301" y="4953279"/>
            <a:ext cx="2674969" cy="338554"/>
          </a:xfrm>
          <a:prstGeom prst="rect">
            <a:avLst/>
          </a:prstGeom>
        </p:spPr>
        <p:txBody>
          <a:bodyPr wrap="square">
            <a:spAutoFit/>
          </a:bodyPr>
          <a:lstStyle/>
          <a:p>
            <a:pPr algn="ctr"/>
            <a:r>
              <a:rPr lang="zh-CN" altLang="en-US" sz="1600" b="1" kern="100" dirty="0">
                <a:solidFill>
                  <a:srgbClr val="FF0000"/>
                </a:solidFill>
                <a:latin typeface="微软雅黑" pitchFamily="34" charset="-122"/>
                <a:ea typeface="微软雅黑" pitchFamily="34" charset="-122"/>
                <a:cs typeface="Times New Roman" panose="02020603050405020304" pitchFamily="18" charset="0"/>
              </a:rPr>
              <a:t>温度和加载力达到验收指标</a:t>
            </a:r>
            <a:endParaRPr lang="zh-CN" altLang="en-US" sz="1600" b="1" dirty="0">
              <a:solidFill>
                <a:srgbClr val="FF0000"/>
              </a:solidFill>
              <a:latin typeface="微软雅黑" pitchFamily="34" charset="-122"/>
              <a:ea typeface="微软雅黑" pitchFamily="34" charset="-122"/>
            </a:endParaRPr>
          </a:p>
        </p:txBody>
      </p:sp>
      <p:sp>
        <p:nvSpPr>
          <p:cNvPr id="33" name="矩形 32">
            <a:extLst>
              <a:ext uri="{FF2B5EF4-FFF2-40B4-BE49-F238E27FC236}">
                <a16:creationId xmlns:a16="http://schemas.microsoft.com/office/drawing/2014/main" xmlns="" id="{17CED91E-5CAF-4546-ADD6-F50FAB2523EE}"/>
              </a:ext>
            </a:extLst>
          </p:cNvPr>
          <p:cNvSpPr/>
          <p:nvPr/>
        </p:nvSpPr>
        <p:spPr>
          <a:xfrm>
            <a:off x="293345" y="3995411"/>
            <a:ext cx="3431530" cy="338554"/>
          </a:xfrm>
          <a:prstGeom prst="rect">
            <a:avLst/>
          </a:prstGeom>
        </p:spPr>
        <p:txBody>
          <a:bodyPr wrap="square">
            <a:spAutoFit/>
          </a:bodyPr>
          <a:lstStyle/>
          <a:p>
            <a:pPr algn="ctr"/>
            <a:r>
              <a:rPr lang="zh-CN" altLang="en-US" sz="1600" b="1" kern="100" dirty="0">
                <a:solidFill>
                  <a:srgbClr val="FF0000"/>
                </a:solidFill>
                <a:latin typeface="微软雅黑" pitchFamily="34" charset="-122"/>
                <a:ea typeface="微软雅黑" pitchFamily="34" charset="-122"/>
                <a:cs typeface="Times New Roman" panose="02020603050405020304" pitchFamily="18" charset="0"/>
              </a:rPr>
              <a:t>测试现场设备布局</a:t>
            </a:r>
            <a:endParaRPr lang="zh-CN" altLang="en-US" sz="1600" b="1" dirty="0">
              <a:solidFill>
                <a:srgbClr val="FF0000"/>
              </a:solidFill>
              <a:latin typeface="微软雅黑" pitchFamily="34" charset="-122"/>
              <a:ea typeface="微软雅黑" pitchFamily="34" charset="-122"/>
            </a:endParaRPr>
          </a:p>
        </p:txBody>
      </p:sp>
      <p:sp>
        <p:nvSpPr>
          <p:cNvPr id="34" name="矩形 33">
            <a:extLst>
              <a:ext uri="{FF2B5EF4-FFF2-40B4-BE49-F238E27FC236}">
                <a16:creationId xmlns:a16="http://schemas.microsoft.com/office/drawing/2014/main" xmlns="" id="{05FDE78D-3179-48CA-883C-E13C4F8F8019}"/>
              </a:ext>
            </a:extLst>
          </p:cNvPr>
          <p:cNvSpPr/>
          <p:nvPr/>
        </p:nvSpPr>
        <p:spPr>
          <a:xfrm>
            <a:off x="628301" y="5598779"/>
            <a:ext cx="2873375" cy="338554"/>
          </a:xfrm>
          <a:prstGeom prst="rect">
            <a:avLst/>
          </a:prstGeom>
        </p:spPr>
        <p:txBody>
          <a:bodyPr wrap="square">
            <a:spAutoFit/>
          </a:bodyPr>
          <a:lstStyle/>
          <a:p>
            <a:pPr algn="ctr"/>
            <a:r>
              <a:rPr lang="zh-CN" altLang="en-US" sz="1600" b="1" kern="100" dirty="0">
                <a:solidFill>
                  <a:srgbClr val="FF0000"/>
                </a:solidFill>
                <a:latin typeface="微软雅黑" pitchFamily="34" charset="-122"/>
                <a:ea typeface="微软雅黑" pitchFamily="34" charset="-122"/>
                <a:cs typeface="Times New Roman" panose="02020603050405020304" pitchFamily="18" charset="0"/>
              </a:rPr>
              <a:t>样品位置确认</a:t>
            </a:r>
            <a:endParaRPr lang="en-US" altLang="zh-CN" sz="1600" b="1" kern="100" dirty="0">
              <a:solidFill>
                <a:srgbClr val="FF0000"/>
              </a:solidFill>
              <a:latin typeface="微软雅黑" pitchFamily="34" charset="-122"/>
              <a:ea typeface="微软雅黑" pitchFamily="34" charset="-122"/>
              <a:cs typeface="Times New Roman" panose="02020603050405020304" pitchFamily="18" charset="0"/>
            </a:endParaRPr>
          </a:p>
        </p:txBody>
      </p:sp>
      <p:grpSp>
        <p:nvGrpSpPr>
          <p:cNvPr id="3" name="Group 2">
            <a:extLst>
              <a:ext uri="{FF2B5EF4-FFF2-40B4-BE49-F238E27FC236}">
                <a16:creationId xmlns:a16="http://schemas.microsoft.com/office/drawing/2014/main" xmlns="" id="{AA1B0706-3942-4E51-A2AD-F924D296E799}"/>
              </a:ext>
            </a:extLst>
          </p:cNvPr>
          <p:cNvGrpSpPr>
            <a:grpSpLocks/>
          </p:cNvGrpSpPr>
          <p:nvPr/>
        </p:nvGrpSpPr>
        <p:grpSpPr bwMode="auto">
          <a:xfrm>
            <a:off x="4006300" y="1187292"/>
            <a:ext cx="4320513" cy="2558189"/>
            <a:chOff x="1832" y="7390"/>
            <a:chExt cx="7985" cy="4903"/>
          </a:xfrm>
        </p:grpSpPr>
        <p:pic>
          <p:nvPicPr>
            <p:cNvPr id="1027" name="图片 3">
              <a:extLst>
                <a:ext uri="{FF2B5EF4-FFF2-40B4-BE49-F238E27FC236}">
                  <a16:creationId xmlns:a16="http://schemas.microsoft.com/office/drawing/2014/main" xmlns="" id="{FD20BE7D-16A7-4CA6-AA91-B13359B1F7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575" t="5669" r="64705" b="19948"/>
            <a:stretch>
              <a:fillRect/>
            </a:stretch>
          </p:blipFill>
          <p:spPr bwMode="auto">
            <a:xfrm>
              <a:off x="1832" y="7390"/>
              <a:ext cx="3940" cy="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图片 1">
              <a:extLst>
                <a:ext uri="{FF2B5EF4-FFF2-40B4-BE49-F238E27FC236}">
                  <a16:creationId xmlns:a16="http://schemas.microsoft.com/office/drawing/2014/main" xmlns="" id="{64463F11-CEC6-41AC-B196-6F6305B832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44" t="6685" r="64586" b="19388"/>
            <a:stretch>
              <a:fillRect/>
            </a:stretch>
          </p:blipFill>
          <p:spPr bwMode="auto">
            <a:xfrm>
              <a:off x="5895" y="7511"/>
              <a:ext cx="3922" cy="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2">
              <a:extLst>
                <a:ext uri="{FF2B5EF4-FFF2-40B4-BE49-F238E27FC236}">
                  <a16:creationId xmlns:a16="http://schemas.microsoft.com/office/drawing/2014/main" xmlns="" id="{F70E4FFA-B985-4F77-AB94-5B0C16BF15ED}"/>
                </a:ext>
              </a:extLst>
            </p:cNvPr>
            <p:cNvSpPr txBox="1">
              <a:spLocks noChangeArrowheads="1"/>
            </p:cNvSpPr>
            <p:nvPr/>
          </p:nvSpPr>
          <p:spPr bwMode="auto">
            <a:xfrm>
              <a:off x="4172" y="7877"/>
              <a:ext cx="1291" cy="5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775"/>
                </a:spcAft>
                <a:buClrTx/>
                <a:buSzTx/>
                <a:buFontTx/>
                <a:buNone/>
                <a:tabLst/>
              </a:pPr>
              <a:r>
                <a:rPr kumimoji="0" lang="zh-CN" altLang="en-US" sz="1000" b="0" i="0" u="none" strike="noStrike" cap="none" normalizeH="0" baseline="0" dirty="0">
                  <a:ln>
                    <a:noFill/>
                  </a:ln>
                  <a:solidFill>
                    <a:schemeClr val="tx1"/>
                  </a:solidFill>
                  <a:effectLst/>
                  <a:latin typeface="微软雅黑" pitchFamily="34" charset="-122"/>
                  <a:ea typeface="微软雅黑" pitchFamily="34" charset="-122"/>
                </a:rPr>
                <a:t>室温</a:t>
              </a:r>
              <a:r>
                <a:rPr kumimoji="0" lang="en-US" altLang="zh-CN" sz="1000" b="0" i="0" u="none" strike="noStrike" cap="none" normalizeH="0" baseline="0" dirty="0">
                  <a:ln>
                    <a:noFill/>
                  </a:ln>
                  <a:solidFill>
                    <a:schemeClr val="tx1"/>
                  </a:solidFill>
                  <a:effectLst/>
                  <a:latin typeface="微软雅黑" pitchFamily="34" charset="-122"/>
                  <a:ea typeface="微软雅黑" pitchFamily="34" charset="-122"/>
                </a:rPr>
                <a:t>5%</a:t>
              </a:r>
              <a:endParaRPr kumimoji="0" lang="zh-CN" altLang="zh-CN" sz="1800" b="0" i="0" u="none" strike="noStrike" cap="none" normalizeH="0" baseline="0" dirty="0">
                <a:ln>
                  <a:noFill/>
                </a:ln>
                <a:solidFill>
                  <a:schemeClr val="tx1"/>
                </a:solidFill>
                <a:effectLst/>
                <a:latin typeface="微软雅黑" pitchFamily="34" charset="-122"/>
                <a:ea typeface="微软雅黑" pitchFamily="34" charset="-122"/>
              </a:endParaRPr>
            </a:p>
          </p:txBody>
        </p:sp>
        <p:sp>
          <p:nvSpPr>
            <p:cNvPr id="37" name="文本框 2">
              <a:extLst>
                <a:ext uri="{FF2B5EF4-FFF2-40B4-BE49-F238E27FC236}">
                  <a16:creationId xmlns:a16="http://schemas.microsoft.com/office/drawing/2014/main" xmlns="" id="{A320242F-96F5-4D16-9952-CD8FD86891BF}"/>
                </a:ext>
              </a:extLst>
            </p:cNvPr>
            <p:cNvSpPr txBox="1">
              <a:spLocks noChangeArrowheads="1"/>
            </p:cNvSpPr>
            <p:nvPr/>
          </p:nvSpPr>
          <p:spPr bwMode="auto">
            <a:xfrm>
              <a:off x="8265" y="7890"/>
              <a:ext cx="1272" cy="50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775"/>
                </a:spcAft>
                <a:buClrTx/>
                <a:buSzTx/>
                <a:buFontTx/>
                <a:buNone/>
                <a:tabLst/>
              </a:pPr>
              <a:r>
                <a:rPr kumimoji="0" lang="en-US" altLang="zh-CN" sz="900" b="0" i="0" u="none" strike="noStrike" cap="none" normalizeH="0" baseline="0" dirty="0">
                  <a:ln>
                    <a:noFill/>
                  </a:ln>
                  <a:solidFill>
                    <a:schemeClr val="tx1"/>
                  </a:solidFill>
                  <a:effectLst/>
                  <a:latin typeface="微软雅黑" pitchFamily="34" charset="-122"/>
                  <a:ea typeface="微软雅黑" pitchFamily="34" charset="-122"/>
                </a:rPr>
                <a:t>300ºC10%</a:t>
              </a:r>
              <a:endParaRPr kumimoji="0" lang="zh-CN" altLang="zh-CN" sz="1600" b="0" i="0" u="none" strike="noStrike" cap="none" normalizeH="0" baseline="0" dirty="0">
                <a:ln>
                  <a:noFill/>
                </a:ln>
                <a:solidFill>
                  <a:schemeClr val="tx1"/>
                </a:solidFill>
                <a:effectLst/>
                <a:latin typeface="微软雅黑" pitchFamily="34" charset="-122"/>
                <a:ea typeface="微软雅黑" pitchFamily="34" charset="-122"/>
              </a:endParaRPr>
            </a:p>
          </p:txBody>
        </p:sp>
      </p:grpSp>
      <p:sp>
        <p:nvSpPr>
          <p:cNvPr id="40" name="矩形 39">
            <a:extLst>
              <a:ext uri="{FF2B5EF4-FFF2-40B4-BE49-F238E27FC236}">
                <a16:creationId xmlns:a16="http://schemas.microsoft.com/office/drawing/2014/main" xmlns="" id="{7D08920A-4289-4CD0-92B2-10BBDECBD925}"/>
              </a:ext>
            </a:extLst>
          </p:cNvPr>
          <p:cNvSpPr/>
          <p:nvPr/>
        </p:nvSpPr>
        <p:spPr>
          <a:xfrm>
            <a:off x="3253581" y="3677971"/>
            <a:ext cx="5684837" cy="584775"/>
          </a:xfrm>
          <a:prstGeom prst="rect">
            <a:avLst/>
          </a:prstGeom>
        </p:spPr>
        <p:txBody>
          <a:bodyPr wrap="square">
            <a:spAutoFit/>
          </a:bodyPr>
          <a:lstStyle/>
          <a:p>
            <a:pPr algn="ctr"/>
            <a:r>
              <a:rPr lang="zh-CN" altLang="en-US" sz="1600" kern="100" dirty="0">
                <a:solidFill>
                  <a:srgbClr val="FF0000"/>
                </a:solidFill>
                <a:latin typeface="微软雅黑" pitchFamily="34" charset="-122"/>
                <a:ea typeface="微软雅黑" pitchFamily="34" charset="-122"/>
                <a:cs typeface="Times New Roman" panose="02020603050405020304" pitchFamily="18" charset="0"/>
              </a:rPr>
              <a:t>不同温度以及压下量</a:t>
            </a:r>
            <a:r>
              <a:rPr lang="zh-CN" altLang="zh-CN" sz="1600" kern="100" dirty="0">
                <a:solidFill>
                  <a:srgbClr val="FF0000"/>
                </a:solidFill>
                <a:latin typeface="微软雅黑" pitchFamily="34" charset="-122"/>
                <a:ea typeface="微软雅黑" pitchFamily="34" charset="-122"/>
                <a:cs typeface="Times New Roman" panose="02020603050405020304" pitchFamily="18" charset="0"/>
              </a:rPr>
              <a:t>下的衍射实验图谱</a:t>
            </a:r>
            <a:endParaRPr lang="en-US" altLang="zh-CN" sz="1600" kern="100" dirty="0">
              <a:solidFill>
                <a:srgbClr val="FF0000"/>
              </a:solidFill>
              <a:latin typeface="微软雅黑" pitchFamily="34" charset="-122"/>
              <a:ea typeface="微软雅黑" pitchFamily="34" charset="-122"/>
              <a:cs typeface="Times New Roman" panose="02020603050405020304" pitchFamily="18" charset="0"/>
            </a:endParaRPr>
          </a:p>
          <a:p>
            <a:pPr algn="ctr"/>
            <a:r>
              <a:rPr lang="zh-CN" altLang="zh-CN" sz="1600" kern="100" dirty="0">
                <a:solidFill>
                  <a:srgbClr val="FF0000"/>
                </a:solidFill>
                <a:latin typeface="微软雅黑" pitchFamily="34" charset="-122"/>
                <a:ea typeface="微软雅黑" pitchFamily="34" charset="-122"/>
                <a:cs typeface="Times New Roman" panose="02020603050405020304" pitchFamily="18" charset="0"/>
              </a:rPr>
              <a:t>（从左至右分别为</a:t>
            </a:r>
            <a:r>
              <a:rPr lang="zh-CN" altLang="en-US" sz="1600" kern="100" dirty="0">
                <a:solidFill>
                  <a:srgbClr val="FF0000"/>
                </a:solidFill>
                <a:latin typeface="微软雅黑" pitchFamily="34" charset="-122"/>
                <a:ea typeface="微软雅黑" pitchFamily="34" charset="-122"/>
                <a:cs typeface="Times New Roman" panose="02020603050405020304" pitchFamily="18" charset="0"/>
              </a:rPr>
              <a:t>室温条件压下</a:t>
            </a:r>
            <a:r>
              <a:rPr lang="en-US" altLang="zh-CN" sz="1600" kern="100" dirty="0">
                <a:solidFill>
                  <a:srgbClr val="FF0000"/>
                </a:solidFill>
                <a:latin typeface="微软雅黑" pitchFamily="34" charset="-122"/>
                <a:ea typeface="微软雅黑" pitchFamily="34" charset="-122"/>
                <a:cs typeface="Times New Roman" panose="02020603050405020304" pitchFamily="18" charset="0"/>
              </a:rPr>
              <a:t>5% </a:t>
            </a:r>
            <a:r>
              <a:rPr lang="zh-CN" altLang="zh-CN" sz="1600" kern="100" dirty="0">
                <a:solidFill>
                  <a:srgbClr val="FF0000"/>
                </a:solidFill>
                <a:latin typeface="微软雅黑" pitchFamily="34" charset="-122"/>
                <a:ea typeface="微软雅黑" pitchFamily="34" charset="-122"/>
                <a:cs typeface="Times New Roman" panose="02020603050405020304" pitchFamily="18" charset="0"/>
              </a:rPr>
              <a:t>和</a:t>
            </a:r>
            <a:r>
              <a:rPr lang="en-US" altLang="zh-CN" sz="1600" kern="100" dirty="0">
                <a:solidFill>
                  <a:srgbClr val="FF0000"/>
                </a:solidFill>
                <a:latin typeface="微软雅黑" pitchFamily="34" charset="-122"/>
                <a:ea typeface="微软雅黑" pitchFamily="34" charset="-122"/>
                <a:cs typeface="Times New Roman" panose="02020603050405020304" pitchFamily="18" charset="0"/>
              </a:rPr>
              <a:t>3</a:t>
            </a:r>
            <a:r>
              <a:rPr lang="en-US" altLang="zh-CN" sz="1600" kern="100" dirty="0">
                <a:solidFill>
                  <a:srgbClr val="FF0000"/>
                </a:solidFill>
                <a:latin typeface="微软雅黑" pitchFamily="34" charset="-122"/>
                <a:ea typeface="微软雅黑" pitchFamily="34" charset="-122"/>
              </a:rPr>
              <a:t>00</a:t>
            </a:r>
            <a:r>
              <a:rPr lang="zh-CN" altLang="zh-CN" sz="1600" kern="100" dirty="0">
                <a:solidFill>
                  <a:srgbClr val="FF0000"/>
                </a:solidFill>
                <a:latin typeface="微软雅黑" pitchFamily="34" charset="-122"/>
                <a:ea typeface="微软雅黑" pitchFamily="34" charset="-122"/>
                <a:cs typeface="Times New Roman" panose="02020603050405020304" pitchFamily="18" charset="0"/>
              </a:rPr>
              <a:t>℃</a:t>
            </a:r>
            <a:r>
              <a:rPr lang="zh-CN" altLang="en-US" sz="1600" kern="100" dirty="0">
                <a:solidFill>
                  <a:srgbClr val="FF0000"/>
                </a:solidFill>
                <a:latin typeface="微软雅黑" pitchFamily="34" charset="-122"/>
                <a:ea typeface="微软雅黑" pitchFamily="34" charset="-122"/>
                <a:cs typeface="Times New Roman" panose="02020603050405020304" pitchFamily="18" charset="0"/>
              </a:rPr>
              <a:t>压下</a:t>
            </a:r>
            <a:r>
              <a:rPr lang="en-US" altLang="zh-CN" sz="1600" kern="100" dirty="0">
                <a:solidFill>
                  <a:srgbClr val="FF0000"/>
                </a:solidFill>
                <a:latin typeface="微软雅黑" pitchFamily="34" charset="-122"/>
                <a:ea typeface="微软雅黑" pitchFamily="34" charset="-122"/>
                <a:cs typeface="Times New Roman" panose="02020603050405020304" pitchFamily="18" charset="0"/>
              </a:rPr>
              <a:t>10%</a:t>
            </a:r>
            <a:r>
              <a:rPr lang="zh-CN" altLang="zh-CN" sz="1600" kern="100" dirty="0">
                <a:solidFill>
                  <a:srgbClr val="FF0000"/>
                </a:solidFill>
                <a:latin typeface="微软雅黑" pitchFamily="34" charset="-122"/>
                <a:ea typeface="微软雅黑" pitchFamily="34" charset="-122"/>
                <a:cs typeface="Times New Roman" panose="02020603050405020304" pitchFamily="18" charset="0"/>
              </a:rPr>
              <a:t>）</a:t>
            </a:r>
            <a:endParaRPr lang="zh-CN" altLang="en-US" sz="16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957156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E07A1F-88FF-436F-B7A3-3B6F13D9D2E0}"/>
              </a:ext>
            </a:extLst>
          </p:cNvPr>
          <p:cNvSpPr>
            <a:spLocks noGrp="1"/>
          </p:cNvSpPr>
          <p:nvPr>
            <p:ph type="title"/>
          </p:nvPr>
        </p:nvSpPr>
        <p:spPr>
          <a:xfrm>
            <a:off x="0" y="20609"/>
            <a:ext cx="10515600" cy="808582"/>
          </a:xfrm>
        </p:spPr>
        <p:txBody>
          <a:bodyPr/>
          <a:lstStyle/>
          <a:p>
            <a:r>
              <a:rPr lang="zh-CN" altLang="en-US" dirty="0"/>
              <a:t>材料性能原位监测关键技术系统</a:t>
            </a:r>
          </a:p>
        </p:txBody>
      </p:sp>
      <p:pic>
        <p:nvPicPr>
          <p:cNvPr id="4" name="图片 4">
            <a:extLst>
              <a:ext uri="{FF2B5EF4-FFF2-40B4-BE49-F238E27FC236}">
                <a16:creationId xmlns:a16="http://schemas.microsoft.com/office/drawing/2014/main" xmlns="" id="{55498A82-5CEB-4107-B0AB-DE5583B10D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116723"/>
            <a:ext cx="16398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xmlns="" id="{68D253F5-84EB-497D-8B29-ADE1CE3112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4213" y="1116723"/>
            <a:ext cx="163988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a:extLst>
              <a:ext uri="{FF2B5EF4-FFF2-40B4-BE49-F238E27FC236}">
                <a16:creationId xmlns:a16="http://schemas.microsoft.com/office/drawing/2014/main" xmlns="" id="{51D27DB3-3F27-4865-89F5-C57C1980F5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450" y="1116723"/>
            <a:ext cx="16414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2">
            <a:extLst>
              <a:ext uri="{FF2B5EF4-FFF2-40B4-BE49-F238E27FC236}">
                <a16:creationId xmlns:a16="http://schemas.microsoft.com/office/drawing/2014/main" xmlns="" id="{A0E6F105-1518-4A0B-9940-85FC46F322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0688" y="1116723"/>
            <a:ext cx="16414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5">
            <a:extLst>
              <a:ext uri="{FF2B5EF4-FFF2-40B4-BE49-F238E27FC236}">
                <a16:creationId xmlns:a16="http://schemas.microsoft.com/office/drawing/2014/main" xmlns="" id="{712F6FF8-66A0-4084-9A73-301AEC22E0BA}"/>
              </a:ext>
            </a:extLst>
          </p:cNvPr>
          <p:cNvSpPr txBox="1">
            <a:spLocks noChangeArrowheads="1"/>
          </p:cNvSpPr>
          <p:nvPr/>
        </p:nvSpPr>
        <p:spPr bwMode="auto">
          <a:xfrm>
            <a:off x="3840163" y="3364623"/>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srgbClr val="002060"/>
                </a:solidFill>
                <a:latin typeface="微软雅黑" pitchFamily="34" charset="-122"/>
                <a:ea typeface="微软雅黑" pitchFamily="34" charset="-122"/>
              </a:rPr>
              <a:t>低温控制单元</a:t>
            </a:r>
          </a:p>
        </p:txBody>
      </p:sp>
      <p:sp>
        <p:nvSpPr>
          <p:cNvPr id="9" name="文本框 21">
            <a:extLst>
              <a:ext uri="{FF2B5EF4-FFF2-40B4-BE49-F238E27FC236}">
                <a16:creationId xmlns:a16="http://schemas.microsoft.com/office/drawing/2014/main" xmlns="" id="{12FBDB97-99D5-4D98-9167-3493E399F5BE}"/>
              </a:ext>
            </a:extLst>
          </p:cNvPr>
          <p:cNvSpPr txBox="1">
            <a:spLocks noChangeArrowheads="1"/>
          </p:cNvSpPr>
          <p:nvPr/>
        </p:nvSpPr>
        <p:spPr bwMode="auto">
          <a:xfrm>
            <a:off x="5613400" y="3363036"/>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srgbClr val="002060"/>
                </a:solidFill>
                <a:latin typeface="微软雅黑" pitchFamily="34" charset="-122"/>
                <a:ea typeface="微软雅黑" pitchFamily="34" charset="-122"/>
              </a:rPr>
              <a:t>力学加载系统</a:t>
            </a:r>
          </a:p>
        </p:txBody>
      </p:sp>
      <p:sp>
        <p:nvSpPr>
          <p:cNvPr id="10" name="文本框 22">
            <a:extLst>
              <a:ext uri="{FF2B5EF4-FFF2-40B4-BE49-F238E27FC236}">
                <a16:creationId xmlns:a16="http://schemas.microsoft.com/office/drawing/2014/main" xmlns="" id="{37BC19BF-446E-41E7-92A3-2933C6AFD311}"/>
              </a:ext>
            </a:extLst>
          </p:cNvPr>
          <p:cNvSpPr txBox="1">
            <a:spLocks noChangeArrowheads="1"/>
          </p:cNvSpPr>
          <p:nvPr/>
        </p:nvSpPr>
        <p:spPr bwMode="auto">
          <a:xfrm>
            <a:off x="7699375" y="3363036"/>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srgbClr val="002060"/>
                </a:solidFill>
                <a:latin typeface="微软雅黑" pitchFamily="34" charset="-122"/>
                <a:ea typeface="微软雅黑" pitchFamily="34" charset="-122"/>
              </a:rPr>
              <a:t>高压釜</a:t>
            </a:r>
          </a:p>
        </p:txBody>
      </p:sp>
      <p:sp>
        <p:nvSpPr>
          <p:cNvPr id="11" name="文本框 23">
            <a:extLst>
              <a:ext uri="{FF2B5EF4-FFF2-40B4-BE49-F238E27FC236}">
                <a16:creationId xmlns:a16="http://schemas.microsoft.com/office/drawing/2014/main" xmlns="" id="{8C1B2B97-4C7C-4D21-9A85-81B448BA10D0}"/>
              </a:ext>
            </a:extLst>
          </p:cNvPr>
          <p:cNvSpPr txBox="1">
            <a:spLocks noChangeArrowheads="1"/>
          </p:cNvSpPr>
          <p:nvPr/>
        </p:nvSpPr>
        <p:spPr bwMode="auto">
          <a:xfrm>
            <a:off x="1963738" y="3363036"/>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a:solidFill>
                  <a:srgbClr val="002060"/>
                </a:solidFill>
                <a:latin typeface="微软雅黑" pitchFamily="34" charset="-122"/>
                <a:ea typeface="微软雅黑" pitchFamily="34" charset="-122"/>
              </a:rPr>
              <a:t>水化学回路系统</a:t>
            </a:r>
          </a:p>
        </p:txBody>
      </p:sp>
      <p:sp>
        <p:nvSpPr>
          <p:cNvPr id="12" name="文本框 24">
            <a:extLst>
              <a:ext uri="{FF2B5EF4-FFF2-40B4-BE49-F238E27FC236}">
                <a16:creationId xmlns:a16="http://schemas.microsoft.com/office/drawing/2014/main" xmlns="" id="{A9CC1B65-611C-4E23-9935-D791FC6E3F24}"/>
              </a:ext>
            </a:extLst>
          </p:cNvPr>
          <p:cNvSpPr txBox="1">
            <a:spLocks noChangeArrowheads="1"/>
          </p:cNvSpPr>
          <p:nvPr/>
        </p:nvSpPr>
        <p:spPr bwMode="auto">
          <a:xfrm>
            <a:off x="466725" y="3363036"/>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b="1" dirty="0">
                <a:solidFill>
                  <a:srgbClr val="002060"/>
                </a:solidFill>
                <a:latin typeface="微软雅黑" pitchFamily="34" charset="-122"/>
                <a:ea typeface="微软雅黑" pitchFamily="34" charset="-122"/>
              </a:rPr>
              <a:t>控制单元</a:t>
            </a:r>
          </a:p>
        </p:txBody>
      </p:sp>
      <p:graphicFrame>
        <p:nvGraphicFramePr>
          <p:cNvPr id="14" name="表格 13">
            <a:extLst>
              <a:ext uri="{FF2B5EF4-FFF2-40B4-BE49-F238E27FC236}">
                <a16:creationId xmlns:a16="http://schemas.microsoft.com/office/drawing/2014/main" xmlns="" id="{8AB3F1C6-C7E5-4354-8B2B-60B888C295BF}"/>
              </a:ext>
            </a:extLst>
          </p:cNvPr>
          <p:cNvGraphicFramePr>
            <a:graphicFrameLocks noGrp="1"/>
          </p:cNvGraphicFramePr>
          <p:nvPr>
            <p:extLst/>
          </p:nvPr>
        </p:nvGraphicFramePr>
        <p:xfrm>
          <a:off x="0" y="3850343"/>
          <a:ext cx="4277360" cy="2164080"/>
        </p:xfrm>
        <a:graphic>
          <a:graphicData uri="http://schemas.openxmlformats.org/drawingml/2006/table">
            <a:tbl>
              <a:tblPr firstRow="1" bandRow="1">
                <a:tableStyleId>{5C22544A-7EE6-4342-B048-85BDC9FD1C3A}</a:tableStyleId>
              </a:tblPr>
              <a:tblGrid>
                <a:gridCol w="849829">
                  <a:extLst>
                    <a:ext uri="{9D8B030D-6E8A-4147-A177-3AD203B41FA5}">
                      <a16:colId xmlns:a16="http://schemas.microsoft.com/office/drawing/2014/main" xmlns="" val="1575833605"/>
                    </a:ext>
                  </a:extLst>
                </a:gridCol>
                <a:gridCol w="1051064">
                  <a:extLst>
                    <a:ext uri="{9D8B030D-6E8A-4147-A177-3AD203B41FA5}">
                      <a16:colId xmlns:a16="http://schemas.microsoft.com/office/drawing/2014/main" xmlns="" val="2001421313"/>
                    </a:ext>
                  </a:extLst>
                </a:gridCol>
                <a:gridCol w="1055667">
                  <a:extLst>
                    <a:ext uri="{9D8B030D-6E8A-4147-A177-3AD203B41FA5}">
                      <a16:colId xmlns:a16="http://schemas.microsoft.com/office/drawing/2014/main" xmlns="" val="3480956166"/>
                    </a:ext>
                  </a:extLst>
                </a:gridCol>
                <a:gridCol w="1320800">
                  <a:extLst>
                    <a:ext uri="{9D8B030D-6E8A-4147-A177-3AD203B41FA5}">
                      <a16:colId xmlns:a16="http://schemas.microsoft.com/office/drawing/2014/main" xmlns="" val="3791339478"/>
                    </a:ext>
                  </a:extLst>
                </a:gridCol>
              </a:tblGrid>
              <a:tr h="270853">
                <a:tc>
                  <a:txBody>
                    <a:bodyPr/>
                    <a:lstStyle/>
                    <a:p>
                      <a:r>
                        <a:rPr lang="zh-CN" altLang="en-US" sz="1400" b="1" dirty="0"/>
                        <a:t>技术参数</a:t>
                      </a:r>
                    </a:p>
                  </a:txBody>
                  <a:tcPr/>
                </a:tc>
                <a:tc>
                  <a:txBody>
                    <a:bodyPr/>
                    <a:lstStyle/>
                    <a:p>
                      <a:r>
                        <a:rPr lang="zh-CN" altLang="en-US" sz="1400" b="1" dirty="0"/>
                        <a:t>验收指标</a:t>
                      </a:r>
                    </a:p>
                  </a:txBody>
                  <a:tcPr/>
                </a:tc>
                <a:tc>
                  <a:txBody>
                    <a:bodyPr/>
                    <a:lstStyle/>
                    <a:p>
                      <a:r>
                        <a:rPr lang="zh-CN" altLang="en-US" sz="1400" b="1" dirty="0"/>
                        <a:t>工艺测试指标</a:t>
                      </a:r>
                    </a:p>
                  </a:txBody>
                  <a:tcPr/>
                </a:tc>
                <a:tc>
                  <a:txBody>
                    <a:bodyPr/>
                    <a:lstStyle/>
                    <a:p>
                      <a:r>
                        <a:rPr lang="zh-CN" altLang="en-US" sz="1400" b="1" dirty="0"/>
                        <a:t>结论</a:t>
                      </a:r>
                    </a:p>
                  </a:txBody>
                  <a:tcPr/>
                </a:tc>
                <a:extLst>
                  <a:ext uri="{0D108BD9-81ED-4DB2-BD59-A6C34878D82A}">
                    <a16:rowId xmlns:a16="http://schemas.microsoft.com/office/drawing/2014/main" xmlns="" val="2422504752"/>
                  </a:ext>
                </a:extLst>
              </a:tr>
              <a:tr h="270853">
                <a:tc>
                  <a:txBody>
                    <a:bodyPr/>
                    <a:lstStyle/>
                    <a:p>
                      <a:r>
                        <a:rPr lang="zh-CN" altLang="en-US" sz="1400" b="1" dirty="0"/>
                        <a:t>压力</a:t>
                      </a:r>
                    </a:p>
                  </a:txBody>
                  <a:tcPr/>
                </a:tc>
                <a:tc>
                  <a:txBody>
                    <a:bodyPr/>
                    <a:lstStyle/>
                    <a:p>
                      <a:r>
                        <a:rPr lang="en-US" altLang="zh-CN" sz="1400" b="1" dirty="0"/>
                        <a:t>0~40MPa</a:t>
                      </a:r>
                      <a:endParaRPr lang="zh-CN" altLang="en-US" sz="1400" b="1" dirty="0"/>
                    </a:p>
                  </a:txBody>
                  <a:tcPr/>
                </a:tc>
                <a:tc>
                  <a:txBody>
                    <a:bodyPr/>
                    <a:lstStyle/>
                    <a:p>
                      <a:r>
                        <a:rPr lang="en-US" altLang="zh-CN" sz="1400" b="1" dirty="0"/>
                        <a:t>0~50MPa</a:t>
                      </a:r>
                      <a:endParaRPr lang="zh-CN" altLang="en-US" sz="1400" b="1" dirty="0"/>
                    </a:p>
                  </a:txBody>
                  <a:tcPr/>
                </a:tc>
                <a:tc>
                  <a:txBody>
                    <a:bodyPr/>
                    <a:lstStyle/>
                    <a:p>
                      <a:r>
                        <a:rPr lang="zh-CN" altLang="en-US" sz="1400" b="1" dirty="0">
                          <a:solidFill>
                            <a:srgbClr val="FF0000"/>
                          </a:solidFill>
                        </a:rPr>
                        <a:t>优于验收指标</a:t>
                      </a:r>
                    </a:p>
                  </a:txBody>
                  <a:tcPr/>
                </a:tc>
                <a:extLst>
                  <a:ext uri="{0D108BD9-81ED-4DB2-BD59-A6C34878D82A}">
                    <a16:rowId xmlns:a16="http://schemas.microsoft.com/office/drawing/2014/main" xmlns="" val="2147934384"/>
                  </a:ext>
                </a:extLst>
              </a:tr>
              <a:tr h="270853">
                <a:tc>
                  <a:txBody>
                    <a:bodyPr/>
                    <a:lstStyle/>
                    <a:p>
                      <a:r>
                        <a:rPr lang="zh-CN" altLang="en-US" sz="1400" b="1" dirty="0"/>
                        <a:t>压力控制精度</a:t>
                      </a:r>
                    </a:p>
                  </a:txBody>
                  <a:tcPr/>
                </a:tc>
                <a:tc>
                  <a:txBody>
                    <a:bodyPr/>
                    <a:lstStyle/>
                    <a:p>
                      <a:r>
                        <a:rPr lang="en-US" altLang="zh-CN" sz="1400" b="1" dirty="0"/>
                        <a:t>≤1% F·S</a:t>
                      </a:r>
                      <a:endParaRPr lang="zh-CN" altLang="en-US" sz="1400" b="1" dirty="0"/>
                    </a:p>
                  </a:txBody>
                  <a:tcPr/>
                </a:tc>
                <a:tc>
                  <a:txBody>
                    <a:bodyPr/>
                    <a:lstStyle/>
                    <a:p>
                      <a:r>
                        <a:rPr lang="en-US" altLang="zh-CN" sz="1400" b="1" dirty="0"/>
                        <a:t>±0.2MPa</a:t>
                      </a:r>
                      <a:endParaRPr lang="zh-CN" altLang="en-US" sz="1400" b="1" dirty="0"/>
                    </a:p>
                  </a:txBody>
                  <a:tcPr/>
                </a:tc>
                <a:tc>
                  <a:txBody>
                    <a:bodyPr/>
                    <a:lstStyle/>
                    <a:p>
                      <a:r>
                        <a:rPr lang="zh-CN" altLang="en-US" sz="1400" b="1" dirty="0"/>
                        <a:t>达到验收指标</a:t>
                      </a:r>
                    </a:p>
                  </a:txBody>
                  <a:tcPr/>
                </a:tc>
                <a:extLst>
                  <a:ext uri="{0D108BD9-81ED-4DB2-BD59-A6C34878D82A}">
                    <a16:rowId xmlns:a16="http://schemas.microsoft.com/office/drawing/2014/main" xmlns="" val="767249095"/>
                  </a:ext>
                </a:extLst>
              </a:tr>
              <a:tr h="270853">
                <a:tc>
                  <a:txBody>
                    <a:bodyPr/>
                    <a:lstStyle/>
                    <a:p>
                      <a:r>
                        <a:rPr lang="zh-CN" altLang="en-US" sz="1400" b="1" dirty="0"/>
                        <a:t>温度</a:t>
                      </a:r>
                    </a:p>
                  </a:txBody>
                  <a:tcPr/>
                </a:tc>
                <a:tc>
                  <a:txBody>
                    <a:bodyPr/>
                    <a:lstStyle/>
                    <a:p>
                      <a:r>
                        <a:rPr lang="en-US" altLang="zh-CN" sz="1400" b="1" dirty="0"/>
                        <a:t>0~25</a:t>
                      </a:r>
                      <a:r>
                        <a:rPr lang="zh-CN" altLang="en-US" sz="1400" b="1" dirty="0"/>
                        <a:t> ℃</a:t>
                      </a:r>
                    </a:p>
                  </a:txBody>
                  <a:tcPr/>
                </a:tc>
                <a:tc>
                  <a:txBody>
                    <a:bodyPr/>
                    <a:lstStyle/>
                    <a:p>
                      <a:r>
                        <a:rPr lang="en-US" altLang="zh-CN" sz="1400" b="1" dirty="0"/>
                        <a:t>0~120</a:t>
                      </a:r>
                      <a:r>
                        <a:rPr lang="zh-CN" altLang="en-US" sz="1400" b="1" dirty="0"/>
                        <a:t> ℃</a:t>
                      </a:r>
                    </a:p>
                  </a:txBody>
                  <a:tcPr/>
                </a:tc>
                <a:tc>
                  <a:txBody>
                    <a:bodyPr/>
                    <a:lstStyle/>
                    <a:p>
                      <a:r>
                        <a:rPr lang="zh-CN" altLang="en-US" sz="1400" b="1" dirty="0">
                          <a:solidFill>
                            <a:srgbClr val="FF0000"/>
                          </a:solidFill>
                        </a:rPr>
                        <a:t>优于验收指标</a:t>
                      </a:r>
                    </a:p>
                  </a:txBody>
                  <a:tcPr/>
                </a:tc>
                <a:extLst>
                  <a:ext uri="{0D108BD9-81ED-4DB2-BD59-A6C34878D82A}">
                    <a16:rowId xmlns:a16="http://schemas.microsoft.com/office/drawing/2014/main" xmlns="" val="2346815120"/>
                  </a:ext>
                </a:extLst>
              </a:tr>
              <a:tr h="270853">
                <a:tc>
                  <a:txBody>
                    <a:bodyPr/>
                    <a:lstStyle/>
                    <a:p>
                      <a:r>
                        <a:rPr lang="zh-CN" altLang="en-US" sz="1400" b="1" dirty="0"/>
                        <a:t>温度控制精度</a:t>
                      </a:r>
                    </a:p>
                  </a:txBody>
                  <a:tcPr/>
                </a:tc>
                <a:tc>
                  <a:txBody>
                    <a:bodyPr/>
                    <a:lstStyle/>
                    <a:p>
                      <a:r>
                        <a:rPr lang="en-US" altLang="zh-CN" sz="1400" b="1" dirty="0"/>
                        <a:t>±0.5</a:t>
                      </a:r>
                      <a:r>
                        <a:rPr lang="zh-CN" altLang="en-US" sz="1400" b="1" dirty="0"/>
                        <a:t>℃</a:t>
                      </a:r>
                    </a:p>
                  </a:txBody>
                  <a:tcPr/>
                </a:tc>
                <a:tc>
                  <a:txBody>
                    <a:bodyPr/>
                    <a:lstStyle/>
                    <a:p>
                      <a:r>
                        <a:rPr lang="en-US" altLang="zh-CN" sz="1400" b="1" dirty="0"/>
                        <a:t>±0.5</a:t>
                      </a:r>
                      <a:r>
                        <a:rPr lang="zh-CN" altLang="en-US" sz="1400" b="1"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t>达到验收指标</a:t>
                      </a:r>
                    </a:p>
                  </a:txBody>
                  <a:tcPr/>
                </a:tc>
                <a:extLst>
                  <a:ext uri="{0D108BD9-81ED-4DB2-BD59-A6C34878D82A}">
                    <a16:rowId xmlns:a16="http://schemas.microsoft.com/office/drawing/2014/main" xmlns="" val="589305673"/>
                  </a:ext>
                </a:extLst>
              </a:tr>
            </a:tbl>
          </a:graphicData>
        </a:graphic>
      </p:graphicFrame>
      <p:pic>
        <p:nvPicPr>
          <p:cNvPr id="16" name="图片 29">
            <a:extLst>
              <a:ext uri="{FF2B5EF4-FFF2-40B4-BE49-F238E27FC236}">
                <a16:creationId xmlns:a16="http://schemas.microsoft.com/office/drawing/2014/main" xmlns="" id="{27F5A39E-8E4A-40BE-86F6-1FB359615C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9971" y="3776721"/>
            <a:ext cx="2325686" cy="174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7">
            <a:extLst>
              <a:ext uri="{FF2B5EF4-FFF2-40B4-BE49-F238E27FC236}">
                <a16:creationId xmlns:a16="http://schemas.microsoft.com/office/drawing/2014/main" xmlns="" id="{C3E18DD1-15F2-4644-9068-D11CF1CEAF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388" y="3776722"/>
            <a:ext cx="2661821" cy="174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34">
            <a:extLst>
              <a:ext uri="{FF2B5EF4-FFF2-40B4-BE49-F238E27FC236}">
                <a16:creationId xmlns:a16="http://schemas.microsoft.com/office/drawing/2014/main" xmlns="" id="{B080E5B4-152C-4C20-9120-3E649CBB2942}"/>
              </a:ext>
            </a:extLst>
          </p:cNvPr>
          <p:cNvSpPr txBox="1">
            <a:spLocks noChangeArrowheads="1"/>
          </p:cNvSpPr>
          <p:nvPr/>
        </p:nvSpPr>
        <p:spPr bwMode="auto">
          <a:xfrm>
            <a:off x="4378673" y="5520986"/>
            <a:ext cx="23304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400" b="1" dirty="0">
                <a:latin typeface="微软雅黑" pitchFamily="34" charset="-122"/>
                <a:ea typeface="微软雅黑" pitchFamily="34" charset="-122"/>
              </a:rPr>
              <a:t>工艺测试曲线</a:t>
            </a:r>
          </a:p>
        </p:txBody>
      </p:sp>
      <p:sp>
        <p:nvSpPr>
          <p:cNvPr id="19" name="文本框 35">
            <a:extLst>
              <a:ext uri="{FF2B5EF4-FFF2-40B4-BE49-F238E27FC236}">
                <a16:creationId xmlns:a16="http://schemas.microsoft.com/office/drawing/2014/main" xmlns="" id="{F07A72BD-BBC0-4A1C-97C2-BBA438BFE605}"/>
              </a:ext>
            </a:extLst>
          </p:cNvPr>
          <p:cNvSpPr txBox="1">
            <a:spLocks noChangeArrowheads="1"/>
          </p:cNvSpPr>
          <p:nvPr/>
        </p:nvSpPr>
        <p:spPr bwMode="auto">
          <a:xfrm>
            <a:off x="7056668" y="5527740"/>
            <a:ext cx="23256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en-US" altLang="zh-CN" sz="1400" b="1" dirty="0">
                <a:latin typeface="微软雅黑" pitchFamily="34" charset="-122"/>
                <a:ea typeface="微软雅黑" pitchFamily="34" charset="-122"/>
              </a:rPr>
              <a:t>304</a:t>
            </a:r>
            <a:r>
              <a:rPr lang="zh-CN" altLang="en-US" sz="1400" b="1" dirty="0">
                <a:latin typeface="微软雅黑" pitchFamily="34" charset="-122"/>
                <a:ea typeface="微软雅黑" pitchFamily="34" charset="-122"/>
              </a:rPr>
              <a:t>不锈钢原位衍射花样</a:t>
            </a:r>
          </a:p>
        </p:txBody>
      </p:sp>
      <p:pic>
        <p:nvPicPr>
          <p:cNvPr id="22" name="图片 33">
            <a:extLst>
              <a:ext uri="{FF2B5EF4-FFF2-40B4-BE49-F238E27FC236}">
                <a16:creationId xmlns:a16="http://schemas.microsoft.com/office/drawing/2014/main" xmlns="" id="{4D8800D2-C144-4ED1-A679-9CBB114E25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5513" y="1116723"/>
            <a:ext cx="16398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26">
            <a:extLst>
              <a:ext uri="{FF2B5EF4-FFF2-40B4-BE49-F238E27FC236}">
                <a16:creationId xmlns="" xmlns:a16="http://schemas.microsoft.com/office/drawing/2014/main" id="{CC82DAA0-8BE4-4F54-91EB-1DC577A02C05}"/>
              </a:ext>
            </a:extLst>
          </p:cNvPr>
          <p:cNvSpPr>
            <a:spLocks noChangeArrowheads="1"/>
          </p:cNvSpPr>
          <p:nvPr/>
        </p:nvSpPr>
        <p:spPr bwMode="auto">
          <a:xfrm>
            <a:off x="9382355" y="121611"/>
            <a:ext cx="2798586" cy="6093976"/>
          </a:xfrm>
          <a:prstGeom prst="rect">
            <a:avLst/>
          </a:prstGeom>
          <a:solidFill>
            <a:schemeClr val="bg1"/>
          </a:solidFill>
          <a:ln>
            <a:noFill/>
          </a:ln>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50000"/>
              </a:lnSpc>
            </a:pPr>
            <a:r>
              <a:rPr lang="zh-CN" altLang="en-US" sz="2000" b="1" dirty="0">
                <a:solidFill>
                  <a:srgbClr val="002060"/>
                </a:solidFill>
                <a:latin typeface="微软雅黑" pitchFamily="34" charset="-122"/>
                <a:ea typeface="微软雅黑" pitchFamily="34" charset="-122"/>
                <a:cs typeface="Times New Roman" panose="02020603050405020304" pitchFamily="18" charset="0"/>
              </a:rPr>
              <a:t>高压腐蚀溶液环境模拟</a:t>
            </a:r>
            <a:r>
              <a:rPr lang="zh-CN" altLang="en-US" sz="2000" b="1" dirty="0" smtClean="0">
                <a:solidFill>
                  <a:srgbClr val="002060"/>
                </a:solidFill>
                <a:latin typeface="微软雅黑" pitchFamily="34" charset="-122"/>
                <a:ea typeface="微软雅黑" pitchFamily="34" charset="-122"/>
                <a:cs typeface="Times New Roman" panose="02020603050405020304" pitchFamily="18" charset="0"/>
              </a:rPr>
              <a:t>系统：</a:t>
            </a:r>
            <a:r>
              <a:rPr lang="en-US" altLang="zh-CN" sz="2000" dirty="0" smtClean="0">
                <a:solidFill>
                  <a:srgbClr val="002060"/>
                </a:solidFill>
                <a:latin typeface="微软雅黑" pitchFamily="34" charset="-122"/>
                <a:ea typeface="微软雅黑" pitchFamily="34" charset="-122"/>
                <a:cs typeface="Times New Roman" panose="02020603050405020304" pitchFamily="18" charset="0"/>
              </a:rPr>
              <a:t>2018</a:t>
            </a:r>
            <a:r>
              <a:rPr lang="zh-CN" altLang="en-US" sz="2000" dirty="0">
                <a:solidFill>
                  <a:srgbClr val="002060"/>
                </a:solidFill>
                <a:latin typeface="微软雅黑" pitchFamily="34" charset="-122"/>
                <a:ea typeface="微软雅黑" pitchFamily="34" charset="-122"/>
                <a:cs typeface="Times New Roman" panose="02020603050405020304" pitchFamily="18" charset="0"/>
              </a:rPr>
              <a:t>年</a:t>
            </a:r>
            <a:r>
              <a:rPr lang="en-US" altLang="zh-CN" sz="2000" dirty="0">
                <a:solidFill>
                  <a:srgbClr val="002060"/>
                </a:solidFill>
                <a:latin typeface="微软雅黑" pitchFamily="34" charset="-122"/>
                <a:ea typeface="微软雅黑" pitchFamily="34" charset="-122"/>
                <a:cs typeface="Times New Roman" panose="02020603050405020304" pitchFamily="18" charset="0"/>
              </a:rPr>
              <a:t>2</a:t>
            </a:r>
            <a:r>
              <a:rPr lang="zh-CN" altLang="en-US" sz="2000" dirty="0">
                <a:solidFill>
                  <a:srgbClr val="002060"/>
                </a:solidFill>
                <a:latin typeface="微软雅黑" pitchFamily="34" charset="-122"/>
                <a:ea typeface="微软雅黑" pitchFamily="34" charset="-122"/>
                <a:cs typeface="Times New Roman" panose="02020603050405020304" pitchFamily="18" charset="0"/>
              </a:rPr>
              <a:t>月</a:t>
            </a:r>
            <a:r>
              <a:rPr lang="en-US" altLang="zh-CN" sz="2000" dirty="0">
                <a:solidFill>
                  <a:srgbClr val="002060"/>
                </a:solidFill>
                <a:latin typeface="微软雅黑" pitchFamily="34" charset="-122"/>
                <a:ea typeface="微软雅黑" pitchFamily="34" charset="-122"/>
                <a:cs typeface="Times New Roman" panose="02020603050405020304" pitchFamily="18" charset="0"/>
              </a:rPr>
              <a:t>23</a:t>
            </a:r>
            <a:r>
              <a:rPr lang="zh-CN" altLang="en-US" sz="2000" dirty="0">
                <a:solidFill>
                  <a:srgbClr val="002060"/>
                </a:solidFill>
                <a:latin typeface="微软雅黑" pitchFamily="34" charset="-122"/>
                <a:ea typeface="微软雅黑" pitchFamily="34" charset="-122"/>
                <a:cs typeface="Times New Roman" panose="02020603050405020304" pitchFamily="18" charset="0"/>
              </a:rPr>
              <a:t>日在日本</a:t>
            </a:r>
            <a:r>
              <a:rPr lang="en-US" altLang="zh-CN" sz="2000" dirty="0">
                <a:solidFill>
                  <a:srgbClr val="002060"/>
                </a:solidFill>
                <a:latin typeface="微软雅黑" pitchFamily="34" charset="-122"/>
                <a:ea typeface="微软雅黑" pitchFamily="34" charset="-122"/>
                <a:cs typeface="Times New Roman" panose="02020603050405020304" pitchFamily="18" charset="0"/>
              </a:rPr>
              <a:t>KEK</a:t>
            </a:r>
            <a:r>
              <a:rPr lang="zh-CN" altLang="en-US" sz="2000" dirty="0">
                <a:solidFill>
                  <a:srgbClr val="002060"/>
                </a:solidFill>
                <a:latin typeface="微软雅黑" pitchFamily="34" charset="-122"/>
                <a:ea typeface="微软雅黑" pitchFamily="34" charset="-122"/>
                <a:cs typeface="Times New Roman" panose="02020603050405020304" pitchFamily="18" charset="0"/>
              </a:rPr>
              <a:t>的</a:t>
            </a:r>
            <a:r>
              <a:rPr lang="en-US" altLang="zh-CN" sz="2000" dirty="0">
                <a:solidFill>
                  <a:srgbClr val="002060"/>
                </a:solidFill>
                <a:latin typeface="微软雅黑" pitchFamily="34" charset="-122"/>
                <a:ea typeface="微软雅黑" pitchFamily="34" charset="-122"/>
                <a:cs typeface="Times New Roman" panose="02020603050405020304" pitchFamily="18" charset="0"/>
              </a:rPr>
              <a:t>BL-14C</a:t>
            </a:r>
            <a:r>
              <a:rPr lang="zh-CN" altLang="en-US" sz="2000" dirty="0">
                <a:solidFill>
                  <a:srgbClr val="002060"/>
                </a:solidFill>
                <a:latin typeface="微软雅黑" pitchFamily="34" charset="-122"/>
                <a:ea typeface="微软雅黑" pitchFamily="34" charset="-122"/>
                <a:cs typeface="Times New Roman" panose="02020603050405020304" pitchFamily="18" charset="0"/>
              </a:rPr>
              <a:t>线</a:t>
            </a:r>
            <a:r>
              <a:rPr lang="zh-CN" altLang="en-US" sz="2000" dirty="0" smtClean="0">
                <a:solidFill>
                  <a:srgbClr val="002060"/>
                </a:solidFill>
                <a:latin typeface="微软雅黑" pitchFamily="34" charset="-122"/>
                <a:ea typeface="微软雅黑" pitchFamily="34" charset="-122"/>
                <a:cs typeface="Times New Roman" panose="02020603050405020304" pitchFamily="18" charset="0"/>
              </a:rPr>
              <a:t>站进行了工艺</a:t>
            </a:r>
            <a:r>
              <a:rPr lang="zh-CN" altLang="en-US" sz="2000" dirty="0">
                <a:solidFill>
                  <a:srgbClr val="002060"/>
                </a:solidFill>
                <a:latin typeface="微软雅黑" pitchFamily="34" charset="-122"/>
                <a:ea typeface="微软雅黑" pitchFamily="34" charset="-122"/>
                <a:cs typeface="Times New Roman" panose="02020603050405020304" pitchFamily="18" charset="0"/>
              </a:rPr>
              <a:t>测试，</a:t>
            </a:r>
            <a:r>
              <a:rPr lang="zh-CN" altLang="zh-CN" sz="2000" dirty="0">
                <a:solidFill>
                  <a:srgbClr val="002060"/>
                </a:solidFill>
                <a:latin typeface="微软雅黑" pitchFamily="34" charset="-122"/>
                <a:ea typeface="微软雅黑" pitchFamily="34" charset="-122"/>
                <a:cs typeface="Times New Roman" panose="02020603050405020304" pitchFamily="18" charset="0"/>
              </a:rPr>
              <a:t>指标参数达到设计指标</a:t>
            </a:r>
            <a:r>
              <a:rPr lang="zh-CN" altLang="en-US" sz="2000" dirty="0">
                <a:solidFill>
                  <a:srgbClr val="002060"/>
                </a:solidFill>
                <a:latin typeface="微软雅黑" pitchFamily="34" charset="-122"/>
                <a:ea typeface="微软雅黑" pitchFamily="34" charset="-122"/>
                <a:cs typeface="Times New Roman" panose="02020603050405020304" pitchFamily="18" charset="0"/>
              </a:rPr>
              <a:t>要求</a:t>
            </a:r>
            <a:r>
              <a:rPr lang="zh-CN" altLang="zh-CN" sz="2000" dirty="0">
                <a:solidFill>
                  <a:srgbClr val="002060"/>
                </a:solidFill>
                <a:latin typeface="微软雅黑" pitchFamily="34" charset="-122"/>
                <a:ea typeface="微软雅黑" pitchFamily="34" charset="-122"/>
                <a:cs typeface="Times New Roman" panose="02020603050405020304" pitchFamily="18" charset="0"/>
              </a:rPr>
              <a:t>，并</a:t>
            </a:r>
            <a:r>
              <a:rPr lang="zh-CN" altLang="en-US" sz="2000" dirty="0">
                <a:solidFill>
                  <a:srgbClr val="002060"/>
                </a:solidFill>
                <a:latin typeface="微软雅黑" pitchFamily="34" charset="-122"/>
                <a:ea typeface="微软雅黑" pitchFamily="34" charset="-122"/>
                <a:cs typeface="Times New Roman" panose="02020603050405020304" pitchFamily="18" charset="0"/>
              </a:rPr>
              <a:t>形成</a:t>
            </a:r>
            <a:r>
              <a:rPr lang="zh-CN" altLang="zh-CN" sz="2000" dirty="0">
                <a:solidFill>
                  <a:srgbClr val="002060"/>
                </a:solidFill>
                <a:latin typeface="微软雅黑" pitchFamily="34" charset="-122"/>
                <a:ea typeface="微软雅黑" pitchFamily="34" charset="-122"/>
                <a:cs typeface="Times New Roman" panose="02020603050405020304" pitchFamily="18" charset="0"/>
              </a:rPr>
              <a:t>在高压腐蚀溶液环境下对钢铁材料服役过程的同步辐射</a:t>
            </a:r>
            <a:r>
              <a:rPr lang="en-US" altLang="zh-CN" sz="2000" dirty="0">
                <a:solidFill>
                  <a:srgbClr val="002060"/>
                </a:solidFill>
                <a:latin typeface="微软雅黑" pitchFamily="34" charset="-122"/>
                <a:ea typeface="微软雅黑" pitchFamily="34" charset="-122"/>
              </a:rPr>
              <a:t>X</a:t>
            </a:r>
            <a:r>
              <a:rPr lang="zh-CN" altLang="zh-CN" sz="2000" dirty="0">
                <a:solidFill>
                  <a:srgbClr val="002060"/>
                </a:solidFill>
                <a:latin typeface="微软雅黑" pitchFamily="34" charset="-122"/>
                <a:ea typeface="微软雅黑" pitchFamily="34" charset="-122"/>
                <a:cs typeface="Times New Roman" panose="02020603050405020304" pitchFamily="18" charset="0"/>
              </a:rPr>
              <a:t>射线原位表征实验</a:t>
            </a:r>
            <a:r>
              <a:rPr lang="zh-CN" altLang="zh-CN" sz="2000" dirty="0" smtClean="0">
                <a:solidFill>
                  <a:srgbClr val="002060"/>
                </a:solidFill>
                <a:latin typeface="微软雅黑" pitchFamily="34" charset="-122"/>
                <a:ea typeface="微软雅黑" pitchFamily="34" charset="-122"/>
                <a:cs typeface="Times New Roman" panose="02020603050405020304" pitchFamily="18" charset="0"/>
              </a:rPr>
              <a:t>能力</a:t>
            </a:r>
            <a:endParaRPr lang="en-US" altLang="zh-CN" sz="2000" dirty="0" smtClean="0">
              <a:solidFill>
                <a:srgbClr val="002060"/>
              </a:solidFill>
              <a:latin typeface="微软雅黑" pitchFamily="34" charset="-122"/>
              <a:ea typeface="微软雅黑" pitchFamily="34" charset="-122"/>
              <a:cs typeface="Times New Roman" panose="02020603050405020304" pitchFamily="18" charset="0"/>
            </a:endParaRPr>
          </a:p>
          <a:p>
            <a:pPr marL="0" indent="0">
              <a:lnSpc>
                <a:spcPct val="150000"/>
              </a:lnSpc>
            </a:pPr>
            <a:r>
              <a:rPr lang="zh-CN" altLang="en-US" sz="2000" b="1" dirty="0">
                <a:solidFill>
                  <a:srgbClr val="002060"/>
                </a:solidFill>
                <a:latin typeface="微软雅黑" pitchFamily="34" charset="-122"/>
                <a:ea typeface="微软雅黑" pitchFamily="34" charset="-122"/>
              </a:rPr>
              <a:t>腐蚀气氛环境模拟实验</a:t>
            </a:r>
            <a:r>
              <a:rPr lang="zh-CN" altLang="en-US" sz="2000" b="1" dirty="0" smtClean="0">
                <a:solidFill>
                  <a:srgbClr val="002060"/>
                </a:solidFill>
                <a:latin typeface="微软雅黑" pitchFamily="34" charset="-122"/>
                <a:ea typeface="微软雅黑" pitchFamily="34" charset="-122"/>
              </a:rPr>
              <a:t>装置：</a:t>
            </a:r>
            <a:r>
              <a:rPr lang="zh-CN" altLang="en-US" sz="2000" dirty="0" smtClean="0">
                <a:solidFill>
                  <a:srgbClr val="002060"/>
                </a:solidFill>
                <a:latin typeface="微软雅黑" pitchFamily="34" charset="-122"/>
                <a:ea typeface="微软雅黑" pitchFamily="34" charset="-122"/>
              </a:rPr>
              <a:t>完成自测。</a:t>
            </a:r>
            <a:endParaRPr lang="en-US" altLang="zh-CN" sz="2000" dirty="0" smtClean="0">
              <a:solidFill>
                <a:srgbClr val="002060"/>
              </a:solidFill>
              <a:latin typeface="微软雅黑" pitchFamily="34" charset="-122"/>
              <a:ea typeface="微软雅黑" pitchFamily="34" charset="-122"/>
            </a:endParaRPr>
          </a:p>
          <a:p>
            <a:pPr marL="0" indent="0">
              <a:lnSpc>
                <a:spcPct val="150000"/>
              </a:lnSpc>
            </a:pPr>
            <a:r>
              <a:rPr lang="zh-CN" altLang="en-US" sz="2000" dirty="0">
                <a:solidFill>
                  <a:srgbClr val="FF0000"/>
                </a:solidFill>
                <a:latin typeface="微软雅黑" pitchFamily="34" charset="-122"/>
                <a:ea typeface="微软雅黑" pitchFamily="34" charset="-122"/>
              </a:rPr>
              <a:t>该系统</a:t>
            </a:r>
            <a:r>
              <a:rPr lang="zh-CN" altLang="en-US" sz="2000" dirty="0" smtClean="0">
                <a:solidFill>
                  <a:srgbClr val="FF0000"/>
                </a:solidFill>
                <a:latin typeface="微软雅黑" pitchFamily="34" charset="-122"/>
                <a:ea typeface="微软雅黑" pitchFamily="34" charset="-122"/>
              </a:rPr>
              <a:t>将于</a:t>
            </a:r>
            <a:r>
              <a:rPr lang="en-US" altLang="zh-CN" sz="2000" dirty="0" smtClean="0">
                <a:solidFill>
                  <a:srgbClr val="FF0000"/>
                </a:solidFill>
                <a:latin typeface="微软雅黑" pitchFamily="34" charset="-122"/>
                <a:ea typeface="微软雅黑" pitchFamily="34" charset="-122"/>
              </a:rPr>
              <a:t>5</a:t>
            </a:r>
            <a:r>
              <a:rPr lang="zh-CN" altLang="en-US" sz="2000" dirty="0" smtClean="0">
                <a:solidFill>
                  <a:srgbClr val="FF0000"/>
                </a:solidFill>
                <a:latin typeface="微软雅黑" pitchFamily="34" charset="-122"/>
                <a:ea typeface="微软雅黑" pitchFamily="34" charset="-122"/>
              </a:rPr>
              <a:t>月</a:t>
            </a:r>
            <a:r>
              <a:rPr lang="en-US" altLang="zh-CN" sz="2000" dirty="0" smtClean="0">
                <a:solidFill>
                  <a:srgbClr val="FF0000"/>
                </a:solidFill>
                <a:latin typeface="微软雅黑" pitchFamily="34" charset="-122"/>
                <a:ea typeface="微软雅黑" pitchFamily="34" charset="-122"/>
              </a:rPr>
              <a:t>21</a:t>
            </a:r>
            <a:r>
              <a:rPr lang="zh-CN" altLang="en-US" sz="2000" dirty="0" smtClean="0">
                <a:solidFill>
                  <a:srgbClr val="FF0000"/>
                </a:solidFill>
                <a:latin typeface="微软雅黑" pitchFamily="34" charset="-122"/>
                <a:ea typeface="微软雅黑" pitchFamily="34" charset="-122"/>
              </a:rPr>
              <a:t>日进行正式工艺测试</a:t>
            </a:r>
            <a:r>
              <a:rPr lang="zh-CN" altLang="en-US" sz="2000" b="1" dirty="0" smtClean="0">
                <a:solidFill>
                  <a:srgbClr val="002060"/>
                </a:solidFill>
                <a:latin typeface="微软雅黑" pitchFamily="34" charset="-122"/>
                <a:ea typeface="微软雅黑" pitchFamily="34" charset="-122"/>
              </a:rPr>
              <a:t>。</a:t>
            </a:r>
            <a:endParaRPr lang="zh-CN" altLang="en-US"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34237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E07A1F-88FF-436F-B7A3-3B6F13D9D2E0}"/>
              </a:ext>
            </a:extLst>
          </p:cNvPr>
          <p:cNvSpPr>
            <a:spLocks noGrp="1"/>
          </p:cNvSpPr>
          <p:nvPr>
            <p:ph type="title"/>
          </p:nvPr>
        </p:nvSpPr>
        <p:spPr>
          <a:xfrm>
            <a:off x="0" y="65213"/>
            <a:ext cx="10515600" cy="808582"/>
          </a:xfrm>
        </p:spPr>
        <p:txBody>
          <a:bodyPr/>
          <a:lstStyle/>
          <a:p>
            <a:r>
              <a:rPr lang="zh-CN" altLang="en-US" dirty="0"/>
              <a:t>动态光谱</a:t>
            </a:r>
            <a:r>
              <a:rPr lang="en-US" altLang="zh-CN" dirty="0"/>
              <a:t>-</a:t>
            </a:r>
            <a:r>
              <a:rPr lang="zh-CN" altLang="en-US" dirty="0"/>
              <a:t>电化学耦合原位实验关键技术系统</a:t>
            </a:r>
          </a:p>
        </p:txBody>
      </p:sp>
      <p:pic>
        <p:nvPicPr>
          <p:cNvPr id="4" name="图片 3">
            <a:extLst>
              <a:ext uri="{FF2B5EF4-FFF2-40B4-BE49-F238E27FC236}">
                <a16:creationId xmlns:a16="http://schemas.microsoft.com/office/drawing/2014/main" xmlns="" id="{EA4FC3C4-685F-4939-B11A-2A30274BED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413" y="1105135"/>
            <a:ext cx="2824293" cy="2118220"/>
          </a:xfrm>
          <a:prstGeom prst="rect">
            <a:avLst/>
          </a:prstGeom>
        </p:spPr>
      </p:pic>
      <p:pic>
        <p:nvPicPr>
          <p:cNvPr id="6" name="图片 5">
            <a:extLst>
              <a:ext uri="{FF2B5EF4-FFF2-40B4-BE49-F238E27FC236}">
                <a16:creationId xmlns:a16="http://schemas.microsoft.com/office/drawing/2014/main" xmlns="" id="{A7A1DA2D-6616-46C5-907A-1AF34E036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781" y="1119117"/>
            <a:ext cx="2824293" cy="2118220"/>
          </a:xfrm>
          <a:prstGeom prst="rect">
            <a:avLst/>
          </a:prstGeom>
        </p:spPr>
      </p:pic>
      <p:pic>
        <p:nvPicPr>
          <p:cNvPr id="8" name="图片 7">
            <a:extLst>
              <a:ext uri="{FF2B5EF4-FFF2-40B4-BE49-F238E27FC236}">
                <a16:creationId xmlns:a16="http://schemas.microsoft.com/office/drawing/2014/main" xmlns="" id="{4946E739-E315-4915-810F-31BF7896FC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8348" y="3520348"/>
            <a:ext cx="3452677" cy="2298946"/>
          </a:xfrm>
          <a:prstGeom prst="rect">
            <a:avLst/>
          </a:prstGeom>
        </p:spPr>
      </p:pic>
      <p:pic>
        <p:nvPicPr>
          <p:cNvPr id="10" name="图片 9">
            <a:extLst>
              <a:ext uri="{FF2B5EF4-FFF2-40B4-BE49-F238E27FC236}">
                <a16:creationId xmlns:a16="http://schemas.microsoft.com/office/drawing/2014/main" xmlns="" id="{2A9A52B3-A964-4661-8807-4C38DF687C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43"/>
          <a:stretch/>
        </p:blipFill>
        <p:spPr>
          <a:xfrm>
            <a:off x="3224407" y="3549246"/>
            <a:ext cx="1996771" cy="2261874"/>
          </a:xfrm>
          <a:prstGeom prst="rect">
            <a:avLst/>
          </a:prstGeom>
        </p:spPr>
      </p:pic>
      <p:pic>
        <p:nvPicPr>
          <p:cNvPr id="12" name="图片 11">
            <a:extLst>
              <a:ext uri="{FF2B5EF4-FFF2-40B4-BE49-F238E27FC236}">
                <a16:creationId xmlns:a16="http://schemas.microsoft.com/office/drawing/2014/main" xmlns="" id="{74E4C66C-A058-435B-827F-D56A57CAD4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340" b="20759"/>
          <a:stretch/>
        </p:blipFill>
        <p:spPr>
          <a:xfrm>
            <a:off x="261413" y="3497502"/>
            <a:ext cx="2519887" cy="2348559"/>
          </a:xfrm>
          <a:prstGeom prst="rect">
            <a:avLst/>
          </a:prstGeom>
        </p:spPr>
      </p:pic>
      <p:sp>
        <p:nvSpPr>
          <p:cNvPr id="13" name="文本框 24">
            <a:extLst>
              <a:ext uri="{FF2B5EF4-FFF2-40B4-BE49-F238E27FC236}">
                <a16:creationId xmlns:a16="http://schemas.microsoft.com/office/drawing/2014/main" xmlns="" id="{65E2164A-356C-40C5-A529-143F648073FC}"/>
              </a:ext>
            </a:extLst>
          </p:cNvPr>
          <p:cNvSpPr txBox="1">
            <a:spLocks noChangeArrowheads="1"/>
          </p:cNvSpPr>
          <p:nvPr/>
        </p:nvSpPr>
        <p:spPr bwMode="auto">
          <a:xfrm>
            <a:off x="952849" y="3207908"/>
            <a:ext cx="1441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微软雅黑" pitchFamily="34" charset="-122"/>
                <a:ea typeface="微软雅黑" pitchFamily="34" charset="-122"/>
              </a:rPr>
              <a:t>整体设备布局图</a:t>
            </a:r>
          </a:p>
        </p:txBody>
      </p:sp>
      <p:sp>
        <p:nvSpPr>
          <p:cNvPr id="14" name="文本框 24">
            <a:extLst>
              <a:ext uri="{FF2B5EF4-FFF2-40B4-BE49-F238E27FC236}">
                <a16:creationId xmlns:a16="http://schemas.microsoft.com/office/drawing/2014/main" xmlns="" id="{DAFDBB61-EC2E-4624-9A9D-588DACB19FCA}"/>
              </a:ext>
            </a:extLst>
          </p:cNvPr>
          <p:cNvSpPr txBox="1">
            <a:spLocks noChangeArrowheads="1"/>
          </p:cNvSpPr>
          <p:nvPr/>
        </p:nvSpPr>
        <p:spPr bwMode="auto">
          <a:xfrm>
            <a:off x="3897391" y="3241469"/>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微软雅黑" pitchFamily="34" charset="-122"/>
                <a:ea typeface="微软雅黑" pitchFamily="34" charset="-122"/>
              </a:rPr>
              <a:t>液体化学反应装置</a:t>
            </a:r>
          </a:p>
        </p:txBody>
      </p:sp>
      <p:sp>
        <p:nvSpPr>
          <p:cNvPr id="15" name="文本框 24">
            <a:extLst>
              <a:ext uri="{FF2B5EF4-FFF2-40B4-BE49-F238E27FC236}">
                <a16:creationId xmlns:a16="http://schemas.microsoft.com/office/drawing/2014/main" xmlns="" id="{2BB4D107-38A3-403E-9C79-B69B084F5670}"/>
              </a:ext>
            </a:extLst>
          </p:cNvPr>
          <p:cNvSpPr txBox="1">
            <a:spLocks noChangeArrowheads="1"/>
          </p:cNvSpPr>
          <p:nvPr/>
        </p:nvSpPr>
        <p:spPr bwMode="auto">
          <a:xfrm>
            <a:off x="655478" y="5919795"/>
            <a:ext cx="1800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400" dirty="0">
                <a:latin typeface="微软雅黑" pitchFamily="34" charset="-122"/>
                <a:ea typeface="微软雅黑" pitchFamily="34" charset="-122"/>
              </a:rPr>
              <a:t>电化学信号测试装置</a:t>
            </a:r>
          </a:p>
        </p:txBody>
      </p:sp>
      <p:sp>
        <p:nvSpPr>
          <p:cNvPr id="16" name="文本框 24">
            <a:extLst>
              <a:ext uri="{FF2B5EF4-FFF2-40B4-BE49-F238E27FC236}">
                <a16:creationId xmlns:a16="http://schemas.microsoft.com/office/drawing/2014/main" xmlns="" id="{9EB12D5D-E31D-4EFA-9B52-C65003C55C55}"/>
              </a:ext>
            </a:extLst>
          </p:cNvPr>
          <p:cNvSpPr txBox="1">
            <a:spLocks noChangeArrowheads="1"/>
          </p:cNvSpPr>
          <p:nvPr/>
        </p:nvSpPr>
        <p:spPr bwMode="auto">
          <a:xfrm>
            <a:off x="3872520" y="5916240"/>
            <a:ext cx="877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dirty="0">
                <a:latin typeface="微软雅黑" pitchFamily="34" charset="-122"/>
                <a:ea typeface="微软雅黑" pitchFamily="34" charset="-122"/>
              </a:rPr>
              <a:t>SFG</a:t>
            </a:r>
            <a:r>
              <a:rPr lang="zh-CN" altLang="en-US" sz="1400" dirty="0">
                <a:latin typeface="微软雅黑" pitchFamily="34" charset="-122"/>
                <a:ea typeface="微软雅黑" pitchFamily="34" charset="-122"/>
              </a:rPr>
              <a:t>测试</a:t>
            </a:r>
          </a:p>
        </p:txBody>
      </p:sp>
      <p:pic>
        <p:nvPicPr>
          <p:cNvPr id="18" name="图片 17">
            <a:extLst>
              <a:ext uri="{FF2B5EF4-FFF2-40B4-BE49-F238E27FC236}">
                <a16:creationId xmlns:a16="http://schemas.microsoft.com/office/drawing/2014/main" xmlns="" id="{11B7B4E9-FD31-4AC2-ACD2-B513F9EB5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8149" y="1119118"/>
            <a:ext cx="2852876" cy="2139658"/>
          </a:xfrm>
          <a:prstGeom prst="rect">
            <a:avLst/>
          </a:prstGeom>
        </p:spPr>
      </p:pic>
      <p:sp>
        <p:nvSpPr>
          <p:cNvPr id="19" name="文本框 24">
            <a:extLst>
              <a:ext uri="{FF2B5EF4-FFF2-40B4-BE49-F238E27FC236}">
                <a16:creationId xmlns:a16="http://schemas.microsoft.com/office/drawing/2014/main" xmlns="" id="{86E9FCFC-CED7-4484-ACEF-C5C7A7F73F28}"/>
              </a:ext>
            </a:extLst>
          </p:cNvPr>
          <p:cNvSpPr txBox="1">
            <a:spLocks noChangeArrowheads="1"/>
          </p:cNvSpPr>
          <p:nvPr/>
        </p:nvSpPr>
        <p:spPr bwMode="auto">
          <a:xfrm>
            <a:off x="5498754" y="5907177"/>
            <a:ext cx="34435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dirty="0">
                <a:latin typeface="微软雅黑" pitchFamily="34" charset="-122"/>
                <a:ea typeface="微软雅黑" pitchFamily="34" charset="-122"/>
              </a:rPr>
              <a:t>SFG</a:t>
            </a:r>
            <a:r>
              <a:rPr lang="zh-CN" altLang="en-US" sz="1400" dirty="0">
                <a:latin typeface="微软雅黑" pitchFamily="34" charset="-122"/>
                <a:ea typeface="微软雅黑" pitchFamily="34" charset="-122"/>
              </a:rPr>
              <a:t>测试数据：系统的光谱分辨率</a:t>
            </a:r>
            <a:r>
              <a:rPr lang="en-US" altLang="zh-CN" sz="1400" dirty="0" smtClean="0">
                <a:latin typeface="微软雅黑" pitchFamily="34" charset="-122"/>
                <a:ea typeface="微软雅黑" pitchFamily="34" charset="-122"/>
              </a:rPr>
              <a:t>10cm</a:t>
            </a:r>
            <a:r>
              <a:rPr lang="en-US" altLang="zh-CN" sz="1400" baseline="30000" dirty="0" smtClean="0">
                <a:latin typeface="微软雅黑" pitchFamily="34" charset="-122"/>
                <a:ea typeface="微软雅黑" pitchFamily="34" charset="-122"/>
              </a:rPr>
              <a:t>-1</a:t>
            </a:r>
            <a:endParaRPr lang="zh-CN" altLang="en-US" sz="1400" baseline="30000" dirty="0">
              <a:latin typeface="微软雅黑" pitchFamily="34" charset="-122"/>
              <a:ea typeface="微软雅黑" pitchFamily="34" charset="-122"/>
            </a:endParaRPr>
          </a:p>
        </p:txBody>
      </p:sp>
      <p:sp>
        <p:nvSpPr>
          <p:cNvPr id="20" name="矩形 26">
            <a:extLst>
              <a:ext uri="{FF2B5EF4-FFF2-40B4-BE49-F238E27FC236}">
                <a16:creationId xmlns:a16="http://schemas.microsoft.com/office/drawing/2014/main" xmlns="" id="{3EC7FFEA-2D15-403C-90D6-D492D94CF334}"/>
              </a:ext>
            </a:extLst>
          </p:cNvPr>
          <p:cNvSpPr>
            <a:spLocks noChangeArrowheads="1"/>
          </p:cNvSpPr>
          <p:nvPr/>
        </p:nvSpPr>
        <p:spPr bwMode="auto">
          <a:xfrm>
            <a:off x="9098354" y="1994076"/>
            <a:ext cx="302395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ct val="150000"/>
              </a:lnSpc>
            </a:pPr>
            <a:r>
              <a:rPr lang="zh-CN" altLang="en-US" sz="2000" dirty="0">
                <a:solidFill>
                  <a:srgbClr val="002060"/>
                </a:solidFill>
                <a:latin typeface="微软雅黑" pitchFamily="34" charset="-122"/>
                <a:ea typeface="微软雅黑" pitchFamily="34" charset="-122"/>
                <a:cs typeface="Times New Roman" panose="02020603050405020304" pitchFamily="18" charset="0"/>
              </a:rPr>
              <a:t>系统已经完成光路调试，初步获得了光谱信号，目前正在相关参数的自测阶段</a:t>
            </a:r>
            <a:r>
              <a:rPr lang="zh-CN" altLang="en-US" sz="2000" dirty="0" smtClean="0">
                <a:solidFill>
                  <a:srgbClr val="002060"/>
                </a:solidFill>
                <a:latin typeface="微软雅黑" pitchFamily="34" charset="-122"/>
                <a:ea typeface="微软雅黑" pitchFamily="34" charset="-122"/>
                <a:cs typeface="Times New Roman" panose="02020603050405020304" pitchFamily="18" charset="0"/>
              </a:rPr>
              <a:t>。于</a:t>
            </a:r>
            <a:r>
              <a:rPr lang="en-US" altLang="zh-CN" sz="2000" dirty="0">
                <a:solidFill>
                  <a:srgbClr val="002060"/>
                </a:solidFill>
                <a:latin typeface="微软雅黑" pitchFamily="34" charset="-122"/>
                <a:ea typeface="微软雅黑" pitchFamily="34" charset="-122"/>
                <a:cs typeface="Times New Roman" panose="02020603050405020304" pitchFamily="18" charset="0"/>
              </a:rPr>
              <a:t>2018</a:t>
            </a:r>
            <a:r>
              <a:rPr lang="zh-CN" altLang="en-US" sz="2000" dirty="0">
                <a:solidFill>
                  <a:srgbClr val="002060"/>
                </a:solidFill>
                <a:latin typeface="微软雅黑" pitchFamily="34" charset="-122"/>
                <a:ea typeface="微软雅黑" pitchFamily="34" charset="-122"/>
                <a:cs typeface="Times New Roman" panose="02020603050405020304" pitchFamily="18" charset="0"/>
              </a:rPr>
              <a:t>年</a:t>
            </a:r>
            <a:r>
              <a:rPr lang="en-US" altLang="zh-CN" sz="2000" dirty="0">
                <a:solidFill>
                  <a:srgbClr val="002060"/>
                </a:solidFill>
                <a:latin typeface="微软雅黑" pitchFamily="34" charset="-122"/>
                <a:ea typeface="微软雅黑" pitchFamily="34" charset="-122"/>
                <a:cs typeface="Times New Roman" panose="02020603050405020304" pitchFamily="18" charset="0"/>
              </a:rPr>
              <a:t>5</a:t>
            </a:r>
            <a:r>
              <a:rPr lang="zh-CN" altLang="en-US" sz="2000" dirty="0">
                <a:solidFill>
                  <a:srgbClr val="002060"/>
                </a:solidFill>
                <a:latin typeface="微软雅黑" pitchFamily="34" charset="-122"/>
                <a:ea typeface="微软雅黑" pitchFamily="34" charset="-122"/>
                <a:cs typeface="Times New Roman" panose="02020603050405020304" pitchFamily="18" charset="0"/>
              </a:rPr>
              <a:t>月</a:t>
            </a:r>
            <a:r>
              <a:rPr lang="en-US" altLang="zh-CN" sz="2000" dirty="0">
                <a:solidFill>
                  <a:srgbClr val="002060"/>
                </a:solidFill>
                <a:latin typeface="微软雅黑" pitchFamily="34" charset="-122"/>
                <a:ea typeface="微软雅黑" pitchFamily="34" charset="-122"/>
                <a:cs typeface="Times New Roman" panose="02020603050405020304" pitchFamily="18" charset="0"/>
              </a:rPr>
              <a:t>21</a:t>
            </a:r>
            <a:r>
              <a:rPr lang="zh-CN" altLang="en-US" sz="2000" dirty="0" smtClean="0">
                <a:solidFill>
                  <a:srgbClr val="002060"/>
                </a:solidFill>
                <a:latin typeface="微软雅黑" pitchFamily="34" charset="-122"/>
                <a:ea typeface="微软雅黑" pitchFamily="34" charset="-122"/>
                <a:cs typeface="Times New Roman" panose="02020603050405020304" pitchFamily="18" charset="0"/>
              </a:rPr>
              <a:t>日在北京进行了工艺</a:t>
            </a:r>
            <a:r>
              <a:rPr lang="zh-CN" altLang="en-US" sz="2000" dirty="0">
                <a:solidFill>
                  <a:srgbClr val="002060"/>
                </a:solidFill>
                <a:latin typeface="微软雅黑" pitchFamily="34" charset="-122"/>
                <a:ea typeface="微软雅黑" pitchFamily="34" charset="-122"/>
                <a:cs typeface="Times New Roman" panose="02020603050405020304" pitchFamily="18" charset="0"/>
              </a:rPr>
              <a:t>测试</a:t>
            </a:r>
            <a:endParaRPr lang="zh-CN" altLang="en-US" sz="2000"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264791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标题 1"/>
          <p:cNvSpPr>
            <a:spLocks noGrp="1"/>
          </p:cNvSpPr>
          <p:nvPr>
            <p:ph type="title"/>
          </p:nvPr>
        </p:nvSpPr>
        <p:spPr>
          <a:xfrm>
            <a:off x="0" y="311150"/>
            <a:ext cx="10515600" cy="808038"/>
          </a:xfrm>
        </p:spPr>
        <p:txBody>
          <a:bodyPr>
            <a:normAutofit/>
          </a:bodyPr>
          <a:lstStyle/>
          <a:p>
            <a:r>
              <a:rPr lang="en-US" altLang="zh-CN" dirty="0" smtClean="0"/>
              <a:t>3. HEPS</a:t>
            </a:r>
            <a:r>
              <a:rPr lang="zh-CN" altLang="en-US" dirty="0" smtClean="0"/>
              <a:t>项目</a:t>
            </a:r>
            <a:r>
              <a:rPr lang="zh-CN" altLang="en-US" dirty="0"/>
              <a:t>前期进展</a:t>
            </a:r>
            <a:r>
              <a:rPr lang="zh-CN" altLang="en-US" dirty="0" smtClean="0"/>
              <a:t>情况</a:t>
            </a:r>
          </a:p>
        </p:txBody>
      </p:sp>
      <p:sp>
        <p:nvSpPr>
          <p:cNvPr id="3" name="Content Placeholder 2"/>
          <p:cNvSpPr>
            <a:spLocks noGrp="1"/>
          </p:cNvSpPr>
          <p:nvPr>
            <p:ph idx="1"/>
          </p:nvPr>
        </p:nvSpPr>
        <p:spPr>
          <a:xfrm>
            <a:off x="838200" y="1095588"/>
            <a:ext cx="10515600" cy="5388335"/>
          </a:xfrm>
          <a:solidFill>
            <a:schemeClr val="bg1"/>
          </a:solidFill>
        </p:spPr>
        <p:txBody>
          <a:bodyPr/>
          <a:lstStyle/>
          <a:p>
            <a:r>
              <a:rPr lang="en-US" altLang="zh-CN" sz="2400" dirty="0">
                <a:latin typeface="微软雅黑" charset="-122"/>
                <a:ea typeface="微软雅黑" charset="-122"/>
              </a:rPr>
              <a:t>2016</a:t>
            </a:r>
            <a:r>
              <a:rPr lang="zh-CN" altLang="en-US" sz="2400" dirty="0">
                <a:latin typeface="微软雅黑" charset="-122"/>
                <a:ea typeface="微软雅黑" charset="-122"/>
              </a:rPr>
              <a:t>年</a:t>
            </a:r>
            <a:r>
              <a:rPr lang="en-US" altLang="zh-CN" sz="2400" dirty="0">
                <a:latin typeface="微软雅黑" charset="-122"/>
                <a:ea typeface="微软雅黑" charset="-122"/>
              </a:rPr>
              <a:t>01</a:t>
            </a:r>
            <a:r>
              <a:rPr lang="zh-CN" altLang="en-US" sz="2400" dirty="0">
                <a:latin typeface="微软雅黑" charset="-122"/>
                <a:ea typeface="微软雅黑" charset="-122"/>
              </a:rPr>
              <a:t>月        </a:t>
            </a:r>
            <a:r>
              <a:rPr lang="en-US" altLang="zh-CN" sz="2400" dirty="0">
                <a:latin typeface="微软雅黑" charset="-122"/>
                <a:ea typeface="微软雅黑" charset="-122"/>
              </a:rPr>
              <a:t>—</a:t>
            </a:r>
            <a:r>
              <a:rPr lang="zh-CN" altLang="en-US" sz="2400" dirty="0">
                <a:latin typeface="微软雅黑" charset="-122"/>
                <a:ea typeface="微软雅黑" charset="-122"/>
              </a:rPr>
              <a:t> 概念设计研究</a:t>
            </a:r>
            <a:endParaRPr lang="en-US" altLang="zh-CN" sz="2400" dirty="0">
              <a:latin typeface="微软雅黑" charset="-122"/>
              <a:ea typeface="微软雅黑" charset="-122"/>
            </a:endParaRPr>
          </a:p>
          <a:p>
            <a:r>
              <a:rPr lang="en-US" altLang="zh-CN" sz="2400" dirty="0">
                <a:latin typeface="微软雅黑" charset="-122"/>
                <a:ea typeface="微软雅黑" charset="-122"/>
              </a:rPr>
              <a:t>2017</a:t>
            </a:r>
            <a:r>
              <a:rPr lang="zh-CN" altLang="en-US" sz="2400" dirty="0">
                <a:latin typeface="微软雅黑" charset="-122"/>
                <a:ea typeface="微软雅黑" charset="-122"/>
              </a:rPr>
              <a:t>年</a:t>
            </a:r>
            <a:r>
              <a:rPr lang="en-US" altLang="zh-CN" sz="2400" dirty="0">
                <a:latin typeface="微软雅黑" charset="-122"/>
                <a:ea typeface="微软雅黑" charset="-122"/>
              </a:rPr>
              <a:t>02</a:t>
            </a:r>
            <a:r>
              <a:rPr lang="zh-CN" altLang="en-US" sz="2400" dirty="0">
                <a:latin typeface="微软雅黑" charset="-122"/>
                <a:ea typeface="微软雅黑" charset="-122"/>
              </a:rPr>
              <a:t>月        </a:t>
            </a:r>
            <a:r>
              <a:rPr lang="en-US" altLang="zh-CN" sz="2400" dirty="0">
                <a:latin typeface="微软雅黑" charset="-122"/>
                <a:ea typeface="微软雅黑" charset="-122"/>
              </a:rPr>
              <a:t>—</a:t>
            </a:r>
            <a:r>
              <a:rPr lang="zh-CN" altLang="en-US" sz="2400" dirty="0">
                <a:latin typeface="微软雅黑" charset="-122"/>
                <a:ea typeface="微软雅黑" charset="-122"/>
              </a:rPr>
              <a:t> 完成项目建议书并提交科学院</a:t>
            </a:r>
            <a:endParaRPr lang="en-US" altLang="zh-CN" sz="2400" dirty="0">
              <a:latin typeface="微软雅黑" charset="-122"/>
              <a:ea typeface="微软雅黑" charset="-122"/>
            </a:endParaRPr>
          </a:p>
          <a:p>
            <a:r>
              <a:rPr lang="en-US" altLang="zh-CN" sz="2400" dirty="0">
                <a:latin typeface="微软雅黑" charset="-122"/>
                <a:ea typeface="微软雅黑" charset="-122"/>
              </a:rPr>
              <a:t>2017</a:t>
            </a:r>
            <a:r>
              <a:rPr lang="zh-CN" altLang="en-US" sz="2400" dirty="0">
                <a:latin typeface="微软雅黑" charset="-122"/>
                <a:ea typeface="微软雅黑" charset="-122"/>
              </a:rPr>
              <a:t>年</a:t>
            </a:r>
            <a:r>
              <a:rPr lang="en-US" altLang="zh-CN" sz="2400" dirty="0">
                <a:latin typeface="微软雅黑" charset="-122"/>
                <a:ea typeface="微软雅黑" charset="-122"/>
              </a:rPr>
              <a:t>03</a:t>
            </a:r>
            <a:r>
              <a:rPr lang="zh-CN" altLang="en-US" sz="2400" dirty="0">
                <a:latin typeface="微软雅黑" charset="-122"/>
                <a:ea typeface="微软雅黑" charset="-122"/>
              </a:rPr>
              <a:t>月        </a:t>
            </a:r>
            <a:r>
              <a:rPr lang="en-US" altLang="zh-CN" sz="2400" dirty="0">
                <a:latin typeface="微软雅黑" charset="-122"/>
                <a:ea typeface="微软雅黑" charset="-122"/>
              </a:rPr>
              <a:t>—</a:t>
            </a:r>
            <a:r>
              <a:rPr lang="zh-CN" altLang="en-US" sz="2400" dirty="0">
                <a:latin typeface="微软雅黑" charset="-122"/>
                <a:ea typeface="微软雅黑" charset="-122"/>
              </a:rPr>
              <a:t> 项建书院内评审</a:t>
            </a:r>
            <a:endParaRPr lang="en-US" altLang="zh-CN" sz="2400" dirty="0">
              <a:latin typeface="微软雅黑" charset="-122"/>
              <a:ea typeface="微软雅黑" charset="-122"/>
            </a:endParaRPr>
          </a:p>
          <a:p>
            <a:r>
              <a:rPr lang="en-US" altLang="zh-CN" sz="2400" dirty="0">
                <a:latin typeface="微软雅黑" charset="-122"/>
                <a:ea typeface="微软雅黑" charset="-122"/>
              </a:rPr>
              <a:t>2017</a:t>
            </a:r>
            <a:r>
              <a:rPr lang="zh-CN" altLang="en-US" sz="2400" dirty="0">
                <a:latin typeface="微软雅黑" charset="-122"/>
                <a:ea typeface="微软雅黑" charset="-122"/>
              </a:rPr>
              <a:t>年</a:t>
            </a:r>
            <a:r>
              <a:rPr lang="en-US" altLang="zh-CN" sz="2400" dirty="0">
                <a:latin typeface="微软雅黑" charset="-122"/>
                <a:ea typeface="微软雅黑" charset="-122"/>
              </a:rPr>
              <a:t>05</a:t>
            </a:r>
            <a:r>
              <a:rPr lang="zh-CN" altLang="en-US" sz="2400" dirty="0">
                <a:latin typeface="微软雅黑" charset="-122"/>
                <a:ea typeface="微软雅黑" charset="-122"/>
              </a:rPr>
              <a:t>月        </a:t>
            </a:r>
            <a:r>
              <a:rPr lang="en-US" altLang="zh-CN" sz="2400" dirty="0">
                <a:latin typeface="微软雅黑" charset="-122"/>
                <a:ea typeface="微软雅黑" charset="-122"/>
              </a:rPr>
              <a:t>—</a:t>
            </a:r>
            <a:r>
              <a:rPr lang="zh-CN" altLang="en-US" sz="2400" dirty="0">
                <a:latin typeface="微软雅黑" charset="-122"/>
                <a:ea typeface="微软雅黑" charset="-122"/>
              </a:rPr>
              <a:t> 项建书提交国家发改委</a:t>
            </a:r>
            <a:endParaRPr lang="en-US" altLang="zh-CN" sz="2400" dirty="0">
              <a:latin typeface="微软雅黑" charset="-122"/>
              <a:ea typeface="微软雅黑" charset="-122"/>
            </a:endParaRPr>
          </a:p>
          <a:p>
            <a:r>
              <a:rPr lang="en-US" altLang="zh-CN" sz="2400" dirty="0">
                <a:latin typeface="微软雅黑" charset="-122"/>
                <a:ea typeface="微软雅黑" charset="-122"/>
              </a:rPr>
              <a:t>2017</a:t>
            </a:r>
            <a:r>
              <a:rPr lang="zh-CN" altLang="en-US" sz="2400" dirty="0">
                <a:latin typeface="微软雅黑" charset="-122"/>
                <a:ea typeface="微软雅黑" charset="-122"/>
              </a:rPr>
              <a:t>年</a:t>
            </a:r>
            <a:r>
              <a:rPr lang="en-US" altLang="zh-CN" sz="2400" dirty="0">
                <a:latin typeface="微软雅黑" charset="-122"/>
                <a:ea typeface="微软雅黑" charset="-122"/>
              </a:rPr>
              <a:t>06</a:t>
            </a:r>
            <a:r>
              <a:rPr lang="zh-CN" altLang="en-US" sz="2400" dirty="0">
                <a:latin typeface="微软雅黑" charset="-122"/>
                <a:ea typeface="微软雅黑" charset="-122"/>
              </a:rPr>
              <a:t>月        </a:t>
            </a:r>
            <a:r>
              <a:rPr lang="en-US" altLang="zh-CN" sz="2400" dirty="0">
                <a:latin typeface="微软雅黑" charset="-122"/>
                <a:ea typeface="微软雅黑" charset="-122"/>
              </a:rPr>
              <a:t>—</a:t>
            </a:r>
            <a:r>
              <a:rPr lang="zh-CN" altLang="en-US" sz="2400" dirty="0">
                <a:latin typeface="微软雅黑" charset="-122"/>
                <a:ea typeface="微软雅黑" charset="-122"/>
              </a:rPr>
              <a:t> 可行性研究启动</a:t>
            </a:r>
            <a:endParaRPr lang="en-US" altLang="zh-CN" sz="2400" dirty="0">
              <a:latin typeface="微软雅黑" charset="-122"/>
              <a:ea typeface="微软雅黑" charset="-122"/>
            </a:endParaRPr>
          </a:p>
          <a:p>
            <a:r>
              <a:rPr lang="en-US" altLang="zh-CN" sz="2400" dirty="0">
                <a:latin typeface="微软雅黑" charset="-122"/>
                <a:ea typeface="微软雅黑" charset="-122"/>
              </a:rPr>
              <a:t>2017</a:t>
            </a:r>
            <a:r>
              <a:rPr lang="zh-CN" altLang="en-US" sz="2400" dirty="0">
                <a:latin typeface="微软雅黑" charset="-122"/>
                <a:ea typeface="微软雅黑" charset="-122"/>
              </a:rPr>
              <a:t>年</a:t>
            </a:r>
            <a:r>
              <a:rPr lang="en-US" altLang="zh-CN" sz="2400" dirty="0">
                <a:latin typeface="微软雅黑" charset="-122"/>
                <a:ea typeface="微软雅黑" charset="-122"/>
              </a:rPr>
              <a:t>06</a:t>
            </a:r>
            <a:r>
              <a:rPr lang="zh-CN" altLang="en-US" sz="2400" dirty="0">
                <a:latin typeface="微软雅黑" charset="-122"/>
                <a:ea typeface="微软雅黑" charset="-122"/>
              </a:rPr>
              <a:t>月</a:t>
            </a:r>
            <a:r>
              <a:rPr lang="en-US" altLang="zh-CN" sz="2400" dirty="0">
                <a:latin typeface="微软雅黑" charset="-122"/>
                <a:ea typeface="微软雅黑" charset="-122"/>
              </a:rPr>
              <a:t>26</a:t>
            </a:r>
            <a:r>
              <a:rPr lang="zh-CN" altLang="en-US" sz="2400" dirty="0">
                <a:latin typeface="微软雅黑" charset="-122"/>
                <a:ea typeface="微软雅黑" charset="-122"/>
              </a:rPr>
              <a:t>日 </a:t>
            </a:r>
            <a:r>
              <a:rPr lang="en-US" altLang="zh-CN" sz="2400" dirty="0">
                <a:latin typeface="微软雅黑" charset="-122"/>
                <a:ea typeface="微软雅黑" charset="-122"/>
              </a:rPr>
              <a:t>—</a:t>
            </a:r>
            <a:r>
              <a:rPr lang="zh-CN" altLang="en-US" sz="2400" dirty="0">
                <a:latin typeface="微软雅黑" charset="-122"/>
                <a:ea typeface="微软雅黑" charset="-122"/>
              </a:rPr>
              <a:t> 发改委评审项建书</a:t>
            </a:r>
            <a:endParaRPr lang="en-US" altLang="zh-CN" sz="2400" dirty="0">
              <a:latin typeface="微软雅黑" charset="-122"/>
              <a:ea typeface="微软雅黑" charset="-122"/>
            </a:endParaRPr>
          </a:p>
          <a:p>
            <a:r>
              <a:rPr lang="en-US" altLang="zh-CN" sz="2400" dirty="0">
                <a:solidFill>
                  <a:srgbClr val="C00000"/>
                </a:solidFill>
                <a:latin typeface="微软雅黑" charset="-122"/>
                <a:ea typeface="微软雅黑" charset="-122"/>
              </a:rPr>
              <a:t>2017</a:t>
            </a:r>
            <a:r>
              <a:rPr lang="zh-CN" altLang="en-US" sz="2400" dirty="0">
                <a:solidFill>
                  <a:srgbClr val="C00000"/>
                </a:solidFill>
                <a:latin typeface="微软雅黑" charset="-122"/>
                <a:ea typeface="微软雅黑" charset="-122"/>
              </a:rPr>
              <a:t>年</a:t>
            </a:r>
            <a:r>
              <a:rPr lang="en-US" altLang="zh-CN" sz="2400" dirty="0">
                <a:solidFill>
                  <a:srgbClr val="C00000"/>
                </a:solidFill>
                <a:latin typeface="微软雅黑" charset="-122"/>
                <a:ea typeface="微软雅黑" charset="-122"/>
              </a:rPr>
              <a:t>12</a:t>
            </a:r>
            <a:r>
              <a:rPr lang="zh-CN" altLang="en-US" sz="2400" dirty="0">
                <a:solidFill>
                  <a:srgbClr val="C00000"/>
                </a:solidFill>
                <a:latin typeface="微软雅黑" charset="-122"/>
                <a:ea typeface="微软雅黑" charset="-122"/>
              </a:rPr>
              <a:t>月</a:t>
            </a:r>
            <a:r>
              <a:rPr lang="en-US" altLang="zh-CN" sz="2400" dirty="0">
                <a:solidFill>
                  <a:srgbClr val="C00000"/>
                </a:solidFill>
                <a:latin typeface="微软雅黑" charset="-122"/>
                <a:ea typeface="微软雅黑" charset="-122"/>
              </a:rPr>
              <a:t>15</a:t>
            </a:r>
            <a:r>
              <a:rPr lang="zh-CN" altLang="en-US" sz="2400" dirty="0">
                <a:solidFill>
                  <a:srgbClr val="C00000"/>
                </a:solidFill>
                <a:latin typeface="微软雅黑" charset="-122"/>
                <a:ea typeface="微软雅黑" charset="-122"/>
              </a:rPr>
              <a:t>日 </a:t>
            </a:r>
            <a:r>
              <a:rPr lang="en-US" altLang="zh-CN" sz="2400" dirty="0">
                <a:solidFill>
                  <a:srgbClr val="C00000"/>
                </a:solidFill>
                <a:latin typeface="微软雅黑" charset="-122"/>
                <a:ea typeface="微软雅黑" charset="-122"/>
              </a:rPr>
              <a:t>—</a:t>
            </a:r>
            <a:r>
              <a:rPr lang="zh-CN" altLang="en-US" sz="2400" dirty="0">
                <a:solidFill>
                  <a:srgbClr val="C00000"/>
                </a:solidFill>
                <a:latin typeface="微软雅黑" charset="-122"/>
                <a:ea typeface="微软雅黑" charset="-122"/>
              </a:rPr>
              <a:t> 发改委正式批复项建书，立项</a:t>
            </a:r>
            <a:endParaRPr lang="en-US" altLang="zh-CN" sz="2400" dirty="0">
              <a:solidFill>
                <a:srgbClr val="C00000"/>
              </a:solidFill>
              <a:latin typeface="微软雅黑" charset="-122"/>
              <a:ea typeface="微软雅黑" charset="-122"/>
            </a:endParaRPr>
          </a:p>
          <a:p>
            <a:r>
              <a:rPr lang="en-US" altLang="zh-CN" sz="2400" dirty="0">
                <a:latin typeface="微软雅黑" charset="-122"/>
                <a:ea typeface="微软雅黑" charset="-122"/>
              </a:rPr>
              <a:t>2017</a:t>
            </a:r>
            <a:r>
              <a:rPr lang="zh-CN" altLang="en-US" sz="2400" dirty="0">
                <a:latin typeface="微软雅黑" charset="-122"/>
                <a:ea typeface="微软雅黑" charset="-122"/>
              </a:rPr>
              <a:t>年</a:t>
            </a:r>
            <a:r>
              <a:rPr lang="en-US" altLang="zh-CN" sz="2400" dirty="0">
                <a:latin typeface="微软雅黑" charset="-122"/>
                <a:ea typeface="微软雅黑" charset="-122"/>
              </a:rPr>
              <a:t>12</a:t>
            </a:r>
            <a:r>
              <a:rPr lang="zh-CN" altLang="en-US" sz="2400" dirty="0">
                <a:latin typeface="微软雅黑" charset="-122"/>
                <a:ea typeface="微软雅黑" charset="-122"/>
              </a:rPr>
              <a:t>月</a:t>
            </a:r>
            <a:r>
              <a:rPr lang="en-US" altLang="zh-CN" sz="2400" dirty="0">
                <a:latin typeface="微软雅黑" charset="-122"/>
                <a:ea typeface="微软雅黑" charset="-122"/>
              </a:rPr>
              <a:t>29</a:t>
            </a:r>
            <a:r>
              <a:rPr lang="zh-CN" altLang="en-US" sz="2400" dirty="0">
                <a:latin typeface="微软雅黑" charset="-122"/>
                <a:ea typeface="微软雅黑" charset="-122"/>
              </a:rPr>
              <a:t>日 </a:t>
            </a:r>
            <a:r>
              <a:rPr lang="en-US" altLang="zh-CN" sz="2400" dirty="0">
                <a:latin typeface="微软雅黑" charset="-122"/>
                <a:ea typeface="微软雅黑" charset="-122"/>
              </a:rPr>
              <a:t>—</a:t>
            </a:r>
            <a:r>
              <a:rPr lang="zh-CN" altLang="en-US" sz="2400" dirty="0">
                <a:latin typeface="微软雅黑" charset="-122"/>
                <a:ea typeface="微软雅黑" charset="-122"/>
              </a:rPr>
              <a:t> 可研报告提交科学院</a:t>
            </a:r>
            <a:endParaRPr lang="en-US" altLang="zh-CN" sz="2400" dirty="0">
              <a:latin typeface="微软雅黑" charset="-122"/>
              <a:ea typeface="微软雅黑" charset="-122"/>
            </a:endParaRPr>
          </a:p>
          <a:p>
            <a:r>
              <a:rPr lang="en-US" altLang="zh-CN" sz="2400" dirty="0">
                <a:latin typeface="微软雅黑" charset="-122"/>
                <a:ea typeface="微软雅黑" charset="-122"/>
              </a:rPr>
              <a:t>2018</a:t>
            </a:r>
            <a:r>
              <a:rPr lang="zh-CN" altLang="en-US" sz="2400" dirty="0">
                <a:latin typeface="微软雅黑" charset="-122"/>
                <a:ea typeface="微软雅黑" charset="-122"/>
              </a:rPr>
              <a:t>年</a:t>
            </a:r>
            <a:r>
              <a:rPr lang="en-US" altLang="zh-CN" sz="2400" dirty="0">
                <a:latin typeface="微软雅黑" charset="-122"/>
                <a:ea typeface="微软雅黑" charset="-122"/>
              </a:rPr>
              <a:t>02</a:t>
            </a:r>
            <a:r>
              <a:rPr lang="zh-CN" altLang="en-US" sz="2400" dirty="0">
                <a:latin typeface="微软雅黑" charset="-122"/>
                <a:ea typeface="微软雅黑" charset="-122"/>
              </a:rPr>
              <a:t>月</a:t>
            </a:r>
            <a:r>
              <a:rPr lang="en-US" altLang="zh-CN" sz="2400" dirty="0">
                <a:latin typeface="微软雅黑" charset="-122"/>
                <a:ea typeface="微软雅黑" charset="-122"/>
              </a:rPr>
              <a:t>27</a:t>
            </a:r>
            <a:r>
              <a:rPr lang="zh-CN" altLang="en-US" sz="2400" dirty="0">
                <a:latin typeface="微软雅黑" charset="-122"/>
                <a:ea typeface="微软雅黑" charset="-122"/>
              </a:rPr>
              <a:t>日 </a:t>
            </a:r>
            <a:r>
              <a:rPr lang="en-US" altLang="zh-CN" sz="2400" dirty="0">
                <a:latin typeface="微软雅黑" charset="-122"/>
                <a:ea typeface="微软雅黑" charset="-122"/>
              </a:rPr>
              <a:t>—</a:t>
            </a:r>
            <a:r>
              <a:rPr lang="zh-CN" altLang="en-US" sz="2400" dirty="0">
                <a:latin typeface="微软雅黑" charset="-122"/>
                <a:ea typeface="微软雅黑" charset="-122"/>
              </a:rPr>
              <a:t> 可研报告院内评审</a:t>
            </a:r>
            <a:endParaRPr lang="en-US" altLang="zh-CN" sz="2400" dirty="0">
              <a:latin typeface="微软雅黑" charset="-122"/>
              <a:ea typeface="微软雅黑" charset="-122"/>
            </a:endParaRPr>
          </a:p>
          <a:p>
            <a:r>
              <a:rPr lang="en-US" altLang="zh-CN" sz="2400" dirty="0">
                <a:latin typeface="微软雅黑" charset="-122"/>
                <a:ea typeface="微软雅黑" charset="-122"/>
              </a:rPr>
              <a:t>2018</a:t>
            </a:r>
            <a:r>
              <a:rPr lang="zh-CN" altLang="en-US" sz="2400" dirty="0">
                <a:latin typeface="微软雅黑" charset="-122"/>
                <a:ea typeface="微软雅黑" charset="-122"/>
              </a:rPr>
              <a:t>年</a:t>
            </a:r>
            <a:r>
              <a:rPr lang="en-US" altLang="zh-CN" sz="2400" dirty="0">
                <a:latin typeface="微软雅黑" charset="-122"/>
                <a:ea typeface="微软雅黑" charset="-122"/>
              </a:rPr>
              <a:t>06</a:t>
            </a:r>
            <a:r>
              <a:rPr lang="zh-CN" altLang="en-US" sz="2400" dirty="0">
                <a:latin typeface="微软雅黑" charset="-122"/>
                <a:ea typeface="微软雅黑" charset="-122"/>
              </a:rPr>
              <a:t>月</a:t>
            </a:r>
            <a:r>
              <a:rPr lang="en-US" altLang="zh-CN" sz="2400" dirty="0">
                <a:latin typeface="微软雅黑" charset="-122"/>
                <a:ea typeface="微软雅黑" charset="-122"/>
              </a:rPr>
              <a:t>11</a:t>
            </a:r>
            <a:r>
              <a:rPr lang="zh-CN" altLang="en-US" sz="2400" dirty="0">
                <a:latin typeface="微软雅黑" charset="-122"/>
                <a:ea typeface="微软雅黑" charset="-122"/>
              </a:rPr>
              <a:t>日 </a:t>
            </a:r>
            <a:r>
              <a:rPr lang="en-US" altLang="zh-CN" sz="2400" dirty="0">
                <a:latin typeface="微软雅黑" charset="-122"/>
                <a:ea typeface="微软雅黑" charset="-122"/>
              </a:rPr>
              <a:t>—</a:t>
            </a:r>
            <a:r>
              <a:rPr lang="zh-CN" altLang="en-US" sz="2400" dirty="0">
                <a:latin typeface="微软雅黑" charset="-122"/>
                <a:ea typeface="微软雅黑" charset="-122"/>
              </a:rPr>
              <a:t> 发改委评审可研报告</a:t>
            </a:r>
            <a:endParaRPr lang="en-US" altLang="zh-CN" sz="2400" dirty="0">
              <a:latin typeface="微软雅黑" charset="-122"/>
              <a:ea typeface="微软雅黑" charset="-122"/>
            </a:endParaRPr>
          </a:p>
          <a:p>
            <a:r>
              <a:rPr lang="en-US" altLang="zh-CN" sz="2400" dirty="0">
                <a:latin typeface="微软雅黑" charset="-122"/>
                <a:ea typeface="微软雅黑" charset="-122"/>
              </a:rPr>
              <a:t>2018</a:t>
            </a:r>
            <a:r>
              <a:rPr lang="zh-CN" altLang="en-US" sz="2400" dirty="0">
                <a:latin typeface="微软雅黑" charset="-122"/>
                <a:ea typeface="微软雅黑" charset="-122"/>
              </a:rPr>
              <a:t>年</a:t>
            </a:r>
            <a:r>
              <a:rPr lang="en-US" altLang="zh-CN" sz="2400" dirty="0" smtClean="0">
                <a:latin typeface="微软雅黑" charset="-122"/>
                <a:ea typeface="微软雅黑" charset="-122"/>
              </a:rPr>
              <a:t>08</a:t>
            </a:r>
            <a:r>
              <a:rPr lang="zh-CN" altLang="en-US" sz="2400" dirty="0" smtClean="0">
                <a:latin typeface="微软雅黑" charset="-122"/>
                <a:ea typeface="微软雅黑" charset="-122"/>
              </a:rPr>
              <a:t>月</a:t>
            </a:r>
            <a:r>
              <a:rPr lang="en-US" altLang="zh-CN" sz="2400" dirty="0" smtClean="0">
                <a:latin typeface="微软雅黑" charset="-122"/>
                <a:ea typeface="微软雅黑" charset="-122"/>
              </a:rPr>
              <a:t>31</a:t>
            </a:r>
            <a:r>
              <a:rPr lang="zh-CN" altLang="en-US" sz="2400" dirty="0" smtClean="0">
                <a:latin typeface="微软雅黑" charset="-122"/>
                <a:ea typeface="微软雅黑" charset="-122"/>
              </a:rPr>
              <a:t>日 </a:t>
            </a:r>
            <a:r>
              <a:rPr lang="en-US" altLang="zh-CN" sz="2400" dirty="0">
                <a:latin typeface="微软雅黑" charset="-122"/>
                <a:ea typeface="微软雅黑" charset="-122"/>
              </a:rPr>
              <a:t>—</a:t>
            </a:r>
            <a:r>
              <a:rPr lang="zh-CN" altLang="en-US" sz="2400" dirty="0">
                <a:latin typeface="微软雅黑" charset="-122"/>
                <a:ea typeface="微软雅黑" charset="-122"/>
              </a:rPr>
              <a:t> 初步设计</a:t>
            </a:r>
            <a:r>
              <a:rPr lang="zh-CN" altLang="en-US" sz="2400" dirty="0" smtClean="0">
                <a:latin typeface="微软雅黑" charset="-122"/>
                <a:ea typeface="微软雅黑" charset="-122"/>
              </a:rPr>
              <a:t>报告院内评审</a:t>
            </a:r>
            <a:endParaRPr lang="en-US" altLang="zh-CN" sz="2400" dirty="0">
              <a:latin typeface="微软雅黑" charset="-122"/>
              <a:ea typeface="微软雅黑" charset="-122"/>
            </a:endParaRPr>
          </a:p>
          <a:p>
            <a:r>
              <a:rPr lang="en-US" altLang="zh-CN" sz="2400" dirty="0">
                <a:solidFill>
                  <a:srgbClr val="0066FF"/>
                </a:solidFill>
                <a:latin typeface="微软雅黑" charset="-122"/>
                <a:ea typeface="微软雅黑" charset="-122"/>
              </a:rPr>
              <a:t>2018</a:t>
            </a:r>
            <a:r>
              <a:rPr lang="zh-CN" altLang="en-US" sz="2400" dirty="0">
                <a:solidFill>
                  <a:srgbClr val="0066FF"/>
                </a:solidFill>
                <a:latin typeface="微软雅黑" charset="-122"/>
                <a:ea typeface="微软雅黑" charset="-122"/>
              </a:rPr>
              <a:t>年</a:t>
            </a:r>
            <a:r>
              <a:rPr lang="en-US" altLang="zh-CN" sz="2400" dirty="0">
                <a:solidFill>
                  <a:srgbClr val="0066FF"/>
                </a:solidFill>
                <a:latin typeface="微软雅黑" charset="-122"/>
                <a:ea typeface="微软雅黑" charset="-122"/>
              </a:rPr>
              <a:t>12</a:t>
            </a:r>
            <a:r>
              <a:rPr lang="zh-CN" altLang="en-US" sz="2400" dirty="0">
                <a:solidFill>
                  <a:srgbClr val="0066FF"/>
                </a:solidFill>
                <a:latin typeface="微软雅黑" charset="-122"/>
                <a:ea typeface="微软雅黑" charset="-122"/>
              </a:rPr>
              <a:t>月        </a:t>
            </a:r>
            <a:r>
              <a:rPr lang="en-US" altLang="zh-CN" sz="2400" dirty="0">
                <a:solidFill>
                  <a:srgbClr val="0066FF"/>
                </a:solidFill>
                <a:latin typeface="微软雅黑" charset="-122"/>
                <a:ea typeface="微软雅黑" charset="-122"/>
              </a:rPr>
              <a:t>—</a:t>
            </a:r>
            <a:r>
              <a:rPr lang="zh-CN" altLang="en-US" sz="2400" dirty="0">
                <a:solidFill>
                  <a:srgbClr val="0066FF"/>
                </a:solidFill>
                <a:latin typeface="微软雅黑" charset="-122"/>
                <a:ea typeface="微软雅黑" charset="-122"/>
              </a:rPr>
              <a:t> 项目正式开工</a:t>
            </a:r>
            <a:endParaRPr lang="en-US" altLang="zh-CN" sz="2400" dirty="0">
              <a:solidFill>
                <a:srgbClr val="0066FF"/>
              </a:solidFill>
              <a:latin typeface="微软雅黑" charset="-122"/>
              <a:ea typeface="微软雅黑" charset="-122"/>
            </a:endParaRPr>
          </a:p>
          <a:p>
            <a:endParaRPr lang="en-US" sz="2400" dirty="0"/>
          </a:p>
        </p:txBody>
      </p:sp>
    </p:spTree>
    <p:extLst>
      <p:ext uri="{BB962C8B-B14F-4D97-AF65-F5344CB8AC3E}">
        <p14:creationId xmlns:p14="http://schemas.microsoft.com/office/powerpoint/2010/main" val="1803974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高能光源的强大优势</a:t>
            </a:r>
            <a:endParaRPr lang="en-US" dirty="0"/>
          </a:p>
        </p:txBody>
      </p:sp>
      <p:pic>
        <p:nvPicPr>
          <p:cNvPr id="3" name="Picture 2"/>
          <p:cNvPicPr>
            <a:picLocks noChangeAspect="1"/>
          </p:cNvPicPr>
          <p:nvPr/>
        </p:nvPicPr>
        <p:blipFill>
          <a:blip r:embed="rId2"/>
          <a:stretch>
            <a:fillRect/>
          </a:stretch>
        </p:blipFill>
        <p:spPr>
          <a:xfrm>
            <a:off x="769550" y="975668"/>
            <a:ext cx="10042611" cy="5035177"/>
          </a:xfrm>
          <a:prstGeom prst="rect">
            <a:avLst/>
          </a:prstGeom>
        </p:spPr>
      </p:pic>
    </p:spTree>
    <p:extLst>
      <p:ext uri="{BB962C8B-B14F-4D97-AF65-F5344CB8AC3E}">
        <p14:creationId xmlns:p14="http://schemas.microsoft.com/office/powerpoint/2010/main" val="26268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标题 1"/>
          <p:cNvSpPr>
            <a:spLocks noGrp="1"/>
          </p:cNvSpPr>
          <p:nvPr>
            <p:ph type="title"/>
          </p:nvPr>
        </p:nvSpPr>
        <p:spPr>
          <a:xfrm>
            <a:off x="365596" y="885537"/>
            <a:ext cx="2360141" cy="808038"/>
          </a:xfrm>
        </p:spPr>
        <p:txBody>
          <a:bodyPr>
            <a:normAutofit fontScale="90000"/>
          </a:bodyPr>
          <a:lstStyle/>
          <a:p>
            <a:r>
              <a:rPr lang="en-US" altLang="zh-CN" dirty="0" smtClean="0"/>
              <a:t>HEPS</a:t>
            </a:r>
            <a:r>
              <a:rPr lang="zh-CN" altLang="en-US" dirty="0" smtClean="0"/>
              <a:t>建设主要内容</a:t>
            </a:r>
            <a:endParaRPr lang="zh-CN" altLang="en-US" dirty="0" smtClean="0"/>
          </a:p>
        </p:txBody>
      </p:sp>
      <p:pic>
        <p:nvPicPr>
          <p:cNvPr id="7"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75" y="3027363"/>
            <a:ext cx="8640763"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375" y="12357"/>
            <a:ext cx="4336436" cy="301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60725"/>
            <a:ext cx="34798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7862495" y="12357"/>
            <a:ext cx="4255363" cy="3027363"/>
          </a:xfrm>
          <a:prstGeom prst="rect">
            <a:avLst/>
          </a:prstGeom>
        </p:spPr>
      </p:pic>
    </p:spTree>
    <p:extLst>
      <p:ext uri="{BB962C8B-B14F-4D97-AF65-F5344CB8AC3E}">
        <p14:creationId xmlns:p14="http://schemas.microsoft.com/office/powerpoint/2010/main" val="395442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图片 7" descr="E:\大装置中心工作\HEPS\组织结构\HEPS组织架构图（201823初设版本）.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656" y="202652"/>
            <a:ext cx="9236376" cy="637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1914" y="0"/>
            <a:ext cx="2401620" cy="1345270"/>
          </a:xfrm>
        </p:spPr>
        <p:txBody>
          <a:bodyPr>
            <a:normAutofit/>
          </a:bodyPr>
          <a:lstStyle/>
          <a:p>
            <a:r>
              <a:rPr lang="en-US" altLang="zh-CN" dirty="0" smtClean="0"/>
              <a:t>HEPS</a:t>
            </a:r>
            <a:r>
              <a:rPr lang="zh-CN" altLang="en-US" dirty="0" smtClean="0"/>
              <a:t>项目组织架构</a:t>
            </a:r>
            <a:endParaRPr lang="en-US" dirty="0"/>
          </a:p>
        </p:txBody>
      </p:sp>
    </p:spTree>
    <p:extLst>
      <p:ext uri="{BB962C8B-B14F-4D97-AF65-F5344CB8AC3E}">
        <p14:creationId xmlns:p14="http://schemas.microsoft.com/office/powerpoint/2010/main" val="1318939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标题 1"/>
          <p:cNvSpPr>
            <a:spLocks noGrp="1"/>
          </p:cNvSpPr>
          <p:nvPr>
            <p:ph type="title"/>
          </p:nvPr>
        </p:nvSpPr>
        <p:spPr>
          <a:xfrm>
            <a:off x="0" y="311150"/>
            <a:ext cx="10515600" cy="808038"/>
          </a:xfrm>
        </p:spPr>
        <p:txBody>
          <a:bodyPr/>
          <a:lstStyle/>
          <a:p>
            <a:r>
              <a:rPr lang="zh-CN" altLang="en-US" dirty="0" smtClean="0"/>
              <a:t>工程设计进展 </a:t>
            </a:r>
            <a:r>
              <a:rPr lang="en-US" altLang="zh-CN" dirty="0" smtClean="0"/>
              <a:t>—</a:t>
            </a:r>
            <a:r>
              <a:rPr lang="zh-CN" altLang="en-US" dirty="0" smtClean="0"/>
              <a:t> 注入器</a:t>
            </a:r>
          </a:p>
        </p:txBody>
      </p:sp>
      <p:sp>
        <p:nvSpPr>
          <p:cNvPr id="92163" name="内容占位符 2"/>
          <p:cNvSpPr txBox="1">
            <a:spLocks/>
          </p:cNvSpPr>
          <p:nvPr/>
        </p:nvSpPr>
        <p:spPr bwMode="auto">
          <a:xfrm>
            <a:off x="6580315" y="1204913"/>
            <a:ext cx="5484812" cy="488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71450" indent="-17145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63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266700" indent="-26035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647700" indent="-28575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1009650" indent="-134938">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1466850" indent="-134938"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1924050" indent="-134938"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2381250" indent="-134938"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2838450" indent="-134938"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lvl="1" algn="just" eaLnBrk="1" hangingPunct="1">
              <a:lnSpc>
                <a:spcPct val="130000"/>
              </a:lnSpc>
              <a:spcBef>
                <a:spcPts val="375"/>
              </a:spcBef>
              <a:buFont typeface="Wingdings" panose="05000000000000000000" pitchFamily="2" charset="2"/>
              <a:buNone/>
            </a:pPr>
            <a:r>
              <a:rPr kumimoji="0" lang="zh-CN" altLang="en-US" dirty="0" smtClean="0">
                <a:solidFill>
                  <a:srgbClr val="181717"/>
                </a:solidFill>
                <a:latin typeface="微软雅黑" panose="020B0503020204020204" pitchFamily="34" charset="-122"/>
                <a:ea typeface="微软雅黑" panose="020B0503020204020204" pitchFamily="34" charset="-122"/>
              </a:rPr>
              <a:t>由一台直线加速器、一条低能输运线、两条高能输运线</a:t>
            </a:r>
            <a:r>
              <a:rPr kumimoji="0" lang="zh-CN" altLang="en-US" dirty="0" smtClean="0">
                <a:solidFill>
                  <a:srgbClr val="181717"/>
                </a:solidFill>
                <a:latin typeface="微软雅黑" panose="020B0503020204020204" pitchFamily="34" charset="-122"/>
                <a:ea typeface="微软雅黑" panose="020B0503020204020204" pitchFamily="34" charset="-122"/>
                <a:cs typeface="Times New Roman" panose="02020603050405020304" pitchFamily="18" charset="0"/>
              </a:rPr>
              <a:t>和一台增强器组成</a:t>
            </a:r>
            <a:endParaRPr kumimoji="0" lang="en-US" altLang="zh-CN" dirty="0" smtClean="0">
              <a:solidFill>
                <a:srgbClr val="181717"/>
              </a:solidFill>
              <a:latin typeface="微软雅黑" panose="020B0503020204020204" pitchFamily="34" charset="-122"/>
              <a:ea typeface="微软雅黑" panose="020B0503020204020204" pitchFamily="34" charset="-122"/>
              <a:cs typeface="Times New Roman" panose="02020603050405020304" pitchFamily="18" charset="0"/>
            </a:endParaRPr>
          </a:p>
          <a:p>
            <a:pPr lvl="2" eaLnBrk="1" hangingPunct="1">
              <a:lnSpc>
                <a:spcPct val="130000"/>
              </a:lnSpc>
              <a:spcBef>
                <a:spcPts val="375"/>
              </a:spcBef>
              <a:buFont typeface="Wingdings" panose="05000000000000000000" pitchFamily="2" charset="2"/>
              <a:buChar char="Ø"/>
            </a:pP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直线加速器，输出束流能量</a:t>
            </a:r>
            <a:r>
              <a:rPr kumimoji="0" lang="en-US" altLang="zh-CN" dirty="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5</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00MeV</a:t>
            </a:r>
          </a:p>
          <a:p>
            <a:pPr lvl="2" eaLnBrk="1" hangingPunct="1">
              <a:lnSpc>
                <a:spcPct val="130000"/>
              </a:lnSpc>
              <a:spcBef>
                <a:spcPts val="375"/>
              </a:spcBef>
              <a:buFont typeface="Wingdings" panose="05000000000000000000" pitchFamily="2" charset="2"/>
              <a:buChar char="Ø"/>
            </a:pP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低能输运线（</a:t>
            </a:r>
            <a:r>
              <a:rPr kumimoji="0" lang="en-US" altLang="zh-CN" dirty="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5</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00MeV</a:t>
            </a: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），连接直线加速器和</a:t>
            </a: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增强器</a:t>
            </a:r>
            <a:r>
              <a:rPr kumimoji="0" lang="zh-CN" altLang="en-US" dirty="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r>
              <a:rPr kumimoji="0" lang="en-US" altLang="zh-CN" dirty="0" err="1"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Linac</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 </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to Booster, </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LTB</a:t>
            </a: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endPar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endParaRPr>
          </a:p>
          <a:p>
            <a:pPr lvl="2" eaLnBrk="1" hangingPunct="1">
              <a:lnSpc>
                <a:spcPct val="130000"/>
              </a:lnSpc>
              <a:spcBef>
                <a:spcPts val="375"/>
              </a:spcBef>
              <a:buFont typeface="Wingdings" panose="05000000000000000000" pitchFamily="2" charset="2"/>
              <a:buChar char="Ø"/>
            </a:pP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增强器，将束流从</a:t>
            </a:r>
            <a:r>
              <a:rPr kumimoji="0" lang="en-US" altLang="zh-CN" dirty="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5</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00MeV</a:t>
            </a: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加速到</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6GeV</a:t>
            </a:r>
          </a:p>
          <a:p>
            <a:pPr lvl="2" eaLnBrk="1" hangingPunct="1">
              <a:lnSpc>
                <a:spcPct val="130000"/>
              </a:lnSpc>
              <a:spcBef>
                <a:spcPts val="375"/>
              </a:spcBef>
              <a:buFont typeface="Wingdings" panose="05000000000000000000" pitchFamily="2" charset="2"/>
              <a:buChar char="Ø"/>
            </a:pP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高能输运线（</a:t>
            </a:r>
            <a:r>
              <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6GeV</a:t>
            </a:r>
            <a:r>
              <a:rPr kumimoji="0" lang="zh-CN" altLang="en-US"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endParaRPr kumimoji="0" lang="en-US" altLang="zh-CN"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endParaRPr>
          </a:p>
          <a:p>
            <a:pPr lvl="3" eaLnBrk="1" hangingPunct="1">
              <a:lnSpc>
                <a:spcPct val="130000"/>
              </a:lnSpc>
              <a:spcBef>
                <a:spcPts val="375"/>
              </a:spcBef>
              <a:buFont typeface="Wingdings" panose="05000000000000000000" pitchFamily="2" charset="2"/>
              <a:buChar char="ü"/>
            </a:pPr>
            <a:r>
              <a:rPr kumimoji="0" lang="zh-CN" altLang="en-US"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一条将增强器中的束流注入到储存环中（</a:t>
            </a:r>
            <a:r>
              <a:rPr kumimoji="0" lang="en-US" altLang="zh-CN"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Booster to Storage Ring</a:t>
            </a:r>
            <a:r>
              <a:rPr kumimoji="0" lang="zh-CN" altLang="en-US"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r>
              <a:rPr kumimoji="0" lang="en-US" altLang="zh-CN"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BTS</a:t>
            </a:r>
            <a:r>
              <a:rPr kumimoji="0" lang="zh-CN" altLang="en-US"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endParaRPr kumimoji="0" lang="en-US" altLang="zh-CN"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endParaRPr>
          </a:p>
          <a:p>
            <a:pPr lvl="3" eaLnBrk="1" hangingPunct="1">
              <a:lnSpc>
                <a:spcPct val="130000"/>
              </a:lnSpc>
              <a:spcBef>
                <a:spcPts val="375"/>
              </a:spcBef>
              <a:buFont typeface="Wingdings" panose="05000000000000000000" pitchFamily="2" charset="2"/>
              <a:buChar char="ü"/>
            </a:pPr>
            <a:r>
              <a:rPr kumimoji="0" lang="zh-CN" altLang="en-US"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另一条将储存环内的束流注入到增强器中（</a:t>
            </a:r>
            <a:r>
              <a:rPr kumimoji="0" lang="en-US" altLang="zh-CN"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Storage Ring to </a:t>
            </a:r>
            <a:r>
              <a:rPr kumimoji="0" lang="en-US" altLang="zh-CN"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Booster</a:t>
            </a:r>
            <a:r>
              <a:rPr kumimoji="0" lang="zh-CN" altLang="en-US"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r>
              <a:rPr kumimoji="0" lang="en-US" altLang="zh-CN"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STB</a:t>
            </a:r>
            <a:r>
              <a:rPr kumimoji="0" lang="zh-CN" altLang="en-US" sz="2000" dirty="0" smtClean="0">
                <a:solidFill>
                  <a:srgbClr val="181717"/>
                </a:solidFill>
                <a:latin typeface="Times New Roman" panose="02020603050405020304" pitchFamily="18" charset="0"/>
                <a:ea typeface="华文细黑" panose="02010600040101010101" pitchFamily="2" charset="-122"/>
                <a:cs typeface="Times New Roman" panose="02020603050405020304" pitchFamily="18" charset="0"/>
              </a:rPr>
              <a:t>）</a:t>
            </a:r>
          </a:p>
        </p:txBody>
      </p:sp>
      <p:pic>
        <p:nvPicPr>
          <p:cNvPr id="8" name="图片 6"/>
          <p:cNvPicPr/>
          <p:nvPr/>
        </p:nvPicPr>
        <p:blipFill rotWithShape="1">
          <a:blip r:embed="rId3">
            <a:extLst>
              <a:ext uri="{28A0092B-C50C-407E-A947-70E740481C1C}">
                <a14:useLocalDpi xmlns:a14="http://schemas.microsoft.com/office/drawing/2010/main" val="0"/>
              </a:ext>
            </a:extLst>
          </a:blip>
          <a:srcRect t="8570" r="4734" b="3629"/>
          <a:stretch/>
        </p:blipFill>
        <p:spPr bwMode="auto">
          <a:xfrm>
            <a:off x="146303" y="1024128"/>
            <a:ext cx="6434012" cy="5169408"/>
          </a:xfrm>
          <a:prstGeom prst="rect">
            <a:avLst/>
          </a:prstGeom>
          <a:noFill/>
          <a:ln>
            <a:noFill/>
          </a:ln>
          <a:extLst>
            <a:ext uri="{53640926-AAD7-44D8-BBD7-CCE9431645EC}">
              <a14:shadowObscured xmlns:a14="http://schemas.microsoft.com/office/drawing/2010/main"/>
            </a:ext>
          </a:extLst>
        </p:spPr>
      </p:pic>
      <p:graphicFrame>
        <p:nvGraphicFramePr>
          <p:cNvPr id="9" name="表格 2"/>
          <p:cNvGraphicFramePr>
            <a:graphicFrameLocks noGrp="1"/>
          </p:cNvGraphicFramePr>
          <p:nvPr>
            <p:extLst>
              <p:ext uri="{D42A27DB-BD31-4B8C-83A1-F6EECF244321}">
                <p14:modId xmlns:p14="http://schemas.microsoft.com/office/powerpoint/2010/main" val="826176429"/>
              </p:ext>
            </p:extLst>
          </p:nvPr>
        </p:nvGraphicFramePr>
        <p:xfrm>
          <a:off x="2157984" y="2382889"/>
          <a:ext cx="3723833" cy="1631996"/>
        </p:xfrm>
        <a:graphic>
          <a:graphicData uri="http://schemas.openxmlformats.org/drawingml/2006/table">
            <a:tbl>
              <a:tblPr firstRow="1" bandRow="1">
                <a:tableStyleId>{5C22544A-7EE6-4342-B048-85BDC9FD1C3A}</a:tableStyleId>
              </a:tblPr>
              <a:tblGrid>
                <a:gridCol w="1057764"/>
                <a:gridCol w="626908"/>
                <a:gridCol w="584165"/>
                <a:gridCol w="800087"/>
                <a:gridCol w="654909"/>
              </a:tblGrid>
              <a:tr h="691227">
                <a:tc>
                  <a:txBody>
                    <a:bodyPr/>
                    <a:lstStyle/>
                    <a:p>
                      <a:endParaRPr lang="zh-CN" altLang="en-US" sz="1400" dirty="0">
                        <a:latin typeface="华文细黑" panose="02010600040101010101" pitchFamily="2" charset="-122"/>
                        <a:ea typeface="华文细黑" panose="02010600040101010101" pitchFamily="2" charset="-122"/>
                      </a:endParaRPr>
                    </a:p>
                  </a:txBody>
                  <a:tcPr anchor="ctr"/>
                </a:tc>
                <a:tc>
                  <a:txBody>
                    <a:bodyPr/>
                    <a:lstStyle/>
                    <a:p>
                      <a:pPr algn="ctr"/>
                      <a:r>
                        <a:rPr lang="zh-CN" altLang="en-US" sz="1400" b="0" dirty="0" smtClean="0">
                          <a:latin typeface="华文细黑" panose="02010600040101010101" pitchFamily="2" charset="-122"/>
                          <a:ea typeface="华文细黑" panose="02010600040101010101" pitchFamily="2" charset="-122"/>
                        </a:rPr>
                        <a:t>直线加速器</a:t>
                      </a:r>
                      <a:endParaRPr lang="zh-CN" altLang="en-US" sz="1400" b="0" dirty="0">
                        <a:latin typeface="华文细黑" panose="02010600040101010101" pitchFamily="2" charset="-122"/>
                        <a:ea typeface="华文细黑" panose="02010600040101010101" pitchFamily="2" charset="-122"/>
                      </a:endParaRPr>
                    </a:p>
                  </a:txBody>
                  <a:tcPr anchor="ctr"/>
                </a:tc>
                <a:tc>
                  <a:txBody>
                    <a:bodyPr/>
                    <a:lstStyle/>
                    <a:p>
                      <a:pPr algn="ctr"/>
                      <a:r>
                        <a:rPr lang="zh-CN" altLang="en-US" sz="1400" b="0" dirty="0" smtClean="0">
                          <a:latin typeface="华文细黑" panose="02010600040101010101" pitchFamily="2" charset="-122"/>
                          <a:ea typeface="华文细黑" panose="02010600040101010101" pitchFamily="2" charset="-122"/>
                        </a:rPr>
                        <a:t>低能输运线</a:t>
                      </a:r>
                      <a:endParaRPr lang="zh-CN" altLang="en-US" sz="1400" b="0" dirty="0">
                        <a:latin typeface="华文细黑" panose="02010600040101010101" pitchFamily="2" charset="-122"/>
                        <a:ea typeface="华文细黑" panose="02010600040101010101" pitchFamily="2" charset="-122"/>
                      </a:endParaRPr>
                    </a:p>
                  </a:txBody>
                  <a:tcPr anchor="ctr"/>
                </a:tc>
                <a:tc>
                  <a:txBody>
                    <a:bodyPr/>
                    <a:lstStyle/>
                    <a:p>
                      <a:pPr algn="ctr"/>
                      <a:r>
                        <a:rPr lang="zh-CN" altLang="en-US" sz="1400" b="0" dirty="0" smtClean="0">
                          <a:latin typeface="华文细黑" panose="02010600040101010101" pitchFamily="2" charset="-122"/>
                          <a:ea typeface="华文细黑" panose="02010600040101010101" pitchFamily="2" charset="-122"/>
                        </a:rPr>
                        <a:t>增强器</a:t>
                      </a:r>
                      <a:endParaRPr lang="zh-CN" altLang="en-US" sz="1400" b="0" dirty="0">
                        <a:latin typeface="华文细黑" panose="02010600040101010101" pitchFamily="2" charset="-122"/>
                        <a:ea typeface="华文细黑" panose="02010600040101010101" pitchFamily="2" charset="-122"/>
                      </a:endParaRPr>
                    </a:p>
                  </a:txBody>
                  <a:tcPr anchor="ctr"/>
                </a:tc>
                <a:tc>
                  <a:txBody>
                    <a:bodyPr/>
                    <a:lstStyle/>
                    <a:p>
                      <a:pPr algn="ctr"/>
                      <a:r>
                        <a:rPr lang="zh-CN" altLang="en-US" sz="1400" b="0" dirty="0" smtClean="0">
                          <a:latin typeface="华文细黑" panose="02010600040101010101" pitchFamily="2" charset="-122"/>
                          <a:ea typeface="华文细黑" panose="02010600040101010101" pitchFamily="2" charset="-122"/>
                        </a:rPr>
                        <a:t>高能输运线</a:t>
                      </a:r>
                      <a:endParaRPr lang="zh-CN" altLang="en-US" sz="1400" b="0" dirty="0">
                        <a:latin typeface="华文细黑" panose="02010600040101010101" pitchFamily="2" charset="-122"/>
                        <a:ea typeface="华文细黑" panose="02010600040101010101" pitchFamily="2" charset="-122"/>
                      </a:endParaRPr>
                    </a:p>
                  </a:txBody>
                  <a:tcPr anchor="ctr"/>
                </a:tc>
              </a:tr>
              <a:tr h="489619">
                <a:tc>
                  <a:txBody>
                    <a:bodyPr/>
                    <a:lstStyle/>
                    <a:p>
                      <a:r>
                        <a:rPr lang="zh-CN" altLang="en-US" sz="1400" dirty="0" smtClean="0">
                          <a:latin typeface="华文细黑" panose="02010600040101010101" pitchFamily="2" charset="-122"/>
                          <a:ea typeface="华文细黑" panose="02010600040101010101" pitchFamily="2" charset="-122"/>
                        </a:rPr>
                        <a:t>长度（米）</a:t>
                      </a:r>
                      <a:endParaRPr lang="zh-CN" altLang="en-US" sz="1400" dirty="0">
                        <a:latin typeface="华文细黑" panose="02010600040101010101" pitchFamily="2" charset="-122"/>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48.85</a:t>
                      </a:r>
                      <a:endParaRPr lang="zh-CN" altLang="en-US" sz="1400" dirty="0">
                        <a:latin typeface="+mn-lt"/>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25</a:t>
                      </a:r>
                      <a:endParaRPr lang="zh-CN" altLang="en-US" sz="1400" dirty="0">
                        <a:latin typeface="+mn-lt"/>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454.066</a:t>
                      </a:r>
                      <a:endParaRPr lang="zh-CN" altLang="en-US" sz="1400" dirty="0">
                        <a:latin typeface="+mn-lt"/>
                        <a:ea typeface="华文细黑" panose="02010600040101010101" pitchFamily="2" charset="-122"/>
                      </a:endParaRPr>
                    </a:p>
                  </a:txBody>
                  <a:tcPr anchor="ctr"/>
                </a:tc>
                <a:tc>
                  <a:txBody>
                    <a:bodyPr/>
                    <a:lstStyle/>
                    <a:p>
                      <a:pPr algn="ctr"/>
                      <a:r>
                        <a:rPr lang="en-US" altLang="zh-CN" sz="1100" dirty="0" smtClean="0">
                          <a:latin typeface="+mn-lt"/>
                          <a:ea typeface="华文细黑" panose="02010600040101010101" pitchFamily="2" charset="-122"/>
                        </a:rPr>
                        <a:t>104.66/104.72</a:t>
                      </a:r>
                      <a:endParaRPr lang="zh-CN" altLang="en-US" sz="1100" dirty="0">
                        <a:latin typeface="+mn-lt"/>
                        <a:ea typeface="华文细黑" panose="02010600040101010101" pitchFamily="2" charset="-122"/>
                      </a:endParaRPr>
                    </a:p>
                  </a:txBody>
                  <a:tcPr anchor="ctr"/>
                </a:tc>
              </a:tr>
              <a:tr h="410857">
                <a:tc>
                  <a:txBody>
                    <a:bodyPr/>
                    <a:lstStyle/>
                    <a:p>
                      <a:r>
                        <a:rPr lang="zh-CN" altLang="en-US" sz="1400" dirty="0" smtClean="0">
                          <a:latin typeface="华文细黑" panose="02010600040101010101" pitchFamily="2" charset="-122"/>
                          <a:ea typeface="华文细黑" panose="02010600040101010101" pitchFamily="2" charset="-122"/>
                        </a:rPr>
                        <a:t>能量（</a:t>
                      </a:r>
                      <a:r>
                        <a:rPr lang="en-US" altLang="zh-CN" sz="1400" dirty="0" smtClean="0">
                          <a:latin typeface="+mn-lt"/>
                          <a:ea typeface="华文细黑" panose="02010600040101010101" pitchFamily="2" charset="-122"/>
                        </a:rPr>
                        <a:t>GeV</a:t>
                      </a:r>
                      <a:r>
                        <a:rPr lang="zh-CN" altLang="en-US" sz="1400" dirty="0" smtClean="0">
                          <a:latin typeface="华文细黑" panose="02010600040101010101" pitchFamily="2" charset="-122"/>
                          <a:ea typeface="华文细黑" panose="02010600040101010101" pitchFamily="2" charset="-122"/>
                        </a:rPr>
                        <a:t>）</a:t>
                      </a:r>
                      <a:endParaRPr lang="zh-CN" altLang="en-US" sz="1400" dirty="0">
                        <a:latin typeface="华文细黑" panose="02010600040101010101" pitchFamily="2" charset="-122"/>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0.5</a:t>
                      </a:r>
                      <a:endParaRPr lang="zh-CN" altLang="en-US" sz="1400" dirty="0">
                        <a:latin typeface="+mn-lt"/>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0.5</a:t>
                      </a:r>
                      <a:endParaRPr lang="zh-CN" altLang="en-US" sz="1400" dirty="0">
                        <a:latin typeface="+mn-lt"/>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6.0</a:t>
                      </a:r>
                      <a:endParaRPr lang="zh-CN" altLang="en-US" sz="1400" dirty="0">
                        <a:latin typeface="+mn-lt"/>
                        <a:ea typeface="华文细黑" panose="02010600040101010101" pitchFamily="2" charset="-122"/>
                      </a:endParaRPr>
                    </a:p>
                  </a:txBody>
                  <a:tcPr anchor="ctr"/>
                </a:tc>
                <a:tc>
                  <a:txBody>
                    <a:bodyPr/>
                    <a:lstStyle/>
                    <a:p>
                      <a:pPr algn="ctr"/>
                      <a:r>
                        <a:rPr lang="en-US" altLang="zh-CN" sz="1400" dirty="0" smtClean="0">
                          <a:latin typeface="+mn-lt"/>
                          <a:ea typeface="华文细黑" panose="02010600040101010101" pitchFamily="2" charset="-122"/>
                        </a:rPr>
                        <a:t>6.0</a:t>
                      </a:r>
                      <a:endParaRPr lang="zh-CN" altLang="en-US" sz="1400" dirty="0">
                        <a:latin typeface="+mn-lt"/>
                        <a:ea typeface="华文细黑" panose="02010600040101010101" pitchFamily="2" charset="-122"/>
                      </a:endParaRPr>
                    </a:p>
                  </a:txBody>
                  <a:tcPr anchor="ctr"/>
                </a:tc>
              </a:tr>
            </a:tbl>
          </a:graphicData>
        </a:graphic>
      </p:graphicFrame>
    </p:spTree>
    <p:extLst>
      <p:ext uri="{BB962C8B-B14F-4D97-AF65-F5344CB8AC3E}">
        <p14:creationId xmlns:p14="http://schemas.microsoft.com/office/powerpoint/2010/main" val="30973668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25"/>
            <a:ext cx="5318125"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标题 1"/>
          <p:cNvSpPr>
            <a:spLocks noGrp="1"/>
          </p:cNvSpPr>
          <p:nvPr>
            <p:ph type="title"/>
          </p:nvPr>
        </p:nvSpPr>
        <p:spPr>
          <a:xfrm>
            <a:off x="60325" y="106363"/>
            <a:ext cx="10515600" cy="808037"/>
          </a:xfrm>
        </p:spPr>
        <p:txBody>
          <a:bodyPr/>
          <a:lstStyle/>
          <a:p>
            <a:r>
              <a:rPr lang="zh-CN" altLang="en-US">
                <a:latin typeface="微软雅黑" charset="-122"/>
                <a:ea typeface="微软雅黑" charset="-122"/>
              </a:rPr>
              <a:t>注入器的隧道布局</a:t>
            </a:r>
          </a:p>
        </p:txBody>
      </p:sp>
      <p:sp>
        <p:nvSpPr>
          <p:cNvPr id="52227" name="内容占位符 6"/>
          <p:cNvSpPr>
            <a:spLocks noGrp="1"/>
          </p:cNvSpPr>
          <p:nvPr>
            <p:ph idx="1"/>
          </p:nvPr>
        </p:nvSpPr>
        <p:spPr>
          <a:xfrm>
            <a:off x="3690938" y="106363"/>
            <a:ext cx="8501062" cy="4148137"/>
          </a:xfrm>
        </p:spPr>
        <p:txBody>
          <a:bodyPr/>
          <a:lstStyle/>
          <a:p>
            <a:pPr marL="0" indent="0">
              <a:lnSpc>
                <a:spcPct val="150000"/>
              </a:lnSpc>
              <a:spcBef>
                <a:spcPct val="0"/>
              </a:spcBef>
              <a:buFont typeface="Wingdings" charset="2"/>
              <a:buNone/>
            </a:pPr>
            <a:r>
              <a:rPr lang="zh-CN" altLang="x-none" sz="2000" b="1">
                <a:latin typeface="Calibri" charset="0"/>
                <a:ea typeface="微软雅黑" charset="-122"/>
              </a:rPr>
              <a:t>采用单独的隧道</a:t>
            </a:r>
            <a:endParaRPr lang="en-US" altLang="zh-CN" sz="2000" b="1">
              <a:latin typeface="宋体" charset="-122"/>
              <a:ea typeface="微软雅黑" charset="-122"/>
            </a:endParaRPr>
          </a:p>
          <a:p>
            <a:pPr marL="0" indent="0">
              <a:lnSpc>
                <a:spcPct val="130000"/>
              </a:lnSpc>
              <a:spcBef>
                <a:spcPct val="0"/>
              </a:spcBef>
              <a:buSzPct val="75000"/>
            </a:pPr>
            <a:r>
              <a:rPr lang="zh-CN" altLang="en-US" sz="1800">
                <a:solidFill>
                  <a:schemeClr val="tx1"/>
                </a:solidFill>
                <a:latin typeface="宋体" charset="-122"/>
                <a:ea typeface="微软雅黑" charset="-122"/>
              </a:rPr>
              <a:t> 降低</a:t>
            </a:r>
            <a:r>
              <a:rPr lang="zh-CN" altLang="x-none" sz="1800">
                <a:solidFill>
                  <a:schemeClr val="tx1"/>
                </a:solidFill>
                <a:latin typeface="Calibri" charset="0"/>
                <a:ea typeface="微软雅黑" charset="-122"/>
              </a:rPr>
              <a:t>增强器升能过程中磁场变化（漏场、振动）</a:t>
            </a:r>
            <a:r>
              <a:rPr lang="zh-CN" altLang="en-US" sz="1800">
                <a:solidFill>
                  <a:schemeClr val="tx1"/>
                </a:solidFill>
                <a:latin typeface="宋体" charset="-122"/>
                <a:ea typeface="微软雅黑" charset="-122"/>
              </a:rPr>
              <a:t>对</a:t>
            </a:r>
            <a:r>
              <a:rPr lang="zh-CN" altLang="x-none" sz="1800">
                <a:solidFill>
                  <a:schemeClr val="tx1"/>
                </a:solidFill>
                <a:latin typeface="Calibri" charset="0"/>
                <a:ea typeface="微软雅黑" charset="-122"/>
              </a:rPr>
              <a:t>储存环束流</a:t>
            </a:r>
            <a:r>
              <a:rPr lang="zh-CN" altLang="en-US" sz="1800">
                <a:solidFill>
                  <a:schemeClr val="tx1"/>
                </a:solidFill>
                <a:latin typeface="宋体" charset="-122"/>
                <a:ea typeface="微软雅黑" charset="-122"/>
              </a:rPr>
              <a:t>轨道稳定性的影响</a:t>
            </a:r>
            <a:endParaRPr lang="en-US" altLang="zh-CN" sz="1800">
              <a:solidFill>
                <a:schemeClr val="tx1"/>
              </a:solidFill>
              <a:latin typeface="宋体" charset="-122"/>
              <a:ea typeface="微软雅黑" charset="-122"/>
            </a:endParaRPr>
          </a:p>
          <a:p>
            <a:pPr marL="0" indent="0">
              <a:lnSpc>
                <a:spcPct val="130000"/>
              </a:lnSpc>
              <a:spcBef>
                <a:spcPct val="0"/>
              </a:spcBef>
              <a:buSzPct val="75000"/>
            </a:pPr>
            <a:r>
              <a:rPr lang="zh-CN" altLang="en-US" sz="1800">
                <a:solidFill>
                  <a:schemeClr val="tx1"/>
                </a:solidFill>
                <a:latin typeface="宋体" charset="-122"/>
                <a:ea typeface="微软雅黑" charset="-122"/>
              </a:rPr>
              <a:t> 避免</a:t>
            </a:r>
            <a:r>
              <a:rPr lang="zh-CN" altLang="x-none" sz="1800">
                <a:solidFill>
                  <a:schemeClr val="tx1"/>
                </a:solidFill>
                <a:latin typeface="Calibri" charset="0"/>
                <a:ea typeface="微软雅黑" charset="-122"/>
              </a:rPr>
              <a:t>增强器和储存环</a:t>
            </a:r>
            <a:r>
              <a:rPr lang="zh-CN" altLang="en-US" sz="1800">
                <a:solidFill>
                  <a:schemeClr val="tx1"/>
                </a:solidFill>
                <a:latin typeface="宋体" charset="-122"/>
                <a:ea typeface="微软雅黑" charset="-122"/>
              </a:rPr>
              <a:t>在</a:t>
            </a:r>
            <a:r>
              <a:rPr lang="zh-CN" altLang="x-none" sz="1800">
                <a:solidFill>
                  <a:schemeClr val="tx1"/>
                </a:solidFill>
                <a:latin typeface="Calibri" charset="0"/>
                <a:ea typeface="微软雅黑" charset="-122"/>
              </a:rPr>
              <a:t>建设</a:t>
            </a:r>
            <a:r>
              <a:rPr lang="zh-CN" altLang="en-US" sz="1800">
                <a:solidFill>
                  <a:schemeClr val="tx1"/>
                </a:solidFill>
                <a:latin typeface="宋体" charset="-122"/>
                <a:ea typeface="微软雅黑" charset="-122"/>
              </a:rPr>
              <a:t>、</a:t>
            </a:r>
            <a:r>
              <a:rPr lang="zh-CN" altLang="x-none" sz="1800">
                <a:solidFill>
                  <a:schemeClr val="tx1"/>
                </a:solidFill>
                <a:latin typeface="Calibri" charset="0"/>
                <a:ea typeface="微软雅黑" charset="-122"/>
              </a:rPr>
              <a:t>安装</a:t>
            </a:r>
            <a:r>
              <a:rPr lang="zh-CN" altLang="en-US" sz="1800">
                <a:solidFill>
                  <a:schemeClr val="tx1"/>
                </a:solidFill>
                <a:latin typeface="宋体" charset="-122"/>
                <a:ea typeface="微软雅黑" charset="-122"/>
              </a:rPr>
              <a:t>和调束上的</a:t>
            </a:r>
            <a:r>
              <a:rPr lang="zh-CN" altLang="x-none" sz="1800">
                <a:solidFill>
                  <a:schemeClr val="tx1"/>
                </a:solidFill>
                <a:latin typeface="Calibri" charset="0"/>
                <a:ea typeface="微软雅黑" charset="-122"/>
              </a:rPr>
              <a:t>冲突</a:t>
            </a:r>
            <a:r>
              <a:rPr lang="en-US" altLang="zh-CN" sz="1800">
                <a:solidFill>
                  <a:schemeClr val="tx1"/>
                </a:solidFill>
                <a:latin typeface="宋体" charset="-122"/>
                <a:ea typeface="微软雅黑" charset="-122"/>
              </a:rPr>
              <a:t> </a:t>
            </a:r>
          </a:p>
          <a:p>
            <a:pPr marL="0" indent="0">
              <a:lnSpc>
                <a:spcPct val="130000"/>
              </a:lnSpc>
              <a:spcBef>
                <a:spcPct val="0"/>
              </a:spcBef>
              <a:buSzPct val="75000"/>
            </a:pPr>
            <a:r>
              <a:rPr lang="zh-CN" altLang="en-US" sz="1800">
                <a:solidFill>
                  <a:schemeClr val="tx1"/>
                </a:solidFill>
                <a:latin typeface="宋体" charset="-122"/>
                <a:ea typeface="微软雅黑" charset="-122"/>
              </a:rPr>
              <a:t> </a:t>
            </a:r>
            <a:r>
              <a:rPr lang="zh-CN" altLang="x-none" sz="1800">
                <a:solidFill>
                  <a:schemeClr val="tx1"/>
                </a:solidFill>
                <a:latin typeface="Calibri" charset="0"/>
                <a:ea typeface="微软雅黑" charset="-122"/>
              </a:rPr>
              <a:t>储存环和增强器可以</a:t>
            </a:r>
            <a:r>
              <a:rPr lang="zh-CN" altLang="en-US" sz="1800">
                <a:solidFill>
                  <a:schemeClr val="tx1"/>
                </a:solidFill>
                <a:latin typeface="宋体" charset="-122"/>
                <a:ea typeface="微软雅黑" charset="-122"/>
              </a:rPr>
              <a:t>各自</a:t>
            </a:r>
            <a:r>
              <a:rPr lang="zh-CN" altLang="x-none" sz="1800">
                <a:solidFill>
                  <a:schemeClr val="tx1"/>
                </a:solidFill>
                <a:latin typeface="Calibri" charset="0"/>
                <a:ea typeface="微软雅黑" charset="-122"/>
              </a:rPr>
              <a:t>单独运行</a:t>
            </a:r>
            <a:r>
              <a:rPr lang="zh-CN" altLang="en-US" sz="1800">
                <a:solidFill>
                  <a:schemeClr val="tx1"/>
                </a:solidFill>
                <a:latin typeface="宋体" charset="-122"/>
                <a:ea typeface="微软雅黑" charset="-122"/>
              </a:rPr>
              <a:t>以满足特殊的科学研究需要</a:t>
            </a:r>
            <a:endParaRPr lang="en-US" altLang="zh-CN" sz="1800">
              <a:solidFill>
                <a:schemeClr val="tx1"/>
              </a:solidFill>
              <a:latin typeface="宋体" charset="-122"/>
              <a:ea typeface="微软雅黑" charset="-122"/>
            </a:endParaRPr>
          </a:p>
        </p:txBody>
      </p:sp>
      <p:sp>
        <p:nvSpPr>
          <p:cNvPr id="52228" name="文本框 2"/>
          <p:cNvSpPr txBox="1">
            <a:spLocks noChangeArrowheads="1"/>
          </p:cNvSpPr>
          <p:nvPr/>
        </p:nvSpPr>
        <p:spPr bwMode="auto">
          <a:xfrm>
            <a:off x="3252788" y="3552825"/>
            <a:ext cx="1589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charset="0"/>
                <a:ea typeface="宋体" charset="-122"/>
              </a:defRPr>
            </a:lvl1pPr>
            <a:lvl2pPr marL="742950" indent="-285750">
              <a:lnSpc>
                <a:spcPct val="90000"/>
              </a:lnSpc>
              <a:spcBef>
                <a:spcPts val="500"/>
              </a:spcBef>
              <a:buFont typeface="Arial" charset="0"/>
              <a:buChar char="•"/>
              <a:defRPr kumimoji="1" sz="2400">
                <a:solidFill>
                  <a:schemeClr val="tx1"/>
                </a:solidFill>
                <a:latin typeface="Calibri" charset="0"/>
                <a:ea typeface="宋体" charset="-122"/>
              </a:defRPr>
            </a:lvl2pPr>
            <a:lvl3pPr marL="1143000" indent="-228600">
              <a:lnSpc>
                <a:spcPct val="90000"/>
              </a:lnSpc>
              <a:spcBef>
                <a:spcPts val="500"/>
              </a:spcBef>
              <a:buFont typeface="Arial" charset="0"/>
              <a:buChar char="•"/>
              <a:defRPr kumimoji="1" sz="2000">
                <a:solidFill>
                  <a:schemeClr val="tx1"/>
                </a:solidFill>
                <a:latin typeface="Calibri" charset="0"/>
                <a:ea typeface="宋体" charset="-122"/>
              </a:defRPr>
            </a:lvl3pPr>
            <a:lvl4pPr marL="1600200" indent="-228600">
              <a:lnSpc>
                <a:spcPct val="90000"/>
              </a:lnSpc>
              <a:spcBef>
                <a:spcPts val="500"/>
              </a:spcBef>
              <a:buFont typeface="Arial" charset="0"/>
              <a:buChar char="•"/>
              <a:defRPr kumimoji="1">
                <a:solidFill>
                  <a:schemeClr val="tx1"/>
                </a:solidFill>
                <a:latin typeface="Calibri" charset="0"/>
                <a:ea typeface="宋体" charset="-122"/>
              </a:defRPr>
            </a:lvl4pPr>
            <a:lvl5pPr marL="2057400" indent="-228600">
              <a:lnSpc>
                <a:spcPct val="90000"/>
              </a:lnSpc>
              <a:spcBef>
                <a:spcPts val="500"/>
              </a:spcBef>
              <a:buFont typeface="Arial" charset="0"/>
              <a:buChar char="•"/>
              <a:defRPr kumimoji="1">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9pPr>
          </a:lstStyle>
          <a:p>
            <a:pPr algn="r">
              <a:lnSpc>
                <a:spcPct val="100000"/>
              </a:lnSpc>
              <a:spcBef>
                <a:spcPct val="0"/>
              </a:spcBef>
              <a:buFontTx/>
              <a:buNone/>
            </a:pPr>
            <a:r>
              <a:rPr kumimoji="0" lang="zh-CN" altLang="en-US" sz="2000"/>
              <a:t>储存环隧道</a:t>
            </a:r>
          </a:p>
        </p:txBody>
      </p:sp>
      <p:sp>
        <p:nvSpPr>
          <p:cNvPr id="52229" name="文本框 7"/>
          <p:cNvSpPr txBox="1">
            <a:spLocks noChangeArrowheads="1"/>
          </p:cNvSpPr>
          <p:nvPr/>
        </p:nvSpPr>
        <p:spPr bwMode="auto">
          <a:xfrm>
            <a:off x="823913" y="3152775"/>
            <a:ext cx="172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charset="0"/>
                <a:ea typeface="宋体" charset="-122"/>
              </a:defRPr>
            </a:lvl1pPr>
            <a:lvl2pPr marL="742950" indent="-285750">
              <a:lnSpc>
                <a:spcPct val="90000"/>
              </a:lnSpc>
              <a:spcBef>
                <a:spcPts val="500"/>
              </a:spcBef>
              <a:buFont typeface="Arial" charset="0"/>
              <a:buChar char="•"/>
              <a:defRPr kumimoji="1" sz="2400">
                <a:solidFill>
                  <a:schemeClr val="tx1"/>
                </a:solidFill>
                <a:latin typeface="Calibri" charset="0"/>
                <a:ea typeface="宋体" charset="-122"/>
              </a:defRPr>
            </a:lvl2pPr>
            <a:lvl3pPr marL="1143000" indent="-228600">
              <a:lnSpc>
                <a:spcPct val="90000"/>
              </a:lnSpc>
              <a:spcBef>
                <a:spcPts val="500"/>
              </a:spcBef>
              <a:buFont typeface="Arial" charset="0"/>
              <a:buChar char="•"/>
              <a:defRPr kumimoji="1" sz="2000">
                <a:solidFill>
                  <a:schemeClr val="tx1"/>
                </a:solidFill>
                <a:latin typeface="Calibri" charset="0"/>
                <a:ea typeface="宋体" charset="-122"/>
              </a:defRPr>
            </a:lvl3pPr>
            <a:lvl4pPr marL="1600200" indent="-228600">
              <a:lnSpc>
                <a:spcPct val="90000"/>
              </a:lnSpc>
              <a:spcBef>
                <a:spcPts val="500"/>
              </a:spcBef>
              <a:buFont typeface="Arial" charset="0"/>
              <a:buChar char="•"/>
              <a:defRPr kumimoji="1">
                <a:solidFill>
                  <a:schemeClr val="tx1"/>
                </a:solidFill>
                <a:latin typeface="Calibri" charset="0"/>
                <a:ea typeface="宋体" charset="-122"/>
              </a:defRPr>
            </a:lvl4pPr>
            <a:lvl5pPr marL="2057400" indent="-228600">
              <a:lnSpc>
                <a:spcPct val="90000"/>
              </a:lnSpc>
              <a:spcBef>
                <a:spcPts val="500"/>
              </a:spcBef>
              <a:buFont typeface="Arial" charset="0"/>
              <a:buChar char="•"/>
              <a:defRPr kumimoji="1">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9pPr>
          </a:lstStyle>
          <a:p>
            <a:pPr>
              <a:lnSpc>
                <a:spcPct val="100000"/>
              </a:lnSpc>
              <a:spcBef>
                <a:spcPct val="0"/>
              </a:spcBef>
              <a:buFontTx/>
              <a:buNone/>
            </a:pPr>
            <a:r>
              <a:rPr kumimoji="0" lang="zh-CN" altLang="en-US" sz="2000"/>
              <a:t>增强器隧道</a:t>
            </a:r>
          </a:p>
        </p:txBody>
      </p:sp>
      <p:sp>
        <p:nvSpPr>
          <p:cNvPr id="52230" name="文本框 8"/>
          <p:cNvSpPr txBox="1">
            <a:spLocks noChangeArrowheads="1"/>
          </p:cNvSpPr>
          <p:nvPr/>
        </p:nvSpPr>
        <p:spPr bwMode="auto">
          <a:xfrm>
            <a:off x="893763" y="5614988"/>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charset="0"/>
                <a:ea typeface="宋体" charset="-122"/>
              </a:defRPr>
            </a:lvl1pPr>
            <a:lvl2pPr marL="742950" indent="-285750">
              <a:lnSpc>
                <a:spcPct val="90000"/>
              </a:lnSpc>
              <a:spcBef>
                <a:spcPts val="500"/>
              </a:spcBef>
              <a:buFont typeface="Arial" charset="0"/>
              <a:buChar char="•"/>
              <a:defRPr kumimoji="1" sz="2400">
                <a:solidFill>
                  <a:schemeClr val="tx1"/>
                </a:solidFill>
                <a:latin typeface="Calibri" charset="0"/>
                <a:ea typeface="宋体" charset="-122"/>
              </a:defRPr>
            </a:lvl2pPr>
            <a:lvl3pPr marL="1143000" indent="-228600">
              <a:lnSpc>
                <a:spcPct val="90000"/>
              </a:lnSpc>
              <a:spcBef>
                <a:spcPts val="500"/>
              </a:spcBef>
              <a:buFont typeface="Arial" charset="0"/>
              <a:buChar char="•"/>
              <a:defRPr kumimoji="1" sz="2000">
                <a:solidFill>
                  <a:schemeClr val="tx1"/>
                </a:solidFill>
                <a:latin typeface="Calibri" charset="0"/>
                <a:ea typeface="宋体" charset="-122"/>
              </a:defRPr>
            </a:lvl3pPr>
            <a:lvl4pPr marL="1600200" indent="-228600">
              <a:lnSpc>
                <a:spcPct val="90000"/>
              </a:lnSpc>
              <a:spcBef>
                <a:spcPts val="500"/>
              </a:spcBef>
              <a:buFont typeface="Arial" charset="0"/>
              <a:buChar char="•"/>
              <a:defRPr kumimoji="1">
                <a:solidFill>
                  <a:schemeClr val="tx1"/>
                </a:solidFill>
                <a:latin typeface="Calibri" charset="0"/>
                <a:ea typeface="宋体" charset="-122"/>
              </a:defRPr>
            </a:lvl4pPr>
            <a:lvl5pPr marL="2057400" indent="-228600">
              <a:lnSpc>
                <a:spcPct val="90000"/>
              </a:lnSpc>
              <a:spcBef>
                <a:spcPts val="500"/>
              </a:spcBef>
              <a:buFont typeface="Arial" charset="0"/>
              <a:buChar char="•"/>
              <a:defRPr kumimoji="1">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9pPr>
          </a:lstStyle>
          <a:p>
            <a:pPr>
              <a:lnSpc>
                <a:spcPct val="100000"/>
              </a:lnSpc>
              <a:spcBef>
                <a:spcPct val="0"/>
              </a:spcBef>
              <a:buFontTx/>
              <a:buNone/>
            </a:pPr>
            <a:r>
              <a:rPr kumimoji="0" lang="zh-CN" altLang="en-US" sz="2000"/>
              <a:t>直线加速器隧道</a:t>
            </a:r>
          </a:p>
        </p:txBody>
      </p:sp>
      <p:pic>
        <p:nvPicPr>
          <p:cNvPr id="52231"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5" y="1889125"/>
            <a:ext cx="68738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7142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10535"/>
            <a:ext cx="10515600" cy="1000740"/>
          </a:xfrm>
        </p:spPr>
        <p:txBody>
          <a:bodyPr>
            <a:normAutofit fontScale="90000"/>
          </a:bodyPr>
          <a:lstStyle/>
          <a:p>
            <a:pPr>
              <a:lnSpc>
                <a:spcPct val="120000"/>
              </a:lnSpc>
            </a:pPr>
            <a:r>
              <a:rPr lang="zh-CN" altLang="en-US" dirty="0" smtClean="0"/>
              <a:t>直线加速器进展 </a:t>
            </a:r>
            <a:r>
              <a:rPr lang="en-US" altLang="zh-CN" dirty="0" smtClean="0"/>
              <a:t>—</a:t>
            </a:r>
            <a:r>
              <a:rPr lang="zh-CN" altLang="en-US" dirty="0" smtClean="0"/>
              <a:t> </a:t>
            </a:r>
            <a:r>
              <a:rPr lang="en-US" altLang="zh-CN" dirty="0" smtClean="0"/>
              <a:t/>
            </a:r>
            <a:br>
              <a:rPr lang="en-US" altLang="zh-CN" dirty="0" smtClean="0"/>
            </a:br>
            <a:r>
              <a:rPr lang="zh-CN" altLang="en-US" dirty="0" smtClean="0">
                <a:latin typeface="微软雅黑" charset="-122"/>
                <a:ea typeface="微软雅黑" charset="-122"/>
              </a:rPr>
              <a:t>总体</a:t>
            </a:r>
            <a:r>
              <a:rPr lang="zh-CN" altLang="en-US" dirty="0">
                <a:latin typeface="微软雅黑" charset="-122"/>
                <a:ea typeface="微软雅黑" charset="-122"/>
              </a:rPr>
              <a:t>结构及主要设计参数</a:t>
            </a:r>
            <a:endParaRPr lang="zh-CN" altLang="en-US" dirty="0"/>
          </a:p>
        </p:txBody>
      </p:sp>
      <p:pic>
        <p:nvPicPr>
          <p:cNvPr id="21" name="图片 6"/>
          <p:cNvPicPr>
            <a:picLocks noChangeAspect="1"/>
          </p:cNvPicPr>
          <p:nvPr/>
        </p:nvPicPr>
        <p:blipFill>
          <a:blip r:embed="rId2" cstate="print">
            <a:extLst>
              <a:ext uri="{28A0092B-C50C-407E-A947-70E740481C1C}">
                <a14:useLocalDpi xmlns:a14="http://schemas.microsoft.com/office/drawing/2010/main" val="0"/>
              </a:ext>
            </a:extLst>
          </a:blip>
          <a:srcRect l="14195" r="19420" b="6293"/>
          <a:stretch>
            <a:fillRect/>
          </a:stretch>
        </p:blipFill>
        <p:spPr bwMode="auto">
          <a:xfrm>
            <a:off x="-4763" y="1798638"/>
            <a:ext cx="4152901" cy="4957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3068638"/>
            <a:ext cx="254158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4532313"/>
            <a:ext cx="22098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25" y="33338"/>
            <a:ext cx="746283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12"/>
          <p:cNvSpPr>
            <a:spLocks noChangeArrowheads="1"/>
          </p:cNvSpPr>
          <p:nvPr/>
        </p:nvSpPr>
        <p:spPr bwMode="auto">
          <a:xfrm>
            <a:off x="4424363" y="4224338"/>
            <a:ext cx="251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zh-CN" sz="1400">
                <a:latin typeface="Times New Roman" charset="0"/>
              </a:rPr>
              <a:t>加速器末端宏脉冲的时间结构</a:t>
            </a:r>
            <a:endParaRPr lang="zh-CN" altLang="en-US" sz="1400"/>
          </a:p>
        </p:txBody>
      </p:sp>
      <p:sp>
        <p:nvSpPr>
          <p:cNvPr id="32" name="矩形 18"/>
          <p:cNvSpPr>
            <a:spLocks noChangeArrowheads="1"/>
          </p:cNvSpPr>
          <p:nvPr/>
        </p:nvSpPr>
        <p:spPr bwMode="auto">
          <a:xfrm>
            <a:off x="4362450" y="5799138"/>
            <a:ext cx="2751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zh-CN" sz="1400">
                <a:latin typeface="Times New Roman" charset="0"/>
              </a:rPr>
              <a:t>束流宏脉冲中心微束团</a:t>
            </a:r>
            <a:r>
              <a:rPr lang="en-US" altLang="zh-CN" sz="1400">
                <a:latin typeface="Times New Roman" charset="0"/>
              </a:rPr>
              <a:t>±5ps</a:t>
            </a:r>
            <a:r>
              <a:rPr lang="zh-CN" altLang="zh-CN" sz="1400">
                <a:latin typeface="Times New Roman" charset="0"/>
              </a:rPr>
              <a:t>内的纵向相空间及横向尺寸分布</a:t>
            </a:r>
            <a:endParaRPr lang="zh-CN" altLang="en-US" sz="1400"/>
          </a:p>
        </p:txBody>
      </p:sp>
      <p:sp>
        <p:nvSpPr>
          <p:cNvPr id="33" name="矩形 23"/>
          <p:cNvSpPr>
            <a:spLocks noChangeArrowheads="1"/>
          </p:cNvSpPr>
          <p:nvPr/>
        </p:nvSpPr>
        <p:spPr bwMode="auto">
          <a:xfrm>
            <a:off x="7004050" y="3074988"/>
            <a:ext cx="5187950" cy="2973387"/>
          </a:xfrm>
          <a:prstGeom prst="rect">
            <a:avLst/>
          </a:prstGeom>
          <a:solidFill>
            <a:srgbClr val="D9ED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a:lnSpc>
                <a:spcPct val="130000"/>
              </a:lnSpc>
              <a:buFont typeface="Wingdings" charset="2"/>
              <a:buChar char="p"/>
            </a:pPr>
            <a:r>
              <a:rPr lang="zh-CN" altLang="en-US">
                <a:latin typeface="Times New Roman" charset="0"/>
                <a:ea typeface="华文细黑" charset="-122"/>
                <a:cs typeface="Times New Roman" charset="0"/>
              </a:rPr>
              <a:t>由</a:t>
            </a:r>
            <a:r>
              <a:rPr lang="zh-CN" altLang="zh-CN">
                <a:latin typeface="Times New Roman" charset="0"/>
                <a:ea typeface="华文细黑" charset="-122"/>
                <a:cs typeface="Times New Roman" charset="0"/>
              </a:rPr>
              <a:t>电子枪、聚束系统</a:t>
            </a:r>
            <a:r>
              <a:rPr lang="zh-CN" altLang="en-US">
                <a:latin typeface="Times New Roman" charset="0"/>
                <a:ea typeface="华文细黑" charset="-122"/>
                <a:cs typeface="Times New Roman" charset="0"/>
              </a:rPr>
              <a:t>和</a:t>
            </a:r>
            <a:r>
              <a:rPr lang="zh-CN" altLang="zh-CN">
                <a:latin typeface="Times New Roman" charset="0"/>
                <a:ea typeface="华文细黑" charset="-122"/>
                <a:cs typeface="Times New Roman" charset="0"/>
              </a:rPr>
              <a:t>主加速器</a:t>
            </a:r>
            <a:r>
              <a:rPr lang="zh-CN" altLang="en-US">
                <a:latin typeface="Times New Roman" charset="0"/>
                <a:ea typeface="华文细黑" charset="-122"/>
                <a:cs typeface="Times New Roman" charset="0"/>
              </a:rPr>
              <a:t>构成</a:t>
            </a:r>
            <a:endParaRPr lang="en-US" altLang="zh-CN">
              <a:latin typeface="Times New Roman" charset="0"/>
              <a:ea typeface="华文细黑" charset="-122"/>
              <a:cs typeface="Times New Roman" charset="0"/>
            </a:endParaRPr>
          </a:p>
          <a:p>
            <a:pPr>
              <a:lnSpc>
                <a:spcPct val="130000"/>
              </a:lnSpc>
              <a:buFont typeface="Wingdings" charset="2"/>
              <a:buChar char="p"/>
            </a:pPr>
            <a:r>
              <a:rPr lang="zh-CN" altLang="zh-CN">
                <a:latin typeface="Times New Roman" charset="0"/>
                <a:ea typeface="华文细黑" charset="-122"/>
                <a:cs typeface="Times New Roman" charset="0"/>
              </a:rPr>
              <a:t>采用常规热阴极栅控电子枪</a:t>
            </a:r>
            <a:endParaRPr lang="en-US" altLang="zh-CN">
              <a:latin typeface="Times New Roman" charset="0"/>
              <a:ea typeface="华文细黑" charset="-122"/>
              <a:cs typeface="Times New Roman" charset="0"/>
            </a:endParaRPr>
          </a:p>
          <a:p>
            <a:pPr>
              <a:lnSpc>
                <a:spcPct val="130000"/>
              </a:lnSpc>
              <a:buFont typeface="Wingdings" charset="2"/>
              <a:buChar char="p"/>
            </a:pPr>
            <a:r>
              <a:rPr lang="zh-CN" altLang="zh-CN">
                <a:latin typeface="Times New Roman" charset="0"/>
                <a:ea typeface="华文细黑" charset="-122"/>
                <a:cs typeface="Times New Roman" charset="0"/>
              </a:rPr>
              <a:t> 聚束系统</a:t>
            </a:r>
            <a:r>
              <a:rPr lang="zh-CN" altLang="en-US">
                <a:latin typeface="Times New Roman" charset="0"/>
                <a:ea typeface="华文细黑" charset="-122"/>
                <a:cs typeface="Times New Roman" charset="0"/>
              </a:rPr>
              <a:t>包括预聚束器、聚束器和一根行波加速管，由一台功率源提供微波功率</a:t>
            </a:r>
            <a:endParaRPr lang="en-US" altLang="zh-CN">
              <a:latin typeface="Times New Roman" charset="0"/>
              <a:ea typeface="华文细黑" charset="-122"/>
              <a:cs typeface="Times New Roman" charset="0"/>
            </a:endParaRPr>
          </a:p>
          <a:p>
            <a:pPr>
              <a:lnSpc>
                <a:spcPct val="130000"/>
              </a:lnSpc>
              <a:buFont typeface="Wingdings" charset="2"/>
              <a:buChar char="p"/>
            </a:pPr>
            <a:r>
              <a:rPr lang="zh-CN" altLang="zh-CN">
                <a:latin typeface="Times New Roman" charset="0"/>
                <a:ea typeface="华文细黑" charset="-122"/>
                <a:cs typeface="Times New Roman" charset="0"/>
              </a:rPr>
              <a:t>主加速器</a:t>
            </a:r>
            <a:r>
              <a:rPr lang="zh-CN" altLang="en-US">
                <a:latin typeface="Times New Roman" charset="0"/>
                <a:ea typeface="华文细黑" charset="-122"/>
                <a:cs typeface="Times New Roman" charset="0"/>
              </a:rPr>
              <a:t>包含</a:t>
            </a:r>
            <a:r>
              <a:rPr lang="en-US" altLang="zh-CN">
                <a:latin typeface="Times New Roman" charset="0"/>
                <a:ea typeface="华文细黑" charset="-122"/>
                <a:cs typeface="Times New Roman" charset="0"/>
              </a:rPr>
              <a:t>8</a:t>
            </a:r>
            <a:r>
              <a:rPr lang="zh-CN" altLang="en-US">
                <a:latin typeface="Times New Roman" charset="0"/>
                <a:ea typeface="华文细黑" charset="-122"/>
                <a:cs typeface="Times New Roman" charset="0"/>
              </a:rPr>
              <a:t>根行波加速管，一台功率源激励两根加速管，将</a:t>
            </a:r>
            <a:r>
              <a:rPr lang="zh-CN" altLang="zh-CN">
                <a:latin typeface="Times New Roman" charset="0"/>
                <a:ea typeface="华文细黑" charset="-122"/>
                <a:cs typeface="Times New Roman" charset="0"/>
              </a:rPr>
              <a:t>电子束加速到</a:t>
            </a:r>
            <a:r>
              <a:rPr lang="zh-CN" altLang="en-US">
                <a:latin typeface="Times New Roman" charset="0"/>
                <a:ea typeface="华文细黑" charset="-122"/>
                <a:cs typeface="Times New Roman" charset="0"/>
              </a:rPr>
              <a:t>设计</a:t>
            </a:r>
            <a:r>
              <a:rPr lang="zh-CN" altLang="zh-CN">
                <a:latin typeface="Times New Roman" charset="0"/>
                <a:ea typeface="华文细黑" charset="-122"/>
                <a:cs typeface="Times New Roman" charset="0"/>
              </a:rPr>
              <a:t>能量</a:t>
            </a:r>
            <a:endParaRPr lang="en-US" altLang="zh-CN">
              <a:latin typeface="Times New Roman" charset="0"/>
              <a:ea typeface="华文细黑" charset="-122"/>
              <a:cs typeface="Times New Roman" charset="0"/>
            </a:endParaRPr>
          </a:p>
          <a:p>
            <a:pPr>
              <a:lnSpc>
                <a:spcPct val="130000"/>
              </a:lnSpc>
              <a:buFont typeface="Wingdings" charset="2"/>
              <a:buChar char="p"/>
            </a:pPr>
            <a:r>
              <a:rPr lang="zh-CN" altLang="zh-CN">
                <a:latin typeface="Times New Roman" charset="0"/>
                <a:ea typeface="华文细黑" charset="-122"/>
                <a:cs typeface="Times New Roman" charset="0"/>
              </a:rPr>
              <a:t>采用</a:t>
            </a:r>
            <a:r>
              <a:rPr lang="en-US" altLang="zh-CN">
                <a:latin typeface="Times New Roman" charset="0"/>
                <a:ea typeface="华文细黑" charset="-122"/>
                <a:cs typeface="Times New Roman" charset="0"/>
              </a:rPr>
              <a:t>4</a:t>
            </a:r>
            <a:r>
              <a:rPr lang="zh-CN" altLang="zh-CN">
                <a:latin typeface="Times New Roman" charset="0"/>
                <a:ea typeface="华文细黑" charset="-122"/>
                <a:cs typeface="Times New Roman" charset="0"/>
              </a:rPr>
              <a:t>个聚焦透镜、</a:t>
            </a:r>
            <a:r>
              <a:rPr lang="en-US" altLang="zh-CN">
                <a:latin typeface="Times New Roman" charset="0"/>
                <a:ea typeface="华文细黑" charset="-122"/>
                <a:cs typeface="Times New Roman" charset="0"/>
              </a:rPr>
              <a:t>22</a:t>
            </a:r>
            <a:r>
              <a:rPr lang="zh-CN" altLang="zh-CN">
                <a:latin typeface="Times New Roman" charset="0"/>
                <a:ea typeface="华文细黑" charset="-122"/>
                <a:cs typeface="Times New Roman" charset="0"/>
              </a:rPr>
              <a:t>块普通螺线管以及</a:t>
            </a:r>
            <a:r>
              <a:rPr lang="en-US" altLang="zh-CN">
                <a:latin typeface="Times New Roman" charset="0"/>
                <a:ea typeface="华文细黑" charset="-122"/>
                <a:cs typeface="Times New Roman" charset="0"/>
              </a:rPr>
              <a:t>5</a:t>
            </a:r>
            <a:r>
              <a:rPr lang="zh-CN" altLang="en-US">
                <a:latin typeface="Times New Roman" charset="0"/>
                <a:ea typeface="华文细黑" charset="-122"/>
                <a:cs typeface="Times New Roman" charset="0"/>
              </a:rPr>
              <a:t>组</a:t>
            </a:r>
            <a:r>
              <a:rPr lang="zh-CN" altLang="zh-CN">
                <a:latin typeface="Times New Roman" charset="0"/>
                <a:ea typeface="华文细黑" charset="-122"/>
                <a:cs typeface="Times New Roman" charset="0"/>
              </a:rPr>
              <a:t>三透镜组来控制</a:t>
            </a:r>
            <a:r>
              <a:rPr lang="zh-CN" altLang="en-US">
                <a:latin typeface="Times New Roman" charset="0"/>
                <a:ea typeface="华文细黑" charset="-122"/>
                <a:cs typeface="Times New Roman" charset="0"/>
              </a:rPr>
              <a:t>束流</a:t>
            </a:r>
            <a:r>
              <a:rPr lang="zh-CN" altLang="zh-CN">
                <a:latin typeface="Times New Roman" charset="0"/>
                <a:ea typeface="华文细黑" charset="-122"/>
                <a:cs typeface="Times New Roman" charset="0"/>
              </a:rPr>
              <a:t>横向包络</a:t>
            </a:r>
            <a:endParaRPr lang="zh-CN" altLang="en-US">
              <a:latin typeface="Times New Roman" charset="0"/>
              <a:ea typeface="华文细黑" charset="-122"/>
              <a:cs typeface="Times New Roman" charset="0"/>
            </a:endParaRPr>
          </a:p>
        </p:txBody>
      </p:sp>
    </p:spTree>
    <p:extLst>
      <p:ext uri="{BB962C8B-B14F-4D97-AF65-F5344CB8AC3E}">
        <p14:creationId xmlns:p14="http://schemas.microsoft.com/office/powerpoint/2010/main" val="1342082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图片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2125" y="1976438"/>
            <a:ext cx="10541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标题 1"/>
          <p:cNvSpPr>
            <a:spLocks noGrp="1"/>
          </p:cNvSpPr>
          <p:nvPr>
            <p:ph type="title"/>
          </p:nvPr>
        </p:nvSpPr>
        <p:spPr>
          <a:xfrm>
            <a:off x="190500" y="146050"/>
            <a:ext cx="10515600" cy="808038"/>
          </a:xfrm>
        </p:spPr>
        <p:txBody>
          <a:bodyPr/>
          <a:lstStyle/>
          <a:p>
            <a:r>
              <a:rPr lang="zh-CN" altLang="en-US" sz="2800">
                <a:latin typeface="微软雅黑" charset="-122"/>
                <a:ea typeface="微软雅黑" charset="-122"/>
              </a:rPr>
              <a:t>直线加速器的硬件构成</a:t>
            </a:r>
          </a:p>
        </p:txBody>
      </p:sp>
      <p:pic>
        <p:nvPicPr>
          <p:cNvPr id="76804"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4859338"/>
            <a:ext cx="10890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4859338"/>
            <a:ext cx="13636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225" y="3767138"/>
            <a:ext cx="4079875" cy="56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6807" name="组合 20"/>
          <p:cNvGrpSpPr>
            <a:grpSpLocks/>
          </p:cNvGrpSpPr>
          <p:nvPr/>
        </p:nvGrpSpPr>
        <p:grpSpPr bwMode="auto">
          <a:xfrm>
            <a:off x="9655175" y="254000"/>
            <a:ext cx="2339975" cy="1538288"/>
            <a:chOff x="9655688" y="254716"/>
            <a:chExt cx="2013180" cy="1340868"/>
          </a:xfrm>
        </p:grpSpPr>
        <p:pic>
          <p:nvPicPr>
            <p:cNvPr id="768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5688" y="254716"/>
              <a:ext cx="562638" cy="133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3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8252" y="272909"/>
              <a:ext cx="1400616" cy="13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7680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3338" y="2212975"/>
            <a:ext cx="1435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6809" name="图片 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6100" y="2047875"/>
            <a:ext cx="11334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图片 33"/>
          <p:cNvPicPr>
            <a:picLocks noChangeAspect="1" noChangeArrowheads="1"/>
          </p:cNvPicPr>
          <p:nvPr/>
        </p:nvPicPr>
        <p:blipFill>
          <a:blip r:embed="rId10">
            <a:extLst>
              <a:ext uri="{28A0092B-C50C-407E-A947-70E740481C1C}">
                <a14:useLocalDpi xmlns:a14="http://schemas.microsoft.com/office/drawing/2010/main" val="0"/>
              </a:ext>
            </a:extLst>
          </a:blip>
          <a:srcRect b="15416"/>
          <a:stretch>
            <a:fillRect/>
          </a:stretch>
        </p:blipFill>
        <p:spPr bwMode="auto">
          <a:xfrm>
            <a:off x="7829550" y="4921250"/>
            <a:ext cx="35321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3613" y="241300"/>
            <a:ext cx="24114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2" name="组合 18"/>
          <p:cNvGrpSpPr>
            <a:grpSpLocks/>
          </p:cNvGrpSpPr>
          <p:nvPr/>
        </p:nvGrpSpPr>
        <p:grpSpPr bwMode="auto">
          <a:xfrm>
            <a:off x="201613" y="3762375"/>
            <a:ext cx="2844800" cy="812800"/>
            <a:chOff x="215186" y="934307"/>
            <a:chExt cx="2844916" cy="812068"/>
          </a:xfrm>
        </p:grpSpPr>
        <p:pic>
          <p:nvPicPr>
            <p:cNvPr id="76831" name="Picture 10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186" y="934307"/>
              <a:ext cx="1229415" cy="81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9964" y="954917"/>
              <a:ext cx="1660138" cy="77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76813" name="文本框 36"/>
          <p:cNvSpPr txBox="1">
            <a:spLocks noChangeArrowheads="1"/>
          </p:cNvSpPr>
          <p:nvPr/>
        </p:nvSpPr>
        <p:spPr bwMode="auto">
          <a:xfrm>
            <a:off x="304800" y="4533900"/>
            <a:ext cx="2741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热阴极电子枪及其高压电源</a:t>
            </a:r>
          </a:p>
        </p:txBody>
      </p:sp>
      <p:sp>
        <p:nvSpPr>
          <p:cNvPr id="76814" name="文本框 37"/>
          <p:cNvSpPr txBox="1">
            <a:spLocks noChangeArrowheads="1"/>
          </p:cNvSpPr>
          <p:nvPr/>
        </p:nvSpPr>
        <p:spPr bwMode="auto">
          <a:xfrm>
            <a:off x="284163" y="5767388"/>
            <a:ext cx="2982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驻波预聚束器和行波聚束器，</a:t>
            </a:r>
            <a:r>
              <a:rPr lang="en-US" altLang="zh-CN" sz="1600"/>
              <a:t>2998.8MHz</a:t>
            </a:r>
            <a:endParaRPr lang="zh-CN" altLang="en-US" sz="1600"/>
          </a:p>
        </p:txBody>
      </p:sp>
      <p:sp>
        <p:nvSpPr>
          <p:cNvPr id="76815" name="文本框 39"/>
          <p:cNvSpPr txBox="1">
            <a:spLocks noChangeArrowheads="1"/>
          </p:cNvSpPr>
          <p:nvPr/>
        </p:nvSpPr>
        <p:spPr bwMode="auto">
          <a:xfrm>
            <a:off x="7566025" y="1731963"/>
            <a:ext cx="2062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数字低电平控制系统</a:t>
            </a:r>
          </a:p>
        </p:txBody>
      </p:sp>
      <p:sp>
        <p:nvSpPr>
          <p:cNvPr id="76816" name="文本框 40"/>
          <p:cNvSpPr txBox="1">
            <a:spLocks noChangeArrowheads="1"/>
          </p:cNvSpPr>
          <p:nvPr/>
        </p:nvSpPr>
        <p:spPr bwMode="auto">
          <a:xfrm>
            <a:off x="9982200" y="1727200"/>
            <a:ext cx="178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速调管和调制器</a:t>
            </a:r>
          </a:p>
        </p:txBody>
      </p:sp>
      <p:sp>
        <p:nvSpPr>
          <p:cNvPr id="76817" name="文本框 41"/>
          <p:cNvSpPr txBox="1">
            <a:spLocks noChangeArrowheads="1"/>
          </p:cNvSpPr>
          <p:nvPr/>
        </p:nvSpPr>
        <p:spPr bwMode="auto">
          <a:xfrm>
            <a:off x="8074025" y="3175000"/>
            <a:ext cx="4144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二极铁、四极铁（三透镜组）、校正铁</a:t>
            </a:r>
          </a:p>
        </p:txBody>
      </p:sp>
      <p:sp>
        <p:nvSpPr>
          <p:cNvPr id="76818" name="文本框 42"/>
          <p:cNvSpPr txBox="1">
            <a:spLocks noChangeArrowheads="1"/>
          </p:cNvSpPr>
          <p:nvPr/>
        </p:nvSpPr>
        <p:spPr bwMode="auto">
          <a:xfrm>
            <a:off x="8223250" y="5930900"/>
            <a:ext cx="298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束测系统及束测元件分布</a:t>
            </a:r>
          </a:p>
        </p:txBody>
      </p:sp>
      <p:sp>
        <p:nvSpPr>
          <p:cNvPr id="76819" name="文本框 27"/>
          <p:cNvSpPr txBox="1">
            <a:spLocks noChangeArrowheads="1"/>
          </p:cNvSpPr>
          <p:nvPr/>
        </p:nvSpPr>
        <p:spPr bwMode="auto">
          <a:xfrm>
            <a:off x="8185150" y="4575175"/>
            <a:ext cx="1711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机械支撑系统</a:t>
            </a:r>
          </a:p>
        </p:txBody>
      </p:sp>
      <p:grpSp>
        <p:nvGrpSpPr>
          <p:cNvPr id="76820" name="组合 19"/>
          <p:cNvGrpSpPr>
            <a:grpSpLocks/>
          </p:cNvGrpSpPr>
          <p:nvPr/>
        </p:nvGrpSpPr>
        <p:grpSpPr bwMode="auto">
          <a:xfrm>
            <a:off x="3197225" y="4337050"/>
            <a:ext cx="4079875" cy="1647825"/>
            <a:chOff x="3203237" y="4411411"/>
            <a:chExt cx="4080992" cy="1647032"/>
          </a:xfrm>
        </p:grpSpPr>
        <p:pic>
          <p:nvPicPr>
            <p:cNvPr id="76828" name="图片 28"/>
            <p:cNvPicPr>
              <a:picLocks noChangeAspect="1"/>
            </p:cNvPicPr>
            <p:nvPr/>
          </p:nvPicPr>
          <p:blipFill>
            <a:blip r:embed="rId14" cstate="print">
              <a:extLst>
                <a:ext uri="{28A0092B-C50C-407E-A947-70E740481C1C}">
                  <a14:useLocalDpi xmlns:a14="http://schemas.microsoft.com/office/drawing/2010/main" val="0"/>
                </a:ext>
              </a:extLst>
            </a:blip>
            <a:srcRect l="2010"/>
            <a:stretch>
              <a:fillRect/>
            </a:stretch>
          </p:blipFill>
          <p:spPr bwMode="auto">
            <a:xfrm>
              <a:off x="3203237" y="4411411"/>
              <a:ext cx="3020195" cy="16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p:cNvPicPr>
              <a:picLocks noChangeAspect="1" noChangeArrowheads="1"/>
            </p:cNvPicPr>
            <p:nvPr/>
          </p:nvPicPr>
          <p:blipFill>
            <a:blip r:embed="rId15">
              <a:extLst>
                <a:ext uri="{28A0092B-C50C-407E-A947-70E740481C1C}">
                  <a14:useLocalDpi xmlns:a14="http://schemas.microsoft.com/office/drawing/2010/main" val="0"/>
                </a:ext>
              </a:extLst>
            </a:blip>
            <a:srcRect t="21397" r="5293"/>
            <a:stretch>
              <a:fillRect/>
            </a:stretch>
          </p:blipFill>
          <p:spPr bwMode="auto">
            <a:xfrm>
              <a:off x="6218679" y="4417791"/>
              <a:ext cx="1065550" cy="734220"/>
            </a:xfrm>
            <a:prstGeom prst="rect">
              <a:avLst/>
            </a:prstGeom>
            <a:noFill/>
            <a:ln w="0" cap="sq">
              <a:solidFill>
                <a:srgbClr val="385D8A"/>
              </a:solidFill>
              <a:miter lim="800000"/>
              <a:headEnd/>
              <a:tailEnd/>
            </a:ln>
            <a:effectLst>
              <a:outerShdw blurRad="57150" dist="508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76830" name="图片 6"/>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18679" y="5184206"/>
              <a:ext cx="1065550" cy="83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21" name="矩形 7"/>
          <p:cNvSpPr>
            <a:spLocks noChangeArrowheads="1"/>
          </p:cNvSpPr>
          <p:nvPr/>
        </p:nvSpPr>
        <p:spPr bwMode="auto">
          <a:xfrm>
            <a:off x="3090863" y="5938838"/>
            <a:ext cx="4260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a:t>行波加速管和微波传输单元，</a:t>
            </a:r>
            <a:r>
              <a:rPr lang="en-US" altLang="zh-CN"/>
              <a:t>2998.8MHz</a:t>
            </a:r>
            <a:endParaRPr lang="zh-CN" altLang="en-US"/>
          </a:p>
        </p:txBody>
      </p:sp>
      <p:pic>
        <p:nvPicPr>
          <p:cNvPr id="76822" name="内容占位符 45"/>
          <p:cNvPicPr>
            <a:picLocks noGrp="1" noChangeAspect="1"/>
          </p:cNvPicPr>
          <p:nvPr>
            <p:ph idx="1"/>
          </p:nvPr>
        </p:nvPicPr>
        <p:blipFill>
          <a:blip r:embed="rId17">
            <a:extLst>
              <a:ext uri="{28A0092B-C50C-407E-A947-70E740481C1C}">
                <a14:useLocalDpi xmlns:a14="http://schemas.microsoft.com/office/drawing/2010/main" val="0"/>
              </a:ext>
            </a:extLst>
          </a:blip>
          <a:srcRect t="13148"/>
          <a:stretch>
            <a:fillRect/>
          </a:stretch>
        </p:blipFill>
        <p:spPr>
          <a:xfrm>
            <a:off x="376238" y="930275"/>
            <a:ext cx="6881812" cy="2787650"/>
          </a:xfrm>
        </p:spPr>
      </p:pic>
      <p:pic>
        <p:nvPicPr>
          <p:cNvPr id="76823" name="Picture 9"/>
          <p:cNvPicPr>
            <a:picLocks noChangeAspect="1" noChangeArrowheads="1"/>
          </p:cNvPicPr>
          <p:nvPr/>
        </p:nvPicPr>
        <p:blipFill>
          <a:blip r:embed="rId18">
            <a:extLst>
              <a:ext uri="{28A0092B-C50C-407E-A947-70E740481C1C}">
                <a14:useLocalDpi xmlns:a14="http://schemas.microsoft.com/office/drawing/2010/main" val="0"/>
              </a:ext>
            </a:extLst>
          </a:blip>
          <a:srcRect l="2879" t="15567" r="54860" b="31282"/>
          <a:stretch>
            <a:fillRect/>
          </a:stretch>
        </p:blipFill>
        <p:spPr bwMode="auto">
          <a:xfrm>
            <a:off x="9942513" y="3606800"/>
            <a:ext cx="21796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15238" y="3556000"/>
            <a:ext cx="603250" cy="103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25" name="Picture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9600" y="3621088"/>
            <a:ext cx="947738"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26"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299575" y="3640138"/>
            <a:ext cx="592138" cy="94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27" name="文本框 50"/>
          <p:cNvSpPr txBox="1">
            <a:spLocks noChangeArrowheads="1"/>
          </p:cNvSpPr>
          <p:nvPr/>
        </p:nvSpPr>
        <p:spPr bwMode="auto">
          <a:xfrm>
            <a:off x="10579100" y="4530725"/>
            <a:ext cx="1217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600"/>
              <a:t>真空系统</a:t>
            </a:r>
          </a:p>
        </p:txBody>
      </p:sp>
    </p:spTree>
    <p:extLst>
      <p:ext uri="{BB962C8B-B14F-4D97-AF65-F5344CB8AC3E}">
        <p14:creationId xmlns:p14="http://schemas.microsoft.com/office/powerpoint/2010/main" val="9561984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10535"/>
            <a:ext cx="4425950" cy="808582"/>
          </a:xfrm>
        </p:spPr>
        <p:txBody>
          <a:bodyPr/>
          <a:lstStyle/>
          <a:p>
            <a:r>
              <a:rPr lang="zh-CN" altLang="en-US" dirty="0" smtClean="0"/>
              <a:t>增强器物理设计</a:t>
            </a:r>
            <a:endParaRPr lang="zh-CN" altLang="en-US" dirty="0"/>
          </a:p>
        </p:txBody>
      </p:sp>
      <p:grpSp>
        <p:nvGrpSpPr>
          <p:cNvPr id="5" name="组合 4"/>
          <p:cNvGrpSpPr/>
          <p:nvPr/>
        </p:nvGrpSpPr>
        <p:grpSpPr>
          <a:xfrm>
            <a:off x="0" y="3994150"/>
            <a:ext cx="4286250" cy="1930400"/>
            <a:chOff x="0" y="3835400"/>
            <a:chExt cx="5029200" cy="2234168"/>
          </a:xfrm>
        </p:grpSpPr>
        <p:pic>
          <p:nvPicPr>
            <p:cNvPr id="1025" name="图片 61471"/>
            <p:cNvPicPr>
              <a:picLocks noChangeAspect="1" noChangeArrowheads="1"/>
            </p:cNvPicPr>
            <p:nvPr/>
          </p:nvPicPr>
          <p:blipFill rotWithShape="1">
            <a:blip r:embed="rId2">
              <a:extLst>
                <a:ext uri="{28A0092B-C50C-407E-A947-70E740481C1C}">
                  <a14:useLocalDpi xmlns:a14="http://schemas.microsoft.com/office/drawing/2010/main" val="0"/>
                </a:ext>
              </a:extLst>
            </a:blip>
            <a:srcRect t="4348" r="3962"/>
            <a:stretch/>
          </p:blipFill>
          <p:spPr bwMode="auto">
            <a:xfrm>
              <a:off x="2444750" y="3861494"/>
              <a:ext cx="2584450" cy="2208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图片 61467"/>
            <p:cNvPicPr>
              <a:picLocks noChangeAspect="1" noChangeArrowheads="1"/>
            </p:cNvPicPr>
            <p:nvPr/>
          </p:nvPicPr>
          <p:blipFill rotWithShape="1">
            <a:blip r:embed="rId3">
              <a:extLst>
                <a:ext uri="{28A0092B-C50C-407E-A947-70E740481C1C}">
                  <a14:useLocalDpi xmlns:a14="http://schemas.microsoft.com/office/drawing/2010/main" val="0"/>
                </a:ext>
              </a:extLst>
            </a:blip>
            <a:srcRect t="4392" r="4663"/>
            <a:stretch/>
          </p:blipFill>
          <p:spPr bwMode="auto">
            <a:xfrm>
              <a:off x="0" y="3835400"/>
              <a:ext cx="2559050" cy="223416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4"/>
          <p:cNvSpPr>
            <a:spLocks noChangeArrowheads="1"/>
          </p:cNvSpPr>
          <p:nvPr/>
        </p:nvSpPr>
        <p:spPr bwMode="auto">
          <a:xfrm>
            <a:off x="0" y="5168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4" name="图片 23"/>
          <p:cNvPicPr/>
          <p:nvPr/>
        </p:nvPicPr>
        <p:blipFill rotWithShape="1">
          <a:blip r:embed="rId4" cstate="print">
            <a:extLst>
              <a:ext uri="{28A0092B-C50C-407E-A947-70E740481C1C}">
                <a14:useLocalDpi xmlns:a14="http://schemas.microsoft.com/office/drawing/2010/main" val="0"/>
              </a:ext>
            </a:extLst>
          </a:blip>
          <a:srcRect l="3830" t="5141" r="5588"/>
          <a:stretch/>
        </p:blipFill>
        <p:spPr>
          <a:xfrm>
            <a:off x="4594983" y="0"/>
            <a:ext cx="2683571" cy="1874640"/>
          </a:xfrm>
          <a:prstGeom prst="rect">
            <a:avLst/>
          </a:prstGeom>
        </p:spPr>
      </p:pic>
      <p:pic>
        <p:nvPicPr>
          <p:cNvPr id="1030" name="图片 78" descr="xx"/>
          <p:cNvPicPr>
            <a:picLocks noChangeAspect="1" noChangeArrowheads="1"/>
          </p:cNvPicPr>
          <p:nvPr/>
        </p:nvPicPr>
        <p:blipFill rotWithShape="1">
          <a:blip r:embed="rId5">
            <a:extLst>
              <a:ext uri="{28A0092B-C50C-407E-A947-70E740481C1C}">
                <a14:useLocalDpi xmlns:a14="http://schemas.microsoft.com/office/drawing/2010/main" val="0"/>
              </a:ext>
            </a:extLst>
          </a:blip>
          <a:srcRect t="5380" r="7263"/>
          <a:stretch/>
        </p:blipFill>
        <p:spPr bwMode="auto">
          <a:xfrm>
            <a:off x="7150115" y="19050"/>
            <a:ext cx="2600990" cy="18986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图片 79" descr="yy"/>
          <p:cNvPicPr>
            <a:picLocks noChangeAspect="1" noChangeArrowheads="1"/>
          </p:cNvPicPr>
          <p:nvPr/>
        </p:nvPicPr>
        <p:blipFill rotWithShape="1">
          <a:blip r:embed="rId6">
            <a:extLst>
              <a:ext uri="{28A0092B-C50C-407E-A947-70E740481C1C}">
                <a14:useLocalDpi xmlns:a14="http://schemas.microsoft.com/office/drawing/2010/main" val="0"/>
              </a:ext>
            </a:extLst>
          </a:blip>
          <a:srcRect t="4678" r="8357"/>
          <a:stretch/>
        </p:blipFill>
        <p:spPr bwMode="auto">
          <a:xfrm>
            <a:off x="9677400" y="13489"/>
            <a:ext cx="2470150" cy="1912740"/>
          </a:xfrm>
          <a:prstGeom prst="rect">
            <a:avLst/>
          </a:prstGeom>
          <a:noFill/>
          <a:extLst>
            <a:ext uri="{909E8E84-426E-40DD-AFC4-6F175D3DCCD1}">
              <a14:hiddenFill xmlns:a14="http://schemas.microsoft.com/office/drawing/2010/main">
                <a:solidFill>
                  <a:srgbClr val="FFFFFF"/>
                </a:solidFill>
              </a14:hiddenFill>
            </a:ext>
          </a:extLst>
        </p:spPr>
      </p:pic>
      <p:sp>
        <p:nvSpPr>
          <p:cNvPr id="34" name="内容占位符 2"/>
          <p:cNvSpPr txBox="1">
            <a:spLocks/>
          </p:cNvSpPr>
          <p:nvPr/>
        </p:nvSpPr>
        <p:spPr bwMode="auto">
          <a:xfrm>
            <a:off x="1290557" y="5855201"/>
            <a:ext cx="1903747" cy="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lvl="1" indent="0">
              <a:lnSpc>
                <a:spcPct val="130000"/>
              </a:lnSpc>
              <a:buNone/>
            </a:pPr>
            <a:r>
              <a:rPr lang="zh-CN" altLang="en-US" dirty="0" smtClean="0">
                <a:solidFill>
                  <a:srgbClr val="002060"/>
                </a:solidFill>
                <a:latin typeface="华文细黑" panose="02010600040101010101" pitchFamily="2" charset="-122"/>
                <a:ea typeface="华文细黑" panose="02010600040101010101" pitchFamily="2" charset="-122"/>
              </a:rPr>
              <a:t>有效动力学孔径</a:t>
            </a:r>
            <a:endParaRPr lang="en-US" altLang="zh-CN" dirty="0" smtClean="0">
              <a:solidFill>
                <a:srgbClr val="002060"/>
              </a:solidFill>
              <a:latin typeface="华文细黑" panose="02010600040101010101" pitchFamily="2" charset="-122"/>
              <a:ea typeface="华文细黑" panose="02010600040101010101" pitchFamily="2" charset="-122"/>
            </a:endParaRPr>
          </a:p>
        </p:txBody>
      </p:sp>
      <p:sp>
        <p:nvSpPr>
          <p:cNvPr id="35" name="内容占位符 2"/>
          <p:cNvSpPr txBox="1">
            <a:spLocks/>
          </p:cNvSpPr>
          <p:nvPr/>
        </p:nvSpPr>
        <p:spPr bwMode="auto">
          <a:xfrm>
            <a:off x="5250298" y="1788188"/>
            <a:ext cx="1691403" cy="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lvl="1" indent="0">
              <a:lnSpc>
                <a:spcPct val="130000"/>
              </a:lnSpc>
              <a:buNone/>
            </a:pPr>
            <a:r>
              <a:rPr lang="zh-CN" altLang="en-US" dirty="0" smtClean="0">
                <a:solidFill>
                  <a:srgbClr val="C00000"/>
                </a:solidFill>
                <a:latin typeface="华文细黑" panose="02010600040101010101" pitchFamily="2" charset="-122"/>
                <a:ea typeface="华文细黑" panose="02010600040101010101" pitchFamily="2" charset="-122"/>
              </a:rPr>
              <a:t>单束团流强限</a:t>
            </a:r>
            <a:endParaRPr lang="en-US" altLang="zh-CN" dirty="0" smtClean="0">
              <a:solidFill>
                <a:srgbClr val="C00000"/>
              </a:solidFill>
              <a:latin typeface="华文细黑" panose="02010600040101010101" pitchFamily="2" charset="-122"/>
              <a:ea typeface="华文细黑" panose="02010600040101010101" pitchFamily="2" charset="-122"/>
            </a:endParaRPr>
          </a:p>
        </p:txBody>
      </p:sp>
      <p:sp>
        <p:nvSpPr>
          <p:cNvPr id="36" name="内容占位符 2"/>
          <p:cNvSpPr txBox="1">
            <a:spLocks/>
          </p:cNvSpPr>
          <p:nvPr/>
        </p:nvSpPr>
        <p:spPr bwMode="auto">
          <a:xfrm>
            <a:off x="7406993" y="1788188"/>
            <a:ext cx="4785008" cy="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lvl="1" indent="0">
              <a:lnSpc>
                <a:spcPct val="130000"/>
              </a:lnSpc>
              <a:buNone/>
            </a:pPr>
            <a:r>
              <a:rPr lang="zh-CN" altLang="en-US" dirty="0" smtClean="0">
                <a:solidFill>
                  <a:srgbClr val="C00000"/>
                </a:solidFill>
                <a:latin typeface="华文细黑" panose="02010600040101010101" pitchFamily="2" charset="-122"/>
                <a:ea typeface="华文细黑" panose="02010600040101010101" pitchFamily="2" charset="-122"/>
              </a:rPr>
              <a:t>束流轨道误</a:t>
            </a:r>
            <a:r>
              <a:rPr lang="zh-CN" altLang="en-US" dirty="0">
                <a:solidFill>
                  <a:srgbClr val="C00000"/>
                </a:solidFill>
                <a:latin typeface="华文细黑" panose="02010600040101010101" pitchFamily="2" charset="-122"/>
                <a:ea typeface="华文细黑" panose="02010600040101010101" pitchFamily="2" charset="-122"/>
              </a:rPr>
              <a:t>差（低能）对</a:t>
            </a:r>
            <a:r>
              <a:rPr lang="zh-CN" altLang="en-US" dirty="0" smtClean="0">
                <a:solidFill>
                  <a:srgbClr val="C00000"/>
                </a:solidFill>
                <a:latin typeface="华文细黑" panose="02010600040101010101" pitchFamily="2" charset="-122"/>
                <a:ea typeface="华文细黑" panose="02010600040101010101" pitchFamily="2" charset="-122"/>
              </a:rPr>
              <a:t>注入的影响（丢失率）</a:t>
            </a:r>
            <a:endParaRPr lang="en-US" altLang="zh-CN" dirty="0" smtClean="0">
              <a:solidFill>
                <a:srgbClr val="C00000"/>
              </a:solidFill>
              <a:latin typeface="华文细黑" panose="02010600040101010101" pitchFamily="2" charset="-122"/>
              <a:ea typeface="华文细黑" panose="02010600040101010101" pitchFamily="2" charset="-122"/>
            </a:endParaRPr>
          </a:p>
        </p:txBody>
      </p:sp>
      <p:sp>
        <p:nvSpPr>
          <p:cNvPr id="37" name="内容占位符 2"/>
          <p:cNvSpPr txBox="1">
            <a:spLocks/>
          </p:cNvSpPr>
          <p:nvPr/>
        </p:nvSpPr>
        <p:spPr bwMode="auto">
          <a:xfrm>
            <a:off x="4611336" y="4078665"/>
            <a:ext cx="2876584" cy="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lvl="1" indent="0">
              <a:lnSpc>
                <a:spcPct val="130000"/>
              </a:lnSpc>
              <a:buNone/>
            </a:pPr>
            <a:r>
              <a:rPr lang="zh-CN" altLang="en-US" dirty="0" smtClean="0">
                <a:solidFill>
                  <a:srgbClr val="C00000"/>
                </a:solidFill>
                <a:latin typeface="华文细黑" panose="02010600040101010101" pitchFamily="2" charset="-122"/>
                <a:ea typeface="华文细黑" panose="02010600040101010101" pitchFamily="2" charset="-122"/>
              </a:rPr>
              <a:t>磁场误差对工作点的影响</a:t>
            </a:r>
            <a:endParaRPr lang="en-US" altLang="zh-CN" dirty="0" smtClean="0">
              <a:solidFill>
                <a:srgbClr val="C00000"/>
              </a:solidFill>
              <a:latin typeface="华文细黑" panose="02010600040101010101" pitchFamily="2" charset="-122"/>
              <a:ea typeface="华文细黑" panose="02010600040101010101" pitchFamily="2" charset="-122"/>
            </a:endParaRPr>
          </a:p>
        </p:txBody>
      </p:sp>
      <p:sp>
        <p:nvSpPr>
          <p:cNvPr id="38" name="内容占位符 2"/>
          <p:cNvSpPr txBox="1">
            <a:spLocks/>
          </p:cNvSpPr>
          <p:nvPr/>
        </p:nvSpPr>
        <p:spPr bwMode="auto">
          <a:xfrm>
            <a:off x="7530479" y="4078665"/>
            <a:ext cx="2328731" cy="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lvl="1" indent="0">
              <a:lnSpc>
                <a:spcPct val="130000"/>
              </a:lnSpc>
              <a:buNone/>
            </a:pPr>
            <a:r>
              <a:rPr lang="zh-CN" altLang="en-US" dirty="0" smtClean="0">
                <a:solidFill>
                  <a:srgbClr val="C00000"/>
                </a:solidFill>
                <a:latin typeface="华文细黑" panose="02010600040101010101" pitchFamily="2" charset="-122"/>
                <a:ea typeface="华文细黑" panose="02010600040101010101" pitchFamily="2" charset="-122"/>
              </a:rPr>
              <a:t>涡流造成的色品偏移</a:t>
            </a:r>
            <a:endParaRPr lang="en-US" altLang="zh-CN" dirty="0" smtClean="0">
              <a:solidFill>
                <a:srgbClr val="C00000"/>
              </a:solidFill>
              <a:latin typeface="华文细黑" panose="02010600040101010101" pitchFamily="2" charset="-122"/>
              <a:ea typeface="华文细黑" panose="02010600040101010101" pitchFamily="2" charset="-122"/>
            </a:endParaRPr>
          </a:p>
        </p:txBody>
      </p:sp>
      <p:sp>
        <p:nvSpPr>
          <p:cNvPr id="39" name="内容占位符 2"/>
          <p:cNvSpPr txBox="1">
            <a:spLocks/>
          </p:cNvSpPr>
          <p:nvPr/>
        </p:nvSpPr>
        <p:spPr bwMode="auto">
          <a:xfrm>
            <a:off x="10040011" y="4146825"/>
            <a:ext cx="2151989" cy="4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350" lvl="1" indent="0">
              <a:lnSpc>
                <a:spcPct val="130000"/>
              </a:lnSpc>
              <a:buNone/>
            </a:pPr>
            <a:r>
              <a:rPr lang="zh-CN" altLang="en-US" sz="1400" dirty="0" smtClean="0">
                <a:solidFill>
                  <a:srgbClr val="C00000"/>
                </a:solidFill>
                <a:latin typeface="华文细黑" panose="02010600040101010101" pitchFamily="2" charset="-122"/>
                <a:ea typeface="华文细黑" panose="02010600040101010101" pitchFamily="2" charset="-122"/>
              </a:rPr>
              <a:t>六极铁强度</a:t>
            </a:r>
            <a:r>
              <a:rPr lang="zh-CN" altLang="en-US" sz="1400" smtClean="0">
                <a:solidFill>
                  <a:srgbClr val="C00000"/>
                </a:solidFill>
                <a:latin typeface="华文细黑" panose="02010600040101010101" pitchFamily="2" charset="-122"/>
                <a:ea typeface="华文细黑" panose="02010600040101010101" pitchFamily="2" charset="-122"/>
              </a:rPr>
              <a:t>随时间变化</a:t>
            </a:r>
            <a:endParaRPr lang="en-US" altLang="zh-CN" sz="1400" dirty="0" smtClean="0">
              <a:solidFill>
                <a:srgbClr val="C00000"/>
              </a:solidFill>
              <a:latin typeface="华文细黑" panose="02010600040101010101" pitchFamily="2" charset="-122"/>
              <a:ea typeface="华文细黑" panose="02010600040101010101" pitchFamily="2" charset="-122"/>
            </a:endParaRPr>
          </a:p>
        </p:txBody>
      </p:sp>
      <p:sp>
        <p:nvSpPr>
          <p:cNvPr id="40" name="内容占位符 2"/>
          <p:cNvSpPr txBox="1">
            <a:spLocks/>
          </p:cNvSpPr>
          <p:nvPr/>
        </p:nvSpPr>
        <p:spPr bwMode="auto">
          <a:xfrm>
            <a:off x="4594983" y="4525959"/>
            <a:ext cx="7501767" cy="17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1950" indent="-361950">
              <a:lnSpc>
                <a:spcPct val="110000"/>
              </a:lnSpc>
            </a:pPr>
            <a:r>
              <a:rPr lang="zh-CN" altLang="en-US" dirty="0" smtClean="0"/>
              <a:t>完成增强器</a:t>
            </a:r>
            <a:r>
              <a:rPr lang="en-US" altLang="zh-CN" dirty="0" smtClean="0"/>
              <a:t>Lattice</a:t>
            </a:r>
            <a:r>
              <a:rPr lang="zh-CN" altLang="en-US" dirty="0" smtClean="0"/>
              <a:t>设计和非线性跟踪模拟</a:t>
            </a:r>
            <a:endParaRPr lang="en-US" altLang="zh-CN" dirty="0"/>
          </a:p>
          <a:p>
            <a:pPr marL="361950" indent="-361950">
              <a:lnSpc>
                <a:spcPct val="110000"/>
              </a:lnSpc>
            </a:pPr>
            <a:r>
              <a:rPr lang="zh-CN" altLang="en-US" dirty="0" smtClean="0"/>
              <a:t>模拟、评估各类误差对注入和存储束流的影响</a:t>
            </a:r>
            <a:endParaRPr lang="en-US" altLang="zh-CN" dirty="0" smtClean="0"/>
          </a:p>
          <a:p>
            <a:pPr marL="361950" indent="-361950">
              <a:lnSpc>
                <a:spcPct val="110000"/>
              </a:lnSpc>
            </a:pPr>
            <a:r>
              <a:rPr lang="zh-CN" altLang="en-US" dirty="0" smtClean="0"/>
              <a:t>模拟束流阻抗、修正增强器物理参数以获得必需的电荷量</a:t>
            </a:r>
            <a:endParaRPr lang="en-US" altLang="zh-CN" dirty="0" smtClean="0"/>
          </a:p>
          <a:p>
            <a:pPr marL="361950" indent="-361950">
              <a:lnSpc>
                <a:spcPct val="110000"/>
              </a:lnSpc>
            </a:pPr>
            <a:r>
              <a:rPr lang="zh-CN" altLang="en-US" dirty="0" smtClean="0"/>
              <a:t>满足储存环横向置换和纵向积累注入的需求</a:t>
            </a:r>
            <a:endParaRPr lang="en-US" altLang="zh-CN" dirty="0" smtClean="0"/>
          </a:p>
        </p:txBody>
      </p:sp>
      <p:grpSp>
        <p:nvGrpSpPr>
          <p:cNvPr id="22" name="组合 23"/>
          <p:cNvGrpSpPr>
            <a:grpSpLocks/>
          </p:cNvGrpSpPr>
          <p:nvPr/>
        </p:nvGrpSpPr>
        <p:grpSpPr bwMode="auto">
          <a:xfrm>
            <a:off x="0" y="1489235"/>
            <a:ext cx="4438515" cy="2007892"/>
            <a:chOff x="201528" y="1016767"/>
            <a:chExt cx="5325214" cy="3181151"/>
          </a:xfrm>
        </p:grpSpPr>
        <p:pic>
          <p:nvPicPr>
            <p:cNvPr id="23" name="图片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528" y="1016767"/>
              <a:ext cx="5325214" cy="287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连接符 17"/>
            <p:cNvCxnSpPr/>
            <p:nvPr/>
          </p:nvCxnSpPr>
          <p:spPr>
            <a:xfrm>
              <a:off x="4431071" y="3592243"/>
              <a:ext cx="6315" cy="35714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接连接符 18"/>
            <p:cNvCxnSpPr/>
            <p:nvPr/>
          </p:nvCxnSpPr>
          <p:spPr>
            <a:xfrm>
              <a:off x="4972591" y="3592243"/>
              <a:ext cx="6315" cy="35714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接箭头连接符 20"/>
            <p:cNvCxnSpPr/>
            <p:nvPr/>
          </p:nvCxnSpPr>
          <p:spPr>
            <a:xfrm>
              <a:off x="4437386" y="3770817"/>
              <a:ext cx="535205"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文本框 21"/>
            <p:cNvSpPr txBox="1">
              <a:spLocks noChangeArrowheads="1"/>
            </p:cNvSpPr>
            <p:nvPr/>
          </p:nvSpPr>
          <p:spPr bwMode="auto">
            <a:xfrm>
              <a:off x="4430806" y="3795633"/>
              <a:ext cx="645459" cy="40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sz="1050" dirty="0">
                  <a:sym typeface="Symbol" charset="2"/>
                </a:rPr>
                <a:t></a:t>
              </a:r>
              <a:r>
                <a:rPr lang="en-US" altLang="zh-CN" sz="1050" dirty="0">
                  <a:sym typeface="Symbol" charset="2"/>
                </a:rPr>
                <a:t>=</a:t>
              </a:r>
              <a:r>
                <a:rPr lang="el-GR" altLang="zh-CN" sz="1050" dirty="0">
                  <a:sym typeface="Symbol" charset="2"/>
                </a:rPr>
                <a:t>π</a:t>
              </a:r>
              <a:r>
                <a:rPr lang="en-US" altLang="zh-CN" sz="1050" dirty="0">
                  <a:sym typeface="Symbol" charset="2"/>
                </a:rPr>
                <a:t>/2</a:t>
              </a:r>
              <a:endParaRPr lang="zh-CN" altLang="en-US" sz="1050" dirty="0"/>
            </a:p>
          </p:txBody>
        </p:sp>
      </p:grpSp>
      <p:sp>
        <p:nvSpPr>
          <p:cNvPr id="30" name="文本框 16"/>
          <p:cNvSpPr txBox="1">
            <a:spLocks noChangeArrowheads="1"/>
          </p:cNvSpPr>
          <p:nvPr/>
        </p:nvSpPr>
        <p:spPr bwMode="auto">
          <a:xfrm>
            <a:off x="339018" y="3338943"/>
            <a:ext cx="311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b="1"/>
              <a:t>一个超周期的束流光学参数</a:t>
            </a:r>
          </a:p>
        </p:txBody>
      </p:sp>
      <p:pic>
        <p:nvPicPr>
          <p:cNvPr id="32" name="图片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4255" y="2312385"/>
            <a:ext cx="3086470" cy="19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7"/>
          <p:cNvPicPr>
            <a:picLocks noChangeAspect="1" noChangeArrowheads="1"/>
          </p:cNvPicPr>
          <p:nvPr/>
        </p:nvPicPr>
        <p:blipFill>
          <a:blip r:embed="rId9" cstate="print">
            <a:extLst>
              <a:ext uri="{28A0092B-C50C-407E-A947-70E740481C1C}">
                <a14:useLocalDpi xmlns:a14="http://schemas.microsoft.com/office/drawing/2010/main" val="0"/>
              </a:ext>
            </a:extLst>
          </a:blip>
          <a:srcRect t="5061"/>
          <a:stretch>
            <a:fillRect/>
          </a:stretch>
        </p:blipFill>
        <p:spPr bwMode="auto">
          <a:xfrm>
            <a:off x="7448708" y="2307673"/>
            <a:ext cx="469423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614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10535"/>
            <a:ext cx="4425950" cy="808582"/>
          </a:xfrm>
        </p:spPr>
        <p:txBody>
          <a:bodyPr>
            <a:normAutofit fontScale="90000"/>
          </a:bodyPr>
          <a:lstStyle/>
          <a:p>
            <a:r>
              <a:rPr lang="zh-CN" altLang="en-US" dirty="0" smtClean="0"/>
              <a:t>增强器关键设备物理设计</a:t>
            </a:r>
            <a:endParaRPr lang="zh-CN" altLang="en-US" dirty="0"/>
          </a:p>
        </p:txBody>
      </p:sp>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内容占位符 2"/>
          <p:cNvSpPr txBox="1">
            <a:spLocks/>
          </p:cNvSpPr>
          <p:nvPr/>
        </p:nvSpPr>
        <p:spPr bwMode="auto">
          <a:xfrm>
            <a:off x="451619" y="5740476"/>
            <a:ext cx="3359440" cy="5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dirty="0" smtClean="0"/>
              <a:t>完成各类磁铁物理设计</a:t>
            </a:r>
            <a:endParaRPr lang="en-US" altLang="zh-CN" dirty="0" smtClean="0"/>
          </a:p>
        </p:txBody>
      </p:sp>
      <p:sp>
        <p:nvSpPr>
          <p:cNvPr id="41" name="内容占位符 2"/>
          <p:cNvSpPr txBox="1">
            <a:spLocks/>
          </p:cNvSpPr>
          <p:nvPr/>
        </p:nvSpPr>
        <p:spPr bwMode="auto">
          <a:xfrm>
            <a:off x="8689815" y="227247"/>
            <a:ext cx="3502185" cy="204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1950" indent="-361950">
              <a:lnSpc>
                <a:spcPct val="130000"/>
              </a:lnSpc>
            </a:pPr>
            <a:r>
              <a:rPr lang="zh-CN" altLang="en-US" dirty="0" smtClean="0"/>
              <a:t>完成</a:t>
            </a:r>
            <a:r>
              <a:rPr lang="zh-CN" altLang="zh-CN" dirty="0" smtClean="0"/>
              <a:t>七种</a:t>
            </a:r>
            <a:r>
              <a:rPr lang="zh-CN" altLang="zh-CN" dirty="0"/>
              <a:t>磁</a:t>
            </a:r>
            <a:r>
              <a:rPr lang="zh-CN" altLang="zh-CN" dirty="0" smtClean="0"/>
              <a:t>铁</a:t>
            </a:r>
            <a:r>
              <a:rPr lang="zh-CN" altLang="zh-CN" dirty="0"/>
              <a:t>标准</a:t>
            </a:r>
            <a:r>
              <a:rPr lang="zh-CN" altLang="zh-CN" dirty="0" smtClean="0"/>
              <a:t>承载单元</a:t>
            </a:r>
            <a:r>
              <a:rPr lang="zh-CN" altLang="en-US" dirty="0" smtClean="0"/>
              <a:t>的设计</a:t>
            </a:r>
            <a:endParaRPr lang="en-US" altLang="zh-CN" dirty="0" smtClean="0"/>
          </a:p>
          <a:p>
            <a:pPr marL="361950" indent="-361950">
              <a:lnSpc>
                <a:spcPct val="130000"/>
              </a:lnSpc>
            </a:pPr>
            <a:r>
              <a:rPr lang="zh-CN" altLang="en-US" dirty="0" smtClean="0"/>
              <a:t>完成注入器二维总体布局</a:t>
            </a:r>
            <a:endParaRPr lang="en-US" altLang="zh-CN" dirty="0" smtClean="0"/>
          </a:p>
          <a:p>
            <a:pPr marL="361950" indent="-361950">
              <a:lnSpc>
                <a:spcPct val="130000"/>
              </a:lnSpc>
            </a:pPr>
            <a:r>
              <a:rPr lang="zh-CN" altLang="en-US" dirty="0" smtClean="0"/>
              <a:t>进行</a:t>
            </a:r>
            <a:r>
              <a:rPr lang="en-US" altLang="zh-CN" dirty="0" smtClean="0"/>
              <a:t>Linac</a:t>
            </a:r>
            <a:r>
              <a:rPr lang="zh-CN" altLang="en-US" dirty="0" smtClean="0"/>
              <a:t>机械设计</a:t>
            </a:r>
            <a:endParaRPr lang="en-US" altLang="zh-CN" dirty="0" smtClean="0"/>
          </a:p>
        </p:txBody>
      </p:sp>
      <p:cxnSp>
        <p:nvCxnSpPr>
          <p:cNvPr id="9" name="直接连接符 8"/>
          <p:cNvCxnSpPr/>
          <p:nvPr/>
        </p:nvCxnSpPr>
        <p:spPr>
          <a:xfrm>
            <a:off x="4333398" y="2495550"/>
            <a:ext cx="766175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8369300" y="2632394"/>
            <a:ext cx="19050" cy="35461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内容占位符 2"/>
          <p:cNvSpPr txBox="1">
            <a:spLocks/>
          </p:cNvSpPr>
          <p:nvPr/>
        </p:nvSpPr>
        <p:spPr bwMode="auto">
          <a:xfrm>
            <a:off x="4389924" y="4763689"/>
            <a:ext cx="3896826" cy="128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1950" indent="-361950">
              <a:lnSpc>
                <a:spcPct val="130000"/>
              </a:lnSpc>
            </a:pPr>
            <a:r>
              <a:rPr lang="zh-CN" altLang="en-US" dirty="0" smtClean="0"/>
              <a:t>完成气载和压强分布分析</a:t>
            </a:r>
            <a:endParaRPr lang="en-US" altLang="zh-CN" dirty="0" smtClean="0"/>
          </a:p>
          <a:p>
            <a:pPr marL="361950" indent="-361950">
              <a:lnSpc>
                <a:spcPct val="130000"/>
              </a:lnSpc>
            </a:pPr>
            <a:r>
              <a:rPr lang="zh-CN" altLang="en-US" dirty="0" smtClean="0"/>
              <a:t>真空盒物理设计，以及真空盒应力、温度和变形分析</a:t>
            </a:r>
            <a:endParaRPr lang="en-US" altLang="zh-CN" dirty="0" smtClean="0"/>
          </a:p>
        </p:txBody>
      </p:sp>
      <p:sp>
        <p:nvSpPr>
          <p:cNvPr id="44" name="内容占位符 2"/>
          <p:cNvSpPr txBox="1">
            <a:spLocks/>
          </p:cNvSpPr>
          <p:nvPr/>
        </p:nvSpPr>
        <p:spPr bwMode="auto">
          <a:xfrm>
            <a:off x="8405579" y="4647249"/>
            <a:ext cx="3710221" cy="139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Wingdings" panose="05000000000000000000" pitchFamily="2" charset="2"/>
              <a:buChar char="p"/>
              <a:defRPr sz="2100" kern="1200">
                <a:solidFill>
                  <a:srgbClr val="002060"/>
                </a:solidFill>
                <a:latin typeface="微软雅黑" panose="020B0503020204020204" pitchFamily="34" charset="-122"/>
                <a:ea typeface="微软雅黑" panose="020B0503020204020204" pitchFamily="34" charset="-122"/>
                <a:cs typeface="+mn-cs"/>
              </a:defRPr>
            </a:lvl1pPr>
            <a:lvl2pPr marL="514350" indent="-171450" algn="l" rtl="0" eaLnBrk="1" fontAlgn="base" hangingPunct="1">
              <a:lnSpc>
                <a:spcPct val="90000"/>
              </a:lnSpc>
              <a:spcBef>
                <a:spcPts val="375"/>
              </a:spcBef>
              <a:spcAft>
                <a:spcPct val="0"/>
              </a:spcAft>
              <a:buFont typeface="Wingdings" panose="05000000000000000000" pitchFamily="2" charset="2"/>
              <a:buChar char="Ø"/>
              <a:defRPr sz="1800" kern="1200">
                <a:solidFill>
                  <a:schemeClr val="bg2">
                    <a:lumMod val="10000"/>
                  </a:schemeClr>
                </a:solidFill>
                <a:latin typeface="微软雅黑" panose="020B0503020204020204" pitchFamily="34" charset="-122"/>
                <a:ea typeface="微软雅黑" panose="020B0503020204020204" pitchFamily="34" charset="-122"/>
                <a:cs typeface="+mn-cs"/>
              </a:defRPr>
            </a:lvl2pPr>
            <a:lvl3pPr marL="857250" indent="-171450" algn="l" rtl="0" eaLnBrk="1" fontAlgn="base" hangingPunct="1">
              <a:lnSpc>
                <a:spcPct val="90000"/>
              </a:lnSpc>
              <a:spcBef>
                <a:spcPts val="375"/>
              </a:spcBef>
              <a:spcAft>
                <a:spcPct val="0"/>
              </a:spcAft>
              <a:buFont typeface="微软雅黑" panose="020B0503020204020204" pitchFamily="34" charset="-122"/>
              <a:buChar char="–"/>
              <a:defRPr sz="1500" kern="1200">
                <a:solidFill>
                  <a:schemeClr val="bg2">
                    <a:lumMod val="10000"/>
                  </a:schemeClr>
                </a:solidFill>
                <a:latin typeface="微软雅黑" panose="020B0503020204020204" pitchFamily="34" charset="-122"/>
                <a:ea typeface="微软雅黑" panose="020B0503020204020204" pitchFamily="34" charset="-122"/>
                <a:cs typeface="+mn-cs"/>
              </a:defRPr>
            </a:lvl3pPr>
            <a:lvl4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4pPr>
            <a:lvl5pPr marL="1010841" indent="-135731" algn="l" rtl="0" eaLnBrk="1" fontAlgn="base" hangingPunct="1">
              <a:lnSpc>
                <a:spcPct val="90000"/>
              </a:lnSpc>
              <a:spcBef>
                <a:spcPts val="375"/>
              </a:spcBef>
              <a:spcAft>
                <a:spcPct val="0"/>
              </a:spcAft>
              <a:buFont typeface="Arial" panose="020B0604020202020204" pitchFamily="34" charset="0"/>
              <a:buChar char="•"/>
              <a:defRPr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1950" indent="-361950">
              <a:lnSpc>
                <a:spcPct val="130000"/>
              </a:lnSpc>
            </a:pPr>
            <a:r>
              <a:rPr lang="zh-CN" altLang="en-US" dirty="0" smtClean="0"/>
              <a:t>高频系统集成设计（高频腔分布、高频功率源等）</a:t>
            </a:r>
            <a:endParaRPr lang="en-US" altLang="zh-CN" dirty="0" smtClean="0"/>
          </a:p>
          <a:p>
            <a:pPr marL="361950" indent="-361950">
              <a:lnSpc>
                <a:spcPct val="130000"/>
              </a:lnSpc>
            </a:pPr>
            <a:r>
              <a:rPr lang="zh-CN" altLang="en-US" dirty="0" smtClean="0"/>
              <a:t>高阶模模拟计算</a:t>
            </a:r>
            <a:endParaRPr lang="en-US" altLang="zh-CN" dirty="0" smtClean="0"/>
          </a:p>
        </p:txBody>
      </p:sp>
      <p:cxnSp>
        <p:nvCxnSpPr>
          <p:cNvPr id="13" name="直接连接符 12"/>
          <p:cNvCxnSpPr/>
          <p:nvPr/>
        </p:nvCxnSpPr>
        <p:spPr>
          <a:xfrm>
            <a:off x="4262010" y="1119117"/>
            <a:ext cx="0" cy="505943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9"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1339" y="1016869"/>
            <a:ext cx="2083236" cy="12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74" y="1086609"/>
            <a:ext cx="2164939" cy="11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463" y="2332142"/>
            <a:ext cx="1818209" cy="164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21" y="2332142"/>
            <a:ext cx="1646370" cy="160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3"/>
          <p:cNvPicPr>
            <a:picLocks noChangeAspect="1"/>
          </p:cNvPicPr>
          <p:nvPr/>
        </p:nvPicPr>
        <p:blipFill>
          <a:blip r:embed="rId6" cstate="print">
            <a:extLst>
              <a:ext uri="{28A0092B-C50C-407E-A947-70E740481C1C}">
                <a14:useLocalDpi xmlns:a14="http://schemas.microsoft.com/office/drawing/2010/main" val="0"/>
              </a:ext>
            </a:extLst>
          </a:blip>
          <a:srcRect l="2525" t="2843" r="11153"/>
          <a:stretch>
            <a:fillRect/>
          </a:stretch>
        </p:blipFill>
        <p:spPr bwMode="auto">
          <a:xfrm>
            <a:off x="93201" y="4157289"/>
            <a:ext cx="1832581" cy="15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3694" y="4101869"/>
            <a:ext cx="213239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2695" y="2595722"/>
            <a:ext cx="3792770" cy="205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 name="图片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2023" y="23811"/>
            <a:ext cx="36941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70900" y="2635087"/>
            <a:ext cx="3524250" cy="18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1091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1"/>
          <p:cNvSpPr>
            <a:spLocks noGrp="1"/>
          </p:cNvSpPr>
          <p:nvPr>
            <p:ph type="title"/>
          </p:nvPr>
        </p:nvSpPr>
        <p:spPr>
          <a:xfrm>
            <a:off x="0" y="227013"/>
            <a:ext cx="10515600" cy="808037"/>
          </a:xfrm>
        </p:spPr>
        <p:txBody>
          <a:bodyPr/>
          <a:lstStyle/>
          <a:p>
            <a:r>
              <a:rPr lang="en-US" altLang="zh-CN" smtClean="0"/>
              <a:t>HEPS</a:t>
            </a:r>
            <a:r>
              <a:rPr lang="zh-CN" altLang="en-US" smtClean="0"/>
              <a:t>储存环方案</a:t>
            </a:r>
          </a:p>
        </p:txBody>
      </p:sp>
      <p:sp>
        <p:nvSpPr>
          <p:cNvPr id="101379" name="内容占位符 2"/>
          <p:cNvSpPr>
            <a:spLocks noGrp="1"/>
          </p:cNvSpPr>
          <p:nvPr>
            <p:ph idx="1"/>
          </p:nvPr>
        </p:nvSpPr>
        <p:spPr>
          <a:xfrm>
            <a:off x="420688" y="992188"/>
            <a:ext cx="11396662" cy="5057775"/>
          </a:xfrm>
        </p:spPr>
        <p:txBody>
          <a:bodyPr/>
          <a:lstStyle/>
          <a:p>
            <a:pPr algn="just">
              <a:lnSpc>
                <a:spcPct val="100000"/>
              </a:lnSpc>
            </a:pPr>
            <a:r>
              <a:rPr lang="zh-CN" altLang="en-US" sz="2400" dirty="0" smtClean="0"/>
              <a:t>基于混合型</a:t>
            </a:r>
            <a:r>
              <a:rPr lang="en-US" altLang="zh-CN" sz="2400" dirty="0" smtClean="0"/>
              <a:t>7BA</a:t>
            </a:r>
            <a:r>
              <a:rPr lang="zh-CN" altLang="en-US" sz="2400" dirty="0" smtClean="0"/>
              <a:t>结构、在轴注入方案的磁聚焦结构，主要物理参数和硬件需求。</a:t>
            </a:r>
          </a:p>
        </p:txBody>
      </p:sp>
      <p:sp>
        <p:nvSpPr>
          <p:cNvPr id="9" name="文本框 8"/>
          <p:cNvSpPr txBox="1"/>
          <p:nvPr/>
        </p:nvSpPr>
        <p:spPr>
          <a:xfrm>
            <a:off x="1903413" y="4033838"/>
            <a:ext cx="2582862" cy="306387"/>
          </a:xfrm>
          <a:prstGeom prst="rect">
            <a:avLst/>
          </a:prstGeom>
          <a:noFill/>
        </p:spPr>
        <p:txBody>
          <a:bodyPr>
            <a:spAutoFit/>
          </a:bodyPr>
          <a:lstStyle/>
          <a:p>
            <a:pPr algn="ctr">
              <a:defRPr/>
            </a:pPr>
            <a:r>
              <a:rPr lang="zh-CN" altLang="en-US" sz="1400" kern="0" dirty="0">
                <a:solidFill>
                  <a:srgbClr val="FF0000"/>
                </a:solidFill>
                <a:latin typeface="微软雅黑" panose="020B0503020204020204" pitchFamily="34" charset="-122"/>
                <a:ea typeface="微软雅黑" panose="020B0503020204020204" pitchFamily="34" charset="-122"/>
              </a:rPr>
              <a:t>混合型</a:t>
            </a:r>
            <a:r>
              <a:rPr lang="en-US" altLang="zh-CN" sz="1400" kern="0" dirty="0">
                <a:solidFill>
                  <a:srgbClr val="FF0000"/>
                </a:solidFill>
                <a:latin typeface="微软雅黑" panose="020B0503020204020204" pitchFamily="34" charset="-122"/>
                <a:ea typeface="微软雅黑" panose="020B0503020204020204" pitchFamily="34" charset="-122"/>
              </a:rPr>
              <a:t>7BA</a:t>
            </a:r>
            <a:r>
              <a:rPr lang="zh-CN" altLang="en-US" sz="1400" kern="0" dirty="0">
                <a:solidFill>
                  <a:srgbClr val="FF0000"/>
                </a:solidFill>
                <a:latin typeface="微软雅黑" panose="020B0503020204020204" pitchFamily="34" charset="-122"/>
                <a:ea typeface="微软雅黑" panose="020B0503020204020204" pitchFamily="34" charset="-122"/>
              </a:rPr>
              <a:t>结构及包络函数</a:t>
            </a:r>
            <a:endParaRPr lang="en-US" altLang="zh-CN" sz="1400" kern="0" dirty="0">
              <a:solidFill>
                <a:srgbClr val="FF0000"/>
              </a:solidFill>
              <a:latin typeface="微软雅黑" panose="020B0503020204020204" pitchFamily="34" charset="-122"/>
              <a:ea typeface="微软雅黑" panose="020B0503020204020204" pitchFamily="34" charset="-122"/>
            </a:endParaRPr>
          </a:p>
        </p:txBody>
      </p:sp>
      <p:sp>
        <p:nvSpPr>
          <p:cNvPr id="10" name="文本框 8"/>
          <p:cNvSpPr txBox="1"/>
          <p:nvPr/>
        </p:nvSpPr>
        <p:spPr>
          <a:xfrm>
            <a:off x="1789834" y="6507163"/>
            <a:ext cx="2582863" cy="307975"/>
          </a:xfrm>
          <a:prstGeom prst="rect">
            <a:avLst/>
          </a:prstGeom>
          <a:noFill/>
        </p:spPr>
        <p:txBody>
          <a:bodyPr>
            <a:spAutoFit/>
          </a:bodyPr>
          <a:lstStyle/>
          <a:p>
            <a:pPr algn="ctr">
              <a:defRPr/>
            </a:pPr>
            <a:r>
              <a:rPr lang="zh-CN" altLang="en-US" sz="1400" kern="0" dirty="0">
                <a:solidFill>
                  <a:srgbClr val="FF0000"/>
                </a:solidFill>
                <a:latin typeface="微软雅黑" panose="020B0503020204020204" pitchFamily="34" charset="-122"/>
                <a:ea typeface="微软雅黑" panose="020B0503020204020204" pitchFamily="34" charset="-122"/>
              </a:rPr>
              <a:t>动力学孔径研究结果</a:t>
            </a:r>
            <a:endParaRPr lang="en-US" altLang="zh-CN" sz="1400" kern="0" dirty="0">
              <a:solidFill>
                <a:srgbClr val="FF0000"/>
              </a:solidFill>
              <a:latin typeface="微软雅黑" panose="020B0503020204020204" pitchFamily="34" charset="-122"/>
              <a:ea typeface="微软雅黑" panose="020B0503020204020204" pitchFamily="34" charset="-122"/>
            </a:endParaRPr>
          </a:p>
        </p:txBody>
      </p:sp>
      <p:pic>
        <p:nvPicPr>
          <p:cNvPr id="11" name="图片 6" descr="D:\AT2\heps\V2 lattice\1_original_AT_file\optics1.png"/>
          <p:cNvPicPr/>
          <p:nvPr/>
        </p:nvPicPr>
        <p:blipFill rotWithShape="1">
          <a:blip r:embed="rId2" cstate="print">
            <a:extLst>
              <a:ext uri="{28A0092B-C50C-407E-A947-70E740481C1C}">
                <a14:useLocalDpi xmlns:a14="http://schemas.microsoft.com/office/drawing/2010/main" val="0"/>
              </a:ext>
            </a:extLst>
          </a:blip>
          <a:srcRect l="6531" t="6144" r="7406"/>
          <a:stretch/>
        </p:blipFill>
        <p:spPr bwMode="auto">
          <a:xfrm>
            <a:off x="200547" y="1504950"/>
            <a:ext cx="5733080" cy="2661066"/>
          </a:xfrm>
          <a:prstGeom prst="rect">
            <a:avLst/>
          </a:prstGeom>
          <a:noFill/>
          <a:ln>
            <a:noFill/>
          </a:ln>
          <a:extLst>
            <a:ext uri="{53640926-AAD7-44D8-BBD7-CCE9431645EC}">
              <a14:shadowObscured xmlns:a14="http://schemas.microsoft.com/office/drawing/2010/main"/>
            </a:ext>
          </a:extLst>
        </p:spPr>
      </p:pic>
      <p:pic>
        <p:nvPicPr>
          <p:cNvPr id="12" name="Picture 2"/>
          <p:cNvPicPr/>
          <p:nvPr/>
        </p:nvPicPr>
        <p:blipFill rotWithShape="1">
          <a:blip r:embed="rId3" cstate="print">
            <a:extLst>
              <a:ext uri="{28A0092B-C50C-407E-A947-70E740481C1C}">
                <a14:useLocalDpi xmlns:a14="http://schemas.microsoft.com/office/drawing/2010/main" val="0"/>
              </a:ext>
            </a:extLst>
          </a:blip>
          <a:srcRect l="8365" r="8094"/>
          <a:stretch/>
        </p:blipFill>
        <p:spPr bwMode="auto">
          <a:xfrm>
            <a:off x="200547" y="3928379"/>
            <a:ext cx="5733080" cy="2417275"/>
          </a:xfrm>
          <a:prstGeom prst="rect">
            <a:avLst/>
          </a:prstGeom>
          <a:noFill/>
          <a:ln>
            <a:noFill/>
          </a:ln>
          <a:effectLst/>
          <a:extLst/>
        </p:spPr>
      </p:pic>
      <p:pic>
        <p:nvPicPr>
          <p:cNvPr id="3" name="Picture 2"/>
          <p:cNvPicPr>
            <a:picLocks noChangeAspect="1"/>
          </p:cNvPicPr>
          <p:nvPr/>
        </p:nvPicPr>
        <p:blipFill>
          <a:blip r:embed="rId4"/>
          <a:stretch>
            <a:fillRect/>
          </a:stretch>
        </p:blipFill>
        <p:spPr>
          <a:xfrm>
            <a:off x="5923390" y="1522850"/>
            <a:ext cx="6108700" cy="5308600"/>
          </a:xfrm>
          <a:prstGeom prst="rect">
            <a:avLst/>
          </a:prstGeom>
          <a:solidFill>
            <a:schemeClr val="bg1"/>
          </a:solidFill>
        </p:spPr>
      </p:pic>
    </p:spTree>
    <p:extLst>
      <p:ext uri="{BB962C8B-B14F-4D97-AF65-F5344CB8AC3E}">
        <p14:creationId xmlns:p14="http://schemas.microsoft.com/office/powerpoint/2010/main" val="33548796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HEPS</a:t>
            </a:r>
            <a:r>
              <a:rPr lang="zh-CN" altLang="en-US" dirty="0" smtClean="0"/>
              <a:t>注入设计研究</a:t>
            </a:r>
            <a:endParaRPr lang="en-US" dirty="0"/>
          </a:p>
        </p:txBody>
      </p:sp>
      <p:sp>
        <p:nvSpPr>
          <p:cNvPr id="34" name="内容占位符 2"/>
          <p:cNvSpPr>
            <a:spLocks noGrp="1"/>
          </p:cNvSpPr>
          <p:nvPr>
            <p:ph idx="1"/>
          </p:nvPr>
        </p:nvSpPr>
        <p:spPr>
          <a:xfrm>
            <a:off x="163861" y="1119117"/>
            <a:ext cx="6043917" cy="4853477"/>
          </a:xfrm>
        </p:spPr>
        <p:txBody>
          <a:bodyPr/>
          <a:lstStyle/>
          <a:p>
            <a:r>
              <a:rPr lang="zh-CN" altLang="en-US" sz="2400" dirty="0" smtClean="0"/>
              <a:t>在轴置换注入</a:t>
            </a:r>
          </a:p>
          <a:p>
            <a:pPr lvl="1"/>
            <a:r>
              <a:rPr lang="zh-CN" altLang="en-US" sz="2000" dirty="0"/>
              <a:t>确定关键硬件</a:t>
            </a:r>
            <a:r>
              <a:rPr lang="zh-CN" altLang="en-US" sz="2000" dirty="0" smtClean="0"/>
              <a:t>参数</a:t>
            </a:r>
          </a:p>
          <a:p>
            <a:pPr lvl="2"/>
            <a:r>
              <a:rPr lang="zh-CN" altLang="en-US" sz="1600" dirty="0" smtClean="0"/>
              <a:t>纳秒级超短脉冲注入、引出</a:t>
            </a:r>
            <a:r>
              <a:rPr lang="en-US" altLang="zh-CN" sz="1600" dirty="0" smtClean="0"/>
              <a:t>kicker</a:t>
            </a:r>
            <a:endParaRPr lang="zh-CN" altLang="en-US" sz="1600" dirty="0"/>
          </a:p>
          <a:p>
            <a:pPr lvl="2"/>
            <a:r>
              <a:rPr lang="en-US" altLang="zh-CN" sz="1600" dirty="0" err="1" smtClean="0"/>
              <a:t>Lambertson</a:t>
            </a:r>
            <a:r>
              <a:rPr lang="zh-CN" altLang="en-US" sz="1600" dirty="0" smtClean="0"/>
              <a:t>型切割磁铁</a:t>
            </a:r>
          </a:p>
          <a:p>
            <a:pPr lvl="1"/>
            <a:r>
              <a:rPr lang="zh-CN" altLang="en-US" sz="2000" dirty="0" smtClean="0"/>
              <a:t>完成注入、引出区排布设计</a:t>
            </a:r>
          </a:p>
          <a:p>
            <a:r>
              <a:rPr lang="zh-CN" altLang="en-US" sz="2400" dirty="0" smtClean="0"/>
              <a:t>“高能累积”方案</a:t>
            </a:r>
          </a:p>
          <a:p>
            <a:pPr lvl="1"/>
            <a:r>
              <a:rPr lang="zh-CN" altLang="en-US" sz="2000" dirty="0" smtClean="0"/>
              <a:t>将增强器作为</a:t>
            </a:r>
            <a:r>
              <a:rPr lang="en-US" altLang="zh-CN" sz="2000" dirty="0" smtClean="0"/>
              <a:t>6GeV</a:t>
            </a:r>
            <a:r>
              <a:rPr lang="zh-CN" altLang="en-US" sz="2000" dirty="0" smtClean="0"/>
              <a:t>的累积环来接收储存环回注的束流</a:t>
            </a:r>
          </a:p>
          <a:p>
            <a:pPr lvl="1"/>
            <a:r>
              <a:rPr lang="zh-CN" altLang="en-US" sz="2000" dirty="0" smtClean="0"/>
              <a:t>增强器仅需俘获、加速较小电荷量束团到</a:t>
            </a:r>
            <a:r>
              <a:rPr lang="en-US" altLang="zh-CN" sz="2000" dirty="0" smtClean="0"/>
              <a:t>6GeV</a:t>
            </a:r>
            <a:endParaRPr lang="zh-CN" altLang="en-US" sz="2000" dirty="0" smtClean="0"/>
          </a:p>
          <a:p>
            <a:pPr lvl="1"/>
            <a:r>
              <a:rPr lang="zh-CN" altLang="en-US" sz="2000" dirty="0" smtClean="0"/>
              <a:t>储存环回注束团同增强器中已有束团融合后，经充分阻尼（约</a:t>
            </a:r>
            <a:r>
              <a:rPr lang="en-US" altLang="zh-CN" sz="2000" dirty="0" smtClean="0"/>
              <a:t>20ms</a:t>
            </a:r>
            <a:r>
              <a:rPr lang="zh-CN" altLang="en-US" sz="2000" dirty="0" smtClean="0"/>
              <a:t>），再回注回储存环</a:t>
            </a:r>
            <a:endParaRPr lang="zh-CN" altLang="en-US" dirty="0" smtClean="0"/>
          </a:p>
          <a:p>
            <a:r>
              <a:rPr lang="en-US" altLang="zh-CN" sz="2400" dirty="0" smtClean="0"/>
              <a:t>200mA</a:t>
            </a:r>
            <a:r>
              <a:rPr lang="zh-CN" altLang="en-US" sz="2400" dirty="0" smtClean="0"/>
              <a:t>恒流注入</a:t>
            </a:r>
          </a:p>
          <a:p>
            <a:pPr lvl="1"/>
            <a:r>
              <a:rPr lang="zh-CN" altLang="en-US" sz="2000" dirty="0" smtClean="0"/>
              <a:t>完成注入</a:t>
            </a:r>
            <a:r>
              <a:rPr lang="zh-CN" altLang="en-US" sz="2000" dirty="0"/>
              <a:t>时序</a:t>
            </a:r>
            <a:r>
              <a:rPr lang="zh-CN" altLang="en-US" sz="2000" dirty="0" smtClean="0"/>
              <a:t>设计</a:t>
            </a:r>
          </a:p>
          <a:p>
            <a:pPr lvl="1"/>
            <a:endParaRPr lang="zh-CN" altLang="en-US" sz="2000" dirty="0" smtClean="0"/>
          </a:p>
        </p:txBody>
      </p:sp>
      <p:pic>
        <p:nvPicPr>
          <p:cNvPr id="35" name="图片 533"/>
          <p:cNvPicPr/>
          <p:nvPr/>
        </p:nvPicPr>
        <p:blipFill>
          <a:blip r:embed="rId2" cstate="print">
            <a:extLst>
              <a:ext uri="{28A0092B-C50C-407E-A947-70E740481C1C}">
                <a14:useLocalDpi xmlns:a14="http://schemas.microsoft.com/office/drawing/2010/main" val="0"/>
              </a:ext>
            </a:extLst>
          </a:blip>
          <a:srcRect b="7936"/>
          <a:stretch>
            <a:fillRect/>
          </a:stretch>
        </p:blipFill>
        <p:spPr bwMode="auto">
          <a:xfrm>
            <a:off x="6621990" y="4090326"/>
            <a:ext cx="4799022" cy="2203961"/>
          </a:xfrm>
          <a:prstGeom prst="rect">
            <a:avLst/>
          </a:prstGeom>
          <a:noFill/>
          <a:ln>
            <a:noFill/>
          </a:ln>
        </p:spPr>
      </p:pic>
      <p:pic>
        <p:nvPicPr>
          <p:cNvPr id="36" name="图片 535" descr="D:\HEPS\201807初设报告\injection section.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735" y="1992144"/>
            <a:ext cx="2725565" cy="1677986"/>
          </a:xfrm>
          <a:prstGeom prst="rect">
            <a:avLst/>
          </a:prstGeom>
          <a:noFill/>
          <a:ln>
            <a:noFill/>
          </a:ln>
        </p:spPr>
      </p:pic>
      <p:pic>
        <p:nvPicPr>
          <p:cNvPr id="37" name="图片 536" descr="D:\HEPS\201807初设报告\extraction section.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3173" y="1992144"/>
            <a:ext cx="2495159" cy="1677986"/>
          </a:xfrm>
          <a:prstGeom prst="rect">
            <a:avLst/>
          </a:prstGeom>
          <a:noFill/>
          <a:ln>
            <a:noFill/>
          </a:ln>
        </p:spPr>
      </p:pic>
      <p:sp>
        <p:nvSpPr>
          <p:cNvPr id="38" name="TextBox 37"/>
          <p:cNvSpPr txBox="1"/>
          <p:nvPr/>
        </p:nvSpPr>
        <p:spPr>
          <a:xfrm>
            <a:off x="7879081" y="3757243"/>
            <a:ext cx="3607495" cy="369332"/>
          </a:xfrm>
          <a:prstGeom prst="rect">
            <a:avLst/>
          </a:prstGeom>
          <a:noFill/>
        </p:spPr>
        <p:txBody>
          <a:bodyPr wrap="square" rtlCol="0">
            <a:spAutoFit/>
          </a:bodyPr>
          <a:lstStyle/>
          <a:p>
            <a:r>
              <a:rPr lang="zh-CN" altLang="en-US" dirty="0" smtClean="0"/>
              <a:t>“高能累积”过程示意</a:t>
            </a:r>
            <a:endParaRPr lang="en-US" dirty="0"/>
          </a:p>
        </p:txBody>
      </p:sp>
      <p:sp>
        <p:nvSpPr>
          <p:cNvPr id="39" name="TextBox 38"/>
          <p:cNvSpPr txBox="1"/>
          <p:nvPr/>
        </p:nvSpPr>
        <p:spPr>
          <a:xfrm>
            <a:off x="7583811" y="458526"/>
            <a:ext cx="4409160" cy="369332"/>
          </a:xfrm>
          <a:prstGeom prst="rect">
            <a:avLst/>
          </a:prstGeom>
          <a:noFill/>
        </p:spPr>
        <p:txBody>
          <a:bodyPr wrap="square" rtlCol="0">
            <a:spAutoFit/>
          </a:bodyPr>
          <a:lstStyle/>
          <a:p>
            <a:r>
              <a:rPr lang="zh-CN" altLang="en-US" dirty="0" smtClean="0"/>
              <a:t>储存环注入</a:t>
            </a:r>
            <a:r>
              <a:rPr lang="zh-CN" altLang="en-US" smtClean="0"/>
              <a:t>、引出区排布</a:t>
            </a:r>
            <a:endParaRPr lang="en-US" dirty="0"/>
          </a:p>
        </p:txBody>
      </p:sp>
      <p:pic>
        <p:nvPicPr>
          <p:cNvPr id="40" name="图片 534"/>
          <p:cNvPicPr/>
          <p:nvPr/>
        </p:nvPicPr>
        <p:blipFill>
          <a:blip r:embed="rId5" cstate="print"/>
          <a:stretch>
            <a:fillRect/>
          </a:stretch>
        </p:blipFill>
        <p:spPr>
          <a:xfrm>
            <a:off x="7879081" y="834868"/>
            <a:ext cx="2311445" cy="1169745"/>
          </a:xfrm>
          <a:prstGeom prst="rect">
            <a:avLst/>
          </a:prstGeom>
          <a:noFill/>
          <a:ln>
            <a:noFill/>
          </a:ln>
        </p:spPr>
      </p:pic>
    </p:spTree>
    <p:extLst>
      <p:ext uri="{BB962C8B-B14F-4D97-AF65-F5344CB8AC3E}">
        <p14:creationId xmlns:p14="http://schemas.microsoft.com/office/powerpoint/2010/main" val="1916350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12999"/>
            <a:ext cx="10515600" cy="808582"/>
          </a:xfrm>
        </p:spPr>
        <p:txBody>
          <a:bodyPr>
            <a:normAutofit/>
          </a:bodyPr>
          <a:lstStyle/>
          <a:p>
            <a:r>
              <a:rPr lang="en-US" altLang="zh-CN" dirty="0"/>
              <a:t>HEPS</a:t>
            </a:r>
            <a:r>
              <a:rPr lang="zh-CN" altLang="en-US" dirty="0" smtClean="0"/>
              <a:t>的建设目标和方案（低发射度、高能量，位于怀柔）</a:t>
            </a:r>
            <a:endParaRPr lang="zh-CN" altLang="en-US" dirty="0"/>
          </a:p>
        </p:txBody>
      </p:sp>
      <p:sp>
        <p:nvSpPr>
          <p:cNvPr id="3" name="内容占位符 2"/>
          <p:cNvSpPr>
            <a:spLocks noGrp="1"/>
          </p:cNvSpPr>
          <p:nvPr>
            <p:ph idx="1"/>
          </p:nvPr>
        </p:nvSpPr>
        <p:spPr>
          <a:xfrm>
            <a:off x="178235" y="1179828"/>
            <a:ext cx="6502981" cy="4887407"/>
          </a:xfrm>
        </p:spPr>
        <p:txBody>
          <a:bodyPr/>
          <a:lstStyle/>
          <a:p>
            <a:pPr>
              <a:lnSpc>
                <a:spcPct val="150000"/>
              </a:lnSpc>
            </a:pPr>
            <a:r>
              <a:rPr lang="zh-CN" altLang="en-US" sz="2400" dirty="0"/>
              <a:t>建成世界上</a:t>
            </a:r>
            <a:r>
              <a:rPr lang="zh-CN" altLang="en-US" sz="2400" dirty="0">
                <a:solidFill>
                  <a:srgbClr val="C00000"/>
                </a:solidFill>
              </a:rPr>
              <a:t>发射度最低</a:t>
            </a:r>
            <a:r>
              <a:rPr lang="en-US" altLang="zh-CN" sz="2400" dirty="0">
                <a:solidFill>
                  <a:srgbClr val="C00000"/>
                </a:solidFill>
              </a:rPr>
              <a:t>(</a:t>
            </a:r>
            <a:r>
              <a:rPr lang="en-US" altLang="zh-CN" sz="2400" dirty="0">
                <a:solidFill>
                  <a:srgbClr val="C00000"/>
                </a:solidFill>
                <a:sym typeface="Symbol" panose="05050102010706020507" pitchFamily="18" charset="2"/>
              </a:rPr>
              <a:t> 60pm∙rad)</a:t>
            </a:r>
            <a:r>
              <a:rPr lang="zh-CN" altLang="en-US" sz="2400" dirty="0">
                <a:sym typeface="Symbol" panose="05050102010706020507" pitchFamily="18" charset="2"/>
              </a:rPr>
              <a:t>、</a:t>
            </a:r>
            <a:r>
              <a:rPr lang="zh-CN" altLang="en-US" sz="2400" dirty="0">
                <a:solidFill>
                  <a:srgbClr val="C00000"/>
                </a:solidFill>
              </a:rPr>
              <a:t>亮度最高（</a:t>
            </a:r>
            <a:r>
              <a:rPr lang="en-US" altLang="zh-CN" sz="2400" dirty="0">
                <a:solidFill>
                  <a:srgbClr val="C00000"/>
                </a:solidFill>
              </a:rPr>
              <a:t>&gt;</a:t>
            </a:r>
            <a:r>
              <a:rPr lang="en-US" altLang="zh-CN" sz="2400" dirty="0" smtClean="0">
                <a:solidFill>
                  <a:srgbClr val="C00000"/>
                </a:solidFill>
              </a:rPr>
              <a:t>10</a:t>
            </a:r>
            <a:r>
              <a:rPr lang="en-US" altLang="zh-CN" sz="2400" baseline="30000" dirty="0" smtClean="0">
                <a:solidFill>
                  <a:srgbClr val="C00000"/>
                </a:solidFill>
              </a:rPr>
              <a:t>22</a:t>
            </a:r>
            <a:r>
              <a:rPr lang="en-US" altLang="zh-CN" sz="2400" dirty="0"/>
              <a:t> </a:t>
            </a:r>
            <a:r>
              <a:rPr lang="en-US" altLang="zh-CN" sz="2400" dirty="0" err="1"/>
              <a:t>phs</a:t>
            </a:r>
            <a:r>
              <a:rPr lang="en-US" altLang="zh-CN" sz="2400" dirty="0"/>
              <a:t>/mm</a:t>
            </a:r>
            <a:r>
              <a:rPr lang="en-US" altLang="zh-CN" sz="2400" baseline="30000" dirty="0"/>
              <a:t>2</a:t>
            </a:r>
            <a:r>
              <a:rPr lang="en-US" altLang="zh-CN" sz="2400" dirty="0"/>
              <a:t>/mrad</a:t>
            </a:r>
            <a:r>
              <a:rPr lang="en-US" altLang="zh-CN" sz="2400" baseline="30000" dirty="0"/>
              <a:t>2</a:t>
            </a:r>
            <a:r>
              <a:rPr lang="en-US" altLang="zh-CN" sz="2400" dirty="0"/>
              <a:t>/s/0.1%BW</a:t>
            </a:r>
            <a:r>
              <a:rPr lang="en-US" altLang="zh-CN" sz="2400" dirty="0" smtClean="0">
                <a:solidFill>
                  <a:srgbClr val="C00000"/>
                </a:solidFill>
              </a:rPr>
              <a:t>)</a:t>
            </a:r>
            <a:r>
              <a:rPr lang="zh-CN" altLang="en-US" sz="2400" dirty="0" smtClean="0">
                <a:solidFill>
                  <a:srgbClr val="C00000"/>
                </a:solidFill>
              </a:rPr>
              <a:t> </a:t>
            </a:r>
            <a:r>
              <a:rPr lang="zh-CN" altLang="en-US" sz="2400" dirty="0" smtClean="0"/>
              <a:t>的</a:t>
            </a:r>
            <a:r>
              <a:rPr lang="zh-CN" altLang="en-US" sz="2400" dirty="0"/>
              <a:t>同步辐射光源</a:t>
            </a:r>
            <a:endParaRPr lang="en-US" altLang="zh-CN" sz="2400" dirty="0"/>
          </a:p>
          <a:p>
            <a:pPr>
              <a:lnSpc>
                <a:spcPct val="150000"/>
              </a:lnSpc>
            </a:pPr>
            <a:r>
              <a:rPr lang="zh-CN" altLang="en-US" sz="2400" dirty="0"/>
              <a:t>提供能量高达</a:t>
            </a:r>
            <a:r>
              <a:rPr lang="en-US" altLang="zh-CN" sz="2400" dirty="0">
                <a:solidFill>
                  <a:srgbClr val="C00000"/>
                </a:solidFill>
              </a:rPr>
              <a:t>300keV</a:t>
            </a:r>
            <a:r>
              <a:rPr lang="zh-CN" altLang="en-US" sz="2400" dirty="0"/>
              <a:t>的高性能</a:t>
            </a:r>
            <a:r>
              <a:rPr lang="en-US" altLang="zh-CN" sz="2400" dirty="0"/>
              <a:t>X</a:t>
            </a:r>
            <a:r>
              <a:rPr lang="zh-CN" altLang="en-US" sz="2400" dirty="0"/>
              <a:t>射线</a:t>
            </a:r>
            <a:endParaRPr lang="en-US" altLang="zh-CN" sz="2400" dirty="0"/>
          </a:p>
          <a:p>
            <a:pPr>
              <a:lnSpc>
                <a:spcPct val="150000"/>
              </a:lnSpc>
            </a:pPr>
            <a:r>
              <a:rPr lang="zh-CN" altLang="en-US" sz="2400" dirty="0"/>
              <a:t>为国家安全、工业核心技术创新、基础科学研究提供先进的实验平台</a:t>
            </a:r>
            <a:endParaRPr lang="en-US" altLang="zh-CN" sz="2400" dirty="0"/>
          </a:p>
          <a:p>
            <a:pPr>
              <a:lnSpc>
                <a:spcPct val="150000"/>
              </a:lnSpc>
            </a:pPr>
            <a:r>
              <a:rPr lang="zh-CN" altLang="en-US" sz="2400" dirty="0"/>
              <a:t>提升在精密机械、光学、探测器等系列技术领域的设计和制造能力</a:t>
            </a:r>
            <a:endParaRPr lang="en-US" altLang="zh-CN" sz="2400" dirty="0"/>
          </a:p>
          <a:p>
            <a:endParaRPr lang="zh-CN" altLang="en-US" sz="2400"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l="14104" t="7962" r="11610" b="9746"/>
          <a:stretch>
            <a:fillRect/>
          </a:stretch>
        </p:blipFill>
        <p:spPr bwMode="auto">
          <a:xfrm>
            <a:off x="6681216" y="1777492"/>
            <a:ext cx="5337959" cy="340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03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1"/>
          <p:cNvSpPr>
            <a:spLocks noGrp="1"/>
          </p:cNvSpPr>
          <p:nvPr>
            <p:ph type="title"/>
          </p:nvPr>
        </p:nvSpPr>
        <p:spPr>
          <a:xfrm>
            <a:off x="0" y="14288"/>
            <a:ext cx="10515600" cy="809625"/>
          </a:xfrm>
        </p:spPr>
        <p:txBody>
          <a:bodyPr/>
          <a:lstStyle/>
          <a:p>
            <a:r>
              <a:rPr lang="zh-CN" altLang="en-US" sz="2800">
                <a:latin typeface="微软雅黑" charset="-122"/>
                <a:ea typeface="微软雅黑" charset="-122"/>
              </a:rPr>
              <a:t>储存环各硬件系统</a:t>
            </a:r>
          </a:p>
        </p:txBody>
      </p:sp>
      <p:sp>
        <p:nvSpPr>
          <p:cNvPr id="45058" name="内容占位符 2"/>
          <p:cNvSpPr>
            <a:spLocks noGrp="1"/>
          </p:cNvSpPr>
          <p:nvPr>
            <p:ph idx="1"/>
          </p:nvPr>
        </p:nvSpPr>
        <p:spPr>
          <a:xfrm>
            <a:off x="354013" y="823913"/>
            <a:ext cx="10515600" cy="5124450"/>
          </a:xfrm>
        </p:spPr>
        <p:txBody>
          <a:bodyPr/>
          <a:lstStyle/>
          <a:p>
            <a:r>
              <a:rPr lang="zh-CN" altLang="en-US" sz="2400">
                <a:latin typeface="微软雅黑" charset="-122"/>
                <a:ea typeface="微软雅黑" charset="-122"/>
              </a:rPr>
              <a:t>磁铁系统（独立磁铁</a:t>
            </a:r>
            <a:r>
              <a:rPr lang="en-US" altLang="zh-CN" sz="2400">
                <a:latin typeface="微软雅黑" charset="-122"/>
                <a:ea typeface="微软雅黑" charset="-122"/>
              </a:rPr>
              <a:t>1801</a:t>
            </a:r>
            <a:r>
              <a:rPr lang="zh-CN" altLang="en-US" sz="2400">
                <a:latin typeface="微软雅黑" charset="-122"/>
                <a:ea typeface="微软雅黑" charset="-122"/>
              </a:rPr>
              <a:t>台，校正线圈</a:t>
            </a:r>
            <a:r>
              <a:rPr lang="en-US" altLang="zh-CN" sz="2400">
                <a:latin typeface="微软雅黑" charset="-122"/>
                <a:ea typeface="微软雅黑" charset="-122"/>
              </a:rPr>
              <a:t>1056</a:t>
            </a:r>
            <a:r>
              <a:rPr lang="zh-CN" altLang="en-US" sz="2400">
                <a:latin typeface="微软雅黑" charset="-122"/>
                <a:ea typeface="微软雅黑" charset="-122"/>
              </a:rPr>
              <a:t>套）</a:t>
            </a:r>
          </a:p>
        </p:txBody>
      </p:sp>
      <p:pic>
        <p:nvPicPr>
          <p:cNvPr id="45059"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349250"/>
            <a:ext cx="39528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图片 13"/>
          <p:cNvPicPr>
            <a:picLocks noChangeAspect="1"/>
          </p:cNvPicPr>
          <p:nvPr/>
        </p:nvPicPr>
        <p:blipFill>
          <a:blip r:embed="rId3">
            <a:extLst>
              <a:ext uri="{28A0092B-C50C-407E-A947-70E740481C1C}">
                <a14:useLocalDpi xmlns:a14="http://schemas.microsoft.com/office/drawing/2010/main" val="0"/>
              </a:ext>
            </a:extLst>
          </a:blip>
          <a:srcRect l="13425"/>
          <a:stretch>
            <a:fillRect/>
          </a:stretch>
        </p:blipFill>
        <p:spPr bwMode="auto">
          <a:xfrm>
            <a:off x="8172450" y="2425700"/>
            <a:ext cx="395287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内容占位符 2"/>
          <p:cNvSpPr txBox="1">
            <a:spLocks/>
          </p:cNvSpPr>
          <p:nvPr/>
        </p:nvSpPr>
        <p:spPr bwMode="auto">
          <a:xfrm>
            <a:off x="442913" y="4767263"/>
            <a:ext cx="4621212" cy="199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charset="0"/>
              <a:buChar char="•"/>
              <a:defRPr kumimoji="1" sz="2800">
                <a:solidFill>
                  <a:schemeClr val="tx1"/>
                </a:solidFill>
                <a:latin typeface="Calibri" charset="0"/>
                <a:ea typeface="宋体" charset="-122"/>
              </a:defRPr>
            </a:lvl1pPr>
            <a:lvl2pPr marL="685800" indent="-228600">
              <a:lnSpc>
                <a:spcPct val="90000"/>
              </a:lnSpc>
              <a:spcBef>
                <a:spcPts val="500"/>
              </a:spcBef>
              <a:buFont typeface="Arial" charset="0"/>
              <a:buChar char="•"/>
              <a:defRPr kumimoji="1" sz="2400">
                <a:solidFill>
                  <a:schemeClr val="tx1"/>
                </a:solidFill>
                <a:latin typeface="Calibri" charset="0"/>
                <a:ea typeface="宋体" charset="-122"/>
              </a:defRPr>
            </a:lvl2pPr>
            <a:lvl3pPr marL="1143000" indent="-228600">
              <a:lnSpc>
                <a:spcPct val="90000"/>
              </a:lnSpc>
              <a:spcBef>
                <a:spcPts val="500"/>
              </a:spcBef>
              <a:buFont typeface="Arial" charset="0"/>
              <a:buChar char="•"/>
              <a:defRPr kumimoji="1" sz="2000">
                <a:solidFill>
                  <a:schemeClr val="tx1"/>
                </a:solidFill>
                <a:latin typeface="Calibri" charset="0"/>
                <a:ea typeface="宋体" charset="-122"/>
              </a:defRPr>
            </a:lvl3pPr>
            <a:lvl4pPr marL="1600200" indent="-228600">
              <a:lnSpc>
                <a:spcPct val="90000"/>
              </a:lnSpc>
              <a:spcBef>
                <a:spcPts val="500"/>
              </a:spcBef>
              <a:buFont typeface="Arial" charset="0"/>
              <a:buChar char="•"/>
              <a:defRPr kumimoji="1">
                <a:solidFill>
                  <a:schemeClr val="tx1"/>
                </a:solidFill>
                <a:latin typeface="Calibri" charset="0"/>
                <a:ea typeface="宋体" charset="-122"/>
              </a:defRPr>
            </a:lvl4pPr>
            <a:lvl5pPr marL="2057400" indent="-228600">
              <a:lnSpc>
                <a:spcPct val="90000"/>
              </a:lnSpc>
              <a:spcBef>
                <a:spcPts val="500"/>
              </a:spcBef>
              <a:buFont typeface="Arial" charset="0"/>
              <a:buChar char="•"/>
              <a:defRPr kumimoji="1">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9pPr>
          </a:lstStyle>
          <a:p>
            <a:pPr>
              <a:lnSpc>
                <a:spcPct val="100000"/>
              </a:lnSpc>
            </a:pPr>
            <a:r>
              <a:rPr lang="en-US" altLang="zh-CN" sz="2000">
                <a:solidFill>
                  <a:srgbClr val="002060"/>
                </a:solidFill>
                <a:latin typeface="微软雅黑" charset="-122"/>
                <a:ea typeface="微软雅黑" charset="-122"/>
              </a:rPr>
              <a:t>HEPS-TF</a:t>
            </a:r>
            <a:r>
              <a:rPr lang="zh-CN" altLang="en-US" sz="2000">
                <a:solidFill>
                  <a:srgbClr val="002060"/>
                </a:solidFill>
                <a:latin typeface="微软雅黑" charset="-122"/>
                <a:ea typeface="微软雅黑" charset="-122"/>
              </a:rPr>
              <a:t>阶段对关键技术进行了预研</a:t>
            </a:r>
            <a:endParaRPr lang="en-US" altLang="zh-CN" sz="2000">
              <a:solidFill>
                <a:srgbClr val="002060"/>
              </a:solidFill>
              <a:latin typeface="微软雅黑" charset="-122"/>
              <a:ea typeface="微软雅黑" charset="-122"/>
            </a:endParaRPr>
          </a:p>
          <a:p>
            <a:pPr lvl="1">
              <a:lnSpc>
                <a:spcPct val="100000"/>
              </a:lnSpc>
              <a:buFont typeface="微软雅黑" charset="-122"/>
              <a:buChar char="−"/>
            </a:pPr>
            <a:r>
              <a:rPr lang="zh-CN" altLang="en-US" sz="1800">
                <a:solidFill>
                  <a:srgbClr val="800000"/>
                </a:solidFill>
                <a:latin typeface="微软雅黑" charset="-122"/>
                <a:ea typeface="微软雅黑" charset="-122"/>
              </a:rPr>
              <a:t>纵向梯度二极磁铁实现了沿束流方向</a:t>
            </a:r>
            <a:r>
              <a:rPr lang="en-US" altLang="zh-CN" sz="1800">
                <a:solidFill>
                  <a:srgbClr val="800000"/>
                </a:solidFill>
                <a:latin typeface="微软雅黑" charset="-122"/>
                <a:ea typeface="微软雅黑" charset="-122"/>
              </a:rPr>
              <a:t>5</a:t>
            </a:r>
            <a:r>
              <a:rPr lang="zh-CN" altLang="en-US" sz="1800">
                <a:solidFill>
                  <a:srgbClr val="800000"/>
                </a:solidFill>
                <a:latin typeface="微软雅黑" charset="-122"/>
                <a:ea typeface="微软雅黑" charset="-122"/>
              </a:rPr>
              <a:t>个台阶的梯度磁场</a:t>
            </a:r>
            <a:endParaRPr lang="en-US" altLang="zh-CN" sz="1800">
              <a:solidFill>
                <a:srgbClr val="800000"/>
              </a:solidFill>
              <a:latin typeface="微软雅黑" charset="-122"/>
              <a:ea typeface="微软雅黑" charset="-122"/>
            </a:endParaRPr>
          </a:p>
          <a:p>
            <a:pPr lvl="1">
              <a:lnSpc>
                <a:spcPct val="100000"/>
              </a:lnSpc>
              <a:buFont typeface="微软雅黑" charset="-122"/>
              <a:buChar char="−"/>
            </a:pPr>
            <a:r>
              <a:rPr lang="zh-CN" altLang="en-US" sz="1800">
                <a:solidFill>
                  <a:srgbClr val="800000"/>
                </a:solidFill>
                <a:latin typeface="微软雅黑" charset="-122"/>
                <a:ea typeface="微软雅黑" charset="-122"/>
              </a:rPr>
              <a:t>超高梯度四极磁铁达到了世界前列</a:t>
            </a:r>
            <a:endParaRPr lang="en-US" altLang="zh-CN" sz="1800">
              <a:solidFill>
                <a:srgbClr val="800000"/>
              </a:solidFill>
              <a:latin typeface="微软雅黑" charset="-122"/>
              <a:ea typeface="微软雅黑" charset="-122"/>
            </a:endParaRPr>
          </a:p>
          <a:p>
            <a:pPr lvl="2">
              <a:lnSpc>
                <a:spcPct val="100000"/>
              </a:lnSpc>
              <a:buFont typeface="Wingdings" charset="2"/>
              <a:buChar char="Ø"/>
            </a:pPr>
            <a:r>
              <a:rPr lang="en-US" altLang="zh-CN" sz="1600">
                <a:latin typeface="微软雅黑" charset="-122"/>
                <a:ea typeface="微软雅黑" charset="-122"/>
              </a:rPr>
              <a:t>DT4</a:t>
            </a:r>
            <a:r>
              <a:rPr lang="zh-CN" altLang="en-US" sz="1600">
                <a:latin typeface="微软雅黑" charset="-122"/>
                <a:ea typeface="微软雅黑" charset="-122"/>
              </a:rPr>
              <a:t>纯铁磁极梯度达到</a:t>
            </a:r>
            <a:r>
              <a:rPr lang="en-US" altLang="zh-CN" sz="1600">
                <a:latin typeface="微软雅黑" charset="-122"/>
                <a:ea typeface="微软雅黑" charset="-122"/>
              </a:rPr>
              <a:t>88T/m</a:t>
            </a:r>
          </a:p>
          <a:p>
            <a:pPr lvl="2">
              <a:lnSpc>
                <a:spcPct val="100000"/>
              </a:lnSpc>
              <a:buFont typeface="Wingdings" charset="2"/>
              <a:buChar char="Ø"/>
            </a:pPr>
            <a:r>
              <a:rPr lang="en-US" altLang="zh-CN" sz="1600">
                <a:latin typeface="微软雅黑" charset="-122"/>
                <a:ea typeface="微软雅黑" charset="-122"/>
              </a:rPr>
              <a:t>FeCoV</a:t>
            </a:r>
            <a:r>
              <a:rPr lang="zh-CN" altLang="en-US" sz="1600">
                <a:latin typeface="微软雅黑" charset="-122"/>
                <a:ea typeface="微软雅黑" charset="-122"/>
              </a:rPr>
              <a:t>合金磁极梯度达到</a:t>
            </a:r>
            <a:r>
              <a:rPr lang="en-US" altLang="zh-CN" sz="1600">
                <a:latin typeface="微软雅黑" charset="-122"/>
                <a:ea typeface="微软雅黑" charset="-122"/>
              </a:rPr>
              <a:t>98T/m</a:t>
            </a:r>
          </a:p>
        </p:txBody>
      </p:sp>
      <p:pic>
        <p:nvPicPr>
          <p:cNvPr id="45062" name="图片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4799013"/>
            <a:ext cx="31511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图片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4367213"/>
            <a:ext cx="395287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tabl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 y="1339850"/>
            <a:ext cx="762317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234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a:xfrm>
            <a:off x="0" y="1588"/>
            <a:ext cx="10515600" cy="808037"/>
          </a:xfrm>
        </p:spPr>
        <p:txBody>
          <a:bodyPr/>
          <a:lstStyle/>
          <a:p>
            <a:r>
              <a:rPr lang="zh-CN" altLang="en-US" sz="2800">
                <a:solidFill>
                  <a:srgbClr val="002060"/>
                </a:solidFill>
                <a:latin typeface="微软雅黑" charset="-122"/>
                <a:ea typeface="微软雅黑" charset="-122"/>
              </a:rPr>
              <a:t>磁铁电源系统</a:t>
            </a:r>
          </a:p>
        </p:txBody>
      </p:sp>
      <p:sp>
        <p:nvSpPr>
          <p:cNvPr id="55299" name="内容占位符 2"/>
          <p:cNvSpPr>
            <a:spLocks noGrp="1"/>
          </p:cNvSpPr>
          <p:nvPr>
            <p:ph idx="1"/>
          </p:nvPr>
        </p:nvSpPr>
        <p:spPr>
          <a:xfrm>
            <a:off x="838200" y="1289050"/>
            <a:ext cx="10515600" cy="4887913"/>
          </a:xfrm>
        </p:spPr>
        <p:txBody>
          <a:bodyPr/>
          <a:lstStyle/>
          <a:p>
            <a:endParaRPr lang="zh-CN" altLang="en-US">
              <a:latin typeface="微软雅黑" charset="-122"/>
              <a:ea typeface="微软雅黑"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2300" y="12700"/>
            <a:ext cx="531495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2284413"/>
            <a:ext cx="5335587"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606425"/>
            <a:ext cx="58102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188" y="3768725"/>
            <a:ext cx="554196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097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xit" presetSubtype="21" fill="hold" nodeType="clickEffect">
                                  <p:stCondLst>
                                    <p:cond delay="0"/>
                                  </p:stCondLst>
                                  <p:childTnLst>
                                    <p:animEffect transition="out" filter="barn(inVertic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0" y="95250"/>
            <a:ext cx="10515600" cy="808038"/>
          </a:xfrm>
        </p:spPr>
        <p:txBody>
          <a:bodyPr/>
          <a:lstStyle/>
          <a:p>
            <a:pPr marL="457200" indent="-457200">
              <a:buFontTx/>
              <a:buChar char="•"/>
            </a:pPr>
            <a:r>
              <a:rPr lang="zh-CN" altLang="en-US" sz="2800">
                <a:solidFill>
                  <a:srgbClr val="002060"/>
                </a:solidFill>
                <a:latin typeface="微软雅黑" charset="-122"/>
                <a:ea typeface="微软雅黑" charset="-122"/>
              </a:rPr>
              <a:t>机械系统</a:t>
            </a:r>
          </a:p>
        </p:txBody>
      </p:sp>
      <p:sp>
        <p:nvSpPr>
          <p:cNvPr id="47106" name="内容占位符 2"/>
          <p:cNvSpPr>
            <a:spLocks noGrp="1"/>
          </p:cNvSpPr>
          <p:nvPr>
            <p:ph idx="1"/>
          </p:nvPr>
        </p:nvSpPr>
        <p:spPr>
          <a:xfrm>
            <a:off x="349250" y="1022350"/>
            <a:ext cx="11004550" cy="5154613"/>
          </a:xfrm>
        </p:spPr>
        <p:txBody>
          <a:bodyPr/>
          <a:lstStyle/>
          <a:p>
            <a:r>
              <a:rPr lang="zh-CN" altLang="en-US" sz="2400">
                <a:latin typeface="微软雅黑" charset="-122"/>
                <a:ea typeface="微软雅黑" charset="-122"/>
              </a:rPr>
              <a:t>极</a:t>
            </a:r>
            <a:r>
              <a:rPr lang="zh-CN" altLang="zh-CN" sz="2400">
                <a:latin typeface="微软雅黑" charset="-122"/>
                <a:ea typeface="微软雅黑" charset="-122"/>
              </a:rPr>
              <a:t>低发射度</a:t>
            </a:r>
            <a:r>
              <a:rPr lang="zh-CN" altLang="en-US" sz="2400">
                <a:latin typeface="微软雅黑" charset="-122"/>
                <a:ea typeface="微软雅黑" charset="-122"/>
              </a:rPr>
              <a:t>       磁铁稳固支撑与</a:t>
            </a:r>
            <a:r>
              <a:rPr lang="zh-CN" altLang="zh-CN" sz="2400">
                <a:latin typeface="微软雅黑" charset="-122"/>
                <a:ea typeface="微软雅黑" charset="-122"/>
              </a:rPr>
              <a:t>精确定位</a:t>
            </a:r>
            <a:endParaRPr lang="zh-CN" altLang="en-US" sz="2400">
              <a:latin typeface="微软雅黑" charset="-122"/>
              <a:ea typeface="微软雅黑" charset="-122"/>
            </a:endParaRPr>
          </a:p>
        </p:txBody>
      </p:sp>
      <p:sp>
        <p:nvSpPr>
          <p:cNvPr id="4" name="右箭头 3"/>
          <p:cNvSpPr/>
          <p:nvPr/>
        </p:nvSpPr>
        <p:spPr>
          <a:xfrm>
            <a:off x="2384425" y="1146175"/>
            <a:ext cx="217488" cy="1555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aphicFrame>
        <p:nvGraphicFramePr>
          <p:cNvPr id="6" name="表格 5"/>
          <p:cNvGraphicFramePr>
            <a:graphicFrameLocks noGrp="1"/>
          </p:cNvGraphicFramePr>
          <p:nvPr/>
        </p:nvGraphicFramePr>
        <p:xfrm>
          <a:off x="349250" y="2424113"/>
          <a:ext cx="5621338" cy="1603375"/>
        </p:xfrm>
        <a:graphic>
          <a:graphicData uri="http://schemas.openxmlformats.org/drawingml/2006/table">
            <a:tbl>
              <a:tblPr/>
              <a:tblGrid>
                <a:gridCol w="901700"/>
                <a:gridCol w="2035175"/>
                <a:gridCol w="1341438"/>
                <a:gridCol w="1343025"/>
              </a:tblGrid>
              <a:tr h="3206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FFFFFF"/>
                          </a:solidFill>
                          <a:effectLst/>
                          <a:latin typeface="华文楷体" charset="-122"/>
                          <a:ea typeface="华文楷体" charset="-122"/>
                        </a:rPr>
                        <a:t>序号</a:t>
                      </a:r>
                      <a:endParaRPr kumimoji="0" lang="zh-CN" altLang="x-none" sz="2000" b="1" i="0" u="none" strike="noStrike" cap="none" normalizeH="0" baseline="0">
                        <a:ln>
                          <a:noFill/>
                        </a:ln>
                        <a:solidFill>
                          <a:srgbClr val="000000"/>
                        </a:solidFill>
                        <a:effectLst/>
                        <a:latin typeface="华文楷体" charset="-122"/>
                        <a:ea typeface="华文楷体" charset="-122"/>
                      </a:endParaRPr>
                    </a:p>
                  </a:txBody>
                  <a:tcPr marL="68566" marR="6856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FFFFFF"/>
                          </a:solidFill>
                          <a:effectLst/>
                          <a:latin typeface="华文楷体" charset="-122"/>
                          <a:ea typeface="华文楷体" charset="-122"/>
                        </a:rPr>
                        <a:t>设计参数</a:t>
                      </a:r>
                      <a:endParaRPr kumimoji="0" lang="zh-CN" altLang="x-none" sz="2000" b="1" i="0" u="none" strike="noStrike" cap="none" normalizeH="0" baseline="0">
                        <a:ln>
                          <a:noFill/>
                        </a:ln>
                        <a:solidFill>
                          <a:srgbClr val="000000"/>
                        </a:solidFill>
                        <a:effectLst/>
                        <a:latin typeface="华文楷体" charset="-122"/>
                        <a:ea typeface="华文楷体" charset="-122"/>
                      </a:endParaRPr>
                    </a:p>
                  </a:txBody>
                  <a:tcPr marL="68566" marR="6856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FFFFFF"/>
                          </a:solidFill>
                          <a:effectLst/>
                          <a:latin typeface="华文楷体" charset="-122"/>
                          <a:ea typeface="华文楷体" charset="-122"/>
                        </a:rPr>
                        <a:t>设计指标</a:t>
                      </a:r>
                      <a:endParaRPr kumimoji="0" lang="zh-CN" altLang="x-none" sz="2000" b="1" i="0" u="none" strike="noStrike" cap="none" normalizeH="0" baseline="0">
                        <a:ln>
                          <a:noFill/>
                        </a:ln>
                        <a:solidFill>
                          <a:srgbClr val="000000"/>
                        </a:solidFill>
                        <a:effectLst/>
                        <a:latin typeface="华文楷体" charset="-122"/>
                        <a:ea typeface="华文楷体" charset="-122"/>
                      </a:endParaRPr>
                    </a:p>
                  </a:txBody>
                  <a:tcPr marL="68566" marR="6856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20675">
                <a:tc rowSpan="3">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zh-CN" sz="2000" b="1" i="0" u="none" strike="noStrike" cap="none" normalizeH="0" baseline="0">
                          <a:ln>
                            <a:noFill/>
                          </a:ln>
                          <a:solidFill>
                            <a:srgbClr val="FFFFFF"/>
                          </a:solidFill>
                          <a:effectLst/>
                          <a:latin typeface="华文楷体" charset="-122"/>
                          <a:ea typeface="华文楷体" charset="-122"/>
                        </a:rPr>
                        <a:t>1</a:t>
                      </a:r>
                      <a:endParaRPr kumimoji="0" lang="zh-CN" altLang="zh-CN" sz="2000" b="1" i="0" u="none" strike="noStrike" cap="none" normalizeH="0" baseline="0">
                        <a:ln>
                          <a:noFill/>
                        </a:ln>
                        <a:solidFill>
                          <a:srgbClr val="000000"/>
                        </a:solidFill>
                        <a:effectLst/>
                        <a:latin typeface="华文楷体" charset="-122"/>
                        <a:ea typeface="华文楷体" charset="-122"/>
                      </a:endParaRP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3">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000000"/>
                          </a:solidFill>
                          <a:effectLst/>
                          <a:latin typeface="华文楷体" charset="-122"/>
                          <a:ea typeface="华文楷体" charset="-122"/>
                        </a:rPr>
                        <a:t>支架调节分辨率</a:t>
                      </a: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000000"/>
                          </a:solidFill>
                          <a:effectLst/>
                          <a:latin typeface="华文楷体" charset="-122"/>
                          <a:ea typeface="华文楷体" charset="-122"/>
                        </a:rPr>
                        <a:t>横向</a:t>
                      </a: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en-US" altLang="zh-CN" sz="2000" b="1" i="0" u="none" strike="noStrike" cap="none" normalizeH="0" baseline="0">
                          <a:ln>
                            <a:noFill/>
                          </a:ln>
                          <a:solidFill>
                            <a:srgbClr val="000000"/>
                          </a:solidFill>
                          <a:effectLst/>
                          <a:latin typeface="华文楷体" charset="-122"/>
                          <a:ea typeface="华文楷体" charset="-122"/>
                        </a:rPr>
                        <a:t>&lt;5μm</a:t>
                      </a:r>
                      <a:endParaRPr kumimoji="0" lang="zh-CN" altLang="zh-CN" sz="2000" b="1" i="0" u="none" strike="noStrike" cap="none" normalizeH="0" baseline="0">
                        <a:ln>
                          <a:noFill/>
                        </a:ln>
                        <a:solidFill>
                          <a:srgbClr val="000000"/>
                        </a:solidFill>
                        <a:effectLst/>
                        <a:latin typeface="华文楷体" charset="-122"/>
                        <a:ea typeface="华文楷体" charset="-122"/>
                      </a:endParaRP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320675">
                <a:tc vMerge="1">
                  <a:txBody>
                    <a:bodyPr/>
                    <a:lstStyle/>
                    <a:p>
                      <a:endParaRPr lang="en-US"/>
                    </a:p>
                  </a:txBody>
                  <a:tcPr/>
                </a:tc>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000000"/>
                          </a:solidFill>
                          <a:effectLst/>
                          <a:latin typeface="华文楷体" charset="-122"/>
                          <a:ea typeface="华文楷体" charset="-122"/>
                        </a:rPr>
                        <a:t>高程</a:t>
                      </a: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en-US" altLang="zh-CN" sz="2000" b="1" i="0" u="none" strike="noStrike" cap="none" normalizeH="0" baseline="0">
                          <a:ln>
                            <a:noFill/>
                          </a:ln>
                          <a:solidFill>
                            <a:srgbClr val="000000"/>
                          </a:solidFill>
                          <a:effectLst/>
                          <a:latin typeface="华文楷体" charset="-122"/>
                          <a:ea typeface="华文楷体" charset="-122"/>
                        </a:rPr>
                        <a:t>&lt;5μm</a:t>
                      </a:r>
                      <a:endParaRPr kumimoji="0" lang="zh-CN" altLang="zh-CN" sz="2000" b="1" i="0" u="none" strike="noStrike" cap="none" normalizeH="0" baseline="0">
                        <a:ln>
                          <a:noFill/>
                        </a:ln>
                        <a:solidFill>
                          <a:srgbClr val="000000"/>
                        </a:solidFill>
                        <a:effectLst/>
                        <a:latin typeface="华文楷体" charset="-122"/>
                        <a:ea typeface="华文楷体" charset="-122"/>
                      </a:endParaRP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20675">
                <a:tc vMerge="1">
                  <a:txBody>
                    <a:bodyPr/>
                    <a:lstStyle/>
                    <a:p>
                      <a:endParaRPr lang="en-US"/>
                    </a:p>
                  </a:txBody>
                  <a:tcPr/>
                </a:tc>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000000"/>
                          </a:solidFill>
                          <a:effectLst/>
                          <a:latin typeface="华文楷体" charset="-122"/>
                          <a:ea typeface="华文楷体" charset="-122"/>
                        </a:rPr>
                        <a:t>纵向</a:t>
                      </a: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en-US" altLang="zh-CN" sz="2000" b="1" i="0" u="none" strike="noStrike" cap="none" normalizeH="0" baseline="0">
                          <a:ln>
                            <a:noFill/>
                          </a:ln>
                          <a:solidFill>
                            <a:srgbClr val="000000"/>
                          </a:solidFill>
                          <a:effectLst/>
                          <a:latin typeface="华文楷体" charset="-122"/>
                          <a:ea typeface="华文楷体" charset="-122"/>
                        </a:rPr>
                        <a:t>&lt;5μm</a:t>
                      </a:r>
                      <a:endParaRPr kumimoji="0" lang="zh-CN" altLang="zh-CN" sz="2000" b="1" i="0" u="none" strike="noStrike" cap="none" normalizeH="0" baseline="0">
                        <a:ln>
                          <a:noFill/>
                        </a:ln>
                        <a:solidFill>
                          <a:srgbClr val="000000"/>
                        </a:solidFill>
                        <a:effectLst/>
                        <a:latin typeface="华文楷体" charset="-122"/>
                        <a:ea typeface="华文楷体" charset="-122"/>
                      </a:endParaRP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3206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zh-CN" sz="2000" b="1" i="0" u="none" strike="noStrike" cap="none" normalizeH="0" baseline="0">
                          <a:ln>
                            <a:noFill/>
                          </a:ln>
                          <a:solidFill>
                            <a:srgbClr val="FFFFFF"/>
                          </a:solidFill>
                          <a:effectLst/>
                          <a:latin typeface="华文楷体" charset="-122"/>
                          <a:ea typeface="华文楷体" charset="-122"/>
                        </a:rPr>
                        <a:t>2</a:t>
                      </a:r>
                      <a:endParaRPr kumimoji="0" lang="zh-CN" altLang="zh-CN" sz="2000" b="1" i="0" u="none" strike="noStrike" cap="none" normalizeH="0" baseline="0">
                        <a:ln>
                          <a:noFill/>
                        </a:ln>
                        <a:solidFill>
                          <a:srgbClr val="000000"/>
                        </a:solidFill>
                        <a:effectLst/>
                        <a:latin typeface="华文楷体" charset="-122"/>
                        <a:ea typeface="华文楷体" charset="-122"/>
                      </a:endParaRP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zh-CN" altLang="x-none" sz="2000" b="1" i="0" u="none" strike="noStrike" cap="none" normalizeH="0" baseline="0">
                          <a:ln>
                            <a:noFill/>
                          </a:ln>
                          <a:solidFill>
                            <a:srgbClr val="000000"/>
                          </a:solidFill>
                          <a:effectLst/>
                          <a:latin typeface="华文楷体" charset="-122"/>
                          <a:ea typeface="华文楷体" charset="-122"/>
                        </a:rPr>
                        <a:t>支架固有频率</a:t>
                      </a: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ts val="300"/>
                        </a:spcAft>
                        <a:buClrTx/>
                        <a:buSzTx/>
                        <a:buFontTx/>
                        <a:buNone/>
                        <a:tabLst/>
                      </a:pPr>
                      <a:r>
                        <a:rPr kumimoji="0" lang="en-US" altLang="zh-CN" sz="2000" b="1" i="0" u="none" strike="noStrike" cap="none" normalizeH="0" baseline="0">
                          <a:ln>
                            <a:noFill/>
                          </a:ln>
                          <a:solidFill>
                            <a:srgbClr val="000000"/>
                          </a:solidFill>
                          <a:effectLst/>
                          <a:latin typeface="华文楷体" charset="-122"/>
                          <a:ea typeface="华文楷体" charset="-122"/>
                        </a:rPr>
                        <a:t>&gt;54Hz</a:t>
                      </a:r>
                      <a:endParaRPr kumimoji="0" lang="zh-CN" altLang="zh-CN" sz="2000" b="1" i="0" u="none" strike="noStrike" cap="none" normalizeH="0" baseline="0">
                        <a:ln>
                          <a:noFill/>
                        </a:ln>
                        <a:solidFill>
                          <a:srgbClr val="000000"/>
                        </a:solidFill>
                        <a:effectLst/>
                        <a:latin typeface="华文楷体" charset="-122"/>
                        <a:ea typeface="华文楷体" charset="-122"/>
                      </a:endParaRPr>
                    </a:p>
                  </a:txBody>
                  <a:tcPr marL="68566" marR="6856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pic>
        <p:nvPicPr>
          <p:cNvPr id="47134" name="图片 19"/>
          <p:cNvPicPr>
            <a:picLocks noChangeAspect="1"/>
          </p:cNvPicPr>
          <p:nvPr/>
        </p:nvPicPr>
        <p:blipFill>
          <a:blip r:embed="rId2">
            <a:extLst>
              <a:ext uri="{28A0092B-C50C-407E-A947-70E740481C1C}">
                <a14:useLocalDpi xmlns:a14="http://schemas.microsoft.com/office/drawing/2010/main" val="0"/>
              </a:ext>
            </a:extLst>
          </a:blip>
          <a:srcRect t="24156"/>
          <a:stretch>
            <a:fillRect/>
          </a:stretch>
        </p:blipFill>
        <p:spPr bwMode="auto">
          <a:xfrm>
            <a:off x="176213" y="4386263"/>
            <a:ext cx="11839575"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5" name="图片 20"/>
          <p:cNvPicPr>
            <a:picLocks noChangeAspect="1"/>
          </p:cNvPicPr>
          <p:nvPr/>
        </p:nvPicPr>
        <p:blipFill>
          <a:blip r:embed="rId3">
            <a:extLst>
              <a:ext uri="{28A0092B-C50C-407E-A947-70E740481C1C}">
                <a14:useLocalDpi xmlns:a14="http://schemas.microsoft.com/office/drawing/2010/main" val="0"/>
              </a:ext>
            </a:extLst>
          </a:blip>
          <a:srcRect t="6927" b="10794"/>
          <a:stretch>
            <a:fillRect/>
          </a:stretch>
        </p:blipFill>
        <p:spPr bwMode="auto">
          <a:xfrm>
            <a:off x="2052638" y="5911850"/>
            <a:ext cx="69865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6" name="矩形 2"/>
          <p:cNvSpPr>
            <a:spLocks noChangeArrowheads="1"/>
          </p:cNvSpPr>
          <p:nvPr/>
        </p:nvSpPr>
        <p:spPr bwMode="auto">
          <a:xfrm>
            <a:off x="450850" y="1752600"/>
            <a:ext cx="299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charset="0"/>
              <a:buChar char="•"/>
              <a:defRPr kumimoji="1" sz="2800">
                <a:solidFill>
                  <a:schemeClr val="tx1"/>
                </a:solidFill>
                <a:latin typeface="Calibri" charset="0"/>
                <a:ea typeface="宋体" charset="-122"/>
              </a:defRPr>
            </a:lvl1pPr>
            <a:lvl2pPr marL="742950" indent="-285750">
              <a:lnSpc>
                <a:spcPct val="90000"/>
              </a:lnSpc>
              <a:spcBef>
                <a:spcPts val="500"/>
              </a:spcBef>
              <a:buFont typeface="Arial" charset="0"/>
              <a:buChar char="•"/>
              <a:defRPr kumimoji="1" sz="2400">
                <a:solidFill>
                  <a:schemeClr val="tx1"/>
                </a:solidFill>
                <a:latin typeface="Calibri" charset="0"/>
                <a:ea typeface="宋体" charset="-122"/>
              </a:defRPr>
            </a:lvl2pPr>
            <a:lvl3pPr marL="1143000" indent="-228600">
              <a:lnSpc>
                <a:spcPct val="90000"/>
              </a:lnSpc>
              <a:spcBef>
                <a:spcPts val="500"/>
              </a:spcBef>
              <a:buFont typeface="Arial" charset="0"/>
              <a:buChar char="•"/>
              <a:defRPr kumimoji="1" sz="2000">
                <a:solidFill>
                  <a:schemeClr val="tx1"/>
                </a:solidFill>
                <a:latin typeface="Calibri" charset="0"/>
                <a:ea typeface="宋体" charset="-122"/>
              </a:defRPr>
            </a:lvl3pPr>
            <a:lvl4pPr marL="1600200" indent="-228600">
              <a:lnSpc>
                <a:spcPct val="90000"/>
              </a:lnSpc>
              <a:spcBef>
                <a:spcPts val="500"/>
              </a:spcBef>
              <a:buFont typeface="Arial" charset="0"/>
              <a:buChar char="•"/>
              <a:defRPr kumimoji="1">
                <a:solidFill>
                  <a:schemeClr val="tx1"/>
                </a:solidFill>
                <a:latin typeface="Calibri" charset="0"/>
                <a:ea typeface="宋体" charset="-122"/>
              </a:defRPr>
            </a:lvl4pPr>
            <a:lvl5pPr marL="2057400" indent="-228600">
              <a:lnSpc>
                <a:spcPct val="90000"/>
              </a:lnSpc>
              <a:spcBef>
                <a:spcPts val="500"/>
              </a:spcBef>
              <a:buFont typeface="Arial" charset="0"/>
              <a:buChar char="•"/>
              <a:defRPr kumimoji="1">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9pPr>
          </a:lstStyle>
          <a:p>
            <a:pPr>
              <a:lnSpc>
                <a:spcPct val="100000"/>
              </a:lnSpc>
              <a:spcBef>
                <a:spcPct val="0"/>
              </a:spcBef>
            </a:pPr>
            <a:r>
              <a:rPr kumimoji="0" lang="zh-CN" altLang="en-US" sz="2400">
                <a:solidFill>
                  <a:srgbClr val="002060"/>
                </a:solidFill>
                <a:latin typeface="微软雅黑" charset="-122"/>
                <a:ea typeface="微软雅黑" charset="-122"/>
              </a:rPr>
              <a:t>支架总体设计指标</a:t>
            </a:r>
            <a:endParaRPr kumimoji="0" lang="zh-CN" altLang="en-US" sz="1800">
              <a:ea typeface="微软雅黑" charset="-122"/>
            </a:endParaRPr>
          </a:p>
        </p:txBody>
      </p:sp>
      <p:sp>
        <p:nvSpPr>
          <p:cNvPr id="47137" name="矩形 21"/>
          <p:cNvSpPr>
            <a:spLocks noChangeArrowheads="1"/>
          </p:cNvSpPr>
          <p:nvPr/>
        </p:nvSpPr>
        <p:spPr bwMode="auto">
          <a:xfrm>
            <a:off x="6630988" y="950913"/>
            <a:ext cx="53848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kumimoji="1" sz="2800">
                <a:solidFill>
                  <a:schemeClr val="tx1"/>
                </a:solidFill>
                <a:latin typeface="Calibri" charset="0"/>
                <a:ea typeface="宋体" charset="-122"/>
              </a:defRPr>
            </a:lvl1pPr>
            <a:lvl2pPr marL="800100" indent="-342900">
              <a:lnSpc>
                <a:spcPct val="90000"/>
              </a:lnSpc>
              <a:spcBef>
                <a:spcPts val="500"/>
              </a:spcBef>
              <a:buFont typeface="Arial" charset="0"/>
              <a:buChar char="•"/>
              <a:defRPr kumimoji="1" sz="2400">
                <a:solidFill>
                  <a:schemeClr val="tx1"/>
                </a:solidFill>
                <a:latin typeface="Calibri" charset="0"/>
                <a:ea typeface="宋体" charset="-122"/>
              </a:defRPr>
            </a:lvl2pPr>
            <a:lvl3pPr marL="1143000" indent="-228600">
              <a:lnSpc>
                <a:spcPct val="90000"/>
              </a:lnSpc>
              <a:spcBef>
                <a:spcPts val="500"/>
              </a:spcBef>
              <a:buFont typeface="Arial" charset="0"/>
              <a:buChar char="•"/>
              <a:defRPr kumimoji="1" sz="2000">
                <a:solidFill>
                  <a:schemeClr val="tx1"/>
                </a:solidFill>
                <a:latin typeface="Calibri" charset="0"/>
                <a:ea typeface="宋体" charset="-122"/>
              </a:defRPr>
            </a:lvl3pPr>
            <a:lvl4pPr marL="1600200" indent="-228600">
              <a:lnSpc>
                <a:spcPct val="90000"/>
              </a:lnSpc>
              <a:spcBef>
                <a:spcPts val="500"/>
              </a:spcBef>
              <a:buFont typeface="Arial" charset="0"/>
              <a:buChar char="•"/>
              <a:defRPr kumimoji="1">
                <a:solidFill>
                  <a:schemeClr val="tx1"/>
                </a:solidFill>
                <a:latin typeface="Calibri" charset="0"/>
                <a:ea typeface="宋体" charset="-122"/>
              </a:defRPr>
            </a:lvl4pPr>
            <a:lvl5pPr marL="2057400" indent="-228600">
              <a:lnSpc>
                <a:spcPct val="90000"/>
              </a:lnSpc>
              <a:spcBef>
                <a:spcPts val="500"/>
              </a:spcBef>
              <a:buFont typeface="Arial" charset="0"/>
              <a:buChar char="•"/>
              <a:defRPr kumimoji="1">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charset="0"/>
                <a:ea typeface="宋体" charset="-122"/>
              </a:defRPr>
            </a:lvl9pPr>
          </a:lstStyle>
          <a:p>
            <a:pPr>
              <a:lnSpc>
                <a:spcPct val="120000"/>
              </a:lnSpc>
              <a:spcBef>
                <a:spcPts val="800"/>
              </a:spcBef>
            </a:pPr>
            <a:r>
              <a:rPr kumimoji="0" lang="zh-CN" altLang="en-US" sz="2400">
                <a:solidFill>
                  <a:srgbClr val="002060"/>
                </a:solidFill>
                <a:latin typeface="微软雅黑" charset="-122"/>
                <a:ea typeface="微软雅黑" charset="-122"/>
              </a:rPr>
              <a:t>支撑系统设计考虑：</a:t>
            </a:r>
            <a:endParaRPr kumimoji="0" lang="en-US" altLang="zh-CN" sz="2400">
              <a:solidFill>
                <a:srgbClr val="002060"/>
              </a:solidFill>
              <a:latin typeface="微软雅黑" charset="-122"/>
              <a:ea typeface="微软雅黑" charset="-122"/>
            </a:endParaRPr>
          </a:p>
          <a:p>
            <a:pPr>
              <a:lnSpc>
                <a:spcPct val="120000"/>
              </a:lnSpc>
              <a:spcBef>
                <a:spcPts val="800"/>
              </a:spcBef>
              <a:buFont typeface="Wingdings" charset="2"/>
              <a:buChar char="u"/>
            </a:pPr>
            <a:r>
              <a:rPr kumimoji="0" lang="zh-CN" altLang="en-US" sz="2000">
                <a:latin typeface="微软雅黑" charset="-122"/>
                <a:ea typeface="微软雅黑" charset="-122"/>
              </a:rPr>
              <a:t>混凝土基座：抑制地面振动的放大</a:t>
            </a:r>
            <a:endParaRPr kumimoji="0" lang="en-US" altLang="zh-CN" sz="2000">
              <a:latin typeface="微软雅黑" charset="-122"/>
              <a:ea typeface="微软雅黑" charset="-122"/>
            </a:endParaRPr>
          </a:p>
          <a:p>
            <a:pPr>
              <a:lnSpc>
                <a:spcPct val="120000"/>
              </a:lnSpc>
              <a:spcBef>
                <a:spcPts val="800"/>
              </a:spcBef>
              <a:buFont typeface="Wingdings" charset="2"/>
              <a:buChar char="u"/>
            </a:pPr>
            <a:r>
              <a:rPr kumimoji="0" lang="en-US" altLang="zh-CN" sz="2000">
                <a:latin typeface="微软雅黑" charset="-122"/>
                <a:ea typeface="微软雅黑" charset="-122"/>
              </a:rPr>
              <a:t>6</a:t>
            </a:r>
            <a:r>
              <a:rPr kumimoji="0" lang="zh-CN" altLang="en-US" sz="2000">
                <a:latin typeface="微软雅黑" charset="-122"/>
                <a:ea typeface="微软雅黑" charset="-122"/>
              </a:rPr>
              <a:t>个预准直单元</a:t>
            </a:r>
            <a:r>
              <a:rPr kumimoji="0" lang="en-US" altLang="zh-CN" sz="2000">
                <a:latin typeface="微软雅黑" charset="-122"/>
                <a:ea typeface="微软雅黑" charset="-122"/>
              </a:rPr>
              <a:t>/7BA</a:t>
            </a:r>
            <a:r>
              <a:rPr kumimoji="0" lang="zh-CN" altLang="en-US" sz="2000">
                <a:latin typeface="微软雅黑" charset="-122"/>
                <a:ea typeface="微软雅黑" charset="-122"/>
              </a:rPr>
              <a:t>：</a:t>
            </a:r>
            <a:r>
              <a:rPr kumimoji="0" lang="en-US" altLang="zh-CN" sz="2000">
                <a:latin typeface="微软雅黑" charset="-122"/>
                <a:ea typeface="微软雅黑" charset="-122"/>
              </a:rPr>
              <a:t>3</a:t>
            </a:r>
            <a:r>
              <a:rPr kumimoji="0" lang="zh-CN" altLang="en-US" sz="2000">
                <a:latin typeface="微软雅黑" charset="-122"/>
                <a:ea typeface="微软雅黑" charset="-122"/>
              </a:rPr>
              <a:t>种类型，对称分布</a:t>
            </a:r>
            <a:endParaRPr kumimoji="0" lang="en-US" altLang="zh-CN" sz="2000">
              <a:latin typeface="Times New Roman" charset="0"/>
              <a:ea typeface="微软雅黑" charset="-122"/>
            </a:endParaRPr>
          </a:p>
          <a:p>
            <a:pPr lvl="1">
              <a:lnSpc>
                <a:spcPct val="120000"/>
              </a:lnSpc>
              <a:spcBef>
                <a:spcPts val="800"/>
              </a:spcBef>
              <a:buFont typeface="Wingdings" charset="2"/>
              <a:buChar char="l"/>
            </a:pPr>
            <a:r>
              <a:rPr kumimoji="0" lang="en-US" altLang="zh-CN" sz="2000" b="1">
                <a:solidFill>
                  <a:srgbClr val="0070C0"/>
                </a:solidFill>
                <a:latin typeface="Times New Roman" charset="0"/>
                <a:ea typeface="楷体" charset="-122"/>
                <a:cs typeface="Times New Roman" charset="0"/>
              </a:rPr>
              <a:t>Q-DOUBLET</a:t>
            </a:r>
            <a:r>
              <a:rPr kumimoji="0" lang="zh-CN" altLang="en-US" sz="2000" b="1">
                <a:solidFill>
                  <a:srgbClr val="0070C0"/>
                </a:solidFill>
                <a:latin typeface="Times New Roman" charset="0"/>
                <a:ea typeface="楷体" charset="-122"/>
                <a:cs typeface="Times New Roman" charset="0"/>
              </a:rPr>
              <a:t>单元：长</a:t>
            </a:r>
            <a:r>
              <a:rPr kumimoji="0" lang="en-US" altLang="zh-CN" sz="2000" b="1">
                <a:solidFill>
                  <a:srgbClr val="0070C0"/>
                </a:solidFill>
                <a:latin typeface="Times New Roman" charset="0"/>
                <a:ea typeface="楷体" charset="-122"/>
                <a:cs typeface="Times New Roman" charset="0"/>
              </a:rPr>
              <a:t>1.1m</a:t>
            </a:r>
          </a:p>
          <a:p>
            <a:pPr lvl="1">
              <a:lnSpc>
                <a:spcPct val="120000"/>
              </a:lnSpc>
              <a:spcBef>
                <a:spcPts val="800"/>
              </a:spcBef>
              <a:buFont typeface="Wingdings" charset="2"/>
              <a:buChar char="l"/>
            </a:pPr>
            <a:r>
              <a:rPr kumimoji="0" lang="en-US" altLang="zh-CN" sz="2000" b="1">
                <a:solidFill>
                  <a:srgbClr val="0070C0"/>
                </a:solidFill>
                <a:latin typeface="Times New Roman" charset="0"/>
                <a:ea typeface="楷体" charset="-122"/>
                <a:cs typeface="Times New Roman" charset="0"/>
              </a:rPr>
              <a:t>MULTIPLET</a:t>
            </a:r>
            <a:r>
              <a:rPr kumimoji="0" lang="zh-CN" altLang="en-US" sz="2000" b="1">
                <a:solidFill>
                  <a:srgbClr val="0070C0"/>
                </a:solidFill>
                <a:latin typeface="Times New Roman" charset="0"/>
                <a:ea typeface="楷体" charset="-122"/>
                <a:cs typeface="Times New Roman" charset="0"/>
              </a:rPr>
              <a:t>单元：长</a:t>
            </a:r>
            <a:r>
              <a:rPr kumimoji="0" lang="en-US" altLang="zh-CN" sz="2000" b="1">
                <a:solidFill>
                  <a:srgbClr val="0070C0"/>
                </a:solidFill>
                <a:latin typeface="Times New Roman" charset="0"/>
                <a:ea typeface="楷体" charset="-122"/>
                <a:cs typeface="Times New Roman" charset="0"/>
              </a:rPr>
              <a:t>3.3m</a:t>
            </a:r>
          </a:p>
          <a:p>
            <a:pPr lvl="1">
              <a:lnSpc>
                <a:spcPct val="120000"/>
              </a:lnSpc>
              <a:spcBef>
                <a:spcPts val="800"/>
              </a:spcBef>
              <a:buFont typeface="Wingdings" charset="2"/>
              <a:buChar char="l"/>
            </a:pPr>
            <a:r>
              <a:rPr kumimoji="0" lang="en-US" altLang="zh-CN" sz="2000" b="1">
                <a:solidFill>
                  <a:srgbClr val="0070C0"/>
                </a:solidFill>
                <a:latin typeface="Times New Roman" charset="0"/>
                <a:ea typeface="楷体" charset="-122"/>
                <a:cs typeface="Times New Roman" charset="0"/>
              </a:rPr>
              <a:t>FODO</a:t>
            </a:r>
            <a:r>
              <a:rPr kumimoji="0" lang="zh-CN" altLang="en-US" sz="2000" b="1">
                <a:solidFill>
                  <a:srgbClr val="0070C0"/>
                </a:solidFill>
                <a:latin typeface="Times New Roman" charset="0"/>
                <a:ea typeface="楷体" charset="-122"/>
                <a:cs typeface="Times New Roman" charset="0"/>
              </a:rPr>
              <a:t>单元：长</a:t>
            </a:r>
            <a:r>
              <a:rPr kumimoji="0" lang="en-US" altLang="zh-CN" sz="2000" b="1">
                <a:solidFill>
                  <a:srgbClr val="0070C0"/>
                </a:solidFill>
                <a:latin typeface="Times New Roman" charset="0"/>
                <a:ea typeface="楷体" charset="-122"/>
                <a:cs typeface="Times New Roman" charset="0"/>
              </a:rPr>
              <a:t>3.3m</a:t>
            </a:r>
          </a:p>
          <a:p>
            <a:pPr>
              <a:lnSpc>
                <a:spcPct val="120000"/>
              </a:lnSpc>
              <a:spcBef>
                <a:spcPts val="800"/>
              </a:spcBef>
              <a:buFont typeface="Wingdings" charset="2"/>
              <a:buChar char="u"/>
            </a:pPr>
            <a:r>
              <a:rPr kumimoji="0" lang="zh-CN" altLang="en-US" sz="2000">
                <a:latin typeface="微软雅黑" charset="-122"/>
                <a:ea typeface="微软雅黑" charset="-122"/>
              </a:rPr>
              <a:t>二极铁单独支撑：</a:t>
            </a:r>
            <a:r>
              <a:rPr kumimoji="0" lang="en-US" altLang="zh-CN" sz="2000">
                <a:latin typeface="微软雅黑" charset="-122"/>
                <a:ea typeface="微软雅黑" charset="-122"/>
              </a:rPr>
              <a:t>5</a:t>
            </a:r>
            <a:r>
              <a:rPr kumimoji="0" lang="zh-CN" altLang="en-US" sz="2000">
                <a:latin typeface="微软雅黑" charset="-122"/>
                <a:ea typeface="微软雅黑" charset="-122"/>
              </a:rPr>
              <a:t>台</a:t>
            </a:r>
            <a:r>
              <a:rPr kumimoji="0" lang="en-US" altLang="zh-CN" sz="2000">
                <a:latin typeface="微软雅黑" charset="-122"/>
                <a:ea typeface="微软雅黑" charset="-122"/>
              </a:rPr>
              <a:t>/7BA</a:t>
            </a:r>
            <a:endParaRPr kumimoji="0" lang="zh-CN" altLang="en-US" sz="2000">
              <a:latin typeface="微软雅黑" charset="-122"/>
              <a:ea typeface="微软雅黑" charset="-122"/>
            </a:endParaRPr>
          </a:p>
        </p:txBody>
      </p:sp>
    </p:spTree>
    <p:extLst>
      <p:ext uri="{BB962C8B-B14F-4D97-AF65-F5344CB8AC3E}">
        <p14:creationId xmlns:p14="http://schemas.microsoft.com/office/powerpoint/2010/main" val="10414092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0" y="311150"/>
            <a:ext cx="10515600" cy="808038"/>
          </a:xfrm>
        </p:spPr>
        <p:txBody>
          <a:bodyPr/>
          <a:lstStyle/>
          <a:p>
            <a:r>
              <a:rPr lang="zh-CN" altLang="en-US" sz="2800">
                <a:solidFill>
                  <a:srgbClr val="002060"/>
                </a:solidFill>
                <a:latin typeface="微软雅黑" charset="-122"/>
                <a:ea typeface="微软雅黑" charset="-122"/>
              </a:rPr>
              <a:t>插入件系统</a:t>
            </a:r>
          </a:p>
        </p:txBody>
      </p:sp>
      <p:sp>
        <p:nvSpPr>
          <p:cNvPr id="58371" name="内容占位符 2"/>
          <p:cNvSpPr>
            <a:spLocks noGrp="1"/>
          </p:cNvSpPr>
          <p:nvPr>
            <p:ph idx="1"/>
          </p:nvPr>
        </p:nvSpPr>
        <p:spPr>
          <a:xfrm>
            <a:off x="488950" y="1119188"/>
            <a:ext cx="10752138" cy="5057775"/>
          </a:xfrm>
        </p:spPr>
        <p:txBody>
          <a:bodyPr/>
          <a:lstStyle/>
          <a:p>
            <a:pPr>
              <a:lnSpc>
                <a:spcPct val="100000"/>
              </a:lnSpc>
              <a:spcBef>
                <a:spcPts val="600"/>
              </a:spcBef>
            </a:pPr>
            <a:r>
              <a:rPr lang="zh-CN" altLang="en-US" sz="2400">
                <a:latin typeface="微软雅黑" charset="-122"/>
                <a:ea typeface="微软雅黑" charset="-122"/>
              </a:rPr>
              <a:t>光束线站对</a:t>
            </a:r>
            <a:r>
              <a:rPr lang="en-US" altLang="zh-CN" sz="2400">
                <a:latin typeface="微软雅黑" charset="-122"/>
                <a:ea typeface="微软雅黑" charset="-122"/>
              </a:rPr>
              <a:t>ID</a:t>
            </a:r>
            <a:r>
              <a:rPr lang="zh-CN" altLang="en-US" sz="2400">
                <a:latin typeface="微软雅黑" charset="-122"/>
                <a:ea typeface="微软雅黑" charset="-122"/>
              </a:rPr>
              <a:t>需求及设计考虑：</a:t>
            </a:r>
          </a:p>
          <a:p>
            <a:pPr lvl="1">
              <a:lnSpc>
                <a:spcPct val="100000"/>
              </a:lnSpc>
              <a:spcBef>
                <a:spcPts val="600"/>
              </a:spcBef>
              <a:buFont typeface="微软雅黑" charset="-122"/>
              <a:buChar char="−"/>
            </a:pPr>
            <a:r>
              <a:rPr lang="zh-CN" altLang="en-US" sz="2000">
                <a:latin typeface="微软雅黑" charset="-122"/>
                <a:ea typeface="微软雅黑" charset="-122"/>
              </a:rPr>
              <a:t>一期</a:t>
            </a:r>
            <a:r>
              <a:rPr lang="en-US" altLang="zh-CN" sz="2000">
                <a:latin typeface="微软雅黑" charset="-122"/>
                <a:ea typeface="微软雅黑" charset="-122"/>
              </a:rPr>
              <a:t>14</a:t>
            </a:r>
            <a:r>
              <a:rPr lang="zh-CN" altLang="en-US" sz="2000">
                <a:latin typeface="微软雅黑" charset="-122"/>
                <a:ea typeface="微软雅黑" charset="-122"/>
              </a:rPr>
              <a:t>条束线，包括</a:t>
            </a:r>
            <a:r>
              <a:rPr lang="en-US" altLang="zh-CN" sz="2000">
                <a:latin typeface="微软雅黑" charset="-122"/>
                <a:ea typeface="微软雅黑" charset="-122"/>
              </a:rPr>
              <a:t>1</a:t>
            </a:r>
            <a:r>
              <a:rPr lang="zh-CN" altLang="en-US" sz="2000">
                <a:latin typeface="微软雅黑" charset="-122"/>
                <a:ea typeface="微软雅黑" charset="-122"/>
              </a:rPr>
              <a:t>条弯铁束线，</a:t>
            </a:r>
            <a:r>
              <a:rPr lang="en-US" altLang="zh-CN" sz="2000">
                <a:latin typeface="微软雅黑" charset="-122"/>
                <a:ea typeface="微软雅黑" charset="-122"/>
              </a:rPr>
              <a:t>6</a:t>
            </a:r>
            <a:r>
              <a:rPr lang="zh-CN" altLang="en-US" sz="2000">
                <a:latin typeface="微软雅黑" charset="-122"/>
                <a:ea typeface="微软雅黑" charset="-122"/>
              </a:rPr>
              <a:t>条真空外</a:t>
            </a:r>
            <a:r>
              <a:rPr lang="en-US" altLang="zh-CN" sz="2000">
                <a:latin typeface="微软雅黑" charset="-122"/>
                <a:ea typeface="微软雅黑" charset="-122"/>
              </a:rPr>
              <a:t>ID</a:t>
            </a:r>
            <a:r>
              <a:rPr lang="zh-CN" altLang="en-US" sz="2000">
                <a:latin typeface="微软雅黑" charset="-122"/>
                <a:ea typeface="微软雅黑" charset="-122"/>
              </a:rPr>
              <a:t>束线，</a:t>
            </a:r>
            <a:r>
              <a:rPr lang="en-US" altLang="zh-CN" sz="2000">
                <a:latin typeface="微软雅黑" charset="-122"/>
                <a:ea typeface="微软雅黑" charset="-122"/>
              </a:rPr>
              <a:t>7</a:t>
            </a:r>
            <a:r>
              <a:rPr lang="zh-CN" altLang="en-US" sz="2000">
                <a:latin typeface="微软雅黑" charset="-122"/>
                <a:ea typeface="微软雅黑" charset="-122"/>
              </a:rPr>
              <a:t>条真空内束线（其中包含</a:t>
            </a:r>
            <a:r>
              <a:rPr lang="en-US" altLang="zh-CN" sz="2000">
                <a:latin typeface="微软雅黑" charset="-122"/>
                <a:ea typeface="微软雅黑" charset="-122"/>
              </a:rPr>
              <a:t>4</a:t>
            </a:r>
            <a:r>
              <a:rPr lang="zh-CN" altLang="en-US" sz="2000">
                <a:latin typeface="微软雅黑" charset="-122"/>
                <a:ea typeface="微软雅黑" charset="-122"/>
              </a:rPr>
              <a:t>条</a:t>
            </a:r>
            <a:r>
              <a:rPr lang="en-US" altLang="zh-CN" sz="2000">
                <a:latin typeface="微软雅黑" charset="-122"/>
                <a:ea typeface="微软雅黑" charset="-122"/>
              </a:rPr>
              <a:t>CPMU</a:t>
            </a:r>
            <a:r>
              <a:rPr lang="zh-CN" altLang="en-US" sz="2000">
                <a:latin typeface="微软雅黑" charset="-122"/>
                <a:ea typeface="微软雅黑" charset="-122"/>
              </a:rPr>
              <a:t>束线，</a:t>
            </a:r>
            <a:r>
              <a:rPr lang="en-US" altLang="zh-CN" sz="2000">
                <a:latin typeface="微软雅黑" charset="-122"/>
                <a:ea typeface="微软雅黑" charset="-122"/>
              </a:rPr>
              <a:t>3</a:t>
            </a:r>
            <a:r>
              <a:rPr lang="zh-CN" altLang="en-US" sz="2000">
                <a:latin typeface="微软雅黑" charset="-122"/>
                <a:ea typeface="微软雅黑" charset="-122"/>
              </a:rPr>
              <a:t>条</a:t>
            </a:r>
            <a:r>
              <a:rPr lang="en-US" altLang="zh-CN" sz="2000">
                <a:latin typeface="微软雅黑" charset="-122"/>
                <a:ea typeface="微软雅黑" charset="-122"/>
              </a:rPr>
              <a:t>IVU</a:t>
            </a:r>
            <a:r>
              <a:rPr lang="zh-CN" altLang="en-US" sz="2000">
                <a:latin typeface="微软雅黑" charset="-122"/>
                <a:ea typeface="微软雅黑" charset="-122"/>
              </a:rPr>
              <a:t>束线）</a:t>
            </a:r>
          </a:p>
          <a:p>
            <a:pPr lvl="1">
              <a:lnSpc>
                <a:spcPct val="100000"/>
              </a:lnSpc>
              <a:spcBef>
                <a:spcPts val="600"/>
              </a:spcBef>
              <a:buFont typeface="微软雅黑" charset="-122"/>
              <a:buChar char="−"/>
            </a:pPr>
            <a:r>
              <a:rPr lang="en-US" altLang="zh-CN" sz="2000">
                <a:latin typeface="微软雅黑" charset="-122"/>
                <a:ea typeface="微软雅黑" charset="-122"/>
              </a:rPr>
              <a:t>ID</a:t>
            </a:r>
            <a:r>
              <a:rPr lang="zh-CN" altLang="en-US" sz="2000">
                <a:latin typeface="微软雅黑" charset="-122"/>
                <a:ea typeface="微软雅黑" charset="-122"/>
              </a:rPr>
              <a:t>初步优化结果，真空外束线采用</a:t>
            </a:r>
            <a:r>
              <a:rPr lang="en-US" altLang="zh-CN" sz="2000">
                <a:latin typeface="微软雅黑" charset="-122"/>
                <a:ea typeface="微软雅黑" charset="-122"/>
              </a:rPr>
              <a:t>1</a:t>
            </a:r>
            <a:r>
              <a:rPr lang="zh-CN" altLang="en-US" sz="2000">
                <a:latin typeface="微软雅黑" charset="-122"/>
                <a:ea typeface="微软雅黑" charset="-122"/>
              </a:rPr>
              <a:t>个</a:t>
            </a:r>
            <a:r>
              <a:rPr lang="en-US" altLang="zh-CN" sz="2000">
                <a:latin typeface="微软雅黑" charset="-122"/>
                <a:ea typeface="微软雅黑" charset="-122"/>
              </a:rPr>
              <a:t>ID</a:t>
            </a:r>
            <a:r>
              <a:rPr lang="zh-CN" altLang="en-US" sz="2000">
                <a:latin typeface="微软雅黑" charset="-122"/>
                <a:ea typeface="微软雅黑" charset="-122"/>
              </a:rPr>
              <a:t>实现，真空内束线采用</a:t>
            </a:r>
            <a:r>
              <a:rPr lang="en-US" altLang="zh-CN" sz="2000">
                <a:latin typeface="微软雅黑" charset="-122"/>
                <a:ea typeface="微软雅黑" charset="-122"/>
              </a:rPr>
              <a:t>2</a:t>
            </a:r>
            <a:r>
              <a:rPr lang="zh-CN" altLang="en-US" sz="2000">
                <a:latin typeface="微软雅黑" charset="-122"/>
                <a:ea typeface="微软雅黑" charset="-122"/>
              </a:rPr>
              <a:t>个</a:t>
            </a:r>
            <a:r>
              <a:rPr lang="en-US" altLang="zh-CN" sz="2000">
                <a:latin typeface="微软雅黑" charset="-122"/>
                <a:ea typeface="微软雅黑" charset="-122"/>
              </a:rPr>
              <a:t>ID</a:t>
            </a:r>
            <a:r>
              <a:rPr lang="zh-CN" altLang="en-US" sz="2000">
                <a:latin typeface="微软雅黑" charset="-122"/>
                <a:ea typeface="微软雅黑" charset="-122"/>
              </a:rPr>
              <a:t>实现，共计</a:t>
            </a:r>
            <a:r>
              <a:rPr lang="en-US" altLang="zh-CN" sz="2000">
                <a:latin typeface="微软雅黑" charset="-122"/>
                <a:ea typeface="微软雅黑" charset="-122"/>
              </a:rPr>
              <a:t>20</a:t>
            </a:r>
            <a:r>
              <a:rPr lang="zh-CN" altLang="en-US" sz="2000">
                <a:latin typeface="微软雅黑" charset="-122"/>
                <a:ea typeface="微软雅黑" charset="-122"/>
              </a:rPr>
              <a:t>个</a:t>
            </a:r>
            <a:r>
              <a:rPr lang="en-US" altLang="zh-CN" sz="2000">
                <a:latin typeface="微软雅黑" charset="-122"/>
                <a:ea typeface="微软雅黑" charset="-122"/>
              </a:rPr>
              <a:t>ID</a:t>
            </a:r>
          </a:p>
          <a:p>
            <a:pPr lvl="1">
              <a:lnSpc>
                <a:spcPct val="100000"/>
              </a:lnSpc>
              <a:spcBef>
                <a:spcPts val="600"/>
              </a:spcBef>
              <a:buFont typeface="微软雅黑" charset="-122"/>
              <a:buChar char="−"/>
            </a:pPr>
            <a:r>
              <a:rPr lang="zh-CN" altLang="en-US" sz="2000">
                <a:latin typeface="微软雅黑" charset="-122"/>
                <a:ea typeface="微软雅黑" charset="-122"/>
              </a:rPr>
              <a:t>根据光束线站的光学性能要求，结合储存环束流参数，开展 </a:t>
            </a:r>
            <a:r>
              <a:rPr lang="en-US" altLang="zh-CN" sz="2000">
                <a:latin typeface="微软雅黑" charset="-122"/>
                <a:ea typeface="微软雅黑" charset="-122"/>
              </a:rPr>
              <a:t>ID </a:t>
            </a:r>
            <a:r>
              <a:rPr lang="zh-CN" altLang="en-US" sz="2000">
                <a:latin typeface="微软雅黑" charset="-122"/>
                <a:ea typeface="微软雅黑" charset="-122"/>
              </a:rPr>
              <a:t>物理设计</a:t>
            </a:r>
            <a:r>
              <a:rPr lang="en-US" altLang="zh-CN" sz="2000">
                <a:latin typeface="微软雅黑" charset="-122"/>
                <a:ea typeface="微软雅黑" charset="-122"/>
                <a:sym typeface="Wingdings" charset="2"/>
              </a:rPr>
              <a:t></a:t>
            </a:r>
            <a:r>
              <a:rPr lang="zh-CN" altLang="en-US" sz="2000">
                <a:latin typeface="微软雅黑" charset="-122"/>
                <a:ea typeface="微软雅黑" charset="-122"/>
              </a:rPr>
              <a:t>工程设计</a:t>
            </a:r>
            <a:r>
              <a:rPr lang="en-US" altLang="zh-CN" sz="2000">
                <a:latin typeface="微软雅黑" charset="-122"/>
                <a:ea typeface="微软雅黑" charset="-122"/>
                <a:sym typeface="Wingdings" charset="2"/>
              </a:rPr>
              <a:t></a:t>
            </a:r>
            <a:r>
              <a:rPr lang="zh-CN" altLang="en-US" sz="2000">
                <a:latin typeface="微软雅黑" charset="-122"/>
                <a:ea typeface="微软雅黑" charset="-122"/>
              </a:rPr>
              <a:t>采购、加工制造、整机集成</a:t>
            </a:r>
            <a:r>
              <a:rPr lang="en-US" altLang="zh-CN" sz="2000">
                <a:latin typeface="微软雅黑" charset="-122"/>
                <a:ea typeface="微软雅黑" charset="-122"/>
                <a:sym typeface="Wingdings" charset="2"/>
              </a:rPr>
              <a:t></a:t>
            </a:r>
            <a:r>
              <a:rPr lang="zh-CN" altLang="en-US" sz="2000">
                <a:latin typeface="微软雅黑" charset="-122"/>
                <a:ea typeface="微软雅黑" charset="-122"/>
              </a:rPr>
              <a:t>性能调试</a:t>
            </a:r>
          </a:p>
          <a:p>
            <a:pPr lvl="1">
              <a:lnSpc>
                <a:spcPct val="100000"/>
              </a:lnSpc>
              <a:spcBef>
                <a:spcPts val="600"/>
              </a:spcBef>
              <a:buFont typeface="微软雅黑" charset="-122"/>
              <a:buChar char="−"/>
            </a:pPr>
            <a:r>
              <a:rPr lang="zh-CN" altLang="en-US" sz="2000">
                <a:latin typeface="微软雅黑" charset="-122"/>
                <a:ea typeface="微软雅黑" charset="-122"/>
              </a:rPr>
              <a:t>关键技术：大量插入件引入带来的物理问题、插入件自身的研制技术以及插入件与其他系统接口的处理</a:t>
            </a:r>
          </a:p>
          <a:p>
            <a:pPr lvl="1">
              <a:lnSpc>
                <a:spcPct val="100000"/>
              </a:lnSpc>
              <a:spcBef>
                <a:spcPts val="600"/>
              </a:spcBef>
              <a:buFont typeface="微软雅黑" charset="-122"/>
              <a:buChar char="−"/>
            </a:pPr>
            <a:endParaRPr lang="en-US" altLang="zh-CN" sz="2000">
              <a:latin typeface="微软雅黑" charset="-122"/>
              <a:ea typeface="微软雅黑" charset="-122"/>
            </a:endParaRPr>
          </a:p>
          <a:p>
            <a:pPr>
              <a:lnSpc>
                <a:spcPct val="100000"/>
              </a:lnSpc>
              <a:spcBef>
                <a:spcPts val="600"/>
              </a:spcBef>
            </a:pPr>
            <a:endParaRPr lang="zh-CN" altLang="en-US" sz="2400">
              <a:latin typeface="微软雅黑" charset="-122"/>
              <a:ea typeface="微软雅黑" charset="-122"/>
            </a:endParaRPr>
          </a:p>
        </p:txBody>
      </p:sp>
      <p:pic>
        <p:nvPicPr>
          <p:cNvPr id="58372"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0" y="4217988"/>
            <a:ext cx="50419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表格 4"/>
          <p:cNvGraphicFramePr>
            <a:graphicFrameLocks noGrp="1"/>
          </p:cNvGraphicFramePr>
          <p:nvPr/>
        </p:nvGraphicFramePr>
        <p:xfrm>
          <a:off x="1022350" y="4217988"/>
          <a:ext cx="5002213" cy="2433638"/>
        </p:xfrm>
        <a:graphic>
          <a:graphicData uri="http://schemas.openxmlformats.org/drawingml/2006/table">
            <a:tbl>
              <a:tblPr/>
              <a:tblGrid>
                <a:gridCol w="2535238"/>
                <a:gridCol w="2466975"/>
              </a:tblGrid>
              <a:tr h="388938">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参数名称</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指标要求</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磁间隙范围</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5-40mm</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横向好场区</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±5mm</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磁场一次积分</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&lt;100Gs</a:t>
                      </a:r>
                      <a:r>
                        <a:rPr kumimoji="0" lang="zh-CN" altLang="zh-CN" sz="1800" b="0" i="0" u="none" strike="noStrike" cap="none" normalizeH="0" baseline="0">
                          <a:ln>
                            <a:noFill/>
                          </a:ln>
                          <a:solidFill>
                            <a:schemeClr val="tx1"/>
                          </a:solidFill>
                          <a:effectLst/>
                          <a:latin typeface="Calibri" charset="0"/>
                          <a:ea typeface="宋体" charset="-122"/>
                          <a:sym typeface="Symbol" charset="2"/>
                        </a:rPr>
                        <a:t></a:t>
                      </a:r>
                      <a:r>
                        <a:rPr kumimoji="0" lang="zh-CN" altLang="zh-CN" sz="1800" b="0" i="0" u="none" strike="noStrike" cap="none" normalizeH="0" baseline="0">
                          <a:ln>
                            <a:noFill/>
                          </a:ln>
                          <a:solidFill>
                            <a:schemeClr val="tx1"/>
                          </a:solidFill>
                          <a:effectLst/>
                          <a:latin typeface="Calibri" charset="0"/>
                          <a:ea typeface="宋体" charset="-122"/>
                        </a:rPr>
                        <a:t>cm</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磁场二次积分</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&lt;20000Gs</a:t>
                      </a:r>
                      <a:r>
                        <a:rPr kumimoji="0" lang="zh-CN" altLang="zh-CN" sz="1800" b="0" i="0" u="none" strike="noStrike" cap="none" normalizeH="0" baseline="0">
                          <a:ln>
                            <a:noFill/>
                          </a:ln>
                          <a:solidFill>
                            <a:schemeClr val="tx1"/>
                          </a:solidFill>
                          <a:effectLst/>
                          <a:latin typeface="Calibri" charset="0"/>
                          <a:ea typeface="宋体" charset="-122"/>
                          <a:sym typeface="Symbol" charset="2"/>
                        </a:rPr>
                        <a:t></a:t>
                      </a:r>
                      <a:r>
                        <a:rPr kumimoji="0" lang="zh-CN" altLang="zh-CN" sz="1800" b="0" i="0" u="none" strike="noStrike" cap="none" normalizeH="0" baseline="0">
                          <a:ln>
                            <a:noFill/>
                          </a:ln>
                          <a:solidFill>
                            <a:schemeClr val="tx1"/>
                          </a:solidFill>
                          <a:effectLst/>
                          <a:latin typeface="Calibri" charset="0"/>
                          <a:ea typeface="宋体" charset="-122"/>
                        </a:rPr>
                        <a:t>cm</a:t>
                      </a:r>
                      <a:r>
                        <a:rPr kumimoji="0" lang="zh-CN" altLang="zh-CN" sz="1800" b="0" i="0" u="none" strike="noStrike" cap="none" normalizeH="0" baseline="30000">
                          <a:ln>
                            <a:noFill/>
                          </a:ln>
                          <a:solidFill>
                            <a:schemeClr val="tx1"/>
                          </a:solidFill>
                          <a:effectLst/>
                          <a:latin typeface="Calibri" charset="0"/>
                          <a:ea typeface="宋体" charset="-122"/>
                        </a:rPr>
                        <a:t>2</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正、斜积分四极场</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&lt;50Gs</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正、斜积分六极场</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&lt;100Gs/cm</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2100">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x-none" sz="1800" b="0" i="0" u="none" strike="noStrike" cap="none" normalizeH="0" baseline="0">
                          <a:ln>
                            <a:noFill/>
                          </a:ln>
                          <a:solidFill>
                            <a:schemeClr val="tx1"/>
                          </a:solidFill>
                          <a:effectLst/>
                          <a:latin typeface="Calibri" charset="0"/>
                          <a:ea typeface="宋体" charset="-122"/>
                        </a:rPr>
                        <a:t>正、斜积分八极场</a:t>
                      </a:r>
                      <a:endParaRPr kumimoji="0" lang="zh-CN" altLang="x-none"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indent="269875">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269875" algn="ctr" defTabSz="914400" rtl="0" eaLnBrk="1" fontAlgn="base" latinLnBrk="0" hangingPunct="1">
                        <a:lnSpc>
                          <a:spcPts val="2000"/>
                        </a:lnSpc>
                        <a:spcBef>
                          <a:spcPts val="300"/>
                        </a:spcBef>
                        <a:spcAft>
                          <a:spcPts val="300"/>
                        </a:spcAft>
                        <a:buClrTx/>
                        <a:buSzTx/>
                        <a:buFontTx/>
                        <a:buNone/>
                        <a:tabLst/>
                      </a:pPr>
                      <a:r>
                        <a:rPr kumimoji="0" lang="zh-CN" altLang="zh-CN" sz="1800" b="0" i="0" u="none" strike="noStrike" cap="none" normalizeH="0" baseline="0">
                          <a:ln>
                            <a:noFill/>
                          </a:ln>
                          <a:solidFill>
                            <a:schemeClr val="tx1"/>
                          </a:solidFill>
                          <a:effectLst/>
                          <a:latin typeface="Calibri" charset="0"/>
                          <a:ea typeface="宋体" charset="-122"/>
                        </a:rPr>
                        <a:t>&lt;100Gs/cm</a:t>
                      </a:r>
                      <a:r>
                        <a:rPr kumimoji="0" lang="zh-CN" altLang="zh-CN" sz="1800" b="0" i="0" u="none" strike="noStrike" cap="none" normalizeH="0" baseline="30000">
                          <a:ln>
                            <a:noFill/>
                          </a:ln>
                          <a:solidFill>
                            <a:schemeClr val="tx1"/>
                          </a:solidFill>
                          <a:effectLst/>
                          <a:latin typeface="Calibri" charset="0"/>
                          <a:ea typeface="宋体" charset="-122"/>
                        </a:rPr>
                        <a:t>2</a:t>
                      </a:r>
                      <a:endParaRPr kumimoji="0" lang="zh-CN" altLang="zh-CN" sz="1800" b="0" i="0" u="none" strike="noStrike" cap="none" normalizeH="0" baseline="0">
                        <a:ln>
                          <a:noFill/>
                        </a:ln>
                        <a:solidFill>
                          <a:schemeClr val="tx1"/>
                        </a:solidFill>
                        <a:effectLst/>
                        <a:latin typeface="Times New Roman" charset="0"/>
                        <a:ea typeface="宋体" charset="-122"/>
                      </a:endParaRPr>
                    </a:p>
                  </a:txBody>
                  <a:tcPr marL="68580" marR="68580" marT="0" marB="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6036096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0" y="41275"/>
            <a:ext cx="10515600" cy="809625"/>
          </a:xfrm>
        </p:spPr>
        <p:txBody>
          <a:bodyPr/>
          <a:lstStyle/>
          <a:p>
            <a:r>
              <a:rPr lang="zh-CN" altLang="en-US" sz="2800">
                <a:solidFill>
                  <a:srgbClr val="002060"/>
                </a:solidFill>
                <a:latin typeface="微软雅黑" charset="-122"/>
                <a:ea typeface="微软雅黑" charset="-122"/>
              </a:rPr>
              <a:t>真空系统</a:t>
            </a:r>
          </a:p>
        </p:txBody>
      </p:sp>
      <p:sp>
        <p:nvSpPr>
          <p:cNvPr id="60419" name="内容占位符 2"/>
          <p:cNvSpPr>
            <a:spLocks noGrp="1"/>
          </p:cNvSpPr>
          <p:nvPr>
            <p:ph idx="1"/>
          </p:nvPr>
        </p:nvSpPr>
        <p:spPr>
          <a:xfrm>
            <a:off x="784225" y="777875"/>
            <a:ext cx="10515600" cy="4887913"/>
          </a:xfrm>
        </p:spPr>
        <p:txBody>
          <a:bodyPr/>
          <a:lstStyle/>
          <a:p>
            <a:r>
              <a:rPr lang="zh-CN" altLang="en-US" sz="2400">
                <a:latin typeface="微软雅黑" charset="-122"/>
                <a:ea typeface="微软雅黑" charset="-122"/>
              </a:rPr>
              <a:t>储存环一个单元元件安排</a:t>
            </a:r>
          </a:p>
        </p:txBody>
      </p:sp>
      <p:pic>
        <p:nvPicPr>
          <p:cNvPr id="6042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 y="1323975"/>
            <a:ext cx="57245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25" y="2112963"/>
            <a:ext cx="57245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图片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4046538"/>
            <a:ext cx="5724525"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内容占位符 6"/>
          <p:cNvGraphicFramePr>
            <a:graphicFrameLocks noGrp="1"/>
          </p:cNvGraphicFramePr>
          <p:nvPr/>
        </p:nvGraphicFramePr>
        <p:xfrm>
          <a:off x="6959600" y="363538"/>
          <a:ext cx="4537075" cy="4146554"/>
        </p:xfrm>
        <a:graphic>
          <a:graphicData uri="http://schemas.openxmlformats.org/drawingml/2006/table">
            <a:tbl>
              <a:tblPr/>
              <a:tblGrid>
                <a:gridCol w="2919413"/>
                <a:gridCol w="1617662"/>
              </a:tblGrid>
              <a:tr h="271463">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束流能量</a:t>
                      </a:r>
                      <a:r>
                        <a:rPr kumimoji="0" lang="zh-CN" altLang="zh-CN" sz="1400" b="0" i="0" u="none" strike="noStrike" cap="none" normalizeH="0" baseline="0">
                          <a:ln>
                            <a:noFill/>
                          </a:ln>
                          <a:solidFill>
                            <a:srgbClr val="000000"/>
                          </a:solidFill>
                          <a:effectLst/>
                          <a:latin typeface="Times New Roman" charset="0"/>
                          <a:ea typeface="宋体" charset="-122"/>
                        </a:rPr>
                        <a:t>[GeV]</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6</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流强</a:t>
                      </a:r>
                      <a:r>
                        <a:rPr kumimoji="0" lang="zh-CN" altLang="zh-CN" sz="1400" b="0" i="0" u="none" strike="noStrike" cap="none" normalizeH="0" baseline="0">
                          <a:ln>
                            <a:noFill/>
                          </a:ln>
                          <a:solidFill>
                            <a:srgbClr val="000000"/>
                          </a:solidFill>
                          <a:effectLst/>
                          <a:latin typeface="Times New Roman" charset="0"/>
                          <a:ea typeface="宋体" charset="-122"/>
                        </a:rPr>
                        <a:t>[A]</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0.2</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43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环周长</a:t>
                      </a:r>
                      <a:r>
                        <a:rPr kumimoji="0" lang="zh-CN" altLang="zh-CN" sz="1400" b="0" i="0" u="none" strike="noStrike" cap="none" normalizeH="0" baseline="0">
                          <a:ln>
                            <a:noFill/>
                          </a:ln>
                          <a:solidFill>
                            <a:srgbClr val="000000"/>
                          </a:solidFill>
                          <a:effectLst/>
                          <a:latin typeface="Times New Roman" charset="0"/>
                          <a:ea typeface="宋体" charset="-122"/>
                        </a:rPr>
                        <a:t>[m]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1360.4</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二极铁弯转半径</a:t>
                      </a:r>
                      <a:r>
                        <a:rPr kumimoji="0" lang="zh-CN" altLang="zh-CN" sz="1400" b="0" i="0" u="none" strike="noStrike" cap="none" normalizeH="0" baseline="0">
                          <a:ln>
                            <a:noFill/>
                          </a:ln>
                          <a:solidFill>
                            <a:srgbClr val="000000"/>
                          </a:solidFill>
                          <a:effectLst/>
                          <a:latin typeface="Times New Roman" charset="0"/>
                          <a:ea typeface="宋体" charset="-122"/>
                        </a:rPr>
                        <a:t>[m]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53</a:t>
                      </a:r>
                      <a:r>
                        <a:rPr kumimoji="0" lang="en-US" altLang="zh-CN" sz="1400" b="0" i="0" u="none" strike="noStrike" cap="none" normalizeH="0" baseline="0">
                          <a:ln>
                            <a:noFill/>
                          </a:ln>
                          <a:solidFill>
                            <a:srgbClr val="FF0000"/>
                          </a:solidFill>
                          <a:effectLst/>
                          <a:latin typeface="Times New Roman" charset="0"/>
                          <a:ea typeface="宋体" charset="-122"/>
                        </a:rPr>
                        <a:t> – </a:t>
                      </a:r>
                      <a:r>
                        <a:rPr kumimoji="0" lang="zh-CN" altLang="zh-CN" sz="1400" b="0" i="0" u="none" strike="noStrike" cap="none" normalizeH="0" baseline="0">
                          <a:ln>
                            <a:noFill/>
                          </a:ln>
                          <a:solidFill>
                            <a:srgbClr val="FF0000"/>
                          </a:solidFill>
                          <a:effectLst/>
                          <a:latin typeface="Times New Roman" charset="0"/>
                          <a:ea typeface="宋体" charset="-122"/>
                        </a:rPr>
                        <a:t>182</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弯转铁场强</a:t>
                      </a:r>
                      <a:r>
                        <a:rPr kumimoji="0" lang="zh-CN" altLang="zh-CN" sz="1400" b="0" i="0" u="none" strike="noStrike" cap="none" normalizeH="0" baseline="0">
                          <a:ln>
                            <a:noFill/>
                          </a:ln>
                          <a:solidFill>
                            <a:srgbClr val="000000"/>
                          </a:solidFill>
                          <a:effectLst/>
                          <a:latin typeface="Times New Roman" charset="0"/>
                          <a:ea typeface="宋体" charset="-122"/>
                        </a:rPr>
                        <a:t>[T]</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0.3788/0.1099</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总同步辐射功率</a:t>
                      </a:r>
                      <a:r>
                        <a:rPr kumimoji="0" lang="zh-CN" altLang="zh-CN" sz="1400" b="0" i="0" u="none" strike="noStrike" cap="none" normalizeH="0" baseline="0">
                          <a:ln>
                            <a:noFill/>
                          </a:ln>
                          <a:solidFill>
                            <a:srgbClr val="000000"/>
                          </a:solidFill>
                          <a:effectLst/>
                          <a:latin typeface="Times New Roman" charset="0"/>
                          <a:ea typeface="宋体" charset="-122"/>
                        </a:rPr>
                        <a:t>[kW]</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432.8</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线性功率密度</a:t>
                      </a:r>
                      <a:r>
                        <a:rPr kumimoji="0" lang="zh-CN" altLang="zh-CN" sz="1400" b="0" i="0" u="none" strike="noStrike" cap="none" normalizeH="0" baseline="0">
                          <a:ln>
                            <a:noFill/>
                          </a:ln>
                          <a:solidFill>
                            <a:srgbClr val="000000"/>
                          </a:solidFill>
                          <a:effectLst/>
                          <a:latin typeface="Times New Roman" charset="0"/>
                          <a:ea typeface="宋体" charset="-122"/>
                        </a:rPr>
                        <a:t>[kW/m]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1.3</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设定光子解吸系数</a:t>
                      </a:r>
                      <a:r>
                        <a:rPr kumimoji="0" lang="zh-CN" altLang="zh-CN" sz="1400" b="0" i="0" u="none" strike="noStrike" cap="none" normalizeH="0" baseline="0">
                          <a:ln>
                            <a:noFill/>
                          </a:ln>
                          <a:solidFill>
                            <a:srgbClr val="000000"/>
                          </a:solidFill>
                          <a:effectLst/>
                          <a:latin typeface="Times New Roman" charset="0"/>
                          <a:ea typeface="宋体" charset="-122"/>
                        </a:rPr>
                        <a:t>[mol/photon]</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2</a:t>
                      </a:r>
                      <a:r>
                        <a:rPr kumimoji="0" lang="zh-CN" altLang="zh-CN" sz="1400" b="0" i="0" u="none" strike="noStrike" cap="none" normalizeH="0" baseline="0">
                          <a:ln>
                            <a:noFill/>
                          </a:ln>
                          <a:solidFill>
                            <a:srgbClr val="FF0000"/>
                          </a:solidFill>
                          <a:effectLst/>
                          <a:latin typeface="Times New Roman" charset="0"/>
                          <a:ea typeface="宋体" charset="-122"/>
                          <a:sym typeface="Symbol" charset="2"/>
                        </a:rPr>
                        <a:t></a:t>
                      </a:r>
                      <a:r>
                        <a:rPr kumimoji="0" lang="zh-CN" altLang="zh-CN" sz="1400" b="0" i="0" u="none" strike="noStrike" cap="none" normalizeH="0" baseline="0">
                          <a:ln>
                            <a:noFill/>
                          </a:ln>
                          <a:solidFill>
                            <a:srgbClr val="FF0000"/>
                          </a:solidFill>
                          <a:effectLst/>
                          <a:latin typeface="Times New Roman" charset="0"/>
                          <a:ea typeface="宋体" charset="-122"/>
                        </a:rPr>
                        <a:t>10</a:t>
                      </a:r>
                      <a:r>
                        <a:rPr kumimoji="0" lang="zh-CN" altLang="zh-CN" sz="1400" b="0" i="0" u="none" strike="noStrike" cap="none" normalizeH="0" baseline="30000">
                          <a:ln>
                            <a:noFill/>
                          </a:ln>
                          <a:solidFill>
                            <a:srgbClr val="FF0000"/>
                          </a:solidFill>
                          <a:effectLst/>
                          <a:latin typeface="Times New Roman" charset="0"/>
                          <a:ea typeface="宋体" charset="-122"/>
                        </a:rPr>
                        <a:t>-6</a:t>
                      </a:r>
                      <a:endParaRPr kumimoji="0" lang="zh-CN" altLang="zh-CN" sz="1400" b="0" i="0" u="none" strike="noStrike" cap="none" normalizeH="0" baseline="0">
                        <a:ln>
                          <a:noFill/>
                        </a:ln>
                        <a:solidFill>
                          <a:srgbClr val="FF0000"/>
                        </a:solidFill>
                        <a:effectLst/>
                        <a:latin typeface="Times New Roman" charset="0"/>
                        <a:ea typeface="宋体" charset="-122"/>
                      </a:endParaRP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68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总同步光气载</a:t>
                      </a:r>
                      <a:r>
                        <a:rPr kumimoji="0" lang="zh-CN" altLang="zh-CN" sz="1400" b="0" i="0" u="none" strike="noStrike" cap="none" normalizeH="0" baseline="0">
                          <a:ln>
                            <a:noFill/>
                          </a:ln>
                          <a:solidFill>
                            <a:srgbClr val="000000"/>
                          </a:solidFill>
                          <a:effectLst/>
                          <a:latin typeface="Times New Roman" charset="0"/>
                          <a:ea typeface="宋体" charset="-122"/>
                        </a:rPr>
                        <a:t>[Torr</a:t>
                      </a:r>
                      <a:r>
                        <a:rPr kumimoji="0" lang="zh-CN" altLang="zh-CN" sz="1400" b="0" i="0" u="none" strike="noStrike" cap="none" normalizeH="0" baseline="0">
                          <a:ln>
                            <a:noFill/>
                          </a:ln>
                          <a:solidFill>
                            <a:srgbClr val="000000"/>
                          </a:solidFill>
                          <a:effectLst/>
                          <a:latin typeface="宋体" charset="-122"/>
                          <a:ea typeface="宋体" charset="-122"/>
                          <a:sym typeface="Symbol" charset="2"/>
                        </a:rPr>
                        <a:t></a:t>
                      </a:r>
                      <a:r>
                        <a:rPr kumimoji="0" lang="zh-CN" altLang="zh-CN" sz="1400" b="0" i="0" u="none" strike="noStrike" cap="none" normalizeH="0" baseline="0">
                          <a:ln>
                            <a:noFill/>
                          </a:ln>
                          <a:solidFill>
                            <a:srgbClr val="000000"/>
                          </a:solidFill>
                          <a:effectLst/>
                          <a:latin typeface="Times New Roman" charset="0"/>
                          <a:ea typeface="宋体" charset="-122"/>
                        </a:rPr>
                        <a:t>L/s]</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5.81</a:t>
                      </a:r>
                      <a:r>
                        <a:rPr kumimoji="0" lang="zh-CN" altLang="zh-CN" sz="1400" b="0" i="0" u="none" strike="noStrike" cap="none" normalizeH="0" baseline="0">
                          <a:ln>
                            <a:noFill/>
                          </a:ln>
                          <a:solidFill>
                            <a:srgbClr val="FF0000"/>
                          </a:solidFill>
                          <a:effectLst/>
                          <a:latin typeface="Times New Roman" charset="0"/>
                          <a:ea typeface="宋体" charset="-122"/>
                          <a:sym typeface="Symbol" charset="2"/>
                        </a:rPr>
                        <a:t></a:t>
                      </a:r>
                      <a:r>
                        <a:rPr kumimoji="0" lang="zh-CN" altLang="zh-CN" sz="1400" b="0" i="0" u="none" strike="noStrike" cap="none" normalizeH="0" baseline="0">
                          <a:ln>
                            <a:noFill/>
                          </a:ln>
                          <a:solidFill>
                            <a:srgbClr val="FF0000"/>
                          </a:solidFill>
                          <a:effectLst/>
                          <a:latin typeface="Times New Roman" charset="0"/>
                          <a:ea typeface="宋体" charset="-122"/>
                        </a:rPr>
                        <a:t>10</a:t>
                      </a:r>
                      <a:r>
                        <a:rPr kumimoji="0" lang="zh-CN" altLang="zh-CN" sz="1400" b="0" i="0" u="none" strike="noStrike" cap="none" normalizeH="0" baseline="30000">
                          <a:ln>
                            <a:noFill/>
                          </a:ln>
                          <a:solidFill>
                            <a:srgbClr val="FF0000"/>
                          </a:solidFill>
                          <a:effectLst/>
                          <a:latin typeface="Times New Roman" charset="0"/>
                          <a:ea typeface="宋体" charset="-122"/>
                        </a:rPr>
                        <a:t>-5</a:t>
                      </a:r>
                      <a:endParaRPr kumimoji="0" lang="zh-CN" altLang="zh-CN" sz="1400" b="0" i="0" u="none" strike="noStrike" cap="none" normalizeH="0" baseline="0">
                        <a:ln>
                          <a:noFill/>
                        </a:ln>
                        <a:solidFill>
                          <a:srgbClr val="FF0000"/>
                        </a:solidFill>
                        <a:effectLst/>
                        <a:latin typeface="Times New Roman" charset="0"/>
                        <a:ea typeface="宋体" charset="-122"/>
                      </a:endParaRP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70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线性光子气载</a:t>
                      </a:r>
                      <a:r>
                        <a:rPr kumimoji="0" lang="zh-CN" altLang="zh-CN" sz="1400" b="0" i="0" u="none" strike="noStrike" cap="none" normalizeH="0" baseline="0">
                          <a:ln>
                            <a:noFill/>
                          </a:ln>
                          <a:solidFill>
                            <a:srgbClr val="000000"/>
                          </a:solidFill>
                          <a:effectLst/>
                          <a:latin typeface="Times New Roman" charset="0"/>
                          <a:ea typeface="宋体" charset="-122"/>
                        </a:rPr>
                        <a:t>[Torr</a:t>
                      </a:r>
                      <a:r>
                        <a:rPr kumimoji="0" lang="zh-CN" altLang="zh-CN" sz="1400" b="0" i="0" u="none" strike="noStrike" cap="none" normalizeH="0" baseline="0">
                          <a:ln>
                            <a:noFill/>
                          </a:ln>
                          <a:solidFill>
                            <a:srgbClr val="000000"/>
                          </a:solidFill>
                          <a:effectLst/>
                          <a:latin typeface="宋体" charset="-122"/>
                          <a:ea typeface="宋体" charset="-122"/>
                          <a:sym typeface="Symbol" charset="2"/>
                        </a:rPr>
                        <a:t></a:t>
                      </a:r>
                      <a:r>
                        <a:rPr kumimoji="0" lang="zh-CN" altLang="zh-CN" sz="1400" b="0" i="0" u="none" strike="noStrike" cap="none" normalizeH="0" baseline="0">
                          <a:ln>
                            <a:noFill/>
                          </a:ln>
                          <a:solidFill>
                            <a:srgbClr val="000000"/>
                          </a:solidFill>
                          <a:effectLst/>
                          <a:latin typeface="Times New Roman" charset="0"/>
                          <a:ea typeface="宋体" charset="-122"/>
                        </a:rPr>
                        <a:t>L/s</a:t>
                      </a:r>
                      <a:r>
                        <a:rPr kumimoji="0" lang="zh-CN" altLang="zh-CN" sz="1400" b="0" i="0" u="none" strike="noStrike" cap="none" normalizeH="0" baseline="0">
                          <a:ln>
                            <a:noFill/>
                          </a:ln>
                          <a:solidFill>
                            <a:srgbClr val="000000"/>
                          </a:solidFill>
                          <a:effectLst/>
                          <a:latin typeface="宋体" charset="-122"/>
                          <a:ea typeface="宋体" charset="-122"/>
                          <a:sym typeface="Symbol" charset="2"/>
                        </a:rPr>
                        <a:t></a:t>
                      </a:r>
                      <a:r>
                        <a:rPr kumimoji="0" lang="zh-CN" altLang="zh-CN" sz="1400" b="0" i="0" u="none" strike="noStrike" cap="none" normalizeH="0" baseline="0">
                          <a:ln>
                            <a:noFill/>
                          </a:ln>
                          <a:solidFill>
                            <a:srgbClr val="000000"/>
                          </a:solidFill>
                          <a:effectLst/>
                          <a:latin typeface="Times New Roman" charset="0"/>
                          <a:ea typeface="宋体" charset="-122"/>
                        </a:rPr>
                        <a:t>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1.5</a:t>
                      </a:r>
                      <a:r>
                        <a:rPr kumimoji="0" lang="zh-CN" altLang="zh-CN" sz="1400" b="0" i="0" u="none" strike="noStrike" cap="none" normalizeH="0" baseline="0">
                          <a:ln>
                            <a:noFill/>
                          </a:ln>
                          <a:solidFill>
                            <a:srgbClr val="FF0000"/>
                          </a:solidFill>
                          <a:effectLst/>
                          <a:latin typeface="Times New Roman" charset="0"/>
                          <a:ea typeface="宋体" charset="-122"/>
                          <a:sym typeface="Symbol" charset="2"/>
                        </a:rPr>
                        <a:t></a:t>
                      </a:r>
                      <a:r>
                        <a:rPr kumimoji="0" lang="zh-CN" altLang="zh-CN" sz="1400" b="0" i="0" u="none" strike="noStrike" cap="none" normalizeH="0" baseline="0">
                          <a:ln>
                            <a:noFill/>
                          </a:ln>
                          <a:solidFill>
                            <a:srgbClr val="FF0000"/>
                          </a:solidFill>
                          <a:effectLst/>
                          <a:latin typeface="Times New Roman" charset="0"/>
                          <a:ea typeface="宋体" charset="-122"/>
                        </a:rPr>
                        <a:t>10</a:t>
                      </a:r>
                      <a:r>
                        <a:rPr kumimoji="0" lang="zh-CN" altLang="zh-CN" sz="1400" b="0" i="0" u="none" strike="noStrike" cap="none" normalizeH="0" baseline="30000">
                          <a:ln>
                            <a:noFill/>
                          </a:ln>
                          <a:solidFill>
                            <a:srgbClr val="FF0000"/>
                          </a:solidFill>
                          <a:effectLst/>
                          <a:latin typeface="Times New Roman" charset="0"/>
                          <a:ea typeface="宋体" charset="-122"/>
                        </a:rPr>
                        <a:t>-7</a:t>
                      </a:r>
                      <a:endParaRPr kumimoji="0" lang="zh-CN" altLang="zh-CN" sz="1400" b="0" i="0" u="none" strike="noStrike" cap="none" normalizeH="0" baseline="0">
                        <a:ln>
                          <a:noFill/>
                        </a:ln>
                        <a:solidFill>
                          <a:srgbClr val="FF0000"/>
                        </a:solidFill>
                        <a:effectLst/>
                        <a:latin typeface="Times New Roman" charset="0"/>
                        <a:ea typeface="宋体" charset="-122"/>
                      </a:endParaRP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动态压强</a:t>
                      </a:r>
                      <a:r>
                        <a:rPr kumimoji="0" lang="zh-CN" altLang="zh-CN" sz="1400" b="0" i="0" u="none" strike="noStrike" cap="none" normalizeH="0" baseline="0">
                          <a:ln>
                            <a:noFill/>
                          </a:ln>
                          <a:solidFill>
                            <a:srgbClr val="000000"/>
                          </a:solidFill>
                          <a:effectLst/>
                          <a:latin typeface="Times New Roman" charset="0"/>
                          <a:ea typeface="宋体" charset="-122"/>
                        </a:rPr>
                        <a:t>[Torr]</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1</a:t>
                      </a:r>
                      <a:r>
                        <a:rPr kumimoji="0" lang="zh-CN" altLang="zh-CN" sz="1400" b="0" i="0" u="none" strike="noStrike" cap="none" normalizeH="0" baseline="0">
                          <a:ln>
                            <a:noFill/>
                          </a:ln>
                          <a:solidFill>
                            <a:srgbClr val="FF0000"/>
                          </a:solidFill>
                          <a:effectLst/>
                          <a:latin typeface="Times New Roman" charset="0"/>
                          <a:ea typeface="宋体" charset="-122"/>
                          <a:sym typeface="Symbol" charset="2"/>
                        </a:rPr>
                        <a:t></a:t>
                      </a:r>
                      <a:r>
                        <a:rPr kumimoji="0" lang="zh-CN" altLang="zh-CN" sz="1400" b="0" i="0" u="none" strike="noStrike" cap="none" normalizeH="0" baseline="0">
                          <a:ln>
                            <a:noFill/>
                          </a:ln>
                          <a:solidFill>
                            <a:srgbClr val="FF0000"/>
                          </a:solidFill>
                          <a:effectLst/>
                          <a:latin typeface="Times New Roman" charset="0"/>
                          <a:ea typeface="宋体" charset="-122"/>
                        </a:rPr>
                        <a:t>10</a:t>
                      </a:r>
                      <a:r>
                        <a:rPr kumimoji="0" lang="zh-CN" altLang="zh-CN" sz="1400" b="0" i="0" u="none" strike="noStrike" cap="none" normalizeH="0" baseline="30000">
                          <a:ln>
                            <a:noFill/>
                          </a:ln>
                          <a:solidFill>
                            <a:srgbClr val="FF0000"/>
                          </a:solidFill>
                          <a:effectLst/>
                          <a:latin typeface="Times New Roman" charset="0"/>
                          <a:ea typeface="宋体" charset="-122"/>
                        </a:rPr>
                        <a:t>-9</a:t>
                      </a:r>
                      <a:endParaRPr kumimoji="0" lang="zh-CN" altLang="zh-CN" sz="1400" b="0" i="0" u="none" strike="noStrike" cap="none" normalizeH="0" baseline="0">
                        <a:ln>
                          <a:noFill/>
                        </a:ln>
                        <a:solidFill>
                          <a:srgbClr val="FF0000"/>
                        </a:solidFill>
                        <a:effectLst/>
                        <a:latin typeface="Times New Roman" charset="0"/>
                        <a:ea typeface="宋体" charset="-122"/>
                      </a:endParaRP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真空盒孔径</a:t>
                      </a:r>
                      <a:r>
                        <a:rPr kumimoji="0" lang="zh-CN" altLang="zh-CN" sz="1400" b="0" i="0" u="none" strike="noStrike" cap="none" normalizeH="0" baseline="0">
                          <a:ln>
                            <a:noFill/>
                          </a:ln>
                          <a:solidFill>
                            <a:srgbClr val="000000"/>
                          </a:solidFill>
                          <a:effectLst/>
                          <a:latin typeface="Times New Roman" charset="0"/>
                          <a:ea typeface="宋体" charset="-122"/>
                        </a:rPr>
                        <a:t>[mm</a:t>
                      </a:r>
                      <a:r>
                        <a:rPr kumimoji="0" lang="zh-CN" altLang="zh-CN" sz="1400" b="0" i="0" u="none" strike="noStrike" cap="none" normalizeH="0" baseline="0">
                          <a:ln>
                            <a:noFill/>
                          </a:ln>
                          <a:solidFill>
                            <a:srgbClr val="000000"/>
                          </a:solidFill>
                          <a:effectLst/>
                          <a:latin typeface="宋体" charset="-122"/>
                          <a:ea typeface="宋体" charset="-122"/>
                          <a:sym typeface="Symbol" charset="2"/>
                        </a:rPr>
                        <a:t></a:t>
                      </a:r>
                      <a:r>
                        <a:rPr kumimoji="0" lang="zh-CN" altLang="zh-CN" sz="1400" b="0" i="0" u="none" strike="noStrike" cap="none" normalizeH="0" baseline="0">
                          <a:ln>
                            <a:noFill/>
                          </a:ln>
                          <a:solidFill>
                            <a:srgbClr val="000000"/>
                          </a:solidFill>
                          <a:effectLst/>
                          <a:latin typeface="Times New Roman" charset="0"/>
                          <a:ea typeface="宋体" charset="-122"/>
                        </a:rPr>
                        <a:t>mm][H</a:t>
                      </a:r>
                      <a:r>
                        <a:rPr kumimoji="0" lang="zh-CN" altLang="zh-CN" sz="1400" b="0" i="0" u="none" strike="noStrike" cap="none" normalizeH="0" baseline="0">
                          <a:ln>
                            <a:noFill/>
                          </a:ln>
                          <a:solidFill>
                            <a:srgbClr val="000000"/>
                          </a:solidFill>
                          <a:effectLst/>
                          <a:latin typeface="宋体" charset="-122"/>
                          <a:ea typeface="宋体" charset="-122"/>
                          <a:sym typeface="Symbol" charset="2"/>
                        </a:rPr>
                        <a:t></a:t>
                      </a:r>
                      <a:r>
                        <a:rPr kumimoji="0" lang="zh-CN" altLang="zh-CN" sz="1400" b="0" i="0" u="none" strike="noStrike" cap="none" normalizeH="0" baseline="0">
                          <a:ln>
                            <a:noFill/>
                          </a:ln>
                          <a:solidFill>
                            <a:srgbClr val="000000"/>
                          </a:solidFill>
                          <a:effectLst/>
                          <a:latin typeface="Times New Roman" charset="0"/>
                          <a:ea typeface="宋体" charset="-122"/>
                        </a:rPr>
                        <a:t>V]</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62845" marR="62845"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zh-CN" sz="1400" b="0" i="0" u="none" strike="noStrike" cap="none" normalizeH="0" baseline="0">
                          <a:ln>
                            <a:noFill/>
                          </a:ln>
                          <a:solidFill>
                            <a:srgbClr val="FF0000"/>
                          </a:solidFill>
                          <a:effectLst/>
                          <a:latin typeface="Times New Roman" charset="0"/>
                          <a:ea typeface="宋体" charset="-122"/>
                        </a:rPr>
                        <a:t>26</a:t>
                      </a:r>
                      <a:r>
                        <a:rPr kumimoji="0" lang="zh-CN" altLang="zh-CN" sz="1400" b="0" i="0" u="none" strike="noStrike" cap="none" normalizeH="0" baseline="0">
                          <a:ln>
                            <a:noFill/>
                          </a:ln>
                          <a:solidFill>
                            <a:srgbClr val="FF0000"/>
                          </a:solidFill>
                          <a:effectLst/>
                          <a:latin typeface="Times New Roman" charset="0"/>
                          <a:ea typeface="宋体" charset="-122"/>
                          <a:sym typeface="Symbol" charset="2"/>
                        </a:rPr>
                        <a:t></a:t>
                      </a:r>
                      <a:r>
                        <a:rPr kumimoji="0" lang="zh-CN" altLang="zh-CN" sz="1400" b="0" i="0" u="none" strike="noStrike" cap="none" normalizeH="0" baseline="0">
                          <a:ln>
                            <a:noFill/>
                          </a:ln>
                          <a:solidFill>
                            <a:srgbClr val="FF0000"/>
                          </a:solidFill>
                          <a:effectLst/>
                          <a:latin typeface="Times New Roman" charset="0"/>
                          <a:ea typeface="宋体" charset="-122"/>
                        </a:rPr>
                        <a:t>22</a:t>
                      </a:r>
                    </a:p>
                  </a:txBody>
                  <a:tcPr marL="62845" marR="62845"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0464" name="文本框 7"/>
          <p:cNvSpPr txBox="1">
            <a:spLocks noChangeArrowheads="1"/>
          </p:cNvSpPr>
          <p:nvPr/>
        </p:nvSpPr>
        <p:spPr bwMode="auto">
          <a:xfrm>
            <a:off x="6467475" y="4986338"/>
            <a:ext cx="5684838"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CN" altLang="en-US">
                <a:solidFill>
                  <a:srgbClr val="002060"/>
                </a:solidFill>
                <a:latin typeface="微软雅黑" charset="-122"/>
                <a:ea typeface="微软雅黑" charset="-122"/>
              </a:rPr>
              <a:t>主要部件有：真空盒，真空泵，真空规，闸板阀，屏蔽波纹管，光子吸收器等。</a:t>
            </a:r>
            <a:endParaRPr lang="en-US" altLang="zh-CN">
              <a:solidFill>
                <a:srgbClr val="002060"/>
              </a:solidFill>
              <a:latin typeface="微软雅黑" charset="-122"/>
              <a:ea typeface="微软雅黑" charset="-122"/>
            </a:endParaRPr>
          </a:p>
          <a:p>
            <a:r>
              <a:rPr lang="zh-CN" altLang="en-US">
                <a:solidFill>
                  <a:srgbClr val="002060"/>
                </a:solidFill>
                <a:latin typeface="微软雅黑" charset="-122"/>
                <a:ea typeface="微软雅黑" charset="-122"/>
              </a:rPr>
              <a:t>整个系统为</a:t>
            </a:r>
            <a:r>
              <a:rPr lang="en-US" altLang="zh-CN">
                <a:solidFill>
                  <a:srgbClr val="002060"/>
                </a:solidFill>
                <a:latin typeface="微软雅黑" charset="-122"/>
                <a:ea typeface="微软雅黑" charset="-122"/>
              </a:rPr>
              <a:t>Hybrid</a:t>
            </a:r>
            <a:r>
              <a:rPr lang="zh-CN" altLang="en-US">
                <a:solidFill>
                  <a:srgbClr val="002060"/>
                </a:solidFill>
                <a:latin typeface="微软雅黑" charset="-122"/>
                <a:ea typeface="微软雅黑" charset="-122"/>
              </a:rPr>
              <a:t>设计：即在</a:t>
            </a:r>
            <a:r>
              <a:rPr lang="en-US" altLang="zh-CN">
                <a:solidFill>
                  <a:srgbClr val="002060"/>
                </a:solidFill>
                <a:latin typeface="微软雅黑" charset="-122"/>
                <a:ea typeface="微软雅黑" charset="-122"/>
              </a:rPr>
              <a:t>FODO</a:t>
            </a:r>
            <a:r>
              <a:rPr lang="zh-CN" altLang="en-US">
                <a:solidFill>
                  <a:srgbClr val="002060"/>
                </a:solidFill>
                <a:latin typeface="微软雅黑" charset="-122"/>
                <a:ea typeface="微软雅黑" charset="-122"/>
              </a:rPr>
              <a:t>段，因同步辐射功率较高，采用铜真空盒材料，并进行</a:t>
            </a:r>
            <a:r>
              <a:rPr lang="en-US" altLang="zh-CN">
                <a:solidFill>
                  <a:srgbClr val="002060"/>
                </a:solidFill>
                <a:latin typeface="微软雅黑" charset="-122"/>
                <a:ea typeface="微软雅黑" charset="-122"/>
              </a:rPr>
              <a:t>NEG</a:t>
            </a:r>
            <a:r>
              <a:rPr lang="zh-CN" altLang="en-US">
                <a:solidFill>
                  <a:srgbClr val="002060"/>
                </a:solidFill>
                <a:latin typeface="微软雅黑" charset="-122"/>
                <a:ea typeface="微软雅黑" charset="-122"/>
              </a:rPr>
              <a:t>镀膜，实现分布式抽气；而其它部分的真空盒材料则采用不锈钢材料，为减小真空盒阻抗，其内壁需镀</a:t>
            </a:r>
            <a:r>
              <a:rPr lang="en-US" altLang="zh-CN">
                <a:solidFill>
                  <a:srgbClr val="002060"/>
                </a:solidFill>
                <a:latin typeface="微软雅黑" charset="-122"/>
                <a:ea typeface="微软雅黑" charset="-122"/>
              </a:rPr>
              <a:t>2–5µm</a:t>
            </a:r>
            <a:r>
              <a:rPr lang="zh-CN" altLang="en-US">
                <a:solidFill>
                  <a:srgbClr val="002060"/>
                </a:solidFill>
                <a:latin typeface="微软雅黑" charset="-122"/>
                <a:ea typeface="微软雅黑" charset="-122"/>
              </a:rPr>
              <a:t>铜膜。</a:t>
            </a:r>
            <a:endParaRPr lang="en-US" altLang="zh-CN">
              <a:solidFill>
                <a:srgbClr val="002060"/>
              </a:solidFill>
              <a:latin typeface="微软雅黑" charset="-122"/>
              <a:ea typeface="微软雅黑" charset="-122"/>
            </a:endParaRPr>
          </a:p>
        </p:txBody>
      </p:sp>
    </p:spTree>
    <p:extLst>
      <p:ext uri="{BB962C8B-B14F-4D97-AF65-F5344CB8AC3E}">
        <p14:creationId xmlns:p14="http://schemas.microsoft.com/office/powerpoint/2010/main" val="155412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a:xfrm>
            <a:off x="0" y="311150"/>
            <a:ext cx="10515600" cy="808038"/>
          </a:xfrm>
        </p:spPr>
        <p:txBody>
          <a:bodyPr/>
          <a:lstStyle/>
          <a:p>
            <a:r>
              <a:rPr lang="zh-CN" altLang="en-US">
                <a:solidFill>
                  <a:srgbClr val="002060"/>
                </a:solidFill>
                <a:latin typeface="微软雅黑" charset="-122"/>
                <a:ea typeface="微软雅黑" charset="-122"/>
              </a:rPr>
              <a:t>束测系统</a:t>
            </a:r>
          </a:p>
        </p:txBody>
      </p:sp>
      <p:sp>
        <p:nvSpPr>
          <p:cNvPr id="63491" name="内容占位符 2"/>
          <p:cNvSpPr>
            <a:spLocks noGrp="1"/>
          </p:cNvSpPr>
          <p:nvPr>
            <p:ph idx="1"/>
          </p:nvPr>
        </p:nvSpPr>
        <p:spPr>
          <a:xfrm>
            <a:off x="565150" y="1074738"/>
            <a:ext cx="5014913" cy="4886325"/>
          </a:xfrm>
        </p:spPr>
        <p:txBody>
          <a:bodyPr/>
          <a:lstStyle/>
          <a:p>
            <a:r>
              <a:rPr lang="zh-CN" altLang="en-US" sz="2400">
                <a:latin typeface="微软雅黑" charset="-122"/>
                <a:ea typeface="微软雅黑" charset="-122"/>
              </a:rPr>
              <a:t>束流位置测量</a:t>
            </a:r>
            <a:endParaRPr lang="en-US" altLang="zh-CN" sz="2400">
              <a:latin typeface="微软雅黑" charset="-122"/>
              <a:ea typeface="微软雅黑" charset="-122"/>
            </a:endParaRPr>
          </a:p>
          <a:p>
            <a:pPr lvl="1">
              <a:buFont typeface="微软雅黑" charset="-122"/>
              <a:buChar char="−"/>
            </a:pPr>
            <a:r>
              <a:rPr lang="zh-CN" altLang="en-US" sz="1800">
                <a:latin typeface="微软雅黑" charset="-122"/>
                <a:ea typeface="微软雅黑" charset="-122"/>
              </a:rPr>
              <a:t>采用</a:t>
            </a:r>
            <a:r>
              <a:rPr lang="en-US" altLang="zh-CN" sz="1800">
                <a:latin typeface="微软雅黑" charset="-122"/>
                <a:ea typeface="微软雅黑" charset="-122"/>
              </a:rPr>
              <a:t>button</a:t>
            </a:r>
            <a:r>
              <a:rPr lang="zh-CN" altLang="en-US" sz="1800">
                <a:latin typeface="微软雅黑" charset="-122"/>
                <a:ea typeface="微软雅黑" charset="-122"/>
              </a:rPr>
              <a:t>型</a:t>
            </a:r>
            <a:r>
              <a:rPr lang="en-US" altLang="zh-CN" sz="1800">
                <a:latin typeface="微软雅黑" charset="-122"/>
                <a:ea typeface="微软雅黑" charset="-122"/>
              </a:rPr>
              <a:t>BPM</a:t>
            </a:r>
            <a:r>
              <a:rPr lang="zh-CN" altLang="en-US" sz="1800">
                <a:latin typeface="微软雅黑" charset="-122"/>
                <a:ea typeface="微软雅黑" charset="-122"/>
              </a:rPr>
              <a:t>，</a:t>
            </a:r>
            <a:r>
              <a:rPr lang="en-US" altLang="zh-CN" sz="1800">
                <a:latin typeface="微软雅黑" charset="-122"/>
                <a:ea typeface="微软雅黑" charset="-122"/>
              </a:rPr>
              <a:t>button</a:t>
            </a:r>
            <a:r>
              <a:rPr lang="zh-CN" altLang="en-US" sz="1800">
                <a:latin typeface="微软雅黑" charset="-122"/>
                <a:ea typeface="微软雅黑" charset="-122"/>
              </a:rPr>
              <a:t>直径</a:t>
            </a:r>
            <a:r>
              <a:rPr lang="en-US" altLang="zh-CN" sz="1800">
                <a:latin typeface="微软雅黑" charset="-122"/>
                <a:ea typeface="微软雅黑" charset="-122"/>
              </a:rPr>
              <a:t>6mm</a:t>
            </a:r>
            <a:r>
              <a:rPr lang="zh-CN" altLang="en-US" sz="1800">
                <a:latin typeface="微软雅黑" charset="-122"/>
                <a:ea typeface="微软雅黑" charset="-122"/>
              </a:rPr>
              <a:t>，</a:t>
            </a:r>
            <a:r>
              <a:rPr lang="en-US" altLang="zh-CN" sz="1800">
                <a:latin typeface="微软雅黑" charset="-122"/>
                <a:ea typeface="微软雅黑" charset="-122"/>
              </a:rPr>
              <a:t>button</a:t>
            </a:r>
            <a:r>
              <a:rPr lang="zh-CN" altLang="en-US" sz="1800">
                <a:latin typeface="微软雅黑" charset="-122"/>
                <a:ea typeface="微软雅黑" charset="-122"/>
              </a:rPr>
              <a:t>与管壁间隙</a:t>
            </a:r>
            <a:r>
              <a:rPr lang="en-US" altLang="zh-CN" sz="1800">
                <a:latin typeface="微软雅黑" charset="-122"/>
                <a:ea typeface="微软雅黑" charset="-122"/>
              </a:rPr>
              <a:t>0.3mm</a:t>
            </a:r>
          </a:p>
          <a:p>
            <a:pPr lvl="1">
              <a:buFont typeface="微软雅黑" charset="-122"/>
              <a:buChar char="−"/>
            </a:pPr>
            <a:r>
              <a:rPr lang="zh-CN" altLang="en-US" sz="1800">
                <a:latin typeface="微软雅黑" charset="-122"/>
                <a:ea typeface="微软雅黑" charset="-122"/>
              </a:rPr>
              <a:t>插入件附近的</a:t>
            </a:r>
            <a:r>
              <a:rPr lang="en-US" altLang="zh-CN" sz="1800">
                <a:latin typeface="微软雅黑" charset="-122"/>
                <a:ea typeface="微软雅黑" charset="-122"/>
              </a:rPr>
              <a:t>BPM</a:t>
            </a:r>
            <a:r>
              <a:rPr lang="zh-CN" altLang="en-US" sz="1800">
                <a:latin typeface="微软雅黑" charset="-122"/>
                <a:ea typeface="微软雅黑" charset="-122"/>
              </a:rPr>
              <a:t>采用独立支架，材料为铟瓦合金，弧区</a:t>
            </a:r>
            <a:r>
              <a:rPr lang="en-US" altLang="zh-CN" sz="1800">
                <a:latin typeface="微软雅黑" charset="-122"/>
                <a:ea typeface="微软雅黑" charset="-122"/>
              </a:rPr>
              <a:t>BPM</a:t>
            </a:r>
            <a:r>
              <a:rPr lang="zh-CN" altLang="en-US" sz="1800">
                <a:latin typeface="微软雅黑" charset="-122"/>
                <a:ea typeface="微软雅黑" charset="-122"/>
              </a:rPr>
              <a:t>采用碳纤维板的支架，与磁铁共架</a:t>
            </a:r>
            <a:endParaRPr lang="en-US" altLang="zh-CN" sz="1800">
              <a:latin typeface="微软雅黑" charset="-122"/>
              <a:ea typeface="微软雅黑" charset="-122"/>
            </a:endParaRPr>
          </a:p>
          <a:p>
            <a:pPr lvl="1">
              <a:buFont typeface="微软雅黑" charset="-122"/>
              <a:buChar char="−"/>
            </a:pPr>
            <a:r>
              <a:rPr lang="zh-CN" altLang="en-US" sz="1800">
                <a:latin typeface="微软雅黑" charset="-122"/>
                <a:ea typeface="微软雅黑" charset="-122"/>
              </a:rPr>
              <a:t>采用基于</a:t>
            </a:r>
            <a:r>
              <a:rPr lang="en-US" altLang="zh-CN" sz="1800">
                <a:latin typeface="微软雅黑" charset="-122"/>
                <a:ea typeface="微软雅黑" charset="-122"/>
              </a:rPr>
              <a:t>MicroTcA</a:t>
            </a:r>
            <a:r>
              <a:rPr lang="zh-CN" altLang="en-US" sz="1800">
                <a:latin typeface="微软雅黑" charset="-122"/>
                <a:ea typeface="微软雅黑" charset="-122"/>
              </a:rPr>
              <a:t>架构的自研电子学，分为前端模拟板和数字板两部分组成。放置于温度变化</a:t>
            </a:r>
            <a:r>
              <a:rPr lang="en-US" altLang="zh-CN" sz="1800">
                <a:latin typeface="微软雅黑" charset="-122"/>
                <a:ea typeface="微软雅黑" charset="-122"/>
              </a:rPr>
              <a:t>±0.1℃</a:t>
            </a:r>
            <a:r>
              <a:rPr lang="zh-CN" altLang="en-US" sz="1800">
                <a:latin typeface="微软雅黑" charset="-122"/>
                <a:ea typeface="微软雅黑" charset="-122"/>
              </a:rPr>
              <a:t>的水冷机柜内</a:t>
            </a:r>
            <a:endParaRPr lang="en-US" altLang="zh-CN" sz="1800">
              <a:latin typeface="微软雅黑" charset="-122"/>
              <a:ea typeface="微软雅黑" charset="-122"/>
            </a:endParaRPr>
          </a:p>
          <a:p>
            <a:pPr lvl="1">
              <a:buFont typeface="微软雅黑" charset="-122"/>
              <a:buChar char="−"/>
            </a:pPr>
            <a:r>
              <a:rPr lang="zh-CN" altLang="en-US" sz="1800">
                <a:latin typeface="微软雅黑" charset="-122"/>
                <a:ea typeface="微软雅黑" charset="-122"/>
              </a:rPr>
              <a:t>采用高精度位移探头监测</a:t>
            </a:r>
            <a:r>
              <a:rPr lang="en-US" altLang="zh-CN" sz="1800">
                <a:latin typeface="微软雅黑" charset="-122"/>
                <a:ea typeface="微软雅黑" charset="-122"/>
              </a:rPr>
              <a:t>BPM</a:t>
            </a:r>
            <a:r>
              <a:rPr lang="zh-CN" altLang="en-US" sz="1800">
                <a:latin typeface="微软雅黑" charset="-122"/>
                <a:ea typeface="微软雅黑" charset="-122"/>
              </a:rPr>
              <a:t>及支架的长期机械稳定性，用以补偿</a:t>
            </a:r>
            <a:r>
              <a:rPr lang="en-US" altLang="zh-CN" sz="1800">
                <a:latin typeface="微软雅黑" charset="-122"/>
                <a:ea typeface="微软雅黑" charset="-122"/>
              </a:rPr>
              <a:t>BPM</a:t>
            </a:r>
            <a:r>
              <a:rPr lang="zh-CN" altLang="en-US" sz="1800">
                <a:latin typeface="微软雅黑" charset="-122"/>
                <a:ea typeface="微软雅黑" charset="-122"/>
              </a:rPr>
              <a:t>读数</a:t>
            </a:r>
          </a:p>
          <a:p>
            <a:pPr lvl="1">
              <a:buFont typeface="微软雅黑" charset="-122"/>
              <a:buChar char="−"/>
            </a:pPr>
            <a:endParaRPr lang="zh-CN" altLang="en-US">
              <a:latin typeface="微软雅黑" charset="-122"/>
              <a:ea typeface="微软雅黑" charset="-122"/>
            </a:endParaRPr>
          </a:p>
        </p:txBody>
      </p:sp>
      <p:graphicFrame>
        <p:nvGraphicFramePr>
          <p:cNvPr id="4" name="表格 3"/>
          <p:cNvGraphicFramePr>
            <a:graphicFrameLocks noGrp="1"/>
          </p:cNvGraphicFramePr>
          <p:nvPr/>
        </p:nvGraphicFramePr>
        <p:xfrm>
          <a:off x="5621338" y="82550"/>
          <a:ext cx="6413500" cy="4027805"/>
        </p:xfrm>
        <a:graphic>
          <a:graphicData uri="http://schemas.openxmlformats.org/drawingml/2006/table">
            <a:tbl>
              <a:tblPr/>
              <a:tblGrid>
                <a:gridCol w="1789112"/>
                <a:gridCol w="2049463"/>
                <a:gridCol w="2574925"/>
              </a:tblGrid>
              <a:tr h="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束流参数</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测量方法</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主要指标</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68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束团流强</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charset="0"/>
                          <a:ea typeface="宋体" charset="-122"/>
                        </a:rPr>
                        <a:t>BCM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精度</a:t>
                      </a:r>
                      <a:r>
                        <a:rPr kumimoji="0" lang="en-US" altLang="zh-CN" sz="1400" b="0" i="0" u="none" strike="noStrike" cap="none" normalizeH="0" baseline="0">
                          <a:ln>
                            <a:noFill/>
                          </a:ln>
                          <a:solidFill>
                            <a:srgbClr val="000000"/>
                          </a:solidFill>
                          <a:effectLst/>
                          <a:latin typeface="Times New Roman" charset="0"/>
                          <a:ea typeface="宋体" charset="-122"/>
                        </a:rPr>
                        <a:t>1/256</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052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平均流强</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参数电流变压器</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charset="0"/>
                          <a:ea typeface="宋体" charset="-122"/>
                        </a:rPr>
                        <a:t>0.1mA~300mA</a:t>
                      </a:r>
                      <a:r>
                        <a:rPr kumimoji="0" lang="zh-CN" altLang="x-none" sz="1400" b="0" i="0" u="none" strike="noStrike" cap="none" normalizeH="0" baseline="0">
                          <a:ln>
                            <a:noFill/>
                          </a:ln>
                          <a:solidFill>
                            <a:srgbClr val="000000"/>
                          </a:solidFill>
                          <a:effectLst/>
                          <a:latin typeface="Times New Roman" charset="0"/>
                          <a:ea typeface="宋体" charset="-122"/>
                        </a:rPr>
                        <a:t>；线性度</a:t>
                      </a:r>
                      <a:r>
                        <a:rPr kumimoji="0" lang="en-US" altLang="zh-CN" sz="1400" b="0" i="0" u="none" strike="noStrike" cap="none" normalizeH="0" baseline="0">
                          <a:ln>
                            <a:noFill/>
                          </a:ln>
                          <a:solidFill>
                            <a:srgbClr val="000000"/>
                          </a:solidFill>
                          <a:effectLst/>
                          <a:latin typeface="Times New Roman" charset="0"/>
                          <a:ea typeface="宋体" charset="-122"/>
                        </a:rPr>
                        <a:t>0.1%</a:t>
                      </a:r>
                      <a:r>
                        <a:rPr kumimoji="0" lang="zh-CN" altLang="x-none" sz="1400" b="0" i="0" u="none" strike="noStrike" cap="none" normalizeH="0" baseline="0">
                          <a:ln>
                            <a:noFill/>
                          </a:ln>
                          <a:solidFill>
                            <a:srgbClr val="000000"/>
                          </a:solidFill>
                          <a:effectLst/>
                          <a:latin typeface="Times New Roman" charset="0"/>
                          <a:ea typeface="宋体" charset="-122"/>
                        </a:rPr>
                        <a:t>；零漂</a:t>
                      </a:r>
                      <a:r>
                        <a:rPr kumimoji="0" lang="en-US" altLang="zh-CN" sz="1400" b="0" i="0" u="none" strike="noStrike" cap="none" normalizeH="0" baseline="0">
                          <a:ln>
                            <a:noFill/>
                          </a:ln>
                          <a:solidFill>
                            <a:srgbClr val="000000"/>
                          </a:solidFill>
                          <a:effectLst/>
                          <a:latin typeface="Times New Roman" charset="0"/>
                          <a:ea typeface="宋体" charset="-122"/>
                        </a:rPr>
                        <a:t>&lt; 0.1mA</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658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束流位置</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四钮扣型</a:t>
                      </a:r>
                      <a:r>
                        <a:rPr kumimoji="0" lang="en-US" altLang="zh-CN" sz="1400" b="0" i="0" u="none" strike="noStrike" cap="none" normalizeH="0" baseline="0">
                          <a:ln>
                            <a:noFill/>
                          </a:ln>
                          <a:solidFill>
                            <a:srgbClr val="000000"/>
                          </a:solidFill>
                          <a:effectLst/>
                          <a:latin typeface="Times New Roman" charset="0"/>
                          <a:ea typeface="宋体" charset="-122"/>
                        </a:rPr>
                        <a:t>BPM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逐圈分辨率（</a:t>
                      </a:r>
                      <a:r>
                        <a:rPr kumimoji="0" lang="en-US" altLang="zh-CN" sz="1400" b="0" i="0" u="none" strike="noStrike" cap="none" normalizeH="0" baseline="0">
                          <a:ln>
                            <a:noFill/>
                          </a:ln>
                          <a:solidFill>
                            <a:srgbClr val="000000"/>
                          </a:solidFill>
                          <a:effectLst/>
                          <a:latin typeface="Times New Roman" charset="0"/>
                          <a:ea typeface="宋体" charset="-122"/>
                        </a:rPr>
                        <a:t>230kHz</a:t>
                      </a:r>
                      <a:r>
                        <a:rPr kumimoji="0" lang="zh-CN" altLang="x-none" sz="1400" b="0" i="0" u="none" strike="noStrike" cap="none" normalizeH="0" baseline="0">
                          <a:ln>
                            <a:noFill/>
                          </a:ln>
                          <a:solidFill>
                            <a:srgbClr val="000000"/>
                          </a:solidFill>
                          <a:effectLst/>
                          <a:latin typeface="Times New Roman" charset="0"/>
                          <a:ea typeface="宋体" charset="-122"/>
                        </a:rPr>
                        <a:t>）</a:t>
                      </a:r>
                      <a:r>
                        <a:rPr kumimoji="0" lang="en-US" altLang="zh-CN" sz="1400" b="0" i="0" u="none" strike="noStrike" cap="none" normalizeH="0" baseline="0">
                          <a:ln>
                            <a:noFill/>
                          </a:ln>
                          <a:solidFill>
                            <a:srgbClr val="000000"/>
                          </a:solidFill>
                          <a:effectLst/>
                          <a:latin typeface="Times New Roman" charset="0"/>
                          <a:ea typeface="宋体" charset="-122"/>
                        </a:rPr>
                        <a:t>1.0μm</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快轨分辨率（</a:t>
                      </a:r>
                      <a:r>
                        <a:rPr kumimoji="0" lang="en-US" altLang="zh-CN" sz="1400" b="0" i="0" u="none" strike="noStrike" cap="none" normalizeH="0" baseline="0">
                          <a:ln>
                            <a:noFill/>
                          </a:ln>
                          <a:solidFill>
                            <a:srgbClr val="000000"/>
                          </a:solidFill>
                          <a:effectLst/>
                          <a:latin typeface="Times New Roman" charset="0"/>
                          <a:ea typeface="宋体" charset="-122"/>
                        </a:rPr>
                        <a:t>23kHz</a:t>
                      </a:r>
                      <a:r>
                        <a:rPr kumimoji="0" lang="zh-CN" altLang="x-none" sz="1400" b="0" i="0" u="none" strike="noStrike" cap="none" normalizeH="0" baseline="0">
                          <a:ln>
                            <a:noFill/>
                          </a:ln>
                          <a:solidFill>
                            <a:srgbClr val="000000"/>
                          </a:solidFill>
                          <a:effectLst/>
                          <a:latin typeface="Times New Roman" charset="0"/>
                          <a:ea typeface="宋体" charset="-122"/>
                        </a:rPr>
                        <a:t>）</a:t>
                      </a:r>
                      <a:r>
                        <a:rPr kumimoji="0" lang="en-US" altLang="x-none" sz="1400" b="0" i="0" u="none" strike="noStrike" cap="none" normalizeH="0" baseline="0">
                          <a:ln>
                            <a:noFill/>
                          </a:ln>
                          <a:solidFill>
                            <a:srgbClr val="000000"/>
                          </a:solidFill>
                          <a:effectLst/>
                          <a:latin typeface="Times New Roman" charset="0"/>
                          <a:ea typeface="宋体" charset="-122"/>
                        </a:rPr>
                        <a:t>	</a:t>
                      </a:r>
                      <a:r>
                        <a:rPr kumimoji="0" lang="en-US" altLang="zh-CN" sz="1400" b="0" i="0" u="none" strike="noStrike" cap="none" normalizeH="0" baseline="0">
                          <a:ln>
                            <a:noFill/>
                          </a:ln>
                          <a:solidFill>
                            <a:srgbClr val="000000"/>
                          </a:solidFill>
                          <a:effectLst/>
                          <a:latin typeface="Times New Roman" charset="0"/>
                          <a:ea typeface="宋体" charset="-122"/>
                        </a:rPr>
                        <a:t>0.3μm</a:t>
                      </a:r>
                      <a:endParaRPr kumimoji="0" lang="zh-CN" altLang="zh-CN" sz="1400" b="0" i="0" u="none" strike="noStrike" cap="none" normalizeH="0" baseline="0">
                        <a:ln>
                          <a:noFill/>
                        </a:ln>
                        <a:solidFill>
                          <a:schemeClr val="tx1"/>
                        </a:solidFill>
                        <a:effectLst/>
                        <a:latin typeface="Times New Roman" charset="0"/>
                        <a:ea typeface="宋体"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闭轨分辨率（</a:t>
                      </a:r>
                      <a:r>
                        <a:rPr kumimoji="0" lang="en-US" altLang="zh-CN" sz="1400" b="0" i="0" u="none" strike="noStrike" cap="none" normalizeH="0" baseline="0">
                          <a:ln>
                            <a:noFill/>
                          </a:ln>
                          <a:solidFill>
                            <a:srgbClr val="000000"/>
                          </a:solidFill>
                          <a:effectLst/>
                          <a:latin typeface="Times New Roman" charset="0"/>
                          <a:ea typeface="宋体" charset="-122"/>
                        </a:rPr>
                        <a:t>10Hz</a:t>
                      </a:r>
                      <a:r>
                        <a:rPr kumimoji="0" lang="zh-CN" altLang="x-none" sz="1400" b="0" i="0" u="none" strike="noStrike" cap="none" normalizeH="0" baseline="0">
                          <a:ln>
                            <a:noFill/>
                          </a:ln>
                          <a:solidFill>
                            <a:srgbClr val="000000"/>
                          </a:solidFill>
                          <a:effectLst/>
                          <a:latin typeface="Times New Roman" charset="0"/>
                          <a:ea typeface="宋体" charset="-122"/>
                        </a:rPr>
                        <a:t>）</a:t>
                      </a:r>
                      <a:r>
                        <a:rPr kumimoji="0" lang="en-US" altLang="x-none" sz="1400" b="0" i="0" u="none" strike="noStrike" cap="none" normalizeH="0" baseline="0">
                          <a:ln>
                            <a:noFill/>
                          </a:ln>
                          <a:solidFill>
                            <a:srgbClr val="000000"/>
                          </a:solidFill>
                          <a:effectLst/>
                          <a:latin typeface="Times New Roman" charset="0"/>
                          <a:ea typeface="宋体" charset="-122"/>
                        </a:rPr>
                        <a:t>	</a:t>
                      </a:r>
                      <a:r>
                        <a:rPr kumimoji="0" lang="en-US" altLang="zh-CN" sz="1400" b="0" i="0" u="none" strike="noStrike" cap="none" normalizeH="0" baseline="0">
                          <a:ln>
                            <a:noFill/>
                          </a:ln>
                          <a:solidFill>
                            <a:srgbClr val="000000"/>
                          </a:solidFill>
                          <a:effectLst/>
                          <a:latin typeface="Times New Roman" charset="0"/>
                          <a:ea typeface="宋体" charset="-122"/>
                        </a:rPr>
                        <a:t>0.1μm </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68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束团长度</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同步光条纹相机</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分辨率</a:t>
                      </a:r>
                      <a:r>
                        <a:rPr kumimoji="0" lang="en-US" altLang="zh-CN" sz="1400" b="0" i="0" u="none" strike="noStrike" cap="none" normalizeH="0" baseline="0">
                          <a:ln>
                            <a:noFill/>
                          </a:ln>
                          <a:solidFill>
                            <a:srgbClr val="000000"/>
                          </a:solidFill>
                          <a:effectLst/>
                          <a:latin typeface="Times New Roman" charset="0"/>
                          <a:ea typeface="宋体" charset="-122"/>
                        </a:rPr>
                        <a:t>2 ps</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束流截面</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干涉法和</a:t>
                      </a:r>
                      <a:r>
                        <a:rPr kumimoji="0" lang="en-US" altLang="zh-CN" sz="1400" b="0" i="0" u="none" strike="noStrike" cap="none" normalizeH="0" baseline="0">
                          <a:ln>
                            <a:noFill/>
                          </a:ln>
                          <a:solidFill>
                            <a:srgbClr val="000000"/>
                          </a:solidFill>
                          <a:effectLst/>
                          <a:latin typeface="Times New Roman" charset="0"/>
                          <a:ea typeface="宋体" charset="-122"/>
                        </a:rPr>
                        <a:t>KB </a:t>
                      </a:r>
                      <a:r>
                        <a:rPr kumimoji="0" lang="zh-CN" altLang="x-none" sz="1400" b="0" i="0" u="none" strike="noStrike" cap="none" normalizeH="0" baseline="0">
                          <a:ln>
                            <a:noFill/>
                          </a:ln>
                          <a:solidFill>
                            <a:srgbClr val="000000"/>
                          </a:solidFill>
                          <a:effectLst/>
                          <a:latin typeface="Times New Roman" charset="0"/>
                          <a:ea typeface="宋体" charset="-122"/>
                        </a:rPr>
                        <a:t>成像</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分辨率</a:t>
                      </a:r>
                      <a:r>
                        <a:rPr kumimoji="0" lang="en-US" altLang="zh-CN" sz="1400" b="0" i="0" u="none" strike="noStrike" cap="none" normalizeH="0" baseline="0">
                          <a:ln>
                            <a:noFill/>
                          </a:ln>
                          <a:solidFill>
                            <a:srgbClr val="000000"/>
                          </a:solidFill>
                          <a:effectLst/>
                          <a:latin typeface="Times New Roman" charset="0"/>
                          <a:ea typeface="宋体" charset="-122"/>
                        </a:rPr>
                        <a:t>0.2µm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纯度测量和提高系统</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时间相关单光子计数法</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分辨率</a:t>
                      </a:r>
                      <a:r>
                        <a:rPr kumimoji="0" lang="en-US" altLang="zh-CN" sz="1400" b="0" i="0" u="none" strike="noStrike" cap="none" normalizeH="0" baseline="0">
                          <a:ln>
                            <a:noFill/>
                          </a:ln>
                          <a:solidFill>
                            <a:srgbClr val="000000"/>
                          </a:solidFill>
                          <a:effectLst/>
                          <a:latin typeface="Times New Roman" charset="0"/>
                          <a:ea typeface="宋体" charset="-122"/>
                        </a:rPr>
                        <a:t>10</a:t>
                      </a:r>
                      <a:r>
                        <a:rPr kumimoji="0" lang="en-US" altLang="zh-CN" sz="1400" b="0" i="0" u="none" strike="noStrike" cap="none" normalizeH="0" baseline="30000">
                          <a:ln>
                            <a:noFill/>
                          </a:ln>
                          <a:solidFill>
                            <a:srgbClr val="000000"/>
                          </a:solidFill>
                          <a:effectLst/>
                          <a:latin typeface="Times New Roman" charset="0"/>
                          <a:ea typeface="宋体" charset="-122"/>
                        </a:rPr>
                        <a:t>-6</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688">
                <a:tc row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en-US" sz="1400" b="0" i="0" u="none" strike="noStrike" cap="none" normalizeH="0" baseline="0">
                          <a:ln>
                            <a:noFill/>
                          </a:ln>
                          <a:solidFill>
                            <a:schemeClr val="tx1"/>
                          </a:solidFill>
                          <a:effectLst/>
                          <a:latin typeface="Times New Roman" charset="0"/>
                          <a:ea typeface="宋体" charset="-122"/>
                        </a:rPr>
                        <a:t>工作点测量</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扫频法</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分辨率</a:t>
                      </a:r>
                      <a:r>
                        <a:rPr kumimoji="0" lang="en-US" altLang="zh-CN" sz="1400" b="0" i="0" u="none" strike="noStrike" cap="none" normalizeH="0" baseline="0">
                          <a:ln>
                            <a:noFill/>
                          </a:ln>
                          <a:solidFill>
                            <a:srgbClr val="000000"/>
                          </a:solidFill>
                          <a:effectLst/>
                          <a:latin typeface="Times New Roman" charset="0"/>
                          <a:ea typeface="宋体" charset="-122"/>
                        </a:rPr>
                        <a:t>0.0001</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688">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charset="0"/>
                          <a:ea typeface="宋体" charset="-122"/>
                        </a:rPr>
                        <a:t>FFT</a:t>
                      </a:r>
                      <a:r>
                        <a:rPr kumimoji="0" lang="zh-CN" altLang="x-none" sz="1400" b="0" i="0" u="none" strike="noStrike" cap="none" normalizeH="0" baseline="0">
                          <a:ln>
                            <a:noFill/>
                          </a:ln>
                          <a:solidFill>
                            <a:srgbClr val="000000"/>
                          </a:solidFill>
                          <a:effectLst/>
                          <a:latin typeface="Times New Roman" charset="0"/>
                          <a:ea typeface="宋体" charset="-122"/>
                        </a:rPr>
                        <a:t>法辅助</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分辨率</a:t>
                      </a:r>
                      <a:r>
                        <a:rPr kumimoji="0" lang="en-US" altLang="zh-CN" sz="1400" b="0" i="0" u="none" strike="noStrike" cap="none" normalizeH="0" baseline="0">
                          <a:ln>
                            <a:noFill/>
                          </a:ln>
                          <a:solidFill>
                            <a:srgbClr val="000000"/>
                          </a:solidFill>
                          <a:effectLst/>
                          <a:latin typeface="Times New Roman" charset="0"/>
                          <a:ea typeface="宋体" charset="-122"/>
                        </a:rPr>
                        <a:t>0.0001</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668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束损测量</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en-US" altLang="zh-CN" sz="1400" b="0" i="0" u="none" strike="noStrike" cap="none" normalizeH="0" baseline="0">
                          <a:ln>
                            <a:noFill/>
                          </a:ln>
                          <a:solidFill>
                            <a:srgbClr val="000000"/>
                          </a:solidFill>
                          <a:effectLst/>
                          <a:latin typeface="Times New Roman" charset="0"/>
                          <a:ea typeface="宋体" charset="-122"/>
                        </a:rPr>
                        <a:t>Pin</a:t>
                      </a:r>
                      <a:r>
                        <a:rPr kumimoji="0" lang="zh-CN" altLang="x-none" sz="1400" b="0" i="0" u="none" strike="noStrike" cap="none" normalizeH="0" baseline="0">
                          <a:ln>
                            <a:noFill/>
                          </a:ln>
                          <a:solidFill>
                            <a:srgbClr val="000000"/>
                          </a:solidFill>
                          <a:effectLst/>
                          <a:latin typeface="Times New Roman" charset="0"/>
                          <a:ea typeface="宋体" charset="-122"/>
                        </a:rPr>
                        <a:t>二极管型束损探头</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计数率</a:t>
                      </a:r>
                      <a:r>
                        <a:rPr kumimoji="0" lang="en-US" altLang="zh-CN" sz="1400" b="0" i="0" u="none" strike="noStrike" cap="none" normalizeH="0" baseline="0">
                          <a:ln>
                            <a:noFill/>
                          </a:ln>
                          <a:solidFill>
                            <a:srgbClr val="000000"/>
                          </a:solidFill>
                          <a:effectLst/>
                          <a:latin typeface="Times New Roman" charset="0"/>
                          <a:ea typeface="宋体" charset="-122"/>
                        </a:rPr>
                        <a:t>10 MHz</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不稳定阻尼</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反馈系统</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阻尼时间</a:t>
                      </a:r>
                      <a:r>
                        <a:rPr kumimoji="0" lang="en-US" altLang="zh-CN" sz="1400" b="0" i="0" u="none" strike="noStrike" cap="none" normalizeH="0" baseline="0">
                          <a:ln>
                            <a:noFill/>
                          </a:ln>
                          <a:solidFill>
                            <a:srgbClr val="000000"/>
                          </a:solidFill>
                          <a:effectLst/>
                          <a:latin typeface="Times New Roman" charset="0"/>
                          <a:ea typeface="宋体" charset="-122"/>
                        </a:rPr>
                        <a:t>&lt;=50%</a:t>
                      </a:r>
                      <a:r>
                        <a:rPr kumimoji="0" lang="zh-CN" altLang="x-none" sz="1400" b="0" i="0" u="none" strike="noStrike" cap="none" normalizeH="0" baseline="0">
                          <a:ln>
                            <a:noFill/>
                          </a:ln>
                          <a:solidFill>
                            <a:srgbClr val="000000"/>
                          </a:solidFill>
                          <a:effectLst/>
                          <a:latin typeface="Times New Roman" charset="0"/>
                          <a:ea typeface="宋体" charset="-122"/>
                        </a:rPr>
                        <a:t>不稳定增长时间</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位移测量系统</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高精度位移传感器</a:t>
                      </a:r>
                      <a:endParaRPr kumimoji="0" lang="zh-CN" altLang="x-none"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ts val="2000"/>
                        </a:lnSpc>
                        <a:spcBef>
                          <a:spcPts val="300"/>
                        </a:spcBef>
                        <a:spcAft>
                          <a:spcPct val="0"/>
                        </a:spcAft>
                        <a:buClrTx/>
                        <a:buSzTx/>
                        <a:buFontTx/>
                        <a:buNone/>
                        <a:tabLst/>
                      </a:pPr>
                      <a:r>
                        <a:rPr kumimoji="0" lang="zh-CN" altLang="x-none" sz="1400" b="0" i="0" u="none" strike="noStrike" cap="none" normalizeH="0" baseline="0">
                          <a:ln>
                            <a:noFill/>
                          </a:ln>
                          <a:solidFill>
                            <a:srgbClr val="000000"/>
                          </a:solidFill>
                          <a:effectLst/>
                          <a:latin typeface="Times New Roman" charset="0"/>
                          <a:ea typeface="宋体" charset="-122"/>
                        </a:rPr>
                        <a:t>线性度</a:t>
                      </a:r>
                      <a:r>
                        <a:rPr kumimoji="0" lang="zh-CN" altLang="en-US" sz="1400" b="0" i="0" u="none" strike="noStrike" cap="none" normalizeH="0" baseline="0">
                          <a:ln>
                            <a:noFill/>
                          </a:ln>
                          <a:solidFill>
                            <a:srgbClr val="000000"/>
                          </a:solidFill>
                          <a:effectLst/>
                          <a:latin typeface="Times New Roman" charset="0"/>
                          <a:ea typeface="宋体" charset="-122"/>
                        </a:rPr>
                        <a:t>：</a:t>
                      </a:r>
                      <a:r>
                        <a:rPr kumimoji="0" lang="en-US" altLang="zh-CN" sz="1400" b="0" i="0" u="none" strike="noStrike" cap="none" normalizeH="0" baseline="0">
                          <a:ln>
                            <a:noFill/>
                          </a:ln>
                          <a:solidFill>
                            <a:srgbClr val="000000"/>
                          </a:solidFill>
                          <a:effectLst/>
                          <a:latin typeface="Times New Roman" charset="0"/>
                          <a:ea typeface="宋体" charset="-122"/>
                        </a:rPr>
                        <a:t>0.05%F.S.</a:t>
                      </a:r>
                      <a:r>
                        <a:rPr kumimoji="0" lang="zh-CN" altLang="en-US" sz="1400" b="0" i="0" u="none" strike="noStrike" cap="none" normalizeH="0" baseline="0">
                          <a:ln>
                            <a:noFill/>
                          </a:ln>
                          <a:solidFill>
                            <a:srgbClr val="000000"/>
                          </a:solidFill>
                          <a:effectLst/>
                          <a:latin typeface="Times New Roman" charset="0"/>
                          <a:ea typeface="宋体" charset="-122"/>
                        </a:rPr>
                        <a:t>，</a:t>
                      </a:r>
                      <a:r>
                        <a:rPr kumimoji="0" lang="zh-CN" altLang="x-none" sz="1400" b="0" i="0" u="none" strike="noStrike" cap="none" normalizeH="0" baseline="0">
                          <a:ln>
                            <a:noFill/>
                          </a:ln>
                          <a:solidFill>
                            <a:srgbClr val="000000"/>
                          </a:solidFill>
                          <a:effectLst/>
                          <a:latin typeface="Times New Roman" charset="0"/>
                          <a:ea typeface="宋体" charset="-122"/>
                        </a:rPr>
                        <a:t>分辨率</a:t>
                      </a:r>
                      <a:r>
                        <a:rPr kumimoji="0" lang="zh-CN" altLang="en-US" sz="1400" b="0" i="0" u="none" strike="noStrike" cap="none" normalizeH="0" baseline="0">
                          <a:ln>
                            <a:noFill/>
                          </a:ln>
                          <a:solidFill>
                            <a:srgbClr val="000000"/>
                          </a:solidFill>
                          <a:effectLst/>
                          <a:latin typeface="Times New Roman" charset="0"/>
                          <a:ea typeface="宋体" charset="-122"/>
                        </a:rPr>
                        <a:t>：</a:t>
                      </a:r>
                      <a:r>
                        <a:rPr kumimoji="0" lang="en-US" altLang="zh-CN" sz="1400" b="0" i="0" u="none" strike="noStrike" cap="none" normalizeH="0" baseline="0">
                          <a:ln>
                            <a:noFill/>
                          </a:ln>
                          <a:solidFill>
                            <a:srgbClr val="000000"/>
                          </a:solidFill>
                          <a:effectLst/>
                          <a:latin typeface="Times New Roman" charset="0"/>
                          <a:ea typeface="宋体" charset="-122"/>
                        </a:rPr>
                        <a:t>2nm</a:t>
                      </a:r>
                      <a:r>
                        <a:rPr kumimoji="0" lang="zh-CN" altLang="en-US" sz="1400" b="0" i="0" u="none" strike="noStrike" cap="none" normalizeH="0" baseline="0">
                          <a:ln>
                            <a:noFill/>
                          </a:ln>
                          <a:solidFill>
                            <a:srgbClr val="000000"/>
                          </a:solidFill>
                          <a:effectLst/>
                          <a:latin typeface="Times New Roman" charset="0"/>
                          <a:ea typeface="宋体" charset="-122"/>
                        </a:rPr>
                        <a:t>，</a:t>
                      </a:r>
                      <a:r>
                        <a:rPr kumimoji="0" lang="zh-CN" altLang="x-none" sz="1400" b="0" i="0" u="none" strike="noStrike" cap="none" normalizeH="0" baseline="0">
                          <a:ln>
                            <a:noFill/>
                          </a:ln>
                          <a:solidFill>
                            <a:srgbClr val="000000"/>
                          </a:solidFill>
                          <a:effectLst/>
                          <a:latin typeface="Times New Roman" charset="0"/>
                          <a:ea typeface="宋体" charset="-122"/>
                        </a:rPr>
                        <a:t>量程</a:t>
                      </a:r>
                      <a:r>
                        <a:rPr kumimoji="0" lang="en-US" altLang="zh-CN" sz="1400" b="0" i="0" u="none" strike="noStrike" cap="none" normalizeH="0" baseline="0">
                          <a:ln>
                            <a:noFill/>
                          </a:ln>
                          <a:solidFill>
                            <a:srgbClr val="000000"/>
                          </a:solidFill>
                          <a:effectLst/>
                          <a:latin typeface="Times New Roman" charset="0"/>
                          <a:ea typeface="宋体" charset="-122"/>
                        </a:rPr>
                        <a:t>+/- 500µm</a:t>
                      </a:r>
                      <a:endParaRPr kumimoji="0" lang="zh-CN" altLang="zh-CN" sz="1400" b="0" i="0" u="none" strike="noStrike" cap="none" normalizeH="0" baseline="0">
                        <a:ln>
                          <a:noFill/>
                        </a:ln>
                        <a:solidFill>
                          <a:schemeClr val="tx1"/>
                        </a:solidFill>
                        <a:effectLst/>
                        <a:latin typeface="Times New Roman" charset="0"/>
                        <a:ea typeface="宋体" charset="-122"/>
                      </a:endParaRPr>
                    </a:p>
                  </a:txBody>
                  <a:tcPr marL="45070" marR="4507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63545" name="图片 4"/>
          <p:cNvPicPr>
            <a:picLocks noChangeAspect="1"/>
          </p:cNvPicPr>
          <p:nvPr/>
        </p:nvPicPr>
        <p:blipFill>
          <a:blip r:embed="rId2">
            <a:extLst>
              <a:ext uri="{28A0092B-C50C-407E-A947-70E740481C1C}">
                <a14:useLocalDpi xmlns:a14="http://schemas.microsoft.com/office/drawing/2010/main" val="0"/>
              </a:ext>
            </a:extLst>
          </a:blip>
          <a:srcRect l="13716" r="17241"/>
          <a:stretch>
            <a:fillRect/>
          </a:stretch>
        </p:blipFill>
        <p:spPr bwMode="auto">
          <a:xfrm>
            <a:off x="1209675" y="4440238"/>
            <a:ext cx="338772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4440238"/>
            <a:ext cx="3663950" cy="230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547"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9325" y="4440238"/>
            <a:ext cx="33305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092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a:xfrm>
            <a:off x="0" y="11113"/>
            <a:ext cx="10515600" cy="808037"/>
          </a:xfrm>
        </p:spPr>
        <p:txBody>
          <a:bodyPr/>
          <a:lstStyle/>
          <a:p>
            <a:pPr marL="457200" indent="-457200">
              <a:buFontTx/>
              <a:buChar char="•"/>
            </a:pPr>
            <a:r>
              <a:rPr lang="zh-CN" altLang="en-US" sz="2800">
                <a:solidFill>
                  <a:srgbClr val="002060"/>
                </a:solidFill>
                <a:latin typeface="微软雅黑" charset="-122"/>
                <a:ea typeface="微软雅黑" charset="-122"/>
              </a:rPr>
              <a:t>注入引出系统</a:t>
            </a:r>
          </a:p>
        </p:txBody>
      </p:sp>
      <p:sp>
        <p:nvSpPr>
          <p:cNvPr id="48130" name="内容占位符 2"/>
          <p:cNvSpPr>
            <a:spLocks noGrp="1"/>
          </p:cNvSpPr>
          <p:nvPr>
            <p:ph idx="1"/>
          </p:nvPr>
        </p:nvSpPr>
        <p:spPr>
          <a:xfrm>
            <a:off x="565150" y="701675"/>
            <a:ext cx="6524625" cy="5678488"/>
          </a:xfrm>
        </p:spPr>
        <p:txBody>
          <a:bodyPr/>
          <a:lstStyle/>
          <a:p>
            <a:pPr indent="-215900">
              <a:lnSpc>
                <a:spcPct val="100000"/>
              </a:lnSpc>
              <a:spcBef>
                <a:spcPts val="600"/>
              </a:spcBef>
              <a:spcAft>
                <a:spcPts val="600"/>
              </a:spcAft>
            </a:pPr>
            <a:r>
              <a:rPr lang="zh-CN" altLang="en-US" sz="2400">
                <a:latin typeface="微软雅黑" charset="-122"/>
                <a:ea typeface="微软雅黑" charset="-122"/>
              </a:rPr>
              <a:t>实现从低能加速器到高能加速器的衔接</a:t>
            </a:r>
            <a:endParaRPr lang="en-US" altLang="zh-CN" sz="2400">
              <a:latin typeface="微软雅黑" charset="-122"/>
              <a:ea typeface="微软雅黑" charset="-122"/>
            </a:endParaRPr>
          </a:p>
          <a:p>
            <a:pPr lvl="1" indent="-215900">
              <a:lnSpc>
                <a:spcPct val="100000"/>
              </a:lnSpc>
              <a:spcBef>
                <a:spcPts val="600"/>
              </a:spcBef>
              <a:spcAft>
                <a:spcPts val="600"/>
              </a:spcAft>
              <a:buFont typeface="微软雅黑" charset="-122"/>
              <a:buChar char="−"/>
            </a:pPr>
            <a:r>
              <a:rPr lang="en-US" altLang="zh-CN" sz="2000">
                <a:latin typeface="微软雅黑" charset="-122"/>
                <a:ea typeface="微软雅黑" charset="-122"/>
              </a:rPr>
              <a:t>500MeV</a:t>
            </a:r>
            <a:r>
              <a:rPr lang="zh-CN" altLang="en-US" sz="2000">
                <a:latin typeface="微软雅黑" charset="-122"/>
                <a:ea typeface="微软雅黑" charset="-122"/>
              </a:rPr>
              <a:t>直线加速器</a:t>
            </a:r>
            <a:r>
              <a:rPr lang="en-US" altLang="zh-CN" sz="2000">
                <a:latin typeface="微软雅黑" charset="-122"/>
                <a:ea typeface="微软雅黑" charset="-122"/>
              </a:rPr>
              <a:t> </a:t>
            </a:r>
            <a:r>
              <a:rPr lang="en-US" altLang="zh-CN" sz="2000">
                <a:latin typeface="微软雅黑" charset="-122"/>
                <a:ea typeface="微软雅黑" charset="-122"/>
                <a:sym typeface="Wingdings" charset="2"/>
              </a:rPr>
              <a:t> </a:t>
            </a:r>
            <a:r>
              <a:rPr lang="zh-CN" altLang="en-US" sz="2000">
                <a:latin typeface="微软雅黑" charset="-122"/>
                <a:ea typeface="微软雅黑" charset="-122"/>
              </a:rPr>
              <a:t>增强器 </a:t>
            </a:r>
            <a:r>
              <a:rPr lang="en-US" altLang="zh-CN" sz="2000">
                <a:latin typeface="微软雅黑" charset="-122"/>
                <a:ea typeface="微软雅黑" charset="-122"/>
                <a:sym typeface="Wingdings" charset="2"/>
              </a:rPr>
              <a:t> </a:t>
            </a:r>
            <a:r>
              <a:rPr lang="en-US" altLang="zh-CN" sz="2000">
                <a:latin typeface="微软雅黑" charset="-122"/>
                <a:ea typeface="微软雅黑" charset="-122"/>
              </a:rPr>
              <a:t>6GeV</a:t>
            </a:r>
            <a:r>
              <a:rPr lang="zh-CN" altLang="en-US" sz="2000">
                <a:latin typeface="微软雅黑" charset="-122"/>
                <a:ea typeface="微软雅黑" charset="-122"/>
              </a:rPr>
              <a:t>储存环</a:t>
            </a:r>
            <a:endParaRPr lang="en-US" altLang="zh-CN" sz="2000">
              <a:latin typeface="微软雅黑" charset="-122"/>
              <a:ea typeface="微软雅黑" charset="-122"/>
            </a:endParaRPr>
          </a:p>
          <a:p>
            <a:pPr indent="-215900">
              <a:lnSpc>
                <a:spcPct val="100000"/>
              </a:lnSpc>
              <a:spcBef>
                <a:spcPts val="600"/>
              </a:spcBef>
              <a:spcAft>
                <a:spcPts val="600"/>
              </a:spcAft>
            </a:pPr>
            <a:r>
              <a:rPr lang="zh-CN" altLang="en-US" sz="2400">
                <a:latin typeface="微软雅黑" charset="-122"/>
                <a:ea typeface="微软雅黑" charset="-122"/>
              </a:rPr>
              <a:t>储存环恒流注入</a:t>
            </a:r>
            <a:endParaRPr lang="en-US" altLang="zh-CN" sz="2400">
              <a:latin typeface="微软雅黑" charset="-122"/>
              <a:ea typeface="微软雅黑" charset="-122"/>
            </a:endParaRPr>
          </a:p>
          <a:p>
            <a:pPr lvl="1" indent="-215900">
              <a:lnSpc>
                <a:spcPct val="100000"/>
              </a:lnSpc>
              <a:spcBef>
                <a:spcPts val="600"/>
              </a:spcBef>
              <a:spcAft>
                <a:spcPts val="600"/>
              </a:spcAft>
              <a:buFont typeface="微软雅黑" charset="-122"/>
              <a:buChar char="−"/>
            </a:pPr>
            <a:r>
              <a:rPr lang="zh-CN" altLang="en-US" sz="2000">
                <a:latin typeface="微软雅黑" charset="-122"/>
                <a:ea typeface="微软雅黑" charset="-122"/>
              </a:rPr>
              <a:t>采用在轴注入方式（横向为主，兼容纵向）</a:t>
            </a:r>
            <a:endParaRPr lang="en-US" altLang="zh-CN" sz="2000">
              <a:latin typeface="微软雅黑" charset="-122"/>
              <a:ea typeface="微软雅黑" charset="-122"/>
            </a:endParaRPr>
          </a:p>
          <a:p>
            <a:pPr lvl="1" indent="-215900">
              <a:lnSpc>
                <a:spcPct val="100000"/>
              </a:lnSpc>
              <a:spcBef>
                <a:spcPts val="600"/>
              </a:spcBef>
              <a:spcAft>
                <a:spcPts val="600"/>
              </a:spcAft>
              <a:buFont typeface="微软雅黑" charset="-122"/>
              <a:buChar char="−"/>
            </a:pPr>
            <a:r>
              <a:rPr lang="zh-CN" altLang="en-US" sz="2000">
                <a:latin typeface="微软雅黑" charset="-122"/>
                <a:ea typeface="微软雅黑" charset="-122"/>
              </a:rPr>
              <a:t>兼容两种在轴注入的可能</a:t>
            </a:r>
            <a:r>
              <a:rPr lang="en-US" altLang="zh-CN" sz="2000">
                <a:latin typeface="微软雅黑" charset="-122"/>
                <a:ea typeface="微软雅黑" charset="-122"/>
              </a:rPr>
              <a:t>—</a:t>
            </a:r>
            <a:r>
              <a:rPr lang="zh-CN" altLang="en-US" sz="2000">
                <a:latin typeface="微软雅黑" charset="-122"/>
                <a:ea typeface="微软雅黑" charset="-122"/>
              </a:rPr>
              <a:t>置换注入和累积注入，注入和引出系统各占用一个</a:t>
            </a:r>
            <a:r>
              <a:rPr lang="en-US" altLang="zh-CN" sz="2000">
                <a:latin typeface="微软雅黑" charset="-122"/>
                <a:ea typeface="微软雅黑" charset="-122"/>
              </a:rPr>
              <a:t>6.15m</a:t>
            </a:r>
            <a:r>
              <a:rPr lang="zh-CN" altLang="en-US" sz="2000">
                <a:latin typeface="微软雅黑" charset="-122"/>
                <a:ea typeface="微软雅黑" charset="-122"/>
              </a:rPr>
              <a:t>长的标准直线节，引出系统可兼作束流中断系统</a:t>
            </a:r>
            <a:endParaRPr lang="en-US" altLang="zh-CN" sz="2000">
              <a:latin typeface="微软雅黑" charset="-122"/>
              <a:ea typeface="微软雅黑" charset="-122"/>
            </a:endParaRPr>
          </a:p>
          <a:p>
            <a:pPr lvl="1" indent="-215900">
              <a:lnSpc>
                <a:spcPct val="100000"/>
              </a:lnSpc>
              <a:spcBef>
                <a:spcPts val="600"/>
              </a:spcBef>
              <a:spcAft>
                <a:spcPts val="600"/>
              </a:spcAft>
              <a:buFont typeface="微软雅黑" charset="-122"/>
              <a:buChar char="−"/>
            </a:pPr>
            <a:endParaRPr lang="zh-CN" altLang="en-US" sz="2000">
              <a:latin typeface="微软雅黑" charset="-122"/>
              <a:ea typeface="微软雅黑" charset="-122"/>
            </a:endParaRPr>
          </a:p>
        </p:txBody>
      </p:sp>
      <p:pic>
        <p:nvPicPr>
          <p:cNvPr id="48131" name="图片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26375" y="34925"/>
            <a:ext cx="4116388"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8238"/>
            <a:ext cx="73533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4987925"/>
            <a:ext cx="48387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4" name="组合 17"/>
          <p:cNvGrpSpPr>
            <a:grpSpLocks/>
          </p:cNvGrpSpPr>
          <p:nvPr/>
        </p:nvGrpSpPr>
        <p:grpSpPr bwMode="auto">
          <a:xfrm>
            <a:off x="-185738" y="5842000"/>
            <a:ext cx="7839076" cy="954088"/>
            <a:chOff x="428596" y="1000108"/>
            <a:chExt cx="8501122" cy="785818"/>
          </a:xfrm>
        </p:grpSpPr>
        <p:pic>
          <p:nvPicPr>
            <p:cNvPr id="4813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640" t="7030" r="710" b="15648"/>
            <a:stretch>
              <a:fillRect/>
            </a:stretch>
          </p:blipFill>
          <p:spPr bwMode="auto">
            <a:xfrm>
              <a:off x="428596" y="1000108"/>
              <a:ext cx="8501122" cy="7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p:nvPr/>
          </p:nvCxnSpPr>
          <p:spPr>
            <a:xfrm>
              <a:off x="499181" y="1374058"/>
              <a:ext cx="8359952" cy="1308"/>
            </a:xfrm>
            <a:prstGeom prst="line">
              <a:avLst/>
            </a:prstGeom>
            <a:ln w="6350">
              <a:solidFill>
                <a:schemeClr val="tx2">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 name="任意多边形 9"/>
            <p:cNvSpPr/>
            <p:nvPr/>
          </p:nvSpPr>
          <p:spPr>
            <a:xfrm>
              <a:off x="6144215" y="1372751"/>
              <a:ext cx="2646055" cy="126829"/>
            </a:xfrm>
            <a:custGeom>
              <a:avLst/>
              <a:gdLst>
                <a:gd name="connsiteX0" fmla="*/ 2025144 w 2025144"/>
                <a:gd name="connsiteY0" fmla="*/ 98172 h 98172"/>
                <a:gd name="connsiteX1" fmla="*/ 835863 w 2025144"/>
                <a:gd name="connsiteY1" fmla="*/ 30854 h 98172"/>
                <a:gd name="connsiteX2" fmla="*/ 0 w 2025144"/>
                <a:gd name="connsiteY2" fmla="*/ 8415 h 98172"/>
              </a:gdLst>
              <a:ahLst/>
              <a:cxnLst>
                <a:cxn ang="0">
                  <a:pos x="connsiteX0" y="connsiteY0"/>
                </a:cxn>
                <a:cxn ang="0">
                  <a:pos x="connsiteX1" y="connsiteY1"/>
                </a:cxn>
                <a:cxn ang="0">
                  <a:pos x="connsiteX2" y="connsiteY2"/>
                </a:cxn>
              </a:cxnLst>
              <a:rect l="l" t="t" r="r" b="b"/>
              <a:pathLst>
                <a:path w="2025144" h="98172">
                  <a:moveTo>
                    <a:pt x="2025144" y="98172"/>
                  </a:moveTo>
                  <a:lnTo>
                    <a:pt x="835863" y="30854"/>
                  </a:lnTo>
                  <a:cubicBezTo>
                    <a:pt x="498339" y="15895"/>
                    <a:pt x="182319" y="0"/>
                    <a:pt x="0" y="8415"/>
                  </a:cubicBezTo>
                </a:path>
              </a:pathLst>
            </a:cu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cxnSp>
          <p:nvCxnSpPr>
            <p:cNvPr id="11" name="直接连接符 10"/>
            <p:cNvCxnSpPr/>
            <p:nvPr/>
          </p:nvCxnSpPr>
          <p:spPr>
            <a:xfrm rot="10800000">
              <a:off x="4469125" y="1379288"/>
              <a:ext cx="4359019" cy="261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8135" name="图片 11"/>
          <p:cNvPicPr>
            <a:picLocks noChangeAspect="1" noChangeArrowheads="1"/>
          </p:cNvPicPr>
          <p:nvPr/>
        </p:nvPicPr>
        <p:blipFill>
          <a:blip r:embed="rId6">
            <a:extLst>
              <a:ext uri="{28A0092B-C50C-407E-A947-70E740481C1C}">
                <a14:useLocalDpi xmlns:a14="http://schemas.microsoft.com/office/drawing/2010/main" val="0"/>
              </a:ext>
            </a:extLst>
          </a:blip>
          <a:srcRect t="3773"/>
          <a:stretch>
            <a:fillRect/>
          </a:stretch>
        </p:blipFill>
        <p:spPr bwMode="auto">
          <a:xfrm>
            <a:off x="7773988" y="3130550"/>
            <a:ext cx="38481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709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内容占位符 2"/>
          <p:cNvSpPr>
            <a:spLocks noGrp="1"/>
          </p:cNvSpPr>
          <p:nvPr>
            <p:ph idx="1"/>
          </p:nvPr>
        </p:nvSpPr>
        <p:spPr>
          <a:xfrm>
            <a:off x="565150" y="120650"/>
            <a:ext cx="10788650" cy="6056313"/>
          </a:xfrm>
        </p:spPr>
        <p:txBody>
          <a:bodyPr/>
          <a:lstStyle/>
          <a:p>
            <a:r>
              <a:rPr lang="zh-CN" altLang="en-US">
                <a:latin typeface="微软雅黑" charset="-122"/>
                <a:ea typeface="微软雅黑" charset="-122"/>
              </a:rPr>
              <a:t>高频系统</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设计方案</a:t>
            </a:r>
          </a:p>
        </p:txBody>
      </p:sp>
      <p:pic>
        <p:nvPicPr>
          <p:cNvPr id="67587"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9275" y="2638425"/>
            <a:ext cx="6561138" cy="42195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8"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275" y="-31750"/>
            <a:ext cx="3367088"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表格 13"/>
          <p:cNvGraphicFramePr>
            <a:graphicFrameLocks noGrp="1"/>
          </p:cNvGraphicFramePr>
          <p:nvPr/>
        </p:nvGraphicFramePr>
        <p:xfrm>
          <a:off x="0" y="1309688"/>
          <a:ext cx="5332413" cy="5552440"/>
        </p:xfrm>
        <a:graphic>
          <a:graphicData uri="http://schemas.openxmlformats.org/drawingml/2006/table">
            <a:tbl>
              <a:tblPr/>
              <a:tblGrid>
                <a:gridCol w="1495425"/>
                <a:gridCol w="663575"/>
                <a:gridCol w="1604963"/>
                <a:gridCol w="1568450"/>
              </a:tblGrid>
              <a:tr h="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参数</a:t>
                      </a:r>
                      <a:r>
                        <a:rPr kumimoji="0" lang="zh-CN" altLang="en-US" sz="1600" b="1" i="0" u="none" strike="noStrike" cap="none" normalizeH="0" baseline="0">
                          <a:ln>
                            <a:noFill/>
                          </a:ln>
                          <a:solidFill>
                            <a:srgbClr val="FFFFFF"/>
                          </a:solidFill>
                          <a:effectLst/>
                          <a:latin typeface="华文中宋" charset="-122"/>
                          <a:ea typeface="华文中宋" charset="-122"/>
                        </a:rPr>
                        <a:t>名称</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单位</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主加速系统</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三次谐波系统</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高频频率</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MHz</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166.6</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499.8</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运行温度</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K</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grid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4.2</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lang="en-US"/>
                    </a:p>
                  </a:txBody>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材料</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 </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grid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0" i="0" u="none" strike="noStrike" cap="none" normalizeH="0" baseline="0">
                          <a:ln>
                            <a:noFill/>
                          </a:ln>
                          <a:solidFill>
                            <a:srgbClr val="000000"/>
                          </a:solidFill>
                          <a:effectLst/>
                          <a:latin typeface="华文中宋" charset="-122"/>
                          <a:ea typeface="华文中宋" charset="-122"/>
                        </a:rPr>
                        <a:t>超导铌腔</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hMerge="1">
                  <a:txBody>
                    <a:bodyPr/>
                    <a:lstStyle/>
                    <a:p>
                      <a:endParaRPr lang="en-US"/>
                    </a:p>
                  </a:txBody>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高频电压</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MV</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5</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3.2</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腔数</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 </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5</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2</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71120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单腔电压</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MV</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1.2</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0" i="0" u="none" strike="noStrike" cap="none" normalizeH="0" baseline="0">
                          <a:ln>
                            <a:noFill/>
                          </a:ln>
                          <a:solidFill>
                            <a:srgbClr val="000000"/>
                          </a:solidFill>
                          <a:effectLst/>
                          <a:latin typeface="华文中宋" charset="-122"/>
                          <a:ea typeface="华文中宋" charset="-122"/>
                        </a:rPr>
                        <a:t>（</a:t>
                      </a:r>
                      <a:r>
                        <a:rPr kumimoji="0" lang="en-US" altLang="zh-CN" sz="1600" b="0" i="0" u="none" strike="noStrike" cap="none" normalizeH="0" baseline="0">
                          <a:ln>
                            <a:noFill/>
                          </a:ln>
                          <a:solidFill>
                            <a:srgbClr val="000000"/>
                          </a:solidFill>
                          <a:effectLst/>
                          <a:latin typeface="华文中宋" charset="-122"/>
                          <a:ea typeface="华文中宋" charset="-122"/>
                        </a:rPr>
                        <a:t>Q</a:t>
                      </a:r>
                      <a:r>
                        <a:rPr kumimoji="0" lang="en-US" altLang="zh-CN" sz="1600" b="0" i="0" u="none" strike="noStrike" cap="none" normalizeH="0" baseline="-25000">
                          <a:ln>
                            <a:noFill/>
                          </a:ln>
                          <a:solidFill>
                            <a:srgbClr val="000000"/>
                          </a:solidFill>
                          <a:effectLst/>
                          <a:latin typeface="华文中宋" charset="-122"/>
                          <a:ea typeface="华文中宋" charset="-122"/>
                        </a:rPr>
                        <a:t>0</a:t>
                      </a:r>
                      <a:r>
                        <a:rPr kumimoji="0" lang="en-US" altLang="zh-CN" sz="1600" b="0" i="0" u="none" strike="noStrike" cap="none" normalizeH="0" baseline="0">
                          <a:ln>
                            <a:noFill/>
                          </a:ln>
                          <a:solidFill>
                            <a:srgbClr val="000000"/>
                          </a:solidFill>
                          <a:effectLst/>
                          <a:latin typeface="华文中宋" charset="-122"/>
                          <a:ea typeface="华文中宋" charset="-122"/>
                        </a:rPr>
                        <a:t>&gt;5×10</a:t>
                      </a:r>
                      <a:r>
                        <a:rPr kumimoji="0" lang="en-US" altLang="zh-CN" sz="1600" b="0" i="0" u="none" strike="noStrike" cap="none" normalizeH="0" baseline="30000">
                          <a:ln>
                            <a:noFill/>
                          </a:ln>
                          <a:solidFill>
                            <a:srgbClr val="000000"/>
                          </a:solidFill>
                          <a:effectLst/>
                          <a:latin typeface="华文中宋" charset="-122"/>
                          <a:ea typeface="华文中宋" charset="-122"/>
                        </a:rPr>
                        <a:t>8</a:t>
                      </a:r>
                      <a:r>
                        <a:rPr kumimoji="0" lang="zh-CN" altLang="x-none" sz="1600" b="0" i="0" u="none" strike="noStrike" cap="none" normalizeH="0" baseline="0">
                          <a:ln>
                            <a:noFill/>
                          </a:ln>
                          <a:solidFill>
                            <a:srgbClr val="000000"/>
                          </a:solidFill>
                          <a:effectLst/>
                          <a:latin typeface="华文中宋" charset="-122"/>
                          <a:ea typeface="华文中宋" charset="-122"/>
                        </a:rPr>
                        <a:t>）</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1.7</a:t>
                      </a:r>
                      <a:r>
                        <a:rPr kumimoji="0" lang="zh-CN" altLang="x-none" sz="1600" b="0" i="0" u="none" strike="noStrike" cap="none" normalizeH="0" baseline="0">
                          <a:ln>
                            <a:noFill/>
                          </a:ln>
                          <a:solidFill>
                            <a:srgbClr val="000000"/>
                          </a:solidFill>
                          <a:effectLst/>
                          <a:latin typeface="华文中宋" charset="-122"/>
                          <a:ea typeface="华文中宋" charset="-122"/>
                        </a:rPr>
                        <a:t>（</a:t>
                      </a:r>
                      <a:r>
                        <a:rPr kumimoji="0" lang="en-US" altLang="zh-CN" sz="1600" b="0" i="0" u="none" strike="noStrike" cap="none" normalizeH="0" baseline="0">
                          <a:ln>
                            <a:noFill/>
                          </a:ln>
                          <a:solidFill>
                            <a:srgbClr val="000000"/>
                          </a:solidFill>
                          <a:effectLst/>
                          <a:latin typeface="华文中宋" charset="-122"/>
                          <a:ea typeface="华文中宋" charset="-122"/>
                        </a:rPr>
                        <a:t>Q</a:t>
                      </a:r>
                      <a:r>
                        <a:rPr kumimoji="0" lang="en-US" altLang="zh-CN" sz="1600" b="0" i="0" u="none" strike="noStrike" cap="none" normalizeH="0" baseline="-25000">
                          <a:ln>
                            <a:noFill/>
                          </a:ln>
                          <a:solidFill>
                            <a:srgbClr val="000000"/>
                          </a:solidFill>
                          <a:effectLst/>
                          <a:latin typeface="华文中宋" charset="-122"/>
                          <a:ea typeface="华文中宋" charset="-122"/>
                        </a:rPr>
                        <a:t>0</a:t>
                      </a:r>
                      <a:r>
                        <a:rPr kumimoji="0" lang="en-US" altLang="zh-CN" sz="1600" b="0" i="0" u="none" strike="noStrike" cap="none" normalizeH="0" baseline="0">
                          <a:ln>
                            <a:noFill/>
                          </a:ln>
                          <a:solidFill>
                            <a:srgbClr val="000000"/>
                          </a:solidFill>
                          <a:effectLst/>
                          <a:latin typeface="华文中宋" charset="-122"/>
                          <a:ea typeface="华文中宋" charset="-122"/>
                        </a:rPr>
                        <a:t>&gt;1×10</a:t>
                      </a:r>
                      <a:r>
                        <a:rPr kumimoji="0" lang="en-US" altLang="zh-CN" sz="1600" b="0" i="0" u="none" strike="noStrike" cap="none" normalizeH="0" baseline="30000">
                          <a:ln>
                            <a:noFill/>
                          </a:ln>
                          <a:solidFill>
                            <a:srgbClr val="000000"/>
                          </a:solidFill>
                          <a:effectLst/>
                          <a:latin typeface="华文中宋" charset="-122"/>
                          <a:ea typeface="华文中宋" charset="-122"/>
                        </a:rPr>
                        <a:t>9</a:t>
                      </a:r>
                      <a:r>
                        <a:rPr kumimoji="0" lang="zh-CN" altLang="x-none" sz="1600" b="0" i="0" u="none" strike="noStrike" cap="none" normalizeH="0" baseline="0">
                          <a:ln>
                            <a:noFill/>
                          </a:ln>
                          <a:solidFill>
                            <a:srgbClr val="000000"/>
                          </a:solidFill>
                          <a:effectLst/>
                          <a:latin typeface="华文中宋" charset="-122"/>
                          <a:ea typeface="华文中宋" charset="-122"/>
                        </a:rPr>
                        <a:t>）</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耦合器</a:t>
                      </a:r>
                      <a:r>
                        <a:rPr kumimoji="0" lang="en-US" altLang="zh-CN" sz="1600" b="1" i="0" u="none" strike="noStrike" cap="none" normalizeH="0" baseline="0">
                          <a:ln>
                            <a:noFill/>
                          </a:ln>
                          <a:solidFill>
                            <a:srgbClr val="FFFFFF"/>
                          </a:solidFill>
                          <a:effectLst/>
                          <a:latin typeface="华文中宋" charset="-122"/>
                          <a:ea typeface="华文中宋" charset="-122"/>
                        </a:rPr>
                        <a:t>Q</a:t>
                      </a:r>
                      <a:r>
                        <a:rPr kumimoji="0" lang="en-US" altLang="zh-CN" sz="1600" b="1" i="0" u="none" strike="noStrike" cap="none" normalizeH="0" baseline="-25000">
                          <a:ln>
                            <a:noFill/>
                          </a:ln>
                          <a:solidFill>
                            <a:srgbClr val="FFFFFF"/>
                          </a:solidFill>
                          <a:effectLst/>
                          <a:latin typeface="华文中宋" charset="-122"/>
                          <a:ea typeface="华文中宋" charset="-122"/>
                        </a:rPr>
                        <a:t>ext</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 </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5×10</a:t>
                      </a:r>
                      <a:r>
                        <a:rPr kumimoji="0" lang="en-US" altLang="zh-CN" sz="1600" b="0" i="0" u="none" strike="noStrike" cap="none" normalizeH="0" baseline="30000">
                          <a:ln>
                            <a:noFill/>
                          </a:ln>
                          <a:solidFill>
                            <a:srgbClr val="000000"/>
                          </a:solidFill>
                          <a:effectLst/>
                          <a:latin typeface="华文中宋" charset="-122"/>
                          <a:ea typeface="华文中宋" charset="-122"/>
                        </a:rPr>
                        <a:t>4</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1×10</a:t>
                      </a:r>
                      <a:r>
                        <a:rPr kumimoji="0" lang="en-US" altLang="zh-CN" sz="1600" b="0" i="0" u="none" strike="noStrike" cap="none" normalizeH="0" baseline="30000">
                          <a:ln>
                            <a:noFill/>
                          </a:ln>
                          <a:solidFill>
                            <a:srgbClr val="000000"/>
                          </a:solidFill>
                          <a:effectLst/>
                          <a:latin typeface="华文中宋" charset="-122"/>
                          <a:ea typeface="华文中宋" charset="-122"/>
                        </a:rPr>
                        <a:t>5</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71120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反馈控制稳定度（峰峰值）</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 </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grid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±0.1%</a:t>
                      </a:r>
                      <a:r>
                        <a:rPr kumimoji="0" lang="zh-CN" altLang="x-none" sz="1600" b="0" i="0" u="none" strike="noStrike" cap="none" normalizeH="0" baseline="0">
                          <a:ln>
                            <a:noFill/>
                          </a:ln>
                          <a:solidFill>
                            <a:srgbClr val="000000"/>
                          </a:solidFill>
                          <a:effectLst/>
                          <a:latin typeface="华文中宋" charset="-122"/>
                          <a:ea typeface="华文中宋" charset="-122"/>
                        </a:rPr>
                        <a:t>（幅度）</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±0.1°</a:t>
                      </a:r>
                      <a:r>
                        <a:rPr kumimoji="0" lang="zh-CN" altLang="x-none" sz="1600" b="0" i="0" u="none" strike="noStrike" cap="none" normalizeH="0" baseline="0">
                          <a:ln>
                            <a:noFill/>
                          </a:ln>
                          <a:solidFill>
                            <a:srgbClr val="000000"/>
                          </a:solidFill>
                          <a:effectLst/>
                          <a:latin typeface="华文中宋" charset="-122"/>
                          <a:ea typeface="华文中宋" charset="-122"/>
                        </a:rPr>
                        <a:t>（相位）</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hMerge="1">
                  <a:txBody>
                    <a:bodyPr/>
                    <a:lstStyle/>
                    <a:p>
                      <a:endParaRPr lang="en-US"/>
                    </a:p>
                  </a:txBody>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单腔最大功率</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kW</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200</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200</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3079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发射机数量</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0" i="0" u="none" strike="noStrike" cap="none" normalizeH="0" baseline="0">
                          <a:ln>
                            <a:noFill/>
                          </a:ln>
                          <a:solidFill>
                            <a:srgbClr val="000000"/>
                          </a:solidFill>
                          <a:effectLst/>
                          <a:latin typeface="华文中宋" charset="-122"/>
                          <a:ea typeface="华文中宋" charset="-122"/>
                        </a:rPr>
                        <a:t>套</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5</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2</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71120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发射机功率</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kW</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1250</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zh-CN" altLang="x-none" sz="1600" b="0" i="0" u="none" strike="noStrike" cap="none" normalizeH="0" baseline="0">
                          <a:ln>
                            <a:noFill/>
                          </a:ln>
                          <a:solidFill>
                            <a:srgbClr val="000000"/>
                          </a:solidFill>
                          <a:effectLst/>
                          <a:latin typeface="华文中宋" charset="-122"/>
                          <a:ea typeface="华文中宋" charset="-122"/>
                        </a:rPr>
                        <a:t>（</a:t>
                      </a:r>
                      <a:r>
                        <a:rPr kumimoji="0" lang="en-US" altLang="zh-CN" sz="1600" b="0" i="0" u="none" strike="noStrike" cap="none" normalizeH="0" baseline="0">
                          <a:ln>
                            <a:noFill/>
                          </a:ln>
                          <a:solidFill>
                            <a:srgbClr val="000000"/>
                          </a:solidFill>
                          <a:effectLst/>
                          <a:latin typeface="华文中宋" charset="-122"/>
                          <a:ea typeface="华文中宋" charset="-122"/>
                        </a:rPr>
                        <a:t>250 kW×5</a:t>
                      </a:r>
                      <a:r>
                        <a:rPr kumimoji="0" lang="zh-CN" altLang="x-none" sz="1600" b="0" i="0" u="none" strike="noStrike" cap="none" normalizeH="0" baseline="0">
                          <a:ln>
                            <a:noFill/>
                          </a:ln>
                          <a:solidFill>
                            <a:srgbClr val="000000"/>
                          </a:solidFill>
                          <a:effectLst/>
                          <a:latin typeface="华文中宋" charset="-122"/>
                          <a:ea typeface="华文中宋" charset="-122"/>
                        </a:rPr>
                        <a:t>）</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500</a:t>
                      </a:r>
                      <a:r>
                        <a:rPr kumimoji="0" lang="zh-CN" altLang="x-none" sz="1600" b="0" i="0" u="none" strike="noStrike" cap="none" normalizeH="0" baseline="0">
                          <a:ln>
                            <a:noFill/>
                          </a:ln>
                          <a:solidFill>
                            <a:srgbClr val="000000"/>
                          </a:solidFill>
                          <a:effectLst/>
                          <a:latin typeface="华文中宋" charset="-122"/>
                          <a:ea typeface="华文中宋" charset="-122"/>
                        </a:rPr>
                        <a:t>（</a:t>
                      </a:r>
                      <a:r>
                        <a:rPr kumimoji="0" lang="en-US" altLang="zh-CN" sz="1600" b="0" i="0" u="none" strike="noStrike" cap="none" normalizeH="0" baseline="0">
                          <a:ln>
                            <a:noFill/>
                          </a:ln>
                          <a:solidFill>
                            <a:srgbClr val="000000"/>
                          </a:solidFill>
                          <a:effectLst/>
                          <a:latin typeface="华文中宋" charset="-122"/>
                          <a:ea typeface="华文中宋" charset="-122"/>
                        </a:rPr>
                        <a:t>250 kW×2</a:t>
                      </a:r>
                      <a:r>
                        <a:rPr kumimoji="0" lang="zh-CN" altLang="x-none" sz="1600" b="0" i="0" u="none" strike="noStrike" cap="none" normalizeH="0" baseline="0">
                          <a:ln>
                            <a:noFill/>
                          </a:ln>
                          <a:solidFill>
                            <a:srgbClr val="000000"/>
                          </a:solidFill>
                          <a:effectLst/>
                          <a:latin typeface="华文中宋" charset="-122"/>
                          <a:ea typeface="华文中宋" charset="-122"/>
                        </a:rPr>
                        <a:t>）</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711200">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低温负载</a:t>
                      </a:r>
                    </a:p>
                    <a:p>
                      <a:pPr marL="0" marR="0" lvl="0" indent="0" algn="l" defTabSz="914400" rtl="0" eaLnBrk="1" fontAlgn="base" latinLnBrk="0" hangingPunct="1">
                        <a:lnSpc>
                          <a:spcPct val="100000"/>
                        </a:lnSpc>
                        <a:spcBef>
                          <a:spcPts val="600"/>
                        </a:spcBef>
                        <a:spcAft>
                          <a:spcPct val="0"/>
                        </a:spcAft>
                        <a:buClrTx/>
                        <a:buSzTx/>
                        <a:buFontTx/>
                        <a:buNone/>
                        <a:tabLst/>
                      </a:pPr>
                      <a:r>
                        <a:rPr kumimoji="0" lang="zh-CN" altLang="x-none" sz="1600" b="1" i="0" u="none" strike="noStrike" cap="none" normalizeH="0" baseline="0">
                          <a:ln>
                            <a:noFill/>
                          </a:ln>
                          <a:solidFill>
                            <a:srgbClr val="FFFFFF"/>
                          </a:solidFill>
                          <a:effectLst/>
                          <a:latin typeface="华文中宋" charset="-122"/>
                          <a:ea typeface="华文中宋" charset="-122"/>
                        </a:rPr>
                        <a:t>（静态</a:t>
                      </a:r>
                      <a:r>
                        <a:rPr kumimoji="0" lang="en-US" altLang="zh-CN" sz="1600" b="1" i="0" u="none" strike="noStrike" cap="none" normalizeH="0" baseline="0">
                          <a:ln>
                            <a:noFill/>
                          </a:ln>
                          <a:solidFill>
                            <a:srgbClr val="FFFFFF"/>
                          </a:solidFill>
                          <a:effectLst/>
                          <a:latin typeface="华文中宋" charset="-122"/>
                          <a:ea typeface="华文中宋" charset="-122"/>
                        </a:rPr>
                        <a:t>+</a:t>
                      </a:r>
                      <a:r>
                        <a:rPr kumimoji="0" lang="zh-CN" altLang="x-none" sz="1600" b="1" i="0" u="none" strike="noStrike" cap="none" normalizeH="0" baseline="0">
                          <a:ln>
                            <a:noFill/>
                          </a:ln>
                          <a:solidFill>
                            <a:srgbClr val="FFFFFF"/>
                          </a:solidFill>
                          <a:effectLst/>
                          <a:latin typeface="华文中宋" charset="-122"/>
                          <a:ea typeface="华文中宋" charset="-122"/>
                        </a:rPr>
                        <a:t>动态）</a:t>
                      </a:r>
                      <a:endParaRPr kumimoji="0" lang="zh-CN" altLang="x-none"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W</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750</a:t>
                      </a:r>
                      <a:endParaRPr kumimoji="0" lang="zh-CN" altLang="zh-CN" sz="1600" b="0" i="0" u="none" strike="noStrike" cap="none" normalizeH="0" baseline="0">
                        <a:ln>
                          <a:noFill/>
                        </a:ln>
                        <a:solidFill>
                          <a:srgbClr val="000000"/>
                        </a:solidFill>
                        <a:effectLst/>
                        <a:latin typeface="华文中宋" charset="-122"/>
                        <a:ea typeface="华文中宋" charset="-122"/>
                      </a:endParaRP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(350W+400W)</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350</a:t>
                      </a:r>
                      <a:endParaRPr kumimoji="0" lang="zh-CN" altLang="zh-CN" sz="1600" b="0" i="0" u="none" strike="noStrike" cap="none" normalizeH="0" baseline="0">
                        <a:ln>
                          <a:noFill/>
                        </a:ln>
                        <a:solidFill>
                          <a:srgbClr val="000000"/>
                        </a:solidFill>
                        <a:effectLst/>
                        <a:latin typeface="华文中宋" charset="-122"/>
                        <a:ea typeface="华文中宋" charset="-122"/>
                      </a:endParaRPr>
                    </a:p>
                    <a:p>
                      <a:pPr marL="0" marR="0" lvl="0" indent="0" algn="ctr" defTabSz="914400" rtl="0" eaLnBrk="1" fontAlgn="base" latinLnBrk="0" hangingPunct="1">
                        <a:lnSpc>
                          <a:spcPct val="100000"/>
                        </a:lnSpc>
                        <a:spcBef>
                          <a:spcPts val="600"/>
                        </a:spcBef>
                        <a:spcAft>
                          <a:spcPct val="0"/>
                        </a:spcAft>
                        <a:buClrTx/>
                        <a:buSzTx/>
                        <a:buFontTx/>
                        <a:buNone/>
                        <a:tabLst/>
                      </a:pPr>
                      <a:r>
                        <a:rPr kumimoji="0" lang="en-US" altLang="zh-CN" sz="1600" b="0" i="0" u="none" strike="noStrike" cap="none" normalizeH="0" baseline="0">
                          <a:ln>
                            <a:noFill/>
                          </a:ln>
                          <a:solidFill>
                            <a:srgbClr val="000000"/>
                          </a:solidFill>
                          <a:effectLst/>
                          <a:latin typeface="华文中宋" charset="-122"/>
                          <a:ea typeface="华文中宋" charset="-122"/>
                        </a:rPr>
                        <a:t>(190W+160W)</a:t>
                      </a:r>
                      <a:endParaRPr kumimoji="0" lang="zh-CN" altLang="zh-CN" sz="1600" b="1" i="0" u="none" strike="noStrike" cap="none" normalizeH="0" baseline="0">
                        <a:ln>
                          <a:noFill/>
                        </a:ln>
                        <a:solidFill>
                          <a:srgbClr val="000000"/>
                        </a:solidFill>
                        <a:effectLst/>
                        <a:latin typeface="华文中宋" charset="-122"/>
                        <a:ea typeface="华文中宋" charset="-122"/>
                        <a:cs typeface="Times New Roman" charset="0"/>
                      </a:endParaRPr>
                    </a:p>
                  </a:txBody>
                  <a:tcPr marL="63233" marR="632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spTree>
    <p:extLst>
      <p:ext uri="{BB962C8B-B14F-4D97-AF65-F5344CB8AC3E}">
        <p14:creationId xmlns:p14="http://schemas.microsoft.com/office/powerpoint/2010/main" val="457670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a:xfrm>
            <a:off x="0" y="311150"/>
            <a:ext cx="10515600" cy="808038"/>
          </a:xfrm>
        </p:spPr>
        <p:txBody>
          <a:bodyPr/>
          <a:lstStyle/>
          <a:p>
            <a:r>
              <a:rPr lang="en-US" altLang="zh-CN" smtClean="0"/>
              <a:t>HEPS</a:t>
            </a:r>
            <a:r>
              <a:rPr lang="zh-CN" altLang="en-US" smtClean="0"/>
              <a:t>光束线站</a:t>
            </a:r>
          </a:p>
        </p:txBody>
      </p:sp>
      <p:sp>
        <p:nvSpPr>
          <p:cNvPr id="2" name="Content Placeholder 1"/>
          <p:cNvSpPr>
            <a:spLocks noGrp="1"/>
          </p:cNvSpPr>
          <p:nvPr>
            <p:ph idx="1"/>
          </p:nvPr>
        </p:nvSpPr>
        <p:spPr/>
        <p:txBody>
          <a:bodyPr/>
          <a:lstStyle/>
          <a:p>
            <a:r>
              <a:rPr lang="en-US" altLang="zh-CN" dirty="0" smtClean="0"/>
              <a:t>14</a:t>
            </a:r>
            <a:r>
              <a:rPr lang="zh-CN" altLang="en-US" dirty="0" smtClean="0"/>
              <a:t>条光束线站均开展了可行性研究及初步设计研究</a:t>
            </a:r>
            <a:endParaRPr lang="en-US" altLang="zh-CN" dirty="0" smtClean="0"/>
          </a:p>
          <a:p>
            <a:r>
              <a:rPr lang="zh-CN" altLang="en-US" dirty="0" smtClean="0"/>
              <a:t>辅助光束线站也进行了相应的研究</a:t>
            </a:r>
            <a:endParaRPr lang="en-US" altLang="zh-CN" dirty="0" smtClean="0"/>
          </a:p>
          <a:p>
            <a:endParaRPr lang="en-US" dirty="0"/>
          </a:p>
        </p:txBody>
      </p:sp>
      <p:pic>
        <p:nvPicPr>
          <p:cNvPr id="3" name="Picture 2"/>
          <p:cNvPicPr>
            <a:picLocks noChangeAspect="1"/>
          </p:cNvPicPr>
          <p:nvPr/>
        </p:nvPicPr>
        <p:blipFill>
          <a:blip r:embed="rId2"/>
          <a:stretch>
            <a:fillRect/>
          </a:stretch>
        </p:blipFill>
        <p:spPr>
          <a:xfrm>
            <a:off x="180111" y="2499173"/>
            <a:ext cx="5971309" cy="3026641"/>
          </a:xfrm>
          <a:prstGeom prst="rect">
            <a:avLst/>
          </a:prstGeom>
        </p:spPr>
      </p:pic>
      <p:pic>
        <p:nvPicPr>
          <p:cNvPr id="4" name="Picture 3"/>
          <p:cNvPicPr>
            <a:picLocks noChangeAspect="1"/>
          </p:cNvPicPr>
          <p:nvPr/>
        </p:nvPicPr>
        <p:blipFill>
          <a:blip r:embed="rId3"/>
          <a:stretch>
            <a:fillRect/>
          </a:stretch>
        </p:blipFill>
        <p:spPr>
          <a:xfrm>
            <a:off x="5971309" y="2499172"/>
            <a:ext cx="5942551" cy="3026641"/>
          </a:xfrm>
          <a:prstGeom prst="rect">
            <a:avLst/>
          </a:prstGeom>
        </p:spPr>
      </p:pic>
    </p:spTree>
    <p:extLst>
      <p:ext uri="{BB962C8B-B14F-4D97-AF65-F5344CB8AC3E}">
        <p14:creationId xmlns:p14="http://schemas.microsoft.com/office/powerpoint/2010/main" val="11895922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title"/>
          </p:nvPr>
        </p:nvSpPr>
        <p:spPr>
          <a:xfrm>
            <a:off x="161925" y="155575"/>
            <a:ext cx="10515600" cy="808038"/>
          </a:xfrm>
        </p:spPr>
        <p:txBody>
          <a:bodyPr/>
          <a:lstStyle/>
          <a:p>
            <a:r>
              <a:rPr lang="zh-CN" altLang="en-US">
                <a:latin typeface="微软雅黑" charset="-122"/>
                <a:ea typeface="微软雅黑" charset="-122"/>
              </a:rPr>
              <a:t>公共技术部分</a:t>
            </a:r>
          </a:p>
        </p:txBody>
      </p:sp>
      <p:sp>
        <p:nvSpPr>
          <p:cNvPr id="140291" name="内容占位符 2"/>
          <p:cNvSpPr>
            <a:spLocks noGrp="1"/>
          </p:cNvSpPr>
          <p:nvPr>
            <p:ph idx="1"/>
          </p:nvPr>
        </p:nvSpPr>
        <p:spPr>
          <a:xfrm>
            <a:off x="838200" y="858838"/>
            <a:ext cx="10858500" cy="5318125"/>
          </a:xfrm>
        </p:spPr>
        <p:txBody>
          <a:bodyPr/>
          <a:lstStyle/>
          <a:p>
            <a:pPr>
              <a:lnSpc>
                <a:spcPct val="100000"/>
              </a:lnSpc>
              <a:spcBef>
                <a:spcPts val="600"/>
              </a:spcBef>
            </a:pPr>
            <a:r>
              <a:rPr lang="zh-CN" altLang="en-US" dirty="0">
                <a:latin typeface="微软雅黑" charset="-122"/>
                <a:ea typeface="微软雅黑" charset="-122"/>
              </a:rPr>
              <a:t>控制系统</a:t>
            </a:r>
            <a:endParaRPr lang="en-US" altLang="zh-CN" dirty="0">
              <a:latin typeface="微软雅黑" charset="-122"/>
              <a:ea typeface="微软雅黑" charset="-122"/>
            </a:endParaRPr>
          </a:p>
          <a:p>
            <a:pPr lvl="1">
              <a:lnSpc>
                <a:spcPct val="100000"/>
              </a:lnSpc>
              <a:spcBef>
                <a:spcPts val="600"/>
              </a:spcBef>
              <a:buFont typeface="微软雅黑" charset="-122"/>
              <a:buChar char="−"/>
            </a:pPr>
            <a:r>
              <a:rPr lang="zh-CN" altLang="en-US" dirty="0">
                <a:latin typeface="微软雅黑" charset="-122"/>
                <a:ea typeface="微软雅黑" charset="-122"/>
              </a:rPr>
              <a:t>系统架构</a:t>
            </a:r>
            <a:endParaRPr lang="en-US" altLang="zh-CN" dirty="0">
              <a:latin typeface="微软雅黑" charset="-122"/>
              <a:ea typeface="微软雅黑" charset="-122"/>
            </a:endParaRPr>
          </a:p>
          <a:p>
            <a:pPr lvl="2">
              <a:lnSpc>
                <a:spcPct val="100000"/>
              </a:lnSpc>
              <a:spcBef>
                <a:spcPts val="600"/>
              </a:spcBef>
              <a:buFont typeface="Wingdings" charset="2"/>
              <a:buChar char="Ø"/>
            </a:pPr>
            <a:r>
              <a:rPr lang="zh-CN" altLang="en-US" sz="1800" dirty="0">
                <a:latin typeface="微软雅黑" charset="-122"/>
                <a:ea typeface="微软雅黑" charset="-122"/>
              </a:rPr>
              <a:t>前端电子学控制</a:t>
            </a:r>
          </a:p>
          <a:p>
            <a:pPr lvl="2">
              <a:lnSpc>
                <a:spcPct val="100000"/>
              </a:lnSpc>
              <a:spcBef>
                <a:spcPts val="600"/>
              </a:spcBef>
              <a:buFont typeface="Wingdings" charset="2"/>
              <a:buChar char="Ø"/>
            </a:pPr>
            <a:r>
              <a:rPr lang="zh-CN" altLang="en-US" sz="1800" dirty="0">
                <a:latin typeface="微软雅黑" charset="-122"/>
                <a:ea typeface="微软雅黑" charset="-122"/>
              </a:rPr>
              <a:t>全局定时</a:t>
            </a:r>
          </a:p>
          <a:p>
            <a:pPr lvl="2">
              <a:lnSpc>
                <a:spcPct val="100000"/>
              </a:lnSpc>
              <a:spcBef>
                <a:spcPts val="600"/>
              </a:spcBef>
              <a:buFont typeface="Wingdings" charset="2"/>
              <a:buChar char="Ø"/>
            </a:pPr>
            <a:r>
              <a:rPr lang="zh-CN" altLang="en-US" sz="1800" dirty="0">
                <a:latin typeface="微软雅黑" charset="-122"/>
                <a:ea typeface="微软雅黑" charset="-122"/>
              </a:rPr>
              <a:t>慢控制</a:t>
            </a:r>
          </a:p>
          <a:p>
            <a:pPr lvl="2">
              <a:lnSpc>
                <a:spcPct val="100000"/>
              </a:lnSpc>
              <a:spcBef>
                <a:spcPts val="600"/>
              </a:spcBef>
              <a:buFont typeface="Wingdings" charset="2"/>
              <a:buChar char="Ø"/>
            </a:pPr>
            <a:r>
              <a:rPr lang="zh-CN" altLang="en-US" sz="1800" dirty="0">
                <a:latin typeface="微软雅黑" charset="-122"/>
                <a:ea typeface="微软雅黑" charset="-122"/>
              </a:rPr>
              <a:t>数据库及应用</a:t>
            </a:r>
          </a:p>
          <a:p>
            <a:pPr lvl="2">
              <a:lnSpc>
                <a:spcPct val="100000"/>
              </a:lnSpc>
              <a:spcBef>
                <a:spcPts val="600"/>
              </a:spcBef>
              <a:buFont typeface="Wingdings" charset="2"/>
              <a:buChar char="Ø"/>
            </a:pPr>
            <a:r>
              <a:rPr lang="zh-CN" altLang="en-US" sz="1800" dirty="0">
                <a:latin typeface="微软雅黑" charset="-122"/>
                <a:ea typeface="微软雅黑" charset="-122"/>
              </a:rPr>
              <a:t>上层软件</a:t>
            </a:r>
          </a:p>
          <a:p>
            <a:pPr lvl="2">
              <a:lnSpc>
                <a:spcPct val="100000"/>
              </a:lnSpc>
              <a:spcBef>
                <a:spcPts val="600"/>
              </a:spcBef>
              <a:buFont typeface="Wingdings" charset="2"/>
              <a:buChar char="Ø"/>
            </a:pPr>
            <a:r>
              <a:rPr lang="zh-CN" altLang="en-US" sz="1800" dirty="0">
                <a:latin typeface="微软雅黑" charset="-122"/>
                <a:ea typeface="微软雅黑" charset="-122"/>
              </a:rPr>
              <a:t>快轨道反馈</a:t>
            </a:r>
          </a:p>
          <a:p>
            <a:pPr lvl="2">
              <a:lnSpc>
                <a:spcPct val="100000"/>
              </a:lnSpc>
              <a:spcBef>
                <a:spcPts val="600"/>
              </a:spcBef>
              <a:buFont typeface="Wingdings" charset="2"/>
              <a:buChar char="Ø"/>
            </a:pPr>
            <a:r>
              <a:rPr lang="zh-CN" altLang="en-US" sz="1800" dirty="0">
                <a:latin typeface="微软雅黑" charset="-122"/>
                <a:ea typeface="微软雅黑" charset="-122"/>
              </a:rPr>
              <a:t>操作界面显示 </a:t>
            </a:r>
            <a:r>
              <a:rPr lang="en-US" altLang="zh-CN" sz="1800" dirty="0">
                <a:latin typeface="Calibri" charset="0"/>
                <a:ea typeface="微软雅黑" charset="-122"/>
              </a:rPr>
              <a:t>(OPI)</a:t>
            </a:r>
          </a:p>
          <a:p>
            <a:pPr lvl="2">
              <a:lnSpc>
                <a:spcPct val="100000"/>
              </a:lnSpc>
              <a:spcBef>
                <a:spcPts val="600"/>
              </a:spcBef>
              <a:buFont typeface="Wingdings" charset="2"/>
              <a:buChar char="Ø"/>
            </a:pPr>
            <a:r>
              <a:rPr lang="zh-CN" altLang="en-US" sz="1800" dirty="0">
                <a:latin typeface="微软雅黑" charset="-122"/>
                <a:ea typeface="微软雅黑" charset="-122"/>
              </a:rPr>
              <a:t>网络</a:t>
            </a:r>
          </a:p>
          <a:p>
            <a:pPr lvl="1">
              <a:lnSpc>
                <a:spcPct val="100000"/>
              </a:lnSpc>
              <a:spcBef>
                <a:spcPts val="600"/>
              </a:spcBef>
              <a:buFont typeface="微软雅黑" charset="-122"/>
              <a:buChar char="−"/>
            </a:pPr>
            <a:endParaRPr lang="zh-CN" altLang="en-US" dirty="0">
              <a:latin typeface="微软雅黑" charset="-122"/>
              <a:ea typeface="微软雅黑" charset="-122"/>
            </a:endParaRPr>
          </a:p>
          <a:p>
            <a:pPr lvl="1">
              <a:lnSpc>
                <a:spcPct val="100000"/>
              </a:lnSpc>
              <a:spcBef>
                <a:spcPts val="600"/>
              </a:spcBef>
              <a:buFont typeface="微软雅黑" charset="-122"/>
              <a:buChar char="−"/>
            </a:pPr>
            <a:endParaRPr lang="en-US" altLang="zh-CN" dirty="0">
              <a:latin typeface="微软雅黑" charset="-122"/>
              <a:ea typeface="微软雅黑" charset="-122"/>
            </a:endParaRPr>
          </a:p>
          <a:p>
            <a:pPr lvl="1">
              <a:lnSpc>
                <a:spcPct val="100000"/>
              </a:lnSpc>
              <a:spcBef>
                <a:spcPts val="600"/>
              </a:spcBef>
              <a:buFont typeface="微软雅黑" charset="-122"/>
              <a:buChar char="−"/>
            </a:pPr>
            <a:endParaRPr lang="zh-CN" altLang="en-US" dirty="0">
              <a:latin typeface="微软雅黑" charset="-122"/>
              <a:ea typeface="微软雅黑" charset="-122"/>
            </a:endParaRPr>
          </a:p>
        </p:txBody>
      </p:sp>
      <p:pic>
        <p:nvPicPr>
          <p:cNvPr id="140292"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1800" y="1030288"/>
            <a:ext cx="7543800"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440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a:xfrm>
            <a:off x="0" y="311150"/>
            <a:ext cx="10515600" cy="808038"/>
          </a:xfrm>
        </p:spPr>
        <p:txBody>
          <a:bodyPr/>
          <a:lstStyle/>
          <a:p>
            <a:r>
              <a:rPr lang="zh-CN" altLang="en-US" dirty="0" smtClean="0"/>
              <a:t>基于储存环的第四代光源 </a:t>
            </a:r>
            <a:r>
              <a:rPr lang="en-US" altLang="zh-CN" dirty="0" smtClean="0"/>
              <a:t>— </a:t>
            </a:r>
            <a:r>
              <a:rPr lang="zh-CN" altLang="en-US" dirty="0" smtClean="0"/>
              <a:t>（准）衍射极限环光源</a:t>
            </a:r>
          </a:p>
        </p:txBody>
      </p:sp>
      <p:graphicFrame>
        <p:nvGraphicFramePr>
          <p:cNvPr id="11" name="Group 2"/>
          <p:cNvGraphicFramePr>
            <a:graphicFrameLocks noGrp="1"/>
          </p:cNvGraphicFramePr>
          <p:nvPr>
            <p:extLst>
              <p:ext uri="{D42A27DB-BD31-4B8C-83A1-F6EECF244321}">
                <p14:modId xmlns:p14="http://schemas.microsoft.com/office/powerpoint/2010/main" val="1220152145"/>
              </p:ext>
            </p:extLst>
          </p:nvPr>
        </p:nvGraphicFramePr>
        <p:xfrm>
          <a:off x="1081313" y="1167264"/>
          <a:ext cx="9557658" cy="5618897"/>
        </p:xfrm>
        <a:graphic>
          <a:graphicData uri="http://schemas.openxmlformats.org/drawingml/2006/table">
            <a:tbl>
              <a:tblPr>
                <a:tableStyleId>{7DF18680-E054-41AD-8BC1-D1AEF772440D}</a:tableStyleId>
              </a:tblPr>
              <a:tblGrid>
                <a:gridCol w="4143830"/>
                <a:gridCol w="2275485"/>
                <a:gridCol w="3138343"/>
              </a:tblGrid>
              <a:tr h="459338">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微软雅黑" panose="020B0503020204020204" pitchFamily="34" charset="-122"/>
                          <a:ea typeface="微软雅黑" panose="020B0503020204020204" pitchFamily="34" charset="-122"/>
                        </a:rPr>
                        <a:t>参  数</a:t>
                      </a:r>
                      <a:endParaRPr kumimoji="0" lang="zh-CN" altLang="en-US" sz="2400" b="1" i="0" u="none" strike="noStrike" cap="none" normalizeH="0" baseline="0" dirty="0" smtClean="0">
                        <a:ln>
                          <a:noFill/>
                        </a:ln>
                        <a:solidFill>
                          <a:srgbClr val="800000"/>
                        </a:solidFill>
                        <a:effectLst/>
                        <a:latin typeface="微软雅黑" pitchFamily="34" charset="-122"/>
                        <a:ea typeface="微软雅黑" pitchFamily="34" charset="-122"/>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微软雅黑" panose="020B0503020204020204" pitchFamily="34" charset="-122"/>
                          <a:ea typeface="微软雅黑" panose="020B0503020204020204" pitchFamily="34" charset="-122"/>
                        </a:rPr>
                        <a:t>单  位</a:t>
                      </a:r>
                      <a:endParaRPr kumimoji="0" lang="zh-CN" altLang="en-US" sz="2400" b="1" i="0" u="none" strike="noStrike" cap="none" normalizeH="0" baseline="0" dirty="0" smtClean="0">
                        <a:ln>
                          <a:noFill/>
                        </a:ln>
                        <a:solidFill>
                          <a:srgbClr val="800000"/>
                        </a:solidFill>
                        <a:effectLst/>
                        <a:latin typeface="微软雅黑" pitchFamily="34" charset="-122"/>
                        <a:ea typeface="微软雅黑" pitchFamily="34" charset="-122"/>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微软雅黑" panose="020B0503020204020204" pitchFamily="34" charset="-122"/>
                          <a:ea typeface="微软雅黑" panose="020B0503020204020204" pitchFamily="34" charset="-122"/>
                        </a:rPr>
                        <a:t>数  值</a:t>
                      </a:r>
                      <a:endParaRPr kumimoji="0" lang="zh-CN" altLang="en-US" sz="2400" b="1" i="0" u="none" strike="noStrike" cap="none" normalizeH="0" baseline="0" dirty="0" smtClean="0">
                        <a:ln>
                          <a:noFill/>
                        </a:ln>
                        <a:solidFill>
                          <a:srgbClr val="800000"/>
                        </a:solidFill>
                        <a:effectLst/>
                        <a:latin typeface="微软雅黑" pitchFamily="34" charset="-122"/>
                        <a:ea typeface="微软雅黑" pitchFamily="34" charset="-122"/>
                      </a:endParaRPr>
                    </a:p>
                  </a:txBody>
                  <a:tcPr marL="90000" marR="90000" marT="46789" marB="46789" anchor="ctr" horzOverflow="overflow"/>
                </a:tc>
              </a:tr>
              <a:tr h="549295">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电子束能量</a:t>
                      </a:r>
                      <a:endParaRPr kumimoji="0" lang="zh-CN" altLang="en-US"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GeV</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zh-CN"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6</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504843">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周长</a:t>
                      </a:r>
                      <a:endParaRPr kumimoji="0" lang="zh-CN" altLang="en-US"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m</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1360</a:t>
                      </a:r>
                      <a:endParaRPr kumimoji="0" lang="en-US" altLang="zh-CN" sz="2400" b="1" i="0" u="none" strike="noStrike" cap="none" normalizeH="0" baseline="0" dirty="0" smtClean="0">
                        <a:ln>
                          <a:noFill/>
                        </a:ln>
                        <a:solidFill>
                          <a:srgbClr val="FF000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576283">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束流</a:t>
                      </a:r>
                      <a:endParaRPr kumimoji="0" lang="zh-CN" altLang="en-US"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mA</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200</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642236">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水平自然发射度</a:t>
                      </a:r>
                      <a:endParaRPr kumimoji="0" lang="zh-CN" altLang="en-US"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err="1"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pm·rad</a:t>
                      </a: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60, 34 (w/ anti-bend)</a:t>
                      </a:r>
                      <a:endParaRPr kumimoji="0" lang="en-US" altLang="zh-CN" sz="2400" b="1" i="0" u="none" strike="noStrike" cap="none" normalizeH="0" baseline="0" dirty="0" smtClean="0">
                        <a:ln>
                          <a:noFill/>
                        </a:ln>
                        <a:solidFill>
                          <a:srgbClr val="FF000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576283">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电子束长度</a:t>
                      </a:r>
                      <a:endParaRPr kumimoji="0" lang="zh-CN" altLang="en-US"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mm</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3~30</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720751">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稳定度</a:t>
                      </a:r>
                      <a:r>
                        <a:rPr kumimoji="0" lang="en-US" altLang="zh-CN" sz="2400" u="none" strike="noStrike" cap="none" normalizeH="0" baseline="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400" u="none" strike="noStrike" cap="none" normalizeH="0" baseline="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振荡振幅占电子束垂直尺寸的百分比</a:t>
                      </a:r>
                      <a:r>
                        <a:rPr kumimoji="0" lang="en-US" altLang="zh-CN" sz="2400" u="none" strike="noStrike" cap="none" normalizeH="0" baseline="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2400" u="none" strike="noStrike" cap="none" normalizeH="0" baseline="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400" b="1" i="0" u="none" strike="noStrike" cap="none" normalizeH="0" baseline="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zh-CN"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&lt;</a:t>
                      </a: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10%</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758851">
                <a:tc>
                  <a:txBody>
                    <a:bodyPr/>
                    <a:lstStyle/>
                    <a:p>
                      <a:pPr marL="0" marR="0" lvl="0" indent="0" algn="l" defTabSz="914400" rtl="0" eaLnBrk="1" fontAlgn="base" latinLnBrk="0" hangingPunct="1">
                        <a:lnSpc>
                          <a:spcPct val="100000"/>
                        </a:lnSpc>
                        <a:spcBef>
                          <a:spcPct val="0"/>
                        </a:spcBef>
                        <a:spcAft>
                          <a:spcPct val="30000"/>
                        </a:spcAft>
                        <a:buClrTx/>
                        <a:buSzTx/>
                        <a:buFontTx/>
                        <a:buNone/>
                        <a:tabLst/>
                      </a:pPr>
                      <a:r>
                        <a:rPr kumimoji="0" lang="zh-CN" altLang="en-US" sz="2400" u="none" strike="noStrike" cap="none" normalizeH="0" baseline="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峰值亮度</a:t>
                      </a:r>
                      <a:endParaRPr kumimoji="0" lang="zh-CN" altLang="en-US" sz="2400" b="1" i="0" u="none" strike="noStrike" cap="none" normalizeH="0" baseline="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Photons/s</a:t>
                      </a: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sym typeface="Symbol" pitchFamily="18" charset="2"/>
                        </a:rPr>
                        <a:t>/</a:t>
                      </a: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mm</a:t>
                      </a:r>
                      <a:r>
                        <a:rPr kumimoji="0" lang="en-US" altLang="zh-CN" sz="2400" u="none" strike="noStrike" cap="none" normalizeH="0" baseline="3000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/mrad</a:t>
                      </a:r>
                      <a:r>
                        <a:rPr kumimoji="0" lang="en-US" altLang="zh-CN" sz="2400" u="none" strike="noStrike" cap="none" normalizeH="0" baseline="3000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2</a:t>
                      </a: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sym typeface="Symbol" pitchFamily="18" charset="2"/>
                        </a:rPr>
                        <a:t>/</a:t>
                      </a: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0.1%BW </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30000"/>
                        </a:spcAft>
                        <a:buClrTx/>
                        <a:buSzTx/>
                        <a:buFontTx/>
                        <a:buNone/>
                        <a:tabLst/>
                      </a:pPr>
                      <a:r>
                        <a:rPr kumimoji="0" lang="en-US" altLang="zh-CN"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&gt;10</a:t>
                      </a:r>
                      <a:r>
                        <a:rPr kumimoji="0" lang="en-US" altLang="zh-CN" sz="2400" u="none" strike="noStrike" cap="none" normalizeH="0" baseline="3000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22</a:t>
                      </a:r>
                      <a:endParaRPr kumimoji="0" lang="en-US" altLang="zh-CN" sz="2400" b="1" i="0" u="none" strike="noStrike" cap="none" normalizeH="0" baseline="30000" dirty="0" smtClean="0">
                        <a:ln>
                          <a:noFill/>
                        </a:ln>
                        <a:solidFill>
                          <a:srgbClr val="FF000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r h="6604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注入方式</a:t>
                      </a:r>
                      <a:endParaRPr kumimoji="0" lang="zh-CN" altLang="en-US"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u="none" strike="noStrike" cap="none" normalizeH="0" baseline="0" dirty="0" smtClean="0">
                          <a:ln>
                            <a:noFill/>
                          </a:ln>
                          <a:effectLst/>
                          <a:latin typeface="Times New Roman" panose="02020603050405020304" pitchFamily="18" charset="0"/>
                          <a:ea typeface="微软雅黑" panose="020B0503020204020204" pitchFamily="34" charset="-122"/>
                          <a:cs typeface="Times New Roman" panose="02020603050405020304" pitchFamily="18" charset="0"/>
                        </a:rPr>
                        <a:t>全能量恒流注入</a:t>
                      </a:r>
                      <a:endParaRPr kumimoji="0" lang="en-US" altLang="zh-CN" sz="2400" b="1" i="0" u="none" strike="noStrike" cap="none" normalizeH="0" baseline="0" dirty="0" smtClean="0">
                        <a:ln>
                          <a:noFill/>
                        </a:ln>
                        <a:solidFill>
                          <a:srgbClr val="002060"/>
                        </a:solidFill>
                        <a:effectLst/>
                        <a:latin typeface="Times New Roman" panose="02020603050405020304" pitchFamily="18" charset="0"/>
                        <a:ea typeface="微软雅黑" pitchFamily="34" charset="-122"/>
                        <a:cs typeface="Times New Roman" panose="02020603050405020304" pitchFamily="18" charset="0"/>
                      </a:endParaRPr>
                    </a:p>
                  </a:txBody>
                  <a:tcPr marL="90000" marR="90000" marT="46789" marB="46789" anchor="ctr" horzOverflow="overflow"/>
                </a:tc>
              </a:tr>
            </a:tbl>
          </a:graphicData>
        </a:graphic>
      </p:graphicFrame>
    </p:spTree>
    <p:extLst>
      <p:ext uri="{BB962C8B-B14F-4D97-AF65-F5344CB8AC3E}">
        <p14:creationId xmlns:p14="http://schemas.microsoft.com/office/powerpoint/2010/main" val="4216650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内容占位符 1"/>
          <p:cNvSpPr>
            <a:spLocks noGrp="1"/>
          </p:cNvSpPr>
          <p:nvPr>
            <p:ph idx="1"/>
          </p:nvPr>
        </p:nvSpPr>
        <p:spPr>
          <a:xfrm>
            <a:off x="838200" y="1119188"/>
            <a:ext cx="10515600" cy="5057775"/>
          </a:xfrm>
        </p:spPr>
        <p:txBody>
          <a:bodyPr/>
          <a:lstStyle/>
          <a:p>
            <a:pPr>
              <a:lnSpc>
                <a:spcPts val="3363"/>
              </a:lnSpc>
            </a:pPr>
            <a:r>
              <a:rPr lang="zh-CN" altLang="en-US">
                <a:latin typeface="微软雅黑" charset="-122"/>
                <a:ea typeface="微软雅黑" charset="-122"/>
              </a:rPr>
              <a:t>磁铁电源</a:t>
            </a:r>
            <a:endParaRPr lang="en-US" altLang="x-none">
              <a:latin typeface="微软雅黑" charset="-122"/>
              <a:ea typeface="微软雅黑" charset="-122"/>
            </a:endParaRPr>
          </a:p>
          <a:p>
            <a:pPr lvl="1">
              <a:lnSpc>
                <a:spcPts val="3363"/>
              </a:lnSpc>
              <a:buFont typeface="微软雅黑" charset="-122"/>
              <a:buChar char="−"/>
            </a:pPr>
            <a:r>
              <a:rPr lang="zh-CN" altLang="en-US">
                <a:latin typeface="微软雅黑" charset="-122"/>
                <a:ea typeface="微软雅黑" charset="-122"/>
              </a:rPr>
              <a:t>除</a:t>
            </a:r>
            <a:r>
              <a:rPr lang="zh-HK" altLang="en-US">
                <a:latin typeface="微软雅黑" charset="-122"/>
                <a:ea typeface="微软雅黑" charset="-122"/>
              </a:rPr>
              <a:t>快轨道反馈</a:t>
            </a:r>
            <a:r>
              <a:rPr lang="zh-CN" altLang="en-US">
                <a:latin typeface="微软雅黑" charset="-122"/>
                <a:ea typeface="微软雅黑" charset="-122"/>
              </a:rPr>
              <a:t>校正子外</a:t>
            </a:r>
            <a:endParaRPr lang="en-US" altLang="x-none">
              <a:latin typeface="微软雅黑" charset="-122"/>
              <a:ea typeface="微软雅黑" charset="-122"/>
            </a:endParaRPr>
          </a:p>
          <a:p>
            <a:pPr lvl="2">
              <a:lnSpc>
                <a:spcPts val="3363"/>
              </a:lnSpc>
              <a:buFont typeface="Wingdings" charset="2"/>
              <a:buChar char="Ø"/>
            </a:pPr>
            <a:r>
              <a:rPr lang="en-US" altLang="zh-CN">
                <a:latin typeface="微软雅黑" charset="-122"/>
                <a:ea typeface="微软雅黑" charset="-122"/>
              </a:rPr>
              <a:t>DPSCM-II, Ethernet</a:t>
            </a:r>
            <a:r>
              <a:rPr lang="zh-CN" altLang="en-US">
                <a:latin typeface="微软雅黑" charset="-122"/>
                <a:ea typeface="微软雅黑" charset="-122"/>
              </a:rPr>
              <a:t>接口</a:t>
            </a:r>
            <a:r>
              <a:rPr lang="en-US" altLang="zh-CN">
                <a:latin typeface="微软雅黑" charset="-122"/>
                <a:ea typeface="微软雅黑" charset="-122"/>
              </a:rPr>
              <a:t>, TCP/IP interface</a:t>
            </a:r>
          </a:p>
          <a:p>
            <a:pPr lvl="2">
              <a:lnSpc>
                <a:spcPts val="3363"/>
              </a:lnSpc>
              <a:buFont typeface="Wingdings" charset="2"/>
              <a:buChar char="Ø"/>
            </a:pPr>
            <a:r>
              <a:rPr lang="zh-CN" altLang="en-US">
                <a:latin typeface="微软雅黑" charset="-122"/>
                <a:ea typeface="微软雅黑" charset="-122"/>
              </a:rPr>
              <a:t>基于</a:t>
            </a:r>
            <a:r>
              <a:rPr lang="en-US" altLang="zh-CN">
                <a:latin typeface="微软雅黑" charset="-122"/>
                <a:ea typeface="微软雅黑" charset="-122"/>
              </a:rPr>
              <a:t>CSNS </a:t>
            </a:r>
            <a:r>
              <a:rPr lang="zh-CN" altLang="en-US">
                <a:latin typeface="微软雅黑" charset="-122"/>
                <a:ea typeface="微软雅黑" charset="-122"/>
              </a:rPr>
              <a:t>及</a:t>
            </a:r>
            <a:r>
              <a:rPr lang="en-US" altLang="x-none">
                <a:latin typeface="微软雅黑" charset="-122"/>
                <a:ea typeface="微软雅黑" charset="-122"/>
              </a:rPr>
              <a:t> </a:t>
            </a:r>
            <a:r>
              <a:rPr lang="en-US" altLang="zh-CN">
                <a:latin typeface="微软雅黑" charset="-122"/>
                <a:ea typeface="微软雅黑" charset="-122"/>
              </a:rPr>
              <a:t>ADS </a:t>
            </a:r>
            <a:r>
              <a:rPr lang="zh-CN" altLang="en-US">
                <a:latin typeface="微软雅黑" charset="-122"/>
                <a:ea typeface="微软雅黑" charset="-122"/>
              </a:rPr>
              <a:t>经验（</a:t>
            </a:r>
            <a:r>
              <a:rPr lang="en-US" altLang="zh-CN">
                <a:latin typeface="微软雅黑" charset="-122"/>
                <a:ea typeface="微软雅黑" charset="-122"/>
              </a:rPr>
              <a:t>DPSCM)</a:t>
            </a:r>
          </a:p>
          <a:p>
            <a:pPr lvl="2">
              <a:lnSpc>
                <a:spcPts val="3363"/>
              </a:lnSpc>
              <a:buFont typeface="Wingdings" charset="2"/>
              <a:buChar char="Ø"/>
            </a:pPr>
            <a:r>
              <a:rPr lang="en-US" altLang="zh-CN">
                <a:latin typeface="微软雅黑" charset="-122"/>
                <a:ea typeface="微软雅黑" charset="-122"/>
              </a:rPr>
              <a:t>Trigger and wave form synchronization details TBD</a:t>
            </a:r>
          </a:p>
          <a:p>
            <a:pPr lvl="1">
              <a:lnSpc>
                <a:spcPts val="3363"/>
              </a:lnSpc>
              <a:buFont typeface="微软雅黑" charset="-122"/>
              <a:buChar char="−"/>
            </a:pPr>
            <a:r>
              <a:rPr lang="zh-HK" altLang="en-US">
                <a:latin typeface="微软雅黑" charset="-122"/>
                <a:ea typeface="微软雅黑" charset="-122"/>
              </a:rPr>
              <a:t>快轨道反馈</a:t>
            </a:r>
            <a:r>
              <a:rPr lang="zh-CN" altLang="en-US">
                <a:latin typeface="微软雅黑" charset="-122"/>
                <a:ea typeface="微软雅黑" charset="-122"/>
              </a:rPr>
              <a:t>校正子 </a:t>
            </a:r>
            <a:r>
              <a:rPr lang="en-US" altLang="zh-CN">
                <a:latin typeface="微软雅黑" charset="-122"/>
                <a:ea typeface="微软雅黑" charset="-122"/>
              </a:rPr>
              <a:t>– TBD </a:t>
            </a:r>
          </a:p>
          <a:p>
            <a:pPr>
              <a:lnSpc>
                <a:spcPts val="3363"/>
              </a:lnSpc>
            </a:pPr>
            <a:r>
              <a:rPr lang="zh-CN" altLang="en-US">
                <a:latin typeface="微软雅黑" charset="-122"/>
                <a:ea typeface="微软雅黑" charset="-122"/>
              </a:rPr>
              <a:t>低温</a:t>
            </a:r>
            <a:r>
              <a:rPr lang="en-US" altLang="x-none">
                <a:latin typeface="微软雅黑" charset="-122"/>
                <a:ea typeface="微软雅黑" charset="-122"/>
              </a:rPr>
              <a:t> </a:t>
            </a:r>
            <a:r>
              <a:rPr lang="en-US" altLang="zh-CN">
                <a:latin typeface="微软雅黑" charset="-122"/>
                <a:ea typeface="微软雅黑" charset="-122"/>
              </a:rPr>
              <a:t>– turn-key system with optimization</a:t>
            </a:r>
          </a:p>
          <a:p>
            <a:pPr>
              <a:lnSpc>
                <a:spcPts val="3363"/>
              </a:lnSpc>
            </a:pPr>
            <a:r>
              <a:rPr lang="zh-CN" altLang="en-US">
                <a:latin typeface="微软雅黑" charset="-122"/>
                <a:ea typeface="微软雅黑" charset="-122"/>
              </a:rPr>
              <a:t>真空</a:t>
            </a:r>
            <a:endParaRPr lang="en-US" altLang="x-none">
              <a:latin typeface="微软雅黑" charset="-122"/>
              <a:ea typeface="微软雅黑" charset="-122"/>
            </a:endParaRPr>
          </a:p>
          <a:p>
            <a:pPr>
              <a:lnSpc>
                <a:spcPts val="3363"/>
              </a:lnSpc>
            </a:pPr>
            <a:r>
              <a:rPr lang="zh-CN" altLang="en-US">
                <a:latin typeface="微软雅黑" charset="-122"/>
                <a:ea typeface="微软雅黑" charset="-122"/>
              </a:rPr>
              <a:t>高频低电平</a:t>
            </a:r>
            <a:r>
              <a:rPr lang="en-US" altLang="x-none">
                <a:latin typeface="微软雅黑" charset="-122"/>
                <a:ea typeface="微软雅黑" charset="-122"/>
              </a:rPr>
              <a:t> </a:t>
            </a:r>
            <a:r>
              <a:rPr lang="en-US" altLang="zh-CN">
                <a:latin typeface="微软雅黑" charset="-122"/>
                <a:ea typeface="微软雅黑" charset="-122"/>
              </a:rPr>
              <a:t>– </a:t>
            </a:r>
            <a:r>
              <a:rPr lang="zh-TW" altLang="en-US">
                <a:latin typeface="微软雅黑" charset="-122"/>
                <a:ea typeface="微软雅黑" charset="-122"/>
              </a:rPr>
              <a:t>已组建跨系统团队</a:t>
            </a:r>
            <a:endParaRPr lang="en-US" altLang="x-none">
              <a:latin typeface="微软雅黑" charset="-122"/>
              <a:ea typeface="微软雅黑" charset="-122"/>
            </a:endParaRPr>
          </a:p>
          <a:p>
            <a:endParaRPr lang="en-US" altLang="x-none">
              <a:latin typeface="微软雅黑" charset="-122"/>
              <a:ea typeface="微软雅黑" charset="-122"/>
            </a:endParaRPr>
          </a:p>
        </p:txBody>
      </p:sp>
      <p:sp>
        <p:nvSpPr>
          <p:cNvPr id="141315" name="标题 2"/>
          <p:cNvSpPr>
            <a:spLocks noGrp="1"/>
          </p:cNvSpPr>
          <p:nvPr>
            <p:ph type="title"/>
          </p:nvPr>
        </p:nvSpPr>
        <p:spPr>
          <a:xfrm>
            <a:off x="0" y="311150"/>
            <a:ext cx="10515600" cy="808038"/>
          </a:xfrm>
        </p:spPr>
        <p:txBody>
          <a:bodyPr/>
          <a:lstStyle/>
          <a:p>
            <a:r>
              <a:rPr lang="zh-CN" altLang="en-US" sz="2800">
                <a:latin typeface="微软雅黑" charset="-122"/>
                <a:ea typeface="微软雅黑" charset="-122"/>
              </a:rPr>
              <a:t>前端（设备）控制</a:t>
            </a:r>
            <a:endParaRPr lang="en-US" altLang="x-none" sz="2800">
              <a:latin typeface="微软雅黑" charset="-122"/>
              <a:ea typeface="微软雅黑" charset="-122"/>
            </a:endParaRPr>
          </a:p>
        </p:txBody>
      </p:sp>
      <p:sp>
        <p:nvSpPr>
          <p:cNvPr id="141316"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algn="r"/>
            <a:fld id="{63823A6A-893E-E44E-A3A8-6D65FEF89564}" type="slidenum">
              <a:rPr lang="zh-CN" altLang="en-US" sz="1200">
                <a:solidFill>
                  <a:srgbClr val="898989"/>
                </a:solidFill>
              </a:rPr>
              <a:pPr algn="r"/>
              <a:t>60</a:t>
            </a:fld>
            <a:endParaRPr lang="zh-CN" altLang="en-US" sz="1200">
              <a:solidFill>
                <a:srgbClr val="898989"/>
              </a:solidFill>
            </a:endParaRPr>
          </a:p>
        </p:txBody>
      </p:sp>
      <p:pic>
        <p:nvPicPr>
          <p:cNvPr id="141317"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83663" y="346075"/>
            <a:ext cx="211931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文本框 6"/>
          <p:cNvSpPr txBox="1">
            <a:spLocks noChangeArrowheads="1"/>
          </p:cNvSpPr>
          <p:nvPr/>
        </p:nvSpPr>
        <p:spPr bwMode="auto">
          <a:xfrm>
            <a:off x="8659813" y="3330575"/>
            <a:ext cx="266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en-US" altLang="zh-CN">
                <a:solidFill>
                  <a:srgbClr val="000000"/>
                </a:solidFill>
              </a:rPr>
              <a:t>DPSCM</a:t>
            </a:r>
            <a:r>
              <a:rPr lang="zh-CN" altLang="en-US">
                <a:solidFill>
                  <a:srgbClr val="000000"/>
                </a:solidFill>
              </a:rPr>
              <a:t>主板，</a:t>
            </a:r>
            <a:r>
              <a:rPr lang="en-US" altLang="zh-CN">
                <a:solidFill>
                  <a:srgbClr val="000000"/>
                </a:solidFill>
              </a:rPr>
              <a:t>CSNS</a:t>
            </a:r>
            <a:r>
              <a:rPr lang="zh-CN" altLang="en-US">
                <a:solidFill>
                  <a:srgbClr val="000000"/>
                </a:solidFill>
              </a:rPr>
              <a:t>及</a:t>
            </a:r>
            <a:r>
              <a:rPr lang="en-US" altLang="zh-CN">
                <a:solidFill>
                  <a:srgbClr val="000000"/>
                </a:solidFill>
              </a:rPr>
              <a:t>ADS</a:t>
            </a:r>
          </a:p>
        </p:txBody>
      </p:sp>
      <p:pic>
        <p:nvPicPr>
          <p:cNvPr id="141319"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83650" y="3843338"/>
            <a:ext cx="2465388"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文本框 8"/>
          <p:cNvSpPr txBox="1">
            <a:spLocks noChangeArrowheads="1"/>
          </p:cNvSpPr>
          <p:nvPr/>
        </p:nvSpPr>
        <p:spPr bwMode="auto">
          <a:xfrm>
            <a:off x="8932863" y="5656263"/>
            <a:ext cx="2366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en-US" altLang="zh-CN">
                <a:solidFill>
                  <a:srgbClr val="000000"/>
                </a:solidFill>
              </a:rPr>
              <a:t>AFBR-5803</a:t>
            </a:r>
            <a:r>
              <a:rPr lang="zh-CN" altLang="en-US">
                <a:solidFill>
                  <a:srgbClr val="000000"/>
                </a:solidFill>
              </a:rPr>
              <a:t>光纤收发器</a:t>
            </a:r>
            <a:endParaRPr lang="en-US" altLang="x-none">
              <a:solidFill>
                <a:srgbClr val="000000"/>
              </a:solidFill>
            </a:endParaRPr>
          </a:p>
        </p:txBody>
      </p:sp>
    </p:spTree>
    <p:extLst>
      <p:ext uri="{BB962C8B-B14F-4D97-AF65-F5344CB8AC3E}">
        <p14:creationId xmlns:p14="http://schemas.microsoft.com/office/powerpoint/2010/main" val="1468760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标题 1"/>
          <p:cNvSpPr>
            <a:spLocks noGrp="1"/>
          </p:cNvSpPr>
          <p:nvPr>
            <p:ph type="title"/>
          </p:nvPr>
        </p:nvSpPr>
        <p:spPr>
          <a:xfrm>
            <a:off x="0" y="311150"/>
            <a:ext cx="10515600" cy="808038"/>
          </a:xfrm>
        </p:spPr>
        <p:txBody>
          <a:bodyPr/>
          <a:lstStyle/>
          <a:p>
            <a:r>
              <a:rPr lang="zh-CN" altLang="en-US" sz="2800">
                <a:latin typeface="微软雅黑" charset="-122"/>
                <a:ea typeface="微软雅黑" charset="-122"/>
              </a:rPr>
              <a:t>定时系统设计</a:t>
            </a:r>
            <a:endParaRPr lang="en-US" altLang="x-none" sz="2800">
              <a:latin typeface="微软雅黑" charset="-122"/>
              <a:ea typeface="微软雅黑" charset="-122"/>
            </a:endParaRPr>
          </a:p>
        </p:txBody>
      </p:sp>
      <p:sp>
        <p:nvSpPr>
          <p:cNvPr id="142339" name="内容占位符 2"/>
          <p:cNvSpPr>
            <a:spLocks noGrp="1"/>
          </p:cNvSpPr>
          <p:nvPr>
            <p:ph idx="1"/>
          </p:nvPr>
        </p:nvSpPr>
        <p:spPr>
          <a:xfrm>
            <a:off x="838200" y="1001713"/>
            <a:ext cx="10515600" cy="4887912"/>
          </a:xfrm>
        </p:spPr>
        <p:txBody>
          <a:bodyPr/>
          <a:lstStyle/>
          <a:p>
            <a:pPr>
              <a:lnSpc>
                <a:spcPct val="100000"/>
              </a:lnSpc>
              <a:spcBef>
                <a:spcPts val="600"/>
              </a:spcBef>
            </a:pPr>
            <a:r>
              <a:rPr lang="zh-CN" altLang="en-US">
                <a:latin typeface="微软雅黑" charset="-122"/>
                <a:ea typeface="微软雅黑" charset="-122"/>
              </a:rPr>
              <a:t>事件定时系统</a:t>
            </a:r>
            <a:endParaRPr lang="en-US" altLang="zh-CN">
              <a:latin typeface="微软雅黑" charset="-122"/>
              <a:ea typeface="微软雅黑" charset="-122"/>
            </a:endParaRPr>
          </a:p>
          <a:p>
            <a:pPr lvl="1">
              <a:lnSpc>
                <a:spcPct val="100000"/>
              </a:lnSpc>
              <a:spcBef>
                <a:spcPts val="600"/>
              </a:spcBef>
              <a:buFont typeface="微软雅黑" charset="-122"/>
              <a:buChar char="−"/>
            </a:pPr>
            <a:r>
              <a:rPr lang="zh-CN" altLang="en-US" sz="2000">
                <a:latin typeface="微软雅黑" charset="-122"/>
                <a:ea typeface="微软雅黑" charset="-122"/>
              </a:rPr>
              <a:t>采用</a:t>
            </a:r>
            <a:r>
              <a:rPr lang="en-US" altLang="zh-CN" sz="2000">
                <a:latin typeface="微软雅黑" charset="-122"/>
                <a:ea typeface="微软雅黑" charset="-122"/>
              </a:rPr>
              <a:t>499.8MHz</a:t>
            </a:r>
            <a:r>
              <a:rPr lang="zh-CN" altLang="en-US" sz="2000">
                <a:latin typeface="微软雅黑" charset="-122"/>
                <a:ea typeface="微软雅黑" charset="-122"/>
              </a:rPr>
              <a:t>作为主定时的高频时钟输入</a:t>
            </a:r>
            <a:endParaRPr lang="en-US" altLang="zh-CN" sz="2000">
              <a:latin typeface="微软雅黑" charset="-122"/>
              <a:ea typeface="微软雅黑" charset="-122"/>
            </a:endParaRPr>
          </a:p>
          <a:p>
            <a:pPr lvl="1">
              <a:lnSpc>
                <a:spcPct val="100000"/>
              </a:lnSpc>
              <a:spcBef>
                <a:spcPts val="600"/>
              </a:spcBef>
              <a:buFont typeface="微软雅黑" charset="-122"/>
              <a:buChar char="−"/>
            </a:pPr>
            <a:r>
              <a:rPr lang="zh-CN" altLang="en-US" sz="2000">
                <a:latin typeface="微软雅黑" charset="-122"/>
                <a:ea typeface="微软雅黑" charset="-122"/>
              </a:rPr>
              <a:t>事件钟的选择：在主定时站对高频</a:t>
            </a:r>
            <a:r>
              <a:rPr lang="en-US" altLang="zh-CN" sz="2000">
                <a:latin typeface="微软雅黑" charset="-122"/>
                <a:ea typeface="微软雅黑" charset="-122"/>
              </a:rPr>
              <a:t>499.8MHz</a:t>
            </a:r>
            <a:r>
              <a:rPr lang="zh-CN" altLang="en-US" sz="2000">
                <a:latin typeface="微软雅黑" charset="-122"/>
                <a:ea typeface="微软雅黑" charset="-122"/>
              </a:rPr>
              <a:t>时钟进行</a:t>
            </a:r>
            <a:r>
              <a:rPr lang="en-US" altLang="zh-CN" sz="2000">
                <a:latin typeface="微软雅黑" charset="-122"/>
                <a:ea typeface="微软雅黑" charset="-122"/>
              </a:rPr>
              <a:t>4</a:t>
            </a:r>
            <a:r>
              <a:rPr lang="zh-CN" altLang="en-US" sz="2000">
                <a:latin typeface="微软雅黑" charset="-122"/>
                <a:ea typeface="微软雅黑" charset="-122"/>
              </a:rPr>
              <a:t>分频，得到</a:t>
            </a:r>
            <a:r>
              <a:rPr lang="en-US" altLang="zh-CN" sz="2000">
                <a:latin typeface="微软雅黑" charset="-122"/>
                <a:ea typeface="微软雅黑" charset="-122"/>
              </a:rPr>
              <a:t>124.95Mhz</a:t>
            </a:r>
            <a:r>
              <a:rPr lang="zh-CN" altLang="en-US" sz="2000">
                <a:latin typeface="微软雅黑" charset="-122"/>
                <a:ea typeface="微软雅黑" charset="-122"/>
              </a:rPr>
              <a:t>，作为事件钟；事件钟是各个触发信号的延时、脉冲宽度的调节精度，为</a:t>
            </a:r>
            <a:r>
              <a:rPr lang="en-US" altLang="zh-CN" sz="2000">
                <a:latin typeface="微软雅黑" charset="-122"/>
                <a:ea typeface="微软雅黑" charset="-122"/>
              </a:rPr>
              <a:t>8ns</a:t>
            </a:r>
            <a:r>
              <a:rPr lang="zh-CN" altLang="en-US" sz="2000">
                <a:latin typeface="微软雅黑" charset="-122"/>
                <a:ea typeface="微软雅黑" charset="-122"/>
              </a:rPr>
              <a:t>。</a:t>
            </a:r>
            <a:endParaRPr lang="en-US" altLang="zh-CN" sz="2000">
              <a:latin typeface="微软雅黑" charset="-122"/>
              <a:ea typeface="微软雅黑" charset="-122"/>
            </a:endParaRPr>
          </a:p>
          <a:p>
            <a:pPr lvl="1">
              <a:lnSpc>
                <a:spcPct val="100000"/>
              </a:lnSpc>
              <a:spcBef>
                <a:spcPts val="600"/>
              </a:spcBef>
              <a:buFont typeface="微软雅黑" charset="-122"/>
              <a:buChar char="−"/>
            </a:pPr>
            <a:r>
              <a:rPr lang="zh-CN" altLang="en-US" sz="2000">
                <a:latin typeface="微软雅黑" charset="-122"/>
                <a:ea typeface="微软雅黑" charset="-122"/>
              </a:rPr>
              <a:t>事件钟的选择兼顾了储存环、增强器的谐波数等参数。（注：之前谐波数含有</a:t>
            </a:r>
            <a:r>
              <a:rPr lang="en-US" altLang="zh-CN" sz="2000">
                <a:latin typeface="微软雅黑" charset="-122"/>
                <a:ea typeface="微软雅黑" charset="-122"/>
              </a:rPr>
              <a:t>5</a:t>
            </a:r>
            <a:r>
              <a:rPr lang="zh-CN" altLang="en-US" sz="2000">
                <a:latin typeface="微软雅黑" charset="-122"/>
                <a:ea typeface="微软雅黑" charset="-122"/>
              </a:rPr>
              <a:t>时，曾设计事件钟为</a:t>
            </a:r>
            <a:r>
              <a:rPr lang="en-US" altLang="zh-CN" sz="2000">
                <a:latin typeface="微软雅黑" charset="-122"/>
                <a:ea typeface="微软雅黑" charset="-122"/>
              </a:rPr>
              <a:t>99.96MHz</a:t>
            </a:r>
            <a:r>
              <a:rPr lang="zh-CN" altLang="en-US" sz="2000">
                <a:latin typeface="微软雅黑" charset="-122"/>
                <a:ea typeface="微软雅黑" charset="-122"/>
              </a:rPr>
              <a:t>，对应时间调节精度为</a:t>
            </a:r>
            <a:r>
              <a:rPr lang="en-US" altLang="zh-CN" sz="2000">
                <a:latin typeface="微软雅黑" charset="-122"/>
                <a:ea typeface="微软雅黑" charset="-122"/>
              </a:rPr>
              <a:t>10ns</a:t>
            </a:r>
            <a:r>
              <a:rPr lang="zh-CN" altLang="en-US" sz="2000">
                <a:latin typeface="微软雅黑" charset="-122"/>
                <a:ea typeface="微软雅黑" charset="-122"/>
              </a:rPr>
              <a:t>）</a:t>
            </a:r>
            <a:endParaRPr lang="en-US" altLang="zh-CN" sz="2000">
              <a:latin typeface="微软雅黑" charset="-122"/>
              <a:ea typeface="微软雅黑" charset="-122"/>
            </a:endParaRPr>
          </a:p>
          <a:p>
            <a:pPr lvl="1">
              <a:lnSpc>
                <a:spcPct val="100000"/>
              </a:lnSpc>
              <a:spcBef>
                <a:spcPts val="600"/>
              </a:spcBef>
              <a:buFont typeface="微软雅黑" charset="-122"/>
              <a:buChar char="−"/>
            </a:pPr>
            <a:r>
              <a:rPr lang="zh-CN" altLang="en-US" sz="2000">
                <a:latin typeface="微软雅黑" charset="-122"/>
                <a:ea typeface="微软雅黑" charset="-122"/>
              </a:rPr>
              <a:t>对于电子枪系统、注入引出系统，定时站点增加特殊器件，使得对这些设备的触发延时调节精度达到</a:t>
            </a:r>
            <a:r>
              <a:rPr lang="en-US" altLang="zh-CN" sz="2000">
                <a:latin typeface="微软雅黑" charset="-122"/>
                <a:ea typeface="微软雅黑" charset="-122"/>
              </a:rPr>
              <a:t>10ps</a:t>
            </a:r>
          </a:p>
          <a:p>
            <a:pPr>
              <a:lnSpc>
                <a:spcPct val="100000"/>
              </a:lnSpc>
              <a:spcBef>
                <a:spcPts val="600"/>
              </a:spcBef>
            </a:pPr>
            <a:r>
              <a:rPr lang="zh-CN" altLang="en-US">
                <a:latin typeface="微软雅黑" charset="-122"/>
                <a:ea typeface="微软雅黑" charset="-122"/>
              </a:rPr>
              <a:t>样机研制</a:t>
            </a:r>
            <a:endParaRPr lang="en-US" altLang="zh-CN">
              <a:latin typeface="微软雅黑" charset="-122"/>
              <a:ea typeface="微软雅黑" charset="-122"/>
            </a:endParaRPr>
          </a:p>
          <a:p>
            <a:pPr>
              <a:lnSpc>
                <a:spcPct val="100000"/>
              </a:lnSpc>
              <a:spcBef>
                <a:spcPts val="600"/>
              </a:spcBef>
            </a:pPr>
            <a:endParaRPr lang="en-US" altLang="x-none" sz="3200">
              <a:latin typeface="微软雅黑" charset="-122"/>
              <a:ea typeface="微软雅黑" charset="-122"/>
            </a:endParaRPr>
          </a:p>
        </p:txBody>
      </p:sp>
      <p:sp>
        <p:nvSpPr>
          <p:cNvPr id="142340"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algn="r"/>
            <a:fld id="{EC2FA89E-A737-DA40-AFE3-5B84C392D860}" type="slidenum">
              <a:rPr lang="zh-CN" altLang="en-US" sz="1200">
                <a:solidFill>
                  <a:srgbClr val="898989"/>
                </a:solidFill>
              </a:rPr>
              <a:pPr algn="r"/>
              <a:t>61</a:t>
            </a:fld>
            <a:endParaRPr lang="zh-CN" altLang="en-US" sz="1200">
              <a:solidFill>
                <a:srgbClr val="898989"/>
              </a:solidFill>
            </a:endParaRPr>
          </a:p>
        </p:txBody>
      </p:sp>
      <p:pic>
        <p:nvPicPr>
          <p:cNvPr id="142341"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3868738"/>
            <a:ext cx="30099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90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0" y="311150"/>
            <a:ext cx="10515600" cy="808038"/>
          </a:xfrm>
        </p:spPr>
        <p:txBody>
          <a:bodyPr/>
          <a:lstStyle/>
          <a:p>
            <a:r>
              <a:rPr lang="zh-CN" altLang="en-US" sz="2800">
                <a:latin typeface="微软雅黑" charset="-122"/>
                <a:ea typeface="微软雅黑" charset="-122"/>
              </a:rPr>
              <a:t>现阶段</a:t>
            </a:r>
            <a:r>
              <a:rPr lang="zh-TW" altLang="en-US" sz="2800">
                <a:latin typeface="微软雅黑" charset="-122"/>
                <a:ea typeface="微软雅黑" charset="-122"/>
              </a:rPr>
              <a:t>数据库</a:t>
            </a:r>
            <a:r>
              <a:rPr lang="zh-CN" altLang="en-US" sz="2800">
                <a:latin typeface="微软雅黑" charset="-122"/>
                <a:ea typeface="微软雅黑" charset="-122"/>
              </a:rPr>
              <a:t>及应用</a:t>
            </a:r>
            <a:endParaRPr lang="en-US" altLang="x-none" sz="2800">
              <a:latin typeface="微软雅黑" charset="-122"/>
              <a:ea typeface="微软雅黑" charset="-122"/>
            </a:endParaRPr>
          </a:p>
        </p:txBody>
      </p:sp>
      <p:sp>
        <p:nvSpPr>
          <p:cNvPr id="143363" name="Content Placeholder 2"/>
          <p:cNvSpPr>
            <a:spLocks noGrp="1"/>
          </p:cNvSpPr>
          <p:nvPr>
            <p:ph idx="1"/>
          </p:nvPr>
        </p:nvSpPr>
        <p:spPr>
          <a:xfrm>
            <a:off x="838200" y="1289050"/>
            <a:ext cx="10515600" cy="4887913"/>
          </a:xfrm>
        </p:spPr>
        <p:txBody>
          <a:bodyPr/>
          <a:lstStyle/>
          <a:p>
            <a:r>
              <a:rPr lang="zh-TW" altLang="en-US">
                <a:latin typeface="微软雅黑" charset="-122"/>
                <a:ea typeface="微软雅黑" charset="-122"/>
              </a:rPr>
              <a:t>参数表</a:t>
            </a:r>
            <a:endParaRPr lang="en-US" altLang="zh-TW">
              <a:latin typeface="微软雅黑" charset="-122"/>
              <a:ea typeface="微软雅黑" charset="-122"/>
            </a:endParaRPr>
          </a:p>
          <a:p>
            <a:r>
              <a:rPr lang="zh-TW" altLang="en-US">
                <a:latin typeface="微软雅黑" charset="-122"/>
                <a:ea typeface="微软雅黑" charset="-122"/>
              </a:rPr>
              <a:t>命名规则</a:t>
            </a:r>
            <a:endParaRPr lang="en-US" altLang="zh-TW">
              <a:latin typeface="微软雅黑" charset="-122"/>
              <a:ea typeface="微软雅黑" charset="-122"/>
            </a:endParaRPr>
          </a:p>
          <a:p>
            <a:r>
              <a:rPr lang="zh-TW" altLang="en-US">
                <a:latin typeface="微软雅黑" charset="-122"/>
                <a:ea typeface="微软雅黑" charset="-122"/>
              </a:rPr>
              <a:t>磁铁</a:t>
            </a:r>
            <a:endParaRPr lang="en-US" altLang="zh-TW">
              <a:latin typeface="微软雅黑" charset="-122"/>
              <a:ea typeface="微软雅黑" charset="-122"/>
            </a:endParaRPr>
          </a:p>
          <a:p>
            <a:r>
              <a:rPr lang="zh-TW" altLang="en-US">
                <a:latin typeface="微软雅黑" charset="-122"/>
                <a:ea typeface="微软雅黑" charset="-122"/>
              </a:rPr>
              <a:t>设备</a:t>
            </a:r>
            <a:endParaRPr lang="en-US" altLang="zh-TW">
              <a:latin typeface="微软雅黑" charset="-122"/>
              <a:ea typeface="微软雅黑" charset="-122"/>
            </a:endParaRPr>
          </a:p>
          <a:p>
            <a:r>
              <a:rPr lang="en-US" altLang="zh-CN">
                <a:latin typeface="微软雅黑" charset="-122"/>
                <a:ea typeface="微软雅黑" charset="-122"/>
              </a:rPr>
              <a:t>Lattice/Model</a:t>
            </a:r>
          </a:p>
        </p:txBody>
      </p:sp>
      <p:sp>
        <p:nvSpPr>
          <p:cNvPr id="1433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fld id="{472BCBB2-42A2-2D4C-989E-57BC83014B53}" type="slidenum">
              <a:rPr lang="en-US" altLang="zh-CN">
                <a:solidFill>
                  <a:srgbClr val="898989"/>
                </a:solidFill>
              </a:rPr>
              <a:pPr/>
              <a:t>62</a:t>
            </a:fld>
            <a:endParaRPr lang="en-US" altLang="zh-CN">
              <a:solidFill>
                <a:srgbClr val="898989"/>
              </a:solidFill>
            </a:endParaRPr>
          </a:p>
        </p:txBody>
      </p:sp>
      <p:pic>
        <p:nvPicPr>
          <p:cNvPr id="143365"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7038" y="234950"/>
            <a:ext cx="37909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563" y="2568575"/>
            <a:ext cx="33559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Box 8"/>
          <p:cNvSpPr txBox="1">
            <a:spLocks noChangeArrowheads="1"/>
          </p:cNvSpPr>
          <p:nvPr/>
        </p:nvSpPr>
        <p:spPr bwMode="auto">
          <a:xfrm>
            <a:off x="4927600" y="55880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TW" altLang="en-US" sz="2000" b="1"/>
              <a:t>磁铁</a:t>
            </a:r>
            <a:endParaRPr lang="en-US" altLang="x-none" sz="2000" b="1"/>
          </a:p>
        </p:txBody>
      </p:sp>
      <p:pic>
        <p:nvPicPr>
          <p:cNvPr id="14336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1175" y="3417888"/>
            <a:ext cx="34131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9" name="TextBox 10"/>
          <p:cNvSpPr txBox="1">
            <a:spLocks noChangeArrowheads="1"/>
          </p:cNvSpPr>
          <p:nvPr/>
        </p:nvSpPr>
        <p:spPr bwMode="auto">
          <a:xfrm>
            <a:off x="7112000" y="5588000"/>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r>
              <a:rPr lang="zh-TW" altLang="en-US" sz="2000" b="1"/>
              <a:t>设备</a:t>
            </a:r>
            <a:endParaRPr lang="en-US" altLang="x-none" sz="2000" b="1"/>
          </a:p>
        </p:txBody>
      </p:sp>
      <p:pic>
        <p:nvPicPr>
          <p:cNvPr id="14337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3363" y="1835150"/>
            <a:ext cx="47021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263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内容占位符 1"/>
          <p:cNvSpPr>
            <a:spLocks noGrp="1"/>
          </p:cNvSpPr>
          <p:nvPr>
            <p:ph idx="1"/>
          </p:nvPr>
        </p:nvSpPr>
        <p:spPr>
          <a:xfrm>
            <a:off x="436563" y="1131888"/>
            <a:ext cx="6224587" cy="5143500"/>
          </a:xfrm>
        </p:spPr>
        <p:txBody>
          <a:bodyPr/>
          <a:lstStyle/>
          <a:p>
            <a:pPr>
              <a:lnSpc>
                <a:spcPct val="100000"/>
              </a:lnSpc>
              <a:spcBef>
                <a:spcPts val="600"/>
              </a:spcBef>
            </a:pPr>
            <a:r>
              <a:rPr lang="zh-CN" altLang="en-US">
                <a:latin typeface="微软雅黑" charset="-122"/>
                <a:ea typeface="宋体" charset="-122"/>
              </a:rPr>
              <a:t>功能</a:t>
            </a:r>
            <a:r>
              <a:rPr lang="en-US" altLang="zh-CN">
                <a:latin typeface="微软雅黑" charset="-122"/>
                <a:ea typeface="宋体" charset="-122"/>
              </a:rPr>
              <a:t>/</a:t>
            </a:r>
            <a:r>
              <a:rPr lang="zh-CN" altLang="en-US">
                <a:latin typeface="微软雅黑" charset="-122"/>
                <a:ea typeface="宋体" charset="-122"/>
              </a:rPr>
              <a:t>业务分区</a:t>
            </a:r>
            <a:endParaRPr lang="en-US" altLang="zh-CN">
              <a:latin typeface="微软雅黑" charset="-122"/>
              <a:ea typeface="宋体" charset="-122"/>
            </a:endParaRPr>
          </a:p>
          <a:p>
            <a:pPr lvl="1">
              <a:lnSpc>
                <a:spcPct val="100000"/>
              </a:lnSpc>
              <a:spcBef>
                <a:spcPts val="600"/>
              </a:spcBef>
              <a:buFont typeface="微软雅黑" charset="-122"/>
              <a:buChar char="−"/>
            </a:pPr>
            <a:r>
              <a:rPr lang="zh-CN" altLang="en-US" sz="1800">
                <a:latin typeface="微软雅黑" charset="-122"/>
                <a:ea typeface="宋体" charset="-122"/>
              </a:rPr>
              <a:t>计算区域、存储区域、公共服务区域</a:t>
            </a:r>
            <a:endParaRPr lang="en-US" altLang="zh-CN" sz="1800">
              <a:latin typeface="微软雅黑" charset="-122"/>
              <a:ea typeface="宋体" charset="-122"/>
            </a:endParaRPr>
          </a:p>
          <a:p>
            <a:pPr lvl="1">
              <a:lnSpc>
                <a:spcPct val="100000"/>
              </a:lnSpc>
              <a:spcBef>
                <a:spcPts val="600"/>
              </a:spcBef>
              <a:buFont typeface="微软雅黑" charset="-122"/>
              <a:buChar char="−"/>
            </a:pPr>
            <a:r>
              <a:rPr lang="zh-CN" altLang="en-US" sz="1800">
                <a:latin typeface="微软雅黑" charset="-122"/>
                <a:ea typeface="宋体" charset="-122"/>
              </a:rPr>
              <a:t>运行支撑区域、管理区域</a:t>
            </a:r>
            <a:endParaRPr lang="en-US" altLang="zh-CN" sz="1800">
              <a:latin typeface="微软雅黑" charset="-122"/>
              <a:ea typeface="宋体" charset="-122"/>
            </a:endParaRPr>
          </a:p>
          <a:p>
            <a:pPr>
              <a:lnSpc>
                <a:spcPct val="100000"/>
              </a:lnSpc>
              <a:spcBef>
                <a:spcPts val="600"/>
              </a:spcBef>
            </a:pPr>
            <a:r>
              <a:rPr lang="zh-CN" altLang="en-US">
                <a:latin typeface="微软雅黑" charset="-122"/>
                <a:ea typeface="宋体" charset="-122"/>
              </a:rPr>
              <a:t>性能</a:t>
            </a:r>
            <a:endParaRPr lang="en-US" altLang="zh-CN">
              <a:latin typeface="微软雅黑" charset="-122"/>
              <a:ea typeface="宋体" charset="-122"/>
            </a:endParaRPr>
          </a:p>
          <a:p>
            <a:pPr lvl="1">
              <a:lnSpc>
                <a:spcPct val="100000"/>
              </a:lnSpc>
              <a:spcBef>
                <a:spcPts val="600"/>
              </a:spcBef>
              <a:buFont typeface="微软雅黑" charset="-122"/>
              <a:buChar char="−"/>
            </a:pPr>
            <a:r>
              <a:rPr lang="en-US" altLang="zh-CN" sz="1800">
                <a:latin typeface="微软雅黑" charset="-122"/>
                <a:ea typeface="宋体" charset="-122"/>
              </a:rPr>
              <a:t>HEPS</a:t>
            </a:r>
            <a:r>
              <a:rPr lang="zh-CN" altLang="en-US" sz="1800">
                <a:latin typeface="微软雅黑" charset="-122"/>
                <a:ea typeface="宋体" charset="-122"/>
              </a:rPr>
              <a:t>计算特点：并行计算</a:t>
            </a:r>
            <a:r>
              <a:rPr lang="en-US" altLang="zh-CN" sz="1800">
                <a:latin typeface="微软雅黑" charset="-122"/>
                <a:ea typeface="宋体" charset="-122"/>
              </a:rPr>
              <a:t>/HPC</a:t>
            </a:r>
          </a:p>
          <a:p>
            <a:pPr lvl="1">
              <a:lnSpc>
                <a:spcPct val="100000"/>
              </a:lnSpc>
              <a:spcBef>
                <a:spcPts val="600"/>
              </a:spcBef>
              <a:buFont typeface="微软雅黑" charset="-122"/>
              <a:buChar char="−"/>
            </a:pPr>
            <a:r>
              <a:rPr lang="zh-CN" altLang="en-US" sz="1800">
                <a:latin typeface="微软雅黑" charset="-122"/>
                <a:ea typeface="宋体" charset="-122"/>
              </a:rPr>
              <a:t>存储：</a:t>
            </a:r>
            <a:r>
              <a:rPr lang="en-US" altLang="zh-CN" sz="1800">
                <a:latin typeface="微软雅黑" charset="-122"/>
                <a:ea typeface="宋体" charset="-122"/>
              </a:rPr>
              <a:t>6PB</a:t>
            </a:r>
            <a:r>
              <a:rPr lang="zh-CN" altLang="en-US" sz="1800">
                <a:latin typeface="微软雅黑" charset="-122"/>
                <a:ea typeface="宋体" charset="-122"/>
              </a:rPr>
              <a:t>（实际需求为</a:t>
            </a:r>
            <a:r>
              <a:rPr lang="en-US" altLang="zh-CN" sz="1800">
                <a:latin typeface="微软雅黑" charset="-122"/>
                <a:ea typeface="宋体" charset="-122"/>
              </a:rPr>
              <a:t>48PB</a:t>
            </a:r>
            <a:r>
              <a:rPr lang="zh-CN" altLang="en-US" sz="1800">
                <a:latin typeface="微软雅黑" charset="-122"/>
                <a:ea typeface="宋体" charset="-122"/>
              </a:rPr>
              <a:t>），仅满足</a:t>
            </a:r>
            <a:r>
              <a:rPr lang="en-US" altLang="zh-CN" sz="1800">
                <a:latin typeface="微软雅黑" charset="-122"/>
                <a:ea typeface="宋体" charset="-122"/>
              </a:rPr>
              <a:t>14</a:t>
            </a:r>
            <a:r>
              <a:rPr lang="zh-CN" altLang="en-US" sz="1800">
                <a:latin typeface="微软雅黑" charset="-122"/>
                <a:ea typeface="宋体" charset="-122"/>
              </a:rPr>
              <a:t>条线站</a:t>
            </a:r>
            <a:r>
              <a:rPr lang="en-US" altLang="zh-CN" sz="1800">
                <a:latin typeface="微软雅黑" charset="-122"/>
                <a:ea typeface="宋体" charset="-122"/>
              </a:rPr>
              <a:t>20</a:t>
            </a:r>
            <a:r>
              <a:rPr lang="zh-CN" altLang="en-US" sz="1800">
                <a:latin typeface="微软雅黑" charset="-122"/>
                <a:ea typeface="宋体" charset="-122"/>
              </a:rPr>
              <a:t>天数据存储</a:t>
            </a:r>
            <a:endParaRPr lang="en-US" altLang="zh-CN" sz="1800">
              <a:latin typeface="微软雅黑" charset="-122"/>
              <a:ea typeface="宋体" charset="-122"/>
            </a:endParaRPr>
          </a:p>
          <a:p>
            <a:pPr lvl="1">
              <a:lnSpc>
                <a:spcPct val="100000"/>
              </a:lnSpc>
              <a:spcBef>
                <a:spcPts val="600"/>
              </a:spcBef>
              <a:buFont typeface="微软雅黑" charset="-122"/>
              <a:buChar char="−"/>
            </a:pPr>
            <a:r>
              <a:rPr lang="zh-CN" altLang="en-US" sz="1800">
                <a:latin typeface="微软雅黑" charset="-122"/>
                <a:ea typeface="宋体" charset="-122"/>
              </a:rPr>
              <a:t>计算：</a:t>
            </a:r>
            <a:r>
              <a:rPr lang="en-US" altLang="zh-CN" sz="1800">
                <a:latin typeface="微软雅黑" charset="-122"/>
                <a:ea typeface="宋体" charset="-122"/>
              </a:rPr>
              <a:t>118T</a:t>
            </a:r>
            <a:r>
              <a:rPr lang="zh-CN" altLang="en-US" sz="1800">
                <a:latin typeface="微软雅黑" charset="-122"/>
                <a:ea typeface="宋体" charset="-122"/>
              </a:rPr>
              <a:t> </a:t>
            </a:r>
            <a:r>
              <a:rPr lang="en-US" altLang="zh-CN" sz="1800">
                <a:latin typeface="微软雅黑" charset="-122"/>
                <a:ea typeface="宋体" charset="-122"/>
              </a:rPr>
              <a:t>Flops</a:t>
            </a:r>
            <a:r>
              <a:rPr lang="zh-CN" altLang="en-US" sz="1800">
                <a:latin typeface="微软雅黑" charset="-122"/>
                <a:ea typeface="宋体" charset="-122"/>
              </a:rPr>
              <a:t>（实际需求为</a:t>
            </a:r>
            <a:r>
              <a:rPr lang="en-US" altLang="zh-CN" sz="1800">
                <a:latin typeface="微软雅黑" charset="-122"/>
                <a:ea typeface="宋体" charset="-122"/>
              </a:rPr>
              <a:t>1P</a:t>
            </a:r>
            <a:r>
              <a:rPr lang="zh-CN" altLang="en-US" sz="1800">
                <a:latin typeface="微软雅黑" charset="-122"/>
                <a:ea typeface="宋体" charset="-122"/>
              </a:rPr>
              <a:t> </a:t>
            </a:r>
            <a:r>
              <a:rPr lang="en-US" altLang="zh-CN" sz="1800">
                <a:latin typeface="微软雅黑" charset="-122"/>
                <a:ea typeface="宋体" charset="-122"/>
              </a:rPr>
              <a:t>Flops</a:t>
            </a:r>
            <a:r>
              <a:rPr lang="zh-CN" altLang="en-US" sz="1800">
                <a:latin typeface="微软雅黑" charset="-122"/>
                <a:ea typeface="宋体" charset="-122"/>
              </a:rPr>
              <a:t>），仅为实验站的重点用户提供必要的离线数据处理能力；提供基于</a:t>
            </a:r>
            <a:r>
              <a:rPr lang="en-US" altLang="zh-CN" sz="1800">
                <a:latin typeface="微软雅黑" charset="-122"/>
                <a:ea typeface="宋体" charset="-122"/>
              </a:rPr>
              <a:t>Windows</a:t>
            </a:r>
            <a:r>
              <a:rPr lang="zh-CN" altLang="en-US" sz="1800">
                <a:latin typeface="微软雅黑" charset="-122"/>
                <a:ea typeface="宋体" charset="-122"/>
              </a:rPr>
              <a:t>、</a:t>
            </a:r>
            <a:r>
              <a:rPr lang="en-US" altLang="zh-CN" sz="1800">
                <a:latin typeface="微软雅黑" charset="-122"/>
                <a:ea typeface="宋体" charset="-122"/>
              </a:rPr>
              <a:t>Linux</a:t>
            </a:r>
            <a:r>
              <a:rPr lang="zh-CN" altLang="en-US" sz="1800">
                <a:latin typeface="微软雅黑" charset="-122"/>
                <a:ea typeface="宋体" charset="-122"/>
              </a:rPr>
              <a:t>的</a:t>
            </a:r>
            <a:r>
              <a:rPr lang="zh-CN" altLang="en-US" sz="1800">
                <a:solidFill>
                  <a:srgbClr val="FF0000"/>
                </a:solidFill>
                <a:latin typeface="微软雅黑" charset="-122"/>
                <a:ea typeface="宋体" charset="-122"/>
              </a:rPr>
              <a:t>并行计算</a:t>
            </a:r>
            <a:r>
              <a:rPr lang="zh-CN" altLang="en-US" sz="1800">
                <a:latin typeface="微软雅黑" charset="-122"/>
                <a:ea typeface="宋体" charset="-122"/>
              </a:rPr>
              <a:t>环境；提供</a:t>
            </a:r>
            <a:r>
              <a:rPr lang="en-US" altLang="zh-CN" sz="1800">
                <a:solidFill>
                  <a:srgbClr val="FF0000"/>
                </a:solidFill>
                <a:latin typeface="微软雅黑" charset="-122"/>
                <a:ea typeface="宋体" charset="-122"/>
              </a:rPr>
              <a:t>GPU</a:t>
            </a:r>
            <a:r>
              <a:rPr lang="zh-CN" altLang="en-US" sz="1800">
                <a:solidFill>
                  <a:srgbClr val="FF0000"/>
                </a:solidFill>
                <a:latin typeface="微软雅黑" charset="-122"/>
                <a:ea typeface="宋体" charset="-122"/>
              </a:rPr>
              <a:t>计算</a:t>
            </a:r>
            <a:r>
              <a:rPr lang="zh-CN" altLang="en-US" sz="1800">
                <a:latin typeface="微软雅黑" charset="-122"/>
                <a:ea typeface="宋体" charset="-122"/>
              </a:rPr>
              <a:t>、大内存的</a:t>
            </a:r>
            <a:r>
              <a:rPr lang="zh-CN" altLang="en-US" sz="1800">
                <a:solidFill>
                  <a:srgbClr val="FF0000"/>
                </a:solidFill>
                <a:latin typeface="微软雅黑" charset="-122"/>
                <a:ea typeface="宋体" charset="-122"/>
              </a:rPr>
              <a:t>胖节点计算</a:t>
            </a:r>
            <a:r>
              <a:rPr lang="zh-CN" altLang="en-US" sz="1800">
                <a:latin typeface="微软雅黑" charset="-122"/>
                <a:ea typeface="宋体" charset="-122"/>
              </a:rPr>
              <a:t>能力</a:t>
            </a:r>
            <a:endParaRPr lang="en-US" altLang="zh-CN" sz="1800">
              <a:latin typeface="微软雅黑" charset="-122"/>
              <a:ea typeface="宋体" charset="-122"/>
            </a:endParaRPr>
          </a:p>
          <a:p>
            <a:pPr lvl="1">
              <a:lnSpc>
                <a:spcPct val="100000"/>
              </a:lnSpc>
              <a:spcBef>
                <a:spcPts val="600"/>
              </a:spcBef>
              <a:buFont typeface="微软雅黑" charset="-122"/>
              <a:buChar char="−"/>
            </a:pPr>
            <a:r>
              <a:rPr lang="zh-CN" altLang="en-US" sz="1800">
                <a:latin typeface="微软雅黑" charset="-122"/>
                <a:ea typeface="宋体" charset="-122"/>
              </a:rPr>
              <a:t>网络：骨干带宽不低于</a:t>
            </a:r>
            <a:r>
              <a:rPr lang="en-US" altLang="zh-CN" sz="1800">
                <a:latin typeface="微软雅黑" charset="-122"/>
                <a:ea typeface="宋体" charset="-122"/>
              </a:rPr>
              <a:t>40Gbps</a:t>
            </a:r>
            <a:r>
              <a:rPr lang="zh-CN" altLang="en-US" sz="1800">
                <a:latin typeface="微软雅黑" charset="-122"/>
                <a:ea typeface="宋体" charset="-122"/>
              </a:rPr>
              <a:t>、服务器和计算节点接入能力不低于</a:t>
            </a:r>
            <a:r>
              <a:rPr lang="en-US" altLang="zh-CN" sz="1800">
                <a:latin typeface="微软雅黑" charset="-122"/>
                <a:ea typeface="宋体" charset="-122"/>
              </a:rPr>
              <a:t>10Gbps</a:t>
            </a:r>
          </a:p>
          <a:p>
            <a:pPr lvl="1">
              <a:lnSpc>
                <a:spcPct val="100000"/>
              </a:lnSpc>
              <a:spcBef>
                <a:spcPts val="600"/>
              </a:spcBef>
              <a:buFont typeface="微软雅黑" charset="-122"/>
              <a:buChar char="−"/>
            </a:pPr>
            <a:r>
              <a:rPr lang="zh-CN" altLang="en-US" sz="1800">
                <a:latin typeface="微软雅黑" charset="-122"/>
                <a:ea typeface="宋体" charset="-122"/>
              </a:rPr>
              <a:t>具有较好的扩展性和开放性，可以实现资源扩容和同外部计算资源对接</a:t>
            </a:r>
            <a:endParaRPr lang="en-US" altLang="zh-CN" sz="1800">
              <a:latin typeface="微软雅黑" charset="-122"/>
              <a:ea typeface="微软雅黑" charset="-122"/>
            </a:endParaRPr>
          </a:p>
        </p:txBody>
      </p:sp>
      <p:sp>
        <p:nvSpPr>
          <p:cNvPr id="144387" name="标题 2"/>
          <p:cNvSpPr>
            <a:spLocks noGrp="1"/>
          </p:cNvSpPr>
          <p:nvPr>
            <p:ph type="title"/>
          </p:nvPr>
        </p:nvSpPr>
        <p:spPr>
          <a:xfrm>
            <a:off x="0" y="311150"/>
            <a:ext cx="10515600" cy="808038"/>
          </a:xfrm>
        </p:spPr>
        <p:txBody>
          <a:bodyPr/>
          <a:lstStyle/>
          <a:p>
            <a:r>
              <a:rPr lang="en-US" altLang="zh-CN" sz="2800">
                <a:latin typeface="微软雅黑" charset="-122"/>
                <a:ea typeface="微软雅黑" charset="-122"/>
              </a:rPr>
              <a:t>IT </a:t>
            </a:r>
            <a:r>
              <a:rPr lang="zh-CN" altLang="en-US" sz="2800">
                <a:latin typeface="微软雅黑" charset="-122"/>
                <a:ea typeface="微软雅黑" charset="-122"/>
              </a:rPr>
              <a:t>建设方案</a:t>
            </a:r>
            <a:r>
              <a:rPr lang="en-US" altLang="zh-CN" sz="2800">
                <a:latin typeface="微软雅黑" charset="-122"/>
                <a:ea typeface="微软雅黑" charset="-122"/>
              </a:rPr>
              <a:t>—</a:t>
            </a:r>
            <a:r>
              <a:rPr lang="zh-CN" altLang="en-US" sz="2800">
                <a:latin typeface="微软雅黑" charset="-122"/>
                <a:ea typeface="微软雅黑" charset="-122"/>
              </a:rPr>
              <a:t>数据存储与计算系统（本地小规模）</a:t>
            </a:r>
          </a:p>
        </p:txBody>
      </p:sp>
      <p:pic>
        <p:nvPicPr>
          <p:cNvPr id="144388"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1150" y="1401763"/>
            <a:ext cx="5530850"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灯片编号占位符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algn="r"/>
            <a:fld id="{52A74363-82F8-F84C-9A43-3E18F6245D7C}" type="slidenum">
              <a:rPr lang="zh-CN" altLang="en-US" sz="1200">
                <a:solidFill>
                  <a:srgbClr val="898989"/>
                </a:solidFill>
              </a:rPr>
              <a:pPr algn="r"/>
              <a:t>63</a:t>
            </a:fld>
            <a:endParaRPr lang="zh-CN" altLang="en-US" sz="1200">
              <a:solidFill>
                <a:srgbClr val="898989"/>
              </a:solidFill>
            </a:endParaRPr>
          </a:p>
        </p:txBody>
      </p:sp>
    </p:spTree>
    <p:extLst>
      <p:ext uri="{BB962C8B-B14F-4D97-AF65-F5344CB8AC3E}">
        <p14:creationId xmlns:p14="http://schemas.microsoft.com/office/powerpoint/2010/main" val="1738723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标题 1"/>
          <p:cNvSpPr>
            <a:spLocks noGrp="1"/>
          </p:cNvSpPr>
          <p:nvPr>
            <p:ph type="title"/>
          </p:nvPr>
        </p:nvSpPr>
        <p:spPr>
          <a:xfrm>
            <a:off x="0" y="311150"/>
            <a:ext cx="10515600" cy="808038"/>
          </a:xfrm>
        </p:spPr>
        <p:txBody>
          <a:bodyPr/>
          <a:lstStyle/>
          <a:p>
            <a:r>
              <a:rPr lang="zh-CN" altLang="en-US">
                <a:latin typeface="微软雅黑" charset="-122"/>
                <a:ea typeface="微软雅黑" charset="-122"/>
              </a:rPr>
              <a:t>快轨道反馈</a:t>
            </a:r>
            <a:endParaRPr lang="en-US" altLang="zh-CN">
              <a:latin typeface="微软雅黑" charset="-122"/>
              <a:ea typeface="微软雅黑" charset="-122"/>
            </a:endParaRPr>
          </a:p>
        </p:txBody>
      </p:sp>
      <p:sp>
        <p:nvSpPr>
          <p:cNvPr id="73730" name="内容占位符 2"/>
          <p:cNvSpPr>
            <a:spLocks noGrp="1"/>
          </p:cNvSpPr>
          <p:nvPr>
            <p:ph idx="1"/>
          </p:nvPr>
        </p:nvSpPr>
        <p:spPr>
          <a:xfrm>
            <a:off x="838200" y="1289050"/>
            <a:ext cx="7772400" cy="4887913"/>
          </a:xfrm>
        </p:spPr>
        <p:txBody>
          <a:bodyPr/>
          <a:lstStyle/>
          <a:p>
            <a:r>
              <a:rPr lang="zh-CN" altLang="en-US">
                <a:latin typeface="微软雅黑" charset="-122"/>
                <a:ea typeface="微软雅黑" charset="-122"/>
              </a:rPr>
              <a:t>精确控制束团轨道以达</a:t>
            </a:r>
            <a:r>
              <a:rPr lang="en-US" altLang="zh-CN">
                <a:latin typeface="微软雅黑" charset="-122"/>
                <a:ea typeface="微软雅黑" charset="-122"/>
              </a:rPr>
              <a:t>HEPS</a:t>
            </a:r>
            <a:r>
              <a:rPr lang="zh-CN" altLang="en-US">
                <a:latin typeface="微软雅黑" charset="-122"/>
                <a:ea typeface="微软雅黑" charset="-122"/>
              </a:rPr>
              <a:t>发射度与亮度要求</a:t>
            </a:r>
            <a:endParaRPr lang="en-US" altLang="zh-CN">
              <a:latin typeface="微软雅黑" charset="-122"/>
              <a:ea typeface="微软雅黑" charset="-122"/>
            </a:endParaRPr>
          </a:p>
          <a:p>
            <a:r>
              <a:rPr lang="zh-CN" altLang="en-US">
                <a:latin typeface="微软雅黑" charset="-122"/>
                <a:ea typeface="微软雅黑" charset="-122"/>
              </a:rPr>
              <a:t>束团垂直发射度在</a:t>
            </a:r>
            <a:r>
              <a:rPr lang="en-US" altLang="zh-CN">
                <a:latin typeface="微软雅黑" charset="-122"/>
                <a:ea typeface="微软雅黑" charset="-122"/>
              </a:rPr>
              <a:t>10pm∙rad</a:t>
            </a:r>
            <a:r>
              <a:rPr lang="zh-CN" altLang="en-US">
                <a:latin typeface="微软雅黑" charset="-122"/>
                <a:ea typeface="微软雅黑" charset="-122"/>
              </a:rPr>
              <a:t>量级，对应垂直束团尺寸小于</a:t>
            </a:r>
            <a:r>
              <a:rPr lang="en-US" altLang="zh-CN">
                <a:latin typeface="微软雅黑" charset="-122"/>
                <a:ea typeface="微软雅黑" charset="-122"/>
              </a:rPr>
              <a:t>3µm</a:t>
            </a:r>
            <a:r>
              <a:rPr lang="zh-CN" altLang="en-US">
                <a:latin typeface="微软雅黑" charset="-122"/>
                <a:ea typeface="微软雅黑" charset="-122"/>
              </a:rPr>
              <a:t>。因此，在短直线节处，束流位置的稳定性应好于</a:t>
            </a:r>
            <a:r>
              <a:rPr lang="en-US" altLang="zh-CN">
                <a:latin typeface="微软雅黑" charset="-122"/>
                <a:ea typeface="微软雅黑" charset="-122"/>
              </a:rPr>
              <a:t>0.3µm</a:t>
            </a:r>
          </a:p>
          <a:p>
            <a:r>
              <a:rPr lang="zh-CN" altLang="en-US">
                <a:latin typeface="微软雅黑" charset="-122"/>
                <a:ea typeface="微软雅黑" charset="-122"/>
              </a:rPr>
              <a:t>影响轨道稳定因素分析：</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磁铁电源的稳定性</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装置现场的地面振动</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长期的地面偏移</a:t>
            </a:r>
            <a:endParaRPr lang="en-US" altLang="zh-CN">
              <a:latin typeface="微软雅黑" charset="-122"/>
              <a:ea typeface="微软雅黑" charset="-122"/>
            </a:endParaRPr>
          </a:p>
          <a:p>
            <a:pPr lvl="1">
              <a:buFont typeface="微软雅黑" charset="-122"/>
              <a:buChar char="−"/>
            </a:pPr>
            <a:r>
              <a:rPr lang="zh-HK" altLang="en-US">
                <a:latin typeface="微软雅黑" charset="-122"/>
                <a:ea typeface="微软雅黑" charset="-122"/>
              </a:rPr>
              <a:t>温度效应</a:t>
            </a:r>
            <a:endParaRPr lang="en-US" altLang="zh-HK">
              <a:latin typeface="微软雅黑" charset="-122"/>
              <a:ea typeface="微软雅黑" charset="-122"/>
            </a:endParaRPr>
          </a:p>
          <a:p>
            <a:r>
              <a:rPr lang="zh-CN" altLang="en-US">
                <a:latin typeface="微软雅黑" charset="-122"/>
                <a:ea typeface="微软雅黑" charset="-122"/>
              </a:rPr>
              <a:t>有效反馈带宽不低于</a:t>
            </a:r>
            <a:r>
              <a:rPr lang="en-US" altLang="zh-CN">
                <a:latin typeface="微软雅黑" charset="-122"/>
                <a:ea typeface="微软雅黑" charset="-122"/>
              </a:rPr>
              <a:t>300Hz</a:t>
            </a:r>
            <a:r>
              <a:rPr lang="zh-CN" altLang="en-US">
                <a:latin typeface="微软雅黑" charset="-122"/>
                <a:ea typeface="微软雅黑" charset="-122"/>
              </a:rPr>
              <a:t>，争取达到</a:t>
            </a:r>
            <a:r>
              <a:rPr lang="en-US" altLang="zh-CN">
                <a:latin typeface="微软雅黑" charset="-122"/>
                <a:ea typeface="微软雅黑" charset="-122"/>
              </a:rPr>
              <a:t>1kHz</a:t>
            </a:r>
          </a:p>
        </p:txBody>
      </p:sp>
      <p:pic>
        <p:nvPicPr>
          <p:cNvPr id="737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1563" y="228600"/>
            <a:ext cx="3414712"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9688" y="3700463"/>
            <a:ext cx="2957512"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8909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604838"/>
            <a:ext cx="10515600" cy="5572125"/>
          </a:xfrm>
        </p:spPr>
        <p:txBody>
          <a:bodyPr/>
          <a:lstStyle/>
          <a:p>
            <a:r>
              <a:rPr lang="zh-CN" altLang="en-US">
                <a:latin typeface="微软雅黑" charset="-122"/>
                <a:ea typeface="微软雅黑" charset="-122"/>
              </a:rPr>
              <a:t>低温系统</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系统构成及设计</a:t>
            </a:r>
            <a:endParaRPr lang="en-US" altLang="zh-CN">
              <a:latin typeface="微软雅黑" charset="-122"/>
              <a:ea typeface="微软雅黑" charset="-122"/>
            </a:endParaRPr>
          </a:p>
          <a:p>
            <a:pPr lvl="1">
              <a:buFont typeface="微软雅黑" charset="-122"/>
              <a:buChar char="−"/>
            </a:pPr>
            <a:endParaRPr lang="en-US" altLang="zh-CN">
              <a:latin typeface="微软雅黑" charset="-122"/>
              <a:ea typeface="微软雅黑" charset="-122"/>
            </a:endParaRPr>
          </a:p>
          <a:p>
            <a:pPr lvl="1">
              <a:buFont typeface="微软雅黑" charset="-122"/>
              <a:buChar char="−"/>
            </a:pP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制冷机、回收净化及储器</a:t>
            </a:r>
            <a:endParaRPr lang="en-US" altLang="zh-CN">
              <a:latin typeface="微软雅黑" charset="-122"/>
              <a:ea typeface="微软雅黑" charset="-122"/>
            </a:endParaRPr>
          </a:p>
          <a:p>
            <a:pPr lvl="1">
              <a:buFont typeface="微软雅黑" charset="-122"/>
              <a:buNone/>
            </a:pPr>
            <a:r>
              <a:rPr lang="en-US" altLang="zh-CN">
                <a:latin typeface="微软雅黑" charset="-122"/>
                <a:ea typeface="微软雅黑" charset="-122"/>
              </a:rPr>
              <a:t>  </a:t>
            </a:r>
            <a:r>
              <a:rPr lang="zh-CN" altLang="en-US">
                <a:latin typeface="微软雅黑" charset="-122"/>
                <a:ea typeface="微软雅黑" charset="-122"/>
              </a:rPr>
              <a:t>设计考虑</a:t>
            </a:r>
          </a:p>
        </p:txBody>
      </p:sp>
      <p:pic>
        <p:nvPicPr>
          <p:cNvPr id="147459" name="图片 4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7050" y="3175"/>
            <a:ext cx="60071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图片 5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508375"/>
            <a:ext cx="4567238" cy="327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7461" name="图片 8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1750" y="3508375"/>
            <a:ext cx="5308600" cy="3349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2968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49250"/>
            <a:ext cx="10515600" cy="5827713"/>
          </a:xfrm>
        </p:spPr>
        <p:txBody>
          <a:bodyPr/>
          <a:lstStyle/>
          <a:p>
            <a:r>
              <a:rPr lang="zh-CN" altLang="en-US">
                <a:latin typeface="微软雅黑" charset="-122"/>
                <a:ea typeface="微软雅黑" charset="-122"/>
              </a:rPr>
              <a:t>准直系统</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加速器及光束线各硬件系统</a:t>
            </a:r>
            <a:endParaRPr lang="en-US" altLang="zh-CN">
              <a:latin typeface="微软雅黑" charset="-122"/>
              <a:ea typeface="微软雅黑" charset="-122"/>
            </a:endParaRPr>
          </a:p>
          <a:p>
            <a:pPr lvl="1">
              <a:buFont typeface="微软雅黑" charset="-122"/>
              <a:buNone/>
            </a:pPr>
            <a:r>
              <a:rPr lang="en-US" altLang="zh-CN">
                <a:latin typeface="微软雅黑" charset="-122"/>
                <a:ea typeface="微软雅黑" charset="-122"/>
              </a:rPr>
              <a:t>   </a:t>
            </a:r>
            <a:r>
              <a:rPr lang="zh-CN" altLang="en-US">
                <a:latin typeface="微软雅黑" charset="-122"/>
                <a:ea typeface="微软雅黑" charset="-122"/>
              </a:rPr>
              <a:t>都提出了精度要求</a:t>
            </a:r>
            <a:endParaRPr lang="en-US" altLang="zh-CN">
              <a:latin typeface="微软雅黑" charset="-122"/>
              <a:ea typeface="微软雅黑" charset="-122"/>
            </a:endParaRPr>
          </a:p>
          <a:p>
            <a:pPr lvl="1">
              <a:buFont typeface="微软雅黑" charset="-122"/>
              <a:buNone/>
            </a:pPr>
            <a:endParaRPr lang="en-US" altLang="zh-CN">
              <a:latin typeface="微软雅黑" charset="-122"/>
              <a:ea typeface="微软雅黑" charset="-122"/>
            </a:endParaRPr>
          </a:p>
        </p:txBody>
      </p:sp>
      <p:pic>
        <p:nvPicPr>
          <p:cNvPr id="148483" name="图片 3"/>
          <p:cNvPicPr>
            <a:picLocks noChangeAspect="1" noChangeArrowheads="1"/>
          </p:cNvPicPr>
          <p:nvPr/>
        </p:nvPicPr>
        <p:blipFill>
          <a:blip r:embed="rId2">
            <a:extLst>
              <a:ext uri="{28A0092B-C50C-407E-A947-70E740481C1C}">
                <a14:useLocalDpi xmlns:a14="http://schemas.microsoft.com/office/drawing/2010/main" val="0"/>
              </a:ext>
            </a:extLst>
          </a:blip>
          <a:srcRect l="24080" t="12210" r="16936" b="12033"/>
          <a:stretch>
            <a:fillRect/>
          </a:stretch>
        </p:blipFill>
        <p:spPr bwMode="auto">
          <a:xfrm>
            <a:off x="254000" y="1901825"/>
            <a:ext cx="629285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2185988"/>
            <a:ext cx="5645150" cy="399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6199188" y="719138"/>
            <a:ext cx="4613275" cy="1096962"/>
          </a:xfrm>
          <a:prstGeom prst="rect">
            <a:avLst/>
          </a:prstGeom>
          <a:noFill/>
        </p:spPr>
        <p:txBody>
          <a:bodyPr wrap="none">
            <a:spAutoFit/>
          </a:bodyPr>
          <a:lstStyle>
            <a:lvl1pPr>
              <a:defRPr>
                <a:solidFill>
                  <a:schemeClr val="tx1"/>
                </a:solidFill>
                <a:latin typeface="Calibri" charset="0"/>
                <a:ea typeface="宋体" charset="-122"/>
              </a:defRPr>
            </a:lvl1pPr>
            <a:lvl2pPr marL="685800" indent="-22860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defRPr>
            </a:lvl9pPr>
          </a:lstStyle>
          <a:p>
            <a:pPr lvl="1">
              <a:lnSpc>
                <a:spcPct val="90000"/>
              </a:lnSpc>
              <a:spcBef>
                <a:spcPts val="500"/>
              </a:spcBef>
              <a:buFont typeface="微软雅黑" charset="-122"/>
              <a:buChar char="−"/>
            </a:pPr>
            <a:r>
              <a:rPr kumimoji="1" lang="zh-CN" altLang="en-US" sz="2400">
                <a:solidFill>
                  <a:srgbClr val="800000"/>
                </a:solidFill>
                <a:latin typeface="微软雅黑" charset="-122"/>
                <a:ea typeface="微软雅黑" charset="-122"/>
              </a:rPr>
              <a:t>对各种磁铁精确准直后相对</a:t>
            </a:r>
            <a:endParaRPr kumimoji="1" lang="en-US" altLang="zh-CN" sz="2400">
              <a:solidFill>
                <a:srgbClr val="800000"/>
              </a:solidFill>
              <a:latin typeface="微软雅黑" charset="-122"/>
              <a:ea typeface="微软雅黑" charset="-122"/>
            </a:endParaRPr>
          </a:p>
          <a:p>
            <a:pPr lvl="1">
              <a:lnSpc>
                <a:spcPct val="90000"/>
              </a:lnSpc>
              <a:spcBef>
                <a:spcPts val="500"/>
              </a:spcBef>
            </a:pPr>
            <a:r>
              <a:rPr kumimoji="1" lang="en-US" altLang="zh-CN" sz="2400">
                <a:solidFill>
                  <a:srgbClr val="800000"/>
                </a:solidFill>
                <a:latin typeface="微软雅黑" charset="-122"/>
                <a:ea typeface="微软雅黑" charset="-122"/>
              </a:rPr>
              <a:t>   </a:t>
            </a:r>
            <a:r>
              <a:rPr kumimoji="1" lang="zh-CN" altLang="en-US" sz="2400">
                <a:solidFill>
                  <a:srgbClr val="800000"/>
                </a:solidFill>
                <a:latin typeface="微软雅黑" charset="-122"/>
                <a:ea typeface="微软雅黑" charset="-122"/>
              </a:rPr>
              <a:t>横向高程位置进行精度分析</a:t>
            </a:r>
          </a:p>
          <a:p>
            <a:endParaRPr lang="zh-CN" altLang="en-US"/>
          </a:p>
        </p:txBody>
      </p:sp>
    </p:spTree>
    <p:extLst>
      <p:ext uri="{BB962C8B-B14F-4D97-AF65-F5344CB8AC3E}">
        <p14:creationId xmlns:p14="http://schemas.microsoft.com/office/powerpoint/2010/main" val="20791201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标题 1"/>
          <p:cNvSpPr>
            <a:spLocks noGrp="1" noChangeArrowheads="1"/>
          </p:cNvSpPr>
          <p:nvPr>
            <p:ph type="title"/>
          </p:nvPr>
        </p:nvSpPr>
        <p:spPr>
          <a:xfrm>
            <a:off x="0" y="311150"/>
            <a:ext cx="10515600" cy="808038"/>
          </a:xfrm>
        </p:spPr>
        <p:txBody>
          <a:bodyPr/>
          <a:lstStyle/>
          <a:p>
            <a:r>
              <a:rPr lang="zh-CN" altLang="en-US" sz="2800">
                <a:latin typeface="微软雅黑" charset="-122"/>
                <a:ea typeface="微软雅黑" charset="-122"/>
              </a:rPr>
              <a:t>辐射防护设计</a:t>
            </a:r>
          </a:p>
        </p:txBody>
      </p:sp>
      <p:sp>
        <p:nvSpPr>
          <p:cNvPr id="151555" name="内容占位符 2"/>
          <p:cNvSpPr>
            <a:spLocks noGrp="1" noChangeArrowheads="1"/>
          </p:cNvSpPr>
          <p:nvPr>
            <p:ph idx="1"/>
          </p:nvPr>
        </p:nvSpPr>
        <p:spPr>
          <a:xfrm>
            <a:off x="838200" y="1187450"/>
            <a:ext cx="10515600" cy="4887913"/>
          </a:xfrm>
        </p:spPr>
        <p:txBody>
          <a:bodyPr/>
          <a:lstStyle/>
          <a:p>
            <a:r>
              <a:rPr lang="zh-CN" altLang="en-US" sz="2400">
                <a:latin typeface="微软雅黑" charset="-122"/>
                <a:ea typeface="微软雅黑" charset="-122"/>
              </a:rPr>
              <a:t>完成</a:t>
            </a:r>
            <a:r>
              <a:rPr lang="en-US" altLang="zh-CN" sz="2400">
                <a:latin typeface="微软雅黑" charset="-122"/>
                <a:ea typeface="微软雅黑" charset="-122"/>
              </a:rPr>
              <a:t>HEPS</a:t>
            </a:r>
            <a:r>
              <a:rPr lang="zh-CN" altLang="en-US" sz="2400">
                <a:latin typeface="微软雅黑" charset="-122"/>
                <a:ea typeface="微软雅黑" charset="-122"/>
              </a:rPr>
              <a:t>主屏蔽设计</a:t>
            </a:r>
          </a:p>
          <a:p>
            <a:r>
              <a:rPr lang="zh-CN" altLang="en-US" sz="2400">
                <a:latin typeface="微软雅黑" charset="-122"/>
                <a:ea typeface="微软雅黑" charset="-122"/>
              </a:rPr>
              <a:t>完成同步辐射光束线屏蔽设计</a:t>
            </a:r>
            <a:endParaRPr lang="en-US" altLang="zh-CN" sz="2400">
              <a:latin typeface="微软雅黑" charset="-122"/>
              <a:ea typeface="微软雅黑" charset="-122"/>
            </a:endParaRPr>
          </a:p>
          <a:p>
            <a:endParaRPr lang="en-US" altLang="zh-CN" sz="2400">
              <a:latin typeface="微软雅黑" charset="-122"/>
              <a:ea typeface="微软雅黑" charset="-122"/>
            </a:endParaRPr>
          </a:p>
          <a:p>
            <a:endParaRPr lang="en-US" altLang="zh-CN" sz="2400">
              <a:latin typeface="微软雅黑" charset="-122"/>
              <a:ea typeface="微软雅黑" charset="-122"/>
            </a:endParaRPr>
          </a:p>
          <a:p>
            <a:endParaRPr lang="zh-CN" altLang="en-US" sz="2400">
              <a:latin typeface="微软雅黑" charset="-122"/>
              <a:ea typeface="微软雅黑" charset="-122"/>
            </a:endParaRPr>
          </a:p>
          <a:p>
            <a:r>
              <a:rPr lang="zh-CN" altLang="en-US" sz="2400">
                <a:latin typeface="微软雅黑" charset="-122"/>
                <a:ea typeface="微软雅黑" charset="-122"/>
              </a:rPr>
              <a:t>完成隧道迷宫、屏蔽门设计</a:t>
            </a:r>
          </a:p>
          <a:p>
            <a:endParaRPr lang="en-US" altLang="zh-CN" sz="2400">
              <a:latin typeface="微软雅黑" charset="-122"/>
              <a:ea typeface="微软雅黑" charset="-122"/>
            </a:endParaRPr>
          </a:p>
          <a:p>
            <a:endParaRPr lang="en-US" altLang="zh-CN" sz="2400">
              <a:latin typeface="微软雅黑" charset="-122"/>
              <a:ea typeface="微软雅黑" charset="-122"/>
            </a:endParaRPr>
          </a:p>
          <a:p>
            <a:endParaRPr lang="en-US" altLang="zh-CN" sz="2400">
              <a:latin typeface="微软雅黑" charset="-122"/>
              <a:ea typeface="微软雅黑" charset="-122"/>
            </a:endParaRPr>
          </a:p>
          <a:p>
            <a:endParaRPr lang="en-US" altLang="zh-CN" sz="2400">
              <a:latin typeface="微软雅黑" charset="-122"/>
              <a:ea typeface="微软雅黑" charset="-122"/>
            </a:endParaRPr>
          </a:p>
          <a:p>
            <a:r>
              <a:rPr lang="zh-CN" altLang="en-US" sz="2400">
                <a:latin typeface="微软雅黑" charset="-122"/>
                <a:ea typeface="微软雅黑" charset="-122"/>
              </a:rPr>
              <a:t>完成人身安全联锁与剂量监测系统可行性设计 </a:t>
            </a:r>
            <a:endParaRPr lang="zh-CN" altLang="en-US" sz="2000">
              <a:latin typeface="微软雅黑" charset="-122"/>
              <a:ea typeface="微软雅黑" charset="-122"/>
            </a:endParaRPr>
          </a:p>
          <a:p>
            <a:endParaRPr lang="zh-CN" altLang="en-US">
              <a:latin typeface="微软雅黑" charset="-122"/>
              <a:ea typeface="微软雅黑" charset="-122"/>
            </a:endParaRPr>
          </a:p>
        </p:txBody>
      </p:sp>
      <p:pic>
        <p:nvPicPr>
          <p:cNvPr id="151556" name="内容占位符 5" descr="图片包含 屏幕截图&#10;&#10;已生成高可信度的说明"/>
          <p:cNvPicPr>
            <a:picLocks noChangeAspect="1" noChangeArrowheads="1"/>
          </p:cNvPicPr>
          <p:nvPr/>
        </p:nvPicPr>
        <p:blipFill>
          <a:blip r:embed="rId3">
            <a:extLst>
              <a:ext uri="{28A0092B-C50C-407E-A947-70E740481C1C}">
                <a14:useLocalDpi xmlns:a14="http://schemas.microsoft.com/office/drawing/2010/main" val="0"/>
              </a:ext>
            </a:extLst>
          </a:blip>
          <a:srcRect l="-2" t="17033" r="189" b="10852"/>
          <a:stretch>
            <a:fillRect/>
          </a:stretch>
        </p:blipFill>
        <p:spPr bwMode="auto">
          <a:xfrm>
            <a:off x="7026275" y="2063750"/>
            <a:ext cx="297338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图片 5" descr="屏幕剪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588" y="2119313"/>
            <a:ext cx="50815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内容占位符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475" y="4097338"/>
            <a:ext cx="22352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图片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450" y="4097338"/>
            <a:ext cx="310991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图片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300" y="3800475"/>
            <a:ext cx="16462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图片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7088" y="3617913"/>
            <a:ext cx="19319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579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基建与园区建设</a:t>
            </a:r>
            <a:r>
              <a:rPr lang="zh-CN" altLang="en-US" dirty="0" smtClean="0"/>
              <a:t>（</a:t>
            </a:r>
            <a:r>
              <a:rPr lang="zh-CN" altLang="en-US" dirty="0" smtClean="0"/>
              <a:t>初设</a:t>
            </a:r>
            <a:r>
              <a:rPr lang="zh-CN" altLang="en-US" dirty="0" smtClean="0"/>
              <a:t>阶段</a:t>
            </a:r>
            <a:r>
              <a:rPr lang="zh-CN" altLang="en-US" dirty="0" smtClean="0"/>
              <a:t>）</a:t>
            </a:r>
            <a:endParaRPr lang="en-US" dirty="0"/>
          </a:p>
        </p:txBody>
      </p:sp>
      <p:pic>
        <p:nvPicPr>
          <p:cNvPr id="7"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305" y="1292784"/>
            <a:ext cx="5621337"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507" y="3072973"/>
            <a:ext cx="5350476" cy="3785027"/>
          </a:xfrm>
          <a:prstGeom prst="rect">
            <a:avLst/>
          </a:prstGeom>
          <a:solidFill>
            <a:schemeClr val="bg1"/>
          </a:solidFill>
        </p:spPr>
      </p:pic>
      <p:pic>
        <p:nvPicPr>
          <p:cNvPr id="8" name="图片 7" descr="C:\Users\ceedi\Desktop\20180827给刘利利彩色总图和效果图\20180827给刘利利彩色总图和效果图\20180817彩色总图-l.jpg20180817彩色总图-l"/>
          <p:cNvPicPr>
            <a:picLocks noChangeArrowheads="1"/>
          </p:cNvPicPr>
          <p:nvPr/>
        </p:nvPicPr>
        <p:blipFill rotWithShape="1">
          <a:blip r:embed="rId4">
            <a:extLst>
              <a:ext uri="{28A0092B-C50C-407E-A947-70E740481C1C}">
                <a14:useLocalDpi xmlns:a14="http://schemas.microsoft.com/office/drawing/2010/main" val="0"/>
              </a:ext>
            </a:extLst>
          </a:blip>
          <a:srcRect l="17511" t="16981" b="7856"/>
          <a:stretch/>
        </p:blipFill>
        <p:spPr bwMode="auto">
          <a:xfrm>
            <a:off x="6598506" y="0"/>
            <a:ext cx="5350477" cy="32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4894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标题 1"/>
          <p:cNvSpPr>
            <a:spLocks noGrp="1"/>
          </p:cNvSpPr>
          <p:nvPr>
            <p:ph type="title"/>
          </p:nvPr>
        </p:nvSpPr>
        <p:spPr>
          <a:xfrm>
            <a:off x="0" y="311150"/>
            <a:ext cx="10515600" cy="808038"/>
          </a:xfrm>
        </p:spPr>
        <p:txBody>
          <a:bodyPr/>
          <a:lstStyle/>
          <a:p>
            <a:r>
              <a:rPr lang="en-US" altLang="zh-CN">
                <a:latin typeface="微软雅黑" charset="-122"/>
                <a:ea typeface="微软雅黑" charset="-122"/>
              </a:rPr>
              <a:t>HEPS</a:t>
            </a:r>
            <a:r>
              <a:rPr lang="zh-CN" altLang="en-US">
                <a:latin typeface="微软雅黑" charset="-122"/>
                <a:ea typeface="微软雅黑" charset="-122"/>
              </a:rPr>
              <a:t>通用设施</a:t>
            </a:r>
          </a:p>
        </p:txBody>
      </p:sp>
      <p:sp>
        <p:nvSpPr>
          <p:cNvPr id="87042" name="内容占位符 2"/>
          <p:cNvSpPr>
            <a:spLocks noGrp="1"/>
          </p:cNvSpPr>
          <p:nvPr>
            <p:ph idx="1"/>
          </p:nvPr>
        </p:nvSpPr>
        <p:spPr>
          <a:xfrm>
            <a:off x="676275" y="1128713"/>
            <a:ext cx="10715625" cy="5221287"/>
          </a:xfrm>
        </p:spPr>
        <p:txBody>
          <a:bodyPr/>
          <a:lstStyle/>
          <a:p>
            <a:r>
              <a:rPr lang="zh-CN" altLang="en-US">
                <a:latin typeface="微软雅黑" charset="-122"/>
                <a:ea typeface="微软雅黑" charset="-122"/>
              </a:rPr>
              <a:t>内循环冷却水</a:t>
            </a:r>
            <a:endParaRPr lang="en-US" altLang="zh-CN">
              <a:latin typeface="微软雅黑" charset="-122"/>
              <a:ea typeface="微软雅黑" charset="-122"/>
            </a:endParaRPr>
          </a:p>
          <a:p>
            <a:pPr lvl="1">
              <a:buFont typeface="微软雅黑" charset="-122"/>
              <a:buChar char="−"/>
            </a:pPr>
            <a:r>
              <a:rPr lang="zh-CN" altLang="en-US">
                <a:latin typeface="微软雅黑" charset="-122"/>
                <a:ea typeface="微软雅黑" charset="-122"/>
              </a:rPr>
              <a:t>供水水温</a:t>
            </a:r>
          </a:p>
          <a:p>
            <a:pPr lvl="2">
              <a:buFont typeface="Wingdings" charset="2"/>
              <a:buChar char="Ø"/>
            </a:pPr>
            <a:r>
              <a:rPr lang="zh-CN" altLang="en-US">
                <a:latin typeface="微软雅黑" charset="-122"/>
                <a:ea typeface="微软雅黑" charset="-122"/>
              </a:rPr>
              <a:t>加速管和波导：</a:t>
            </a:r>
            <a:r>
              <a:rPr lang="en-US" altLang="zh-CN">
                <a:latin typeface="微软雅黑" charset="-122"/>
                <a:ea typeface="微软雅黑" charset="-122"/>
              </a:rPr>
              <a:t>30±0.1℃</a:t>
            </a:r>
          </a:p>
          <a:p>
            <a:pPr lvl="2">
              <a:buFont typeface="Wingdings" charset="2"/>
              <a:buChar char="Ø"/>
            </a:pPr>
            <a:r>
              <a:rPr lang="zh-CN" altLang="en-US">
                <a:latin typeface="微软雅黑" charset="-122"/>
                <a:ea typeface="微软雅黑" charset="-122"/>
              </a:rPr>
              <a:t>储存环磁铁和真空盒等：</a:t>
            </a:r>
            <a:r>
              <a:rPr lang="en-US" altLang="zh-CN">
                <a:latin typeface="微软雅黑" charset="-122"/>
                <a:ea typeface="微软雅黑" charset="-122"/>
              </a:rPr>
              <a:t>25±0.1℃ </a:t>
            </a:r>
          </a:p>
          <a:p>
            <a:pPr lvl="2">
              <a:buFont typeface="Wingdings" charset="2"/>
              <a:buChar char="Ø"/>
            </a:pPr>
            <a:r>
              <a:rPr lang="zh-CN" altLang="en-US">
                <a:latin typeface="微软雅黑" charset="-122"/>
                <a:ea typeface="微软雅黑" charset="-122"/>
              </a:rPr>
              <a:t>增强器、磁铁电源、功率源等：</a:t>
            </a:r>
            <a:r>
              <a:rPr lang="en-US" altLang="zh-CN">
                <a:latin typeface="微软雅黑" charset="-122"/>
                <a:ea typeface="微软雅黑" charset="-122"/>
              </a:rPr>
              <a:t>25±1℃</a:t>
            </a:r>
          </a:p>
          <a:p>
            <a:pPr lvl="1">
              <a:buFont typeface="微软雅黑" charset="-122"/>
              <a:buChar char="−"/>
            </a:pPr>
            <a:r>
              <a:rPr lang="zh-CN" altLang="en-US">
                <a:latin typeface="微软雅黑" charset="-122"/>
                <a:ea typeface="微软雅黑" charset="-122"/>
              </a:rPr>
              <a:t>总体设计参数：</a:t>
            </a:r>
          </a:p>
          <a:p>
            <a:pPr lvl="2">
              <a:buFont typeface="Wingdings" charset="2"/>
              <a:buChar char="Ø"/>
            </a:pPr>
            <a:r>
              <a:rPr lang="zh-CN" altLang="en-US">
                <a:latin typeface="微软雅黑" charset="-122"/>
                <a:ea typeface="微软雅黑" charset="-122"/>
              </a:rPr>
              <a:t>设计总热负荷：</a:t>
            </a:r>
            <a:r>
              <a:rPr lang="en-US" altLang="zh-CN">
                <a:latin typeface="微软雅黑" charset="-122"/>
                <a:ea typeface="微软雅黑" charset="-122"/>
              </a:rPr>
              <a:t>14804kW</a:t>
            </a:r>
          </a:p>
          <a:p>
            <a:pPr lvl="2">
              <a:buFont typeface="Wingdings" charset="2"/>
              <a:buChar char="Ø"/>
            </a:pPr>
            <a:r>
              <a:rPr lang="zh-CN" altLang="en-US">
                <a:latin typeface="微软雅黑" charset="-122"/>
                <a:ea typeface="微软雅黑" charset="-122"/>
              </a:rPr>
              <a:t>设计总循环流量：</a:t>
            </a:r>
            <a:r>
              <a:rPr lang="en-US" altLang="zh-CN">
                <a:latin typeface="微软雅黑" charset="-122"/>
                <a:ea typeface="微软雅黑" charset="-122"/>
              </a:rPr>
              <a:t>3809m</a:t>
            </a:r>
            <a:r>
              <a:rPr lang="en-US" altLang="zh-CN" baseline="30000">
                <a:latin typeface="微软雅黑" charset="-122"/>
                <a:ea typeface="微软雅黑" charset="-122"/>
              </a:rPr>
              <a:t>3</a:t>
            </a:r>
            <a:r>
              <a:rPr lang="en-US" altLang="zh-CN">
                <a:latin typeface="微软雅黑" charset="-122"/>
                <a:ea typeface="微软雅黑" charset="-122"/>
              </a:rPr>
              <a:t>/h</a:t>
            </a:r>
            <a:r>
              <a:rPr lang="zh-CN" altLang="en-US">
                <a:latin typeface="微软雅黑" charset="-122"/>
                <a:ea typeface="微软雅黑" charset="-122"/>
              </a:rPr>
              <a:t>，</a:t>
            </a:r>
          </a:p>
          <a:p>
            <a:r>
              <a:rPr lang="zh-CN" altLang="en-US">
                <a:latin typeface="微软雅黑" charset="-122"/>
                <a:ea typeface="微软雅黑" charset="-122"/>
              </a:rPr>
              <a:t>外循环冷却水</a:t>
            </a:r>
            <a:endParaRPr lang="en-US" altLang="zh-CN">
              <a:latin typeface="微软雅黑" charset="-122"/>
              <a:ea typeface="微软雅黑" charset="-122"/>
            </a:endParaRPr>
          </a:p>
          <a:p>
            <a:pPr lvl="2">
              <a:buFont typeface="Wingdings" charset="2"/>
              <a:buChar char="Ø"/>
            </a:pPr>
            <a:r>
              <a:rPr lang="zh-CN" altLang="en-US">
                <a:latin typeface="微软雅黑" charset="-122"/>
                <a:ea typeface="微软雅黑" charset="-122"/>
              </a:rPr>
              <a:t>总设计冷负荷为</a:t>
            </a:r>
            <a:r>
              <a:rPr lang="en-US" altLang="zh-CN">
                <a:latin typeface="微软雅黑" charset="-122"/>
                <a:ea typeface="微软雅黑" charset="-122"/>
              </a:rPr>
              <a:t>15700kW</a:t>
            </a:r>
            <a:r>
              <a:rPr lang="zh-CN" altLang="en-US">
                <a:latin typeface="微软雅黑" charset="-122"/>
                <a:ea typeface="微软雅黑" charset="-122"/>
              </a:rPr>
              <a:t>。</a:t>
            </a:r>
          </a:p>
          <a:p>
            <a:pPr lvl="2">
              <a:buFont typeface="Wingdings" charset="2"/>
              <a:buChar char="Ø"/>
            </a:pPr>
            <a:r>
              <a:rPr lang="zh-CN" altLang="en-US">
                <a:latin typeface="微软雅黑" charset="-122"/>
                <a:ea typeface="微软雅黑" charset="-122"/>
              </a:rPr>
              <a:t>外循环水系统设计流量为</a:t>
            </a:r>
            <a:r>
              <a:rPr lang="en-US" altLang="zh-CN">
                <a:latin typeface="微软雅黑" charset="-122"/>
                <a:ea typeface="微软雅黑" charset="-122"/>
              </a:rPr>
              <a:t>1741m³/h</a:t>
            </a:r>
            <a:r>
              <a:rPr lang="zh-CN" altLang="en-US">
                <a:latin typeface="微软雅黑" charset="-122"/>
                <a:ea typeface="微软雅黑" charset="-122"/>
              </a:rPr>
              <a:t>，</a:t>
            </a:r>
          </a:p>
          <a:p>
            <a:pPr lvl="2">
              <a:buFont typeface="Wingdings" charset="2"/>
              <a:buChar char="Ø"/>
            </a:pPr>
            <a:r>
              <a:rPr lang="zh-CN" altLang="en-US">
                <a:latin typeface="微软雅黑" charset="-122"/>
                <a:ea typeface="微软雅黑" charset="-122"/>
              </a:rPr>
              <a:t>冷却塔循环水设计流量为</a:t>
            </a:r>
            <a:r>
              <a:rPr lang="en-US" altLang="zh-CN">
                <a:latin typeface="微软雅黑" charset="-122"/>
                <a:ea typeface="微软雅黑" charset="-122"/>
              </a:rPr>
              <a:t>3300m³/h</a:t>
            </a:r>
            <a:endParaRPr lang="zh-CN" altLang="en-US">
              <a:latin typeface="微软雅黑" charset="-122"/>
              <a:ea typeface="微软雅黑" charset="-122"/>
            </a:endParaRPr>
          </a:p>
          <a:p>
            <a:pPr lvl="2">
              <a:buFont typeface="Wingdings" charset="2"/>
              <a:buChar char="Ø"/>
            </a:pPr>
            <a:r>
              <a:rPr lang="zh-CN" altLang="en-US">
                <a:latin typeface="微软雅黑" charset="-122"/>
                <a:ea typeface="微软雅黑" charset="-122"/>
              </a:rPr>
              <a:t>冷冻水供回水温度：</a:t>
            </a:r>
            <a:r>
              <a:rPr lang="en-US" altLang="zh-CN">
                <a:latin typeface="微软雅黑" charset="-122"/>
                <a:ea typeface="微软雅黑" charset="-122"/>
              </a:rPr>
              <a:t>14.5℃/22.5℃</a:t>
            </a:r>
          </a:p>
          <a:p>
            <a:pPr lvl="2">
              <a:buFont typeface="Wingdings" charset="2"/>
              <a:buChar char="Ø"/>
            </a:pPr>
            <a:r>
              <a:rPr lang="zh-CN" altLang="en-US">
                <a:latin typeface="微软雅黑" charset="-122"/>
                <a:ea typeface="微软雅黑" charset="-122"/>
              </a:rPr>
              <a:t>冷却塔循环水供回水温度：</a:t>
            </a:r>
            <a:r>
              <a:rPr lang="en-US" altLang="zh-CN">
                <a:latin typeface="微软雅黑" charset="-122"/>
                <a:ea typeface="微软雅黑" charset="-122"/>
              </a:rPr>
              <a:t>32℃/37℃</a:t>
            </a:r>
          </a:p>
          <a:p>
            <a:pPr>
              <a:buFont typeface="Arial" charset="0"/>
              <a:buNone/>
            </a:pPr>
            <a:endParaRPr lang="zh-CN" altLang="en-US">
              <a:latin typeface="微软雅黑" charset="-122"/>
              <a:ea typeface="微软雅黑" charset="-122"/>
            </a:endParaRPr>
          </a:p>
        </p:txBody>
      </p:sp>
      <p:pic>
        <p:nvPicPr>
          <p:cNvPr id="87043" name="图片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0263" y="138113"/>
            <a:ext cx="45815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0263" y="3563938"/>
            <a:ext cx="46609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346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0" y="139700"/>
            <a:ext cx="10515600" cy="808038"/>
          </a:xfrm>
        </p:spPr>
        <p:txBody>
          <a:bodyPr/>
          <a:lstStyle/>
          <a:p>
            <a:r>
              <a:rPr lang="zh-CN" altLang="en-US" smtClean="0"/>
              <a:t>高能光源的先进性及建设技术难度</a:t>
            </a:r>
          </a:p>
        </p:txBody>
      </p:sp>
      <p:sp>
        <p:nvSpPr>
          <p:cNvPr id="73731" name="内容占位符 2"/>
          <p:cNvSpPr>
            <a:spLocks noGrp="1"/>
          </p:cNvSpPr>
          <p:nvPr>
            <p:ph idx="1"/>
          </p:nvPr>
        </p:nvSpPr>
        <p:spPr>
          <a:xfrm>
            <a:off x="552450" y="833438"/>
            <a:ext cx="10515600" cy="5568950"/>
          </a:xfrm>
        </p:spPr>
        <p:txBody>
          <a:bodyPr/>
          <a:lstStyle/>
          <a:p>
            <a:pPr algn="just">
              <a:lnSpc>
                <a:spcPct val="100000"/>
              </a:lnSpc>
            </a:pPr>
            <a:r>
              <a:rPr lang="en-US" altLang="zh-CN" dirty="0" smtClean="0"/>
              <a:t>HEPS</a:t>
            </a:r>
            <a:r>
              <a:rPr lang="zh-CN" altLang="en-US" dirty="0" smtClean="0"/>
              <a:t>的性能指标高于世界上正在运行和建设的同步辐射装置，因此也对建设和运行提出了苛刻的技术要求</a:t>
            </a:r>
          </a:p>
          <a:p>
            <a:pPr>
              <a:lnSpc>
                <a:spcPct val="100000"/>
              </a:lnSpc>
            </a:pPr>
            <a:r>
              <a:rPr lang="zh-CN" altLang="en-US" dirty="0" smtClean="0"/>
              <a:t>先进性</a:t>
            </a:r>
          </a:p>
          <a:p>
            <a:pPr lvl="1">
              <a:lnSpc>
                <a:spcPct val="100000"/>
              </a:lnSpc>
            </a:pPr>
            <a:r>
              <a:rPr lang="zh-CN" altLang="en-US" dirty="0" smtClean="0"/>
              <a:t>建成时是世界最亮的同步辐射光源</a:t>
            </a:r>
          </a:p>
          <a:p>
            <a:pPr lvl="1">
              <a:lnSpc>
                <a:spcPct val="100000"/>
              </a:lnSpc>
            </a:pPr>
            <a:r>
              <a:rPr lang="zh-CN" altLang="en-US" dirty="0" smtClean="0"/>
              <a:t>超出现有所有光源的升级指标</a:t>
            </a:r>
          </a:p>
          <a:p>
            <a:pPr lvl="1">
              <a:lnSpc>
                <a:spcPct val="100000"/>
              </a:lnSpc>
            </a:pPr>
            <a:r>
              <a:rPr lang="zh-CN" altLang="en-US" dirty="0" smtClean="0"/>
              <a:t>未来留有建造</a:t>
            </a:r>
            <a:r>
              <a:rPr lang="en-US" altLang="zh-CN" dirty="0" smtClean="0"/>
              <a:t>FEL</a:t>
            </a:r>
            <a:r>
              <a:rPr lang="zh-CN" altLang="en-US" dirty="0" smtClean="0"/>
              <a:t>和</a:t>
            </a:r>
            <a:r>
              <a:rPr lang="en-US" altLang="zh-CN" dirty="0" smtClean="0"/>
              <a:t>DLSR</a:t>
            </a:r>
            <a:r>
              <a:rPr lang="zh-CN" altLang="en-US" dirty="0" smtClean="0"/>
              <a:t>空间</a:t>
            </a:r>
          </a:p>
          <a:p>
            <a:pPr>
              <a:lnSpc>
                <a:spcPct val="100000"/>
              </a:lnSpc>
            </a:pPr>
            <a:endParaRPr lang="zh-CN" altLang="en-US" dirty="0" smtClean="0"/>
          </a:p>
          <a:p>
            <a:pPr>
              <a:lnSpc>
                <a:spcPct val="100000"/>
              </a:lnSpc>
            </a:pPr>
            <a:r>
              <a:rPr lang="zh-CN" altLang="en-US" dirty="0" smtClean="0"/>
              <a:t>技术难度</a:t>
            </a:r>
          </a:p>
          <a:p>
            <a:pPr lvl="1">
              <a:lnSpc>
                <a:spcPct val="100000"/>
              </a:lnSpc>
            </a:pPr>
            <a:r>
              <a:rPr lang="zh-CN" altLang="en-US" dirty="0" smtClean="0"/>
              <a:t>加速器</a:t>
            </a:r>
          </a:p>
          <a:p>
            <a:pPr lvl="1">
              <a:lnSpc>
                <a:spcPct val="100000"/>
              </a:lnSpc>
            </a:pPr>
            <a:r>
              <a:rPr lang="zh-CN" altLang="en-US" dirty="0" smtClean="0"/>
              <a:t>光束线和实验站</a:t>
            </a:r>
          </a:p>
          <a:p>
            <a:pPr>
              <a:lnSpc>
                <a:spcPct val="100000"/>
              </a:lnSpc>
            </a:pPr>
            <a:endParaRPr lang="zh-CN" altLang="en-US" dirty="0" smtClean="0"/>
          </a:p>
        </p:txBody>
      </p:sp>
      <p:pic>
        <p:nvPicPr>
          <p:cNvPr id="73732" name="内容占位符 4"/>
          <p:cNvPicPr>
            <a:picLocks noChangeAspect="1"/>
          </p:cNvPicPr>
          <p:nvPr/>
        </p:nvPicPr>
        <p:blipFill>
          <a:blip r:embed="rId2">
            <a:extLst>
              <a:ext uri="{28A0092B-C50C-407E-A947-70E740481C1C}">
                <a14:useLocalDpi xmlns:a14="http://schemas.microsoft.com/office/drawing/2010/main" val="0"/>
              </a:ext>
            </a:extLst>
          </a:blip>
          <a:srcRect t="-92" b="826"/>
          <a:stretch>
            <a:fillRect/>
          </a:stretch>
        </p:blipFill>
        <p:spPr bwMode="auto">
          <a:xfrm>
            <a:off x="5561013" y="2819400"/>
            <a:ext cx="663098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组 9"/>
          <p:cNvGrpSpPr>
            <a:grpSpLocks/>
          </p:cNvGrpSpPr>
          <p:nvPr/>
        </p:nvGrpSpPr>
        <p:grpSpPr bwMode="auto">
          <a:xfrm>
            <a:off x="9280525" y="4911725"/>
            <a:ext cx="568325" cy="522288"/>
            <a:chOff x="5292080" y="3717032"/>
            <a:chExt cx="675342" cy="708038"/>
          </a:xfrm>
        </p:grpSpPr>
        <p:sp>
          <p:nvSpPr>
            <p:cNvPr id="6" name="五角星 5"/>
            <p:cNvSpPr/>
            <p:nvPr/>
          </p:nvSpPr>
          <p:spPr bwMode="auto">
            <a:xfrm>
              <a:off x="5437336" y="3717032"/>
              <a:ext cx="337670" cy="337879"/>
            </a:xfrm>
            <a:prstGeom prst="star5">
              <a:avLst/>
            </a:prstGeom>
            <a:solidFill>
              <a:srgbClr val="FF0000"/>
            </a:solidFill>
            <a:ln w="9525" cap="flat" cmpd="sng" algn="ctr">
              <a:solidFill>
                <a:srgbClr val="FFFF00"/>
              </a:solidFill>
              <a:prstDash val="solid"/>
              <a:round/>
              <a:headEnd type="none" w="med" len="med"/>
              <a:tailEnd type="none" w="med" len="med"/>
            </a:ln>
            <a:effectLst/>
          </p:spPr>
          <p:txBody>
            <a:bodyPr/>
            <a:lstStyle/>
            <a:p>
              <a:pPr defTabSz="914332">
                <a:defRPr/>
              </a:pPr>
              <a:endParaRPr lang="zh-CN" altLang="en-US">
                <a:solidFill>
                  <a:srgbClr val="FFCC00"/>
                </a:solidFill>
                <a:effectLst>
                  <a:outerShdw blurRad="38100" dist="38100" dir="2700000" algn="tl">
                    <a:srgbClr val="000000">
                      <a:alpha val="43137"/>
                    </a:srgbClr>
                  </a:outerShdw>
                </a:effectLst>
                <a:latin typeface="Arial" charset="0"/>
                <a:cs typeface="宋体" charset="0"/>
              </a:endParaRPr>
            </a:p>
          </p:txBody>
        </p:sp>
        <p:sp>
          <p:nvSpPr>
            <p:cNvPr id="73736" name="文本框 8"/>
            <p:cNvSpPr txBox="1">
              <a:spLocks noChangeArrowheads="1"/>
            </p:cNvSpPr>
            <p:nvPr/>
          </p:nvSpPr>
          <p:spPr bwMode="auto">
            <a:xfrm>
              <a:off x="5292080" y="3933056"/>
              <a:ext cx="675342" cy="492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800" b="1" smtClean="0">
                  <a:solidFill>
                    <a:srgbClr val="0000CC"/>
                  </a:solidFill>
                </a:rPr>
                <a:t>HEPS</a:t>
              </a:r>
              <a:endParaRPr lang="zh-CN" altLang="en-US" sz="1800" b="1" smtClean="0">
                <a:solidFill>
                  <a:srgbClr val="0000CC"/>
                </a:solidFill>
              </a:endParaRPr>
            </a:p>
          </p:txBody>
        </p:sp>
      </p:grpSp>
    </p:spTree>
    <p:extLst>
      <p:ext uri="{BB962C8B-B14F-4D97-AF65-F5344CB8AC3E}">
        <p14:creationId xmlns:p14="http://schemas.microsoft.com/office/powerpoint/2010/main" val="2522433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3298028"/>
            <a:ext cx="4090086" cy="355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标题 1"/>
          <p:cNvSpPr>
            <a:spLocks noGrp="1"/>
          </p:cNvSpPr>
          <p:nvPr>
            <p:ph type="title"/>
          </p:nvPr>
        </p:nvSpPr>
        <p:spPr>
          <a:xfrm>
            <a:off x="0" y="173038"/>
            <a:ext cx="10515600" cy="809625"/>
          </a:xfrm>
        </p:spPr>
        <p:txBody>
          <a:bodyPr/>
          <a:lstStyle/>
          <a:p>
            <a:r>
              <a:rPr lang="zh-CN" altLang="en-US">
                <a:latin typeface="微软雅黑" charset="-122"/>
                <a:ea typeface="微软雅黑" charset="-122"/>
              </a:rPr>
              <a:t>工艺通风空调系统</a:t>
            </a:r>
          </a:p>
        </p:txBody>
      </p:sp>
      <p:sp>
        <p:nvSpPr>
          <p:cNvPr id="88067" name="内容占位符 2"/>
          <p:cNvSpPr>
            <a:spLocks noGrp="1"/>
          </p:cNvSpPr>
          <p:nvPr>
            <p:ph idx="1"/>
          </p:nvPr>
        </p:nvSpPr>
        <p:spPr>
          <a:xfrm>
            <a:off x="361736" y="982663"/>
            <a:ext cx="6523037" cy="4894262"/>
          </a:xfrm>
        </p:spPr>
        <p:txBody>
          <a:bodyPr/>
          <a:lstStyle/>
          <a:p>
            <a:r>
              <a:rPr lang="zh-CN" altLang="en-US" dirty="0">
                <a:latin typeface="微软雅黑" charset="-122"/>
                <a:ea typeface="微软雅黑" charset="-122"/>
              </a:rPr>
              <a:t>总负荷统计</a:t>
            </a:r>
          </a:p>
          <a:p>
            <a:pPr lvl="1">
              <a:buFont typeface="微软雅黑" charset="-122"/>
              <a:buChar char="−"/>
            </a:pPr>
            <a:r>
              <a:rPr lang="zh-CN" altLang="en-US" sz="2200" dirty="0">
                <a:latin typeface="微软雅黑" charset="-122"/>
                <a:ea typeface="微软雅黑" charset="-122"/>
              </a:rPr>
              <a:t>空调系统设计冷负荷为</a:t>
            </a:r>
            <a:r>
              <a:rPr lang="en-US" altLang="zh-CN" sz="2200" dirty="0" smtClean="0">
                <a:latin typeface="微软雅黑" charset="-122"/>
                <a:ea typeface="微软雅黑" charset="-122"/>
              </a:rPr>
              <a:t>15821kW</a:t>
            </a:r>
            <a:endParaRPr lang="zh-CN" altLang="en-US" sz="2200" dirty="0">
              <a:latin typeface="微软雅黑" charset="-122"/>
              <a:ea typeface="微软雅黑" charset="-122"/>
            </a:endParaRPr>
          </a:p>
          <a:p>
            <a:pPr lvl="1">
              <a:buFont typeface="微软雅黑" charset="-122"/>
              <a:buChar char="−"/>
            </a:pPr>
            <a:r>
              <a:rPr lang="zh-CN" altLang="en-US" sz="2200" dirty="0">
                <a:latin typeface="微软雅黑" charset="-122"/>
                <a:ea typeface="微软雅黑" charset="-122"/>
              </a:rPr>
              <a:t>工艺空调、采暖系统设计热负荷为</a:t>
            </a:r>
            <a:r>
              <a:rPr lang="en-US" altLang="zh-CN" sz="2200" dirty="0" smtClean="0">
                <a:latin typeface="微软雅黑" charset="-122"/>
                <a:ea typeface="微软雅黑" charset="-122"/>
              </a:rPr>
              <a:t>8700kW</a:t>
            </a:r>
            <a:endParaRPr lang="zh-CN" altLang="en-US" sz="2200" dirty="0">
              <a:latin typeface="微软雅黑" charset="-122"/>
              <a:ea typeface="微软雅黑" charset="-122"/>
            </a:endParaRPr>
          </a:p>
          <a:p>
            <a:r>
              <a:rPr lang="zh-CN" altLang="en-US" dirty="0">
                <a:latin typeface="微软雅黑" charset="-122"/>
                <a:ea typeface="微软雅黑" charset="-122"/>
              </a:rPr>
              <a:t>室内设计参数（见表）</a:t>
            </a:r>
            <a:endParaRPr lang="en-US" altLang="zh-CN" dirty="0">
              <a:latin typeface="微软雅黑" charset="-122"/>
              <a:ea typeface="微软雅黑" charset="-122"/>
            </a:endParaRPr>
          </a:p>
          <a:p>
            <a:r>
              <a:rPr lang="zh-CN" altLang="en-US" dirty="0">
                <a:latin typeface="微软雅黑" charset="-122"/>
                <a:ea typeface="微软雅黑" charset="-122"/>
              </a:rPr>
              <a:t>空调机房</a:t>
            </a:r>
            <a:r>
              <a:rPr lang="zh-CN" altLang="en-US" dirty="0" smtClean="0">
                <a:latin typeface="微软雅黑" charset="-122"/>
                <a:ea typeface="微软雅黑" charset="-122"/>
              </a:rPr>
              <a:t>布置（见图）</a:t>
            </a:r>
            <a:endParaRPr lang="zh-CN" altLang="en-US" dirty="0">
              <a:latin typeface="微软雅黑" charset="-122"/>
              <a:ea typeface="微软雅黑" charset="-122"/>
            </a:endParaRPr>
          </a:p>
        </p:txBody>
      </p:sp>
      <p:pic>
        <p:nvPicPr>
          <p:cNvPr id="8806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8508" y="0"/>
            <a:ext cx="5498757" cy="31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p:cNvSpPr txBox="1">
            <a:spLocks/>
          </p:cNvSpPr>
          <p:nvPr/>
        </p:nvSpPr>
        <p:spPr bwMode="auto">
          <a:xfrm>
            <a:off x="4451822" y="3217915"/>
            <a:ext cx="105156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kumimoji="1" sz="3200" kern="1200">
                <a:solidFill>
                  <a:srgbClr val="C00000"/>
                </a:solidFill>
                <a:latin typeface="微软雅黑" panose="020B0503020204020204" pitchFamily="34" charset="-122"/>
                <a:ea typeface="微软雅黑" panose="020B0503020204020204" pitchFamily="34" charset="-122"/>
                <a:cs typeface="宋体" charset="0"/>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宋体" panose="02010600030101010101" pitchFamily="2" charset="-122"/>
                <a:cs typeface="宋体"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zh-CN" altLang="en-US" smtClean="0">
                <a:latin typeface="微软雅黑" charset="-122"/>
                <a:ea typeface="微软雅黑" charset="-122"/>
              </a:rPr>
              <a:t>供配电系统</a:t>
            </a:r>
            <a:endParaRPr lang="zh-CN" altLang="en-US">
              <a:latin typeface="微软雅黑" charset="-122"/>
              <a:ea typeface="微软雅黑" charset="-122"/>
            </a:endParaRPr>
          </a:p>
        </p:txBody>
      </p:sp>
      <p:sp>
        <p:nvSpPr>
          <p:cNvPr id="8" name="内容占位符 2"/>
          <p:cNvSpPr txBox="1">
            <a:spLocks/>
          </p:cNvSpPr>
          <p:nvPr/>
        </p:nvSpPr>
        <p:spPr bwMode="auto">
          <a:xfrm>
            <a:off x="4113899" y="3972279"/>
            <a:ext cx="2910187" cy="26717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rgbClr val="002060"/>
                </a:solidFill>
                <a:latin typeface="微软雅黑" panose="020B0503020204020204" pitchFamily="34" charset="-122"/>
                <a:ea typeface="微软雅黑" panose="020B0503020204020204" pitchFamily="34" charset="-122"/>
                <a:cs typeface="宋体" charset="0"/>
              </a:defRPr>
            </a:lvl1pPr>
            <a:lvl2pPr marL="685800" indent="-228600" algn="l" rtl="0" eaLnBrk="0" fontAlgn="base" hangingPunct="0">
              <a:lnSpc>
                <a:spcPct val="90000"/>
              </a:lnSpc>
              <a:spcBef>
                <a:spcPts val="500"/>
              </a:spcBef>
              <a:spcAft>
                <a:spcPct val="0"/>
              </a:spcAft>
              <a:buFont typeface="微软雅黑" panose="020B0503020204020204" pitchFamily="34" charset="-122"/>
              <a:buChar char="−"/>
              <a:defRPr kumimoji="1" sz="2400" kern="1200">
                <a:solidFill>
                  <a:srgbClr val="800000"/>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Wingdings" panose="05000000000000000000" pitchFamily="2" charset="2"/>
              <a:buChar char="Ø"/>
              <a:defRPr kumimoji="1"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2000" dirty="0" smtClean="0">
                <a:latin typeface="微软雅黑" charset="-122"/>
                <a:ea typeface="微软雅黑" charset="-122"/>
              </a:rPr>
              <a:t>负荷统计</a:t>
            </a:r>
            <a:endParaRPr lang="en-US" altLang="zh-CN" sz="2000" dirty="0" smtClean="0">
              <a:latin typeface="微软雅黑" charset="-122"/>
              <a:ea typeface="微软雅黑" charset="-122"/>
            </a:endParaRPr>
          </a:p>
          <a:p>
            <a:pPr lvl="1">
              <a:lnSpc>
                <a:spcPct val="110000"/>
              </a:lnSpc>
              <a:buFont typeface="微软雅黑" charset="-122"/>
              <a:buChar char="−"/>
            </a:pPr>
            <a:r>
              <a:rPr lang="zh-CN" altLang="en-US" sz="1600" dirty="0" smtClean="0">
                <a:latin typeface="微软雅黑" charset="-122"/>
                <a:ea typeface="微软雅黑" charset="-122"/>
              </a:rPr>
              <a:t>总用电安装负荷约为：</a:t>
            </a:r>
            <a:r>
              <a:rPr lang="en-US" altLang="zh-CN" sz="1600" dirty="0" smtClean="0">
                <a:latin typeface="微软雅黑" charset="-122"/>
                <a:ea typeface="微软雅黑" charset="-122"/>
              </a:rPr>
              <a:t>53186 kW </a:t>
            </a:r>
          </a:p>
          <a:p>
            <a:pPr lvl="1">
              <a:lnSpc>
                <a:spcPct val="110000"/>
              </a:lnSpc>
              <a:buFont typeface="微软雅黑" charset="-122"/>
              <a:buChar char="−"/>
            </a:pPr>
            <a:r>
              <a:rPr lang="zh-CN" altLang="en-US" sz="1600" dirty="0" smtClean="0">
                <a:latin typeface="微软雅黑" charset="-122"/>
                <a:ea typeface="微软雅黑" charset="-122"/>
              </a:rPr>
              <a:t>计算负荷：</a:t>
            </a:r>
            <a:r>
              <a:rPr lang="en-US" altLang="zh-CN" sz="1600" dirty="0" smtClean="0">
                <a:solidFill>
                  <a:srgbClr val="843C0C"/>
                </a:solidFill>
                <a:latin typeface="微软雅黑" charset="-122"/>
                <a:ea typeface="微软雅黑" charset="-122"/>
              </a:rPr>
              <a:t>38688kW</a:t>
            </a:r>
          </a:p>
          <a:p>
            <a:pPr lvl="1">
              <a:lnSpc>
                <a:spcPct val="110000"/>
              </a:lnSpc>
              <a:buFont typeface="微软雅黑" charset="-122"/>
              <a:buChar char="−"/>
            </a:pPr>
            <a:r>
              <a:rPr lang="zh-CN" altLang="en-US" sz="1600" dirty="0" smtClean="0">
                <a:latin typeface="微软雅黑" charset="-122"/>
                <a:ea typeface="微软雅黑" charset="-122"/>
              </a:rPr>
              <a:t>变压器及高压设备安装容量约：</a:t>
            </a:r>
            <a:r>
              <a:rPr lang="en-US" altLang="zh-CN" sz="1600" dirty="0" smtClean="0">
                <a:latin typeface="微软雅黑" charset="-122"/>
                <a:ea typeface="微软雅黑" charset="-122"/>
              </a:rPr>
              <a:t>64100 kVA</a:t>
            </a:r>
          </a:p>
          <a:p>
            <a:pPr>
              <a:lnSpc>
                <a:spcPct val="110000"/>
              </a:lnSpc>
            </a:pPr>
            <a:r>
              <a:rPr lang="zh-CN" altLang="en-US" sz="2000" dirty="0" smtClean="0">
                <a:latin typeface="微软雅黑" charset="-122"/>
                <a:ea typeface="微软雅黑" charset="-122"/>
              </a:rPr>
              <a:t>变、配电站的设置</a:t>
            </a:r>
            <a:endParaRPr lang="en-US" altLang="zh-CN" sz="2000" dirty="0" smtClean="0">
              <a:latin typeface="微软雅黑" charset="-122"/>
              <a:ea typeface="微软雅黑" charset="-122"/>
            </a:endParaRPr>
          </a:p>
        </p:txBody>
      </p:sp>
      <p:pic>
        <p:nvPicPr>
          <p:cNvPr id="7"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2788" y="3883129"/>
            <a:ext cx="512921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330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标题 1"/>
          <p:cNvSpPr>
            <a:spLocks noGrp="1"/>
          </p:cNvSpPr>
          <p:nvPr>
            <p:ph type="title"/>
          </p:nvPr>
        </p:nvSpPr>
        <p:spPr>
          <a:xfrm>
            <a:off x="0" y="311150"/>
            <a:ext cx="10515600" cy="808038"/>
          </a:xfrm>
        </p:spPr>
        <p:txBody>
          <a:bodyPr/>
          <a:lstStyle/>
          <a:p>
            <a:r>
              <a:rPr lang="zh-CN" altLang="en-US" dirty="0" smtClean="0"/>
              <a:t>建设周期和经费估算</a:t>
            </a:r>
          </a:p>
        </p:txBody>
      </p:sp>
      <p:sp>
        <p:nvSpPr>
          <p:cNvPr id="165891" name="内容占位符 2"/>
          <p:cNvSpPr>
            <a:spLocks noGrp="1"/>
          </p:cNvSpPr>
          <p:nvPr>
            <p:ph idx="1"/>
          </p:nvPr>
        </p:nvSpPr>
        <p:spPr>
          <a:xfrm>
            <a:off x="838200" y="1022490"/>
            <a:ext cx="10515600" cy="4887913"/>
          </a:xfrm>
        </p:spPr>
        <p:txBody>
          <a:bodyPr/>
          <a:lstStyle/>
          <a:p>
            <a:pPr algn="just">
              <a:lnSpc>
                <a:spcPct val="120000"/>
              </a:lnSpc>
            </a:pPr>
            <a:r>
              <a:rPr lang="en-US" altLang="zh-CN" dirty="0" smtClean="0"/>
              <a:t>HEPS</a:t>
            </a:r>
            <a:r>
              <a:rPr lang="zh-CN" altLang="zh-CN" dirty="0" smtClean="0"/>
              <a:t>为新建项目。由于本项目的最终指标为国际领先，装置本身的设计、各系统设备及部件加工技术和制造工艺难度很大，设计和制造周期较长，因而高能同步辐射光源建设周期</a:t>
            </a:r>
            <a:r>
              <a:rPr lang="zh-CN" altLang="zh-CN" dirty="0" smtClean="0">
                <a:solidFill>
                  <a:srgbClr val="FF0000"/>
                </a:solidFill>
              </a:rPr>
              <a:t>自开工报告通过之日起为</a:t>
            </a:r>
            <a:r>
              <a:rPr lang="en-US" altLang="zh-CN" dirty="0" smtClean="0">
                <a:solidFill>
                  <a:srgbClr val="FF0000"/>
                </a:solidFill>
              </a:rPr>
              <a:t>6</a:t>
            </a:r>
            <a:r>
              <a:rPr lang="zh-CN" altLang="zh-CN" dirty="0" smtClean="0">
                <a:solidFill>
                  <a:srgbClr val="FF0000"/>
                </a:solidFill>
              </a:rPr>
              <a:t>年</a:t>
            </a:r>
            <a:r>
              <a:rPr lang="en-US" altLang="zh-CN" dirty="0" smtClean="0">
                <a:solidFill>
                  <a:srgbClr val="FF0000"/>
                </a:solidFill>
              </a:rPr>
              <a:t>6</a:t>
            </a:r>
            <a:r>
              <a:rPr lang="zh-CN" altLang="zh-CN" dirty="0" smtClean="0">
                <a:solidFill>
                  <a:srgbClr val="FF0000"/>
                </a:solidFill>
              </a:rPr>
              <a:t>个月</a:t>
            </a:r>
            <a:r>
              <a:rPr lang="zh-CN" altLang="zh-CN" dirty="0" smtClean="0"/>
              <a:t>。</a:t>
            </a:r>
          </a:p>
          <a:p>
            <a:pPr marL="0" indent="0" algn="just">
              <a:lnSpc>
                <a:spcPct val="120000"/>
              </a:lnSpc>
              <a:buNone/>
            </a:pPr>
            <a:endParaRPr lang="en-US" altLang="zh-CN" dirty="0" smtClean="0"/>
          </a:p>
        </p:txBody>
      </p:sp>
      <p:sp>
        <p:nvSpPr>
          <p:cNvPr id="7" name="内容占位符 1"/>
          <p:cNvSpPr txBox="1">
            <a:spLocks/>
          </p:cNvSpPr>
          <p:nvPr/>
        </p:nvSpPr>
        <p:spPr bwMode="auto">
          <a:xfrm>
            <a:off x="726785" y="3466446"/>
            <a:ext cx="10439977" cy="4089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rgbClr val="002060"/>
                </a:solidFill>
                <a:latin typeface="微软雅黑" panose="020B0503020204020204" pitchFamily="34" charset="-122"/>
                <a:ea typeface="微软雅黑" panose="020B0503020204020204" pitchFamily="34" charset="-122"/>
                <a:cs typeface="宋体" charset="0"/>
              </a:defRPr>
            </a:lvl1pPr>
            <a:lvl2pPr marL="685800" indent="-228600" algn="l" rtl="0" eaLnBrk="0" fontAlgn="base" hangingPunct="0">
              <a:lnSpc>
                <a:spcPct val="90000"/>
              </a:lnSpc>
              <a:spcBef>
                <a:spcPts val="500"/>
              </a:spcBef>
              <a:spcAft>
                <a:spcPct val="0"/>
              </a:spcAft>
              <a:buFont typeface="微软雅黑" panose="020B0503020204020204" pitchFamily="34" charset="-122"/>
              <a:buChar char="−"/>
              <a:defRPr kumimoji="1" sz="2400" kern="1200">
                <a:solidFill>
                  <a:srgbClr val="800000"/>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Wingdings" panose="05000000000000000000" pitchFamily="2" charset="2"/>
              <a:buChar char="Ø"/>
              <a:defRPr kumimoji="1"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000"/>
              </a:spcBef>
              <a:buFont typeface="Wingdings" charset="2"/>
              <a:buChar char="u"/>
            </a:pPr>
            <a:r>
              <a:rPr lang="zh-CN" altLang="en-US" sz="3200" dirty="0" smtClean="0">
                <a:solidFill>
                  <a:srgbClr val="002060"/>
                </a:solidFill>
                <a:latin typeface="微软雅黑" charset="-122"/>
                <a:ea typeface="微软雅黑" charset="-122"/>
              </a:rPr>
              <a:t>建筑面积： </a:t>
            </a:r>
            <a:r>
              <a:rPr lang="en-US" altLang="zh-CN" sz="3200" dirty="0" smtClean="0">
                <a:solidFill>
                  <a:srgbClr val="002060"/>
                </a:solidFill>
                <a:latin typeface="微软雅黑" charset="-122"/>
                <a:ea typeface="微软雅黑" charset="-122"/>
              </a:rPr>
              <a:t>	12.5  </a:t>
            </a:r>
            <a:r>
              <a:rPr lang="zh-CN" altLang="en-US" sz="3200" dirty="0" smtClean="0">
                <a:solidFill>
                  <a:srgbClr val="002060"/>
                </a:solidFill>
                <a:latin typeface="微软雅黑" charset="-122"/>
                <a:ea typeface="微软雅黑" charset="-122"/>
              </a:rPr>
              <a:t>万平方米</a:t>
            </a:r>
          </a:p>
          <a:p>
            <a:pPr lvl="1">
              <a:lnSpc>
                <a:spcPct val="100000"/>
              </a:lnSpc>
              <a:spcBef>
                <a:spcPts val="1000"/>
              </a:spcBef>
              <a:buFont typeface="Wingdings" charset="2"/>
              <a:buChar char="u"/>
            </a:pPr>
            <a:r>
              <a:rPr lang="zh-CN" altLang="en-US" sz="3200" dirty="0" smtClean="0">
                <a:solidFill>
                  <a:srgbClr val="002060"/>
                </a:solidFill>
                <a:latin typeface="微软雅黑" charset="-122"/>
                <a:ea typeface="微软雅黑" charset="-122"/>
              </a:rPr>
              <a:t>总投资：</a:t>
            </a:r>
            <a:r>
              <a:rPr lang="en-US" altLang="zh-CN" sz="3200" dirty="0" smtClean="0">
                <a:solidFill>
                  <a:srgbClr val="002060"/>
                </a:solidFill>
                <a:latin typeface="微软雅黑" charset="-122"/>
                <a:ea typeface="微软雅黑" charset="-122"/>
              </a:rPr>
              <a:t>		46.8  </a:t>
            </a:r>
            <a:r>
              <a:rPr lang="zh-CN" altLang="en-US" sz="3200" dirty="0" smtClean="0">
                <a:solidFill>
                  <a:srgbClr val="002060"/>
                </a:solidFill>
                <a:latin typeface="微软雅黑" charset="-122"/>
                <a:ea typeface="微软雅黑" charset="-122"/>
              </a:rPr>
              <a:t>亿元（项建书批复）</a:t>
            </a:r>
          </a:p>
          <a:p>
            <a:pPr lvl="1">
              <a:lnSpc>
                <a:spcPct val="100000"/>
              </a:lnSpc>
              <a:spcBef>
                <a:spcPts val="1000"/>
              </a:spcBef>
              <a:buFont typeface="Wingdings" charset="2"/>
              <a:buChar char="u"/>
            </a:pPr>
            <a:r>
              <a:rPr lang="zh-CN" altLang="en-US" sz="3200" dirty="0" smtClean="0">
                <a:solidFill>
                  <a:srgbClr val="002060"/>
                </a:solidFill>
                <a:latin typeface="微软雅黑" charset="-122"/>
                <a:ea typeface="微软雅黑" charset="-122"/>
              </a:rPr>
              <a:t>国家投资：</a:t>
            </a:r>
            <a:r>
              <a:rPr lang="en-US" altLang="zh-CN" sz="3200" dirty="0" smtClean="0">
                <a:solidFill>
                  <a:srgbClr val="002060"/>
                </a:solidFill>
                <a:latin typeface="微软雅黑" charset="-122"/>
                <a:ea typeface="微软雅黑" charset="-122"/>
              </a:rPr>
              <a:t>	37.44</a:t>
            </a:r>
            <a:r>
              <a:rPr lang="zh-CN" altLang="en-US" sz="3200" dirty="0" smtClean="0">
                <a:solidFill>
                  <a:srgbClr val="002060"/>
                </a:solidFill>
                <a:latin typeface="微软雅黑" charset="-122"/>
                <a:ea typeface="微软雅黑" charset="-122"/>
              </a:rPr>
              <a:t>亿元</a:t>
            </a:r>
          </a:p>
          <a:p>
            <a:pPr lvl="1">
              <a:lnSpc>
                <a:spcPct val="100000"/>
              </a:lnSpc>
              <a:spcBef>
                <a:spcPts val="1000"/>
              </a:spcBef>
              <a:buFont typeface="Wingdings" charset="2"/>
              <a:buChar char="u"/>
            </a:pPr>
            <a:r>
              <a:rPr lang="zh-CN" altLang="en-US" sz="3200" dirty="0" smtClean="0">
                <a:solidFill>
                  <a:srgbClr val="002060"/>
                </a:solidFill>
                <a:latin typeface="微软雅黑" charset="-122"/>
                <a:ea typeface="微软雅黑" charset="-122"/>
              </a:rPr>
              <a:t>北京市配套：</a:t>
            </a:r>
            <a:r>
              <a:rPr lang="en-US" altLang="zh-CN" sz="3200" dirty="0" smtClean="0">
                <a:solidFill>
                  <a:srgbClr val="002060"/>
                </a:solidFill>
                <a:latin typeface="微软雅黑" charset="-122"/>
                <a:ea typeface="微软雅黑" charset="-122"/>
              </a:rPr>
              <a:t>	  9.36</a:t>
            </a:r>
            <a:r>
              <a:rPr lang="zh-CN" altLang="en-US" sz="3200" dirty="0" smtClean="0">
                <a:solidFill>
                  <a:srgbClr val="002060"/>
                </a:solidFill>
                <a:latin typeface="微软雅黑" charset="-122"/>
                <a:ea typeface="微软雅黑" charset="-122"/>
              </a:rPr>
              <a:t>亿元</a:t>
            </a:r>
          </a:p>
          <a:p>
            <a:pPr lvl="1">
              <a:lnSpc>
                <a:spcPct val="100000"/>
              </a:lnSpc>
              <a:spcBef>
                <a:spcPts val="1000"/>
              </a:spcBef>
              <a:buFont typeface="微软雅黑" charset="-122"/>
              <a:buChar char="−"/>
            </a:pPr>
            <a:endParaRPr lang="zh-CN" altLang="en-US" sz="3200" dirty="0" smtClean="0">
              <a:latin typeface="微软雅黑" charset="-122"/>
              <a:ea typeface="微软雅黑" charset="-122"/>
            </a:endParaRPr>
          </a:p>
          <a:p>
            <a:pPr lvl="1">
              <a:lnSpc>
                <a:spcPct val="100000"/>
              </a:lnSpc>
              <a:spcBef>
                <a:spcPts val="1000"/>
              </a:spcBef>
              <a:buFont typeface="微软雅黑" charset="-122"/>
              <a:buChar char="−"/>
            </a:pPr>
            <a:endParaRPr lang="zh-CN" altLang="en-US" sz="3200" dirty="0">
              <a:latin typeface="微软雅黑" charset="-122"/>
              <a:ea typeface="微软雅黑" charset="-122"/>
            </a:endParaRPr>
          </a:p>
        </p:txBody>
      </p:sp>
    </p:spTree>
    <p:extLst>
      <p:ext uri="{BB962C8B-B14F-4D97-AF65-F5344CB8AC3E}">
        <p14:creationId xmlns:p14="http://schemas.microsoft.com/office/powerpoint/2010/main" val="29179018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标题 1"/>
          <p:cNvSpPr>
            <a:spLocks noGrp="1"/>
          </p:cNvSpPr>
          <p:nvPr>
            <p:ph type="title"/>
          </p:nvPr>
        </p:nvSpPr>
        <p:spPr>
          <a:xfrm>
            <a:off x="0" y="0"/>
            <a:ext cx="10515600" cy="809625"/>
          </a:xfrm>
        </p:spPr>
        <p:txBody>
          <a:bodyPr/>
          <a:lstStyle/>
          <a:p>
            <a:r>
              <a:rPr lang="zh-CN" altLang="en-US" smtClean="0"/>
              <a:t>工程进展及计划</a:t>
            </a:r>
          </a:p>
        </p:txBody>
      </p:sp>
      <p:sp>
        <p:nvSpPr>
          <p:cNvPr id="2" name="Content Placeholder 1"/>
          <p:cNvSpPr>
            <a:spLocks noGrp="1"/>
          </p:cNvSpPr>
          <p:nvPr>
            <p:ph idx="1"/>
          </p:nvPr>
        </p:nvSpPr>
        <p:spPr/>
        <p:txBody>
          <a:bodyPr/>
          <a:lstStyle/>
          <a:p>
            <a:endParaRPr lang="en-US"/>
          </a:p>
        </p:txBody>
      </p:sp>
      <p:graphicFrame>
        <p:nvGraphicFramePr>
          <p:cNvPr id="5" name="内容占位符 3"/>
          <p:cNvGraphicFramePr>
            <a:graphicFrameLocks noGrp="1"/>
          </p:cNvGraphicFramePr>
          <p:nvPr/>
        </p:nvGraphicFramePr>
        <p:xfrm>
          <a:off x="523875" y="723900"/>
          <a:ext cx="11182350" cy="6140373"/>
        </p:xfrm>
        <a:graphic>
          <a:graphicData uri="http://schemas.openxmlformats.org/drawingml/2006/table">
            <a:tbl>
              <a:tblPr/>
              <a:tblGrid>
                <a:gridCol w="1546225"/>
                <a:gridCol w="2120900"/>
                <a:gridCol w="7515225"/>
              </a:tblGrid>
              <a:tr h="396875">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微软雅黑" charset="-122"/>
                          <a:ea typeface="微软雅黑" charset="-122"/>
                        </a:rPr>
                        <a:t>阶段</a:t>
                      </a: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微软雅黑" charset="-122"/>
                          <a:ea typeface="微软雅黑" charset="-122"/>
                        </a:rPr>
                        <a:t>时间段</a:t>
                      </a: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latin typeface="微软雅黑" charset="-122"/>
                          <a:ea typeface="微软雅黑" charset="-122"/>
                        </a:rPr>
                        <a:t>工程主要内容</a:t>
                      </a: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tr>
              <a:tr h="396875">
                <a:tc row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002060"/>
                          </a:solidFill>
                          <a:effectLst/>
                          <a:latin typeface="微软雅黑" charset="-122"/>
                          <a:ea typeface="微软雅黑" charset="-122"/>
                        </a:rPr>
                        <a:t>项目建议</a:t>
                      </a:r>
                      <a:endParaRPr kumimoji="0" lang="en-US" altLang="zh-CN" sz="1800" b="1" i="0" u="none" strike="noStrike" cap="none" normalizeH="0" baseline="0">
                        <a:ln>
                          <a:noFill/>
                        </a:ln>
                        <a:solidFill>
                          <a:srgbClr val="002060"/>
                        </a:solidFill>
                        <a:effectLst/>
                        <a:latin typeface="微软雅黑" charset="-122"/>
                        <a:ea typeface="微软雅黑" charset="-122"/>
                      </a:endParaRP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2016.01--2017.04</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微软雅黑" charset="-122"/>
                          <a:ea typeface="微软雅黑" charset="-122"/>
                        </a:rPr>
                        <a:t>调研和概念设计，提交项目建议书</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379413">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2060"/>
                          </a:solidFill>
                          <a:effectLst/>
                          <a:latin typeface="微软雅黑" charset="-122"/>
                          <a:ea typeface="微软雅黑" charset="-122"/>
                        </a:rPr>
                        <a:t>2017.12</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2060"/>
                          </a:solidFill>
                          <a:effectLst/>
                          <a:latin typeface="微软雅黑" charset="-122"/>
                          <a:ea typeface="微软雅黑" charset="-122"/>
                        </a:rPr>
                        <a:t>获得项建书批复</a:t>
                      </a: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420688">
                <a:tc rowSpan="4">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002060"/>
                          </a:solidFill>
                          <a:effectLst/>
                          <a:latin typeface="微软雅黑" charset="-122"/>
                          <a:ea typeface="微软雅黑" charset="-122"/>
                        </a:rPr>
                        <a:t>可行性研究</a:t>
                      </a: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2017.01--2017.12</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微软雅黑" charset="-122"/>
                          <a:ea typeface="微软雅黑" charset="-122"/>
                        </a:rPr>
                        <a:t>场址</a:t>
                      </a:r>
                      <a:r>
                        <a:rPr kumimoji="0" lang="zh-CN" altLang="en-US" sz="1800" b="0" i="0" u="none" strike="noStrike" cap="none" normalizeH="0" baseline="0">
                          <a:ln>
                            <a:noFill/>
                          </a:ln>
                          <a:solidFill>
                            <a:srgbClr val="000000"/>
                          </a:solidFill>
                          <a:effectLst/>
                          <a:latin typeface="微软雅黑" charset="-122"/>
                          <a:ea typeface="微软雅黑" charset="-122"/>
                        </a:rPr>
                        <a:t>初勘及设计；环境评估；</a:t>
                      </a:r>
                      <a:r>
                        <a:rPr kumimoji="0" lang="zh-CN" altLang="zh-CN" sz="1800" b="0" i="0" u="none" strike="noStrike" cap="none" normalizeH="0" baseline="0">
                          <a:ln>
                            <a:noFill/>
                          </a:ln>
                          <a:solidFill>
                            <a:srgbClr val="000000"/>
                          </a:solidFill>
                          <a:effectLst/>
                          <a:latin typeface="微软雅黑" charset="-122"/>
                          <a:ea typeface="微软雅黑" charset="-122"/>
                        </a:rPr>
                        <a:t>社会稳定风险评估</a:t>
                      </a:r>
                      <a:r>
                        <a:rPr kumimoji="0" lang="zh-CN" altLang="en-US" sz="1800" b="0" i="0" u="none" strike="noStrike" cap="none" normalizeH="0" baseline="0">
                          <a:ln>
                            <a:noFill/>
                          </a:ln>
                          <a:solidFill>
                            <a:srgbClr val="000000"/>
                          </a:solidFill>
                          <a:effectLst/>
                          <a:latin typeface="微软雅黑" charset="-122"/>
                          <a:ea typeface="微软雅黑" charset="-122"/>
                        </a:rPr>
                        <a:t>；节能</a:t>
                      </a:r>
                      <a:r>
                        <a:rPr kumimoji="0" lang="zh-CN" altLang="zh-CN" sz="1800" b="0" i="0" u="none" strike="noStrike" cap="none" normalizeH="0" baseline="0">
                          <a:ln>
                            <a:noFill/>
                          </a:ln>
                          <a:solidFill>
                            <a:srgbClr val="000000"/>
                          </a:solidFill>
                          <a:effectLst/>
                          <a:latin typeface="微软雅黑" charset="-122"/>
                          <a:ea typeface="微软雅黑" charset="-122"/>
                        </a:rPr>
                        <a:t>评估</a:t>
                      </a:r>
                      <a:r>
                        <a:rPr kumimoji="0" lang="zh-CN" altLang="en-US" sz="1800" b="0" i="0" u="none" strike="noStrike" cap="none" normalizeH="0" baseline="0">
                          <a:ln>
                            <a:noFill/>
                          </a:ln>
                          <a:solidFill>
                            <a:srgbClr val="000000"/>
                          </a:solidFill>
                          <a:effectLst/>
                          <a:latin typeface="微软雅黑" charset="-122"/>
                          <a:ea typeface="微软雅黑" charset="-122"/>
                        </a:rPr>
                        <a:t>等</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r>
              <a:tr h="39687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2017.08--2017.12</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微软雅黑" charset="-122"/>
                          <a:ea typeface="微软雅黑" charset="-122"/>
                        </a:rPr>
                        <a:t>完成</a:t>
                      </a:r>
                      <a:r>
                        <a:rPr kumimoji="0" lang="zh-CN" altLang="zh-CN" sz="1800" b="0" i="0" u="none" strike="noStrike" cap="none" normalizeH="0" baseline="0">
                          <a:ln>
                            <a:noFill/>
                          </a:ln>
                          <a:solidFill>
                            <a:srgbClr val="000000"/>
                          </a:solidFill>
                          <a:effectLst/>
                          <a:latin typeface="微软雅黑" charset="-122"/>
                          <a:ea typeface="微软雅黑" charset="-122"/>
                        </a:rPr>
                        <a:t>可行性研究报告</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r>
              <a:tr h="39687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2017.07--2018.05</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微软雅黑" charset="-122"/>
                          <a:ea typeface="微软雅黑" charset="-122"/>
                        </a:rPr>
                        <a:t>地</a:t>
                      </a:r>
                      <a:r>
                        <a:rPr kumimoji="0" lang="zh-CN" altLang="en-US" sz="1800" b="0" i="0" u="none" strike="noStrike" cap="none" normalizeH="0" baseline="0">
                          <a:ln>
                            <a:noFill/>
                          </a:ln>
                          <a:solidFill>
                            <a:srgbClr val="000000"/>
                          </a:solidFill>
                          <a:effectLst/>
                          <a:latin typeface="微软雅黑" charset="-122"/>
                          <a:ea typeface="微软雅黑" charset="-122"/>
                        </a:rPr>
                        <a:t>质</a:t>
                      </a:r>
                      <a:r>
                        <a:rPr kumimoji="0" lang="zh-CN" altLang="zh-CN" sz="1800" b="0" i="0" u="none" strike="noStrike" cap="none" normalizeH="0" baseline="0">
                          <a:ln>
                            <a:noFill/>
                          </a:ln>
                          <a:solidFill>
                            <a:srgbClr val="000000"/>
                          </a:solidFill>
                          <a:effectLst/>
                          <a:latin typeface="微软雅黑" charset="-122"/>
                          <a:ea typeface="微软雅黑" charset="-122"/>
                        </a:rPr>
                        <a:t>详勘，土建工程设计、工艺设计；通用设施设计</a:t>
                      </a:r>
                      <a:r>
                        <a:rPr kumimoji="0" lang="zh-CN" altLang="en-US" sz="1800" b="0" i="0" u="none" strike="noStrike" cap="none" normalizeH="0" baseline="0">
                          <a:ln>
                            <a:noFill/>
                          </a:ln>
                          <a:solidFill>
                            <a:srgbClr val="000000"/>
                          </a:solidFill>
                          <a:effectLst/>
                          <a:latin typeface="微软雅黑" charset="-122"/>
                          <a:ea typeface="微软雅黑" charset="-122"/>
                        </a:rPr>
                        <a:t>等</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r>
              <a:tr h="36512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C00000"/>
                          </a:solidFill>
                          <a:effectLst/>
                          <a:latin typeface="微软雅黑" charset="-122"/>
                          <a:ea typeface="微软雅黑" charset="-122"/>
                        </a:rPr>
                        <a:t>2018.06</a:t>
                      </a:r>
                      <a:endParaRPr kumimoji="0" lang="zh-CN" altLang="en-US" sz="1800" b="1" i="0" u="none" strike="noStrike" cap="none" normalizeH="0" baseline="0" dirty="0">
                        <a:ln>
                          <a:noFill/>
                        </a:ln>
                        <a:solidFill>
                          <a:srgbClr val="C0000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1" i="0" u="none" strike="noStrike" cap="none" normalizeH="0" baseline="0">
                          <a:ln>
                            <a:noFill/>
                          </a:ln>
                          <a:solidFill>
                            <a:srgbClr val="C00000"/>
                          </a:solidFill>
                          <a:effectLst/>
                          <a:latin typeface="微软雅黑" charset="-122"/>
                          <a:ea typeface="微软雅黑" charset="-122"/>
                        </a:rPr>
                        <a:t>可行性研究报告</a:t>
                      </a:r>
                      <a:r>
                        <a:rPr kumimoji="0" lang="zh-CN" altLang="en-US" sz="1800" b="1" i="0" u="none" strike="noStrike" cap="none" normalizeH="0" baseline="0">
                          <a:ln>
                            <a:noFill/>
                          </a:ln>
                          <a:solidFill>
                            <a:srgbClr val="C00000"/>
                          </a:solidFill>
                          <a:effectLst/>
                          <a:latin typeface="微软雅黑" charset="-122"/>
                          <a:ea typeface="微软雅黑" charset="-122"/>
                        </a:rPr>
                        <a:t>评审</a:t>
                      </a: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r>
              <a:tr h="639763">
                <a:tc row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002060"/>
                          </a:solidFill>
                          <a:effectLst/>
                          <a:latin typeface="微软雅黑" charset="-122"/>
                          <a:ea typeface="微软雅黑" charset="-122"/>
                        </a:rPr>
                        <a:t>初步设计</a:t>
                      </a:r>
                      <a:endParaRPr kumimoji="0" lang="en-US" altLang="zh-CN" sz="1800" b="1" i="0" u="none" strike="noStrike" cap="none" normalizeH="0" baseline="0">
                        <a:ln>
                          <a:noFill/>
                        </a:ln>
                        <a:solidFill>
                          <a:srgbClr val="002060"/>
                        </a:solidFill>
                        <a:effectLst/>
                        <a:latin typeface="微软雅黑" charset="-122"/>
                        <a:ea typeface="微软雅黑" charset="-122"/>
                      </a:endParaRP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2018.01--2018.09</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微软雅黑" charset="-122"/>
                          <a:ea typeface="微软雅黑" charset="-122"/>
                        </a:rPr>
                        <a:t>加速器、光束线站以及所有子系统和土建、工艺的初步设计报告</a:t>
                      </a:r>
                      <a:r>
                        <a:rPr kumimoji="0" lang="zh-CN" altLang="en-US" sz="1800" b="0" i="0" u="none" strike="noStrike" cap="none" normalizeH="0" baseline="0">
                          <a:ln>
                            <a:noFill/>
                          </a:ln>
                          <a:solidFill>
                            <a:srgbClr val="000000"/>
                          </a:solidFill>
                          <a:effectLst/>
                          <a:latin typeface="微软雅黑" charset="-122"/>
                          <a:ea typeface="微软雅黑" charset="-122"/>
                        </a:rPr>
                        <a:t>评审和概算编制</a:t>
                      </a:r>
                      <a:r>
                        <a:rPr kumimoji="0" lang="zh-CN" altLang="zh-CN" sz="1800" b="0" i="0" u="none" strike="noStrike" cap="none" normalizeH="0" baseline="0">
                          <a:ln>
                            <a:noFill/>
                          </a:ln>
                          <a:solidFill>
                            <a:srgbClr val="000000"/>
                          </a:solidFill>
                          <a:effectLst/>
                          <a:latin typeface="微软雅黑" charset="-122"/>
                          <a:ea typeface="微软雅黑" charset="-122"/>
                        </a:rPr>
                        <a:t>，</a:t>
                      </a:r>
                      <a:r>
                        <a:rPr kumimoji="0" lang="zh-CN" altLang="en-US" sz="1800" b="0" i="0" u="none" strike="noStrike" cap="none" normalizeH="0" baseline="0">
                          <a:ln>
                            <a:noFill/>
                          </a:ln>
                          <a:solidFill>
                            <a:srgbClr val="000000"/>
                          </a:solidFill>
                          <a:effectLst/>
                          <a:latin typeface="微软雅黑" charset="-122"/>
                          <a:ea typeface="微软雅黑" charset="-122"/>
                        </a:rPr>
                        <a:t>环评批复等</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39687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2018.09</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800" b="0" i="0" u="none" strike="noStrike" cap="none" normalizeH="0" baseline="0">
                          <a:ln>
                            <a:noFill/>
                          </a:ln>
                          <a:solidFill>
                            <a:srgbClr val="000000"/>
                          </a:solidFill>
                          <a:effectLst/>
                          <a:latin typeface="微软雅黑" charset="-122"/>
                          <a:ea typeface="微软雅黑" charset="-122"/>
                        </a:rPr>
                        <a:t>初步设计</a:t>
                      </a:r>
                      <a:r>
                        <a:rPr kumimoji="0" lang="zh-CN" altLang="en-US" sz="1800" b="0" i="0" u="none" strike="noStrike" cap="none" normalizeH="0" baseline="0">
                          <a:ln>
                            <a:noFill/>
                          </a:ln>
                          <a:solidFill>
                            <a:srgbClr val="000000"/>
                          </a:solidFill>
                          <a:effectLst/>
                          <a:latin typeface="微软雅黑" charset="-122"/>
                          <a:ea typeface="微软雅黑" charset="-122"/>
                        </a:rPr>
                        <a:t>、概算评审与批复</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396875">
                <a:tc rowSpan="2">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002060"/>
                          </a:solidFill>
                          <a:effectLst/>
                          <a:latin typeface="微软雅黑" charset="-122"/>
                          <a:ea typeface="微软雅黑" charset="-122"/>
                        </a:rPr>
                        <a:t>开工准备</a:t>
                      </a:r>
                      <a:endParaRPr kumimoji="0" lang="en-US" altLang="zh-CN" sz="1800" b="1" i="0" u="none" strike="noStrike" cap="none" normalizeH="0" baseline="0">
                        <a:ln>
                          <a:noFill/>
                        </a:ln>
                        <a:solidFill>
                          <a:srgbClr val="002060"/>
                        </a:solidFill>
                        <a:effectLst/>
                        <a:latin typeface="微软雅黑" charset="-122"/>
                        <a:ea typeface="微软雅黑" charset="-122"/>
                      </a:endParaRP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2018.06--2018.11</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微软雅黑" charset="-122"/>
                          <a:ea typeface="微软雅黑" charset="-122"/>
                        </a:rPr>
                        <a:t>完成施工图设计和强审，获得消防批复、施工许可证、开工报告等批复</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r>
              <a:tr h="39687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2018.12</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微软雅黑" charset="-122"/>
                          <a:ea typeface="微软雅黑" charset="-122"/>
                        </a:rPr>
                        <a:t>项目开工</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r>
              <a:tr h="396875">
                <a:tc rowSpan="4">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002060"/>
                          </a:solidFill>
                          <a:effectLst/>
                          <a:latin typeface="微软雅黑" charset="-122"/>
                          <a:ea typeface="微软雅黑" charset="-122"/>
                        </a:rPr>
                        <a:t>施  工</a:t>
                      </a:r>
                    </a:p>
                  </a:txBody>
                  <a:tcPr marL="91447" marR="91447" marT="45707" marB="4570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2018.12--2023.06</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微软雅黑" charset="-122"/>
                          <a:ea typeface="微软雅黑" charset="-122"/>
                        </a:rPr>
                        <a:t>设备加工与制造，基建完工</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39687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2022.12--2024.06</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微软雅黑" charset="-122"/>
                          <a:ea typeface="微软雅黑" charset="-122"/>
                        </a:rPr>
                        <a:t>系统安装与分系统测试</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39687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2024.01--2025.06</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rgbClr val="000000"/>
                          </a:solidFill>
                          <a:effectLst/>
                          <a:latin typeface="微软雅黑" charset="-122"/>
                          <a:ea typeface="微软雅黑" charset="-122"/>
                        </a:rPr>
                        <a:t>装置联调，出光，试运行</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r h="365125">
                <a:tc vMerge="1">
                  <a:txBody>
                    <a:bodyPr/>
                    <a:lstStyle/>
                    <a:p>
                      <a:endParaRPr lang="en-US"/>
                    </a:p>
                  </a:txBody>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rgbClr val="000000"/>
                          </a:solidFill>
                          <a:effectLst/>
                          <a:latin typeface="微软雅黑" charset="-122"/>
                          <a:ea typeface="微软雅黑" charset="-122"/>
                        </a:rPr>
                        <a:t>2025.06</a:t>
                      </a:r>
                      <a:endParaRPr kumimoji="0" lang="zh-CN" altLang="en-US" sz="1800" b="0" i="0" u="none" strike="noStrike" cap="none" normalizeH="0" baseline="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c>
                  <a:txBody>
                    <a:bodyPr/>
                    <a:lstStyle>
                      <a:lvl1pPr>
                        <a:lnSpc>
                          <a:spcPct val="90000"/>
                        </a:lnSpc>
                        <a:spcBef>
                          <a:spcPts val="1000"/>
                        </a:spcBef>
                        <a:buFont typeface="Arial" charset="0"/>
                        <a:defRPr kumimoji="1" sz="2400">
                          <a:solidFill>
                            <a:schemeClr val="tx1"/>
                          </a:solidFill>
                          <a:latin typeface="Calibri" charset="0"/>
                          <a:ea typeface="宋体" charset="-122"/>
                        </a:defRPr>
                      </a:lvl1pPr>
                      <a:lvl2pPr marL="742950" indent="-285750">
                        <a:lnSpc>
                          <a:spcPct val="90000"/>
                        </a:lnSpc>
                        <a:spcBef>
                          <a:spcPts val="500"/>
                        </a:spcBef>
                        <a:buFont typeface="Arial" charset="0"/>
                        <a:defRPr kumimoji="1" sz="2000">
                          <a:solidFill>
                            <a:schemeClr val="tx1"/>
                          </a:solidFill>
                          <a:latin typeface="Calibri" charset="0"/>
                          <a:ea typeface="宋体" charset="-122"/>
                        </a:defRPr>
                      </a:lvl2pPr>
                      <a:lvl3pPr marL="1143000" indent="-228600">
                        <a:lnSpc>
                          <a:spcPct val="90000"/>
                        </a:lnSpc>
                        <a:spcBef>
                          <a:spcPts val="500"/>
                        </a:spcBef>
                        <a:buFont typeface="Arial" charset="0"/>
                        <a:defRPr kumimoji="1">
                          <a:solidFill>
                            <a:schemeClr val="tx1"/>
                          </a:solidFill>
                          <a:latin typeface="Calibri" charset="0"/>
                          <a:ea typeface="宋体" charset="-122"/>
                        </a:defRPr>
                      </a:lvl3pPr>
                      <a:lvl4pPr marL="1600200" indent="-228600">
                        <a:lnSpc>
                          <a:spcPct val="90000"/>
                        </a:lnSpc>
                        <a:spcBef>
                          <a:spcPts val="500"/>
                        </a:spcBef>
                        <a:buFont typeface="Arial" charset="0"/>
                        <a:defRPr kumimoji="1" sz="1600">
                          <a:solidFill>
                            <a:schemeClr val="tx1"/>
                          </a:solidFill>
                          <a:latin typeface="Calibri" charset="0"/>
                          <a:ea typeface="宋体" charset="-122"/>
                        </a:defRPr>
                      </a:lvl4pPr>
                      <a:lvl5pPr marL="2057400" indent="-228600">
                        <a:lnSpc>
                          <a:spcPct val="90000"/>
                        </a:lnSpc>
                        <a:spcBef>
                          <a:spcPts val="500"/>
                        </a:spcBef>
                        <a:buFont typeface="Arial" charset="0"/>
                        <a:defRPr kumimoji="1" sz="1600">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defRPr kumimoji="1" sz="1600">
                          <a:solidFill>
                            <a:schemeClr val="tx1"/>
                          </a:solidFill>
                          <a:latin typeface="Calibri"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rgbClr val="000000"/>
                          </a:solidFill>
                          <a:effectLst/>
                          <a:latin typeface="微软雅黑" charset="-122"/>
                          <a:ea typeface="微软雅黑" charset="-122"/>
                        </a:rPr>
                        <a:t>工程竣工验收</a:t>
                      </a:r>
                      <a:endParaRPr kumimoji="0" lang="zh-CN" altLang="en-US" sz="1800" b="0" i="0" u="none" strike="noStrike" cap="none" normalizeH="0" baseline="0" dirty="0">
                        <a:ln>
                          <a:noFill/>
                        </a:ln>
                        <a:solidFill>
                          <a:srgbClr val="002060"/>
                        </a:solidFill>
                        <a:effectLst/>
                        <a:latin typeface="微软雅黑" charset="-122"/>
                        <a:ea typeface="微软雅黑" charset="-122"/>
                      </a:endParaRPr>
                    </a:p>
                  </a:txBody>
                  <a:tcPr marL="91447" marR="91447"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3F3"/>
                    </a:solidFill>
                  </a:tcPr>
                </a:tc>
              </a:tr>
            </a:tbl>
          </a:graphicData>
        </a:graphic>
      </p:graphicFrame>
    </p:spTree>
    <p:extLst>
      <p:ext uri="{BB962C8B-B14F-4D97-AF65-F5344CB8AC3E}">
        <p14:creationId xmlns:p14="http://schemas.microsoft.com/office/powerpoint/2010/main" val="6243568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7339"/>
            <a:ext cx="10515600" cy="808582"/>
          </a:xfrm>
        </p:spPr>
        <p:txBody>
          <a:bodyPr/>
          <a:lstStyle/>
          <a:p>
            <a:r>
              <a:rPr lang="en-US" altLang="zh-CN" dirty="0"/>
              <a:t>4</a:t>
            </a:r>
            <a:r>
              <a:rPr lang="en-US" altLang="zh-CN" dirty="0" smtClean="0"/>
              <a:t>. </a:t>
            </a:r>
            <a:r>
              <a:rPr lang="zh-CN" altLang="en-US" dirty="0" smtClean="0"/>
              <a:t>总  结</a:t>
            </a:r>
            <a:endParaRPr lang="zh-CN" altLang="en-US" dirty="0"/>
          </a:p>
        </p:txBody>
      </p:sp>
      <p:sp>
        <p:nvSpPr>
          <p:cNvPr id="3" name="内容占位符 2"/>
          <p:cNvSpPr>
            <a:spLocks noGrp="1"/>
          </p:cNvSpPr>
          <p:nvPr>
            <p:ph idx="1"/>
          </p:nvPr>
        </p:nvSpPr>
        <p:spPr>
          <a:xfrm>
            <a:off x="722088" y="881846"/>
            <a:ext cx="10278421" cy="5662778"/>
          </a:xfrm>
        </p:spPr>
        <p:txBody>
          <a:bodyPr/>
          <a:lstStyle/>
          <a:p>
            <a:pPr lvl="0" algn="just" eaLnBrk="0" hangingPunct="0">
              <a:lnSpc>
                <a:spcPct val="130000"/>
              </a:lnSpc>
              <a:defRPr/>
            </a:pPr>
            <a:r>
              <a:rPr lang="zh-CN" altLang="en-US" sz="2400" dirty="0"/>
              <a:t>高能同步辐射光源作为理想的多学科交叉研究平台，对国家需求、工业创新和基础科学研究，提供了至关重要的支撑</a:t>
            </a:r>
            <a:r>
              <a:rPr lang="zh-CN" altLang="en-US" sz="2400" dirty="0" smtClean="0"/>
              <a:t>；</a:t>
            </a:r>
            <a:endParaRPr kumimoji="1" lang="en-US" altLang="zh-CN" sz="2400" dirty="0"/>
          </a:p>
          <a:p>
            <a:pPr lvl="0" algn="just" eaLnBrk="0" hangingPunct="0">
              <a:lnSpc>
                <a:spcPct val="130000"/>
              </a:lnSpc>
              <a:defRPr/>
            </a:pPr>
            <a:r>
              <a:rPr kumimoji="1" lang="zh-CN" altLang="en-US" sz="2400" dirty="0"/>
              <a:t>建设</a:t>
            </a:r>
            <a:r>
              <a:rPr kumimoji="1" lang="zh-CN" altLang="en-US" sz="2400" dirty="0">
                <a:solidFill>
                  <a:srgbClr val="C00000"/>
                </a:solidFill>
              </a:rPr>
              <a:t>世界上亮度最高</a:t>
            </a:r>
            <a:r>
              <a:rPr kumimoji="1" lang="zh-CN" altLang="en-US" sz="2400" dirty="0"/>
              <a:t>的高能同步辐射光源</a:t>
            </a:r>
            <a:r>
              <a:rPr kumimoji="1" lang="en-US" altLang="zh-CN" sz="2400" dirty="0"/>
              <a:t>HEPS</a:t>
            </a:r>
            <a:r>
              <a:rPr kumimoji="1" lang="zh-CN" altLang="en-US" sz="2400" dirty="0"/>
              <a:t>，提供能量高达</a:t>
            </a:r>
            <a:r>
              <a:rPr kumimoji="1" lang="en-US" altLang="zh-CN" sz="2400" dirty="0">
                <a:solidFill>
                  <a:srgbClr val="C00000"/>
                </a:solidFill>
              </a:rPr>
              <a:t>300keV</a:t>
            </a:r>
            <a:r>
              <a:rPr kumimoji="1" lang="zh-CN" altLang="en-US" sz="2400" dirty="0"/>
              <a:t>的</a:t>
            </a:r>
            <a:r>
              <a:rPr kumimoji="1" lang="zh-CN" altLang="en-US" sz="2400" dirty="0" smtClean="0"/>
              <a:t>高性能</a:t>
            </a:r>
            <a:r>
              <a:rPr kumimoji="1" lang="en-US" altLang="zh-CN" sz="2400" dirty="0" smtClean="0"/>
              <a:t>X</a:t>
            </a:r>
            <a:r>
              <a:rPr kumimoji="1" lang="zh-CN" altLang="en-US" sz="2400" dirty="0" smtClean="0"/>
              <a:t>射线</a:t>
            </a:r>
            <a:r>
              <a:rPr kumimoji="1" lang="zh-CN" altLang="en-US" sz="2400" dirty="0"/>
              <a:t>，为国家安全、工业核心技术创新、基础科学研究提供先进的实验平台，提升在精密机械、光学、探测器等系列技术领域的设计和制造能力；</a:t>
            </a:r>
            <a:endParaRPr kumimoji="1" lang="en-US" altLang="zh-CN" sz="2400" dirty="0"/>
          </a:p>
          <a:p>
            <a:pPr lvl="0" algn="just" eaLnBrk="0" hangingPunct="0">
              <a:lnSpc>
                <a:spcPct val="130000"/>
              </a:lnSpc>
              <a:defRPr/>
            </a:pPr>
            <a:r>
              <a:rPr kumimoji="1" lang="en-US" altLang="zh-CN" sz="2400" dirty="0"/>
              <a:t>HEPS-TF</a:t>
            </a:r>
            <a:r>
              <a:rPr kumimoji="1" lang="zh-CN" altLang="en-US" sz="2400" dirty="0"/>
              <a:t>进展顺利，为</a:t>
            </a:r>
            <a:r>
              <a:rPr kumimoji="1" lang="en-US" altLang="zh-CN" sz="2400" dirty="0"/>
              <a:t>HEPS</a:t>
            </a:r>
            <a:r>
              <a:rPr kumimoji="1" lang="zh-CN" altLang="en-US" sz="2400" dirty="0"/>
              <a:t>的建设打下基础；</a:t>
            </a:r>
            <a:r>
              <a:rPr kumimoji="1" lang="en-US" altLang="zh-CN" sz="2400" dirty="0"/>
              <a:t>HEPS</a:t>
            </a:r>
            <a:r>
              <a:rPr kumimoji="1" lang="zh-CN" altLang="en-US" sz="2400" dirty="0"/>
              <a:t>前期地勘、建安、通用设施、辐射防护等工作，均已</a:t>
            </a:r>
            <a:r>
              <a:rPr kumimoji="1" lang="zh-CN" altLang="en-US" sz="2400" dirty="0" smtClean="0"/>
              <a:t>开展；</a:t>
            </a:r>
            <a:endParaRPr kumimoji="1" lang="en-US" altLang="zh-CN" sz="2400" dirty="0"/>
          </a:p>
          <a:p>
            <a:pPr lvl="0" algn="just" eaLnBrk="0" hangingPunct="0">
              <a:lnSpc>
                <a:spcPct val="130000"/>
              </a:lnSpc>
              <a:defRPr/>
            </a:pPr>
            <a:r>
              <a:rPr kumimoji="1" lang="zh-CN" altLang="en-US" sz="2400" dirty="0" smtClean="0"/>
              <a:t>将于</a:t>
            </a:r>
            <a:r>
              <a:rPr kumimoji="1" lang="en-US" altLang="zh-CN" sz="2400" dirty="0"/>
              <a:t>2018</a:t>
            </a:r>
            <a:r>
              <a:rPr kumimoji="1" lang="zh-CN" altLang="en-US" sz="2400" dirty="0"/>
              <a:t>年开工建设</a:t>
            </a:r>
            <a:r>
              <a:rPr kumimoji="1" lang="en-US" altLang="zh-CN" sz="2400" dirty="0"/>
              <a:t>HEPS</a:t>
            </a:r>
            <a:r>
              <a:rPr kumimoji="1" lang="zh-CN" altLang="en-US" sz="2400" dirty="0"/>
              <a:t>，并</a:t>
            </a:r>
            <a:r>
              <a:rPr kumimoji="1" lang="zh-CN" altLang="en-US" sz="2400" dirty="0">
                <a:solidFill>
                  <a:srgbClr val="C00000"/>
                </a:solidFill>
              </a:rPr>
              <a:t>按时高质完成建设任务</a:t>
            </a:r>
            <a:r>
              <a:rPr kumimoji="1" lang="zh-CN" altLang="en-US" sz="2400" dirty="0" smtClean="0"/>
              <a:t>！在北京市政府和科学院的大力支持下，建设好高能同步辐射光源！</a:t>
            </a:r>
            <a:endParaRPr kumimoji="1" lang="en-US" altLang="zh-CN" sz="2400" dirty="0"/>
          </a:p>
          <a:p>
            <a:pPr>
              <a:lnSpc>
                <a:spcPct val="130000"/>
              </a:lnSpc>
            </a:pPr>
            <a:endParaRPr lang="zh-CN" altLang="en-US" dirty="0"/>
          </a:p>
        </p:txBody>
      </p:sp>
    </p:spTree>
    <p:extLst>
      <p:ext uri="{BB962C8B-B14F-4D97-AF65-F5344CB8AC3E}">
        <p14:creationId xmlns:p14="http://schemas.microsoft.com/office/powerpoint/2010/main" val="2424030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57656" y="5352626"/>
            <a:ext cx="10515600" cy="808582"/>
          </a:xfrm>
        </p:spPr>
        <p:txBody>
          <a:bodyPr>
            <a:noAutofit/>
          </a:bodyPr>
          <a:lstStyle/>
          <a:p>
            <a:pPr algn="ctr"/>
            <a:r>
              <a:rPr lang="zh-CN" altLang="en-US" sz="6000" dirty="0" smtClean="0"/>
              <a:t>谢  谢！</a:t>
            </a:r>
            <a:endParaRPr lang="zh-CN" altLang="en-US" sz="6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512" y="232663"/>
            <a:ext cx="8503920" cy="4875581"/>
          </a:xfrm>
          <a:prstGeom prst="rect">
            <a:avLst/>
          </a:prstGeom>
        </p:spPr>
      </p:pic>
    </p:spTree>
    <p:extLst>
      <p:ext uri="{BB962C8B-B14F-4D97-AF65-F5344CB8AC3E}">
        <p14:creationId xmlns:p14="http://schemas.microsoft.com/office/powerpoint/2010/main" val="414699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88615"/>
            <a:ext cx="10515600" cy="808582"/>
          </a:xfrm>
        </p:spPr>
        <p:txBody>
          <a:bodyPr/>
          <a:lstStyle/>
          <a:p>
            <a:r>
              <a:rPr lang="en-US" altLang="zh-CN" dirty="0" smtClean="0"/>
              <a:t>2. </a:t>
            </a:r>
            <a:r>
              <a:rPr lang="zh-CN" altLang="en-US" dirty="0" smtClean="0"/>
              <a:t>技术</a:t>
            </a:r>
            <a:r>
              <a:rPr lang="zh-CN" altLang="en-US" dirty="0"/>
              <a:t>基础与实施条件</a:t>
            </a:r>
          </a:p>
        </p:txBody>
      </p:sp>
      <p:sp>
        <p:nvSpPr>
          <p:cNvPr id="3" name="内容占位符 2"/>
          <p:cNvSpPr>
            <a:spLocks noGrp="1"/>
          </p:cNvSpPr>
          <p:nvPr>
            <p:ph idx="1"/>
          </p:nvPr>
        </p:nvSpPr>
        <p:spPr>
          <a:xfrm>
            <a:off x="765629" y="933690"/>
            <a:ext cx="11019971" cy="5393958"/>
          </a:xfrm>
        </p:spPr>
        <p:txBody>
          <a:bodyPr/>
          <a:lstStyle/>
          <a:p>
            <a:pPr>
              <a:lnSpc>
                <a:spcPct val="100000"/>
              </a:lnSpc>
              <a:spcBef>
                <a:spcPts val="600"/>
              </a:spcBef>
              <a:defRPr/>
            </a:pPr>
            <a:r>
              <a:rPr lang="zh-CN" altLang="en-US" dirty="0"/>
              <a:t>高能同步辐射光源验证装置（</a:t>
            </a:r>
            <a:r>
              <a:rPr lang="en-US" altLang="zh-CN" dirty="0"/>
              <a:t>HEPS-TF</a:t>
            </a:r>
            <a:r>
              <a:rPr lang="zh-CN" altLang="en-US" dirty="0"/>
              <a:t>）</a:t>
            </a:r>
            <a:endParaRPr lang="en-US" altLang="zh-CN" dirty="0"/>
          </a:p>
          <a:p>
            <a:pPr marL="457200" lvl="1" indent="0">
              <a:lnSpc>
                <a:spcPct val="100000"/>
              </a:lnSpc>
              <a:spcBef>
                <a:spcPts val="600"/>
              </a:spcBef>
              <a:buNone/>
              <a:defRPr/>
            </a:pPr>
            <a:r>
              <a:rPr lang="en-US" altLang="zh-CN" dirty="0"/>
              <a:t>2008</a:t>
            </a:r>
            <a:r>
              <a:rPr lang="zh-CN" altLang="en-US" dirty="0"/>
              <a:t>年 </a:t>
            </a:r>
            <a:r>
              <a:rPr lang="en-US" altLang="zh-CN" dirty="0"/>
              <a:t>		— </a:t>
            </a:r>
            <a:r>
              <a:rPr lang="zh-CN" altLang="en-US" dirty="0">
                <a:solidFill>
                  <a:schemeClr val="accent1">
                    <a:lumMod val="50000"/>
                  </a:schemeClr>
                </a:solidFill>
              </a:rPr>
              <a:t>提出在北京地区建设高能同步辐射光源的设想</a:t>
            </a:r>
          </a:p>
          <a:p>
            <a:pPr marL="457200" lvl="1" indent="0">
              <a:lnSpc>
                <a:spcPct val="100000"/>
              </a:lnSpc>
              <a:spcBef>
                <a:spcPts val="600"/>
              </a:spcBef>
              <a:buNone/>
              <a:defRPr/>
            </a:pPr>
            <a:r>
              <a:rPr lang="en-US" altLang="zh-CN" dirty="0"/>
              <a:t>2010</a:t>
            </a:r>
            <a:r>
              <a:rPr lang="zh-CN" altLang="en-US" dirty="0"/>
              <a:t>年 </a:t>
            </a:r>
            <a:r>
              <a:rPr lang="en-US" altLang="zh-CN" dirty="0"/>
              <a:t>		— </a:t>
            </a:r>
            <a:r>
              <a:rPr lang="zh-CN" altLang="en-US" dirty="0">
                <a:solidFill>
                  <a:schemeClr val="accent1">
                    <a:lumMod val="50000"/>
                  </a:schemeClr>
                </a:solidFill>
              </a:rPr>
              <a:t>提交发改委“十二五”规划项目申请</a:t>
            </a:r>
          </a:p>
          <a:p>
            <a:pPr marL="457200" lvl="1" indent="0">
              <a:lnSpc>
                <a:spcPct val="100000"/>
              </a:lnSpc>
              <a:spcBef>
                <a:spcPts val="600"/>
              </a:spcBef>
              <a:buNone/>
              <a:defRPr/>
            </a:pPr>
            <a:r>
              <a:rPr lang="en-US" altLang="zh-CN" dirty="0"/>
              <a:t>2011</a:t>
            </a:r>
            <a:r>
              <a:rPr lang="zh-CN" altLang="en-US" dirty="0"/>
              <a:t>年 </a:t>
            </a:r>
            <a:r>
              <a:rPr lang="en-US" altLang="zh-CN" dirty="0"/>
              <a:t>		— </a:t>
            </a:r>
            <a:r>
              <a:rPr lang="zh-CN" altLang="en-US" dirty="0">
                <a:solidFill>
                  <a:schemeClr val="accent1">
                    <a:lumMod val="50000"/>
                  </a:schemeClr>
                </a:solidFill>
              </a:rPr>
              <a:t>列入“十二五”规划建设项目</a:t>
            </a:r>
          </a:p>
          <a:p>
            <a:pPr marL="457200" lvl="1" indent="0">
              <a:lnSpc>
                <a:spcPct val="100000"/>
              </a:lnSpc>
              <a:spcBef>
                <a:spcPts val="600"/>
              </a:spcBef>
              <a:buNone/>
              <a:defRPr/>
            </a:pPr>
            <a:r>
              <a:rPr lang="en-US" altLang="zh-CN" dirty="0"/>
              <a:t>2013</a:t>
            </a:r>
            <a:r>
              <a:rPr lang="zh-CN" altLang="en-US" dirty="0"/>
              <a:t>年 </a:t>
            </a:r>
            <a:r>
              <a:rPr lang="en-US" altLang="zh-CN" dirty="0"/>
              <a:t>		— </a:t>
            </a:r>
            <a:r>
              <a:rPr lang="zh-CN" altLang="en-US" dirty="0">
                <a:solidFill>
                  <a:schemeClr val="accent1">
                    <a:lumMod val="50000"/>
                  </a:schemeClr>
                </a:solidFill>
              </a:rPr>
              <a:t>提交发改委项目建议书</a:t>
            </a:r>
          </a:p>
          <a:p>
            <a:pPr marL="457200" lvl="1" indent="0">
              <a:lnSpc>
                <a:spcPct val="100000"/>
              </a:lnSpc>
              <a:spcBef>
                <a:spcPts val="600"/>
              </a:spcBef>
              <a:buNone/>
              <a:defRPr/>
            </a:pPr>
            <a:r>
              <a:rPr lang="en-US" altLang="zh-CN" dirty="0"/>
              <a:t>2014</a:t>
            </a:r>
            <a:r>
              <a:rPr lang="zh-CN" altLang="en-US" dirty="0"/>
              <a:t>年</a:t>
            </a:r>
            <a:r>
              <a:rPr lang="en-US" altLang="zh-CN" dirty="0"/>
              <a:t>3</a:t>
            </a:r>
            <a:r>
              <a:rPr lang="zh-CN" altLang="en-US" dirty="0"/>
              <a:t>月 </a:t>
            </a:r>
            <a:r>
              <a:rPr lang="en-US" altLang="zh-CN" dirty="0"/>
              <a:t>	— </a:t>
            </a:r>
            <a:r>
              <a:rPr lang="zh-CN" altLang="en-US" dirty="0">
                <a:solidFill>
                  <a:schemeClr val="accent1">
                    <a:lumMod val="50000"/>
                  </a:schemeClr>
                </a:solidFill>
              </a:rPr>
              <a:t>项目建议书评审，并根据评审意见修改建设高能同步辐射</a:t>
            </a:r>
            <a:endParaRPr lang="en-US" altLang="zh-CN" dirty="0">
              <a:solidFill>
                <a:schemeClr val="accent1">
                  <a:lumMod val="50000"/>
                </a:schemeClr>
              </a:solidFill>
            </a:endParaRPr>
          </a:p>
          <a:p>
            <a:pPr marL="457200" lvl="1" indent="0">
              <a:lnSpc>
                <a:spcPct val="100000"/>
              </a:lnSpc>
              <a:spcBef>
                <a:spcPts val="600"/>
              </a:spcBef>
              <a:buNone/>
              <a:defRPr/>
            </a:pPr>
            <a:r>
              <a:rPr lang="en-US" altLang="zh-CN" dirty="0">
                <a:solidFill>
                  <a:schemeClr val="accent1">
                    <a:lumMod val="50000"/>
                  </a:schemeClr>
                </a:solidFill>
              </a:rPr>
              <a:t>                              </a:t>
            </a:r>
            <a:r>
              <a:rPr lang="zh-CN" altLang="en-US" dirty="0">
                <a:solidFill>
                  <a:schemeClr val="accent1">
                    <a:lumMod val="50000"/>
                  </a:schemeClr>
                </a:solidFill>
              </a:rPr>
              <a:t>光源目标及方案（</a:t>
            </a:r>
            <a:r>
              <a:rPr lang="en-US" altLang="zh-CN" dirty="0">
                <a:solidFill>
                  <a:schemeClr val="accent1">
                    <a:lumMod val="50000"/>
                  </a:schemeClr>
                </a:solidFill>
              </a:rPr>
              <a:t>TBA —&gt; MBA</a:t>
            </a:r>
            <a:r>
              <a:rPr lang="zh-CN" altLang="en-US" dirty="0">
                <a:solidFill>
                  <a:schemeClr val="accent1">
                    <a:lumMod val="50000"/>
                  </a:schemeClr>
                </a:solidFill>
              </a:rPr>
              <a:t>）</a:t>
            </a:r>
            <a:r>
              <a:rPr lang="en-US" altLang="zh-CN" dirty="0">
                <a:solidFill>
                  <a:schemeClr val="accent1">
                    <a:lumMod val="50000"/>
                  </a:schemeClr>
                </a:solidFill>
              </a:rPr>
              <a:t> </a:t>
            </a:r>
            <a:endParaRPr lang="zh-CN" altLang="en-US" dirty="0">
              <a:solidFill>
                <a:schemeClr val="accent1">
                  <a:lumMod val="50000"/>
                </a:schemeClr>
              </a:solidFill>
            </a:endParaRPr>
          </a:p>
          <a:p>
            <a:pPr marL="457200" lvl="1" indent="0">
              <a:lnSpc>
                <a:spcPct val="100000"/>
              </a:lnSpc>
              <a:spcBef>
                <a:spcPts val="600"/>
              </a:spcBef>
              <a:buNone/>
              <a:defRPr/>
            </a:pPr>
            <a:r>
              <a:rPr lang="en-US" altLang="zh-CN" dirty="0"/>
              <a:t>2015</a:t>
            </a:r>
            <a:r>
              <a:rPr lang="zh-CN" altLang="en-US" dirty="0"/>
              <a:t>年</a:t>
            </a:r>
            <a:r>
              <a:rPr lang="en-US" altLang="zh-CN" dirty="0"/>
              <a:t>2</a:t>
            </a:r>
            <a:r>
              <a:rPr lang="zh-CN" altLang="en-US" dirty="0"/>
              <a:t>月 </a:t>
            </a:r>
            <a:r>
              <a:rPr lang="en-US" altLang="zh-CN" dirty="0"/>
              <a:t>	— </a:t>
            </a:r>
            <a:r>
              <a:rPr lang="zh-CN" altLang="en-US" dirty="0">
                <a:solidFill>
                  <a:schemeClr val="accent1">
                    <a:lumMod val="50000"/>
                  </a:schemeClr>
                </a:solidFill>
              </a:rPr>
              <a:t>项目建议书获批</a:t>
            </a:r>
          </a:p>
          <a:p>
            <a:pPr marL="457200" lvl="1" indent="0">
              <a:lnSpc>
                <a:spcPct val="100000"/>
              </a:lnSpc>
              <a:spcBef>
                <a:spcPts val="600"/>
              </a:spcBef>
              <a:buNone/>
              <a:defRPr/>
            </a:pPr>
            <a:r>
              <a:rPr lang="en-US" altLang="zh-CN" dirty="0"/>
              <a:t>2016</a:t>
            </a:r>
            <a:r>
              <a:rPr lang="zh-CN" altLang="en-US" dirty="0"/>
              <a:t>年</a:t>
            </a:r>
            <a:r>
              <a:rPr lang="en-US" altLang="zh-CN" dirty="0"/>
              <a:t>2</a:t>
            </a:r>
            <a:r>
              <a:rPr lang="zh-CN" altLang="en-US" dirty="0"/>
              <a:t>月 </a:t>
            </a:r>
            <a:r>
              <a:rPr lang="en-US" altLang="zh-CN" dirty="0"/>
              <a:t>	— </a:t>
            </a:r>
            <a:r>
              <a:rPr lang="zh-CN" altLang="en-US" dirty="0">
                <a:solidFill>
                  <a:schemeClr val="accent1">
                    <a:lumMod val="50000"/>
                  </a:schemeClr>
                </a:solidFill>
              </a:rPr>
              <a:t>可行性报告获批</a:t>
            </a:r>
          </a:p>
          <a:p>
            <a:pPr marL="457200" lvl="1" indent="0">
              <a:lnSpc>
                <a:spcPct val="100000"/>
              </a:lnSpc>
              <a:spcBef>
                <a:spcPts val="600"/>
              </a:spcBef>
              <a:buNone/>
              <a:defRPr/>
            </a:pPr>
            <a:r>
              <a:rPr lang="en-US" altLang="zh-CN" dirty="0"/>
              <a:t>2016</a:t>
            </a:r>
            <a:r>
              <a:rPr lang="zh-CN" altLang="en-US" dirty="0"/>
              <a:t>年</a:t>
            </a:r>
            <a:r>
              <a:rPr lang="en-US" altLang="zh-CN" dirty="0"/>
              <a:t>4</a:t>
            </a:r>
            <a:r>
              <a:rPr lang="zh-CN" altLang="en-US" dirty="0"/>
              <a:t>月 </a:t>
            </a:r>
            <a:r>
              <a:rPr lang="en-US" altLang="zh-CN" dirty="0"/>
              <a:t>	— </a:t>
            </a:r>
            <a:r>
              <a:rPr lang="zh-CN" altLang="en-US" dirty="0">
                <a:solidFill>
                  <a:schemeClr val="accent1">
                    <a:lumMod val="50000"/>
                  </a:schemeClr>
                </a:solidFill>
              </a:rPr>
              <a:t>初步设计报告获批，</a:t>
            </a:r>
            <a:r>
              <a:rPr lang="zh-CN" altLang="en-US" b="1" dirty="0">
                <a:solidFill>
                  <a:srgbClr val="FF0000"/>
                </a:solidFill>
              </a:rPr>
              <a:t>项目正式开工</a:t>
            </a:r>
          </a:p>
          <a:p>
            <a:pPr marL="457200" lvl="1" indent="0">
              <a:lnSpc>
                <a:spcPct val="100000"/>
              </a:lnSpc>
              <a:spcBef>
                <a:spcPts val="600"/>
              </a:spcBef>
              <a:buNone/>
              <a:defRPr/>
            </a:pPr>
            <a:r>
              <a:rPr lang="en-US" altLang="zh-CN" dirty="0"/>
              <a:t>2016</a:t>
            </a:r>
            <a:r>
              <a:rPr lang="zh-CN" altLang="en-US" dirty="0"/>
              <a:t>年</a:t>
            </a:r>
            <a:r>
              <a:rPr lang="en-US" altLang="zh-CN" dirty="0"/>
              <a:t>6</a:t>
            </a:r>
            <a:r>
              <a:rPr lang="zh-CN" altLang="en-US" dirty="0"/>
              <a:t>月 </a:t>
            </a:r>
            <a:r>
              <a:rPr lang="en-US" altLang="zh-CN" dirty="0"/>
              <a:t>	— </a:t>
            </a:r>
            <a:r>
              <a:rPr lang="zh-CN" altLang="en-US" dirty="0">
                <a:solidFill>
                  <a:schemeClr val="accent1">
                    <a:lumMod val="50000"/>
                  </a:schemeClr>
                </a:solidFill>
              </a:rPr>
              <a:t>概算</a:t>
            </a:r>
            <a:r>
              <a:rPr lang="zh-CN" altLang="en-US" dirty="0" smtClean="0">
                <a:solidFill>
                  <a:schemeClr val="accent1">
                    <a:lumMod val="50000"/>
                  </a:schemeClr>
                </a:solidFill>
              </a:rPr>
              <a:t>批复（</a:t>
            </a:r>
            <a:r>
              <a:rPr lang="en-US" altLang="zh-CN" dirty="0" smtClean="0">
                <a:solidFill>
                  <a:schemeClr val="accent1">
                    <a:lumMod val="50000"/>
                  </a:schemeClr>
                </a:solidFill>
              </a:rPr>
              <a:t>3.216</a:t>
            </a:r>
            <a:r>
              <a:rPr lang="zh-CN" altLang="en-US" dirty="0" smtClean="0">
                <a:solidFill>
                  <a:schemeClr val="accent1">
                    <a:lumMod val="50000"/>
                  </a:schemeClr>
                </a:solidFill>
              </a:rPr>
              <a:t>亿元）</a:t>
            </a:r>
            <a:endParaRPr lang="en-US" altLang="zh-CN" dirty="0" smtClean="0">
              <a:solidFill>
                <a:schemeClr val="accent1">
                  <a:lumMod val="50000"/>
                </a:schemeClr>
              </a:solidFill>
            </a:endParaRPr>
          </a:p>
          <a:p>
            <a:pPr marL="457200" lvl="1" indent="0">
              <a:lnSpc>
                <a:spcPct val="100000"/>
              </a:lnSpc>
              <a:spcBef>
                <a:spcPts val="600"/>
              </a:spcBef>
              <a:buNone/>
              <a:defRPr/>
            </a:pPr>
            <a:r>
              <a:rPr lang="en-US" altLang="zh-CN" b="1" dirty="0" smtClean="0">
                <a:solidFill>
                  <a:srgbClr val="FF0000"/>
                </a:solidFill>
              </a:rPr>
              <a:t>2018</a:t>
            </a:r>
            <a:r>
              <a:rPr lang="zh-CN" altLang="en-US" b="1" dirty="0" smtClean="0">
                <a:solidFill>
                  <a:srgbClr val="FF0000"/>
                </a:solidFill>
              </a:rPr>
              <a:t>年</a:t>
            </a:r>
            <a:r>
              <a:rPr lang="en-US" altLang="zh-CN" b="1" dirty="0" smtClean="0">
                <a:solidFill>
                  <a:srgbClr val="FF0000"/>
                </a:solidFill>
              </a:rPr>
              <a:t>10</a:t>
            </a:r>
            <a:r>
              <a:rPr lang="zh-CN" altLang="en-US" b="1" dirty="0" smtClean="0">
                <a:solidFill>
                  <a:srgbClr val="FF0000"/>
                </a:solidFill>
              </a:rPr>
              <a:t>月</a:t>
            </a:r>
            <a:r>
              <a:rPr lang="en-US" altLang="zh-CN" b="1" dirty="0" smtClean="0">
                <a:solidFill>
                  <a:srgbClr val="FF0000"/>
                </a:solidFill>
              </a:rPr>
              <a:t>	—</a:t>
            </a:r>
            <a:r>
              <a:rPr lang="zh-CN" altLang="en-US" b="1" dirty="0" smtClean="0">
                <a:solidFill>
                  <a:srgbClr val="FF0000"/>
                </a:solidFill>
              </a:rPr>
              <a:t> 项目验收，竣工</a:t>
            </a:r>
            <a:endParaRPr lang="zh-CN" altLang="en-US" b="1" dirty="0">
              <a:solidFill>
                <a:srgbClr val="FF0000"/>
              </a:solidFill>
            </a:endParaRPr>
          </a:p>
          <a:p>
            <a:endParaRPr lang="zh-CN" altLang="en-US" dirty="0"/>
          </a:p>
        </p:txBody>
      </p:sp>
    </p:spTree>
    <p:extLst>
      <p:ext uri="{BB962C8B-B14F-4D97-AF65-F5344CB8AC3E}">
        <p14:creationId xmlns:p14="http://schemas.microsoft.com/office/powerpoint/2010/main" val="153109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标题 1"/>
          <p:cNvSpPr>
            <a:spLocks noGrp="1"/>
          </p:cNvSpPr>
          <p:nvPr>
            <p:ph type="title"/>
          </p:nvPr>
        </p:nvSpPr>
        <p:spPr>
          <a:xfrm>
            <a:off x="0" y="311150"/>
            <a:ext cx="10515600" cy="808038"/>
          </a:xfrm>
        </p:spPr>
        <p:txBody>
          <a:bodyPr/>
          <a:lstStyle/>
          <a:p>
            <a:r>
              <a:rPr lang="en-US" altLang="zh-CN" smtClean="0"/>
              <a:t>HEPS-TF</a:t>
            </a:r>
            <a:r>
              <a:rPr lang="zh-CN" altLang="en-US" smtClean="0"/>
              <a:t>项目进展情况</a:t>
            </a:r>
          </a:p>
        </p:txBody>
      </p:sp>
      <p:sp>
        <p:nvSpPr>
          <p:cNvPr id="83971" name="内容占位符 2"/>
          <p:cNvSpPr>
            <a:spLocks noGrp="1"/>
          </p:cNvSpPr>
          <p:nvPr>
            <p:ph idx="1"/>
          </p:nvPr>
        </p:nvSpPr>
        <p:spPr>
          <a:xfrm>
            <a:off x="838200" y="975360"/>
            <a:ext cx="10515600" cy="5201603"/>
          </a:xfrm>
        </p:spPr>
        <p:txBody>
          <a:bodyPr/>
          <a:lstStyle/>
          <a:p>
            <a:r>
              <a:rPr lang="zh-CN" altLang="en-US" dirty="0" smtClean="0"/>
              <a:t>各方面进展顺利，关键技术突破，完成</a:t>
            </a:r>
            <a:r>
              <a:rPr lang="en-US" altLang="zh-CN" dirty="0" smtClean="0"/>
              <a:t>HEPS</a:t>
            </a:r>
            <a:r>
              <a:rPr lang="zh-CN" altLang="en-US" dirty="0" smtClean="0"/>
              <a:t>加速器物理设计</a:t>
            </a:r>
            <a:endParaRPr lang="en-US" altLang="zh-CN" dirty="0" smtClean="0"/>
          </a:p>
          <a:p>
            <a:r>
              <a:rPr lang="zh-CN" altLang="en-US" dirty="0" smtClean="0"/>
              <a:t>所有系统均已通过了院里组织的工艺测试</a:t>
            </a:r>
            <a:endParaRPr lang="en-US" altLang="zh-CN" dirty="0"/>
          </a:p>
          <a:p>
            <a:pPr marL="0" indent="0">
              <a:buNone/>
            </a:pPr>
            <a:r>
              <a:rPr lang="zh-CN" altLang="en-US" sz="3200" dirty="0" smtClean="0">
                <a:solidFill>
                  <a:srgbClr val="C00000"/>
                </a:solidFill>
              </a:rPr>
              <a:t>磁铁系统</a:t>
            </a:r>
            <a:endParaRPr lang="en-US" altLang="zh-CN" sz="3200" dirty="0" smtClean="0">
              <a:solidFill>
                <a:srgbClr val="C00000"/>
              </a:solidFill>
            </a:endParaRPr>
          </a:p>
          <a:p>
            <a:r>
              <a:rPr lang="zh-CN" altLang="en-US" dirty="0" smtClean="0"/>
              <a:t>超高梯度四极磁铁</a:t>
            </a:r>
          </a:p>
        </p:txBody>
      </p:sp>
      <p:pic>
        <p:nvPicPr>
          <p:cNvPr id="12"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5" y="3371063"/>
            <a:ext cx="3967514" cy="2805900"/>
          </a:xfrm>
          <a:prstGeom prst="rect">
            <a:avLst/>
          </a:prstGeom>
          <a:noFill/>
          <a:ln>
            <a:noFill/>
          </a:ln>
        </p:spPr>
      </p:pic>
      <p:sp>
        <p:nvSpPr>
          <p:cNvPr id="3" name="Rectangle 2"/>
          <p:cNvSpPr/>
          <p:nvPr/>
        </p:nvSpPr>
        <p:spPr>
          <a:xfrm>
            <a:off x="4243804" y="2383850"/>
            <a:ext cx="6096000" cy="830997"/>
          </a:xfrm>
          <a:prstGeom prst="rect">
            <a:avLst/>
          </a:prstGeom>
        </p:spPr>
        <p:txBody>
          <a:bodyPr>
            <a:spAutoFit/>
          </a:bodyPr>
          <a:lstStyle/>
          <a:p>
            <a:pPr lvl="1"/>
            <a:r>
              <a:rPr lang="en-US" altLang="zh-CN" sz="2400" dirty="0" smtClean="0"/>
              <a:t>DT4</a:t>
            </a:r>
            <a:r>
              <a:rPr lang="zh-CN" altLang="en-US" sz="2400" dirty="0"/>
              <a:t> </a:t>
            </a:r>
            <a:r>
              <a:rPr lang="zh-CN" altLang="en-US" sz="2400" dirty="0" smtClean="0"/>
              <a:t>   磁极 </a:t>
            </a:r>
            <a:r>
              <a:rPr lang="en-US" altLang="zh-CN" sz="2400" dirty="0">
                <a:sym typeface="Wingdings" panose="05000000000000000000" pitchFamily="2" charset="2"/>
              </a:rPr>
              <a:t> 88 T/m</a:t>
            </a:r>
          </a:p>
          <a:p>
            <a:pPr lvl="1"/>
            <a:r>
              <a:rPr lang="en-US" altLang="zh-CN" sz="2400" dirty="0" err="1">
                <a:sym typeface="Wingdings" panose="05000000000000000000" pitchFamily="2" charset="2"/>
              </a:rPr>
              <a:t>FeCoV</a:t>
            </a:r>
            <a:r>
              <a:rPr lang="zh-CN" altLang="en-US" sz="2400" dirty="0">
                <a:sym typeface="Wingdings" panose="05000000000000000000" pitchFamily="2" charset="2"/>
              </a:rPr>
              <a:t>磁极 </a:t>
            </a:r>
            <a:r>
              <a:rPr lang="en-US" altLang="zh-CN" sz="2400" dirty="0">
                <a:sym typeface="Wingdings" panose="05000000000000000000" pitchFamily="2" charset="2"/>
              </a:rPr>
              <a:t> 98 T/m</a:t>
            </a: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0869" t="21449" r="13979" b="12116"/>
          <a:stretch/>
        </p:blipFill>
        <p:spPr>
          <a:xfrm>
            <a:off x="8984498" y="4616605"/>
            <a:ext cx="3095923" cy="2120998"/>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7237" t="12174" r="13019" b="6782"/>
          <a:stretch/>
        </p:blipFill>
        <p:spPr>
          <a:xfrm>
            <a:off x="8108375" y="1490991"/>
            <a:ext cx="3972047" cy="3027556"/>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20870" t="21797" r="6783" b="35884"/>
          <a:stretch/>
        </p:blipFill>
        <p:spPr>
          <a:xfrm>
            <a:off x="4243804" y="3359989"/>
            <a:ext cx="3806659" cy="1548000"/>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3478" t="35594" r="1740" b="23246"/>
          <a:stretch/>
        </p:blipFill>
        <p:spPr>
          <a:xfrm>
            <a:off x="4243804" y="5034178"/>
            <a:ext cx="4602643" cy="1548000"/>
          </a:xfrm>
          <a:prstGeom prst="rect">
            <a:avLst/>
          </a:prstGeom>
        </p:spPr>
      </p:pic>
    </p:spTree>
    <p:extLst>
      <p:ext uri="{BB962C8B-B14F-4D97-AF65-F5344CB8AC3E}">
        <p14:creationId xmlns:p14="http://schemas.microsoft.com/office/powerpoint/2010/main" val="332734465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PS-1" id="{7BA7BF03-B25C-40D1-B8A2-F255763EDBAA}" vid="{F12EB5DB-64C4-41BA-AFBF-0F7C16C286C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PS-1" id="{7BA7BF03-B25C-40D1-B8A2-F255763EDBAA}" vid="{F12EB5DB-64C4-41BA-AFBF-0F7C16C286C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HEPS-2</Template>
  <TotalTime>9343</TotalTime>
  <Words>5653</Words>
  <Application>Microsoft Macintosh PowerPoint</Application>
  <PresentationFormat>Widescreen</PresentationFormat>
  <Paragraphs>977</Paragraphs>
  <Slides>74</Slides>
  <Notes>8</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96" baseType="lpstr">
      <vt:lpstr>Arial Unicode MS</vt:lpstr>
      <vt:lpstr>NimbusRomNo9L-Regu</vt:lpstr>
      <vt:lpstr>仿宋</vt:lpstr>
      <vt:lpstr>仿宋_GB2312</vt:lpstr>
      <vt:lpstr>华文中宋</vt:lpstr>
      <vt:lpstr>华文彩云</vt:lpstr>
      <vt:lpstr>华文楷体</vt:lpstr>
      <vt:lpstr>华文细黑</vt:lpstr>
      <vt:lpstr>宋体</vt:lpstr>
      <vt:lpstr>微软雅黑</vt:lpstr>
      <vt:lpstr>楷体</vt:lpstr>
      <vt:lpstr>黑体</vt:lpstr>
      <vt:lpstr>Arial</vt:lpstr>
      <vt:lpstr>Calibri</vt:lpstr>
      <vt:lpstr>Calibri Light</vt:lpstr>
      <vt:lpstr>Lucida Handwriting</vt:lpstr>
      <vt:lpstr>Symbol</vt:lpstr>
      <vt:lpstr>Times New Roman</vt:lpstr>
      <vt:lpstr>Wingdings</vt:lpstr>
      <vt:lpstr>Office 主题</vt:lpstr>
      <vt:lpstr>1_Office 主题</vt:lpstr>
      <vt:lpstr>Graph</vt:lpstr>
      <vt:lpstr>高能同步辐射光源（HEPS）进展</vt:lpstr>
      <vt:lpstr>主  要  内  容</vt:lpstr>
      <vt:lpstr>1. HEPS项目概述</vt:lpstr>
      <vt:lpstr>高能光源的强大优势</vt:lpstr>
      <vt:lpstr>HEPS的建设目标和方案（低发射度、高能量，位于怀柔）</vt:lpstr>
      <vt:lpstr>基于储存环的第四代光源 — （准）衍射极限环光源</vt:lpstr>
      <vt:lpstr>高能光源的先进性及建设技术难度</vt:lpstr>
      <vt:lpstr>2. 技术基础与实施条件</vt:lpstr>
      <vt:lpstr>HEPS-TF项目进展情况</vt:lpstr>
      <vt:lpstr>PowerPoint Presentation</vt:lpstr>
      <vt:lpstr>PowerPoint Presentation</vt:lpstr>
      <vt:lpstr>PowerPoint Presentation</vt:lpstr>
      <vt:lpstr>PowerPoint Presentation</vt:lpstr>
      <vt:lpstr>PowerPoint Presentation</vt:lpstr>
      <vt:lpstr>PowerPoint Presentation</vt:lpstr>
      <vt:lpstr>机械准直系统——自动控制高精度调整支架研制</vt:lpstr>
      <vt:lpstr>机械准直系统——振动线准直技术研究</vt:lpstr>
      <vt:lpstr>注入引出系统</vt:lpstr>
      <vt:lpstr>PowerPoint Presentation</vt:lpstr>
      <vt:lpstr> 真空系统</vt:lpstr>
      <vt:lpstr>PowerPoint Presentation</vt:lpstr>
      <vt:lpstr>PowerPoint Presentation</vt:lpstr>
      <vt:lpstr>PowerPoint Presentation</vt:lpstr>
      <vt:lpstr>PowerPoint Presentation</vt:lpstr>
      <vt:lpstr>B1- 高能X射线单色器系统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工程材料分总体进展</vt:lpstr>
      <vt:lpstr>材料液固结构原位表征关键技术系统</vt:lpstr>
      <vt:lpstr>PowerPoint Presentation</vt:lpstr>
      <vt:lpstr>材料性能原位监测关键技术系统</vt:lpstr>
      <vt:lpstr>动态光谱-电化学耦合原位实验关键技术系统</vt:lpstr>
      <vt:lpstr>3. HEPS项目前期进展情况</vt:lpstr>
      <vt:lpstr>HEPS建设主要内容</vt:lpstr>
      <vt:lpstr>HEPS项目组织架构</vt:lpstr>
      <vt:lpstr>工程设计进展 — 注入器</vt:lpstr>
      <vt:lpstr>注入器的隧道布局</vt:lpstr>
      <vt:lpstr>直线加速器进展 —  总体结构及主要设计参数</vt:lpstr>
      <vt:lpstr>直线加速器的硬件构成</vt:lpstr>
      <vt:lpstr>增强器物理设计</vt:lpstr>
      <vt:lpstr>增强器关键设备物理设计</vt:lpstr>
      <vt:lpstr>HEPS储存环方案</vt:lpstr>
      <vt:lpstr>HEPS注入设计研究</vt:lpstr>
      <vt:lpstr>储存环各硬件系统</vt:lpstr>
      <vt:lpstr>磁铁电源系统</vt:lpstr>
      <vt:lpstr>机械系统</vt:lpstr>
      <vt:lpstr>插入件系统</vt:lpstr>
      <vt:lpstr>真空系统</vt:lpstr>
      <vt:lpstr>束测系统</vt:lpstr>
      <vt:lpstr>注入引出系统</vt:lpstr>
      <vt:lpstr>PowerPoint Presentation</vt:lpstr>
      <vt:lpstr>HEPS光束线站</vt:lpstr>
      <vt:lpstr>公共技术部分</vt:lpstr>
      <vt:lpstr>前端（设备）控制</vt:lpstr>
      <vt:lpstr>定时系统设计</vt:lpstr>
      <vt:lpstr>现阶段数据库及应用</vt:lpstr>
      <vt:lpstr>IT 建设方案—数据存储与计算系统（本地小规模）</vt:lpstr>
      <vt:lpstr>快轨道反馈</vt:lpstr>
      <vt:lpstr>PowerPoint Presentation</vt:lpstr>
      <vt:lpstr>PowerPoint Presentation</vt:lpstr>
      <vt:lpstr>辐射防护设计</vt:lpstr>
      <vt:lpstr>基建与园区建设（初设阶段）</vt:lpstr>
      <vt:lpstr>HEPS通用设施</vt:lpstr>
      <vt:lpstr>工艺通风空调系统</vt:lpstr>
      <vt:lpstr>建设周期和经费估算</vt:lpstr>
      <vt:lpstr>工程进展及计划</vt:lpstr>
      <vt:lpstr>4. 总  结</vt:lpstr>
      <vt:lpstr>谢  谢！</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高能同步辐射光源（HEPS）进展</dc:title>
  <dc:creator>秦庆</dc:creator>
  <cp:lastModifiedBy>Microsoft Office User</cp:lastModifiedBy>
  <cp:revision>130</cp:revision>
  <dcterms:created xsi:type="dcterms:W3CDTF">2017-07-04T14:38:27Z</dcterms:created>
  <dcterms:modified xsi:type="dcterms:W3CDTF">2018-09-11T06:41:36Z</dcterms:modified>
</cp:coreProperties>
</file>