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529" r:id="rId3"/>
    <p:sldId id="720" r:id="rId4"/>
    <p:sldId id="967" r:id="rId5"/>
    <p:sldId id="968" r:id="rId6"/>
    <p:sldId id="892" r:id="rId7"/>
    <p:sldId id="893" r:id="rId8"/>
    <p:sldId id="894" r:id="rId9"/>
    <p:sldId id="870" r:id="rId10"/>
    <p:sldId id="875" r:id="rId11"/>
    <p:sldId id="876" r:id="rId12"/>
    <p:sldId id="963" r:id="rId13"/>
    <p:sldId id="865" r:id="rId14"/>
    <p:sldId id="907" r:id="rId15"/>
    <p:sldId id="866" r:id="rId16"/>
    <p:sldId id="969" r:id="rId17"/>
    <p:sldId id="880" r:id="rId18"/>
    <p:sldId id="902" r:id="rId19"/>
    <p:sldId id="908" r:id="rId20"/>
    <p:sldId id="964" r:id="rId21"/>
    <p:sldId id="965" r:id="rId22"/>
    <p:sldId id="970" r:id="rId23"/>
    <p:sldId id="958" r:id="rId24"/>
    <p:sldId id="966" r:id="rId25"/>
    <p:sldId id="896" r:id="rId26"/>
    <p:sldId id="901" r:id="rId27"/>
    <p:sldId id="584" r:id="rId2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2433F8"/>
    <a:srgbClr val="FB15D5"/>
    <a:srgbClr val="E927DB"/>
    <a:srgbClr val="FFFF00"/>
    <a:srgbClr val="F57E1B"/>
    <a:srgbClr val="FFFFFF"/>
    <a:srgbClr val="66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5223" autoAdjust="0"/>
  </p:normalViewPr>
  <p:slideViewPr>
    <p:cSldViewPr>
      <p:cViewPr varScale="1">
        <p:scale>
          <a:sx n="60" d="100"/>
          <a:sy n="60" d="100"/>
        </p:scale>
        <p:origin x="1365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634D4-6826-4280-8DB9-19D143CADB2E}" type="datetimeFigureOut">
              <a:rPr lang="zh-CN" altLang="en-US" smtClean="0"/>
              <a:pPr/>
              <a:t>2018/9/13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C9F4-D0A3-417B-B817-AAD999A50B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081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D2B385D-30C0-42A3-A406-FDA826925B69}" type="datetimeFigureOut">
              <a:rPr lang="zh-CN" altLang="en-US"/>
              <a:pPr>
                <a:defRPr/>
              </a:pPr>
              <a:t>2018/9/13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994A22-7990-4147-B722-23103CA33D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024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2903DF-7627-4477-BEC9-58DD6FA03911}" type="slidenum">
              <a:rPr lang="zh-CN" altLang="en-US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0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05C50E-B330-40AD-86E6-133FE5647CE4}" type="slidenum">
              <a:rPr lang="zh-CN" altLang="en-US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280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50180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FB6697-6D2E-42F1-9D26-0FD360393D12}" type="slidenum">
              <a:rPr lang="en-US" altLang="zh-CN">
                <a:solidFill>
                  <a:srgbClr val="000000"/>
                </a:solidFill>
              </a:rPr>
              <a:pPr/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70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50180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FB6697-6D2E-42F1-9D26-0FD360393D12}" type="slidenum">
              <a:rPr lang="en-US" altLang="zh-CN">
                <a:solidFill>
                  <a:srgbClr val="000000"/>
                </a:solidFill>
              </a:rPr>
              <a:pPr/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4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50180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FB6697-6D2E-42F1-9D26-0FD360393D12}" type="slidenum">
              <a:rPr lang="en-US" altLang="zh-CN">
                <a:solidFill>
                  <a:srgbClr val="000000"/>
                </a:solidFill>
              </a:rPr>
              <a:pPr/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80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50180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FB6697-6D2E-42F1-9D26-0FD360393D12}" type="slidenum">
              <a:rPr lang="en-US" altLang="zh-CN">
                <a:solidFill>
                  <a:srgbClr val="000000"/>
                </a:solidFill>
              </a:rPr>
              <a:pPr/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7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50180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FB6697-6D2E-42F1-9D26-0FD360393D12}" type="slidenum">
              <a:rPr lang="en-US" altLang="zh-CN">
                <a:solidFill>
                  <a:srgbClr val="000000"/>
                </a:solidFill>
              </a:rPr>
              <a:pPr/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05C50E-B330-40AD-86E6-133FE5647CE4}" type="slidenum">
              <a:rPr lang="zh-CN" altLang="en-US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0335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图放大可见</a:t>
            </a:r>
            <a:r>
              <a:rPr lang="en-US" altLang="zh-CN" smtClean="0">
                <a:latin typeface="Arial" panose="020B0604020202020204" pitchFamily="34" charset="0"/>
              </a:rPr>
              <a:t> </a:t>
            </a: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8196" name="日期占位符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46C447D-FDE6-4775-AD0F-37F8839A574D}" type="datetime1">
              <a:rPr lang="zh-CN" altLang="en-US" sz="1800" smtClean="0"/>
              <a:pPr/>
              <a:t>2018/9/13</a:t>
            </a:fld>
            <a:endParaRPr lang="zh-CN" altLang="en-US" sz="1800" smtClean="0"/>
          </a:p>
        </p:txBody>
      </p:sp>
      <p:sp>
        <p:nvSpPr>
          <p:cNvPr id="8197" name="幻灯片编号占位符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7EA7C6B-0F1D-4245-AF9E-B211DB927D17}" type="slidenum">
              <a:rPr lang="zh-CN" altLang="en-US" sz="1800" smtClean="0"/>
              <a:pPr/>
              <a:t>6</a:t>
            </a:fld>
            <a:endParaRPr lang="zh-CN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172195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</a:rPr>
              <a:t>Web of Science </a:t>
            </a:r>
            <a:r>
              <a:rPr lang="zh-CN" altLang="en-US" smtClean="0">
                <a:latin typeface="Arial" panose="020B0604020202020204" pitchFamily="34" charset="0"/>
              </a:rPr>
              <a:t>核心数据库</a:t>
            </a:r>
            <a:endParaRPr lang="en-US" altLang="zh-CN" smtClean="0">
              <a:latin typeface="Arial" panose="020B0604020202020204" pitchFamily="34" charset="0"/>
            </a:endParaRPr>
          </a:p>
          <a:p>
            <a:r>
              <a:rPr lang="zh-CN" altLang="en-US" smtClean="0">
                <a:latin typeface="Arial" panose="020B0604020202020204" pitchFamily="34" charset="0"/>
              </a:rPr>
              <a:t>关键词：</a:t>
            </a:r>
            <a:r>
              <a:rPr lang="en-US" altLang="zh-CN" smtClean="0">
                <a:latin typeface="Arial" panose="020B0604020202020204" pitchFamily="34" charset="0"/>
              </a:rPr>
              <a:t>(neutron diffraction</a:t>
            </a:r>
            <a:r>
              <a:rPr lang="zh-CN" altLang="en-US" smtClean="0">
                <a:latin typeface="Arial" panose="020B0604020202020204" pitchFamily="34" charset="0"/>
              </a:rPr>
              <a:t>，</a:t>
            </a:r>
            <a:r>
              <a:rPr lang="en-US" altLang="zh-CN" smtClean="0">
                <a:latin typeface="Arial" panose="020B0604020202020204" pitchFamily="34" charset="0"/>
              </a:rPr>
              <a:t>neutron scattering, neutron image)+China</a:t>
            </a: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89BA8C-DDF1-41E9-82D6-E50A3DF7EBE3}" type="slidenum">
              <a:rPr lang="en-US" altLang="zh-CN" sz="1200" smtClean="0"/>
              <a:pPr/>
              <a:t>7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368744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</a:rPr>
              <a:t>Web of Science </a:t>
            </a:r>
            <a:r>
              <a:rPr lang="zh-CN" altLang="en-US" smtClean="0">
                <a:latin typeface="Arial" panose="020B0604020202020204" pitchFamily="34" charset="0"/>
              </a:rPr>
              <a:t>核心数据库</a:t>
            </a:r>
            <a:endParaRPr lang="en-US" altLang="zh-CN" smtClean="0">
              <a:latin typeface="Arial" panose="020B0604020202020204" pitchFamily="34" charset="0"/>
            </a:endParaRPr>
          </a:p>
          <a:p>
            <a:r>
              <a:rPr lang="zh-CN" altLang="en-US" smtClean="0">
                <a:latin typeface="Arial" panose="020B0604020202020204" pitchFamily="34" charset="0"/>
              </a:rPr>
              <a:t>关键词：</a:t>
            </a:r>
            <a:r>
              <a:rPr lang="en-US" altLang="zh-CN" smtClean="0">
                <a:latin typeface="Arial" panose="020B0604020202020204" pitchFamily="34" charset="0"/>
              </a:rPr>
              <a:t>(neutron diffraction</a:t>
            </a:r>
            <a:r>
              <a:rPr lang="zh-CN" altLang="en-US" smtClean="0">
                <a:latin typeface="Arial" panose="020B0604020202020204" pitchFamily="34" charset="0"/>
              </a:rPr>
              <a:t>，</a:t>
            </a:r>
            <a:r>
              <a:rPr lang="en-US" altLang="zh-CN" smtClean="0">
                <a:latin typeface="Arial" panose="020B0604020202020204" pitchFamily="34" charset="0"/>
              </a:rPr>
              <a:t>neutron scattering, neutron image)+China</a:t>
            </a: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95F9A47-2529-4FE2-8323-AF384C0C3B96}" type="slidenum">
              <a:rPr lang="en-US" altLang="zh-CN" sz="1200" smtClean="0"/>
              <a:pPr/>
              <a:t>8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141854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</a:rPr>
              <a:t>DINS</a:t>
            </a:r>
            <a:r>
              <a:rPr lang="zh-CN" altLang="en-US" smtClean="0">
                <a:latin typeface="Arial" panose="020B0604020202020204" pitchFamily="34" charset="0"/>
              </a:rPr>
              <a:t>：</a:t>
            </a:r>
            <a:r>
              <a:rPr lang="en-US" altLang="zh-CN" smtClean="0">
                <a:latin typeface="Arial" panose="020B0604020202020204" pitchFamily="34" charset="0"/>
              </a:rPr>
              <a:t>deep inelastic neutron scattering (neutron Compton scattering); atomic recoil</a:t>
            </a: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DB2B42-B765-4D81-B3DD-D1B4B27A50F4}" type="slidenum">
              <a:rPr lang="en-US" altLang="zh-CN"/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8745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50180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FB6697-6D2E-42F1-9D26-0FD360393D12}" type="slidenum">
              <a:rPr lang="en-US" altLang="zh-CN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8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50180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FB6697-6D2E-42F1-9D26-0FD360393D12}" type="slidenum">
              <a:rPr lang="en-US" altLang="zh-CN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9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50180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FB6697-6D2E-42F1-9D26-0FD360393D12}" type="slidenum">
              <a:rPr lang="en-US" altLang="zh-CN">
                <a:solidFill>
                  <a:srgbClr val="000000"/>
                </a:solidFill>
              </a:rPr>
              <a:pPr/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7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945-95FD-4340-AC95-868156AD12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598D-9B25-41F2-B008-9EA8DB91FF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E28F-C52D-4A97-95D4-C0569AAA1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6" descr="2.png"/>
          <p:cNvSpPr>
            <a:spLocks/>
          </p:cNvSpPr>
          <p:nvPr userDrawn="1"/>
        </p:nvSpPr>
        <p:spPr bwMode="auto">
          <a:xfrm>
            <a:off x="-17463" y="-26988"/>
            <a:ext cx="9178926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zh-CN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188640"/>
            <a:ext cx="6248400" cy="457200"/>
          </a:xfrm>
        </p:spPr>
        <p:txBody>
          <a:bodyPr/>
          <a:lstStyle>
            <a:lvl1pPr algn="ctr">
              <a:defRPr sz="2400">
                <a:solidFill>
                  <a:srgbClr val="E90044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A187-4FEE-430E-87D2-C2BC3DAF2F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1199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FED1-0B26-4BC0-ABDD-C9DCB6F0014F}" type="datetime1">
              <a:rPr lang="zh-CN" altLang="en-US"/>
              <a:pPr>
                <a:defRPr/>
              </a:pPr>
              <a:t>2018/9/13</a:t>
            </a:fld>
            <a:endParaRPr lang="zh-CN" altLang="en-US" sz="1800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55BF-1AF7-4719-8B64-F3B1526ECF4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7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6" descr="2.png"/>
          <p:cNvSpPr>
            <a:spLocks/>
          </p:cNvSpPr>
          <p:nvPr userDrawn="1"/>
        </p:nvSpPr>
        <p:spPr bwMode="auto">
          <a:xfrm>
            <a:off x="-17463" y="-26988"/>
            <a:ext cx="9178926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zh-CN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188640"/>
            <a:ext cx="6248400" cy="457200"/>
          </a:xfrm>
        </p:spPr>
        <p:txBody>
          <a:bodyPr/>
          <a:lstStyle>
            <a:lvl1pPr algn="ctr">
              <a:defRPr sz="2400">
                <a:solidFill>
                  <a:srgbClr val="E90044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A187-4FEE-430E-87D2-C2BC3DAF2F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5812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6" descr="2.png"/>
          <p:cNvSpPr>
            <a:spLocks/>
          </p:cNvSpPr>
          <p:nvPr userDrawn="1"/>
        </p:nvSpPr>
        <p:spPr bwMode="auto">
          <a:xfrm>
            <a:off x="-17463" y="-26988"/>
            <a:ext cx="9178926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zh-CN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188640"/>
            <a:ext cx="6248400" cy="457200"/>
          </a:xfrm>
        </p:spPr>
        <p:txBody>
          <a:bodyPr/>
          <a:lstStyle>
            <a:lvl1pPr algn="ctr">
              <a:defRPr sz="2400">
                <a:solidFill>
                  <a:srgbClr val="E90044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A187-4FEE-430E-87D2-C2BC3DAF2F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8389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5DDF-294A-47C7-9938-98EB7AF5D8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CFD9-E225-4027-8A39-47BB1E8B30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8E55-4005-43B9-AF5B-63A4A6F5E9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7009-F018-417B-A00B-621B4BA5E7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42EE-A927-47F0-8C6F-13CEA9EFBA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89ED-2AB0-4A45-9A5F-8F7C8E8494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F39D-253D-47DE-8C96-79F70A04D7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0104-07A5-48B5-BEDE-05F658D4D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4C4A90C-E326-4071-A758-2EBBA93615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8" r:id="rId13"/>
    <p:sldLayoutId id="2147483679" r:id="rId14"/>
    <p:sldLayoutId id="214748368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E:\photo\2：20170215-20171230\张玮\201708精选\航拍-2017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85750"/>
            <a:ext cx="9144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142875" y="4191223"/>
            <a:ext cx="8858250" cy="14700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000"/>
              </a:spcBef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/>
            </a:r>
            <a:b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中国散裂源</a:t>
            </a:r>
            <a: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CSNS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中子散射谱仪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/>
            </a:r>
            <a:b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现状与未来发展</a:t>
            </a:r>
          </a:p>
        </p:txBody>
      </p:sp>
      <p:pic>
        <p:nvPicPr>
          <p:cNvPr id="7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09060" cy="571504"/>
          </a:xfrm>
          <a:prstGeom prst="rect">
            <a:avLst/>
          </a:prstGeom>
          <a:noFill/>
        </p:spPr>
      </p:pic>
      <p:pic>
        <p:nvPicPr>
          <p:cNvPr id="8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1502" y="-971086"/>
            <a:ext cx="1009060" cy="571504"/>
          </a:xfrm>
          <a:prstGeom prst="rect">
            <a:avLst/>
          </a:prstGeom>
          <a:noFill/>
        </p:spPr>
      </p:pic>
    </p:spTree>
  </p:cSld>
  <p:clrMapOvr>
    <a:masterClrMapping/>
  </p:clrMapOvr>
  <p:transition advTm="146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DC2A53A-7B33-46D5-AF0B-4344474B35F3}" type="slidenum">
              <a:rPr lang="en-US" altLang="zh-CN" sz="900" b="0">
                <a:solidFill>
                  <a:srgbClr val="4D5E68"/>
                </a:solidFill>
                <a:latin typeface="Impact" panose="020B080603090205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921375" y="6083300"/>
            <a:ext cx="250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经典衍射：粉末、单晶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940425" y="5011738"/>
            <a:ext cx="134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反射与衍射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965825" y="3940175"/>
            <a:ext cx="111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小角散射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5992813" y="3154363"/>
            <a:ext cx="88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超小角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6000750" y="2511425"/>
            <a:ext cx="1811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超小角与掠反射</a:t>
            </a:r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816100"/>
            <a:ext cx="4429125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00750" y="2011363"/>
            <a:ext cx="1114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中子照相</a:t>
            </a:r>
          </a:p>
        </p:txBody>
      </p:sp>
      <p:sp>
        <p:nvSpPr>
          <p:cNvPr id="11" name="矩形 10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4" name="Rectangle 8"/>
          <p:cNvSpPr txBox="1">
            <a:spLocks noChangeArrowheads="1"/>
          </p:cNvSpPr>
          <p:nvPr/>
        </p:nvSpPr>
        <p:spPr bwMode="auto">
          <a:xfrm>
            <a:off x="-32" y="142875"/>
            <a:ext cx="558014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中子散射谱仪：</a:t>
            </a: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微观结构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56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FB27648-2447-4047-866E-C52F22049A40}" type="slidenum">
              <a:rPr lang="en-US" altLang="zh-CN" sz="900" b="0">
                <a:solidFill>
                  <a:srgbClr val="4D5E68"/>
                </a:solidFill>
                <a:latin typeface="Impact" panose="020B080603090205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7825"/>
            <a:ext cx="56864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973763" y="5988050"/>
            <a:ext cx="2741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超热中子深度非弹性散射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992813" y="5286375"/>
            <a:ext cx="250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热中子经典非弹性散射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992813" y="3906838"/>
            <a:ext cx="88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漫散射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992813" y="3263900"/>
            <a:ext cx="882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背散射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967413" y="2549525"/>
            <a:ext cx="1112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自旋回波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992813" y="4549775"/>
            <a:ext cx="250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accent6"/>
                </a:solidFill>
                <a:latin typeface="黑体" pitchFamily="2" charset="-122"/>
                <a:ea typeface="黑体" pitchFamily="2" charset="-122"/>
              </a:rPr>
              <a:t>冷中子经典非弹性散射</a:t>
            </a:r>
          </a:p>
        </p:txBody>
      </p:sp>
      <p:sp>
        <p:nvSpPr>
          <p:cNvPr id="11" name="矩形 10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-32" y="142875"/>
            <a:ext cx="493207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中子散射谱仪：</a:t>
            </a: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微观运动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00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5761038" cy="338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1" name="矩形 100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04" name="Rectangle 8"/>
          <p:cNvSpPr txBox="1">
            <a:spLocks noChangeArrowheads="1"/>
          </p:cNvSpPr>
          <p:nvPr/>
        </p:nvSpPr>
        <p:spPr bwMode="auto">
          <a:xfrm>
            <a:off x="-32" y="142875"/>
            <a:ext cx="44291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CSNS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谱仪规划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6" y="735087"/>
            <a:ext cx="8832984" cy="6150297"/>
            <a:chOff x="311016" y="735087"/>
            <a:chExt cx="8832984" cy="6150297"/>
          </a:xfrm>
        </p:grpSpPr>
        <p:grpSp>
          <p:nvGrpSpPr>
            <p:cNvPr id="5" name="组合 97"/>
            <p:cNvGrpSpPr>
              <a:grpSpLocks/>
            </p:cNvGrpSpPr>
            <p:nvPr/>
          </p:nvGrpSpPr>
          <p:grpSpPr bwMode="auto">
            <a:xfrm>
              <a:off x="311016" y="1023119"/>
              <a:ext cx="8729921" cy="5862265"/>
              <a:chOff x="173553" y="1428750"/>
              <a:chExt cx="8442157" cy="4853828"/>
            </a:xfrm>
          </p:grpSpPr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1190566" y="5038114"/>
                <a:ext cx="2743200" cy="254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3333CC"/>
                    </a:solidFill>
                    <a:latin typeface="Calibri" pitchFamily="34" charset="0"/>
                  </a:rPr>
                  <a:t>高压粉末衍射仪</a:t>
                </a:r>
                <a:endParaRPr lang="zh-CN" altLang="en-US" b="1" dirty="0">
                  <a:solidFill>
                    <a:srgbClr val="3333CC"/>
                  </a:solidFill>
                  <a:latin typeface="Calibri" pitchFamily="34" charset="0"/>
                </a:endParaRPr>
              </a:p>
            </p:txBody>
          </p:sp>
          <p:sp>
            <p:nvSpPr>
              <p:cNvPr id="7" name="Oval 5"/>
              <p:cNvSpPr>
                <a:spLocks noChangeArrowheads="1"/>
              </p:cNvSpPr>
              <p:nvPr/>
            </p:nvSpPr>
            <p:spPr bwMode="auto">
              <a:xfrm>
                <a:off x="3795713" y="2762250"/>
                <a:ext cx="1423987" cy="152558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zh-CN" sz="1800">
                  <a:latin typeface="Calibri" pitchFamily="34" charset="0"/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flipV="1">
                <a:off x="2428874" y="3455888"/>
                <a:ext cx="3511278" cy="401735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V="1">
                <a:off x="3357563" y="3071813"/>
                <a:ext cx="2643187" cy="928687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3071813" y="3500438"/>
                <a:ext cx="2928937" cy="214312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2928938" y="2214563"/>
                <a:ext cx="3857625" cy="2357437"/>
              </a:xfrm>
              <a:prstGeom prst="line">
                <a:avLst/>
              </a:prstGeom>
              <a:noFill/>
              <a:ln w="31750">
                <a:solidFill>
                  <a:srgbClr val="3333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3500438" y="1428750"/>
                <a:ext cx="3571875" cy="3071813"/>
              </a:xfrm>
              <a:prstGeom prst="line">
                <a:avLst/>
              </a:prstGeom>
              <a:noFill/>
              <a:ln w="31750">
                <a:solidFill>
                  <a:srgbClr val="3333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V="1">
                <a:off x="3429000" y="1714500"/>
                <a:ext cx="2714625" cy="3214688"/>
              </a:xfrm>
              <a:prstGeom prst="line">
                <a:avLst/>
              </a:prstGeom>
              <a:noFill/>
              <a:ln w="31750">
                <a:solidFill>
                  <a:srgbClr val="3333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3082925" y="2846388"/>
                <a:ext cx="2927350" cy="1524000"/>
              </a:xfrm>
              <a:prstGeom prst="line">
                <a:avLst/>
              </a:prstGeom>
              <a:noFill/>
              <a:ln w="317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429000" y="2643188"/>
                <a:ext cx="2581275" cy="2239962"/>
              </a:xfrm>
              <a:prstGeom prst="line">
                <a:avLst/>
              </a:prstGeom>
              <a:noFill/>
              <a:ln w="317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4500563" y="3573463"/>
                <a:ext cx="1000125" cy="1212850"/>
              </a:xfrm>
              <a:prstGeom prst="line">
                <a:avLst/>
              </a:prstGeom>
              <a:noFill/>
              <a:ln w="317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1090900" y="4350182"/>
                <a:ext cx="1861419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3333CC"/>
                    </a:solidFill>
                    <a:latin typeface="Calibri" pitchFamily="34" charset="0"/>
                  </a:rPr>
                  <a:t>通用粉末衍射仪</a:t>
                </a: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742728" y="4767529"/>
                <a:ext cx="2511425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zh-CN" b="1" dirty="0" smtClean="0">
                    <a:solidFill>
                      <a:srgbClr val="3333CC"/>
                    </a:solidFill>
                    <a:latin typeface="Calibri" pitchFamily="34" charset="0"/>
                  </a:rPr>
                  <a:t>弹性</a:t>
                </a:r>
                <a:r>
                  <a:rPr lang="zh-CN" altLang="en-US" b="1" dirty="0" smtClean="0">
                    <a:solidFill>
                      <a:srgbClr val="3333CC"/>
                    </a:solidFill>
                    <a:latin typeface="Calibri" pitchFamily="34" charset="0"/>
                  </a:rPr>
                  <a:t>漫散射</a:t>
                </a:r>
                <a:r>
                  <a:rPr lang="zh-CN" altLang="zh-CN" b="1" dirty="0" smtClean="0">
                    <a:solidFill>
                      <a:srgbClr val="3333CC"/>
                    </a:solidFill>
                    <a:latin typeface="Calibri" pitchFamily="34" charset="0"/>
                  </a:rPr>
                  <a:t>谱仪</a:t>
                </a:r>
                <a:endParaRPr lang="zh-CN" altLang="en-US" b="1" dirty="0">
                  <a:solidFill>
                    <a:srgbClr val="3333CC"/>
                  </a:solidFill>
                  <a:latin typeface="Calibri" pitchFamily="34" charset="0"/>
                </a:endParaRP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5931197" y="2977353"/>
                <a:ext cx="2640002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FF6600"/>
                    </a:solidFill>
                    <a:latin typeface="Calibri" pitchFamily="34" charset="0"/>
                  </a:rPr>
                  <a:t>直接几何极化非弹性谱仪</a:t>
                </a:r>
                <a:endParaRPr lang="zh-CN" altLang="en-US" b="1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5477867" y="4290561"/>
                <a:ext cx="191928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液体反射仪</a:t>
                </a: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5617136" y="4707908"/>
                <a:ext cx="2042179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多功能反射仪</a:t>
                </a: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4851158" y="4851673"/>
                <a:ext cx="1392688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小角散射仪</a:t>
                </a:r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585525" y="3098140"/>
                <a:ext cx="2733676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00B050"/>
                    </a:solidFill>
                    <a:latin typeface="Calibri" pitchFamily="34" charset="0"/>
                  </a:rPr>
                  <a:t>低能直接几何非弹性谱仪</a:t>
                </a:r>
                <a:endParaRPr lang="zh-CN" altLang="en-US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5965529" y="3311365"/>
                <a:ext cx="2471737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 dirty="0">
                    <a:solidFill>
                      <a:srgbClr val="FF6600"/>
                    </a:solidFill>
                    <a:latin typeface="Calibri" pitchFamily="34" charset="0"/>
                  </a:rPr>
                  <a:t>逆几何化学谱仪</a:t>
                </a:r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1190566" y="3700463"/>
                <a:ext cx="1293872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FF6600"/>
                    </a:solidFill>
                    <a:latin typeface="Calibri" pitchFamily="34" charset="0"/>
                  </a:rPr>
                  <a:t>多物理谱仪</a:t>
                </a:r>
                <a:endParaRPr lang="zh-CN" altLang="en-US" b="1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5617136" y="3575108"/>
                <a:ext cx="2998574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FF6600"/>
                    </a:solidFill>
                    <a:latin typeface="Calibri" pitchFamily="34" charset="0"/>
                  </a:rPr>
                  <a:t>高能直接几何</a:t>
                </a:r>
                <a:r>
                  <a:rPr lang="zh-CN" altLang="en-US" b="1" dirty="0" smtClean="0">
                    <a:solidFill>
                      <a:srgbClr val="FF6600"/>
                    </a:solidFill>
                    <a:latin typeface="Calibri" pitchFamily="34" charset="0"/>
                  </a:rPr>
                  <a:t>非弹性谱仪</a:t>
                </a:r>
                <a:endParaRPr lang="zh-CN" altLang="en-US" b="1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2038095" y="3913643"/>
                <a:ext cx="1355443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FF6600"/>
                    </a:solidFill>
                    <a:latin typeface="Calibri" pitchFamily="34" charset="0"/>
                  </a:rPr>
                  <a:t>单晶衍射仪</a:t>
                </a:r>
              </a:p>
            </p:txBody>
          </p:sp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1571625" y="2041525"/>
                <a:ext cx="2452688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FF0066"/>
                    </a:solidFill>
                    <a:latin typeface="Calibri" pitchFamily="34" charset="0"/>
                  </a:rPr>
                  <a:t>大气</a:t>
                </a:r>
                <a:r>
                  <a:rPr lang="zh-CN" altLang="en-US" b="1" dirty="0" smtClean="0">
                    <a:solidFill>
                      <a:srgbClr val="FF0066"/>
                    </a:solidFill>
                    <a:latin typeface="Calibri" pitchFamily="34" charset="0"/>
                  </a:rPr>
                  <a:t>中子</a:t>
                </a:r>
                <a:r>
                  <a:rPr lang="zh-CN" altLang="zh-CN" b="1" dirty="0" smtClean="0">
                    <a:solidFill>
                      <a:srgbClr val="FF0066"/>
                    </a:solidFill>
                    <a:latin typeface="Calibri" pitchFamily="34" charset="0"/>
                  </a:rPr>
                  <a:t>辐照</a:t>
                </a:r>
                <a:r>
                  <a:rPr lang="zh-CN" altLang="en-US" b="1" dirty="0" smtClean="0">
                    <a:solidFill>
                      <a:srgbClr val="FF0066"/>
                    </a:solidFill>
                    <a:latin typeface="Calibri" pitchFamily="34" charset="0"/>
                  </a:rPr>
                  <a:t>测试</a:t>
                </a:r>
                <a:r>
                  <a:rPr lang="zh-CN" altLang="en-US" b="1" dirty="0">
                    <a:solidFill>
                      <a:srgbClr val="FF0066"/>
                    </a:solidFill>
                    <a:latin typeface="Calibri" pitchFamily="34" charset="0"/>
                  </a:rPr>
                  <a:t>谱仪</a:t>
                </a:r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1502570" y="2433734"/>
                <a:ext cx="1938337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00B050"/>
                    </a:solidFill>
                    <a:latin typeface="Calibri" pitchFamily="34" charset="0"/>
                  </a:rPr>
                  <a:t>微</a:t>
                </a:r>
                <a:r>
                  <a:rPr lang="zh-CN" alt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小角散射</a:t>
                </a:r>
                <a:r>
                  <a:rPr lang="zh-CN" altLang="en-US" b="1" dirty="0">
                    <a:solidFill>
                      <a:srgbClr val="00B050"/>
                    </a:solidFill>
                    <a:latin typeface="Calibri" pitchFamily="34" charset="0"/>
                  </a:rPr>
                  <a:t>仪</a:t>
                </a:r>
              </a:p>
            </p:txBody>
          </p:sp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627640" y="2716968"/>
                <a:ext cx="2552923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00B050"/>
                    </a:solidFill>
                    <a:latin typeface="Calibri" pitchFamily="34" charset="0"/>
                  </a:rPr>
                  <a:t>能量分辨中子成像谱仪</a:t>
                </a:r>
                <a:endParaRPr lang="zh-CN" altLang="en-US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6731287" y="2084582"/>
                <a:ext cx="1839912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 dirty="0">
                    <a:solidFill>
                      <a:srgbClr val="3333CC"/>
                    </a:solidFill>
                    <a:latin typeface="Calibri" pitchFamily="34" charset="0"/>
                  </a:rPr>
                  <a:t>工程材料衍射仪</a:t>
                </a:r>
                <a:endParaRPr lang="zh-CN" altLang="en-US" b="1" dirty="0">
                  <a:latin typeface="Calibri" pitchFamily="34" charset="0"/>
                </a:endParaRPr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>
                <a:off x="1184346" y="6116230"/>
                <a:ext cx="474663" cy="0"/>
              </a:xfrm>
              <a:prstGeom prst="line">
                <a:avLst/>
              </a:prstGeom>
              <a:noFill/>
              <a:ln w="31750">
                <a:solidFill>
                  <a:srgbClr val="3333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3632270" y="6116230"/>
                <a:ext cx="633413" cy="0"/>
              </a:xfrm>
              <a:prstGeom prst="line">
                <a:avLst/>
              </a:prstGeom>
              <a:noFill/>
              <a:ln w="317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6081784" y="6116230"/>
                <a:ext cx="554037" cy="0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Text Box 34"/>
              <p:cNvSpPr txBox="1">
                <a:spLocks noChangeArrowheads="1"/>
              </p:cNvSpPr>
              <p:nvPr/>
            </p:nvSpPr>
            <p:spPr bwMode="auto">
              <a:xfrm>
                <a:off x="4352995" y="5900329"/>
                <a:ext cx="1295400" cy="382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200" b="1" dirty="0">
                    <a:solidFill>
                      <a:srgbClr val="00B050"/>
                    </a:solidFill>
                    <a:latin typeface="+mn-ea"/>
                    <a:cs typeface="Times New Roman" pitchFamily="18" charset="0"/>
                  </a:rPr>
                  <a:t>耦合液氢慢化器 </a:t>
                </a:r>
                <a:r>
                  <a:rPr lang="en-US" altLang="zh-CN" sz="1200" b="1" dirty="0">
                    <a:solidFill>
                      <a:srgbClr val="00B050"/>
                    </a:solidFill>
                    <a:latin typeface="+mn-ea"/>
                    <a:cs typeface="Times New Roman" pitchFamily="18" charset="0"/>
                  </a:rPr>
                  <a:t>(20K)</a:t>
                </a:r>
              </a:p>
            </p:txBody>
          </p:sp>
          <p:sp>
            <p:nvSpPr>
              <p:cNvPr id="37" name="Text Box 35"/>
              <p:cNvSpPr txBox="1">
                <a:spLocks noChangeArrowheads="1"/>
              </p:cNvSpPr>
              <p:nvPr/>
            </p:nvSpPr>
            <p:spPr bwMode="auto">
              <a:xfrm>
                <a:off x="6800921" y="5900329"/>
                <a:ext cx="1439863" cy="382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200" b="1" dirty="0">
                    <a:solidFill>
                      <a:srgbClr val="FF6600"/>
                    </a:solidFill>
                    <a:latin typeface="+mj-ea"/>
                    <a:ea typeface="+mj-ea"/>
                    <a:cs typeface="Times New Roman" pitchFamily="18" charset="0"/>
                  </a:rPr>
                  <a:t>退耦合水慢化器</a:t>
                </a:r>
              </a:p>
              <a:p>
                <a:pPr algn="ctr"/>
                <a:r>
                  <a:rPr lang="en-US" altLang="zh-CN" sz="1200" b="1" dirty="0">
                    <a:solidFill>
                      <a:srgbClr val="FF6600"/>
                    </a:solidFill>
                    <a:latin typeface="+mj-ea"/>
                    <a:ea typeface="+mj-ea"/>
                    <a:cs typeface="Times New Roman" pitchFamily="18" charset="0"/>
                  </a:rPr>
                  <a:t>(300K)</a:t>
                </a:r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 flipH="1">
                <a:off x="4032250" y="3779838"/>
                <a:ext cx="395288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>
                <a:off x="4586288" y="3779838"/>
                <a:ext cx="395287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>
                <a:off x="4032250" y="4287838"/>
                <a:ext cx="0" cy="593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Line 40"/>
              <p:cNvSpPr>
                <a:spLocks noChangeShapeType="1"/>
              </p:cNvSpPr>
              <p:nvPr/>
            </p:nvSpPr>
            <p:spPr bwMode="auto">
              <a:xfrm>
                <a:off x="4981575" y="4287838"/>
                <a:ext cx="0" cy="677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Line 41"/>
              <p:cNvSpPr>
                <a:spLocks noChangeShapeType="1"/>
              </p:cNvSpPr>
              <p:nvPr/>
            </p:nvSpPr>
            <p:spPr bwMode="auto">
              <a:xfrm>
                <a:off x="4427538" y="3779838"/>
                <a:ext cx="0" cy="1101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Line 42"/>
              <p:cNvSpPr>
                <a:spLocks noChangeShapeType="1"/>
              </p:cNvSpPr>
              <p:nvPr/>
            </p:nvSpPr>
            <p:spPr bwMode="auto">
              <a:xfrm>
                <a:off x="4586288" y="3779838"/>
                <a:ext cx="0" cy="1101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 flipH="1">
                <a:off x="4032250" y="3863975"/>
                <a:ext cx="395288" cy="509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 flipH="1">
                <a:off x="4032250" y="4033838"/>
                <a:ext cx="395288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 flipH="1">
                <a:off x="4032250" y="4203700"/>
                <a:ext cx="395288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 flipH="1">
                <a:off x="4032250" y="4373563"/>
                <a:ext cx="395288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 flipH="1">
                <a:off x="4191000" y="4541838"/>
                <a:ext cx="236538" cy="339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 flipH="1">
                <a:off x="4349750" y="4795838"/>
                <a:ext cx="77788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4586288" y="3949700"/>
                <a:ext cx="395287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4586288" y="4117975"/>
                <a:ext cx="395287" cy="509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51"/>
              <p:cNvSpPr>
                <a:spLocks noChangeShapeType="1"/>
              </p:cNvSpPr>
              <p:nvPr/>
            </p:nvSpPr>
            <p:spPr bwMode="auto">
              <a:xfrm>
                <a:off x="4586288" y="4287838"/>
                <a:ext cx="395287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Line 52"/>
              <p:cNvSpPr>
                <a:spLocks noChangeShapeType="1"/>
              </p:cNvSpPr>
              <p:nvPr/>
            </p:nvSpPr>
            <p:spPr bwMode="auto">
              <a:xfrm>
                <a:off x="4586288" y="4457700"/>
                <a:ext cx="395287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Line 53"/>
              <p:cNvSpPr>
                <a:spLocks noChangeShapeType="1"/>
              </p:cNvSpPr>
              <p:nvPr/>
            </p:nvSpPr>
            <p:spPr bwMode="auto">
              <a:xfrm>
                <a:off x="4586288" y="4627563"/>
                <a:ext cx="238125" cy="338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Text Box 54"/>
              <p:cNvSpPr txBox="1">
                <a:spLocks noChangeArrowheads="1"/>
              </p:cNvSpPr>
              <p:nvPr/>
            </p:nvSpPr>
            <p:spPr bwMode="auto">
              <a:xfrm>
                <a:off x="3876276" y="5423361"/>
                <a:ext cx="134461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000000"/>
                    </a:solidFill>
                    <a:latin typeface="Calibri" pitchFamily="34" charset="0"/>
                  </a:rPr>
                  <a:t>质子束</a:t>
                </a:r>
              </a:p>
            </p:txBody>
          </p:sp>
          <p:sp>
            <p:nvSpPr>
              <p:cNvPr id="56" name="Line 55"/>
              <p:cNvSpPr>
                <a:spLocks noChangeShapeType="1"/>
              </p:cNvSpPr>
              <p:nvPr/>
            </p:nvSpPr>
            <p:spPr bwMode="auto">
              <a:xfrm flipV="1">
                <a:off x="4586288" y="2933700"/>
                <a:ext cx="395287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Line 56"/>
              <p:cNvSpPr>
                <a:spLocks noChangeShapeType="1"/>
              </p:cNvSpPr>
              <p:nvPr/>
            </p:nvSpPr>
            <p:spPr bwMode="auto">
              <a:xfrm>
                <a:off x="4032250" y="2847975"/>
                <a:ext cx="395288" cy="592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Line 57"/>
              <p:cNvSpPr>
                <a:spLocks noChangeShapeType="1"/>
              </p:cNvSpPr>
              <p:nvPr/>
            </p:nvSpPr>
            <p:spPr bwMode="auto">
              <a:xfrm flipV="1">
                <a:off x="4032250" y="2084388"/>
                <a:ext cx="0" cy="763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Line 58"/>
              <p:cNvSpPr>
                <a:spLocks noChangeShapeType="1"/>
              </p:cNvSpPr>
              <p:nvPr/>
            </p:nvSpPr>
            <p:spPr bwMode="auto">
              <a:xfrm flipV="1">
                <a:off x="4981575" y="2084388"/>
                <a:ext cx="0" cy="847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Line 59"/>
              <p:cNvSpPr>
                <a:spLocks noChangeShapeType="1"/>
              </p:cNvSpPr>
              <p:nvPr/>
            </p:nvSpPr>
            <p:spPr bwMode="auto">
              <a:xfrm>
                <a:off x="4032250" y="2084388"/>
                <a:ext cx="9493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60"/>
              <p:cNvSpPr>
                <a:spLocks noChangeShapeType="1"/>
              </p:cNvSpPr>
              <p:nvPr/>
            </p:nvSpPr>
            <p:spPr bwMode="auto">
              <a:xfrm>
                <a:off x="4427538" y="2762250"/>
                <a:ext cx="0" cy="677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61"/>
              <p:cNvSpPr>
                <a:spLocks noChangeShapeType="1"/>
              </p:cNvSpPr>
              <p:nvPr/>
            </p:nvSpPr>
            <p:spPr bwMode="auto">
              <a:xfrm flipV="1">
                <a:off x="4586288" y="2762250"/>
                <a:ext cx="395287" cy="509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Line 62"/>
              <p:cNvSpPr>
                <a:spLocks noChangeShapeType="1"/>
              </p:cNvSpPr>
              <p:nvPr/>
            </p:nvSpPr>
            <p:spPr bwMode="auto">
              <a:xfrm flipV="1">
                <a:off x="4586288" y="2592388"/>
                <a:ext cx="395287" cy="509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Line 63"/>
              <p:cNvSpPr>
                <a:spLocks noChangeShapeType="1"/>
              </p:cNvSpPr>
              <p:nvPr/>
            </p:nvSpPr>
            <p:spPr bwMode="auto">
              <a:xfrm flipV="1">
                <a:off x="4824413" y="2425700"/>
                <a:ext cx="157162" cy="169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64"/>
              <p:cNvSpPr>
                <a:spLocks noChangeShapeType="1"/>
              </p:cNvSpPr>
              <p:nvPr/>
            </p:nvSpPr>
            <p:spPr bwMode="auto">
              <a:xfrm flipV="1">
                <a:off x="4824413" y="2254250"/>
                <a:ext cx="157162" cy="171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65"/>
              <p:cNvSpPr>
                <a:spLocks noChangeShapeType="1"/>
              </p:cNvSpPr>
              <p:nvPr/>
            </p:nvSpPr>
            <p:spPr bwMode="auto">
              <a:xfrm flipV="1">
                <a:off x="4745038" y="2084388"/>
                <a:ext cx="236537" cy="255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66"/>
              <p:cNvSpPr>
                <a:spLocks noChangeShapeType="1"/>
              </p:cNvSpPr>
              <p:nvPr/>
            </p:nvSpPr>
            <p:spPr bwMode="auto">
              <a:xfrm flipV="1">
                <a:off x="4349750" y="3186113"/>
                <a:ext cx="77788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67"/>
              <p:cNvSpPr>
                <a:spLocks noChangeShapeType="1"/>
              </p:cNvSpPr>
              <p:nvPr/>
            </p:nvSpPr>
            <p:spPr bwMode="auto">
              <a:xfrm flipV="1">
                <a:off x="4270375" y="3016250"/>
                <a:ext cx="157163" cy="169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Line 68"/>
              <p:cNvSpPr>
                <a:spLocks noChangeShapeType="1"/>
              </p:cNvSpPr>
              <p:nvPr/>
            </p:nvSpPr>
            <p:spPr bwMode="auto">
              <a:xfrm flipV="1">
                <a:off x="4191000" y="2847975"/>
                <a:ext cx="236538" cy="254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69"/>
              <p:cNvSpPr>
                <a:spLocks noChangeShapeType="1"/>
              </p:cNvSpPr>
              <p:nvPr/>
            </p:nvSpPr>
            <p:spPr bwMode="auto">
              <a:xfrm flipV="1">
                <a:off x="4111625" y="2762250"/>
                <a:ext cx="238125" cy="254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Line 70"/>
              <p:cNvSpPr>
                <a:spLocks noChangeShapeType="1"/>
              </p:cNvSpPr>
              <p:nvPr/>
            </p:nvSpPr>
            <p:spPr bwMode="auto">
              <a:xfrm flipV="1">
                <a:off x="4032250" y="2763838"/>
                <a:ext cx="158750" cy="169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71"/>
              <p:cNvSpPr>
                <a:spLocks noChangeShapeType="1"/>
              </p:cNvSpPr>
              <p:nvPr/>
            </p:nvSpPr>
            <p:spPr bwMode="auto">
              <a:xfrm flipV="1">
                <a:off x="4032250" y="2595563"/>
                <a:ext cx="158750" cy="169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Line 72"/>
              <p:cNvSpPr>
                <a:spLocks noChangeShapeType="1"/>
              </p:cNvSpPr>
              <p:nvPr/>
            </p:nvSpPr>
            <p:spPr bwMode="auto">
              <a:xfrm flipV="1">
                <a:off x="4032250" y="2424113"/>
                <a:ext cx="158750" cy="168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73"/>
              <p:cNvSpPr>
                <a:spLocks noChangeShapeType="1"/>
              </p:cNvSpPr>
              <p:nvPr/>
            </p:nvSpPr>
            <p:spPr bwMode="auto">
              <a:xfrm flipV="1">
                <a:off x="4032250" y="2084388"/>
                <a:ext cx="317500" cy="339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74"/>
              <p:cNvSpPr>
                <a:spLocks noChangeShapeType="1"/>
              </p:cNvSpPr>
              <p:nvPr/>
            </p:nvSpPr>
            <p:spPr bwMode="auto">
              <a:xfrm flipV="1">
                <a:off x="4032250" y="2084388"/>
                <a:ext cx="158750" cy="169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Line 75"/>
              <p:cNvSpPr>
                <a:spLocks noChangeShapeType="1"/>
              </p:cNvSpPr>
              <p:nvPr/>
            </p:nvSpPr>
            <p:spPr bwMode="auto">
              <a:xfrm flipV="1">
                <a:off x="4270375" y="2084388"/>
                <a:ext cx="236538" cy="254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Line 76"/>
              <p:cNvSpPr>
                <a:spLocks noChangeShapeType="1"/>
              </p:cNvSpPr>
              <p:nvPr/>
            </p:nvSpPr>
            <p:spPr bwMode="auto">
              <a:xfrm flipV="1">
                <a:off x="4427538" y="2084388"/>
                <a:ext cx="238125" cy="254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Line 77"/>
              <p:cNvSpPr>
                <a:spLocks noChangeShapeType="1"/>
              </p:cNvSpPr>
              <p:nvPr/>
            </p:nvSpPr>
            <p:spPr bwMode="auto">
              <a:xfrm flipH="1">
                <a:off x="4586288" y="2084388"/>
                <a:ext cx="238125" cy="255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Text Box 78"/>
              <p:cNvSpPr txBox="1">
                <a:spLocks noChangeArrowheads="1"/>
              </p:cNvSpPr>
              <p:nvPr/>
            </p:nvSpPr>
            <p:spPr bwMode="auto">
              <a:xfrm>
                <a:off x="3458470" y="1607613"/>
                <a:ext cx="20161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000000"/>
                    </a:solidFill>
                    <a:latin typeface="Calibri" pitchFamily="34" charset="0"/>
                  </a:rPr>
                  <a:t>靶冷却系统</a:t>
                </a:r>
              </a:p>
            </p:txBody>
          </p:sp>
          <p:sp>
            <p:nvSpPr>
              <p:cNvPr id="80" name="Line 79"/>
              <p:cNvSpPr>
                <a:spLocks noChangeShapeType="1"/>
              </p:cNvSpPr>
              <p:nvPr/>
            </p:nvSpPr>
            <p:spPr bwMode="auto">
              <a:xfrm flipV="1">
                <a:off x="4502986" y="4203699"/>
                <a:ext cx="3927" cy="12196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4270375" y="2424113"/>
                <a:ext cx="474663" cy="254000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zh-CN" sz="1800">
                  <a:latin typeface="Calibri" pitchFamily="34" charset="0"/>
                </a:endParaRPr>
              </a:p>
            </p:txBody>
          </p:sp>
          <p:sp>
            <p:nvSpPr>
              <p:cNvPr id="82" name="Line 81"/>
              <p:cNvSpPr>
                <a:spLocks noChangeShapeType="1"/>
              </p:cNvSpPr>
              <p:nvPr/>
            </p:nvSpPr>
            <p:spPr bwMode="auto">
              <a:xfrm>
                <a:off x="4506913" y="2592388"/>
                <a:ext cx="0" cy="847725"/>
              </a:xfrm>
              <a:prstGeom prst="line">
                <a:avLst/>
              </a:prstGeom>
              <a:noFill/>
              <a:ln w="381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83"/>
              <p:cNvSpPr>
                <a:spLocks noChangeShapeType="1"/>
              </p:cNvSpPr>
              <p:nvPr/>
            </p:nvSpPr>
            <p:spPr bwMode="auto">
              <a:xfrm flipH="1">
                <a:off x="4191000" y="2763838"/>
                <a:ext cx="2365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Line 84"/>
              <p:cNvSpPr>
                <a:spLocks noChangeShapeType="1"/>
              </p:cNvSpPr>
              <p:nvPr/>
            </p:nvSpPr>
            <p:spPr bwMode="auto">
              <a:xfrm flipV="1">
                <a:off x="4191000" y="2339975"/>
                <a:ext cx="0" cy="423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Line 85"/>
              <p:cNvSpPr>
                <a:spLocks noChangeShapeType="1"/>
              </p:cNvSpPr>
              <p:nvPr/>
            </p:nvSpPr>
            <p:spPr bwMode="auto">
              <a:xfrm>
                <a:off x="4191000" y="2339975"/>
                <a:ext cx="633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86"/>
              <p:cNvSpPr>
                <a:spLocks noChangeShapeType="1"/>
              </p:cNvSpPr>
              <p:nvPr/>
            </p:nvSpPr>
            <p:spPr bwMode="auto">
              <a:xfrm>
                <a:off x="4824413" y="2339975"/>
                <a:ext cx="0" cy="423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Line 87"/>
              <p:cNvSpPr>
                <a:spLocks noChangeShapeType="1"/>
              </p:cNvSpPr>
              <p:nvPr/>
            </p:nvSpPr>
            <p:spPr bwMode="auto">
              <a:xfrm flipV="1">
                <a:off x="4586288" y="2763838"/>
                <a:ext cx="0" cy="677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>
                <a:off x="4586288" y="2763838"/>
                <a:ext cx="2381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Text Box 89"/>
              <p:cNvSpPr txBox="1">
                <a:spLocks noChangeArrowheads="1"/>
              </p:cNvSpPr>
              <p:nvPr/>
            </p:nvSpPr>
            <p:spPr bwMode="auto">
              <a:xfrm>
                <a:off x="5024752" y="1428750"/>
                <a:ext cx="1980290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3333CC"/>
                    </a:solidFill>
                    <a:latin typeface="Calibri" pitchFamily="34" charset="0"/>
                  </a:rPr>
                  <a:t>背散射非弹性谱仪</a:t>
                </a:r>
                <a:endParaRPr lang="zh-CN" altLang="en-US" b="1" dirty="0">
                  <a:solidFill>
                    <a:srgbClr val="3333CC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Text Box 102"/>
              <p:cNvSpPr txBox="1">
                <a:spLocks noChangeArrowheads="1"/>
              </p:cNvSpPr>
              <p:nvPr/>
            </p:nvSpPr>
            <p:spPr bwMode="auto">
              <a:xfrm>
                <a:off x="1760609" y="5900329"/>
                <a:ext cx="2109787" cy="382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200" b="1" dirty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窄化退耦合液氢慢化器</a:t>
                </a:r>
              </a:p>
              <a:p>
                <a:pPr algn="just"/>
                <a:r>
                  <a:rPr lang="en-US" altLang="zh-CN" sz="1200" b="1" dirty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(20K</a:t>
                </a:r>
                <a:r>
                  <a:rPr lang="zh-CN" altLang="en-US" sz="1200" b="1" dirty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）</a:t>
                </a:r>
              </a:p>
            </p:txBody>
          </p:sp>
          <p:sp>
            <p:nvSpPr>
              <p:cNvPr id="91" name="Line 12"/>
              <p:cNvSpPr>
                <a:spLocks noChangeShapeType="1"/>
              </p:cNvSpPr>
              <p:nvPr/>
            </p:nvSpPr>
            <p:spPr bwMode="auto">
              <a:xfrm>
                <a:off x="3286125" y="3286125"/>
                <a:ext cx="2714625" cy="714375"/>
              </a:xfrm>
              <a:prstGeom prst="line">
                <a:avLst/>
              </a:prstGeom>
              <a:noFill/>
              <a:ln w="317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Text Box 20"/>
              <p:cNvSpPr txBox="1">
                <a:spLocks noChangeArrowheads="1"/>
              </p:cNvSpPr>
              <p:nvPr/>
            </p:nvSpPr>
            <p:spPr bwMode="auto">
              <a:xfrm>
                <a:off x="5826039" y="3873214"/>
                <a:ext cx="1668306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zh-CN" b="1" dirty="0" smtClean="0">
                    <a:solidFill>
                      <a:srgbClr val="00B050"/>
                    </a:solidFill>
                    <a:latin typeface="Calibri" pitchFamily="34" charset="0"/>
                  </a:rPr>
                  <a:t>中子</a:t>
                </a:r>
                <a:r>
                  <a:rPr lang="zh-CN" altLang="zh-CN" b="1" dirty="0">
                    <a:solidFill>
                      <a:srgbClr val="00B050"/>
                    </a:solidFill>
                    <a:latin typeface="Calibri" pitchFamily="34" charset="0"/>
                  </a:rPr>
                  <a:t>物理谱仪</a:t>
                </a:r>
                <a:endParaRPr lang="zh-CN" altLang="en-US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sp>
            <p:nvSpPr>
              <p:cNvPr id="93" name="Text Box 27"/>
              <p:cNvSpPr txBox="1">
                <a:spLocks noChangeArrowheads="1"/>
              </p:cNvSpPr>
              <p:nvPr/>
            </p:nvSpPr>
            <p:spPr bwMode="auto">
              <a:xfrm>
                <a:off x="173553" y="3363209"/>
                <a:ext cx="2970729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FF6600"/>
                    </a:solidFill>
                    <a:latin typeface="Calibri" pitchFamily="34" charset="0"/>
                  </a:rPr>
                  <a:t>纵向中子共振自旋回波谱仪</a:t>
                </a:r>
                <a:endParaRPr lang="zh-CN" altLang="en-US" b="1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3708400" y="2565400"/>
                <a:ext cx="792163" cy="1006475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7078852" y="735087"/>
              <a:ext cx="20651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rgbClr val="3333CC"/>
                  </a:solidFill>
                  <a:latin typeface="Calibri" pitchFamily="34" charset="0"/>
                </a:rPr>
                <a:t>高分辨粉末衍射仪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070968" y="4581128"/>
            <a:ext cx="6669384" cy="864096"/>
            <a:chOff x="971600" y="4941168"/>
            <a:chExt cx="6957416" cy="864096"/>
          </a:xfrm>
        </p:grpSpPr>
        <p:sp>
          <p:nvSpPr>
            <p:cNvPr id="114" name="圆角矩形 113"/>
            <p:cNvSpPr/>
            <p:nvPr/>
          </p:nvSpPr>
          <p:spPr>
            <a:xfrm>
              <a:off x="971600" y="4941168"/>
              <a:ext cx="1870629" cy="31693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6372200" y="5364832"/>
              <a:ext cx="1556816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圆角矩形 115"/>
            <p:cNvSpPr/>
            <p:nvPr/>
          </p:nvSpPr>
          <p:spPr>
            <a:xfrm>
              <a:off x="5149657" y="5508848"/>
              <a:ext cx="1224136" cy="296416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75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36874" name="灯片编号占位符 3"/>
          <p:cNvSpPr txBox="1">
            <a:spLocks noGrp="1"/>
          </p:cNvSpPr>
          <p:nvPr/>
        </p:nvSpPr>
        <p:spPr bwMode="auto">
          <a:xfrm>
            <a:off x="8207375" y="6516688"/>
            <a:ext cx="4365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EFDA90C-B5F4-49F5-A092-C540F301C1D8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 eaLnBrk="1" hangingPunct="1"/>
              <a:t>13</a:t>
            </a:fld>
            <a:endParaRPr lang="en-US" altLang="zh-CN" sz="90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52926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CSNS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谱仪规划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(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续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)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-12700" y="987737"/>
            <a:ext cx="9112250" cy="546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2300"/>
              </a:lnSpc>
              <a:spcAft>
                <a:spcPts val="300"/>
              </a:spcAft>
            </a:pPr>
            <a:r>
              <a:rPr lang="en-US" altLang="zh-CN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1</a:t>
            </a:r>
            <a:r>
              <a:rPr lang="zh-CN" altLang="en-US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、</a:t>
            </a:r>
            <a:r>
              <a:rPr lang="zh-CN" altLang="zh-CN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探测</a:t>
            </a:r>
            <a:r>
              <a:rPr lang="zh-CN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物质微观结构的中子谱仪（共计</a:t>
            </a:r>
            <a:r>
              <a:rPr lang="en-US" altLang="zh-CN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12</a:t>
            </a:r>
            <a:r>
              <a:rPr lang="zh-CN" altLang="zh-CN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台</a:t>
            </a:r>
            <a:r>
              <a:rPr lang="zh-CN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，覆盖从</a:t>
            </a:r>
            <a:r>
              <a:rPr lang="en-US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pm</a:t>
            </a:r>
            <a:r>
              <a:rPr lang="zh-CN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到</a:t>
            </a:r>
            <a:r>
              <a:rPr lang="en-US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mm</a:t>
            </a:r>
            <a:r>
              <a:rPr lang="zh-CN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空间尺度）</a:t>
            </a:r>
            <a:endParaRPr lang="en-US" altLang="zh-CN" sz="1900" b="1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eaLnBrk="1" hangingPunct="1">
              <a:lnSpc>
                <a:spcPts val="2300"/>
              </a:lnSpc>
              <a:spcAft>
                <a:spcPts val="300"/>
              </a:spcAft>
            </a:pPr>
            <a:r>
              <a:rPr lang="zh-CN" altLang="en-US" sz="1900" b="1" dirty="0" smtClean="0">
                <a:solidFill>
                  <a:srgbClr val="00B050"/>
                </a:solidFill>
                <a:cs typeface="Arial" pitchFamily="34" charset="0"/>
              </a:rPr>
              <a:t>   </a:t>
            </a:r>
            <a:r>
              <a:rPr lang="zh-CN" altLang="zh-CN" sz="1900" b="1" dirty="0" smtClean="0">
                <a:solidFill>
                  <a:srgbClr val="00B050"/>
                </a:solidFill>
                <a:cs typeface="Arial" pitchFamily="34" charset="0"/>
              </a:rPr>
              <a:t>粉末</a:t>
            </a:r>
            <a:r>
              <a:rPr lang="zh-CN" altLang="zh-CN" sz="1900" b="1" dirty="0">
                <a:solidFill>
                  <a:srgbClr val="00B050"/>
                </a:solidFill>
                <a:cs typeface="Arial" pitchFamily="34" charset="0"/>
              </a:rPr>
              <a:t>衍射（</a:t>
            </a:r>
            <a:r>
              <a:rPr lang="en-US" altLang="zh-CN" sz="1900" b="1" dirty="0">
                <a:solidFill>
                  <a:srgbClr val="00B050"/>
                </a:solidFill>
                <a:cs typeface="Arial" pitchFamily="34" charset="0"/>
              </a:rPr>
              <a:t>5</a:t>
            </a:r>
            <a:r>
              <a:rPr lang="zh-CN" altLang="zh-CN" sz="1900" b="1" dirty="0">
                <a:solidFill>
                  <a:srgbClr val="00B050"/>
                </a:solidFill>
                <a:cs typeface="Arial" pitchFamily="34" charset="0"/>
              </a:rPr>
              <a:t>台）：</a:t>
            </a:r>
            <a:r>
              <a:rPr lang="en-US" altLang="zh-CN" sz="1900" dirty="0">
                <a:solidFill>
                  <a:srgbClr val="00B050"/>
                </a:solidFill>
                <a:cs typeface="Arial" pitchFamily="34" charset="0"/>
              </a:rPr>
              <a:t>                  </a:t>
            </a:r>
            <a:r>
              <a:rPr lang="zh-CN" altLang="zh-CN" sz="1900" b="1" dirty="0" smtClean="0">
                <a:solidFill>
                  <a:srgbClr val="00B050"/>
                </a:solidFill>
                <a:cs typeface="Arial" pitchFamily="34" charset="0"/>
              </a:rPr>
              <a:t>单晶</a:t>
            </a:r>
            <a:r>
              <a:rPr lang="zh-CN" altLang="zh-CN" sz="1900" b="1" dirty="0">
                <a:solidFill>
                  <a:srgbClr val="00B050"/>
                </a:solidFill>
                <a:cs typeface="Arial" pitchFamily="34" charset="0"/>
              </a:rPr>
              <a:t>衍射</a:t>
            </a:r>
            <a:r>
              <a:rPr lang="zh-CN" altLang="zh-CN" sz="1900" b="1" dirty="0" smtClean="0">
                <a:solidFill>
                  <a:srgbClr val="00B050"/>
                </a:solidFill>
                <a:cs typeface="Arial" pitchFamily="34" charset="0"/>
              </a:rPr>
              <a:t>（</a:t>
            </a:r>
            <a:r>
              <a:rPr lang="en-US" altLang="zh-CN" sz="1900" b="1" dirty="0">
                <a:solidFill>
                  <a:srgbClr val="00B050"/>
                </a:solidFill>
                <a:cs typeface="Arial" pitchFamily="34" charset="0"/>
              </a:rPr>
              <a:t>2</a:t>
            </a:r>
            <a:r>
              <a:rPr lang="zh-CN" altLang="zh-CN" sz="1900" b="1" dirty="0" smtClean="0">
                <a:solidFill>
                  <a:srgbClr val="00B050"/>
                </a:solidFill>
                <a:cs typeface="Arial" pitchFamily="34" charset="0"/>
              </a:rPr>
              <a:t>台</a:t>
            </a:r>
            <a:r>
              <a:rPr lang="zh-CN" altLang="zh-CN" sz="1900" b="1" dirty="0">
                <a:solidFill>
                  <a:srgbClr val="00B050"/>
                </a:solidFill>
                <a:cs typeface="Arial" pitchFamily="34" charset="0"/>
              </a:rPr>
              <a:t>）：</a:t>
            </a:r>
            <a:r>
              <a:rPr lang="zh-CN" altLang="zh-CN" sz="1900" dirty="0">
                <a:cs typeface="Arial" pitchFamily="34" charset="0"/>
              </a:rPr>
              <a:t>单晶</a:t>
            </a:r>
            <a:r>
              <a:rPr lang="zh-CN" altLang="zh-CN" sz="1900" dirty="0" smtClean="0">
                <a:cs typeface="Arial" pitchFamily="34" charset="0"/>
              </a:rPr>
              <a:t>衍射</a:t>
            </a:r>
            <a:r>
              <a:rPr lang="zh-CN" altLang="en-US" sz="1900" dirty="0" smtClean="0">
                <a:cs typeface="Arial" pitchFamily="34" charset="0"/>
              </a:rPr>
              <a:t>，弹性漫散射谱仪</a:t>
            </a:r>
            <a:endParaRPr lang="zh-CN" altLang="zh-CN" sz="1900" dirty="0">
              <a:cs typeface="Arial" pitchFamily="34" charset="0"/>
            </a:endParaRPr>
          </a:p>
          <a:p>
            <a:pPr lvl="1" eaLnBrk="1" hangingPunct="1">
              <a:lnSpc>
                <a:spcPts val="2300"/>
              </a:lnSpc>
              <a:spcAft>
                <a:spcPts val="300"/>
              </a:spcAft>
            </a:pPr>
            <a:r>
              <a:rPr lang="zh-CN" altLang="zh-CN" sz="1900" dirty="0">
                <a:cs typeface="Arial" pitchFamily="34" charset="0"/>
              </a:rPr>
              <a:t>高压衍射仪</a:t>
            </a:r>
            <a:r>
              <a:rPr lang="en-US" altLang="zh-CN" sz="1900" dirty="0">
                <a:cs typeface="Arial" pitchFamily="34" charset="0"/>
              </a:rPr>
              <a:t>                          </a:t>
            </a:r>
            <a:r>
              <a:rPr lang="en-US" altLang="zh-CN" sz="1900" dirty="0" smtClean="0">
                <a:cs typeface="Arial" pitchFamily="34" charset="0"/>
              </a:rPr>
              <a:t> </a:t>
            </a:r>
            <a:r>
              <a:rPr lang="zh-CN" altLang="zh-CN" sz="1900" b="1" dirty="0" smtClean="0">
                <a:solidFill>
                  <a:srgbClr val="00B050"/>
                </a:solidFill>
                <a:cs typeface="Arial" pitchFamily="34" charset="0"/>
              </a:rPr>
              <a:t>中子</a:t>
            </a:r>
            <a:r>
              <a:rPr lang="zh-CN" altLang="zh-CN" sz="1900" b="1" dirty="0">
                <a:solidFill>
                  <a:srgbClr val="00B050"/>
                </a:solidFill>
                <a:cs typeface="Arial" pitchFamily="34" charset="0"/>
              </a:rPr>
              <a:t>反射（</a:t>
            </a:r>
            <a:r>
              <a:rPr lang="en-US" altLang="zh-CN" sz="1900" b="1" dirty="0">
                <a:solidFill>
                  <a:srgbClr val="00B050"/>
                </a:solidFill>
                <a:cs typeface="Arial" pitchFamily="34" charset="0"/>
              </a:rPr>
              <a:t>2</a:t>
            </a:r>
            <a:r>
              <a:rPr lang="zh-CN" altLang="zh-CN" sz="1900" b="1" dirty="0">
                <a:solidFill>
                  <a:srgbClr val="00B050"/>
                </a:solidFill>
                <a:cs typeface="Arial" pitchFamily="34" charset="0"/>
              </a:rPr>
              <a:t>台）：</a:t>
            </a:r>
            <a:r>
              <a:rPr lang="zh-CN" altLang="en-US" sz="1900" dirty="0">
                <a:cs typeface="Arial" pitchFamily="34" charset="0"/>
              </a:rPr>
              <a:t>多功能磁性反射仪</a:t>
            </a:r>
          </a:p>
          <a:p>
            <a:pPr lvl="1" eaLnBrk="1" hangingPunct="1">
              <a:lnSpc>
                <a:spcPts val="2300"/>
              </a:lnSpc>
              <a:spcAft>
                <a:spcPts val="300"/>
              </a:spcAft>
            </a:pPr>
            <a:r>
              <a:rPr lang="zh-CN" altLang="en-US" sz="1900" dirty="0">
                <a:cs typeface="Arial" pitchFamily="34" charset="0"/>
              </a:rPr>
              <a:t>全散射</a:t>
            </a:r>
            <a:r>
              <a:rPr lang="zh-CN" altLang="en-US" sz="1900" dirty="0" smtClean="0">
                <a:cs typeface="Arial" pitchFamily="34" charset="0"/>
              </a:rPr>
              <a:t>谱仪</a:t>
            </a:r>
            <a:r>
              <a:rPr lang="en-US" altLang="zh-CN" sz="1900" dirty="0" smtClean="0">
                <a:cs typeface="Arial" pitchFamily="34" charset="0"/>
              </a:rPr>
              <a:t>(</a:t>
            </a:r>
            <a:r>
              <a:rPr lang="zh-CN" altLang="en-US" sz="1900" dirty="0" smtClean="0">
                <a:cs typeface="Arial" pitchFamily="34" charset="0"/>
              </a:rPr>
              <a:t>多物理谱仪</a:t>
            </a:r>
            <a:r>
              <a:rPr lang="en-US" altLang="zh-CN" sz="1900" dirty="0" smtClean="0">
                <a:cs typeface="Arial" pitchFamily="34" charset="0"/>
              </a:rPr>
              <a:t>)</a:t>
            </a:r>
            <a:r>
              <a:rPr lang="zh-CN" altLang="en-US" sz="1900" dirty="0" smtClean="0">
                <a:cs typeface="Arial" pitchFamily="34" charset="0"/>
              </a:rPr>
              <a:t>                                      液态</a:t>
            </a:r>
            <a:r>
              <a:rPr lang="zh-CN" altLang="en-US" sz="1900" dirty="0">
                <a:cs typeface="Arial" pitchFamily="34" charset="0"/>
              </a:rPr>
              <a:t>表面反射仪</a:t>
            </a:r>
            <a:endParaRPr lang="zh-CN" altLang="zh-CN" sz="1900" dirty="0">
              <a:cs typeface="Arial" pitchFamily="34" charset="0"/>
            </a:endParaRPr>
          </a:p>
          <a:p>
            <a:pPr lvl="1" eaLnBrk="1" hangingPunct="1">
              <a:lnSpc>
                <a:spcPts val="2300"/>
              </a:lnSpc>
              <a:spcAft>
                <a:spcPts val="300"/>
              </a:spcAft>
            </a:pPr>
            <a:r>
              <a:rPr lang="zh-CN" altLang="zh-CN" sz="1900" dirty="0">
                <a:cs typeface="Arial" pitchFamily="34" charset="0"/>
              </a:rPr>
              <a:t>通用粉末衍射</a:t>
            </a:r>
            <a:r>
              <a:rPr lang="zh-CN" altLang="zh-CN" sz="1900" dirty="0" smtClean="0">
                <a:cs typeface="Arial" pitchFamily="34" charset="0"/>
              </a:rPr>
              <a:t>仪</a:t>
            </a:r>
            <a:r>
              <a:rPr lang="en-US" altLang="zh-CN" sz="1900" dirty="0" smtClean="0">
                <a:cs typeface="Arial" pitchFamily="34" charset="0"/>
              </a:rPr>
              <a:t>(GPPD)       </a:t>
            </a:r>
            <a:r>
              <a:rPr lang="zh-CN" altLang="en-US" sz="1900" b="1" dirty="0" smtClean="0">
                <a:solidFill>
                  <a:srgbClr val="00B050"/>
                </a:solidFill>
                <a:cs typeface="Arial" pitchFamily="34" charset="0"/>
              </a:rPr>
              <a:t>小角散射</a:t>
            </a:r>
            <a:r>
              <a:rPr lang="zh-CN" altLang="en-US" sz="1900" b="1" dirty="0">
                <a:solidFill>
                  <a:srgbClr val="00B050"/>
                </a:solidFill>
                <a:cs typeface="Arial" pitchFamily="34" charset="0"/>
              </a:rPr>
              <a:t>（</a:t>
            </a:r>
            <a:r>
              <a:rPr lang="en-US" altLang="zh-CN" sz="1900" b="1" dirty="0">
                <a:solidFill>
                  <a:srgbClr val="00B050"/>
                </a:solidFill>
                <a:cs typeface="Arial" pitchFamily="34" charset="0"/>
              </a:rPr>
              <a:t>2</a:t>
            </a:r>
            <a:r>
              <a:rPr lang="zh-CN" altLang="en-US" sz="1900" b="1" dirty="0">
                <a:solidFill>
                  <a:srgbClr val="00B050"/>
                </a:solidFill>
                <a:cs typeface="Arial" pitchFamily="34" charset="0"/>
              </a:rPr>
              <a:t>台）：</a:t>
            </a:r>
            <a:r>
              <a:rPr lang="zh-CN" altLang="en-US" sz="1900" dirty="0">
                <a:cs typeface="Arial" pitchFamily="34" charset="0"/>
              </a:rPr>
              <a:t>宽</a:t>
            </a:r>
            <a:r>
              <a:rPr lang="en-US" altLang="zh-CN" sz="1900" dirty="0">
                <a:cs typeface="Arial" pitchFamily="34" charset="0"/>
              </a:rPr>
              <a:t>Q</a:t>
            </a:r>
            <a:r>
              <a:rPr lang="zh-CN" altLang="en-US" sz="1900" dirty="0">
                <a:cs typeface="Arial" pitchFamily="34" charset="0"/>
              </a:rPr>
              <a:t>小角散射仪</a:t>
            </a:r>
          </a:p>
          <a:p>
            <a:pPr lvl="1" eaLnBrk="1" hangingPunct="1">
              <a:lnSpc>
                <a:spcPts val="2300"/>
              </a:lnSpc>
              <a:spcAft>
                <a:spcPts val="300"/>
              </a:spcAft>
            </a:pPr>
            <a:r>
              <a:rPr lang="zh-CN" altLang="zh-CN" sz="1900" dirty="0" smtClean="0">
                <a:cs typeface="Arial" pitchFamily="34" charset="0"/>
              </a:rPr>
              <a:t>工程</a:t>
            </a:r>
            <a:r>
              <a:rPr lang="zh-CN" altLang="zh-CN" sz="1900" dirty="0">
                <a:cs typeface="Arial" pitchFamily="34" charset="0"/>
              </a:rPr>
              <a:t>材料衍射</a:t>
            </a:r>
            <a:r>
              <a:rPr lang="zh-CN" altLang="zh-CN" sz="1900" dirty="0" smtClean="0">
                <a:cs typeface="Arial" pitchFamily="34" charset="0"/>
              </a:rPr>
              <a:t>仪</a:t>
            </a:r>
            <a:r>
              <a:rPr lang="zh-CN" altLang="en-US" sz="1900" dirty="0">
                <a:cs typeface="Arial" pitchFamily="34" charset="0"/>
              </a:rPr>
              <a:t>仪                                                超小</a:t>
            </a:r>
            <a:r>
              <a:rPr lang="en-US" altLang="zh-CN" sz="1900" dirty="0">
                <a:cs typeface="Arial" pitchFamily="34" charset="0"/>
              </a:rPr>
              <a:t>Q</a:t>
            </a:r>
            <a:r>
              <a:rPr lang="zh-CN" altLang="en-US" sz="1900" dirty="0">
                <a:cs typeface="Arial" pitchFamily="34" charset="0"/>
              </a:rPr>
              <a:t>小角散射仪</a:t>
            </a:r>
            <a:endParaRPr lang="en-US" altLang="zh-CN" sz="1900" dirty="0">
              <a:cs typeface="Arial" pitchFamily="34" charset="0"/>
            </a:endParaRPr>
          </a:p>
          <a:p>
            <a:pPr lvl="1" eaLnBrk="1" hangingPunct="1">
              <a:lnSpc>
                <a:spcPts val="2300"/>
              </a:lnSpc>
              <a:spcAft>
                <a:spcPts val="600"/>
              </a:spcAft>
            </a:pPr>
            <a:r>
              <a:rPr lang="zh-CN" altLang="en-US" sz="1900" dirty="0" smtClean="0">
                <a:cs typeface="Arial" pitchFamily="34" charset="0"/>
              </a:rPr>
              <a:t>高</a:t>
            </a:r>
            <a:r>
              <a:rPr lang="zh-CN" altLang="en-US" sz="1900" dirty="0">
                <a:cs typeface="Arial" pitchFamily="34" charset="0"/>
              </a:rPr>
              <a:t>分辨粉末</a:t>
            </a:r>
            <a:r>
              <a:rPr lang="zh-CN" altLang="en-US" sz="1900" dirty="0" smtClean="0">
                <a:cs typeface="Arial" pitchFamily="34" charset="0"/>
              </a:rPr>
              <a:t>衍射仪                </a:t>
            </a:r>
            <a:r>
              <a:rPr lang="zh-CN" altLang="en-US" sz="1900" b="1" dirty="0" smtClean="0">
                <a:solidFill>
                  <a:srgbClr val="00B050"/>
                </a:solidFill>
                <a:cs typeface="Arial" pitchFamily="34" charset="0"/>
              </a:rPr>
              <a:t>中子</a:t>
            </a:r>
            <a:r>
              <a:rPr lang="zh-CN" altLang="en-US" sz="1900" b="1" dirty="0">
                <a:solidFill>
                  <a:srgbClr val="00B050"/>
                </a:solidFill>
                <a:cs typeface="Arial" pitchFamily="34" charset="0"/>
              </a:rPr>
              <a:t>成像（</a:t>
            </a:r>
            <a:r>
              <a:rPr lang="en-US" altLang="zh-CN" sz="1900" b="1" dirty="0">
                <a:solidFill>
                  <a:srgbClr val="00B050"/>
                </a:solidFill>
                <a:cs typeface="Arial" pitchFamily="34" charset="0"/>
              </a:rPr>
              <a:t>1</a:t>
            </a:r>
            <a:r>
              <a:rPr lang="zh-CN" altLang="en-US" sz="1900" b="1" dirty="0">
                <a:solidFill>
                  <a:srgbClr val="00B050"/>
                </a:solidFill>
                <a:cs typeface="Arial" pitchFamily="34" charset="0"/>
              </a:rPr>
              <a:t>台）</a:t>
            </a:r>
            <a:r>
              <a:rPr lang="zh-CN" altLang="en-US" sz="1900" b="1" dirty="0" smtClean="0">
                <a:solidFill>
                  <a:srgbClr val="00B050"/>
                </a:solidFill>
                <a:cs typeface="Arial" pitchFamily="34" charset="0"/>
              </a:rPr>
              <a:t>：</a:t>
            </a:r>
            <a:r>
              <a:rPr lang="zh-CN" altLang="en-US" sz="1900" dirty="0" smtClean="0">
                <a:cs typeface="Arial" pitchFamily="34" charset="0"/>
              </a:rPr>
              <a:t>能量分辨</a:t>
            </a:r>
            <a:r>
              <a:rPr lang="zh-CN" altLang="en-US" sz="1900" dirty="0">
                <a:cs typeface="Arial" pitchFamily="34" charset="0"/>
              </a:rPr>
              <a:t>中子成像仪</a:t>
            </a:r>
            <a:endParaRPr lang="zh-CN" altLang="zh-CN" sz="1900" dirty="0">
              <a:cs typeface="Arial" pitchFamily="34" charset="0"/>
            </a:endParaRPr>
          </a:p>
          <a:p>
            <a:pPr algn="just" eaLnBrk="1" hangingPunct="1">
              <a:lnSpc>
                <a:spcPts val="2300"/>
              </a:lnSpc>
              <a:spcAft>
                <a:spcPts val="300"/>
              </a:spcAft>
            </a:pPr>
            <a:r>
              <a:rPr lang="en-US" altLang="zh-CN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2</a:t>
            </a:r>
            <a:r>
              <a:rPr lang="zh-CN" altLang="en-US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、</a:t>
            </a:r>
            <a:r>
              <a:rPr lang="zh-CN" altLang="zh-CN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探测</a:t>
            </a:r>
            <a:r>
              <a:rPr lang="zh-CN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微观动力学行为的中子散射谱仪（</a:t>
            </a:r>
            <a:r>
              <a:rPr lang="zh-CN" altLang="zh-CN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共计</a:t>
            </a:r>
            <a:r>
              <a:rPr lang="en-US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6</a:t>
            </a:r>
            <a:r>
              <a:rPr lang="zh-CN" altLang="zh-CN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台</a:t>
            </a:r>
            <a:r>
              <a:rPr lang="zh-CN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，覆盖</a:t>
            </a:r>
            <a:r>
              <a:rPr lang="zh-CN" altLang="zh-CN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从</a:t>
            </a:r>
            <a:r>
              <a:rPr lang="en-US" altLang="zh-CN" sz="1900" b="1" dirty="0" err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μeV</a:t>
            </a:r>
            <a:r>
              <a:rPr lang="zh-CN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至</a:t>
            </a:r>
            <a:r>
              <a:rPr lang="en-US" altLang="zh-CN" sz="1900" b="1" dirty="0" err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eV</a:t>
            </a:r>
            <a:r>
              <a:rPr lang="zh-CN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能量范围）</a:t>
            </a:r>
            <a:endParaRPr lang="en-US" altLang="zh-CN" sz="1900" b="1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lvl="1" eaLnBrk="1" hangingPunct="1">
              <a:lnSpc>
                <a:spcPts val="2300"/>
              </a:lnSpc>
              <a:spcAft>
                <a:spcPts val="300"/>
              </a:spcAft>
            </a:pPr>
            <a:r>
              <a:rPr lang="zh-CN" altLang="zh-CN" sz="1900" dirty="0" smtClean="0">
                <a:cs typeface="Arial" pitchFamily="34" charset="0"/>
              </a:rPr>
              <a:t>高能</a:t>
            </a:r>
            <a:r>
              <a:rPr lang="zh-CN" altLang="zh-CN" sz="1900" dirty="0">
                <a:cs typeface="Arial" pitchFamily="34" charset="0"/>
              </a:rPr>
              <a:t>直接几何非弹性散射仪</a:t>
            </a:r>
            <a:r>
              <a:rPr lang="en-US" altLang="zh-CN" sz="1900" dirty="0">
                <a:cs typeface="Arial" pitchFamily="34" charset="0"/>
              </a:rPr>
              <a:t>(10-1500meV)</a:t>
            </a:r>
            <a:endParaRPr lang="zh-CN" altLang="zh-CN" sz="1900" dirty="0">
              <a:cs typeface="Arial" pitchFamily="34" charset="0"/>
            </a:endParaRPr>
          </a:p>
          <a:p>
            <a:pPr lvl="1" eaLnBrk="1" hangingPunct="1">
              <a:lnSpc>
                <a:spcPts val="2300"/>
              </a:lnSpc>
              <a:spcAft>
                <a:spcPts val="300"/>
              </a:spcAft>
            </a:pPr>
            <a:r>
              <a:rPr lang="zh-CN" altLang="zh-CN" sz="1900" dirty="0">
                <a:cs typeface="Arial" pitchFamily="34" charset="0"/>
              </a:rPr>
              <a:t>直接</a:t>
            </a:r>
            <a:r>
              <a:rPr lang="zh-CN" altLang="zh-CN" sz="1900" dirty="0" smtClean="0">
                <a:cs typeface="Arial" pitchFamily="34" charset="0"/>
              </a:rPr>
              <a:t>几何</a:t>
            </a:r>
            <a:r>
              <a:rPr lang="zh-CN" altLang="en-US" sz="1900" dirty="0" smtClean="0">
                <a:cs typeface="Arial" pitchFamily="34" charset="0"/>
              </a:rPr>
              <a:t>极化</a:t>
            </a:r>
            <a:r>
              <a:rPr lang="zh-CN" altLang="zh-CN" sz="1900" dirty="0" smtClean="0">
                <a:cs typeface="Arial" pitchFamily="34" charset="0"/>
              </a:rPr>
              <a:t>非弹性散射</a:t>
            </a:r>
            <a:r>
              <a:rPr lang="zh-CN" altLang="zh-CN" sz="1900" dirty="0">
                <a:cs typeface="Arial" pitchFamily="34" charset="0"/>
              </a:rPr>
              <a:t>仪</a:t>
            </a:r>
            <a:r>
              <a:rPr lang="en-US" altLang="zh-CN" sz="1900" dirty="0">
                <a:cs typeface="Arial" pitchFamily="34" charset="0"/>
              </a:rPr>
              <a:t> (</a:t>
            </a:r>
            <a:r>
              <a:rPr lang="en-US" altLang="zh-CN" sz="1900" dirty="0" smtClean="0">
                <a:cs typeface="Arial" pitchFamily="34" charset="0"/>
              </a:rPr>
              <a:t>1-1000meV</a:t>
            </a:r>
            <a:r>
              <a:rPr lang="en-US" altLang="zh-CN" sz="1900" dirty="0">
                <a:cs typeface="Arial" pitchFamily="34" charset="0"/>
              </a:rPr>
              <a:t>)</a:t>
            </a:r>
            <a:endParaRPr lang="zh-CN" altLang="zh-CN" sz="1900" dirty="0">
              <a:cs typeface="Arial" pitchFamily="34" charset="0"/>
            </a:endParaRPr>
          </a:p>
          <a:p>
            <a:pPr lvl="1" eaLnBrk="1" hangingPunct="1">
              <a:lnSpc>
                <a:spcPts val="2300"/>
              </a:lnSpc>
              <a:spcAft>
                <a:spcPts val="300"/>
              </a:spcAft>
            </a:pPr>
            <a:r>
              <a:rPr lang="zh-CN" altLang="zh-CN" sz="1900" dirty="0">
                <a:cs typeface="Arial" pitchFamily="34" charset="0"/>
              </a:rPr>
              <a:t>低能</a:t>
            </a:r>
            <a:r>
              <a:rPr lang="zh-CN" altLang="zh-CN" sz="1900" dirty="0" smtClean="0">
                <a:cs typeface="Arial" pitchFamily="34" charset="0"/>
              </a:rPr>
              <a:t>量</a:t>
            </a:r>
            <a:r>
              <a:rPr lang="zh-CN" altLang="en-US" sz="1900" dirty="0" smtClean="0">
                <a:cs typeface="Arial" pitchFamily="34" charset="0"/>
              </a:rPr>
              <a:t>直接几何</a:t>
            </a:r>
            <a:r>
              <a:rPr lang="zh-CN" altLang="zh-CN" sz="1900" dirty="0" smtClean="0">
                <a:cs typeface="Arial" pitchFamily="34" charset="0"/>
              </a:rPr>
              <a:t>非弹性散射</a:t>
            </a:r>
            <a:r>
              <a:rPr lang="zh-CN" altLang="zh-CN" sz="1900" dirty="0">
                <a:cs typeface="Arial" pitchFamily="34" charset="0"/>
              </a:rPr>
              <a:t>仪</a:t>
            </a:r>
            <a:r>
              <a:rPr lang="en-US" altLang="zh-CN" sz="1900" dirty="0">
                <a:cs typeface="Arial" pitchFamily="34" charset="0"/>
              </a:rPr>
              <a:t>(</a:t>
            </a:r>
            <a:r>
              <a:rPr lang="en-US" altLang="zh-CN" sz="1900" dirty="0" smtClean="0">
                <a:cs typeface="Arial" pitchFamily="34" charset="0"/>
              </a:rPr>
              <a:t>1-300meV</a:t>
            </a:r>
            <a:r>
              <a:rPr lang="en-US" altLang="zh-CN" sz="1900" dirty="0">
                <a:cs typeface="Arial" pitchFamily="34" charset="0"/>
              </a:rPr>
              <a:t>)</a:t>
            </a:r>
            <a:endParaRPr lang="zh-CN" altLang="zh-CN" sz="1900" dirty="0">
              <a:cs typeface="Arial" pitchFamily="34" charset="0"/>
            </a:endParaRPr>
          </a:p>
          <a:p>
            <a:pPr lvl="1" eaLnBrk="1" hangingPunct="1">
              <a:lnSpc>
                <a:spcPts val="2300"/>
              </a:lnSpc>
              <a:spcAft>
                <a:spcPts val="300"/>
              </a:spcAft>
            </a:pPr>
            <a:r>
              <a:rPr lang="zh-CN" altLang="zh-CN" sz="1900" dirty="0" smtClean="0">
                <a:cs typeface="Arial" pitchFamily="34" charset="0"/>
              </a:rPr>
              <a:t>化学</a:t>
            </a:r>
            <a:r>
              <a:rPr lang="zh-CN" altLang="zh-CN" sz="1900" dirty="0">
                <a:cs typeface="Arial" pitchFamily="34" charset="0"/>
              </a:rPr>
              <a:t>逆几何非弹性散射仪</a:t>
            </a:r>
            <a:r>
              <a:rPr lang="en-US" altLang="zh-CN" sz="1900" dirty="0">
                <a:cs typeface="Arial" pitchFamily="34" charset="0"/>
              </a:rPr>
              <a:t> (</a:t>
            </a:r>
            <a:r>
              <a:rPr lang="en-US" altLang="zh-CN" sz="1900" dirty="0" smtClean="0">
                <a:cs typeface="Arial" pitchFamily="34" charset="0"/>
              </a:rPr>
              <a:t>1-1000meV</a:t>
            </a:r>
            <a:r>
              <a:rPr lang="en-US" altLang="zh-CN" sz="1900" dirty="0">
                <a:cs typeface="Arial" pitchFamily="34" charset="0"/>
              </a:rPr>
              <a:t>)</a:t>
            </a:r>
            <a:endParaRPr lang="zh-CN" altLang="zh-CN" sz="1900" dirty="0">
              <a:cs typeface="Arial" pitchFamily="34" charset="0"/>
            </a:endParaRPr>
          </a:p>
          <a:p>
            <a:pPr lvl="1" eaLnBrk="1" hangingPunct="1">
              <a:lnSpc>
                <a:spcPts val="2300"/>
              </a:lnSpc>
              <a:spcAft>
                <a:spcPts val="300"/>
              </a:spcAft>
            </a:pPr>
            <a:r>
              <a:rPr lang="zh-CN" altLang="zh-CN" sz="1900" dirty="0" smtClean="0">
                <a:cs typeface="Arial" pitchFamily="34" charset="0"/>
              </a:rPr>
              <a:t>背散射</a:t>
            </a:r>
            <a:r>
              <a:rPr lang="zh-CN" altLang="zh-CN" sz="1900" dirty="0">
                <a:cs typeface="Arial" pitchFamily="34" charset="0"/>
              </a:rPr>
              <a:t>非弹性散射仪（</a:t>
            </a:r>
            <a:r>
              <a:rPr lang="en-US" altLang="zh-CN" sz="1900" dirty="0">
                <a:cs typeface="Arial" pitchFamily="34" charset="0"/>
              </a:rPr>
              <a:t>0-500</a:t>
            </a:r>
            <a:r>
              <a:rPr lang="en-US" altLang="zh-CN" sz="1900" dirty="0">
                <a:cs typeface="Arial" pitchFamily="34" charset="0"/>
                <a:sym typeface="Symbol" pitchFamily="18" charset="2"/>
              </a:rPr>
              <a:t></a:t>
            </a:r>
            <a:r>
              <a:rPr lang="en-US" altLang="zh-CN" sz="1900" dirty="0">
                <a:cs typeface="Arial" pitchFamily="34" charset="0"/>
              </a:rPr>
              <a:t>eV </a:t>
            </a:r>
            <a:r>
              <a:rPr lang="zh-CN" altLang="zh-CN" sz="1900" dirty="0">
                <a:cs typeface="Arial" pitchFamily="34" charset="0"/>
              </a:rPr>
              <a:t>）</a:t>
            </a:r>
          </a:p>
          <a:p>
            <a:pPr lvl="1" eaLnBrk="1" hangingPunct="1">
              <a:lnSpc>
                <a:spcPts val="2300"/>
              </a:lnSpc>
              <a:spcAft>
                <a:spcPts val="600"/>
              </a:spcAft>
            </a:pPr>
            <a:r>
              <a:rPr lang="zh-CN" altLang="zh-CN" sz="1900" dirty="0">
                <a:cs typeface="Arial" pitchFamily="34" charset="0"/>
              </a:rPr>
              <a:t>自旋回波谱仪（</a:t>
            </a:r>
            <a:r>
              <a:rPr lang="en-US" altLang="zh-CN" sz="1900" dirty="0">
                <a:cs typeface="Arial" pitchFamily="34" charset="0"/>
              </a:rPr>
              <a:t>1ps-300 ns</a:t>
            </a:r>
            <a:r>
              <a:rPr lang="zh-CN" altLang="zh-CN" sz="1900" dirty="0">
                <a:cs typeface="Arial" pitchFamily="34" charset="0"/>
              </a:rPr>
              <a:t>）</a:t>
            </a:r>
            <a:endParaRPr lang="zh-CN" altLang="zh-CN" sz="1900" b="1" dirty="0">
              <a:cs typeface="Arial" pitchFamily="34" charset="0"/>
            </a:endParaRPr>
          </a:p>
          <a:p>
            <a:pPr algn="just" eaLnBrk="1" hangingPunct="1">
              <a:lnSpc>
                <a:spcPts val="2300"/>
              </a:lnSpc>
              <a:spcAft>
                <a:spcPts val="300"/>
              </a:spcAft>
            </a:pPr>
            <a:r>
              <a:rPr lang="en-US" altLang="zh-CN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3</a:t>
            </a:r>
            <a:r>
              <a:rPr lang="zh-CN" altLang="en-US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、</a:t>
            </a:r>
            <a:r>
              <a:rPr lang="zh-CN" altLang="zh-CN" sz="1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其它</a:t>
            </a:r>
            <a:r>
              <a:rPr lang="zh-CN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类型谱仪（共计</a:t>
            </a:r>
            <a:r>
              <a:rPr lang="en-US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2</a:t>
            </a:r>
            <a:r>
              <a:rPr lang="zh-CN" altLang="zh-CN" sz="19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台）</a:t>
            </a:r>
            <a:endParaRPr lang="en-US" altLang="zh-CN" sz="1900" b="1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eaLnBrk="1" hangingPunct="1">
              <a:lnSpc>
                <a:spcPts val="2300"/>
              </a:lnSpc>
              <a:spcAft>
                <a:spcPts val="300"/>
              </a:spcAft>
            </a:pPr>
            <a:r>
              <a:rPr lang="en-US" altLang="zh-CN" sz="1900" dirty="0">
                <a:cs typeface="Arial" pitchFamily="34" charset="0"/>
              </a:rPr>
              <a:t> </a:t>
            </a:r>
            <a:r>
              <a:rPr lang="zh-CN" altLang="en-US" sz="1900" dirty="0" smtClean="0">
                <a:cs typeface="Arial" pitchFamily="34" charset="0"/>
              </a:rPr>
              <a:t>     </a:t>
            </a:r>
            <a:r>
              <a:rPr lang="zh-CN" altLang="zh-CN" sz="1900" dirty="0" smtClean="0">
                <a:cs typeface="Arial" pitchFamily="34" charset="0"/>
              </a:rPr>
              <a:t>大气</a:t>
            </a:r>
            <a:r>
              <a:rPr lang="zh-CN" altLang="zh-CN" sz="1900" dirty="0">
                <a:cs typeface="Arial" pitchFamily="34" charset="0"/>
              </a:rPr>
              <a:t>中子辐照谱仪</a:t>
            </a:r>
            <a:r>
              <a:rPr lang="en-US" altLang="zh-CN" sz="1900" dirty="0">
                <a:cs typeface="Arial" pitchFamily="34" charset="0"/>
              </a:rPr>
              <a:t>        </a:t>
            </a:r>
            <a:r>
              <a:rPr lang="en-US" altLang="zh-CN" sz="1900" dirty="0" smtClean="0">
                <a:cs typeface="Arial" pitchFamily="34" charset="0"/>
              </a:rPr>
              <a:t>  </a:t>
            </a:r>
            <a:r>
              <a:rPr lang="zh-CN" altLang="zh-CN" sz="1900" dirty="0">
                <a:cs typeface="Arial" pitchFamily="34" charset="0"/>
              </a:rPr>
              <a:t>中子</a:t>
            </a:r>
            <a:r>
              <a:rPr lang="zh-CN" altLang="zh-CN" sz="1900" dirty="0" smtClean="0">
                <a:cs typeface="Arial" pitchFamily="34" charset="0"/>
              </a:rPr>
              <a:t>物理</a:t>
            </a:r>
            <a:r>
              <a:rPr lang="zh-CN" altLang="en-US" sz="1900" dirty="0" smtClean="0">
                <a:cs typeface="Arial" pitchFamily="34" charset="0"/>
              </a:rPr>
              <a:t>谱仪</a:t>
            </a:r>
            <a:endParaRPr lang="zh-CN" altLang="zh-CN" sz="1900" dirty="0"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9290" y="4581128"/>
            <a:ext cx="2484647" cy="17543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342900" lvl="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kumimoji="1"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具体</a:t>
            </a:r>
            <a:r>
              <a:rPr kumimoji="1"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使用哪一条中子束</a:t>
            </a:r>
            <a:r>
              <a:rPr kumimoji="1"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线</a:t>
            </a:r>
            <a:r>
              <a:rPr kumimoji="1"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，需要</a:t>
            </a:r>
            <a:r>
              <a:rPr kumimoji="1"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根据物理设计的</a:t>
            </a:r>
            <a:r>
              <a:rPr kumimoji="1"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深入，进一步</a:t>
            </a:r>
            <a:r>
              <a:rPr kumimoji="1"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优化。</a:t>
            </a:r>
            <a:endParaRPr kumimoji="1" 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6701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36874" name="灯片编号占位符 3"/>
          <p:cNvSpPr txBox="1">
            <a:spLocks noGrp="1"/>
          </p:cNvSpPr>
          <p:nvPr/>
        </p:nvSpPr>
        <p:spPr bwMode="auto">
          <a:xfrm>
            <a:off x="8207375" y="6516688"/>
            <a:ext cx="4365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EFDA90C-B5F4-49F5-A092-C540F301C1D8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 eaLnBrk="1" hangingPunct="1"/>
              <a:t>14</a:t>
            </a:fld>
            <a:endParaRPr lang="en-US" altLang="zh-CN" sz="90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52926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CSNS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谱仪规划</a:t>
            </a:r>
            <a:r>
              <a:rPr kumimoji="1"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续</a:t>
            </a:r>
            <a:r>
              <a:rPr kumimoji="1"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)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3960" y="1529815"/>
            <a:ext cx="799997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基本准则：</a:t>
            </a:r>
            <a:r>
              <a:rPr lang="zh-CN" altLang="en-US" sz="2400" b="1" dirty="0">
                <a:solidFill>
                  <a:srgbClr val="2433F8"/>
                </a:solidFill>
              </a:rPr>
              <a:t>弹性中子谱仪能表征实空间尺度在10</a:t>
            </a:r>
            <a:r>
              <a:rPr lang="zh-CN" altLang="en-US" sz="2400" b="1" baseline="30000" dirty="0">
                <a:solidFill>
                  <a:srgbClr val="2433F8"/>
                </a:solidFill>
              </a:rPr>
              <a:t>-12</a:t>
            </a:r>
            <a:r>
              <a:rPr lang="zh-CN" altLang="en-US" sz="2400" b="1" dirty="0">
                <a:solidFill>
                  <a:srgbClr val="2433F8"/>
                </a:solidFill>
              </a:rPr>
              <a:t>~10</a:t>
            </a:r>
            <a:r>
              <a:rPr lang="zh-CN" altLang="en-US" sz="2400" b="1" baseline="30000" dirty="0">
                <a:solidFill>
                  <a:srgbClr val="2433F8"/>
                </a:solidFill>
              </a:rPr>
              <a:t>-6</a:t>
            </a:r>
            <a:r>
              <a:rPr lang="zh-CN" altLang="en-US" sz="2400" b="1" dirty="0">
                <a:solidFill>
                  <a:srgbClr val="2433F8"/>
                </a:solidFill>
              </a:rPr>
              <a:t>米范围的微（介）观</a:t>
            </a:r>
            <a:r>
              <a:rPr lang="zh-CN" altLang="en-US" sz="2400" b="1" dirty="0" smtClean="0">
                <a:solidFill>
                  <a:srgbClr val="2433F8"/>
                </a:solidFill>
              </a:rPr>
              <a:t>结构，中子成像扩展到~10</a:t>
            </a:r>
            <a:r>
              <a:rPr lang="zh-CN" altLang="en-US" sz="2400" b="1" baseline="30000" dirty="0">
                <a:solidFill>
                  <a:srgbClr val="2433F8"/>
                </a:solidFill>
              </a:rPr>
              <a:t>-</a:t>
            </a:r>
            <a:r>
              <a:rPr lang="en-US" altLang="zh-CN" sz="2400" b="1" baseline="30000" dirty="0">
                <a:solidFill>
                  <a:srgbClr val="2433F8"/>
                </a:solidFill>
              </a:rPr>
              <a:t>2</a:t>
            </a:r>
            <a:r>
              <a:rPr lang="zh-CN" altLang="en-US" sz="2400" b="1" dirty="0" smtClean="0">
                <a:solidFill>
                  <a:srgbClr val="2433F8"/>
                </a:solidFill>
              </a:rPr>
              <a:t>米；非弹性</a:t>
            </a:r>
            <a:r>
              <a:rPr lang="zh-CN" altLang="en-US" sz="2400" b="1" dirty="0">
                <a:solidFill>
                  <a:srgbClr val="2433F8"/>
                </a:solidFill>
              </a:rPr>
              <a:t>中子谱仪能表征能量范围在10</a:t>
            </a:r>
            <a:r>
              <a:rPr lang="zh-CN" altLang="en-US" sz="2400" b="1" baseline="30000" dirty="0" smtClean="0">
                <a:solidFill>
                  <a:srgbClr val="2433F8"/>
                </a:solidFill>
              </a:rPr>
              <a:t>-</a:t>
            </a:r>
            <a:r>
              <a:rPr lang="en-US" altLang="zh-CN" sz="2400" b="1" baseline="30000" dirty="0" smtClean="0">
                <a:solidFill>
                  <a:srgbClr val="2433F8"/>
                </a:solidFill>
              </a:rPr>
              <a:t>6</a:t>
            </a:r>
            <a:r>
              <a:rPr lang="zh-CN" altLang="en-US" sz="2400" b="1" dirty="0" smtClean="0">
                <a:solidFill>
                  <a:srgbClr val="2433F8"/>
                </a:solidFill>
              </a:rPr>
              <a:t>~1</a:t>
            </a:r>
            <a:r>
              <a:rPr lang="en-US" altLang="zh-CN" sz="2400" b="1" dirty="0" smtClean="0">
                <a:solidFill>
                  <a:srgbClr val="2433F8"/>
                </a:solidFill>
              </a:rPr>
              <a:t>0</a:t>
            </a:r>
            <a:r>
              <a:rPr lang="zh-CN" altLang="en-US" sz="2400" b="1" dirty="0" smtClean="0">
                <a:solidFill>
                  <a:srgbClr val="2433F8"/>
                </a:solidFill>
              </a:rPr>
              <a:t> </a:t>
            </a:r>
            <a:r>
              <a:rPr lang="zh-CN" altLang="en-US" sz="2400" b="1" dirty="0">
                <a:solidFill>
                  <a:srgbClr val="2433F8"/>
                </a:solidFill>
              </a:rPr>
              <a:t>eV范围内的微观</a:t>
            </a:r>
            <a:r>
              <a:rPr lang="zh-CN" altLang="en-US" sz="2400" b="1" dirty="0" smtClean="0">
                <a:solidFill>
                  <a:srgbClr val="2433F8"/>
                </a:solidFill>
              </a:rPr>
              <a:t>运动</a:t>
            </a:r>
            <a:r>
              <a:rPr lang="zh-CN" altLang="en-US" sz="2400" b="1" dirty="0">
                <a:solidFill>
                  <a:srgbClr val="2433F8"/>
                </a:solidFill>
              </a:rPr>
              <a:t>。</a:t>
            </a:r>
            <a:endParaRPr lang="en-US" altLang="zh-CN" sz="2400" dirty="0" smtClean="0">
              <a:solidFill>
                <a:srgbClr val="2433F8"/>
              </a:solidFill>
            </a:endParaRPr>
          </a:p>
          <a:p>
            <a:pPr marL="342900" lvl="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参考国际同类装置的谱仪布局，根据我国用户的发展和要求，多次内部讨论和改进。</a:t>
            </a:r>
            <a:endParaRPr kumimoji="1"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lvl="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多次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在国际顾问委员会会议和科技委员会会议汇报，并得到肯定。</a:t>
            </a:r>
            <a:endParaRPr kumimoji="1"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6283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36290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CSNS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谱仪规划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TextBox 100"/>
          <p:cNvSpPr txBox="1">
            <a:spLocks noChangeArrowheads="1"/>
          </p:cNvSpPr>
          <p:nvPr/>
        </p:nvSpPr>
        <p:spPr bwMode="auto">
          <a:xfrm>
            <a:off x="589139" y="1399341"/>
            <a:ext cx="7920879" cy="10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altLang="zh-CN" sz="1900" dirty="0" smtClean="0">
                <a:latin typeface="+mj-ea"/>
                <a:ea typeface="+mj-ea"/>
              </a:rPr>
              <a:t>CSNS</a:t>
            </a:r>
            <a:r>
              <a:rPr lang="zh-CN" altLang="zh-CN" sz="1900" dirty="0">
                <a:latin typeface="+mj-ea"/>
                <a:ea typeface="+mj-ea"/>
              </a:rPr>
              <a:t>及国际上成功对用户开放的散裂中子源上不同谱仪类型的</a:t>
            </a:r>
            <a:r>
              <a:rPr lang="zh-CN" altLang="zh-CN" sz="1900" dirty="0" smtClean="0">
                <a:latin typeface="+mj-ea"/>
                <a:ea typeface="+mj-ea"/>
              </a:rPr>
              <a:t>数量。</a:t>
            </a:r>
            <a:r>
              <a:rPr lang="zh-CN" altLang="zh-CN" sz="1900" b="1" dirty="0">
                <a:solidFill>
                  <a:srgbClr val="0000FF"/>
                </a:solidFill>
                <a:latin typeface="+mj-ea"/>
                <a:ea typeface="+mj-ea"/>
              </a:rPr>
              <a:t>可以看出，</a:t>
            </a:r>
            <a:r>
              <a:rPr lang="en-US" altLang="zh-CN" sz="1900" b="1" dirty="0">
                <a:solidFill>
                  <a:srgbClr val="0000FF"/>
                </a:solidFill>
                <a:latin typeface="+mj-ea"/>
                <a:ea typeface="+mj-ea"/>
              </a:rPr>
              <a:t>CSNS</a:t>
            </a:r>
            <a:r>
              <a:rPr lang="zh-CN" altLang="zh-CN" sz="1900" b="1" dirty="0">
                <a:solidFill>
                  <a:srgbClr val="0000FF"/>
                </a:solidFill>
                <a:latin typeface="+mj-ea"/>
                <a:ea typeface="+mj-ea"/>
              </a:rPr>
              <a:t>所规划的谱仪配置与这些装置（特别是新世纪新建装置）的基本一致</a:t>
            </a:r>
            <a:r>
              <a:rPr lang="zh-CN" altLang="zh-CN" sz="1900" dirty="0">
                <a:latin typeface="+mj-ea"/>
                <a:ea typeface="+mj-ea"/>
              </a:rPr>
              <a:t>。</a:t>
            </a:r>
            <a:endParaRPr lang="en-US" altLang="zh-CN" sz="1900" b="1" dirty="0">
              <a:solidFill>
                <a:schemeClr val="bg1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80" y="2780928"/>
            <a:ext cx="6994996" cy="35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07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692275" y="260350"/>
            <a:ext cx="0" cy="36718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23850" y="1557338"/>
            <a:ext cx="42497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39"/>
          <p:cNvSpPr txBox="1">
            <a:spLocks noChangeArrowheads="1"/>
          </p:cNvSpPr>
          <p:nvPr/>
        </p:nvSpPr>
        <p:spPr bwMode="auto">
          <a:xfrm>
            <a:off x="395288" y="762000"/>
            <a:ext cx="1152525" cy="6461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目录</a:t>
            </a:r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1979712" y="2769315"/>
            <a:ext cx="676771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514350" indent="-514350" defTabSz="912813" eaLnBrk="1" hangingPunct="1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rPr>
              <a:t>CSNS</a:t>
            </a:r>
            <a:r>
              <a:rPr lang="zh-CN" altLang="en-US" sz="3200" b="1" dirty="0" smtClean="0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rPr>
              <a:t>科学目标与中子谱仪总体规划</a:t>
            </a:r>
            <a:endParaRPr lang="en-US" altLang="zh-CN" sz="3200" b="1" dirty="0" smtClean="0">
              <a:solidFill>
                <a:srgbClr val="007DDA"/>
              </a:solidFill>
              <a:latin typeface="Impact" pitchFamily="34" charset="0"/>
              <a:ea typeface="微软雅黑" pitchFamily="34" charset="-122"/>
            </a:endParaRPr>
          </a:p>
          <a:p>
            <a:pPr marL="514350" indent="-514350" defTabSz="912813" eaLnBrk="1" hangingPunct="1">
              <a:buFont typeface="+mj-lt"/>
              <a:buAutoNum type="arabicPeriod"/>
            </a:pPr>
            <a:r>
              <a:rPr lang="zh-CN" altLang="en-US" sz="3200" b="1" dirty="0" smtClean="0">
                <a:solidFill>
                  <a:srgbClr val="FF0000"/>
                </a:solidFill>
                <a:latin typeface="Impact" pitchFamily="34" charset="0"/>
                <a:ea typeface="微软雅黑" pitchFamily="34" charset="-122"/>
              </a:rPr>
              <a:t>谱仪建设实施计划</a:t>
            </a:r>
            <a:endParaRPr lang="en-US" altLang="zh-CN" sz="3200" b="1" dirty="0" smtClean="0">
              <a:solidFill>
                <a:srgbClr val="FF0000"/>
              </a:solidFill>
              <a:latin typeface="Impact" pitchFamily="34" charset="0"/>
              <a:ea typeface="微软雅黑" pitchFamily="34" charset="-122"/>
            </a:endParaRPr>
          </a:p>
          <a:p>
            <a:pPr marL="514350" indent="-514350" defTabSz="912813" eaLnBrk="1" hangingPunct="1">
              <a:buFont typeface="+mj-lt"/>
              <a:buAutoNum type="arabicPeriod"/>
            </a:pPr>
            <a:r>
              <a:rPr lang="zh-CN" altLang="en-US" sz="3200" b="1" dirty="0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rPr>
              <a:t>装置</a:t>
            </a:r>
            <a:r>
              <a:rPr lang="zh-CN" altLang="en-US" sz="3200" b="1" dirty="0" smtClean="0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rPr>
              <a:t>发展路线图</a:t>
            </a:r>
            <a:endParaRPr lang="en-US" altLang="zh-CN" sz="3200" b="1" dirty="0" smtClean="0">
              <a:solidFill>
                <a:srgbClr val="007DDA"/>
              </a:solidFill>
              <a:latin typeface="Impact" pitchFamily="34" charset="0"/>
              <a:ea typeface="微软雅黑" pitchFamily="34" charset="-122"/>
            </a:endParaRPr>
          </a:p>
          <a:p>
            <a:pPr marL="514350" indent="-514350" defTabSz="912813" eaLnBrk="1" hangingPunct="1">
              <a:buFont typeface="+mj-lt"/>
              <a:buAutoNum type="arabicPeriod"/>
            </a:pPr>
            <a:r>
              <a:rPr lang="zh-CN" altLang="en-US" sz="3200" b="1" dirty="0" smtClean="0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rPr>
              <a:t>结束语</a:t>
            </a:r>
            <a:endParaRPr lang="en-US" altLang="zh-CN" sz="3200" b="1" dirty="0" smtClean="0">
              <a:solidFill>
                <a:srgbClr val="007DDA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400686"/>
      </p:ext>
    </p:extLst>
  </p:cSld>
  <p:clrMapOvr>
    <a:masterClrMapping/>
  </p:clrMapOvr>
  <p:transition advTm="3371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7648989" cy="495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457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CSNS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一期三台谱仪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TextBox 100"/>
          <p:cNvSpPr txBox="1"/>
          <p:nvPr/>
        </p:nvSpPr>
        <p:spPr>
          <a:xfrm>
            <a:off x="683568" y="1290768"/>
            <a:ext cx="7715303" cy="91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zh-CN" sz="20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三种慢化器， </a:t>
            </a:r>
            <a:r>
              <a:rPr lang="en-US" altLang="zh-CN" sz="20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20</a:t>
            </a:r>
            <a:r>
              <a:rPr lang="zh-CN" altLang="en-US" sz="20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条中子通道</a:t>
            </a:r>
            <a:endParaRPr lang="en-US" altLang="zh-CN" sz="2000" b="1" dirty="0" smtClean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一期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台中子谱仪：</a:t>
            </a:r>
            <a:r>
              <a:rPr lang="zh-CN" altLang="zh-CN" sz="20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通用粉末衍射仪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、多功能反射仪和小角散射仪</a:t>
            </a:r>
          </a:p>
        </p:txBody>
      </p:sp>
    </p:spTree>
    <p:extLst>
      <p:ext uri="{BB962C8B-B14F-4D97-AF65-F5344CB8AC3E}">
        <p14:creationId xmlns:p14="http://schemas.microsoft.com/office/powerpoint/2010/main" val="1834869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7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-3175" y="116632"/>
            <a:ext cx="600076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谱仪试运行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451743" y="1318116"/>
            <a:ext cx="80806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ea typeface="宋体" charset="-122"/>
                <a:cs typeface="Arial" pitchFamily="34" charset="0"/>
              </a:rPr>
              <a:t>        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2017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年</a:t>
            </a:r>
            <a:r>
              <a:rPr lang="zh-CN" altLang="zh-CN" sz="2400" b="1" dirty="0" smtClean="0">
                <a:ea typeface="宋体" charset="-122"/>
                <a:cs typeface="Arial" pitchFamily="34" charset="0"/>
              </a:rPr>
              <a:t>1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1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月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1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日开始首次加速器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-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靶站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-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谱仪联合调试，当天即获得中子衍射图谱；经过精心调试，通用粉末中子衍射谱仪分辨率超过设计指标。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2018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年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月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14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日，</a:t>
            </a:r>
            <a:r>
              <a:rPr lang="en-US" altLang="zh-CN" sz="2400" b="1" dirty="0">
                <a:ea typeface="宋体" charset="-122"/>
                <a:cs typeface="Arial" pitchFamily="34" charset="0"/>
              </a:rPr>
              <a:t>CSNS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完成首个用户样品实验；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月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17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日，中国散裂中子源首篇用户实验结果科学论文在线发表于</a:t>
            </a:r>
            <a:r>
              <a:rPr lang="en-US" altLang="zh-CN" sz="2400" b="1" dirty="0" err="1" smtClean="0">
                <a:ea typeface="宋体" charset="-122"/>
                <a:cs typeface="Arial" pitchFamily="34" charset="0"/>
              </a:rPr>
              <a:t>Nano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 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Energy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 ； 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月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14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日，第二篇论文在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Energy Storage Materials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杂志上在线发表。目前</a:t>
            </a:r>
            <a:r>
              <a:rPr lang="en-US" altLang="zh-CN" sz="2400" b="1" dirty="0" smtClean="0">
                <a:ea typeface="宋体" charset="-122"/>
                <a:cs typeface="Arial" pitchFamily="34" charset="0"/>
              </a:rPr>
              <a:t>CSNS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工程已完成</a:t>
            </a:r>
            <a:r>
              <a:rPr lang="zh-CN" altLang="en-US" sz="2400" b="1" dirty="0" smtClean="0">
                <a:solidFill>
                  <a:srgbClr val="0000FF"/>
                </a:solidFill>
                <a:ea typeface="宋体" charset="-122"/>
                <a:cs typeface="Arial" pitchFamily="34" charset="0"/>
              </a:rPr>
              <a:t>十个单位</a:t>
            </a:r>
            <a:r>
              <a:rPr lang="en-US" altLang="zh-CN" sz="2400" b="1" dirty="0">
                <a:solidFill>
                  <a:srgbClr val="0000FF"/>
                </a:solidFill>
                <a:ea typeface="宋体" charset="-122"/>
                <a:cs typeface="Arial" pitchFamily="34" charset="0"/>
              </a:rPr>
              <a:t>16</a:t>
            </a:r>
            <a:r>
              <a:rPr lang="zh-CN" altLang="en-US" sz="2400" b="1" dirty="0">
                <a:solidFill>
                  <a:srgbClr val="0000FF"/>
                </a:solidFill>
                <a:ea typeface="宋体" charset="-122"/>
                <a:cs typeface="Arial" pitchFamily="34" charset="0"/>
              </a:rPr>
              <a:t>个研究组的</a:t>
            </a:r>
            <a:r>
              <a:rPr lang="en-US" altLang="zh-CN" sz="2400" b="1" dirty="0">
                <a:solidFill>
                  <a:srgbClr val="0000FF"/>
                </a:solidFill>
                <a:ea typeface="宋体" charset="-122"/>
                <a:cs typeface="Arial" pitchFamily="34" charset="0"/>
              </a:rPr>
              <a:t>21</a:t>
            </a:r>
            <a:r>
              <a:rPr lang="zh-CN" altLang="en-US" sz="2400" b="1" dirty="0">
                <a:solidFill>
                  <a:srgbClr val="0000FF"/>
                </a:solidFill>
                <a:ea typeface="宋体" charset="-122"/>
                <a:cs typeface="Arial" pitchFamily="34" charset="0"/>
              </a:rPr>
              <a:t>个用户样品实验</a:t>
            </a:r>
            <a:r>
              <a:rPr lang="zh-CN" altLang="zh-CN" sz="2400" b="1" dirty="0" smtClean="0">
                <a:ea typeface="宋体" charset="-122"/>
                <a:cs typeface="Arial" pitchFamily="34" charset="0"/>
              </a:rPr>
              <a:t>。</a:t>
            </a:r>
            <a:r>
              <a:rPr lang="zh-CN" altLang="en-US" sz="2400" b="1" dirty="0" smtClean="0">
                <a:ea typeface="宋体" charset="-122"/>
                <a:cs typeface="Arial" pitchFamily="34" charset="0"/>
              </a:rPr>
              <a:t>用户机时申请网已上线试行。</a:t>
            </a:r>
            <a:endParaRPr lang="zh-CN" altLang="en-US" sz="2400" b="1" dirty="0">
              <a:ea typeface="宋体" charset="-122"/>
              <a:cs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2840" y="5037544"/>
            <a:ext cx="7977178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规范用户机时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申请，进一步做好用户实验。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GPPD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谱仪改造，针对工程材料内部的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应变测量，为国家重大需求提供支撑。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854067"/>
      </p:ext>
    </p:extLst>
  </p:cSld>
  <p:clrMapOvr>
    <a:masterClrMapping/>
  </p:clrMapOvr>
  <p:transition advTm="528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5782" y="4567372"/>
            <a:ext cx="7525500" cy="7848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广东省正在结合粤港澳大湾区科技创新发展的需求，加大了对中子谱仪建设的支持，捐助建设以下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条谱仪</a:t>
            </a:r>
            <a:r>
              <a:rPr lang="zh-CN" altLang="en-US" sz="2000" dirty="0">
                <a:solidFill>
                  <a:schemeClr val="bg1"/>
                </a:solidFill>
                <a:latin typeface="Arial" charset="0"/>
                <a:ea typeface="宋体" charset="-122"/>
              </a:rPr>
              <a:t>：</a:t>
            </a:r>
            <a:endParaRPr lang="zh-CN" altLang="en-US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67" name="标题 1"/>
          <p:cNvSpPr>
            <a:spLocks noGrp="1"/>
          </p:cNvSpPr>
          <p:nvPr>
            <p:ph type="title"/>
          </p:nvPr>
        </p:nvSpPr>
        <p:spPr>
          <a:xfrm>
            <a:off x="714316" y="2348881"/>
            <a:ext cx="7929622" cy="1728191"/>
          </a:xfrm>
        </p:spPr>
        <p:txBody>
          <a:bodyPr/>
          <a:lstStyle/>
          <a:p>
            <a:pPr marL="0" indent="0" algn="l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8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与东莞理工学院和香港城市大学合作建设“多物理谱仪”</a:t>
            </a: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  2</a:t>
            </a: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zh-CN" altLang="en-US" sz="2200" b="1" dirty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与工信部五所合作建设“大气中子辐照谱仪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  3</a:t>
            </a: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zh-CN" altLang="en-US" sz="2200" b="1" dirty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东莞材料基因高等理工研究院拟建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“工程材料谱仪”</a:t>
            </a: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zh-CN" altLang="en-US" sz="2200" b="1" dirty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与南方科技大学合作建设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“高压谱仪”</a:t>
            </a: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  5.  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与</a:t>
            </a:r>
            <a:r>
              <a:rPr lang="zh-CN" altLang="en-US" sz="2200" b="1" dirty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北京大学深圳研究院合作建设“</a:t>
            </a:r>
            <a:r>
              <a:rPr lang="zh-CN" altLang="zh-CN" sz="2200" b="1" dirty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高分辨中子衍射仪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8" name="左大括号 17"/>
          <p:cNvSpPr/>
          <p:nvPr/>
        </p:nvSpPr>
        <p:spPr>
          <a:xfrm>
            <a:off x="1500166" y="5000636"/>
            <a:ext cx="2286016" cy="428628"/>
          </a:xfrm>
          <a:prstGeom prst="lef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0" y="142875"/>
            <a:ext cx="600076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经费来源明确的谱仪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1268760"/>
            <a:ext cx="7682434" cy="7977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计划与珠三角地区用户共建以下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条谱仪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联合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设计，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CSNS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负责建造</a:t>
            </a:r>
          </a:p>
        </p:txBody>
      </p:sp>
      <p:sp>
        <p:nvSpPr>
          <p:cNvPr id="16" name="标题 1"/>
          <p:cNvSpPr txBox="1">
            <a:spLocks/>
          </p:cNvSpPr>
          <p:nvPr/>
        </p:nvSpPr>
        <p:spPr bwMode="auto">
          <a:xfrm>
            <a:off x="785782" y="5154343"/>
            <a:ext cx="7929622" cy="137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3F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3F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 </a:t>
            </a:r>
            <a:r>
              <a:rPr lang="zh-CN" altLang="en-US" sz="2200" b="1" dirty="0" smtClean="0">
                <a:solidFill>
                  <a:srgbClr val="2433F8"/>
                </a:solidFill>
                <a:ea typeface="+mj-ea"/>
                <a:cs typeface="Arial" pitchFamily="34" charset="0"/>
              </a:rPr>
              <a:t>微小角中子散射谱仪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3F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3F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3F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2.  </a:t>
            </a:r>
            <a:r>
              <a:rPr lang="zh-CN" altLang="en-US" sz="2200" b="1" dirty="0" smtClean="0">
                <a:solidFill>
                  <a:srgbClr val="2433F8"/>
                </a:solidFill>
                <a:ea typeface="+mj-ea"/>
                <a:cs typeface="Arial" pitchFamily="34" charset="0"/>
              </a:rPr>
              <a:t>能量分辨中子成像谱仪</a:t>
            </a:r>
            <a:endParaRPr kumimoji="0" lang="zh-CN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2433F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74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692275" y="260350"/>
            <a:ext cx="0" cy="36718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23850" y="1557338"/>
            <a:ext cx="42497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39"/>
          <p:cNvSpPr txBox="1">
            <a:spLocks noChangeArrowheads="1"/>
          </p:cNvSpPr>
          <p:nvPr/>
        </p:nvSpPr>
        <p:spPr bwMode="auto">
          <a:xfrm>
            <a:off x="395288" y="762000"/>
            <a:ext cx="1152525" cy="6461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目录</a:t>
            </a:r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1979712" y="2769315"/>
            <a:ext cx="676771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514350" indent="-514350" defTabSz="912813" eaLnBrk="1" hangingPunct="1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rPr>
              <a:t>CSNS</a:t>
            </a:r>
            <a:r>
              <a:rPr lang="zh-CN" altLang="en-US" sz="3200" b="1" dirty="0" smtClean="0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rPr>
              <a:t>科学目标与中子谱仪总体规划</a:t>
            </a:r>
            <a:endParaRPr lang="en-US" altLang="zh-CN" sz="3200" b="1" dirty="0" smtClean="0">
              <a:solidFill>
                <a:srgbClr val="007DDA"/>
              </a:solidFill>
              <a:latin typeface="Impact" pitchFamily="34" charset="0"/>
              <a:ea typeface="微软雅黑" pitchFamily="34" charset="-122"/>
            </a:endParaRPr>
          </a:p>
          <a:p>
            <a:pPr marL="514350" indent="-514350" defTabSz="912813" eaLnBrk="1" hangingPunct="1">
              <a:buFont typeface="+mj-lt"/>
              <a:buAutoNum type="arabicPeriod"/>
            </a:pPr>
            <a:r>
              <a:rPr lang="zh-CN" altLang="en-US" sz="3200" b="1" dirty="0" smtClean="0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rPr>
              <a:t>谱仪建设实施计划</a:t>
            </a:r>
            <a:endParaRPr lang="en-US" altLang="zh-CN" sz="3200" b="1" dirty="0" smtClean="0">
              <a:solidFill>
                <a:srgbClr val="007DDA"/>
              </a:solidFill>
              <a:latin typeface="Impact" pitchFamily="34" charset="0"/>
              <a:ea typeface="微软雅黑" pitchFamily="34" charset="-122"/>
            </a:endParaRPr>
          </a:p>
          <a:p>
            <a:pPr marL="514350" indent="-514350" defTabSz="912813" eaLnBrk="1" hangingPunct="1">
              <a:buFont typeface="+mj-lt"/>
              <a:buAutoNum type="arabicPeriod"/>
            </a:pPr>
            <a:r>
              <a:rPr lang="zh-CN" altLang="en-US" sz="3200" b="1" dirty="0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rPr>
              <a:t>装置</a:t>
            </a:r>
            <a:r>
              <a:rPr lang="zh-CN" altLang="en-US" sz="3200" b="1" dirty="0" smtClean="0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rPr>
              <a:t>发展路线图</a:t>
            </a:r>
            <a:endParaRPr lang="en-US" altLang="zh-CN" sz="3200" b="1" dirty="0" smtClean="0">
              <a:solidFill>
                <a:srgbClr val="007DDA"/>
              </a:solidFill>
              <a:latin typeface="Impact" pitchFamily="34" charset="0"/>
              <a:ea typeface="微软雅黑" pitchFamily="34" charset="-122"/>
            </a:endParaRPr>
          </a:p>
          <a:p>
            <a:pPr marL="514350" indent="-514350" defTabSz="912813" eaLnBrk="1" hangingPunct="1">
              <a:buFont typeface="+mj-lt"/>
              <a:buAutoNum type="arabicPeriod"/>
            </a:pPr>
            <a:r>
              <a:rPr lang="zh-CN" altLang="en-US" sz="3200" b="1" dirty="0" smtClean="0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rPr>
              <a:t>结束语</a:t>
            </a:r>
            <a:endParaRPr lang="en-US" altLang="zh-CN" sz="3200" b="1" dirty="0" smtClean="0">
              <a:solidFill>
                <a:srgbClr val="007DDA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3371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5761038" cy="338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1" name="矩形 100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04" name="Rectangle 8"/>
          <p:cNvSpPr txBox="1">
            <a:spLocks noChangeArrowheads="1"/>
          </p:cNvSpPr>
          <p:nvPr/>
        </p:nvSpPr>
        <p:spPr bwMode="auto">
          <a:xfrm>
            <a:off x="-32" y="142875"/>
            <a:ext cx="44291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用户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谱仪布局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6" y="735087"/>
            <a:ext cx="8832984" cy="6150297"/>
            <a:chOff x="311016" y="735087"/>
            <a:chExt cx="8832984" cy="6150297"/>
          </a:xfrm>
        </p:grpSpPr>
        <p:grpSp>
          <p:nvGrpSpPr>
            <p:cNvPr id="5" name="组合 97"/>
            <p:cNvGrpSpPr>
              <a:grpSpLocks/>
            </p:cNvGrpSpPr>
            <p:nvPr/>
          </p:nvGrpSpPr>
          <p:grpSpPr bwMode="auto">
            <a:xfrm>
              <a:off x="311016" y="1023119"/>
              <a:ext cx="8729921" cy="5862265"/>
              <a:chOff x="173553" y="1428750"/>
              <a:chExt cx="8442157" cy="4853828"/>
            </a:xfrm>
          </p:grpSpPr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1190566" y="5038114"/>
                <a:ext cx="2743200" cy="254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3333CC"/>
                    </a:solidFill>
                    <a:latin typeface="Calibri" pitchFamily="34" charset="0"/>
                  </a:rPr>
                  <a:t>高压粉末衍射仪</a:t>
                </a:r>
                <a:endParaRPr lang="zh-CN" altLang="en-US" b="1" dirty="0">
                  <a:solidFill>
                    <a:srgbClr val="3333CC"/>
                  </a:solidFill>
                  <a:latin typeface="Calibri" pitchFamily="34" charset="0"/>
                </a:endParaRPr>
              </a:p>
            </p:txBody>
          </p:sp>
          <p:sp>
            <p:nvSpPr>
              <p:cNvPr id="7" name="Oval 5"/>
              <p:cNvSpPr>
                <a:spLocks noChangeArrowheads="1"/>
              </p:cNvSpPr>
              <p:nvPr/>
            </p:nvSpPr>
            <p:spPr bwMode="auto">
              <a:xfrm>
                <a:off x="3795713" y="2762250"/>
                <a:ext cx="1423987" cy="152558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zh-CN" sz="1800">
                  <a:latin typeface="Calibri" pitchFamily="34" charset="0"/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flipV="1">
                <a:off x="2428874" y="3455888"/>
                <a:ext cx="3511278" cy="401735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V="1">
                <a:off x="3357563" y="3071813"/>
                <a:ext cx="2643187" cy="928687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3071813" y="3500438"/>
                <a:ext cx="2928937" cy="214312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2928938" y="2214563"/>
                <a:ext cx="3857625" cy="2357437"/>
              </a:xfrm>
              <a:prstGeom prst="line">
                <a:avLst/>
              </a:prstGeom>
              <a:noFill/>
              <a:ln w="31750">
                <a:solidFill>
                  <a:srgbClr val="3333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3500438" y="1428750"/>
                <a:ext cx="3571875" cy="3071813"/>
              </a:xfrm>
              <a:prstGeom prst="line">
                <a:avLst/>
              </a:prstGeom>
              <a:noFill/>
              <a:ln w="31750">
                <a:solidFill>
                  <a:srgbClr val="3333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V="1">
                <a:off x="3429000" y="1714500"/>
                <a:ext cx="2714625" cy="3214688"/>
              </a:xfrm>
              <a:prstGeom prst="line">
                <a:avLst/>
              </a:prstGeom>
              <a:noFill/>
              <a:ln w="31750">
                <a:solidFill>
                  <a:srgbClr val="3333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3082925" y="2846388"/>
                <a:ext cx="2927350" cy="1524000"/>
              </a:xfrm>
              <a:prstGeom prst="line">
                <a:avLst/>
              </a:prstGeom>
              <a:noFill/>
              <a:ln w="317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429000" y="2643188"/>
                <a:ext cx="2581275" cy="2239962"/>
              </a:xfrm>
              <a:prstGeom prst="line">
                <a:avLst/>
              </a:prstGeom>
              <a:noFill/>
              <a:ln w="317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4500563" y="3573463"/>
                <a:ext cx="1000125" cy="1212850"/>
              </a:xfrm>
              <a:prstGeom prst="line">
                <a:avLst/>
              </a:prstGeom>
              <a:noFill/>
              <a:ln w="317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1090900" y="4350182"/>
                <a:ext cx="1861419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3333CC"/>
                    </a:solidFill>
                    <a:latin typeface="Calibri" pitchFamily="34" charset="0"/>
                  </a:rPr>
                  <a:t>通用粉末衍射仪</a:t>
                </a: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742728" y="4767529"/>
                <a:ext cx="2511425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zh-CN" b="1" dirty="0" smtClean="0">
                    <a:solidFill>
                      <a:srgbClr val="3333CC"/>
                    </a:solidFill>
                    <a:latin typeface="Calibri" pitchFamily="34" charset="0"/>
                  </a:rPr>
                  <a:t>弹性</a:t>
                </a:r>
                <a:r>
                  <a:rPr lang="zh-CN" altLang="en-US" b="1" dirty="0" smtClean="0">
                    <a:solidFill>
                      <a:srgbClr val="3333CC"/>
                    </a:solidFill>
                    <a:latin typeface="Calibri" pitchFamily="34" charset="0"/>
                  </a:rPr>
                  <a:t>漫散射</a:t>
                </a:r>
                <a:r>
                  <a:rPr lang="zh-CN" altLang="zh-CN" b="1" dirty="0" smtClean="0">
                    <a:solidFill>
                      <a:srgbClr val="3333CC"/>
                    </a:solidFill>
                    <a:latin typeface="Calibri" pitchFamily="34" charset="0"/>
                  </a:rPr>
                  <a:t>谱仪</a:t>
                </a:r>
                <a:endParaRPr lang="zh-CN" altLang="en-US" b="1" dirty="0">
                  <a:solidFill>
                    <a:srgbClr val="3333CC"/>
                  </a:solidFill>
                  <a:latin typeface="Calibri" pitchFamily="34" charset="0"/>
                </a:endParaRP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5931197" y="2977353"/>
                <a:ext cx="2640002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FF6600"/>
                    </a:solidFill>
                    <a:latin typeface="Calibri" pitchFamily="34" charset="0"/>
                  </a:rPr>
                  <a:t>直接几何极化非弹性谱仪</a:t>
                </a:r>
                <a:endParaRPr lang="zh-CN" altLang="en-US" b="1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5477867" y="4290561"/>
                <a:ext cx="191928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液体反射仪</a:t>
                </a: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5617136" y="4707908"/>
                <a:ext cx="2042179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多功能反射仪</a:t>
                </a: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4851158" y="4851673"/>
                <a:ext cx="1392688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小角散射仪</a:t>
                </a:r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585525" y="3098140"/>
                <a:ext cx="2733676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00B050"/>
                    </a:solidFill>
                    <a:latin typeface="Calibri" pitchFamily="34" charset="0"/>
                  </a:rPr>
                  <a:t>低能直接几何非弹性谱仪</a:t>
                </a:r>
                <a:endParaRPr lang="zh-CN" altLang="en-US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5965529" y="3311365"/>
                <a:ext cx="2471737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 dirty="0">
                    <a:solidFill>
                      <a:srgbClr val="FF6600"/>
                    </a:solidFill>
                    <a:latin typeface="Calibri" pitchFamily="34" charset="0"/>
                  </a:rPr>
                  <a:t>逆几何化学谱仪</a:t>
                </a:r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566738" y="3700463"/>
                <a:ext cx="1917700" cy="254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FF6600"/>
                    </a:solidFill>
                    <a:latin typeface="Calibri" pitchFamily="34" charset="0"/>
                  </a:rPr>
                  <a:t>多物理谱仪</a:t>
                </a:r>
                <a:endParaRPr lang="zh-CN" altLang="en-US" b="1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5617136" y="3575108"/>
                <a:ext cx="2998574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FF6600"/>
                    </a:solidFill>
                    <a:latin typeface="Calibri" pitchFamily="34" charset="0"/>
                  </a:rPr>
                  <a:t>高能直接几何</a:t>
                </a:r>
                <a:r>
                  <a:rPr lang="zh-CN" altLang="en-US" b="1" dirty="0" smtClean="0">
                    <a:solidFill>
                      <a:srgbClr val="FF6600"/>
                    </a:solidFill>
                    <a:latin typeface="Calibri" pitchFamily="34" charset="0"/>
                  </a:rPr>
                  <a:t>非弹性谱仪</a:t>
                </a:r>
                <a:endParaRPr lang="zh-CN" altLang="en-US" b="1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2038095" y="3913643"/>
                <a:ext cx="1355443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FF6600"/>
                    </a:solidFill>
                    <a:latin typeface="Calibri" pitchFamily="34" charset="0"/>
                  </a:rPr>
                  <a:t>单晶衍射仪</a:t>
                </a:r>
              </a:p>
            </p:txBody>
          </p:sp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1571625" y="2041525"/>
                <a:ext cx="2452688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FF0066"/>
                    </a:solidFill>
                    <a:latin typeface="Calibri" pitchFamily="34" charset="0"/>
                  </a:rPr>
                  <a:t>大气</a:t>
                </a:r>
                <a:r>
                  <a:rPr lang="zh-CN" altLang="en-US" b="1" dirty="0" smtClean="0">
                    <a:solidFill>
                      <a:srgbClr val="FF0066"/>
                    </a:solidFill>
                    <a:latin typeface="Calibri" pitchFamily="34" charset="0"/>
                  </a:rPr>
                  <a:t>中子</a:t>
                </a:r>
                <a:r>
                  <a:rPr lang="zh-CN" altLang="zh-CN" b="1" dirty="0" smtClean="0">
                    <a:solidFill>
                      <a:srgbClr val="FF0066"/>
                    </a:solidFill>
                    <a:latin typeface="Calibri" pitchFamily="34" charset="0"/>
                  </a:rPr>
                  <a:t>辐照</a:t>
                </a:r>
                <a:r>
                  <a:rPr lang="zh-CN" altLang="en-US" b="1" dirty="0" smtClean="0">
                    <a:solidFill>
                      <a:srgbClr val="FF0066"/>
                    </a:solidFill>
                    <a:latin typeface="Calibri" pitchFamily="34" charset="0"/>
                  </a:rPr>
                  <a:t>测试</a:t>
                </a:r>
                <a:r>
                  <a:rPr lang="zh-CN" altLang="en-US" b="1" dirty="0">
                    <a:solidFill>
                      <a:srgbClr val="FF0066"/>
                    </a:solidFill>
                    <a:latin typeface="Calibri" pitchFamily="34" charset="0"/>
                  </a:rPr>
                  <a:t>谱仪</a:t>
                </a:r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1502570" y="2433734"/>
                <a:ext cx="1938337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00B050"/>
                    </a:solidFill>
                    <a:latin typeface="Calibri" pitchFamily="34" charset="0"/>
                  </a:rPr>
                  <a:t>微</a:t>
                </a:r>
                <a:r>
                  <a:rPr lang="zh-CN" alt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小角散射</a:t>
                </a:r>
                <a:r>
                  <a:rPr lang="zh-CN" altLang="en-US" b="1" dirty="0">
                    <a:solidFill>
                      <a:srgbClr val="00B050"/>
                    </a:solidFill>
                    <a:latin typeface="Calibri" pitchFamily="34" charset="0"/>
                  </a:rPr>
                  <a:t>仪</a:t>
                </a:r>
              </a:p>
            </p:txBody>
          </p:sp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627640" y="2716968"/>
                <a:ext cx="2552923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00B050"/>
                    </a:solidFill>
                    <a:latin typeface="Calibri" pitchFamily="34" charset="0"/>
                  </a:rPr>
                  <a:t>能量分辨中子成像谱仪</a:t>
                </a:r>
                <a:endParaRPr lang="zh-CN" altLang="en-US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6731287" y="2084582"/>
                <a:ext cx="1839912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 dirty="0">
                    <a:solidFill>
                      <a:srgbClr val="3333CC"/>
                    </a:solidFill>
                    <a:latin typeface="Calibri" pitchFamily="34" charset="0"/>
                  </a:rPr>
                  <a:t>工程材料衍射仪</a:t>
                </a:r>
                <a:endParaRPr lang="zh-CN" altLang="en-US" b="1" dirty="0">
                  <a:latin typeface="Calibri" pitchFamily="34" charset="0"/>
                </a:endParaRPr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>
                <a:off x="1184346" y="6116230"/>
                <a:ext cx="474663" cy="0"/>
              </a:xfrm>
              <a:prstGeom prst="line">
                <a:avLst/>
              </a:prstGeom>
              <a:noFill/>
              <a:ln w="31750">
                <a:solidFill>
                  <a:srgbClr val="3333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3632270" y="6116230"/>
                <a:ext cx="633413" cy="0"/>
              </a:xfrm>
              <a:prstGeom prst="line">
                <a:avLst/>
              </a:prstGeom>
              <a:noFill/>
              <a:ln w="317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6081784" y="6116230"/>
                <a:ext cx="554037" cy="0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Text Box 34"/>
              <p:cNvSpPr txBox="1">
                <a:spLocks noChangeArrowheads="1"/>
              </p:cNvSpPr>
              <p:nvPr/>
            </p:nvSpPr>
            <p:spPr bwMode="auto">
              <a:xfrm>
                <a:off x="4352995" y="5900329"/>
                <a:ext cx="1295400" cy="382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200" b="1" dirty="0">
                    <a:solidFill>
                      <a:srgbClr val="00B050"/>
                    </a:solidFill>
                    <a:latin typeface="+mn-ea"/>
                    <a:cs typeface="Times New Roman" pitchFamily="18" charset="0"/>
                  </a:rPr>
                  <a:t>耦合液氢慢化器 </a:t>
                </a:r>
                <a:r>
                  <a:rPr lang="en-US" altLang="zh-CN" sz="1200" b="1" dirty="0">
                    <a:solidFill>
                      <a:srgbClr val="00B050"/>
                    </a:solidFill>
                    <a:latin typeface="+mn-ea"/>
                    <a:cs typeface="Times New Roman" pitchFamily="18" charset="0"/>
                  </a:rPr>
                  <a:t>(20K)</a:t>
                </a:r>
              </a:p>
            </p:txBody>
          </p:sp>
          <p:sp>
            <p:nvSpPr>
              <p:cNvPr id="37" name="Text Box 35"/>
              <p:cNvSpPr txBox="1">
                <a:spLocks noChangeArrowheads="1"/>
              </p:cNvSpPr>
              <p:nvPr/>
            </p:nvSpPr>
            <p:spPr bwMode="auto">
              <a:xfrm>
                <a:off x="6800921" y="5900329"/>
                <a:ext cx="1439863" cy="382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200" b="1" dirty="0">
                    <a:solidFill>
                      <a:srgbClr val="FF6600"/>
                    </a:solidFill>
                    <a:latin typeface="+mj-ea"/>
                    <a:ea typeface="+mj-ea"/>
                    <a:cs typeface="Times New Roman" pitchFamily="18" charset="0"/>
                  </a:rPr>
                  <a:t>退耦合水慢化器</a:t>
                </a:r>
              </a:p>
              <a:p>
                <a:pPr algn="ctr"/>
                <a:r>
                  <a:rPr lang="en-US" altLang="zh-CN" sz="1200" b="1" dirty="0">
                    <a:solidFill>
                      <a:srgbClr val="FF6600"/>
                    </a:solidFill>
                    <a:latin typeface="+mj-ea"/>
                    <a:ea typeface="+mj-ea"/>
                    <a:cs typeface="Times New Roman" pitchFamily="18" charset="0"/>
                  </a:rPr>
                  <a:t>(300K)</a:t>
                </a:r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 flipH="1">
                <a:off x="4032250" y="3779838"/>
                <a:ext cx="395288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>
                <a:off x="4586288" y="3779838"/>
                <a:ext cx="395287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>
                <a:off x="4032250" y="4287838"/>
                <a:ext cx="0" cy="593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Line 40"/>
              <p:cNvSpPr>
                <a:spLocks noChangeShapeType="1"/>
              </p:cNvSpPr>
              <p:nvPr/>
            </p:nvSpPr>
            <p:spPr bwMode="auto">
              <a:xfrm>
                <a:off x="4981575" y="4287838"/>
                <a:ext cx="0" cy="677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Line 41"/>
              <p:cNvSpPr>
                <a:spLocks noChangeShapeType="1"/>
              </p:cNvSpPr>
              <p:nvPr/>
            </p:nvSpPr>
            <p:spPr bwMode="auto">
              <a:xfrm>
                <a:off x="4427538" y="3779838"/>
                <a:ext cx="0" cy="1101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Line 42"/>
              <p:cNvSpPr>
                <a:spLocks noChangeShapeType="1"/>
              </p:cNvSpPr>
              <p:nvPr/>
            </p:nvSpPr>
            <p:spPr bwMode="auto">
              <a:xfrm>
                <a:off x="4586288" y="3779838"/>
                <a:ext cx="0" cy="1101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 flipH="1">
                <a:off x="4032250" y="3863975"/>
                <a:ext cx="395288" cy="509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 flipH="1">
                <a:off x="4032250" y="4033838"/>
                <a:ext cx="395288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 flipH="1">
                <a:off x="4032250" y="4203700"/>
                <a:ext cx="395288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 flipH="1">
                <a:off x="4032250" y="4373563"/>
                <a:ext cx="395288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 flipH="1">
                <a:off x="4191000" y="4541838"/>
                <a:ext cx="236538" cy="339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 flipH="1">
                <a:off x="4349750" y="4795838"/>
                <a:ext cx="77788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4586288" y="3949700"/>
                <a:ext cx="395287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4586288" y="4117975"/>
                <a:ext cx="395287" cy="509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51"/>
              <p:cNvSpPr>
                <a:spLocks noChangeShapeType="1"/>
              </p:cNvSpPr>
              <p:nvPr/>
            </p:nvSpPr>
            <p:spPr bwMode="auto">
              <a:xfrm>
                <a:off x="4586288" y="4287838"/>
                <a:ext cx="395287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Line 52"/>
              <p:cNvSpPr>
                <a:spLocks noChangeShapeType="1"/>
              </p:cNvSpPr>
              <p:nvPr/>
            </p:nvSpPr>
            <p:spPr bwMode="auto">
              <a:xfrm>
                <a:off x="4586288" y="4457700"/>
                <a:ext cx="395287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Line 53"/>
              <p:cNvSpPr>
                <a:spLocks noChangeShapeType="1"/>
              </p:cNvSpPr>
              <p:nvPr/>
            </p:nvSpPr>
            <p:spPr bwMode="auto">
              <a:xfrm>
                <a:off x="4586288" y="4627563"/>
                <a:ext cx="238125" cy="338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Text Box 54"/>
              <p:cNvSpPr txBox="1">
                <a:spLocks noChangeArrowheads="1"/>
              </p:cNvSpPr>
              <p:nvPr/>
            </p:nvSpPr>
            <p:spPr bwMode="auto">
              <a:xfrm>
                <a:off x="3876276" y="5423361"/>
                <a:ext cx="134461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000000"/>
                    </a:solidFill>
                    <a:latin typeface="Calibri" pitchFamily="34" charset="0"/>
                  </a:rPr>
                  <a:t>质子束</a:t>
                </a:r>
              </a:p>
            </p:txBody>
          </p:sp>
          <p:sp>
            <p:nvSpPr>
              <p:cNvPr id="56" name="Line 55"/>
              <p:cNvSpPr>
                <a:spLocks noChangeShapeType="1"/>
              </p:cNvSpPr>
              <p:nvPr/>
            </p:nvSpPr>
            <p:spPr bwMode="auto">
              <a:xfrm flipV="1">
                <a:off x="4586288" y="2933700"/>
                <a:ext cx="395287" cy="508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Line 56"/>
              <p:cNvSpPr>
                <a:spLocks noChangeShapeType="1"/>
              </p:cNvSpPr>
              <p:nvPr/>
            </p:nvSpPr>
            <p:spPr bwMode="auto">
              <a:xfrm>
                <a:off x="4032250" y="2847975"/>
                <a:ext cx="395288" cy="592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Line 57"/>
              <p:cNvSpPr>
                <a:spLocks noChangeShapeType="1"/>
              </p:cNvSpPr>
              <p:nvPr/>
            </p:nvSpPr>
            <p:spPr bwMode="auto">
              <a:xfrm flipV="1">
                <a:off x="4032250" y="2084388"/>
                <a:ext cx="0" cy="763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Line 58"/>
              <p:cNvSpPr>
                <a:spLocks noChangeShapeType="1"/>
              </p:cNvSpPr>
              <p:nvPr/>
            </p:nvSpPr>
            <p:spPr bwMode="auto">
              <a:xfrm flipV="1">
                <a:off x="4981575" y="2084388"/>
                <a:ext cx="0" cy="847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Line 59"/>
              <p:cNvSpPr>
                <a:spLocks noChangeShapeType="1"/>
              </p:cNvSpPr>
              <p:nvPr/>
            </p:nvSpPr>
            <p:spPr bwMode="auto">
              <a:xfrm>
                <a:off x="4032250" y="2084388"/>
                <a:ext cx="9493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60"/>
              <p:cNvSpPr>
                <a:spLocks noChangeShapeType="1"/>
              </p:cNvSpPr>
              <p:nvPr/>
            </p:nvSpPr>
            <p:spPr bwMode="auto">
              <a:xfrm>
                <a:off x="4427538" y="2762250"/>
                <a:ext cx="0" cy="677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61"/>
              <p:cNvSpPr>
                <a:spLocks noChangeShapeType="1"/>
              </p:cNvSpPr>
              <p:nvPr/>
            </p:nvSpPr>
            <p:spPr bwMode="auto">
              <a:xfrm flipV="1">
                <a:off x="4586288" y="2762250"/>
                <a:ext cx="395287" cy="509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Line 62"/>
              <p:cNvSpPr>
                <a:spLocks noChangeShapeType="1"/>
              </p:cNvSpPr>
              <p:nvPr/>
            </p:nvSpPr>
            <p:spPr bwMode="auto">
              <a:xfrm flipV="1">
                <a:off x="4586288" y="2592388"/>
                <a:ext cx="395287" cy="509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Line 63"/>
              <p:cNvSpPr>
                <a:spLocks noChangeShapeType="1"/>
              </p:cNvSpPr>
              <p:nvPr/>
            </p:nvSpPr>
            <p:spPr bwMode="auto">
              <a:xfrm flipV="1">
                <a:off x="4824413" y="2425700"/>
                <a:ext cx="157162" cy="169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64"/>
              <p:cNvSpPr>
                <a:spLocks noChangeShapeType="1"/>
              </p:cNvSpPr>
              <p:nvPr/>
            </p:nvSpPr>
            <p:spPr bwMode="auto">
              <a:xfrm flipV="1">
                <a:off x="4824413" y="2254250"/>
                <a:ext cx="157162" cy="171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65"/>
              <p:cNvSpPr>
                <a:spLocks noChangeShapeType="1"/>
              </p:cNvSpPr>
              <p:nvPr/>
            </p:nvSpPr>
            <p:spPr bwMode="auto">
              <a:xfrm flipV="1">
                <a:off x="4745038" y="2084388"/>
                <a:ext cx="236537" cy="255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66"/>
              <p:cNvSpPr>
                <a:spLocks noChangeShapeType="1"/>
              </p:cNvSpPr>
              <p:nvPr/>
            </p:nvSpPr>
            <p:spPr bwMode="auto">
              <a:xfrm flipV="1">
                <a:off x="4349750" y="3186113"/>
                <a:ext cx="77788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67"/>
              <p:cNvSpPr>
                <a:spLocks noChangeShapeType="1"/>
              </p:cNvSpPr>
              <p:nvPr/>
            </p:nvSpPr>
            <p:spPr bwMode="auto">
              <a:xfrm flipV="1">
                <a:off x="4270375" y="3016250"/>
                <a:ext cx="157163" cy="169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Line 68"/>
              <p:cNvSpPr>
                <a:spLocks noChangeShapeType="1"/>
              </p:cNvSpPr>
              <p:nvPr/>
            </p:nvSpPr>
            <p:spPr bwMode="auto">
              <a:xfrm flipV="1">
                <a:off x="4191000" y="2847975"/>
                <a:ext cx="236538" cy="254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69"/>
              <p:cNvSpPr>
                <a:spLocks noChangeShapeType="1"/>
              </p:cNvSpPr>
              <p:nvPr/>
            </p:nvSpPr>
            <p:spPr bwMode="auto">
              <a:xfrm flipV="1">
                <a:off x="4111625" y="2762250"/>
                <a:ext cx="238125" cy="254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Line 70"/>
              <p:cNvSpPr>
                <a:spLocks noChangeShapeType="1"/>
              </p:cNvSpPr>
              <p:nvPr/>
            </p:nvSpPr>
            <p:spPr bwMode="auto">
              <a:xfrm flipV="1">
                <a:off x="4032250" y="2763838"/>
                <a:ext cx="158750" cy="169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71"/>
              <p:cNvSpPr>
                <a:spLocks noChangeShapeType="1"/>
              </p:cNvSpPr>
              <p:nvPr/>
            </p:nvSpPr>
            <p:spPr bwMode="auto">
              <a:xfrm flipV="1">
                <a:off x="4032250" y="2595563"/>
                <a:ext cx="158750" cy="169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Line 72"/>
              <p:cNvSpPr>
                <a:spLocks noChangeShapeType="1"/>
              </p:cNvSpPr>
              <p:nvPr/>
            </p:nvSpPr>
            <p:spPr bwMode="auto">
              <a:xfrm flipV="1">
                <a:off x="4032250" y="2424113"/>
                <a:ext cx="158750" cy="168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73"/>
              <p:cNvSpPr>
                <a:spLocks noChangeShapeType="1"/>
              </p:cNvSpPr>
              <p:nvPr/>
            </p:nvSpPr>
            <p:spPr bwMode="auto">
              <a:xfrm flipV="1">
                <a:off x="4032250" y="2084388"/>
                <a:ext cx="317500" cy="339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74"/>
              <p:cNvSpPr>
                <a:spLocks noChangeShapeType="1"/>
              </p:cNvSpPr>
              <p:nvPr/>
            </p:nvSpPr>
            <p:spPr bwMode="auto">
              <a:xfrm flipV="1">
                <a:off x="4032250" y="2084388"/>
                <a:ext cx="158750" cy="169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Line 75"/>
              <p:cNvSpPr>
                <a:spLocks noChangeShapeType="1"/>
              </p:cNvSpPr>
              <p:nvPr/>
            </p:nvSpPr>
            <p:spPr bwMode="auto">
              <a:xfrm flipV="1">
                <a:off x="4270375" y="2084388"/>
                <a:ext cx="236538" cy="254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Line 76"/>
              <p:cNvSpPr>
                <a:spLocks noChangeShapeType="1"/>
              </p:cNvSpPr>
              <p:nvPr/>
            </p:nvSpPr>
            <p:spPr bwMode="auto">
              <a:xfrm flipV="1">
                <a:off x="4427538" y="2084388"/>
                <a:ext cx="238125" cy="254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Line 77"/>
              <p:cNvSpPr>
                <a:spLocks noChangeShapeType="1"/>
              </p:cNvSpPr>
              <p:nvPr/>
            </p:nvSpPr>
            <p:spPr bwMode="auto">
              <a:xfrm flipH="1">
                <a:off x="4586288" y="2084388"/>
                <a:ext cx="238125" cy="255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Text Box 78"/>
              <p:cNvSpPr txBox="1">
                <a:spLocks noChangeArrowheads="1"/>
              </p:cNvSpPr>
              <p:nvPr/>
            </p:nvSpPr>
            <p:spPr bwMode="auto">
              <a:xfrm>
                <a:off x="3458470" y="1607613"/>
                <a:ext cx="20161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000000"/>
                    </a:solidFill>
                    <a:latin typeface="Calibri" pitchFamily="34" charset="0"/>
                  </a:rPr>
                  <a:t>靶冷却系统</a:t>
                </a:r>
              </a:p>
            </p:txBody>
          </p:sp>
          <p:sp>
            <p:nvSpPr>
              <p:cNvPr id="80" name="Line 79"/>
              <p:cNvSpPr>
                <a:spLocks noChangeShapeType="1"/>
              </p:cNvSpPr>
              <p:nvPr/>
            </p:nvSpPr>
            <p:spPr bwMode="auto">
              <a:xfrm flipV="1">
                <a:off x="4502986" y="4203699"/>
                <a:ext cx="3927" cy="12196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4270375" y="2424113"/>
                <a:ext cx="474663" cy="254000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zh-CN" sz="1800">
                  <a:latin typeface="Calibri" pitchFamily="34" charset="0"/>
                </a:endParaRPr>
              </a:p>
            </p:txBody>
          </p:sp>
          <p:sp>
            <p:nvSpPr>
              <p:cNvPr id="82" name="Line 81"/>
              <p:cNvSpPr>
                <a:spLocks noChangeShapeType="1"/>
              </p:cNvSpPr>
              <p:nvPr/>
            </p:nvSpPr>
            <p:spPr bwMode="auto">
              <a:xfrm>
                <a:off x="4506913" y="2592388"/>
                <a:ext cx="0" cy="847725"/>
              </a:xfrm>
              <a:prstGeom prst="line">
                <a:avLst/>
              </a:prstGeom>
              <a:noFill/>
              <a:ln w="381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83"/>
              <p:cNvSpPr>
                <a:spLocks noChangeShapeType="1"/>
              </p:cNvSpPr>
              <p:nvPr/>
            </p:nvSpPr>
            <p:spPr bwMode="auto">
              <a:xfrm flipH="1">
                <a:off x="4191000" y="2763838"/>
                <a:ext cx="2365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Line 84"/>
              <p:cNvSpPr>
                <a:spLocks noChangeShapeType="1"/>
              </p:cNvSpPr>
              <p:nvPr/>
            </p:nvSpPr>
            <p:spPr bwMode="auto">
              <a:xfrm flipV="1">
                <a:off x="4191000" y="2339975"/>
                <a:ext cx="0" cy="423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Line 85"/>
              <p:cNvSpPr>
                <a:spLocks noChangeShapeType="1"/>
              </p:cNvSpPr>
              <p:nvPr/>
            </p:nvSpPr>
            <p:spPr bwMode="auto">
              <a:xfrm>
                <a:off x="4191000" y="2339975"/>
                <a:ext cx="633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86"/>
              <p:cNvSpPr>
                <a:spLocks noChangeShapeType="1"/>
              </p:cNvSpPr>
              <p:nvPr/>
            </p:nvSpPr>
            <p:spPr bwMode="auto">
              <a:xfrm>
                <a:off x="4824413" y="2339975"/>
                <a:ext cx="0" cy="423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Line 87"/>
              <p:cNvSpPr>
                <a:spLocks noChangeShapeType="1"/>
              </p:cNvSpPr>
              <p:nvPr/>
            </p:nvSpPr>
            <p:spPr bwMode="auto">
              <a:xfrm flipV="1">
                <a:off x="4586288" y="2763838"/>
                <a:ext cx="0" cy="677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>
                <a:off x="4586288" y="2763838"/>
                <a:ext cx="2381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Text Box 89"/>
              <p:cNvSpPr txBox="1">
                <a:spLocks noChangeArrowheads="1"/>
              </p:cNvSpPr>
              <p:nvPr/>
            </p:nvSpPr>
            <p:spPr bwMode="auto">
              <a:xfrm>
                <a:off x="5024752" y="1428750"/>
                <a:ext cx="1980290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3333CC"/>
                    </a:solidFill>
                    <a:latin typeface="Calibri" pitchFamily="34" charset="0"/>
                  </a:rPr>
                  <a:t>背散射非弹性谱仪</a:t>
                </a:r>
                <a:endParaRPr lang="zh-CN" altLang="en-US" b="1" dirty="0">
                  <a:solidFill>
                    <a:srgbClr val="3333CC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Text Box 102"/>
              <p:cNvSpPr txBox="1">
                <a:spLocks noChangeArrowheads="1"/>
              </p:cNvSpPr>
              <p:nvPr/>
            </p:nvSpPr>
            <p:spPr bwMode="auto">
              <a:xfrm>
                <a:off x="1760609" y="5900329"/>
                <a:ext cx="2109787" cy="382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200" b="1" dirty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窄化退耦合液氢慢化器</a:t>
                </a:r>
              </a:p>
              <a:p>
                <a:pPr algn="just"/>
                <a:r>
                  <a:rPr lang="en-US" altLang="zh-CN" sz="1200" b="1" dirty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(20K</a:t>
                </a:r>
                <a:r>
                  <a:rPr lang="zh-CN" altLang="en-US" sz="1200" b="1" dirty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）</a:t>
                </a:r>
              </a:p>
            </p:txBody>
          </p:sp>
          <p:sp>
            <p:nvSpPr>
              <p:cNvPr id="91" name="Line 12"/>
              <p:cNvSpPr>
                <a:spLocks noChangeShapeType="1"/>
              </p:cNvSpPr>
              <p:nvPr/>
            </p:nvSpPr>
            <p:spPr bwMode="auto">
              <a:xfrm>
                <a:off x="3286125" y="3286125"/>
                <a:ext cx="2714625" cy="714375"/>
              </a:xfrm>
              <a:prstGeom prst="line">
                <a:avLst/>
              </a:prstGeom>
              <a:noFill/>
              <a:ln w="317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Text Box 20"/>
              <p:cNvSpPr txBox="1">
                <a:spLocks noChangeArrowheads="1"/>
              </p:cNvSpPr>
              <p:nvPr/>
            </p:nvSpPr>
            <p:spPr bwMode="auto">
              <a:xfrm>
                <a:off x="5826039" y="3873214"/>
                <a:ext cx="1668306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zh-CN" b="1" dirty="0" smtClean="0">
                    <a:solidFill>
                      <a:srgbClr val="00B050"/>
                    </a:solidFill>
                    <a:latin typeface="Calibri" pitchFamily="34" charset="0"/>
                  </a:rPr>
                  <a:t>中子</a:t>
                </a:r>
                <a:r>
                  <a:rPr lang="zh-CN" altLang="zh-CN" b="1" dirty="0">
                    <a:solidFill>
                      <a:srgbClr val="00B050"/>
                    </a:solidFill>
                    <a:latin typeface="Calibri" pitchFamily="34" charset="0"/>
                  </a:rPr>
                  <a:t>物理谱仪</a:t>
                </a:r>
                <a:endParaRPr lang="zh-CN" altLang="en-US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sp>
            <p:nvSpPr>
              <p:cNvPr id="93" name="Text Box 27"/>
              <p:cNvSpPr txBox="1">
                <a:spLocks noChangeArrowheads="1"/>
              </p:cNvSpPr>
              <p:nvPr/>
            </p:nvSpPr>
            <p:spPr bwMode="auto">
              <a:xfrm>
                <a:off x="173553" y="3363209"/>
                <a:ext cx="2970729" cy="30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zh-CN" b="1" dirty="0">
                    <a:solidFill>
                      <a:srgbClr val="FF6600"/>
                    </a:solidFill>
                    <a:latin typeface="Calibri" pitchFamily="34" charset="0"/>
                  </a:rPr>
                  <a:t>纵向中子共振自旋回波谱仪</a:t>
                </a:r>
                <a:endParaRPr lang="zh-CN" altLang="en-US" b="1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3708400" y="2565400"/>
                <a:ext cx="792163" cy="1006475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7078852" y="735087"/>
              <a:ext cx="20651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rgbClr val="3333CC"/>
                  </a:solidFill>
                  <a:latin typeface="Calibri" pitchFamily="34" charset="0"/>
                </a:rPr>
                <a:t>高分辨粉末衍射仪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5575" y="776960"/>
            <a:ext cx="7987813" cy="4956296"/>
            <a:chOff x="755575" y="776960"/>
            <a:chExt cx="7987813" cy="4956296"/>
          </a:xfrm>
        </p:grpSpPr>
        <p:sp>
          <p:nvSpPr>
            <p:cNvPr id="106" name="圆角矩形 105"/>
            <p:cNvSpPr/>
            <p:nvPr/>
          </p:nvSpPr>
          <p:spPr>
            <a:xfrm>
              <a:off x="6941320" y="1845040"/>
              <a:ext cx="1556816" cy="288032"/>
            </a:xfrm>
            <a:prstGeom prst="roundRect">
              <a:avLst/>
            </a:prstGeom>
            <a:noFill/>
            <a:ln>
              <a:solidFill>
                <a:srgbClr val="2433F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6862241" y="776960"/>
              <a:ext cx="1881147" cy="299978"/>
            </a:xfrm>
            <a:prstGeom prst="roundRect">
              <a:avLst/>
            </a:prstGeom>
            <a:noFill/>
            <a:ln>
              <a:solidFill>
                <a:srgbClr val="2433F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1907704" y="2287067"/>
              <a:ext cx="1440160" cy="277837"/>
            </a:xfrm>
            <a:prstGeom prst="roundRect">
              <a:avLst/>
            </a:prstGeom>
            <a:noFill/>
            <a:ln>
              <a:solidFill>
                <a:srgbClr val="2433F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907430" y="3755710"/>
              <a:ext cx="1504330" cy="373468"/>
            </a:xfrm>
            <a:prstGeom prst="roundRect">
              <a:avLst/>
            </a:prstGeom>
            <a:noFill/>
            <a:ln>
              <a:solidFill>
                <a:srgbClr val="2433F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圆角矩形 109"/>
            <p:cNvSpPr/>
            <p:nvPr/>
          </p:nvSpPr>
          <p:spPr>
            <a:xfrm>
              <a:off x="2195736" y="5445224"/>
              <a:ext cx="1728192" cy="288032"/>
            </a:xfrm>
            <a:prstGeom prst="roundRect">
              <a:avLst/>
            </a:prstGeom>
            <a:noFill/>
            <a:ln>
              <a:solidFill>
                <a:srgbClr val="2433F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圆角矩形 110"/>
            <p:cNvSpPr/>
            <p:nvPr/>
          </p:nvSpPr>
          <p:spPr>
            <a:xfrm>
              <a:off x="755575" y="2646766"/>
              <a:ext cx="2332453" cy="252911"/>
            </a:xfrm>
            <a:prstGeom prst="roundRect">
              <a:avLst/>
            </a:prstGeom>
            <a:noFill/>
            <a:ln>
              <a:solidFill>
                <a:srgbClr val="2433F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1595586" y="1783011"/>
              <a:ext cx="2328342" cy="319165"/>
            </a:xfrm>
            <a:prstGeom prst="roundRect">
              <a:avLst/>
            </a:prstGeom>
            <a:noFill/>
            <a:ln>
              <a:solidFill>
                <a:srgbClr val="2433F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77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标题 1"/>
          <p:cNvSpPr>
            <a:spLocks noGrp="1"/>
          </p:cNvSpPr>
          <p:nvPr>
            <p:ph type="title"/>
          </p:nvPr>
        </p:nvSpPr>
        <p:spPr>
          <a:xfrm>
            <a:off x="1212134" y="1434295"/>
            <a:ext cx="7188679" cy="1181808"/>
          </a:xfrm>
        </p:spPr>
        <p:txBody>
          <a:bodyPr/>
          <a:lstStyle/>
          <a:p>
            <a:pPr marL="0" indent="0" algn="l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8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东莞理工学院 “多物理谱仪”</a:t>
            </a: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工</a:t>
            </a:r>
            <a:r>
              <a:rPr lang="zh-CN" altLang="en-US" sz="2200" b="1" dirty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信部五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所 “</a:t>
            </a:r>
            <a:r>
              <a:rPr lang="zh-CN" altLang="en-US" sz="2200" b="1" dirty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大气中子辐照谱仪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</a:b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  东莞材料基因高等理工研究院 “工程材料谱仪”</a:t>
            </a:r>
          </a:p>
        </p:txBody>
      </p:sp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0" y="142875"/>
            <a:ext cx="600076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用户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谱仪实施情况简介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0761" y="944932"/>
            <a:ext cx="707947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经费基本落实到位：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 bwMode="auto">
          <a:xfrm>
            <a:off x="1331640" y="3249189"/>
            <a:ext cx="6011479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南方科技大学 “高压谱仪”</a:t>
            </a:r>
            <a:b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</a:b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北京大学深圳研究院 “</a:t>
            </a:r>
            <a:r>
              <a:rPr lang="zh-CN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高分辨中子衍射仪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altLang="zh-CN" sz="2200" b="1" dirty="0">
              <a:solidFill>
                <a:srgbClr val="2433F8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广东省“</a:t>
            </a:r>
            <a:r>
              <a:rPr lang="zh-CN" altLang="en-US" sz="2200" b="1" dirty="0" smtClean="0">
                <a:solidFill>
                  <a:srgbClr val="2433F8"/>
                </a:solidFill>
                <a:cs typeface="Arial" pitchFamily="34" charset="0"/>
              </a:rPr>
              <a:t>微小</a:t>
            </a:r>
            <a:r>
              <a:rPr lang="zh-CN" altLang="en-US" sz="2200" b="1" dirty="0">
                <a:solidFill>
                  <a:srgbClr val="2433F8"/>
                </a:solidFill>
                <a:cs typeface="Arial" pitchFamily="34" charset="0"/>
              </a:rPr>
              <a:t>角中子散射</a:t>
            </a:r>
            <a:r>
              <a:rPr lang="zh-CN" altLang="en-US" sz="2200" b="1" dirty="0" smtClean="0">
                <a:solidFill>
                  <a:srgbClr val="2433F8"/>
                </a:solidFill>
                <a:cs typeface="Arial" pitchFamily="34" charset="0"/>
              </a:rPr>
              <a:t>谱仪”</a:t>
            </a:r>
            <a:r>
              <a:rPr lang="en-US" altLang="zh-CN" sz="2200" b="1" dirty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2200" b="1" dirty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2200" b="1" dirty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2200" b="1" dirty="0" smtClean="0">
                <a:solidFill>
                  <a:srgbClr val="2433F8"/>
                </a:solidFill>
                <a:latin typeface="Arial" pitchFamily="34" charset="0"/>
                <a:cs typeface="Arial" pitchFamily="34" charset="0"/>
              </a:rPr>
              <a:t>广东省“</a:t>
            </a:r>
            <a:r>
              <a:rPr lang="zh-CN" altLang="en-US" sz="2200" b="1" dirty="0" smtClean="0">
                <a:solidFill>
                  <a:srgbClr val="2433F8"/>
                </a:solidFill>
                <a:cs typeface="Arial" pitchFamily="34" charset="0"/>
              </a:rPr>
              <a:t>能量分辨</a:t>
            </a:r>
            <a:r>
              <a:rPr lang="zh-CN" altLang="en-US" sz="2200" b="1" dirty="0">
                <a:solidFill>
                  <a:srgbClr val="2433F8"/>
                </a:solidFill>
                <a:cs typeface="Arial" pitchFamily="34" charset="0"/>
              </a:rPr>
              <a:t>中子成像</a:t>
            </a:r>
            <a:r>
              <a:rPr lang="zh-CN" altLang="en-US" sz="2200" b="1" dirty="0" smtClean="0">
                <a:solidFill>
                  <a:srgbClr val="2433F8"/>
                </a:solidFill>
                <a:cs typeface="Arial" pitchFamily="34" charset="0"/>
              </a:rPr>
              <a:t>谱仪”</a:t>
            </a:r>
            <a:endParaRPr lang="zh-CN" altLang="en-US" sz="2200" b="1" dirty="0">
              <a:solidFill>
                <a:srgbClr val="2433F8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200" b="1" dirty="0" smtClean="0">
              <a:solidFill>
                <a:srgbClr val="2433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0761" y="2702386"/>
            <a:ext cx="707947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经费正在评议过程中：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5536" y="4977380"/>
            <a:ext cx="8221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所有用户谱仪的物理设计都已基本完成，大部分谱仪正在开展工程设计。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ts val="27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多物理谱仪、大气中子辐照谱仪已开始关键部件的采购。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5792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0" y="142875"/>
            <a:ext cx="600076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用户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谱仪建设的思考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2840" y="1302434"/>
            <a:ext cx="797717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结合一期谱仪建设经验，针对每台谱仪成立谱仪谱仪设计建设团队，核心成员包括谱仪负责人，谱仪机械工程师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2-3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人。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其他专业组任务实行矩阵式管理，由谱仪系统负责人同相关专业组落实任务，时间节点和经费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各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谱仪系统实行周例会制度，具体落实建设、经费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时间节点以及档案等工程任务。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中子科学部实行周例会制度，协调相关系统的工作。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做好工程进度、经费和质量管理，协调解决实施过程中遇到的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问题。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分部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层面相关只能部门做好的招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投标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、工程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档案管理等工作。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196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0" y="142875"/>
            <a:ext cx="600076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谱仪工程项目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1691680" y="1052736"/>
            <a:ext cx="6480720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spcAft>
                <a:spcPts val="300"/>
              </a:spcAft>
              <a:buFont typeface="+mj-lt"/>
              <a:buAutoNum type="arabicPeriod"/>
            </a:pPr>
            <a:r>
              <a:rPr lang="zh-CN" altLang="zh-CN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单晶</a:t>
            </a:r>
            <a:r>
              <a:rPr lang="zh-CN" altLang="zh-CN" sz="2400" b="1" dirty="0" smtClean="0">
                <a:solidFill>
                  <a:srgbClr val="2433F8"/>
                </a:solidFill>
                <a:ea typeface="+mj-ea"/>
                <a:cs typeface="Arial" pitchFamily="34" charset="0"/>
              </a:rPr>
              <a:t>衍射</a:t>
            </a:r>
            <a:endParaRPr lang="en-US" altLang="zh-CN" sz="2400" b="1" dirty="0">
              <a:solidFill>
                <a:srgbClr val="2433F8"/>
              </a:solidFill>
              <a:ea typeface="+mj-ea"/>
              <a:cs typeface="Arial" pitchFamily="34" charset="0"/>
            </a:endParaRPr>
          </a:p>
          <a:p>
            <a:pPr marL="457200" indent="-457200" algn="just" eaLnBrk="1" hangingPunct="1">
              <a:spcAft>
                <a:spcPts val="300"/>
              </a:spcAft>
              <a:buFont typeface="+mj-lt"/>
              <a:buAutoNum type="arabicPeriod"/>
            </a:pPr>
            <a:r>
              <a:rPr lang="zh-CN" altLang="en-US" sz="2400" b="1" dirty="0" smtClean="0">
                <a:solidFill>
                  <a:srgbClr val="2433F8"/>
                </a:solidFill>
                <a:ea typeface="+mj-ea"/>
                <a:cs typeface="Arial" pitchFamily="34" charset="0"/>
              </a:rPr>
              <a:t>弹性漫散射谱仪</a:t>
            </a:r>
            <a:endParaRPr lang="en-US" altLang="zh-CN" sz="2400" b="1" dirty="0">
              <a:solidFill>
                <a:srgbClr val="2433F8"/>
              </a:solidFill>
              <a:ea typeface="+mj-ea"/>
              <a:cs typeface="Arial" pitchFamily="34" charset="0"/>
            </a:endParaRPr>
          </a:p>
          <a:p>
            <a:pPr marL="457200" indent="-457200" algn="just" eaLnBrk="1" hangingPunct="1">
              <a:spcAft>
                <a:spcPts val="300"/>
              </a:spcAft>
              <a:buFont typeface="+mj-lt"/>
              <a:buAutoNum type="arabicPeriod"/>
            </a:pPr>
            <a:r>
              <a:rPr lang="zh-CN" altLang="en-US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液态表面反射仪</a:t>
            </a:r>
            <a:endParaRPr lang="en-US" altLang="zh-CN" sz="2400" b="1" dirty="0">
              <a:solidFill>
                <a:srgbClr val="2433F8"/>
              </a:solidFill>
              <a:ea typeface="+mj-ea"/>
              <a:cs typeface="Arial" pitchFamily="34" charset="0"/>
            </a:endParaRPr>
          </a:p>
          <a:p>
            <a:pPr marL="457200" indent="-457200" algn="just" eaLnBrk="1" hangingPunct="1">
              <a:spcAft>
                <a:spcPts val="300"/>
              </a:spcAft>
              <a:buFont typeface="+mj-lt"/>
              <a:buAutoNum type="arabicPeriod"/>
            </a:pPr>
            <a:r>
              <a:rPr lang="zh-CN" altLang="zh-CN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高能直接几何非弹性散射仪</a:t>
            </a:r>
            <a:endParaRPr lang="en-US" altLang="zh-CN" sz="2400" b="1" dirty="0">
              <a:solidFill>
                <a:srgbClr val="2433F8"/>
              </a:solidFill>
              <a:ea typeface="+mj-ea"/>
              <a:cs typeface="Arial" pitchFamily="34" charset="0"/>
            </a:endParaRPr>
          </a:p>
          <a:p>
            <a:pPr marL="457200" indent="-457200" algn="just" eaLnBrk="1" hangingPunct="1">
              <a:spcAft>
                <a:spcPts val="300"/>
              </a:spcAft>
              <a:buFont typeface="+mj-lt"/>
              <a:buAutoNum type="arabicPeriod"/>
            </a:pPr>
            <a:r>
              <a:rPr lang="zh-CN" altLang="zh-CN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直接几何</a:t>
            </a:r>
            <a:r>
              <a:rPr lang="zh-CN" altLang="en-US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极化</a:t>
            </a:r>
            <a:r>
              <a:rPr lang="zh-CN" altLang="zh-CN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非弹性散射仪</a:t>
            </a:r>
            <a:endParaRPr lang="en-US" altLang="zh-CN" sz="2400" b="1" dirty="0">
              <a:solidFill>
                <a:srgbClr val="2433F8"/>
              </a:solidFill>
              <a:ea typeface="+mj-ea"/>
              <a:cs typeface="Arial" pitchFamily="34" charset="0"/>
            </a:endParaRPr>
          </a:p>
          <a:p>
            <a:pPr marL="457200" indent="-457200" algn="just" eaLnBrk="1" hangingPunct="1">
              <a:spcAft>
                <a:spcPts val="300"/>
              </a:spcAft>
              <a:buFont typeface="+mj-lt"/>
              <a:buAutoNum type="arabicPeriod"/>
            </a:pPr>
            <a:r>
              <a:rPr lang="zh-CN" altLang="zh-CN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低能量</a:t>
            </a:r>
            <a:r>
              <a:rPr lang="zh-CN" altLang="en-US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直接几何</a:t>
            </a:r>
            <a:r>
              <a:rPr lang="zh-CN" altLang="zh-CN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非弹性散射仪</a:t>
            </a:r>
            <a:endParaRPr lang="en-US" altLang="zh-CN" sz="2400" b="1" dirty="0">
              <a:solidFill>
                <a:srgbClr val="2433F8"/>
              </a:solidFill>
              <a:ea typeface="+mj-ea"/>
              <a:cs typeface="Arial" pitchFamily="34" charset="0"/>
            </a:endParaRPr>
          </a:p>
          <a:p>
            <a:pPr marL="457200" indent="-457200" algn="just" eaLnBrk="1" hangingPunct="1">
              <a:spcAft>
                <a:spcPts val="300"/>
              </a:spcAft>
              <a:buFont typeface="+mj-lt"/>
              <a:buAutoNum type="arabicPeriod"/>
            </a:pPr>
            <a:r>
              <a:rPr lang="zh-CN" altLang="zh-CN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化学逆几何非弹性散射仪</a:t>
            </a:r>
            <a:endParaRPr lang="en-US" altLang="zh-CN" sz="2400" b="1" dirty="0">
              <a:solidFill>
                <a:srgbClr val="2433F8"/>
              </a:solidFill>
              <a:ea typeface="+mj-ea"/>
              <a:cs typeface="Arial" pitchFamily="34" charset="0"/>
            </a:endParaRPr>
          </a:p>
          <a:p>
            <a:pPr marL="457200" indent="-457200" algn="just" eaLnBrk="1" hangingPunct="1">
              <a:spcAft>
                <a:spcPts val="300"/>
              </a:spcAft>
              <a:buFont typeface="+mj-lt"/>
              <a:buAutoNum type="arabicPeriod"/>
            </a:pPr>
            <a:r>
              <a:rPr lang="zh-CN" altLang="zh-CN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背散射非弹性散射仪</a:t>
            </a:r>
            <a:endParaRPr lang="en-US" altLang="zh-CN" sz="2400" b="1" dirty="0">
              <a:solidFill>
                <a:srgbClr val="2433F8"/>
              </a:solidFill>
              <a:ea typeface="+mj-ea"/>
              <a:cs typeface="Arial" pitchFamily="34" charset="0"/>
            </a:endParaRPr>
          </a:p>
          <a:p>
            <a:pPr marL="457200" indent="-457200" algn="just" eaLnBrk="1" hangingPunct="1">
              <a:spcAft>
                <a:spcPts val="300"/>
              </a:spcAft>
              <a:buFont typeface="+mj-lt"/>
              <a:buAutoNum type="arabicPeriod"/>
            </a:pPr>
            <a:r>
              <a:rPr lang="zh-CN" altLang="zh-CN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自旋回波谱仪</a:t>
            </a:r>
            <a:endParaRPr lang="en-US" altLang="zh-CN" sz="2400" b="1" dirty="0">
              <a:solidFill>
                <a:srgbClr val="2433F8"/>
              </a:solidFill>
              <a:ea typeface="+mj-ea"/>
              <a:cs typeface="Arial" pitchFamily="34" charset="0"/>
            </a:endParaRPr>
          </a:p>
          <a:p>
            <a:pPr marL="457200" indent="-457200" algn="just" eaLnBrk="1" hangingPunct="1">
              <a:spcAft>
                <a:spcPts val="300"/>
              </a:spcAft>
              <a:buFont typeface="+mj-lt"/>
              <a:buAutoNum type="arabicPeriod"/>
            </a:pPr>
            <a:r>
              <a:rPr lang="zh-CN" altLang="zh-CN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中子物理</a:t>
            </a:r>
            <a:r>
              <a:rPr lang="zh-CN" altLang="en-US" sz="2400" b="1" dirty="0">
                <a:solidFill>
                  <a:srgbClr val="2433F8"/>
                </a:solidFill>
                <a:ea typeface="+mj-ea"/>
                <a:cs typeface="Arial" pitchFamily="34" charset="0"/>
              </a:rPr>
              <a:t>谱仪</a:t>
            </a:r>
            <a:endParaRPr lang="zh-CN" altLang="zh-CN" sz="2400" b="1" dirty="0">
              <a:solidFill>
                <a:srgbClr val="2433F8"/>
              </a:solidFill>
              <a:ea typeface="+mj-ea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5594454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1" hangingPunct="1"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FF0000"/>
                </a:solidFill>
                <a:cs typeface="Arial" pitchFamily="34" charset="0"/>
              </a:rPr>
              <a:t>同时考虑</a:t>
            </a:r>
            <a:r>
              <a:rPr lang="en-US" altLang="zh-CN" sz="2800" b="1" dirty="0" smtClean="0">
                <a:solidFill>
                  <a:srgbClr val="FF0000"/>
                </a:solidFill>
                <a:cs typeface="Arial" pitchFamily="34" charset="0"/>
              </a:rPr>
              <a:t>500kW</a:t>
            </a:r>
            <a:r>
              <a:rPr lang="zh-CN" altLang="en-US" sz="2800" b="1" dirty="0">
                <a:solidFill>
                  <a:srgbClr val="FF0000"/>
                </a:solidFill>
                <a:cs typeface="Arial" pitchFamily="34" charset="0"/>
              </a:rPr>
              <a:t>升级</a:t>
            </a:r>
            <a:r>
              <a:rPr lang="zh-CN" altLang="en-US" sz="2800" b="1" dirty="0" smtClean="0">
                <a:solidFill>
                  <a:srgbClr val="FF0000"/>
                </a:solidFill>
                <a:cs typeface="Arial" pitchFamily="34" charset="0"/>
              </a:rPr>
              <a:t>的核心关键技术研发。</a:t>
            </a:r>
            <a:endParaRPr lang="en-US" altLang="zh-CN" sz="28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2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0" y="142875"/>
            <a:ext cx="600076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谱仪建设中面临的挑战与应对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3960" y="1529815"/>
            <a:ext cx="799997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谱仪负责人严重不足：</a:t>
            </a:r>
            <a:r>
              <a:rPr kumimoji="1" lang="zh-CN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引进</a:t>
            </a:r>
            <a:r>
              <a:rPr kumimoji="1" lang="en-US" altLang="zh-CN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</a:t>
            </a:r>
            <a:r>
              <a:rPr kumimoji="1" lang="zh-CN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培养</a:t>
            </a:r>
            <a:endParaRPr kumimoji="1" lang="en-US" altLang="zh-CN" sz="24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lvl="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谱仪安装与已建谱仪运行的时间冲突：</a:t>
            </a:r>
            <a:r>
              <a:rPr kumimoji="1" lang="zh-CN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谱仪工程设计阶段，就通盘考虑将来的安装计划；多方配合，合理安排时间，尽量降低对运行的影响。</a:t>
            </a:r>
            <a:endParaRPr kumimoji="1" lang="en-US" altLang="zh-CN" sz="24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lvl="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参照国外散裂中子源谱仪建设的实际经验，希望谱仪工程项目能够允许在未来相当长的一段时间内</a:t>
            </a:r>
            <a:r>
              <a:rPr kumimoji="1" lang="zh-CN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，每年开工新建谱仪</a:t>
            </a:r>
            <a:r>
              <a:rPr kumimoji="1" lang="en-US" altLang="zh-CN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kumimoji="1" lang="en-US" altLang="zh-CN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-4</a:t>
            </a:r>
            <a:r>
              <a:rPr kumimoji="1" lang="zh-CN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台。</a:t>
            </a:r>
            <a:endParaRPr kumimoji="1" lang="en-US" altLang="zh-CN" sz="24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55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4091" y="1195536"/>
            <a:ext cx="705581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100"/>
              </a:spcAft>
              <a:buClr>
                <a:srgbClr val="0033CC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800" kern="0" dirty="0" smtClean="0">
                <a:solidFill>
                  <a:srgbClr val="0033CC"/>
                </a:solidFill>
                <a:latin typeface="+mn-ea"/>
              </a:rPr>
              <a:t>-2024</a:t>
            </a:r>
            <a:endParaRPr lang="en-US" altLang="zh-CN" sz="2800" kern="0" dirty="0">
              <a:solidFill>
                <a:srgbClr val="0033CC"/>
              </a:solidFill>
              <a:latin typeface="+mn-ea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2400" kern="0" dirty="0" smtClean="0">
                <a:solidFill>
                  <a:schemeClr val="tx2"/>
                </a:solidFill>
                <a:latin typeface="+mn-ea"/>
              </a:rPr>
              <a:t>CSNS</a:t>
            </a:r>
            <a:r>
              <a:rPr lang="zh-CN" altLang="en-US" sz="2400" kern="0" dirty="0">
                <a:solidFill>
                  <a:schemeClr val="tx2"/>
                </a:solidFill>
                <a:latin typeface="+mn-ea"/>
              </a:rPr>
              <a:t>二</a:t>
            </a:r>
            <a:r>
              <a:rPr lang="zh-CN" altLang="en-US" sz="2400" kern="0" dirty="0" smtClean="0">
                <a:solidFill>
                  <a:schemeClr val="tx2"/>
                </a:solidFill>
                <a:latin typeface="+mn-ea"/>
              </a:rPr>
              <a:t>期谱仪建设</a:t>
            </a:r>
            <a:r>
              <a:rPr lang="en-US" altLang="zh-CN" sz="2400" kern="0" dirty="0" smtClean="0">
                <a:solidFill>
                  <a:schemeClr val="tx2"/>
                </a:solidFill>
                <a:latin typeface="+mn-ea"/>
              </a:rPr>
              <a:t>+</a:t>
            </a:r>
            <a:r>
              <a:rPr lang="zh-CN" altLang="en-US" sz="2400" kern="0" dirty="0" smtClean="0">
                <a:solidFill>
                  <a:schemeClr val="tx2"/>
                </a:solidFill>
                <a:latin typeface="+mn-ea"/>
              </a:rPr>
              <a:t>功率升级</a:t>
            </a:r>
            <a:endParaRPr lang="en-US" altLang="zh-CN" sz="2400" kern="0" dirty="0" smtClean="0">
              <a:solidFill>
                <a:schemeClr val="tx2"/>
              </a:solidFill>
              <a:latin typeface="+mn-ea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400" kern="0" dirty="0" smtClean="0">
                <a:solidFill>
                  <a:schemeClr val="tx2"/>
                </a:solidFill>
                <a:latin typeface="+mn-ea"/>
              </a:rPr>
              <a:t>国际先进水平，并跑，</a:t>
            </a:r>
            <a:endParaRPr lang="en-US" altLang="zh-CN" sz="2400" kern="0" dirty="0" smtClean="0">
              <a:solidFill>
                <a:schemeClr val="tx2"/>
              </a:solidFill>
              <a:latin typeface="+mn-ea"/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Clr>
                <a:srgbClr val="0033CC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800" kern="0" dirty="0" smtClean="0">
                <a:solidFill>
                  <a:srgbClr val="0033CC"/>
                </a:solidFill>
                <a:latin typeface="+mn-ea"/>
              </a:rPr>
              <a:t>2025-2035</a:t>
            </a:r>
            <a:r>
              <a:rPr lang="zh-CN" altLang="en-US" sz="2800" kern="0" dirty="0" smtClean="0">
                <a:solidFill>
                  <a:srgbClr val="0033CC"/>
                </a:solidFill>
                <a:latin typeface="+mn-ea"/>
              </a:rPr>
              <a:t>年</a:t>
            </a:r>
            <a:endParaRPr lang="en-US" altLang="zh-CN" sz="2800" kern="0" dirty="0">
              <a:solidFill>
                <a:srgbClr val="0033CC"/>
              </a:solidFill>
              <a:latin typeface="+mn-ea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2400" kern="0" dirty="0" smtClean="0">
                <a:solidFill>
                  <a:schemeClr val="tx2"/>
                </a:solidFill>
                <a:latin typeface="+mn-ea"/>
              </a:rPr>
              <a:t>CSNS</a:t>
            </a:r>
            <a:r>
              <a:rPr lang="zh-CN" altLang="en-US" sz="2400" kern="0" dirty="0" smtClean="0">
                <a:solidFill>
                  <a:schemeClr val="tx2"/>
                </a:solidFill>
                <a:latin typeface="+mn-ea"/>
              </a:rPr>
              <a:t>第二靶站和谱仪，发展</a:t>
            </a:r>
            <a:r>
              <a:rPr lang="zh-CN" altLang="zh-CN" sz="2400" dirty="0" smtClean="0"/>
              <a:t>高</a:t>
            </a:r>
            <a:r>
              <a:rPr lang="zh-CN" altLang="zh-CN" sz="2400" dirty="0"/>
              <a:t>耦合效率的冷中子源</a:t>
            </a:r>
            <a:r>
              <a:rPr lang="zh-CN" altLang="zh-CN" sz="2400" dirty="0" smtClean="0"/>
              <a:t>技术</a:t>
            </a:r>
            <a:endParaRPr lang="en-US" altLang="zh-CN" sz="2400" kern="0" dirty="0" smtClean="0">
              <a:solidFill>
                <a:schemeClr val="tx2"/>
              </a:solidFill>
              <a:latin typeface="+mn-ea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2400" kern="0" dirty="0" smtClean="0">
                <a:solidFill>
                  <a:schemeClr val="tx2"/>
                </a:solidFill>
                <a:latin typeface="+mn-ea"/>
              </a:rPr>
              <a:t>从并跑到领先</a:t>
            </a:r>
            <a:endParaRPr lang="en-US" altLang="zh-CN" sz="2400" kern="0" dirty="0" smtClean="0">
              <a:solidFill>
                <a:schemeClr val="tx2"/>
              </a:solidFill>
              <a:latin typeface="+mn-ea"/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Clr>
                <a:srgbClr val="0033CC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800" kern="0" dirty="0" smtClean="0">
                <a:solidFill>
                  <a:srgbClr val="0033CC"/>
                </a:solidFill>
                <a:latin typeface="+mn-ea"/>
              </a:rPr>
              <a:t>2036-2050</a:t>
            </a:r>
            <a:r>
              <a:rPr lang="zh-CN" altLang="en-US" sz="2800" kern="0" dirty="0" smtClean="0">
                <a:solidFill>
                  <a:srgbClr val="0033CC"/>
                </a:solidFill>
                <a:latin typeface="+mn-ea"/>
              </a:rPr>
              <a:t>年</a:t>
            </a:r>
            <a:endParaRPr lang="en-US" altLang="zh-CN" sz="2800" kern="0" dirty="0">
              <a:solidFill>
                <a:srgbClr val="0033CC"/>
              </a:solidFill>
              <a:latin typeface="+mn-ea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2400" kern="0" dirty="0" smtClean="0">
                <a:solidFill>
                  <a:schemeClr val="tx2"/>
                </a:solidFill>
                <a:latin typeface="+mn-ea"/>
              </a:rPr>
              <a:t>新原理高通量中子源可行性研究；建设更高</a:t>
            </a:r>
            <a:r>
              <a:rPr lang="zh-CN" altLang="en-US" sz="2400" kern="0" dirty="0">
                <a:solidFill>
                  <a:schemeClr val="tx2"/>
                </a:solidFill>
                <a:latin typeface="+mn-ea"/>
              </a:rPr>
              <a:t>功率散裂</a:t>
            </a:r>
            <a:r>
              <a:rPr lang="zh-CN" altLang="en-US" sz="2400" kern="0" dirty="0" smtClean="0">
                <a:solidFill>
                  <a:schemeClr val="tx2"/>
                </a:solidFill>
                <a:latin typeface="+mn-ea"/>
              </a:rPr>
              <a:t>中子源</a:t>
            </a:r>
            <a:endParaRPr lang="en-US" altLang="zh-CN" sz="2400" kern="0" dirty="0" smtClean="0">
              <a:solidFill>
                <a:schemeClr val="tx2"/>
              </a:solidFill>
              <a:latin typeface="+mn-ea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2400" kern="0" dirty="0" smtClean="0">
                <a:solidFill>
                  <a:schemeClr val="tx2"/>
                </a:solidFill>
                <a:latin typeface="+mn-ea"/>
              </a:rPr>
              <a:t>国际领先</a:t>
            </a:r>
            <a:endParaRPr lang="en-US" altLang="zh-CN" sz="2400" kern="0" dirty="0" smtClean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142875"/>
            <a:ext cx="600076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CSNS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发展路线图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02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7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50181" name="TextBox 10"/>
          <p:cNvSpPr txBox="1">
            <a:spLocks noChangeArrowheads="1"/>
          </p:cNvSpPr>
          <p:nvPr/>
        </p:nvSpPr>
        <p:spPr bwMode="auto">
          <a:xfrm>
            <a:off x="683568" y="1078451"/>
            <a:ext cx="7645736" cy="480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中国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散裂中子源是国家十二五国民经济发展规划的大科学装置，将为我国材料科学技术、生命科学、物理、化学化工、资源环境、新能源等领域提供强有力的研究手段，并为解决国家发展战略的若干瓶颈问题提供先进的工具。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一期三台谱仪完成初步调束，工作状态良好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，做好对对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用户全面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开放工作。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加快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经费已落实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的用户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谱仪的建设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，使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CSNS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成为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广东省的国家科技产业创新中心的核心单元，为粤港澳大湾区科技发展和产业升级作出重大贡献。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积极推动谱仪工程项目的尽早立项，同时考虑装置功率升级，显著提升装置的支撑能力。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-1643106" y="142875"/>
            <a:ext cx="507209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结束语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灯片编号占位符 3"/>
          <p:cNvSpPr txBox="1">
            <a:spLocks noGrp="1"/>
          </p:cNvSpPr>
          <p:nvPr/>
        </p:nvSpPr>
        <p:spPr bwMode="auto">
          <a:xfrm>
            <a:off x="8207375" y="6516688"/>
            <a:ext cx="436591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58ADD34-F97E-4460-962C-62273C4CA081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/>
              <a:t>26</a:t>
            </a:fld>
            <a:endParaRPr lang="en-US" altLang="zh-CN" sz="900" dirty="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94758"/>
      </p:ext>
    </p:extLst>
  </p:cSld>
  <p:clrMapOvr>
    <a:masterClrMapping/>
  </p:clrMapOvr>
  <p:transition advTm="528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7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41989" name="灯片编号占位符 3"/>
          <p:cNvSpPr txBox="1">
            <a:spLocks noGrp="1"/>
          </p:cNvSpPr>
          <p:nvPr/>
        </p:nvSpPr>
        <p:spPr bwMode="auto">
          <a:xfrm>
            <a:off x="8207375" y="6516688"/>
            <a:ext cx="4365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F8DEF9C-81B9-4E43-A79C-566417246CA5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 eaLnBrk="1" hangingPunct="1"/>
              <a:t>27</a:t>
            </a:fld>
            <a:endParaRPr lang="en-US" altLang="zh-CN" sz="900" dirty="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467544" y="4850076"/>
            <a:ext cx="84296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敬请各位领导同事指正！</a:t>
            </a:r>
            <a:endParaRPr lang="en-US" altLang="zh-CN" sz="60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41991" name="Picture 2" descr="D:\文件\宣传\海报和展板\展板-控制室20170822for出束\last\加速器\1.8X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85813"/>
            <a:ext cx="91440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8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0825" y="1557338"/>
            <a:ext cx="8642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世界一流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的多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学科中子散射研究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应用平台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622300" lvl="1" indent="-261938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Tx/>
              <a:buChar char="–"/>
              <a:defRPr/>
            </a:pPr>
            <a:r>
              <a:rPr lang="zh-CN" altLang="en-US" sz="2000" b="1" dirty="0" smtClean="0"/>
              <a:t>与</a:t>
            </a:r>
            <a:r>
              <a:rPr lang="zh-CN" altLang="en-US" sz="2000" b="1" dirty="0"/>
              <a:t>我国已经建成的同步辐射</a:t>
            </a:r>
            <a:r>
              <a:rPr lang="zh-CN" altLang="en-US" sz="2000" b="1" dirty="0" smtClean="0"/>
              <a:t>光源优势</a:t>
            </a:r>
            <a:r>
              <a:rPr lang="zh-CN" altLang="en-US" sz="2000" b="1" dirty="0"/>
              <a:t>互补，</a:t>
            </a:r>
            <a:r>
              <a:rPr lang="zh-CN" altLang="en-US" sz="2000" b="1" dirty="0" smtClean="0"/>
              <a:t>为材料科学技术、</a:t>
            </a:r>
            <a:r>
              <a:rPr lang="zh-CN" altLang="en-US" sz="2000" b="1" dirty="0"/>
              <a:t>生命科学、物理学、</a:t>
            </a:r>
            <a:r>
              <a:rPr lang="zh-CN" altLang="en-US" sz="2000" b="1" dirty="0" smtClean="0"/>
              <a:t>化学化工、资源环境，新能源等领域提供</a:t>
            </a:r>
            <a:r>
              <a:rPr lang="zh-CN" altLang="en-US" sz="2000" b="1" dirty="0"/>
              <a:t>强有力的研究</a:t>
            </a:r>
            <a:r>
              <a:rPr lang="zh-CN" altLang="en-US" sz="2000" b="1" dirty="0" smtClean="0"/>
              <a:t>手段，并为解决国家发展战略的若干瓶颈问题提供先进的工具。</a:t>
            </a:r>
            <a:endParaRPr lang="zh-CN" altLang="en-US" sz="2000" b="1" dirty="0"/>
          </a:p>
          <a:p>
            <a:pPr marL="622300" lvl="1" indent="-261938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Tx/>
              <a:buChar char="–"/>
              <a:defRPr/>
            </a:pPr>
            <a:r>
              <a:rPr lang="zh-CN" altLang="en-US" sz="2000" b="1" dirty="0"/>
              <a:t>国内首台基于强流质子加速器的大科学装置，其建设将填补国内脉冲中子应用领域的空白，缩短该领域与世界前沿</a:t>
            </a:r>
            <a:r>
              <a:rPr lang="en-US" altLang="zh-CN" sz="2000" b="1" dirty="0"/>
              <a:t>30</a:t>
            </a:r>
            <a:r>
              <a:rPr lang="zh-CN" altLang="en-US" sz="2000" b="1" dirty="0"/>
              <a:t>年的差距，长期满足国内需求。</a:t>
            </a:r>
          </a:p>
          <a:p>
            <a:pPr marL="273050" indent="-273050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世界四大脉冲散裂中子源之一，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具很强的国际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竞争力</a:t>
            </a:r>
          </a:p>
          <a:p>
            <a:pPr marL="622300" lvl="1" indent="-261938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Tx/>
              <a:buChar char="–"/>
              <a:defRPr/>
            </a:pPr>
            <a:r>
              <a:rPr lang="zh-CN" altLang="en-US" sz="2000" b="1" dirty="0"/>
              <a:t>中子</a:t>
            </a:r>
            <a:r>
              <a:rPr lang="zh-CN" altLang="en-US" sz="2000" b="1" dirty="0" smtClean="0"/>
              <a:t>通量密度仅次于</a:t>
            </a:r>
            <a:r>
              <a:rPr lang="zh-CN" altLang="en-US" sz="2000" b="1" dirty="0"/>
              <a:t>美国</a:t>
            </a:r>
            <a:r>
              <a:rPr lang="en-US" altLang="zh-CN" sz="2000" b="1" dirty="0"/>
              <a:t>SNS</a:t>
            </a:r>
            <a:r>
              <a:rPr lang="zh-CN" altLang="en-US" sz="2000" b="1" dirty="0"/>
              <a:t>和日本</a:t>
            </a:r>
            <a:r>
              <a:rPr lang="en-US" altLang="zh-CN" sz="2000" b="1" dirty="0"/>
              <a:t>J-PARC</a:t>
            </a:r>
            <a:r>
              <a:rPr lang="zh-CN" altLang="en-US" sz="2000" b="1" dirty="0"/>
              <a:t>，超过英国</a:t>
            </a:r>
            <a:r>
              <a:rPr lang="en-US" altLang="zh-CN" sz="2000" b="1" dirty="0"/>
              <a:t>ISIS</a:t>
            </a:r>
            <a:r>
              <a:rPr lang="zh-CN" altLang="en-US" sz="2000" b="1" dirty="0"/>
              <a:t>。</a:t>
            </a:r>
          </a:p>
          <a:p>
            <a:pPr marL="622300" lvl="1" indent="-261938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Tx/>
              <a:buChar char="–"/>
              <a:defRPr/>
            </a:pPr>
            <a:r>
              <a:rPr lang="zh-CN" altLang="en-US" sz="2000" b="1" dirty="0"/>
              <a:t>领先韩国、德国、印度、北欧及西班牙等筹建项目</a:t>
            </a:r>
            <a:endParaRPr lang="en-US" altLang="zh-CN" sz="2000" b="1" dirty="0"/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装置的科学寿命预计为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年，一期建设完成后需要升级改造</a:t>
            </a:r>
          </a:p>
        </p:txBody>
      </p:sp>
      <p:sp>
        <p:nvSpPr>
          <p:cNvPr id="5" name="矩形 4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43306" y="928670"/>
            <a:ext cx="2000264" cy="6340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项目定位</a:t>
            </a:r>
            <a:endParaRPr lang="en-US" altLang="zh-CN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71470" y="142875"/>
            <a:ext cx="485949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CSNS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项目概况</a:t>
            </a:r>
            <a:r>
              <a:rPr kumimoji="1"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-</a:t>
            </a: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项目定位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灯片编号占位符 3"/>
          <p:cNvSpPr txBox="1">
            <a:spLocks noGrp="1"/>
          </p:cNvSpPr>
          <p:nvPr/>
        </p:nvSpPr>
        <p:spPr bwMode="auto">
          <a:xfrm>
            <a:off x="8207375" y="6516688"/>
            <a:ext cx="4365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46E5C8B-4D44-458B-83B4-8741D0B78E09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 eaLnBrk="1" hangingPunct="1"/>
              <a:t>3</a:t>
            </a:fld>
            <a:endParaRPr lang="en-US" altLang="zh-CN" sz="900" dirty="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05699C1-3AFE-4430-A911-E2BEA2D88853}" type="slidenum">
              <a:rPr lang="zh-CN" altLang="en-US" sz="900" b="0" smtClean="0">
                <a:solidFill>
                  <a:srgbClr val="000000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zh-CN" altLang="en-US" sz="900" b="0" smtClean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899592" y="1009452"/>
          <a:ext cx="7344816" cy="579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位图图像" r:id="rId3" imgW="7190476" imgH="5676190" progId="Paint.Picture">
                  <p:embed/>
                </p:oleObj>
              </mc:Choice>
              <mc:Fallback>
                <p:oleObj name="位图图像" r:id="rId3" imgW="7190476" imgH="5676190" progId="Paint.Picture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009452"/>
                        <a:ext cx="7344816" cy="5795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-71471" y="142875"/>
            <a:ext cx="431803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为什么需要中子：</a:t>
            </a:r>
            <a:r>
              <a:rPr kumimoji="1" lang="zh-CN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结构</a:t>
            </a:r>
          </a:p>
        </p:txBody>
      </p:sp>
    </p:spTree>
    <p:extLst>
      <p:ext uri="{BB962C8B-B14F-4D97-AF65-F5344CB8AC3E}">
        <p14:creationId xmlns:p14="http://schemas.microsoft.com/office/powerpoint/2010/main" val="2736738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C686F7F-C310-460D-85AA-A3B5C50D1A93}" type="slidenum">
              <a:rPr lang="zh-CN" altLang="en-US" sz="900" b="0" smtClean="0">
                <a:solidFill>
                  <a:srgbClr val="000000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zh-CN" altLang="en-US" sz="900" b="0" smtClean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pic>
        <p:nvPicPr>
          <p:cNvPr id="12291" name="Picture 4" descr="Untitled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9835"/>
            <a:ext cx="7233295" cy="568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-71470" y="142875"/>
            <a:ext cx="4787486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为什么需要中子：</a:t>
            </a:r>
            <a:r>
              <a:rPr kumimoji="1" lang="zh-CN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动力学</a:t>
            </a:r>
          </a:p>
        </p:txBody>
      </p:sp>
    </p:spTree>
    <p:extLst>
      <p:ext uri="{BB962C8B-B14F-4D97-AF65-F5344CB8AC3E}">
        <p14:creationId xmlns:p14="http://schemas.microsoft.com/office/powerpoint/2010/main" val="3156423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00382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D360297-1B16-483D-BD7C-6D6A653C7B8E}" type="slidenum">
              <a:rPr lang="zh-CN" altLang="en-US" sz="1200" b="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zh-CN" altLang="en-US" sz="1800" b="0" smtClean="0">
              <a:solidFill>
                <a:schemeClr val="tx1"/>
              </a:solidFill>
            </a:endParaRPr>
          </a:p>
        </p:txBody>
      </p:sp>
      <p:sp>
        <p:nvSpPr>
          <p:cNvPr id="7171" name="内容占位符 21"/>
          <p:cNvSpPr txBox="1">
            <a:spLocks noChangeArrowheads="1"/>
          </p:cNvSpPr>
          <p:nvPr/>
        </p:nvSpPr>
        <p:spPr bwMode="auto">
          <a:xfrm>
            <a:off x="4822825" y="5337076"/>
            <a:ext cx="43211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E38700"/>
              </a:buClr>
              <a:buSzPct val="80000"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中子散射与同步辐射在物质结构和动力学研究中相辅相成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38700"/>
              </a:buClr>
              <a:buSzPct val="80000"/>
              <a:buFontTx/>
              <a:buNone/>
            </a:pPr>
            <a:endParaRPr lang="en-US" altLang="zh-CN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179388" y="1438176"/>
            <a:ext cx="507841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54075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kumimoji="1"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不带电</a:t>
            </a:r>
            <a:r>
              <a:rPr kumimoji="1" lang="en-US" altLang="zh-CN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,</a:t>
            </a:r>
            <a:r>
              <a:rPr kumimoji="1"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与原子核作用</a:t>
            </a:r>
            <a:r>
              <a:rPr kumimoji="1" lang="zh-CN" altLang="en-US" sz="24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－</a:t>
            </a:r>
            <a:r>
              <a:rPr kumimoji="1" lang="zh-CN" altLang="en-US" sz="24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穿透强</a:t>
            </a: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kumimoji="1" lang="zh-CN" altLang="en-US" sz="20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材料三维深度无损探测</a:t>
            </a: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kumimoji="1" lang="zh-CN" altLang="en-US" sz="20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特殊样品环境，原位研究</a:t>
            </a:r>
            <a:endParaRPr kumimoji="1" lang="en-US" altLang="zh-CN" sz="2000" b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kumimoji="1"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有磁矩</a:t>
            </a:r>
            <a:r>
              <a:rPr kumimoji="1" lang="zh-CN" altLang="en-US" sz="24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－与磁性原子相互作用</a:t>
            </a: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kumimoji="1" lang="zh-CN" altLang="en-US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磁结构与性质关系</a:t>
            </a: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kumimoji="1" lang="zh-CN" altLang="en-US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为磁性材料研发提供指导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kumimoji="1"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散射能力与原子序数无关</a:t>
            </a:r>
            <a:r>
              <a:rPr kumimoji="1" lang="zh-CN" altLang="en-US" sz="2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1" lang="zh-CN" altLang="en-US" sz="2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kumimoji="1" lang="zh-CN" altLang="en-US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轻元素敏感 （</a:t>
            </a:r>
            <a:r>
              <a:rPr kumimoji="1" lang="en-US" altLang="zh-CN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C</a:t>
            </a:r>
            <a:r>
              <a:rPr kumimoji="1" lang="zh-CN" altLang="en-US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、</a:t>
            </a:r>
            <a:r>
              <a:rPr kumimoji="1" lang="en-US" altLang="zh-CN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H</a:t>
            </a:r>
            <a:r>
              <a:rPr kumimoji="1" lang="zh-CN" altLang="en-US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、</a:t>
            </a:r>
            <a:r>
              <a:rPr kumimoji="1" lang="en-US" altLang="zh-CN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O </a:t>
            </a:r>
            <a:r>
              <a:rPr kumimoji="1" lang="zh-CN" altLang="en-US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等）</a:t>
            </a: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kumimoji="1" lang="zh-CN" altLang="en-US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同位素区分；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kumimoji="1"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合适能量</a:t>
            </a:r>
            <a:r>
              <a:rPr kumimoji="1" lang="zh-CN" altLang="en-US" sz="2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1" lang="en-US" altLang="zh-CN" sz="24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– </a:t>
            </a:r>
            <a:r>
              <a:rPr kumimoji="1" lang="en-US" altLang="zh-CN" sz="2400" b="0" dirty="0" err="1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meV~eV</a:t>
            </a:r>
            <a:r>
              <a:rPr kumimoji="1" lang="zh-CN" altLang="en-US" sz="24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kumimoji="1" lang="zh-CN" altLang="en-US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物质晶格动力学</a:t>
            </a: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kumimoji="1" lang="zh-CN" altLang="en-US" sz="2000" b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材料的动力学特性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45125" y="1412776"/>
            <a:ext cx="36988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54075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p"/>
              <a:defRPr/>
            </a:pPr>
            <a:r>
              <a:rPr kumimoji="1" lang="zh-CN" altLang="en-US" sz="28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中子散射代表性的研究前沿领域</a:t>
            </a:r>
            <a:endParaRPr kumimoji="1" lang="zh-CN" altLang="en-US" sz="2400" b="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  <a:defRPr/>
            </a:pPr>
            <a:r>
              <a:rPr kumimoji="1" lang="zh-CN" altLang="en-US" sz="28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工程材料与器件</a:t>
            </a:r>
            <a:endParaRPr kumimoji="1" lang="en-US" altLang="zh-CN" sz="2800" b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  <a:defRPr/>
            </a:pPr>
            <a:r>
              <a:rPr kumimoji="1" lang="zh-CN" altLang="en-US" sz="2800" b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清洁能源材料</a:t>
            </a:r>
            <a:endParaRPr kumimoji="1" lang="en-US" altLang="zh-CN" sz="2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  <a:defRPr/>
            </a:pPr>
            <a:r>
              <a:rPr kumimoji="1" lang="zh-CN" altLang="en-US" sz="2800" b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软物质与生命科学</a:t>
            </a:r>
            <a:endParaRPr kumimoji="1" lang="en-US" altLang="zh-CN" sz="2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ClrTx/>
              <a:defRPr/>
            </a:pPr>
            <a:r>
              <a:rPr kumimoji="1" lang="zh-CN" altLang="en-US" sz="2800" b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新奇量子现象</a:t>
            </a:r>
            <a:endParaRPr kumimoji="1" lang="en-US" altLang="zh-CN" sz="2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-32" y="142875"/>
            <a:ext cx="44291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中子探针的特点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733822"/>
      </p:ext>
    </p:extLst>
  </p:cSld>
  <p:clrMapOvr>
    <a:masterClrMapping/>
  </p:clrMapOvr>
  <p:transition spd="slow" advTm="5374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5998294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0BF5457-8B59-44BD-B503-DF793B8D089E}" type="slidenum">
              <a:rPr lang="zh-CN" altLang="en-US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zh-CN" altLang="en-US" sz="1800" b="0" smtClean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24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332"/>
            <a:ext cx="49323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矩形 8"/>
          <p:cNvSpPr>
            <a:spLocks noChangeArrowheads="1"/>
          </p:cNvSpPr>
          <p:nvPr/>
        </p:nvSpPr>
        <p:spPr bwMode="auto">
          <a:xfrm>
            <a:off x="0" y="1207219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400" b="0">
                <a:solidFill>
                  <a:schemeClr val="tx1"/>
                </a:solidFill>
              </a:rPr>
              <a:t>Web of Science </a:t>
            </a:r>
            <a:r>
              <a:rPr lang="zh-CN" altLang="en-US" sz="2400" b="0">
                <a:solidFill>
                  <a:schemeClr val="tx1"/>
                </a:solidFill>
              </a:rPr>
              <a:t>核心数据库</a:t>
            </a:r>
            <a:endParaRPr lang="en-US" altLang="zh-CN" sz="2400" b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400" b="0">
                <a:solidFill>
                  <a:schemeClr val="tx1"/>
                </a:solidFill>
              </a:rPr>
              <a:t>关键词：</a:t>
            </a:r>
            <a:r>
              <a:rPr lang="en-US" altLang="zh-CN" sz="2400" b="0">
                <a:solidFill>
                  <a:schemeClr val="tx1"/>
                </a:solidFill>
              </a:rPr>
              <a:t>(neutron diffraction</a:t>
            </a:r>
            <a:r>
              <a:rPr lang="zh-CN" altLang="en-US" sz="2400" b="0">
                <a:solidFill>
                  <a:schemeClr val="tx1"/>
                </a:solidFill>
              </a:rPr>
              <a:t>，</a:t>
            </a:r>
            <a:r>
              <a:rPr lang="en-US" altLang="zh-CN" sz="2400" b="0">
                <a:solidFill>
                  <a:schemeClr val="tx1"/>
                </a:solidFill>
              </a:rPr>
              <a:t>neutron scattering, neutron image) 	   +China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400" b="0">
                <a:solidFill>
                  <a:schemeClr val="tx1"/>
                </a:solidFill>
              </a:rPr>
              <a:t>年代：</a:t>
            </a:r>
            <a:r>
              <a:rPr lang="en-US" altLang="zh-CN" sz="2400" b="0">
                <a:solidFill>
                  <a:schemeClr val="tx1"/>
                </a:solidFill>
              </a:rPr>
              <a:t>1932-2017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58744"/>
              </p:ext>
            </p:extLst>
          </p:nvPr>
        </p:nvGraphicFramePr>
        <p:xfrm>
          <a:off x="4967288" y="3072532"/>
          <a:ext cx="4103687" cy="331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0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3" marR="91423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02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Neutron diffraction</a:t>
                      </a:r>
                      <a:endParaRPr lang="zh-CN" altLang="en-US" sz="1800" dirty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+China</a:t>
                      </a:r>
                      <a:endParaRPr lang="zh-CN" altLang="en-US" sz="1800" dirty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percent</a:t>
                      </a:r>
                      <a:endParaRPr lang="zh-CN" altLang="en-US" sz="1800" dirty="0"/>
                    </a:p>
                  </a:txBody>
                  <a:tcPr marL="91423" marR="91423"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49234</a:t>
                      </a:r>
                      <a:endParaRPr lang="zh-CN" altLang="en-US" sz="1800" dirty="0" smtClean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2281</a:t>
                      </a:r>
                      <a:endParaRPr lang="zh-CN" altLang="en-US" sz="1800" dirty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1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Neutron scattering</a:t>
                      </a:r>
                      <a:endParaRPr lang="zh-CN" altLang="en-US" sz="1800" dirty="0" smtClean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+China</a:t>
                      </a:r>
                      <a:endParaRPr lang="zh-CN" altLang="en-US" sz="1800" dirty="0" smtClean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1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67858</a:t>
                      </a:r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2584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619" marR="7619" marT="761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Neutron image</a:t>
                      </a:r>
                      <a:endParaRPr lang="zh-CN" altLang="en-US" sz="1800" dirty="0" smtClean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+China</a:t>
                      </a:r>
                      <a:endParaRPr lang="zh-CN" altLang="en-US" sz="1800" dirty="0" smtClean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1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7208</a:t>
                      </a:r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03" marB="4570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(1)</a:t>
                      </a:r>
                      <a:r>
                        <a:rPr lang="en-US" altLang="zh-CN" sz="1800" baseline="0" dirty="0" smtClean="0"/>
                        <a:t> or (2) or (3)</a:t>
                      </a:r>
                      <a:endParaRPr lang="zh-CN" altLang="en-US" sz="1800" dirty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+China</a:t>
                      </a:r>
                      <a:endParaRPr lang="zh-CN" altLang="en-US" sz="1800" dirty="0" smtClean="0"/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03" marB="4570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111588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4763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03" marB="457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4. 3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03" marB="4570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-32" y="142875"/>
            <a:ext cx="44291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中子散射研究论文统计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6757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5E27717-C661-4DBB-8375-F76D5EC96FEB}" type="slidenum">
              <a:rPr lang="zh-CN" altLang="en-US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zh-CN" altLang="en-US" sz="1800" b="0" smtClean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229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87500"/>
            <a:ext cx="452437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14488"/>
            <a:ext cx="43545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7584"/>
            <a:ext cx="9144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200" kern="1200" dirty="0" smtClean="0">
                <a:solidFill>
                  <a:srgbClr val="2433F8"/>
                </a:solidFill>
                <a:ea typeface="黑体" pitchFamily="49" charset="-122"/>
                <a:cs typeface="+mn-cs"/>
              </a:rPr>
              <a:t>中国研究者参与的中子散射文章统计</a:t>
            </a:r>
            <a:endParaRPr lang="zh-CN" altLang="en-US" sz="3200" kern="1200" dirty="0">
              <a:solidFill>
                <a:srgbClr val="2433F8"/>
              </a:solidFill>
              <a:ea typeface="黑体" pitchFamily="49" charset="-122"/>
              <a:cs typeface="+mn-cs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41300" y="5084763"/>
            <a:ext cx="8139113" cy="936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 lvl="2">
              <a:defRPr/>
            </a:pPr>
            <a:r>
              <a:rPr lang="zh-CN" altLang="en-US" kern="0" dirty="0" smtClean="0"/>
              <a:t>改革开放后才有正真意义上的研究工作发表。</a:t>
            </a:r>
            <a:endParaRPr lang="en-US" altLang="zh-CN" kern="0" dirty="0" smtClean="0"/>
          </a:p>
          <a:p>
            <a:pPr lvl="2">
              <a:defRPr/>
            </a:pPr>
            <a:r>
              <a:rPr lang="zh-CN" altLang="en-US" kern="0" dirty="0" smtClean="0"/>
              <a:t>参与发表的文章快速增加：</a:t>
            </a:r>
            <a:r>
              <a:rPr lang="zh-CN" altLang="en-US" kern="0" dirty="0" smtClean="0">
                <a:solidFill>
                  <a:srgbClr val="FF0000"/>
                </a:solidFill>
              </a:rPr>
              <a:t>用户队伍正快速增长</a:t>
            </a:r>
            <a:r>
              <a:rPr lang="zh-CN" altLang="en-US" kern="0" dirty="0" smtClean="0"/>
              <a:t>。</a:t>
            </a:r>
            <a:endParaRPr lang="en-US" altLang="zh-CN" kern="0" dirty="0" smtClean="0"/>
          </a:p>
          <a:p>
            <a:pPr lvl="2">
              <a:defRPr/>
            </a:pPr>
            <a:r>
              <a:rPr lang="en-US" altLang="zh-CN" kern="0" dirty="0" smtClean="0"/>
              <a:t>2017</a:t>
            </a:r>
            <a:r>
              <a:rPr lang="zh-CN" altLang="en-US" kern="0" dirty="0" smtClean="0"/>
              <a:t>年，参与发表的论文</a:t>
            </a:r>
            <a:r>
              <a:rPr lang="en-US" altLang="zh-CN" kern="0" dirty="0" smtClean="0"/>
              <a:t>515</a:t>
            </a:r>
            <a:r>
              <a:rPr lang="zh-CN" altLang="en-US" kern="0" dirty="0" smtClean="0"/>
              <a:t>篇，占比近</a:t>
            </a:r>
            <a:r>
              <a:rPr lang="en-US" altLang="zh-CN" kern="0" dirty="0" smtClean="0"/>
              <a:t>13.5%</a:t>
            </a:r>
            <a:r>
              <a:rPr lang="zh-CN" altLang="en-US" kern="0" dirty="0" smtClean="0"/>
              <a:t>。</a:t>
            </a:r>
            <a:endParaRPr lang="en-US" altLang="zh-CN" kern="0" dirty="0" smtClean="0"/>
          </a:p>
        </p:txBody>
      </p:sp>
      <p:sp>
        <p:nvSpPr>
          <p:cNvPr id="7" name="矩形 6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-32" y="142875"/>
            <a:ext cx="500408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中子散射研究论文统计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(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续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)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7211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7027863"/>
            <a:ext cx="303213" cy="18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BE08439-E970-4730-B0D6-D17B699164C1}" type="slidenum">
              <a:rPr lang="zh-CN" altLang="en-US" sz="900" b="0" smtClean="0">
                <a:solidFill>
                  <a:srgbClr val="000000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zh-CN" altLang="en-US" sz="900" b="0" smtClean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16387" name="Chart 4"/>
          <p:cNvGraphicFramePr>
            <a:graphicFrameLocks/>
          </p:cNvGraphicFramePr>
          <p:nvPr/>
        </p:nvGraphicFramePr>
        <p:xfrm>
          <a:off x="3624263" y="2801938"/>
          <a:ext cx="283845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9" r:id="rId3" imgW="2840501" imgH="1901795" progId="Excel.Chart.8">
                  <p:embed/>
                </p:oleObj>
              </mc:Choice>
              <mc:Fallback>
                <p:oleObj r:id="rId3" imgW="2840501" imgH="1901795" progId="Excel.Chart.8">
                  <p:embed/>
                  <p:pic>
                    <p:nvPicPr>
                      <p:cNvPr id="16387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2801938"/>
                        <a:ext cx="2838450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324350" y="3500438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</a:rPr>
              <a:t>结构</a:t>
            </a:r>
            <a:endParaRPr lang="en-US" altLang="zh-CN" sz="1800" b="0">
              <a:solidFill>
                <a:schemeClr val="tx1"/>
              </a:solidFill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187950" y="3500438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</a:rPr>
              <a:t>动力学</a:t>
            </a:r>
            <a:endParaRPr lang="en-US" altLang="zh-CN" sz="1800" b="0">
              <a:solidFill>
                <a:schemeClr val="tx1"/>
              </a:solidFill>
            </a:endParaRPr>
          </a:p>
        </p:txBody>
      </p:sp>
      <p:cxnSp>
        <p:nvCxnSpPr>
          <p:cNvPr id="16390" name="Straight Connector 8"/>
          <p:cNvCxnSpPr>
            <a:cxnSpLocks noChangeShapeType="1"/>
            <a:endCxn id="11" idx="3"/>
          </p:cNvCxnSpPr>
          <p:nvPr/>
        </p:nvCxnSpPr>
        <p:spPr bwMode="auto">
          <a:xfrm flipH="1" flipV="1">
            <a:off x="4251325" y="2593975"/>
            <a:ext cx="215900" cy="690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349625" y="2439988"/>
            <a:ext cx="901700" cy="307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粉末衍射</a:t>
            </a:r>
            <a:endParaRPr 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392" name="TextBox 12"/>
          <p:cNvSpPr txBox="1">
            <a:spLocks noChangeArrowheads="1"/>
          </p:cNvSpPr>
          <p:nvPr/>
        </p:nvSpPr>
        <p:spPr bwMode="auto">
          <a:xfrm>
            <a:off x="2051050" y="1844675"/>
            <a:ext cx="108108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高分辨衍射</a:t>
            </a:r>
            <a:endParaRPr lang="en-US" altLang="zh-CN" sz="1400" b="0">
              <a:solidFill>
                <a:schemeClr val="tx1"/>
              </a:solidFill>
            </a:endParaRPr>
          </a:p>
        </p:txBody>
      </p:sp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2052638" y="2133600"/>
            <a:ext cx="1079500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全衍射</a:t>
            </a:r>
            <a:endParaRPr lang="en-US" altLang="zh-CN" sz="1400" b="0">
              <a:solidFill>
                <a:schemeClr val="tx1"/>
              </a:solidFill>
            </a:endParaRPr>
          </a:p>
        </p:txBody>
      </p:sp>
      <p:sp>
        <p:nvSpPr>
          <p:cNvPr id="16394" name="TextBox 14"/>
          <p:cNvSpPr txBox="1">
            <a:spLocks noChangeArrowheads="1"/>
          </p:cNvSpPr>
          <p:nvPr/>
        </p:nvSpPr>
        <p:spPr bwMode="auto">
          <a:xfrm>
            <a:off x="2039938" y="2708275"/>
            <a:ext cx="10795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工程衍射</a:t>
            </a:r>
            <a:endParaRPr lang="en-US" altLang="zh-CN" sz="1400" b="0">
              <a:solidFill>
                <a:schemeClr val="tx1"/>
              </a:solidFill>
            </a:endParaRPr>
          </a:p>
        </p:txBody>
      </p:sp>
      <p:sp>
        <p:nvSpPr>
          <p:cNvPr id="16395" name="TextBox 15"/>
          <p:cNvSpPr txBox="1">
            <a:spLocks noChangeArrowheads="1"/>
          </p:cNvSpPr>
          <p:nvPr/>
        </p:nvSpPr>
        <p:spPr bwMode="auto">
          <a:xfrm>
            <a:off x="2039938" y="2419350"/>
            <a:ext cx="10795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高压衍射</a:t>
            </a:r>
            <a:endParaRPr lang="en-US" altLang="zh-CN" sz="1400" b="0">
              <a:solidFill>
                <a:schemeClr val="tx1"/>
              </a:solidFill>
            </a:endParaRPr>
          </a:p>
        </p:txBody>
      </p:sp>
      <p:sp>
        <p:nvSpPr>
          <p:cNvPr id="16396" name="TextBox 16"/>
          <p:cNvSpPr txBox="1">
            <a:spLocks noChangeArrowheads="1"/>
          </p:cNvSpPr>
          <p:nvPr/>
        </p:nvSpPr>
        <p:spPr bwMode="auto">
          <a:xfrm>
            <a:off x="3100388" y="3336925"/>
            <a:ext cx="901700" cy="307975"/>
          </a:xfrm>
          <a:prstGeom prst="rect">
            <a:avLst/>
          </a:prstGeom>
          <a:solidFill>
            <a:srgbClr val="D99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单晶衍射</a:t>
            </a:r>
            <a:endParaRPr lang="en-US" altLang="zh-CN" sz="1400" b="0">
              <a:solidFill>
                <a:schemeClr val="tx1"/>
              </a:solidFill>
            </a:endParaRPr>
          </a:p>
        </p:txBody>
      </p:sp>
      <p:sp>
        <p:nvSpPr>
          <p:cNvPr id="16397" name="TextBox 17"/>
          <p:cNvSpPr txBox="1">
            <a:spLocks noChangeArrowheads="1"/>
          </p:cNvSpPr>
          <p:nvPr/>
        </p:nvSpPr>
        <p:spPr bwMode="auto">
          <a:xfrm>
            <a:off x="3100388" y="4149725"/>
            <a:ext cx="901700" cy="306388"/>
          </a:xfrm>
          <a:prstGeom prst="rect">
            <a:avLst/>
          </a:prstGeom>
          <a:solidFill>
            <a:srgbClr val="D99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中子反射</a:t>
            </a:r>
            <a:endParaRPr lang="en-US" altLang="zh-CN" sz="1400" b="0">
              <a:solidFill>
                <a:schemeClr val="tx1"/>
              </a:solidFill>
            </a:endParaRPr>
          </a:p>
        </p:txBody>
      </p:sp>
      <p:sp>
        <p:nvSpPr>
          <p:cNvPr id="16398" name="TextBox 18"/>
          <p:cNvSpPr txBox="1">
            <a:spLocks noChangeArrowheads="1"/>
          </p:cNvSpPr>
          <p:nvPr/>
        </p:nvSpPr>
        <p:spPr bwMode="auto">
          <a:xfrm>
            <a:off x="3603625" y="4992688"/>
            <a:ext cx="903288" cy="307975"/>
          </a:xfrm>
          <a:prstGeom prst="rect">
            <a:avLst/>
          </a:prstGeom>
          <a:solidFill>
            <a:srgbClr val="D99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小角散射</a:t>
            </a:r>
            <a:endParaRPr lang="en-US" altLang="zh-CN" sz="1400" b="0">
              <a:solidFill>
                <a:schemeClr val="tx1"/>
              </a:solidFill>
            </a:endParaRPr>
          </a:p>
        </p:txBody>
      </p:sp>
      <p:sp>
        <p:nvSpPr>
          <p:cNvPr id="16399" name="TextBox 19"/>
          <p:cNvSpPr txBox="1">
            <a:spLocks noChangeArrowheads="1"/>
          </p:cNvSpPr>
          <p:nvPr/>
        </p:nvSpPr>
        <p:spPr bwMode="auto">
          <a:xfrm>
            <a:off x="2235200" y="4992688"/>
            <a:ext cx="108108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普通小角</a:t>
            </a:r>
            <a:endParaRPr lang="en-US" altLang="zh-CN" sz="1400" b="0">
              <a:solidFill>
                <a:schemeClr val="tx1"/>
              </a:solidFill>
            </a:endParaRPr>
          </a:p>
        </p:txBody>
      </p:sp>
      <p:sp>
        <p:nvSpPr>
          <p:cNvPr id="16400" name="TextBox 20"/>
          <p:cNvSpPr txBox="1">
            <a:spLocks noChangeArrowheads="1"/>
          </p:cNvSpPr>
          <p:nvPr/>
        </p:nvSpPr>
        <p:spPr bwMode="auto">
          <a:xfrm>
            <a:off x="2235200" y="5300663"/>
            <a:ext cx="108108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超小角</a:t>
            </a:r>
            <a:endParaRPr lang="en-US" altLang="zh-CN" sz="1400" b="0">
              <a:solidFill>
                <a:schemeClr val="tx1"/>
              </a:solidFill>
            </a:endParaRPr>
          </a:p>
        </p:txBody>
      </p:sp>
      <p:sp>
        <p:nvSpPr>
          <p:cNvPr id="16401" name="TextBox 21"/>
          <p:cNvSpPr txBox="1">
            <a:spLocks noChangeArrowheads="1"/>
          </p:cNvSpPr>
          <p:nvPr/>
        </p:nvSpPr>
        <p:spPr bwMode="auto">
          <a:xfrm>
            <a:off x="1908175" y="3860800"/>
            <a:ext cx="90328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水平反射</a:t>
            </a:r>
            <a:endParaRPr lang="en-US" altLang="zh-CN" sz="1400" b="0">
              <a:solidFill>
                <a:schemeClr val="tx1"/>
              </a:solidFill>
            </a:endParaRP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1908175" y="4149725"/>
            <a:ext cx="903288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垂直反射</a:t>
            </a:r>
            <a:endParaRPr lang="en-US" altLang="zh-CN" sz="1400" b="0">
              <a:solidFill>
                <a:schemeClr val="tx1"/>
              </a:solidFill>
            </a:endParaRPr>
          </a:p>
        </p:txBody>
      </p:sp>
      <p:cxnSp>
        <p:nvCxnSpPr>
          <p:cNvPr id="16403" name="Straight Connector 24"/>
          <p:cNvCxnSpPr>
            <a:cxnSpLocks noChangeShapeType="1"/>
            <a:stCxn id="11" idx="1"/>
            <a:endCxn id="16395" idx="3"/>
          </p:cNvCxnSpPr>
          <p:nvPr/>
        </p:nvCxnSpPr>
        <p:spPr bwMode="auto">
          <a:xfrm flipH="1" flipV="1">
            <a:off x="3119438" y="2573338"/>
            <a:ext cx="230187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Straight Connector 26"/>
          <p:cNvCxnSpPr>
            <a:cxnSpLocks noChangeShapeType="1"/>
            <a:stCxn id="16397" idx="1"/>
            <a:endCxn id="16402" idx="3"/>
          </p:cNvCxnSpPr>
          <p:nvPr/>
        </p:nvCxnSpPr>
        <p:spPr bwMode="auto">
          <a:xfrm flipH="1">
            <a:off x="2811463" y="43037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Straight Connector 28"/>
          <p:cNvCxnSpPr>
            <a:cxnSpLocks noChangeShapeType="1"/>
            <a:stCxn id="16398" idx="1"/>
            <a:endCxn id="16399" idx="3"/>
          </p:cNvCxnSpPr>
          <p:nvPr/>
        </p:nvCxnSpPr>
        <p:spPr bwMode="auto">
          <a:xfrm flipH="1">
            <a:off x="3316288" y="51466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6" name="Straight Connector 31"/>
          <p:cNvCxnSpPr>
            <a:cxnSpLocks noChangeShapeType="1"/>
            <a:stCxn id="16388" idx="1"/>
            <a:endCxn id="16396" idx="3"/>
          </p:cNvCxnSpPr>
          <p:nvPr/>
        </p:nvCxnSpPr>
        <p:spPr bwMode="auto">
          <a:xfrm flipH="1" flipV="1">
            <a:off x="4002088" y="3490913"/>
            <a:ext cx="3222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7" name="Straight Connector 33"/>
          <p:cNvCxnSpPr>
            <a:cxnSpLocks noChangeShapeType="1"/>
            <a:endCxn id="16397" idx="3"/>
          </p:cNvCxnSpPr>
          <p:nvPr/>
        </p:nvCxnSpPr>
        <p:spPr bwMode="auto">
          <a:xfrm flipH="1">
            <a:off x="4002088" y="4221163"/>
            <a:ext cx="465137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8" name="Straight Connector 35"/>
          <p:cNvCxnSpPr>
            <a:cxnSpLocks noChangeShapeType="1"/>
            <a:endCxn id="16398" idx="3"/>
          </p:cNvCxnSpPr>
          <p:nvPr/>
        </p:nvCxnSpPr>
        <p:spPr bwMode="auto">
          <a:xfrm flipH="1">
            <a:off x="4506913" y="4365625"/>
            <a:ext cx="249237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5835650" y="2473325"/>
            <a:ext cx="908050" cy="307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bg1"/>
                </a:solidFill>
              </a:rPr>
              <a:t>三轴谱仪</a:t>
            </a:r>
            <a:endParaRPr lang="en-US" altLang="zh-CN" smtClean="0">
              <a:solidFill>
                <a:schemeClr val="bg1"/>
              </a:solidFill>
            </a:endParaRPr>
          </a:p>
        </p:txBody>
      </p:sp>
      <p:sp>
        <p:nvSpPr>
          <p:cNvPr id="16410" name="TextBox 38"/>
          <p:cNvSpPr txBox="1">
            <a:spLocks noChangeArrowheads="1"/>
          </p:cNvSpPr>
          <p:nvPr/>
        </p:nvSpPr>
        <p:spPr bwMode="auto">
          <a:xfrm>
            <a:off x="6072188" y="3284538"/>
            <a:ext cx="1087437" cy="307975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bg1"/>
                </a:solidFill>
              </a:rPr>
              <a:t>斩波器谱仪</a:t>
            </a:r>
            <a:endParaRPr lang="en-US" altLang="zh-CN" sz="1400" b="0">
              <a:solidFill>
                <a:schemeClr val="bg1"/>
              </a:solidFill>
            </a:endParaRPr>
          </a:p>
        </p:txBody>
      </p:sp>
      <p:sp>
        <p:nvSpPr>
          <p:cNvPr id="16411" name="TextBox 39"/>
          <p:cNvSpPr txBox="1">
            <a:spLocks noChangeArrowheads="1"/>
          </p:cNvSpPr>
          <p:nvPr/>
        </p:nvSpPr>
        <p:spPr bwMode="auto">
          <a:xfrm>
            <a:off x="6124575" y="4057650"/>
            <a:ext cx="935038" cy="307975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bg1"/>
                </a:solidFill>
              </a:rPr>
              <a:t>背散射</a:t>
            </a:r>
            <a:endParaRPr lang="en-US" altLang="zh-CN" sz="1400" b="0">
              <a:solidFill>
                <a:schemeClr val="bg1"/>
              </a:solidFill>
            </a:endParaRPr>
          </a:p>
        </p:txBody>
      </p:sp>
      <p:sp>
        <p:nvSpPr>
          <p:cNvPr id="16412" name="TextBox 40"/>
          <p:cNvSpPr txBox="1">
            <a:spLocks noChangeArrowheads="1"/>
          </p:cNvSpPr>
          <p:nvPr/>
        </p:nvSpPr>
        <p:spPr bwMode="auto">
          <a:xfrm>
            <a:off x="5908675" y="4921250"/>
            <a:ext cx="935038" cy="307975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bg1"/>
                </a:solidFill>
              </a:rPr>
              <a:t>自旋回波</a:t>
            </a:r>
            <a:endParaRPr lang="en-US" altLang="zh-CN" sz="1400" b="0">
              <a:solidFill>
                <a:schemeClr val="bg1"/>
              </a:solidFill>
            </a:endParaRPr>
          </a:p>
        </p:txBody>
      </p:sp>
      <p:cxnSp>
        <p:nvCxnSpPr>
          <p:cNvPr id="16413" name="Straight Connector 44"/>
          <p:cNvCxnSpPr>
            <a:cxnSpLocks noChangeShapeType="1"/>
            <a:endCxn id="38" idx="1"/>
          </p:cNvCxnSpPr>
          <p:nvPr/>
        </p:nvCxnSpPr>
        <p:spPr bwMode="auto">
          <a:xfrm flipV="1">
            <a:off x="5691188" y="2627313"/>
            <a:ext cx="144462" cy="585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Straight Connector 46"/>
          <p:cNvCxnSpPr>
            <a:cxnSpLocks noChangeShapeType="1"/>
          </p:cNvCxnSpPr>
          <p:nvPr/>
        </p:nvCxnSpPr>
        <p:spPr bwMode="auto">
          <a:xfrm flipV="1">
            <a:off x="5908675" y="34290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5" name="Straight Connector 48"/>
          <p:cNvCxnSpPr>
            <a:cxnSpLocks noChangeShapeType="1"/>
            <a:endCxn id="16411" idx="1"/>
          </p:cNvCxnSpPr>
          <p:nvPr/>
        </p:nvCxnSpPr>
        <p:spPr bwMode="auto">
          <a:xfrm>
            <a:off x="5908675" y="3933825"/>
            <a:ext cx="21590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6" name="Straight Connector 50"/>
          <p:cNvCxnSpPr>
            <a:cxnSpLocks noChangeShapeType="1"/>
            <a:endCxn id="16412" idx="1"/>
          </p:cNvCxnSpPr>
          <p:nvPr/>
        </p:nvCxnSpPr>
        <p:spPr bwMode="auto">
          <a:xfrm>
            <a:off x="5619750" y="4365625"/>
            <a:ext cx="288925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4683125" y="5568950"/>
            <a:ext cx="903288" cy="3079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中子照相</a:t>
            </a:r>
            <a:endParaRPr lang="en-US" dirty="0">
              <a:latin typeface="Arial" charset="0"/>
              <a:ea typeface="宋体" charset="0"/>
              <a:cs typeface="宋体" charset="0"/>
            </a:endParaRPr>
          </a:p>
        </p:txBody>
      </p:sp>
      <p:cxnSp>
        <p:nvCxnSpPr>
          <p:cNvPr id="16418" name="Straight Connector 53"/>
          <p:cNvCxnSpPr>
            <a:cxnSpLocks noChangeShapeType="1"/>
            <a:endCxn id="52" idx="0"/>
          </p:cNvCxnSpPr>
          <p:nvPr/>
        </p:nvCxnSpPr>
        <p:spPr bwMode="auto">
          <a:xfrm>
            <a:off x="5116513" y="4508500"/>
            <a:ext cx="19050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07504" y="3140298"/>
            <a:ext cx="2698175" cy="523220"/>
          </a:xfrm>
          <a:prstGeom prst="rect">
            <a:avLst/>
          </a:prstGeom>
          <a:solidFill>
            <a:srgbClr val="F4EFE5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中子衍射与反射</a:t>
            </a:r>
            <a:endParaRPr lang="en-US" sz="2800" b="1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4288" y="3626157"/>
            <a:ext cx="1988045" cy="523220"/>
          </a:xfrm>
          <a:prstGeom prst="rect">
            <a:avLst/>
          </a:prstGeom>
          <a:solidFill>
            <a:srgbClr val="F4EFE5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latin typeface="Arial" charset="0"/>
                <a:ea typeface="宋体" charset="0"/>
                <a:cs typeface="宋体" charset="0"/>
              </a:defRPr>
            </a:lvl1pPr>
          </a:lstStyle>
          <a:p>
            <a:pPr eaLnBrk="1" hangingPunct="1">
              <a:defRPr/>
            </a:pPr>
            <a:r>
              <a:rPr lang="zh-CN" altLang="en-US" dirty="0"/>
              <a:t>非弹性散射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06820" y="6052556"/>
            <a:ext cx="2709396" cy="523220"/>
          </a:xfrm>
          <a:prstGeom prst="rect">
            <a:avLst/>
          </a:prstGeom>
          <a:solidFill>
            <a:srgbClr val="F4EFE5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latin typeface="Arial" charset="0"/>
                <a:ea typeface="宋体" charset="0"/>
                <a:cs typeface="宋体" charset="0"/>
              </a:defRPr>
            </a:lvl1pPr>
          </a:lstStyle>
          <a:p>
            <a:pPr eaLnBrk="1" hangingPunct="1">
              <a:defRPr/>
            </a:pPr>
            <a:r>
              <a:rPr lang="zh-CN" altLang="en-US" dirty="0"/>
              <a:t>中子吸收与透射</a:t>
            </a:r>
            <a:endParaRPr lang="en-US" dirty="0"/>
          </a:p>
        </p:txBody>
      </p:sp>
      <p:sp>
        <p:nvSpPr>
          <p:cNvPr id="40" name="矩形 39"/>
          <p:cNvSpPr/>
          <p:nvPr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4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71414"/>
            <a:ext cx="1009060" cy="571504"/>
          </a:xfrm>
          <a:prstGeom prst="rect">
            <a:avLst/>
          </a:prstGeom>
          <a:noFill/>
        </p:spPr>
      </p:pic>
      <p:sp>
        <p:nvSpPr>
          <p:cNvPr id="45" name="Rectangle 8"/>
          <p:cNvSpPr txBox="1">
            <a:spLocks noChangeArrowheads="1"/>
          </p:cNvSpPr>
          <p:nvPr/>
        </p:nvSpPr>
        <p:spPr bwMode="auto">
          <a:xfrm>
            <a:off x="-32" y="142875"/>
            <a:ext cx="536412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中子散射及相关技术分类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3212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  <a:prstDash val="dash"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tx2">
            <a:lumMod val="60000"/>
            <a:lumOff val="40000"/>
          </a:schemeClr>
        </a:solidFill>
      </a:spPr>
      <a:bodyPr wrap="square">
        <a:noAutofit/>
      </a:bodyPr>
      <a:lstStyle>
        <a:defPPr algn="just">
          <a:lnSpc>
            <a:spcPct val="110000"/>
          </a:lnSpc>
          <a:spcBef>
            <a:spcPts val="0"/>
          </a:spcBef>
          <a:spcAft>
            <a:spcPts val="600"/>
          </a:spcAft>
          <a:buClr>
            <a:schemeClr val="tx1"/>
          </a:buClr>
          <a:defRPr sz="2000" b="1" dirty="0">
            <a:solidFill>
              <a:schemeClr val="bg1"/>
            </a:solidFill>
            <a:latin typeface="Times New Roman" pitchFamily="18" charset="0"/>
            <a:ea typeface="微软雅黑" panose="020B0503020204020204" pitchFamily="34" charset="-122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52759</TotalTime>
  <Words>1958</Words>
  <Application>Microsoft Office PowerPoint</Application>
  <PresentationFormat>全屏显示(4:3)</PresentationFormat>
  <Paragraphs>282</Paragraphs>
  <Slides>27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 Unicode MS</vt:lpstr>
      <vt:lpstr>黑体</vt:lpstr>
      <vt:lpstr>华文琥珀</vt:lpstr>
      <vt:lpstr>华文楷体</vt:lpstr>
      <vt:lpstr>宋体</vt:lpstr>
      <vt:lpstr>微软雅黑</vt:lpstr>
      <vt:lpstr>Arial</vt:lpstr>
      <vt:lpstr>Calibri</vt:lpstr>
      <vt:lpstr>Franklin Gothic Medium</vt:lpstr>
      <vt:lpstr>Impact</vt:lpstr>
      <vt:lpstr>Symbol</vt:lpstr>
      <vt:lpstr>Times New Roman</vt:lpstr>
      <vt:lpstr>Wingdings</vt:lpstr>
      <vt:lpstr>Office 主题</vt:lpstr>
      <vt:lpstr>位图图像</vt:lpstr>
      <vt:lpstr>Microsoft Excel 图表</vt:lpstr>
      <vt:lpstr> 中国散裂源CSNS中子散射谱仪 ——现状与未来发展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中国研究者参与的中子散射文章统计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1.  与东莞理工学院和香港城市大学合作建设“多物理谱仪”   2.与工信部五所合作建设“大气中子辐照谱仪”   3.东莞材料基因高等理工研究院拟建“工程材料谱仪”   4.与南方科技大学合作建设“高压谱仪”   5.  与北京大学深圳研究院合作建设“高分辨中子衍射仪”</vt:lpstr>
      <vt:lpstr>PowerPoint 演示文稿</vt:lpstr>
      <vt:lpstr>  东莞理工学院 “多物理谱仪”   工信部五所 “大气中子辐照谱仪”   东莞材料基因高等理工研究院 “工程材料谱仪”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Wang Fw</cp:lastModifiedBy>
  <cp:revision>2282</cp:revision>
  <dcterms:created xsi:type="dcterms:W3CDTF">2011-02-21T08:42:51Z</dcterms:created>
  <dcterms:modified xsi:type="dcterms:W3CDTF">2018-09-12T22:10:54Z</dcterms:modified>
</cp:coreProperties>
</file>