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32"/>
  </p:notesMasterIdLst>
  <p:sldIdLst>
    <p:sldId id="256" r:id="rId2"/>
    <p:sldId id="257" r:id="rId3"/>
    <p:sldId id="290" r:id="rId4"/>
    <p:sldId id="258" r:id="rId5"/>
    <p:sldId id="268" r:id="rId6"/>
    <p:sldId id="279" r:id="rId7"/>
    <p:sldId id="291" r:id="rId8"/>
    <p:sldId id="280" r:id="rId9"/>
    <p:sldId id="276" r:id="rId10"/>
    <p:sldId id="282" r:id="rId11"/>
    <p:sldId id="269" r:id="rId12"/>
    <p:sldId id="283" r:id="rId13"/>
    <p:sldId id="281" r:id="rId14"/>
    <p:sldId id="292" r:id="rId15"/>
    <p:sldId id="270" r:id="rId16"/>
    <p:sldId id="294" r:id="rId17"/>
    <p:sldId id="293" r:id="rId18"/>
    <p:sldId id="295" r:id="rId19"/>
    <p:sldId id="284" r:id="rId20"/>
    <p:sldId id="285" r:id="rId21"/>
    <p:sldId id="286" r:id="rId22"/>
    <p:sldId id="287" r:id="rId23"/>
    <p:sldId id="288" r:id="rId24"/>
    <p:sldId id="262" r:id="rId25"/>
    <p:sldId id="271" r:id="rId26"/>
    <p:sldId id="272" r:id="rId27"/>
    <p:sldId id="300" r:id="rId28"/>
    <p:sldId id="301" r:id="rId29"/>
    <p:sldId id="289" r:id="rId30"/>
    <p:sldId id="275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3AE15C3D-45AF-47AA-BA2D-8348FC849D24}">
          <p14:sldIdLst>
            <p14:sldId id="256"/>
            <p14:sldId id="257"/>
            <p14:sldId id="290"/>
            <p14:sldId id="258"/>
            <p14:sldId id="268"/>
            <p14:sldId id="279"/>
            <p14:sldId id="291"/>
            <p14:sldId id="280"/>
            <p14:sldId id="276"/>
            <p14:sldId id="282"/>
            <p14:sldId id="269"/>
            <p14:sldId id="283"/>
            <p14:sldId id="281"/>
            <p14:sldId id="292"/>
            <p14:sldId id="270"/>
            <p14:sldId id="294"/>
            <p14:sldId id="293"/>
            <p14:sldId id="295"/>
            <p14:sldId id="284"/>
            <p14:sldId id="285"/>
            <p14:sldId id="286"/>
            <p14:sldId id="287"/>
            <p14:sldId id="288"/>
            <p14:sldId id="262"/>
            <p14:sldId id="271"/>
            <p14:sldId id="272"/>
            <p14:sldId id="300"/>
            <p14:sldId id="301"/>
            <p14:sldId id="289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01" autoAdjust="0"/>
  </p:normalViewPr>
  <p:slideViewPr>
    <p:cSldViewPr>
      <p:cViewPr>
        <p:scale>
          <a:sx n="80" d="100"/>
          <a:sy n="80" d="100"/>
        </p:scale>
        <p:origin x="-152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E:\&#35843;&#26463;&#36164;&#26009;\&#20999;&#26463;&#22120;&#36716;&#35282;&#24230;RFQ&#25171;&#28779;&#32479;&#35745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E:\&#35843;&#26463;&#36164;&#26009;\&#20999;&#26463;&#22120;&#36716;&#35282;&#24230;RFQ&#25171;&#28779;&#32479;&#35745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35843;&#26463;&#36164;&#26009;\RFQ&#25171;&#28779;&#32479;&#35745;%20&#36716;&#35282;&#24230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35843;&#26463;&#36164;&#26009;\RFQ&#25171;&#28779;&#32479;&#35745;%20&#36716;&#35282;&#2423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CN" dirty="0">
                <a:latin typeface="华文楷体" pitchFamily="2" charset="-122"/>
                <a:ea typeface="华文楷体" pitchFamily="2" charset="-122"/>
              </a:rPr>
              <a:t>故障时间（小时）</a:t>
            </a:r>
          </a:p>
        </c:rich>
      </c:tx>
      <c:layout>
        <c:manualLayout>
          <c:xMode val="edge"/>
          <c:yMode val="edge"/>
          <c:x val="0.38015422121556386"/>
          <c:y val="7.1343619440775163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故障时间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en-US" sz="1400" dirty="0"/>
                      <a:t>4.5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altLang="en-US" sz="1400" dirty="0"/>
                      <a:t>5.75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altLang="en-US" sz="1400" dirty="0"/>
                      <a:t>23.34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altLang="en-US" sz="1400" dirty="0"/>
                      <a:t>7.25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altLang="en-US" sz="1400" dirty="0"/>
                      <a:t>4.65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altLang="en-US" sz="1400" dirty="0"/>
                      <a:t>2.93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1.9106673332592673E-2"/>
                  <c:y val="2.5853364601654614E-3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400" dirty="0"/>
                      <a:t>2.59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/>
              <c:tx>
                <c:rich>
                  <a:bodyPr/>
                  <a:lstStyle/>
                  <a:p>
                    <a:r>
                      <a:rPr lang="en-US" altLang="en-US" sz="1400" dirty="0"/>
                      <a:t>2.27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altLang="en-US" sz="1400" dirty="0"/>
                      <a:t>7.15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/>
              <c:tx>
                <c:rich>
                  <a:bodyPr/>
                  <a:lstStyle/>
                  <a:p>
                    <a:r>
                      <a:rPr lang="en-US" altLang="en-US" sz="1400" dirty="0"/>
                      <a:t>2.17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/>
              <c:tx>
                <c:rich>
                  <a:bodyPr/>
                  <a:lstStyle/>
                  <a:p>
                    <a:r>
                      <a:rPr lang="en-US" altLang="en-US" sz="1400" dirty="0"/>
                      <a:t>3.44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Sheet1!$A$2:$A$26</c:f>
              <c:numCache>
                <c:formatCode>General</c:formatCode>
                <c:ptCount val="25"/>
                <c:pt idx="0">
                  <c:v>1.0900000000000001</c:v>
                </c:pt>
                <c:pt idx="1">
                  <c:v>1.17</c:v>
                </c:pt>
                <c:pt idx="2">
                  <c:v>1.19</c:v>
                </c:pt>
                <c:pt idx="3">
                  <c:v>1.26</c:v>
                </c:pt>
                <c:pt idx="4">
                  <c:v>1.27</c:v>
                </c:pt>
                <c:pt idx="5">
                  <c:v>2.0299999999999998</c:v>
                </c:pt>
                <c:pt idx="6">
                  <c:v>2.06</c:v>
                </c:pt>
                <c:pt idx="7" formatCode="0.00">
                  <c:v>2.1</c:v>
                </c:pt>
                <c:pt idx="8">
                  <c:v>2.11</c:v>
                </c:pt>
                <c:pt idx="9">
                  <c:v>2.12</c:v>
                </c:pt>
                <c:pt idx="10">
                  <c:v>2.17</c:v>
                </c:pt>
                <c:pt idx="11">
                  <c:v>2.1800000000000002</c:v>
                </c:pt>
                <c:pt idx="12">
                  <c:v>2.19</c:v>
                </c:pt>
                <c:pt idx="13" formatCode="0.00">
                  <c:v>2.2000000000000002</c:v>
                </c:pt>
                <c:pt idx="14">
                  <c:v>2.2200000000000002</c:v>
                </c:pt>
                <c:pt idx="15">
                  <c:v>2.27</c:v>
                </c:pt>
                <c:pt idx="16">
                  <c:v>3.01</c:v>
                </c:pt>
                <c:pt idx="17">
                  <c:v>3.08</c:v>
                </c:pt>
                <c:pt idx="18">
                  <c:v>3.21</c:v>
                </c:pt>
                <c:pt idx="19">
                  <c:v>3.22</c:v>
                </c:pt>
                <c:pt idx="20">
                  <c:v>3.23</c:v>
                </c:pt>
                <c:pt idx="21">
                  <c:v>3.24</c:v>
                </c:pt>
                <c:pt idx="22">
                  <c:v>3.25</c:v>
                </c:pt>
                <c:pt idx="23">
                  <c:v>3.26</c:v>
                </c:pt>
                <c:pt idx="24">
                  <c:v>3.27</c:v>
                </c:pt>
              </c:numCache>
            </c:num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4.5</c:v>
                </c:pt>
                <c:pt idx="1">
                  <c:v>0.5</c:v>
                </c:pt>
                <c:pt idx="2">
                  <c:v>0.5</c:v>
                </c:pt>
                <c:pt idx="3">
                  <c:v>0.2</c:v>
                </c:pt>
                <c:pt idx="4">
                  <c:v>0.7</c:v>
                </c:pt>
                <c:pt idx="5">
                  <c:v>0.08</c:v>
                </c:pt>
                <c:pt idx="6">
                  <c:v>0.17</c:v>
                </c:pt>
                <c:pt idx="7">
                  <c:v>5.75</c:v>
                </c:pt>
                <c:pt idx="8">
                  <c:v>23.34</c:v>
                </c:pt>
                <c:pt idx="9">
                  <c:v>7.25</c:v>
                </c:pt>
                <c:pt idx="10">
                  <c:v>4.6500000000000004</c:v>
                </c:pt>
                <c:pt idx="11">
                  <c:v>2.93</c:v>
                </c:pt>
                <c:pt idx="12">
                  <c:v>1.27</c:v>
                </c:pt>
                <c:pt idx="13">
                  <c:v>0.56999999999999995</c:v>
                </c:pt>
                <c:pt idx="14">
                  <c:v>0.18</c:v>
                </c:pt>
                <c:pt idx="15">
                  <c:v>0.56999999999999995</c:v>
                </c:pt>
                <c:pt idx="16">
                  <c:v>0.2</c:v>
                </c:pt>
                <c:pt idx="17">
                  <c:v>2.59</c:v>
                </c:pt>
                <c:pt idx="18">
                  <c:v>2.27</c:v>
                </c:pt>
                <c:pt idx="19">
                  <c:v>7.15</c:v>
                </c:pt>
                <c:pt idx="20">
                  <c:v>2.17</c:v>
                </c:pt>
                <c:pt idx="21">
                  <c:v>0.45</c:v>
                </c:pt>
                <c:pt idx="22">
                  <c:v>0.3</c:v>
                </c:pt>
                <c:pt idx="23">
                  <c:v>3.44</c:v>
                </c:pt>
                <c:pt idx="24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0490496"/>
        <c:axId val="153443072"/>
      </c:barChart>
      <c:catAx>
        <c:axId val="240490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zh-CN"/>
          </a:p>
        </c:txPr>
        <c:crossAx val="153443072"/>
        <c:crosses val="autoZero"/>
        <c:auto val="1"/>
        <c:lblAlgn val="ctr"/>
        <c:lblOffset val="100"/>
        <c:noMultiLvlLbl val="0"/>
      </c:catAx>
      <c:valAx>
        <c:axId val="153443072"/>
        <c:scaling>
          <c:orientation val="minMax"/>
        </c:scaling>
        <c:delete val="0"/>
        <c:axPos val="l"/>
        <c:majorGridlines>
          <c:spPr>
            <a:ln w="12700">
              <a:solidFill>
                <a:srgbClr val="FF0000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240490496"/>
        <c:crosses val="autoZero"/>
        <c:crossBetween val="between"/>
      </c:valAx>
    </c:plotArea>
    <c:legend>
      <c:legendPos val="r"/>
      <c:layout/>
      <c:overlay val="0"/>
      <c:spPr>
        <a:noFill/>
      </c:spPr>
    </c:legend>
    <c:plotVisOnly val="1"/>
    <c:dispBlanksAs val="gap"/>
    <c:showDLblsOverMax val="0"/>
  </c:chart>
  <c:txPr>
    <a:bodyPr/>
    <a:lstStyle/>
    <a:p>
      <a:pPr>
        <a:defRPr sz="1400" baseline="0"/>
      </a:pPr>
      <a:endParaRPr lang="zh-CN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Sheet1!$A$4:$A$27</c:f>
              <c:numCache>
                <c:formatCode>m"月"d"日"</c:formatCode>
                <c:ptCount val="24"/>
                <c:pt idx="0">
                  <c:v>43243</c:v>
                </c:pt>
                <c:pt idx="1">
                  <c:v>43244</c:v>
                </c:pt>
                <c:pt idx="2">
                  <c:v>43245</c:v>
                </c:pt>
                <c:pt idx="3">
                  <c:v>43246</c:v>
                </c:pt>
                <c:pt idx="4">
                  <c:v>43247</c:v>
                </c:pt>
                <c:pt idx="5">
                  <c:v>43268</c:v>
                </c:pt>
                <c:pt idx="6">
                  <c:v>43269</c:v>
                </c:pt>
                <c:pt idx="7">
                  <c:v>43270</c:v>
                </c:pt>
                <c:pt idx="8">
                  <c:v>43274</c:v>
                </c:pt>
                <c:pt idx="9">
                  <c:v>43275</c:v>
                </c:pt>
                <c:pt idx="10">
                  <c:v>43276</c:v>
                </c:pt>
                <c:pt idx="11">
                  <c:v>43277</c:v>
                </c:pt>
                <c:pt idx="12">
                  <c:v>43278</c:v>
                </c:pt>
                <c:pt idx="13">
                  <c:v>43279</c:v>
                </c:pt>
                <c:pt idx="14">
                  <c:v>43280</c:v>
                </c:pt>
                <c:pt idx="15">
                  <c:v>43281</c:v>
                </c:pt>
                <c:pt idx="16">
                  <c:v>43282</c:v>
                </c:pt>
                <c:pt idx="17">
                  <c:v>43283</c:v>
                </c:pt>
                <c:pt idx="18">
                  <c:v>43284</c:v>
                </c:pt>
                <c:pt idx="19">
                  <c:v>43285</c:v>
                </c:pt>
                <c:pt idx="20">
                  <c:v>43286</c:v>
                </c:pt>
                <c:pt idx="21">
                  <c:v>43287</c:v>
                </c:pt>
                <c:pt idx="22">
                  <c:v>43288</c:v>
                </c:pt>
                <c:pt idx="23">
                  <c:v>43289</c:v>
                </c:pt>
              </c:numCache>
            </c:numRef>
          </c:cat>
          <c:val>
            <c:numRef>
              <c:f>Sheet1!$B$4:$B$27</c:f>
              <c:numCache>
                <c:formatCode>General</c:formatCode>
                <c:ptCount val="24"/>
                <c:pt idx="0">
                  <c:v>5</c:v>
                </c:pt>
                <c:pt idx="1">
                  <c:v>15</c:v>
                </c:pt>
                <c:pt idx="2">
                  <c:v>28</c:v>
                </c:pt>
                <c:pt idx="3">
                  <c:v>18</c:v>
                </c:pt>
                <c:pt idx="4">
                  <c:v>20</c:v>
                </c:pt>
                <c:pt idx="5">
                  <c:v>10</c:v>
                </c:pt>
                <c:pt idx="6">
                  <c:v>12</c:v>
                </c:pt>
                <c:pt idx="7">
                  <c:v>4</c:v>
                </c:pt>
                <c:pt idx="8">
                  <c:v>6</c:v>
                </c:pt>
                <c:pt idx="9">
                  <c:v>1</c:v>
                </c:pt>
                <c:pt idx="10">
                  <c:v>1</c:v>
                </c:pt>
                <c:pt idx="11">
                  <c:v>5</c:v>
                </c:pt>
                <c:pt idx="12">
                  <c:v>3</c:v>
                </c:pt>
                <c:pt idx="13">
                  <c:v>5</c:v>
                </c:pt>
                <c:pt idx="14">
                  <c:v>3</c:v>
                </c:pt>
                <c:pt idx="15">
                  <c:v>7</c:v>
                </c:pt>
                <c:pt idx="16">
                  <c:v>4</c:v>
                </c:pt>
                <c:pt idx="17">
                  <c:v>4</c:v>
                </c:pt>
                <c:pt idx="18">
                  <c:v>3</c:v>
                </c:pt>
                <c:pt idx="19">
                  <c:v>1</c:v>
                </c:pt>
                <c:pt idx="20">
                  <c:v>1</c:v>
                </c:pt>
                <c:pt idx="21">
                  <c:v>2</c:v>
                </c:pt>
                <c:pt idx="22">
                  <c:v>1</c:v>
                </c:pt>
                <c:pt idx="2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170752"/>
        <c:axId val="122886336"/>
      </c:barChart>
      <c:catAx>
        <c:axId val="180170752"/>
        <c:scaling>
          <c:orientation val="minMax"/>
        </c:scaling>
        <c:delete val="0"/>
        <c:axPos val="b"/>
        <c:numFmt formatCode="m&quot;月&quot;d&quot;日&quot;" sourceLinked="1"/>
        <c:majorTickMark val="out"/>
        <c:minorTickMark val="none"/>
        <c:tickLblPos val="nextTo"/>
        <c:crossAx val="122886336"/>
        <c:crosses val="autoZero"/>
        <c:auto val="0"/>
        <c:lblAlgn val="ctr"/>
        <c:lblOffset val="100"/>
        <c:tickLblSkip val="1"/>
        <c:noMultiLvlLbl val="0"/>
      </c:catAx>
      <c:valAx>
        <c:axId val="122886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017075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Sheet1!$A$4:$A$27</c:f>
              <c:numCache>
                <c:formatCode>m"月"d"日"</c:formatCode>
                <c:ptCount val="24"/>
                <c:pt idx="0">
                  <c:v>43243</c:v>
                </c:pt>
                <c:pt idx="1">
                  <c:v>43244</c:v>
                </c:pt>
                <c:pt idx="2">
                  <c:v>43245</c:v>
                </c:pt>
                <c:pt idx="3">
                  <c:v>43246</c:v>
                </c:pt>
                <c:pt idx="4">
                  <c:v>43247</c:v>
                </c:pt>
                <c:pt idx="5">
                  <c:v>43268</c:v>
                </c:pt>
                <c:pt idx="6">
                  <c:v>43269</c:v>
                </c:pt>
                <c:pt idx="7">
                  <c:v>43270</c:v>
                </c:pt>
                <c:pt idx="8">
                  <c:v>43274</c:v>
                </c:pt>
                <c:pt idx="9">
                  <c:v>43275</c:v>
                </c:pt>
                <c:pt idx="10">
                  <c:v>43276</c:v>
                </c:pt>
                <c:pt idx="11">
                  <c:v>43277</c:v>
                </c:pt>
                <c:pt idx="12">
                  <c:v>43278</c:v>
                </c:pt>
                <c:pt idx="13">
                  <c:v>43279</c:v>
                </c:pt>
                <c:pt idx="14">
                  <c:v>43280</c:v>
                </c:pt>
                <c:pt idx="15">
                  <c:v>43281</c:v>
                </c:pt>
                <c:pt idx="16">
                  <c:v>43282</c:v>
                </c:pt>
                <c:pt idx="17">
                  <c:v>43283</c:v>
                </c:pt>
                <c:pt idx="18">
                  <c:v>43284</c:v>
                </c:pt>
                <c:pt idx="19">
                  <c:v>43285</c:v>
                </c:pt>
                <c:pt idx="20">
                  <c:v>43286</c:v>
                </c:pt>
                <c:pt idx="21">
                  <c:v>43287</c:v>
                </c:pt>
                <c:pt idx="22">
                  <c:v>43288</c:v>
                </c:pt>
                <c:pt idx="23">
                  <c:v>43289</c:v>
                </c:pt>
              </c:numCache>
            </c:numRef>
          </c:cat>
          <c:val>
            <c:numRef>
              <c:f>Sheet1!$D$4:$D$27</c:f>
              <c:numCache>
                <c:formatCode>General</c:formatCode>
                <c:ptCount val="24"/>
                <c:pt idx="0">
                  <c:v>45</c:v>
                </c:pt>
                <c:pt idx="1">
                  <c:v>49</c:v>
                </c:pt>
                <c:pt idx="2">
                  <c:v>677</c:v>
                </c:pt>
                <c:pt idx="3">
                  <c:v>632</c:v>
                </c:pt>
                <c:pt idx="4">
                  <c:v>708</c:v>
                </c:pt>
                <c:pt idx="5">
                  <c:v>44</c:v>
                </c:pt>
                <c:pt idx="6">
                  <c:v>50</c:v>
                </c:pt>
                <c:pt idx="7">
                  <c:v>30</c:v>
                </c:pt>
                <c:pt idx="8">
                  <c:v>20</c:v>
                </c:pt>
                <c:pt idx="9">
                  <c:v>1</c:v>
                </c:pt>
                <c:pt idx="10">
                  <c:v>2</c:v>
                </c:pt>
                <c:pt idx="11">
                  <c:v>35</c:v>
                </c:pt>
                <c:pt idx="12">
                  <c:v>6</c:v>
                </c:pt>
                <c:pt idx="13">
                  <c:v>15</c:v>
                </c:pt>
                <c:pt idx="14">
                  <c:v>7</c:v>
                </c:pt>
                <c:pt idx="15">
                  <c:v>15</c:v>
                </c:pt>
                <c:pt idx="16">
                  <c:v>9</c:v>
                </c:pt>
                <c:pt idx="17">
                  <c:v>8</c:v>
                </c:pt>
                <c:pt idx="18">
                  <c:v>6</c:v>
                </c:pt>
                <c:pt idx="19">
                  <c:v>1</c:v>
                </c:pt>
                <c:pt idx="20">
                  <c:v>1</c:v>
                </c:pt>
                <c:pt idx="21">
                  <c:v>5</c:v>
                </c:pt>
                <c:pt idx="22">
                  <c:v>3</c:v>
                </c:pt>
                <c:pt idx="2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098304"/>
        <c:axId val="126094720"/>
      </c:barChart>
      <c:catAx>
        <c:axId val="152098304"/>
        <c:scaling>
          <c:orientation val="minMax"/>
        </c:scaling>
        <c:delete val="0"/>
        <c:axPos val="b"/>
        <c:numFmt formatCode="m&quot;月&quot;d&quot;日&quot;" sourceLinked="1"/>
        <c:majorTickMark val="out"/>
        <c:minorTickMark val="none"/>
        <c:tickLblPos val="nextTo"/>
        <c:crossAx val="126094720"/>
        <c:crosses val="autoZero"/>
        <c:auto val="0"/>
        <c:lblAlgn val="ctr"/>
        <c:lblOffset val="100"/>
        <c:noMultiLvlLbl val="0"/>
      </c:catAx>
      <c:valAx>
        <c:axId val="126094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20983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cat>
            <c:numRef>
              <c:f>Sheet1!$A$13:$A$28</c:f>
              <c:numCache>
                <c:formatCode>m"月"d"日"</c:formatCode>
                <c:ptCount val="16"/>
                <c:pt idx="0">
                  <c:v>43274</c:v>
                </c:pt>
                <c:pt idx="1">
                  <c:v>43275</c:v>
                </c:pt>
                <c:pt idx="2">
                  <c:v>43276</c:v>
                </c:pt>
                <c:pt idx="3">
                  <c:v>43277</c:v>
                </c:pt>
                <c:pt idx="4">
                  <c:v>43278</c:v>
                </c:pt>
                <c:pt idx="5">
                  <c:v>43279</c:v>
                </c:pt>
                <c:pt idx="6">
                  <c:v>43280</c:v>
                </c:pt>
                <c:pt idx="7">
                  <c:v>43281</c:v>
                </c:pt>
                <c:pt idx="8">
                  <c:v>43282</c:v>
                </c:pt>
                <c:pt idx="9">
                  <c:v>43283</c:v>
                </c:pt>
                <c:pt idx="10">
                  <c:v>43284</c:v>
                </c:pt>
                <c:pt idx="11">
                  <c:v>43285</c:v>
                </c:pt>
                <c:pt idx="12">
                  <c:v>43286</c:v>
                </c:pt>
                <c:pt idx="13">
                  <c:v>43287</c:v>
                </c:pt>
                <c:pt idx="14">
                  <c:v>43288</c:v>
                </c:pt>
                <c:pt idx="15">
                  <c:v>43289</c:v>
                </c:pt>
              </c:numCache>
            </c:numRef>
          </c:cat>
          <c:val>
            <c:numRef>
              <c:f>Sheet1!$B$13:$B$28</c:f>
              <c:numCache>
                <c:formatCode>General</c:formatCode>
                <c:ptCount val="16"/>
                <c:pt idx="0">
                  <c:v>6</c:v>
                </c:pt>
                <c:pt idx="1">
                  <c:v>1</c:v>
                </c:pt>
                <c:pt idx="2">
                  <c:v>1</c:v>
                </c:pt>
                <c:pt idx="3">
                  <c:v>5</c:v>
                </c:pt>
                <c:pt idx="4">
                  <c:v>3</c:v>
                </c:pt>
                <c:pt idx="5">
                  <c:v>5</c:v>
                </c:pt>
                <c:pt idx="6">
                  <c:v>3</c:v>
                </c:pt>
                <c:pt idx="7">
                  <c:v>7</c:v>
                </c:pt>
                <c:pt idx="8">
                  <c:v>4</c:v>
                </c:pt>
                <c:pt idx="9">
                  <c:v>4</c:v>
                </c:pt>
                <c:pt idx="10">
                  <c:v>3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2100352"/>
        <c:axId val="126097024"/>
      </c:barChart>
      <c:dateAx>
        <c:axId val="152100352"/>
        <c:scaling>
          <c:orientation val="minMax"/>
        </c:scaling>
        <c:delete val="0"/>
        <c:axPos val="b"/>
        <c:numFmt formatCode="m&quot;月&quot;d&quot;日&quot;" sourceLinked="1"/>
        <c:majorTickMark val="out"/>
        <c:minorTickMark val="none"/>
        <c:tickLblPos val="nextTo"/>
        <c:crossAx val="126097024"/>
        <c:crosses val="autoZero"/>
        <c:auto val="1"/>
        <c:lblOffset val="100"/>
        <c:baseTimeUnit val="days"/>
      </c:dateAx>
      <c:valAx>
        <c:axId val="126097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21003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Sheet1!$A$13:$A$28</c:f>
              <c:numCache>
                <c:formatCode>m"月"d"日"</c:formatCode>
                <c:ptCount val="16"/>
                <c:pt idx="0">
                  <c:v>43274</c:v>
                </c:pt>
                <c:pt idx="1">
                  <c:v>43275</c:v>
                </c:pt>
                <c:pt idx="2">
                  <c:v>43276</c:v>
                </c:pt>
                <c:pt idx="3">
                  <c:v>43277</c:v>
                </c:pt>
                <c:pt idx="4">
                  <c:v>43278</c:v>
                </c:pt>
                <c:pt idx="5">
                  <c:v>43279</c:v>
                </c:pt>
                <c:pt idx="6">
                  <c:v>43280</c:v>
                </c:pt>
                <c:pt idx="7">
                  <c:v>43281</c:v>
                </c:pt>
                <c:pt idx="8">
                  <c:v>43282</c:v>
                </c:pt>
                <c:pt idx="9">
                  <c:v>43283</c:v>
                </c:pt>
                <c:pt idx="10">
                  <c:v>43284</c:v>
                </c:pt>
                <c:pt idx="11">
                  <c:v>43285</c:v>
                </c:pt>
                <c:pt idx="12">
                  <c:v>43286</c:v>
                </c:pt>
                <c:pt idx="13">
                  <c:v>43287</c:v>
                </c:pt>
                <c:pt idx="14">
                  <c:v>43288</c:v>
                </c:pt>
                <c:pt idx="15">
                  <c:v>43289</c:v>
                </c:pt>
              </c:numCache>
            </c:numRef>
          </c:cat>
          <c:val>
            <c:numRef>
              <c:f>Sheet1!$D$13:$D$28</c:f>
              <c:numCache>
                <c:formatCode>General</c:formatCode>
                <c:ptCount val="16"/>
                <c:pt idx="0">
                  <c:v>20</c:v>
                </c:pt>
                <c:pt idx="1">
                  <c:v>1</c:v>
                </c:pt>
                <c:pt idx="2">
                  <c:v>2</c:v>
                </c:pt>
                <c:pt idx="3">
                  <c:v>35</c:v>
                </c:pt>
                <c:pt idx="4">
                  <c:v>6</c:v>
                </c:pt>
                <c:pt idx="5">
                  <c:v>15</c:v>
                </c:pt>
                <c:pt idx="6">
                  <c:v>7</c:v>
                </c:pt>
                <c:pt idx="7">
                  <c:v>15</c:v>
                </c:pt>
                <c:pt idx="8">
                  <c:v>9</c:v>
                </c:pt>
                <c:pt idx="9">
                  <c:v>8</c:v>
                </c:pt>
                <c:pt idx="10">
                  <c:v>6</c:v>
                </c:pt>
                <c:pt idx="11">
                  <c:v>1</c:v>
                </c:pt>
                <c:pt idx="12">
                  <c:v>1</c:v>
                </c:pt>
                <c:pt idx="13">
                  <c:v>5</c:v>
                </c:pt>
                <c:pt idx="14">
                  <c:v>3</c:v>
                </c:pt>
                <c:pt idx="1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817664"/>
        <c:axId val="126097600"/>
      </c:barChart>
      <c:dateAx>
        <c:axId val="152817664"/>
        <c:scaling>
          <c:orientation val="minMax"/>
        </c:scaling>
        <c:delete val="0"/>
        <c:axPos val="b"/>
        <c:numFmt formatCode="m&quot;月&quot;d&quot;日&quot;" sourceLinked="1"/>
        <c:majorTickMark val="out"/>
        <c:minorTickMark val="none"/>
        <c:tickLblPos val="nextTo"/>
        <c:crossAx val="126097600"/>
        <c:crosses val="autoZero"/>
        <c:auto val="1"/>
        <c:lblOffset val="100"/>
        <c:baseTimeUnit val="days"/>
      </c:dateAx>
      <c:valAx>
        <c:axId val="126097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28176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0.35484</cdr:x>
      <cdr:y>0.17222</cdr:y>
    </cdr:from>
    <cdr:to>
      <cdr:x>0.51613</cdr:x>
      <cdr:y>0.24445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68352" y="858386"/>
          <a:ext cx="144016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zh-CN" altLang="en-US" sz="1100" dirty="0" smtClean="0"/>
            <a:t>占空比：</a:t>
          </a:r>
          <a:r>
            <a:rPr lang="en-US" altLang="zh-CN" sz="1100" dirty="0" smtClean="0"/>
            <a:t>5Hz,100us</a:t>
          </a:r>
          <a:endParaRPr lang="zh-CN" altLang="en-US" sz="1100" dirty="0"/>
        </a:p>
      </cdr:txBody>
    </cdr:sp>
  </cdr:relSizeAnchor>
  <cdr:relSizeAnchor xmlns:cdr="http://schemas.openxmlformats.org/drawingml/2006/chartDrawing">
    <cdr:from>
      <cdr:x>0.79412</cdr:x>
      <cdr:y>0.59421</cdr:y>
    </cdr:from>
    <cdr:to>
      <cdr:x>0.93928</cdr:x>
      <cdr:y>0.65817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832648" y="2448272"/>
          <a:ext cx="1066173" cy="2635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zh-CN" altLang="en-US" sz="1100" dirty="0" smtClean="0"/>
            <a:t>占空比：</a:t>
          </a:r>
          <a:r>
            <a:rPr lang="en-US" altLang="zh-CN" sz="1100" dirty="0" smtClean="0"/>
            <a:t>25Hz 100us</a:t>
          </a:r>
          <a:endParaRPr lang="zh-CN" alt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0.405</cdr:x>
      <cdr:y>0.20417</cdr:y>
    </cdr:from>
    <cdr:to>
      <cdr:x>0.605</cdr:x>
      <cdr:y>0.5375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51660" y="56007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zh-CN" altLang="en-US" sz="1800" dirty="0" smtClean="0"/>
            <a:t>阻塞次数</a:t>
          </a:r>
          <a:endParaRPr lang="zh-CN" altLang="en-US" sz="1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0.48315</cdr:x>
      <cdr:y>0.25</cdr:y>
    </cdr:from>
    <cdr:to>
      <cdr:x>0.86517</cdr:x>
      <cdr:y>0.58333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96344" y="1008112"/>
          <a:ext cx="2448272" cy="1344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zh-CN" altLang="en-US" sz="1800" dirty="0" smtClean="0"/>
            <a:t>恢复功率所耗时间</a:t>
          </a:r>
          <a:endParaRPr lang="zh-CN" altLang="en-US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D8C84-873A-40C2-A0AC-B8EEC357846C}" type="datetimeFigureOut">
              <a:rPr lang="zh-CN" altLang="en-US" smtClean="0"/>
              <a:t>2018/9/8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9EA0B-A9A2-40C3-91C1-84FEBF34CB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199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2018/9/8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2018/9/8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未标题-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838200"/>
            <a:ext cx="624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0"/>
            <a:ext cx="813911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rgbClr val="4D5E68"/>
                </a:solidFill>
                <a:latin typeface="Impact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39F960-ECE4-42B8-9ED1-393ED15D0FF0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  <p:sp>
        <p:nvSpPr>
          <p:cNvPr id="216070" name="Rectangle 6"/>
          <p:cNvSpPr>
            <a:spLocks noChangeArrowheads="1"/>
          </p:cNvSpPr>
          <p:nvPr/>
        </p:nvSpPr>
        <p:spPr bwMode="auto">
          <a:xfrm>
            <a:off x="7872413" y="6513513"/>
            <a:ext cx="509587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>
                <a:solidFill>
                  <a:srgbClr val="4D5E68"/>
                </a:solidFill>
                <a:latin typeface="Impact" pitchFamily="34" charset="0"/>
              </a:rPr>
              <a:t>Page</a:t>
            </a:r>
          </a:p>
        </p:txBody>
      </p:sp>
      <p:sp>
        <p:nvSpPr>
          <p:cNvPr id="216071" name="Rectangle 7"/>
          <p:cNvSpPr>
            <a:spLocks noChangeArrowheads="1"/>
          </p:cNvSpPr>
          <p:nvPr/>
        </p:nvSpPr>
        <p:spPr bwMode="auto">
          <a:xfrm>
            <a:off x="468313" y="6524625"/>
            <a:ext cx="381000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900">
                <a:solidFill>
                  <a:srgbClr val="FFFFFF"/>
                </a:solidFill>
                <a:latin typeface="Impact" pitchFamily="34" charset="0"/>
              </a:rPr>
              <a:t>散裂中子源进展汇报  </a:t>
            </a:r>
            <a:fld id="{1E90D562-15B5-4A62-A774-704A070B651F}" type="datetime4">
              <a:rPr lang="en-US" sz="900">
                <a:solidFill>
                  <a:srgbClr val="FFFFFF"/>
                </a:solidFill>
                <a:latin typeface="Impact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September 8, 2018</a:t>
            </a:fld>
            <a:endParaRPr lang="zh-CN" altLang="en-US" sz="900">
              <a:solidFill>
                <a:srgbClr val="FFFFFF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88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30000"/>
        </a:spcBef>
        <a:spcAft>
          <a:spcPct val="20000"/>
        </a:spcAft>
        <a:buClr>
          <a:schemeClr val="tx1"/>
        </a:buClr>
        <a:buChar char="•"/>
        <a:defRPr sz="2100" b="1">
          <a:solidFill>
            <a:srgbClr val="1679B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20000"/>
        </a:spcAft>
        <a:buClr>
          <a:schemeClr val="tx1"/>
        </a:buClr>
        <a:buChar char="–"/>
        <a:defRPr sz="1900" b="1">
          <a:solidFill>
            <a:srgbClr val="4D5E68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 b="1">
          <a:solidFill>
            <a:srgbClr val="4D5E68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4D5E68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4D5E68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CN" altLang="en-US" sz="6000" dirty="0" smtClean="0">
                <a:latin typeface="华文楷体" pitchFamily="2" charset="-122"/>
                <a:ea typeface="华文楷体" pitchFamily="2" charset="-122"/>
              </a:rPr>
              <a:t>加速器</a:t>
            </a:r>
            <a:r>
              <a:rPr lang="zh-CN" altLang="en-US" sz="6000" dirty="0">
                <a:latin typeface="华文楷体" pitchFamily="2" charset="-122"/>
                <a:ea typeface="华文楷体" pitchFamily="2" charset="-122"/>
              </a:rPr>
              <a:t>运行</a:t>
            </a:r>
            <a:r>
              <a:rPr lang="zh-CN" altLang="en-US" sz="6000" dirty="0" smtClean="0">
                <a:latin typeface="华文楷体" pitchFamily="2" charset="-122"/>
                <a:ea typeface="华文楷体" pitchFamily="2" charset="-122"/>
              </a:rPr>
              <a:t>总结报告</a:t>
            </a:r>
            <a:r>
              <a:rPr lang="en-US" altLang="zh-CN" sz="6000" dirty="0" smtClean="0">
                <a:latin typeface="华文楷体" pitchFamily="2" charset="-122"/>
                <a:ea typeface="华文楷体" pitchFamily="2" charset="-122"/>
              </a:rPr>
              <a:t/>
            </a:r>
            <a:br>
              <a:rPr lang="en-US" altLang="zh-CN" sz="6000" dirty="0" smtClean="0">
                <a:latin typeface="华文楷体" pitchFamily="2" charset="-122"/>
                <a:ea typeface="华文楷体" pitchFamily="2" charset="-122"/>
              </a:rPr>
            </a:br>
            <a:r>
              <a:rPr lang="zh-CN" altLang="en-US" sz="6000" dirty="0" smtClean="0">
                <a:latin typeface="华文楷体" pitchFamily="2" charset="-122"/>
                <a:ea typeface="华文楷体" pitchFamily="2" charset="-122"/>
              </a:rPr>
              <a:t>前端系统</a:t>
            </a:r>
            <a:endParaRPr lang="zh-CN" altLang="en-US" sz="60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4340696"/>
            <a:ext cx="6400800" cy="1752600"/>
          </a:xfrm>
        </p:spPr>
        <p:txBody>
          <a:bodyPr/>
          <a:lstStyle/>
          <a:p>
            <a:r>
              <a:rPr lang="en-US" altLang="zh-CN" sz="40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CSNS</a:t>
            </a:r>
            <a:r>
              <a:rPr lang="zh-CN" altLang="en-US" sz="40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前端系统 刘盛进</a:t>
            </a:r>
            <a:endParaRPr lang="en-US" altLang="zh-CN" sz="4000" dirty="0" smtClean="0">
              <a:solidFill>
                <a:schemeClr val="accent2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40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2018-09</a:t>
            </a:r>
            <a:endParaRPr lang="zh-CN" altLang="en-US" sz="4000" dirty="0">
              <a:solidFill>
                <a:schemeClr val="accent2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229600" y="6524625"/>
            <a:ext cx="303213" cy="18097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23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955576"/>
            <a:ext cx="6248400" cy="457200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zh-CN" altLang="en-US" sz="2400" dirty="0" smtClean="0">
                <a:solidFill>
                  <a:schemeClr val="accent2">
                    <a:lumMod val="75000"/>
                  </a:schemeClr>
                </a:solidFill>
              </a:rPr>
              <a:t>离子源引出束流的稳定性：</a:t>
            </a:r>
            <a:endParaRPr lang="zh-CN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716360"/>
            <a:ext cx="8425185" cy="4953000"/>
          </a:xfrm>
        </p:spPr>
        <p:txBody>
          <a:bodyPr/>
          <a:lstStyle/>
          <a:p>
            <a:r>
              <a:rPr lang="en-US" altLang="zh-CN" sz="20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1.</a:t>
            </a:r>
            <a:r>
              <a:rPr lang="zh-CN" altLang="en-US" sz="20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在低占空比运行时，由于引出打火导致不稳定，严重的情况下，造成束流中断，需要停束老练。主要发生在</a:t>
            </a:r>
            <a:r>
              <a:rPr lang="en-US" altLang="zh-CN" sz="20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1Hz</a:t>
            </a:r>
            <a:r>
              <a:rPr lang="zh-CN" altLang="en-US" sz="20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或者重复频率切换期间。</a:t>
            </a:r>
            <a:endParaRPr lang="en-US" altLang="zh-CN" sz="2000" dirty="0" smtClean="0">
              <a:solidFill>
                <a:schemeClr val="accent2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0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2. </a:t>
            </a:r>
            <a:r>
              <a:rPr lang="zh-CN" altLang="en-US" sz="20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在</a:t>
            </a:r>
            <a:r>
              <a:rPr lang="en-US" altLang="zh-CN" sz="20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25Hz</a:t>
            </a:r>
            <a:r>
              <a:rPr lang="zh-CN" altLang="en-US" sz="20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，</a:t>
            </a:r>
            <a:r>
              <a:rPr lang="en-US" altLang="zh-CN" sz="20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115us </a:t>
            </a:r>
            <a:r>
              <a:rPr lang="zh-CN" altLang="en-US" sz="20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运行下，稳定好，在放电室运行初期能够提供稳定的束流。</a:t>
            </a:r>
            <a:endParaRPr lang="en-US" altLang="zh-CN" sz="2000" dirty="0" smtClean="0">
              <a:solidFill>
                <a:schemeClr val="accent2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0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3. </a:t>
            </a:r>
            <a:r>
              <a:rPr lang="zh-CN" altLang="en-US" sz="20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在离子源运行后期束流存在一定的波动，这种波动会造成整体打靶功率的波动，推测放电室寿命到期，需要更换。</a:t>
            </a:r>
            <a:endParaRPr lang="zh-CN" altLang="en-US" sz="2000" dirty="0">
              <a:solidFill>
                <a:schemeClr val="accent2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285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07504" y="1439342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zh-CN" altLang="en-US" sz="20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注入气体的闭环</a:t>
            </a:r>
            <a:r>
              <a:rPr lang="en-US" altLang="zh-CN" sz="2000" b="1" dirty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PID</a:t>
            </a:r>
            <a:r>
              <a:rPr lang="zh-CN" altLang="en-US" sz="20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控制调整、</a:t>
            </a:r>
            <a:endParaRPr lang="en-US" altLang="zh-CN" sz="2000" b="1" dirty="0" smtClean="0">
              <a:solidFill>
                <a:schemeClr val="accent2"/>
              </a:solidFill>
              <a:latin typeface="华文楷体" pitchFamily="2" charset="-122"/>
              <a:ea typeface="华文楷体" pitchFamily="2" charset="-122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zh-CN" altLang="en-US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晶体阀的最佳工作电压</a:t>
            </a:r>
            <a:r>
              <a:rPr lang="zh-CN" altLang="en-US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：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80 -100V  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Wingdings" pitchFamily="2" charset="2"/>
              </a:rPr>
              <a:t>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10sccm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zh-CN" altLang="en-US" sz="20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增加旁路的抽气通道，缩短了离子源更换到起弧的时间（约两个小时）</a:t>
            </a:r>
            <a:endParaRPr lang="en-US" altLang="zh-CN" sz="2000" b="1" dirty="0" smtClean="0">
              <a:solidFill>
                <a:schemeClr val="accent2"/>
              </a:solidFill>
              <a:latin typeface="华文楷体" pitchFamily="2" charset="-122"/>
              <a:ea typeface="华文楷体" pitchFamily="2" charset="-122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zh-CN" altLang="en-US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规范安装流程，实验室备份两、三套放电室，实现了快速更换的功能。确保每一个隧道使用弧室都能正常工作。</a:t>
            </a:r>
            <a:endParaRPr lang="en-US" altLang="zh-CN" sz="20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zh-CN" altLang="en-US" sz="20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完成放电室相关组件的采购加工：绝缘陶瓷、晶体阀、组装法兰、金属钼、金属铯、铯管等</a:t>
            </a:r>
            <a:endParaRPr lang="zh-CN" altLang="en-US" sz="2000" b="1" dirty="0">
              <a:solidFill>
                <a:schemeClr val="accent2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219" y="980728"/>
            <a:ext cx="2685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zh-CN" altLang="en-US" sz="2400" b="1" dirty="0" smtClean="0">
                <a:solidFill>
                  <a:schemeClr val="accent2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离子源的维护：</a:t>
            </a:r>
            <a:endParaRPr lang="zh-CN" altLang="en-US" sz="2400" b="1" dirty="0">
              <a:solidFill>
                <a:schemeClr val="accent2">
                  <a:lumMod val="7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31" y="3824267"/>
            <a:ext cx="1848075" cy="180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77444" y="5714595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华文楷体" pitchFamily="2" charset="-122"/>
                <a:ea typeface="华文楷体" pitchFamily="2" charset="-122"/>
              </a:rPr>
              <a:t>晶体阀工作电压调试</a:t>
            </a:r>
            <a:endParaRPr lang="zh-CN" altLang="en-US" sz="1400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2" y="3932761"/>
            <a:ext cx="1889103" cy="1656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35595" y="5713511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华文楷体" pitchFamily="2" charset="-122"/>
                <a:ea typeface="华文楷体" pitchFamily="2" charset="-122"/>
              </a:rPr>
              <a:t>安装步骤确认流程</a:t>
            </a:r>
            <a:endParaRPr lang="zh-CN" altLang="en-US" sz="1400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2" y="3899153"/>
            <a:ext cx="2071266" cy="171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029126" y="5733256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华文楷体" pitchFamily="2" charset="-122"/>
                <a:ea typeface="华文楷体" pitchFamily="2" charset="-122"/>
              </a:rPr>
              <a:t>铯</a:t>
            </a:r>
            <a:r>
              <a:rPr lang="zh-CN" altLang="en-US" sz="1400" dirty="0" smtClean="0">
                <a:latin typeface="华文楷体" pitchFamily="2" charset="-122"/>
                <a:ea typeface="华文楷体" pitchFamily="2" charset="-122"/>
              </a:rPr>
              <a:t>锅铜管</a:t>
            </a:r>
            <a:endParaRPr lang="zh-CN" altLang="en-US" sz="1400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546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883568"/>
            <a:ext cx="6248400" cy="457200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离子源维护工作（备份）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948254"/>
              </p:ext>
            </p:extLst>
          </p:nvPr>
        </p:nvGraphicFramePr>
        <p:xfrm>
          <a:off x="179512" y="1449328"/>
          <a:ext cx="8820472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2993"/>
                <a:gridCol w="2227487"/>
                <a:gridCol w="1872208"/>
                <a:gridCol w="1512168"/>
                <a:gridCol w="1115616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solidFill>
                            <a:schemeClr val="accent2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类型</a:t>
                      </a:r>
                      <a:endParaRPr lang="zh-CN" altLang="en-US" sz="1600" b="1" dirty="0">
                        <a:solidFill>
                          <a:schemeClr val="accent2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solidFill>
                            <a:schemeClr val="accent2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组成</a:t>
                      </a:r>
                      <a:endParaRPr lang="zh-CN" altLang="en-US" sz="1600" b="1" dirty="0">
                        <a:solidFill>
                          <a:schemeClr val="accent2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solidFill>
                            <a:schemeClr val="accent2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作用</a:t>
                      </a:r>
                      <a:endParaRPr lang="zh-CN" altLang="en-US" sz="1600" b="1" dirty="0">
                        <a:solidFill>
                          <a:schemeClr val="accent2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solidFill>
                            <a:schemeClr val="accent2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真空／大气</a:t>
                      </a:r>
                      <a:endParaRPr lang="zh-CN" altLang="en-US" sz="1600" b="1" dirty="0">
                        <a:solidFill>
                          <a:schemeClr val="accent2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solidFill>
                            <a:schemeClr val="accent2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可备份数</a:t>
                      </a:r>
                      <a:endParaRPr lang="zh-CN" altLang="en-US" sz="1600" b="1" dirty="0">
                        <a:solidFill>
                          <a:schemeClr val="accent2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solidFill>
                            <a:schemeClr val="accent2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离子源在线测试台</a:t>
                      </a:r>
                      <a:endParaRPr lang="zh-CN" altLang="en-US" sz="1600" b="1" dirty="0">
                        <a:solidFill>
                          <a:schemeClr val="accent2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solidFill>
                            <a:schemeClr val="accent2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离子源高压平台、</a:t>
                      </a:r>
                      <a:r>
                        <a:rPr lang="en-US" altLang="zh-CN" sz="1600" b="1" dirty="0" smtClean="0">
                          <a:solidFill>
                            <a:schemeClr val="accent2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LEBT</a:t>
                      </a:r>
                      <a:r>
                        <a:rPr lang="zh-CN" altLang="en-US" sz="1600" b="1" dirty="0" smtClean="0">
                          <a:solidFill>
                            <a:schemeClr val="accent2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、</a:t>
                      </a:r>
                      <a:r>
                        <a:rPr lang="en-US" altLang="zh-CN" sz="1600" b="1" dirty="0" smtClean="0">
                          <a:solidFill>
                            <a:schemeClr val="accent2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CT</a:t>
                      </a:r>
                      <a:r>
                        <a:rPr lang="zh-CN" altLang="en-US" sz="1600" b="1" dirty="0" smtClean="0">
                          <a:solidFill>
                            <a:schemeClr val="accent2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、发射度</a:t>
                      </a:r>
                      <a:endParaRPr lang="zh-CN" altLang="en-US" sz="1600" b="1" dirty="0">
                        <a:solidFill>
                          <a:schemeClr val="accent2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solidFill>
                            <a:schemeClr val="accent2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起弧、</a:t>
                      </a:r>
                      <a:endParaRPr lang="en-US" altLang="zh-CN" sz="1600" b="1" dirty="0" smtClean="0">
                        <a:solidFill>
                          <a:schemeClr val="accent2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  <a:p>
                      <a:r>
                        <a:rPr lang="zh-CN" altLang="en-US" sz="1600" b="1" dirty="0" smtClean="0">
                          <a:solidFill>
                            <a:schemeClr val="accent2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束流发射度诊断</a:t>
                      </a:r>
                      <a:endParaRPr lang="zh-CN" altLang="en-US" sz="1600" b="1" dirty="0">
                        <a:solidFill>
                          <a:schemeClr val="accent2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solidFill>
                            <a:schemeClr val="accent2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真空备份</a:t>
                      </a:r>
                      <a:endParaRPr lang="zh-CN" altLang="en-US" sz="1600" b="1" dirty="0">
                        <a:solidFill>
                          <a:schemeClr val="accent2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solidFill>
                            <a:schemeClr val="accent2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１套</a:t>
                      </a:r>
                      <a:endParaRPr lang="zh-CN" altLang="en-US" sz="1600" b="1" dirty="0">
                        <a:solidFill>
                          <a:schemeClr val="accent2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solidFill>
                            <a:schemeClr val="accent2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放电室热备份台</a:t>
                      </a:r>
                      <a:endParaRPr lang="zh-CN" altLang="en-US" sz="1600" b="1" dirty="0">
                        <a:solidFill>
                          <a:schemeClr val="accent2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solidFill>
                            <a:schemeClr val="accent2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离子源腔体</a:t>
                      </a:r>
                      <a:endParaRPr lang="zh-CN" altLang="en-US" sz="1600" b="1" dirty="0">
                        <a:solidFill>
                          <a:schemeClr val="accent2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solidFill>
                            <a:schemeClr val="accent2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起弧</a:t>
                      </a:r>
                      <a:endParaRPr lang="zh-CN" altLang="en-US" sz="1600" b="1" dirty="0">
                        <a:solidFill>
                          <a:schemeClr val="accent2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solidFill>
                            <a:schemeClr val="accent2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真空备份</a:t>
                      </a:r>
                      <a:endParaRPr lang="zh-CN" altLang="en-US" sz="1600" b="1" dirty="0">
                        <a:solidFill>
                          <a:schemeClr val="accent2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solidFill>
                            <a:schemeClr val="accent2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３套</a:t>
                      </a:r>
                      <a:endParaRPr lang="zh-CN" altLang="en-US" sz="1600" b="1" dirty="0">
                        <a:solidFill>
                          <a:schemeClr val="accent2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solidFill>
                            <a:schemeClr val="accent2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放电室储备柜</a:t>
                      </a:r>
                      <a:endParaRPr lang="zh-CN" altLang="en-US" sz="1600" b="1" dirty="0">
                        <a:solidFill>
                          <a:schemeClr val="accent2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solidFill>
                            <a:schemeClr val="accent2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放置固定板</a:t>
                      </a:r>
                      <a:endParaRPr lang="zh-CN" altLang="en-US" sz="1600" b="1" dirty="0">
                        <a:solidFill>
                          <a:schemeClr val="accent2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solidFill>
                            <a:schemeClr val="accent2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初步备份</a:t>
                      </a:r>
                      <a:endParaRPr lang="zh-CN" altLang="en-US" sz="1600" b="1" dirty="0">
                        <a:solidFill>
                          <a:schemeClr val="accent2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solidFill>
                            <a:schemeClr val="accent2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大气备份</a:t>
                      </a:r>
                      <a:endParaRPr lang="zh-CN" altLang="en-US" sz="1600" b="1" dirty="0">
                        <a:solidFill>
                          <a:schemeClr val="accent2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solidFill>
                            <a:schemeClr val="accent2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４套</a:t>
                      </a:r>
                      <a:endParaRPr lang="zh-CN" altLang="en-US" sz="1600" b="1" dirty="0">
                        <a:solidFill>
                          <a:schemeClr val="accent2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2592288" cy="284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13076"/>
            <a:ext cx="1872208" cy="283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492" y="3429000"/>
            <a:ext cx="3729174" cy="231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72200" y="578251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放电室</a:t>
            </a:r>
            <a:r>
              <a:rPr lang="zh-CN" altLang="en-US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储备柜</a:t>
            </a:r>
            <a:endParaRPr lang="zh-CN" altLang="en-US" b="1" dirty="0">
              <a:solidFill>
                <a:schemeClr val="accent2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67697" y="6186252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放电室热备份台</a:t>
            </a:r>
          </a:p>
        </p:txBody>
      </p:sp>
      <p:sp>
        <p:nvSpPr>
          <p:cNvPr id="10" name="矩形 9"/>
          <p:cNvSpPr/>
          <p:nvPr/>
        </p:nvSpPr>
        <p:spPr>
          <a:xfrm>
            <a:off x="467544" y="6151843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离子源在线测试台</a:t>
            </a:r>
          </a:p>
        </p:txBody>
      </p:sp>
    </p:spTree>
    <p:extLst>
      <p:ext uri="{BB962C8B-B14F-4D97-AF65-F5344CB8AC3E}">
        <p14:creationId xmlns:p14="http://schemas.microsoft.com/office/powerpoint/2010/main" val="232963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Ø"/>
            </a:pP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存在的问题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68760"/>
            <a:ext cx="8139113" cy="4953000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zh-CN" altLang="en-US" sz="2000" dirty="0" smtClean="0">
                <a:solidFill>
                  <a:schemeClr val="accent2"/>
                </a:solidFill>
              </a:rPr>
              <a:t>离子源在供束后期，束流波动较大，导致打靶功率也跟随着波动</a:t>
            </a:r>
            <a:endParaRPr lang="zh-CN" altLang="en-US" sz="2000" dirty="0">
              <a:solidFill>
                <a:schemeClr val="accent2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7754335" cy="318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95490" y="242765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弧压</a:t>
            </a:r>
            <a:endParaRPr lang="zh-CN" alt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89175" y="3068960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打靶功率</a:t>
            </a:r>
            <a:endParaRPr lang="zh-CN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505392" y="3685122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氢气量</a:t>
            </a:r>
            <a:endParaRPr lang="zh-CN" altLang="en-US" b="1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90848" y="1387806"/>
            <a:ext cx="3794354" cy="489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99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 smtClean="0">
                <a:solidFill>
                  <a:schemeClr val="accent2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3. RFQ </a:t>
            </a:r>
            <a:r>
              <a:rPr lang="zh-CN" altLang="en-US" sz="2400" dirty="0" smtClean="0">
                <a:solidFill>
                  <a:schemeClr val="accent2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运行情况</a:t>
            </a:r>
            <a:endParaRPr lang="zh-CN" altLang="en-US" sz="2400" dirty="0">
              <a:solidFill>
                <a:schemeClr val="accent2">
                  <a:lumMod val="7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RFQ</a:t>
            </a:r>
            <a:r>
              <a:rPr lang="zh-CN" altLang="en-US" sz="24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运行参数</a:t>
            </a:r>
            <a:endParaRPr lang="zh-CN" altLang="en-US" sz="2400" dirty="0">
              <a:solidFill>
                <a:schemeClr val="accent2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203824"/>
              </p:ext>
            </p:extLst>
          </p:nvPr>
        </p:nvGraphicFramePr>
        <p:xfrm>
          <a:off x="1043608" y="2060848"/>
          <a:ext cx="6096000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solidFill>
                            <a:schemeClr val="accent2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入口能量</a:t>
                      </a:r>
                      <a:endParaRPr lang="zh-CN" altLang="en-US" sz="2000" b="1" dirty="0">
                        <a:solidFill>
                          <a:schemeClr val="accent2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solidFill>
                            <a:schemeClr val="accent2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50keV</a:t>
                      </a:r>
                      <a:endParaRPr lang="zh-CN" altLang="en-US" sz="2000" b="1" dirty="0">
                        <a:solidFill>
                          <a:schemeClr val="accent2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solidFill>
                            <a:schemeClr val="accent2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出口能量</a:t>
                      </a:r>
                      <a:endParaRPr lang="zh-CN" altLang="en-US" sz="2000" b="1" dirty="0">
                        <a:solidFill>
                          <a:schemeClr val="accent2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solidFill>
                            <a:schemeClr val="accent2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3.0MeV</a:t>
                      </a:r>
                      <a:endParaRPr lang="zh-CN" altLang="en-US" sz="2000" b="1" dirty="0">
                        <a:solidFill>
                          <a:schemeClr val="accent2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solidFill>
                            <a:schemeClr val="accent2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入口流强</a:t>
                      </a:r>
                      <a:endParaRPr lang="zh-CN" altLang="en-US" sz="2000" b="1" dirty="0">
                        <a:solidFill>
                          <a:schemeClr val="accent2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solidFill>
                            <a:schemeClr val="accent2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约</a:t>
                      </a:r>
                      <a:r>
                        <a:rPr lang="en-US" altLang="zh-CN" sz="2000" b="1" dirty="0" smtClean="0">
                          <a:solidFill>
                            <a:schemeClr val="accent2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11mA-17mA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solidFill>
                            <a:schemeClr val="accent2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出口流强*</a:t>
                      </a:r>
                      <a:endParaRPr lang="zh-CN" altLang="en-US" sz="2000" b="1" dirty="0">
                        <a:solidFill>
                          <a:schemeClr val="accent2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solidFill>
                            <a:schemeClr val="accent2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约</a:t>
                      </a:r>
                      <a:r>
                        <a:rPr lang="en-US" altLang="zh-CN" sz="2000" b="1" dirty="0" smtClean="0">
                          <a:solidFill>
                            <a:schemeClr val="accent2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10mA-15mA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solidFill>
                            <a:schemeClr val="accent2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束流通过率</a:t>
                      </a:r>
                      <a:endParaRPr lang="zh-CN" altLang="en-US" sz="2000" b="1" dirty="0">
                        <a:solidFill>
                          <a:schemeClr val="accent2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solidFill>
                            <a:schemeClr val="accent2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&gt;90%</a:t>
                      </a:r>
                      <a:endParaRPr lang="zh-CN" altLang="en-US" sz="2000" b="1" dirty="0">
                        <a:solidFill>
                          <a:schemeClr val="accent2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solidFill>
                            <a:schemeClr val="accent2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入腔功率</a:t>
                      </a:r>
                      <a:endParaRPr lang="zh-CN" altLang="en-US" sz="2000" b="1" dirty="0">
                        <a:solidFill>
                          <a:schemeClr val="accent2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solidFill>
                            <a:schemeClr val="accent2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400KW</a:t>
                      </a:r>
                      <a:endParaRPr lang="zh-CN" altLang="en-US" sz="2000" b="1" dirty="0">
                        <a:solidFill>
                          <a:schemeClr val="accent2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solidFill>
                            <a:schemeClr val="accent2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占空比</a:t>
                      </a:r>
                      <a:endParaRPr lang="zh-CN" altLang="en-US" sz="2000" b="1" dirty="0">
                        <a:solidFill>
                          <a:schemeClr val="accent2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solidFill>
                            <a:schemeClr val="accent2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25Hz,300us (</a:t>
                      </a:r>
                      <a:r>
                        <a:rPr lang="zh-CN" altLang="en-US" sz="2000" b="1" dirty="0" smtClean="0">
                          <a:solidFill>
                            <a:schemeClr val="accent2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功率</a:t>
                      </a:r>
                      <a:r>
                        <a:rPr lang="en-US" altLang="zh-CN" sz="2000" b="1" dirty="0" smtClean="0">
                          <a:solidFill>
                            <a:schemeClr val="accent2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)</a:t>
                      </a:r>
                    </a:p>
                    <a:p>
                      <a:r>
                        <a:rPr lang="en-US" altLang="zh-CN" sz="2000" b="1" dirty="0" smtClean="0">
                          <a:solidFill>
                            <a:schemeClr val="accent2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25Hz,115us </a:t>
                      </a:r>
                      <a:r>
                        <a:rPr lang="zh-CN" altLang="en-US" sz="2000" b="1" dirty="0" smtClean="0">
                          <a:solidFill>
                            <a:schemeClr val="accent2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（束流）</a:t>
                      </a:r>
                      <a:endParaRPr lang="zh-CN" altLang="en-US" sz="2000" b="1" dirty="0">
                        <a:solidFill>
                          <a:schemeClr val="accent2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000" b="1" dirty="0" smtClean="0">
                          <a:solidFill>
                            <a:schemeClr val="accent2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真空</a:t>
                      </a:r>
                      <a:endParaRPr lang="zh-CN" altLang="en-US" sz="2000" b="1" dirty="0">
                        <a:solidFill>
                          <a:schemeClr val="accent2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solidFill>
                            <a:schemeClr val="accent2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CCG01</a:t>
                      </a:r>
                      <a:r>
                        <a:rPr lang="zh-CN" altLang="en-US" sz="2000" b="1" dirty="0" smtClean="0">
                          <a:solidFill>
                            <a:schemeClr val="accent2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：</a:t>
                      </a:r>
                      <a:r>
                        <a:rPr lang="en-US" altLang="zh-CN" sz="2000" b="1" dirty="0" smtClean="0">
                          <a:solidFill>
                            <a:schemeClr val="accent2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3.5</a:t>
                      </a:r>
                      <a:r>
                        <a:rPr lang="zh-CN" altLang="en-US" sz="2000" b="1" dirty="0" smtClean="0">
                          <a:solidFill>
                            <a:schemeClr val="accent2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*</a:t>
                      </a:r>
                      <a:r>
                        <a:rPr lang="en-US" altLang="zh-CN" sz="2000" b="1" dirty="0" smtClean="0">
                          <a:solidFill>
                            <a:schemeClr val="accent2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10</a:t>
                      </a:r>
                      <a:r>
                        <a:rPr lang="en-US" altLang="zh-CN" sz="2000" b="1" baseline="30000" dirty="0" smtClean="0">
                          <a:solidFill>
                            <a:schemeClr val="accent2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-6</a:t>
                      </a:r>
                      <a:r>
                        <a:rPr lang="en-US" altLang="zh-CN" sz="2000" b="1" dirty="0" smtClean="0">
                          <a:solidFill>
                            <a:schemeClr val="accent2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Pa</a:t>
                      </a:r>
                    </a:p>
                    <a:p>
                      <a:r>
                        <a:rPr lang="en-US" altLang="zh-CN" sz="2000" b="1" dirty="0" smtClean="0">
                          <a:solidFill>
                            <a:schemeClr val="accent2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CCG02</a:t>
                      </a:r>
                      <a:r>
                        <a:rPr lang="zh-CN" altLang="en-US" sz="2000" b="1" dirty="0" smtClean="0">
                          <a:solidFill>
                            <a:schemeClr val="accent2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：</a:t>
                      </a:r>
                      <a:r>
                        <a:rPr lang="en-US" altLang="zh-CN" sz="2000" b="1" dirty="0" smtClean="0">
                          <a:solidFill>
                            <a:schemeClr val="accent2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3.2*10</a:t>
                      </a:r>
                      <a:r>
                        <a:rPr lang="en-US" altLang="zh-CN" sz="2000" b="1" baseline="30000" dirty="0" smtClean="0">
                          <a:solidFill>
                            <a:schemeClr val="accent2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-6</a:t>
                      </a:r>
                      <a:r>
                        <a:rPr lang="en-US" altLang="zh-CN" sz="2000" b="1" dirty="0" smtClean="0">
                          <a:solidFill>
                            <a:schemeClr val="accent2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Pa</a:t>
                      </a:r>
                      <a:endParaRPr lang="zh-CN" altLang="en-US" sz="2000" b="1" dirty="0">
                        <a:solidFill>
                          <a:schemeClr val="accent2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43608" y="5877272"/>
            <a:ext cx="7220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*维持</a:t>
            </a:r>
            <a:r>
              <a:rPr lang="en-US" altLang="zh-CN" dirty="0" smtClean="0"/>
              <a:t>20kW</a:t>
            </a:r>
            <a:r>
              <a:rPr lang="zh-CN" altLang="en-US" dirty="0" smtClean="0"/>
              <a:t>打靶功率</a:t>
            </a:r>
            <a:r>
              <a:rPr lang="zh-CN" altLang="en-US" dirty="0"/>
              <a:t>时</a:t>
            </a:r>
            <a:r>
              <a:rPr lang="zh-CN" altLang="en-US" dirty="0" smtClean="0"/>
              <a:t>，</a:t>
            </a:r>
            <a:r>
              <a:rPr lang="en-US" altLang="zh-CN" dirty="0" smtClean="0"/>
              <a:t>RFQ</a:t>
            </a:r>
            <a:r>
              <a:rPr lang="zh-CN" altLang="en-US" dirty="0" smtClean="0"/>
              <a:t>出口束流通常被约束</a:t>
            </a:r>
            <a:r>
              <a:rPr lang="zh-CN" altLang="en-US" dirty="0"/>
              <a:t>在</a:t>
            </a:r>
            <a:r>
              <a:rPr lang="en-US" altLang="zh-CN" dirty="0" smtClean="0"/>
              <a:t>10mA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838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95536" y="1487100"/>
            <a:ext cx="842493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en-US" altLang="zh-CN" sz="20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RFQ</a:t>
            </a:r>
            <a:r>
              <a:rPr lang="zh-CN" altLang="en-US" sz="20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两次严重的打火导致腔体老练数天（</a:t>
            </a:r>
            <a:r>
              <a:rPr lang="en-US" altLang="zh-CN" sz="20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2017.05</a:t>
            </a:r>
            <a:r>
              <a:rPr lang="zh-CN" altLang="en-US" sz="20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）。</a:t>
            </a:r>
            <a:endParaRPr lang="en-US" altLang="zh-CN" sz="2000" b="1" dirty="0" smtClean="0">
              <a:solidFill>
                <a:schemeClr val="accent2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0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      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原因：为了提高离子源在低占空比运行的稳定性，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25Hz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引出束流，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RFQ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运行在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1Hz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，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24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个脉冲束丢失在腔体当中。</a:t>
            </a:r>
            <a:endParaRPr lang="en-US" altLang="zh-CN" sz="20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   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解决：每次通过将近两天的老练恢复功率，并停止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25Hz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运行模式。  </a:t>
            </a:r>
            <a:endParaRPr lang="en-US" altLang="zh-CN" sz="20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en-US" altLang="zh-CN" sz="20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RFQ</a:t>
            </a:r>
            <a:r>
              <a:rPr lang="zh-CN" altLang="en-US" sz="20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保护次数异常多的现象（</a:t>
            </a:r>
            <a:r>
              <a:rPr lang="en-US" altLang="zh-CN" sz="20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2017.06-09</a:t>
            </a:r>
            <a:r>
              <a:rPr lang="zh-CN" altLang="en-US" sz="20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）</a:t>
            </a:r>
            <a:endParaRPr lang="en-US" altLang="zh-CN" sz="2000" b="1" dirty="0" smtClean="0">
              <a:solidFill>
                <a:schemeClr val="accent2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000" b="1" dirty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0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原因：任何一次故障都会触发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RFQ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保护信号，非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RFQ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打火保护信号多。</a:t>
            </a:r>
            <a:endParaRPr lang="en-US" altLang="zh-CN" sz="20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解决：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RFQ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保护信号独立统计。</a:t>
            </a:r>
            <a:endParaRPr lang="en-US" altLang="zh-CN" sz="20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en-US" altLang="zh-CN" sz="2000" b="1" dirty="0" smtClean="0">
              <a:solidFill>
                <a:schemeClr val="accent2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en-US" altLang="zh-CN" sz="20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RFQ</a:t>
            </a:r>
            <a:r>
              <a:rPr lang="zh-CN" altLang="en-US" sz="20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真空周期性变差 </a:t>
            </a:r>
            <a:r>
              <a:rPr lang="en-US" altLang="zh-CN" sz="20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3.0*10</a:t>
            </a:r>
            <a:r>
              <a:rPr lang="en-US" altLang="zh-CN" sz="2000" b="1" baseline="300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-6</a:t>
            </a:r>
            <a:r>
              <a:rPr lang="en-US" altLang="zh-CN" sz="20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Pa </a:t>
            </a:r>
            <a:r>
              <a:rPr lang="en-US" altLang="zh-CN" sz="20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  <a:sym typeface="Wingdings" pitchFamily="2" charset="2"/>
              </a:rPr>
              <a:t>6.0*10</a:t>
            </a:r>
            <a:r>
              <a:rPr lang="en-US" altLang="zh-CN" sz="2000" b="1" baseline="300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  <a:sym typeface="Wingdings" pitchFamily="2" charset="2"/>
              </a:rPr>
              <a:t>-6</a:t>
            </a:r>
            <a:r>
              <a:rPr lang="en-US" altLang="zh-CN" sz="20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  <a:sym typeface="Wingdings" pitchFamily="2" charset="2"/>
              </a:rPr>
              <a:t>Pa</a:t>
            </a:r>
          </a:p>
          <a:p>
            <a:r>
              <a:rPr lang="en-US" altLang="zh-CN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Wingdings" pitchFamily="2" charset="2"/>
              </a:rPr>
              <a:t>      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Wingdings" pitchFamily="2" charset="2"/>
              </a:rPr>
              <a:t>原因：前端板检漏，有微漏（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Wingdings" pitchFamily="2" charset="2"/>
              </a:rPr>
              <a:t>10</a:t>
            </a:r>
            <a:r>
              <a:rPr lang="en-US" altLang="zh-CN" sz="2000" b="1" baseline="300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Wingdings" pitchFamily="2" charset="2"/>
              </a:rPr>
              <a:t>-7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Wingdings" pitchFamily="2" charset="2"/>
              </a:rPr>
              <a:t>mbarL/s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Wingdings" pitchFamily="2" charset="2"/>
              </a:rPr>
              <a:t>），怀疑橡胶圈有漏。</a:t>
            </a:r>
            <a:endParaRPr lang="en-US" altLang="zh-CN" sz="20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  <a:sym typeface="Wingdings" pitchFamily="2" charset="2"/>
            </a:endParaRPr>
          </a:p>
          <a:p>
            <a:r>
              <a:rPr lang="en-US" altLang="zh-CN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Wingdings" pitchFamily="2" charset="2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Wingdings" pitchFamily="2" charset="2"/>
              </a:rPr>
              <a:t>     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Wingdings" pitchFamily="2" charset="2"/>
              </a:rPr>
              <a:t>解决：初步进行了真空胶涂抹密封，周期性时间变长。检修期间更换前端板后，真空</a:t>
            </a:r>
            <a:r>
              <a:rPr lang="zh-CN" altLang="en-US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Wingdings" pitchFamily="2" charset="2"/>
              </a:rPr>
              <a:t>检漏（</a:t>
            </a:r>
            <a:r>
              <a:rPr lang="en-US" altLang="zh-CN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Wingdings" pitchFamily="2" charset="2"/>
              </a:rPr>
              <a:t>10</a:t>
            </a:r>
            <a:r>
              <a:rPr lang="en-US" altLang="zh-CN" sz="2000" b="1" baseline="300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Wingdings" pitchFamily="2" charset="2"/>
              </a:rPr>
              <a:t>-9</a:t>
            </a:r>
            <a:r>
              <a:rPr lang="en-US" altLang="zh-CN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Wingdings" pitchFamily="2" charset="2"/>
              </a:rPr>
              <a:t>mbarL/s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Wingdings" pitchFamily="2" charset="2"/>
              </a:rPr>
              <a:t>），真空改善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Wingdings" pitchFamily="2" charset="2"/>
              </a:rPr>
              <a:t>: 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Wingdings" pitchFamily="2" charset="2"/>
              </a:rPr>
              <a:t>周期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Wingdings" pitchFamily="2" charset="2"/>
              </a:rPr>
              <a:t>3-4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Wingdings" pitchFamily="2" charset="2"/>
              </a:rPr>
              <a:t>小时，并对其中一调节器重新密封，小尖峰基本消失。。</a:t>
            </a:r>
            <a:endParaRPr lang="en-US" altLang="zh-CN" sz="20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  <a:sym typeface="Wingdings" pitchFamily="2" charset="2"/>
            </a:endParaRPr>
          </a:p>
          <a:p>
            <a:endParaRPr lang="en-US" altLang="zh-CN" b="1" dirty="0">
              <a:solidFill>
                <a:schemeClr val="accent2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395536" y="955576"/>
            <a:ext cx="6248400" cy="457200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chemeClr val="accent2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RFQ </a:t>
            </a:r>
            <a:r>
              <a:rPr lang="zh-CN" altLang="en-US" sz="2400" dirty="0" smtClean="0">
                <a:solidFill>
                  <a:schemeClr val="accent2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运行出现问题与解决</a:t>
            </a:r>
            <a:endParaRPr lang="zh-CN" altLang="en-US" sz="2400" dirty="0">
              <a:solidFill>
                <a:schemeClr val="accent2">
                  <a:lumMod val="7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325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4016322" cy="274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左大括号 5"/>
          <p:cNvSpPr/>
          <p:nvPr/>
        </p:nvSpPr>
        <p:spPr bwMode="auto">
          <a:xfrm rot="5400000">
            <a:off x="2498383" y="2622297"/>
            <a:ext cx="258801" cy="432048"/>
          </a:xfrm>
          <a:prstGeom prst="leftBrac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2420888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50</a:t>
            </a:r>
            <a:r>
              <a:rPr lang="zh-CN" altLang="en-US" sz="1600" dirty="0" smtClean="0">
                <a:solidFill>
                  <a:srgbClr val="FF0000"/>
                </a:solidFill>
              </a:rPr>
              <a:t>分钟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4516338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涂抹真空胶后 </a:t>
            </a:r>
            <a:r>
              <a:rPr lang="en-US" altLang="zh-CN" dirty="0" smtClean="0"/>
              <a:t>RFQ</a:t>
            </a:r>
            <a:r>
              <a:rPr lang="zh-CN" altLang="en-US" dirty="0" smtClean="0"/>
              <a:t>真空</a:t>
            </a:r>
            <a:r>
              <a:rPr lang="en-US" altLang="zh-CN" dirty="0" smtClean="0"/>
              <a:t>2018.03.27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55976" y="4500113"/>
            <a:ext cx="4737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更换前端吧密封圈后真空 （</a:t>
            </a:r>
            <a:r>
              <a:rPr lang="en-US" altLang="zh-CN" dirty="0" smtClean="0"/>
              <a:t>2018.09.05-07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61427"/>
            <a:ext cx="4490517" cy="260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92080" y="2708920"/>
            <a:ext cx="2654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本底</a:t>
            </a:r>
            <a:r>
              <a:rPr lang="zh-CN" altLang="en-US" dirty="0" smtClean="0"/>
              <a:t>真空度：</a:t>
            </a:r>
            <a:r>
              <a:rPr lang="en-US" altLang="zh-CN" dirty="0" smtClean="0"/>
              <a:t>3.0</a:t>
            </a:r>
            <a:r>
              <a:rPr lang="zh-CN" altLang="en-US" dirty="0" smtClean="0"/>
              <a:t>*</a:t>
            </a:r>
            <a:r>
              <a:rPr lang="en-US" altLang="zh-CN" dirty="0" smtClean="0"/>
              <a:t>10</a:t>
            </a:r>
            <a:r>
              <a:rPr lang="en-US" altLang="zh-CN" baseline="30000" dirty="0" smtClean="0"/>
              <a:t>-6</a:t>
            </a:r>
            <a:r>
              <a:rPr lang="en-US" altLang="zh-CN" dirty="0" smtClean="0"/>
              <a:t>Pa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287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908720"/>
            <a:ext cx="8208912" cy="1784648"/>
          </a:xfrm>
        </p:spPr>
        <p:txBody>
          <a:bodyPr/>
          <a:lstStyle/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l"/>
            </a:pPr>
            <a:r>
              <a:rPr lang="en-US" altLang="zh-CN" sz="20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  <a:sym typeface="Wingdings" pitchFamily="2" charset="2"/>
              </a:rPr>
              <a:t>RFQ</a:t>
            </a:r>
            <a:r>
              <a:rPr lang="zh-CN" altLang="en-US" sz="2000" dirty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  <a:sym typeface="Wingdings" pitchFamily="2" charset="2"/>
              </a:rPr>
              <a:t>腔体打火连续</a:t>
            </a:r>
            <a:r>
              <a:rPr lang="zh-CN" altLang="en-US" sz="20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  <a:sym typeface="Wingdings" pitchFamily="2" charset="2"/>
              </a:rPr>
              <a:t>频繁</a:t>
            </a:r>
            <a:endParaRPr lang="en-US" altLang="zh-CN" sz="2000" dirty="0" smtClean="0">
              <a:solidFill>
                <a:schemeClr val="accent2"/>
              </a:solidFill>
              <a:latin typeface="华文楷体" pitchFamily="2" charset="-122"/>
              <a:ea typeface="华文楷体" pitchFamily="2" charset="-122"/>
              <a:sym typeface="Wingdings" pitchFamily="2" charset="2"/>
            </a:endParaRPr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r>
              <a:rPr lang="en-US" altLang="zh-CN" sz="2000" dirty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  <a:sym typeface="Wingdings" pitchFamily="2" charset="2"/>
              </a:rPr>
              <a:t> </a:t>
            </a:r>
            <a:r>
              <a:rPr lang="en-US" altLang="zh-CN" sz="20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  <a:sym typeface="Wingdings" pitchFamily="2" charset="2"/>
              </a:rPr>
              <a:t>  </a:t>
            </a:r>
            <a:r>
              <a:rPr lang="zh-CN" altLang="en-US" sz="20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Wingdings" pitchFamily="2" charset="2"/>
              </a:rPr>
              <a:t>原因：当</a:t>
            </a:r>
            <a:r>
              <a:rPr lang="zh-CN" altLang="en-US" sz="20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Wingdings" pitchFamily="2" charset="2"/>
              </a:rPr>
              <a:t>腔体发生打火时</a:t>
            </a:r>
            <a:r>
              <a:rPr lang="zh-CN" altLang="en-US" sz="20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Wingdings" pitchFamily="2" charset="2"/>
              </a:rPr>
              <a:t>，腔体保护</a:t>
            </a:r>
            <a:r>
              <a:rPr lang="zh-CN" altLang="en-US" sz="20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Wingdings" pitchFamily="2" charset="2"/>
              </a:rPr>
              <a:t>不完善，需人员去停束、停功率，</a:t>
            </a:r>
            <a:r>
              <a:rPr lang="zh-CN" altLang="en-US" sz="20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若处理不及时，会对腔体造成大的损伤，从而</a:t>
            </a:r>
            <a:r>
              <a:rPr lang="en-US" altLang="zh-CN" sz="20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RFQ</a:t>
            </a:r>
            <a:r>
              <a:rPr lang="zh-CN" altLang="en-US" sz="20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腔体需要长时间老练，非常</a:t>
            </a:r>
            <a:r>
              <a:rPr lang="zh-CN" altLang="en-US" sz="20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耗时（</a:t>
            </a:r>
            <a:r>
              <a:rPr lang="en-US" altLang="zh-CN" sz="20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2018.01-03</a:t>
            </a:r>
            <a:r>
              <a:rPr lang="zh-CN" altLang="en-US" sz="20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）</a:t>
            </a:r>
            <a:endParaRPr lang="en-US" altLang="zh-CN" sz="20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  <p:graphicFrame>
        <p:nvGraphicFramePr>
          <p:cNvPr id="7" name="图表 6"/>
          <p:cNvGraphicFramePr/>
          <p:nvPr>
            <p:extLst>
              <p:ext uri="{D42A27DB-BD31-4B8C-83A1-F6EECF244321}">
                <p14:modId xmlns:p14="http://schemas.microsoft.com/office/powerpoint/2010/main" val="1696453212"/>
              </p:ext>
            </p:extLst>
          </p:nvPr>
        </p:nvGraphicFramePr>
        <p:xfrm>
          <a:off x="755576" y="2636912"/>
          <a:ext cx="7344816" cy="4120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667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11003"/>
            <a:ext cx="5616624" cy="355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79512" y="965627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Wingdings" pitchFamily="2" charset="2"/>
              </a:rPr>
              <a:t>解决：</a:t>
            </a:r>
            <a:endParaRPr lang="en-US" altLang="zh-CN" sz="20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  <a:sym typeface="Wingdings" pitchFamily="2" charset="2"/>
            </a:endParaRPr>
          </a:p>
          <a:p>
            <a:r>
              <a:rPr lang="en-US" altLang="zh-CN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Wingdings" pitchFamily="2" charset="2"/>
              </a:rPr>
              <a:t>1)</a:t>
            </a:r>
            <a:r>
              <a:rPr lang="zh-CN" altLang="en-US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增加功率报警功能 （低于</a:t>
            </a:r>
            <a:r>
              <a:rPr lang="en-US" altLang="zh-CN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390kW, </a:t>
            </a:r>
            <a:r>
              <a:rPr lang="zh-CN" altLang="en-US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报警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）</a:t>
            </a:r>
            <a:endParaRPr lang="en-US" altLang="zh-CN" sz="20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2</a:t>
            </a:r>
            <a:r>
              <a:rPr lang="en-US" altLang="zh-CN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)</a:t>
            </a:r>
            <a:r>
              <a:rPr lang="zh-CN" altLang="en-US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改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善</a:t>
            </a:r>
            <a:r>
              <a:rPr lang="en-US" altLang="zh-CN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RFQ</a:t>
            </a:r>
            <a:r>
              <a:rPr lang="zh-CN" altLang="en-US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永久阻塞功能，保护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腔体，增加</a:t>
            </a:r>
            <a:r>
              <a:rPr lang="zh-CN" altLang="en-US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打火功率保护功能：打火一次，停</a:t>
            </a:r>
            <a:r>
              <a:rPr lang="en-US" altLang="zh-CN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次到</a:t>
            </a:r>
            <a:r>
              <a:rPr lang="en-US" altLang="zh-CN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24</a:t>
            </a:r>
            <a:r>
              <a:rPr lang="zh-CN" altLang="en-US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次脉冲，连续保护次数大于某一设定值，触发永久阻塞，保护腔体，避免级联打火发生。</a:t>
            </a:r>
            <a:endParaRPr lang="en-US" altLang="zh-CN" sz="20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  <a:sym typeface="Wingdings" pitchFamily="2" charset="2"/>
            </a:endParaRPr>
          </a:p>
          <a:p>
            <a:r>
              <a:rPr lang="en-US" altLang="zh-CN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3</a:t>
            </a:r>
            <a:r>
              <a:rPr lang="en-US" altLang="zh-CN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)</a:t>
            </a:r>
            <a:r>
              <a:rPr lang="zh-CN" altLang="en-US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增加</a:t>
            </a:r>
            <a:r>
              <a:rPr lang="en-US" altLang="zh-CN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RFQ</a:t>
            </a:r>
            <a:r>
              <a:rPr lang="zh-CN" altLang="en-US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自动老练程序，在老练过程中提高效率，减少老练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时腔体</a:t>
            </a:r>
            <a:r>
              <a:rPr lang="zh-CN" altLang="en-US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打火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损伤</a:t>
            </a:r>
            <a:endParaRPr lang="en-US" altLang="zh-CN" sz="20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975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79512" y="980728"/>
            <a:ext cx="87129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en-US" altLang="zh-CN" sz="20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25Hz,100us </a:t>
            </a:r>
            <a:r>
              <a:rPr lang="zh-CN" altLang="en-US" sz="20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占空比下，</a:t>
            </a:r>
            <a:r>
              <a:rPr lang="en-US" altLang="zh-CN" sz="20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RFQ </a:t>
            </a:r>
            <a:r>
              <a:rPr lang="zh-CN" altLang="en-US" sz="20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真空打火频繁，真空变差严重，每一次打火都需要长时间老练恢复（</a:t>
            </a:r>
            <a:r>
              <a:rPr lang="en-US" altLang="zh-CN" sz="20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2018.04-07</a:t>
            </a:r>
            <a:r>
              <a:rPr lang="zh-CN" altLang="en-US" sz="20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）</a:t>
            </a:r>
            <a:endParaRPr lang="en-US" altLang="zh-CN" sz="2000" b="1" dirty="0" smtClean="0">
              <a:solidFill>
                <a:schemeClr val="accent2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000" b="1" dirty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0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原因：在</a:t>
            </a:r>
            <a:r>
              <a:rPr lang="en-US" altLang="zh-CN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20kW</a:t>
            </a:r>
            <a:r>
              <a:rPr lang="zh-CN" altLang="en-US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打靶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功率、切束的模式下，切束的束流丢失在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RFQ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腔体的表面电极，粒子轰击电极引起的溅射对电极表面粗糙度变大，腔体功率恢复困难，打火剧烈。</a:t>
            </a:r>
            <a:endParaRPr lang="en-US" altLang="zh-CN" sz="20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解决：切束器逆时针旋转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45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度，切掉的束流穿过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RFQ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电极间隙损失在腔内壁上。同时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RFQ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入口孔径变小：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10mm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Wingdings" pitchFamily="2" charset="2"/>
              </a:rPr>
              <a:t>6mm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Wingdings" pitchFamily="2" charset="2"/>
              </a:rPr>
              <a:t>，基本和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Wingdings" pitchFamily="2" charset="2"/>
              </a:rPr>
              <a:t>RFQ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sym typeface="Wingdings" pitchFamily="2" charset="2"/>
              </a:rPr>
              <a:t>入口的束流包络尺寸相当。</a:t>
            </a:r>
            <a:endParaRPr lang="zh-CN" altLang="en-US" sz="20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84984"/>
            <a:ext cx="4847987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组合 17"/>
          <p:cNvGrpSpPr/>
          <p:nvPr/>
        </p:nvGrpSpPr>
        <p:grpSpPr>
          <a:xfrm>
            <a:off x="7236296" y="3923764"/>
            <a:ext cx="1296144" cy="729372"/>
            <a:chOff x="7236296" y="3222268"/>
            <a:chExt cx="1296144" cy="729372"/>
          </a:xfrm>
        </p:grpSpPr>
        <p:cxnSp>
          <p:nvCxnSpPr>
            <p:cNvPr id="8" name="直接连接符 7"/>
            <p:cNvCxnSpPr/>
            <p:nvPr/>
          </p:nvCxnSpPr>
          <p:spPr bwMode="auto">
            <a:xfrm>
              <a:off x="7236296" y="3942348"/>
              <a:ext cx="1296144" cy="0"/>
            </a:xfrm>
            <a:prstGeom prst="line">
              <a:avLst/>
            </a:prstGeom>
            <a:solidFill>
              <a:srgbClr val="FFFF00"/>
            </a:solidFill>
            <a:ln w="317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直接连接符 10"/>
            <p:cNvCxnSpPr/>
            <p:nvPr/>
          </p:nvCxnSpPr>
          <p:spPr bwMode="auto">
            <a:xfrm flipV="1">
              <a:off x="7259922" y="3222268"/>
              <a:ext cx="936104" cy="720080"/>
            </a:xfrm>
            <a:prstGeom prst="line">
              <a:avLst/>
            </a:prstGeom>
            <a:solidFill>
              <a:srgbClr val="FFFF00"/>
            </a:solidFill>
            <a:ln w="317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7682909" y="3582308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1/4</a:t>
              </a:r>
              <a:r>
                <a:rPr lang="en-US" altLang="zh-CN" dirty="0" smtClean="0">
                  <a:latin typeface="Symbol" pitchFamily="18" charset="2"/>
                </a:rPr>
                <a:t>p</a:t>
              </a:r>
              <a:endParaRPr lang="zh-CN" altLang="en-US" dirty="0">
                <a:latin typeface="Symbol" pitchFamily="18" charset="2"/>
              </a:endParaRPr>
            </a:p>
          </p:txBody>
        </p:sp>
        <p:cxnSp>
          <p:nvCxnSpPr>
            <p:cNvPr id="15" name="直接箭头连接符 14"/>
            <p:cNvCxnSpPr/>
            <p:nvPr/>
          </p:nvCxnSpPr>
          <p:spPr bwMode="auto">
            <a:xfrm flipH="1" flipV="1">
              <a:off x="7596336" y="3726324"/>
              <a:ext cx="131638" cy="216024"/>
            </a:xfrm>
            <a:prstGeom prst="straightConnector1">
              <a:avLst/>
            </a:prstGeom>
            <a:solidFill>
              <a:srgbClr val="FFFF00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2051720" y="360495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高压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36096" y="5477162"/>
            <a:ext cx="958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地电位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36296" y="464384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逆时针方向</a:t>
            </a:r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68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47664" y="1556792"/>
            <a:ext cx="1440160" cy="457200"/>
          </a:xfrm>
        </p:spPr>
        <p:txBody>
          <a:bodyPr/>
          <a:lstStyle/>
          <a:p>
            <a:r>
              <a:rPr lang="zh-CN" altLang="en-US" sz="4000" dirty="0" smtClean="0"/>
              <a:t>内容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75656" y="2348880"/>
            <a:ext cx="7632848" cy="338437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CN" sz="3200" dirty="0" smtClean="0">
                <a:solidFill>
                  <a:schemeClr val="accent2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1. </a:t>
            </a:r>
            <a:r>
              <a:rPr lang="zh-CN" altLang="en-US" sz="3200" dirty="0" smtClean="0">
                <a:solidFill>
                  <a:schemeClr val="accent2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前端运行总体情况</a:t>
            </a:r>
            <a:endParaRPr lang="en-US" altLang="zh-CN" sz="3200" dirty="0" smtClean="0">
              <a:solidFill>
                <a:schemeClr val="accent2">
                  <a:lumMod val="75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3200" dirty="0" smtClean="0">
                <a:solidFill>
                  <a:schemeClr val="accent2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2. </a:t>
            </a:r>
            <a:r>
              <a:rPr lang="zh-CN" altLang="en-US" sz="3200" dirty="0" smtClean="0">
                <a:solidFill>
                  <a:schemeClr val="accent2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离子源运行情况</a:t>
            </a:r>
            <a:endParaRPr lang="en-US" altLang="zh-CN" sz="3200" dirty="0" smtClean="0">
              <a:solidFill>
                <a:schemeClr val="accent2">
                  <a:lumMod val="75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3200" dirty="0" smtClean="0">
                <a:solidFill>
                  <a:schemeClr val="accent2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3. RFQ</a:t>
            </a:r>
            <a:r>
              <a:rPr lang="zh-CN" altLang="en-US" sz="3200" dirty="0" smtClean="0">
                <a:solidFill>
                  <a:schemeClr val="accent2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运行情况</a:t>
            </a:r>
            <a:endParaRPr lang="en-US" altLang="zh-CN" sz="3200" dirty="0" smtClean="0">
              <a:solidFill>
                <a:schemeClr val="accent2">
                  <a:lumMod val="75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3200" dirty="0" smtClean="0">
                <a:solidFill>
                  <a:schemeClr val="accent2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4.</a:t>
            </a:r>
            <a:r>
              <a:rPr lang="zh-CN" altLang="en-US" sz="3200" dirty="0" smtClean="0">
                <a:solidFill>
                  <a:schemeClr val="accent2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低能传输段、中能传输段运行情况</a:t>
            </a:r>
            <a:endParaRPr lang="en-US" altLang="zh-CN" sz="3200" dirty="0" smtClean="0">
              <a:solidFill>
                <a:schemeClr val="accent2">
                  <a:lumMod val="7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229600" y="6524625"/>
            <a:ext cx="303213" cy="18097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529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32" y="980728"/>
            <a:ext cx="6266656" cy="673224"/>
          </a:xfrm>
        </p:spPr>
        <p:txBody>
          <a:bodyPr/>
          <a:lstStyle/>
          <a:p>
            <a:r>
              <a:rPr lang="zh-CN" altLang="en-US" sz="20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切束器旋转角度后，</a:t>
            </a:r>
            <a:r>
              <a:rPr lang="en-US" altLang="zh-CN" sz="20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RFQ</a:t>
            </a:r>
            <a:r>
              <a:rPr lang="zh-CN" altLang="en-US" sz="20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运行稳定性极大提高，尤其在高占空比下。</a:t>
            </a:r>
            <a:endParaRPr lang="zh-CN" altLang="en-US" sz="2000" dirty="0">
              <a:solidFill>
                <a:schemeClr val="accent2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20</a:t>
            </a:fld>
            <a:endParaRPr lang="zh-CN" altLang="en-US"/>
          </a:p>
        </p:txBody>
      </p:sp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5249605"/>
              </p:ext>
            </p:extLst>
          </p:nvPr>
        </p:nvGraphicFramePr>
        <p:xfrm>
          <a:off x="1403648" y="2132856"/>
          <a:ext cx="5814392" cy="3675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324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21</a:t>
            </a:fld>
            <a:endParaRPr lang="zh-CN" altLang="en-US"/>
          </a:p>
        </p:txBody>
      </p:sp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5947968"/>
              </p:ext>
            </p:extLst>
          </p:nvPr>
        </p:nvGraphicFramePr>
        <p:xfrm>
          <a:off x="1115616" y="1484784"/>
          <a:ext cx="640871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43608" y="119675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分钟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7745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22</a:t>
            </a:fld>
            <a:endParaRPr lang="zh-CN" altLang="en-US"/>
          </a:p>
        </p:txBody>
      </p:sp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6114878"/>
              </p:ext>
            </p:extLst>
          </p:nvPr>
        </p:nvGraphicFramePr>
        <p:xfrm>
          <a:off x="1259632" y="908720"/>
          <a:ext cx="5094312" cy="3099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图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0532165"/>
              </p:ext>
            </p:extLst>
          </p:nvPr>
        </p:nvGraphicFramePr>
        <p:xfrm>
          <a:off x="1331640" y="400506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44008" y="155679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阻塞次数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09331" y="47971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恢复时间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72200" y="3573016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6.23-7.08  25Hz 100us</a:t>
            </a:r>
          </a:p>
          <a:p>
            <a:r>
              <a:rPr lang="zh-CN" altLang="en-US" dirty="0"/>
              <a:t>供</a:t>
            </a:r>
            <a:r>
              <a:rPr lang="zh-CN" altLang="en-US" dirty="0" smtClean="0"/>
              <a:t>束时 </a:t>
            </a:r>
            <a:r>
              <a:rPr lang="en-US" altLang="zh-CN" dirty="0" smtClean="0"/>
              <a:t>RFQ</a:t>
            </a:r>
            <a:r>
              <a:rPr lang="zh-CN" altLang="en-US" dirty="0" smtClean="0"/>
              <a:t>运行情况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714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447800"/>
            <a:ext cx="8354888" cy="4953000"/>
          </a:xfrm>
        </p:spPr>
        <p:txBody>
          <a:bodyPr/>
          <a:lstStyle/>
          <a:p>
            <a:r>
              <a:rPr lang="zh-CN" altLang="en-US" sz="24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小结：</a:t>
            </a:r>
            <a:endParaRPr lang="en-US" altLang="zh-CN" sz="2400" dirty="0" smtClean="0">
              <a:solidFill>
                <a:schemeClr val="accent2"/>
              </a:solidFill>
              <a:latin typeface="华文楷体" pitchFamily="2" charset="-122"/>
              <a:ea typeface="华文楷体" pitchFamily="2" charset="-122"/>
            </a:endParaRPr>
          </a:p>
          <a:p>
            <a:pPr marL="0" indent="0">
              <a:buNone/>
            </a:pPr>
            <a:r>
              <a:rPr lang="en-US" altLang="zh-CN" sz="2400" dirty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4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en-US" sz="24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在高占空下 </a:t>
            </a:r>
            <a:r>
              <a:rPr lang="en-US" altLang="zh-CN" sz="24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25Hz,100us</a:t>
            </a:r>
            <a:r>
              <a:rPr lang="zh-CN" altLang="en-US" sz="24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， 由于切束器安装非常靠近</a:t>
            </a:r>
            <a:r>
              <a:rPr lang="en-US" altLang="zh-CN" sz="24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RFQ</a:t>
            </a:r>
            <a:r>
              <a:rPr lang="zh-CN" altLang="en-US" sz="24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端板，切掉的束流主要损失在</a:t>
            </a:r>
            <a:r>
              <a:rPr lang="en-US" altLang="zh-CN" sz="24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RFQ</a:t>
            </a:r>
            <a:r>
              <a:rPr lang="zh-CN" altLang="en-US" sz="24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腔体电极表面，并且由于切束的缘故，束流对电极</a:t>
            </a:r>
            <a:r>
              <a:rPr lang="zh-CN" altLang="en-US" sz="2400" dirty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表面</a:t>
            </a:r>
            <a:r>
              <a:rPr lang="zh-CN" altLang="en-US" sz="24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造成了严重溅射损伤，电极表面的粗糙度增大。</a:t>
            </a:r>
            <a:endParaRPr lang="en-US" altLang="zh-CN" sz="2400" dirty="0" smtClean="0">
              <a:solidFill>
                <a:schemeClr val="accent2"/>
              </a:solidFill>
              <a:latin typeface="华文楷体" pitchFamily="2" charset="-122"/>
              <a:ea typeface="华文楷体" pitchFamily="2" charset="-122"/>
            </a:endParaRPr>
          </a:p>
          <a:p>
            <a:pPr marL="0" indent="0">
              <a:buNone/>
            </a:pPr>
            <a:r>
              <a:rPr lang="en-US" altLang="zh-CN" sz="2400" dirty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4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24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切束器转</a:t>
            </a:r>
            <a:r>
              <a:rPr lang="en-US" altLang="zh-CN" sz="24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45</a:t>
            </a:r>
            <a:r>
              <a:rPr lang="zh-CN" altLang="en-US" sz="24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度后，</a:t>
            </a:r>
            <a:r>
              <a:rPr lang="en-US" altLang="zh-CN" sz="24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RFQ</a:t>
            </a:r>
            <a:r>
              <a:rPr lang="zh-CN" altLang="en-US" sz="24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运行稳定性极大提高。束流沿着电极间隙穿过，损失在腔内壁表面。阻塞次数平均</a:t>
            </a:r>
            <a:r>
              <a:rPr lang="en-US" altLang="zh-CN" sz="24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24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次</a:t>
            </a:r>
            <a:r>
              <a:rPr lang="en-US" altLang="zh-CN" sz="24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sz="24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天，并且功率恢复时间快，基本能</a:t>
            </a:r>
            <a:r>
              <a:rPr lang="en-US" altLang="zh-CN" sz="24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24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分钟内恢复正常。</a:t>
            </a:r>
            <a:endParaRPr lang="zh-CN" altLang="en-US" sz="2400" dirty="0">
              <a:solidFill>
                <a:schemeClr val="accent2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80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7776864" cy="457200"/>
          </a:xfrm>
        </p:spPr>
        <p:txBody>
          <a:bodyPr/>
          <a:lstStyle/>
          <a:p>
            <a:r>
              <a:rPr lang="zh-CN" altLang="en-US" sz="2400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其他方面：</a:t>
            </a:r>
            <a:r>
              <a:rPr lang="en-US" altLang="zh-CN" sz="2400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LEBT—</a:t>
            </a:r>
            <a:r>
              <a:rPr lang="zh-CN" altLang="en-US" sz="2400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切束器</a:t>
            </a:r>
            <a:endParaRPr lang="zh-CN" altLang="en-US" sz="2400" dirty="0">
              <a:solidFill>
                <a:srgbClr val="0070C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115616" y="1844824"/>
            <a:ext cx="6264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增加切束器电压扫描</a:t>
            </a:r>
            <a:r>
              <a:rPr lang="zh-CN" altLang="en-US" sz="2000" b="1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功能，从目前的运行来看，切束电压在</a:t>
            </a:r>
            <a:r>
              <a:rPr lang="en-US" altLang="zh-CN" sz="2000" b="1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3800-4200</a:t>
            </a:r>
            <a:r>
              <a:rPr lang="zh-CN" altLang="en-US" sz="2000" b="1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扫描，可能对</a:t>
            </a:r>
            <a:r>
              <a:rPr lang="en-US" altLang="zh-CN" sz="2000" b="1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RFQ</a:t>
            </a:r>
            <a:r>
              <a:rPr lang="zh-CN" altLang="en-US" sz="2000" b="1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腔体较好。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83568" y="2852936"/>
            <a:ext cx="7759328" cy="3600400"/>
            <a:chOff x="3851920" y="2348880"/>
            <a:chExt cx="8407400" cy="398145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2348880"/>
              <a:ext cx="8407400" cy="3981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圆角矩形 2"/>
            <p:cNvSpPr/>
            <p:nvPr/>
          </p:nvSpPr>
          <p:spPr bwMode="auto">
            <a:xfrm>
              <a:off x="4247964" y="4160750"/>
              <a:ext cx="7668852" cy="357710"/>
            </a:xfrm>
            <a:prstGeom prst="roundRect">
              <a:avLst/>
            </a:prstGeom>
            <a:noFill/>
            <a:ln w="25400" cap="flat" cmpd="sng" algn="ctr">
              <a:solidFill>
                <a:srgbClr val="FFFF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326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609600" y="1447800"/>
            <a:ext cx="813911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 b="1">
                <a:solidFill>
                  <a:srgbClr val="4D5E68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4D5E68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chemeClr val="accent2"/>
                </a:solidFill>
              </a:rPr>
              <a:t>Buncher1</a:t>
            </a:r>
            <a:r>
              <a:rPr lang="zh-CN" altLang="en-US" sz="2000" dirty="0" smtClean="0">
                <a:solidFill>
                  <a:schemeClr val="accent2"/>
                </a:solidFill>
              </a:rPr>
              <a:t>更换</a:t>
            </a:r>
            <a:r>
              <a:rPr lang="en-US" altLang="zh-CN" sz="2000" dirty="0" smtClean="0">
                <a:solidFill>
                  <a:schemeClr val="accent2"/>
                </a:solidFill>
              </a:rPr>
              <a:t>pickup </a:t>
            </a:r>
            <a:r>
              <a:rPr lang="zh-CN" altLang="en-US" sz="2000" dirty="0" smtClean="0">
                <a:solidFill>
                  <a:schemeClr val="accent2"/>
                </a:solidFill>
              </a:rPr>
              <a:t>真空变好，无周期性变差现象</a:t>
            </a:r>
            <a:endParaRPr lang="en-US" altLang="zh-CN" sz="2000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chemeClr val="accent2"/>
                </a:solidFill>
              </a:rPr>
              <a:t>与直线射频组讨论，更改打火保护方案。</a:t>
            </a:r>
            <a:endParaRPr lang="zh-CN" altLang="en-US" sz="200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6300028"/>
            <a:ext cx="8032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结论：</a:t>
            </a:r>
            <a:r>
              <a:rPr lang="en-US" altLang="zh-CN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Buncher1</a:t>
            </a:r>
            <a:r>
              <a:rPr lang="zh-CN" altLang="en-US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、</a:t>
            </a:r>
            <a:r>
              <a:rPr lang="en-US" altLang="zh-CN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2 </a:t>
            </a:r>
            <a:r>
              <a:rPr lang="zh-CN" altLang="en-US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和</a:t>
            </a:r>
            <a:r>
              <a:rPr lang="en-US" altLang="zh-CN" b="1" dirty="0" err="1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Debuncher</a:t>
            </a:r>
            <a:r>
              <a:rPr lang="zh-CN" altLang="en-US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腔体打火情况基本解决，目前都稳定运行。</a:t>
            </a:r>
            <a:endParaRPr lang="zh-CN" altLang="en-US" b="1" dirty="0">
              <a:solidFill>
                <a:schemeClr val="accent2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251520" y="955576"/>
            <a:ext cx="7776864" cy="457200"/>
          </a:xfrm>
        </p:spPr>
        <p:txBody>
          <a:bodyPr/>
          <a:lstStyle/>
          <a:p>
            <a:r>
              <a:rPr lang="zh-CN" altLang="en-US" sz="2400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其他方面：</a:t>
            </a:r>
            <a:r>
              <a:rPr lang="en-US" altLang="zh-CN" sz="2400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MEBT --Buncher1/2</a:t>
            </a:r>
            <a:r>
              <a:rPr lang="zh-CN" altLang="en-US" sz="2400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、</a:t>
            </a:r>
            <a:r>
              <a:rPr lang="en-US" altLang="zh-CN" sz="2400" dirty="0" err="1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Debuncher</a:t>
            </a:r>
            <a:endParaRPr lang="zh-CN" altLang="en-US" sz="2400" dirty="0">
              <a:solidFill>
                <a:srgbClr val="0070C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08920"/>
            <a:ext cx="7607993" cy="2852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7115" y="5582984"/>
            <a:ext cx="4741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Buncher1</a:t>
            </a:r>
            <a:r>
              <a:rPr lang="zh-CN" altLang="en-US" sz="16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、</a:t>
            </a:r>
            <a:r>
              <a:rPr lang="en-US" altLang="zh-CN" sz="16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16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，</a:t>
            </a:r>
            <a:r>
              <a:rPr lang="en-US" altLang="zh-CN" sz="1600" b="1" dirty="0" err="1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Debuncher</a:t>
            </a:r>
            <a:r>
              <a:rPr lang="en-US" altLang="zh-CN" sz="16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16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真空情况 （</a:t>
            </a:r>
            <a:r>
              <a:rPr lang="en-US" altLang="zh-CN" sz="16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3.10~3.20</a:t>
            </a:r>
            <a:r>
              <a:rPr lang="zh-CN" altLang="en-US" sz="16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）</a:t>
            </a:r>
            <a:endParaRPr lang="zh-CN" altLang="en-US" sz="1600" b="1" dirty="0">
              <a:solidFill>
                <a:schemeClr val="accent2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4128" y="3450486"/>
            <a:ext cx="657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latin typeface="华文楷体" pitchFamily="2" charset="-122"/>
                <a:ea typeface="华文楷体" pitchFamily="2" charset="-122"/>
              </a:rPr>
              <a:t>Bun.1</a:t>
            </a:r>
            <a:endParaRPr lang="zh-CN" altLang="en-US" sz="16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6528" y="4005064"/>
            <a:ext cx="657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latin typeface="华文楷体" pitchFamily="2" charset="-122"/>
                <a:ea typeface="华文楷体" pitchFamily="2" charset="-122"/>
              </a:rPr>
              <a:t>Bun.2</a:t>
            </a:r>
            <a:endParaRPr lang="zh-CN" altLang="en-US" sz="16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07483" y="4633391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err="1" smtClean="0">
                <a:latin typeface="华文楷体" pitchFamily="2" charset="-122"/>
                <a:ea typeface="华文楷体" pitchFamily="2" charset="-122"/>
              </a:rPr>
              <a:t>Debun</a:t>
            </a:r>
            <a:endParaRPr lang="zh-CN" altLang="en-US" sz="14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640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955576"/>
            <a:ext cx="6248400" cy="457200"/>
          </a:xfrm>
        </p:spPr>
        <p:txBody>
          <a:bodyPr/>
          <a:lstStyle/>
          <a:p>
            <a:r>
              <a:rPr lang="zh-CN" altLang="en-US" sz="2800" dirty="0">
                <a:latin typeface="华文新魏" pitchFamily="2" charset="-122"/>
                <a:ea typeface="华文新魏" pitchFamily="2" charset="-122"/>
              </a:rPr>
              <a:t>总结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CN" altLang="en-US" dirty="0" smtClean="0"/>
              <a:t>在高占空比下（</a:t>
            </a:r>
            <a:r>
              <a:rPr lang="en-US" altLang="zh-CN" dirty="0" smtClean="0"/>
              <a:t>25Hz</a:t>
            </a:r>
            <a:r>
              <a:rPr lang="zh-CN" altLang="en-US" dirty="0" smtClean="0"/>
              <a:t>），由于铯沉积在电极而导致的打火基本没发生</a:t>
            </a:r>
            <a:r>
              <a:rPr lang="zh-CN" altLang="en-US" dirty="0"/>
              <a:t>离子源能稳定</a:t>
            </a:r>
            <a:r>
              <a:rPr lang="zh-CN" altLang="en-US" dirty="0" smtClean="0"/>
              <a:t>运行。</a:t>
            </a:r>
            <a:endParaRPr lang="en-US" altLang="zh-CN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dirty="0"/>
              <a:t>离子源的出口流强</a:t>
            </a:r>
            <a:r>
              <a:rPr lang="en-US" altLang="zh-CN" dirty="0"/>
              <a:t>20-40mA, </a:t>
            </a:r>
            <a:r>
              <a:rPr lang="zh-CN" altLang="en-US" dirty="0"/>
              <a:t>占空比越高，稳定性越好，满足未来打靶功率</a:t>
            </a:r>
            <a:r>
              <a:rPr lang="zh-CN" altLang="en-US" dirty="0" smtClean="0"/>
              <a:t>升级要求。</a:t>
            </a:r>
            <a:endParaRPr lang="en-US" altLang="zh-CN" dirty="0"/>
          </a:p>
          <a:p>
            <a:pPr>
              <a:buFont typeface="Wingdings" pitchFamily="2" charset="2"/>
              <a:buChar char="Ø"/>
            </a:pPr>
            <a:r>
              <a:rPr lang="zh-CN" altLang="en-US" dirty="0" smtClean="0"/>
              <a:t>离子源的更换时间进一步缩短。能快速的更换至隧道，并确保每一个放电室都能正常工作。</a:t>
            </a:r>
            <a:endParaRPr lang="en-US" altLang="zh-CN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dirty="0" smtClean="0"/>
              <a:t>在</a:t>
            </a:r>
            <a:r>
              <a:rPr lang="en-US" altLang="zh-CN" dirty="0" smtClean="0"/>
              <a:t>LEBT</a:t>
            </a:r>
            <a:r>
              <a:rPr lang="zh-CN" altLang="en-US" dirty="0" smtClean="0"/>
              <a:t>处的切束对</a:t>
            </a:r>
            <a:r>
              <a:rPr lang="en-US" altLang="zh-CN" dirty="0" smtClean="0"/>
              <a:t>RFQ</a:t>
            </a:r>
            <a:r>
              <a:rPr lang="zh-CN" altLang="en-US" dirty="0" smtClean="0"/>
              <a:t>电极的损伤在目前的</a:t>
            </a:r>
            <a:r>
              <a:rPr lang="en-US" altLang="zh-CN" dirty="0" smtClean="0"/>
              <a:t>20kW</a:t>
            </a:r>
            <a:r>
              <a:rPr lang="zh-CN" altLang="en-US" dirty="0" smtClean="0"/>
              <a:t>打靶功率运行中得到了解决，更高占空比或者打靶功率升级的需求，需要进一步的运行观察，有必要的话对切束电源进行改进</a:t>
            </a:r>
            <a:r>
              <a:rPr lang="en-US" altLang="zh-CN" dirty="0" smtClean="0"/>
              <a:t>---</a:t>
            </a:r>
            <a:r>
              <a:rPr lang="zh-CN" altLang="en-US" smtClean="0"/>
              <a:t>正负切换输出</a:t>
            </a:r>
            <a:r>
              <a:rPr lang="en-US" altLang="zh-CN" smtClean="0"/>
              <a:t> 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01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6248400" cy="457200"/>
          </a:xfrm>
        </p:spPr>
        <p:txBody>
          <a:bodyPr/>
          <a:lstStyle/>
          <a:p>
            <a:r>
              <a:rPr lang="zh-CN" altLang="en-US" dirty="0" smtClean="0"/>
              <a:t>未来计划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27</a:t>
            </a:fld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899592" y="2204864"/>
            <a:ext cx="6854607" cy="2366683"/>
            <a:chOff x="899592" y="4293096"/>
            <a:chExt cx="6854607" cy="2366683"/>
          </a:xfrm>
        </p:grpSpPr>
        <p:pic>
          <p:nvPicPr>
            <p:cNvPr id="6" name="Picture 1" descr="C:\Users\dell\Documents\Tencent Files\1439368218\Image\C2C\S2YB7S362U9)V1_LAM9`}$D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4653136"/>
              <a:ext cx="2571163" cy="1584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195782" y="4101363"/>
              <a:ext cx="2366683" cy="275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右箭头 7"/>
            <p:cNvSpPr/>
            <p:nvPr/>
          </p:nvSpPr>
          <p:spPr>
            <a:xfrm>
              <a:off x="3635896" y="5373216"/>
              <a:ext cx="1584176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35896" y="4941168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latin typeface="华文楷体" pitchFamily="2" charset="-122"/>
                  <a:ea typeface="华文楷体" pitchFamily="2" charset="-122"/>
                </a:rPr>
                <a:t>去偏转铁改进</a:t>
              </a:r>
              <a:endParaRPr lang="zh-CN" altLang="en-US" b="1" dirty="0">
                <a:latin typeface="华文楷体" pitchFamily="2" charset="-122"/>
                <a:ea typeface="华文楷体" pitchFamily="2" charset="-122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5536" y="1268760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altLang="zh-CN" sz="2400" b="1" dirty="0" smtClean="0">
                <a:solidFill>
                  <a:schemeClr val="accent2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CSNS</a:t>
            </a:r>
            <a:r>
              <a:rPr lang="zh-CN" altLang="en-US" sz="2400" b="1" dirty="0" smtClean="0">
                <a:solidFill>
                  <a:schemeClr val="accent2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负氢离子源</a:t>
            </a:r>
            <a:endParaRPr lang="en-US" altLang="zh-CN" sz="2400" b="1" dirty="0" smtClean="0">
              <a:solidFill>
                <a:schemeClr val="accent2">
                  <a:lumMod val="75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accent2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开展优化工作，通过去除离子源偏转铁，保留束流引出过程中的空间电荷效应，减少束流发射度的增长，已完成纯永磁铁起弧。</a:t>
            </a:r>
            <a:endParaRPr lang="en-US" altLang="zh-CN" sz="2000" b="1" dirty="0">
              <a:solidFill>
                <a:schemeClr val="accent2">
                  <a:lumMod val="7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4581128"/>
            <a:ext cx="835292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2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2. RF</a:t>
            </a:r>
            <a:r>
              <a:rPr lang="zh-CN" altLang="en-US" sz="2400" b="1" dirty="0" smtClean="0">
                <a:solidFill>
                  <a:schemeClr val="accent2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离子源研发</a:t>
            </a:r>
            <a:endParaRPr lang="en-US" altLang="zh-CN" sz="2400" b="1" dirty="0" smtClean="0">
              <a:solidFill>
                <a:schemeClr val="accent2">
                  <a:lumMod val="75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sz="2000" b="1" dirty="0" smtClean="0">
                <a:solidFill>
                  <a:schemeClr val="accent2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RF</a:t>
            </a:r>
            <a:r>
              <a:rPr lang="zh-CN" altLang="en-US" sz="2000" b="1" dirty="0" smtClean="0">
                <a:solidFill>
                  <a:schemeClr val="accent2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离子源点火触发成功，在目前的占空比下，能维持较长时间（</a:t>
            </a:r>
            <a:r>
              <a:rPr lang="en-US" altLang="zh-CN" sz="2000" b="1" dirty="0" smtClean="0">
                <a:solidFill>
                  <a:schemeClr val="accent2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2000" b="1" dirty="0" smtClean="0">
                <a:solidFill>
                  <a:schemeClr val="accent2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个月以上）</a:t>
            </a:r>
            <a:endParaRPr lang="en-US" altLang="zh-CN" sz="2000" b="1" dirty="0" smtClean="0">
              <a:solidFill>
                <a:schemeClr val="accent2">
                  <a:lumMod val="75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sz="2000" b="1" dirty="0" smtClean="0">
                <a:solidFill>
                  <a:schemeClr val="accent2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RF</a:t>
            </a:r>
            <a:r>
              <a:rPr lang="zh-CN" altLang="en-US" sz="2000" b="1" dirty="0" smtClean="0">
                <a:solidFill>
                  <a:schemeClr val="accent2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等离子体起弧成功，目前</a:t>
            </a:r>
            <a:r>
              <a:rPr lang="en-US" altLang="zh-CN" sz="2000" b="1" dirty="0" smtClean="0">
                <a:solidFill>
                  <a:schemeClr val="accent2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RF</a:t>
            </a:r>
            <a:r>
              <a:rPr lang="zh-CN" altLang="en-US" sz="2000" b="1" dirty="0" smtClean="0">
                <a:solidFill>
                  <a:schemeClr val="accent2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功率约在</a:t>
            </a:r>
            <a:r>
              <a:rPr lang="en-US" altLang="zh-CN" sz="2000" b="1" dirty="0" smtClean="0">
                <a:solidFill>
                  <a:schemeClr val="accent2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20kW</a:t>
            </a:r>
            <a:r>
              <a:rPr lang="zh-CN" altLang="en-US" sz="2000" b="1" dirty="0" smtClean="0">
                <a:solidFill>
                  <a:schemeClr val="accent2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，弧</a:t>
            </a: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流</a:t>
            </a:r>
            <a:r>
              <a:rPr lang="zh-CN" altLang="en-US" sz="2000" b="1" dirty="0" smtClean="0">
                <a:solidFill>
                  <a:schemeClr val="accent2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稳定</a:t>
            </a: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，</a:t>
            </a:r>
            <a:r>
              <a:rPr lang="zh-CN" altLang="en-US" sz="2000" b="1" dirty="0" smtClean="0">
                <a:solidFill>
                  <a:schemeClr val="accent2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电流波形、反射波形稳定，在</a:t>
            </a:r>
            <a:r>
              <a:rPr lang="en-US" altLang="zh-CN" sz="2000" b="1" dirty="0" smtClean="0">
                <a:solidFill>
                  <a:schemeClr val="accent2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7kW </a:t>
            </a:r>
            <a:r>
              <a:rPr lang="zh-CN" altLang="en-US" sz="2000" b="1" dirty="0" smtClean="0">
                <a:solidFill>
                  <a:schemeClr val="accent2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左右能实现起弧</a:t>
            </a:r>
            <a:r>
              <a:rPr lang="en-US" altLang="zh-CN" sz="2000" b="1" dirty="0" smtClean="0">
                <a:solidFill>
                  <a:schemeClr val="accent2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chemeClr val="accent2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未来的</a:t>
            </a: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工作</a:t>
            </a:r>
            <a:r>
              <a:rPr lang="zh-CN" altLang="en-US" sz="2000" b="1" dirty="0" smtClean="0">
                <a:solidFill>
                  <a:schemeClr val="accent2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：环</a:t>
            </a: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氧</a:t>
            </a:r>
            <a:r>
              <a:rPr lang="zh-CN" altLang="en-US" sz="2000" b="1" dirty="0" smtClean="0">
                <a:solidFill>
                  <a:schemeClr val="accent2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浇注工艺需要改进。</a:t>
            </a:r>
            <a:endParaRPr lang="en-US" altLang="zh-CN" sz="2000" b="1" dirty="0" smtClean="0">
              <a:solidFill>
                <a:schemeClr val="accent2">
                  <a:lumMod val="7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78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前端系统人员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28</a:t>
            </a:fld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123968"/>
              </p:ext>
            </p:extLst>
          </p:nvPr>
        </p:nvGraphicFramePr>
        <p:xfrm>
          <a:off x="755576" y="1376784"/>
          <a:ext cx="532859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2664296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欧阳华甫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组长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刘盛进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副组长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陈卫东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RF</a:t>
                      </a:r>
                      <a:r>
                        <a:rPr lang="zh-CN" altLang="en-US" b="0" dirty="0" smtClean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离子源课题负责人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肖永川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b="0">
                        <a:solidFill>
                          <a:schemeClr val="tx1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曹秀霞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b="0" dirty="0">
                        <a:solidFill>
                          <a:schemeClr val="tx1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薛康健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b="0" dirty="0">
                        <a:solidFill>
                          <a:schemeClr val="tx1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黄涛</a:t>
                      </a:r>
                      <a:endParaRPr lang="en-US" altLang="zh-CN" b="0" dirty="0" smtClean="0">
                        <a:solidFill>
                          <a:schemeClr val="tx1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即将调会北京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吕永佳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怀孕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5576" y="4365104"/>
            <a:ext cx="2989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职工共</a:t>
            </a:r>
            <a:r>
              <a:rPr lang="en-US" altLang="zh-CN" sz="20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8</a:t>
            </a:r>
            <a:r>
              <a:rPr lang="zh-CN" altLang="en-US" sz="20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人，参与值班</a:t>
            </a:r>
            <a:r>
              <a:rPr lang="en-US" altLang="zh-CN" sz="20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5</a:t>
            </a:r>
            <a:r>
              <a:rPr lang="zh-CN" altLang="en-US" sz="20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人</a:t>
            </a:r>
            <a:endParaRPr lang="zh-CN" altLang="en-US" sz="2000" b="1" dirty="0">
              <a:solidFill>
                <a:schemeClr val="accent2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右大括号 7"/>
          <p:cNvSpPr/>
          <p:nvPr/>
        </p:nvSpPr>
        <p:spPr bwMode="auto">
          <a:xfrm>
            <a:off x="6084168" y="1916832"/>
            <a:ext cx="936104" cy="1656184"/>
          </a:xfrm>
          <a:prstGeom prst="rightBrac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0272" y="2564904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值班人员</a:t>
            </a:r>
            <a:r>
              <a:rPr lang="en-US" altLang="zh-CN" dirty="0" smtClean="0"/>
              <a:t>5</a:t>
            </a:r>
            <a:r>
              <a:rPr lang="zh-CN" altLang="en-US" dirty="0" smtClean="0"/>
              <a:t>人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4725144"/>
            <a:ext cx="40831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课题：</a:t>
            </a:r>
            <a:r>
              <a:rPr lang="en-US" altLang="zh-CN" sz="20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RF</a:t>
            </a:r>
            <a:r>
              <a:rPr lang="zh-CN" altLang="en-US" sz="20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离子源调试 （</a:t>
            </a:r>
            <a:r>
              <a:rPr lang="en-US" altLang="zh-CN" sz="20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2-3</a:t>
            </a:r>
            <a:r>
              <a:rPr lang="zh-CN" altLang="en-US" sz="20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人）</a:t>
            </a:r>
            <a:endParaRPr lang="en-US" altLang="zh-CN" sz="2000" b="1" dirty="0" smtClean="0">
              <a:solidFill>
                <a:schemeClr val="accent2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000" b="1" dirty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0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           BNCT</a:t>
            </a:r>
            <a:r>
              <a:rPr lang="zh-CN" altLang="en-US" sz="20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加速器调试（</a:t>
            </a:r>
            <a:r>
              <a:rPr lang="en-US" altLang="zh-CN" sz="20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3-4</a:t>
            </a:r>
            <a:r>
              <a:rPr lang="zh-CN" altLang="en-US" sz="20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人）</a:t>
            </a:r>
            <a:endParaRPr lang="en-US" altLang="zh-CN" sz="2000" b="1" dirty="0" smtClean="0">
              <a:solidFill>
                <a:schemeClr val="accent2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2000" b="1" dirty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0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          </a:t>
            </a:r>
            <a:r>
              <a:rPr lang="zh-CN" altLang="en-US" sz="2000" b="1" dirty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面</a:t>
            </a:r>
            <a:r>
              <a:rPr lang="zh-CN" altLang="en-US" sz="20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上基金项目 （</a:t>
            </a:r>
            <a:r>
              <a:rPr lang="en-US" altLang="zh-CN" sz="20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2-3</a:t>
            </a:r>
            <a:r>
              <a:rPr lang="zh-CN" altLang="en-US" sz="20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人）</a:t>
            </a:r>
            <a:endParaRPr lang="zh-CN" altLang="en-US" sz="2000" b="1" dirty="0">
              <a:solidFill>
                <a:schemeClr val="accent2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5805264"/>
            <a:ext cx="5990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CSNS</a:t>
            </a:r>
            <a:r>
              <a:rPr lang="zh-CN" altLang="en-US" sz="24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加速器前端系统运行、维护 （</a:t>
            </a:r>
            <a:r>
              <a:rPr lang="en-US" altLang="zh-CN" sz="24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5-6</a:t>
            </a:r>
            <a:r>
              <a:rPr lang="zh-CN" altLang="en-US" sz="24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人）</a:t>
            </a:r>
            <a:endParaRPr lang="zh-CN" altLang="en-US" sz="2400" b="1" dirty="0">
              <a:solidFill>
                <a:srgbClr val="C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5616" y="6231869"/>
            <a:ext cx="5734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每周（</a:t>
            </a:r>
            <a:r>
              <a:rPr lang="en-US" altLang="zh-CN" sz="20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7</a:t>
            </a:r>
            <a:r>
              <a:rPr lang="zh-CN" altLang="en-US" sz="20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天）：至少 （白班</a:t>
            </a:r>
            <a:r>
              <a:rPr lang="en-US" altLang="zh-CN" sz="20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+</a:t>
            </a:r>
            <a:r>
              <a:rPr lang="zh-CN" altLang="en-US" sz="20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夜班）</a:t>
            </a:r>
            <a:r>
              <a:rPr lang="en-US" altLang="zh-CN" sz="20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sz="20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人   人力缺乏</a:t>
            </a:r>
            <a:endParaRPr lang="zh-CN" altLang="en-US" sz="2000" b="1" dirty="0">
              <a:solidFill>
                <a:srgbClr val="C0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25241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2018.08 </a:t>
            </a:r>
            <a:r>
              <a:rPr lang="zh-CN" altLang="en-US" dirty="0" smtClean="0"/>
              <a:t>检修期间</a:t>
            </a:r>
            <a:r>
              <a:rPr lang="en-US" altLang="zh-CN" dirty="0" smtClean="0"/>
              <a:t>RFQ</a:t>
            </a:r>
            <a:r>
              <a:rPr lang="zh-CN" altLang="en-US" dirty="0" smtClean="0"/>
              <a:t>腔体情况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RFQ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29</a:t>
            </a:fld>
            <a:endParaRPr lang="zh-CN" altLang="en-US"/>
          </a:p>
        </p:txBody>
      </p:sp>
      <p:pic>
        <p:nvPicPr>
          <p:cNvPr id="2049" name="Picture 1" descr="C:\Users\liu\Documents\Tencent Files\1439368218\Image\C2C\D7P2D07Z_R(YUM%O1`]L`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47" y="1474993"/>
            <a:ext cx="2552610" cy="240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liu\Documents\Tencent Files\1439368218\Image\C2C\L]AR8KL%N)9_}YG[PQRQWP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772" y="1474993"/>
            <a:ext cx="2629297" cy="231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iu\Documents\Tencent Files\1439368218\Image\C2C\76K$[PVOEQTW~29(UGJ{A(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9609" y="4182427"/>
            <a:ext cx="2523485" cy="21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570" y="4005064"/>
            <a:ext cx="2772544" cy="2450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6387" y="6516052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RFQ</a:t>
            </a:r>
            <a:r>
              <a:rPr lang="zh-CN" altLang="en-US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电极</a:t>
            </a:r>
            <a:r>
              <a:rPr lang="en-US" altLang="zh-CN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朝向</a:t>
            </a:r>
            <a:endParaRPr lang="zh-CN" altLang="en-US" b="1" dirty="0">
              <a:solidFill>
                <a:schemeClr val="accent2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7428" y="645333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切束器朝向</a:t>
            </a:r>
            <a:endParaRPr lang="zh-CN" altLang="en-US" b="1" dirty="0">
              <a:solidFill>
                <a:schemeClr val="accent2"/>
              </a:solidFill>
              <a:latin typeface="华文楷体" pitchFamily="2" charset="-122"/>
              <a:ea typeface="华文楷体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915816" y="2276872"/>
            <a:ext cx="3960440" cy="1296144"/>
            <a:chOff x="2915816" y="2276872"/>
            <a:chExt cx="3960440" cy="1296144"/>
          </a:xfrm>
        </p:grpSpPr>
        <p:sp>
          <p:nvSpPr>
            <p:cNvPr id="7" name="椭圆 6"/>
            <p:cNvSpPr/>
            <p:nvPr/>
          </p:nvSpPr>
          <p:spPr bwMode="auto">
            <a:xfrm>
              <a:off x="5724128" y="2276872"/>
              <a:ext cx="1152128" cy="1080120"/>
            </a:xfrm>
            <a:prstGeom prst="ellipse">
              <a:avLst/>
            </a:prstGeom>
            <a:noFill/>
            <a:ln w="2540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0" name="直接箭头连接符 9"/>
            <p:cNvCxnSpPr/>
            <p:nvPr/>
          </p:nvCxnSpPr>
          <p:spPr bwMode="auto">
            <a:xfrm flipV="1">
              <a:off x="2915816" y="3140968"/>
              <a:ext cx="2880320" cy="432048"/>
            </a:xfrm>
            <a:prstGeom prst="straightConnector1">
              <a:avLst/>
            </a:prstGeom>
            <a:solidFill>
              <a:srgbClr val="FFFF0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07661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7920880" cy="457200"/>
          </a:xfrm>
        </p:spPr>
        <p:txBody>
          <a:bodyPr/>
          <a:lstStyle/>
          <a:p>
            <a:r>
              <a:rPr lang="zh-CN" altLang="en-US" sz="20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前端系统：负氢离子源、低能传输段、</a:t>
            </a:r>
            <a:r>
              <a:rPr lang="en-US" altLang="zh-CN" sz="20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RFQ</a:t>
            </a:r>
            <a:r>
              <a:rPr lang="zh-CN" altLang="en-US" sz="20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、中能传输段</a:t>
            </a:r>
            <a:endParaRPr lang="zh-CN" altLang="en-US" sz="2000" dirty="0">
              <a:solidFill>
                <a:schemeClr val="accent2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2954114"/>
            <a:ext cx="8032750" cy="285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9632" y="5387801"/>
            <a:ext cx="1351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离子源及</a:t>
            </a:r>
            <a:r>
              <a:rPr lang="en-US" altLang="zh-CN" sz="14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LEBT</a:t>
            </a:r>
          </a:p>
          <a:p>
            <a:r>
              <a:rPr lang="zh-CN" altLang="en-US" sz="14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（约</a:t>
            </a:r>
            <a:r>
              <a:rPr lang="en-US" altLang="zh-CN" sz="14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1.8</a:t>
            </a:r>
            <a:r>
              <a:rPr lang="zh-CN" altLang="en-US" sz="14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米）</a:t>
            </a:r>
            <a:endParaRPr lang="zh-CN" altLang="en-US" sz="1400" b="1" dirty="0">
              <a:solidFill>
                <a:schemeClr val="accent2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5387801"/>
            <a:ext cx="1508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RFQ </a:t>
            </a:r>
            <a:r>
              <a:rPr lang="zh-CN" altLang="en-US" sz="14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（约</a:t>
            </a:r>
            <a:r>
              <a:rPr lang="en-US" altLang="zh-CN" sz="14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3.7</a:t>
            </a:r>
            <a:r>
              <a:rPr lang="zh-CN" altLang="en-US" sz="14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米）</a:t>
            </a:r>
            <a:endParaRPr lang="zh-CN" altLang="en-US" sz="1400" b="1" dirty="0">
              <a:solidFill>
                <a:schemeClr val="accent2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0192" y="5387801"/>
            <a:ext cx="1500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MEBT</a:t>
            </a:r>
            <a:r>
              <a:rPr lang="zh-CN" altLang="en-US" sz="14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（约</a:t>
            </a:r>
            <a:r>
              <a:rPr lang="en-US" altLang="zh-CN" sz="14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sz="14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米）</a:t>
            </a:r>
            <a:endParaRPr lang="zh-CN" altLang="en-US" sz="1400" b="1" dirty="0">
              <a:solidFill>
                <a:schemeClr val="accent2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836712"/>
            <a:ext cx="3603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2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1. </a:t>
            </a:r>
            <a:r>
              <a:rPr lang="zh-CN" altLang="en-US" sz="2400" b="1" dirty="0" smtClean="0">
                <a:solidFill>
                  <a:schemeClr val="accent2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前端系统运行总体情况</a:t>
            </a:r>
            <a:endParaRPr lang="zh-CN" altLang="en-US" sz="2400" b="1" dirty="0">
              <a:solidFill>
                <a:schemeClr val="accent2">
                  <a:lumMod val="7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217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45904" y="2278360"/>
            <a:ext cx="2666256" cy="2086744"/>
          </a:xfrm>
        </p:spPr>
        <p:txBody>
          <a:bodyPr/>
          <a:lstStyle/>
          <a:p>
            <a:r>
              <a:rPr lang="zh-CN" altLang="en-US" sz="6000" dirty="0" smtClean="0">
                <a:latin typeface="华文楷体" pitchFamily="2" charset="-122"/>
                <a:ea typeface="华文楷体" pitchFamily="2" charset="-122"/>
              </a:rPr>
              <a:t>谢谢</a:t>
            </a:r>
            <a:endParaRPr lang="zh-CN" altLang="en-US" sz="60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632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496" y="1412776"/>
            <a:ext cx="9108504" cy="151216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1Hz&amp;100us</a:t>
            </a:r>
            <a:r>
              <a:rPr lang="zh-CN" altLang="en-US" sz="20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、</a:t>
            </a:r>
            <a:r>
              <a:rPr lang="en-US" altLang="zh-CN" sz="20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5Hz&amp;100us</a:t>
            </a:r>
            <a:r>
              <a:rPr lang="zh-CN" altLang="en-US" sz="20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、</a:t>
            </a:r>
            <a:r>
              <a:rPr lang="en-US" altLang="zh-CN" sz="20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single shot </a:t>
            </a:r>
            <a:r>
              <a:rPr lang="zh-CN" altLang="en-US" sz="20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单发束团、</a:t>
            </a:r>
            <a:r>
              <a:rPr lang="en-US" altLang="zh-CN" sz="20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25Hz&amp;115us</a:t>
            </a:r>
          </a:p>
          <a:p>
            <a:pPr marL="0" indent="0">
              <a:buNone/>
            </a:pPr>
            <a:r>
              <a:rPr lang="zh-CN" altLang="en-US" sz="20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    在</a:t>
            </a:r>
            <a:r>
              <a:rPr lang="en-US" altLang="zh-CN" sz="20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25Hz&amp;115us</a:t>
            </a:r>
            <a:r>
              <a:rPr lang="zh-CN" altLang="en-US" sz="20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供</a:t>
            </a:r>
            <a:r>
              <a:rPr lang="zh-CN" altLang="en-US" sz="2000" dirty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束运行状态下，</a:t>
            </a:r>
            <a:r>
              <a:rPr lang="en-US" altLang="zh-CN" sz="2000" dirty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RFQ</a:t>
            </a:r>
            <a:r>
              <a:rPr lang="zh-CN" altLang="en-US" sz="20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出口稳定提供</a:t>
            </a:r>
            <a:r>
              <a:rPr lang="en-US" altLang="zh-CN" sz="20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5.0mA</a:t>
            </a:r>
            <a:r>
              <a:rPr lang="zh-CN" altLang="en-US" sz="20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以上</a:t>
            </a:r>
            <a:r>
              <a:rPr lang="en-US" altLang="zh-CN" sz="20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000" dirty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束流（切束后），维持</a:t>
            </a:r>
            <a:r>
              <a:rPr lang="en-US" altLang="zh-CN" sz="2000" dirty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20kW</a:t>
            </a:r>
            <a:r>
              <a:rPr lang="zh-CN" altLang="en-US" sz="2000" dirty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打靶</a:t>
            </a:r>
            <a:r>
              <a:rPr lang="zh-CN" altLang="en-US" sz="20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功率 （</a:t>
            </a:r>
            <a:r>
              <a:rPr lang="en-US" altLang="zh-CN" sz="20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RFQ</a:t>
            </a:r>
            <a:r>
              <a:rPr lang="zh-CN" altLang="en-US" sz="20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出口</a:t>
            </a:r>
            <a:r>
              <a:rPr lang="en-US" altLang="zh-CN" sz="20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CT</a:t>
            </a:r>
            <a:r>
              <a:rPr lang="zh-CN" altLang="en-US" sz="20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图）</a:t>
            </a:r>
            <a:endParaRPr lang="en-US" altLang="zh-CN" sz="2000" dirty="0">
              <a:solidFill>
                <a:schemeClr val="accent2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8811" y="5949280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20kW </a:t>
            </a:r>
            <a:r>
              <a:rPr lang="zh-CN" altLang="en-US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正常供束期间束流</a:t>
            </a:r>
            <a:endParaRPr lang="zh-CN" altLang="en-US" b="1" dirty="0">
              <a:solidFill>
                <a:schemeClr val="accent2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89040"/>
            <a:ext cx="386728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323528" y="3607133"/>
            <a:ext cx="4536504" cy="2126123"/>
            <a:chOff x="395536" y="1700808"/>
            <a:chExt cx="8077465" cy="334699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700808"/>
              <a:ext cx="8077465" cy="3346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411760" y="1844824"/>
              <a:ext cx="3993631" cy="436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/>
                <a:t>离子源 弧压：</a:t>
              </a:r>
              <a:r>
                <a:rPr lang="en-US" altLang="zh-CN" sz="1200" dirty="0" smtClean="0"/>
                <a:t>127V</a:t>
              </a:r>
              <a:r>
                <a:rPr lang="zh-CN" altLang="en-US" sz="1200" dirty="0" smtClean="0"/>
                <a:t>、弧流</a:t>
              </a:r>
              <a:r>
                <a:rPr lang="en-US" altLang="zh-CN" sz="1200" dirty="0" smtClean="0"/>
                <a:t>45A</a:t>
              </a:r>
              <a:endParaRPr lang="zh-CN" altLang="en-US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71801" y="2564903"/>
              <a:ext cx="2124114" cy="436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/>
                <a:t>靶功率：</a:t>
              </a:r>
              <a:r>
                <a:rPr lang="en-US" altLang="zh-CN" sz="1200" dirty="0" smtClean="0"/>
                <a:t>21kW</a:t>
              </a:r>
              <a:endParaRPr lang="zh-CN" altLang="en-US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71801" y="3131676"/>
              <a:ext cx="2549393" cy="436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/>
                <a:t>LEBTCT01: 26mA</a:t>
              </a:r>
              <a:endParaRPr lang="zh-CN" altLang="en-US" sz="1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43808" y="3707740"/>
              <a:ext cx="2626458" cy="436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/>
                <a:t>MEBTCT01:5.7mA</a:t>
              </a:r>
              <a:endParaRPr lang="zh-CN" altLang="en-US" sz="12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23528" y="836712"/>
            <a:ext cx="5089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2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1. </a:t>
            </a:r>
            <a:r>
              <a:rPr lang="zh-CN" altLang="en-US" sz="2400" b="1" dirty="0" smtClean="0">
                <a:solidFill>
                  <a:schemeClr val="accent2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前端系统运行总体情况：运行模式</a:t>
            </a:r>
            <a:endParaRPr lang="zh-CN" altLang="en-US" sz="2400" b="1" dirty="0">
              <a:solidFill>
                <a:schemeClr val="accent2">
                  <a:lumMod val="7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229600" y="6524625"/>
            <a:ext cx="303213" cy="18097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678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5400600" cy="382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5" y="1124744"/>
            <a:ext cx="8640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zh-CN" altLang="en-US" sz="21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在工艺测试当天，提供</a:t>
            </a:r>
            <a:r>
              <a:rPr lang="zh-CN" altLang="en-US" sz="2100" b="1" dirty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高品质</a:t>
            </a:r>
            <a:r>
              <a:rPr lang="zh-CN" altLang="en-US" sz="21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的束流，</a:t>
            </a:r>
            <a:r>
              <a:rPr lang="en-US" altLang="zh-CN" sz="21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RFQ</a:t>
            </a:r>
            <a:r>
              <a:rPr lang="zh-CN" altLang="en-US" sz="21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出口</a:t>
            </a:r>
            <a:r>
              <a:rPr lang="en-US" altLang="zh-CN" sz="21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16mA</a:t>
            </a:r>
            <a:r>
              <a:rPr lang="zh-CN" altLang="en-US" sz="21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（非切束）</a:t>
            </a:r>
            <a:r>
              <a:rPr lang="en-US" altLang="zh-CN" sz="21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, </a:t>
            </a:r>
            <a:r>
              <a:rPr lang="zh-CN" altLang="en-US" sz="21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通过率：</a:t>
            </a:r>
            <a:r>
              <a:rPr lang="en-US" altLang="zh-CN" sz="21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94.2% </a:t>
            </a:r>
            <a:endParaRPr lang="zh-CN" altLang="en-US" sz="2100" b="1" dirty="0">
              <a:solidFill>
                <a:schemeClr val="accent2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1840" y="5805264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2018.03.13</a:t>
            </a:r>
            <a:r>
              <a:rPr lang="zh-CN" altLang="en-US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工艺测试束流</a:t>
            </a:r>
            <a:endParaRPr lang="zh-CN" altLang="en-US" b="1" dirty="0">
              <a:solidFill>
                <a:schemeClr val="accent2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2555776" y="3656056"/>
            <a:ext cx="1080120" cy="349007"/>
          </a:xfrm>
          <a:prstGeom prst="roundRect">
            <a:avLst/>
          </a:prstGeom>
          <a:noFill/>
          <a:ln w="1905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5364088" y="5013176"/>
            <a:ext cx="1368152" cy="432048"/>
          </a:xfrm>
          <a:prstGeom prst="roundRect">
            <a:avLst/>
          </a:prstGeom>
          <a:noFill/>
          <a:ln w="1905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672" y="2852936"/>
            <a:ext cx="962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/>
              <a:t>LEBTCT01</a:t>
            </a:r>
            <a:endParaRPr lang="zh-CN" alt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19672" y="3296017"/>
            <a:ext cx="962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/>
              <a:t>LEBTCT02</a:t>
            </a:r>
            <a:endParaRPr lang="zh-CN" alt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31999" y="3656057"/>
            <a:ext cx="995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/>
              <a:t>MEBTCT01</a:t>
            </a:r>
            <a:endParaRPr lang="zh-CN" alt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31999" y="4149080"/>
            <a:ext cx="995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/>
              <a:t>MEBTCT02</a:t>
            </a:r>
            <a:endParaRPr lang="zh-CN" altLang="en-US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91276" y="4993431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RFQ </a:t>
            </a:r>
            <a:r>
              <a:rPr lang="zh-CN" altLang="en-US" sz="1400" b="1" dirty="0" smtClean="0"/>
              <a:t>通过率</a:t>
            </a:r>
            <a:endParaRPr lang="zh-CN" alt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144321" y="6142185"/>
            <a:ext cx="2925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LEBTCT02</a:t>
            </a:r>
            <a:r>
              <a:rPr lang="zh-CN" altLang="en-US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：</a:t>
            </a:r>
            <a:r>
              <a:rPr lang="en-US" altLang="zh-CN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RFQ </a:t>
            </a:r>
            <a:r>
              <a:rPr lang="zh-CN" altLang="en-US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入口束流</a:t>
            </a:r>
            <a:endParaRPr lang="en-US" altLang="zh-CN" b="1" dirty="0" smtClean="0">
              <a:solidFill>
                <a:schemeClr val="accent2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MEBTCT01</a:t>
            </a:r>
            <a:r>
              <a:rPr lang="zh-CN" altLang="en-US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：</a:t>
            </a:r>
            <a:r>
              <a:rPr lang="en-US" altLang="zh-CN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RFQ</a:t>
            </a:r>
            <a:r>
              <a:rPr lang="zh-CN" altLang="en-US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出口束流</a:t>
            </a:r>
            <a:endParaRPr lang="zh-CN" altLang="en-US" b="1" dirty="0">
              <a:solidFill>
                <a:schemeClr val="accent2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819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6248400" cy="457200"/>
          </a:xfrm>
        </p:spPr>
        <p:txBody>
          <a:bodyPr/>
          <a:lstStyle/>
          <a:p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  <a:cs typeface="+mn-cs"/>
              </a:rPr>
              <a:t>2. </a:t>
            </a:r>
            <a:r>
              <a:rPr lang="zh-CN" altLang="en-US" sz="2400" dirty="0">
                <a:solidFill>
                  <a:schemeClr val="accent2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  <a:cs typeface="+mn-cs"/>
              </a:rPr>
              <a:t>离子源运行情况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1352962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引出束流：</a:t>
            </a:r>
            <a:r>
              <a:rPr lang="en-US" altLang="zh-CN" sz="20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1Hz&amp;100us</a:t>
            </a:r>
            <a:r>
              <a:rPr lang="zh-CN" altLang="en-US" sz="2000" b="1" dirty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；</a:t>
            </a:r>
            <a:r>
              <a:rPr lang="en-US" altLang="zh-CN" sz="20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5Hz&amp;100us</a:t>
            </a:r>
            <a:r>
              <a:rPr lang="zh-CN" altLang="en-US" sz="20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；</a:t>
            </a:r>
            <a:r>
              <a:rPr lang="en-US" altLang="zh-CN" sz="20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25Hz&amp;115us</a:t>
            </a:r>
            <a:r>
              <a:rPr lang="zh-CN" altLang="en-US" sz="2000" b="1" dirty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。</a:t>
            </a:r>
            <a:r>
              <a:rPr lang="zh-CN" altLang="en-US" sz="20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在高占空比下，离子源稳定性非常好。</a:t>
            </a:r>
            <a:r>
              <a:rPr lang="en-US" altLang="zh-CN" sz="20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LEBT01</a:t>
            </a:r>
            <a:r>
              <a:rPr lang="zh-CN" altLang="en-US" sz="20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：</a:t>
            </a:r>
            <a:r>
              <a:rPr lang="en-US" altLang="zh-CN" sz="20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  20mA   ~  20kW </a:t>
            </a:r>
            <a:r>
              <a:rPr lang="zh-CN" altLang="en-US" sz="20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（打靶功率）</a:t>
            </a:r>
            <a:endParaRPr lang="zh-CN" altLang="en-US" sz="2000" b="1" dirty="0">
              <a:solidFill>
                <a:schemeClr val="accent2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2049" name="Picture 1" descr="C:\Users\liu\Documents\Tencent Files\1439368218\Image\C2C\44]K~{D{]`%2T5P1X_L67T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00" y="2060848"/>
            <a:ext cx="29813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liu\Documents\Tencent Files\1439368218\Image\C2C\N5%OX7BH[R)HR_SDQ%5Q0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37112"/>
            <a:ext cx="29718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15923" y="4005064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起弧弧流及引出束流</a:t>
            </a:r>
            <a:endParaRPr lang="zh-CN" alt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6707188" y="6453336"/>
            <a:ext cx="1321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各</a:t>
            </a:r>
            <a:r>
              <a:rPr lang="en-US" altLang="zh-CN" sz="1400" dirty="0" smtClean="0"/>
              <a:t>CT</a:t>
            </a:r>
            <a:r>
              <a:rPr lang="zh-CN" altLang="en-US" sz="1400" dirty="0" smtClean="0"/>
              <a:t>束流参数</a:t>
            </a:r>
            <a:endParaRPr lang="zh-CN" altLang="en-US" sz="14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483336"/>
              </p:ext>
            </p:extLst>
          </p:nvPr>
        </p:nvGraphicFramePr>
        <p:xfrm>
          <a:off x="683568" y="2204864"/>
          <a:ext cx="4032448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5559"/>
                <a:gridCol w="2156889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</a:rPr>
                        <a:t>束流能量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chemeClr val="tx1"/>
                          </a:solidFill>
                        </a:rPr>
                        <a:t>50keV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束流强度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20-40mA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rgbClr val="FF0000"/>
                          </a:solidFill>
                        </a:rPr>
                        <a:t>弧流占空比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25Hz&amp;600us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氢气流量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10sccm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铯温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130-150</a:t>
                      </a:r>
                      <a:r>
                        <a:rPr lang="en-US" altLang="zh-CN" baseline="30000" dirty="0" smtClean="0"/>
                        <a:t>o</a:t>
                      </a:r>
                      <a:r>
                        <a:rPr lang="en-US" altLang="zh-CN" dirty="0" smtClean="0"/>
                        <a:t>C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铯管道温度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250-280</a:t>
                      </a:r>
                      <a:r>
                        <a:rPr lang="en-US" altLang="zh-CN" baseline="30000" dirty="0" smtClean="0"/>
                        <a:t>o</a:t>
                      </a:r>
                      <a:r>
                        <a:rPr lang="en-US" altLang="zh-CN" dirty="0" smtClean="0"/>
                        <a:t>C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引出电压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15-17kV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真空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r>
                        <a:rPr lang="zh-CN" altLang="en-US" dirty="0" smtClean="0"/>
                        <a:t>*</a:t>
                      </a:r>
                      <a:r>
                        <a:rPr lang="en-US" altLang="zh-CN" dirty="0" smtClean="0"/>
                        <a:t>10</a:t>
                      </a:r>
                      <a:r>
                        <a:rPr lang="en-US" altLang="zh-CN" baseline="30000" dirty="0" smtClean="0"/>
                        <a:t>-3</a:t>
                      </a:r>
                      <a:r>
                        <a:rPr lang="en-US" altLang="zh-CN" dirty="0" smtClean="0"/>
                        <a:t>Pa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rgbClr val="FF0000"/>
                          </a:solidFill>
                        </a:rPr>
                        <a:t>发射度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&lt;0.2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p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mm.mrad</a:t>
                      </a:r>
                      <a:r>
                        <a:rPr lang="zh-CN" altLang="en-US" dirty="0" smtClean="0">
                          <a:solidFill>
                            <a:srgbClr val="FF0000"/>
                          </a:solidFill>
                        </a:rPr>
                        <a:t>（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20mA</a:t>
                      </a:r>
                      <a:r>
                        <a:rPr lang="zh-CN" altLang="en-US" dirty="0" smtClean="0">
                          <a:solidFill>
                            <a:srgbClr val="FF0000"/>
                          </a:solidFill>
                        </a:rPr>
                        <a:t>）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rgbClr val="FF0000"/>
                          </a:solidFill>
                        </a:rPr>
                        <a:t>寿命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~1</a:t>
                      </a:r>
                      <a:r>
                        <a:rPr lang="zh-CN" altLang="en-US" dirty="0" smtClean="0">
                          <a:solidFill>
                            <a:srgbClr val="FF0000"/>
                          </a:solidFill>
                        </a:rPr>
                        <a:t>月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00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56" y="1844824"/>
            <a:ext cx="4752528" cy="864096"/>
          </a:xfrm>
        </p:spPr>
        <p:txBody>
          <a:bodyPr/>
          <a:lstStyle/>
          <a:p>
            <a:r>
              <a:rPr lang="zh-CN" altLang="en-US" sz="20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放电电极：阴极和阳极的受损程度决定离子源放电室的寿命（约</a:t>
            </a:r>
            <a:r>
              <a:rPr lang="en-US" altLang="zh-CN" sz="20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2000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个月）</a:t>
            </a:r>
            <a:endParaRPr lang="zh-CN" altLang="en-US" sz="2000" dirty="0">
              <a:solidFill>
                <a:schemeClr val="accent2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88" y="1268760"/>
            <a:ext cx="3732560" cy="481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3452807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阴阳极严重受损，大量的溅射钼屑布满放电区间，导致等离子体放电不稳定，从而束流不稳定。</a:t>
            </a:r>
            <a:endParaRPr lang="en-US" altLang="zh-CN" sz="2000" b="1" dirty="0" smtClean="0">
              <a:solidFill>
                <a:schemeClr val="accent2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解决方法：更换新的放电室</a:t>
            </a:r>
            <a:endParaRPr lang="zh-CN" altLang="en-US" sz="20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5868144" y="2852936"/>
            <a:ext cx="1368152" cy="1512168"/>
          </a:xfrm>
          <a:prstGeom prst="ellipse">
            <a:avLst/>
          </a:prstGeom>
          <a:noFill/>
          <a:ln w="34925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797" y="1099275"/>
            <a:ext cx="2948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zh-CN" altLang="en-US" sz="2400" b="1" dirty="0" smtClean="0">
                <a:solidFill>
                  <a:schemeClr val="accent2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离子源放电室寿命</a:t>
            </a:r>
            <a:endParaRPr lang="zh-CN" altLang="en-US" sz="2400" b="1" dirty="0">
              <a:solidFill>
                <a:schemeClr val="accent2">
                  <a:lumMod val="7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559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379509"/>
              </p:ext>
            </p:extLst>
          </p:nvPr>
        </p:nvGraphicFramePr>
        <p:xfrm>
          <a:off x="539552" y="1283176"/>
          <a:ext cx="828092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3115"/>
                <a:gridCol w="1211842"/>
                <a:gridCol w="1353515"/>
                <a:gridCol w="1656184"/>
                <a:gridCol w="2376264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时间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束流强度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使用时间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更换原因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备注</a:t>
                      </a:r>
                      <a:endParaRPr lang="zh-CN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0" kern="1200" dirty="0" smtClean="0">
                          <a:solidFill>
                            <a:srgbClr val="0033CC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2017.5.23-07.27</a:t>
                      </a:r>
                      <a:endParaRPr lang="zh-CN" altLang="en-US" sz="1600" b="0" kern="1200" dirty="0">
                        <a:solidFill>
                          <a:srgbClr val="0033CC"/>
                        </a:solidFill>
                        <a:latin typeface="华文楷体" pitchFamily="2" charset="-122"/>
                        <a:ea typeface="华文楷体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200" dirty="0" smtClean="0">
                          <a:solidFill>
                            <a:srgbClr val="0000FF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约</a:t>
                      </a:r>
                      <a:r>
                        <a:rPr lang="en-US" altLang="zh-CN" sz="1600" kern="1200" dirty="0" smtClean="0">
                          <a:solidFill>
                            <a:srgbClr val="0000FF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40mA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 smtClean="0">
                          <a:solidFill>
                            <a:srgbClr val="0033CC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42</a:t>
                      </a:r>
                      <a:r>
                        <a:rPr lang="zh-CN" altLang="en-US" sz="1600" kern="1200" dirty="0" smtClean="0">
                          <a:solidFill>
                            <a:srgbClr val="0033CC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天</a:t>
                      </a:r>
                      <a:endParaRPr lang="zh-CN" altLang="en-US" sz="1600" kern="1200" dirty="0">
                        <a:solidFill>
                          <a:srgbClr val="0033CC"/>
                        </a:solidFill>
                        <a:latin typeface="华文楷体" pitchFamily="2" charset="-122"/>
                        <a:ea typeface="华文楷体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200" dirty="0" smtClean="0">
                          <a:solidFill>
                            <a:srgbClr val="0033CC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正常更换</a:t>
                      </a:r>
                      <a:endParaRPr lang="zh-CN" altLang="en-US" sz="1600" kern="1200" dirty="0">
                        <a:solidFill>
                          <a:srgbClr val="0033CC"/>
                        </a:solidFill>
                        <a:latin typeface="华文楷体" pitchFamily="2" charset="-122"/>
                        <a:ea typeface="华文楷体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solidFill>
                            <a:srgbClr val="FF0000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2017.08.08-08.15</a:t>
                      </a:r>
                      <a:endParaRPr lang="zh-CN" alt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约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16mA 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</a:rPr>
                        <a:t>天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束流小</a:t>
                      </a:r>
                      <a:endParaRPr lang="en-US" altLang="zh-CN" sz="1600" dirty="0" smtClean="0">
                        <a:solidFill>
                          <a:srgbClr val="FF0000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solidFill>
                            <a:srgbClr val="0033CC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2017.08.16-09.29</a:t>
                      </a:r>
                      <a:endParaRPr lang="zh-CN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rgbClr val="0033CC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约</a:t>
                      </a:r>
                      <a:r>
                        <a:rPr lang="en-US" altLang="zh-CN" sz="1600" dirty="0" smtClean="0">
                          <a:solidFill>
                            <a:srgbClr val="0033CC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19mA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kern="1200" dirty="0" smtClean="0">
                          <a:solidFill>
                            <a:srgbClr val="0033CC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43</a:t>
                      </a:r>
                      <a:r>
                        <a:rPr lang="zh-CN" altLang="en-US" sz="1600" kern="1200" dirty="0" smtClean="0">
                          <a:solidFill>
                            <a:srgbClr val="0033CC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天</a:t>
                      </a:r>
                      <a:endParaRPr lang="zh-CN" altLang="en-US" sz="1600" kern="1200" dirty="0">
                        <a:solidFill>
                          <a:srgbClr val="0033CC"/>
                        </a:solidFill>
                        <a:latin typeface="华文楷体" pitchFamily="2" charset="-122"/>
                        <a:ea typeface="华文楷体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rgbClr val="0033CC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正常更换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solidFill>
                            <a:srgbClr val="FF0000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2017.10.09-10.14</a:t>
                      </a:r>
                      <a:endParaRPr lang="zh-CN" alt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</a:rPr>
                        <a:t>天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起弧失败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弧室起弧不成功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solidFill>
                            <a:srgbClr val="0033CC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2017.10.15-11.12</a:t>
                      </a:r>
                      <a:endParaRPr lang="zh-CN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solidFill>
                            <a:srgbClr val="0033CC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约 </a:t>
                      </a:r>
                      <a:r>
                        <a:rPr lang="en-US" altLang="zh-CN" sz="1600" dirty="0" smtClean="0">
                          <a:solidFill>
                            <a:srgbClr val="0033CC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28mA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 smtClean="0">
                          <a:solidFill>
                            <a:srgbClr val="0000FF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27</a:t>
                      </a:r>
                      <a:r>
                        <a:rPr lang="zh-CN" altLang="en-US" sz="1600" kern="1200" dirty="0" smtClean="0">
                          <a:solidFill>
                            <a:srgbClr val="0000FF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天</a:t>
                      </a:r>
                      <a:endParaRPr lang="zh-CN" altLang="en-US" sz="1600" kern="1200" dirty="0">
                        <a:solidFill>
                          <a:srgbClr val="0000FF"/>
                        </a:solidFill>
                        <a:latin typeface="华文楷体" pitchFamily="2" charset="-122"/>
                        <a:ea typeface="华文楷体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solidFill>
                            <a:srgbClr val="0000FF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正常更换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solidFill>
                            <a:srgbClr val="0000FF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2018.01.03-01.23</a:t>
                      </a:r>
                      <a:r>
                        <a:rPr lang="zh-CN" altLang="en-US" sz="1600" b="0" dirty="0" smtClean="0">
                          <a:solidFill>
                            <a:srgbClr val="0000FF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*</a:t>
                      </a:r>
                      <a:endParaRPr lang="zh-CN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rgbClr val="0000FF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约</a:t>
                      </a:r>
                      <a:r>
                        <a:rPr lang="en-US" altLang="zh-CN" sz="1600" dirty="0" smtClean="0">
                          <a:solidFill>
                            <a:srgbClr val="0000FF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30mA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 smtClean="0">
                          <a:solidFill>
                            <a:srgbClr val="0000FF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20</a:t>
                      </a:r>
                      <a:r>
                        <a:rPr lang="zh-CN" altLang="en-US" sz="1600" kern="1200" dirty="0" smtClean="0">
                          <a:solidFill>
                            <a:srgbClr val="0000FF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天</a:t>
                      </a:r>
                      <a:endParaRPr lang="zh-CN" altLang="en-US" sz="1600" kern="1200" dirty="0">
                        <a:solidFill>
                          <a:srgbClr val="0000FF"/>
                        </a:solidFill>
                        <a:latin typeface="华文楷体" pitchFamily="2" charset="-122"/>
                        <a:ea typeface="华文楷体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氢气进气量不足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kern="1200" dirty="0" smtClean="0">
                          <a:solidFill>
                            <a:srgbClr val="FF0000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调试好，随后重新使用</a:t>
                      </a:r>
                      <a:endParaRPr lang="zh-CN" altLang="en-US" sz="1600" kern="1200" dirty="0">
                        <a:solidFill>
                          <a:srgbClr val="FF0000"/>
                        </a:solidFill>
                        <a:latin typeface="华文楷体" pitchFamily="2" charset="-122"/>
                        <a:ea typeface="华文楷体" pitchFamily="2" charset="-122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solidFill>
                            <a:srgbClr val="0000FF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2018.01.23-3.02</a:t>
                      </a:r>
                      <a:endParaRPr lang="zh-CN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rgbClr val="0000FF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约</a:t>
                      </a:r>
                      <a:r>
                        <a:rPr lang="en-US" altLang="zh-CN" sz="1600" dirty="0" smtClean="0">
                          <a:solidFill>
                            <a:srgbClr val="0000FF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25-30mA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 smtClean="0">
                          <a:solidFill>
                            <a:srgbClr val="0000FF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35</a:t>
                      </a:r>
                      <a:r>
                        <a:rPr lang="zh-CN" altLang="en-US" sz="1600" kern="1200" dirty="0" smtClean="0">
                          <a:solidFill>
                            <a:srgbClr val="0000FF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天</a:t>
                      </a:r>
                      <a:endParaRPr lang="zh-CN" altLang="en-US" sz="1600" kern="1200" dirty="0">
                        <a:solidFill>
                          <a:srgbClr val="0000FF"/>
                        </a:solidFill>
                        <a:latin typeface="华文楷体" pitchFamily="2" charset="-122"/>
                        <a:ea typeface="华文楷体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rgbClr val="0000FF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正常更换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solidFill>
                            <a:srgbClr val="FF0000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2018.03.04-03.09</a:t>
                      </a:r>
                      <a:endParaRPr lang="zh-CN" alt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solidFill>
                            <a:srgbClr val="0000FF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约</a:t>
                      </a:r>
                      <a:r>
                        <a:rPr lang="en-US" altLang="zh-CN" sz="1600" dirty="0" smtClean="0">
                          <a:solidFill>
                            <a:srgbClr val="0000FF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15mA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</a:rPr>
                        <a:t>天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束流小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晶体阀开启电压过小</a:t>
                      </a:r>
                      <a:endParaRPr lang="zh-CN" altLang="en-US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solidFill>
                            <a:srgbClr val="0000FF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2018.03.09-04.03</a:t>
                      </a:r>
                      <a:r>
                        <a:rPr lang="zh-CN" altLang="en-US" sz="1600" b="0" dirty="0" smtClean="0">
                          <a:solidFill>
                            <a:srgbClr val="0000FF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*</a:t>
                      </a:r>
                      <a:endParaRPr lang="zh-CN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rgbClr val="0000FF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约</a:t>
                      </a:r>
                      <a:r>
                        <a:rPr lang="en-US" altLang="zh-CN" sz="1600" dirty="0" smtClean="0">
                          <a:solidFill>
                            <a:srgbClr val="0000FF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20-25mA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rgbClr val="0000FF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24</a:t>
                      </a:r>
                      <a:r>
                        <a:rPr lang="zh-CN" altLang="en-US" sz="1600" kern="1200" dirty="0" smtClean="0">
                          <a:solidFill>
                            <a:srgbClr val="0000FF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天</a:t>
                      </a:r>
                      <a:endParaRPr lang="zh-CN" altLang="en-US" sz="1600" kern="1200" dirty="0">
                        <a:solidFill>
                          <a:srgbClr val="0000FF"/>
                        </a:solidFill>
                        <a:latin typeface="华文楷体" pitchFamily="2" charset="-122"/>
                        <a:ea typeface="华文楷体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solidFill>
                            <a:srgbClr val="0000FF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正常更换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0000FF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2018.04.05-05.30</a:t>
                      </a:r>
                      <a:endParaRPr lang="zh-CN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rgbClr val="0000FF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约</a:t>
                      </a:r>
                      <a:r>
                        <a:rPr lang="en-US" altLang="zh-CN" sz="1600" dirty="0" smtClean="0">
                          <a:solidFill>
                            <a:srgbClr val="0000FF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26mA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rgbClr val="0000FF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45</a:t>
                      </a:r>
                      <a:r>
                        <a:rPr lang="zh-CN" altLang="en-US" sz="1600" kern="1200" dirty="0" smtClean="0">
                          <a:solidFill>
                            <a:srgbClr val="0000FF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天</a:t>
                      </a:r>
                      <a:endParaRPr lang="zh-CN" altLang="en-US" sz="1600" kern="1200" dirty="0">
                        <a:solidFill>
                          <a:srgbClr val="0000FF"/>
                        </a:solidFill>
                        <a:latin typeface="华文楷体" pitchFamily="2" charset="-122"/>
                        <a:ea typeface="华文楷体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rgbClr val="0000FF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正常更换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0000FF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2018.06.14-07.20</a:t>
                      </a:r>
                      <a:endParaRPr lang="zh-CN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rgbClr val="0000FF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约</a:t>
                      </a:r>
                      <a:r>
                        <a:rPr lang="en-US" altLang="zh-CN" sz="1600" dirty="0" smtClean="0">
                          <a:solidFill>
                            <a:srgbClr val="0000FF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25mA  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rgbClr val="0000FF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36</a:t>
                      </a:r>
                      <a:r>
                        <a:rPr lang="zh-CN" altLang="en-US" sz="1600" kern="1200" dirty="0" smtClean="0">
                          <a:solidFill>
                            <a:srgbClr val="0000FF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天</a:t>
                      </a:r>
                      <a:endParaRPr lang="zh-CN" altLang="en-US" sz="1600" kern="1200" dirty="0">
                        <a:solidFill>
                          <a:srgbClr val="0000FF"/>
                        </a:solidFill>
                        <a:latin typeface="华文楷体" pitchFamily="2" charset="-122"/>
                        <a:ea typeface="华文楷体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rgbClr val="0000FF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正常更换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59007" y="5838363"/>
            <a:ext cx="62696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b="1" dirty="0" smtClean="0">
                <a:solidFill>
                  <a:schemeClr val="accent2"/>
                </a:solidFill>
              </a:rPr>
              <a:t>正常使用</a:t>
            </a:r>
            <a:r>
              <a:rPr lang="en-US" altLang="zh-CN" b="1" dirty="0" smtClean="0">
                <a:solidFill>
                  <a:schemeClr val="accent2"/>
                </a:solidFill>
              </a:rPr>
              <a:t>7</a:t>
            </a:r>
            <a:r>
              <a:rPr lang="zh-CN" altLang="en-US" b="1" dirty="0" smtClean="0">
                <a:solidFill>
                  <a:schemeClr val="accent2"/>
                </a:solidFill>
              </a:rPr>
              <a:t>套放电室；束流小更换</a:t>
            </a:r>
            <a:r>
              <a:rPr lang="en-US" altLang="zh-CN" b="1" dirty="0" smtClean="0">
                <a:solidFill>
                  <a:schemeClr val="accent2"/>
                </a:solidFill>
              </a:rPr>
              <a:t>2</a:t>
            </a:r>
            <a:r>
              <a:rPr lang="zh-CN" altLang="en-US" b="1" dirty="0" smtClean="0">
                <a:solidFill>
                  <a:schemeClr val="accent2"/>
                </a:solidFill>
              </a:rPr>
              <a:t>套；起弧失败</a:t>
            </a:r>
            <a:r>
              <a:rPr lang="en-US" altLang="zh-CN" b="1" dirty="0" smtClean="0">
                <a:solidFill>
                  <a:schemeClr val="accent2"/>
                </a:solidFill>
              </a:rPr>
              <a:t>2</a:t>
            </a:r>
            <a:r>
              <a:rPr lang="zh-CN" altLang="en-US" b="1" dirty="0" smtClean="0">
                <a:solidFill>
                  <a:schemeClr val="accent2"/>
                </a:solidFill>
              </a:rPr>
              <a:t>套</a:t>
            </a:r>
            <a:endParaRPr lang="en-US" altLang="zh-CN" b="1" dirty="0" smtClean="0">
              <a:solidFill>
                <a:schemeClr val="accent2"/>
              </a:solidFill>
            </a:endParaRPr>
          </a:p>
          <a:p>
            <a:pPr marL="342900" indent="-342900">
              <a:buAutoNum type="arabicPeriod"/>
            </a:pPr>
            <a:r>
              <a:rPr lang="zh-CN" altLang="en-US" b="1" dirty="0" smtClean="0">
                <a:solidFill>
                  <a:schemeClr val="accent2"/>
                </a:solidFill>
              </a:rPr>
              <a:t>正常供束时，束流维持在</a:t>
            </a:r>
            <a:r>
              <a:rPr lang="en-US" altLang="zh-CN" b="1" dirty="0" smtClean="0">
                <a:solidFill>
                  <a:schemeClr val="accent2"/>
                </a:solidFill>
              </a:rPr>
              <a:t>20mA </a:t>
            </a:r>
            <a:r>
              <a:rPr lang="zh-CN" altLang="en-US" b="1" dirty="0" smtClean="0">
                <a:solidFill>
                  <a:schemeClr val="accent2"/>
                </a:solidFill>
              </a:rPr>
              <a:t>以上，并根据所需调整</a:t>
            </a:r>
            <a:endParaRPr lang="en-US" altLang="zh-CN" b="1" dirty="0" smtClean="0">
              <a:solidFill>
                <a:schemeClr val="accent2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zh-CN" altLang="en-US" b="1" dirty="0" smtClean="0">
                <a:solidFill>
                  <a:schemeClr val="accent2"/>
                </a:solidFill>
              </a:rPr>
              <a:t>寿命大于</a:t>
            </a:r>
            <a:r>
              <a:rPr lang="en-US" altLang="zh-CN" b="1" dirty="0" smtClean="0">
                <a:solidFill>
                  <a:schemeClr val="accent2"/>
                </a:solidFill>
              </a:rPr>
              <a:t>30</a:t>
            </a:r>
            <a:r>
              <a:rPr lang="zh-CN" altLang="en-US" b="1" dirty="0" smtClean="0">
                <a:solidFill>
                  <a:schemeClr val="accent2"/>
                </a:solidFill>
              </a:rPr>
              <a:t>天</a:t>
            </a:r>
            <a:r>
              <a:rPr lang="en-US" altLang="zh-CN" b="1" dirty="0" smtClean="0">
                <a:solidFill>
                  <a:schemeClr val="accent2"/>
                </a:solidFill>
              </a:rPr>
              <a:t> </a:t>
            </a:r>
            <a:r>
              <a:rPr lang="zh-CN" altLang="en-US" b="1" dirty="0" smtClean="0">
                <a:solidFill>
                  <a:schemeClr val="accent2"/>
                </a:solidFill>
              </a:rPr>
              <a:t>（* </a:t>
            </a:r>
            <a:r>
              <a:rPr lang="zh-CN" altLang="en-US" b="1" dirty="0">
                <a:solidFill>
                  <a:schemeClr val="accent2"/>
                </a:solidFill>
              </a:rPr>
              <a:t>同一放电</a:t>
            </a:r>
            <a:r>
              <a:rPr lang="zh-CN" altLang="en-US" b="1" dirty="0" smtClean="0">
                <a:solidFill>
                  <a:schemeClr val="accent2"/>
                </a:solidFill>
              </a:rPr>
              <a:t>室，使用</a:t>
            </a:r>
            <a:r>
              <a:rPr lang="zh-CN" altLang="en-US" b="1" dirty="0">
                <a:solidFill>
                  <a:schemeClr val="accent2"/>
                </a:solidFill>
              </a:rPr>
              <a:t>时间：</a:t>
            </a:r>
            <a:r>
              <a:rPr lang="en-US" altLang="zh-CN" b="1" dirty="0">
                <a:solidFill>
                  <a:schemeClr val="accent2"/>
                </a:solidFill>
              </a:rPr>
              <a:t>20</a:t>
            </a:r>
            <a:r>
              <a:rPr lang="zh-CN" altLang="en-US" b="1" dirty="0">
                <a:solidFill>
                  <a:schemeClr val="accent2"/>
                </a:solidFill>
              </a:rPr>
              <a:t>天</a:t>
            </a:r>
            <a:r>
              <a:rPr lang="en-US" altLang="zh-CN" b="1" dirty="0">
                <a:solidFill>
                  <a:schemeClr val="accent2"/>
                </a:solidFill>
              </a:rPr>
              <a:t>+24</a:t>
            </a:r>
            <a:r>
              <a:rPr lang="zh-CN" altLang="en-US" b="1" dirty="0">
                <a:solidFill>
                  <a:schemeClr val="accent2"/>
                </a:solidFill>
              </a:rPr>
              <a:t>天</a:t>
            </a:r>
            <a:r>
              <a:rPr lang="zh-CN" altLang="en-US" b="1" dirty="0" smtClean="0">
                <a:solidFill>
                  <a:schemeClr val="accent2"/>
                </a:solidFill>
              </a:rPr>
              <a:t>）</a:t>
            </a:r>
            <a:endParaRPr lang="en-US" altLang="zh-CN" b="1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836712"/>
            <a:ext cx="3494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chemeClr val="accent2"/>
                </a:solidFill>
              </a:rPr>
              <a:t>放电室寿命、使用时间统计：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8" name="灯片编号占位符 2"/>
          <p:cNvSpPr txBox="1">
            <a:spLocks/>
          </p:cNvSpPr>
          <p:nvPr/>
        </p:nvSpPr>
        <p:spPr bwMode="auto">
          <a:xfrm>
            <a:off x="8244408" y="6525344"/>
            <a:ext cx="3032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0" latinLnBrk="0" hangingPunct="0">
              <a:defRPr sz="900" kern="1200">
                <a:solidFill>
                  <a:srgbClr val="4D5E68"/>
                </a:solidFill>
                <a:latin typeface="Impact" pitchFamily="34" charset="0"/>
                <a:ea typeface="宋体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998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883568"/>
            <a:ext cx="6248400" cy="457200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zh-CN" altLang="en-US" sz="2400" dirty="0" smtClean="0">
                <a:solidFill>
                  <a:schemeClr val="accent2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离子源运行故障（导致束流停束）：</a:t>
            </a:r>
            <a:endParaRPr lang="zh-CN" altLang="en-US" sz="2400" dirty="0">
              <a:solidFill>
                <a:schemeClr val="accent2">
                  <a:lumMod val="7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58" y="1484784"/>
            <a:ext cx="8789710" cy="3960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5589240"/>
            <a:ext cx="8928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故障时间共约</a:t>
            </a:r>
            <a:r>
              <a:rPr lang="en-US" altLang="zh-CN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23</a:t>
            </a:r>
            <a:r>
              <a:rPr lang="zh-CN" altLang="en-US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小时，占整个故障时间约</a:t>
            </a:r>
            <a:r>
              <a:rPr lang="en-US" altLang="zh-CN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6.5%</a:t>
            </a:r>
            <a:r>
              <a:rPr lang="zh-CN" altLang="en-US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，大部分的故障都发生在</a:t>
            </a:r>
            <a:r>
              <a:rPr lang="en-US" altLang="zh-CN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1Hz</a:t>
            </a:r>
            <a:r>
              <a:rPr lang="zh-CN" altLang="en-US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模式，或者</a:t>
            </a:r>
            <a:r>
              <a:rPr lang="en-US" altLang="zh-CN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1Hz</a:t>
            </a:r>
            <a:r>
              <a:rPr lang="zh-CN" altLang="en-US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和单发模式的切换期间，每隔一段时间离子源需要老练</a:t>
            </a:r>
            <a:r>
              <a:rPr lang="en-US" altLang="zh-CN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，每次大约耗时</a:t>
            </a:r>
            <a:r>
              <a:rPr lang="en-US" altLang="zh-CN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1-1.5</a:t>
            </a:r>
            <a:r>
              <a:rPr lang="zh-CN" altLang="en-US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小时</a:t>
            </a:r>
            <a:endParaRPr lang="en-US" altLang="zh-CN" b="1" dirty="0" smtClean="0">
              <a:solidFill>
                <a:schemeClr val="accent2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b="1" dirty="0" smtClean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离子源外部设备：供气、真空、供电、冷却系统、控制系统等工作正常无故障发生。</a:t>
            </a:r>
            <a:endParaRPr lang="zh-CN" altLang="en-US" b="1" dirty="0">
              <a:solidFill>
                <a:schemeClr val="accent2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256258" y="4077072"/>
            <a:ext cx="3235622" cy="504056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7331" y="4005064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华文楷体" pitchFamily="2" charset="-122"/>
                <a:ea typeface="华文楷体" pitchFamily="2" charset="-122"/>
              </a:rPr>
              <a:t>5min</a:t>
            </a:r>
            <a:endParaRPr lang="zh-CN" altLang="en-US" sz="1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94380" y="4157464"/>
            <a:ext cx="625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华文楷体" pitchFamily="2" charset="-122"/>
                <a:ea typeface="华文楷体" pitchFamily="2" charset="-122"/>
              </a:rPr>
              <a:t>50min</a:t>
            </a:r>
            <a:endParaRPr lang="zh-CN" altLang="en-US" sz="1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2372" y="4309864"/>
            <a:ext cx="625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华文楷体" pitchFamily="2" charset="-122"/>
                <a:ea typeface="华文楷体" pitchFamily="2" charset="-122"/>
              </a:rPr>
              <a:t>3</a:t>
            </a:r>
            <a:r>
              <a:rPr lang="en-US" altLang="zh-CN" sz="1400" dirty="0" smtClean="0">
                <a:latin typeface="华文楷体" pitchFamily="2" charset="-122"/>
                <a:ea typeface="华文楷体" pitchFamily="2" charset="-122"/>
              </a:rPr>
              <a:t>0min</a:t>
            </a:r>
            <a:endParaRPr lang="zh-CN" altLang="en-US" sz="1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4170566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5Hz</a:t>
            </a:r>
            <a:endParaRPr lang="zh-CN" altLang="en-US" sz="1600" dirty="0"/>
          </a:p>
        </p:txBody>
      </p:sp>
      <p:sp>
        <p:nvSpPr>
          <p:cNvPr id="13" name="左大括号 12"/>
          <p:cNvSpPr/>
          <p:nvPr/>
        </p:nvSpPr>
        <p:spPr bwMode="auto">
          <a:xfrm>
            <a:off x="837069" y="2132856"/>
            <a:ext cx="494571" cy="1944216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2924944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1</a:t>
            </a:r>
            <a:r>
              <a:rPr lang="en-US" altLang="zh-CN" sz="1600" dirty="0" smtClean="0"/>
              <a:t>Hz</a:t>
            </a:r>
            <a:endParaRPr lang="zh-CN" altLang="en-US" sz="1600" dirty="0"/>
          </a:p>
        </p:txBody>
      </p:sp>
      <p:sp>
        <p:nvSpPr>
          <p:cNvPr id="14" name="左大括号 13"/>
          <p:cNvSpPr/>
          <p:nvPr/>
        </p:nvSpPr>
        <p:spPr bwMode="auto">
          <a:xfrm>
            <a:off x="1043608" y="4617641"/>
            <a:ext cx="144016" cy="323527"/>
          </a:xfrm>
          <a:prstGeom prst="leftBrace">
            <a:avLst/>
          </a:prstGeom>
          <a:noFill/>
          <a:ln w="158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1044" y="4602614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1</a:t>
            </a:r>
            <a:r>
              <a:rPr lang="en-US" altLang="zh-CN" sz="1600" dirty="0" smtClean="0"/>
              <a:t>Hz</a:t>
            </a:r>
            <a:endParaRPr lang="zh-CN" alt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67544" y="4890646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25Hz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7387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CSNS讲演稿母板">
  <a:themeElements>
    <a:clrScheme name="1_CSNS讲演稿母板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1_CSNS讲演稿母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1_CSNS讲演稿母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SNS讲演稿母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15681</TotalTime>
  <Words>2078</Words>
  <Application>Microsoft Office PowerPoint</Application>
  <PresentationFormat>全屏显示(4:3)</PresentationFormat>
  <Paragraphs>322</Paragraphs>
  <Slides>30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1" baseType="lpstr">
      <vt:lpstr>3_CSNS讲演稿母板</vt:lpstr>
      <vt:lpstr>加速器运行总结报告 前端系统</vt:lpstr>
      <vt:lpstr>内容</vt:lpstr>
      <vt:lpstr>前端系统：负氢离子源、低能传输段、RFQ、中能传输段</vt:lpstr>
      <vt:lpstr> </vt:lpstr>
      <vt:lpstr>PowerPoint 演示文稿</vt:lpstr>
      <vt:lpstr>2. 离子源运行情况</vt:lpstr>
      <vt:lpstr>放电电极：阴极和阳极的受损程度决定离子源放电室的寿命（约1个月）</vt:lpstr>
      <vt:lpstr>PowerPoint 演示文稿</vt:lpstr>
      <vt:lpstr>离子源运行故障（导致束流停束）：</vt:lpstr>
      <vt:lpstr>离子源引出束流的稳定性：</vt:lpstr>
      <vt:lpstr>PowerPoint 演示文稿</vt:lpstr>
      <vt:lpstr>离子源维护工作（备份）</vt:lpstr>
      <vt:lpstr>存在的问题</vt:lpstr>
      <vt:lpstr>3. RFQ 运行情况</vt:lpstr>
      <vt:lpstr>RFQ 运行出现问题与解决</vt:lpstr>
      <vt:lpstr>PowerPoint 演示文稿</vt:lpstr>
      <vt:lpstr>PowerPoint 演示文稿</vt:lpstr>
      <vt:lpstr>PowerPoint 演示文稿</vt:lpstr>
      <vt:lpstr>PowerPoint 演示文稿</vt:lpstr>
      <vt:lpstr>切束器旋转角度后，RFQ运行稳定性极大提高，尤其在高占空比下。</vt:lpstr>
      <vt:lpstr>PowerPoint 演示文稿</vt:lpstr>
      <vt:lpstr>PowerPoint 演示文稿</vt:lpstr>
      <vt:lpstr>PowerPoint 演示文稿</vt:lpstr>
      <vt:lpstr>其他方面：LEBT—切束器</vt:lpstr>
      <vt:lpstr>其他方面：MEBT --Buncher1/2、Debuncher</vt:lpstr>
      <vt:lpstr>总结</vt:lpstr>
      <vt:lpstr>未来计划</vt:lpstr>
      <vt:lpstr>前端系统人员</vt:lpstr>
      <vt:lpstr>2018.08 检修期间RFQ腔体情况</vt:lpstr>
      <vt:lpstr>谢谢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加速器调束报告 前端系统</dc:title>
  <dc:creator>liu</dc:creator>
  <cp:lastModifiedBy>liu</cp:lastModifiedBy>
  <cp:revision>381</cp:revision>
  <dcterms:created xsi:type="dcterms:W3CDTF">2018-03-25T10:58:01Z</dcterms:created>
  <dcterms:modified xsi:type="dcterms:W3CDTF">2018-09-07T16:11:30Z</dcterms:modified>
</cp:coreProperties>
</file>