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451" r:id="rId3"/>
    <p:sldId id="406" r:id="rId4"/>
    <p:sldId id="407" r:id="rId5"/>
    <p:sldId id="408" r:id="rId6"/>
    <p:sldId id="445" r:id="rId7"/>
    <p:sldId id="410" r:id="rId8"/>
    <p:sldId id="412" r:id="rId9"/>
    <p:sldId id="452" r:id="rId10"/>
    <p:sldId id="414" r:id="rId11"/>
    <p:sldId id="453" r:id="rId12"/>
    <p:sldId id="419" r:id="rId13"/>
    <p:sldId id="420" r:id="rId14"/>
    <p:sldId id="455" r:id="rId15"/>
    <p:sldId id="440" r:id="rId16"/>
    <p:sldId id="457" r:id="rId17"/>
    <p:sldId id="456" r:id="rId18"/>
    <p:sldId id="428" r:id="rId19"/>
    <p:sldId id="424" r:id="rId20"/>
    <p:sldId id="425" r:id="rId21"/>
    <p:sldId id="426" r:id="rId22"/>
    <p:sldId id="436" r:id="rId23"/>
    <p:sldId id="458" r:id="rId24"/>
    <p:sldId id="460" r:id="rId25"/>
    <p:sldId id="459" r:id="rId26"/>
    <p:sldId id="434" r:id="rId27"/>
    <p:sldId id="462" r:id="rId28"/>
    <p:sldId id="464" r:id="rId29"/>
    <p:sldId id="466" r:id="rId30"/>
    <p:sldId id="465" r:id="rId31"/>
    <p:sldId id="467" r:id="rId32"/>
    <p:sldId id="299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99FF"/>
    <a:srgbClr val="0066FF"/>
    <a:srgbClr val="66FF33"/>
    <a:srgbClr val="FFFF66"/>
    <a:srgbClr val="4D5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22" autoAdjust="0"/>
    <p:restoredTop sz="95494" autoAdjust="0"/>
  </p:normalViewPr>
  <p:slideViewPr>
    <p:cSldViewPr>
      <p:cViewPr varScale="1">
        <p:scale>
          <a:sx n="92" d="100"/>
          <a:sy n="92" d="100"/>
        </p:scale>
        <p:origin x="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ire%20Scanner\RT&#19997;&#38774;&#26463;&#25439;&#25506;&#22836;&#23454;&#39564;\LRWS00\LRWS00&amp;LRBLM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ire%20Scanner\RT&#19997;&#38774;&#26463;&#25439;&#25506;&#22836;&#23454;&#39564;\LRWS00\LRWS00&amp;LRBLM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\Desktop\mearesponse\2018-5-24-gian6-2-39\R1DV0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\Desktop\mearesponse\2018-5-24-gian6-2-39\R1DV0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y\Desktop\mearesponse\2018-5-24-gian6-2-39\R1DV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work\&#34892;&#25919;&#19982;&#25237;&#31295;\&#22522;&#37329;&#30003;&#35831;\&#24191;&#19996;&#30465;&#20844;&#30410;\20180309%20FCT&#27979;&#37327;\1K107B-%231-frequency%20respon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13319686269E-2"/>
          <c:y val="4.28056205791199E-2"/>
          <c:w val="0.92451225465495079"/>
          <c:h val="0.919927304750932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Wire Signal</c:v>
                </c:pt>
              </c:strCache>
            </c:strRef>
          </c:tx>
          <c:spPr>
            <a:ln w="28575">
              <a:solidFill>
                <a:schemeClr val="accent1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20</c:v>
                </c:pt>
                <c:pt idx="1">
                  <c:v>19.5</c:v>
                </c:pt>
                <c:pt idx="2">
                  <c:v>19</c:v>
                </c:pt>
                <c:pt idx="3">
                  <c:v>18.5</c:v>
                </c:pt>
                <c:pt idx="4">
                  <c:v>18</c:v>
                </c:pt>
                <c:pt idx="5">
                  <c:v>17.5</c:v>
                </c:pt>
                <c:pt idx="6">
                  <c:v>17</c:v>
                </c:pt>
                <c:pt idx="7">
                  <c:v>16.5</c:v>
                </c:pt>
                <c:pt idx="8">
                  <c:v>16</c:v>
                </c:pt>
                <c:pt idx="9">
                  <c:v>15.5</c:v>
                </c:pt>
                <c:pt idx="10">
                  <c:v>15</c:v>
                </c:pt>
                <c:pt idx="11">
                  <c:v>14.5</c:v>
                </c:pt>
                <c:pt idx="12">
                  <c:v>14</c:v>
                </c:pt>
                <c:pt idx="13">
                  <c:v>13.5</c:v>
                </c:pt>
                <c:pt idx="14">
                  <c:v>13</c:v>
                </c:pt>
                <c:pt idx="15">
                  <c:v>12.5</c:v>
                </c:pt>
                <c:pt idx="16">
                  <c:v>12</c:v>
                </c:pt>
                <c:pt idx="17">
                  <c:v>11.5</c:v>
                </c:pt>
                <c:pt idx="18">
                  <c:v>11</c:v>
                </c:pt>
                <c:pt idx="19">
                  <c:v>10.5</c:v>
                </c:pt>
                <c:pt idx="20">
                  <c:v>10</c:v>
                </c:pt>
                <c:pt idx="21">
                  <c:v>9.5</c:v>
                </c:pt>
                <c:pt idx="22">
                  <c:v>9</c:v>
                </c:pt>
                <c:pt idx="23">
                  <c:v>8.5</c:v>
                </c:pt>
                <c:pt idx="24">
                  <c:v>8</c:v>
                </c:pt>
                <c:pt idx="25">
                  <c:v>7.5</c:v>
                </c:pt>
                <c:pt idx="26">
                  <c:v>7</c:v>
                </c:pt>
                <c:pt idx="27">
                  <c:v>6.5</c:v>
                </c:pt>
                <c:pt idx="28">
                  <c:v>6</c:v>
                </c:pt>
                <c:pt idx="29">
                  <c:v>5.5</c:v>
                </c:pt>
                <c:pt idx="30">
                  <c:v>5</c:v>
                </c:pt>
                <c:pt idx="31">
                  <c:v>4.5</c:v>
                </c:pt>
                <c:pt idx="32">
                  <c:v>4</c:v>
                </c:pt>
                <c:pt idx="33">
                  <c:v>3.5</c:v>
                </c:pt>
                <c:pt idx="34">
                  <c:v>3</c:v>
                </c:pt>
                <c:pt idx="35">
                  <c:v>2.5</c:v>
                </c:pt>
                <c:pt idx="36">
                  <c:v>2</c:v>
                </c:pt>
                <c:pt idx="37">
                  <c:v>1.5</c:v>
                </c:pt>
                <c:pt idx="38">
                  <c:v>1</c:v>
                </c:pt>
                <c:pt idx="39">
                  <c:v>0.5</c:v>
                </c:pt>
                <c:pt idx="40">
                  <c:v>0</c:v>
                </c:pt>
                <c:pt idx="41">
                  <c:v>-0.5</c:v>
                </c:pt>
                <c:pt idx="42">
                  <c:v>-1</c:v>
                </c:pt>
                <c:pt idx="43">
                  <c:v>-1.5</c:v>
                </c:pt>
                <c:pt idx="44">
                  <c:v>-2</c:v>
                </c:pt>
                <c:pt idx="45">
                  <c:v>-2.5</c:v>
                </c:pt>
                <c:pt idx="46">
                  <c:v>-3</c:v>
                </c:pt>
                <c:pt idx="47">
                  <c:v>-3.5</c:v>
                </c:pt>
                <c:pt idx="48">
                  <c:v>-4</c:v>
                </c:pt>
                <c:pt idx="49">
                  <c:v>-4.5</c:v>
                </c:pt>
                <c:pt idx="50">
                  <c:v>-5</c:v>
                </c:pt>
                <c:pt idx="51">
                  <c:v>-5.5</c:v>
                </c:pt>
                <c:pt idx="52">
                  <c:v>-6</c:v>
                </c:pt>
                <c:pt idx="53">
                  <c:v>-6.5</c:v>
                </c:pt>
                <c:pt idx="54">
                  <c:v>-7</c:v>
                </c:pt>
                <c:pt idx="55">
                  <c:v>-7.5</c:v>
                </c:pt>
                <c:pt idx="56">
                  <c:v>-8</c:v>
                </c:pt>
                <c:pt idx="57">
                  <c:v>-8.5</c:v>
                </c:pt>
                <c:pt idx="58">
                  <c:v>-9</c:v>
                </c:pt>
                <c:pt idx="59">
                  <c:v>-9.5</c:v>
                </c:pt>
                <c:pt idx="60">
                  <c:v>-10</c:v>
                </c:pt>
                <c:pt idx="61">
                  <c:v>-10.5</c:v>
                </c:pt>
                <c:pt idx="62">
                  <c:v>-11</c:v>
                </c:pt>
                <c:pt idx="63">
                  <c:v>-11.5</c:v>
                </c:pt>
                <c:pt idx="64">
                  <c:v>-12</c:v>
                </c:pt>
                <c:pt idx="65">
                  <c:v>-12.5</c:v>
                </c:pt>
                <c:pt idx="66">
                  <c:v>-13</c:v>
                </c:pt>
                <c:pt idx="67">
                  <c:v>-13.5</c:v>
                </c:pt>
                <c:pt idx="68">
                  <c:v>-14</c:v>
                </c:pt>
                <c:pt idx="69">
                  <c:v>-14.5</c:v>
                </c:pt>
                <c:pt idx="70">
                  <c:v>-15</c:v>
                </c:pt>
                <c:pt idx="71">
                  <c:v>-15.5</c:v>
                </c:pt>
                <c:pt idx="72">
                  <c:v>-16</c:v>
                </c:pt>
                <c:pt idx="73">
                  <c:v>-16.5</c:v>
                </c:pt>
                <c:pt idx="74">
                  <c:v>-17</c:v>
                </c:pt>
                <c:pt idx="75">
                  <c:v>-17.5</c:v>
                </c:pt>
                <c:pt idx="76">
                  <c:v>-18</c:v>
                </c:pt>
                <c:pt idx="77">
                  <c:v>-18.5</c:v>
                </c:pt>
                <c:pt idx="78">
                  <c:v>-19</c:v>
                </c:pt>
                <c:pt idx="79">
                  <c:v>-19.5</c:v>
                </c:pt>
                <c:pt idx="80">
                  <c:v>-20</c:v>
                </c:pt>
              </c:numCache>
            </c:numRef>
          </c:xVal>
          <c:yVal>
            <c:numRef>
              <c:f>Sheet1!$C$2:$C$97</c:f>
              <c:numCache>
                <c:formatCode>General</c:formatCode>
                <c:ptCount val="96"/>
                <c:pt idx="0">
                  <c:v>0</c:v>
                </c:pt>
                <c:pt idx="1">
                  <c:v>-4.333952</c:v>
                </c:pt>
                <c:pt idx="2">
                  <c:v>-0.45827600000000002</c:v>
                </c:pt>
                <c:pt idx="3">
                  <c:v>3.6947119999999996</c:v>
                </c:pt>
                <c:pt idx="4">
                  <c:v>-4.8586159999999996</c:v>
                </c:pt>
                <c:pt idx="5">
                  <c:v>-1.649564</c:v>
                </c:pt>
                <c:pt idx="6">
                  <c:v>-3.6013599999999997</c:v>
                </c:pt>
                <c:pt idx="7">
                  <c:v>4.6476920000000002</c:v>
                </c:pt>
                <c:pt idx="8">
                  <c:v>7.8602999999999987</c:v>
                </c:pt>
                <c:pt idx="9">
                  <c:v>8.022532</c:v>
                </c:pt>
                <c:pt idx="10">
                  <c:v>9.8991759999999989</c:v>
                </c:pt>
                <c:pt idx="11">
                  <c:v>12.309079999999998</c:v>
                </c:pt>
                <c:pt idx="12">
                  <c:v>15.961063999999999</c:v>
                </c:pt>
                <c:pt idx="13">
                  <c:v>16.882655999999997</c:v>
                </c:pt>
                <c:pt idx="14">
                  <c:v>10.630844</c:v>
                </c:pt>
                <c:pt idx="15">
                  <c:v>16.304651999999997</c:v>
                </c:pt>
                <c:pt idx="16">
                  <c:v>10.532508</c:v>
                </c:pt>
                <c:pt idx="17">
                  <c:v>20.91264</c:v>
                </c:pt>
                <c:pt idx="18">
                  <c:v>30.981636000000002</c:v>
                </c:pt>
                <c:pt idx="19">
                  <c:v>56.468523999999995</c:v>
                </c:pt>
                <c:pt idx="20">
                  <c:v>94.023747999999983</c:v>
                </c:pt>
                <c:pt idx="21">
                  <c:v>145.10862799999998</c:v>
                </c:pt>
                <c:pt idx="22">
                  <c:v>197.68464799999998</c:v>
                </c:pt>
                <c:pt idx="23">
                  <c:v>268.79238399999997</c:v>
                </c:pt>
                <c:pt idx="24">
                  <c:v>333.74468400000001</c:v>
                </c:pt>
                <c:pt idx="25">
                  <c:v>420.64111600000001</c:v>
                </c:pt>
                <c:pt idx="26">
                  <c:v>491.01659599999994</c:v>
                </c:pt>
                <c:pt idx="27">
                  <c:v>591.021704</c:v>
                </c:pt>
                <c:pt idx="28">
                  <c:v>686.310744</c:v>
                </c:pt>
                <c:pt idx="29">
                  <c:v>797.66472799999997</c:v>
                </c:pt>
                <c:pt idx="30">
                  <c:v>946.56211999999994</c:v>
                </c:pt>
                <c:pt idx="31">
                  <c:v>1133.4541959999999</c:v>
                </c:pt>
                <c:pt idx="32">
                  <c:v>1447.6225120000001</c:v>
                </c:pt>
                <c:pt idx="33">
                  <c:v>1933.9285279999999</c:v>
                </c:pt>
                <c:pt idx="34">
                  <c:v>2580.277364</c:v>
                </c:pt>
                <c:pt idx="35">
                  <c:v>3433.3518519999993</c:v>
                </c:pt>
                <c:pt idx="36">
                  <c:v>4703.1230959999994</c:v>
                </c:pt>
                <c:pt idx="37">
                  <c:v>6050.3452799999995</c:v>
                </c:pt>
                <c:pt idx="38">
                  <c:v>7916.4199519999993</c:v>
                </c:pt>
                <c:pt idx="39">
                  <c:v>10056.454855999998</c:v>
                </c:pt>
                <c:pt idx="40">
                  <c:v>12489.990043999998</c:v>
                </c:pt>
                <c:pt idx="41">
                  <c:v>14564.911703999998</c:v>
                </c:pt>
                <c:pt idx="42">
                  <c:v>15496.643287999997</c:v>
                </c:pt>
                <c:pt idx="43">
                  <c:v>14658.995036</c:v>
                </c:pt>
                <c:pt idx="44">
                  <c:v>13053.664455999999</c:v>
                </c:pt>
                <c:pt idx="45">
                  <c:v>10256.086175999999</c:v>
                </c:pt>
                <c:pt idx="46">
                  <c:v>7994.6558999999997</c:v>
                </c:pt>
                <c:pt idx="47">
                  <c:v>6401.3533639999996</c:v>
                </c:pt>
                <c:pt idx="48">
                  <c:v>4962.2369439999993</c:v>
                </c:pt>
                <c:pt idx="49">
                  <c:v>3638.0289119999998</c:v>
                </c:pt>
                <c:pt idx="50">
                  <c:v>2538.61076</c:v>
                </c:pt>
                <c:pt idx="51">
                  <c:v>1804.000828</c:v>
                </c:pt>
                <c:pt idx="52">
                  <c:v>15.526531999999998</c:v>
                </c:pt>
                <c:pt idx="53">
                  <c:v>14.353107999999999</c:v>
                </c:pt>
                <c:pt idx="54">
                  <c:v>12.952519999999998</c:v>
                </c:pt>
                <c:pt idx="55">
                  <c:v>12.802271999999999</c:v>
                </c:pt>
                <c:pt idx="56">
                  <c:v>506.61276399999997</c:v>
                </c:pt>
                <c:pt idx="57">
                  <c:v>447.16341599999998</c:v>
                </c:pt>
                <c:pt idx="58">
                  <c:v>392.13983199999996</c:v>
                </c:pt>
                <c:pt idx="59">
                  <c:v>353.694096</c:v>
                </c:pt>
                <c:pt idx="60">
                  <c:v>311.66970799999996</c:v>
                </c:pt>
                <c:pt idx="61">
                  <c:v>278.02972399999999</c:v>
                </c:pt>
                <c:pt idx="62">
                  <c:v>246.98550799999998</c:v>
                </c:pt>
                <c:pt idx="63">
                  <c:v>205.78230399999998</c:v>
                </c:pt>
                <c:pt idx="64">
                  <c:v>149.03128799999999</c:v>
                </c:pt>
                <c:pt idx="65">
                  <c:v>101.335416</c:v>
                </c:pt>
                <c:pt idx="66">
                  <c:v>49.193311999999999</c:v>
                </c:pt>
                <c:pt idx="67">
                  <c:v>19.490911999999998</c:v>
                </c:pt>
                <c:pt idx="68">
                  <c:v>8.6607639999999986</c:v>
                </c:pt>
                <c:pt idx="69">
                  <c:v>0.44447199999999992</c:v>
                </c:pt>
                <c:pt idx="70">
                  <c:v>-1.598436</c:v>
                </c:pt>
                <c:pt idx="71">
                  <c:v>4.0378799999999995</c:v>
                </c:pt>
                <c:pt idx="72">
                  <c:v>3.2475239999999994</c:v>
                </c:pt>
                <c:pt idx="73">
                  <c:v>-0.76397999999999988</c:v>
                </c:pt>
                <c:pt idx="74">
                  <c:v>0.54367599999999994</c:v>
                </c:pt>
                <c:pt idx="75">
                  <c:v>0.62193600000000004</c:v>
                </c:pt>
                <c:pt idx="76">
                  <c:v>5.5557599999999994</c:v>
                </c:pt>
                <c:pt idx="77">
                  <c:v>2.645664</c:v>
                </c:pt>
                <c:pt idx="78">
                  <c:v>7.0239960000000004</c:v>
                </c:pt>
                <c:pt idx="79">
                  <c:v>2.8196840000000001</c:v>
                </c:pt>
                <c:pt idx="80">
                  <c:v>4.7914439999999994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BLM</c:v>
                </c:pt>
              </c:strCache>
            </c:strRef>
          </c:tx>
          <c:spPr>
            <a:ln w="28575">
              <a:solidFill>
                <a:schemeClr val="accent2">
                  <a:alpha val="20000"/>
                </a:schemeClr>
              </a:solidFill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Sheet1!$A$2:$A$97</c:f>
              <c:numCache>
                <c:formatCode>General</c:formatCode>
                <c:ptCount val="96"/>
                <c:pt idx="0">
                  <c:v>20</c:v>
                </c:pt>
                <c:pt idx="1">
                  <c:v>19.5</c:v>
                </c:pt>
                <c:pt idx="2">
                  <c:v>19</c:v>
                </c:pt>
                <c:pt idx="3">
                  <c:v>18.5</c:v>
                </c:pt>
                <c:pt idx="4">
                  <c:v>18</c:v>
                </c:pt>
                <c:pt idx="5">
                  <c:v>17.5</c:v>
                </c:pt>
                <c:pt idx="6">
                  <c:v>17</c:v>
                </c:pt>
                <c:pt idx="7">
                  <c:v>16.5</c:v>
                </c:pt>
                <c:pt idx="8">
                  <c:v>16</c:v>
                </c:pt>
                <c:pt idx="9">
                  <c:v>15.5</c:v>
                </c:pt>
                <c:pt idx="10">
                  <c:v>15</c:v>
                </c:pt>
                <c:pt idx="11">
                  <c:v>14.5</c:v>
                </c:pt>
                <c:pt idx="12">
                  <c:v>14</c:v>
                </c:pt>
                <c:pt idx="13">
                  <c:v>13.5</c:v>
                </c:pt>
                <c:pt idx="14">
                  <c:v>13</c:v>
                </c:pt>
                <c:pt idx="15">
                  <c:v>12.5</c:v>
                </c:pt>
                <c:pt idx="16">
                  <c:v>12</c:v>
                </c:pt>
                <c:pt idx="17">
                  <c:v>11.5</c:v>
                </c:pt>
                <c:pt idx="18">
                  <c:v>11</c:v>
                </c:pt>
                <c:pt idx="19">
                  <c:v>10.5</c:v>
                </c:pt>
                <c:pt idx="20">
                  <c:v>10</c:v>
                </c:pt>
                <c:pt idx="21">
                  <c:v>9.5</c:v>
                </c:pt>
                <c:pt idx="22">
                  <c:v>9</c:v>
                </c:pt>
                <c:pt idx="23">
                  <c:v>8.5</c:v>
                </c:pt>
                <c:pt idx="24">
                  <c:v>8</c:v>
                </c:pt>
                <c:pt idx="25">
                  <c:v>7.5</c:v>
                </c:pt>
                <c:pt idx="26">
                  <c:v>7</c:v>
                </c:pt>
                <c:pt idx="27">
                  <c:v>6.5</c:v>
                </c:pt>
                <c:pt idx="28">
                  <c:v>6</c:v>
                </c:pt>
                <c:pt idx="29">
                  <c:v>5.5</c:v>
                </c:pt>
                <c:pt idx="30">
                  <c:v>5</c:v>
                </c:pt>
                <c:pt idx="31">
                  <c:v>4.5</c:v>
                </c:pt>
                <c:pt idx="32">
                  <c:v>4</c:v>
                </c:pt>
                <c:pt idx="33">
                  <c:v>3.5</c:v>
                </c:pt>
                <c:pt idx="34">
                  <c:v>3</c:v>
                </c:pt>
                <c:pt idx="35">
                  <c:v>2.5</c:v>
                </c:pt>
                <c:pt idx="36">
                  <c:v>2</c:v>
                </c:pt>
                <c:pt idx="37">
                  <c:v>1.5</c:v>
                </c:pt>
                <c:pt idx="38">
                  <c:v>1</c:v>
                </c:pt>
                <c:pt idx="39">
                  <c:v>0.5</c:v>
                </c:pt>
                <c:pt idx="40">
                  <c:v>0</c:v>
                </c:pt>
                <c:pt idx="41">
                  <c:v>-0.5</c:v>
                </c:pt>
                <c:pt idx="42">
                  <c:v>-1</c:v>
                </c:pt>
                <c:pt idx="43">
                  <c:v>-1.5</c:v>
                </c:pt>
                <c:pt idx="44">
                  <c:v>-2</c:v>
                </c:pt>
                <c:pt idx="45">
                  <c:v>-2.5</c:v>
                </c:pt>
                <c:pt idx="46">
                  <c:v>-3</c:v>
                </c:pt>
                <c:pt idx="47">
                  <c:v>-3.5</c:v>
                </c:pt>
                <c:pt idx="48">
                  <c:v>-4</c:v>
                </c:pt>
                <c:pt idx="49">
                  <c:v>-4.5</c:v>
                </c:pt>
                <c:pt idx="50">
                  <c:v>-5</c:v>
                </c:pt>
                <c:pt idx="51">
                  <c:v>-5.5</c:v>
                </c:pt>
                <c:pt idx="52">
                  <c:v>-6</c:v>
                </c:pt>
                <c:pt idx="53">
                  <c:v>-6.5</c:v>
                </c:pt>
                <c:pt idx="54">
                  <c:v>-7</c:v>
                </c:pt>
                <c:pt idx="55">
                  <c:v>-7.5</c:v>
                </c:pt>
                <c:pt idx="56">
                  <c:v>-8</c:v>
                </c:pt>
                <c:pt idx="57">
                  <c:v>-8.5</c:v>
                </c:pt>
                <c:pt idx="58">
                  <c:v>-9</c:v>
                </c:pt>
                <c:pt idx="59">
                  <c:v>-9.5</c:v>
                </c:pt>
                <c:pt idx="60">
                  <c:v>-10</c:v>
                </c:pt>
                <c:pt idx="61">
                  <c:v>-10.5</c:v>
                </c:pt>
                <c:pt idx="62">
                  <c:v>-11</c:v>
                </c:pt>
                <c:pt idx="63">
                  <c:v>-11.5</c:v>
                </c:pt>
                <c:pt idx="64">
                  <c:v>-12</c:v>
                </c:pt>
                <c:pt idx="65">
                  <c:v>-12.5</c:v>
                </c:pt>
                <c:pt idx="66">
                  <c:v>-13</c:v>
                </c:pt>
                <c:pt idx="67">
                  <c:v>-13.5</c:v>
                </c:pt>
                <c:pt idx="68">
                  <c:v>-14</c:v>
                </c:pt>
                <c:pt idx="69">
                  <c:v>-14.5</c:v>
                </c:pt>
                <c:pt idx="70">
                  <c:v>-15</c:v>
                </c:pt>
                <c:pt idx="71">
                  <c:v>-15.5</c:v>
                </c:pt>
                <c:pt idx="72">
                  <c:v>-16</c:v>
                </c:pt>
                <c:pt idx="73">
                  <c:v>-16.5</c:v>
                </c:pt>
                <c:pt idx="74">
                  <c:v>-17</c:v>
                </c:pt>
                <c:pt idx="75">
                  <c:v>-17.5</c:v>
                </c:pt>
                <c:pt idx="76">
                  <c:v>-18</c:v>
                </c:pt>
                <c:pt idx="77">
                  <c:v>-18.5</c:v>
                </c:pt>
                <c:pt idx="78">
                  <c:v>-19</c:v>
                </c:pt>
                <c:pt idx="79">
                  <c:v>-19.5</c:v>
                </c:pt>
                <c:pt idx="80">
                  <c:v>-20</c:v>
                </c:pt>
              </c:numCache>
            </c:numRef>
          </c:xVal>
          <c:yVal>
            <c:numRef>
              <c:f>Sheet1!$F$2:$F$97</c:f>
              <c:numCache>
                <c:formatCode>General</c:formatCode>
                <c:ptCount val="96"/>
                <c:pt idx="0">
                  <c:v>34.051699999999997</c:v>
                </c:pt>
                <c:pt idx="1">
                  <c:v>12.496</c:v>
                </c:pt>
                <c:pt idx="2">
                  <c:v>4.0612000000000004</c:v>
                </c:pt>
                <c:pt idx="3">
                  <c:v>5.3108000000000004</c:v>
                </c:pt>
                <c:pt idx="4">
                  <c:v>0.93720000000000003</c:v>
                </c:pt>
                <c:pt idx="5">
                  <c:v>12.1836</c:v>
                </c:pt>
                <c:pt idx="6">
                  <c:v>6.8727999999999998</c:v>
                </c:pt>
                <c:pt idx="7">
                  <c:v>2.1867999999999999</c:v>
                </c:pt>
                <c:pt idx="8">
                  <c:v>9.9968000000000004</c:v>
                </c:pt>
                <c:pt idx="9">
                  <c:v>9.9968000000000004</c:v>
                </c:pt>
                <c:pt idx="10">
                  <c:v>3.7488000000000001</c:v>
                </c:pt>
                <c:pt idx="11">
                  <c:v>4.3735999999999997</c:v>
                </c:pt>
                <c:pt idx="12">
                  <c:v>3.7488000000000001</c:v>
                </c:pt>
                <c:pt idx="13">
                  <c:v>6.8727999999999998</c:v>
                </c:pt>
                <c:pt idx="14">
                  <c:v>25.304400000000001</c:v>
                </c:pt>
                <c:pt idx="15">
                  <c:v>3.7488000000000001</c:v>
                </c:pt>
                <c:pt idx="16">
                  <c:v>27.178899999999999</c:v>
                </c:pt>
                <c:pt idx="17">
                  <c:v>31.864899999999999</c:v>
                </c:pt>
                <c:pt idx="18">
                  <c:v>91.221000000000004</c:v>
                </c:pt>
                <c:pt idx="19">
                  <c:v>91.221000000000004</c:v>
                </c:pt>
                <c:pt idx="20">
                  <c:v>160.57400000000001</c:v>
                </c:pt>
                <c:pt idx="21">
                  <c:v>279.59800000000001</c:v>
                </c:pt>
                <c:pt idx="22">
                  <c:v>318.33600000000001</c:v>
                </c:pt>
                <c:pt idx="23">
                  <c:v>439.23500000000001</c:v>
                </c:pt>
                <c:pt idx="24">
                  <c:v>452.04399999999998</c:v>
                </c:pt>
                <c:pt idx="25">
                  <c:v>494.53</c:v>
                </c:pt>
                <c:pt idx="26">
                  <c:v>673.84799999999996</c:v>
                </c:pt>
                <c:pt idx="27">
                  <c:v>704.15099999999995</c:v>
                </c:pt>
                <c:pt idx="28">
                  <c:v>839.42</c:v>
                </c:pt>
                <c:pt idx="29">
                  <c:v>839.42</c:v>
                </c:pt>
                <c:pt idx="30">
                  <c:v>986.24800000000005</c:v>
                </c:pt>
                <c:pt idx="31">
                  <c:v>1168.3800000000001</c:v>
                </c:pt>
                <c:pt idx="32">
                  <c:v>1553.88</c:v>
                </c:pt>
                <c:pt idx="33">
                  <c:v>1862.22</c:v>
                </c:pt>
                <c:pt idx="34">
                  <c:v>2552.94</c:v>
                </c:pt>
                <c:pt idx="35">
                  <c:v>3071.21</c:v>
                </c:pt>
                <c:pt idx="36">
                  <c:v>4302.0600000000004</c:v>
                </c:pt>
                <c:pt idx="37">
                  <c:v>5160.54</c:v>
                </c:pt>
                <c:pt idx="38">
                  <c:v>6728.16</c:v>
                </c:pt>
                <c:pt idx="39">
                  <c:v>6728.16</c:v>
                </c:pt>
                <c:pt idx="40">
                  <c:v>8422.93</c:v>
                </c:pt>
                <c:pt idx="41">
                  <c:v>10194.200000000001</c:v>
                </c:pt>
                <c:pt idx="42">
                  <c:v>10228</c:v>
                </c:pt>
                <c:pt idx="43">
                  <c:v>9933.7000000000007</c:v>
                </c:pt>
                <c:pt idx="44">
                  <c:v>7545.4</c:v>
                </c:pt>
                <c:pt idx="45">
                  <c:v>5850.01</c:v>
                </c:pt>
                <c:pt idx="46">
                  <c:v>4892.1899999999996</c:v>
                </c:pt>
                <c:pt idx="47">
                  <c:v>3588.54</c:v>
                </c:pt>
                <c:pt idx="48">
                  <c:v>2622.29</c:v>
                </c:pt>
                <c:pt idx="49">
                  <c:v>2622.29</c:v>
                </c:pt>
                <c:pt idx="50">
                  <c:v>1819.11</c:v>
                </c:pt>
                <c:pt idx="51">
                  <c:v>1246.48</c:v>
                </c:pt>
                <c:pt idx="52">
                  <c:v>0.93720000000000003</c:v>
                </c:pt>
                <c:pt idx="53">
                  <c:v>2.8115999999999999</c:v>
                </c:pt>
                <c:pt idx="54">
                  <c:v>-4.0612000000000004</c:v>
                </c:pt>
                <c:pt idx="55">
                  <c:v>-2.1867999999999999</c:v>
                </c:pt>
                <c:pt idx="56">
                  <c:v>388.00099999999998</c:v>
                </c:pt>
                <c:pt idx="57">
                  <c:v>356.137</c:v>
                </c:pt>
                <c:pt idx="58">
                  <c:v>304.27800000000002</c:v>
                </c:pt>
                <c:pt idx="59">
                  <c:v>304.27800000000002</c:v>
                </c:pt>
                <c:pt idx="60">
                  <c:v>280.84800000000001</c:v>
                </c:pt>
                <c:pt idx="61">
                  <c:v>249.29599999999999</c:v>
                </c:pt>
                <c:pt idx="62">
                  <c:v>223.99100000000001</c:v>
                </c:pt>
                <c:pt idx="63">
                  <c:v>202.74799999999999</c:v>
                </c:pt>
                <c:pt idx="64">
                  <c:v>193.06399999999999</c:v>
                </c:pt>
                <c:pt idx="65">
                  <c:v>122.149</c:v>
                </c:pt>
                <c:pt idx="66">
                  <c:v>91.845799999999997</c:v>
                </c:pt>
                <c:pt idx="67">
                  <c:v>48.109699999999997</c:v>
                </c:pt>
                <c:pt idx="68">
                  <c:v>31.864899999999999</c:v>
                </c:pt>
                <c:pt idx="69">
                  <c:v>31.864899999999999</c:v>
                </c:pt>
                <c:pt idx="70">
                  <c:v>29.3657</c:v>
                </c:pt>
                <c:pt idx="71">
                  <c:v>6.8727999999999998</c:v>
                </c:pt>
                <c:pt idx="72">
                  <c:v>5.6231999999999998</c:v>
                </c:pt>
                <c:pt idx="73">
                  <c:v>3.7488000000000001</c:v>
                </c:pt>
                <c:pt idx="74">
                  <c:v>4.0612000000000004</c:v>
                </c:pt>
                <c:pt idx="75">
                  <c:v>3.4363999999999999</c:v>
                </c:pt>
                <c:pt idx="76">
                  <c:v>-7.1852</c:v>
                </c:pt>
                <c:pt idx="77">
                  <c:v>10.309200000000001</c:v>
                </c:pt>
                <c:pt idx="78">
                  <c:v>-0.62480000000000002</c:v>
                </c:pt>
                <c:pt idx="79">
                  <c:v>-0.62480000000000002</c:v>
                </c:pt>
                <c:pt idx="80">
                  <c:v>1.5620000000000001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836632"/>
        <c:axId val="349538896"/>
      </c:scatterChart>
      <c:valAx>
        <c:axId val="348836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9538896"/>
        <c:crosses val="autoZero"/>
        <c:crossBetween val="midCat"/>
      </c:valAx>
      <c:valAx>
        <c:axId val="34953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8836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149469374776415"/>
          <c:y val="0.14152789577451713"/>
          <c:w val="0.40827473631341032"/>
          <c:h val="3.3021790805205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66530172406361E-2"/>
          <c:y val="0.14558914056709257"/>
          <c:w val="0.86689481249372635"/>
          <c:h val="0.7546922700033920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LRBLM01!$B$1:$B$347</c:f>
              <c:numCache>
                <c:formatCode>General</c:formatCode>
                <c:ptCount val="347"/>
                <c:pt idx="0">
                  <c:v>-8.7471999999999994</c:v>
                </c:pt>
                <c:pt idx="1">
                  <c:v>-4.6859999999999999</c:v>
                </c:pt>
                <c:pt idx="2">
                  <c:v>-7.1852</c:v>
                </c:pt>
                <c:pt idx="3">
                  <c:v>0.62480000000000002</c:v>
                </c:pt>
                <c:pt idx="4">
                  <c:v>-10.309200000000001</c:v>
                </c:pt>
                <c:pt idx="5">
                  <c:v>-3.7488000000000001</c:v>
                </c:pt>
                <c:pt idx="6">
                  <c:v>-4.6859999999999999</c:v>
                </c:pt>
                <c:pt idx="7">
                  <c:v>-4.9984000000000002</c:v>
                </c:pt>
                <c:pt idx="8">
                  <c:v>-9.6844000000000001</c:v>
                </c:pt>
                <c:pt idx="9">
                  <c:v>-5.6231999999999998</c:v>
                </c:pt>
                <c:pt idx="10">
                  <c:v>-5.6231999999999998</c:v>
                </c:pt>
                <c:pt idx="11">
                  <c:v>-9.3719999999999999</c:v>
                </c:pt>
                <c:pt idx="12">
                  <c:v>-4.9984000000000002</c:v>
                </c:pt>
                <c:pt idx="13">
                  <c:v>-2.8115999999999999</c:v>
                </c:pt>
                <c:pt idx="14">
                  <c:v>0.31240000000000001</c:v>
                </c:pt>
                <c:pt idx="15">
                  <c:v>-7.4976000000000003</c:v>
                </c:pt>
                <c:pt idx="16">
                  <c:v>-1.8744000000000001</c:v>
                </c:pt>
                <c:pt idx="17">
                  <c:v>-1.5620000000000001</c:v>
                </c:pt>
                <c:pt idx="18">
                  <c:v>-11.5588</c:v>
                </c:pt>
                <c:pt idx="19">
                  <c:v>-0.93720000000000003</c:v>
                </c:pt>
                <c:pt idx="20">
                  <c:v>-0.93720000000000003</c:v>
                </c:pt>
                <c:pt idx="21">
                  <c:v>-4.6859999999999999</c:v>
                </c:pt>
                <c:pt idx="22">
                  <c:v>-4.3735999999999997</c:v>
                </c:pt>
                <c:pt idx="23">
                  <c:v>-7.4976000000000003</c:v>
                </c:pt>
                <c:pt idx="24">
                  <c:v>-8.7471999999999994</c:v>
                </c:pt>
                <c:pt idx="25">
                  <c:v>-10.309200000000001</c:v>
                </c:pt>
                <c:pt idx="26">
                  <c:v>-12.808400000000001</c:v>
                </c:pt>
                <c:pt idx="27">
                  <c:v>-11.2464</c:v>
                </c:pt>
                <c:pt idx="28">
                  <c:v>-10.621600000000001</c:v>
                </c:pt>
                <c:pt idx="29">
                  <c:v>-9.0595999999999997</c:v>
                </c:pt>
                <c:pt idx="30">
                  <c:v>-9.0595999999999997</c:v>
                </c:pt>
                <c:pt idx="31">
                  <c:v>-6.2480000000000002</c:v>
                </c:pt>
                <c:pt idx="32">
                  <c:v>-14.058</c:v>
                </c:pt>
                <c:pt idx="33">
                  <c:v>-5.9356</c:v>
                </c:pt>
                <c:pt idx="34">
                  <c:v>-12.496</c:v>
                </c:pt>
                <c:pt idx="35">
                  <c:v>-10.621600000000001</c:v>
                </c:pt>
                <c:pt idx="36">
                  <c:v>-7.81</c:v>
                </c:pt>
                <c:pt idx="37">
                  <c:v>-4.0612000000000004</c:v>
                </c:pt>
                <c:pt idx="38">
                  <c:v>-9.6844000000000001</c:v>
                </c:pt>
                <c:pt idx="39">
                  <c:v>-6.2480000000000002</c:v>
                </c:pt>
                <c:pt idx="40">
                  <c:v>-6.2480000000000002</c:v>
                </c:pt>
                <c:pt idx="41">
                  <c:v>-4.3735999999999997</c:v>
                </c:pt>
                <c:pt idx="42">
                  <c:v>-9.3719999999999999</c:v>
                </c:pt>
                <c:pt idx="43">
                  <c:v>-4.3735999999999997</c:v>
                </c:pt>
                <c:pt idx="44">
                  <c:v>-5.6231999999999998</c:v>
                </c:pt>
                <c:pt idx="45">
                  <c:v>-4.0612000000000004</c:v>
                </c:pt>
                <c:pt idx="46">
                  <c:v>-7.4976000000000003</c:v>
                </c:pt>
                <c:pt idx="47">
                  <c:v>-10.933999999999999</c:v>
                </c:pt>
                <c:pt idx="48">
                  <c:v>-44.985700000000001</c:v>
                </c:pt>
                <c:pt idx="49">
                  <c:v>-58.418900000000001</c:v>
                </c:pt>
                <c:pt idx="50">
                  <c:v>-58.418900000000001</c:v>
                </c:pt>
                <c:pt idx="51">
                  <c:v>-89.659000000000006</c:v>
                </c:pt>
                <c:pt idx="52">
                  <c:v>-184.941</c:v>
                </c:pt>
                <c:pt idx="53">
                  <c:v>-285.22199999999998</c:v>
                </c:pt>
                <c:pt idx="54">
                  <c:v>-375.19299999999998</c:v>
                </c:pt>
                <c:pt idx="55">
                  <c:v>-453.29300000000001</c:v>
                </c:pt>
                <c:pt idx="56">
                  <c:v>-547.01300000000003</c:v>
                </c:pt>
                <c:pt idx="57">
                  <c:v>-629.17499999999995</c:v>
                </c:pt>
                <c:pt idx="58">
                  <c:v>-824.73699999999997</c:v>
                </c:pt>
                <c:pt idx="59" formatCode="#,##0.00">
                  <c:v>-1084.97</c:v>
                </c:pt>
                <c:pt idx="60" formatCode="#,##0.00">
                  <c:v>-1084.97</c:v>
                </c:pt>
                <c:pt idx="61" formatCode="#,##0.00">
                  <c:v>-1360.5</c:v>
                </c:pt>
                <c:pt idx="62" formatCode="#,##0.00">
                  <c:v>-1701.02</c:v>
                </c:pt>
                <c:pt idx="63" formatCode="#,##0.00">
                  <c:v>-1982.81</c:v>
                </c:pt>
                <c:pt idx="64" formatCode="#,##0.00">
                  <c:v>-2552.62</c:v>
                </c:pt>
                <c:pt idx="65" formatCode="#,##0.00">
                  <c:v>-2788.17</c:v>
                </c:pt>
                <c:pt idx="66" formatCode="#,##0.00">
                  <c:v>-3490.76</c:v>
                </c:pt>
                <c:pt idx="67" formatCode="#,##0.00">
                  <c:v>-3880.95</c:v>
                </c:pt>
                <c:pt idx="68" formatCode="#,##0.00">
                  <c:v>-4674.13</c:v>
                </c:pt>
                <c:pt idx="69" formatCode="#,##0.00">
                  <c:v>-5477</c:v>
                </c:pt>
                <c:pt idx="70" formatCode="#,##0.00">
                  <c:v>-5477</c:v>
                </c:pt>
                <c:pt idx="71" formatCode="#,##0.00">
                  <c:v>-6056.81</c:v>
                </c:pt>
                <c:pt idx="72" formatCode="#,##0.00">
                  <c:v>-6989.33</c:v>
                </c:pt>
                <c:pt idx="73" formatCode="#,##0.00">
                  <c:v>-7539.46</c:v>
                </c:pt>
                <c:pt idx="74" formatCode="#,##0.00">
                  <c:v>-7954.33</c:v>
                </c:pt>
                <c:pt idx="75" formatCode="#,##0.00">
                  <c:v>-8170.82</c:v>
                </c:pt>
                <c:pt idx="76" formatCode="#,##0.00">
                  <c:v>-8138.96</c:v>
                </c:pt>
                <c:pt idx="77" formatCode="#,##0.00">
                  <c:v>-7952.46</c:v>
                </c:pt>
                <c:pt idx="78" formatCode="#,##0.00">
                  <c:v>-7265.18</c:v>
                </c:pt>
                <c:pt idx="79" formatCode="#,##0.00">
                  <c:v>-6455.75</c:v>
                </c:pt>
                <c:pt idx="80" formatCode="#,##0.00">
                  <c:v>-6455.75</c:v>
                </c:pt>
                <c:pt idx="81" formatCode="#,##0.00">
                  <c:v>-6122.11</c:v>
                </c:pt>
                <c:pt idx="82" formatCode="#,##0.00">
                  <c:v>-5499.18</c:v>
                </c:pt>
                <c:pt idx="83" formatCode="#,##0.00">
                  <c:v>-4485.75</c:v>
                </c:pt>
                <c:pt idx="84" formatCode="#,##0.00">
                  <c:v>-3744.12</c:v>
                </c:pt>
                <c:pt idx="85" formatCode="#,##0.00">
                  <c:v>-3203.98</c:v>
                </c:pt>
                <c:pt idx="86" formatCode="#,##0.00">
                  <c:v>-2531.69</c:v>
                </c:pt>
                <c:pt idx="87" formatCode="#,##0.00">
                  <c:v>-2173.6799999999998</c:v>
                </c:pt>
                <c:pt idx="88" formatCode="#,##0.00">
                  <c:v>-1822.23</c:v>
                </c:pt>
                <c:pt idx="89" formatCode="#,##0.00">
                  <c:v>-1440.79</c:v>
                </c:pt>
                <c:pt idx="90" formatCode="#,##0.00">
                  <c:v>-1440.79</c:v>
                </c:pt>
                <c:pt idx="91" formatCode="#,##0.00">
                  <c:v>-1085.9000000000001</c:v>
                </c:pt>
                <c:pt idx="92">
                  <c:v>-753.19799999999998</c:v>
                </c:pt>
                <c:pt idx="93">
                  <c:v>-491.40600000000001</c:v>
                </c:pt>
                <c:pt idx="94">
                  <c:v>-310.52600000000001</c:v>
                </c:pt>
                <c:pt idx="95">
                  <c:v>-255.54400000000001</c:v>
                </c:pt>
                <c:pt idx="96">
                  <c:v>-138.393</c:v>
                </c:pt>
                <c:pt idx="97">
                  <c:v>-73.726500000000001</c:v>
                </c:pt>
                <c:pt idx="98">
                  <c:v>-46.860100000000003</c:v>
                </c:pt>
                <c:pt idx="99">
                  <c:v>-33.7393</c:v>
                </c:pt>
                <c:pt idx="100">
                  <c:v>-33.7393</c:v>
                </c:pt>
                <c:pt idx="101">
                  <c:v>-12.808400000000001</c:v>
                </c:pt>
                <c:pt idx="102">
                  <c:v>-4.9984000000000002</c:v>
                </c:pt>
                <c:pt idx="103">
                  <c:v>-0.31240000000000001</c:v>
                </c:pt>
                <c:pt idx="104">
                  <c:v>-13.7456</c:v>
                </c:pt>
                <c:pt idx="105">
                  <c:v>-7.4976000000000003</c:v>
                </c:pt>
                <c:pt idx="106">
                  <c:v>-1.8744000000000001</c:v>
                </c:pt>
                <c:pt idx="107">
                  <c:v>-4.9984000000000002</c:v>
                </c:pt>
                <c:pt idx="108">
                  <c:v>-1.8744000000000001</c:v>
                </c:pt>
                <c:pt idx="109">
                  <c:v>-9.0595999999999997</c:v>
                </c:pt>
                <c:pt idx="110">
                  <c:v>-9.0595999999999997</c:v>
                </c:pt>
                <c:pt idx="111">
                  <c:v>-1.5620000000000001</c:v>
                </c:pt>
                <c:pt idx="112">
                  <c:v>-9.3719999999999999</c:v>
                </c:pt>
                <c:pt idx="113">
                  <c:v>-4.0612000000000004</c:v>
                </c:pt>
                <c:pt idx="114">
                  <c:v>-4.6859999999999999</c:v>
                </c:pt>
                <c:pt idx="115">
                  <c:v>-12.808400000000001</c:v>
                </c:pt>
                <c:pt idx="116">
                  <c:v>-7.1852</c:v>
                </c:pt>
                <c:pt idx="117">
                  <c:v>-14.3704</c:v>
                </c:pt>
                <c:pt idx="118">
                  <c:v>-9.9968000000000004</c:v>
                </c:pt>
                <c:pt idx="119">
                  <c:v>0.62480000000000002</c:v>
                </c:pt>
                <c:pt idx="120">
                  <c:v>0.62480000000000002</c:v>
                </c:pt>
                <c:pt idx="121">
                  <c:v>-6.5603999999999996</c:v>
                </c:pt>
                <c:pt idx="122">
                  <c:v>-8.1224000000000007</c:v>
                </c:pt>
                <c:pt idx="123">
                  <c:v>-4.6859999999999999</c:v>
                </c:pt>
                <c:pt idx="124">
                  <c:v>-13.433199999999999</c:v>
                </c:pt>
                <c:pt idx="125">
                  <c:v>-4.6859999999999999</c:v>
                </c:pt>
                <c:pt idx="126">
                  <c:v>-7.81</c:v>
                </c:pt>
                <c:pt idx="127">
                  <c:v>-1.2496</c:v>
                </c:pt>
                <c:pt idx="128">
                  <c:v>1.2496</c:v>
                </c:pt>
                <c:pt idx="129">
                  <c:v>-10.309200000000001</c:v>
                </c:pt>
                <c:pt idx="130">
                  <c:v>-10.309200000000001</c:v>
                </c:pt>
                <c:pt idx="131">
                  <c:v>-11.2464</c:v>
                </c:pt>
                <c:pt idx="132">
                  <c:v>-7.4976000000000003</c:v>
                </c:pt>
                <c:pt idx="133">
                  <c:v>-12.808400000000001</c:v>
                </c:pt>
                <c:pt idx="134">
                  <c:v>-5.3108000000000004</c:v>
                </c:pt>
                <c:pt idx="135">
                  <c:v>-4.0612000000000004</c:v>
                </c:pt>
                <c:pt idx="136">
                  <c:v>-10.309200000000001</c:v>
                </c:pt>
                <c:pt idx="137">
                  <c:v>-38.737699999999997</c:v>
                </c:pt>
                <c:pt idx="138">
                  <c:v>-4.0612000000000004</c:v>
                </c:pt>
                <c:pt idx="139">
                  <c:v>-12.1836</c:v>
                </c:pt>
                <c:pt idx="140">
                  <c:v>-12.1836</c:v>
                </c:pt>
                <c:pt idx="141">
                  <c:v>-4.6859999999999999</c:v>
                </c:pt>
                <c:pt idx="142">
                  <c:v>0.62480000000000002</c:v>
                </c:pt>
                <c:pt idx="143">
                  <c:v>-9.3719999999999999</c:v>
                </c:pt>
                <c:pt idx="144">
                  <c:v>-6.5603999999999996</c:v>
                </c:pt>
                <c:pt idx="145">
                  <c:v>-10.309200000000001</c:v>
                </c:pt>
                <c:pt idx="146">
                  <c:v>-4.6859999999999999</c:v>
                </c:pt>
                <c:pt idx="147">
                  <c:v>-3.1240000000000001</c:v>
                </c:pt>
                <c:pt idx="148">
                  <c:v>-6.2480000000000002</c:v>
                </c:pt>
                <c:pt idx="149">
                  <c:v>-7.81</c:v>
                </c:pt>
                <c:pt idx="150">
                  <c:v>-7.81</c:v>
                </c:pt>
                <c:pt idx="151">
                  <c:v>-6.5603999999999996</c:v>
                </c:pt>
                <c:pt idx="152">
                  <c:v>-4.6859999999999999</c:v>
                </c:pt>
                <c:pt idx="153">
                  <c:v>-19.6812</c:v>
                </c:pt>
                <c:pt idx="154">
                  <c:v>-59.356099999999998</c:v>
                </c:pt>
                <c:pt idx="155">
                  <c:v>-89.659000000000006</c:v>
                </c:pt>
                <c:pt idx="156">
                  <c:v>-128.709</c:v>
                </c:pt>
                <c:pt idx="157">
                  <c:v>-184.941</c:v>
                </c:pt>
                <c:pt idx="158">
                  <c:v>-239.92400000000001</c:v>
                </c:pt>
                <c:pt idx="159">
                  <c:v>-303.96600000000001</c:v>
                </c:pt>
                <c:pt idx="160">
                  <c:v>-303.96600000000001</c:v>
                </c:pt>
                <c:pt idx="161">
                  <c:v>-393.625</c:v>
                </c:pt>
                <c:pt idx="162">
                  <c:v>-413.30599999999998</c:v>
                </c:pt>
                <c:pt idx="163">
                  <c:v>-522.33399999999995</c:v>
                </c:pt>
                <c:pt idx="164">
                  <c:v>-699.77700000000004</c:v>
                </c:pt>
                <c:pt idx="165" formatCode="#,##0.00">
                  <c:v>-1010.93</c:v>
                </c:pt>
                <c:pt idx="166" formatCode="#,##0.00">
                  <c:v>-1334.89</c:v>
                </c:pt>
                <c:pt idx="167" formatCode="#,##0.00">
                  <c:v>-1944.07</c:v>
                </c:pt>
                <c:pt idx="168" formatCode="#,##0.00">
                  <c:v>-2402.67</c:v>
                </c:pt>
                <c:pt idx="169" formatCode="#,##0.00">
                  <c:v>-3496.7</c:v>
                </c:pt>
                <c:pt idx="170" formatCode="#,##0.00">
                  <c:v>-3496.7</c:v>
                </c:pt>
                <c:pt idx="171" formatCode="#,##0.00">
                  <c:v>-4894.0600000000004</c:v>
                </c:pt>
                <c:pt idx="172" formatCode="#,##0.00">
                  <c:v>-6089.93</c:v>
                </c:pt>
                <c:pt idx="173" formatCode="#,##0.00">
                  <c:v>-7684.42</c:v>
                </c:pt>
                <c:pt idx="174" formatCode="#,##0.00">
                  <c:v>-8858.1</c:v>
                </c:pt>
                <c:pt idx="175" formatCode="#,##0.00">
                  <c:v>-9236.42</c:v>
                </c:pt>
                <c:pt idx="176" formatCode="#,##0.00">
                  <c:v>-9317.9599999999991</c:v>
                </c:pt>
                <c:pt idx="177" formatCode="#,##0.00">
                  <c:v>-8312.65</c:v>
                </c:pt>
                <c:pt idx="178" formatCode="#,##0.00">
                  <c:v>-6657.87</c:v>
                </c:pt>
                <c:pt idx="179" formatCode="#,##0.00">
                  <c:v>-5012.1499999999996</c:v>
                </c:pt>
                <c:pt idx="180" formatCode="#,##0.00">
                  <c:v>-5012.1499999999996</c:v>
                </c:pt>
                <c:pt idx="181" formatCode="#,##0.00">
                  <c:v>-3828.78</c:v>
                </c:pt>
                <c:pt idx="182" formatCode="#,##0.00">
                  <c:v>-2571.37</c:v>
                </c:pt>
                <c:pt idx="183" formatCode="#,##0.00">
                  <c:v>-1750.38</c:v>
                </c:pt>
                <c:pt idx="184" formatCode="#,##0.00">
                  <c:v>-1198.3699999999999</c:v>
                </c:pt>
                <c:pt idx="185">
                  <c:v>-876.28300000000002</c:v>
                </c:pt>
                <c:pt idx="186">
                  <c:v>-530.14400000000001</c:v>
                </c:pt>
                <c:pt idx="187">
                  <c:v>-289.28300000000002</c:v>
                </c:pt>
                <c:pt idx="188">
                  <c:v>-225.553</c:v>
                </c:pt>
                <c:pt idx="189">
                  <c:v>-169.00899999999999</c:v>
                </c:pt>
                <c:pt idx="190">
                  <c:v>-169.00899999999999</c:v>
                </c:pt>
                <c:pt idx="191">
                  <c:v>-122.461</c:v>
                </c:pt>
                <c:pt idx="192">
                  <c:v>-87.159800000000004</c:v>
                </c:pt>
                <c:pt idx="193">
                  <c:v>-65.291700000000006</c:v>
                </c:pt>
                <c:pt idx="194">
                  <c:v>-36.550899999999999</c:v>
                </c:pt>
                <c:pt idx="195">
                  <c:v>-34.051699999999997</c:v>
                </c:pt>
                <c:pt idx="196">
                  <c:v>-13.7456</c:v>
                </c:pt>
                <c:pt idx="197">
                  <c:v>-18.119199999999999</c:v>
                </c:pt>
                <c:pt idx="198">
                  <c:v>-7.4976000000000003</c:v>
                </c:pt>
                <c:pt idx="199">
                  <c:v>-0.93720000000000003</c:v>
                </c:pt>
                <c:pt idx="200">
                  <c:v>-0.93720000000000003</c:v>
                </c:pt>
                <c:pt idx="201">
                  <c:v>-9.3719999999999999</c:v>
                </c:pt>
                <c:pt idx="202">
                  <c:v>-9.0595999999999997</c:v>
                </c:pt>
                <c:pt idx="203">
                  <c:v>0.31240000000000001</c:v>
                </c:pt>
                <c:pt idx="204">
                  <c:v>-4.6859999999999999</c:v>
                </c:pt>
                <c:pt idx="205">
                  <c:v>0.93720000000000003</c:v>
                </c:pt>
                <c:pt idx="206">
                  <c:v>-4.6859999999999999</c:v>
                </c:pt>
                <c:pt idx="207">
                  <c:v>-10.933999999999999</c:v>
                </c:pt>
                <c:pt idx="208">
                  <c:v>-0.93720000000000003</c:v>
                </c:pt>
                <c:pt idx="209">
                  <c:v>-8.4347999999999992</c:v>
                </c:pt>
                <c:pt idx="210">
                  <c:v>-8.4347999999999992</c:v>
                </c:pt>
                <c:pt idx="211">
                  <c:v>-11.2464</c:v>
                </c:pt>
                <c:pt idx="212">
                  <c:v>-6.5603999999999996</c:v>
                </c:pt>
                <c:pt idx="213">
                  <c:v>-6.2480000000000002</c:v>
                </c:pt>
                <c:pt idx="214">
                  <c:v>-3.1240000000000001</c:v>
                </c:pt>
                <c:pt idx="215">
                  <c:v>-4.0612000000000004</c:v>
                </c:pt>
                <c:pt idx="216">
                  <c:v>-4.6859999999999999</c:v>
                </c:pt>
                <c:pt idx="217">
                  <c:v>-0.62480000000000002</c:v>
                </c:pt>
                <c:pt idx="218">
                  <c:v>2.4992000000000001</c:v>
                </c:pt>
                <c:pt idx="219">
                  <c:v>-0.62480000000000002</c:v>
                </c:pt>
                <c:pt idx="220">
                  <c:v>-0.62480000000000002</c:v>
                </c:pt>
                <c:pt idx="221">
                  <c:v>-1.8744000000000001</c:v>
                </c:pt>
                <c:pt idx="222">
                  <c:v>-9.9968000000000004</c:v>
                </c:pt>
                <c:pt idx="223">
                  <c:v>-11.5588</c:v>
                </c:pt>
                <c:pt idx="224">
                  <c:v>-6.2480000000000002</c:v>
                </c:pt>
                <c:pt idx="225">
                  <c:v>-7.4976000000000003</c:v>
                </c:pt>
                <c:pt idx="226">
                  <c:v>-2.4992000000000001</c:v>
                </c:pt>
                <c:pt idx="227">
                  <c:v>-7.1852</c:v>
                </c:pt>
                <c:pt idx="228">
                  <c:v>-6.2480000000000002</c:v>
                </c:pt>
                <c:pt idx="229">
                  <c:v>-6.5603999999999996</c:v>
                </c:pt>
                <c:pt idx="230">
                  <c:v>-6.5603999999999996</c:v>
                </c:pt>
                <c:pt idx="231">
                  <c:v>-34.051699999999997</c:v>
                </c:pt>
                <c:pt idx="232">
                  <c:v>-12.496</c:v>
                </c:pt>
                <c:pt idx="233">
                  <c:v>-4.0612000000000004</c:v>
                </c:pt>
                <c:pt idx="234">
                  <c:v>-5.3108000000000004</c:v>
                </c:pt>
                <c:pt idx="235">
                  <c:v>-0.93720000000000003</c:v>
                </c:pt>
                <c:pt idx="236">
                  <c:v>-12.1836</c:v>
                </c:pt>
                <c:pt idx="237">
                  <c:v>-6.8727999999999998</c:v>
                </c:pt>
                <c:pt idx="238">
                  <c:v>-2.1867999999999999</c:v>
                </c:pt>
                <c:pt idx="239">
                  <c:v>-9.9968000000000004</c:v>
                </c:pt>
                <c:pt idx="240">
                  <c:v>-9.9968000000000004</c:v>
                </c:pt>
                <c:pt idx="241">
                  <c:v>-3.7488000000000001</c:v>
                </c:pt>
                <c:pt idx="242">
                  <c:v>-4.3735999999999997</c:v>
                </c:pt>
                <c:pt idx="243">
                  <c:v>-3.7488000000000001</c:v>
                </c:pt>
                <c:pt idx="244">
                  <c:v>-6.8727999999999998</c:v>
                </c:pt>
                <c:pt idx="245">
                  <c:v>-25.304400000000001</c:v>
                </c:pt>
                <c:pt idx="246">
                  <c:v>-3.7488000000000001</c:v>
                </c:pt>
                <c:pt idx="247">
                  <c:v>-27.178899999999999</c:v>
                </c:pt>
                <c:pt idx="248">
                  <c:v>-31.864899999999999</c:v>
                </c:pt>
                <c:pt idx="249">
                  <c:v>-91.221000000000004</c:v>
                </c:pt>
                <c:pt idx="250">
                  <c:v>-91.221000000000004</c:v>
                </c:pt>
                <c:pt idx="251">
                  <c:v>-160.57400000000001</c:v>
                </c:pt>
                <c:pt idx="252">
                  <c:v>-279.59800000000001</c:v>
                </c:pt>
                <c:pt idx="253">
                  <c:v>-318.33600000000001</c:v>
                </c:pt>
                <c:pt idx="254">
                  <c:v>-439.23500000000001</c:v>
                </c:pt>
                <c:pt idx="255">
                  <c:v>-452.04399999999998</c:v>
                </c:pt>
                <c:pt idx="256">
                  <c:v>-494.53</c:v>
                </c:pt>
                <c:pt idx="257">
                  <c:v>-673.84799999999996</c:v>
                </c:pt>
                <c:pt idx="258">
                  <c:v>-704.15099999999995</c:v>
                </c:pt>
                <c:pt idx="259">
                  <c:v>-839.42</c:v>
                </c:pt>
                <c:pt idx="260">
                  <c:v>-839.42</c:v>
                </c:pt>
                <c:pt idx="261">
                  <c:v>-986.24800000000005</c:v>
                </c:pt>
                <c:pt idx="262" formatCode="#,##0.00">
                  <c:v>-1168.3800000000001</c:v>
                </c:pt>
                <c:pt idx="263" formatCode="#,##0.00">
                  <c:v>-1553.88</c:v>
                </c:pt>
                <c:pt idx="264" formatCode="#,##0.00">
                  <c:v>-1862.22</c:v>
                </c:pt>
                <c:pt idx="265" formatCode="#,##0.00">
                  <c:v>-2552.94</c:v>
                </c:pt>
                <c:pt idx="266" formatCode="#,##0.00">
                  <c:v>-3071.21</c:v>
                </c:pt>
                <c:pt idx="267" formatCode="#,##0.00">
                  <c:v>-4302.0600000000004</c:v>
                </c:pt>
                <c:pt idx="268" formatCode="#,##0.00">
                  <c:v>-5160.54</c:v>
                </c:pt>
                <c:pt idx="269" formatCode="#,##0.00">
                  <c:v>-6728.16</c:v>
                </c:pt>
                <c:pt idx="270" formatCode="#,##0.00">
                  <c:v>-6728.16</c:v>
                </c:pt>
                <c:pt idx="271" formatCode="#,##0.00">
                  <c:v>-8422.93</c:v>
                </c:pt>
                <c:pt idx="272" formatCode="#,##0.00">
                  <c:v>-10194.200000000001</c:v>
                </c:pt>
                <c:pt idx="273" formatCode="#,##0.00">
                  <c:v>-10228</c:v>
                </c:pt>
                <c:pt idx="274" formatCode="#,##0.00">
                  <c:v>-9933.7000000000007</c:v>
                </c:pt>
                <c:pt idx="275" formatCode="#,##0.00">
                  <c:v>-7545.4</c:v>
                </c:pt>
                <c:pt idx="276" formatCode="#,##0.00">
                  <c:v>-5850.01</c:v>
                </c:pt>
                <c:pt idx="277" formatCode="#,##0.00">
                  <c:v>-4892.1899999999996</c:v>
                </c:pt>
                <c:pt idx="278" formatCode="#,##0.00">
                  <c:v>-3588.54</c:v>
                </c:pt>
                <c:pt idx="279" formatCode="#,##0.00">
                  <c:v>-2622.29</c:v>
                </c:pt>
                <c:pt idx="280" formatCode="#,##0.00">
                  <c:v>-2622.29</c:v>
                </c:pt>
                <c:pt idx="281" formatCode="#,##0.00">
                  <c:v>-1819.11</c:v>
                </c:pt>
                <c:pt idx="282" formatCode="#,##0.00">
                  <c:v>-1246.48</c:v>
                </c:pt>
                <c:pt idx="283">
                  <c:v>-0.93720000000000003</c:v>
                </c:pt>
                <c:pt idx="284">
                  <c:v>-2.8115999999999999</c:v>
                </c:pt>
                <c:pt idx="285">
                  <c:v>4.0612000000000004</c:v>
                </c:pt>
                <c:pt idx="286">
                  <c:v>2.1867999999999999</c:v>
                </c:pt>
                <c:pt idx="287">
                  <c:v>-388.00099999999998</c:v>
                </c:pt>
                <c:pt idx="288">
                  <c:v>-356.137</c:v>
                </c:pt>
                <c:pt idx="289">
                  <c:v>-304.27800000000002</c:v>
                </c:pt>
                <c:pt idx="290">
                  <c:v>-304.27800000000002</c:v>
                </c:pt>
                <c:pt idx="291">
                  <c:v>-280.84800000000001</c:v>
                </c:pt>
                <c:pt idx="292">
                  <c:v>-249.29599999999999</c:v>
                </c:pt>
                <c:pt idx="293">
                  <c:v>-223.99100000000001</c:v>
                </c:pt>
                <c:pt idx="294">
                  <c:v>-202.74799999999999</c:v>
                </c:pt>
                <c:pt idx="295">
                  <c:v>-193.06399999999999</c:v>
                </c:pt>
                <c:pt idx="296">
                  <c:v>-122.149</c:v>
                </c:pt>
                <c:pt idx="297">
                  <c:v>-91.845799999999997</c:v>
                </c:pt>
                <c:pt idx="298">
                  <c:v>-48.109699999999997</c:v>
                </c:pt>
                <c:pt idx="299">
                  <c:v>-31.864899999999999</c:v>
                </c:pt>
                <c:pt idx="300">
                  <c:v>-31.864899999999999</c:v>
                </c:pt>
                <c:pt idx="301">
                  <c:v>-29.3657</c:v>
                </c:pt>
                <c:pt idx="302">
                  <c:v>-6.8727999999999998</c:v>
                </c:pt>
                <c:pt idx="303">
                  <c:v>-5.6231999999999998</c:v>
                </c:pt>
                <c:pt idx="304">
                  <c:v>-3.7488000000000001</c:v>
                </c:pt>
                <c:pt idx="305">
                  <c:v>-4.0612000000000004</c:v>
                </c:pt>
                <c:pt idx="306">
                  <c:v>-3.4363999999999999</c:v>
                </c:pt>
                <c:pt idx="307">
                  <c:v>7.1852</c:v>
                </c:pt>
                <c:pt idx="308">
                  <c:v>-10.309200000000001</c:v>
                </c:pt>
                <c:pt idx="309">
                  <c:v>0.62480000000000002</c:v>
                </c:pt>
                <c:pt idx="310">
                  <c:v>0.62480000000000002</c:v>
                </c:pt>
                <c:pt idx="311">
                  <c:v>-1.5620000000000001</c:v>
                </c:pt>
                <c:pt idx="312">
                  <c:v>-5.6231999999999998</c:v>
                </c:pt>
                <c:pt idx="313">
                  <c:v>-1.5620000000000001</c:v>
                </c:pt>
                <c:pt idx="314">
                  <c:v>-4.9984000000000002</c:v>
                </c:pt>
                <c:pt idx="315">
                  <c:v>-145.26599999999999</c:v>
                </c:pt>
                <c:pt idx="316">
                  <c:v>-349.26400000000001</c:v>
                </c:pt>
                <c:pt idx="317">
                  <c:v>-957.50699999999995</c:v>
                </c:pt>
                <c:pt idx="318" formatCode="#,##0.00">
                  <c:v>-5448.88</c:v>
                </c:pt>
                <c:pt idx="319" formatCode="#,##0.00">
                  <c:v>-10228</c:v>
                </c:pt>
                <c:pt idx="320" formatCode="#,##0.00">
                  <c:v>-10228</c:v>
                </c:pt>
                <c:pt idx="321" formatCode="#,##0.00">
                  <c:v>-3303.95</c:v>
                </c:pt>
                <c:pt idx="322">
                  <c:v>-900.65099999999995</c:v>
                </c:pt>
                <c:pt idx="323">
                  <c:v>-314.58699999999999</c:v>
                </c:pt>
                <c:pt idx="324">
                  <c:v>-12.496</c:v>
                </c:pt>
                <c:pt idx="325">
                  <c:v>-8.1224000000000007</c:v>
                </c:pt>
                <c:pt idx="326">
                  <c:v>-11.5588</c:v>
                </c:pt>
                <c:pt idx="327">
                  <c:v>-5.9356</c:v>
                </c:pt>
                <c:pt idx="328">
                  <c:v>-3.1240000000000001</c:v>
                </c:pt>
                <c:pt idx="329">
                  <c:v>-4.0612000000000004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655936"/>
        <c:axId val="349660416"/>
      </c:scatterChart>
      <c:valAx>
        <c:axId val="349655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9660416"/>
        <c:crosses val="autoZero"/>
        <c:crossBetween val="midCat"/>
      </c:valAx>
      <c:valAx>
        <c:axId val="3496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9655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198779066354717E-2"/>
          <c:y val="3.835067248718263E-2"/>
          <c:w val="0.73215138038300764"/>
          <c:h val="0.923298655025634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OFFSETX-OLD</c:v>
                </c:pt>
              </c:strCache>
            </c:strRef>
          </c:tx>
          <c:xVal>
            <c:numRef>
              <c:f>Sheet5!$A$2:$A$33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Sheet5!$B$2:$B$33</c:f>
              <c:numCache>
                <c:formatCode>General</c:formatCode>
                <c:ptCount val="32"/>
                <c:pt idx="0">
                  <c:v>9.5408229999999996</c:v>
                </c:pt>
                <c:pt idx="1">
                  <c:v>10.039596000000016</c:v>
                </c:pt>
                <c:pt idx="2">
                  <c:v>9.4985950000000035</c:v>
                </c:pt>
                <c:pt idx="3">
                  <c:v>9.5526380000000159</c:v>
                </c:pt>
                <c:pt idx="4">
                  <c:v>9.7304320000000004</c:v>
                </c:pt>
                <c:pt idx="5">
                  <c:v>9.5522680000000015</c:v>
                </c:pt>
                <c:pt idx="6">
                  <c:v>9.8739210000000011</c:v>
                </c:pt>
                <c:pt idx="7">
                  <c:v>9.6855480000000007</c:v>
                </c:pt>
                <c:pt idx="8">
                  <c:v>9.5959779999999988</c:v>
                </c:pt>
                <c:pt idx="9">
                  <c:v>9.9710000000000001</c:v>
                </c:pt>
                <c:pt idx="10">
                  <c:v>9.4650970000000179</c:v>
                </c:pt>
                <c:pt idx="11">
                  <c:v>9.7069560000000017</c:v>
                </c:pt>
                <c:pt idx="12">
                  <c:v>9.7759460000000047</c:v>
                </c:pt>
                <c:pt idx="13">
                  <c:v>9.4886940000000006</c:v>
                </c:pt>
                <c:pt idx="14">
                  <c:v>10.143478999999999</c:v>
                </c:pt>
                <c:pt idx="15">
                  <c:v>9.163062</c:v>
                </c:pt>
                <c:pt idx="16">
                  <c:v>9.6935660000000006</c:v>
                </c:pt>
                <c:pt idx="17">
                  <c:v>9.0043669999999985</c:v>
                </c:pt>
                <c:pt idx="18">
                  <c:v>9.5050360000000182</c:v>
                </c:pt>
                <c:pt idx="19">
                  <c:v>9.616166999999999</c:v>
                </c:pt>
                <c:pt idx="20">
                  <c:v>9.3788150000000012</c:v>
                </c:pt>
                <c:pt idx="21">
                  <c:v>9.6777340000000027</c:v>
                </c:pt>
                <c:pt idx="22">
                  <c:v>9.9635170000000048</c:v>
                </c:pt>
                <c:pt idx="23">
                  <c:v>9.6745610000000006</c:v>
                </c:pt>
                <c:pt idx="24">
                  <c:v>9.3278530000000011</c:v>
                </c:pt>
                <c:pt idx="25">
                  <c:v>9.7003990000000009</c:v>
                </c:pt>
                <c:pt idx="26">
                  <c:v>9.5983069999999984</c:v>
                </c:pt>
                <c:pt idx="27">
                  <c:v>9.8369940000000007</c:v>
                </c:pt>
                <c:pt idx="28">
                  <c:v>10.330993000000001</c:v>
                </c:pt>
                <c:pt idx="29">
                  <c:v>9.4811570000000014</c:v>
                </c:pt>
                <c:pt idx="30">
                  <c:v>9.5153560000000006</c:v>
                </c:pt>
                <c:pt idx="31">
                  <c:v>10.612946000000004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OFFSETY-OLD</c:v>
                </c:pt>
              </c:strCache>
            </c:strRef>
          </c:tx>
          <c:xVal>
            <c:numRef>
              <c:f>Sheet5!$A$2:$A$33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Sheet5!$C$2:$C$33</c:f>
              <c:numCache>
                <c:formatCode>General</c:formatCode>
                <c:ptCount val="32"/>
                <c:pt idx="0">
                  <c:v>-0.33157700000000057</c:v>
                </c:pt>
                <c:pt idx="1">
                  <c:v>0.21770600000000037</c:v>
                </c:pt>
                <c:pt idx="2">
                  <c:v>0.58020499999999886</c:v>
                </c:pt>
                <c:pt idx="3">
                  <c:v>-7.8750000000000014E-2</c:v>
                </c:pt>
                <c:pt idx="4">
                  <c:v>0.12249500000000019</c:v>
                </c:pt>
                <c:pt idx="5">
                  <c:v>0.43699000000000032</c:v>
                </c:pt>
                <c:pt idx="6">
                  <c:v>-0.3031160000000005</c:v>
                </c:pt>
                <c:pt idx="7">
                  <c:v>0.32253400000000032</c:v>
                </c:pt>
                <c:pt idx="8">
                  <c:v>8.4556000000000284E-2</c:v>
                </c:pt>
                <c:pt idx="9">
                  <c:v>0.16646500000000028</c:v>
                </c:pt>
                <c:pt idx="10">
                  <c:v>0.82293099999999997</c:v>
                </c:pt>
                <c:pt idx="11">
                  <c:v>0.41292200000000057</c:v>
                </c:pt>
                <c:pt idx="12">
                  <c:v>-0.21515699999999999</c:v>
                </c:pt>
                <c:pt idx="13">
                  <c:v>-2.4315999999999997E-2</c:v>
                </c:pt>
                <c:pt idx="14">
                  <c:v>0.113758</c:v>
                </c:pt>
                <c:pt idx="15">
                  <c:v>0.2783100000000005</c:v>
                </c:pt>
                <c:pt idx="16">
                  <c:v>-0.196602</c:v>
                </c:pt>
                <c:pt idx="17">
                  <c:v>-2.9819999999999999E-2</c:v>
                </c:pt>
                <c:pt idx="18">
                  <c:v>0.67182699999999995</c:v>
                </c:pt>
                <c:pt idx="19">
                  <c:v>3.1942000000000005E-2</c:v>
                </c:pt>
                <c:pt idx="20">
                  <c:v>-6.5144999999999995E-2</c:v>
                </c:pt>
                <c:pt idx="21">
                  <c:v>0.47742900000000038</c:v>
                </c:pt>
                <c:pt idx="22">
                  <c:v>9.9489000000000008E-2</c:v>
                </c:pt>
                <c:pt idx="23">
                  <c:v>-8.9754000000000278E-2</c:v>
                </c:pt>
                <c:pt idx="24">
                  <c:v>-7.4503000000000125E-2</c:v>
                </c:pt>
                <c:pt idx="25">
                  <c:v>7.467E-2</c:v>
                </c:pt>
                <c:pt idx="26">
                  <c:v>0.80620499999999951</c:v>
                </c:pt>
                <c:pt idx="27">
                  <c:v>-0.35305200000000031</c:v>
                </c:pt>
                <c:pt idx="28">
                  <c:v>0.62437600000000004</c:v>
                </c:pt>
                <c:pt idx="29">
                  <c:v>7.467E-2</c:v>
                </c:pt>
                <c:pt idx="30">
                  <c:v>-0.34134400000000031</c:v>
                </c:pt>
                <c:pt idx="31">
                  <c:v>-0.64924100000000162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XOLD+YOLD</c:v>
                </c:pt>
              </c:strCache>
            </c:strRef>
          </c:tx>
          <c:xVal>
            <c:numRef>
              <c:f>Sheet5!$A$2:$A$33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Sheet5!$D$2:$D$33</c:f>
              <c:numCache>
                <c:formatCode>General</c:formatCode>
                <c:ptCount val="32"/>
                <c:pt idx="0">
                  <c:v>9.2092460000000003</c:v>
                </c:pt>
                <c:pt idx="1">
                  <c:v>10.257301999999999</c:v>
                </c:pt>
                <c:pt idx="2">
                  <c:v>10.078800000000001</c:v>
                </c:pt>
                <c:pt idx="3">
                  <c:v>9.4738880000000005</c:v>
                </c:pt>
                <c:pt idx="4">
                  <c:v>9.8529270000000047</c:v>
                </c:pt>
                <c:pt idx="5">
                  <c:v>9.9892580000000013</c:v>
                </c:pt>
                <c:pt idx="6">
                  <c:v>9.570805</c:v>
                </c:pt>
                <c:pt idx="7">
                  <c:v>10.008082</c:v>
                </c:pt>
                <c:pt idx="8">
                  <c:v>9.6805340000000157</c:v>
                </c:pt>
                <c:pt idx="9">
                  <c:v>10.137465000000001</c:v>
                </c:pt>
                <c:pt idx="10">
                  <c:v>10.288027999999999</c:v>
                </c:pt>
                <c:pt idx="11">
                  <c:v>10.119877999999998</c:v>
                </c:pt>
                <c:pt idx="12">
                  <c:v>9.5607890000000157</c:v>
                </c:pt>
                <c:pt idx="13">
                  <c:v>9.4643779999999982</c:v>
                </c:pt>
                <c:pt idx="14">
                  <c:v>10.257237</c:v>
                </c:pt>
                <c:pt idx="15">
                  <c:v>9.4413719999999959</c:v>
                </c:pt>
                <c:pt idx="16">
                  <c:v>9.4969640000000002</c:v>
                </c:pt>
                <c:pt idx="17">
                  <c:v>8.9745470000000047</c:v>
                </c:pt>
                <c:pt idx="18">
                  <c:v>10.176863000000001</c:v>
                </c:pt>
                <c:pt idx="19">
                  <c:v>9.648108999999998</c:v>
                </c:pt>
                <c:pt idx="20">
                  <c:v>9.3136700000000001</c:v>
                </c:pt>
                <c:pt idx="21">
                  <c:v>10.155163</c:v>
                </c:pt>
                <c:pt idx="22">
                  <c:v>10.063006000000016</c:v>
                </c:pt>
                <c:pt idx="23">
                  <c:v>9.5848070000000014</c:v>
                </c:pt>
                <c:pt idx="24">
                  <c:v>9.2533500000000011</c:v>
                </c:pt>
                <c:pt idx="25">
                  <c:v>9.7750690000000002</c:v>
                </c:pt>
                <c:pt idx="26">
                  <c:v>10.404512</c:v>
                </c:pt>
                <c:pt idx="27">
                  <c:v>9.4839420000000008</c:v>
                </c:pt>
                <c:pt idx="28">
                  <c:v>10.955369000000006</c:v>
                </c:pt>
                <c:pt idx="29">
                  <c:v>9.5558270000000025</c:v>
                </c:pt>
                <c:pt idx="30">
                  <c:v>9.1740120000000012</c:v>
                </c:pt>
                <c:pt idx="31">
                  <c:v>9.9637050000000027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85888"/>
        <c:axId val="409986280"/>
      </c:scatterChart>
      <c:valAx>
        <c:axId val="40998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409986280"/>
        <c:crosses val="autoZero"/>
        <c:crossBetween val="midCat"/>
      </c:valAx>
      <c:valAx>
        <c:axId val="409986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4099858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72261611015200644"/>
          <c:h val="0.897198891805191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OFFSETX-NEW</c:v>
                </c:pt>
              </c:strCache>
            </c:strRef>
          </c:tx>
          <c:xVal>
            <c:numRef>
              <c:f>Sheet4!$A$2:$A$33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Sheet4!$B$2:$B$33</c:f>
              <c:numCache>
                <c:formatCode>General</c:formatCode>
                <c:ptCount val="32"/>
                <c:pt idx="0">
                  <c:v>5.9535299999999998</c:v>
                </c:pt>
                <c:pt idx="1">
                  <c:v>6.8535119999999896</c:v>
                </c:pt>
                <c:pt idx="2">
                  <c:v>6.2264759999999955</c:v>
                </c:pt>
                <c:pt idx="3">
                  <c:v>6.2264759999999955</c:v>
                </c:pt>
                <c:pt idx="4">
                  <c:v>8.9606890000000217</c:v>
                </c:pt>
                <c:pt idx="5">
                  <c:v>6.2264759999999955</c:v>
                </c:pt>
                <c:pt idx="6">
                  <c:v>6.8535119999999896</c:v>
                </c:pt>
                <c:pt idx="7">
                  <c:v>5.09084</c:v>
                </c:pt>
                <c:pt idx="8">
                  <c:v>8.8014750000000035</c:v>
                </c:pt>
                <c:pt idx="9">
                  <c:v>6.8535119999999896</c:v>
                </c:pt>
                <c:pt idx="10">
                  <c:v>6.2264759999999955</c:v>
                </c:pt>
                <c:pt idx="11">
                  <c:v>6.2264759999999955</c:v>
                </c:pt>
                <c:pt idx="12">
                  <c:v>8.9606890000000217</c:v>
                </c:pt>
                <c:pt idx="13">
                  <c:v>6.2264759999999955</c:v>
                </c:pt>
                <c:pt idx="14">
                  <c:v>9.444996999999999</c:v>
                </c:pt>
                <c:pt idx="15">
                  <c:v>8.9606890000000217</c:v>
                </c:pt>
                <c:pt idx="16">
                  <c:v>5.9535299999999998</c:v>
                </c:pt>
                <c:pt idx="17">
                  <c:v>6.8535119999999896</c:v>
                </c:pt>
                <c:pt idx="18">
                  <c:v>6.2264759999999955</c:v>
                </c:pt>
                <c:pt idx="19">
                  <c:v>6.2264759999999955</c:v>
                </c:pt>
                <c:pt idx="20">
                  <c:v>8.9606890000000217</c:v>
                </c:pt>
                <c:pt idx="21">
                  <c:v>6.2264759999999955</c:v>
                </c:pt>
                <c:pt idx="22">
                  <c:v>6.8535119999999896</c:v>
                </c:pt>
                <c:pt idx="23">
                  <c:v>5.09084</c:v>
                </c:pt>
                <c:pt idx="24">
                  <c:v>8.9606890000000217</c:v>
                </c:pt>
                <c:pt idx="25">
                  <c:v>6.8535119999999896</c:v>
                </c:pt>
                <c:pt idx="26">
                  <c:v>6.2264759999999955</c:v>
                </c:pt>
                <c:pt idx="27">
                  <c:v>6.2264759999999955</c:v>
                </c:pt>
                <c:pt idx="28">
                  <c:v>8.9606890000000217</c:v>
                </c:pt>
                <c:pt idx="29">
                  <c:v>6.2264759999999955</c:v>
                </c:pt>
                <c:pt idx="30">
                  <c:v>6.8535119999999896</c:v>
                </c:pt>
                <c:pt idx="31">
                  <c:v>5.9535299999999998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OFFSETY-NEW</c:v>
                </c:pt>
              </c:strCache>
            </c:strRef>
          </c:tx>
          <c:xVal>
            <c:numRef>
              <c:f>Sheet4!$A$2:$A$33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Sheet4!$C$2:$C$33</c:f>
              <c:numCache>
                <c:formatCode>General</c:formatCode>
                <c:ptCount val="32"/>
                <c:pt idx="0">
                  <c:v>3.3782709999999967</c:v>
                </c:pt>
                <c:pt idx="1">
                  <c:v>2.1816649999999997</c:v>
                </c:pt>
                <c:pt idx="2">
                  <c:v>2.907095</c:v>
                </c:pt>
                <c:pt idx="3">
                  <c:v>2.907095</c:v>
                </c:pt>
                <c:pt idx="4">
                  <c:v>-8.0207000000000001E-2</c:v>
                </c:pt>
                <c:pt idx="5">
                  <c:v>2.907095</c:v>
                </c:pt>
                <c:pt idx="6">
                  <c:v>2.1816649999999997</c:v>
                </c:pt>
                <c:pt idx="7">
                  <c:v>3.9424429999999933</c:v>
                </c:pt>
                <c:pt idx="8">
                  <c:v>0.23891000000000037</c:v>
                </c:pt>
                <c:pt idx="9">
                  <c:v>2.1816649999999997</c:v>
                </c:pt>
                <c:pt idx="10">
                  <c:v>2.907095</c:v>
                </c:pt>
                <c:pt idx="11">
                  <c:v>2.907095</c:v>
                </c:pt>
                <c:pt idx="12">
                  <c:v>-8.0207000000000001E-2</c:v>
                </c:pt>
                <c:pt idx="13">
                  <c:v>2.907095</c:v>
                </c:pt>
                <c:pt idx="14">
                  <c:v>-0.26602600000000032</c:v>
                </c:pt>
                <c:pt idx="15">
                  <c:v>-8.0207000000000001E-2</c:v>
                </c:pt>
                <c:pt idx="16">
                  <c:v>3.3782709999999967</c:v>
                </c:pt>
                <c:pt idx="17">
                  <c:v>2.1816649999999997</c:v>
                </c:pt>
                <c:pt idx="18">
                  <c:v>2.907095</c:v>
                </c:pt>
                <c:pt idx="19">
                  <c:v>2.907095</c:v>
                </c:pt>
                <c:pt idx="20">
                  <c:v>-8.0207000000000001E-2</c:v>
                </c:pt>
                <c:pt idx="21">
                  <c:v>2.907095</c:v>
                </c:pt>
                <c:pt idx="22">
                  <c:v>2.1816649999999997</c:v>
                </c:pt>
                <c:pt idx="23">
                  <c:v>3.9424429999999933</c:v>
                </c:pt>
                <c:pt idx="24">
                  <c:v>-8.0207000000000001E-2</c:v>
                </c:pt>
                <c:pt idx="25">
                  <c:v>2.1816649999999997</c:v>
                </c:pt>
                <c:pt idx="26">
                  <c:v>2.907095</c:v>
                </c:pt>
                <c:pt idx="27">
                  <c:v>2.907095</c:v>
                </c:pt>
                <c:pt idx="28">
                  <c:v>-8.0207000000000001E-2</c:v>
                </c:pt>
                <c:pt idx="29">
                  <c:v>2.907095</c:v>
                </c:pt>
                <c:pt idx="30">
                  <c:v>2.1816649999999997</c:v>
                </c:pt>
                <c:pt idx="31">
                  <c:v>3.3782709999999967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XNEW+YNEW</c:v>
                </c:pt>
              </c:strCache>
            </c:strRef>
          </c:tx>
          <c:xVal>
            <c:numRef>
              <c:f>Sheet4!$A$2:$A$33</c:f>
              <c:numCache>
                <c:formatCode>General</c:formatCode>
                <c:ptCount val="32"/>
                <c:pt idx="0">
                  <c:v>3.6</c:v>
                </c:pt>
                <c:pt idx="1">
                  <c:v>8.4</c:v>
                </c:pt>
                <c:pt idx="2">
                  <c:v>18.899999999999999</c:v>
                </c:pt>
                <c:pt idx="3">
                  <c:v>20.7</c:v>
                </c:pt>
                <c:pt idx="4">
                  <c:v>36.1</c:v>
                </c:pt>
                <c:pt idx="5">
                  <c:v>38</c:v>
                </c:pt>
                <c:pt idx="6">
                  <c:v>49</c:v>
                </c:pt>
                <c:pt idx="7">
                  <c:v>51.8</c:v>
                </c:pt>
                <c:pt idx="8">
                  <c:v>62.1</c:v>
                </c:pt>
                <c:pt idx="9">
                  <c:v>65.3</c:v>
                </c:pt>
                <c:pt idx="10">
                  <c:v>75.900000000000006</c:v>
                </c:pt>
                <c:pt idx="11">
                  <c:v>77.7</c:v>
                </c:pt>
                <c:pt idx="12">
                  <c:v>93.1</c:v>
                </c:pt>
                <c:pt idx="13">
                  <c:v>95</c:v>
                </c:pt>
                <c:pt idx="14">
                  <c:v>103.2</c:v>
                </c:pt>
                <c:pt idx="15">
                  <c:v>112.4</c:v>
                </c:pt>
                <c:pt idx="16">
                  <c:v>119.1</c:v>
                </c:pt>
                <c:pt idx="17">
                  <c:v>122.3</c:v>
                </c:pt>
                <c:pt idx="18">
                  <c:v>132.9</c:v>
                </c:pt>
                <c:pt idx="19">
                  <c:v>134.69999999999999</c:v>
                </c:pt>
                <c:pt idx="20">
                  <c:v>150.1</c:v>
                </c:pt>
                <c:pt idx="21">
                  <c:v>152</c:v>
                </c:pt>
                <c:pt idx="22">
                  <c:v>162.9</c:v>
                </c:pt>
                <c:pt idx="23">
                  <c:v>165.8</c:v>
                </c:pt>
                <c:pt idx="24">
                  <c:v>176</c:v>
                </c:pt>
                <c:pt idx="25">
                  <c:v>179.3</c:v>
                </c:pt>
                <c:pt idx="26">
                  <c:v>189.9</c:v>
                </c:pt>
                <c:pt idx="27">
                  <c:v>191.7</c:v>
                </c:pt>
                <c:pt idx="28">
                  <c:v>207.1</c:v>
                </c:pt>
                <c:pt idx="29">
                  <c:v>209</c:v>
                </c:pt>
                <c:pt idx="30">
                  <c:v>219.9</c:v>
                </c:pt>
                <c:pt idx="31">
                  <c:v>224.3</c:v>
                </c:pt>
              </c:numCache>
            </c:numRef>
          </c:xVal>
          <c:yVal>
            <c:numRef>
              <c:f>Sheet4!$D$2:$D$33</c:f>
              <c:numCache>
                <c:formatCode>General</c:formatCode>
                <c:ptCount val="32"/>
                <c:pt idx="0">
                  <c:v>9.3318010000000005</c:v>
                </c:pt>
                <c:pt idx="1">
                  <c:v>9.0351770000000009</c:v>
                </c:pt>
                <c:pt idx="2">
                  <c:v>9.1335710000000017</c:v>
                </c:pt>
                <c:pt idx="3">
                  <c:v>9.1335710000000017</c:v>
                </c:pt>
                <c:pt idx="4">
                  <c:v>8.880482000000022</c:v>
                </c:pt>
                <c:pt idx="5">
                  <c:v>9.1335710000000017</c:v>
                </c:pt>
                <c:pt idx="6">
                  <c:v>9.0351770000000009</c:v>
                </c:pt>
                <c:pt idx="7">
                  <c:v>9.0332829999999991</c:v>
                </c:pt>
                <c:pt idx="8">
                  <c:v>9.0403849999999988</c:v>
                </c:pt>
                <c:pt idx="9">
                  <c:v>9.0351770000000009</c:v>
                </c:pt>
                <c:pt idx="10">
                  <c:v>9.1335710000000017</c:v>
                </c:pt>
                <c:pt idx="11">
                  <c:v>9.1335710000000017</c:v>
                </c:pt>
                <c:pt idx="12">
                  <c:v>8.880482000000022</c:v>
                </c:pt>
                <c:pt idx="13">
                  <c:v>9.1335710000000017</c:v>
                </c:pt>
                <c:pt idx="14">
                  <c:v>9.1789709999999971</c:v>
                </c:pt>
                <c:pt idx="15">
                  <c:v>8.880482000000022</c:v>
                </c:pt>
                <c:pt idx="16">
                  <c:v>9.3318010000000005</c:v>
                </c:pt>
                <c:pt idx="17">
                  <c:v>9.0351770000000009</c:v>
                </c:pt>
                <c:pt idx="18">
                  <c:v>9.1335710000000017</c:v>
                </c:pt>
                <c:pt idx="19">
                  <c:v>9.1335710000000017</c:v>
                </c:pt>
                <c:pt idx="20">
                  <c:v>8.880482000000022</c:v>
                </c:pt>
                <c:pt idx="21">
                  <c:v>9.1335710000000017</c:v>
                </c:pt>
                <c:pt idx="22">
                  <c:v>9.0351770000000009</c:v>
                </c:pt>
                <c:pt idx="23">
                  <c:v>9.0332829999999991</c:v>
                </c:pt>
                <c:pt idx="24">
                  <c:v>8.880482000000022</c:v>
                </c:pt>
                <c:pt idx="25">
                  <c:v>9.0351770000000009</c:v>
                </c:pt>
                <c:pt idx="26">
                  <c:v>9.1335710000000017</c:v>
                </c:pt>
                <c:pt idx="27">
                  <c:v>9.1335710000000017</c:v>
                </c:pt>
                <c:pt idx="28">
                  <c:v>8.880482000000022</c:v>
                </c:pt>
                <c:pt idx="29">
                  <c:v>9.1335710000000017</c:v>
                </c:pt>
                <c:pt idx="30">
                  <c:v>9.0351770000000009</c:v>
                </c:pt>
                <c:pt idx="31">
                  <c:v>9.3318010000000005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987064"/>
        <c:axId val="409987456"/>
      </c:scatterChart>
      <c:valAx>
        <c:axId val="409987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987456"/>
        <c:crosses val="autoZero"/>
        <c:crossBetween val="midCat"/>
      </c:valAx>
      <c:valAx>
        <c:axId val="40998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99870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zh-C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85619826367903E-2"/>
          <c:y val="6.6086426696662912E-2"/>
          <c:w val="0.91800752069452862"/>
          <c:h val="0.86782714660667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trace=1&amp;&amp;gian=6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Sheet1!$C$2:$C$35</c:f>
              <c:numCache>
                <c:formatCode>General</c:formatCode>
                <c:ptCount val="34"/>
                <c:pt idx="0">
                  <c:v>-223.05611737118346</c:v>
                </c:pt>
                <c:pt idx="1">
                  <c:v>-564.14553253623171</c:v>
                </c:pt>
                <c:pt idx="2">
                  <c:v>477.5766668737628</c:v>
                </c:pt>
                <c:pt idx="3">
                  <c:v>713.72314052754336</c:v>
                </c:pt>
                <c:pt idx="4">
                  <c:v>184.368009715867</c:v>
                </c:pt>
                <c:pt idx="5">
                  <c:v>0</c:v>
                </c:pt>
                <c:pt idx="6">
                  <c:v>-910.32753090184292</c:v>
                </c:pt>
                <c:pt idx="7">
                  <c:v>-622.57562030420047</c:v>
                </c:pt>
                <c:pt idx="8">
                  <c:v>108.994919117354</c:v>
                </c:pt>
                <c:pt idx="9">
                  <c:v>340.21952852238769</c:v>
                </c:pt>
                <c:pt idx="10">
                  <c:v>500.83435364700864</c:v>
                </c:pt>
                <c:pt idx="11">
                  <c:v>617.91362028182448</c:v>
                </c:pt>
                <c:pt idx="12">
                  <c:v>-680.40665533116999</c:v>
                </c:pt>
                <c:pt idx="13">
                  <c:v>-565.00624490146549</c:v>
                </c:pt>
                <c:pt idx="14">
                  <c:v>-264.33891086400899</c:v>
                </c:pt>
                <c:pt idx="15">
                  <c:v>150.04313477647753</c:v>
                </c:pt>
                <c:pt idx="16">
                  <c:v>588.04551851563497</c:v>
                </c:pt>
                <c:pt idx="17">
                  <c:v>735.7937463386404</c:v>
                </c:pt>
                <c:pt idx="18">
                  <c:v>-39.165566180897002</c:v>
                </c:pt>
                <c:pt idx="19">
                  <c:v>-161.01536338215698</c:v>
                </c:pt>
                <c:pt idx="20">
                  <c:v>-713.73541961688352</c:v>
                </c:pt>
                <c:pt idx="21">
                  <c:v>-445.45769072472274</c:v>
                </c:pt>
                <c:pt idx="22">
                  <c:v>657.80367406235155</c:v>
                </c:pt>
                <c:pt idx="23">
                  <c:v>567.24710253339504</c:v>
                </c:pt>
                <c:pt idx="24">
                  <c:v>378.71792577082903</c:v>
                </c:pt>
                <c:pt idx="25">
                  <c:v>320.55823238623969</c:v>
                </c:pt>
                <c:pt idx="26">
                  <c:v>-541.52893686519053</c:v>
                </c:pt>
                <c:pt idx="27">
                  <c:v>-823.04946708647446</c:v>
                </c:pt>
                <c:pt idx="28">
                  <c:v>95.49483735038838</c:v>
                </c:pt>
                <c:pt idx="29">
                  <c:v>171.31082220909798</c:v>
                </c:pt>
                <c:pt idx="30">
                  <c:v>764.87165671299465</c:v>
                </c:pt>
                <c:pt idx="31">
                  <c:v>352.76956831088398</c:v>
                </c:pt>
                <c:pt idx="33">
                  <c:v>1.3598999999999972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trace=1&amp;&amp;gain=1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Sheet1!$D$2:$D$35</c:f>
              <c:numCache>
                <c:formatCode>General</c:formatCode>
                <c:ptCount val="34"/>
                <c:pt idx="0">
                  <c:v>-301.85478748563168</c:v>
                </c:pt>
                <c:pt idx="1">
                  <c:v>-578.90988004417136</c:v>
                </c:pt>
                <c:pt idx="2">
                  <c:v>446.65079354424205</c:v>
                </c:pt>
                <c:pt idx="3">
                  <c:v>612.99801745456898</c:v>
                </c:pt>
                <c:pt idx="4">
                  <c:v>341.90903066749195</c:v>
                </c:pt>
                <c:pt idx="5">
                  <c:v>0</c:v>
                </c:pt>
                <c:pt idx="6">
                  <c:v>-800.17805745968428</c:v>
                </c:pt>
                <c:pt idx="7">
                  <c:v>-637.01860740025438</c:v>
                </c:pt>
                <c:pt idx="8">
                  <c:v>95.273892962161028</c:v>
                </c:pt>
                <c:pt idx="9">
                  <c:v>339.05199431654108</c:v>
                </c:pt>
                <c:pt idx="10">
                  <c:v>499.405871272848</c:v>
                </c:pt>
                <c:pt idx="11">
                  <c:v>531.08832579577449</c:v>
                </c:pt>
                <c:pt idx="12">
                  <c:v>-627.39485360856554</c:v>
                </c:pt>
                <c:pt idx="13">
                  <c:v>-533.78914044232351</c:v>
                </c:pt>
                <c:pt idx="14">
                  <c:v>-264.45943332516867</c:v>
                </c:pt>
                <c:pt idx="15">
                  <c:v>134.68914208480192</c:v>
                </c:pt>
                <c:pt idx="16">
                  <c:v>549.89648725780353</c:v>
                </c:pt>
                <c:pt idx="17">
                  <c:v>716.69873864635656</c:v>
                </c:pt>
                <c:pt idx="18">
                  <c:v>-89.291782669830695</c:v>
                </c:pt>
                <c:pt idx="19">
                  <c:v>-70.701156092067293</c:v>
                </c:pt>
                <c:pt idx="20">
                  <c:v>-693.46553159358848</c:v>
                </c:pt>
                <c:pt idx="21">
                  <c:v>-422.5554691150578</c:v>
                </c:pt>
                <c:pt idx="22">
                  <c:v>608.64548857012221</c:v>
                </c:pt>
                <c:pt idx="23">
                  <c:v>527.36318220369901</c:v>
                </c:pt>
                <c:pt idx="24">
                  <c:v>369.28231093680103</c:v>
                </c:pt>
                <c:pt idx="25">
                  <c:v>300.35323005701269</c:v>
                </c:pt>
                <c:pt idx="26">
                  <c:v>-517.37100469582799</c:v>
                </c:pt>
                <c:pt idx="27">
                  <c:v>-784.61185590065895</c:v>
                </c:pt>
                <c:pt idx="28">
                  <c:v>98.001843482077916</c:v>
                </c:pt>
                <c:pt idx="29">
                  <c:v>170.61912252024052</c:v>
                </c:pt>
                <c:pt idx="30">
                  <c:v>759.94012991782949</c:v>
                </c:pt>
                <c:pt idx="31">
                  <c:v>385.61098909940432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770592"/>
        <c:axId val="349770976"/>
      </c:scatterChart>
      <c:valAx>
        <c:axId val="3497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770976"/>
        <c:crosses val="autoZero"/>
        <c:crossBetween val="midCat"/>
      </c:valAx>
      <c:valAx>
        <c:axId val="349770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7705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570457584311397"/>
          <c:y val="4.8228346456694857E-4"/>
          <c:w val="0.55805328579210556"/>
          <c:h val="0.27284495688038995"/>
        </c:manualLayout>
      </c:layout>
      <c:overlay val="0"/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04236212897624E-2"/>
          <c:y val="4.1582470730484516E-2"/>
          <c:w val="0.9132019103672645"/>
          <c:h val="0.916835058539032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trace=10&amp;&amp;gian=6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Sheet1!$E$2:$E$35</c:f>
              <c:numCache>
                <c:formatCode>General</c:formatCode>
                <c:ptCount val="34"/>
                <c:pt idx="0">
                  <c:v>-10.649171870738098</c:v>
                </c:pt>
                <c:pt idx="1">
                  <c:v>-31.290014005421249</c:v>
                </c:pt>
                <c:pt idx="2">
                  <c:v>38.164593195150886</c:v>
                </c:pt>
                <c:pt idx="3">
                  <c:v>59.627099393177602</c:v>
                </c:pt>
                <c:pt idx="4">
                  <c:v>13.968781417430399</c:v>
                </c:pt>
                <c:pt idx="5">
                  <c:v>0</c:v>
                </c:pt>
                <c:pt idx="6">
                  <c:v>-60.139445418902604</c:v>
                </c:pt>
                <c:pt idx="7">
                  <c:v>-40.714223983279901</c:v>
                </c:pt>
                <c:pt idx="8">
                  <c:v>16.225276699958599</c:v>
                </c:pt>
                <c:pt idx="9">
                  <c:v>31.180608872603489</c:v>
                </c:pt>
                <c:pt idx="10">
                  <c:v>41.952285044825885</c:v>
                </c:pt>
                <c:pt idx="11">
                  <c:v>44.258251826491886</c:v>
                </c:pt>
                <c:pt idx="12">
                  <c:v>-47.070199094998912</c:v>
                </c:pt>
                <c:pt idx="13">
                  <c:v>-37.408796108110501</c:v>
                </c:pt>
                <c:pt idx="14">
                  <c:v>-23.877010741292331</c:v>
                </c:pt>
                <c:pt idx="15">
                  <c:v>19.312445685321649</c:v>
                </c:pt>
                <c:pt idx="16">
                  <c:v>60.041705624088912</c:v>
                </c:pt>
                <c:pt idx="17">
                  <c:v>65.467976543394798</c:v>
                </c:pt>
                <c:pt idx="18">
                  <c:v>-5.4283754004307401</c:v>
                </c:pt>
                <c:pt idx="19">
                  <c:v>-37.990933385006301</c:v>
                </c:pt>
                <c:pt idx="20">
                  <c:v>-54.805427027508294</c:v>
                </c:pt>
                <c:pt idx="21">
                  <c:v>-28.914969845842101</c:v>
                </c:pt>
                <c:pt idx="22">
                  <c:v>45.824473909426494</c:v>
                </c:pt>
                <c:pt idx="23">
                  <c:v>46.917423753476491</c:v>
                </c:pt>
                <c:pt idx="24">
                  <c:v>30.922052648627933</c:v>
                </c:pt>
                <c:pt idx="25">
                  <c:v>35.1061208500155</c:v>
                </c:pt>
                <c:pt idx="26">
                  <c:v>-49.757959795353997</c:v>
                </c:pt>
                <c:pt idx="27">
                  <c:v>-59.467431093271294</c:v>
                </c:pt>
                <c:pt idx="28">
                  <c:v>5.3941561291958902</c:v>
                </c:pt>
                <c:pt idx="29">
                  <c:v>14.560862694030202</c:v>
                </c:pt>
                <c:pt idx="30">
                  <c:v>70.247977444925993</c:v>
                </c:pt>
                <c:pt idx="31">
                  <c:v>41.736040261209496</c:v>
                </c:pt>
                <c:pt idx="33">
                  <c:v>4.5991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trace=10&amp;&amp;gain=1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Sheet1!$F$2:$F$35</c:f>
              <c:numCache>
                <c:formatCode>General</c:formatCode>
                <c:ptCount val="34"/>
                <c:pt idx="0">
                  <c:v>-61.1423796731181</c:v>
                </c:pt>
                <c:pt idx="1">
                  <c:v>-141.69912945203362</c:v>
                </c:pt>
                <c:pt idx="2">
                  <c:v>144.17732893109334</c:v>
                </c:pt>
                <c:pt idx="3">
                  <c:v>215.51650360545065</c:v>
                </c:pt>
                <c:pt idx="4">
                  <c:v>40.322917247123094</c:v>
                </c:pt>
                <c:pt idx="5">
                  <c:v>0</c:v>
                </c:pt>
                <c:pt idx="6">
                  <c:v>-241.39648743492947</c:v>
                </c:pt>
                <c:pt idx="7">
                  <c:v>-175.01190200181856</c:v>
                </c:pt>
                <c:pt idx="8">
                  <c:v>44.875823683001997</c:v>
                </c:pt>
                <c:pt idx="9">
                  <c:v>94.406416858030781</c:v>
                </c:pt>
                <c:pt idx="10">
                  <c:v>139.69355932031465</c:v>
                </c:pt>
                <c:pt idx="11">
                  <c:v>172.01073858297534</c:v>
                </c:pt>
                <c:pt idx="12">
                  <c:v>-194.33435667947799</c:v>
                </c:pt>
                <c:pt idx="13">
                  <c:v>-152.81618642967427</c:v>
                </c:pt>
                <c:pt idx="14">
                  <c:v>-75.56366632921322</c:v>
                </c:pt>
                <c:pt idx="15">
                  <c:v>51.663234790484012</c:v>
                </c:pt>
                <c:pt idx="16">
                  <c:v>180.92549453302101</c:v>
                </c:pt>
                <c:pt idx="17">
                  <c:v>223.83295213669601</c:v>
                </c:pt>
                <c:pt idx="18">
                  <c:v>-25.983545646036152</c:v>
                </c:pt>
                <c:pt idx="19">
                  <c:v>-60.257946351606968</c:v>
                </c:pt>
                <c:pt idx="20">
                  <c:v>-208.74934966567599</c:v>
                </c:pt>
                <c:pt idx="21">
                  <c:v>-126.66471528211717</c:v>
                </c:pt>
                <c:pt idx="22">
                  <c:v>186.93899655461468</c:v>
                </c:pt>
                <c:pt idx="23">
                  <c:v>159.49806547096799</c:v>
                </c:pt>
                <c:pt idx="24">
                  <c:v>112.17559228736083</c:v>
                </c:pt>
                <c:pt idx="25">
                  <c:v>98.303212944593298</c:v>
                </c:pt>
                <c:pt idx="26">
                  <c:v>-161.76526812352856</c:v>
                </c:pt>
                <c:pt idx="27">
                  <c:v>-230.72180270742899</c:v>
                </c:pt>
                <c:pt idx="28">
                  <c:v>21.005371779016535</c:v>
                </c:pt>
                <c:pt idx="29">
                  <c:v>44.425336701690298</c:v>
                </c:pt>
                <c:pt idx="30">
                  <c:v>232.25306287292599</c:v>
                </c:pt>
                <c:pt idx="31">
                  <c:v>106.81795980010723</c:v>
                </c:pt>
                <c:pt idx="33">
                  <c:v>4.5991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714424"/>
        <c:axId val="348714816"/>
      </c:scatterChart>
      <c:valAx>
        <c:axId val="34871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714816"/>
        <c:crosses val="autoZero"/>
        <c:crossBetween val="midCat"/>
      </c:valAx>
      <c:valAx>
        <c:axId val="3487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714424"/>
        <c:crosses val="autoZero"/>
        <c:crossBetween val="midCat"/>
      </c:valAx>
    </c:plotArea>
    <c:legend>
      <c:legendPos val="r"/>
      <c:legendEntry>
        <c:idx val="1"/>
        <c:txPr>
          <a:bodyPr/>
          <a:lstStyle/>
          <a:p>
            <a:pPr>
              <a:defRPr sz="1400"/>
            </a:pPr>
            <a:endParaRPr lang="zh-CN"/>
          </a:p>
        </c:txPr>
      </c:legendEntry>
      <c:layout>
        <c:manualLayout>
          <c:xMode val="edge"/>
          <c:yMode val="edge"/>
          <c:x val="0.18351130351130446"/>
          <c:y val="1.1855259665575579E-2"/>
          <c:w val="0.60869648869649096"/>
          <c:h val="0.18977262673626474"/>
        </c:manualLayout>
      </c:layout>
      <c:overlay val="0"/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51153127802555E-2"/>
          <c:y val="4.6260498687663965E-2"/>
          <c:w val="0.90571931643341086"/>
          <c:h val="0.907479002624674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trace=20&amp;&amp;gain=6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Sheet1!$G$2:$G$35</c:f>
              <c:numCache>
                <c:formatCode>General</c:formatCode>
                <c:ptCount val="34"/>
                <c:pt idx="0">
                  <c:v>-11.1148888500329</c:v>
                </c:pt>
                <c:pt idx="1">
                  <c:v>-20.269254494657705</c:v>
                </c:pt>
                <c:pt idx="2">
                  <c:v>29.01647500521495</c:v>
                </c:pt>
                <c:pt idx="3">
                  <c:v>44.192185797439016</c:v>
                </c:pt>
                <c:pt idx="4">
                  <c:v>10.560603832412925</c:v>
                </c:pt>
                <c:pt idx="5">
                  <c:v>0</c:v>
                </c:pt>
                <c:pt idx="6">
                  <c:v>-43.390789497844445</c:v>
                </c:pt>
                <c:pt idx="7">
                  <c:v>-24.012543801852686</c:v>
                </c:pt>
                <c:pt idx="8">
                  <c:v>10.449682247882235</c:v>
                </c:pt>
                <c:pt idx="9">
                  <c:v>17.457577970730402</c:v>
                </c:pt>
                <c:pt idx="10">
                  <c:v>34.668429498764297</c:v>
                </c:pt>
                <c:pt idx="11">
                  <c:v>41.864433019620144</c:v>
                </c:pt>
                <c:pt idx="12">
                  <c:v>-45.188856004701911</c:v>
                </c:pt>
                <c:pt idx="13">
                  <c:v>-26.717181541940999</c:v>
                </c:pt>
                <c:pt idx="14">
                  <c:v>-24.5529015548241</c:v>
                </c:pt>
                <c:pt idx="15">
                  <c:v>5.6134403926736924</c:v>
                </c:pt>
                <c:pt idx="16">
                  <c:v>30.594291694078535</c:v>
                </c:pt>
                <c:pt idx="17">
                  <c:v>39.761450333252199</c:v>
                </c:pt>
                <c:pt idx="18">
                  <c:v>-4.0045200087806201</c:v>
                </c:pt>
                <c:pt idx="19">
                  <c:v>-2.5982632936544787</c:v>
                </c:pt>
                <c:pt idx="20">
                  <c:v>-35.081982445016244</c:v>
                </c:pt>
                <c:pt idx="21">
                  <c:v>-20.271188219392101</c:v>
                </c:pt>
                <c:pt idx="22">
                  <c:v>45.763756920663816</c:v>
                </c:pt>
                <c:pt idx="23">
                  <c:v>27.615228082283199</c:v>
                </c:pt>
                <c:pt idx="24">
                  <c:v>17.733161139371699</c:v>
                </c:pt>
                <c:pt idx="25">
                  <c:v>25.05269608333721</c:v>
                </c:pt>
                <c:pt idx="26">
                  <c:v>-60.961903525173398</c:v>
                </c:pt>
                <c:pt idx="27">
                  <c:v>-44.307887435172745</c:v>
                </c:pt>
                <c:pt idx="28">
                  <c:v>5.2721837660486797</c:v>
                </c:pt>
                <c:pt idx="29">
                  <c:v>11.167896093394921</c:v>
                </c:pt>
                <c:pt idx="30">
                  <c:v>38.227063246542102</c:v>
                </c:pt>
                <c:pt idx="31">
                  <c:v>23.3503259239972</c:v>
                </c:pt>
                <c:pt idx="33">
                  <c:v>7.8670999999999891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trace=20&amp;&amp;gain=1</c:v>
                </c:pt>
              </c:strCache>
            </c:strRef>
          </c:tx>
          <c:xVal>
            <c:numRef>
              <c:f>Sheet1!$B$2:$B$35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</c:numCache>
            </c:numRef>
          </c:xVal>
          <c:yVal>
            <c:numRef>
              <c:f>Sheet1!$H$2:$H$35</c:f>
              <c:numCache>
                <c:formatCode>General</c:formatCode>
                <c:ptCount val="34"/>
                <c:pt idx="0">
                  <c:v>-36.597842127560298</c:v>
                </c:pt>
                <c:pt idx="1">
                  <c:v>-91.473297027470579</c:v>
                </c:pt>
                <c:pt idx="2">
                  <c:v>81.253399559744082</c:v>
                </c:pt>
                <c:pt idx="3">
                  <c:v>131.25642156707801</c:v>
                </c:pt>
                <c:pt idx="4">
                  <c:v>28.333390051249498</c:v>
                </c:pt>
                <c:pt idx="5">
                  <c:v>0</c:v>
                </c:pt>
                <c:pt idx="6">
                  <c:v>-154.35947343320299</c:v>
                </c:pt>
                <c:pt idx="7">
                  <c:v>-113.59741649505402</c:v>
                </c:pt>
                <c:pt idx="8">
                  <c:v>26.213030971588488</c:v>
                </c:pt>
                <c:pt idx="9">
                  <c:v>55.144381113297662</c:v>
                </c:pt>
                <c:pt idx="10">
                  <c:v>85.719558632490489</c:v>
                </c:pt>
                <c:pt idx="11">
                  <c:v>103.96942856892302</c:v>
                </c:pt>
                <c:pt idx="12">
                  <c:v>-119.84873037280772</c:v>
                </c:pt>
                <c:pt idx="13">
                  <c:v>-95.044798209994383</c:v>
                </c:pt>
                <c:pt idx="14">
                  <c:v>-61.570136974925894</c:v>
                </c:pt>
                <c:pt idx="15">
                  <c:v>34.585962199929412</c:v>
                </c:pt>
                <c:pt idx="16">
                  <c:v>114.63500088749167</c:v>
                </c:pt>
                <c:pt idx="17">
                  <c:v>139.91809712328299</c:v>
                </c:pt>
                <c:pt idx="18">
                  <c:v>-12.091407930461621</c:v>
                </c:pt>
                <c:pt idx="19">
                  <c:v>-34.298541782703794</c:v>
                </c:pt>
                <c:pt idx="20">
                  <c:v>-130.17756567651722</c:v>
                </c:pt>
                <c:pt idx="21">
                  <c:v>-81.850489345043698</c:v>
                </c:pt>
                <c:pt idx="22">
                  <c:v>118.34390292601202</c:v>
                </c:pt>
                <c:pt idx="23">
                  <c:v>100.487161398423</c:v>
                </c:pt>
                <c:pt idx="24">
                  <c:v>65.064486881238594</c:v>
                </c:pt>
                <c:pt idx="25">
                  <c:v>52.163900110518917</c:v>
                </c:pt>
                <c:pt idx="26">
                  <c:v>-104.26294540671698</c:v>
                </c:pt>
                <c:pt idx="27">
                  <c:v>-144.55072035778977</c:v>
                </c:pt>
                <c:pt idx="28">
                  <c:v>14.1331658373752</c:v>
                </c:pt>
                <c:pt idx="29">
                  <c:v>31.948990533026489</c:v>
                </c:pt>
                <c:pt idx="30">
                  <c:v>141.63558770783865</c:v>
                </c:pt>
                <c:pt idx="31">
                  <c:v>68.089473676374681</c:v>
                </c:pt>
                <c:pt idx="33">
                  <c:v>7.8670999999999891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715600"/>
        <c:axId val="349797112"/>
      </c:scatterChart>
      <c:valAx>
        <c:axId val="34871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9797112"/>
        <c:crosses val="autoZero"/>
        <c:crossBetween val="midCat"/>
      </c:valAx>
      <c:valAx>
        <c:axId val="349797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715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358472392785762"/>
          <c:y val="1.943897637795278E-2"/>
          <c:w val="0.67793433504298262"/>
          <c:h val="0.2111220472440945"/>
        </c:manualLayout>
      </c:layout>
      <c:overlay val="0"/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8906312943590081E-2"/>
          <c:y val="4.0158504880944787E-2"/>
        </c:manualLayout>
      </c:layout>
      <c:overlay val="0"/>
      <c:txPr>
        <a:bodyPr/>
        <a:lstStyle/>
        <a:p>
          <a:pPr>
            <a:defRPr sz="1050"/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9.3079010756561248E-2"/>
          <c:y val="0.19358085799014585"/>
          <c:w val="0.81384197848687756"/>
          <c:h val="0.672211737561535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20log(Vpp/Vpp_max)</c:v>
                </c:pt>
              </c:strCache>
            </c:strRef>
          </c:tx>
          <c:marker>
            <c:symbol val="none"/>
          </c:marker>
          <c:xVal>
            <c:numRef>
              <c:f>Sheet1!$A$3:$A$30</c:f>
              <c:numCache>
                <c:formatCode>0.00E+00</c:formatCode>
                <c:ptCount val="28"/>
                <c:pt idx="0">
                  <c:v>1000</c:v>
                </c:pt>
                <c:pt idx="1">
                  <c:v>2000</c:v>
                </c:pt>
                <c:pt idx="2">
                  <c:v>5000</c:v>
                </c:pt>
                <c:pt idx="3">
                  <c:v>10000</c:v>
                </c:pt>
                <c:pt idx="4">
                  <c:v>20000</c:v>
                </c:pt>
                <c:pt idx="5">
                  <c:v>50000</c:v>
                </c:pt>
                <c:pt idx="6">
                  <c:v>100000</c:v>
                </c:pt>
                <c:pt idx="7">
                  <c:v>200000</c:v>
                </c:pt>
                <c:pt idx="8">
                  <c:v>500000</c:v>
                </c:pt>
                <c:pt idx="9">
                  <c:v>1000000</c:v>
                </c:pt>
                <c:pt idx="10">
                  <c:v>2000000</c:v>
                </c:pt>
                <c:pt idx="11">
                  <c:v>5000000</c:v>
                </c:pt>
                <c:pt idx="12">
                  <c:v>10000000</c:v>
                </c:pt>
                <c:pt idx="13">
                  <c:v>20000000</c:v>
                </c:pt>
                <c:pt idx="14">
                  <c:v>30000000</c:v>
                </c:pt>
                <c:pt idx="15">
                  <c:v>40000000</c:v>
                </c:pt>
                <c:pt idx="16">
                  <c:v>50000000</c:v>
                </c:pt>
                <c:pt idx="17">
                  <c:v>60000000</c:v>
                </c:pt>
                <c:pt idx="18">
                  <c:v>100000000</c:v>
                </c:pt>
                <c:pt idx="19">
                  <c:v>200000000</c:v>
                </c:pt>
                <c:pt idx="20">
                  <c:v>300000000</c:v>
                </c:pt>
                <c:pt idx="21">
                  <c:v>400000000</c:v>
                </c:pt>
                <c:pt idx="22">
                  <c:v>500000000</c:v>
                </c:pt>
                <c:pt idx="23">
                  <c:v>600000000</c:v>
                </c:pt>
                <c:pt idx="24">
                  <c:v>700000000</c:v>
                </c:pt>
                <c:pt idx="25">
                  <c:v>800000000</c:v>
                </c:pt>
                <c:pt idx="26">
                  <c:v>900000000</c:v>
                </c:pt>
                <c:pt idx="27">
                  <c:v>1000000000</c:v>
                </c:pt>
              </c:numCache>
            </c:numRef>
          </c:xVal>
          <c:yVal>
            <c:numRef>
              <c:f>Sheet1!$C$3:$C$30</c:f>
              <c:numCache>
                <c:formatCode>General</c:formatCode>
                <c:ptCount val="28"/>
                <c:pt idx="0">
                  <c:v>-9.2996016925424279</c:v>
                </c:pt>
                <c:pt idx="1">
                  <c:v>-5.3529539658378633</c:v>
                </c:pt>
                <c:pt idx="2">
                  <c:v>-2.2197449851089783</c:v>
                </c:pt>
                <c:pt idx="3">
                  <c:v>-1.1726405478225015</c:v>
                </c:pt>
                <c:pt idx="4">
                  <c:v>-0.97004501606666904</c:v>
                </c:pt>
                <c:pt idx="5">
                  <c:v>-0.98256973292763339</c:v>
                </c:pt>
                <c:pt idx="6">
                  <c:v>-0.8088461492257798</c:v>
                </c:pt>
                <c:pt idx="7">
                  <c:v>-0.87049218256766214</c:v>
                </c:pt>
                <c:pt idx="8">
                  <c:v>-0.77206745078226224</c:v>
                </c:pt>
                <c:pt idx="9">
                  <c:v>-0.79656927136838862</c:v>
                </c:pt>
                <c:pt idx="10">
                  <c:v>-0.73544382812645692</c:v>
                </c:pt>
                <c:pt idx="11">
                  <c:v>-0.82114040412769362</c:v>
                </c:pt>
                <c:pt idx="12">
                  <c:v>-0.93257886320357897</c:v>
                </c:pt>
                <c:pt idx="13">
                  <c:v>-1.2111589685432702</c:v>
                </c:pt>
                <c:pt idx="14">
                  <c:v>-1.4856794586784221</c:v>
                </c:pt>
                <c:pt idx="15">
                  <c:v>-1.4195261332835707</c:v>
                </c:pt>
                <c:pt idx="16">
                  <c:v>-1.3669638570683054</c:v>
                </c:pt>
                <c:pt idx="17">
                  <c:v>-2.1048885725062618</c:v>
                </c:pt>
                <c:pt idx="18">
                  <c:v>-2.1908881823607422</c:v>
                </c:pt>
                <c:pt idx="19">
                  <c:v>-2.1048885725062618</c:v>
                </c:pt>
                <c:pt idx="20">
                  <c:v>-1.907473491980376</c:v>
                </c:pt>
                <c:pt idx="21">
                  <c:v>-0.78430972150243705</c:v>
                </c:pt>
                <c:pt idx="22">
                  <c:v>-1.1342921869080655</c:v>
                </c:pt>
                <c:pt idx="23">
                  <c:v>0</c:v>
                </c:pt>
                <c:pt idx="24">
                  <c:v>-1.1983005063310501</c:v>
                </c:pt>
                <c:pt idx="25">
                  <c:v>-1.7144457784567593</c:v>
                </c:pt>
                <c:pt idx="26">
                  <c:v>-3.7658747240452204</c:v>
                </c:pt>
                <c:pt idx="27">
                  <c:v>-4.1543328976871328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797896"/>
        <c:axId val="349798288"/>
      </c:scatterChart>
      <c:valAx>
        <c:axId val="349797896"/>
        <c:scaling>
          <c:logBase val="10"/>
          <c:orientation val="minMax"/>
          <c:max val="2000000000"/>
          <c:min val="10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 dirty="0"/>
                  <a:t>f (Hz)</a:t>
                </a:r>
                <a:endParaRPr lang="zh-CN" altLang="en-US" dirty="0"/>
              </a:p>
            </c:rich>
          </c:tx>
          <c:layout>
            <c:manualLayout>
              <c:xMode val="edge"/>
              <c:yMode val="edge"/>
              <c:x val="0.9201528296323368"/>
              <c:y val="0.83130055057204788"/>
            </c:manualLayout>
          </c:layout>
          <c:overlay val="0"/>
        </c:title>
        <c:numFmt formatCode="0.00E+00" sourceLinked="1"/>
        <c:majorTickMark val="out"/>
        <c:minorTickMark val="none"/>
        <c:tickLblPos val="low"/>
        <c:crossAx val="349798288"/>
        <c:crosses val="autoZero"/>
        <c:crossBetween val="midCat"/>
      </c:valAx>
      <c:valAx>
        <c:axId val="349798288"/>
        <c:scaling>
          <c:orientation val="minMax"/>
          <c:max val="3"/>
          <c:min val="-1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797896"/>
        <c:crosses val="autoZero"/>
        <c:crossBetween val="midCat"/>
        <c:majorUnit val="3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A7D9D-1CE3-4D3B-AB80-E8636B0C1475}" type="datetimeFigureOut">
              <a:rPr lang="zh-CN" altLang="en-US" smtClean="0"/>
              <a:t>2018-9-3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111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C8074-AE5E-40A3-98A1-223AFDDDCB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9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zh-CN" smtClean="0"/>
              <a:t>111</a:t>
            </a: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1D64839-BA64-4C7B-B8DF-05F930C9B53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3227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0FB63-A6C9-4F81-8B15-418E2961D500}" type="slidenum">
              <a:rPr lang="en-US" altLang="zh-CN" smtClean="0">
                <a:latin typeface="Arial" charset="0"/>
              </a:rPr>
              <a:pPr/>
              <a:t>1</a:t>
            </a:fld>
            <a:endParaRPr lang="en-US" altLang="zh-CN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996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64839-BA64-4C7B-B8DF-05F930C9B539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796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64839-BA64-4C7B-B8DF-05F930C9B539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859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64839-BA64-4C7B-B8DF-05F930C9B539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914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A3CF5-0070-4D41-AB22-440CBE10317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19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64839-BA64-4C7B-B8DF-05F930C9B53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9350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3366B3-D6EC-494B-A609-FC7B1FD31281}" type="slidenum">
              <a:rPr lang="en-US" altLang="zh-CN" smtClean="0">
                <a:latin typeface="Arial" charset="0"/>
              </a:rPr>
              <a:pPr/>
              <a:t>32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39993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88000"/>
              </a:lnSpc>
              <a:defRPr/>
            </a:pPr>
            <a:endParaRPr lang="zh-CN" altLang="zh-CN" sz="1000" smtClean="0">
              <a:solidFill>
                <a:schemeClr val="bg2"/>
              </a:solidFill>
              <a:latin typeface="Impact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2190750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419850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30530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86300" y="1447800"/>
            <a:ext cx="43053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单击图标添加剪 贴画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0" y="-9525"/>
          <a:ext cx="9144000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位图图像" r:id="rId16" imgW="7714286" imgH="5800000" progId="PBrush">
                  <p:embed/>
                </p:oleObj>
              </mc:Choice>
              <mc:Fallback>
                <p:oleObj name="位图图像" r:id="rId16" imgW="7714286" imgH="5800000" progId="PBrush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9525"/>
                        <a:ext cx="9144000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924800" y="6550396"/>
            <a:ext cx="890588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en-US" altLang="zh-CN" sz="1200" dirty="0" smtClean="0">
                <a:solidFill>
                  <a:srgbClr val="66FF33"/>
                </a:solidFill>
                <a:latin typeface="Impact" pitchFamily="34" charset="0"/>
              </a:rPr>
              <a:t>  </a:t>
            </a:r>
            <a:fld id="{1939450C-186E-44C0-A56B-319FBF683751}" type="slidenum">
              <a:rPr lang="en-US" altLang="zh-CN" sz="1600" smtClean="0">
                <a:solidFill>
                  <a:srgbClr val="FFFF00"/>
                </a:solidFill>
                <a:latin typeface="Times New Roman" pitchFamily="18" charset="0"/>
              </a:rPr>
              <a:pPr algn="r" eaLnBrk="0" hangingPunct="0"/>
              <a:t>‹#›</a:t>
            </a:fld>
            <a:endParaRPr lang="en-US" altLang="zh-CN" sz="16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r" eaLnBrk="0" hangingPunct="0"/>
            <a:endParaRPr lang="en-US" altLang="zh-CN" sz="1200" dirty="0">
              <a:solidFill>
                <a:srgbClr val="66FF33"/>
              </a:solidFill>
              <a:latin typeface="Impact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28600" y="6629400"/>
            <a:ext cx="47034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altLang="zh-CN" sz="1200" dirty="0">
              <a:solidFill>
                <a:srgbClr val="FFFF66"/>
              </a:solidFill>
              <a:latin typeface="Impac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399FF"/>
          </a:solidFill>
          <a:latin typeface="Arial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846640" cy="216914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Arial Black" panose="020B0A04020102020204" pitchFamily="34" charset="0"/>
              </a:rPr>
              <a:t>CSNS</a:t>
            </a:r>
            <a:r>
              <a:rPr lang="zh-CN" altLang="en-US" dirty="0" smtClean="0">
                <a:latin typeface="Arial Black" panose="020B0A04020102020204" pitchFamily="34" charset="0"/>
              </a:rPr>
              <a:t>束测系统运行总结及</a:t>
            </a: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zh-CN" altLang="en-US" dirty="0" smtClean="0">
                <a:latin typeface="Arial Black" panose="020B0A04020102020204" pitchFamily="34" charset="0"/>
              </a:rPr>
              <a:t>下一步工作计划</a:t>
            </a:r>
            <a:endParaRPr lang="en-US" altLang="zh-CN" dirty="0" smtClean="0">
              <a:latin typeface="Arial Black" panose="020B0A040201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077072"/>
            <a:ext cx="7123720" cy="16002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High Tower Text" panose="02040502050506030303" pitchFamily="18" charset="0"/>
              </a:rPr>
              <a:t>报告人：孙纪磊</a:t>
            </a:r>
            <a:endParaRPr lang="en-US" altLang="zh-CN" dirty="0" smtClean="0">
              <a:latin typeface="High Tower Text" panose="02040502050506030303" pitchFamily="18" charset="0"/>
            </a:endParaRPr>
          </a:p>
          <a:p>
            <a:pPr eaLnBrk="1" hangingPunct="1"/>
            <a:r>
              <a:rPr lang="zh-CN" altLang="en-US" dirty="0" smtClean="0">
                <a:latin typeface="High Tower Text" panose="02040502050506030303" pitchFamily="18" charset="0"/>
              </a:rPr>
              <a:t>加速器技术部束测组</a:t>
            </a:r>
            <a:r>
              <a:rPr lang="zh-CN" altLang="en-US" dirty="0">
                <a:latin typeface="High Tower Text" panose="02040502050506030303" pitchFamily="18" charset="0"/>
              </a:rPr>
              <a:t>全体</a:t>
            </a:r>
            <a:endParaRPr lang="en-US" altLang="zh-CN" dirty="0" smtClean="0"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915400" cy="457200"/>
          </a:xfrm>
        </p:spPr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LINAC—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Wire Scanner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8" y="3183276"/>
            <a:ext cx="4044122" cy="3191445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252592" y="1304952"/>
            <a:ext cx="8495872" cy="20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z="2000" kern="0" dirty="0" smtClean="0">
                <a:latin typeface="Candara" panose="020E0502030303020204" pitchFamily="34" charset="0"/>
              </a:rPr>
              <a:t>WS</a:t>
            </a:r>
          </a:p>
          <a:p>
            <a:pPr lvl="1"/>
            <a:r>
              <a:rPr lang="en-US" altLang="zh-CN" sz="1800" kern="0" dirty="0" smtClean="0">
                <a:latin typeface="Candara" panose="020E0502030303020204" pitchFamily="34" charset="0"/>
              </a:rPr>
              <a:t>MEBT 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四台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 (Carbon, 30 </a:t>
            </a:r>
            <a:r>
              <a:rPr lang="el-GR" altLang="zh-CN" sz="1800" kern="0" dirty="0" smtClean="0">
                <a:latin typeface="Candara" panose="020E0502030303020204" pitchFamily="34" charset="0"/>
              </a:rPr>
              <a:t>μ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m)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，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LRBT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八台</a:t>
            </a:r>
            <a:r>
              <a:rPr lang="en-US" altLang="zh-CN" sz="1800" kern="0" dirty="0">
                <a:latin typeface="Candara" panose="020E0502030303020204" pitchFamily="34" charset="0"/>
              </a:rPr>
              <a:t> 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(Tungsten, 50 </a:t>
            </a:r>
            <a:r>
              <a:rPr lang="el-GR" altLang="zh-CN" sz="1800" kern="0" dirty="0">
                <a:latin typeface="Candara" panose="020E0502030303020204" pitchFamily="34" charset="0"/>
              </a:rPr>
              <a:t>μ</a:t>
            </a:r>
            <a:r>
              <a:rPr lang="en-US" altLang="zh-CN" sz="1800" kern="0" dirty="0">
                <a:latin typeface="Candara" panose="020E0502030303020204" pitchFamily="34" charset="0"/>
              </a:rPr>
              <a:t>m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)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，均工作正常</a:t>
            </a:r>
            <a:endParaRPr lang="en-US" altLang="zh-CN" sz="1800" kern="0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sz="2000" kern="0" dirty="0">
                <a:latin typeface="Candara" panose="020E0502030303020204" pitchFamily="34" charset="0"/>
              </a:rPr>
              <a:t>暑期在</a:t>
            </a:r>
            <a:r>
              <a:rPr lang="zh-CN" altLang="en-US" sz="2000" kern="0" dirty="0" smtClean="0">
                <a:latin typeface="Candara" panose="020E0502030303020204" pitchFamily="34" charset="0"/>
              </a:rPr>
              <a:t>通用配合下，完成了</a:t>
            </a:r>
            <a:r>
              <a:rPr lang="en-US" altLang="zh-CN" sz="2000" kern="0" dirty="0" smtClean="0">
                <a:latin typeface="Candara" panose="020E0502030303020204" pitchFamily="34" charset="0"/>
              </a:rPr>
              <a:t>MEBT-WS04</a:t>
            </a:r>
            <a:r>
              <a:rPr lang="zh-CN" altLang="en-US" sz="2000" kern="0" dirty="0" smtClean="0">
                <a:latin typeface="Candara" panose="020E0502030303020204" pitchFamily="34" charset="0"/>
              </a:rPr>
              <a:t>和</a:t>
            </a:r>
            <a:r>
              <a:rPr lang="en-US" altLang="zh-CN" sz="2000" kern="0" dirty="0" smtClean="0">
                <a:latin typeface="Candara" panose="020E0502030303020204" pitchFamily="34" charset="0"/>
              </a:rPr>
              <a:t>LRBT-WS04</a:t>
            </a:r>
            <a:r>
              <a:rPr lang="zh-CN" altLang="en-US" sz="2000" kern="0" dirty="0" smtClean="0">
                <a:latin typeface="Candara" panose="020E0502030303020204" pitchFamily="34" charset="0"/>
              </a:rPr>
              <a:t>维护</a:t>
            </a:r>
            <a:endParaRPr lang="zh-CN" altLang="en-US" sz="2000" kern="0" dirty="0">
              <a:latin typeface="Candara" panose="020E0502030303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16" y="3039260"/>
            <a:ext cx="2512732" cy="335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8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24882"/>
              </p:ext>
            </p:extLst>
          </p:nvPr>
        </p:nvGraphicFramePr>
        <p:xfrm>
          <a:off x="4716016" y="2880352"/>
          <a:ext cx="4427984" cy="396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93174" y="1484784"/>
            <a:ext cx="8699306" cy="2842792"/>
          </a:xfrm>
        </p:spPr>
        <p:txBody>
          <a:bodyPr/>
          <a:lstStyle/>
          <a:p>
            <a:r>
              <a:rPr lang="zh-CN" altLang="en-US" dirty="0" smtClean="0"/>
              <a:t>束损探头与丝靶相互校核</a:t>
            </a:r>
            <a:r>
              <a:rPr lang="zh-CN" altLang="en-US" dirty="0"/>
              <a:t>实验</a:t>
            </a:r>
            <a:r>
              <a:rPr lang="zh-CN" altLang="en-US" dirty="0" smtClean="0"/>
              <a:t>（流强</a:t>
            </a:r>
            <a:r>
              <a:rPr lang="en-US" altLang="zh-CN" dirty="0" smtClean="0"/>
              <a:t>12mA</a:t>
            </a:r>
            <a:r>
              <a:rPr lang="zh-CN" altLang="en-US" dirty="0" smtClean="0"/>
              <a:t>，</a:t>
            </a:r>
            <a:r>
              <a:rPr lang="el-GR" altLang="zh-CN" dirty="0" smtClean="0"/>
              <a:t>σ</a:t>
            </a:r>
            <a:r>
              <a:rPr lang="en-US" altLang="zh-CN" dirty="0" smtClean="0"/>
              <a:t>=4mm</a:t>
            </a:r>
            <a:r>
              <a:rPr lang="zh-CN" altLang="en-US" dirty="0" smtClean="0"/>
              <a:t>，</a:t>
            </a:r>
            <a:r>
              <a:rPr lang="en-US" altLang="zh-CN" dirty="0" smtClean="0"/>
              <a:t>50μm</a:t>
            </a:r>
            <a:r>
              <a:rPr lang="zh-CN" altLang="en-US" dirty="0" smtClean="0"/>
              <a:t>钨丝）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LRWS00</a:t>
            </a:r>
            <a:r>
              <a:rPr lang="zh-CN" altLang="en-US" dirty="0" smtClean="0"/>
              <a:t>和</a:t>
            </a:r>
            <a:r>
              <a:rPr lang="en-US" altLang="zh-CN" dirty="0" smtClean="0"/>
              <a:t>LRBLM01</a:t>
            </a:r>
          </a:p>
          <a:p>
            <a:pPr lvl="1"/>
            <a:r>
              <a:rPr lang="zh-CN" altLang="en-US" dirty="0" smtClean="0"/>
              <a:t>利用</a:t>
            </a:r>
            <a:r>
              <a:rPr lang="en-US" altLang="zh-CN" dirty="0" smtClean="0"/>
              <a:t>BLM</a:t>
            </a:r>
            <a:r>
              <a:rPr lang="zh-CN" altLang="en-US" dirty="0" smtClean="0"/>
              <a:t>也可进行剖面测量，且测量精度与丝信号相当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3</a:t>
            </a:r>
            <a:r>
              <a:rPr lang="el-GR" altLang="zh-CN" dirty="0" smtClean="0"/>
              <a:t>σ</a:t>
            </a:r>
            <a:r>
              <a:rPr lang="zh-CN" altLang="en-US" dirty="0" smtClean="0"/>
              <a:t>处丝截束</a:t>
            </a:r>
            <a:r>
              <a:rPr lang="zh-CN" altLang="en-US" dirty="0"/>
              <a:t>流</a:t>
            </a:r>
            <a:r>
              <a:rPr lang="zh-CN" altLang="en-US" dirty="0" smtClean="0"/>
              <a:t>约</a:t>
            </a:r>
            <a:r>
              <a:rPr lang="en-US" altLang="zh-CN" dirty="0" smtClean="0"/>
              <a:t>1μA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BLM</a:t>
            </a:r>
            <a:r>
              <a:rPr lang="zh-CN" altLang="en-US" dirty="0" smtClean="0"/>
              <a:t>可探测到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疑似丝上有热电子发射，需后续实验验证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—LINAC—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Wire Scanner</a:t>
            </a:r>
            <a:endParaRPr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97972"/>
              </p:ext>
            </p:extLst>
          </p:nvPr>
        </p:nvGraphicFramePr>
        <p:xfrm>
          <a:off x="0" y="3789040"/>
          <a:ext cx="6267808" cy="2517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57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—RCS—</a:t>
            </a:r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多丝靶</a:t>
            </a:r>
            <a:endParaRPr lang="zh-CN" altLang="en-US" sz="2400" dirty="0">
              <a:solidFill>
                <a:srgbClr val="1679BA"/>
              </a:solidFill>
              <a:latin typeface="Book Antiqua" panose="02040602050305030304" pitchFamily="18" charset="0"/>
              <a:ea typeface="黑体" pitchFamily="2" charset="-122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/>
          <a:srcRect t="12094"/>
          <a:stretch/>
        </p:blipFill>
        <p:spPr bwMode="auto">
          <a:xfrm>
            <a:off x="9936" y="3515854"/>
            <a:ext cx="3929236" cy="258963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96952"/>
            <a:ext cx="51816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内容占位符 1"/>
          <p:cNvSpPr>
            <a:spLocks noGrp="1"/>
          </p:cNvSpPr>
          <p:nvPr>
            <p:ph idx="1"/>
          </p:nvPr>
        </p:nvSpPr>
        <p:spPr>
          <a:xfrm>
            <a:off x="193174" y="1484784"/>
            <a:ext cx="8699306" cy="2842792"/>
          </a:xfrm>
        </p:spPr>
        <p:txBody>
          <a:bodyPr/>
          <a:lstStyle/>
          <a:p>
            <a:r>
              <a:rPr lang="zh-CN" altLang="en-US" dirty="0" smtClean="0"/>
              <a:t>注入区共有四台多丝靶，均正常工作，为束流注入调试服务</a:t>
            </a:r>
            <a:endParaRPr lang="en-US" altLang="zh-CN" dirty="0" smtClean="0"/>
          </a:p>
          <a:p>
            <a:r>
              <a:rPr lang="zh-CN" altLang="en-US" dirty="0" smtClean="0"/>
              <a:t>后续</a:t>
            </a:r>
            <a:r>
              <a:rPr lang="zh-CN" altLang="en-US" dirty="0" smtClean="0"/>
              <a:t>增加扫描</a:t>
            </a:r>
            <a:r>
              <a:rPr lang="zh-CN" altLang="en-US" dirty="0" smtClean="0"/>
              <a:t>测量功能</a:t>
            </a:r>
            <a:endParaRPr lang="en-US" altLang="zh-CN" dirty="0" smtClean="0"/>
          </a:p>
        </p:txBody>
      </p:sp>
      <p:sp>
        <p:nvSpPr>
          <p:cNvPr id="20" name="内容占位符 2"/>
          <p:cNvSpPr txBox="1">
            <a:spLocks/>
          </p:cNvSpPr>
          <p:nvPr/>
        </p:nvSpPr>
        <p:spPr bwMode="auto">
          <a:xfrm>
            <a:off x="4954809" y="5942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zh-CN" altLang="en-US" sz="2000" kern="0" dirty="0">
                <a:latin typeface="+mn-ea"/>
                <a:ea typeface="+mn-ea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+mn-ea"/>
                <a:ea typeface="+mn-ea"/>
              </a:rPr>
              <a:t>注入束</a:t>
            </a:r>
            <a:endParaRPr lang="en-US" altLang="zh-CN" sz="6600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" name="内容占位符 2"/>
          <p:cNvSpPr txBox="1">
            <a:spLocks/>
          </p:cNvSpPr>
          <p:nvPr/>
        </p:nvSpPr>
        <p:spPr bwMode="auto">
          <a:xfrm>
            <a:off x="3886200" y="4987932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zh-CN" altLang="en-US" sz="2000" kern="0" dirty="0">
                <a:latin typeface="+mn-ea"/>
                <a:ea typeface="+mn-ea"/>
              </a:rPr>
              <a:t> </a:t>
            </a:r>
            <a:r>
              <a:rPr lang="zh-CN" altLang="en-US" sz="2000" kern="0" dirty="0">
                <a:solidFill>
                  <a:srgbClr val="FF0000"/>
                </a:solidFill>
                <a:latin typeface="+mn-ea"/>
                <a:ea typeface="+mn-ea"/>
              </a:rPr>
              <a:t>循环束</a:t>
            </a:r>
            <a:endParaRPr lang="en-US" altLang="zh-CN" sz="6600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771111" y="6070791"/>
            <a:ext cx="334289" cy="10742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21" idx="2"/>
          </p:cNvCxnSpPr>
          <p:nvPr/>
        </p:nvCxnSpPr>
        <p:spPr>
          <a:xfrm flipH="1" flipV="1">
            <a:off x="4495800" y="5445132"/>
            <a:ext cx="147746" cy="41872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71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RCS—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sz="2400" dirty="0">
              <a:solidFill>
                <a:srgbClr val="1679BA"/>
              </a:solidFill>
              <a:latin typeface="Book Antiqua" panose="02040602050305030304" pitchFamily="18" charset="0"/>
              <a:ea typeface="黑体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323528" y="1447800"/>
            <a:ext cx="8668072" cy="4953000"/>
          </a:xfrm>
        </p:spPr>
        <p:txBody>
          <a:bodyPr/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RCS-BPM Offset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验证（徐智虹、李鹏、聂小军完成）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/>
              <a:t>BPM</a:t>
            </a:r>
            <a:r>
              <a:rPr lang="zh-CN" altLang="en-US" sz="1800" dirty="0"/>
              <a:t>电极内径（</a:t>
            </a:r>
            <a:r>
              <a:rPr lang="en-US" altLang="zh-CN" sz="1800" dirty="0"/>
              <a:t>220mm</a:t>
            </a:r>
            <a:r>
              <a:rPr lang="zh-CN" altLang="en-US" sz="1800" dirty="0"/>
              <a:t>）与上下游设备内径不一致产生</a:t>
            </a:r>
            <a:r>
              <a:rPr lang="en-US" altLang="zh-CN" sz="1800" dirty="0"/>
              <a:t>Offset</a:t>
            </a:r>
            <a:r>
              <a:rPr lang="zh-CN" altLang="en-US" sz="1800" dirty="0"/>
              <a:t>？</a:t>
            </a:r>
            <a:endParaRPr lang="en-US" altLang="zh-CN" sz="1800" dirty="0"/>
          </a:p>
          <a:p>
            <a:pPr lvl="1">
              <a:lnSpc>
                <a:spcPct val="150000"/>
              </a:lnSpc>
            </a:pPr>
            <a:r>
              <a:rPr lang="zh-CN" altLang="en-US" sz="1800" dirty="0" smtClean="0"/>
              <a:t>备用</a:t>
            </a:r>
            <a:r>
              <a:rPr lang="en-US" altLang="zh-CN" sz="1800" dirty="0" smtClean="0"/>
              <a:t>TUNE BPM</a:t>
            </a:r>
            <a:r>
              <a:rPr lang="zh-CN" altLang="en-US" sz="1800" dirty="0"/>
              <a:t>法兰两端加装外径为</a:t>
            </a:r>
            <a:r>
              <a:rPr lang="en-US" altLang="zh-CN" sz="1800" dirty="0"/>
              <a:t>300mm</a:t>
            </a:r>
            <a:r>
              <a:rPr lang="zh-CN" altLang="en-US" sz="1800" dirty="0"/>
              <a:t>、内径为</a:t>
            </a:r>
            <a:r>
              <a:rPr lang="en-US" altLang="zh-CN" sz="1800" dirty="0"/>
              <a:t>183mm</a:t>
            </a:r>
            <a:r>
              <a:rPr lang="zh-CN" altLang="en-US" sz="1800" dirty="0"/>
              <a:t>、厚</a:t>
            </a:r>
            <a:r>
              <a:rPr lang="en-US" altLang="zh-CN" sz="1800" dirty="0"/>
              <a:t>3mm</a:t>
            </a:r>
            <a:r>
              <a:rPr lang="zh-CN" altLang="en-US" sz="1800" dirty="0"/>
              <a:t>的环形垫片对</a:t>
            </a:r>
            <a:r>
              <a:rPr lang="en-US" altLang="zh-CN" sz="1800" dirty="0"/>
              <a:t>BPM</a:t>
            </a:r>
            <a:r>
              <a:rPr lang="zh-CN" altLang="en-US" sz="1800" dirty="0"/>
              <a:t>进行了重新标定验证</a:t>
            </a:r>
            <a:endParaRPr lang="en-US" altLang="zh-CN" sz="1800" dirty="0"/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3078520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/>
          <p:nvPr/>
        </p:nvSpPr>
        <p:spPr>
          <a:xfrm>
            <a:off x="1084465" y="4403524"/>
            <a:ext cx="4252511" cy="8063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电中心：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</a:t>
            </a:r>
            <a:r>
              <a:rPr lang="zh-CN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垫片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 mm = X(</a:t>
            </a:r>
            <a:r>
              <a:rPr lang="zh-CN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垫片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电中心：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zh-CN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垫片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 mm = Y(</a:t>
            </a:r>
            <a:r>
              <a:rPr lang="zh-CN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垫片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16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—RCS—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dirty="0"/>
          </a:p>
        </p:txBody>
      </p:sp>
      <p:graphicFrame>
        <p:nvGraphicFramePr>
          <p:cNvPr id="11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734584"/>
              </p:ext>
            </p:extLst>
          </p:nvPr>
        </p:nvGraphicFramePr>
        <p:xfrm>
          <a:off x="848272" y="1988840"/>
          <a:ext cx="7776864" cy="226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834564"/>
              </p:ext>
            </p:extLst>
          </p:nvPr>
        </p:nvGraphicFramePr>
        <p:xfrm>
          <a:off x="705296" y="4365104"/>
          <a:ext cx="7919840" cy="225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内容占位符 1"/>
          <p:cNvSpPr>
            <a:spLocks noGrp="1"/>
          </p:cNvSpPr>
          <p:nvPr>
            <p:ph idx="1"/>
          </p:nvPr>
        </p:nvSpPr>
        <p:spPr>
          <a:xfrm>
            <a:off x="228600" y="1466158"/>
            <a:ext cx="8699306" cy="522682"/>
          </a:xfrm>
        </p:spPr>
        <p:txBody>
          <a:bodyPr/>
          <a:lstStyle/>
          <a:p>
            <a:r>
              <a:rPr lang="en-US" altLang="zh-CN" sz="2000" dirty="0" smtClean="0"/>
              <a:t>Offset</a:t>
            </a:r>
            <a:r>
              <a:rPr lang="zh-CN" altLang="en-US" sz="2000" dirty="0" smtClean="0"/>
              <a:t>校正前后对比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60174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5"/>
          <p:cNvGrpSpPr>
            <a:grpSpLocks/>
          </p:cNvGrpSpPr>
          <p:nvPr/>
        </p:nvGrpSpPr>
        <p:grpSpPr bwMode="auto">
          <a:xfrm>
            <a:off x="1115616" y="2420888"/>
            <a:ext cx="6696744" cy="4104456"/>
            <a:chOff x="663677" y="2819416"/>
            <a:chExt cx="7416800" cy="2819400"/>
          </a:xfrm>
        </p:grpSpPr>
        <p:pic>
          <p:nvPicPr>
            <p:cNvPr id="14" name="Picture 2" descr="C:\Users\my\Desktop\mearesponse\OrbitCorrection_20180524T025208-after-y=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3677" y="4267216"/>
              <a:ext cx="74168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http://elog.csns.ihep.ac.cn/Shift/180212_223151/RCS-%E6%B0%B4%E5%B9%B3%E8%BD%A8%E9%81%93%E6%A0%A1%E6%AD%A3-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902" y="2819416"/>
              <a:ext cx="739457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文本框 4"/>
          <p:cNvSpPr txBox="1"/>
          <p:nvPr/>
        </p:nvSpPr>
        <p:spPr>
          <a:xfrm>
            <a:off x="230928" y="1950863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</a:pPr>
            <a:r>
              <a:rPr lang="zh-CN" altLang="en-US" sz="2000" b="1" dirty="0">
                <a:solidFill>
                  <a:srgbClr val="1679BA"/>
                </a:solidFill>
                <a:latin typeface="+mn-lt"/>
                <a:ea typeface="+mn-ea"/>
              </a:rPr>
              <a:t>校正</a:t>
            </a:r>
            <a:r>
              <a:rPr lang="zh-CN" altLang="en-US" sz="2000" b="1" dirty="0" smtClean="0">
                <a:solidFill>
                  <a:srgbClr val="1679BA"/>
                </a:solidFill>
                <a:latin typeface="+mn-lt"/>
                <a:ea typeface="+mn-ea"/>
              </a:rPr>
              <a:t>前</a:t>
            </a:r>
            <a:r>
              <a:rPr lang="zh-CN" altLang="en-US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zh-CN" altLang="en-US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水平</a:t>
            </a:r>
            <a:r>
              <a:rPr lang="en-US" altLang="zh-CN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15mm</a:t>
            </a:r>
            <a:r>
              <a:rPr lang="zh-CN" altLang="en-US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、垂直</a:t>
            </a:r>
            <a:r>
              <a:rPr lang="en-US" altLang="zh-CN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7mm</a:t>
            </a:r>
            <a:r>
              <a:rPr lang="zh-CN" altLang="en-US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；校正后</a:t>
            </a:r>
            <a:r>
              <a:rPr lang="zh-CN" altLang="en-US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：</a:t>
            </a:r>
            <a:r>
              <a:rPr lang="zh-CN" altLang="en-US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水平</a:t>
            </a:r>
            <a:r>
              <a:rPr lang="en-US" altLang="zh-CN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6mm</a:t>
            </a:r>
            <a:r>
              <a:rPr lang="zh-CN" altLang="en-US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、垂直</a:t>
            </a:r>
            <a:r>
              <a:rPr lang="en-US" altLang="zh-CN" sz="2000" b="1" dirty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±</a:t>
            </a:r>
            <a:r>
              <a:rPr lang="en-US" altLang="zh-CN" sz="2000" b="1" dirty="0" smtClean="0">
                <a:solidFill>
                  <a:srgbClr val="1679B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2mm</a:t>
            </a:r>
            <a:endParaRPr lang="zh-CN" altLang="en-US" sz="2000" b="1" dirty="0">
              <a:solidFill>
                <a:srgbClr val="1679BA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228600" y="838200"/>
            <a:ext cx="62484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r>
              <a:rPr lang="zh-CN" altLang="en-US" sz="2000" kern="0" smtClean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kern="0" smtClean="0">
                <a:solidFill>
                  <a:srgbClr val="1679BA"/>
                </a:solidFill>
                <a:latin typeface="Book Antiqua" panose="02040602050305030304" pitchFamily="18" charset="0"/>
              </a:rPr>
              <a:t>—RCS—</a:t>
            </a:r>
            <a:r>
              <a:rPr lang="en-US" altLang="zh-CN" sz="2000" kern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kern="0" dirty="0"/>
          </a:p>
        </p:txBody>
      </p:sp>
      <p:sp>
        <p:nvSpPr>
          <p:cNvPr id="20" name="标题 2"/>
          <p:cNvSpPr txBox="1">
            <a:spLocks/>
          </p:cNvSpPr>
          <p:nvPr/>
        </p:nvSpPr>
        <p:spPr bwMode="auto">
          <a:xfrm>
            <a:off x="437802" y="1345284"/>
            <a:ext cx="8072437" cy="725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algn="ctr" eaLnBrk="0" hangingPunct="0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CSNS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环交流轨道校正结果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6864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7744" y="947564"/>
            <a:ext cx="5400600" cy="1143000"/>
          </a:xfrm>
        </p:spPr>
        <p:txBody>
          <a:bodyPr>
            <a:normAutofit/>
          </a:bodyPr>
          <a:lstStyle/>
          <a:p>
            <a:r>
              <a:rPr lang="zh-CN" altLang="en-US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档位对响应结果的影响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（</a:t>
            </a:r>
            <a:r>
              <a:rPr lang="en-US" altLang="zh-CN" sz="2000" b="1" dirty="0" smtClean="0">
                <a:latin typeface="+mn-lt"/>
                <a:ea typeface="楷体" pitchFamily="49" charset="-122"/>
              </a:rPr>
              <a:t>gain=1&amp;gain=6</a:t>
            </a:r>
            <a:r>
              <a:rPr lang="zh-CN" altLang="en-US" sz="2400" b="1" dirty="0" smtClean="0">
                <a:latin typeface="+mn-lt"/>
                <a:ea typeface="楷体" pitchFamily="49" charset="-122"/>
              </a:rPr>
              <a:t>）</a:t>
            </a:r>
            <a:endParaRPr lang="zh-CN" altLang="en-US" sz="1400" b="1" dirty="0">
              <a:latin typeface="+mn-lt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164358"/>
              </p:ext>
            </p:extLst>
          </p:nvPr>
        </p:nvGraphicFramePr>
        <p:xfrm>
          <a:off x="371424" y="1823864"/>
          <a:ext cx="7935416" cy="139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119301513"/>
              </p:ext>
            </p:extLst>
          </p:nvPr>
        </p:nvGraphicFramePr>
        <p:xfrm>
          <a:off x="371424" y="3222104"/>
          <a:ext cx="7863408" cy="164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6976771"/>
              </p:ext>
            </p:extLst>
          </p:nvPr>
        </p:nvGraphicFramePr>
        <p:xfrm>
          <a:off x="304800" y="4869160"/>
          <a:ext cx="8153400" cy="168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19446"/>
            <a:ext cx="914400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实验时间：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2018-5-23-night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，功率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&lt;10KW</a:t>
            </a: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228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r>
              <a:rPr lang="zh-CN" altLang="en-US" sz="2000" kern="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kern="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—RCS—</a:t>
            </a:r>
            <a:r>
              <a:rPr lang="en-US" altLang="zh-CN" sz="2000" kern="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1499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值班\数据处理\RCS-BPM\束测本地站测量信号强度\3.2e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5336109" cy="3415110"/>
          </a:xfrm>
          <a:prstGeom prst="rect">
            <a:avLst/>
          </a:prstGeom>
          <a:noFill/>
        </p:spPr>
      </p:pic>
      <p:sp>
        <p:nvSpPr>
          <p:cNvPr id="4" name="标题 1"/>
          <p:cNvSpPr txBox="1">
            <a:spLocks/>
          </p:cNvSpPr>
          <p:nvPr/>
        </p:nvSpPr>
        <p:spPr bwMode="auto">
          <a:xfrm>
            <a:off x="228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99FF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r>
              <a:rPr lang="zh-CN" altLang="en-US" sz="2000" kern="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kern="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—RCS—</a:t>
            </a:r>
            <a:r>
              <a:rPr lang="en-US" altLang="zh-CN" sz="2000" kern="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kern="0" dirty="0"/>
          </a:p>
        </p:txBody>
      </p:sp>
      <p:sp>
        <p:nvSpPr>
          <p:cNvPr id="5" name="内容占位符 1"/>
          <p:cNvSpPr txBox="1">
            <a:spLocks/>
          </p:cNvSpPr>
          <p:nvPr/>
        </p:nvSpPr>
        <p:spPr>
          <a:xfrm>
            <a:off x="228600" y="1412776"/>
            <a:ext cx="8699306" cy="284279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kern="0" dirty="0" smtClean="0"/>
              <a:t>电子学</a:t>
            </a:r>
            <a:r>
              <a:rPr lang="en-US" altLang="zh-CN" kern="0" dirty="0" smtClean="0"/>
              <a:t>ADC</a:t>
            </a:r>
            <a:r>
              <a:rPr lang="zh-CN" altLang="en-US" kern="0" dirty="0" smtClean="0"/>
              <a:t>输入范围</a:t>
            </a:r>
            <a:r>
              <a:rPr lang="en-US" altLang="zh-CN" kern="0" dirty="0" smtClean="0"/>
              <a:t>0~2 V</a:t>
            </a:r>
          </a:p>
          <a:p>
            <a:r>
              <a:rPr lang="zh-CN" altLang="en-US" kern="0" dirty="0" smtClean="0"/>
              <a:t>今年</a:t>
            </a:r>
            <a:r>
              <a:rPr lang="en-US" altLang="zh-CN" kern="0" dirty="0" smtClean="0"/>
              <a:t>6</a:t>
            </a:r>
            <a:r>
              <a:rPr lang="zh-CN" altLang="en-US" kern="0" dirty="0" smtClean="0"/>
              <a:t>月份与物理组人员一起观测了不同流强下的</a:t>
            </a:r>
            <a:r>
              <a:rPr lang="en-US" altLang="zh-CN" kern="0" dirty="0" smtClean="0"/>
              <a:t>BPM</a:t>
            </a:r>
            <a:r>
              <a:rPr lang="zh-CN" altLang="en-US" kern="0" dirty="0" smtClean="0"/>
              <a:t>探头原始信号</a:t>
            </a:r>
            <a:endParaRPr lang="en-US" altLang="zh-CN" kern="0" dirty="0" smtClean="0"/>
          </a:p>
          <a:p>
            <a:r>
              <a:rPr lang="zh-CN" altLang="en-US" kern="0" dirty="0" smtClean="0"/>
              <a:t>根据流强判断合适</a:t>
            </a:r>
            <a:r>
              <a:rPr lang="zh-CN" altLang="en-US" kern="0" dirty="0" smtClean="0"/>
              <a:t>的档位，已与中子方面人员讨论增加电子学饱和报警功能。</a:t>
            </a:r>
            <a:endParaRPr lang="en-US" altLang="zh-CN" kern="0" dirty="0" smtClean="0"/>
          </a:p>
        </p:txBody>
      </p:sp>
    </p:spTree>
    <p:extLst>
      <p:ext uri="{BB962C8B-B14F-4D97-AF65-F5344CB8AC3E}">
        <p14:creationId xmlns:p14="http://schemas.microsoft.com/office/powerpoint/2010/main" val="2048436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727" y="1461118"/>
            <a:ext cx="7511752" cy="1247802"/>
          </a:xfrm>
        </p:spPr>
        <p:txBody>
          <a:bodyPr/>
          <a:lstStyle/>
          <a:p>
            <a:r>
              <a:rPr lang="en-US" altLang="zh-CN" dirty="0" smtClean="0">
                <a:latin typeface="Candara" panose="020E0502030303020204" pitchFamily="34" charset="0"/>
              </a:rPr>
              <a:t>DCCT</a:t>
            </a:r>
            <a:r>
              <a:rPr lang="zh-CN" altLang="en-US" dirty="0" smtClean="0">
                <a:latin typeface="Candara" panose="020E0502030303020204" pitchFamily="34" charset="0"/>
              </a:rPr>
              <a:t>、</a:t>
            </a:r>
            <a:r>
              <a:rPr lang="en-US" altLang="zh-CN" dirty="0" smtClean="0">
                <a:latin typeface="Candara" panose="020E0502030303020204" pitchFamily="34" charset="0"/>
              </a:rPr>
              <a:t>MCT</a:t>
            </a:r>
            <a:r>
              <a:rPr lang="zh-CN" altLang="en-US" dirty="0" smtClean="0">
                <a:latin typeface="Candara" panose="020E0502030303020204" pitchFamily="34" charset="0"/>
              </a:rPr>
              <a:t>、</a:t>
            </a:r>
            <a:r>
              <a:rPr lang="en-US" altLang="zh-CN" dirty="0" smtClean="0">
                <a:latin typeface="Candara" panose="020E0502030303020204" pitchFamily="34" charset="0"/>
              </a:rPr>
              <a:t>SCT</a:t>
            </a:r>
            <a:r>
              <a:rPr lang="zh-CN" altLang="en-US" dirty="0" smtClean="0">
                <a:latin typeface="Candara" panose="020E0502030303020204" pitchFamily="34" charset="0"/>
              </a:rPr>
              <a:t>工作稳定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r>
              <a:rPr lang="zh-CN" altLang="en-US" dirty="0">
                <a:latin typeface="Candara" panose="020E0502030303020204" pitchFamily="34" charset="0"/>
              </a:rPr>
              <a:t>自</a:t>
            </a:r>
            <a:r>
              <a:rPr lang="zh-CN" altLang="en-US" dirty="0" smtClean="0">
                <a:latin typeface="Candara" panose="020E0502030303020204" pitchFamily="34" charset="0"/>
              </a:rPr>
              <a:t>研</a:t>
            </a:r>
            <a:r>
              <a:rPr lang="en-US" altLang="zh-CN" dirty="0" smtClean="0">
                <a:latin typeface="Candara" panose="020E0502030303020204" pitchFamily="34" charset="0"/>
              </a:rPr>
              <a:t>SCT</a:t>
            </a:r>
            <a:r>
              <a:rPr lang="zh-CN" altLang="en-US" dirty="0" smtClean="0">
                <a:latin typeface="Candara" panose="020E0502030303020204" pitchFamily="34" charset="0"/>
              </a:rPr>
              <a:t>性能与</a:t>
            </a:r>
            <a:r>
              <a:rPr lang="en-US" altLang="zh-CN" dirty="0" err="1" smtClean="0">
                <a:latin typeface="Candara" panose="020E0502030303020204" pitchFamily="34" charset="0"/>
              </a:rPr>
              <a:t>Bergoz</a:t>
            </a:r>
            <a:r>
              <a:rPr lang="en-US" altLang="zh-CN" dirty="0" smtClean="0">
                <a:latin typeface="Candara" panose="020E0502030303020204" pitchFamily="34" charset="0"/>
              </a:rPr>
              <a:t> DCCT</a:t>
            </a:r>
            <a:r>
              <a:rPr lang="zh-CN" altLang="en-US" dirty="0" smtClean="0">
                <a:latin typeface="Candara" panose="020E0502030303020204" pitchFamily="34" charset="0"/>
              </a:rPr>
              <a:t>相当，可作为</a:t>
            </a:r>
            <a:r>
              <a:rPr lang="en-US" altLang="zh-CN" dirty="0" smtClean="0">
                <a:latin typeface="Candara" panose="020E0502030303020204" pitchFamily="34" charset="0"/>
              </a:rPr>
              <a:t>DCCT</a:t>
            </a:r>
            <a:r>
              <a:rPr lang="zh-CN" altLang="en-US" dirty="0" smtClean="0">
                <a:latin typeface="Candara" panose="020E0502030303020204" pitchFamily="34" charset="0"/>
              </a:rPr>
              <a:t>备份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7790006" cy="457200"/>
          </a:xfrm>
        </p:spPr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RCS—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CT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5436096" y="5245230"/>
            <a:ext cx="1897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Normalized with the RF frequency</a:t>
            </a:r>
            <a:endParaRPr lang="zh-CN" altLang="en-U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09886"/>
            <a:ext cx="7740352" cy="433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08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792" y="1493873"/>
            <a:ext cx="4991472" cy="1639848"/>
          </a:xfrm>
        </p:spPr>
        <p:txBody>
          <a:bodyPr/>
          <a:lstStyle/>
          <a:p>
            <a:r>
              <a:rPr lang="en-US" altLang="zh-CN" sz="2000" dirty="0" smtClean="0">
                <a:latin typeface="Candara" panose="020E0502030303020204" pitchFamily="34" charset="0"/>
              </a:rPr>
              <a:t>75</a:t>
            </a:r>
            <a:r>
              <a:rPr lang="zh-CN" altLang="en-US" sz="2000" dirty="0" smtClean="0">
                <a:latin typeface="Candara" panose="020E0502030303020204" pitchFamily="34" charset="0"/>
              </a:rPr>
              <a:t>个电离室探头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en-US" altLang="zh-CN" sz="2000" dirty="0" smtClean="0">
                <a:latin typeface="Candara" panose="020E0502030303020204" pitchFamily="34" charset="0"/>
              </a:rPr>
              <a:t>10</a:t>
            </a:r>
            <a:r>
              <a:rPr lang="zh-CN" altLang="en-US" sz="2000" dirty="0" smtClean="0">
                <a:latin typeface="Candara" panose="020E0502030303020204" pitchFamily="34" charset="0"/>
              </a:rPr>
              <a:t>个</a:t>
            </a:r>
            <a:r>
              <a:rPr lang="en-US" altLang="zh-CN" sz="2000" dirty="0" smtClean="0">
                <a:latin typeface="Candara" panose="020E0502030303020204" pitchFamily="34" charset="0"/>
              </a:rPr>
              <a:t>FBLM</a:t>
            </a:r>
            <a:r>
              <a:rPr lang="zh-CN" altLang="en-US" sz="2000" dirty="0" smtClean="0">
                <a:latin typeface="Candara" panose="020E0502030303020204" pitchFamily="34" charset="0"/>
              </a:rPr>
              <a:t>：塑闪</a:t>
            </a:r>
            <a:r>
              <a:rPr lang="en-US" altLang="zh-CN" sz="2000" dirty="0" smtClean="0">
                <a:latin typeface="Candara" panose="020E0502030303020204" pitchFamily="34" charset="0"/>
              </a:rPr>
              <a:t>+</a:t>
            </a:r>
            <a:r>
              <a:rPr lang="zh-CN" altLang="en-US" sz="2000" dirty="0" smtClean="0">
                <a:latin typeface="Candara" panose="020E0502030303020204" pitchFamily="34" charset="0"/>
              </a:rPr>
              <a:t>光电倍增管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zh-CN" altLang="en-US" sz="2000" dirty="0" smtClean="0">
                <a:latin typeface="Candara" panose="020E0502030303020204" pitchFamily="34" charset="0"/>
              </a:rPr>
              <a:t>很好的发挥了辅助调束和机器保护功能</a:t>
            </a:r>
            <a:endParaRPr lang="zh-CN" altLang="en-US" sz="2000" dirty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RCS—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BLM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93272"/>
            <a:ext cx="4252686" cy="33320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96"/>
          <a:stretch/>
        </p:blipFill>
        <p:spPr>
          <a:xfrm>
            <a:off x="5004048" y="3193272"/>
            <a:ext cx="4080994" cy="3332072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043609" y="3717032"/>
            <a:ext cx="0" cy="2592288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419873" y="3717032"/>
            <a:ext cx="0" cy="2592288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043609" y="4099985"/>
            <a:ext cx="2363873" cy="4274"/>
          </a:xfrm>
          <a:prstGeom prst="line">
            <a:avLst/>
          </a:prstGeom>
          <a:ln w="25400"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840653" y="353254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20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ms</a:t>
            </a:r>
            <a:endParaRPr lang="zh-CN" altLang="en-US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835697" y="4365104"/>
            <a:ext cx="0" cy="1872208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43608" y="5589240"/>
            <a:ext cx="792089" cy="0"/>
          </a:xfrm>
          <a:prstGeom prst="line">
            <a:avLst/>
          </a:prstGeom>
          <a:ln w="25400"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86574" y="56355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7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ms</a:t>
            </a:r>
            <a:endParaRPr lang="zh-CN" altLang="en-US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868144" y="3994208"/>
            <a:ext cx="0" cy="1954665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388424" y="3994208"/>
            <a:ext cx="0" cy="1954665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868144" y="5373216"/>
            <a:ext cx="2520280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041356" y="53732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20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ms</a:t>
            </a:r>
            <a:endParaRPr lang="zh-CN" alt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732240" y="4099985"/>
            <a:ext cx="0" cy="1872208"/>
          </a:xfrm>
          <a:prstGeom prst="line">
            <a:avLst/>
          </a:prstGeom>
          <a:ln w="412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868144" y="5013176"/>
            <a:ext cx="864096" cy="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940152" y="4500699"/>
            <a:ext cx="81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7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Candara" panose="020E0502030303020204" pitchFamily="34" charset="0"/>
              </a:rPr>
              <a:t>ms</a:t>
            </a:r>
            <a:endParaRPr lang="zh-CN" altLang="en-US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31" name="图片 30"/>
          <p:cNvPicPr/>
          <p:nvPr/>
        </p:nvPicPr>
        <p:blipFill rotWithShape="1">
          <a:blip r:embed="rId5"/>
          <a:srcRect r="3776"/>
          <a:stretch/>
        </p:blipFill>
        <p:spPr>
          <a:xfrm>
            <a:off x="4932040" y="908720"/>
            <a:ext cx="41764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0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各子系统运行情况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组内开展</a:t>
            </a:r>
            <a:r>
              <a:rPr lang="zh-CN" altLang="en-US" sz="2400" dirty="0" smtClean="0"/>
              <a:t>的其他研究</a:t>
            </a:r>
            <a:r>
              <a:rPr lang="zh-CN" altLang="en-US" sz="2400" dirty="0"/>
              <a:t>工作及进展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下阶段工作计划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 smtClean="0"/>
              <a:t>内容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7893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12776"/>
            <a:ext cx="8663880" cy="2289661"/>
          </a:xfrm>
        </p:spPr>
        <p:txBody>
          <a:bodyPr/>
          <a:lstStyle/>
          <a:p>
            <a:pPr marL="342900" lvl="1" indent="-342900">
              <a:spcBef>
                <a:spcPct val="30000"/>
              </a:spcBef>
              <a:buFontTx/>
              <a:buChar char="•"/>
            </a:pPr>
            <a:r>
              <a:rPr lang="en-US" altLang="zh-CN" sz="2000" dirty="0" smtClean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Tune </a:t>
            </a:r>
            <a:r>
              <a:rPr lang="en-US" altLang="zh-CN" sz="2000" dirty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BPM: </a:t>
            </a:r>
            <a:r>
              <a:rPr lang="en-US" altLang="zh-CN" sz="2000" dirty="0" err="1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Keysight</a:t>
            </a:r>
            <a:r>
              <a:rPr lang="en-US" altLang="zh-CN" sz="2000" dirty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 33500 signal generator +  2KW amplifier + kicker + T</a:t>
            </a:r>
            <a:r>
              <a:rPr lang="en-US" altLang="zh-CN" sz="2000" dirty="0" smtClean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ektronix </a:t>
            </a:r>
            <a:r>
              <a:rPr lang="en-US" altLang="zh-CN" sz="2000" dirty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RSA5103B Real-time signal </a:t>
            </a:r>
            <a:r>
              <a:rPr lang="en-US" altLang="zh-CN" sz="2000" dirty="0" smtClean="0">
                <a:solidFill>
                  <a:srgbClr val="1679BA"/>
                </a:solidFill>
                <a:latin typeface="Candara" panose="020E0502030303020204" pitchFamily="34" charset="0"/>
                <a:cs typeface="+mn-cs"/>
              </a:rPr>
              <a:t>analyzer</a:t>
            </a:r>
            <a:endParaRPr lang="en-US" altLang="zh-CN" sz="2000" dirty="0">
              <a:solidFill>
                <a:srgbClr val="1679BA"/>
              </a:solidFill>
              <a:latin typeface="Candara" panose="020E0502030303020204" pitchFamily="34" charset="0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RCS—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Tune Measurement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0" y="2221606"/>
            <a:ext cx="9144000" cy="463639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64296" y="605322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工艺验收当天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DC Mode TUNE-X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测量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6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Candara" panose="020E0502030303020204" pitchFamily="34" charset="0"/>
              </a:rPr>
              <a:t>性能完全满足加速器调试运行需要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zh-CN" altLang="en-US" sz="2000" dirty="0" smtClean="0">
                <a:latin typeface="Candara" panose="020E0502030303020204" pitchFamily="34" charset="0"/>
              </a:rPr>
              <a:t>功能不断</a:t>
            </a:r>
            <a:r>
              <a:rPr lang="zh-CN" altLang="en-US" sz="2000" dirty="0" smtClean="0">
                <a:latin typeface="Candara" panose="020E0502030303020204" pitchFamily="34" charset="0"/>
              </a:rPr>
              <a:t>完善（与物理组合作）</a:t>
            </a:r>
            <a:endParaRPr lang="zh-CN" altLang="en-US" sz="2000" dirty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RCS—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Wall Current Monitor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564904"/>
            <a:ext cx="9107488" cy="39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1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—RTBT—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CT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95536" y="1484784"/>
            <a:ext cx="83529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</a:pPr>
            <a:r>
              <a:rPr lang="zh-CN" altLang="en-US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所有三个</a:t>
            </a:r>
            <a:r>
              <a:rPr lang="en-US" altLang="zh-CN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CT</a:t>
            </a:r>
            <a:r>
              <a:rPr lang="zh-CN" altLang="en-US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工作</a:t>
            </a:r>
            <a:r>
              <a:rPr lang="zh-CN" altLang="en-US" sz="2000" b="1" dirty="0" smtClean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正常，运行期间增加了机器保护功能</a:t>
            </a:r>
            <a:endParaRPr lang="en-US" altLang="zh-CN" sz="2000" b="1" dirty="0">
              <a:solidFill>
                <a:srgbClr val="1679BA"/>
              </a:solidFill>
              <a:latin typeface="Candara" panose="020E0502030303020204" pitchFamily="34" charset="0"/>
              <a:ea typeface="+mn-ea"/>
            </a:endParaRPr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Tx/>
              <a:buChar char="•"/>
            </a:pPr>
            <a:r>
              <a:rPr lang="zh-CN" altLang="en-US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其中</a:t>
            </a:r>
            <a:r>
              <a:rPr lang="en-US" altLang="zh-CN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RTCT01</a:t>
            </a:r>
            <a:r>
              <a:rPr lang="zh-CN" altLang="en-US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在解决了</a:t>
            </a:r>
            <a:r>
              <a:rPr lang="zh-CN" altLang="en-US" sz="2000" b="1" dirty="0" smtClean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探头磁环及接头</a:t>
            </a:r>
            <a:r>
              <a:rPr lang="zh-CN" altLang="en-US" sz="2000" b="1" dirty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不牢固问题后，一直对其进行定期复检</a:t>
            </a:r>
            <a:r>
              <a:rPr lang="zh-CN" altLang="en-US" sz="2000" b="1" dirty="0" smtClean="0">
                <a:solidFill>
                  <a:srgbClr val="1679BA"/>
                </a:solidFill>
                <a:latin typeface="Candara" panose="020E0502030303020204" pitchFamily="34" charset="0"/>
                <a:ea typeface="+mn-ea"/>
              </a:rPr>
              <a:t>，表现稳定</a:t>
            </a:r>
            <a:endParaRPr lang="en-US" altLang="zh-CN" sz="2000" b="1" dirty="0">
              <a:solidFill>
                <a:srgbClr val="1679BA"/>
              </a:solidFill>
              <a:latin typeface="Candara" panose="020E0502030303020204" pitchFamily="34" charset="0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670" y="3124168"/>
            <a:ext cx="6426548" cy="327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2" y="3124168"/>
            <a:ext cx="2456382" cy="3275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32240" y="1418943"/>
                <a:ext cx="2249205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𝑪𝒖𝒓𝒓𝒆𝒏𝒕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𝑭𝒓𝒐𝒏𝒕</m:t>
                          </m:r>
                        </m:num>
                        <m:den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𝑪𝒖𝒓𝒓𝒆𝒏𝒕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𝑩𝒆𝒉𝒊𝒏𝒅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418943"/>
                <a:ext cx="2249205" cy="497059"/>
              </a:xfrm>
              <a:prstGeom prst="rect">
                <a:avLst/>
              </a:prstGeom>
              <a:blipFill rotWithShape="0">
                <a:blip r:embed="rId4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2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Candara" panose="020E0502030303020204" pitchFamily="34" charset="0"/>
              </a:rPr>
              <a:t>整体工作稳定，运行中发现有两个</a:t>
            </a:r>
            <a:r>
              <a:rPr lang="en-US" altLang="zh-CN" sz="2000" dirty="0" smtClean="0">
                <a:latin typeface="Candara" panose="020E0502030303020204" pitchFamily="34" charset="0"/>
              </a:rPr>
              <a:t>BPM</a:t>
            </a:r>
            <a:r>
              <a:rPr lang="zh-CN" altLang="en-US" sz="2000" dirty="0" smtClean="0">
                <a:latin typeface="Candara" panose="020E0502030303020204" pitchFamily="34" charset="0"/>
              </a:rPr>
              <a:t>数据偶发跳变，经核查证实是电子学问题，已联系厂家免费维修。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zh-CN" altLang="en-US" sz="2000" dirty="0" smtClean="0">
                <a:latin typeface="Candara" panose="020E0502030303020204" pitchFamily="34" charset="0"/>
              </a:rPr>
              <a:t>数据获取方式改进</a:t>
            </a:r>
            <a:endParaRPr lang="en-US" altLang="zh-CN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RTBT—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BPM</a:t>
            </a:r>
            <a:endParaRPr lang="zh-CN" altLang="en-US" dirty="0"/>
          </a:p>
        </p:txBody>
      </p:sp>
      <p:pic>
        <p:nvPicPr>
          <p:cNvPr id="5" name="Picture 3" descr="J:\Beam\Apparatus\Libera\IMG_20170712_111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44824"/>
            <a:ext cx="24274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J:\Beam\Accelerator\CSNS\束测系统\6 RTBT BPM电子学-Libera\CSS\RTBT-BPM-30 2017-11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99" y="2733805"/>
            <a:ext cx="4554899" cy="286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3347863" y="3240073"/>
            <a:ext cx="379303" cy="3329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61116" y="3416639"/>
            <a:ext cx="492398" cy="356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3"/>
          <p:cNvSpPr txBox="1"/>
          <p:nvPr/>
        </p:nvSpPr>
        <p:spPr>
          <a:xfrm>
            <a:off x="228600" y="5653531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</a:rPr>
              <a:t>单</a:t>
            </a:r>
            <a:r>
              <a:rPr lang="zh-CN" altLang="en-US" b="1" dirty="0" smtClean="0">
                <a:solidFill>
                  <a:srgbClr val="0070C0"/>
                </a:solidFill>
              </a:rPr>
              <a:t>束团</a:t>
            </a:r>
            <a:r>
              <a:rPr lang="zh-CN" altLang="en-US" dirty="0" smtClean="0"/>
              <a:t>：束团数目设置为 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，首束团点数设置为</a:t>
            </a:r>
            <a:r>
              <a:rPr lang="en-US" altLang="zh-CN" dirty="0" smtClean="0"/>
              <a:t>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0070C0"/>
                </a:solidFill>
              </a:rPr>
              <a:t>双束团</a:t>
            </a:r>
            <a:r>
              <a:rPr lang="zh-CN" altLang="en-US" dirty="0" smtClean="0"/>
              <a:t>：</a:t>
            </a:r>
            <a:r>
              <a:rPr lang="zh-CN" altLang="en-US" dirty="0"/>
              <a:t>束团数目设置</a:t>
            </a:r>
            <a:r>
              <a:rPr lang="zh-CN" altLang="en-US" dirty="0" smtClean="0"/>
              <a:t>为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，首</a:t>
            </a:r>
            <a:r>
              <a:rPr lang="zh-CN" altLang="en-US" dirty="0"/>
              <a:t>束团点数设置</a:t>
            </a:r>
            <a:r>
              <a:rPr lang="zh-CN" altLang="en-US" dirty="0" smtClean="0"/>
              <a:t>为</a:t>
            </a:r>
            <a:r>
              <a:rPr lang="en-US" altLang="zh-CN" dirty="0" smtClean="0"/>
              <a:t>40</a:t>
            </a:r>
            <a:r>
              <a:rPr lang="zh-CN" altLang="en-US" dirty="0" smtClean="0"/>
              <a:t>；第一个束团的信息保持 约</a:t>
            </a:r>
            <a:r>
              <a:rPr lang="en-US" altLang="zh-CN" dirty="0" smtClean="0"/>
              <a:t>2ms</a:t>
            </a:r>
            <a:r>
              <a:rPr lang="zh-CN" altLang="en-US" dirty="0" smtClean="0"/>
              <a:t>，第二个束团的信息保持</a:t>
            </a:r>
            <a:r>
              <a:rPr lang="en-US" altLang="zh-CN" dirty="0" smtClean="0"/>
              <a:t>38ms</a:t>
            </a:r>
            <a:r>
              <a:rPr lang="zh-CN" altLang="en-US" dirty="0" smtClean="0"/>
              <a:t>，由控制组吴煊分解后提交到数据库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70C0"/>
                </a:solidFill>
              </a:rPr>
              <a:t>双</a:t>
            </a:r>
            <a:r>
              <a:rPr lang="zh-CN" altLang="en-US" b="1" dirty="0" smtClean="0">
                <a:solidFill>
                  <a:srgbClr val="0070C0"/>
                </a:solidFill>
              </a:rPr>
              <a:t>束团出束时，输出两个束团的平均效果</a:t>
            </a:r>
            <a:r>
              <a:rPr lang="zh-CN" altLang="en-US" dirty="0" smtClean="0"/>
              <a:t>：</a:t>
            </a:r>
            <a:r>
              <a:rPr lang="zh-CN" altLang="en-US" dirty="0"/>
              <a:t>束团数目设置为</a:t>
            </a:r>
            <a:r>
              <a:rPr lang="en-US" altLang="zh-CN" dirty="0"/>
              <a:t>1</a:t>
            </a:r>
            <a:r>
              <a:rPr lang="zh-CN" altLang="en-US" dirty="0"/>
              <a:t>，首束团点数设置为</a:t>
            </a:r>
            <a:r>
              <a:rPr lang="en-US" altLang="zh-CN" dirty="0" smtClean="0"/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89166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447800"/>
            <a:ext cx="4271392" cy="1909192"/>
          </a:xfrm>
        </p:spPr>
        <p:txBody>
          <a:bodyPr/>
          <a:lstStyle/>
          <a:p>
            <a:r>
              <a:rPr lang="zh-CN" altLang="en-US" dirty="0" smtClean="0"/>
              <a:t>八台丝靶工作稳定，软硬件方面也做了持续改进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优化了本地站线缆屏蔽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增加丝上信号扣本底功能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RTBT—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WS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23465"/>
            <a:ext cx="2333955" cy="194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68976"/>
            <a:ext cx="2387163" cy="1944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3948" y="3374583"/>
            <a:ext cx="8628531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rgbClr val="000000"/>
              </a:buClr>
              <a:buFontTx/>
              <a:buChar char="•"/>
            </a:pPr>
            <a:r>
              <a:rPr lang="zh-CN" altLang="en-US" sz="2100" b="1" kern="0" dirty="0">
                <a:solidFill>
                  <a:srgbClr val="1679BA"/>
                </a:solidFill>
                <a:latin typeface="Arial"/>
                <a:ea typeface="宋体"/>
              </a:rPr>
              <a:t>与</a:t>
            </a:r>
            <a:r>
              <a:rPr lang="en-US" altLang="zh-CN" sz="2100" b="1" kern="0" dirty="0">
                <a:solidFill>
                  <a:srgbClr val="1679BA"/>
                </a:solidFill>
                <a:latin typeface="Arial"/>
                <a:ea typeface="宋体"/>
              </a:rPr>
              <a:t>LRBT</a:t>
            </a:r>
            <a:r>
              <a:rPr lang="zh-CN" altLang="en-US" sz="2100" b="1" kern="0" dirty="0">
                <a:solidFill>
                  <a:srgbClr val="1679BA"/>
                </a:solidFill>
                <a:latin typeface="Arial"/>
                <a:ea typeface="宋体"/>
              </a:rPr>
              <a:t>段一样，也对</a:t>
            </a:r>
            <a:r>
              <a:rPr lang="en-US" altLang="zh-CN" sz="2100" b="1" kern="0" dirty="0">
                <a:solidFill>
                  <a:srgbClr val="1679BA"/>
                </a:solidFill>
                <a:latin typeface="Arial"/>
                <a:ea typeface="宋体"/>
              </a:rPr>
              <a:t>BLM</a:t>
            </a:r>
            <a:r>
              <a:rPr lang="zh-CN" altLang="en-US" sz="2100" b="1" kern="0" dirty="0">
                <a:solidFill>
                  <a:srgbClr val="1679BA"/>
                </a:solidFill>
                <a:latin typeface="Arial"/>
                <a:ea typeface="宋体"/>
              </a:rPr>
              <a:t>探头作为剖面测量读出进行了验证，可行</a:t>
            </a:r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96104"/>
            <a:ext cx="3384376" cy="2701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t="6249"/>
          <a:stretch/>
        </p:blipFill>
        <p:spPr>
          <a:xfrm>
            <a:off x="4602442" y="3896104"/>
            <a:ext cx="3209918" cy="27009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72984" y="4797152"/>
            <a:ext cx="1710984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RT-WS06</a:t>
            </a:r>
          </a:p>
          <a:p>
            <a:r>
              <a:rPr lang="en-US" altLang="zh-CN" sz="2000" b="1" dirty="0" smtClean="0"/>
              <a:t>σ = 5.66 mm</a:t>
            </a:r>
            <a:endParaRPr lang="zh-CN" altLang="en-US" sz="2000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6948264" y="4797152"/>
            <a:ext cx="1728192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RT-BLM27</a:t>
            </a:r>
          </a:p>
          <a:p>
            <a:r>
              <a:rPr lang="en-US" altLang="zh-CN" sz="2000" b="1" dirty="0" smtClean="0"/>
              <a:t>σ = 5.51 mm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1532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1045096"/>
          </a:xfrm>
        </p:spPr>
        <p:txBody>
          <a:bodyPr/>
          <a:lstStyle/>
          <a:p>
            <a:r>
              <a:rPr lang="zh-CN" altLang="en-US" sz="2000" dirty="0" smtClean="0">
                <a:latin typeface="Candara" panose="020E0502030303020204" pitchFamily="34" charset="0"/>
              </a:rPr>
              <a:t>工作稳定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zh-CN" altLang="en-US" sz="2000" dirty="0" smtClean="0">
                <a:latin typeface="Candara" panose="020E0502030303020204" pitchFamily="34" charset="0"/>
              </a:rPr>
              <a:t>测量剖面同时，增加了机器保护功能</a:t>
            </a:r>
            <a:endParaRPr lang="en-US" altLang="zh-CN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6863680" cy="457200"/>
          </a:xfrm>
        </p:spPr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RTBT—</a:t>
            </a:r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窗</a:t>
            </a:r>
            <a:r>
              <a:rPr lang="zh-CN" altLang="en-US" sz="20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前多丝靶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9" y="2420888"/>
            <a:ext cx="8657859" cy="4435602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420888"/>
            <a:ext cx="3637073" cy="210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183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</a:rPr>
              <a:t>总体性能稳定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</a:rPr>
              <a:t>运行中发现有</a:t>
            </a:r>
            <a:r>
              <a:rPr lang="en-US" altLang="zh-CN" dirty="0" smtClean="0">
                <a:latin typeface="Candara" panose="020E0502030303020204" pitchFamily="34" charset="0"/>
              </a:rPr>
              <a:t>3</a:t>
            </a:r>
            <a:r>
              <a:rPr lang="zh-CN" altLang="en-US" dirty="0" smtClean="0">
                <a:latin typeface="Candara" panose="020E0502030303020204" pitchFamily="34" charset="0"/>
              </a:rPr>
              <a:t>块电子学板卡基线漂移问题，暑期检修已解决，长时间加电运行未发现问题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</a:rPr>
              <a:t>测量结果与辐射防护人员实测结果吻合：</a:t>
            </a:r>
            <a:r>
              <a:rPr lang="en-US" altLang="zh-CN" dirty="0" smtClean="0">
                <a:latin typeface="Candara" panose="020E0502030303020204" pitchFamily="34" charset="0"/>
              </a:rPr>
              <a:t>24</a:t>
            </a:r>
            <a:r>
              <a:rPr lang="zh-CN" altLang="en-US" dirty="0" smtClean="0">
                <a:latin typeface="Candara" panose="020E0502030303020204" pitchFamily="34" charset="0"/>
              </a:rPr>
              <a:t>米段</a:t>
            </a:r>
            <a:r>
              <a:rPr lang="en-US" altLang="zh-CN" dirty="0" smtClean="0">
                <a:latin typeface="Candara" panose="020E0502030303020204" pitchFamily="34" charset="0"/>
              </a:rPr>
              <a:t>B</a:t>
            </a:r>
            <a:r>
              <a:rPr lang="zh-CN" altLang="en-US" dirty="0" smtClean="0">
                <a:latin typeface="Candara" panose="020E0502030303020204" pitchFamily="34" charset="0"/>
              </a:rPr>
              <a:t>铁前，</a:t>
            </a:r>
            <a:r>
              <a:rPr lang="en-US" altLang="zh-CN" dirty="0" smtClean="0">
                <a:latin typeface="Candara" panose="020E0502030303020204" pitchFamily="34" charset="0"/>
              </a:rPr>
              <a:t>BLM</a:t>
            </a:r>
            <a:r>
              <a:rPr lang="zh-CN" altLang="en-US" dirty="0" smtClean="0">
                <a:latin typeface="Candara" panose="020E0502030303020204" pitchFamily="34" charset="0"/>
              </a:rPr>
              <a:t>探头未探测到束损，</a:t>
            </a:r>
            <a:r>
              <a:rPr lang="en-US" altLang="zh-CN" dirty="0" smtClean="0">
                <a:latin typeface="Candara" panose="020E0502030303020204" pitchFamily="34" charset="0"/>
              </a:rPr>
              <a:t>8</a:t>
            </a:r>
            <a:r>
              <a:rPr lang="zh-CN" altLang="en-US" dirty="0" smtClean="0">
                <a:latin typeface="Candara" panose="020E0502030303020204" pitchFamily="34" charset="0"/>
              </a:rPr>
              <a:t>月</a:t>
            </a:r>
            <a:r>
              <a:rPr lang="en-US" altLang="zh-CN" dirty="0" smtClean="0">
                <a:latin typeface="Candara" panose="020E0502030303020204" pitchFamily="34" charset="0"/>
              </a:rPr>
              <a:t>28</a:t>
            </a:r>
            <a:r>
              <a:rPr lang="zh-CN" altLang="en-US" dirty="0" smtClean="0">
                <a:latin typeface="Candara" panose="020E0502030303020204" pitchFamily="34" charset="0"/>
              </a:rPr>
              <a:t>日实测剂量小于</a:t>
            </a:r>
            <a:r>
              <a:rPr lang="en-US" altLang="zh-CN" dirty="0" smtClean="0">
                <a:latin typeface="Candara" panose="020E0502030303020204" pitchFamily="34" charset="0"/>
              </a:rPr>
              <a:t>1 </a:t>
            </a:r>
            <a:r>
              <a:rPr lang="en-US" altLang="zh-CN" dirty="0" err="1" smtClean="0">
                <a:latin typeface="Candara" panose="020E0502030303020204" pitchFamily="34" charset="0"/>
              </a:rPr>
              <a:t>μSv</a:t>
            </a:r>
            <a:r>
              <a:rPr lang="en-US" altLang="zh-CN" dirty="0" smtClean="0">
                <a:latin typeface="Candara" panose="020E0502030303020204" pitchFamily="34" charset="0"/>
              </a:rPr>
              <a:t>/h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RTBT— BLM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38641"/>
            <a:ext cx="6136332" cy="33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2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5"/>
          <p:cNvSpPr>
            <a:spLocks noGrp="1"/>
          </p:cNvSpPr>
          <p:nvPr>
            <p:ph idx="1"/>
          </p:nvPr>
        </p:nvSpPr>
        <p:spPr>
          <a:xfrm>
            <a:off x="395536" y="1384548"/>
            <a:ext cx="8139113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altLang="zh-CN" sz="1600" dirty="0" smtClean="0">
                <a:latin typeface="微软雅黑" panose="020B0503020204020204" pitchFamily="34" charset="-122"/>
              </a:rPr>
              <a:t>《</a:t>
            </a:r>
            <a:r>
              <a:rPr lang="zh-CN" altLang="zh-CN" sz="1600" dirty="0">
                <a:latin typeface="微软雅黑" panose="020B0503020204020204" pitchFamily="34" charset="-122"/>
              </a:rPr>
              <a:t>先进软磁材料在高频快脉冲电流测量平台中的应用研究</a:t>
            </a:r>
            <a:r>
              <a:rPr lang="en-US" altLang="zh-CN" sz="1600" dirty="0" smtClean="0">
                <a:latin typeface="微软雅黑" panose="020B0503020204020204" pitchFamily="34" charset="-122"/>
              </a:rPr>
              <a:t>》——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广东省公益研究与能力建设专项基金，</a:t>
            </a:r>
            <a:r>
              <a:rPr lang="en-US" altLang="zh-CN" sz="1600" dirty="0" smtClean="0">
                <a:latin typeface="微软雅黑" panose="020B0503020204020204" pitchFamily="34" charset="-122"/>
              </a:rPr>
              <a:t>2018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年底结题</a:t>
            </a:r>
            <a:endParaRPr lang="en-US" altLang="zh-CN" sz="1600" dirty="0" smtClean="0">
              <a:latin typeface="微软雅黑" panose="020B0503020204020204" pitchFamily="34" charset="-122"/>
            </a:endParaRPr>
          </a:p>
          <a:p>
            <a:pPr lvl="1">
              <a:spcBef>
                <a:spcPts val="0"/>
              </a:spcBef>
              <a:buClr>
                <a:srgbClr val="FF9900"/>
              </a:buClr>
              <a:buFont typeface="Wingdings" panose="05000000000000000000" pitchFamily="2" charset="2"/>
              <a:buChar char="n"/>
            </a:pPr>
            <a:r>
              <a:rPr lang="zh-CN" altLang="zh-CN" sz="1200" dirty="0">
                <a:latin typeface="微软雅黑" panose="020B0503020204020204" pitchFamily="34" charset="-122"/>
              </a:rPr>
              <a:t>对多种软磁材料的样品环进行了</a:t>
            </a:r>
            <a:r>
              <a:rPr lang="en-US" altLang="zh-CN" sz="1200" dirty="0">
                <a:latin typeface="微软雅黑" panose="020B0503020204020204" pitchFamily="34" charset="-122"/>
              </a:rPr>
              <a:t>LCR</a:t>
            </a:r>
            <a:r>
              <a:rPr lang="zh-CN" altLang="zh-CN" sz="1200" dirty="0">
                <a:latin typeface="微软雅黑" panose="020B0503020204020204" pitchFamily="34" charset="-122"/>
              </a:rPr>
              <a:t>测量，分析各自的频响特性，与从</a:t>
            </a:r>
            <a:r>
              <a:rPr lang="en-US" altLang="zh-CN" sz="1200" dirty="0" err="1">
                <a:latin typeface="微软雅黑" panose="020B0503020204020204" pitchFamily="34" charset="-122"/>
              </a:rPr>
              <a:t>Bergoz</a:t>
            </a:r>
            <a:r>
              <a:rPr lang="zh-CN" altLang="zh-CN" sz="1200" dirty="0">
                <a:latin typeface="微软雅黑" panose="020B0503020204020204" pitchFamily="34" charset="-122"/>
              </a:rPr>
              <a:t>采购的</a:t>
            </a:r>
            <a:r>
              <a:rPr lang="en-US" altLang="zh-CN" sz="1200" dirty="0">
                <a:latin typeface="微软雅黑" panose="020B0503020204020204" pitchFamily="34" charset="-122"/>
              </a:rPr>
              <a:t>FCT-302-0.5</a:t>
            </a:r>
            <a:r>
              <a:rPr lang="zh-CN" altLang="zh-CN" sz="1200" dirty="0">
                <a:latin typeface="微软雅黑" panose="020B0503020204020204" pitchFamily="34" charset="-122"/>
              </a:rPr>
              <a:t>进行性能对比，</a:t>
            </a:r>
            <a:r>
              <a:rPr lang="zh-CN" altLang="en-US" sz="1200" dirty="0">
                <a:latin typeface="微软雅黑" panose="020B0503020204020204" pitchFamily="34" charset="-122"/>
              </a:rPr>
              <a:t>并</a:t>
            </a:r>
            <a:r>
              <a:rPr lang="zh-CN" altLang="zh-CN" sz="1200" dirty="0">
                <a:latin typeface="微软雅黑" panose="020B0503020204020204" pitchFamily="34" charset="-122"/>
              </a:rPr>
              <a:t>用网分进行</a:t>
            </a:r>
            <a:r>
              <a:rPr lang="zh-CN" altLang="en-US" sz="1200" dirty="0">
                <a:latin typeface="微软雅黑" panose="020B0503020204020204" pitchFamily="34" charset="-122"/>
              </a:rPr>
              <a:t>了更宽频带内的阻抗</a:t>
            </a:r>
            <a:r>
              <a:rPr lang="zh-CN" altLang="zh-CN" sz="1200" dirty="0">
                <a:latin typeface="微软雅黑" panose="020B0503020204020204" pitchFamily="34" charset="-122"/>
              </a:rPr>
              <a:t>测量</a:t>
            </a:r>
            <a:r>
              <a:rPr lang="zh-CN" altLang="zh-CN" sz="1200" dirty="0" smtClean="0">
                <a:latin typeface="微软雅黑" panose="020B0503020204020204" pitchFamily="34" charset="-122"/>
              </a:rPr>
              <a:t>。</a:t>
            </a:r>
            <a:endParaRPr lang="en-US" altLang="zh-CN" sz="1200" dirty="0" smtClean="0">
              <a:latin typeface="微软雅黑" panose="020B0503020204020204" pitchFamily="34" charset="-122"/>
            </a:endParaRPr>
          </a:p>
          <a:p>
            <a:pPr lvl="1">
              <a:buClr>
                <a:srgbClr val="FF9900"/>
              </a:buClr>
              <a:buFont typeface="Wingdings" panose="05000000000000000000" pitchFamily="2" charset="2"/>
              <a:buChar char="n"/>
            </a:pPr>
            <a:r>
              <a:rPr lang="en-US" altLang="zh-CN" sz="1200" dirty="0" smtClean="0">
                <a:latin typeface="微软雅黑" panose="020B0503020204020204" pitchFamily="34" charset="-122"/>
              </a:rPr>
              <a:t>《</a:t>
            </a:r>
            <a:r>
              <a:rPr lang="zh-CN" altLang="en-US" sz="1200" dirty="0" smtClean="0">
                <a:latin typeface="微软雅黑" panose="020B0503020204020204" pitchFamily="34" charset="-122"/>
              </a:rPr>
              <a:t>纳米</a:t>
            </a:r>
            <a:r>
              <a:rPr lang="zh-CN" altLang="en-US" sz="1200" dirty="0">
                <a:latin typeface="微软雅黑" panose="020B0503020204020204" pitchFamily="34" charset="-122"/>
              </a:rPr>
              <a:t>晶非晶磁芯</a:t>
            </a:r>
            <a:r>
              <a:rPr lang="en-US" altLang="zh-CN" sz="1200" dirty="0">
                <a:latin typeface="微软雅黑" panose="020B0503020204020204" pitchFamily="34" charset="-122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</a:rPr>
              <a:t>合同签订，采购完成</a:t>
            </a:r>
            <a:r>
              <a:rPr lang="zh-CN" altLang="en-US" sz="1200" dirty="0" smtClean="0">
                <a:latin typeface="微软雅黑" panose="020B0503020204020204" pitchFamily="34" charset="-122"/>
              </a:rPr>
              <a:t>，出厂测试完成</a:t>
            </a:r>
            <a:endParaRPr lang="en-US" altLang="zh-CN" sz="1200" dirty="0" smtClean="0">
              <a:latin typeface="微软雅黑" panose="020B0503020204020204" pitchFamily="34" charset="-122"/>
            </a:endParaRPr>
          </a:p>
          <a:p>
            <a:pPr lvl="1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n"/>
            </a:pPr>
            <a:r>
              <a:rPr lang="en-US" altLang="zh-CN" sz="1200" dirty="0" smtClean="0">
                <a:latin typeface="微软雅黑" panose="020B0503020204020204" pitchFamily="34" charset="-122"/>
              </a:rPr>
              <a:t>《</a:t>
            </a:r>
            <a:r>
              <a:rPr lang="zh-CN" altLang="zh-CN" sz="1200" dirty="0">
                <a:latin typeface="微软雅黑" panose="020B0503020204020204" pitchFamily="34" charset="-122"/>
              </a:rPr>
              <a:t>加速器用铁基软磁材料互感器测试评价</a:t>
            </a:r>
            <a:r>
              <a:rPr lang="en-US" altLang="zh-CN" sz="1200" dirty="0" smtClean="0">
                <a:latin typeface="微软雅黑" panose="020B0503020204020204" pitchFamily="34" charset="-122"/>
              </a:rPr>
              <a:t>》</a:t>
            </a:r>
            <a:r>
              <a:rPr lang="zh-CN" altLang="en-US" sz="1200" dirty="0" smtClean="0">
                <a:latin typeface="微软雅黑" panose="020B0503020204020204" pitchFamily="34" charset="-122"/>
              </a:rPr>
              <a:t>报告完成</a:t>
            </a:r>
            <a:endParaRPr lang="en-US" altLang="zh-CN" sz="1200" dirty="0">
              <a:latin typeface="微软雅黑" panose="020B0503020204020204" pitchFamily="34" charset="-122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altLang="zh-CN" sz="1600" dirty="0" smtClean="0">
                <a:latin typeface="微软雅黑" panose="020B0503020204020204" pitchFamily="34" charset="-122"/>
              </a:rPr>
              <a:t>《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先进软磁材料在加速器精细时间结构测量平台中的应用研究</a:t>
            </a:r>
            <a:r>
              <a:rPr lang="en-US" altLang="zh-CN" sz="1600" dirty="0" smtClean="0">
                <a:latin typeface="微软雅黑" panose="020B0503020204020204" pitchFamily="34" charset="-122"/>
              </a:rPr>
              <a:t>》——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国家</a:t>
            </a:r>
            <a:r>
              <a:rPr lang="zh-CN" altLang="en-US" sz="1600" dirty="0">
                <a:latin typeface="微软雅黑" panose="020B0503020204020204" pitchFamily="34" charset="-122"/>
              </a:rPr>
              <a:t>自然科学基金青年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基金，</a:t>
            </a:r>
            <a:r>
              <a:rPr lang="en-US" altLang="zh-CN" sz="1600" dirty="0" smtClean="0">
                <a:latin typeface="微软雅黑" panose="020B0503020204020204" pitchFamily="34" charset="-122"/>
              </a:rPr>
              <a:t>2019</a:t>
            </a:r>
            <a:r>
              <a:rPr lang="zh-CN" altLang="en-US" sz="1600" dirty="0" smtClean="0">
                <a:latin typeface="微软雅黑" panose="020B0503020204020204" pitchFamily="34" charset="-122"/>
              </a:rPr>
              <a:t>年底结题</a:t>
            </a:r>
            <a:endParaRPr lang="en-US" altLang="zh-CN" sz="1600" dirty="0" smtClean="0">
              <a:latin typeface="微软雅黑" panose="020B0503020204020204" pitchFamily="34" charset="-122"/>
            </a:endParaRPr>
          </a:p>
          <a:p>
            <a:pPr lvl="1">
              <a:spcBef>
                <a:spcPts val="0"/>
              </a:spcBef>
              <a:buClr>
                <a:srgbClr val="FF9900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latin typeface="微软雅黑" panose="020B0503020204020204" pitchFamily="34" charset="-122"/>
              </a:rPr>
              <a:t>《CT</a:t>
            </a:r>
            <a:r>
              <a:rPr lang="zh-CN" altLang="zh-CN" sz="1200" dirty="0">
                <a:latin typeface="微软雅黑" panose="020B0503020204020204" pitchFamily="34" charset="-122"/>
              </a:rPr>
              <a:t>用软磁合金环</a:t>
            </a:r>
            <a:r>
              <a:rPr lang="en-US" altLang="zh-CN" sz="1200" dirty="0">
                <a:latin typeface="微软雅黑" panose="020B0503020204020204" pitchFamily="34" charset="-122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</a:rPr>
              <a:t>合同签订，软磁合金环已加工完</a:t>
            </a:r>
            <a:r>
              <a:rPr lang="zh-CN" altLang="en-US" sz="1200" dirty="0" smtClean="0">
                <a:latin typeface="微软雅黑" panose="020B0503020204020204" pitchFamily="34" charset="-122"/>
              </a:rPr>
              <a:t>，出厂检测完成。</a:t>
            </a:r>
            <a:endParaRPr lang="en-US" altLang="zh-CN" sz="1200" dirty="0">
              <a:latin typeface="微软雅黑" panose="020B0503020204020204" pitchFamily="34" charset="-122"/>
            </a:endParaRPr>
          </a:p>
          <a:p>
            <a:endParaRPr lang="zh-CN" altLang="en-US" sz="1800" dirty="0">
              <a:latin typeface="微软雅黑" panose="020B0503020204020204" pitchFamily="34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703392"/>
              </p:ext>
            </p:extLst>
          </p:nvPr>
        </p:nvGraphicFramePr>
        <p:xfrm>
          <a:off x="971600" y="3918507"/>
          <a:ext cx="3672408" cy="256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918507"/>
                        <a:ext cx="3672408" cy="2567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14087"/>
              </p:ext>
            </p:extLst>
          </p:nvPr>
        </p:nvGraphicFramePr>
        <p:xfrm>
          <a:off x="4355976" y="3918506"/>
          <a:ext cx="3662829" cy="255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Graph" r:id="rId5" imgW="4155034" imgH="2901696" progId="Origin50.Graph">
                  <p:embed/>
                </p:oleObj>
              </mc:Choice>
              <mc:Fallback>
                <p:oleObj name="Graph" r:id="rId5" imgW="4155034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918506"/>
                        <a:ext cx="3662829" cy="2558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1619672" y="6361583"/>
            <a:ext cx="58230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测量结果显示，</a:t>
            </a:r>
            <a:r>
              <a:rPr lang="en-US" altLang="zh-CN" sz="1400" dirty="0" err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Bergoz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FCT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与铁基纳米晶磁环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磁导率频响曲线相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接近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600" y="3861048"/>
            <a:ext cx="7200800" cy="2808312"/>
          </a:xfrm>
          <a:prstGeom prst="roundRect">
            <a:avLst>
              <a:gd name="adj" fmla="val 7138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7943800" cy="457200"/>
          </a:xfrm>
        </p:spPr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组内开展的其他研究工作及</a:t>
            </a:r>
            <a:r>
              <a:rPr lang="zh-CN" altLang="en-US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进展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zh-CN" alt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课题负责人黄蔚玲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94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>
            <a:graphicFrameLocks/>
          </p:cNvGraphicFramePr>
          <p:nvPr>
            <p:extLst/>
          </p:nvPr>
        </p:nvGraphicFramePr>
        <p:xfrm>
          <a:off x="3131840" y="4653136"/>
          <a:ext cx="6019775" cy="1897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14" y="2300422"/>
            <a:ext cx="2595118" cy="199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94951"/>
            <a:ext cx="2651115" cy="19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94950"/>
            <a:ext cx="2602244" cy="19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539552" y="1772816"/>
            <a:ext cx="2823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脉冲信号源：</a:t>
            </a:r>
            <a:r>
              <a:rPr lang="en-US" alt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SRS DG645+SRD1</a:t>
            </a: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数字示波器：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Keysight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S404A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547664" y="1470412"/>
            <a:ext cx="58512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软磁合金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FCT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1K107B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小环绕线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匝带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el-GR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Ω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阻抗匹配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）上升时间测量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481466" y="1772816"/>
            <a:ext cx="18004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测试脉冲信号：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脉宽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7ns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，上升沿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143ps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084168" y="1771730"/>
            <a:ext cx="28083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软磁合金环探头输出信号：</a:t>
            </a:r>
            <a:endParaRPr lang="en-US" altLang="zh-CN" sz="1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上升时间约为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412ps (</a:t>
            </a:r>
            <a:r>
              <a:rPr lang="en-US" altLang="zh-CN" sz="12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1200" baseline="-250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=850MHz)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88024" y="5590981"/>
            <a:ext cx="34918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软磁合金环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FCT(1K107B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匝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探头带宽范围：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4kHz-850MHz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，且平坦性好于其他材料。</a:t>
            </a:r>
            <a:endParaRPr lang="en-US" altLang="zh-CN" sz="1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达成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课题研究预期目标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带宽上限</a:t>
            </a:r>
            <a:r>
              <a:rPr lang="en-US" altLang="zh-CN" sz="1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&gt;300MHz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256726" y="4729800"/>
          <a:ext cx="309634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带材型号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10Turns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50Turns</a:t>
                      </a:r>
                      <a:endParaRPr lang="zh-CN" altLang="en-US" sz="1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1K107B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4kHz-</a:t>
                      </a: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850MHz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100Hz</a:t>
                      </a:r>
                      <a:r>
                        <a:rPr lang="en-US" altLang="zh-CN" sz="1400" dirty="0" smtClean="0"/>
                        <a:t>-18MHz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1K502D3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5kHz-1.35GHz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200Hz-100MHz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1K101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3kHz-300MHz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1.5kHz-450MHz</a:t>
                      </a:r>
                      <a:endParaRPr lang="zh-CN" alt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圆角矩形 15"/>
          <p:cNvSpPr/>
          <p:nvPr/>
        </p:nvSpPr>
        <p:spPr>
          <a:xfrm>
            <a:off x="107504" y="1432957"/>
            <a:ext cx="8928992" cy="2932147"/>
          </a:xfrm>
          <a:prstGeom prst="roundRect">
            <a:avLst>
              <a:gd name="adj" fmla="val 7138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07504" y="4365104"/>
            <a:ext cx="8928992" cy="2356083"/>
          </a:xfrm>
          <a:prstGeom prst="roundRect">
            <a:avLst>
              <a:gd name="adj" fmla="val 7138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 bwMode="auto">
          <a:xfrm>
            <a:off x="473740" y="4417367"/>
            <a:ext cx="2658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软磁合金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FCT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频响曲线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间测量</a:t>
            </a: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组内开展的其他研究工作及进展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zh-CN" alt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课题负责人黄蔚玲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770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524625"/>
            <a:ext cx="304800" cy="18097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0598F6-7554-4B3C-BC32-01556872C358}" type="slidenum">
              <a:rPr lang="en-US" altLang="zh-CN" sz="900" b="0">
                <a:solidFill>
                  <a:schemeClr val="bg1"/>
                </a:solidFill>
                <a:latin typeface="Impact" panose="020B0806030902050204" pitchFamily="34" charset="0"/>
              </a:rPr>
              <a:pPr/>
              <a:t>29</a:t>
            </a:fld>
            <a:endParaRPr lang="en-US" altLang="zh-CN" sz="900" b="0">
              <a:solidFill>
                <a:schemeClr val="bg1"/>
              </a:solidFill>
              <a:latin typeface="Impact" panose="020B080603090205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idx="1"/>
          </p:nvPr>
        </p:nvSpPr>
        <p:spPr>
          <a:xfrm>
            <a:off x="468313" y="1341438"/>
            <a:ext cx="7991475" cy="2303462"/>
          </a:xfrm>
        </p:spPr>
        <p:txBody>
          <a:bodyPr/>
          <a:lstStyle/>
          <a:p>
            <a:pPr>
              <a:defRPr/>
            </a:pPr>
            <a:r>
              <a:rPr lang="en-US" altLang="zh-CN" sz="2000" dirty="0" smtClean="0">
                <a:solidFill>
                  <a:srgbClr val="1679BA"/>
                </a:solidFill>
                <a:cs typeface="+mn-cs"/>
              </a:rPr>
              <a:t>《</a:t>
            </a:r>
            <a:r>
              <a:rPr lang="zh-CN" altLang="en-US" sz="2000" dirty="0" smtClean="0">
                <a:solidFill>
                  <a:srgbClr val="1679BA"/>
                </a:solidFill>
                <a:cs typeface="+mn-cs"/>
              </a:rPr>
              <a:t>提高基于电离室的束流损失测量系统灵敏度方法研究</a:t>
            </a:r>
            <a:r>
              <a:rPr lang="en-US" altLang="zh-CN" sz="2000" dirty="0" smtClean="0">
                <a:solidFill>
                  <a:srgbClr val="1679BA"/>
                </a:solidFill>
                <a:cs typeface="+mn-cs"/>
              </a:rPr>
              <a:t>》</a:t>
            </a:r>
            <a:r>
              <a:rPr lang="en-US" altLang="zh-CN" sz="2000" dirty="0"/>
              <a:t>——</a:t>
            </a:r>
            <a:r>
              <a:rPr lang="zh-CN" altLang="en-US" sz="2000" dirty="0" smtClean="0"/>
              <a:t>院</a:t>
            </a:r>
            <a:r>
              <a:rPr lang="zh-CN" altLang="en-US" sz="2000" dirty="0"/>
              <a:t>重点实验室自主部署</a:t>
            </a:r>
            <a:r>
              <a:rPr lang="zh-CN" altLang="en-US" sz="2000" dirty="0" smtClean="0"/>
              <a:t>课题</a:t>
            </a:r>
            <a:endParaRPr lang="en-US" altLang="zh-CN" sz="2000" dirty="0" smtClean="0">
              <a:solidFill>
                <a:srgbClr val="1679BA"/>
              </a:solidFill>
              <a:cs typeface="+mn-cs"/>
            </a:endParaRPr>
          </a:p>
          <a:p>
            <a:pPr lvl="1">
              <a:defRPr/>
            </a:pPr>
            <a:r>
              <a:rPr lang="en-US" altLang="zh-CN" sz="1600" kern="1200" dirty="0" smtClean="0"/>
              <a:t>BLM</a:t>
            </a:r>
            <a:r>
              <a:rPr lang="zh-CN" altLang="en-US" sz="1600" kern="1200" dirty="0" smtClean="0"/>
              <a:t>电子学集成高压模块，减少地耦合回路</a:t>
            </a:r>
            <a:endParaRPr lang="en-US" altLang="zh-CN" sz="1600" kern="1200" dirty="0" smtClean="0"/>
          </a:p>
          <a:p>
            <a:pPr lvl="1">
              <a:defRPr/>
            </a:pPr>
            <a:r>
              <a:rPr lang="zh-CN" altLang="en-US" sz="1600" kern="1200" dirty="0" smtClean="0"/>
              <a:t>消除反馈并联电容，提高响应</a:t>
            </a:r>
            <a:endParaRPr lang="en-US" altLang="zh-CN" sz="1600" kern="1200" dirty="0" smtClean="0"/>
          </a:p>
          <a:p>
            <a:pPr lvl="1">
              <a:defRPr/>
            </a:pPr>
            <a:r>
              <a:rPr lang="zh-CN" altLang="en-US" sz="1600" kern="1200" dirty="0" smtClean="0"/>
              <a:t>中间层等电位，等效减少</a:t>
            </a:r>
            <a:r>
              <a:rPr lang="zh-CN" altLang="en-US" sz="1600" kern="1200" dirty="0"/>
              <a:t>输入</a:t>
            </a:r>
            <a:r>
              <a:rPr lang="zh-CN" altLang="en-US" sz="1600" kern="1200" dirty="0" smtClean="0"/>
              <a:t>电容，提高响应</a:t>
            </a:r>
            <a:endParaRPr lang="en-US" altLang="zh-CN" sz="1600" kern="1200" dirty="0" smtClean="0"/>
          </a:p>
          <a:p>
            <a:pPr lvl="1">
              <a:defRPr/>
            </a:pPr>
            <a:endParaRPr lang="zh-CN" altLang="en-US" sz="2200" kern="1200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427538" y="3992563"/>
            <a:ext cx="2343150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7439744" cy="457200"/>
          </a:xfrm>
        </p:spPr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组内开展的其他研究工作及进展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zh-CN" alt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课题</a:t>
            </a:r>
            <a:r>
              <a:rPr lang="zh-CN" alt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负责人</a:t>
            </a:r>
            <a:r>
              <a:rPr lang="zh-CN" alt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曾磊</a:t>
            </a:r>
            <a:endParaRPr lang="zh-CN" altLang="en-US" sz="2000" dirty="0" smtClean="0"/>
          </a:p>
        </p:txBody>
      </p:sp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95750"/>
            <a:ext cx="15684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1188" y="3830638"/>
            <a:ext cx="2016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08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90763"/>
            <a:ext cx="181768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684213" y="6000750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/>
              <a:t>等电位设计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2619375" y="6000750"/>
            <a:ext cx="1441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/>
              <a:t>2500V</a:t>
            </a:r>
            <a:r>
              <a:rPr lang="zh-CN" altLang="en-US" sz="1400"/>
              <a:t>高压模块</a:t>
            </a:r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4859338" y="5994400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/>
              <a:t>消除</a:t>
            </a:r>
            <a:r>
              <a:rPr lang="en-US" altLang="zh-CN" sz="1400"/>
              <a:t>IV</a:t>
            </a:r>
            <a:r>
              <a:rPr lang="zh-CN" altLang="en-US" sz="1400"/>
              <a:t>变换并联电容</a:t>
            </a:r>
          </a:p>
        </p:txBody>
      </p:sp>
      <p:sp>
        <p:nvSpPr>
          <p:cNvPr id="3084" name="TextBox 11"/>
          <p:cNvSpPr txBox="1">
            <a:spLocks noChangeArrowheads="1"/>
          </p:cNvSpPr>
          <p:nvPr/>
        </p:nvSpPr>
        <p:spPr bwMode="auto">
          <a:xfrm>
            <a:off x="6981825" y="5480050"/>
            <a:ext cx="163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/>
              <a:t>BLM</a:t>
            </a:r>
            <a:r>
              <a:rPr lang="zh-CN" altLang="en-US" sz="1400"/>
              <a:t>电子学</a:t>
            </a:r>
          </a:p>
        </p:txBody>
      </p:sp>
    </p:spTree>
    <p:extLst>
      <p:ext uri="{BB962C8B-B14F-4D97-AF65-F5344CB8AC3E}">
        <p14:creationId xmlns:p14="http://schemas.microsoft.com/office/powerpoint/2010/main" val="1108174152"/>
      </p:ext>
    </p:extLst>
  </p:cSld>
  <p:clrMapOvr>
    <a:masterClrMapping/>
  </p:clrMapOvr>
  <p:transition advTm="966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12776"/>
            <a:ext cx="8114210" cy="52198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束测系统总体布局</a:t>
            </a:r>
          </a:p>
        </p:txBody>
      </p:sp>
    </p:spTree>
    <p:extLst>
      <p:ext uri="{BB962C8B-B14F-4D97-AF65-F5344CB8AC3E}">
        <p14:creationId xmlns:p14="http://schemas.microsoft.com/office/powerpoint/2010/main" val="2931818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447800"/>
            <a:ext cx="6007425" cy="2269232"/>
          </a:xfrm>
        </p:spPr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/>
              <a:t>强流质子加速器残余气体电离型束流剖面探测器研究</a:t>
            </a:r>
            <a:r>
              <a:rPr lang="en-US" altLang="zh-CN" dirty="0" smtClean="0"/>
              <a:t>》——</a:t>
            </a:r>
            <a:r>
              <a:rPr lang="zh-CN" altLang="en-US" dirty="0"/>
              <a:t>国家自然科学基金青年</a:t>
            </a:r>
            <a:r>
              <a:rPr lang="zh-CN" altLang="en-US" dirty="0" smtClean="0"/>
              <a:t>基金</a:t>
            </a:r>
            <a:endParaRPr lang="en-US" altLang="zh-CN" dirty="0" smtClean="0"/>
          </a:p>
          <a:p>
            <a:pPr lvl="1"/>
            <a:r>
              <a:rPr lang="en-US" altLang="zh-CN" sz="1800" dirty="0" smtClean="0"/>
              <a:t>IPM</a:t>
            </a:r>
            <a:r>
              <a:rPr lang="zh-CN" altLang="en-US" sz="1800" dirty="0" smtClean="0"/>
              <a:t>信号量大小模拟研究（杨涛）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电场均匀化研究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IPM</a:t>
            </a:r>
            <a:r>
              <a:rPr lang="zh-CN" altLang="en-US" sz="1800" dirty="0" smtClean="0"/>
              <a:t>专用磁铁设计（邓昌东）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组内开展的其他研究工作及进展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zh-CN" alt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课题</a:t>
            </a:r>
            <a:r>
              <a:rPr lang="zh-CN" altLang="en-US" sz="2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负责人</a:t>
            </a:r>
            <a:r>
              <a:rPr lang="zh-CN" altLang="en-US" sz="2000" dirty="0">
                <a:solidFill>
                  <a:srgbClr val="FF0000"/>
                </a:solidFill>
                <a:latin typeface="Book Antiqua" panose="02040602050305030304" pitchFamily="18" charset="0"/>
              </a:rPr>
              <a:t>孙纪磊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9038" y="1399638"/>
            <a:ext cx="2448271" cy="2448272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"/>
          <a:stretch/>
        </p:blipFill>
        <p:spPr bwMode="auto">
          <a:xfrm>
            <a:off x="3310443" y="3881462"/>
            <a:ext cx="2674971" cy="21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14" y="4365105"/>
            <a:ext cx="2805182" cy="1676358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" y="3881462"/>
            <a:ext cx="2860801" cy="2355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5576" y="627946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n-lt"/>
              </a:rPr>
              <a:t>质子</a:t>
            </a:r>
            <a:r>
              <a:rPr lang="zh-CN" altLang="en-US" b="1" dirty="0" smtClean="0">
                <a:latin typeface="+mn-lt"/>
              </a:rPr>
              <a:t>束能量</a:t>
            </a:r>
            <a:r>
              <a:rPr lang="en-US" altLang="zh-CN" b="1" dirty="0" smtClean="0">
                <a:latin typeface="+mn-lt"/>
              </a:rPr>
              <a:t>vs</a:t>
            </a:r>
            <a:r>
              <a:rPr lang="zh-CN" altLang="en-US" b="1" dirty="0" smtClean="0">
                <a:latin typeface="+mn-lt"/>
              </a:rPr>
              <a:t>离子对产额</a:t>
            </a:r>
            <a:endParaRPr lang="zh-CN" altLang="en-US" b="1" dirty="0"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51920" y="627946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lt"/>
              </a:rPr>
              <a:t>均匀电场三维模拟</a:t>
            </a:r>
            <a:endParaRPr lang="zh-CN" altLang="en-US" b="1" dirty="0"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54513" y="6262043"/>
            <a:ext cx="1297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n-lt"/>
              </a:rPr>
              <a:t>特殊磁铁设计</a:t>
            </a:r>
            <a:endParaRPr lang="zh-CN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270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 smtClean="0"/>
              <a:t>2018</a:t>
            </a:r>
            <a:r>
              <a:rPr lang="zh-CN" altLang="en-US" sz="2000" dirty="0" smtClean="0"/>
              <a:t>暑期检修工作基本完成，保障各子系统稳定运行，为下阶段调束做好准备</a:t>
            </a:r>
            <a:endParaRPr lang="en-US" altLang="zh-CN" sz="2000" dirty="0" smtClean="0"/>
          </a:p>
          <a:p>
            <a:r>
              <a:rPr lang="zh-CN" altLang="en-US" sz="2000" dirty="0" smtClean="0"/>
              <a:t>加强各探测器系统数据挖掘能力，全力配合调束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直线、环壁电流信号</a:t>
            </a:r>
            <a:endParaRPr lang="en-US" altLang="zh-CN" sz="1800" dirty="0" smtClean="0"/>
          </a:p>
          <a:p>
            <a:pPr lvl="1"/>
            <a:r>
              <a:rPr lang="zh-CN" altLang="en-US" sz="1800" dirty="0"/>
              <a:t>直线</a:t>
            </a:r>
            <a:r>
              <a:rPr lang="zh-CN" altLang="en-US" sz="1800" dirty="0" smtClean="0"/>
              <a:t>段</a:t>
            </a:r>
            <a:r>
              <a:rPr lang="en-US" altLang="zh-CN" sz="1800" dirty="0" smtClean="0"/>
              <a:t>CT</a:t>
            </a:r>
            <a:r>
              <a:rPr lang="zh-CN" altLang="en-US" sz="1800" dirty="0" smtClean="0"/>
              <a:t>，</a:t>
            </a:r>
            <a:r>
              <a:rPr lang="zh-CN" altLang="en-US" sz="1800" dirty="0"/>
              <a:t>探索</a:t>
            </a:r>
            <a:r>
              <a:rPr lang="zh-CN" altLang="en-US" sz="1800" dirty="0" smtClean="0"/>
              <a:t>探测</a:t>
            </a:r>
            <a:r>
              <a:rPr lang="en-US" altLang="zh-CN" sz="1800" dirty="0" smtClean="0"/>
              <a:t>H</a:t>
            </a:r>
            <a:r>
              <a:rPr lang="en-US" altLang="zh-CN" sz="1800" baseline="30000" dirty="0" smtClean="0"/>
              <a:t>+</a:t>
            </a:r>
            <a:r>
              <a:rPr lang="zh-CN" altLang="en-US" sz="1800" dirty="0" smtClean="0"/>
              <a:t>可能性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24</a:t>
            </a:r>
            <a:r>
              <a:rPr lang="zh-CN" altLang="en-US" sz="1800" dirty="0" smtClean="0"/>
              <a:t>米段</a:t>
            </a:r>
            <a:r>
              <a:rPr lang="en-US" altLang="zh-CN" sz="1800" dirty="0" smtClean="0"/>
              <a:t>BLM</a:t>
            </a:r>
            <a:r>
              <a:rPr lang="zh-CN" altLang="en-US" sz="1800" dirty="0" smtClean="0"/>
              <a:t>，区分真实束流损失和靶上反冲射线</a:t>
            </a:r>
            <a:endParaRPr lang="en-US" altLang="zh-CN" sz="1800" dirty="0" smtClean="0"/>
          </a:p>
          <a:p>
            <a:r>
              <a:rPr lang="zh-CN" altLang="en-US" sz="2000" dirty="0" smtClean="0"/>
              <a:t>上层软件持续改进升级，提高工作稳定性</a:t>
            </a:r>
            <a:endParaRPr lang="en-US" altLang="zh-CN" sz="2000" dirty="0" smtClean="0"/>
          </a:p>
          <a:p>
            <a:r>
              <a:rPr lang="zh-CN" altLang="en-US" sz="2000" dirty="0" smtClean="0"/>
              <a:t>新探测器研制</a:t>
            </a:r>
            <a:endParaRPr lang="en-US" altLang="zh-CN" sz="2000" dirty="0" smtClean="0"/>
          </a:p>
          <a:p>
            <a:pPr lvl="1"/>
            <a:r>
              <a:rPr lang="zh-CN" altLang="en-US" sz="1800" dirty="0" smtClean="0"/>
              <a:t>新需求：注入区</a:t>
            </a:r>
            <a:r>
              <a:rPr lang="en-US" altLang="zh-CN" sz="1800" dirty="0" smtClean="0"/>
              <a:t>Dump</a:t>
            </a:r>
            <a:r>
              <a:rPr lang="zh-CN" altLang="en-US" sz="1800" dirty="0" smtClean="0"/>
              <a:t>线</a:t>
            </a:r>
            <a:endParaRPr lang="en-US" altLang="zh-CN" sz="1800" dirty="0" smtClean="0"/>
          </a:p>
          <a:p>
            <a:pPr lvl="1"/>
            <a:r>
              <a:rPr lang="zh-CN" altLang="en-US" sz="1800" dirty="0" smtClean="0"/>
              <a:t>新手段：</a:t>
            </a:r>
            <a:r>
              <a:rPr lang="zh-CN" altLang="en-US" sz="1800" dirty="0"/>
              <a:t>束</a:t>
            </a:r>
            <a:r>
              <a:rPr lang="zh-CN" altLang="en-US" sz="1800" dirty="0" smtClean="0"/>
              <a:t>长仪、电子束扫描仪、</a:t>
            </a:r>
            <a:r>
              <a:rPr lang="en-US" altLang="zh-CN" sz="1800" dirty="0" smtClean="0"/>
              <a:t>IPM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下阶段工作计划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34863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04864"/>
            <a:ext cx="8134672" cy="22322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zh-CN" altLang="en-US" sz="6600" b="1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谢  谢</a:t>
            </a:r>
            <a:r>
              <a:rPr lang="en-GB" altLang="zh-CN" sz="6600" b="1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rPr>
              <a:t>!</a:t>
            </a:r>
            <a:endParaRPr lang="en-US" altLang="zh-CN" sz="6600" b="1" dirty="0">
              <a:solidFill>
                <a:schemeClr val="bg1"/>
              </a:solidFill>
              <a:latin typeface="Candara" panose="020E0502030303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556792"/>
            <a:ext cx="8763000" cy="4953000"/>
          </a:xfrm>
        </p:spPr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</a:rPr>
              <a:t>定期标定，保证系统稳定运行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r>
              <a:rPr lang="en-US" altLang="zh-CN" dirty="0" smtClean="0">
                <a:latin typeface="Candara" panose="020E0502030303020204" pitchFamily="34" charset="0"/>
              </a:rPr>
              <a:t>Beam </a:t>
            </a:r>
            <a:r>
              <a:rPr lang="en-US" altLang="zh-CN" dirty="0">
                <a:latin typeface="Candara" panose="020E0502030303020204" pitchFamily="34" charset="0"/>
              </a:rPr>
              <a:t>Current = [Sum(Valid) – Sum(Background)] / n</a:t>
            </a:r>
            <a:endParaRPr lang="zh-CN" altLang="en-US" dirty="0">
              <a:latin typeface="Candara" panose="020E0502030303020204" pitchFamily="34" charset="0"/>
            </a:endParaRPr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CN" altLang="en-US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—LINAC—CT</a:t>
            </a:r>
            <a:endParaRPr lang="zh-CN" altLang="en-US" sz="2000" dirty="0">
              <a:solidFill>
                <a:srgbClr val="1679BA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5"/>
          <a:stretch/>
        </p:blipFill>
        <p:spPr>
          <a:xfrm>
            <a:off x="228600" y="2915449"/>
            <a:ext cx="8566348" cy="344156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411760" y="3068960"/>
            <a:ext cx="0" cy="28803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059832" y="3068960"/>
            <a:ext cx="0" cy="288032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16016" y="3068960"/>
            <a:ext cx="0" cy="288032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64088" y="3068960"/>
            <a:ext cx="0" cy="2880320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691680" y="364502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3995936" y="501317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3059832" y="365454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364088" y="5013176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2591252" y="3429000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252" y="3429000"/>
                <a:ext cx="28373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66" r="-10638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4895508" y="4797152"/>
                <a:ext cx="2837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508" y="4797152"/>
                <a:ext cx="28373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766" r="-10638"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2067727" y="3919581"/>
            <a:ext cx="130690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ndara" panose="020E0502030303020204" pitchFamily="34" charset="0"/>
              </a:rPr>
              <a:t>Valid count</a:t>
            </a:r>
            <a:endParaRPr lang="zh-CN" altLang="en-US" sz="1800" b="1" dirty="0">
              <a:latin typeface="Candara" panose="020E0502030303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95936" y="3919581"/>
            <a:ext cx="198504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Candara" panose="020E0502030303020204" pitchFamily="34" charset="0"/>
              </a:rPr>
              <a:t>Background count</a:t>
            </a:r>
            <a:endParaRPr lang="zh-CN" altLang="en-US" sz="1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06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412776"/>
            <a:ext cx="8763000" cy="1728192"/>
          </a:xfrm>
        </p:spPr>
        <p:txBody>
          <a:bodyPr/>
          <a:lstStyle/>
          <a:p>
            <a:r>
              <a:rPr lang="zh-CN" altLang="en-US" dirty="0" smtClean="0">
                <a:latin typeface="Candara" panose="020E0502030303020204" pitchFamily="34" charset="0"/>
              </a:rPr>
              <a:t>目前存在的缺陷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</a:rPr>
              <a:t>束流状态不稳</a:t>
            </a:r>
            <a:r>
              <a:rPr lang="zh-CN" altLang="en-US" dirty="0" smtClean="0">
                <a:latin typeface="Candara" panose="020E0502030303020204" pitchFamily="34" charset="0"/>
              </a:rPr>
              <a:t>，会</a:t>
            </a:r>
            <a:r>
              <a:rPr lang="zh-CN" altLang="en-US" dirty="0" smtClean="0">
                <a:latin typeface="Candara" panose="020E0502030303020204" pitchFamily="34" charset="0"/>
              </a:rPr>
              <a:t>导致通过率计算不准确</a:t>
            </a:r>
            <a:endParaRPr lang="en-US" altLang="zh-CN" dirty="0">
              <a:latin typeface="Candara" panose="020E0502030303020204" pitchFamily="34" charset="0"/>
            </a:endParaRPr>
          </a:p>
          <a:p>
            <a:pPr lvl="1"/>
            <a:r>
              <a:rPr lang="zh-CN" altLang="en-US" dirty="0" smtClean="0">
                <a:latin typeface="Candara" panose="020E0502030303020204" pitchFamily="34" charset="0"/>
              </a:rPr>
              <a:t>提高采样频率，</a:t>
            </a:r>
            <a:r>
              <a:rPr lang="zh-CN" altLang="en-US" dirty="0" smtClean="0">
                <a:latin typeface="Candara" panose="020E0502030303020204" pitchFamily="34" charset="0"/>
              </a:rPr>
              <a:t>利用积分</a:t>
            </a:r>
            <a:r>
              <a:rPr lang="zh-CN" altLang="en-US" dirty="0" smtClean="0">
                <a:latin typeface="Candara" panose="020E0502030303020204" pitchFamily="34" charset="0"/>
              </a:rPr>
              <a:t>计算粒子数方式得到</a:t>
            </a:r>
            <a:r>
              <a:rPr lang="zh-CN" altLang="en-US" dirty="0" smtClean="0">
                <a:latin typeface="Candara" panose="020E0502030303020204" pitchFamily="34" charset="0"/>
              </a:rPr>
              <a:t>流</a:t>
            </a:r>
            <a:r>
              <a:rPr lang="zh-CN" altLang="en-US" dirty="0" smtClean="0">
                <a:latin typeface="Candara" panose="020E0502030303020204" pitchFamily="34" charset="0"/>
              </a:rPr>
              <a:t>强，提高测量精度（徐智虹已完成程序升级，下次开机可用）</a:t>
            </a:r>
            <a:endParaRPr lang="en-US" altLang="zh-CN" dirty="0" smtClean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6719664" cy="457200"/>
          </a:xfrm>
        </p:spPr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LINAC—CT</a:t>
            </a:r>
            <a:endParaRPr lang="zh-CN" altLang="en-US" sz="24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6"/>
          <a:stretch/>
        </p:blipFill>
        <p:spPr bwMode="auto">
          <a:xfrm>
            <a:off x="2547876" y="3131824"/>
            <a:ext cx="6587756" cy="347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29000"/>
            <a:ext cx="51845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1862182"/>
            <a:ext cx="4320480" cy="757064"/>
          </a:xfrm>
        </p:spPr>
        <p:txBody>
          <a:bodyPr/>
          <a:lstStyle/>
          <a:p>
            <a:r>
              <a:rPr lang="zh-CN" altLang="en-US" sz="2400" dirty="0" smtClean="0">
                <a:latin typeface="Candara" panose="020E0502030303020204" pitchFamily="34" charset="0"/>
              </a:rPr>
              <a:t>系统稳定性好于</a:t>
            </a:r>
            <a:r>
              <a:rPr lang="en-US" altLang="zh-CN" sz="2400" dirty="0" smtClean="0">
                <a:latin typeface="Candara" panose="020E0502030303020204" pitchFamily="34" charset="0"/>
              </a:rPr>
              <a:t>±0.5 º </a:t>
            </a:r>
          </a:p>
          <a:p>
            <a:endParaRPr lang="zh-CN" altLang="en-US" sz="2400" dirty="0">
              <a:latin typeface="Candara" panose="020E0502030303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</a:rPr>
              <a:t>LINAC—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 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FCT</a:t>
            </a: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" y="3049420"/>
            <a:ext cx="4982351" cy="360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J:\Beam\Accelerator\CSNS\束测系统\2 FCT探头调束\一小时FCT电子学20171116-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10" y="1432008"/>
            <a:ext cx="4933290" cy="30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1"/>
          <p:cNvSpPr txBox="1">
            <a:spLocks/>
          </p:cNvSpPr>
          <p:nvPr/>
        </p:nvSpPr>
        <p:spPr bwMode="auto">
          <a:xfrm>
            <a:off x="4860032" y="4725440"/>
            <a:ext cx="4176464" cy="179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 smtClean="0">
                <a:latin typeface="Candara" panose="020E0502030303020204" pitchFamily="34" charset="0"/>
              </a:rPr>
              <a:t>能量测量精度</a:t>
            </a:r>
            <a:endParaRPr lang="en-US" altLang="zh-CN" sz="2400" kern="0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sz="1800" kern="0" dirty="0" smtClean="0">
                <a:latin typeface="Candara" panose="020E0502030303020204" pitchFamily="34" charset="0"/>
              </a:rPr>
              <a:t>探头固定组合，好于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±0.02 MeV</a:t>
            </a:r>
          </a:p>
          <a:p>
            <a:pPr lvl="1"/>
            <a:r>
              <a:rPr lang="en-US" altLang="zh-CN" sz="1800" kern="0" dirty="0" smtClean="0">
                <a:latin typeface="Candara" panose="020E0502030303020204" pitchFamily="34" charset="0"/>
              </a:rPr>
              <a:t> 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任意组合，好于</a:t>
            </a:r>
            <a:r>
              <a:rPr lang="en-US" altLang="zh-CN" sz="1800" kern="0" dirty="0">
                <a:latin typeface="Candara" panose="020E0502030303020204" pitchFamily="34" charset="0"/>
              </a:rPr>
              <a:t>±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0.1 MeV</a:t>
            </a:r>
          </a:p>
          <a:p>
            <a:endParaRPr lang="zh-CN" altLang="en-US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11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7822" y="1700808"/>
            <a:ext cx="1731890" cy="632881"/>
          </a:xfrm>
        </p:spPr>
        <p:txBody>
          <a:bodyPr/>
          <a:lstStyle/>
          <a:p>
            <a:r>
              <a:rPr lang="en-US" altLang="zh-CN" sz="2400" dirty="0" smtClean="0">
                <a:latin typeface="Candara" panose="020E0502030303020204" pitchFamily="34" charset="0"/>
              </a:rPr>
              <a:t>Strip line </a:t>
            </a:r>
            <a:endParaRPr lang="zh-CN" altLang="en-US" sz="2400" dirty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—LINAC—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 BPM</a:t>
            </a:r>
            <a:endParaRPr lang="zh-CN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t="16888"/>
          <a:stretch/>
        </p:blipFill>
        <p:spPr bwMode="auto">
          <a:xfrm>
            <a:off x="863588" y="2997509"/>
            <a:ext cx="7056784" cy="366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1907704" y="1700808"/>
            <a:ext cx="1368152" cy="504056"/>
            <a:chOff x="2123728" y="1556792"/>
            <a:chExt cx="1368152" cy="504056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699792" y="1556792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2123728" y="1556792"/>
              <a:ext cx="1368152" cy="504056"/>
              <a:chOff x="2123728" y="1556792"/>
              <a:chExt cx="1368152" cy="50405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2123728" y="1844824"/>
                <a:ext cx="57606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2699792" y="1556792"/>
                <a:ext cx="7920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2699792" y="2060848"/>
                <a:ext cx="79208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文本框 15"/>
          <p:cNvSpPr txBox="1"/>
          <p:nvPr/>
        </p:nvSpPr>
        <p:spPr>
          <a:xfrm>
            <a:off x="3275856" y="1412776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B050"/>
                </a:solidFill>
                <a:latin typeface="Candara" panose="020E0502030303020204" pitchFamily="34" charset="0"/>
              </a:rPr>
              <a:t>Libera</a:t>
            </a:r>
            <a:endParaRPr lang="zh-CN" altLang="en-US" sz="24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75856" y="1916832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7030A0"/>
                </a:solidFill>
                <a:latin typeface="Candara" panose="020E0502030303020204" pitchFamily="34" charset="0"/>
              </a:rPr>
              <a:t>Bergoz</a:t>
            </a:r>
            <a:endParaRPr lang="zh-CN" altLang="en-US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391980" y="1700807"/>
            <a:ext cx="612068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391980" y="2204863"/>
            <a:ext cx="612068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130062" y="1454877"/>
            <a:ext cx="217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B050"/>
                </a:solidFill>
                <a:latin typeface="Candara" panose="020E0502030303020204" pitchFamily="34" charset="0"/>
              </a:rPr>
              <a:t>EPICS Released</a:t>
            </a:r>
            <a:endParaRPr lang="zh-CN" altLang="en-US" sz="2400" b="1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22744" y="1915622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NI ADC</a:t>
            </a:r>
            <a:endParaRPr lang="zh-CN" altLang="en-US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6251327" y="2204279"/>
            <a:ext cx="612068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920300" y="1915622"/>
            <a:ext cx="211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LabVIEW</a:t>
            </a:r>
            <a:endParaRPr lang="zh-CN" altLang="en-US" sz="2400" b="1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内容占位符 1"/>
          <p:cNvSpPr txBox="1">
            <a:spLocks/>
          </p:cNvSpPr>
          <p:nvPr/>
        </p:nvSpPr>
        <p:spPr bwMode="auto">
          <a:xfrm>
            <a:off x="228600" y="2420887"/>
            <a:ext cx="8375848" cy="7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400" kern="0" dirty="0" smtClean="0">
                <a:latin typeface="Candara" panose="020E0502030303020204" pitchFamily="34" charset="0"/>
              </a:rPr>
              <a:t>暑期检修期间，有问题的</a:t>
            </a:r>
            <a:r>
              <a:rPr lang="en-US" altLang="zh-CN" sz="2400" kern="0" dirty="0" smtClean="0">
                <a:latin typeface="Candara" panose="020E0502030303020204" pitchFamily="34" charset="0"/>
              </a:rPr>
              <a:t>LRBPM13</a:t>
            </a:r>
            <a:r>
              <a:rPr lang="zh-CN" altLang="en-US" sz="2400" kern="0" dirty="0" smtClean="0">
                <a:latin typeface="Candara" panose="020E0502030303020204" pitchFamily="34" charset="0"/>
              </a:rPr>
              <a:t>已经更换完毕</a:t>
            </a:r>
            <a:endParaRPr lang="zh-CN" altLang="en-US" sz="2400" kern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97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>
                <a:latin typeface="Candara" panose="020E0502030303020204" pitchFamily="34" charset="0"/>
              </a:rPr>
              <a:t>可探测到</a:t>
            </a:r>
            <a:r>
              <a:rPr lang="en-US" altLang="zh-CN" sz="2000" dirty="0" smtClean="0">
                <a:latin typeface="Candara" panose="020E0502030303020204" pitchFamily="34" charset="0"/>
              </a:rPr>
              <a:t>DTL</a:t>
            </a:r>
            <a:r>
              <a:rPr lang="zh-CN" altLang="en-US" sz="2000" dirty="0" smtClean="0">
                <a:latin typeface="Candara" panose="020E0502030303020204" pitchFamily="34" charset="0"/>
              </a:rPr>
              <a:t>腔加功率时产生的</a:t>
            </a:r>
            <a:r>
              <a:rPr lang="en-US" altLang="zh-CN" sz="2000" dirty="0" smtClean="0">
                <a:latin typeface="Candara" panose="020E0502030303020204" pitchFamily="34" charset="0"/>
              </a:rPr>
              <a:t>X</a:t>
            </a:r>
            <a:r>
              <a:rPr lang="zh-CN" altLang="en-US" sz="2000" dirty="0" smtClean="0">
                <a:latin typeface="Candara" panose="020E0502030303020204" pitchFamily="34" charset="0"/>
              </a:rPr>
              <a:t>射线</a:t>
            </a:r>
            <a:endParaRPr lang="en-US" altLang="zh-CN" sz="2000" dirty="0" smtClean="0">
              <a:latin typeface="Candara" panose="020E0502030303020204" pitchFamily="34" charset="0"/>
            </a:endParaRPr>
          </a:p>
          <a:p>
            <a:r>
              <a:rPr lang="zh-CN" altLang="en-US" sz="2000" dirty="0" smtClean="0">
                <a:latin typeface="Candara" panose="020E0502030303020204" pitchFamily="34" charset="0"/>
              </a:rPr>
              <a:t>探测到</a:t>
            </a:r>
            <a:r>
              <a:rPr lang="en-US" altLang="zh-CN" sz="2000" dirty="0" smtClean="0">
                <a:latin typeface="Candara" panose="020E0502030303020204" pitchFamily="34" charset="0"/>
              </a:rPr>
              <a:t>20 MeV</a:t>
            </a:r>
            <a:r>
              <a:rPr lang="zh-CN" altLang="en-US" sz="2000" dirty="0" smtClean="0">
                <a:latin typeface="Candara" panose="020E0502030303020204" pitchFamily="34" charset="0"/>
              </a:rPr>
              <a:t>下的束流损失</a:t>
            </a:r>
            <a:endParaRPr lang="en-US" altLang="zh-CN" sz="2000" dirty="0" smtClean="0">
              <a:latin typeface="Candara" panose="020E05020303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</a:rPr>
              <a:t>—LINAC—</a:t>
            </a:r>
            <a:r>
              <a:rPr lang="en-US" altLang="zh-CN" sz="24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 </a:t>
            </a:r>
            <a:r>
              <a:rPr lang="en-US" altLang="zh-CN" sz="2400" dirty="0" smtClean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BLM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t="3661" r="59310"/>
          <a:stretch/>
        </p:blipFill>
        <p:spPr>
          <a:xfrm>
            <a:off x="1835696" y="2811267"/>
            <a:ext cx="1368153" cy="385809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387163" y="3019962"/>
            <a:ext cx="5505822" cy="338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8" t="5303" r="58615"/>
          <a:stretch/>
        </p:blipFill>
        <p:spPr bwMode="gray">
          <a:xfrm>
            <a:off x="251520" y="2780928"/>
            <a:ext cx="1440160" cy="385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129985" y="4797152"/>
            <a:ext cx="3158563" cy="864096"/>
          </a:xfrm>
          <a:prstGeom prst="roundRect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876256" y="540647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Book Antiqua" panose="02040602050305030304" pitchFamily="18" charset="0"/>
              </a:rPr>
              <a:t>MEBTCT02</a:t>
            </a:r>
            <a:endParaRPr lang="zh-CN" altLang="en-US" sz="1600" b="1" dirty="0">
              <a:latin typeface="Book Antiqua" panose="0204060205030503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66212" y="4746630"/>
            <a:ext cx="145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DTL1BLM03</a:t>
            </a:r>
            <a:endParaRPr lang="zh-CN" altLang="en-US" sz="1600" b="1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76256" y="407399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DTL1BLM02</a:t>
            </a:r>
            <a:endParaRPr lang="zh-CN" altLang="en-US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364088" y="4581128"/>
            <a:ext cx="1112912" cy="1440160"/>
          </a:xfrm>
          <a:prstGeom prst="roundRect">
            <a:avLst/>
          </a:prstGeom>
          <a:noFill/>
          <a:ln w="412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37" y="844835"/>
            <a:ext cx="3671047" cy="206946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876256" y="1447800"/>
            <a:ext cx="864096" cy="685056"/>
          </a:xfrm>
          <a:prstGeom prst="ellipse">
            <a:avLst/>
          </a:prstGeom>
          <a:noFill/>
          <a:ln w="412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98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36" y="2302709"/>
            <a:ext cx="3195464" cy="2396598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子系统运行情况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</a:rPr>
              <a:t>—LINAC—</a:t>
            </a:r>
            <a:r>
              <a:rPr lang="en-US" altLang="zh-CN" sz="2000" dirty="0">
                <a:solidFill>
                  <a:srgbClr val="1679BA"/>
                </a:solidFill>
                <a:latin typeface="Book Antiqua" panose="02040602050305030304" pitchFamily="18" charset="0"/>
                <a:ea typeface="黑体" pitchFamily="2" charset="-122"/>
              </a:rPr>
              <a:t> BLM</a:t>
            </a:r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28600" y="1447800"/>
            <a:ext cx="8763000" cy="20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000" kern="0" dirty="0" smtClean="0">
                <a:latin typeface="Candara" panose="020E0502030303020204" pitchFamily="34" charset="0"/>
              </a:rPr>
              <a:t>束损探测实验 （杨涛、田建民完成）</a:t>
            </a:r>
            <a:endParaRPr lang="en-US" altLang="zh-CN" sz="2000" kern="0" dirty="0" smtClean="0">
              <a:latin typeface="Candara" panose="020E0502030303020204" pitchFamily="34" charset="0"/>
            </a:endParaRPr>
          </a:p>
          <a:p>
            <a:pPr lvl="1"/>
            <a:r>
              <a:rPr lang="zh-CN" altLang="en-US" sz="1800" kern="0" dirty="0" smtClean="0">
                <a:latin typeface="Candara" panose="020E0502030303020204" pitchFamily="34" charset="0"/>
              </a:rPr>
              <a:t>理论计算发现，低能段束损主要产生快中子，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PE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可将快中子慢化产生热中子，从而易于被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BF3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探测。</a:t>
            </a:r>
            <a:endParaRPr lang="en-US" altLang="zh-CN" sz="1800" kern="0" dirty="0" smtClean="0">
              <a:latin typeface="Candara" panose="020E0502030303020204" pitchFamily="34" charset="0"/>
            </a:endParaRPr>
          </a:p>
          <a:p>
            <a:pPr lvl="1"/>
            <a:r>
              <a:rPr lang="en-US" altLang="zh-CN" sz="1800" kern="0" dirty="0" smtClean="0">
                <a:latin typeface="Candara" panose="020E0502030303020204" pitchFamily="34" charset="0"/>
              </a:rPr>
              <a:t>DTL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一腔处的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BF3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型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BLM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，加装</a:t>
            </a:r>
            <a:r>
              <a:rPr lang="en-US" altLang="zh-CN" sz="1800" kern="0" dirty="0" smtClean="0">
                <a:latin typeface="Candara" panose="020E0502030303020204" pitchFamily="34" charset="0"/>
              </a:rPr>
              <a:t>7.5cm</a:t>
            </a:r>
            <a:r>
              <a:rPr lang="zh-CN" altLang="en-US" sz="1800" kern="0" dirty="0" smtClean="0">
                <a:latin typeface="Candara" panose="020E0502030303020204" pitchFamily="34" charset="0"/>
              </a:rPr>
              <a:t>厚聚乙烯层。</a:t>
            </a:r>
            <a:endParaRPr lang="en-US" altLang="zh-CN" sz="1800" kern="0" dirty="0" smtClean="0">
              <a:latin typeface="Candara" panose="020E0502030303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6" y="4102340"/>
            <a:ext cx="3158307" cy="23204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13868"/>
            <a:ext cx="3742164" cy="28089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52696" y="5805264"/>
            <a:ext cx="97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中子能谱</a:t>
            </a:r>
            <a:endParaRPr lang="zh-CN" altLang="en-US" b="1" dirty="0"/>
          </a:p>
        </p:txBody>
      </p:sp>
      <p:sp>
        <p:nvSpPr>
          <p:cNvPr id="10" name="椭圆 9"/>
          <p:cNvSpPr/>
          <p:nvPr/>
        </p:nvSpPr>
        <p:spPr>
          <a:xfrm>
            <a:off x="1187624" y="3933056"/>
            <a:ext cx="648072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36187" y="454541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热中子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10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NS ATAC committee">
  <a:themeElements>
    <a:clrScheme name="diagnostics for May 2007 review v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gnostics for May 2007 review v2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iagnostics for May 2007 review v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gnostics for May 2007 review v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nostics for May 2007 review v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nostics for May 2007 review v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nostics for May 2007 review v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nostics for May 2007 review v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nostics for May 2007 review v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20473</TotalTime>
  <Words>1559</Words>
  <Application>Microsoft Office PowerPoint</Application>
  <PresentationFormat>全屏显示(4:3)</PresentationFormat>
  <Paragraphs>190</Paragraphs>
  <Slides>32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 Unicode MS</vt:lpstr>
      <vt:lpstr>黑体</vt:lpstr>
      <vt:lpstr>楷体</vt:lpstr>
      <vt:lpstr>宋体</vt:lpstr>
      <vt:lpstr>微软雅黑</vt:lpstr>
      <vt:lpstr>Arial</vt:lpstr>
      <vt:lpstr>Arial Black</vt:lpstr>
      <vt:lpstr>Book Antiqua</vt:lpstr>
      <vt:lpstr>Cambria Math</vt:lpstr>
      <vt:lpstr>Candara</vt:lpstr>
      <vt:lpstr>High Tower Text</vt:lpstr>
      <vt:lpstr>Impact</vt:lpstr>
      <vt:lpstr>Times New Roman</vt:lpstr>
      <vt:lpstr>Wingdings</vt:lpstr>
      <vt:lpstr>CSNS ATAC committee</vt:lpstr>
      <vt:lpstr>位图图像</vt:lpstr>
      <vt:lpstr>Graph</vt:lpstr>
      <vt:lpstr>CSNS束测系统运行总结及 下一步工作计划</vt:lpstr>
      <vt:lpstr>内容</vt:lpstr>
      <vt:lpstr>束测系统总体布局</vt:lpstr>
      <vt:lpstr>子系统运行情况—LINAC—CT</vt:lpstr>
      <vt:lpstr>子系统运行情况—LINAC—CT</vt:lpstr>
      <vt:lpstr>子系统运行情况—LINAC— FCT</vt:lpstr>
      <vt:lpstr>子系统运行情况—LINAC— BPM</vt:lpstr>
      <vt:lpstr>子系统运行情况—LINAC— BLM</vt:lpstr>
      <vt:lpstr>子系统运行情况—LINAC— BLM</vt:lpstr>
      <vt:lpstr>子系统运行情况—LINAC—Wire Scanner</vt:lpstr>
      <vt:lpstr>子系统运行情况—LINAC—Wire Scanner</vt:lpstr>
      <vt:lpstr>子系统运行情况—RCS—多丝靶</vt:lpstr>
      <vt:lpstr>子系统运行情况—RCS—BPM</vt:lpstr>
      <vt:lpstr>子系统运行情况—RCS—BPM</vt:lpstr>
      <vt:lpstr>PowerPoint 演示文稿</vt:lpstr>
      <vt:lpstr>档位对响应结果的影响（gain=1&amp;gain=6）</vt:lpstr>
      <vt:lpstr>PowerPoint 演示文稿</vt:lpstr>
      <vt:lpstr>子系统运行情况—RCS—CT</vt:lpstr>
      <vt:lpstr>子系统运行情况—RCS—BLM</vt:lpstr>
      <vt:lpstr>子系统运行情况—RCS—Tune Measurement</vt:lpstr>
      <vt:lpstr>子系统运行情况—RCS—Wall Current Monitor</vt:lpstr>
      <vt:lpstr>子系统运行情况—RTBT—CT</vt:lpstr>
      <vt:lpstr>子系统运行情况—RTBT—BPM</vt:lpstr>
      <vt:lpstr>子系统运行情况—RTBT—WS</vt:lpstr>
      <vt:lpstr>子系统运行情况—RTBT—窗前多丝靶</vt:lpstr>
      <vt:lpstr>子系统运行情况—RTBT— BLM</vt:lpstr>
      <vt:lpstr>组内开展的其他研究工作及进展—课题负责人黄蔚玲</vt:lpstr>
      <vt:lpstr>组内开展的其他研究工作及进展—课题负责人黄蔚玲</vt:lpstr>
      <vt:lpstr>组内开展的其他研究工作及进展—课题负责人曾磊</vt:lpstr>
      <vt:lpstr>组内开展的其他研究工作及进展—课题负责人孙纪磊</vt:lpstr>
      <vt:lpstr>下阶段工作计划</vt:lpstr>
      <vt:lpstr>谢  谢!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Diagnostics</dc:title>
  <dc:creator>hp</dc:creator>
  <cp:lastModifiedBy>unknown</cp:lastModifiedBy>
  <cp:revision>513</cp:revision>
  <dcterms:created xsi:type="dcterms:W3CDTF">2013-10-28T03:00:30Z</dcterms:created>
  <dcterms:modified xsi:type="dcterms:W3CDTF">2018-09-05T06:18:11Z</dcterms:modified>
</cp:coreProperties>
</file>