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421" r:id="rId2"/>
    <p:sldId id="423" r:id="rId3"/>
    <p:sldId id="479" r:id="rId4"/>
    <p:sldId id="480" r:id="rId5"/>
    <p:sldId id="473" r:id="rId6"/>
    <p:sldId id="475" r:id="rId7"/>
    <p:sldId id="481" r:id="rId8"/>
    <p:sldId id="427" r:id="rId9"/>
    <p:sldId id="428" r:id="rId10"/>
    <p:sldId id="431" r:id="rId11"/>
    <p:sldId id="436" r:id="rId12"/>
    <p:sldId id="433" r:id="rId13"/>
    <p:sldId id="435" r:id="rId14"/>
    <p:sldId id="482" r:id="rId15"/>
    <p:sldId id="469" r:id="rId16"/>
    <p:sldId id="471" r:id="rId17"/>
    <p:sldId id="470" r:id="rId18"/>
    <p:sldId id="457" r:id="rId19"/>
    <p:sldId id="477" r:id="rId20"/>
    <p:sldId id="483" r:id="rId21"/>
    <p:sldId id="466" r:id="rId22"/>
    <p:sldId id="484" r:id="rId23"/>
    <p:sldId id="425" r:id="rId24"/>
    <p:sldId id="472" r:id="rId25"/>
    <p:sldId id="474" r:id="rId26"/>
    <p:sldId id="437" r:id="rId27"/>
    <p:sldId id="478" r:id="rId28"/>
    <p:sldId id="476" r:id="rId29"/>
  </p:sldIdLst>
  <p:sldSz cx="9144000" cy="6858000" type="screen4x3"/>
  <p:notesSz cx="7099300" cy="10234613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ECA"/>
    <a:srgbClr val="005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9" autoAdjust="0"/>
    <p:restoredTop sz="94660"/>
  </p:normalViewPr>
  <p:slideViewPr>
    <p:cSldViewPr>
      <p:cViewPr>
        <p:scale>
          <a:sx n="80" d="100"/>
          <a:sy n="80" d="100"/>
        </p:scale>
        <p:origin x="-188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54A4E0CE-838B-4ACE-B73E-437A15AB08EE}" type="datetime2">
              <a:rPr lang="zh-CN" altLang="en-US"/>
              <a:pPr>
                <a:defRPr/>
              </a:pPr>
              <a:t>2018年9月11日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A43C004-18C3-4CB9-9802-1B4E925654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085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CFB4DED8-E4C4-4A69-931C-E476BA3B6E91}" type="datetime2">
              <a:rPr lang="zh-CN" altLang="en-US"/>
              <a:pPr>
                <a:defRPr/>
              </a:pPr>
              <a:t>2018年9月11日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11345994-3D15-4ED4-A5A7-D10B0DFC03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54030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8000"/>
              </a:lnSpc>
              <a:defRPr/>
            </a:pPr>
            <a:endParaRPr lang="zh-CN" altLang="zh-CN" sz="1000" b="0">
              <a:solidFill>
                <a:schemeClr val="bg2"/>
              </a:solidFill>
              <a:latin typeface="Impact" pitchFamily="34" charset="0"/>
              <a:ea typeface="宋体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3EB8B-8EA5-44D0-9FE8-8F6DF34377A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32B7-DC2B-4343-AE3E-92BF4D3538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6248400" cy="457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9764-9FA5-4FD4-920A-42F6BCFF3B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838200"/>
            <a:ext cx="8139113" cy="556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3174-31CD-478B-B8C2-48C4B1A627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4271-5B3F-410D-8188-9C7A43AA84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E3AEB-3325-4522-BE35-AF987E5F8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656B3-AEE3-4D5A-8229-6FD4B08777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A48C-E109-4695-94A9-5454DB171D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68B37-32E9-4CDC-B702-F5ED105A8C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32837-03DF-41E6-8A87-514BED57DA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ADC72-47ED-4B8F-800D-3439D557D2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B6F7-E555-4148-BD52-061C615ED5B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未标题-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4D5E68"/>
                </a:solidFill>
                <a:latin typeface="Impact" pitchFamily="34" charset="0"/>
                <a:ea typeface="宋体" charset="-122"/>
              </a:defRPr>
            </a:lvl1pPr>
          </a:lstStyle>
          <a:p>
            <a:pPr>
              <a:defRPr/>
            </a:pPr>
            <a:fld id="{1DA2FE44-151C-4173-BBE1-971298921A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 b="0">
                <a:solidFill>
                  <a:srgbClr val="4D5E68"/>
                </a:solidFill>
                <a:latin typeface="Impact" pitchFamily="34" charset="0"/>
                <a:ea typeface="宋体" charset="-122"/>
              </a:rPr>
              <a:t>Page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</p:sldLayoutIdLst>
  <p:transition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实验控制运行年度总结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8</a:t>
            </a:r>
            <a:r>
              <a:rPr lang="zh-CN" altLang="en-US" sz="2000" dirty="0" smtClean="0"/>
              <a:t>月</a:t>
            </a:r>
            <a:r>
              <a:rPr lang="en-US" altLang="zh-CN" sz="2000" dirty="0" smtClean="0"/>
              <a:t>-2018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7</a:t>
            </a:r>
            <a:r>
              <a:rPr lang="zh-CN" altLang="en-US" sz="2000" dirty="0" smtClean="0"/>
              <a:t>月</a:t>
            </a:r>
            <a:endParaRPr lang="zh-CN" altLang="en-US" sz="2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5334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中子科学部实验控制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组</a:t>
            </a:r>
          </a:p>
        </p:txBody>
      </p:sp>
    </p:spTree>
    <p:extLst>
      <p:ext uri="{BB962C8B-B14F-4D97-AF65-F5344CB8AC3E}">
        <p14:creationId xmlns:p14="http://schemas.microsoft.com/office/powerpoint/2010/main" val="32400274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靶站控制</a:t>
            </a:r>
            <a:r>
              <a:rPr lang="zh-CN" altLang="en-US" dirty="0"/>
              <a:t>运行情况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中控室运行情况</a:t>
            </a:r>
            <a:endParaRPr lang="en-US" altLang="zh-CN" dirty="0"/>
          </a:p>
          <a:p>
            <a:pPr>
              <a:buNone/>
            </a:pPr>
            <a:endParaRPr lang="en-US" altLang="zh-CN" sz="1800" dirty="0" smtClean="0"/>
          </a:p>
          <a:p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Font typeface="Wingdings" pitchFamily="2" charset="2"/>
              <a:buChar char="Ø"/>
            </a:pP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31242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38200" y="3429000"/>
            <a:ext cx="33794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满足大屏显示功能（重要参数与信息）</a:t>
            </a:r>
            <a:endParaRPr lang="en-US" altLang="zh-CN" dirty="0" smtClean="0"/>
          </a:p>
        </p:txBody>
      </p:sp>
      <p:pic>
        <p:nvPicPr>
          <p:cNvPr id="7" name="图片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3780155" cy="222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276600" y="6324600"/>
            <a:ext cx="2661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满足实时监控与历史数据查询</a:t>
            </a:r>
            <a:endParaRPr lang="en-US" altLang="zh-CN" dirty="0" smtClean="0"/>
          </a:p>
        </p:txBody>
      </p:sp>
      <p:sp>
        <p:nvSpPr>
          <p:cNvPr id="9" name="矩形 8"/>
          <p:cNvSpPr/>
          <p:nvPr/>
        </p:nvSpPr>
        <p:spPr>
          <a:xfrm>
            <a:off x="5257800" y="3429000"/>
            <a:ext cx="30203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dirty="0" smtClean="0"/>
              <a:t>满足实时报警（声音与文字提示）</a:t>
            </a:r>
            <a:endParaRPr lang="en-US" altLang="zh-CN" dirty="0" smtClean="0"/>
          </a:p>
        </p:txBody>
      </p:sp>
      <p:pic>
        <p:nvPicPr>
          <p:cNvPr id="10" name="图片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962400"/>
            <a:ext cx="4648200" cy="21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981200"/>
            <a:ext cx="2667000" cy="133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</a:t>
            </a:r>
            <a:r>
              <a:rPr lang="zh-CN" altLang="en-US" dirty="0" smtClean="0"/>
              <a:t>站运行信息发布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 smtClean="0"/>
              <a:t>微信</a:t>
            </a:r>
            <a:r>
              <a:rPr lang="zh-CN" altLang="en-US" sz="2000" dirty="0" smtClean="0"/>
              <a:t>端显示靶站的运行状态</a:t>
            </a:r>
            <a:endParaRPr lang="en-US" altLang="zh-CN" sz="2000" dirty="0" smtClean="0"/>
          </a:p>
          <a:p>
            <a:pPr marL="0" indent="0">
              <a:buNone/>
            </a:pPr>
            <a:r>
              <a:rPr lang="zh-CN" altLang="en-US" sz="1800" dirty="0" smtClean="0"/>
              <a:t>包括供束情况、靶站各系统状态等。后续不断丰富内容，包括谱仪的信息等</a:t>
            </a:r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b="11215"/>
          <a:stretch>
            <a:fillRect/>
          </a:stretch>
        </p:blipFill>
        <p:spPr bwMode="auto">
          <a:xfrm>
            <a:off x="3276600" y="2514600"/>
            <a:ext cx="2127250" cy="351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b="8385"/>
          <a:stretch>
            <a:fillRect/>
          </a:stretch>
        </p:blipFill>
        <p:spPr bwMode="auto">
          <a:xfrm>
            <a:off x="5784850" y="2528217"/>
            <a:ext cx="22161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90800" y="61692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手机查看靶站的运行信息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699" y="2528217"/>
            <a:ext cx="2062701" cy="346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靶站控制</a:t>
            </a:r>
            <a:r>
              <a:rPr lang="zh-CN" altLang="en-US" dirty="0"/>
              <a:t>运行情况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447800"/>
            <a:ext cx="8686800" cy="49530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z="2000" dirty="0" smtClean="0"/>
              <a:t>报警：总体次数较少</a:t>
            </a:r>
            <a:r>
              <a:rPr lang="zh-CN" altLang="en-US" sz="2000" dirty="0" smtClean="0">
                <a:solidFill>
                  <a:srgbClr val="FF0000"/>
                </a:solidFill>
              </a:rPr>
              <a:t>（已开通子系统：靶体、氦容器、冷却水、慢化器反射体、质子束窗、</a:t>
            </a:r>
            <a:r>
              <a:rPr lang="en-US" altLang="zh-CN" sz="2000" dirty="0" smtClean="0">
                <a:solidFill>
                  <a:srgbClr val="FF0000"/>
                </a:solidFill>
              </a:rPr>
              <a:t>TPS</a:t>
            </a:r>
            <a:r>
              <a:rPr lang="zh-CN" altLang="en-US" sz="2000" dirty="0" smtClean="0">
                <a:solidFill>
                  <a:srgbClr val="FF0000"/>
                </a:solidFill>
              </a:rPr>
              <a:t>）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质子束窗</a:t>
            </a:r>
            <a:r>
              <a:rPr lang="en-US" altLang="zh-CN" sz="1800" dirty="0" smtClean="0"/>
              <a:t>—</a:t>
            </a:r>
            <a:r>
              <a:rPr lang="zh-CN" altLang="en-US" sz="1800" dirty="0" smtClean="0"/>
              <a:t>真空度报警（线缆数据不稳）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氦容器</a:t>
            </a:r>
            <a:r>
              <a:rPr lang="en-US" altLang="zh-CN" sz="1800" dirty="0" smtClean="0"/>
              <a:t>—</a:t>
            </a:r>
            <a:r>
              <a:rPr lang="zh-CN" altLang="en-US" sz="1800" dirty="0" smtClean="0"/>
              <a:t>下部外反射体插件冷却水流量报警（阈值设置问题）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en-US" altLang="zh-CN" sz="1800" dirty="0" smtClean="0"/>
              <a:t>TPS—</a:t>
            </a:r>
            <a:r>
              <a:rPr lang="zh-CN" altLang="en-US" sz="1800" dirty="0" smtClean="0"/>
              <a:t>数据丢包报警（未切束）、切束报警（氦容器联锁）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停机状态时变量值非正常报警</a:t>
            </a:r>
            <a:endParaRPr lang="en-US" altLang="zh-CN" sz="1800" dirty="0" smtClean="0"/>
          </a:p>
          <a:p>
            <a:pPr>
              <a:buFont typeface="Wingdings" pitchFamily="2" charset="2"/>
              <a:buChar char="u"/>
            </a:pPr>
            <a:r>
              <a:rPr lang="zh-CN" altLang="en-US" sz="2000" dirty="0" smtClean="0"/>
              <a:t>切束</a:t>
            </a:r>
            <a:endParaRPr lang="en-US" altLang="zh-CN" sz="2000" dirty="0" smtClean="0"/>
          </a:p>
          <a:p>
            <a:pPr>
              <a:buFont typeface="+mj-lt"/>
              <a:buAutoNum type="arabicPeriod"/>
            </a:pPr>
            <a:r>
              <a:rPr lang="en-US" altLang="zh-CN" sz="1800" dirty="0" smtClean="0"/>
              <a:t>TPS—</a:t>
            </a:r>
            <a:r>
              <a:rPr lang="zh-CN" altLang="en-US" sz="1800" dirty="0" smtClean="0"/>
              <a:t>氦容器系统阈值数据因网络原因变更，发送切束信号至</a:t>
            </a:r>
            <a:r>
              <a:rPr lang="en-US" altLang="zh-CN" sz="1800" dirty="0" smtClean="0"/>
              <a:t>TPS</a:t>
            </a:r>
            <a:r>
              <a:rPr lang="zh-CN" altLang="en-US" sz="1800" dirty="0" smtClean="0"/>
              <a:t>并响应切束。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en-US" altLang="zh-CN" sz="1800" dirty="0" smtClean="0"/>
              <a:t>PPS—</a:t>
            </a:r>
            <a:r>
              <a:rPr lang="zh-CN" altLang="en-US" sz="1800" dirty="0" smtClean="0"/>
              <a:t>谱仪散射室屏蔽门操作</a:t>
            </a:r>
            <a:endParaRPr lang="en-US" altLang="zh-CN" sz="1800" dirty="0" smtClean="0"/>
          </a:p>
          <a:p>
            <a:pPr>
              <a:buNone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靶站控制</a:t>
            </a:r>
            <a:r>
              <a:rPr lang="zh-CN" altLang="en-US" dirty="0"/>
              <a:t>运行情况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sz="2000" dirty="0" smtClean="0"/>
              <a:t>问题与解决</a:t>
            </a:r>
            <a:endParaRPr lang="en-US" altLang="zh-CN" sz="20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谱仪</a:t>
            </a:r>
            <a:r>
              <a:rPr lang="en-US" altLang="zh-CN" sz="1800" dirty="0"/>
              <a:t>shutter</a:t>
            </a:r>
            <a:r>
              <a:rPr lang="zh-CN" altLang="en-US" sz="1800" dirty="0"/>
              <a:t>钥匙接触不良（</a:t>
            </a:r>
            <a:r>
              <a:rPr lang="zh-CN" altLang="en-US" sz="1800" dirty="0">
                <a:solidFill>
                  <a:srgbClr val="FF0000"/>
                </a:solidFill>
              </a:rPr>
              <a:t>更换钥匙解决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en-US" altLang="zh-CN" sz="1800" dirty="0" smtClean="0"/>
              <a:t>2017</a:t>
            </a:r>
            <a:r>
              <a:rPr lang="zh-CN" altLang="en-US" sz="1800" dirty="0"/>
              <a:t>年</a:t>
            </a:r>
            <a:r>
              <a:rPr lang="en-US" altLang="zh-CN" sz="1800" dirty="0"/>
              <a:t>1</a:t>
            </a:r>
            <a:r>
              <a:rPr lang="zh-CN" altLang="en-US" sz="1800" dirty="0"/>
              <a:t>月</a:t>
            </a:r>
            <a:r>
              <a:rPr lang="en-US" altLang="zh-CN" sz="1800" dirty="0"/>
              <a:t>20#shutter</a:t>
            </a:r>
            <a:r>
              <a:rPr lang="zh-CN" altLang="en-US" sz="1800" dirty="0"/>
              <a:t>维护时控制室状态不本地不一致（</a:t>
            </a:r>
            <a:r>
              <a:rPr lang="zh-CN" altLang="en-US" sz="1800" dirty="0" smtClean="0">
                <a:solidFill>
                  <a:srgbClr val="FF0000"/>
                </a:solidFill>
              </a:rPr>
              <a:t>更换网线水晶</a:t>
            </a:r>
            <a:r>
              <a:rPr lang="zh-CN" altLang="en-US" sz="1800" dirty="0">
                <a:solidFill>
                  <a:srgbClr val="FF0000"/>
                </a:solidFill>
              </a:rPr>
              <a:t>头解决</a:t>
            </a:r>
            <a:r>
              <a:rPr lang="zh-CN" altLang="en-US" sz="1800" dirty="0" smtClean="0"/>
              <a:t>）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氦容器的横河顺控</a:t>
            </a:r>
            <a:r>
              <a:rPr lang="en-US" altLang="zh-CN" sz="1800" dirty="0"/>
              <a:t>PLC EPICS</a:t>
            </a:r>
            <a:r>
              <a:rPr lang="zh-CN" altLang="en-US" sz="1800" dirty="0"/>
              <a:t>网络数据丢数，造成联锁阈值变动（</a:t>
            </a:r>
            <a:r>
              <a:rPr lang="zh-CN" altLang="en-US" sz="1800" dirty="0">
                <a:solidFill>
                  <a:srgbClr val="FF0000"/>
                </a:solidFill>
              </a:rPr>
              <a:t>修改程序和更换网络模块解决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质子束</a:t>
            </a:r>
            <a:r>
              <a:rPr lang="zh-CN" altLang="en-US" sz="1800" dirty="0" smtClean="0"/>
              <a:t>窗数据传输不稳定（</a:t>
            </a:r>
            <a:r>
              <a:rPr lang="zh-CN" altLang="en-US" sz="1800" dirty="0">
                <a:solidFill>
                  <a:srgbClr val="FF0000"/>
                </a:solidFill>
              </a:rPr>
              <a:t>电缆原因</a:t>
            </a:r>
            <a:r>
              <a:rPr lang="zh-CN" altLang="en-US" sz="1800" dirty="0" smtClean="0">
                <a:solidFill>
                  <a:srgbClr val="FF0000"/>
                </a:solidFill>
              </a:rPr>
              <a:t>，</a:t>
            </a:r>
            <a:r>
              <a:rPr lang="zh-CN" altLang="en-US" sz="1800" dirty="0" smtClean="0">
                <a:solidFill>
                  <a:srgbClr val="FF0000"/>
                </a:solidFill>
              </a:rPr>
              <a:t>已</a:t>
            </a:r>
            <a:r>
              <a:rPr lang="zh-CN" altLang="en-US" sz="1800" dirty="0" smtClean="0">
                <a:solidFill>
                  <a:srgbClr val="FF0000"/>
                </a:solidFill>
              </a:rPr>
              <a:t>加入</a:t>
            </a:r>
            <a:r>
              <a:rPr lang="zh-CN" altLang="en-US" sz="1800" dirty="0">
                <a:solidFill>
                  <a:srgbClr val="FF0000"/>
                </a:solidFill>
              </a:rPr>
              <a:t>延时报警</a:t>
            </a:r>
            <a:r>
              <a:rPr lang="zh-CN" altLang="en-US" sz="1800" dirty="0" smtClean="0">
                <a:solidFill>
                  <a:srgbClr val="FF0000"/>
                </a:solidFill>
              </a:rPr>
              <a:t>，</a:t>
            </a:r>
            <a:r>
              <a:rPr lang="zh-CN" altLang="en-US" sz="1800" dirty="0">
                <a:solidFill>
                  <a:srgbClr val="FF0000"/>
                </a:solidFill>
              </a:rPr>
              <a:t>正</a:t>
            </a:r>
            <a:r>
              <a:rPr lang="zh-CN" altLang="en-US" sz="1800" dirty="0" smtClean="0">
                <a:solidFill>
                  <a:srgbClr val="FF0000"/>
                </a:solidFill>
              </a:rPr>
              <a:t>更换</a:t>
            </a:r>
            <a:r>
              <a:rPr lang="zh-CN" altLang="en-US" sz="1800" dirty="0">
                <a:solidFill>
                  <a:srgbClr val="FF0000"/>
                </a:solidFill>
              </a:rPr>
              <a:t>电缆</a:t>
            </a:r>
            <a:r>
              <a:rPr lang="zh-CN" altLang="en-US" sz="1800" dirty="0" smtClean="0"/>
              <a:t>）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控制室软件界面鼠标卡死（</a:t>
            </a:r>
            <a:r>
              <a:rPr lang="zh-CN" altLang="en-US" sz="1800" dirty="0" smtClean="0">
                <a:solidFill>
                  <a:srgbClr val="FF0000"/>
                </a:solidFill>
              </a:rPr>
              <a:t>操作系统从</a:t>
            </a:r>
            <a:r>
              <a:rPr lang="en-US" altLang="zh-CN" sz="1800" dirty="0">
                <a:solidFill>
                  <a:srgbClr val="FF0000"/>
                </a:solidFill>
              </a:rPr>
              <a:t>gnome</a:t>
            </a:r>
            <a:r>
              <a:rPr lang="zh-CN" altLang="en-US" sz="1800" dirty="0" smtClean="0">
                <a:solidFill>
                  <a:srgbClr val="FF0000"/>
                </a:solidFill>
              </a:rPr>
              <a:t>修改为</a:t>
            </a:r>
            <a:r>
              <a:rPr lang="en-US" altLang="zh-CN" sz="1800" dirty="0" smtClean="0">
                <a:solidFill>
                  <a:srgbClr val="FF0000"/>
                </a:solidFill>
              </a:rPr>
              <a:t>KDE</a:t>
            </a:r>
            <a:r>
              <a:rPr lang="zh-CN" altLang="en-US" sz="1800" dirty="0" smtClean="0">
                <a:solidFill>
                  <a:srgbClr val="FF0000"/>
                </a:solidFill>
              </a:rPr>
              <a:t>模式后解决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中控大屏偶然蓝</a:t>
            </a:r>
            <a:r>
              <a:rPr lang="zh-CN" altLang="en-US" sz="1800" dirty="0"/>
              <a:t>屏（</a:t>
            </a:r>
            <a:r>
              <a:rPr lang="zh-CN" altLang="en-US" sz="1800" dirty="0">
                <a:solidFill>
                  <a:srgbClr val="FF0000"/>
                </a:solidFill>
              </a:rPr>
              <a:t>网络视频信号原因，重做水晶</a:t>
            </a:r>
            <a:r>
              <a:rPr lang="zh-CN" altLang="en-US" sz="1800" dirty="0" smtClean="0">
                <a:solidFill>
                  <a:srgbClr val="FF0000"/>
                </a:solidFill>
              </a:rPr>
              <a:t>头</a:t>
            </a:r>
            <a:r>
              <a:rPr lang="zh-CN" altLang="en-US" sz="1800" dirty="0">
                <a:solidFill>
                  <a:srgbClr val="FF0000"/>
                </a:solidFill>
              </a:rPr>
              <a:t>或</a:t>
            </a:r>
            <a:r>
              <a:rPr lang="zh-CN" altLang="en-US" sz="1800" dirty="0" smtClean="0">
                <a:solidFill>
                  <a:srgbClr val="FF0000"/>
                </a:solidFill>
              </a:rPr>
              <a:t>插</a:t>
            </a:r>
            <a:r>
              <a:rPr lang="zh-CN" altLang="en-US" sz="1800" dirty="0">
                <a:solidFill>
                  <a:srgbClr val="FF0000"/>
                </a:solidFill>
              </a:rPr>
              <a:t>板信号电源</a:t>
            </a:r>
            <a:r>
              <a:rPr lang="zh-CN" altLang="en-US" sz="1800" dirty="0" smtClean="0">
                <a:solidFill>
                  <a:srgbClr val="FF0000"/>
                </a:solidFill>
              </a:rPr>
              <a:t>后解决</a:t>
            </a:r>
            <a:r>
              <a:rPr lang="zh-CN" altLang="en-US" sz="1800" dirty="0" smtClean="0"/>
              <a:t>）</a:t>
            </a:r>
            <a:endParaRPr lang="zh-CN" altLang="en-US" sz="1800" dirty="0"/>
          </a:p>
          <a:p>
            <a:pPr>
              <a:buFont typeface="+mj-lt"/>
              <a:buAutoNum type="arabicPeriod"/>
            </a:pPr>
            <a:endParaRPr lang="en-US" altLang="zh-CN" sz="18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    </a:t>
            </a:r>
            <a:r>
              <a:rPr lang="zh-CN" altLang="en-US" sz="2400" dirty="0" smtClean="0"/>
              <a:t>目 录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8139113" cy="373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一</a:t>
            </a:r>
            <a:r>
              <a:rPr lang="zh-CN" altLang="en-US" dirty="0" smtClean="0">
                <a:solidFill>
                  <a:schemeClr val="bg2"/>
                </a:solidFill>
              </a:rPr>
              <a:t>、靶站谱仪控制网络运行情况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二、</a:t>
            </a:r>
            <a:r>
              <a:rPr lang="zh-CN" altLang="en-US" dirty="0" smtClean="0">
                <a:solidFill>
                  <a:schemeClr val="bg2"/>
                </a:solidFill>
              </a:rPr>
              <a:t>靶</a:t>
            </a:r>
            <a:r>
              <a:rPr lang="zh-CN" altLang="en-US" dirty="0" smtClean="0">
                <a:solidFill>
                  <a:schemeClr val="bg2"/>
                </a:solidFill>
              </a:rPr>
              <a:t>站控制运行</a:t>
            </a:r>
            <a:r>
              <a:rPr lang="zh-CN" altLang="en-US" dirty="0">
                <a:solidFill>
                  <a:schemeClr val="bg2"/>
                </a:solidFill>
              </a:rPr>
              <a:t>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zh-CN" altLang="en-US" dirty="0" smtClean="0"/>
              <a:t>谱仪控制运行情况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>
                <a:solidFill>
                  <a:schemeClr val="bg2"/>
                </a:solidFill>
              </a:rPr>
              <a:t>四</a:t>
            </a:r>
            <a:r>
              <a:rPr lang="zh-CN" altLang="en-US" dirty="0" smtClean="0">
                <a:solidFill>
                  <a:schemeClr val="bg2"/>
                </a:solidFill>
              </a:rPr>
              <a:t>、</a:t>
            </a:r>
            <a:r>
              <a:rPr lang="zh-CN" altLang="en-US" dirty="0">
                <a:solidFill>
                  <a:schemeClr val="bg2"/>
                </a:solidFill>
              </a:rPr>
              <a:t>时间同步及实时测量系统</a:t>
            </a:r>
            <a:r>
              <a:rPr lang="zh-CN" altLang="en-US" dirty="0" smtClean="0">
                <a:solidFill>
                  <a:schemeClr val="bg2"/>
                </a:solidFill>
              </a:rPr>
              <a:t>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五、下一年度计划</a:t>
            </a:r>
            <a:endParaRPr lang="en-US" altLang="zh-CN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63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524000" y="838200"/>
            <a:ext cx="55626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谱仪控制提供的服务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609600" y="1447800"/>
            <a:ext cx="8139113" cy="4953000"/>
          </a:xfrm>
        </p:spPr>
        <p:txBody>
          <a:bodyPr/>
          <a:lstStyle/>
          <a:p>
            <a:r>
              <a:rPr lang="zh-CN" altLang="en-US" sz="2000" dirty="0" smtClean="0"/>
              <a:t>谱仪控制网络</a:t>
            </a:r>
            <a:endParaRPr lang="en-US" altLang="zh-CN" sz="2000" dirty="0" smtClean="0"/>
          </a:p>
          <a:p>
            <a:r>
              <a:rPr lang="zh-CN" altLang="en-US" sz="2000" dirty="0" smtClean="0"/>
              <a:t>谱仪实验的软件</a:t>
            </a:r>
            <a:endParaRPr lang="en-US" altLang="zh-CN" sz="2000" dirty="0" smtClean="0"/>
          </a:p>
          <a:p>
            <a:r>
              <a:rPr lang="zh-CN" altLang="en-US" sz="2000" dirty="0"/>
              <a:t>谱仪运行信息</a:t>
            </a:r>
            <a:r>
              <a:rPr lang="zh-CN" altLang="en-US" sz="2000" dirty="0" smtClean="0"/>
              <a:t>数据库</a:t>
            </a:r>
            <a:endParaRPr lang="en-US" altLang="zh-CN" sz="2000" dirty="0" smtClean="0"/>
          </a:p>
          <a:p>
            <a:r>
              <a:rPr lang="zh-CN" altLang="en-US" sz="2000" dirty="0" smtClean="0"/>
              <a:t>前端硬件控制接入（</a:t>
            </a:r>
            <a:r>
              <a:rPr lang="en-US" altLang="zh-CN" sz="2000" dirty="0" smtClean="0"/>
              <a:t>GPPD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SANS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时间同步网络</a:t>
            </a:r>
            <a:endParaRPr lang="en-US" altLang="zh-CN" sz="2000" dirty="0" smtClean="0"/>
          </a:p>
          <a:p>
            <a:r>
              <a:rPr lang="zh-CN" altLang="en-US" sz="2000" dirty="0" smtClean="0"/>
              <a:t>样品环境控制的接入（已完成</a:t>
            </a:r>
            <a:r>
              <a:rPr lang="en-US" altLang="zh-CN" sz="2000" dirty="0" smtClean="0"/>
              <a:t>CCR01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CCR02</a:t>
            </a:r>
            <a:r>
              <a:rPr lang="zh-CN" altLang="en-US" sz="2000" dirty="0" smtClean="0"/>
              <a:t>的接入）</a:t>
            </a:r>
            <a:endParaRPr lang="en-US" altLang="zh-CN" sz="2000" dirty="0" smtClean="0"/>
          </a:p>
          <a:p>
            <a:r>
              <a:rPr lang="zh-CN" altLang="en-US" sz="2000" dirty="0"/>
              <a:t>数据信息记录与备份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057048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8592"/>
            <a:ext cx="2590800" cy="178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133600"/>
            <a:ext cx="2573954" cy="147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968496"/>
            <a:ext cx="2666999" cy="165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1364" y="3968496"/>
            <a:ext cx="2590800" cy="162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439377" y="838200"/>
            <a:ext cx="5739111" cy="457200"/>
          </a:xfrm>
        </p:spPr>
        <p:txBody>
          <a:bodyPr/>
          <a:lstStyle/>
          <a:p>
            <a:pPr algn="ctr"/>
            <a:r>
              <a:rPr lang="zh-CN" altLang="en-US" dirty="0" smtClean="0"/>
              <a:t>谱仪实验软件</a:t>
            </a:r>
            <a:endParaRPr lang="zh-CN" altLang="en-US" dirty="0"/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8139113" cy="4953000"/>
          </a:xfrm>
        </p:spPr>
        <p:txBody>
          <a:bodyPr/>
          <a:lstStyle/>
          <a:p>
            <a:r>
              <a:rPr lang="zh-CN" altLang="en-US" sz="2000" dirty="0" smtClean="0"/>
              <a:t>谱仪实验的软件，</a:t>
            </a:r>
            <a:r>
              <a:rPr lang="zh-CN" altLang="en-US" sz="2000" dirty="0" smtClean="0"/>
              <a:t>满足目前实验要求</a:t>
            </a:r>
            <a:r>
              <a:rPr lang="zh-CN" altLang="en-US" sz="2000" dirty="0" smtClean="0"/>
              <a:t>，运行</a:t>
            </a:r>
            <a:r>
              <a:rPr lang="zh-CN" altLang="en-US" sz="2000" dirty="0" smtClean="0"/>
              <a:t>稳定</a:t>
            </a:r>
            <a:endParaRPr lang="en-US" altLang="zh-CN" sz="2000" dirty="0" smtClean="0"/>
          </a:p>
          <a:p>
            <a:r>
              <a:rPr lang="zh-CN" altLang="en-US" sz="2000" dirty="0" smtClean="0"/>
              <a:t>根据实验需求，不断接入设备和丰富功能</a:t>
            </a:r>
            <a:endParaRPr lang="en-US" altLang="zh-CN" sz="2000" dirty="0" smtClean="0"/>
          </a:p>
          <a:p>
            <a:r>
              <a:rPr lang="zh-CN" altLang="en-US" sz="2000" dirty="0" smtClean="0"/>
              <a:t>在联合调试中不断修复软件</a:t>
            </a:r>
            <a:r>
              <a:rPr lang="en-US" altLang="zh-CN" sz="2000" dirty="0" smtClean="0"/>
              <a:t>bug</a:t>
            </a:r>
            <a:endParaRPr lang="en-US" altLang="zh-CN" sz="2000" dirty="0" smtClean="0"/>
          </a:p>
        </p:txBody>
      </p:sp>
      <p:sp>
        <p:nvSpPr>
          <p:cNvPr id="10" name="文本框 7"/>
          <p:cNvSpPr txBox="1"/>
          <p:nvPr/>
        </p:nvSpPr>
        <p:spPr>
          <a:xfrm>
            <a:off x="837342" y="5665304"/>
            <a:ext cx="1316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smtClean="0"/>
              <a:t>GPPD</a:t>
            </a:r>
            <a:r>
              <a:rPr lang="zh-CN" altLang="en-US" sz="1000" b="0" dirty="0" smtClean="0"/>
              <a:t>实验软件界面</a:t>
            </a:r>
            <a:endParaRPr lang="zh-CN" altLang="en-US" sz="1000" b="0" dirty="0"/>
          </a:p>
        </p:txBody>
      </p:sp>
      <p:sp>
        <p:nvSpPr>
          <p:cNvPr id="12" name="文本框 7"/>
          <p:cNvSpPr txBox="1"/>
          <p:nvPr/>
        </p:nvSpPr>
        <p:spPr>
          <a:xfrm>
            <a:off x="3956657" y="5638800"/>
            <a:ext cx="11544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smtClean="0"/>
              <a:t>MR</a:t>
            </a:r>
            <a:r>
              <a:rPr lang="zh-CN" altLang="en-US" sz="1000" b="0" dirty="0" smtClean="0"/>
              <a:t>实验软件界面</a:t>
            </a:r>
            <a:endParaRPr lang="zh-CN" altLang="en-US" sz="1000" b="0" dirty="0"/>
          </a:p>
        </p:txBody>
      </p:sp>
      <p:sp>
        <p:nvSpPr>
          <p:cNvPr id="14" name="文本框 7"/>
          <p:cNvSpPr txBox="1"/>
          <p:nvPr/>
        </p:nvSpPr>
        <p:spPr>
          <a:xfrm>
            <a:off x="7015784" y="5610161"/>
            <a:ext cx="1301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smtClean="0"/>
              <a:t>SANS</a:t>
            </a:r>
            <a:r>
              <a:rPr lang="zh-CN" altLang="en-US" sz="1000" b="0" dirty="0" smtClean="0"/>
              <a:t>实验软件界面</a:t>
            </a:r>
            <a:endParaRPr lang="zh-CN" altLang="en-US" sz="1000" b="0" dirty="0"/>
          </a:p>
        </p:txBody>
      </p:sp>
      <p:sp>
        <p:nvSpPr>
          <p:cNvPr id="15" name="文本框 7"/>
          <p:cNvSpPr txBox="1"/>
          <p:nvPr/>
        </p:nvSpPr>
        <p:spPr>
          <a:xfrm>
            <a:off x="7178488" y="3615069"/>
            <a:ext cx="976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smtClean="0"/>
              <a:t>RUN</a:t>
            </a:r>
            <a:r>
              <a:rPr lang="zh-CN" altLang="en-US" sz="1000" b="0" dirty="0" smtClean="0"/>
              <a:t>信息记录</a:t>
            </a:r>
            <a:endParaRPr lang="zh-CN" alt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17506245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04382"/>
              </p:ext>
            </p:extLst>
          </p:nvPr>
        </p:nvGraphicFramePr>
        <p:xfrm>
          <a:off x="1333909" y="1447800"/>
          <a:ext cx="5976937" cy="121923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781549"/>
                <a:gridCol w="1061977"/>
                <a:gridCol w="1173153"/>
                <a:gridCol w="1508340"/>
                <a:gridCol w="1451918"/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run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Summary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Detector data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Monitor data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4" marB="4572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GPPD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622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8.5 MB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404 GB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2.7 TB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RM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1657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19 MB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264 GB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----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SANS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742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8.7 MB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211 GB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1000 GB</a:t>
                      </a:r>
                      <a:endParaRPr lang="zh-CN" altLang="en-US" sz="1400" dirty="0"/>
                    </a:p>
                  </a:txBody>
                  <a:tcPr marL="91449" marR="91449"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274103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谱仪信息服务器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72" y="2971800"/>
            <a:ext cx="3093016" cy="266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153" y="3962400"/>
            <a:ext cx="2504312" cy="1165601"/>
          </a:xfrm>
          <a:prstGeom prst="rect">
            <a:avLst/>
          </a:prstGeom>
        </p:spPr>
      </p:pic>
      <p:sp>
        <p:nvSpPr>
          <p:cNvPr id="9" name="文本框 7"/>
          <p:cNvSpPr txBox="1"/>
          <p:nvPr/>
        </p:nvSpPr>
        <p:spPr>
          <a:xfrm>
            <a:off x="6858000" y="5809753"/>
            <a:ext cx="14670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0" dirty="0" smtClean="0"/>
              <a:t>各端口的网络带宽监测</a:t>
            </a:r>
            <a:endParaRPr lang="zh-CN" altLang="en-US" sz="1000" b="0" dirty="0"/>
          </a:p>
        </p:txBody>
      </p:sp>
      <p:sp>
        <p:nvSpPr>
          <p:cNvPr id="10" name="文本框 8"/>
          <p:cNvSpPr txBox="1"/>
          <p:nvPr/>
        </p:nvSpPr>
        <p:spPr>
          <a:xfrm>
            <a:off x="4234943" y="5181600"/>
            <a:ext cx="7120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0" dirty="0" smtClean="0"/>
              <a:t>CPU</a:t>
            </a:r>
            <a:r>
              <a:rPr lang="zh-CN" altLang="en-US" sz="1000" b="0" dirty="0" smtClean="0"/>
              <a:t>监测</a:t>
            </a:r>
            <a:endParaRPr lang="zh-CN" altLang="en-US" sz="1000" b="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3" y="5486400"/>
            <a:ext cx="2739189" cy="924672"/>
          </a:xfrm>
          <a:prstGeom prst="rect">
            <a:avLst/>
          </a:prstGeom>
        </p:spPr>
      </p:pic>
      <p:sp>
        <p:nvSpPr>
          <p:cNvPr id="15" name="文本框 8"/>
          <p:cNvSpPr txBox="1"/>
          <p:nvPr/>
        </p:nvSpPr>
        <p:spPr>
          <a:xfrm>
            <a:off x="1233643" y="6484247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0" dirty="0" smtClean="0"/>
              <a:t>内存监测</a:t>
            </a:r>
            <a:endParaRPr lang="zh-CN" altLang="en-US" sz="1000" b="0" dirty="0"/>
          </a:p>
        </p:txBody>
      </p:sp>
      <p:sp>
        <p:nvSpPr>
          <p:cNvPr id="16" name="文本框 8"/>
          <p:cNvSpPr txBox="1"/>
          <p:nvPr/>
        </p:nvSpPr>
        <p:spPr>
          <a:xfrm>
            <a:off x="4234943" y="6484248"/>
            <a:ext cx="6976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0" dirty="0" smtClean="0"/>
              <a:t>磁盘监测</a:t>
            </a:r>
            <a:endParaRPr lang="zh-CN" altLang="en-US" sz="1000" b="0" dirty="0"/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446413" y="2964698"/>
            <a:ext cx="5192387" cy="2385676"/>
          </a:xfrm>
        </p:spPr>
        <p:txBody>
          <a:bodyPr/>
          <a:lstStyle/>
          <a:p>
            <a:r>
              <a:rPr lang="zh-CN" altLang="en-US" sz="2000" dirty="0" smtClean="0"/>
              <a:t>记录谱仪实验数据信息</a:t>
            </a:r>
            <a:endParaRPr lang="en-US" altLang="zh-CN" sz="2000" dirty="0" smtClean="0"/>
          </a:p>
          <a:p>
            <a:r>
              <a:rPr lang="zh-CN" altLang="en-US" sz="2000" dirty="0" smtClean="0"/>
              <a:t>开通设备监测服务，监测各服务器运行状态，异常报警</a:t>
            </a:r>
            <a:endParaRPr lang="en-US" altLang="zh-CN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486400"/>
            <a:ext cx="2661265" cy="93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1155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034" y="4188750"/>
            <a:ext cx="5327766" cy="2018802"/>
          </a:xfrm>
          <a:prstGeom prst="rect">
            <a:avLst/>
          </a:prstGeom>
        </p:spPr>
      </p:pic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748C2B-7D54-4546-8CA0-94A646B61B6D}" type="slidenum">
              <a:rPr lang="en-US" altLang="zh-CN" smtClean="0">
                <a:ea typeface="宋体" charset="-122"/>
              </a:rPr>
              <a:pPr/>
              <a:t>18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样品环境接入到谱仪实验软件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37798" y="1447800"/>
            <a:ext cx="7996602" cy="1223200"/>
          </a:xfrm>
        </p:spPr>
        <p:txBody>
          <a:bodyPr/>
          <a:lstStyle/>
          <a:p>
            <a:r>
              <a:rPr lang="zh-CN" altLang="en-US" sz="2000" dirty="0" smtClean="0"/>
              <a:t>参与样品环境设备本地控制，制定统一的控制结构</a:t>
            </a:r>
            <a:r>
              <a:rPr lang="zh-CN" altLang="en-US" sz="2000" dirty="0" smtClean="0"/>
              <a:t>框架</a:t>
            </a:r>
            <a:r>
              <a:rPr lang="zh-CN" altLang="en-US" sz="2000" dirty="0" smtClean="0"/>
              <a:t>，方便接入到谱仪软件当中</a:t>
            </a:r>
            <a:endParaRPr lang="en-US" altLang="zh-CN" sz="2000" dirty="0" smtClean="0"/>
          </a:p>
          <a:p>
            <a:pPr>
              <a:buFont typeface="+mj-lt"/>
              <a:buAutoNum type="arabicPeriod"/>
            </a:pPr>
            <a:r>
              <a:rPr lang="en-US" altLang="zh-CN" sz="1800" dirty="0"/>
              <a:t>Archive</a:t>
            </a:r>
            <a:r>
              <a:rPr lang="zh-CN" altLang="en-US" sz="1800" dirty="0"/>
              <a:t>数据库部署在本地工控机里，可随时导出进行</a:t>
            </a:r>
            <a:r>
              <a:rPr lang="zh-CN" altLang="en-US" sz="1800" dirty="0" smtClean="0"/>
              <a:t>数据分析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通过交换机将用户的样品环境数据上报到谱仪</a:t>
            </a:r>
          </a:p>
          <a:p>
            <a:endParaRPr lang="en-US" altLang="zh-CN" sz="2000" dirty="0" smtClean="0"/>
          </a:p>
        </p:txBody>
      </p:sp>
      <p:pic>
        <p:nvPicPr>
          <p:cNvPr id="10" name="内容占位符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 bwMode="auto">
          <a:xfrm>
            <a:off x="152400" y="3238997"/>
            <a:ext cx="3712205" cy="354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本框 7"/>
          <p:cNvSpPr txBox="1"/>
          <p:nvPr/>
        </p:nvSpPr>
        <p:spPr>
          <a:xfrm>
            <a:off x="1992157" y="6084441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0" dirty="0" smtClean="0"/>
              <a:t>框架一（通用型）</a:t>
            </a:r>
            <a:endParaRPr lang="zh-CN" altLang="en-US" sz="1000" b="0" dirty="0"/>
          </a:p>
        </p:txBody>
      </p:sp>
      <p:sp>
        <p:nvSpPr>
          <p:cNvPr id="16" name="文本框 7"/>
          <p:cNvSpPr txBox="1"/>
          <p:nvPr/>
        </p:nvSpPr>
        <p:spPr>
          <a:xfrm>
            <a:off x="6055455" y="6228988"/>
            <a:ext cx="17235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b="0" dirty="0" smtClean="0"/>
              <a:t>框架二</a:t>
            </a:r>
            <a:r>
              <a:rPr lang="zh-CN" altLang="en-US" sz="1000" b="0" dirty="0" smtClean="0"/>
              <a:t>（超导磁体</a:t>
            </a:r>
            <a:r>
              <a:rPr lang="zh-CN" altLang="en-US" sz="1000" b="0" dirty="0" smtClean="0"/>
              <a:t>环境用）</a:t>
            </a:r>
            <a:endParaRPr lang="zh-CN" altLang="en-US" sz="1000" b="0" dirty="0"/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748C2B-7D54-4546-8CA0-94A646B61B6D}" type="slidenum">
              <a:rPr lang="en-US" altLang="zh-CN" smtClean="0">
                <a:ea typeface="宋体" charset="-122"/>
              </a:rPr>
              <a:pPr/>
              <a:t>19</a:t>
            </a:fld>
            <a:endParaRPr lang="en-US" altLang="zh-CN" smtClean="0">
              <a:ea typeface="宋体" charset="-122"/>
            </a:endParaRPr>
          </a:p>
        </p:txBody>
      </p:sp>
      <p:pic>
        <p:nvPicPr>
          <p:cNvPr id="9221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76600"/>
            <a:ext cx="2854646" cy="17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标题 1"/>
          <p:cNvSpPr txBox="1">
            <a:spLocks/>
          </p:cNvSpPr>
          <p:nvPr/>
        </p:nvSpPr>
        <p:spPr bwMode="auto">
          <a:xfrm>
            <a:off x="304800" y="5400674"/>
            <a:ext cx="2666999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400" kern="0" dirty="0" smtClean="0">
                <a:solidFill>
                  <a:schemeClr val="tx1"/>
                </a:solidFill>
              </a:rPr>
              <a:t>样品环境</a:t>
            </a:r>
            <a:r>
              <a:rPr kumimoji="1" lang="zh-CN" altLang="en-US" sz="1400" kern="0" dirty="0" smtClean="0">
                <a:solidFill>
                  <a:schemeClr val="tx1"/>
                </a:solidFill>
              </a:rPr>
              <a:t>设备</a:t>
            </a:r>
            <a:r>
              <a:rPr kumimoji="1" lang="zh-CN" altLang="en-US" sz="1400" kern="0" dirty="0">
                <a:solidFill>
                  <a:schemeClr val="tx1"/>
                </a:solidFill>
              </a:rPr>
              <a:t>在</a:t>
            </a:r>
            <a:r>
              <a:rPr kumimoji="1" lang="zh-CN" altLang="en-US" sz="1400" kern="0" dirty="0" smtClean="0">
                <a:solidFill>
                  <a:schemeClr val="tx1"/>
                </a:solidFill>
              </a:rPr>
              <a:t>实验中</a:t>
            </a:r>
            <a:endParaRPr kumimoji="1" lang="en-US" altLang="zh-CN" sz="1400" kern="0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kumimoji="1" lang="zh-CN" altLang="en-US" sz="1400" kern="0" dirty="0" smtClean="0">
                <a:solidFill>
                  <a:schemeClr val="tx1"/>
                </a:solidFill>
              </a:rPr>
              <a:t>温度</a:t>
            </a:r>
            <a:r>
              <a:rPr kumimoji="1" lang="zh-CN" altLang="en-US" sz="1400" kern="0" dirty="0" smtClean="0">
                <a:solidFill>
                  <a:schemeClr val="tx1"/>
                </a:solidFill>
              </a:rPr>
              <a:t>曲线</a:t>
            </a:r>
            <a:endParaRPr kumimoji="1" lang="en-US" altLang="zh-CN" sz="1400" kern="0" dirty="0" smtClean="0">
              <a:solidFill>
                <a:schemeClr val="tx1"/>
              </a:solidFill>
            </a:endParaRPr>
          </a:p>
        </p:txBody>
      </p:sp>
      <p:pic>
        <p:nvPicPr>
          <p:cNvPr id="9223" name="图片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3276600"/>
            <a:ext cx="3328987" cy="23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6096000" y="5696873"/>
            <a:ext cx="268922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400" kern="0" dirty="0" smtClean="0">
                <a:solidFill>
                  <a:schemeClr val="tx1"/>
                </a:solidFill>
              </a:rPr>
              <a:t>控</a:t>
            </a:r>
            <a:r>
              <a:rPr kumimoji="1" lang="zh-CN" altLang="en-US" sz="1400" kern="0" dirty="0" smtClean="0">
                <a:solidFill>
                  <a:schemeClr val="tx1"/>
                </a:solidFill>
              </a:rPr>
              <a:t>温实验运行</a:t>
            </a:r>
            <a:r>
              <a:rPr kumimoji="1" lang="zh-CN" altLang="en-US" sz="1400" kern="0" dirty="0" smtClean="0">
                <a:solidFill>
                  <a:schemeClr val="tx1"/>
                </a:solidFill>
              </a:rPr>
              <a:t>任务</a:t>
            </a:r>
            <a:endParaRPr kumimoji="1" lang="en-US" altLang="zh-CN" sz="1400" kern="0" dirty="0" smtClean="0">
              <a:solidFill>
                <a:schemeClr val="tx1"/>
              </a:solidFill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79248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样品环境接入到谱仪实验软件</a:t>
            </a:r>
            <a:endParaRPr lang="zh-CN" altLang="en-US" dirty="0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09198" y="1600200"/>
            <a:ext cx="7996602" cy="1492250"/>
          </a:xfrm>
        </p:spPr>
        <p:txBody>
          <a:bodyPr/>
          <a:lstStyle/>
          <a:p>
            <a:r>
              <a:rPr lang="zh-CN" altLang="en-US" sz="2000" dirty="0" smtClean="0"/>
              <a:t>已经</a:t>
            </a:r>
            <a:r>
              <a:rPr lang="en-US" altLang="zh-CN" sz="2000" dirty="0" smtClean="0"/>
              <a:t>CCR01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CCR02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CCR03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HOT01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HOT02</a:t>
            </a:r>
            <a:r>
              <a:rPr lang="zh-CN" altLang="en-US" sz="2000" dirty="0" smtClean="0"/>
              <a:t>、旋转平台的本地控制及</a:t>
            </a:r>
            <a:r>
              <a:rPr lang="en-US" altLang="zh-CN" sz="2000" dirty="0" smtClean="0"/>
              <a:t>EPICS</a:t>
            </a:r>
            <a:r>
              <a:rPr lang="zh-CN" altLang="en-US" sz="2000" dirty="0" smtClean="0"/>
              <a:t>接入</a:t>
            </a:r>
            <a:endParaRPr lang="en-US" altLang="zh-CN" sz="2000" dirty="0" smtClean="0"/>
          </a:p>
          <a:p>
            <a:r>
              <a:rPr lang="zh-CN" altLang="en-US" sz="2000" dirty="0" smtClean="0"/>
              <a:t>其中</a:t>
            </a:r>
            <a:r>
              <a:rPr lang="en-US" altLang="zh-CN" sz="2000" dirty="0" smtClean="0"/>
              <a:t>CCR01</a:t>
            </a:r>
            <a:r>
              <a:rPr lang="zh-CN" altLang="en-US" sz="2000" dirty="0"/>
              <a:t>和</a:t>
            </a:r>
            <a:r>
              <a:rPr lang="en-US" altLang="zh-CN" sz="2000" dirty="0" smtClean="0"/>
              <a:t>CCR02</a:t>
            </a:r>
            <a:r>
              <a:rPr lang="zh-CN" altLang="en-US" sz="2000" dirty="0" smtClean="0"/>
              <a:t>接入粉末谱仪并进行</a:t>
            </a:r>
            <a:r>
              <a:rPr lang="zh-CN" altLang="en-US" sz="2000" dirty="0"/>
              <a:t>实验</a:t>
            </a:r>
            <a:r>
              <a:rPr lang="zh-CN" altLang="en-US" sz="2000" dirty="0" smtClean="0"/>
              <a:t>谱仪</a:t>
            </a:r>
            <a:endParaRPr lang="en-US" altLang="zh-CN" sz="2000" dirty="0" smtClean="0"/>
          </a:p>
          <a:p>
            <a:endParaRPr lang="en-US" altLang="zh-CN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68428"/>
            <a:ext cx="2443162" cy="183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191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    </a:t>
            </a:r>
            <a:r>
              <a:rPr lang="zh-CN" altLang="en-US" sz="2400" dirty="0" smtClean="0"/>
              <a:t>目 录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8139113" cy="373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</a:t>
            </a:r>
            <a:r>
              <a:rPr lang="zh-CN" altLang="en-US" dirty="0" smtClean="0"/>
              <a:t>、靶站谱仪控制网络运行情况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zh-CN" altLang="en-US" dirty="0" smtClean="0"/>
              <a:t>靶</a:t>
            </a:r>
            <a:r>
              <a:rPr lang="zh-CN" altLang="en-US" dirty="0" smtClean="0"/>
              <a:t>站控制运行</a:t>
            </a:r>
            <a:r>
              <a:rPr lang="zh-CN" altLang="en-US" dirty="0"/>
              <a:t>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zh-CN" altLang="en-US" dirty="0" smtClean="0"/>
              <a:t>谱仪控制运行情况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四</a:t>
            </a:r>
            <a:r>
              <a:rPr lang="zh-CN" altLang="en-US" dirty="0" smtClean="0"/>
              <a:t>、</a:t>
            </a:r>
            <a:r>
              <a:rPr lang="zh-CN" altLang="en-US" dirty="0"/>
              <a:t>时间同步及实时测量系统</a:t>
            </a:r>
            <a:r>
              <a:rPr lang="zh-CN" altLang="en-US" dirty="0" smtClean="0"/>
              <a:t>运行情况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五、下一年度计划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8814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    </a:t>
            </a:r>
            <a:r>
              <a:rPr lang="zh-CN" altLang="en-US" sz="2400" dirty="0" smtClean="0"/>
              <a:t>目 录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8139113" cy="373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一</a:t>
            </a:r>
            <a:r>
              <a:rPr lang="zh-CN" altLang="en-US" dirty="0" smtClean="0">
                <a:solidFill>
                  <a:schemeClr val="bg2"/>
                </a:solidFill>
              </a:rPr>
              <a:t>、靶站谱仪控制网络运行情况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二、</a:t>
            </a:r>
            <a:r>
              <a:rPr lang="zh-CN" altLang="en-US" dirty="0" smtClean="0">
                <a:solidFill>
                  <a:schemeClr val="bg2"/>
                </a:solidFill>
              </a:rPr>
              <a:t>靶</a:t>
            </a:r>
            <a:r>
              <a:rPr lang="zh-CN" altLang="en-US" dirty="0" smtClean="0">
                <a:solidFill>
                  <a:schemeClr val="bg2"/>
                </a:solidFill>
              </a:rPr>
              <a:t>站控制运行</a:t>
            </a:r>
            <a:r>
              <a:rPr lang="zh-CN" altLang="en-US" dirty="0">
                <a:solidFill>
                  <a:schemeClr val="bg2"/>
                </a:solidFill>
              </a:rPr>
              <a:t>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三、</a:t>
            </a:r>
            <a:r>
              <a:rPr lang="zh-CN" altLang="en-US" dirty="0" smtClean="0">
                <a:solidFill>
                  <a:schemeClr val="bg2"/>
                </a:solidFill>
              </a:rPr>
              <a:t>谱仪控制运行情况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四</a:t>
            </a:r>
            <a:r>
              <a:rPr lang="zh-CN" altLang="en-US" dirty="0" smtClean="0"/>
              <a:t>、</a:t>
            </a:r>
            <a:r>
              <a:rPr lang="zh-CN" altLang="en-US" dirty="0"/>
              <a:t>时间同步及实时测量系统</a:t>
            </a:r>
            <a:r>
              <a:rPr lang="zh-CN" altLang="en-US" dirty="0" smtClean="0"/>
              <a:t>运行情况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五、下一年度计划</a:t>
            </a:r>
            <a:endParaRPr lang="en-US" altLang="zh-CN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63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时间同步及实时测量系统运行情况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72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zh-CN" altLang="en-US" sz="1800" dirty="0" smtClean="0"/>
              <a:t>高</a:t>
            </a:r>
            <a:r>
              <a:rPr lang="zh-CN" altLang="en-US" sz="1800" dirty="0"/>
              <a:t>精度时间同步</a:t>
            </a:r>
            <a:r>
              <a:rPr lang="zh-CN" altLang="en-US" sz="1800" dirty="0" smtClean="0"/>
              <a:t>网络：提供全局高时间精度的同步</a:t>
            </a:r>
            <a:endParaRPr lang="en-US" altLang="zh-CN" sz="1800" dirty="0" smtClean="0"/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zh-CN" altLang="en-US" sz="1800" dirty="0" smtClean="0"/>
              <a:t>质子</a:t>
            </a:r>
            <a:r>
              <a:rPr lang="zh-CN" altLang="en-US" sz="1800" dirty="0"/>
              <a:t>脉冲打靶时刻（</a:t>
            </a:r>
            <a:r>
              <a:rPr lang="en-US" altLang="zh-CN" sz="1800" dirty="0"/>
              <a:t>T0</a:t>
            </a:r>
            <a:r>
              <a:rPr lang="zh-CN" altLang="en-US" sz="1800" dirty="0"/>
              <a:t>）</a:t>
            </a:r>
            <a:r>
              <a:rPr lang="zh-CN" altLang="en-US" sz="1800" dirty="0" smtClean="0"/>
              <a:t>扇出：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800" dirty="0" smtClean="0"/>
              <a:t>        </a:t>
            </a:r>
            <a:r>
              <a:rPr lang="zh-CN" altLang="en-US" sz="1800" dirty="0" smtClean="0"/>
              <a:t>把来自加速器的</a:t>
            </a:r>
            <a:r>
              <a:rPr lang="en-US" altLang="zh-CN" sz="1800" dirty="0" smtClean="0"/>
              <a:t>T0</a:t>
            </a:r>
            <a:r>
              <a:rPr lang="zh-CN" altLang="en-US" sz="1800" dirty="0" smtClean="0"/>
              <a:t>信号分发至每台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800" dirty="0"/>
              <a:t> </a:t>
            </a:r>
            <a:r>
              <a:rPr lang="en-US" altLang="zh-CN" sz="1800" dirty="0" smtClean="0"/>
              <a:t>       </a:t>
            </a:r>
            <a:r>
              <a:rPr lang="zh-CN" altLang="en-US" sz="1800" dirty="0" smtClean="0"/>
              <a:t>谱仪的斩波器、主探电子学、中子</a:t>
            </a:r>
            <a:endParaRPr lang="en-US" altLang="zh-CN" sz="18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800" dirty="0" smtClean="0"/>
              <a:t>        </a:t>
            </a:r>
            <a:r>
              <a:rPr lang="zh-CN" altLang="en-US" sz="1800" dirty="0" smtClean="0"/>
              <a:t>监视器（</a:t>
            </a:r>
            <a:r>
              <a:rPr lang="en-US" altLang="zh-CN" sz="1800" dirty="0" smtClean="0"/>
              <a:t>Monitor</a:t>
            </a:r>
            <a:r>
              <a:rPr lang="zh-CN" altLang="en-US" sz="1800" dirty="0" smtClean="0"/>
              <a:t>）等</a:t>
            </a:r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r>
              <a:rPr lang="zh-CN" altLang="en-US" sz="1800" dirty="0" smtClean="0"/>
              <a:t>实时测量系统：把采集的信号进行</a:t>
            </a:r>
            <a:endParaRPr lang="en-US" altLang="zh-CN" sz="1800" dirty="0" smtClean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800" dirty="0" smtClean="0"/>
              <a:t>         </a:t>
            </a:r>
            <a:r>
              <a:rPr lang="zh-CN" altLang="en-US" sz="1800" dirty="0" smtClean="0"/>
              <a:t>时间戳标记，并实时发送。</a:t>
            </a:r>
            <a:endParaRPr lang="en-US" altLang="zh-CN" sz="1800" dirty="0" smtClean="0"/>
          </a:p>
          <a:p>
            <a:pPr>
              <a:buFont typeface="Arial" pitchFamily="34" charset="0"/>
              <a:buChar char="•"/>
            </a:pPr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791200" y="6172200"/>
            <a:ext cx="2689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200" kern="0" dirty="0" smtClean="0">
                <a:solidFill>
                  <a:schemeClr val="tx1"/>
                </a:solidFill>
              </a:rPr>
              <a:t>系统结构图</a:t>
            </a:r>
            <a:endParaRPr kumimoji="1" lang="en-US" altLang="zh-CN" sz="1200" kern="0" dirty="0" smtClean="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2438400"/>
            <a:ext cx="475615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时间同步及实时测量系统运行情况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447800"/>
            <a:ext cx="7543799" cy="472440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CN" altLang="en-US" dirty="0" smtClean="0"/>
              <a:t>运行情况</a:t>
            </a:r>
            <a:endParaRPr lang="en-US" altLang="zh-CN" dirty="0" smtClean="0"/>
          </a:p>
          <a:p>
            <a:pPr>
              <a:buNone/>
            </a:pPr>
            <a:r>
              <a:rPr lang="zh-CN" altLang="en-US" sz="1800" dirty="0" smtClean="0">
                <a:solidFill>
                  <a:schemeClr val="tx1"/>
                </a:solidFill>
              </a:rPr>
              <a:t>     部署</a:t>
            </a:r>
            <a:r>
              <a:rPr lang="zh-CN" altLang="en-US" sz="1800" dirty="0" smtClean="0">
                <a:solidFill>
                  <a:schemeClr val="tx1"/>
                </a:solidFill>
              </a:rPr>
              <a:t>范围包括靶站中控室、三台谱仪、三条实验束线、白光中子源</a:t>
            </a:r>
            <a:r>
              <a:rPr lang="zh-CN" altLang="en-US" sz="1800" dirty="0" smtClean="0">
                <a:solidFill>
                  <a:schemeClr val="tx1"/>
                </a:solidFill>
              </a:rPr>
              <a:t>、</a:t>
            </a:r>
            <a:r>
              <a:rPr lang="zh-CN" altLang="en-US" sz="1800" dirty="0">
                <a:solidFill>
                  <a:schemeClr val="tx1"/>
                </a:solidFill>
              </a:rPr>
              <a:t>加速器</a:t>
            </a:r>
            <a:r>
              <a:rPr lang="en-US" altLang="zh-CN" sz="1800" dirty="0" smtClean="0">
                <a:solidFill>
                  <a:schemeClr val="tx1"/>
                </a:solidFill>
              </a:rPr>
              <a:t>RTBT</a:t>
            </a:r>
            <a:r>
              <a:rPr lang="zh-CN" altLang="en-US" sz="1800" dirty="0" smtClean="0">
                <a:solidFill>
                  <a:schemeClr val="tx1"/>
                </a:solidFill>
              </a:rPr>
              <a:t>本地站，</a:t>
            </a:r>
            <a:r>
              <a:rPr lang="zh-CN" altLang="en-US" sz="1800" dirty="0" smtClean="0">
                <a:solidFill>
                  <a:schemeClr val="tx1"/>
                </a:solidFill>
              </a:rPr>
              <a:t>如图中红色区域。</a:t>
            </a:r>
            <a:endParaRPr lang="en-US" altLang="zh-CN" sz="1800" dirty="0" smtClean="0">
              <a:solidFill>
                <a:schemeClr val="tx1"/>
              </a:solidFill>
            </a:endParaRPr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时间同步网络运行正常</a:t>
            </a:r>
            <a:endParaRPr lang="en-US" altLang="zh-CN" sz="1800" dirty="0" smtClean="0"/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质子束实时测量系统运行正常</a:t>
            </a:r>
            <a:endParaRPr lang="en-US" altLang="zh-CN" sz="1800" dirty="0" smtClean="0"/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授时信号扇出子系统运行正常</a:t>
            </a:r>
            <a:endParaRPr lang="en-US" altLang="zh-CN" sz="1800" dirty="0" smtClean="0"/>
          </a:p>
          <a:p>
            <a:pPr>
              <a:buFont typeface="+mj-lt"/>
              <a:buAutoNum type="arabicPeriod"/>
              <a:defRPr/>
            </a:pPr>
            <a:r>
              <a:rPr lang="en-US" altLang="zh-CN" sz="1800" dirty="0" smtClean="0"/>
              <a:t>T0</a:t>
            </a:r>
            <a:r>
              <a:rPr lang="zh-CN" altLang="en-US" sz="1800" dirty="0" smtClean="0"/>
              <a:t>信号扇出子系统运行正常</a:t>
            </a:r>
            <a:endParaRPr lang="en-US" altLang="zh-CN" sz="1800" dirty="0" smtClean="0"/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状态信息在中央控制室显示正常</a:t>
            </a:r>
            <a:endParaRPr lang="en-US" altLang="zh-CN" sz="1800" dirty="0" smtClean="0"/>
          </a:p>
          <a:p>
            <a:pPr>
              <a:buFont typeface="+mj-lt"/>
              <a:buAutoNum type="arabicPeriod"/>
              <a:defRPr/>
            </a:pPr>
            <a:r>
              <a:rPr lang="zh-CN" altLang="en-US" sz="1800" dirty="0" smtClean="0"/>
              <a:t>满足用户使用（同步精度</a:t>
            </a:r>
            <a:r>
              <a:rPr lang="en-US" altLang="zh-CN" sz="1800" dirty="0" smtClean="0"/>
              <a:t>&lt;5ns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22</a:t>
            </a:fld>
            <a:endParaRPr lang="en-US" altLang="zh-CN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890962" cy="251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 txBox="1">
            <a:spLocks/>
          </p:cNvSpPr>
          <p:nvPr/>
        </p:nvSpPr>
        <p:spPr bwMode="auto">
          <a:xfrm>
            <a:off x="5518150" y="5792787"/>
            <a:ext cx="2689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200" kern="0" dirty="0" smtClean="0">
                <a:solidFill>
                  <a:schemeClr val="tx1"/>
                </a:solidFill>
              </a:rPr>
              <a:t>节点布局图</a:t>
            </a:r>
            <a:endParaRPr kumimoji="1" lang="en-US" altLang="zh-CN" sz="12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9097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03213" cy="180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2BA971A2-E340-432A-AB52-13506F9E55E0}" type="slidenum">
              <a:rPr lang="en-US" altLang="zh-CN" sz="900" smtClean="0">
                <a:solidFill>
                  <a:srgbClr val="4D5E68"/>
                </a:solidFill>
                <a:latin typeface="Impact" pitchFamily="34" charset="0"/>
              </a:rPr>
              <a:pPr/>
              <a:t>23</a:t>
            </a:fld>
            <a:endParaRPr lang="en-US" altLang="zh-CN" sz="900" smtClean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58738" y="5294312"/>
            <a:ext cx="40782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第一轮联合调试：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2017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11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1-9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第二轮联合调试：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2018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1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22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-4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09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第三轮联合调试：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2018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4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25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~5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29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  <a:p>
            <a:pPr marL="285750" indent="-285750" algn="l">
              <a:buFont typeface="Wingdings" pitchFamily="2" charset="2"/>
              <a:buChar char="Ø"/>
            </a:pP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第四轮联合调试：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2018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年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6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23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~7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月</a:t>
            </a:r>
            <a:r>
              <a:rPr lang="en-US" altLang="zh-CN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21</a:t>
            </a:r>
            <a:r>
              <a:rPr lang="zh-CN" altLang="en-US" dirty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日</a:t>
            </a:r>
            <a:endParaRPr lang="en-US" altLang="zh-CN" dirty="0"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8976"/>
            <a:ext cx="7791449" cy="232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3810000" y="5153025"/>
            <a:ext cx="3200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FF0000"/>
                </a:solidFill>
              </a:rPr>
              <a:t>有效打靶时间：</a:t>
            </a:r>
            <a:r>
              <a:rPr lang="en-US" altLang="zh-CN" sz="1600" dirty="0">
                <a:solidFill>
                  <a:srgbClr val="FF0000"/>
                </a:solidFill>
              </a:rPr>
              <a:t>1800.5</a:t>
            </a:r>
            <a:r>
              <a:rPr lang="zh-CN" altLang="en-US" sz="1600" dirty="0">
                <a:solidFill>
                  <a:srgbClr val="FF0000"/>
                </a:solidFill>
              </a:rPr>
              <a:t>小时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FF0000"/>
                </a:solidFill>
              </a:rPr>
              <a:t>总质子数：</a:t>
            </a:r>
            <a:r>
              <a:rPr lang="en-US" altLang="zh-CN" sz="1600" dirty="0">
                <a:solidFill>
                  <a:srgbClr val="FF0000"/>
                </a:solidFill>
              </a:rPr>
              <a:t>3.85</a:t>
            </a:r>
            <a:r>
              <a:rPr lang="zh-CN" altLang="en-US" sz="1600" dirty="0">
                <a:solidFill>
                  <a:srgbClr val="FF0000"/>
                </a:solidFill>
              </a:rPr>
              <a:t>*</a:t>
            </a:r>
            <a:r>
              <a:rPr lang="en-US" altLang="zh-CN" sz="1600" dirty="0">
                <a:solidFill>
                  <a:srgbClr val="FF0000"/>
                </a:solidFill>
              </a:rPr>
              <a:t>E20</a:t>
            </a:r>
          </a:p>
          <a:p>
            <a:pPr algn="l"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FF0000"/>
                </a:solidFill>
              </a:rPr>
              <a:t>总有效发数：</a:t>
            </a:r>
            <a:r>
              <a:rPr lang="en-US" altLang="zh-CN" sz="1600" dirty="0">
                <a:solidFill>
                  <a:srgbClr val="FF0000"/>
                </a:solidFill>
              </a:rPr>
              <a:t>1.24</a:t>
            </a:r>
            <a:r>
              <a:rPr lang="zh-CN" altLang="en-US" sz="1600" dirty="0">
                <a:solidFill>
                  <a:srgbClr val="FF0000"/>
                </a:solidFill>
              </a:rPr>
              <a:t>*</a:t>
            </a:r>
            <a:r>
              <a:rPr lang="en-US" altLang="zh-CN" sz="1600" dirty="0">
                <a:solidFill>
                  <a:srgbClr val="FF0000"/>
                </a:solidFill>
              </a:rPr>
              <a:t>E8</a:t>
            </a:r>
          </a:p>
          <a:p>
            <a:pPr algn="l"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FF0000"/>
                </a:solidFill>
              </a:rPr>
              <a:t>单发平均质子数：</a:t>
            </a:r>
            <a:r>
              <a:rPr lang="en-US" altLang="zh-CN" sz="1600" dirty="0">
                <a:solidFill>
                  <a:srgbClr val="FF0000"/>
                </a:solidFill>
              </a:rPr>
              <a:t>3.1</a:t>
            </a:r>
            <a:r>
              <a:rPr lang="zh-CN" altLang="en-US" sz="1600" dirty="0">
                <a:solidFill>
                  <a:srgbClr val="FF0000"/>
                </a:solidFill>
              </a:rPr>
              <a:t>*</a:t>
            </a:r>
            <a:r>
              <a:rPr lang="en-US" altLang="zh-CN" sz="1600" dirty="0">
                <a:solidFill>
                  <a:srgbClr val="FF0000"/>
                </a:solidFill>
              </a:rPr>
              <a:t>E12</a:t>
            </a:r>
          </a:p>
          <a:p>
            <a:pPr algn="l">
              <a:buFont typeface="Wingdings" pitchFamily="2" charset="2"/>
              <a:buChar char="Ø"/>
            </a:pPr>
            <a:r>
              <a:rPr lang="zh-CN" altLang="en-US" sz="1600" dirty="0">
                <a:solidFill>
                  <a:srgbClr val="FF0000"/>
                </a:solidFill>
              </a:rPr>
              <a:t>总功：</a:t>
            </a:r>
            <a:r>
              <a:rPr lang="en-US" altLang="zh-CN" sz="1600" dirty="0">
                <a:solidFill>
                  <a:srgbClr val="FF0000"/>
                </a:solidFill>
              </a:rPr>
              <a:t>27.35MWHr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2145" r="10484" b="14452"/>
          <a:stretch/>
        </p:blipFill>
        <p:spPr bwMode="auto">
          <a:xfrm>
            <a:off x="6705600" y="5163234"/>
            <a:ext cx="2352674" cy="131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质子束实时测量系统</a:t>
            </a:r>
            <a:endParaRPr lang="zh-CN" altLang="en-US" dirty="0"/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81000" y="1371600"/>
            <a:ext cx="8139113" cy="4953000"/>
          </a:xfrm>
        </p:spPr>
        <p:txBody>
          <a:bodyPr/>
          <a:lstStyle/>
          <a:p>
            <a:r>
              <a:rPr lang="zh-CN" altLang="en-US" sz="2000" dirty="0" smtClean="0"/>
              <a:t>实时记录打靶质子束的时间和数量</a:t>
            </a:r>
            <a:endParaRPr lang="en-US" altLang="zh-CN" sz="2000" dirty="0" smtClean="0"/>
          </a:p>
          <a:p>
            <a:r>
              <a:rPr lang="zh-CN" altLang="en-US" sz="2000" dirty="0" smtClean="0"/>
              <a:t>统计打靶质子束的各种信息，包括时间、功率等</a:t>
            </a:r>
            <a:endParaRPr lang="en-US" altLang="zh-CN" sz="2000" dirty="0" smtClean="0"/>
          </a:p>
          <a:p>
            <a:r>
              <a:rPr lang="zh-CN" altLang="en-US" sz="2000" dirty="0" smtClean="0"/>
              <a:t>定期生成统计报表</a:t>
            </a:r>
            <a:r>
              <a:rPr lang="zh-CN" altLang="en-US" sz="2000" dirty="0"/>
              <a:t>，</a:t>
            </a:r>
            <a:r>
              <a:rPr lang="zh-CN" altLang="en-US" sz="2000" dirty="0" smtClean="0"/>
              <a:t>提供历史查询服务</a:t>
            </a:r>
            <a:endParaRPr lang="zh-CN" altLang="en-US" sz="2000" dirty="0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5"/>
          <a:stretch/>
        </p:blipFill>
        <p:spPr bwMode="auto">
          <a:xfrm>
            <a:off x="7106865" y="4051300"/>
            <a:ext cx="196093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时间同步及实时测量系统运行情况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04800" y="1352260"/>
            <a:ext cx="8139113" cy="1447800"/>
          </a:xfrm>
        </p:spPr>
        <p:txBody>
          <a:bodyPr/>
          <a:lstStyle/>
          <a:p>
            <a:r>
              <a:rPr lang="zh-CN" altLang="en-US" dirty="0" smtClean="0"/>
              <a:t>与</a:t>
            </a:r>
            <a:r>
              <a:rPr lang="zh-CN" altLang="en-US" dirty="0" smtClean="0"/>
              <a:t>白光进行联合调试和验证测试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选择多个断</a:t>
            </a:r>
            <a:r>
              <a:rPr lang="zh-CN" altLang="en-US" sz="1800" dirty="0"/>
              <a:t>束</a:t>
            </a:r>
            <a:r>
              <a:rPr lang="zh-CN" altLang="en-US" sz="1800" dirty="0" smtClean="0"/>
              <a:t>时间，验证</a:t>
            </a:r>
            <a:r>
              <a:rPr lang="zh-CN" altLang="en-US" sz="1800" dirty="0"/>
              <a:t>时间</a:t>
            </a:r>
            <a:r>
              <a:rPr lang="zh-CN" altLang="en-US" sz="1800" dirty="0" smtClean="0"/>
              <a:t>记录一致性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长期稳定性，比较两套系统每发数据的差值</a:t>
            </a:r>
            <a:r>
              <a:rPr kumimoji="1" lang="en-US" altLang="zh-CN" sz="1800" dirty="0" smtClean="0"/>
              <a:t>320ns&lt;</a:t>
            </a:r>
            <a:r>
              <a:rPr kumimoji="1" lang="en-US" altLang="zh-CN" sz="1800" dirty="0" err="1" smtClean="0"/>
              <a:t>Δt</a:t>
            </a:r>
            <a:r>
              <a:rPr kumimoji="1" lang="en-US" altLang="zh-CN" sz="1800" dirty="0" smtClean="0"/>
              <a:t>&lt;560ns</a:t>
            </a:r>
            <a:r>
              <a:rPr kumimoji="1" lang="zh-CN" altLang="en-US" sz="1800" dirty="0" smtClean="0"/>
              <a:t>（线缆、硬件和程序因素） 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>
            <a:off x="5943600" y="3681413"/>
            <a:ext cx="2570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zh-CN" b="1" dirty="0">
                <a:latin typeface="Hiragino Sans GB W3" charset="-122"/>
                <a:ea typeface="Hiragino Sans GB W3" charset="-122"/>
              </a:rPr>
              <a:t>2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018</a:t>
            </a:r>
            <a:r>
              <a:rPr lang="zh-CN" altLang="en-US" b="1" dirty="0">
                <a:latin typeface="Hiragino Sans GB W3" charset="-122"/>
                <a:ea typeface="Hiragino Sans GB W3" charset="-122"/>
              </a:rPr>
              <a:t>/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7/</a:t>
            </a:r>
            <a:r>
              <a:rPr lang="zh-CN" altLang="zh-CN" b="1" dirty="0">
                <a:latin typeface="Hiragino Sans GB W3" charset="-122"/>
                <a:ea typeface="Hiragino Sans GB W3" charset="-122"/>
              </a:rPr>
              <a:t>1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3</a:t>
            </a:r>
            <a:r>
              <a:rPr lang="mr-IN" altLang="zh-CN" b="1" dirty="0">
                <a:latin typeface="Hiragino Sans GB W3" charset="-122"/>
                <a:ea typeface="Hiragino Sans GB W3" charset="-122"/>
              </a:rPr>
              <a:t> 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18</a:t>
            </a:r>
            <a:r>
              <a:rPr lang="mr-IN" altLang="zh-CN" b="1" dirty="0">
                <a:latin typeface="Hiragino Sans GB W3" charset="-122"/>
                <a:ea typeface="Hiragino Sans GB W3" charset="-122"/>
              </a:rPr>
              <a:t>: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49</a:t>
            </a:r>
            <a:r>
              <a:rPr lang="mr-IN" altLang="zh-CN" b="1" dirty="0">
                <a:latin typeface="Hiragino Sans GB W3" charset="-122"/>
                <a:ea typeface="Hiragino Sans GB W3" charset="-122"/>
              </a:rPr>
              <a:t>:</a:t>
            </a:r>
            <a:r>
              <a:rPr lang="en-US" altLang="zh-CN" b="1" dirty="0">
                <a:latin typeface="Hiragino Sans GB W3" charset="-122"/>
                <a:ea typeface="Hiragino Sans GB W3" charset="-122"/>
              </a:rPr>
              <a:t>59</a:t>
            </a:r>
            <a:endParaRPr lang="zh-CN" altLang="en-US" b="1" dirty="0">
              <a:latin typeface="Hiragino Sans GB W3" charset="-122"/>
              <a:ea typeface="Hiragino Sans GB W3" charset="-122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895600" cy="24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" y="3125787"/>
            <a:ext cx="5725332" cy="140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7"/>
          <p:cNvSpPr txBox="1"/>
          <p:nvPr/>
        </p:nvSpPr>
        <p:spPr>
          <a:xfrm>
            <a:off x="6824864" y="6228988"/>
            <a:ext cx="184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000" b="0" dirty="0"/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5838453" y="6092883"/>
            <a:ext cx="2689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200" kern="0" dirty="0" smtClean="0">
                <a:solidFill>
                  <a:schemeClr val="tx1"/>
                </a:solidFill>
              </a:rPr>
              <a:t>时间对比</a:t>
            </a:r>
            <a:endParaRPr kumimoji="1" lang="en-US" altLang="zh-CN" sz="1200" kern="0" dirty="0" smtClean="0">
              <a:solidFill>
                <a:schemeClr val="tx1"/>
              </a:solidFill>
            </a:endParaRP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3810000" y="6388096"/>
            <a:ext cx="17526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sz="1200" kern="0" dirty="0" smtClean="0">
                <a:solidFill>
                  <a:schemeClr val="tx1"/>
                </a:solidFill>
              </a:rPr>
              <a:t>抖动偏差测试</a:t>
            </a:r>
            <a:endParaRPr kumimoji="1" lang="en-US" altLang="zh-CN" sz="1200" kern="0" dirty="0" smtClean="0">
              <a:solidFill>
                <a:schemeClr val="tx1"/>
              </a:solidFill>
            </a:endParaRPr>
          </a:p>
        </p:txBody>
      </p:sp>
      <p:pic>
        <p:nvPicPr>
          <p:cNvPr id="1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6"/>
          <a:stretch/>
        </p:blipFill>
        <p:spPr bwMode="auto">
          <a:xfrm>
            <a:off x="5045372" y="4051300"/>
            <a:ext cx="2041228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43939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45411"/>
            <a:ext cx="3306352" cy="179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2011"/>
            <a:ext cx="4267200" cy="2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304800" y="1447800"/>
            <a:ext cx="8139113" cy="1676400"/>
          </a:xfrm>
        </p:spPr>
        <p:txBody>
          <a:bodyPr/>
          <a:lstStyle/>
          <a:p>
            <a:r>
              <a:rPr lang="en-US" altLang="zh-CN" sz="2000" dirty="0" smtClean="0"/>
              <a:t>T0</a:t>
            </a:r>
            <a:r>
              <a:rPr lang="zh-CN" altLang="en-US" sz="2000" dirty="0" smtClean="0"/>
              <a:t>链路延时</a:t>
            </a:r>
            <a:r>
              <a:rPr lang="zh-CN" altLang="en-US" sz="2000" dirty="0" smtClean="0"/>
              <a:t>测量</a:t>
            </a:r>
            <a:endParaRPr lang="en-US" altLang="zh-CN" sz="2000" dirty="0" smtClean="0"/>
          </a:p>
          <a:p>
            <a:r>
              <a:rPr lang="zh-CN" altLang="en-US" sz="2000" dirty="0" smtClean="0"/>
              <a:t>提供标准定时信号和打靶信号</a:t>
            </a:r>
            <a:endParaRPr lang="en-US" altLang="zh-CN" sz="2000" dirty="0" smtClean="0"/>
          </a:p>
          <a:p>
            <a:r>
              <a:rPr lang="zh-CN" altLang="en-US" sz="2000" dirty="0" smtClean="0"/>
              <a:t>探测器、</a:t>
            </a:r>
            <a:r>
              <a:rPr lang="en-US" altLang="zh-CN" sz="2000" dirty="0" smtClean="0"/>
              <a:t>monitor</a:t>
            </a:r>
            <a:r>
              <a:rPr lang="zh-CN" altLang="en-US" sz="2000" dirty="0" smtClean="0"/>
              <a:t>用的</a:t>
            </a:r>
            <a:r>
              <a:rPr lang="en-US" altLang="zh-CN" sz="2000" dirty="0" smtClean="0"/>
              <a:t>T0</a:t>
            </a:r>
            <a:r>
              <a:rPr lang="zh-CN" altLang="en-US" sz="2000" dirty="0" smtClean="0"/>
              <a:t>信号延时加工输出</a:t>
            </a:r>
            <a:endParaRPr lang="en-US" altLang="zh-CN" sz="2000" dirty="0"/>
          </a:p>
          <a:p>
            <a:endParaRPr lang="en-US" altLang="zh-CN" dirty="0" smtClean="0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en-US" altLang="zh-CN" dirty="0" smtClean="0"/>
              <a:t>T0</a:t>
            </a:r>
            <a:r>
              <a:rPr lang="zh-CN" altLang="en-US" dirty="0" smtClean="0"/>
              <a:t>信号触发</a:t>
            </a:r>
            <a:r>
              <a:rPr lang="zh-CN" altLang="en-US" dirty="0" smtClean="0"/>
              <a:t>系统</a:t>
            </a:r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 bwMode="auto">
          <a:xfrm>
            <a:off x="5874927" y="5564187"/>
            <a:ext cx="2689225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algn="ctr" eaLnBrk="1" hangingPunct="1">
              <a:defRPr/>
            </a:pPr>
            <a:r>
              <a:rPr kumimoji="1" lang="en-US" altLang="zh-CN" sz="1200" kern="0" dirty="0" smtClean="0">
                <a:solidFill>
                  <a:schemeClr val="tx1"/>
                </a:solidFill>
              </a:rPr>
              <a:t>T0</a:t>
            </a:r>
            <a:r>
              <a:rPr kumimoji="1" lang="zh-CN" altLang="en-US" sz="1200" kern="0" dirty="0" smtClean="0">
                <a:solidFill>
                  <a:schemeClr val="tx1"/>
                </a:solidFill>
              </a:rPr>
              <a:t>信号延时加工输出</a:t>
            </a:r>
            <a:endParaRPr kumimoji="1" lang="en-US" altLang="zh-CN" sz="12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533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下一年度</a:t>
            </a:r>
            <a:r>
              <a:rPr lang="zh-CN" altLang="en-US" dirty="0"/>
              <a:t>工作计划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371600"/>
            <a:ext cx="8139113" cy="4038600"/>
          </a:xfrm>
        </p:spPr>
        <p:txBody>
          <a:bodyPr/>
          <a:lstStyle/>
          <a:p>
            <a:r>
              <a:rPr lang="zh-CN" altLang="en-US" dirty="0"/>
              <a:t>靶</a:t>
            </a:r>
            <a:r>
              <a:rPr lang="zh-CN" altLang="en-US" dirty="0" smtClean="0"/>
              <a:t>站控制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smtClean="0"/>
              <a:t>1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完善</a:t>
            </a:r>
            <a:r>
              <a:rPr lang="zh-CN" altLang="en-US" sz="1800" dirty="0" smtClean="0"/>
              <a:t>靶站控制网络的管理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2. </a:t>
            </a:r>
            <a:r>
              <a:rPr lang="zh-CN" altLang="en-US" sz="1800" dirty="0" smtClean="0"/>
              <a:t>优化中控室监控内容，改进运行报警和操作规程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3. </a:t>
            </a:r>
            <a:r>
              <a:rPr lang="zh-CN" altLang="en-US" sz="1800" dirty="0" smtClean="0"/>
              <a:t>子</a:t>
            </a:r>
            <a:r>
              <a:rPr lang="zh-CN" altLang="en-US" sz="1800" dirty="0" smtClean="0"/>
              <a:t>控制系统</a:t>
            </a:r>
            <a:r>
              <a:rPr lang="zh-CN" altLang="en-US" sz="1800" dirty="0"/>
              <a:t>软件升级（控制逻辑增加与</a:t>
            </a:r>
            <a:r>
              <a:rPr lang="zh-CN" altLang="en-US" sz="1800" dirty="0" smtClean="0"/>
              <a:t>修改、控制</a:t>
            </a:r>
            <a:r>
              <a:rPr lang="zh-CN" altLang="en-US" sz="1800" dirty="0" smtClean="0"/>
              <a:t>界面、操作权限），</a:t>
            </a:r>
            <a:r>
              <a:rPr lang="zh-CN" altLang="en-US" sz="1800" dirty="0"/>
              <a:t>硬件改造（新增</a:t>
            </a:r>
            <a:r>
              <a:rPr lang="zh-CN" altLang="en-US" sz="1800" dirty="0" smtClean="0"/>
              <a:t>传感器、</a:t>
            </a:r>
            <a:r>
              <a:rPr lang="zh-CN" altLang="en-US" sz="1800" dirty="0"/>
              <a:t>新设备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4. </a:t>
            </a:r>
            <a:r>
              <a:rPr lang="zh-CN" altLang="en-US" sz="1800" dirty="0" smtClean="0"/>
              <a:t>加强</a:t>
            </a:r>
            <a:r>
              <a:rPr lang="en-US" altLang="zh-CN" sz="1800" dirty="0" smtClean="0"/>
              <a:t>TPS</a:t>
            </a:r>
            <a:r>
              <a:rPr lang="zh-CN" altLang="en-US" sz="1800" dirty="0" smtClean="0"/>
              <a:t>联锁、冗余</a:t>
            </a:r>
            <a:r>
              <a:rPr lang="zh-CN" altLang="en-US" sz="1800" dirty="0" smtClean="0"/>
              <a:t>机制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下一年度</a:t>
            </a:r>
            <a:r>
              <a:rPr lang="zh-CN" altLang="en-US" dirty="0"/>
              <a:t>工作计划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371600"/>
            <a:ext cx="8139113" cy="4953000"/>
          </a:xfrm>
        </p:spPr>
        <p:txBody>
          <a:bodyPr/>
          <a:lstStyle/>
          <a:p>
            <a:r>
              <a:rPr lang="zh-CN" altLang="en-US" dirty="0" smtClean="0"/>
              <a:t>谱仪</a:t>
            </a:r>
            <a:r>
              <a:rPr lang="zh-CN" altLang="en-US" dirty="0" smtClean="0"/>
              <a:t>控制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smtClean="0"/>
              <a:t>1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进一步</a:t>
            </a:r>
            <a:r>
              <a:rPr lang="zh-CN" altLang="en-US" sz="1800" dirty="0"/>
              <a:t>完善谱仪实验</a:t>
            </a:r>
            <a:r>
              <a:rPr lang="zh-CN" altLang="en-US" sz="1800" dirty="0" smtClean="0"/>
              <a:t>软件，增加报警服务功能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不断</a:t>
            </a:r>
            <a:r>
              <a:rPr lang="zh-CN" altLang="en-US" sz="1800" dirty="0" smtClean="0"/>
              <a:t>完成</a:t>
            </a:r>
            <a:r>
              <a:rPr lang="zh-CN" altLang="en-US" sz="1800" dirty="0"/>
              <a:t>样品</a:t>
            </a:r>
            <a:r>
              <a:rPr lang="zh-CN" altLang="en-US" sz="1800" dirty="0" smtClean="0"/>
              <a:t>环境控制的接入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3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参与</a:t>
            </a:r>
            <a:r>
              <a:rPr lang="zh-CN" altLang="en-US" sz="1800" dirty="0"/>
              <a:t>谱仪本地设备的控制设计及</a:t>
            </a:r>
            <a:r>
              <a:rPr lang="zh-CN" altLang="en-US" sz="1800" dirty="0" smtClean="0"/>
              <a:t>调试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4. </a:t>
            </a:r>
            <a:r>
              <a:rPr lang="zh-CN" altLang="en-US" sz="1800" dirty="0" smtClean="0"/>
              <a:t>固化谱仪控制接入方式，制定统一的软硬件接口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600" dirty="0" smtClean="0"/>
          </a:p>
          <a:p>
            <a:r>
              <a:rPr lang="zh-CN" altLang="en-US" dirty="0" smtClean="0"/>
              <a:t>时间系统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smtClean="0"/>
              <a:t>1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完善</a:t>
            </a:r>
            <a:r>
              <a:rPr lang="zh-CN" altLang="en-US" sz="1800" dirty="0"/>
              <a:t>各节点状态监测的</a:t>
            </a:r>
            <a:r>
              <a:rPr lang="zh-CN" altLang="en-US" sz="1800" dirty="0" smtClean="0"/>
              <a:t>功能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</a:t>
            </a:r>
            <a:r>
              <a:rPr lang="en-US" altLang="zh-CN" sz="1800" dirty="0" smtClean="0"/>
              <a:t>. </a:t>
            </a:r>
            <a:r>
              <a:rPr lang="zh-CN" altLang="en-US" sz="1800" dirty="0" smtClean="0"/>
              <a:t>完善</a:t>
            </a:r>
            <a:r>
              <a:rPr lang="zh-CN" altLang="en-US" sz="1800" dirty="0"/>
              <a:t>质子流强信息的</a:t>
            </a:r>
            <a:r>
              <a:rPr lang="zh-CN" altLang="en-US" sz="1800" dirty="0" smtClean="0"/>
              <a:t>发布，增加</a:t>
            </a:r>
            <a:r>
              <a:rPr lang="zh-CN" altLang="en-US" sz="1800" dirty="0"/>
              <a:t>历史信息</a:t>
            </a:r>
            <a:r>
              <a:rPr lang="zh-CN" altLang="en-US" sz="1800" dirty="0" smtClean="0"/>
              <a:t>查询</a:t>
            </a:r>
            <a:r>
              <a:rPr lang="zh-CN" altLang="en-US" sz="1800" dirty="0" smtClean="0"/>
              <a:t>功能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3. </a:t>
            </a:r>
            <a:r>
              <a:rPr lang="zh-CN" altLang="en-US" sz="1800" dirty="0" smtClean="0"/>
              <a:t>根据谱仪实验需求，开发扇出节点</a:t>
            </a:r>
            <a:endParaRPr lang="zh-CN" altLang="en-US" sz="1800" dirty="0"/>
          </a:p>
          <a:p>
            <a:endParaRPr lang="en-US" altLang="zh-CN" dirty="0" smtClean="0"/>
          </a:p>
          <a:p>
            <a:pPr>
              <a:buFont typeface="Wingdings" pitchFamily="2" charset="2"/>
              <a:buChar char="Ø"/>
            </a:pP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010822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5" name="Rectangle 3"/>
          <p:cNvSpPr>
            <a:spLocks noGrp="1" noChangeArrowheads="1"/>
          </p:cNvSpPr>
          <p:nvPr/>
        </p:nvSpPr>
        <p:spPr bwMode="auto">
          <a:xfrm>
            <a:off x="395288" y="2709863"/>
            <a:ext cx="8139112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</a:pPr>
            <a:r>
              <a:rPr lang="en-US" altLang="zh-CN" sz="6600" b="1" dirty="0">
                <a:solidFill>
                  <a:srgbClr val="1679BA"/>
                </a:solidFill>
                <a:cs typeface="Arial" pitchFamily="34" charset="0"/>
                <a:sym typeface="Arial" pitchFamily="34" charset="0"/>
              </a:rPr>
              <a:t>Thanks</a:t>
            </a:r>
            <a:r>
              <a:rPr lang="zh-CN" altLang="en-US" sz="6600" b="1" dirty="0">
                <a:solidFill>
                  <a:srgbClr val="1679BA"/>
                </a:solidFill>
                <a:sym typeface="Arial" pitchFamily="34" charset="0"/>
              </a:rPr>
              <a:t> </a:t>
            </a:r>
            <a:r>
              <a:rPr lang="en-US" altLang="zh-CN" sz="6600" b="1" dirty="0">
                <a:solidFill>
                  <a:srgbClr val="1679BA"/>
                </a:solidFill>
                <a:cs typeface="Arial" pitchFamily="34" charset="0"/>
                <a:sym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957844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557338"/>
            <a:ext cx="8042275" cy="468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7812088" y="6526213"/>
            <a:ext cx="86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00EE5B0E-6799-4DBB-81A4-93215C236072}" type="slidenum">
              <a:rPr lang="zh-CN" altLang="en-US" sz="900">
                <a:latin typeface="Impact" pitchFamily="34" charset="0"/>
              </a:rPr>
              <a:pPr algn="r"/>
              <a:t>3</a:t>
            </a:fld>
            <a:r>
              <a:rPr lang="en-US" altLang="zh-CN" sz="900">
                <a:latin typeface="Impact" pitchFamily="34" charset="0"/>
              </a:rPr>
              <a:t>/</a:t>
            </a:r>
            <a:r>
              <a:rPr lang="en-US" altLang="en-US" sz="900">
                <a:latin typeface="Impact" pitchFamily="34" charset="0"/>
              </a:rPr>
              <a:t>25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371600" y="838200"/>
            <a:ext cx="62484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dirty="0" smtClean="0"/>
              <a:t>靶站谱仪控制系统结构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6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灯片编号占位符 3"/>
          <p:cNvSpPr txBox="1">
            <a:spLocks noGrp="1" noChangeArrowheads="1"/>
          </p:cNvSpPr>
          <p:nvPr/>
        </p:nvSpPr>
        <p:spPr bwMode="auto">
          <a:xfrm>
            <a:off x="7812088" y="6526213"/>
            <a:ext cx="86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/>
            <a:fld id="{A852D1AD-43AF-4550-97EB-65800DFE8F10}" type="slidenum">
              <a:rPr lang="zh-CN" altLang="en-US" sz="900">
                <a:latin typeface="Impact" pitchFamily="34" charset="0"/>
              </a:rPr>
              <a:pPr algn="r"/>
              <a:t>4</a:t>
            </a:fld>
            <a:r>
              <a:rPr lang="en-US" altLang="zh-CN" sz="900">
                <a:latin typeface="Impact" pitchFamily="34" charset="0"/>
              </a:rPr>
              <a:t>/</a:t>
            </a:r>
            <a:r>
              <a:rPr lang="en-US" altLang="en-US" sz="900">
                <a:latin typeface="Impact" pitchFamily="34" charset="0"/>
              </a:rPr>
              <a:t>26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95400"/>
            <a:ext cx="6637337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371600" y="838200"/>
            <a:ext cx="6248400" cy="457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dirty="0" smtClean="0"/>
              <a:t>靶站谱仪控制网络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95271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网络</a:t>
            </a:r>
            <a:r>
              <a:rPr lang="zh-CN" altLang="en-US" dirty="0" smtClean="0"/>
              <a:t>安全隔离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95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1800" dirty="0" smtClean="0"/>
              <a:t>为了更好地维护靶站和谱仪控制网络，保障</a:t>
            </a:r>
            <a:r>
              <a:rPr lang="zh-CN" altLang="en-US" sz="1800" dirty="0" smtClean="0"/>
              <a:t>靶站网络安全，限制外界的访问，通过核心交换机</a:t>
            </a:r>
            <a:r>
              <a:rPr lang="zh-CN" altLang="en-US" sz="1800" dirty="0" smtClean="0"/>
              <a:t>对控制</a:t>
            </a:r>
            <a:r>
              <a:rPr lang="zh-CN" altLang="en-US" sz="1800" dirty="0" smtClean="0"/>
              <a:t>网中的</a:t>
            </a:r>
            <a:r>
              <a:rPr lang="en-US" altLang="zh-CN" sz="1800" dirty="0" smtClean="0"/>
              <a:t>IP</a:t>
            </a:r>
            <a:r>
              <a:rPr lang="zh-CN" altLang="en-US" sz="1800" dirty="0" smtClean="0"/>
              <a:t>、端口进行管理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靶站提供</a:t>
            </a:r>
            <a:r>
              <a:rPr lang="en-US" altLang="zh-CN" sz="1800" dirty="0" err="1" smtClean="0"/>
              <a:t>CaGateway</a:t>
            </a:r>
            <a:r>
              <a:rPr lang="zh-CN" altLang="en-US" sz="1800" dirty="0" smtClean="0"/>
              <a:t>服务供外网只读访问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允许监控服务器访问靶站</a:t>
            </a:r>
            <a:r>
              <a:rPr lang="zh-CN" altLang="en-US" sz="1800" dirty="0" smtClean="0"/>
              <a:t>服务器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/>
              <a:t>允许外网微信报警服务访问靶站报警服务数据库</a:t>
            </a:r>
          </a:p>
          <a:p>
            <a:pPr>
              <a:buFont typeface="+mj-lt"/>
              <a:buAutoNum type="arabicPeriod"/>
            </a:pPr>
            <a:r>
              <a:rPr lang="zh-CN" altLang="en-US" sz="1800" dirty="0"/>
              <a:t>允许访问中控室大屏曲线显示</a:t>
            </a:r>
          </a:p>
          <a:p>
            <a:pPr>
              <a:buFont typeface="+mj-lt"/>
              <a:buAutoNum type="arabicPeriod"/>
            </a:pPr>
            <a:r>
              <a:rPr lang="zh-CN" altLang="en-US" sz="1800" dirty="0"/>
              <a:t>允许靶站</a:t>
            </a:r>
            <a:r>
              <a:rPr lang="zh-CN" altLang="en-US" sz="1800" dirty="0" smtClean="0"/>
              <a:t>访问控制系统的软件仓库、文档</a:t>
            </a:r>
            <a:r>
              <a:rPr lang="zh-CN" altLang="en-US" sz="1800" dirty="0"/>
              <a:t>服务，</a:t>
            </a:r>
            <a:r>
              <a:rPr lang="en-US" altLang="zh-CN" sz="1800" dirty="0"/>
              <a:t>NTP</a:t>
            </a:r>
            <a:r>
              <a:rPr lang="zh-CN" altLang="en-US" sz="1800" dirty="0" smtClean="0"/>
              <a:t>服务</a:t>
            </a:r>
            <a:endParaRPr lang="en-US" altLang="zh-CN" sz="1800" dirty="0" smtClean="0"/>
          </a:p>
          <a:p>
            <a:pPr>
              <a:buFont typeface="+mj-lt"/>
              <a:buAutoNum type="arabicPeriod"/>
            </a:pPr>
            <a:r>
              <a:rPr lang="zh-CN" altLang="en-US" sz="1800" dirty="0" smtClean="0"/>
              <a:t>每台谱仪独立网络，不能互访</a:t>
            </a:r>
            <a:endParaRPr lang="zh-CN" altLang="en-US" sz="1800" dirty="0"/>
          </a:p>
          <a:p>
            <a:pPr marL="0" indent="0">
              <a:buNone/>
            </a:pPr>
            <a:endParaRPr lang="en-US" altLang="zh-CN" sz="1800" dirty="0" smtClean="0"/>
          </a:p>
        </p:txBody>
      </p:sp>
      <p:sp>
        <p:nvSpPr>
          <p:cNvPr id="8" name="流程图: 联系 7"/>
          <p:cNvSpPr/>
          <p:nvPr/>
        </p:nvSpPr>
        <p:spPr bwMode="auto">
          <a:xfrm>
            <a:off x="4737008" y="5117278"/>
            <a:ext cx="1152970" cy="989787"/>
          </a:xfrm>
          <a:prstGeom prst="flowChartConnector">
            <a:avLst/>
          </a:prstGeom>
          <a:solidFill>
            <a:schemeClr val="tx2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5098226" y="6187306"/>
            <a:ext cx="521784" cy="258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靶站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6"/>
          <p:cNvSpPr txBox="1"/>
          <p:nvPr/>
        </p:nvSpPr>
        <p:spPr>
          <a:xfrm>
            <a:off x="4781982" y="5288760"/>
            <a:ext cx="1107996" cy="276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靶站信息服务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上箭头 10"/>
          <p:cNvSpPr/>
          <p:nvPr/>
        </p:nvSpPr>
        <p:spPr bwMode="auto">
          <a:xfrm rot="10800000">
            <a:off x="5143687" y="4884613"/>
            <a:ext cx="215431" cy="232768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4481859" y="4583982"/>
            <a:ext cx="1480944" cy="19898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开放靶站信息服务访问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上箭头 12"/>
          <p:cNvSpPr/>
          <p:nvPr/>
        </p:nvSpPr>
        <p:spPr bwMode="auto">
          <a:xfrm rot="5400000">
            <a:off x="4506321" y="5436053"/>
            <a:ext cx="186215" cy="26928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4165526" y="5118800"/>
            <a:ext cx="299258" cy="988266"/>
          </a:xfrm>
          <a:prstGeom prst="rect">
            <a:avLst/>
          </a:prstGeom>
          <a:noFill/>
          <a:ln w="38100"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靶站设备监控服务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4407910" y="6364502"/>
            <a:ext cx="406684" cy="19898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报警</a:t>
            </a:r>
          </a:p>
        </p:txBody>
      </p:sp>
      <p:sp>
        <p:nvSpPr>
          <p:cNvPr id="16" name="上箭头 15"/>
          <p:cNvSpPr/>
          <p:nvPr/>
        </p:nvSpPr>
        <p:spPr bwMode="auto">
          <a:xfrm rot="2306227">
            <a:off x="4792446" y="6020812"/>
            <a:ext cx="215431" cy="35622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" name="文本框 13"/>
          <p:cNvSpPr txBox="1"/>
          <p:nvPr/>
        </p:nvSpPr>
        <p:spPr>
          <a:xfrm>
            <a:off x="5842497" y="6211669"/>
            <a:ext cx="1127232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软件仓库</a:t>
            </a:r>
            <a:endParaRPr lang="en-US" altLang="zh-CN" sz="12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文档服务</a:t>
            </a:r>
            <a:endParaRPr lang="en-US" altLang="zh-CN" sz="1200" b="1" dirty="0" smtClean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</a:t>
            </a:r>
            <a:r>
              <a:rPr lang="en-US" altLang="zh-CN" sz="1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NTP</a:t>
            </a:r>
            <a:r>
              <a:rPr lang="zh-CN" altLang="en-US" sz="12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zh-CN" altLang="en-US" sz="12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上箭头 17"/>
          <p:cNvSpPr/>
          <p:nvPr/>
        </p:nvSpPr>
        <p:spPr bwMode="auto">
          <a:xfrm rot="19077745">
            <a:off x="5727112" y="5983809"/>
            <a:ext cx="215431" cy="348061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" name="上箭头 18"/>
          <p:cNvSpPr/>
          <p:nvPr/>
        </p:nvSpPr>
        <p:spPr bwMode="auto">
          <a:xfrm rot="16200000">
            <a:off x="5964624" y="5459115"/>
            <a:ext cx="186215" cy="269289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6289395" y="4983457"/>
            <a:ext cx="299258" cy="988266"/>
          </a:xfrm>
          <a:prstGeom prst="rect">
            <a:avLst/>
          </a:prstGeom>
          <a:noFill/>
          <a:ln w="38100"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中控信息显示服务</a:t>
            </a:r>
            <a:endParaRPr lang="zh-CN" altLang="en-US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流程图: 联系 20"/>
          <p:cNvSpPr/>
          <p:nvPr/>
        </p:nvSpPr>
        <p:spPr bwMode="auto">
          <a:xfrm>
            <a:off x="7042883" y="6025454"/>
            <a:ext cx="378744" cy="3433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6945174" y="6397883"/>
            <a:ext cx="759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谱仪 </a:t>
            </a:r>
            <a:r>
              <a:rPr lang="en-US" altLang="zh-CN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0"/>
          <p:cNvSpPr txBox="1"/>
          <p:nvPr/>
        </p:nvSpPr>
        <p:spPr>
          <a:xfrm>
            <a:off x="8076185" y="6397883"/>
            <a:ext cx="83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谱仪 </a:t>
            </a:r>
            <a:r>
              <a:rPr lang="en-US" altLang="zh-CN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8472764" y="5258122"/>
            <a:ext cx="595036" cy="3385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</a:t>
            </a:r>
          </a:p>
        </p:txBody>
      </p:sp>
      <p:sp>
        <p:nvSpPr>
          <p:cNvPr id="25" name="乘号 24"/>
          <p:cNvSpPr/>
          <p:nvPr/>
        </p:nvSpPr>
        <p:spPr bwMode="auto">
          <a:xfrm>
            <a:off x="7560902" y="6000744"/>
            <a:ext cx="464098" cy="291996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376035" y="6246023"/>
            <a:ext cx="828715" cy="179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禁止互相访问</a:t>
            </a:r>
            <a:endParaRPr lang="zh-CN" altLang="en-US" sz="1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流程图: 联系 26"/>
          <p:cNvSpPr/>
          <p:nvPr/>
        </p:nvSpPr>
        <p:spPr bwMode="auto">
          <a:xfrm>
            <a:off x="7324811" y="5000998"/>
            <a:ext cx="770097" cy="736246"/>
          </a:xfrm>
          <a:prstGeom prst="flowChartConnector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62800" y="4555267"/>
            <a:ext cx="1087688" cy="169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靶</a:t>
            </a:r>
            <a:r>
              <a:rPr lang="zh-CN" altLang="en-US" sz="11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站谱仪中央控制室</a:t>
            </a:r>
            <a:endParaRPr lang="zh-CN" altLang="en-US" sz="11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上箭头 28"/>
          <p:cNvSpPr/>
          <p:nvPr/>
        </p:nvSpPr>
        <p:spPr bwMode="auto">
          <a:xfrm rot="12470258">
            <a:off x="7274051" y="5670800"/>
            <a:ext cx="196273" cy="37737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62800" y="4724400"/>
            <a:ext cx="1087688" cy="169133"/>
          </a:xfrm>
          <a:prstGeom prst="rect">
            <a:avLst/>
          </a:prstGeom>
          <a:noFill/>
          <a:ln w="38100">
            <a:noFill/>
          </a:ln>
        </p:spPr>
        <p:txBody>
          <a:bodyPr vert="horz" wrap="none" rtlCol="0">
            <a:spAutoFit/>
          </a:bodyPr>
          <a:lstStyle/>
          <a:p>
            <a:r>
              <a:rPr lang="zh-CN" altLang="en-US" sz="1100" b="1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预留新谱仪接口配置</a:t>
            </a:r>
            <a:endParaRPr lang="zh-CN" altLang="en-US" sz="1100" b="1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上箭头 30"/>
          <p:cNvSpPr/>
          <p:nvPr/>
        </p:nvSpPr>
        <p:spPr bwMode="auto">
          <a:xfrm rot="15484513">
            <a:off x="6755700" y="5137901"/>
            <a:ext cx="208890" cy="709600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2" name="上箭头 31"/>
          <p:cNvSpPr/>
          <p:nvPr/>
        </p:nvSpPr>
        <p:spPr bwMode="auto">
          <a:xfrm rot="8538097">
            <a:off x="8021401" y="5642053"/>
            <a:ext cx="220001" cy="425116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3" name="上箭头 32"/>
          <p:cNvSpPr/>
          <p:nvPr/>
        </p:nvSpPr>
        <p:spPr bwMode="auto">
          <a:xfrm rot="5400000">
            <a:off x="8203526" y="5230527"/>
            <a:ext cx="246283" cy="293967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solidFill>
                <a:srgbClr val="FF0000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34" name="流程图: 联系 33"/>
          <p:cNvSpPr/>
          <p:nvPr/>
        </p:nvSpPr>
        <p:spPr bwMode="auto">
          <a:xfrm>
            <a:off x="8137296" y="6025454"/>
            <a:ext cx="378744" cy="34337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147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436578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运行数据的备份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33229" y="1284514"/>
            <a:ext cx="7923213" cy="13523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1800" dirty="0" smtClean="0"/>
              <a:t>主从数据库定期进行交叉备份。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800" dirty="0" smtClean="0"/>
              <a:t>谱仪数据库实时上传至中控室备份</a:t>
            </a:r>
            <a:endParaRPr lang="en-US" altLang="zh-CN" sz="18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sz="1800" dirty="0" smtClean="0"/>
              <a:t>在</a:t>
            </a:r>
            <a:r>
              <a:rPr lang="zh-CN" altLang="en-US" sz="1800" dirty="0"/>
              <a:t>每个年度检修期间，执行数据的全备份</a:t>
            </a:r>
            <a:r>
              <a:rPr lang="zh-CN" altLang="en-US" sz="1800" dirty="0" smtClean="0"/>
              <a:t>。</a:t>
            </a:r>
            <a:endParaRPr lang="en-US" altLang="zh-CN" sz="1800" dirty="0"/>
          </a:p>
        </p:txBody>
      </p:sp>
      <p:sp>
        <p:nvSpPr>
          <p:cNvPr id="7" name="五边形 6"/>
          <p:cNvSpPr/>
          <p:nvPr/>
        </p:nvSpPr>
        <p:spPr bwMode="auto">
          <a:xfrm>
            <a:off x="2296344" y="3153958"/>
            <a:ext cx="1800200" cy="536793"/>
          </a:xfrm>
          <a:prstGeom prst="homePlate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8" name="文本框 5"/>
          <p:cNvSpPr txBox="1"/>
          <p:nvPr/>
        </p:nvSpPr>
        <p:spPr>
          <a:xfrm>
            <a:off x="2296344" y="327362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1679BA"/>
                </a:solidFill>
              </a:rPr>
              <a:t>靶站控制数据：主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9" name="五边形 8"/>
          <p:cNvSpPr/>
          <p:nvPr/>
        </p:nvSpPr>
        <p:spPr bwMode="auto">
          <a:xfrm rot="10800000">
            <a:off x="4224737" y="3153957"/>
            <a:ext cx="1888908" cy="536790"/>
          </a:xfrm>
          <a:prstGeom prst="homePlate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4419600" y="395942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1679BA"/>
                </a:solidFill>
              </a:rPr>
              <a:t>质子流强数据：</a:t>
            </a:r>
            <a:r>
              <a:rPr lang="zh-CN" altLang="en-US" dirty="0">
                <a:solidFill>
                  <a:srgbClr val="1679BA"/>
                </a:solidFill>
              </a:rPr>
              <a:t>从</a:t>
            </a:r>
          </a:p>
        </p:txBody>
      </p:sp>
      <p:sp>
        <p:nvSpPr>
          <p:cNvPr id="11" name="五边形 10"/>
          <p:cNvSpPr/>
          <p:nvPr/>
        </p:nvSpPr>
        <p:spPr bwMode="auto">
          <a:xfrm>
            <a:off x="2314937" y="3814960"/>
            <a:ext cx="1800200" cy="604640"/>
          </a:xfrm>
          <a:prstGeom prst="homePlate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2314937" y="3959423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1679BA"/>
                </a:solidFill>
              </a:rPr>
              <a:t>质子流强数据：主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13" name="五边形 12"/>
          <p:cNvSpPr/>
          <p:nvPr/>
        </p:nvSpPr>
        <p:spPr bwMode="auto">
          <a:xfrm rot="10800000">
            <a:off x="4224736" y="3814960"/>
            <a:ext cx="1888907" cy="604640"/>
          </a:xfrm>
          <a:prstGeom prst="homePlate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4419600" y="3276600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1679BA"/>
                </a:solidFill>
              </a:rPr>
              <a:t>靶站控制数据：</a:t>
            </a:r>
            <a:r>
              <a:rPr lang="zh-CN" altLang="en-US" dirty="0">
                <a:solidFill>
                  <a:srgbClr val="1679BA"/>
                </a:solidFill>
              </a:rPr>
              <a:t>从</a:t>
            </a:r>
          </a:p>
        </p:txBody>
      </p:sp>
      <p:sp>
        <p:nvSpPr>
          <p:cNvPr id="15" name="圆角矩形 14"/>
          <p:cNvSpPr/>
          <p:nvPr/>
        </p:nvSpPr>
        <p:spPr bwMode="auto">
          <a:xfrm>
            <a:off x="2689428" y="4876800"/>
            <a:ext cx="936104" cy="432048"/>
          </a:xfrm>
          <a:prstGeom prst="roundRect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6" name="文本框 13"/>
          <p:cNvSpPr txBox="1"/>
          <p:nvPr/>
        </p:nvSpPr>
        <p:spPr>
          <a:xfrm>
            <a:off x="2810269" y="4948448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679BA"/>
                </a:solidFill>
              </a:rPr>
              <a:t>GPPD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17" name="圆角矩形 16"/>
          <p:cNvSpPr/>
          <p:nvPr/>
        </p:nvSpPr>
        <p:spPr bwMode="auto">
          <a:xfrm>
            <a:off x="2689428" y="5462053"/>
            <a:ext cx="936104" cy="432048"/>
          </a:xfrm>
          <a:prstGeom prst="roundRect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8" name="文本框 15"/>
          <p:cNvSpPr txBox="1"/>
          <p:nvPr/>
        </p:nvSpPr>
        <p:spPr>
          <a:xfrm>
            <a:off x="2905452" y="5530688"/>
            <a:ext cx="463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679BA"/>
                </a:solidFill>
              </a:rPr>
              <a:t>RM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19" name="圆角矩形 18"/>
          <p:cNvSpPr/>
          <p:nvPr/>
        </p:nvSpPr>
        <p:spPr bwMode="auto">
          <a:xfrm>
            <a:off x="2689428" y="6077088"/>
            <a:ext cx="936104" cy="432048"/>
          </a:xfrm>
          <a:prstGeom prst="roundRect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0" name="文本框 17"/>
          <p:cNvSpPr txBox="1"/>
          <p:nvPr/>
        </p:nvSpPr>
        <p:spPr>
          <a:xfrm>
            <a:off x="2829505" y="6157228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1679BA"/>
                </a:solidFill>
              </a:rPr>
              <a:t>SANS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113765" y="5183387"/>
            <a:ext cx="1829835" cy="989379"/>
          </a:xfrm>
          <a:prstGeom prst="roundRect">
            <a:avLst/>
          </a:prstGeom>
          <a:noFill/>
          <a:ln w="57150" cap="flat" cmpd="sng" algn="ctr">
            <a:solidFill>
              <a:srgbClr val="1679B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" name="文本框 19"/>
          <p:cNvSpPr txBox="1"/>
          <p:nvPr/>
        </p:nvSpPr>
        <p:spPr>
          <a:xfrm>
            <a:off x="4143107" y="552418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679BA"/>
                </a:solidFill>
              </a:rPr>
              <a:t>靶</a:t>
            </a:r>
            <a:r>
              <a:rPr lang="zh-CN" altLang="en-US" dirty="0" smtClean="0">
                <a:solidFill>
                  <a:srgbClr val="1679BA"/>
                </a:solidFill>
              </a:rPr>
              <a:t>站谱仪中央控制室</a:t>
            </a:r>
            <a:endParaRPr lang="zh-CN" altLang="en-US" dirty="0">
              <a:solidFill>
                <a:srgbClr val="1679BA"/>
              </a:solidFill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2008312" y="2703105"/>
            <a:ext cx="4392488" cy="392629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0"/>
              <a:cs typeface="宋体" charset="0"/>
            </a:endParaRPr>
          </a:p>
        </p:txBody>
      </p:sp>
      <p:cxnSp>
        <p:nvCxnSpPr>
          <p:cNvPr id="24" name="直接箭头连接符 23"/>
          <p:cNvCxnSpPr>
            <a:stCxn id="15" idx="3"/>
          </p:cNvCxnSpPr>
          <p:nvPr/>
        </p:nvCxnSpPr>
        <p:spPr bwMode="auto">
          <a:xfrm>
            <a:off x="3625532" y="5092824"/>
            <a:ext cx="488233" cy="369229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接箭头连接符 24"/>
          <p:cNvCxnSpPr>
            <a:stCxn id="17" idx="3"/>
            <a:endCxn id="21" idx="1"/>
          </p:cNvCxnSpPr>
          <p:nvPr/>
        </p:nvCxnSpPr>
        <p:spPr bwMode="auto">
          <a:xfrm>
            <a:off x="3625532" y="5678077"/>
            <a:ext cx="488233" cy="0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直接箭头连接符 25"/>
          <p:cNvCxnSpPr>
            <a:stCxn id="19" idx="3"/>
          </p:cNvCxnSpPr>
          <p:nvPr/>
        </p:nvCxnSpPr>
        <p:spPr bwMode="auto">
          <a:xfrm flipV="1">
            <a:off x="3625532" y="5845639"/>
            <a:ext cx="488233" cy="447473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074754" y="2743200"/>
            <a:ext cx="1569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运行数据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7967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    </a:t>
            </a:r>
            <a:r>
              <a:rPr lang="zh-CN" altLang="en-US" sz="2400" dirty="0" smtClean="0"/>
              <a:t>目 录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752600"/>
            <a:ext cx="8139113" cy="37338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一</a:t>
            </a:r>
            <a:r>
              <a:rPr lang="zh-CN" altLang="en-US" dirty="0" smtClean="0">
                <a:solidFill>
                  <a:schemeClr val="bg2"/>
                </a:solidFill>
              </a:rPr>
              <a:t>、靶站谱仪控制网络运行情况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zh-CN" altLang="en-US" dirty="0" smtClean="0"/>
              <a:t>靶</a:t>
            </a:r>
            <a:r>
              <a:rPr lang="zh-CN" altLang="en-US" dirty="0" smtClean="0"/>
              <a:t>站控制运行</a:t>
            </a:r>
            <a:r>
              <a:rPr lang="zh-CN" altLang="en-US" dirty="0"/>
              <a:t>情况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三、</a:t>
            </a:r>
            <a:r>
              <a:rPr lang="zh-CN" altLang="en-US" dirty="0" smtClean="0">
                <a:solidFill>
                  <a:schemeClr val="bg2"/>
                </a:solidFill>
              </a:rPr>
              <a:t>谱仪控制运行情况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chemeClr val="bg2"/>
                </a:solidFill>
              </a:rPr>
              <a:t>四</a:t>
            </a:r>
            <a:r>
              <a:rPr lang="zh-CN" altLang="en-US" dirty="0" smtClean="0">
                <a:solidFill>
                  <a:schemeClr val="bg2"/>
                </a:solidFill>
              </a:rPr>
              <a:t>、</a:t>
            </a:r>
            <a:r>
              <a:rPr lang="zh-CN" altLang="en-US" dirty="0">
                <a:solidFill>
                  <a:schemeClr val="bg2"/>
                </a:solidFill>
              </a:rPr>
              <a:t>时间同步及实时测量系统</a:t>
            </a:r>
            <a:r>
              <a:rPr lang="zh-CN" altLang="en-US" dirty="0" smtClean="0">
                <a:solidFill>
                  <a:schemeClr val="bg2"/>
                </a:solidFill>
              </a:rPr>
              <a:t>运行情况</a:t>
            </a:r>
            <a:endParaRPr lang="en-US" altLang="zh-CN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bg2"/>
                </a:solidFill>
              </a:rPr>
              <a:t>五、下一年度计划</a:t>
            </a:r>
            <a:endParaRPr lang="en-US" altLang="zh-CN" dirty="0" smtClean="0">
              <a:solidFill>
                <a:schemeClr val="bg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63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靶站控制提供的服务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3400" y="1447800"/>
            <a:ext cx="8139113" cy="4953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总体</a:t>
            </a:r>
            <a:r>
              <a:rPr lang="zh-CN" altLang="en-US" dirty="0" smtClean="0"/>
              <a:t>运行情况（本地、远程分布式控制）</a:t>
            </a:r>
            <a:endParaRPr lang="en-US" altLang="zh-CN" dirty="0" smtClean="0"/>
          </a:p>
          <a:p>
            <a:pPr>
              <a:buFont typeface="+mj-lt"/>
              <a:buAutoNum type="arabicPeriod"/>
            </a:pPr>
            <a:r>
              <a:rPr lang="en-US" altLang="zh-CN" sz="1600" dirty="0" smtClean="0"/>
              <a:t>TPS——</a:t>
            </a:r>
            <a:r>
              <a:rPr lang="zh-CN" altLang="en-US" sz="1600" dirty="0" smtClean="0"/>
              <a:t>自动联锁，控制室运行监控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冷却水系统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本地操作（停机</a:t>
            </a:r>
            <a:r>
              <a:rPr lang="zh-CN" altLang="en-US" sz="1600" dirty="0"/>
              <a:t>期间</a:t>
            </a:r>
            <a:r>
              <a:rPr lang="zh-CN" altLang="en-US" sz="1600" dirty="0" smtClean="0"/>
              <a:t>），控制室运行监控（</a:t>
            </a:r>
            <a:r>
              <a:rPr lang="zh-CN" altLang="en-US" sz="1600" dirty="0"/>
              <a:t>打靶期间）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氦容器系统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本地操作（</a:t>
            </a:r>
            <a:r>
              <a:rPr lang="zh-CN" altLang="en-US" sz="1600" dirty="0"/>
              <a:t>停机期间），</a:t>
            </a:r>
            <a:r>
              <a:rPr lang="zh-CN" altLang="en-US" sz="1600" dirty="0" smtClean="0"/>
              <a:t>控制室运行监控（</a:t>
            </a:r>
            <a:r>
              <a:rPr lang="zh-CN" altLang="en-US" sz="1600" dirty="0"/>
              <a:t>打靶期间）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靶体系统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本地操作（</a:t>
            </a:r>
            <a:r>
              <a:rPr lang="zh-CN" altLang="en-US" sz="1600" dirty="0"/>
              <a:t>停机期间），</a:t>
            </a:r>
            <a:r>
              <a:rPr lang="zh-CN" altLang="en-US" sz="1600" dirty="0" smtClean="0"/>
              <a:t>控制室监视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中子闸门控制系统</a:t>
            </a:r>
            <a:r>
              <a:rPr lang="en-US" altLang="zh-CN" sz="1600" dirty="0"/>
              <a:t>——</a:t>
            </a:r>
            <a:r>
              <a:rPr lang="zh-CN" altLang="en-US" sz="1600" dirty="0" smtClean="0"/>
              <a:t>本地操作（维护</a:t>
            </a:r>
            <a:r>
              <a:rPr lang="zh-CN" altLang="en-US" sz="1600" dirty="0"/>
              <a:t>期间</a:t>
            </a:r>
            <a:r>
              <a:rPr lang="zh-CN" altLang="en-US" sz="1600" dirty="0" smtClean="0"/>
              <a:t>）</a:t>
            </a:r>
            <a:r>
              <a:rPr lang="zh-CN" altLang="en-US" sz="1600" dirty="0"/>
              <a:t>、谱仪操作，控制室</a:t>
            </a:r>
            <a:r>
              <a:rPr lang="zh-CN" altLang="en-US" sz="1600" dirty="0" smtClean="0"/>
              <a:t>监视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中子束线真空系统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开机前本地操作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低温系统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低温厅操作与监视、控制室监视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质子影像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控制室远程桌面操作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质子束窗</a:t>
            </a:r>
            <a:r>
              <a:rPr lang="en-US" altLang="zh-CN" sz="1600" dirty="0" smtClean="0"/>
              <a:t>——</a:t>
            </a:r>
            <a:r>
              <a:rPr lang="zh-CN" altLang="en-US" sz="1600" dirty="0" smtClean="0"/>
              <a:t>控制室远程监视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与加速器信息交互</a:t>
            </a:r>
            <a:endParaRPr lang="en-US" altLang="zh-CN" sz="1600" dirty="0" smtClean="0"/>
          </a:p>
          <a:p>
            <a:pPr>
              <a:buFont typeface="+mj-lt"/>
              <a:buAutoNum type="arabicPeriod"/>
            </a:pPr>
            <a:r>
              <a:rPr lang="zh-CN" altLang="en-US" sz="1600" dirty="0" smtClean="0"/>
              <a:t>数据信息记录与备份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5486400" y="15048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打靶期间控制室远程监控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71600" y="838200"/>
            <a:ext cx="6248400" cy="457200"/>
          </a:xfrm>
        </p:spPr>
        <p:txBody>
          <a:bodyPr/>
          <a:lstStyle/>
          <a:p>
            <a:pPr algn="ctr"/>
            <a:r>
              <a:rPr lang="zh-CN" altLang="en-US" dirty="0" smtClean="0"/>
              <a:t>靶站控制运行情况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中控室运行情况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84271-5B3F-410D-8188-9C7A43AA847C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09800"/>
            <a:ext cx="7010400" cy="4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1585667"/>
            <a:ext cx="4184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dirty="0"/>
              <a:t>大屏：关键信息展示（灵活切换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/>
              <a:t>控制台：专家、值班员操作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24785</TotalTime>
  <Words>1678</Words>
  <Application>Microsoft Office PowerPoint</Application>
  <PresentationFormat>全屏显示(4:3)</PresentationFormat>
  <Paragraphs>257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1_CSNS讲演稿母板</vt:lpstr>
      <vt:lpstr>实验控制运行年度总结 2017年8月-2018年7月</vt:lpstr>
      <vt:lpstr>    目 录</vt:lpstr>
      <vt:lpstr>PowerPoint 演示文稿</vt:lpstr>
      <vt:lpstr>PowerPoint 演示文稿</vt:lpstr>
      <vt:lpstr>网络安全隔离</vt:lpstr>
      <vt:lpstr>运行数据的备份</vt:lpstr>
      <vt:lpstr>    目 录</vt:lpstr>
      <vt:lpstr>靶站控制提供的服务</vt:lpstr>
      <vt:lpstr>靶站控制运行情况</vt:lpstr>
      <vt:lpstr>靶站控制运行情况</vt:lpstr>
      <vt:lpstr>靶站运行信息发布</vt:lpstr>
      <vt:lpstr>靶站控制运行情况</vt:lpstr>
      <vt:lpstr>靶站控制运行情况</vt:lpstr>
      <vt:lpstr>    目 录</vt:lpstr>
      <vt:lpstr>谱仪控制提供的服务</vt:lpstr>
      <vt:lpstr>谱仪实验软件</vt:lpstr>
      <vt:lpstr>谱仪信息服务器</vt:lpstr>
      <vt:lpstr>样品环境接入到谱仪实验软件</vt:lpstr>
      <vt:lpstr>样品环境接入到谱仪实验软件</vt:lpstr>
      <vt:lpstr>    目 录</vt:lpstr>
      <vt:lpstr>时间同步及实时测量系统运行情况</vt:lpstr>
      <vt:lpstr>时间同步及实时测量系统运行情况</vt:lpstr>
      <vt:lpstr>质子束实时测量系统</vt:lpstr>
      <vt:lpstr>时间同步及实时测量系统运行情况</vt:lpstr>
      <vt:lpstr>T0信号触发系统</vt:lpstr>
      <vt:lpstr>下一年度工作计划</vt:lpstr>
      <vt:lpstr>下一年度工作计划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linli2012</dc:creator>
  <cp:lastModifiedBy>lee</cp:lastModifiedBy>
  <cp:revision>1040</cp:revision>
  <cp:lastPrinted>1601-01-01T00:00:00Z</cp:lastPrinted>
  <dcterms:created xsi:type="dcterms:W3CDTF">1601-01-01T00:00:00Z</dcterms:created>
  <dcterms:modified xsi:type="dcterms:W3CDTF">2018-09-11T14:16:36Z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