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56"/>
  </p:notesMasterIdLst>
  <p:sldIdLst>
    <p:sldId id="2878" r:id="rId6"/>
    <p:sldId id="3810" r:id="rId7"/>
    <p:sldId id="3891" r:id="rId8"/>
    <p:sldId id="3924" r:id="rId9"/>
    <p:sldId id="3817" r:id="rId10"/>
    <p:sldId id="4134" r:id="rId11"/>
    <p:sldId id="3965" r:id="rId12"/>
    <p:sldId id="3646" r:id="rId13"/>
    <p:sldId id="3977" r:id="rId14"/>
    <p:sldId id="3978" r:id="rId15"/>
    <p:sldId id="3981" r:id="rId16"/>
    <p:sldId id="3995" r:id="rId17"/>
    <p:sldId id="4139" r:id="rId18"/>
    <p:sldId id="4140" r:id="rId19"/>
    <p:sldId id="4141" r:id="rId20"/>
    <p:sldId id="4143" r:id="rId21"/>
    <p:sldId id="4144" r:id="rId22"/>
    <p:sldId id="4004" r:id="rId23"/>
    <p:sldId id="4138" r:id="rId24"/>
    <p:sldId id="4005" r:id="rId25"/>
    <p:sldId id="4127" r:id="rId26"/>
    <p:sldId id="4154" r:id="rId27"/>
    <p:sldId id="4114" r:id="rId28"/>
    <p:sldId id="3668" r:id="rId29"/>
    <p:sldId id="4106" r:id="rId30"/>
    <p:sldId id="4108" r:id="rId31"/>
    <p:sldId id="4146" r:id="rId32"/>
    <p:sldId id="4147" r:id="rId33"/>
    <p:sldId id="4148" r:id="rId34"/>
    <p:sldId id="4017" r:id="rId35"/>
    <p:sldId id="4094" r:id="rId36"/>
    <p:sldId id="4115" r:id="rId37"/>
    <p:sldId id="4116" r:id="rId38"/>
    <p:sldId id="4118" r:id="rId39"/>
    <p:sldId id="4155" r:id="rId40"/>
    <p:sldId id="4119" r:id="rId41"/>
    <p:sldId id="4120" r:id="rId42"/>
    <p:sldId id="4122" r:id="rId43"/>
    <p:sldId id="4124" r:id="rId44"/>
    <p:sldId id="4128" r:id="rId45"/>
    <p:sldId id="4129" r:id="rId46"/>
    <p:sldId id="4130" r:id="rId47"/>
    <p:sldId id="4131" r:id="rId48"/>
    <p:sldId id="4132" r:id="rId49"/>
    <p:sldId id="4133" r:id="rId50"/>
    <p:sldId id="4145" r:id="rId51"/>
    <p:sldId id="4150" r:id="rId52"/>
    <p:sldId id="4151" r:id="rId53"/>
    <p:sldId id="4152" r:id="rId54"/>
    <p:sldId id="4153" r:id="rId55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517">
          <p15:clr>
            <a:srgbClr val="A4A3A4"/>
          </p15:clr>
        </p15:guide>
        <p15:guide id="2" pos="265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翟纪元" initials="翟纪元" lastIdx="1" clrIdx="0"/>
  <p:cmAuthor id="1" name="孟才" initials="孟" lastIdx="1" clrIdx="0"/>
  <p:cmAuthor id="2" name="蔡一坚" initials="蔡一坚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9" autoAdjust="0"/>
    <p:restoredTop sz="80167" autoAdjust="0"/>
  </p:normalViewPr>
  <p:slideViewPr>
    <p:cSldViewPr snapToGrid="0" showGuides="1">
      <p:cViewPr varScale="1">
        <p:scale>
          <a:sx n="90" d="100"/>
          <a:sy n="90" d="100"/>
        </p:scale>
        <p:origin x="1560" y="78"/>
      </p:cViewPr>
      <p:guideLst>
        <p:guide orient="horz" pos="2517"/>
        <p:guide pos="26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commentAuthors" Target="comment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/>
            </a:lvl1pPr>
          </a:lstStyle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6149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6150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51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0452852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832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63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83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118D2086-0BDD-482E-A7E7-7BCD63BC9CC1}" type="slidenum">
              <a:rPr kumimoji="0" lang="en-US" altLang="zh-CN" smtClean="0">
                <a:solidFill>
                  <a:srgbClr val="05050B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23</a:t>
            </a:fld>
            <a:endParaRPr kumimoji="0" lang="en-US" altLang="zh-CN">
              <a:solidFill>
                <a:srgbClr val="05050B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1818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defTabSz="914400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1458-503F-4172-955C-BEE6306FFD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532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defTabSz="914400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1458-503F-4172-955C-BEE6306FFDA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271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FB366-9E90-4CBF-BD9E-6840549D64F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653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Huangling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: The site is mainly on the loess plateau. The buried depth of the tunnel and the depth of the shafts are quite different. The construction access layout is relatively simple.</a:t>
            </a:r>
            <a:endParaRPr lang="zh-CN" altLang="en-US" dirty="0" smtClean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Shen-Shan: 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site is mainly the low mountain area. The buried depth of the tunnel and the depth of the shafts are large, and the construction access layout is relatively complicated.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Funing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: The site is generally the  low hilly areas; underground burial depth is not big; the construction site conditions are better; the construction access</a:t>
            </a:r>
            <a:r>
              <a:rPr lang="en-US" altLang="zh-CN" baseline="0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layout is relatively simple.</a:t>
            </a:r>
            <a:endParaRPr lang="zh-CN" altLang="en-US" dirty="0" smtClean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 smtClean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1458-503F-4172-955C-BEE6306FFDA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890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63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83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118D2086-0BDD-482E-A7E7-7BCD63BC9CC1}" type="slidenum">
              <a:rPr kumimoji="0" lang="en-US" altLang="zh-CN" smtClean="0">
                <a:solidFill>
                  <a:srgbClr val="05050B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42</a:t>
            </a:fld>
            <a:endParaRPr kumimoji="0" lang="en-US" altLang="zh-CN" smtClean="0">
              <a:solidFill>
                <a:srgbClr val="05050B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3479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86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04860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6D566-D8AC-4DF4-9E3D-DC622FB700C8}" type="slidenum">
              <a:rPr lang="zh-CN" altLang="en-US" smtClean="0">
                <a:solidFill>
                  <a:prstClr val="black"/>
                </a:solidFill>
              </a:rPr>
              <a:pPr/>
              <a:t>47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70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1458-503F-4172-955C-BEE6306FFDA9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81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/>
          <a:lstStyle/>
          <a:p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D4983-00FA-4003-A0DC-BCB82C831A61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02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161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A53F5-0534-4B7C-866D-88710EC5A78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54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kern="100" dirty="0" smtClean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A53F5-0534-4B7C-866D-88710EC5A78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967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 fold symmetry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DFD22-ED67-4BB1-A57D-C30BEF0ED59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518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 update line 3,4,5 and geometry figure</a:t>
            </a:r>
          </a:p>
          <a:p>
            <a:r>
              <a:rPr lang="en-US" altLang="zh-CN" dirty="0" smtClean="0"/>
              <a:t>Modify 0 at IP </a:t>
            </a:r>
          </a:p>
          <a:p>
            <a:r>
              <a:rPr lang="en-US" altLang="zh-CN" dirty="0" smtClean="0"/>
              <a:t>Lqd0=2m,</a:t>
            </a:r>
            <a:r>
              <a:rPr lang="en-US" altLang="zh-CN" baseline="0" dirty="0" smtClean="0"/>
              <a:t> MDI constraint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DFD22-ED67-4BB1-A57D-C30BEF0ED59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87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Update figures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DFD22-ED67-4BB1-A57D-C30BEF0ED59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30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A53F5-0534-4B7C-866D-88710EC5A78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382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AC8F-ED89-4880-BE1F-13D79F34DF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01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65276E-F82E-4F99-9ED3-095C9B232C4F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38C304B-3F5E-4559-BF93-5710E8647E32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E37B21B-315E-4157-8E69-D01333B14070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kumimoji="0" lang="zh-CN" altLang="en-US" sz="31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8C67889-3034-4BDE-AADD-07C52CB4D5F4}" type="datetime1">
              <a:rPr kumimoji="0" lang="zh-CN" altLang="en-US" sz="1400" b="0" i="0" kern="1200" cap="none" spc="0" normalizeH="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2018-9-12</a:t>
            </a:fld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fontAlgn="base" hangingPunct="1"/>
            <a:fld id="{9A0DB2DC-4C9A-4742-B13C-FB6460FD3503}" type="slidenum">
              <a:rPr lang="en-US" altLang="zh-CN" sz="1400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en-US" altLang="zh-CN" sz="1400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1.pdf" descr="bande-0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57663"/>
            <a:ext cx="9144001" cy="7072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8427509" y="6415162"/>
            <a:ext cx="259291" cy="2475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626321" y="6261913"/>
            <a:ext cx="4648248" cy="541655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/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Accelerator Design for Circular High-Energy  e+e- Colliders</a:t>
            </a:r>
            <a:endParaRPr sz="985">
              <a:solidFill>
                <a:srgbClr val="0C377B"/>
              </a:solidFill>
            </a:endParaRPr>
          </a:p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Frank Zimmermann</a:t>
            </a:r>
            <a:br>
              <a:rPr sz="985"/>
            </a:br>
            <a:r>
              <a:rPr sz="985"/>
              <a:t>CREMLIN workshop 22 August 2016</a:t>
            </a:r>
          </a:p>
        </p:txBody>
      </p:sp>
      <p:sp>
        <p:nvSpPr>
          <p:cNvPr id="298" name="Shape 298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7467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3515" spc="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1" hasCustomPrompt="1"/>
          </p:nvPr>
        </p:nvSpPr>
        <p:spPr>
          <a:xfrm>
            <a:off x="457199" y="1600199"/>
            <a:ext cx="7467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481330" indent="-455295" defTabSz="1300480">
              <a:spcBef>
                <a:spcPts val="560"/>
              </a:spcBef>
              <a:buClr>
                <a:srgbClr val="DDDDDD"/>
              </a:buClr>
              <a:buSzPct val="8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861695" indent="-546735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82980" indent="-455295" defTabSz="1300480">
              <a:spcBef>
                <a:spcPts val="560"/>
              </a:spcBef>
              <a:buClr>
                <a:srgbClr val="DDDDDD"/>
              </a:buClr>
              <a:buSzPct val="85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45235" indent="-511810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431925" indent="-511810" defTabSz="1300480">
              <a:spcBef>
                <a:spcPts val="560"/>
              </a:spcBef>
              <a:buClr>
                <a:srgbClr val="DDDDDD"/>
              </a:buClr>
              <a:buSzPct val="10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3CF3B7-6DBF-4CF9-96BD-91132A90E45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2018-9-12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2D8821-53A1-4D77-B236-5903F3BB0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778" y="80368"/>
            <a:ext cx="6075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F3D3310-BF20-42C1-A61E-44F239C69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56" y="-69009"/>
            <a:ext cx="2861192" cy="733245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6545"/>
            <a:ext cx="9144000" cy="554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675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46088" y="1668463"/>
            <a:ext cx="3978275" cy="4649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6763" y="1668463"/>
            <a:ext cx="3979862" cy="4649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5BEA8F8-3D7E-4352-8A28-F4427670672A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29388" y="128588"/>
            <a:ext cx="2027237" cy="618966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6088" y="128588"/>
            <a:ext cx="5930900" cy="618966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F8FCCCC-EEB7-4582-9F88-9E6D883BACBC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43013"/>
            <a:ext cx="39782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87875" y="1243013"/>
            <a:ext cx="39798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38913" y="128588"/>
            <a:ext cx="2028825" cy="61436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2438" y="128588"/>
            <a:ext cx="5934075" cy="61436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B2F3009-75FD-46C2-A38E-2BD4C4D98BB1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43013"/>
            <a:ext cx="39782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87875" y="1243013"/>
            <a:ext cx="39798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38913" y="128588"/>
            <a:ext cx="2028825" cy="61436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2438" y="128588"/>
            <a:ext cx="5934075" cy="61436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6E28E76-5BD1-4869-89D8-EB46A1AC4DD8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43013"/>
            <a:ext cx="39782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87875" y="1243013"/>
            <a:ext cx="39798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38913" y="128588"/>
            <a:ext cx="2028825" cy="61436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2438" y="128588"/>
            <a:ext cx="5934075" cy="61436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5ECD8F8-3A33-4613-B832-747F9CB06740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E97F601-F00B-438A-90C3-0E15D90DF072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7C62264-69DC-4F6F-8C5F-BD75621CA738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EDEAE47-B2F5-4380-8E08-7D76CDAAA08E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177800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-68580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663700"/>
            <a:ext cx="7886700" cy="5057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171450"/>
            <a:r>
              <a:rPr lang="zh-CN" altLang="zh-CN" dirty="0"/>
              <a:t>单击此处编辑母版文本样式</a:t>
            </a:r>
          </a:p>
          <a:p>
            <a:pPr lvl="1" indent="-250825"/>
            <a:r>
              <a:rPr lang="zh-CN" altLang="zh-CN" dirty="0"/>
              <a:t>第二级</a:t>
            </a:r>
          </a:p>
          <a:p>
            <a:pPr lvl="2" indent="-250825"/>
            <a:r>
              <a:rPr lang="zh-CN" altLang="zh-CN" dirty="0"/>
              <a:t>第三级</a:t>
            </a:r>
          </a:p>
          <a:p>
            <a:pPr lvl="3" indent="-250825"/>
            <a:r>
              <a:rPr lang="zh-CN" altLang="zh-CN" dirty="0"/>
              <a:t>第四级</a:t>
            </a:r>
          </a:p>
          <a:p>
            <a:pPr lvl="4" indent="-250825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9840D2E-56B5-44AB-8A1C-5D35F59F3968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2018-9-12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711" r:id="rId15"/>
  </p:sldLayoutIdLst>
  <p:hf hdr="0" ftr="0" dt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452438" y="128588"/>
            <a:ext cx="8104187" cy="754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/>
          <a:lstStyle/>
          <a:p>
            <a:pPr lvl="0" indent="-914400"/>
            <a:r>
              <a:rPr lang="zh-CN" altLang="zh-CN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446088" y="1668463"/>
            <a:ext cx="8110537" cy="46497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/>
          <a:lstStyle/>
          <a:p>
            <a:pPr lvl="0"/>
            <a:r>
              <a:rPr lang="zh-CN" altLang="zh-CN" dirty="0"/>
              <a:t>Click to edit Master text styles</a:t>
            </a:r>
          </a:p>
          <a:p>
            <a:pPr lvl="1" indent="-179705"/>
            <a:r>
              <a:rPr lang="zh-CN" altLang="zh-CN" dirty="0"/>
              <a:t>Second level</a:t>
            </a:r>
          </a:p>
          <a:p>
            <a:pPr lvl="2" indent="-179070"/>
            <a:r>
              <a:rPr lang="zh-CN" altLang="zh-CN" dirty="0"/>
              <a:t>Third level</a:t>
            </a:r>
          </a:p>
          <a:p>
            <a:pPr lvl="3" indent="-179070"/>
            <a:r>
              <a:rPr lang="zh-CN" altLang="zh-CN" dirty="0"/>
              <a:t>Fourth level</a:t>
            </a:r>
          </a:p>
          <a:p>
            <a:pPr lvl="4" indent="-179070"/>
            <a:r>
              <a:rPr lang="zh-CN" altLang="zh-CN" dirty="0"/>
              <a:t>Fifth level</a:t>
            </a:r>
          </a:p>
        </p:txBody>
      </p:sp>
      <p:sp>
        <p:nvSpPr>
          <p:cNvPr id="2052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6088" y="6543675"/>
            <a:ext cx="41259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>
            <a:lvl1pPr>
              <a:defRPr sz="700">
                <a:solidFill>
                  <a:schemeClr val="bg2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53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66150" y="6318250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57600" rIns="72000" bIns="45720" numCol="1" anchor="ctr" anchorCtr="0" compatLnSpc="1"/>
          <a:lstStyle/>
          <a:p>
            <a:pPr lvl="0" eaLnBrk="1" fontAlgn="base" hangingPunct="1"/>
            <a:fld id="{9A0DB2DC-4C9A-4742-B13C-FB6460FD3503}" type="slidenum">
              <a:rPr lang="zh-CN" altLang="en-US" sz="800" b="1" strike="noStrike" noProof="1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800" b="1" strike="noStrike" noProof="1">
              <a:solidFill>
                <a:schemeClr val="bg2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marL="914400" indent="-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914400" indent="-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L="914400" indent="-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L="914400" indent="-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L="914400" indent="-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1371600" indent="-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828800" indent="-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286000" indent="-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indent="-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defRPr sz="2000">
          <a:solidFill>
            <a:schemeClr val="bg2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179705" indent="-179705" algn="l" rtl="0" eaLnBrk="0" fontAlgn="base" hangingPunct="0">
        <a:lnSpc>
          <a:spcPct val="120000"/>
        </a:lnSpc>
        <a:spcBef>
          <a:spcPts val="8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2pPr>
      <a:lvl3pPr marL="504825" indent="-17970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-"/>
        <a:defRPr sz="2000"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3pPr>
      <a:lvl4pPr marL="828675" indent="-17970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4pPr>
      <a:lvl5pPr marL="1152525" indent="-17970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-"/>
        <a:defRPr sz="2000"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5pPr>
      <a:lvl6pPr marL="1609725" indent="-179705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-"/>
        <a:defRPr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6pPr>
      <a:lvl7pPr marL="2066925" indent="-179705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-"/>
        <a:defRPr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7pPr>
      <a:lvl8pPr marL="2524125" indent="-179705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-"/>
        <a:defRPr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8pPr>
      <a:lvl9pPr marL="2981325" indent="-179705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-"/>
        <a:defRPr>
          <a:solidFill>
            <a:schemeClr val="bg2"/>
          </a:solidFill>
          <a:latin typeface="+mn-lt"/>
          <a:cs typeface="+mn-cs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452438" y="128588"/>
            <a:ext cx="8104187" cy="754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/>
          <a:lstStyle/>
          <a:p>
            <a:pPr lvl="0" indent="-914400"/>
            <a:r>
              <a:rPr lang="zh-CN" altLang="zh-CN" dirty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/>
          </p:nvPr>
        </p:nvSpPr>
        <p:spPr>
          <a:xfrm>
            <a:off x="457200" y="1243013"/>
            <a:ext cx="8110538" cy="50292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/>
          <a:lstStyle/>
          <a:p>
            <a:pPr lvl="0"/>
            <a:r>
              <a:rPr lang="zh-CN" altLang="zh-CN" dirty="0"/>
              <a:t>Click to edit Master text styles</a:t>
            </a:r>
          </a:p>
          <a:p>
            <a:pPr lvl="1" indent="-223520"/>
            <a:r>
              <a:rPr lang="zh-CN" altLang="zh-CN" dirty="0"/>
              <a:t>Second level</a:t>
            </a:r>
          </a:p>
          <a:p>
            <a:pPr lvl="2" indent="-233680"/>
            <a:r>
              <a:rPr lang="zh-CN" altLang="zh-CN" dirty="0"/>
              <a:t>Third level</a:t>
            </a:r>
          </a:p>
          <a:p>
            <a:pPr lvl="3" indent="-223520"/>
            <a:r>
              <a:rPr lang="zh-CN" altLang="zh-CN" dirty="0"/>
              <a:t>Fourth level</a:t>
            </a:r>
          </a:p>
          <a:p>
            <a:pPr lvl="4" indent="-233680"/>
            <a:r>
              <a:rPr lang="zh-CN" altLang="zh-CN" dirty="0"/>
              <a:t>Fifth level</a:t>
            </a:r>
          </a:p>
        </p:txBody>
      </p:sp>
      <p:sp>
        <p:nvSpPr>
          <p:cNvPr id="307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66150" y="6318250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57600" rIns="72000" bIns="45720" numCol="1" anchor="ctr" anchorCtr="0" compatLnSpc="1"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7" name="Footer Placeholder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6088" y="6400800"/>
            <a:ext cx="41259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100" b="1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13716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8288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2860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457200" indent="-22415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2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2pPr>
      <a:lvl3pPr marL="690880" indent="-23368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20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3pPr>
      <a:lvl4pPr marL="914400" indent="-22415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4pPr>
      <a:lvl5pPr marL="1148080" indent="-23368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5pPr>
      <a:lvl6pPr marL="16052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6pPr>
      <a:lvl7pPr marL="20624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7pPr>
      <a:lvl8pPr marL="25196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8pPr>
      <a:lvl9pPr marL="29768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452438" y="128588"/>
            <a:ext cx="8104187" cy="754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/>
          <a:lstStyle/>
          <a:p>
            <a:pPr lvl="0" indent="-914400"/>
            <a:r>
              <a:rPr lang="zh-CN" altLang="zh-CN" dirty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/>
          </p:nvPr>
        </p:nvSpPr>
        <p:spPr>
          <a:xfrm>
            <a:off x="457200" y="1243013"/>
            <a:ext cx="8110538" cy="50292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/>
          <a:lstStyle/>
          <a:p>
            <a:pPr lvl="0"/>
            <a:r>
              <a:rPr lang="zh-CN" altLang="zh-CN" dirty="0"/>
              <a:t>Click to edit Master text styles</a:t>
            </a:r>
          </a:p>
          <a:p>
            <a:pPr lvl="1" indent="-223520"/>
            <a:r>
              <a:rPr lang="zh-CN" altLang="zh-CN" dirty="0"/>
              <a:t>Second level</a:t>
            </a:r>
          </a:p>
          <a:p>
            <a:pPr lvl="2" indent="-233680"/>
            <a:r>
              <a:rPr lang="zh-CN" altLang="zh-CN" dirty="0"/>
              <a:t>Third level</a:t>
            </a:r>
          </a:p>
          <a:p>
            <a:pPr lvl="3" indent="-223520"/>
            <a:r>
              <a:rPr lang="zh-CN" altLang="zh-CN" dirty="0"/>
              <a:t>Fourth level</a:t>
            </a:r>
          </a:p>
          <a:p>
            <a:pPr lvl="4" indent="-233680"/>
            <a:r>
              <a:rPr lang="zh-CN" altLang="zh-CN" dirty="0"/>
              <a:t>Fifth level</a:t>
            </a:r>
          </a:p>
        </p:txBody>
      </p:sp>
      <p:sp>
        <p:nvSpPr>
          <p:cNvPr id="410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66150" y="6318250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57600" rIns="72000" bIns="45720" numCol="1" anchor="ctr" anchorCtr="0" compatLnSpc="1"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1" name="Footer Placeholder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6088" y="6400800"/>
            <a:ext cx="41259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100" b="1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13716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8288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2860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457200" indent="-22415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2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2pPr>
      <a:lvl3pPr marL="690880" indent="-23368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20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3pPr>
      <a:lvl4pPr marL="914400" indent="-22415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4pPr>
      <a:lvl5pPr marL="1148080" indent="-23368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5pPr>
      <a:lvl6pPr marL="16052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6pPr>
      <a:lvl7pPr marL="20624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7pPr>
      <a:lvl8pPr marL="25196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8pPr>
      <a:lvl9pPr marL="29768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452438" y="128588"/>
            <a:ext cx="8104187" cy="754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/>
          <a:lstStyle/>
          <a:p>
            <a:pPr lvl="0" indent="-914400"/>
            <a:r>
              <a:rPr lang="zh-CN" altLang="zh-CN" dirty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/>
          </p:nvPr>
        </p:nvSpPr>
        <p:spPr>
          <a:xfrm>
            <a:off x="457200" y="1243013"/>
            <a:ext cx="8110538" cy="50292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/>
          <a:lstStyle/>
          <a:p>
            <a:pPr lvl="0"/>
            <a:r>
              <a:rPr lang="zh-CN" altLang="zh-CN" dirty="0"/>
              <a:t>Click to edit Master text styles</a:t>
            </a:r>
          </a:p>
          <a:p>
            <a:pPr lvl="1" indent="-223520"/>
            <a:r>
              <a:rPr lang="zh-CN" altLang="zh-CN" dirty="0"/>
              <a:t>Second level</a:t>
            </a:r>
          </a:p>
          <a:p>
            <a:pPr lvl="2" indent="-233680"/>
            <a:r>
              <a:rPr lang="zh-CN" altLang="zh-CN" dirty="0"/>
              <a:t>Third level</a:t>
            </a:r>
          </a:p>
          <a:p>
            <a:pPr lvl="3" indent="-223520"/>
            <a:r>
              <a:rPr lang="zh-CN" altLang="zh-CN" dirty="0"/>
              <a:t>Fourth level</a:t>
            </a:r>
          </a:p>
          <a:p>
            <a:pPr lvl="4" indent="-233680"/>
            <a:r>
              <a:rPr lang="zh-CN" altLang="zh-CN" dirty="0"/>
              <a:t>Fifth level</a:t>
            </a:r>
          </a:p>
        </p:txBody>
      </p:sp>
      <p:sp>
        <p:nvSpPr>
          <p:cNvPr id="5124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66150" y="6318250"/>
            <a:ext cx="31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57600" rIns="72000" bIns="45720" numCol="1" anchor="ctr" anchorCtr="0" compatLnSpc="1"/>
          <a:lstStyle/>
          <a:p>
            <a:pPr lvl="0" eaLnBrk="1" fontAlgn="base" hangingPunct="1"/>
            <a:fld id="{9A0DB2DC-4C9A-4742-B13C-FB6460FD3503}" type="slidenum">
              <a:rPr lang="zh-CN" altLang="en-US" sz="1100" b="1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Arial" panose="020B0604020202020204" pitchFamily="34" charset="0"/>
              </a:rPr>
              <a:t>‹#›</a:t>
            </a:fld>
            <a:endParaRPr lang="en-US" altLang="zh-CN" sz="1100" b="1" strike="noStrike" noProof="1">
              <a:solidFill>
                <a:srgbClr val="000000"/>
              </a:solidFill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25" name="Footer Placeholder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6088" y="6400800"/>
            <a:ext cx="41259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100" b="1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L="914400" indent="-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13716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8288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2860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indent="-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457200" indent="-22415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2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2pPr>
      <a:lvl3pPr marL="690880" indent="-23368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20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3pPr>
      <a:lvl4pPr marL="914400" indent="-22415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4pPr>
      <a:lvl5pPr marL="1148080" indent="-23368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5pPr>
      <a:lvl6pPr marL="16052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6pPr>
      <a:lvl7pPr marL="20624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7pPr>
      <a:lvl8pPr marL="25196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8pPr>
      <a:lvl9pPr marL="2976880" indent="-23368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emf"/><Relationship Id="rId7" Type="http://schemas.openxmlformats.org/officeDocument/2006/relationships/image" Target="../media/image74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标题 1"/>
          <p:cNvSpPr>
            <a:spLocks noGrp="1"/>
          </p:cNvSpPr>
          <p:nvPr>
            <p:ph type="ctrTitle"/>
          </p:nvPr>
        </p:nvSpPr>
        <p:spPr>
          <a:xfrm>
            <a:off x="742950" y="1116965"/>
            <a:ext cx="7772400" cy="1470025"/>
          </a:xfrm>
        </p:spPr>
        <p:txBody>
          <a:bodyPr wrap="square" lIns="91440" tIns="45720" rIns="91440" bIns="45720" anchor="ctr"/>
          <a:lstStyle/>
          <a:p>
            <a:pPr marL="0" indent="0" eaLnBrk="1" hangingPunct="1"/>
            <a:r>
              <a:rPr lang="en-US" altLang="zh-CN" kern="1200" dirty="0">
                <a:solidFill>
                  <a:srgbClr val="C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CEPC Accelerator </a:t>
            </a:r>
            <a:r>
              <a:rPr lang="en-US" altLang="zh-CN" kern="1200" dirty="0" smtClean="0">
                <a:solidFill>
                  <a:srgbClr val="C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Overview(CDR) </a:t>
            </a:r>
            <a:endParaRPr lang="en-US" altLang="zh-CN" kern="1200" dirty="0">
              <a:solidFill>
                <a:srgbClr val="C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194" name="内容占位符 2"/>
          <p:cNvSpPr>
            <a:spLocks noGrp="1"/>
          </p:cNvSpPr>
          <p:nvPr>
            <p:ph type="subTitle" idx="1"/>
          </p:nvPr>
        </p:nvSpPr>
        <p:spPr>
          <a:xfrm>
            <a:off x="1013460" y="2970530"/>
            <a:ext cx="6400800" cy="1752600"/>
          </a:xfrm>
        </p:spPr>
        <p:txBody>
          <a:bodyPr wrap="square" lIns="91440" tIns="45720" rIns="91440" bIns="45720" anchor="t"/>
          <a:lstStyle/>
          <a:p>
            <a:pPr marL="252730" lvl="1" defTabSz="685800" eaLnBrk="1" hangingPunct="1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sz="2300" b="1" kern="1200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sym typeface="Calibri" panose="020F0502020204030204" pitchFamily="34" charset="0"/>
              </a:rPr>
              <a:t>J. Gao and </a:t>
            </a:r>
            <a:r>
              <a:rPr lang="en-US" altLang="zh-CN" sz="23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sym typeface="Calibri" panose="020F0502020204030204" pitchFamily="34" charset="0"/>
              </a:rPr>
              <a:t>Y. </a:t>
            </a:r>
            <a:r>
              <a:rPr lang="en-US" altLang="zh-CN" sz="2300" b="1" kern="1200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sym typeface="Calibri" panose="020F0502020204030204" pitchFamily="34" charset="0"/>
              </a:rPr>
              <a:t>Zhang</a:t>
            </a:r>
          </a:p>
          <a:p>
            <a:pPr marL="252730" lvl="1" defTabSz="685800" eaLnBrk="1" hangingPunct="1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sz="2300" b="1" kern="1200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sym typeface="Calibri" panose="020F0502020204030204" pitchFamily="34" charset="0"/>
              </a:rPr>
              <a:t>Onbehalf of CEPC Accelerator Group</a:t>
            </a:r>
          </a:p>
          <a:p>
            <a:pPr marL="252730" lvl="1" defTabSz="685800" eaLnBrk="1" hangingPunct="1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endParaRPr lang="en-US" altLang="zh-CN" sz="2000" b="1" kern="1200" dirty="0">
              <a:solidFill>
                <a:srgbClr val="002060"/>
              </a:solidFill>
              <a:latin typeface="Calibri" panose="020F0502020204030204" pitchFamily="34" charset="0"/>
              <a:ea typeface="MS Mincho" panose="02020609040205080304" pitchFamily="49" charset="-128"/>
              <a:sym typeface="Calibri" panose="020F0502020204030204" pitchFamily="34" charset="0"/>
            </a:endParaRPr>
          </a:p>
          <a:p>
            <a:pPr marL="252730" lvl="1" defTabSz="685800" eaLnBrk="1" hangingPunct="1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endParaRPr lang="zh-CN" altLang="en-US" sz="2000" b="1" kern="1200" dirty="0">
              <a:solidFill>
                <a:srgbClr val="002060"/>
              </a:solidFill>
              <a:latin typeface="Calibri" panose="020F0502020204030204" pitchFamily="34" charset="0"/>
              <a:ea typeface="MS Mincho" panose="02020609040205080304" pitchFamily="49" charset="-128"/>
              <a:sym typeface="Calibri" panose="020F0502020204030204" pitchFamily="34" charset="0"/>
            </a:endParaRPr>
          </a:p>
          <a:p>
            <a:pPr marL="252730" lvl="1" defTabSz="685800" eaLnBrk="1" hangingPunct="1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sz="2300" b="1" kern="1200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sym typeface="Calibri" panose="020F0502020204030204" pitchFamily="34" charset="0"/>
              </a:rPr>
              <a:t>Institute of High Energy Physics</a:t>
            </a:r>
          </a:p>
          <a:p>
            <a:pPr marL="252730" lvl="1" defTabSz="685800" eaLnBrk="1" hangingPunct="1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sz="2300" b="1" kern="1200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sym typeface="Calibri" panose="020F0502020204030204" pitchFamily="34" charset="0"/>
              </a:rPr>
              <a:t>CAS, Beijing</a:t>
            </a:r>
          </a:p>
          <a:p>
            <a:pPr marL="252730" lvl="1" defTabSz="685800" eaLnBrk="1" hangingPunct="1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endParaRPr lang="en-US" altLang="zh-CN" sz="1800" b="1" dirty="0">
              <a:solidFill>
                <a:srgbClr val="00206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 marL="252730" lvl="1" defTabSz="685800" eaLnBrk="1" hangingPunct="1">
              <a:lnSpc>
                <a:spcPct val="80000"/>
              </a:lnSpc>
              <a:spcBef>
                <a:spcPts val="750"/>
              </a:spcBef>
            </a:pPr>
            <a:r>
              <a:rPr lang="en-US" altLang="zh-CN" sz="1800" b="1" dirty="0">
                <a:solidFill>
                  <a:srgbClr val="00206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 CEPC Physics/Detector International Review</a:t>
            </a:r>
          </a:p>
          <a:p>
            <a:pPr marL="252730" lvl="1" defTabSz="685800" eaLnBrk="1" hangingPunct="1">
              <a:lnSpc>
                <a:spcPct val="80000"/>
              </a:lnSpc>
              <a:spcBef>
                <a:spcPts val="750"/>
              </a:spcBef>
            </a:pPr>
            <a:r>
              <a:rPr lang="en-US" altLang="zh-CN" sz="1800" b="1" dirty="0">
                <a:solidFill>
                  <a:srgbClr val="00206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Sept. 13-15 2018,IHEP, Beijing, China</a:t>
            </a:r>
          </a:p>
        </p:txBody>
      </p:sp>
      <p:sp>
        <p:nvSpPr>
          <p:cNvPr id="8195" name="灯片编号占位符 3"/>
          <p:cNvSpPr>
            <a:spLocks noGrp="1"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553" y="5781675"/>
            <a:ext cx="1042987" cy="70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93" y="5781675"/>
            <a:ext cx="677862" cy="677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直接连接符 6"/>
          <p:cNvSpPr/>
          <p:nvPr/>
        </p:nvSpPr>
        <p:spPr>
          <a:xfrm>
            <a:off x="0" y="765175"/>
            <a:ext cx="9144000" cy="0"/>
          </a:xfrm>
          <a:prstGeom prst="line">
            <a:avLst/>
          </a:prstGeom>
          <a:ln w="476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 indent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199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025" y="-14605"/>
            <a:ext cx="5264150" cy="779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457269" y="-1245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Optics of Interaction region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085184"/>
            <a:ext cx="4335894" cy="152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9832" y="522920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m</a:t>
            </a:r>
            <a:r>
              <a:rPr lang="en-US" altLang="zh-CN" sz="1200" b="1" dirty="0" smtClean="0"/>
              <a:t>ax deviation between two beamlines 9.7m</a:t>
            </a:r>
            <a:endParaRPr lang="zh-CN" altLang="en-US" sz="1200"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10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215153" y="930205"/>
            <a:ext cx="8928847" cy="17769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/>
              <a:t>local chromaticity correction of both </a:t>
            </a:r>
            <a:r>
              <a:rPr lang="en-US" altLang="zh-CN" sz="1800" dirty="0"/>
              <a:t>plane, </a:t>
            </a:r>
            <a:r>
              <a:rPr lang="en-US" altLang="zh-CN" sz="1800" dirty="0" smtClean="0"/>
              <a:t>asymmetric layout , crab-waist collision</a:t>
            </a:r>
          </a:p>
          <a:p>
            <a:r>
              <a:rPr lang="en-US" altLang="zh-CN" sz="1800" dirty="0" smtClean="0"/>
              <a:t>L</a:t>
            </a:r>
            <a:r>
              <a:rPr lang="en-US" altLang="zh-CN" sz="1800" dirty="0"/>
              <a:t>*=2.2m, </a:t>
            </a:r>
            <a:r>
              <a:rPr lang="en-US" altLang="zh-CN" sz="1800" dirty="0" smtClean="0">
                <a:sym typeface="Symbol"/>
              </a:rPr>
              <a:t></a:t>
            </a:r>
            <a:r>
              <a:rPr lang="en-US" altLang="zh-CN" sz="1800" kern="0" baseline="-25000" dirty="0" smtClean="0">
                <a:solidFill>
                  <a:sysClr val="windowText" lastClr="000000"/>
                </a:solidFill>
              </a:rPr>
              <a:t>C </a:t>
            </a:r>
            <a:r>
              <a:rPr lang="en-US" altLang="zh-CN" sz="1800" dirty="0" smtClean="0"/>
              <a:t>=</a:t>
            </a:r>
            <a:r>
              <a:rPr lang="en-US" altLang="zh-CN" sz="1800" dirty="0"/>
              <a:t>33mrad, </a:t>
            </a:r>
            <a:r>
              <a:rPr lang="en-US" altLang="zh-CN" sz="1800" dirty="0" smtClean="0"/>
              <a:t>G</a:t>
            </a:r>
            <a:r>
              <a:rPr lang="en-US" altLang="zh-CN" sz="1800" kern="0" baseline="-25000" dirty="0" smtClean="0">
                <a:solidFill>
                  <a:sysClr val="windowText" lastClr="000000"/>
                </a:solidFill>
              </a:rPr>
              <a:t>QD0 </a:t>
            </a:r>
            <a:r>
              <a:rPr lang="en-US" altLang="zh-CN" sz="1800" dirty="0" smtClean="0"/>
              <a:t>=136T/m, G</a:t>
            </a:r>
            <a:r>
              <a:rPr lang="en-US" altLang="zh-CN" sz="1800" kern="0" baseline="-25000" dirty="0" smtClean="0">
                <a:solidFill>
                  <a:sysClr val="windowText" lastClr="000000"/>
                </a:solidFill>
              </a:rPr>
              <a:t>QF1 </a:t>
            </a:r>
            <a:r>
              <a:rPr lang="en-US" altLang="zh-CN" sz="1800" dirty="0" smtClean="0"/>
              <a:t>=</a:t>
            </a:r>
            <a:r>
              <a:rPr lang="en-US" altLang="zh-CN" sz="1800" dirty="0"/>
              <a:t>111T/m, </a:t>
            </a:r>
            <a:r>
              <a:rPr lang="en-US" altLang="zh-CN" sz="1800" dirty="0" smtClean="0"/>
              <a:t>L</a:t>
            </a:r>
            <a:r>
              <a:rPr lang="en-US" altLang="zh-CN" sz="1800" kern="0" baseline="-25000" dirty="0" smtClean="0">
                <a:solidFill>
                  <a:sysClr val="windowText" lastClr="000000"/>
                </a:solidFill>
              </a:rPr>
              <a:t>QD0 </a:t>
            </a:r>
            <a:r>
              <a:rPr lang="en-US" altLang="zh-CN" sz="1800" dirty="0" smtClean="0"/>
              <a:t>=2.0m, L</a:t>
            </a:r>
            <a:r>
              <a:rPr lang="en-US" altLang="zh-CN" sz="1800" kern="0" baseline="-25000" dirty="0" smtClean="0">
                <a:solidFill>
                  <a:sysClr val="windowText" lastClr="000000"/>
                </a:solidFill>
              </a:rPr>
              <a:t>QF1 </a:t>
            </a:r>
            <a:r>
              <a:rPr lang="en-US" altLang="zh-CN" sz="1800" dirty="0" smtClean="0"/>
              <a:t>=1.48m </a:t>
            </a:r>
            <a:endParaRPr lang="en-US" altLang="zh-CN" sz="1800" dirty="0"/>
          </a:p>
          <a:p>
            <a:r>
              <a:rPr lang="en-US" altLang="zh-CN" sz="1800" dirty="0" smtClean="0"/>
              <a:t>IP </a:t>
            </a:r>
            <a:r>
              <a:rPr lang="en-US" altLang="zh-CN" sz="1800" dirty="0"/>
              <a:t>upstream </a:t>
            </a:r>
            <a:r>
              <a:rPr lang="en-US" altLang="zh-CN" sz="1800" dirty="0" smtClean="0"/>
              <a:t>of IR: </a:t>
            </a:r>
            <a:r>
              <a:rPr lang="en-US" altLang="zh-CN" sz="1800" dirty="0"/>
              <a:t>Ec &lt; </a:t>
            </a:r>
            <a:r>
              <a:rPr lang="en-US" altLang="zh-CN" sz="1800" dirty="0" smtClean="0"/>
              <a:t>120 </a:t>
            </a:r>
            <a:r>
              <a:rPr lang="en-US" altLang="zh-CN" sz="1800" dirty="0"/>
              <a:t>keV within </a:t>
            </a:r>
            <a:r>
              <a:rPr lang="en-US" altLang="zh-CN" sz="1800" dirty="0" smtClean="0"/>
              <a:t>400m, last </a:t>
            </a:r>
            <a:r>
              <a:rPr lang="en-US" altLang="zh-CN" sz="1800" dirty="0"/>
              <a:t>bend Ec =</a:t>
            </a:r>
            <a:r>
              <a:rPr lang="en-US" altLang="zh-CN" sz="1800" dirty="0" smtClean="0"/>
              <a:t> 45 keV</a:t>
            </a:r>
          </a:p>
          <a:p>
            <a:r>
              <a:rPr lang="en-US" altLang="zh-CN" sz="1800" dirty="0"/>
              <a:t>IP downstream </a:t>
            </a:r>
            <a:r>
              <a:rPr lang="en-US" altLang="zh-CN" sz="1800" dirty="0" smtClean="0"/>
              <a:t>of IR</a:t>
            </a:r>
            <a:r>
              <a:rPr lang="en-US" altLang="zh-CN" sz="1800" dirty="0"/>
              <a:t>: Ec &lt; 300 keV within 250m, last bend </a:t>
            </a:r>
            <a:r>
              <a:rPr lang="en-US" altLang="zh-CN" sz="1800" dirty="0" smtClean="0"/>
              <a:t>Ec = 97 </a:t>
            </a:r>
            <a:r>
              <a:rPr lang="en-US" altLang="zh-CN" sz="1800" dirty="0" err="1" smtClean="0"/>
              <a:t>keV</a:t>
            </a:r>
            <a:endParaRPr lang="en-US" altLang="zh-CN" sz="1800" dirty="0" smtClean="0"/>
          </a:p>
          <a:p>
            <a:r>
              <a:rPr lang="en-US" altLang="zh-CN" sz="1800" dirty="0"/>
              <a:t>Nonlinearity </a:t>
            </a:r>
            <a:r>
              <a:rPr lang="en-US" altLang="zh-CN" sz="1800" dirty="0" smtClean="0"/>
              <a:t>of </a:t>
            </a:r>
            <a:r>
              <a:rPr lang="en-US" altLang="zh-CN" sz="1800" dirty="0"/>
              <a:t>Interaction </a:t>
            </a:r>
            <a:r>
              <a:rPr lang="en-US" altLang="zh-CN" sz="1800" dirty="0" smtClean="0"/>
              <a:t>region is well corrected locally</a:t>
            </a:r>
          </a:p>
        </p:txBody>
      </p:sp>
      <p:pic>
        <p:nvPicPr>
          <p:cNvPr id="16" name="图片 15" descr="F:\My_Publication\[Yiwei Wang 2017.12] CEPC CDR\Edited_Round_1\I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79" y="2759786"/>
            <a:ext cx="6951393" cy="18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/>
        </p:nvSpPr>
        <p:spPr>
          <a:xfrm>
            <a:off x="518864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Lattice Design of Collider Ring</a:t>
            </a:r>
            <a:endParaRPr lang="en-US" altLang="zh-CN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内容占位符 2"/>
          <p:cNvSpPr txBox="1"/>
          <p:nvPr/>
        </p:nvSpPr>
        <p:spPr>
          <a:xfrm>
            <a:off x="673224" y="836711"/>
            <a:ext cx="7499176" cy="447487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ym typeface="Symbol" panose="05050102010706020507"/>
              </a:rPr>
              <a:t>An optics fulfill requirements </a:t>
            </a:r>
            <a:r>
              <a:rPr lang="en-US" altLang="zh-CN" sz="1800" dirty="0">
                <a:sym typeface="Symbol" panose="05050102010706020507"/>
              </a:rPr>
              <a:t>of the parameters list, geometry, </a:t>
            </a:r>
            <a:r>
              <a:rPr lang="en-US" altLang="zh-CN" sz="1800" dirty="0" smtClean="0">
                <a:sym typeface="Symbol" panose="05050102010706020507"/>
              </a:rPr>
              <a:t>photon background and key hardware</a:t>
            </a:r>
          </a:p>
          <a:p>
            <a:pPr marL="742950" lvl="2" indent="-342900"/>
            <a:r>
              <a:rPr lang="en-US" altLang="zh-CN" sz="1400" dirty="0">
                <a:sym typeface="Symbol" panose="05050102010706020507"/>
              </a:rPr>
              <a:t>FODO cell, </a:t>
            </a:r>
            <a:r>
              <a:rPr lang="en-US" altLang="zh-CN" sz="1400" dirty="0"/>
              <a:t>90</a:t>
            </a:r>
            <a:r>
              <a:rPr lang="en-US" altLang="zh-CN" sz="1400" dirty="0">
                <a:sym typeface="Symbol"/>
              </a:rPr>
              <a:t></a:t>
            </a:r>
            <a:r>
              <a:rPr lang="en-US" altLang="zh-CN" sz="1400" dirty="0"/>
              <a:t>/90</a:t>
            </a:r>
            <a:r>
              <a:rPr lang="en-US" altLang="zh-CN" sz="1400" dirty="0">
                <a:sym typeface="Symbol"/>
              </a:rPr>
              <a:t>, non-interleaved sextupole scheme, period =5cells  </a:t>
            </a:r>
            <a:r>
              <a:rPr lang="en-US" altLang="zh-CN" sz="1400" dirty="0" smtClean="0">
                <a:sym typeface="Symbol"/>
              </a:rPr>
              <a:t> in arc</a:t>
            </a:r>
          </a:p>
          <a:p>
            <a:pPr marL="742950" lvl="2" indent="-342900"/>
            <a:r>
              <a:rPr lang="en-US" altLang="zh-CN" sz="1400" dirty="0"/>
              <a:t>Get a smallest average beta function to reduce the multi-bunch instability caused by RF cavities especially for the Z </a:t>
            </a:r>
            <a:r>
              <a:rPr lang="en-US" altLang="zh-CN" sz="1400" dirty="0" smtClean="0"/>
              <a:t>mode in RF region</a:t>
            </a:r>
          </a:p>
          <a:p>
            <a:pPr marL="742950" lvl="2" indent="-342900"/>
            <a:r>
              <a:rPr lang="en-US" altLang="zh-CN" sz="1400" dirty="0"/>
              <a:t>The function of the straight section is phase advance tuning and injection</a:t>
            </a:r>
            <a:r>
              <a:rPr lang="en-US" altLang="zh-CN" sz="1400" dirty="0" smtClean="0"/>
              <a:t>.</a:t>
            </a:r>
          </a:p>
          <a:p>
            <a:pPr marL="0" indent="-400050"/>
            <a:r>
              <a:rPr lang="en-US" altLang="zh-CN" sz="1800" dirty="0" smtClean="0"/>
              <a:t>Energy </a:t>
            </a:r>
            <a:r>
              <a:rPr lang="en-US" altLang="zh-CN" sz="1800" dirty="0" err="1"/>
              <a:t>sawtooth</a:t>
            </a:r>
            <a:r>
              <a:rPr lang="en-US" altLang="zh-CN" sz="1800" dirty="0"/>
              <a:t> is around </a:t>
            </a:r>
            <a:r>
              <a:rPr lang="en-US" altLang="zh-CN" sz="1800" dirty="0">
                <a:sym typeface="Symbol"/>
              </a:rPr>
              <a:t></a:t>
            </a:r>
            <a:r>
              <a:rPr lang="en-US" altLang="zh-CN" sz="1800" dirty="0"/>
              <a:t>0.35 </a:t>
            </a:r>
            <a:r>
              <a:rPr lang="en-US" altLang="zh-CN" sz="1800" dirty="0" smtClean="0"/>
              <a:t>%. Closed </a:t>
            </a:r>
            <a:r>
              <a:rPr lang="en-US" altLang="zh-CN" sz="1800" dirty="0"/>
              <a:t>orbit distortion in CEPC collider ring is around 1 mm and becomes 1um after tapering the magnet strength with beam </a:t>
            </a:r>
            <a:r>
              <a:rPr lang="en-US" altLang="zh-CN" sz="1800" dirty="0" smtClean="0"/>
              <a:t>energy</a:t>
            </a:r>
          </a:p>
          <a:p>
            <a:pPr marL="0" indent="-400050"/>
            <a:r>
              <a:rPr lang="en-US" altLang="zh-CN" sz="1800" dirty="0" smtClean="0"/>
              <a:t>Optimized Dynamic Aperture fulfill the requirements of injection and beam lifetime</a:t>
            </a:r>
          </a:p>
          <a:p>
            <a:pPr marL="0" indent="-400050"/>
            <a:endParaRPr lang="en-US" altLang="zh-CN" sz="2000" dirty="0"/>
          </a:p>
          <a:p>
            <a:pPr marL="0" indent="-400050"/>
            <a:endParaRPr lang="en-US" altLang="zh-CN" sz="2400" dirty="0"/>
          </a:p>
          <a:p>
            <a:pPr marL="0" indent="-400050"/>
            <a:endParaRPr lang="en-US" altLang="zh-CN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zh-CN" sz="2000" dirty="0">
              <a:sym typeface="Symbol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sym typeface="Symbol" panose="05050102010706020507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11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1" y="4164260"/>
            <a:ext cx="3801194" cy="22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86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12" y="4244257"/>
            <a:ext cx="3796612" cy="22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Booster &amp; Injection Time Structure </a:t>
            </a:r>
            <a:endParaRPr lang="en-US" altLang="zh-CN" dirty="0">
              <a:solidFill>
                <a:srgbClr val="C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85864" y="669311"/>
            <a:ext cx="3956345" cy="3841611"/>
            <a:chOff x="2414265" y="1579205"/>
            <a:chExt cx="4372694" cy="4273382"/>
          </a:xfrm>
        </p:grpSpPr>
        <p:pic>
          <p:nvPicPr>
            <p:cNvPr id="11" name="图片 10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265" y="1579205"/>
              <a:ext cx="4372694" cy="4273382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3926396" y="2495861"/>
              <a:ext cx="1944217" cy="33855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25m separation @ IP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12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pic>
        <p:nvPicPr>
          <p:cNvPr id="20" name="内容占位符 3" descr="C:\Users\cuixiaohao\Desktop\无标题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67" y="754880"/>
            <a:ext cx="4296480" cy="35013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202548"/>
              </p:ext>
            </p:extLst>
          </p:nvPr>
        </p:nvGraphicFramePr>
        <p:xfrm>
          <a:off x="305359" y="4625787"/>
          <a:ext cx="8612778" cy="220482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3073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643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37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073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522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Mode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Higgs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W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Z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2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Bunch number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242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1220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6000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22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Current threshold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1 mA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4 mA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10 mA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22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Number of Cycles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204">
                <a:tc>
                  <a:txBody>
                    <a:bodyPr/>
                    <a:lstStyle/>
                    <a:p>
                      <a:pPr marL="27305"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Injection </a:t>
                      </a:r>
                      <a:r>
                        <a:rPr lang="en-US" sz="1600" kern="100" dirty="0" smtClean="0">
                          <a:effectLst/>
                        </a:rPr>
                        <a:t>period </a:t>
                      </a:r>
                      <a:r>
                        <a:rPr lang="en-US" sz="1600" kern="100" dirty="0">
                          <a:effectLst/>
                        </a:rPr>
                        <a:t>(sec)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73.1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131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438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40757">
                <a:tc>
                  <a:txBody>
                    <a:bodyPr/>
                    <a:lstStyle/>
                    <a:p>
                      <a:pPr marL="27305"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Full Injection time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 min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 min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2.2</a:t>
                      </a:r>
                      <a:r>
                        <a:rPr lang="en-US" altLang="zh-CN" sz="1600" kern="100" baseline="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Hour (collide from 230mA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31640" y="676215"/>
            <a:ext cx="63334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3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Dynamics Status</a:t>
            </a:r>
            <a:endParaRPr lang="zh-CN" altLang="en-US" sz="33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3538" y="1561178"/>
            <a:ext cx="8370930" cy="3998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en-GB" altLang="zh-CN" sz="2400" b="1" dirty="0">
                <a:solidFill>
                  <a:srgbClr val="2105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studies on key beam dynamic issues have been finished.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esign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interaction region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of detector solenoid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of detector background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design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On-axis injection </a:t>
            </a:r>
            <a:r>
              <a:rPr lang="en-GB" altLang="zh-CN" sz="2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r>
              <a:rPr lang="zh-CN" alt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for Higgs</a:t>
            </a:r>
            <a:r>
              <a:rPr lang="zh-CN" alt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GB" altLang="zh-CN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dynamic aperture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acceleration in the </a:t>
            </a:r>
            <a:r>
              <a:rPr lang="en-GB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GB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booster ring</a:t>
            </a: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Impedance and instabilities </a:t>
            </a:r>
            <a:endParaRPr lang="zh-CN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Beambeam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</a:t>
            </a:r>
            <a:endParaRPr lang="zh-CN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619" y="2195028"/>
            <a:ext cx="2028288" cy="1292604"/>
          </a:xfrm>
          <a:prstGeom prst="rect">
            <a:avLst/>
          </a:prstGeom>
        </p:spPr>
      </p:pic>
      <p:pic>
        <p:nvPicPr>
          <p:cNvPr id="5" name="图片 4" descr="C:\Users\cuixiaohao\Desktop\无标题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38" y="3487632"/>
            <a:ext cx="3100996" cy="162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406" y="5424080"/>
            <a:ext cx="4924425" cy="10001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65881" y="5121865"/>
            <a:ext cx="199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DA requirement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74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88"/>
    </mc:Choice>
    <mc:Fallback xmlns="">
      <p:transition spd="slow" advTm="4008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0480" y="0"/>
            <a:ext cx="7886700" cy="1325563"/>
          </a:xfrm>
        </p:spPr>
        <p:txBody>
          <a:bodyPr/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SRF Challenges &amp; Status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43077" y="1166130"/>
            <a:ext cx="4029746" cy="283681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450"/>
              </a:spcBef>
              <a:buNone/>
            </a:pPr>
            <a:r>
              <a:rPr lang="en-US" altLang="zh-CN" sz="13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en-US" altLang="zh-CN" sz="13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altLang="zh-CN" sz="13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energy, low current: 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high gradient, high </a:t>
            </a:r>
            <a:r>
              <a:rPr lang="en-US" altLang="zh-C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en-US" altLang="zh-CN" sz="13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energy, high current: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HOM </a:t>
            </a:r>
            <a:r>
              <a: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power, </a:t>
            </a:r>
            <a:r>
              <a:rPr lang="en-US" altLang="zh-CN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Copled</a:t>
            </a:r>
            <a:r>
              <a: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Bunch Instability</a:t>
            </a:r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en-US" altLang="zh-CN" sz="13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US" altLang="zh-CN" sz="13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ring: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gap transient, dense beam spectrum</a:t>
            </a:r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en-US" altLang="zh-CN" sz="13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issues with CEPC</a:t>
            </a:r>
            <a:r>
              <a:rPr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parking cavities for W and Z, gap transient for Higgs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half-fill, transient beam loading of bunch swapping for on-axis injection</a:t>
            </a:r>
          </a:p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en-US" altLang="zh-CN" sz="13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 cavity voltage ramp: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narrow bandwidth </a:t>
            </a:r>
            <a:endParaRPr lang="zh-CN" alt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72E488A-81DB-4A5F-B4BA-D0957D335647}" type="slidenum">
              <a:rPr lang="zh-CN" altLang="en-US" sz="1200" smtClean="0"/>
              <a:pPr algn="r"/>
              <a:t>14</a:t>
            </a:fld>
            <a:endParaRPr lang="zh-CN" altLang="en-US" sz="12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81358"/>
              </p:ext>
            </p:extLst>
          </p:nvPr>
        </p:nvGraphicFramePr>
        <p:xfrm>
          <a:off x="356969" y="2760480"/>
          <a:ext cx="3807000" cy="374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xmlns="" val="1327047053"/>
                    </a:ext>
                  </a:extLst>
                </a:gridCol>
                <a:gridCol w="702000">
                  <a:extLst>
                    <a:ext uri="{9D8B030D-6E8A-4147-A177-3AD203B41FA5}">
                      <a16:colId xmlns:a16="http://schemas.microsoft.com/office/drawing/2014/main" xmlns="" val="881978171"/>
                    </a:ext>
                  </a:extLst>
                </a:gridCol>
                <a:gridCol w="702000">
                  <a:extLst>
                    <a:ext uri="{9D8B030D-6E8A-4147-A177-3AD203B41FA5}">
                      <a16:colId xmlns:a16="http://schemas.microsoft.com/office/drawing/2014/main" xmlns="" val="626430571"/>
                    </a:ext>
                  </a:extLst>
                </a:gridCol>
                <a:gridCol w="783000">
                  <a:extLst>
                    <a:ext uri="{9D8B030D-6E8A-4147-A177-3AD203B41FA5}">
                      <a16:colId xmlns:a16="http://schemas.microsoft.com/office/drawing/2014/main" xmlns="" val="1185895502"/>
                    </a:ext>
                  </a:extLst>
                </a:gridCol>
              </a:tblGrid>
              <a:tr h="243000">
                <a:tc>
                  <a:txBody>
                    <a:bodyPr/>
                    <a:lstStyle/>
                    <a:p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zh-CN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zh-CN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zh-CN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4023430131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Ring</a:t>
                      </a:r>
                      <a:endParaRPr lang="zh-CN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</a:t>
                      </a:r>
                      <a:r>
                        <a:rPr lang="zh-CN" altLang="en-US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2-cell cavity</a:t>
                      </a:r>
                      <a:endParaRPr lang="zh-CN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25414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Lumi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/ IP (10</a:t>
                      </a:r>
                      <a:r>
                        <a:rPr lang="en-US" altLang="zh-CN" sz="11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en-US" altLang="zh-CN" sz="11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altLang="zh-CN" sz="11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2.93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  <a:r>
                        <a:rPr lang="en-US" altLang="zh-CN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32.1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7022084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voltage (GV)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2.17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38993484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 (mA)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 x 2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87.7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  <a:endParaRPr lang="zh-CN" altLang="en-US" sz="1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210853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number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 x 2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x 2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4403088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power (MW)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16.5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12597676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r>
                        <a:rPr lang="en-US" altLang="zh-CN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cavity wall loss (kW)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653927373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 Ring </a:t>
                      </a:r>
                      <a:r>
                        <a:rPr lang="en-US" altLang="zh-CN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(extraction)</a:t>
                      </a:r>
                      <a:endParaRPr lang="zh-CN" altLang="en-US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r>
                        <a:rPr lang="en-US" altLang="zh-CN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GHz 9-cell cavity</a:t>
                      </a:r>
                      <a:endParaRPr lang="zh-CN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82799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voltage (GV)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1.97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0.585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0.287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42277159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</a:t>
                      </a:r>
                      <a:r>
                        <a:rPr lang="en-US" altLang="zh-CN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(mA)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2.63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6.91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5456190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number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6382155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input power (MW)</a:t>
                      </a:r>
                      <a:r>
                        <a:rPr lang="en-US" altLang="zh-CN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</a:t>
                      </a:r>
                      <a:endParaRPr lang="zh-CN" alt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7487518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r>
                        <a:rPr lang="en-US" altLang="zh-CN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loss (kW)</a:t>
                      </a:r>
                      <a:r>
                        <a:rPr lang="zh-CN" alt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125467078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28439" r="26815" b="32078"/>
          <a:stretch/>
        </p:blipFill>
        <p:spPr>
          <a:xfrm>
            <a:off x="744724" y="1145203"/>
            <a:ext cx="3031489" cy="1439334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901450" y="868204"/>
            <a:ext cx="2874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CEPC 650 MHz </a:t>
            </a:r>
            <a:r>
              <a:rPr lang="en-US" altLang="zh-C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2-cell cavity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OTIC</a:t>
            </a:r>
          </a:p>
        </p:txBody>
      </p:sp>
      <p:sp>
        <p:nvSpPr>
          <p:cNvPr id="8" name="矩形 7"/>
          <p:cNvSpPr/>
          <p:nvPr/>
        </p:nvSpPr>
        <p:spPr>
          <a:xfrm>
            <a:off x="4443077" y="3631668"/>
            <a:ext cx="4572000" cy="24606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altLang="zh-CN" sz="1350" dirty="0" smtClean="0">
                <a:solidFill>
                  <a:srgbClr val="C00000"/>
                </a:solidFill>
                <a:cs typeface="Arial" panose="020B0604020202020204" pitchFamily="34" charset="0"/>
              </a:rPr>
              <a:t>Status:</a:t>
            </a:r>
          </a:p>
          <a:p>
            <a:pPr marL="171450" indent="-17145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cs typeface="Arial" panose="020B0604020202020204" pitchFamily="34" charset="0"/>
              </a:rPr>
              <a:t>CEPC </a:t>
            </a:r>
            <a:r>
              <a:rPr lang="en-US" altLang="zh-CN" sz="1200" dirty="0">
                <a:cs typeface="Arial" panose="020B0604020202020204" pitchFamily="34" charset="0"/>
              </a:rPr>
              <a:t>CDR SRF parameters and layout have been established in view of high Higgs priority, low construction cost and upgradability. </a:t>
            </a:r>
          </a:p>
          <a:p>
            <a:pPr marL="171450" indent="-17145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cs typeface="Arial" panose="020B0604020202020204" pitchFamily="34" charset="0"/>
              </a:rPr>
              <a:t>Beam cavity interaction issues </a:t>
            </a:r>
            <a:r>
              <a:rPr lang="en-US" altLang="zh-CN" sz="1200" dirty="0" smtClean="0">
                <a:cs typeface="Arial" panose="020B0604020202020204" pitchFamily="34" charset="0"/>
              </a:rPr>
              <a:t>are </a:t>
            </a:r>
            <a:r>
              <a:rPr lang="en-US" altLang="zh-CN" sz="1200" dirty="0">
                <a:cs typeface="Arial" panose="020B0604020202020204" pitchFamily="34" charset="0"/>
              </a:rPr>
              <a:t>challenging but manageable, especially for Z-pole.</a:t>
            </a:r>
          </a:p>
          <a:p>
            <a:pPr marL="171450" indent="-17145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cs typeface="Arial" panose="020B0604020202020204" pitchFamily="34" charset="0"/>
              </a:rPr>
              <a:t>SRF key components design and R&amp;D launched, with support of PAPS SRF facility. </a:t>
            </a:r>
            <a:r>
              <a:rPr lang="en-US" altLang="zh-CN" sz="1200" dirty="0" smtClean="0">
                <a:cs typeface="Arial" panose="020B0604020202020204" pitchFamily="34" charset="0"/>
              </a:rPr>
              <a:t>(</a:t>
            </a:r>
            <a:r>
              <a:rPr lang="en-US" altLang="zh-CN" sz="1200" dirty="0" smtClean="0">
                <a:solidFill>
                  <a:srgbClr val="C00000"/>
                </a:solidFill>
                <a:cs typeface="Arial" panose="020B0604020202020204" pitchFamily="34" charset="0"/>
              </a:rPr>
              <a:t>~ </a:t>
            </a:r>
            <a:r>
              <a:rPr lang="en-US" altLang="zh-CN" sz="1200" dirty="0">
                <a:solidFill>
                  <a:srgbClr val="C00000"/>
                </a:solidFill>
                <a:cs typeface="Arial" panose="020B0604020202020204" pitchFamily="34" charset="0"/>
              </a:rPr>
              <a:t>1000 cavities in next five </a:t>
            </a:r>
            <a:r>
              <a:rPr lang="en-US" altLang="zh-CN" sz="1200" dirty="0" smtClean="0">
                <a:solidFill>
                  <a:srgbClr val="C00000"/>
                </a:solidFill>
                <a:cs typeface="Arial" panose="020B0604020202020204" pitchFamily="34" charset="0"/>
              </a:rPr>
              <a:t>years </a:t>
            </a:r>
            <a:r>
              <a:rPr lang="en-US" altLang="zh-CN" sz="1200" dirty="0">
                <a:cs typeface="Arial" panose="020B0604020202020204" pitchFamily="34" charset="0"/>
              </a:rPr>
              <a:t>in China</a:t>
            </a:r>
            <a:r>
              <a:rPr lang="en-US" altLang="zh-CN" sz="1200" dirty="0" smtClean="0">
                <a:cs typeface="Arial" panose="020B0604020202020204" pitchFamily="34" charset="0"/>
              </a:rPr>
              <a:t>).</a:t>
            </a:r>
            <a:endParaRPr lang="en-US" altLang="zh-CN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SRF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R&amp;D Plan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rgbClr val="14673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SRF Key Technology R&amp;D (2016-2020)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Q &amp; high gradient cavity with 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N-doped </a:t>
            </a:r>
            <a:r>
              <a:rPr lang="en-US" altLang="zh-CN" sz="16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Nb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&amp; 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Fe-based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superconductor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Very high power (300 kW) variable input coupler with low heat load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power coaxial HOM coupler (1 kW) and wideband HOM absorber (5 kW)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rgbClr val="14673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14673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Cryomodule</a:t>
            </a:r>
            <a:r>
              <a:rPr lang="en-US" altLang="zh-CN" sz="1600" b="1" dirty="0">
                <a:solidFill>
                  <a:srgbClr val="14673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Prototyping (2019-2022)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Collider </a:t>
            </a:r>
            <a:r>
              <a:rPr lang="en-US" altLang="zh-CN" sz="16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cryomodules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650 MHz 2 x 2-cell and full scale 6 x 2-cell (11 m) 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Booster </a:t>
            </a:r>
            <a:r>
              <a:rPr lang="en-US" altLang="zh-CN" sz="16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cryomodules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1.3 GHz 2 x 9-cell and full scale 8 x 9-cell (12 m)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Q operation (clean assembly, magnetic hygiene and flux expulsion)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 test with DC-photocathode gun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rgbClr val="14673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Prepare for Mass-Production (2021-2023)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Supported by PAPS large SRF infrastructure (start operation in early 2020)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the frame of CEPC Industrial Promotion Consortium (CIPC)</a:t>
            </a:r>
          </a:p>
          <a:p>
            <a:pPr marL="540000" lvl="2" indent="-2520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─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synergy with other SRF accelerator projects (LCLS-II, SHINE, ILC, etc</a:t>
            </a:r>
            <a:r>
              <a:rPr lang="en-US" altLang="zh-CN" sz="16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.)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15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Collider Magnet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214" y="1148360"/>
            <a:ext cx="8713693" cy="4905388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Over 80% of collider ring is covered by conventional magnet.</a:t>
            </a:r>
          </a:p>
          <a:p>
            <a:r>
              <a:rPr lang="en-US" altLang="zh-CN" sz="2400" dirty="0" smtClean="0"/>
              <a:t>The most important issues are </a:t>
            </a:r>
            <a:r>
              <a:rPr lang="en-US" altLang="zh-CN" sz="2400" dirty="0" smtClean="0">
                <a:solidFill>
                  <a:srgbClr val="FF0000"/>
                </a:solidFill>
              </a:rPr>
              <a:t>Cost</a:t>
            </a:r>
            <a:r>
              <a:rPr lang="en-US" altLang="zh-CN" sz="2400" dirty="0" smtClean="0"/>
              <a:t> &amp; </a:t>
            </a:r>
            <a:r>
              <a:rPr lang="en-US" altLang="zh-CN" sz="2400" dirty="0" smtClean="0">
                <a:solidFill>
                  <a:srgbClr val="FF0000"/>
                </a:solidFill>
              </a:rPr>
              <a:t>Power Consumption.</a:t>
            </a:r>
          </a:p>
          <a:p>
            <a:pPr lvl="1"/>
            <a:r>
              <a:rPr lang="en-US" altLang="zh-CN" sz="2000" dirty="0" smtClean="0"/>
              <a:t>Make the magnets compact and simple.</a:t>
            </a:r>
          </a:p>
          <a:p>
            <a:pPr lvl="1"/>
            <a:r>
              <a:rPr lang="en-US" altLang="zh-CN" sz="2000" dirty="0" smtClean="0"/>
              <a:t>Use aluminum for the coils.</a:t>
            </a:r>
          </a:p>
          <a:p>
            <a:pPr lvl="1"/>
            <a:r>
              <a:rPr lang="en-US" altLang="zh-CN" sz="2000" dirty="0" smtClean="0"/>
              <a:t>Dual aperture magnets save nearly 50% power.</a:t>
            </a:r>
          </a:p>
          <a:p>
            <a:pPr lvl="1"/>
            <a:r>
              <a:rPr lang="en-US" altLang="zh-CN" sz="2000" dirty="0" smtClean="0"/>
              <a:t>Consider the combined function magnets.</a:t>
            </a:r>
          </a:p>
          <a:p>
            <a:pPr lvl="1"/>
            <a:r>
              <a:rPr lang="en-US" altLang="zh-CN" sz="2000" dirty="0" smtClean="0"/>
              <a:t>Increase the coil cross section and decrease the operating current.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50" y="4366831"/>
            <a:ext cx="4266314" cy="16064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200" y="3888579"/>
            <a:ext cx="3306061" cy="25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99" y="3719779"/>
            <a:ext cx="3655535" cy="300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hlink"/>
                </a:solidFill>
              </a:rPr>
              <a:t>High efficiency </a:t>
            </a:r>
            <a:r>
              <a:rPr lang="en-US" altLang="zh-CN" dirty="0" smtClean="0">
                <a:solidFill>
                  <a:schemeClr val="hlink"/>
                </a:solidFill>
              </a:rPr>
              <a:t>klystron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17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17512" y="1103313"/>
            <a:ext cx="4154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2000" dirty="0"/>
              <a:t>CEPC Collider SRF Wall Plug Efficiency</a:t>
            </a:r>
            <a:endParaRPr kumimoji="0" lang="zh-CN" altLang="en-US" sz="2000" dirty="0"/>
          </a:p>
        </p:txBody>
      </p:sp>
      <p:grpSp>
        <p:nvGrpSpPr>
          <p:cNvPr id="9" name="组合 8"/>
          <p:cNvGrpSpPr/>
          <p:nvPr/>
        </p:nvGrpSpPr>
        <p:grpSpPr>
          <a:xfrm>
            <a:off x="2044346" y="1435727"/>
            <a:ext cx="5281612" cy="2282952"/>
            <a:chOff x="1920436" y="1921548"/>
            <a:chExt cx="5281612" cy="2282952"/>
          </a:xfrm>
        </p:grpSpPr>
        <p:pic>
          <p:nvPicPr>
            <p:cNvPr id="5" name="tabl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0436" y="1921548"/>
              <a:ext cx="5281612" cy="2282952"/>
            </a:xfrm>
            <a:prstGeom prst="rect">
              <a:avLst/>
            </a:prstGeom>
          </p:spPr>
        </p:pic>
        <p:sp>
          <p:nvSpPr>
            <p:cNvPr id="7" name="圆角矩形 6"/>
            <p:cNvSpPr/>
            <p:nvPr/>
          </p:nvSpPr>
          <p:spPr bwMode="auto">
            <a:xfrm>
              <a:off x="5977118" y="2550769"/>
              <a:ext cx="1224930" cy="36080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buFont typeface="Arial" pitchFamily="34" charset="0"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62200" y="3718679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The increase in efficiency of RF power sources is considered a high priority issue</a:t>
            </a:r>
            <a:r>
              <a:rPr lang="zh-CN" altLang="zh-CN" i="1" dirty="0" smtClean="0">
                <a:solidFill>
                  <a:srgbClr val="3333FF"/>
                </a:solidFill>
                <a:cs typeface="Arial" panose="020B0604020202020204" pitchFamily="34" charset="0"/>
              </a:rPr>
              <a:t>;</a:t>
            </a:r>
            <a:endParaRPr lang="en-US" altLang="zh-CN" i="1" dirty="0" smtClean="0">
              <a:solidFill>
                <a:srgbClr val="3333FF"/>
              </a:solidFill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Development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of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high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efficiency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klystron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is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on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going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in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China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and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other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country;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The manufacture of the 1st tube will be completed this year in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China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and</a:t>
            </a:r>
            <a:r>
              <a:rPr lang="zh-CN" altLang="en-US" i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rgbClr val="3333FF"/>
                </a:solidFill>
                <a:cs typeface="Arial" panose="020B0604020202020204" pitchFamily="34" charset="0"/>
              </a:rPr>
              <a:t>3 schemes for the high efficiency design are ongoing based on 3 different gun design.</a:t>
            </a:r>
          </a:p>
          <a:p>
            <a:pPr algn="just">
              <a:defRPr/>
            </a:pPr>
            <a:endParaRPr lang="en-US" altLang="zh-CN" i="1" dirty="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1494215"/>
            <a:ext cx="4166235" cy="3181985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1389417" y="560448"/>
            <a:ext cx="6343650" cy="49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lIns="68565" tIns="34283" rIns="68565" bIns="34283" rtlCol="0">
            <a:spAutoFit/>
          </a:bodyPr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Final </a:t>
            </a:r>
            <a:r>
              <a:rPr lang="en-US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Focus Magnets &amp; Cryostat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870" y="1494850"/>
            <a:ext cx="4834255" cy="3181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4676200"/>
            <a:ext cx="3565525" cy="1240155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70" y="4676200"/>
            <a:ext cx="3136265" cy="12395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028690" y="5548055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Anti coil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13" y="1903203"/>
            <a:ext cx="3900977" cy="207214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4727" y="4027132"/>
            <a:ext cx="35465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en-GB" altLang="zh-CN" sz="1050" dirty="0">
                <a:solidFill>
                  <a:srgbClr val="002060"/>
                </a:solidFill>
                <a:cs typeface="Arial" panose="020B0604020202020204" pitchFamily="34" charset="0"/>
              </a:rPr>
              <a:t>The accelerator components inside the detector without shielding are within a conical space with an opening angle of </a:t>
            </a:r>
            <a:r>
              <a:rPr lang="en-GB" altLang="zh-CN" sz="1050" dirty="0" err="1">
                <a:solidFill>
                  <a:srgbClr val="002060"/>
                </a:solidFill>
                <a:cs typeface="Arial" panose="020B0604020202020204" pitchFamily="34" charset="0"/>
              </a:rPr>
              <a:t>cosθ</a:t>
            </a:r>
            <a:r>
              <a:rPr lang="en-GB" altLang="zh-CN" sz="1050" dirty="0">
                <a:solidFill>
                  <a:srgbClr val="002060"/>
                </a:solidFill>
                <a:cs typeface="Arial" panose="020B0604020202020204" pitchFamily="34" charset="0"/>
              </a:rPr>
              <a:t>=0.993.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altLang="zh-CN" sz="1050" dirty="0">
                <a:solidFill>
                  <a:srgbClr val="002060"/>
                </a:solidFill>
              </a:rPr>
              <a:t>The </a:t>
            </a:r>
            <a:r>
              <a:rPr lang="en-GB" altLang="zh-CN" sz="1050" dirty="0" err="1">
                <a:solidFill>
                  <a:srgbClr val="002060"/>
                </a:solidFill>
              </a:rPr>
              <a:t>e+e</a:t>
            </a:r>
            <a:r>
              <a:rPr lang="en-GB" altLang="zh-CN" sz="1050" dirty="0">
                <a:solidFill>
                  <a:srgbClr val="002060"/>
                </a:solidFill>
              </a:rPr>
              <a:t>- beams collide at the IP with a horizontal angle of 33mrad and the final focusing length is 2.2m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altLang="zh-CN" sz="1050" dirty="0" err="1">
                <a:solidFill>
                  <a:srgbClr val="002060"/>
                </a:solidFill>
              </a:rPr>
              <a:t>Lumical</a:t>
            </a:r>
            <a:r>
              <a:rPr lang="en-GB" altLang="zh-CN" sz="1050" dirty="0">
                <a:solidFill>
                  <a:srgbClr val="002060"/>
                </a:solidFill>
              </a:rPr>
              <a:t> will be installed in longitudinal 0.95~1.11m, with inner radius 28.5mm and outer radius 100mm.</a:t>
            </a:r>
            <a:endParaRPr lang="zh-CN" altLang="en-US" sz="1050" dirty="0">
              <a:solidFill>
                <a:srgbClr val="002060"/>
              </a:solidFill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GB" altLang="zh-CN" sz="105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189413" y="4027132"/>
            <a:ext cx="3775165" cy="1576397"/>
          </a:xfrm>
          <a:prstGeom prst="roundRect">
            <a:avLst/>
          </a:prstGeom>
          <a:noFill/>
          <a:ln>
            <a:solidFill>
              <a:srgbClr val="D10DA7"/>
            </a:solidFill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257175" indent="-257175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90" y="2200056"/>
            <a:ext cx="4944292" cy="25850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47886" y="485908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en-GB" altLang="zh-CN" sz="1050" dirty="0">
                <a:solidFill>
                  <a:srgbClr val="002060"/>
                </a:solidFill>
                <a:cs typeface="Arial" panose="020B0604020202020204" pitchFamily="34" charset="0"/>
              </a:rPr>
              <a:t>The Machine Detector Interface (MDI) of CEPC double ring scheme is about </a:t>
            </a:r>
            <a:r>
              <a:rPr lang="en-GB" altLang="zh-CN" sz="1050" dirty="0">
                <a:solidFill>
                  <a:srgbClr val="00206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</a:t>
            </a:r>
            <a:r>
              <a:rPr lang="en-GB" altLang="zh-CN" sz="1050" dirty="0">
                <a:solidFill>
                  <a:srgbClr val="002060"/>
                </a:solidFill>
                <a:cs typeface="Arial" panose="020B0604020202020204" pitchFamily="34" charset="0"/>
              </a:rPr>
              <a:t>7m long from the IP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en-GB" altLang="zh-CN" sz="1050" dirty="0">
                <a:solidFill>
                  <a:srgbClr val="002060"/>
                </a:solidFill>
              </a:rPr>
              <a:t>The CEPC detector superconducting solenoid with 3T magnetic field and the length of 7.6m.</a:t>
            </a:r>
            <a:endParaRPr lang="en-GB" altLang="zh-CN" sz="105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3998091" y="4795711"/>
            <a:ext cx="4871589" cy="842333"/>
          </a:xfrm>
          <a:prstGeom prst="roundRect">
            <a:avLst/>
          </a:prstGeom>
          <a:noFill/>
          <a:ln>
            <a:solidFill>
              <a:srgbClr val="D10DA7"/>
            </a:solidFill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257175" indent="-257175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1840" y="1764703"/>
            <a:ext cx="25123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FF0000"/>
                </a:solidFill>
              </a:rPr>
              <a:t>With Detector solenoid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72817" y="1744612"/>
            <a:ext cx="331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FF0000"/>
                </a:solidFill>
              </a:rPr>
              <a:t>Without Detector solenoid</a:t>
            </a:r>
          </a:p>
          <a:p>
            <a:r>
              <a:rPr lang="en-US" altLang="zh-CN" sz="1350" dirty="0">
                <a:solidFill>
                  <a:srgbClr val="FF0000"/>
                </a:solidFill>
              </a:rPr>
              <a:t>~cryostat in detail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628831" y="159725"/>
            <a:ext cx="7886700" cy="99417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685800" indent="-685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marL="685800" indent="-685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685800" indent="-685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685800" indent="-685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685800" indent="-685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143000" indent="-685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600200" indent="-685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057400" indent="-685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514600" indent="-685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FontTx/>
            </a:pPr>
            <a:r>
              <a:rPr lang="en-US" altLang="zh-CN" kern="0" smtClean="0">
                <a:solidFill>
                  <a:srgbClr val="C00000"/>
                </a:solidFill>
                <a:latin typeface="Calibri" panose="020F0502020204030204" pitchFamily="34" charset="0"/>
              </a:rPr>
              <a:t>MDI Layout and Parameters</a:t>
            </a:r>
            <a:endParaRPr lang="en-US" altLang="zh-CN" kern="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30484"/>
            <a:ext cx="8229600" cy="533214"/>
          </a:xfrm>
        </p:spPr>
        <p:txBody>
          <a:bodyPr/>
          <a:lstStyle/>
          <a:p>
            <a:r>
              <a:rPr kumimoji="1" lang="en-US" altLang="zh-CN" sz="2800" dirty="0" smtClean="0">
                <a:solidFill>
                  <a:srgbClr val="C00000"/>
                </a:solidFill>
              </a:rPr>
              <a:t>Accelerator from Pre-CDR to CDR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64160" y="766445"/>
            <a:ext cx="9034145" cy="4161155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sz="2000" dirty="0" smtClean="0"/>
              <a:t>     CEPC accelerator CDR completed in June 2018 (released on Spet. 2 2018)</a:t>
            </a:r>
          </a:p>
          <a:p>
            <a:endParaRPr kumimoji="1" lang="en-US" altLang="zh-CN" sz="1400" dirty="0" smtClean="0"/>
          </a:p>
          <a:p>
            <a:pPr lvl="1">
              <a:lnSpc>
                <a:spcPct val="80000"/>
              </a:lnSpc>
            </a:pPr>
            <a:r>
              <a:rPr lang="en-GB" altLang="zh-CN" sz="1400" b="1" dirty="0"/>
              <a:t>Executive Summary</a:t>
            </a:r>
            <a:endParaRPr lang="zh-CN" altLang="zh-CN" sz="1400" b="1" dirty="0"/>
          </a:p>
          <a:p>
            <a:pPr marL="800100" lvl="1" indent="-342900">
              <a:lnSpc>
                <a:spcPct val="80000"/>
              </a:lnSpc>
              <a:buFont typeface="+mj-lt"/>
              <a:buAutoNum type="arabicPeriod"/>
            </a:pPr>
            <a:r>
              <a:rPr lang="en-GB" altLang="zh-CN" sz="1400" b="1" dirty="0"/>
              <a:t>Introduction</a:t>
            </a:r>
            <a:endParaRPr lang="zh-CN" altLang="zh-CN" sz="1400" b="1" dirty="0"/>
          </a:p>
          <a:p>
            <a:pPr marL="800100" lvl="1" indent="-342900">
              <a:lnSpc>
                <a:spcPct val="80000"/>
              </a:lnSpc>
              <a:buFont typeface="+mj-lt"/>
              <a:buAutoNum type="arabicPeriod"/>
            </a:pPr>
            <a:r>
              <a:rPr lang="en-GB" altLang="zh-CN" sz="1400" b="1" dirty="0"/>
              <a:t>Machine Layout and Performance</a:t>
            </a:r>
            <a:endParaRPr lang="zh-CN" altLang="zh-CN" sz="1400" b="1" dirty="0"/>
          </a:p>
          <a:p>
            <a:pPr marL="800100" lvl="1" indent="-342900">
              <a:lnSpc>
                <a:spcPct val="80000"/>
              </a:lnSpc>
              <a:buFont typeface="+mj-lt"/>
              <a:buAutoNum type="arabicPeriod"/>
            </a:pPr>
            <a:r>
              <a:rPr lang="en-GB" altLang="zh-CN" sz="1400" b="1" dirty="0"/>
              <a:t>Operation Scenarios</a:t>
            </a:r>
            <a:endParaRPr lang="zh-CN" altLang="zh-CN" sz="1400" b="1" dirty="0"/>
          </a:p>
          <a:p>
            <a:pPr marL="800100" lvl="1" indent="-342900">
              <a:lnSpc>
                <a:spcPct val="80000"/>
              </a:lnSpc>
              <a:buFont typeface="+mj-lt"/>
              <a:buAutoNum type="arabicPeriod"/>
            </a:pPr>
            <a:r>
              <a:rPr lang="en-GB" altLang="zh-CN" sz="1400" b="1" dirty="0"/>
              <a:t>CEPC Collider</a:t>
            </a:r>
            <a:endParaRPr lang="zh-CN" altLang="zh-CN" sz="1400" b="1" dirty="0"/>
          </a:p>
          <a:p>
            <a:pPr marL="800100" lvl="1" indent="-342900">
              <a:lnSpc>
                <a:spcPct val="80000"/>
              </a:lnSpc>
              <a:buFont typeface="+mj-lt"/>
              <a:buAutoNum type="arabicPeriod"/>
            </a:pPr>
            <a:r>
              <a:rPr lang="en-GB" altLang="zh-CN" sz="1400" b="1" dirty="0"/>
              <a:t>CEPC Booster</a:t>
            </a:r>
            <a:endParaRPr lang="zh-CN" altLang="zh-CN" sz="1400" b="1" dirty="0"/>
          </a:p>
          <a:p>
            <a:pPr marL="800100" lvl="1" indent="-342900">
              <a:lnSpc>
                <a:spcPct val="80000"/>
              </a:lnSpc>
              <a:buFont typeface="+mj-lt"/>
              <a:buAutoNum type="arabicPeriod"/>
            </a:pPr>
            <a:r>
              <a:rPr lang="en-GB" altLang="zh-CN" sz="1400" b="1" dirty="0"/>
              <a:t>CEPC </a:t>
            </a:r>
            <a:r>
              <a:rPr lang="en-GB" altLang="zh-CN" sz="1400" b="1" dirty="0" err="1"/>
              <a:t>Linac</a:t>
            </a:r>
            <a:endParaRPr lang="zh-CN" altLang="zh-CN" sz="1400" b="1" dirty="0"/>
          </a:p>
          <a:p>
            <a:pPr marL="800100" lvl="1" indent="-342900">
              <a:lnSpc>
                <a:spcPct val="80000"/>
              </a:lnSpc>
              <a:buFont typeface="+mj-lt"/>
              <a:buAutoNum type="arabicPeriod"/>
            </a:pPr>
            <a:r>
              <a:rPr lang="en-GB" altLang="zh-CN" sz="1400" b="1" dirty="0"/>
              <a:t>Systems Common to the CEPC </a:t>
            </a:r>
            <a:r>
              <a:rPr lang="en-GB" altLang="zh-CN" sz="1400" b="1" dirty="0" err="1"/>
              <a:t>Linac</a:t>
            </a:r>
            <a:r>
              <a:rPr lang="en-GB" altLang="zh-CN" sz="1400" b="1" dirty="0"/>
              <a:t>, Booster </a:t>
            </a:r>
          </a:p>
          <a:p>
            <a:pPr marL="457200" lvl="1" indent="0">
              <a:lnSpc>
                <a:spcPct val="80000"/>
              </a:lnSpc>
              <a:buFont typeface="+mj-lt"/>
              <a:buNone/>
            </a:pPr>
            <a:r>
              <a:rPr lang="en-GB" altLang="zh-CN" sz="1400" b="1" dirty="0"/>
              <a:t>       and Collider</a:t>
            </a:r>
          </a:p>
          <a:p>
            <a:pPr marL="457200" lvl="1" indent="0">
              <a:lnSpc>
                <a:spcPct val="80000"/>
              </a:lnSpc>
              <a:buFont typeface="+mj-lt"/>
              <a:buNone/>
            </a:pPr>
            <a:r>
              <a:rPr lang="en-US" altLang="en-GB" sz="1400" b="1" dirty="0"/>
              <a:t>8.    </a:t>
            </a:r>
            <a:r>
              <a:rPr lang="en-GB" altLang="zh-CN" sz="1400" b="1" dirty="0" smtClean="0"/>
              <a:t>Super Proton Proton Collider</a:t>
            </a:r>
            <a:endParaRPr lang="zh-CN" altLang="zh-CN" sz="1400" b="1" dirty="0"/>
          </a:p>
          <a:p>
            <a:pPr marL="457200" lvl="1" indent="0">
              <a:lnSpc>
                <a:spcPct val="80000"/>
              </a:lnSpc>
              <a:buFont typeface="+mj-lt"/>
              <a:buNone/>
            </a:pPr>
            <a:r>
              <a:rPr lang="en-US" altLang="en-GB" sz="1400" b="1" dirty="0"/>
              <a:t>9.    </a:t>
            </a:r>
            <a:r>
              <a:rPr lang="en-GB" altLang="zh-CN" sz="1400" b="1" dirty="0"/>
              <a:t>Conventional Facilities</a:t>
            </a:r>
            <a:endParaRPr lang="zh-CN" altLang="zh-CN" sz="1400" b="1" dirty="0"/>
          </a:p>
          <a:p>
            <a:pPr marL="457200" lvl="1" indent="0">
              <a:lnSpc>
                <a:spcPct val="80000"/>
              </a:lnSpc>
              <a:buFont typeface="+mj-lt"/>
              <a:buNone/>
            </a:pPr>
            <a:r>
              <a:rPr lang="en-US" altLang="en-GB" sz="1400" b="1" dirty="0"/>
              <a:t>10.  </a:t>
            </a:r>
            <a:r>
              <a:rPr lang="en-GB" altLang="zh-CN" sz="1400" b="1" dirty="0"/>
              <a:t>Environment, Health and Safety </a:t>
            </a:r>
            <a:endParaRPr lang="zh-CN" altLang="zh-CN" sz="1400" b="1" dirty="0"/>
          </a:p>
          <a:p>
            <a:pPr marL="457200" lvl="1" indent="0">
              <a:lnSpc>
                <a:spcPct val="80000"/>
              </a:lnSpc>
              <a:buFont typeface="+mj-lt"/>
              <a:buNone/>
            </a:pPr>
            <a:r>
              <a:rPr lang="en-US" altLang="en-GB" sz="1400" b="1" dirty="0"/>
              <a:t>11. </a:t>
            </a:r>
            <a:r>
              <a:rPr lang="en-GB" altLang="zh-CN" sz="1400" b="1" dirty="0"/>
              <a:t>R&amp;D Program</a:t>
            </a:r>
            <a:endParaRPr lang="zh-CN" altLang="zh-CN" sz="1400" b="1" dirty="0"/>
          </a:p>
          <a:p>
            <a:pPr marL="457200" lvl="1" indent="0">
              <a:lnSpc>
                <a:spcPct val="80000"/>
              </a:lnSpc>
              <a:buFont typeface="+mj-lt"/>
              <a:buNone/>
            </a:pPr>
            <a:r>
              <a:rPr lang="en-US" altLang="en-GB" sz="1400" b="1" dirty="0"/>
              <a:t>12. </a:t>
            </a:r>
            <a:r>
              <a:rPr lang="en-GB" altLang="zh-CN" sz="1400" b="1" dirty="0"/>
              <a:t>Project Plan, Cost and </a:t>
            </a:r>
            <a:r>
              <a:rPr lang="en-GB" altLang="zh-CN" sz="1400" b="1" dirty="0" smtClean="0"/>
              <a:t>Schedule</a:t>
            </a:r>
            <a:endParaRPr lang="zh-CN" altLang="zh-CN" sz="1400" dirty="0"/>
          </a:p>
          <a:p>
            <a:pPr lvl="1">
              <a:lnSpc>
                <a:spcPct val="80000"/>
              </a:lnSpc>
            </a:pPr>
            <a:r>
              <a:rPr lang="en-GB" altLang="zh-CN" sz="1400" dirty="0"/>
              <a:t>Appendix 1: CEPC Parameter List </a:t>
            </a:r>
            <a:endParaRPr lang="zh-CN" altLang="zh-CN" sz="1400" dirty="0"/>
          </a:p>
          <a:p>
            <a:pPr lvl="1">
              <a:lnSpc>
                <a:spcPct val="80000"/>
              </a:lnSpc>
            </a:pPr>
            <a:r>
              <a:rPr lang="en-GB" altLang="zh-CN" sz="1400" dirty="0"/>
              <a:t>Appendix 2: CEPC Technical Component List</a:t>
            </a:r>
            <a:endParaRPr lang="zh-CN" altLang="zh-CN" sz="1400" dirty="0"/>
          </a:p>
          <a:p>
            <a:pPr lvl="1">
              <a:lnSpc>
                <a:spcPct val="80000"/>
              </a:lnSpc>
            </a:pPr>
            <a:r>
              <a:rPr lang="en-GB" altLang="zh-CN" sz="1400" dirty="0"/>
              <a:t>Appendix 3: CEPC Electric Power Requirement </a:t>
            </a:r>
            <a:endParaRPr lang="zh-CN" altLang="zh-CN" sz="1400" dirty="0"/>
          </a:p>
          <a:p>
            <a:pPr lvl="1">
              <a:lnSpc>
                <a:spcPct val="80000"/>
              </a:lnSpc>
            </a:pPr>
            <a:r>
              <a:rPr lang="en-GB" altLang="zh-CN" sz="1400" dirty="0"/>
              <a:t>Appendix </a:t>
            </a:r>
            <a:r>
              <a:rPr lang="en-US" altLang="en-GB" sz="1400" dirty="0"/>
              <a:t>4</a:t>
            </a:r>
            <a:r>
              <a:rPr lang="en-GB" altLang="zh-CN" sz="1400" dirty="0"/>
              <a:t>: </a:t>
            </a:r>
            <a:r>
              <a:rPr lang="en-GB" altLang="zh-CN" sz="1400" dirty="0">
                <a:sym typeface="+mn-ea"/>
              </a:rPr>
              <a:t>Advanced Partial Double Ring</a:t>
            </a:r>
          </a:p>
          <a:p>
            <a:pPr lvl="1">
              <a:lnSpc>
                <a:spcPct val="80000"/>
              </a:lnSpc>
            </a:pPr>
            <a:r>
              <a:rPr lang="en-GB" altLang="zh-CN" sz="1400" dirty="0"/>
              <a:t>Appendix 5: </a:t>
            </a:r>
            <a:r>
              <a:rPr lang="en-GB" altLang="zh-CN" sz="1400" dirty="0">
                <a:sym typeface="+mn-ea"/>
              </a:rPr>
              <a:t>CEPC Injector Based on Plasma Wakefield Accelerator</a:t>
            </a:r>
            <a:endParaRPr lang="zh-CN" altLang="zh-CN" sz="1400" dirty="0"/>
          </a:p>
          <a:p>
            <a:pPr lvl="1">
              <a:lnSpc>
                <a:spcPct val="80000"/>
              </a:lnSpc>
            </a:pPr>
            <a:r>
              <a:rPr lang="en-GB" altLang="zh-CN" sz="1400" dirty="0">
                <a:sym typeface="+mn-ea"/>
              </a:rPr>
              <a:t>Appendix 6: Operation </a:t>
            </a:r>
            <a:r>
              <a:rPr lang="en-US" altLang="en-GB" sz="1400" dirty="0">
                <a:sym typeface="+mn-ea"/>
              </a:rPr>
              <a:t>as a</a:t>
            </a:r>
            <a:r>
              <a:rPr lang="en-GB" altLang="zh-CN" sz="1400" dirty="0">
                <a:sym typeface="+mn-ea"/>
              </a:rPr>
              <a:t> High Intensity </a:t>
            </a:r>
            <a:r>
              <a:rPr lang="en-GB" altLang="zh-CN" sz="1400" dirty="0">
                <a:sym typeface="Symbol" panose="05050102010706020507"/>
              </a:rPr>
              <a:t></a:t>
            </a:r>
            <a:r>
              <a:rPr lang="en-GB" altLang="zh-CN" sz="1400" dirty="0">
                <a:sym typeface="+mn-ea"/>
              </a:rPr>
              <a:t>-ray Source </a:t>
            </a:r>
            <a:endParaRPr lang="zh-CN" altLang="zh-CN" sz="1400" dirty="0"/>
          </a:p>
          <a:p>
            <a:pPr lvl="1">
              <a:lnSpc>
                <a:spcPct val="80000"/>
              </a:lnSpc>
            </a:pPr>
            <a:r>
              <a:rPr lang="en-US" altLang="en-GB" sz="1400" dirty="0"/>
              <a:t>Appendix 7: </a:t>
            </a:r>
            <a:r>
              <a:rPr lang="en-GB" altLang="zh-CN" sz="1400" dirty="0"/>
              <a:t>Operation for e-p, e-A and Heavy Ion Collision</a:t>
            </a:r>
          </a:p>
          <a:p>
            <a:pPr lvl="1">
              <a:lnSpc>
                <a:spcPct val="80000"/>
              </a:lnSpc>
            </a:pPr>
            <a:r>
              <a:rPr lang="en-US" altLang="en-GB" sz="1400" dirty="0"/>
              <a:t>Appendix 8: </a:t>
            </a:r>
            <a:r>
              <a:rPr lang="en-GB" altLang="zh-CN" sz="1400" dirty="0"/>
              <a:t>Opportunities for Polarization in the CEPC</a:t>
            </a:r>
          </a:p>
          <a:p>
            <a:pPr lvl="1">
              <a:lnSpc>
                <a:spcPct val="80000"/>
              </a:lnSpc>
            </a:pPr>
            <a:r>
              <a:rPr lang="en-GB" altLang="zh-CN" sz="1400" dirty="0">
                <a:sym typeface="+mn-ea"/>
              </a:rPr>
              <a:t>Appendix </a:t>
            </a:r>
            <a:r>
              <a:rPr lang="en-US" altLang="en-GB" sz="1400" dirty="0">
                <a:sym typeface="+mn-ea"/>
              </a:rPr>
              <a:t>9</a:t>
            </a:r>
            <a:r>
              <a:rPr lang="en-GB" altLang="zh-CN" sz="1400" dirty="0">
                <a:sym typeface="+mn-ea"/>
              </a:rPr>
              <a:t>: International Review Report</a:t>
            </a:r>
            <a:endParaRPr lang="en-GB" altLang="zh-CN" sz="1400" dirty="0"/>
          </a:p>
          <a:p>
            <a:pPr lvl="1">
              <a:lnSpc>
                <a:spcPct val="80000"/>
              </a:lnSpc>
            </a:pPr>
            <a:endParaRPr lang="zh-CN" altLang="zh-CN" sz="1200" dirty="0"/>
          </a:p>
          <a:p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380" y="1444625"/>
            <a:ext cx="1323340" cy="1870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内容占位符 4" descr="IMG_20170417_195052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7720" y="1424305"/>
            <a:ext cx="1428750" cy="1918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564380" y="3462020"/>
            <a:ext cx="11709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0">
                <a:solidFill>
                  <a:schemeClr val="tx1"/>
                </a:solidFill>
              </a:rPr>
              <a:t>March 2015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059805" y="3462020"/>
            <a:ext cx="1069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0">
                <a:solidFill>
                  <a:schemeClr val="tx1"/>
                </a:solidFill>
              </a:rPr>
              <a:t>April 2017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128828" y="3315335"/>
            <a:ext cx="20878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0">
                <a:solidFill>
                  <a:schemeClr val="tx1"/>
                </a:solidFill>
              </a:rPr>
              <a:t>Draft CDR for </a:t>
            </a:r>
          </a:p>
          <a:p>
            <a:pPr algn="ctr"/>
            <a:r>
              <a:rPr lang="en-US" altLang="zh-CN" sz="1600" b="0">
                <a:solidFill>
                  <a:schemeClr val="tx1"/>
                </a:solidFill>
              </a:rPr>
              <a:t>Mini International</a:t>
            </a:r>
          </a:p>
          <a:p>
            <a:pPr algn="ctr"/>
            <a:r>
              <a:rPr lang="en-US" altLang="zh-CN" sz="1600" b="0">
                <a:solidFill>
                  <a:schemeClr val="tx1"/>
                </a:solidFill>
              </a:rPr>
              <a:t>Review in Nov. 2017 </a:t>
            </a:r>
          </a:p>
          <a:p>
            <a:pPr algn="ctr"/>
            <a:endParaRPr lang="en-US" altLang="zh-CN" sz="16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1270" y="6546850"/>
            <a:ext cx="91465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FF0000"/>
                </a:solidFill>
              </a:rPr>
              <a:t>CDR International  </a:t>
            </a:r>
            <a:r>
              <a:rPr lang="en-US" altLang="zh-CN" sz="1600" dirty="0" smtClean="0">
                <a:solidFill>
                  <a:srgbClr val="FF0000"/>
                </a:solidFill>
              </a:rPr>
              <a:t>Review  </a:t>
            </a:r>
            <a:r>
              <a:rPr lang="en-US" altLang="zh-CN" sz="1600" dirty="0">
                <a:solidFill>
                  <a:srgbClr val="FF0000"/>
                </a:solidFill>
              </a:rPr>
              <a:t>June 28-30, 2018, final CDR (accelerator) released on Sept. 2, 2018 </a:t>
            </a:r>
          </a:p>
        </p:txBody>
      </p:sp>
      <p:pic>
        <p:nvPicPr>
          <p:cNvPr id="12" name="图片 11" descr="IMG_20171108_00085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7105" y="1424305"/>
            <a:ext cx="1452880" cy="1938655"/>
          </a:xfrm>
          <a:prstGeom prst="rect">
            <a:avLst/>
          </a:prstGeom>
        </p:spPr>
      </p:pic>
      <p:sp>
        <p:nvSpPr>
          <p:cNvPr id="14" name="左箭头 13"/>
          <p:cNvSpPr/>
          <p:nvPr/>
        </p:nvSpPr>
        <p:spPr>
          <a:xfrm>
            <a:off x="4327525" y="4690745"/>
            <a:ext cx="1732280" cy="47561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805" y="4123690"/>
            <a:ext cx="1768475" cy="233489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792085" y="5160332"/>
            <a:ext cx="135318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2"/>
              </a:rPr>
              <a:t>arXiv:1809.00285</a:t>
            </a:r>
            <a:r>
              <a:rPr kumimoji="0" lang="zh-CN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2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5526048" y="2217918"/>
            <a:ext cx="2330725" cy="1385132"/>
            <a:chOff x="1974738" y="4706703"/>
            <a:chExt cx="3107633" cy="184684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738" y="4706703"/>
              <a:ext cx="2904401" cy="1739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2523267" y="6154765"/>
              <a:ext cx="2559104" cy="398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350" b="1" dirty="0" err="1">
                  <a:solidFill>
                    <a:srgbClr val="002060"/>
                  </a:solidFill>
                </a:rPr>
                <a:t>Beamstrahlung</a:t>
              </a:r>
              <a:endParaRPr lang="en-US" altLang="zh-CN" sz="135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68" y="4805272"/>
            <a:ext cx="1878320" cy="105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5350" y="421005"/>
            <a:ext cx="7862570" cy="529590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Beam Loss Backgrounds at IP 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978823" y="3179904"/>
            <a:ext cx="3159352" cy="1801905"/>
            <a:chOff x="983104" y="423644"/>
            <a:chExt cx="7038958" cy="5005300"/>
          </a:xfrm>
        </p:grpSpPr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4178596" y="423644"/>
              <a:ext cx="797142" cy="63852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9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IP1</a:t>
              </a:r>
              <a:endParaRPr lang="zh-CN" altLang="en-US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4250130" y="4790415"/>
              <a:ext cx="896993" cy="63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9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IP3</a:t>
              </a:r>
              <a:endParaRPr lang="zh-CN" altLang="en-US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983104" y="1247067"/>
              <a:ext cx="7038958" cy="341514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solidFill>
                  <a:srgbClr val="C00000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479833" y="1161856"/>
              <a:ext cx="142601" cy="19097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C00000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527647" y="4583161"/>
              <a:ext cx="142601" cy="19097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rgbClr val="C0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3715" y="3942129"/>
            <a:ext cx="2445662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C00000"/>
                </a:solidFill>
              </a:rPr>
              <a:t>Beam Lost Particles</a:t>
            </a:r>
          </a:p>
          <a:p>
            <a:r>
              <a:rPr lang="en-US" altLang="zh-CN" sz="1500" b="1" dirty="0">
                <a:solidFill>
                  <a:srgbClr val="C00000"/>
                </a:solidFill>
              </a:rPr>
              <a:t>Energy Loss &gt; </a:t>
            </a:r>
            <a:r>
              <a:rPr lang="en-US" altLang="zh-CN" sz="1500" b="1" dirty="0" smtClean="0">
                <a:solidFill>
                  <a:srgbClr val="C00000"/>
                </a:solidFill>
              </a:rPr>
              <a:t>1.5%</a:t>
            </a:r>
          </a:p>
          <a:p>
            <a:r>
              <a:rPr lang="en-US" altLang="zh-CN" sz="1500" b="1" dirty="0" smtClean="0">
                <a:solidFill>
                  <a:srgbClr val="C00000"/>
                </a:solidFill>
              </a:rPr>
              <a:t>(energy acceptance)</a:t>
            </a:r>
            <a:endParaRPr lang="en-US" altLang="zh-CN" sz="1500" b="1" dirty="0">
              <a:solidFill>
                <a:srgbClr val="C00000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770319" y="4926042"/>
            <a:ext cx="1655392" cy="1476537"/>
            <a:chOff x="948825" y="4725144"/>
            <a:chExt cx="2207189" cy="19687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046" y="4725144"/>
              <a:ext cx="2104968" cy="137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948825" y="6018220"/>
              <a:ext cx="2161540" cy="675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b="1" dirty="0">
                  <a:solidFill>
                    <a:srgbClr val="002060"/>
                  </a:solidFill>
                </a:rPr>
                <a:t>Radiative </a:t>
              </a:r>
              <a:r>
                <a:rPr lang="en-US" altLang="zh-CN" sz="1350" b="1" dirty="0" err="1" smtClean="0">
                  <a:solidFill>
                    <a:srgbClr val="002060"/>
                  </a:solidFill>
                </a:rPr>
                <a:t>Bhabha</a:t>
              </a:r>
              <a:endParaRPr lang="en-US" altLang="zh-CN" sz="1350" b="1" dirty="0" smtClean="0">
                <a:solidFill>
                  <a:srgbClr val="002060"/>
                </a:solidFill>
              </a:endParaRPr>
            </a:p>
            <a:p>
              <a:r>
                <a:rPr lang="en-US" altLang="zh-CN" sz="1350" b="1" dirty="0" smtClean="0">
                  <a:solidFill>
                    <a:srgbClr val="002060"/>
                  </a:solidFill>
                </a:rPr>
                <a:t>scattering</a:t>
              </a:r>
              <a:endParaRPr lang="zh-CN" altLang="en-US" sz="135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0" name="椭圆形标注 29"/>
          <p:cNvSpPr/>
          <p:nvPr/>
        </p:nvSpPr>
        <p:spPr>
          <a:xfrm>
            <a:off x="5373624" y="2153789"/>
            <a:ext cx="2492743" cy="1566174"/>
          </a:xfrm>
          <a:prstGeom prst="wedgeEllipseCallout">
            <a:avLst>
              <a:gd name="adj1" fmla="val -81960"/>
              <a:gd name="adj2" fmla="val 34232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6" name="椭圆形标注 35"/>
          <p:cNvSpPr/>
          <p:nvPr/>
        </p:nvSpPr>
        <p:spPr>
          <a:xfrm>
            <a:off x="1310913" y="4705783"/>
            <a:ext cx="2592288" cy="1593578"/>
          </a:xfrm>
          <a:prstGeom prst="wedgeEllipseCallout">
            <a:avLst>
              <a:gd name="adj1" fmla="val 77150"/>
              <a:gd name="adj2" fmla="val -49664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89923" y="804371"/>
                <a:ext cx="4162806" cy="13802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rgbClr val="002060"/>
                    </a:solidFill>
                  </a:rPr>
                  <a:t>242</a:t>
                </a:r>
                <a:r>
                  <a:rPr lang="en-US" altLang="zh-CN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2060"/>
                    </a:solidFill>
                  </a:rPr>
                  <a:t>bunches</a:t>
                </a:r>
              </a:p>
              <a:p>
                <a:pPr algn="ctr"/>
                <a:r>
                  <a:rPr lang="en-US" altLang="zh-CN" sz="2000" dirty="0">
                    <a:solidFill>
                      <a:srgbClr val="002060"/>
                    </a:solidFill>
                  </a:rPr>
                  <a:t>Revolution frequency: </a:t>
                </a:r>
                <a:r>
                  <a:rPr lang="en-US" altLang="zh-CN" sz="2000" b="1" dirty="0" smtClean="0">
                    <a:solidFill>
                      <a:srgbClr val="002060"/>
                    </a:solidFill>
                  </a:rPr>
                  <a:t>2997</a:t>
                </a:r>
                <a:r>
                  <a:rPr lang="en-US" altLang="zh-CN" sz="2000" dirty="0" smtClean="0">
                    <a:solidFill>
                      <a:srgbClr val="002060"/>
                    </a:solidFill>
                  </a:rPr>
                  <a:t>Hz</a:t>
                </a:r>
                <a:endParaRPr lang="en-US" altLang="zh-CN" sz="2000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zh-CN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2060"/>
                    </a:solidFill>
                  </a:rPr>
                  <a:t>particles/Bunch</a:t>
                </a:r>
              </a:p>
              <a:p>
                <a:pPr algn="ctr"/>
                <a:r>
                  <a:rPr lang="en-US" altLang="zh-CN" sz="2000" b="1" dirty="0">
                    <a:solidFill>
                      <a:srgbClr val="002060"/>
                    </a:solidFill>
                  </a:rPr>
                  <a:t>L: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/>
                      </a:rPr>
                      <m:t>𝟑</m:t>
                    </m:r>
                    <m:r>
                      <a:rPr lang="en-US" altLang="zh-CN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𝟏𝟎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𝟑𝟒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𝒄𝒎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𝒔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altLang="zh-CN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</m:sup>
                    </m:sSup>
                  </m:oMath>
                </a14:m>
                <a:endParaRPr lang="en-US" altLang="zh-CN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923" y="804371"/>
                <a:ext cx="4162806" cy="1380250"/>
              </a:xfrm>
              <a:prstGeom prst="rect">
                <a:avLst/>
              </a:prstGeom>
              <a:blipFill rotWithShape="0">
                <a:blip r:embed="rId5"/>
                <a:stretch>
                  <a:fillRect t="-2212" b="-44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椭圆形标注 28"/>
          <p:cNvSpPr/>
          <p:nvPr/>
        </p:nvSpPr>
        <p:spPr>
          <a:xfrm>
            <a:off x="1256731" y="2153790"/>
            <a:ext cx="2492743" cy="1566173"/>
          </a:xfrm>
          <a:prstGeom prst="wedgeEllipseCallout">
            <a:avLst>
              <a:gd name="adj1" fmla="val 58645"/>
              <a:gd name="adj2" fmla="val 36499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31" name="椭圆形标注 30"/>
          <p:cNvSpPr/>
          <p:nvPr/>
        </p:nvSpPr>
        <p:spPr>
          <a:xfrm>
            <a:off x="5317190" y="4422041"/>
            <a:ext cx="2549177" cy="1998222"/>
          </a:xfrm>
          <a:prstGeom prst="wedgeEllipseCallout">
            <a:avLst>
              <a:gd name="adj1" fmla="val -60002"/>
              <a:gd name="adj2" fmla="val -3572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30801" y="5759971"/>
            <a:ext cx="10782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b="1" dirty="0">
                <a:solidFill>
                  <a:srgbClr val="002060"/>
                </a:solidFill>
              </a:rPr>
              <a:t>Beam-Gas </a:t>
            </a:r>
          </a:p>
          <a:p>
            <a:r>
              <a:rPr lang="en-US" altLang="zh-CN" sz="1350" b="1" dirty="0">
                <a:solidFill>
                  <a:srgbClr val="002060"/>
                </a:solidFill>
              </a:rPr>
              <a:t>Scattering</a:t>
            </a:r>
            <a:endParaRPr lang="zh-CN" altLang="en-US" sz="1350" b="1" dirty="0">
              <a:solidFill>
                <a:srgbClr val="00206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8537" y="3186281"/>
            <a:ext cx="3412331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 smtClean="0">
                <a:solidFill>
                  <a:srgbClr val="002060"/>
                </a:solidFill>
              </a:rPr>
              <a:t>Beam-Thermal photon </a:t>
            </a:r>
          </a:p>
          <a:p>
            <a:r>
              <a:rPr lang="en-US" altLang="zh-CN" sz="1350" b="1" dirty="0" smtClean="0">
                <a:solidFill>
                  <a:srgbClr val="002060"/>
                </a:solidFill>
              </a:rPr>
              <a:t>scattering</a:t>
            </a:r>
            <a:endParaRPr lang="zh-CN" altLang="en-US" sz="1350" b="1" dirty="0">
              <a:solidFill>
                <a:srgbClr val="00206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838" y="2381636"/>
            <a:ext cx="1651331" cy="81089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20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3"/>
          <p:cNvSpPr/>
          <p:nvPr/>
        </p:nvSpPr>
        <p:spPr>
          <a:xfrm>
            <a:off x="1733550" y="1233488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0355" name="文本框 1"/>
          <p:cNvSpPr txBox="1"/>
          <p:nvPr/>
        </p:nvSpPr>
        <p:spPr>
          <a:xfrm>
            <a:off x="1203960" y="78105"/>
            <a:ext cx="75203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Preliminary Study for CEPC Z-pole Polarization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488"/>
            <a:ext cx="8820785" cy="2124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9508" y="3795823"/>
            <a:ext cx="7761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At least 10% of particle polarization is need to apply the resonant depolarization technique in precise measurement of the Z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Non-uniform wiggler magnets is used to speed up the polarization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Obtaining the required degree of polarization in CEPC for an acceptable time is tentatively possible provided the vertical closed orbit distortions are corrected well.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21362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260475"/>
            <a:ext cx="5832475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2120" y="220663"/>
            <a:ext cx="8578850" cy="8636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CEPC Longitudinal polarization of electrons</a:t>
            </a:r>
            <a:br>
              <a:rPr lang="en-US" sz="3200" b="1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200" b="1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(minimalist option)</a:t>
            </a: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00" y="1646042"/>
            <a:ext cx="2198127" cy="196442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446" y="4011821"/>
            <a:ext cx="2769364" cy="207719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文本框 2"/>
          <p:cNvSpPr txBox="1"/>
          <p:nvPr/>
        </p:nvSpPr>
        <p:spPr>
          <a:xfrm>
            <a:off x="7571740" y="716280"/>
            <a:ext cx="1084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S. Nikitin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395730" y="1084580"/>
            <a:ext cx="5440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CEPC Chinese MOST Fund (II)  contents in 2018 </a:t>
            </a:r>
          </a:p>
        </p:txBody>
      </p:sp>
    </p:spTree>
    <p:extLst>
      <p:ext uri="{BB962C8B-B14F-4D97-AF65-F5344CB8AC3E}">
        <p14:creationId xmlns:p14="http://schemas.microsoft.com/office/powerpoint/2010/main" val="15272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5620"/>
            <a:ext cx="9008432" cy="3909822"/>
          </a:xfrm>
          <a:prstGeom prst="rect">
            <a:avLst/>
          </a:prstGeom>
          <a:ln>
            <a:noFill/>
          </a:ln>
        </p:spPr>
      </p:pic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0" y="1393379"/>
            <a:ext cx="9144000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1" lang="en-US" altLang="zh-CN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          </a:t>
            </a:r>
            <a:r>
              <a:rPr lang="en-US" altLang="zh-CN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01. </a:t>
            </a:r>
            <a:r>
              <a:rPr kumimoji="1" lang="en-US" altLang="zh-CN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General </a:t>
            </a:r>
            <a:r>
              <a:rPr kumimoji="1"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Layout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410114" y="1418418"/>
            <a:ext cx="434669" cy="434669"/>
            <a:chOff x="-1578769" y="1719089"/>
            <a:chExt cx="1012825" cy="1012825"/>
          </a:xfrm>
        </p:grpSpPr>
        <p:sp>
          <p:nvSpPr>
            <p:cNvPr id="6" name="Oval 48"/>
            <p:cNvSpPr>
              <a:spLocks noChangeArrowheads="1"/>
            </p:cNvSpPr>
            <p:nvPr/>
          </p:nvSpPr>
          <p:spPr bwMode="auto">
            <a:xfrm>
              <a:off x="-1578769" y="1719089"/>
              <a:ext cx="1012825" cy="1012825"/>
            </a:xfrm>
            <a:prstGeom prst="ellipse">
              <a:avLst/>
            </a:prstGeom>
            <a:solidFill>
              <a:srgbClr val="FFCC01"/>
            </a:solidFill>
            <a:ln>
              <a:noFill/>
            </a:ln>
          </p:spPr>
          <p:txBody>
            <a:bodyPr lIns="68566" tIns="34283" rIns="68566" bIns="34283" anchor="ctr"/>
            <a:lstStyle/>
            <a:p>
              <a:pPr algn="ctr"/>
              <a:endParaRPr lang="zh-CN" altLang="zh-CN" sz="675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sym typeface="Calibri Light" panose="020F0302020204030204" pitchFamily="34" charset="0"/>
              </a:endParaRPr>
            </a:p>
          </p:txBody>
        </p:sp>
        <p:sp>
          <p:nvSpPr>
            <p:cNvPr id="8" name="Freeform 104"/>
            <p:cNvSpPr>
              <a:spLocks noChangeArrowheads="1"/>
            </p:cNvSpPr>
            <p:nvPr/>
          </p:nvSpPr>
          <p:spPr bwMode="auto">
            <a:xfrm>
              <a:off x="-1315244" y="2004839"/>
              <a:ext cx="441325" cy="296863"/>
            </a:xfrm>
            <a:custGeom>
              <a:avLst/>
              <a:gdLst>
                <a:gd name="T0" fmla="*/ 180260 w 497"/>
                <a:gd name="T1" fmla="*/ 226391 h 337"/>
                <a:gd name="T2" fmla="*/ 180260 w 497"/>
                <a:gd name="T3" fmla="*/ 226391 h 337"/>
                <a:gd name="T4" fmla="*/ 196243 w 497"/>
                <a:gd name="T5" fmla="*/ 288054 h 337"/>
                <a:gd name="T6" fmla="*/ 251298 w 497"/>
                <a:gd name="T7" fmla="*/ 273079 h 337"/>
                <a:gd name="T8" fmla="*/ 353415 w 497"/>
                <a:gd name="T9" fmla="*/ 7928 h 337"/>
                <a:gd name="T10" fmla="*/ 180260 w 497"/>
                <a:gd name="T11" fmla="*/ 226391 h 337"/>
                <a:gd name="T12" fmla="*/ 220219 w 497"/>
                <a:gd name="T13" fmla="*/ 62544 h 337"/>
                <a:gd name="T14" fmla="*/ 220219 w 497"/>
                <a:gd name="T15" fmla="*/ 62544 h 337"/>
                <a:gd name="T16" fmla="*/ 243306 w 497"/>
                <a:gd name="T17" fmla="*/ 62544 h 337"/>
                <a:gd name="T18" fmla="*/ 275273 w 497"/>
                <a:gd name="T19" fmla="*/ 22903 h 337"/>
                <a:gd name="T20" fmla="*/ 220219 w 497"/>
                <a:gd name="T21" fmla="*/ 14975 h 337"/>
                <a:gd name="T22" fmla="*/ 0 w 497"/>
                <a:gd name="T23" fmla="*/ 249294 h 337"/>
                <a:gd name="T24" fmla="*/ 0 w 497"/>
                <a:gd name="T25" fmla="*/ 273079 h 337"/>
                <a:gd name="T26" fmla="*/ 23087 w 497"/>
                <a:gd name="T27" fmla="*/ 295982 h 337"/>
                <a:gd name="T28" fmla="*/ 47063 w 497"/>
                <a:gd name="T29" fmla="*/ 273079 h 337"/>
                <a:gd name="T30" fmla="*/ 47063 w 497"/>
                <a:gd name="T31" fmla="*/ 249294 h 337"/>
                <a:gd name="T32" fmla="*/ 220219 w 497"/>
                <a:gd name="T33" fmla="*/ 62544 h 337"/>
                <a:gd name="T34" fmla="*/ 377391 w 497"/>
                <a:gd name="T35" fmla="*/ 86328 h 337"/>
                <a:gd name="T36" fmla="*/ 377391 w 497"/>
                <a:gd name="T37" fmla="*/ 86328 h 337"/>
                <a:gd name="T38" fmla="*/ 361407 w 497"/>
                <a:gd name="T39" fmla="*/ 133016 h 337"/>
                <a:gd name="T40" fmla="*/ 392486 w 497"/>
                <a:gd name="T41" fmla="*/ 249294 h 337"/>
                <a:gd name="T42" fmla="*/ 392486 w 497"/>
                <a:gd name="T43" fmla="*/ 273079 h 337"/>
                <a:gd name="T44" fmla="*/ 416462 w 497"/>
                <a:gd name="T45" fmla="*/ 295982 h 337"/>
                <a:gd name="T46" fmla="*/ 416462 w 497"/>
                <a:gd name="T47" fmla="*/ 295982 h 337"/>
                <a:gd name="T48" fmla="*/ 440437 w 497"/>
                <a:gd name="T49" fmla="*/ 273079 h 337"/>
                <a:gd name="T50" fmla="*/ 440437 w 497"/>
                <a:gd name="T51" fmla="*/ 249294 h 337"/>
                <a:gd name="T52" fmla="*/ 377391 w 497"/>
                <a:gd name="T53" fmla="*/ 86328 h 3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97"/>
                <a:gd name="T82" fmla="*/ 0 h 337"/>
                <a:gd name="T83" fmla="*/ 497 w 497"/>
                <a:gd name="T84" fmla="*/ 337 h 3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97" h="337">
                  <a:moveTo>
                    <a:pt x="203" y="257"/>
                  </a:moveTo>
                  <a:lnTo>
                    <a:pt x="203" y="257"/>
                  </a:lnTo>
                  <a:cubicBezTo>
                    <a:pt x="186" y="283"/>
                    <a:pt x="194" y="310"/>
                    <a:pt x="221" y="327"/>
                  </a:cubicBezTo>
                  <a:cubicBezTo>
                    <a:pt x="239" y="336"/>
                    <a:pt x="266" y="336"/>
                    <a:pt x="283" y="310"/>
                  </a:cubicBezTo>
                  <a:cubicBezTo>
                    <a:pt x="301" y="274"/>
                    <a:pt x="407" y="9"/>
                    <a:pt x="398" y="9"/>
                  </a:cubicBezTo>
                  <a:cubicBezTo>
                    <a:pt x="389" y="0"/>
                    <a:pt x="221" y="230"/>
                    <a:pt x="203" y="257"/>
                  </a:cubicBezTo>
                  <a:close/>
                  <a:moveTo>
                    <a:pt x="248" y="71"/>
                  </a:moveTo>
                  <a:lnTo>
                    <a:pt x="248" y="71"/>
                  </a:lnTo>
                  <a:cubicBezTo>
                    <a:pt x="257" y="71"/>
                    <a:pt x="266" y="71"/>
                    <a:pt x="274" y="71"/>
                  </a:cubicBezTo>
                  <a:cubicBezTo>
                    <a:pt x="292" y="53"/>
                    <a:pt x="301" y="44"/>
                    <a:pt x="310" y="26"/>
                  </a:cubicBezTo>
                  <a:cubicBezTo>
                    <a:pt x="292" y="17"/>
                    <a:pt x="274" y="17"/>
                    <a:pt x="248" y="17"/>
                  </a:cubicBezTo>
                  <a:cubicBezTo>
                    <a:pt x="106" y="17"/>
                    <a:pt x="0" y="133"/>
                    <a:pt x="0" y="283"/>
                  </a:cubicBezTo>
                  <a:cubicBezTo>
                    <a:pt x="0" y="292"/>
                    <a:pt x="0" y="301"/>
                    <a:pt x="0" y="310"/>
                  </a:cubicBezTo>
                  <a:cubicBezTo>
                    <a:pt x="0" y="327"/>
                    <a:pt x="17" y="336"/>
                    <a:pt x="26" y="336"/>
                  </a:cubicBezTo>
                  <a:cubicBezTo>
                    <a:pt x="44" y="336"/>
                    <a:pt x="53" y="319"/>
                    <a:pt x="53" y="310"/>
                  </a:cubicBezTo>
                  <a:cubicBezTo>
                    <a:pt x="53" y="301"/>
                    <a:pt x="53" y="292"/>
                    <a:pt x="53" y="283"/>
                  </a:cubicBezTo>
                  <a:cubicBezTo>
                    <a:pt x="53" y="160"/>
                    <a:pt x="132" y="71"/>
                    <a:pt x="248" y="71"/>
                  </a:cubicBezTo>
                  <a:close/>
                  <a:moveTo>
                    <a:pt x="425" y="98"/>
                  </a:moveTo>
                  <a:lnTo>
                    <a:pt x="425" y="98"/>
                  </a:lnTo>
                  <a:cubicBezTo>
                    <a:pt x="416" y="115"/>
                    <a:pt x="416" y="133"/>
                    <a:pt x="407" y="151"/>
                  </a:cubicBezTo>
                  <a:cubicBezTo>
                    <a:pt x="433" y="186"/>
                    <a:pt x="442" y="239"/>
                    <a:pt x="442" y="283"/>
                  </a:cubicBezTo>
                  <a:cubicBezTo>
                    <a:pt x="442" y="292"/>
                    <a:pt x="442" y="301"/>
                    <a:pt x="442" y="310"/>
                  </a:cubicBezTo>
                  <a:cubicBezTo>
                    <a:pt x="442" y="319"/>
                    <a:pt x="451" y="336"/>
                    <a:pt x="469" y="336"/>
                  </a:cubicBezTo>
                  <a:cubicBezTo>
                    <a:pt x="478" y="336"/>
                    <a:pt x="496" y="327"/>
                    <a:pt x="496" y="310"/>
                  </a:cubicBezTo>
                  <a:cubicBezTo>
                    <a:pt x="496" y="301"/>
                    <a:pt x="496" y="292"/>
                    <a:pt x="496" y="283"/>
                  </a:cubicBezTo>
                  <a:cubicBezTo>
                    <a:pt x="496" y="213"/>
                    <a:pt x="469" y="151"/>
                    <a:pt x="425" y="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135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523074" y="2539852"/>
            <a:ext cx="46736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IP1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6304" y="4894964"/>
            <a:ext cx="46736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IP3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84681" y="4894964"/>
            <a:ext cx="46736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IP2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79656" y="2457451"/>
            <a:ext cx="46736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IP4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09881" y="3487631"/>
            <a:ext cx="61214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LSS1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83539" y="5700668"/>
            <a:ext cx="61214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LSS2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0649" y="3637673"/>
            <a:ext cx="61214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LSS3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86345" y="2157368"/>
            <a:ext cx="61214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LSS4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08959" y="3278959"/>
            <a:ext cx="749935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LINAC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0779" y="3422364"/>
            <a:ext cx="499745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</a:rPr>
              <a:t>BTL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84681" y="5593013"/>
            <a:ext cx="103568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L=99.67km</a:t>
            </a:r>
            <a:endParaRPr lang="zh-CN" altLang="en-US" sz="135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48912" y="2063870"/>
            <a:ext cx="74485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3.32km</a:t>
            </a:r>
            <a:endParaRPr lang="zh-CN" altLang="en-US" sz="13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6175" y="5113468"/>
            <a:ext cx="74485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3.32km</a:t>
            </a:r>
            <a:endParaRPr lang="zh-CN" altLang="en-US" sz="13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49491" y="4887203"/>
            <a:ext cx="74485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3.24km</a:t>
            </a:r>
            <a:endParaRPr lang="zh-CN" altLang="en-US" sz="13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7584" y="2017518"/>
            <a:ext cx="74485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3.24km</a:t>
            </a:r>
            <a:endParaRPr lang="zh-CN" altLang="en-US" sz="13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94500" y="3244166"/>
            <a:ext cx="74485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1.20km</a:t>
            </a:r>
            <a:endParaRPr lang="zh-CN" altLang="en-US" sz="13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27901" y="2360368"/>
            <a:ext cx="74485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1.20km</a:t>
            </a:r>
            <a:endParaRPr lang="zh-CN" altLang="en-US" sz="13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954850" y="5669474"/>
            <a:ext cx="74485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1.20km</a:t>
            </a:r>
            <a:endParaRPr lang="zh-CN" altLang="en-US" sz="13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88572" y="3674037"/>
            <a:ext cx="74485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1.20km</a:t>
            </a:r>
            <a:endParaRPr lang="zh-CN" altLang="en-US" sz="13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523074" y="5523077"/>
            <a:ext cx="74485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10.2km</a:t>
            </a:r>
            <a:endParaRPr lang="zh-CN" altLang="en-US" sz="13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50850" y="357505"/>
            <a:ext cx="87991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1"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Civil Engineering Design</a:t>
            </a:r>
            <a:endParaRPr kumimoji="1" lang="en-US" sz="2800" b="1" dirty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23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标识带中英文副本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9" r="37279" b="50571"/>
          <a:stretch>
            <a:fillRect/>
          </a:stretch>
        </p:blipFill>
        <p:spPr bwMode="auto">
          <a:xfrm>
            <a:off x="132464" y="723613"/>
            <a:ext cx="479096" cy="40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877570" y="357505"/>
            <a:ext cx="87991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CEPC Tunnel Cross Sections, </a:t>
            </a:r>
            <a:r>
              <a:rPr kumimoji="1"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Arc </a:t>
            </a:r>
            <a:r>
              <a:rPr kumimoji="1"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and SCRF Regions</a:t>
            </a:r>
          </a:p>
        </p:txBody>
      </p:sp>
      <p:sp>
        <p:nvSpPr>
          <p:cNvPr id="2" name="矩形 6"/>
          <p:cNvSpPr>
            <a:spLocks noChangeArrowheads="1"/>
          </p:cNvSpPr>
          <p:nvPr/>
        </p:nvSpPr>
        <p:spPr bwMode="auto">
          <a:xfrm>
            <a:off x="5017488" y="747534"/>
            <a:ext cx="3329788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1" lang="en-US" altLang="zh-CN" dirty="0" smtClean="0">
                <a:ea typeface="黑体" panose="02010609060101010101" pitchFamily="49" charset="-122"/>
                <a:cs typeface="Arial" panose="020B0604020202020204" pitchFamily="34" charset="0"/>
              </a:rPr>
              <a:t>IP2 / IP4--SCRF region</a:t>
            </a:r>
            <a:endParaRPr kumimoji="1" lang="zh-CN" altLang="zh-CN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868" y="4172230"/>
            <a:ext cx="5389120" cy="29030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b="3774"/>
          <a:stretch/>
        </p:blipFill>
        <p:spPr>
          <a:xfrm>
            <a:off x="132464" y="747535"/>
            <a:ext cx="4582185" cy="3889012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24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3201" y="1447226"/>
            <a:ext cx="5143958" cy="307455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1055741"/>
            <a:ext cx="9144000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50" dirty="0">
                <a:solidFill>
                  <a:srgbClr val="0070C0"/>
                </a:solidFill>
                <a:latin typeface="Arial Black" panose="020B0A04020102020204" pitchFamily="34" charset="0"/>
              </a:rPr>
              <a:t>IP1 / IP3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891512" y="1405814"/>
            <a:ext cx="620395" cy="252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3.32km</a:t>
            </a:r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91512" y="1545710"/>
            <a:ext cx="958215" cy="252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6.0~11.4x4.5</a:t>
            </a:r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06187" y="3291763"/>
            <a:ext cx="620395" cy="252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3.02km</a:t>
            </a:r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06187" y="3431660"/>
            <a:ext cx="620395" cy="252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3.5x3.5</a:t>
            </a:r>
            <a:endParaRPr lang="zh-CN" altLang="en-US" sz="105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75615" y="298450"/>
            <a:ext cx="87991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1"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CEPC Tunnel  in Detector Region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25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70" y="3558025"/>
            <a:ext cx="5462224" cy="2868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3"/>
          <p:cNvSpPr/>
          <p:nvPr/>
        </p:nvSpPr>
        <p:spPr>
          <a:xfrm>
            <a:off x="1733550" y="1233488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0355" name="文本框 1"/>
          <p:cNvSpPr txBox="1"/>
          <p:nvPr/>
        </p:nvSpPr>
        <p:spPr>
          <a:xfrm>
            <a:off x="1630680" y="243205"/>
            <a:ext cx="62547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 Detector Hall</a:t>
            </a:r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latin typeface="Calibri" panose="020F0502020204030204" pitchFamily="34" charset="0"/>
                <a:sym typeface="+mn-ea"/>
              </a:rPr>
              <a:t>Area</a:t>
            </a:r>
            <a:endParaRPr lang="en-US" altLang="zh-CN" sz="28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algn="ctr"/>
            <a:endParaRPr lang="en-US" altLang="zh-CN" sz="28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对撞区02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5" y="1412240"/>
            <a:ext cx="8823325" cy="49631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86940" y="589440"/>
            <a:ext cx="5915025" cy="575241"/>
          </a:xfrm>
        </p:spPr>
        <p:txBody>
          <a:bodyPr/>
          <a:lstStyle/>
          <a:p>
            <a:r>
              <a:rPr lang="en-US" altLang="zh-CN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Power for </a:t>
            </a:r>
            <a:r>
              <a:rPr lang="en-US" altLang="zh-CN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H</a:t>
            </a:r>
            <a:r>
              <a:rPr lang="en-US" altLang="zh-CN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iggs </a:t>
            </a:r>
            <a:r>
              <a:rPr lang="en-US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and Z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624" y="1100112"/>
            <a:ext cx="5958185" cy="2727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624" y="3997643"/>
            <a:ext cx="5928572" cy="2542857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6518102" y="3561816"/>
            <a:ext cx="749618" cy="2814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457950" y="6293476"/>
            <a:ext cx="749618" cy="2814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32321" y="3502955"/>
            <a:ext cx="97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266MW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332321" y="6186544"/>
            <a:ext cx="97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149MW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27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07568" y="105576"/>
            <a:ext cx="1983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 smtClean="0"/>
              <a:t>Fermilab</a:t>
            </a:r>
            <a:endParaRPr lang="en-US" altLang="zh-CN" dirty="0" smtClean="0"/>
          </a:p>
          <a:p>
            <a:r>
              <a:rPr lang="en-US" altLang="zh-CN" dirty="0" smtClean="0"/>
              <a:t> with </a:t>
            </a:r>
            <a:r>
              <a:rPr lang="en-US" altLang="zh-CN" dirty="0" err="1" smtClean="0"/>
              <a:t>Tevatron</a:t>
            </a:r>
            <a:endParaRPr lang="en-US" altLang="zh-CN" dirty="0"/>
          </a:p>
          <a:p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    58MW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CERN-2012</a:t>
            </a:r>
          </a:p>
          <a:p>
            <a:r>
              <a:rPr lang="en-US" altLang="zh-CN" dirty="0" smtClean="0"/>
              <a:t> LHC@3.5TeV</a:t>
            </a:r>
          </a:p>
          <a:p>
            <a:r>
              <a:rPr lang="en-US" altLang="zh-CN" dirty="0" smtClean="0">
                <a:solidFill>
                  <a:srgbClr val="C00000"/>
                </a:solidFill>
              </a:rPr>
              <a:t>   183MW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2947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Cost Breakdown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28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1" y="1936665"/>
            <a:ext cx="4364019" cy="3151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11759"/>
            <a:ext cx="4464367" cy="307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1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Cost Breakdown (</a:t>
            </a:r>
            <a:r>
              <a:rPr lang="en-US" altLang="zh-CN" dirty="0" err="1" smtClean="0"/>
              <a:t>cont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29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pic>
        <p:nvPicPr>
          <p:cNvPr id="5" name="内容占位符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12" y="1377034"/>
            <a:ext cx="7067668" cy="49793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681045" y="5029633"/>
            <a:ext cx="117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Magnets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887931" y="4765800"/>
            <a:ext cx="11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Vacuum</a:t>
            </a:r>
            <a:endParaRPr lang="zh-CN" altLang="en-US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3851237" y="1377034"/>
            <a:ext cx="72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SRF</a:t>
            </a:r>
            <a:endParaRPr lang="zh-CN" altLang="en-US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4681045" y="1377034"/>
            <a:ext cx="102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RF Power Source</a:t>
            </a:r>
            <a:endParaRPr lang="zh-CN" altLang="en-US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4819426" y="3295666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Cryogenic</a:t>
            </a:r>
            <a:endParaRPr lang="zh-CN" altLang="en-US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2678655" y="1290918"/>
            <a:ext cx="968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LINAC</a:t>
            </a:r>
            <a:endParaRPr lang="zh-CN" altLang="en-US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628650" y="2097741"/>
            <a:ext cx="143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Mechanical</a:t>
            </a:r>
            <a:endParaRPr lang="zh-CN" altLang="en-US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-69499" y="3214750"/>
            <a:ext cx="191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Instrumentation</a:t>
            </a:r>
            <a:endParaRPr lang="zh-CN" altLang="en-US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2142241" y="6033184"/>
            <a:ext cx="2538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Magnet Power Supply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55597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3"/>
          <p:cNvSpPr/>
          <p:nvPr/>
        </p:nvSpPr>
        <p:spPr>
          <a:xfrm>
            <a:off x="2080895" y="1497013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0356" name="文本框 2"/>
          <p:cNvSpPr txBox="1"/>
          <p:nvPr/>
        </p:nvSpPr>
        <p:spPr>
          <a:xfrm>
            <a:off x="584200" y="-1270"/>
            <a:ext cx="767143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32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International Review of CEPC CDR</a:t>
            </a:r>
          </a:p>
          <a:p>
            <a:pPr lvl="0" indent="0" algn="ctr"/>
            <a:r>
              <a:rPr lang="en-US" altLang="zh-CN" sz="3200" b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(June 28-30, 2018, IHEP)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" y="988060"/>
            <a:ext cx="3815715" cy="3122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825" y="1075055"/>
            <a:ext cx="4140835" cy="3110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45" y="1179830"/>
            <a:ext cx="3533140" cy="2900045"/>
          </a:xfrm>
          <a:prstGeom prst="rect">
            <a:avLst/>
          </a:prstGeom>
        </p:spPr>
      </p:pic>
      <p:pic>
        <p:nvPicPr>
          <p:cNvPr id="10" name="图片 9" descr="aee8f5c669bf55bded902ed7df32a84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4110355"/>
            <a:ext cx="4030980" cy="26854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86630" y="4304030"/>
            <a:ext cx="558228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Review Committee Members</a:t>
            </a:r>
            <a:r>
              <a:rPr lang="en-US" altLang="zh-CN" sz="1200" b="1"/>
              <a:t>:</a:t>
            </a:r>
            <a:endParaRPr lang="zh-CN" altLang="en-US" sz="1200" b="1"/>
          </a:p>
          <a:p>
            <a:r>
              <a:rPr lang="zh-CN" altLang="en-US" sz="1200"/>
              <a:t>Brian Foster	Oxford U./DESY</a:t>
            </a:r>
          </a:p>
          <a:p>
            <a:r>
              <a:rPr lang="zh-CN" altLang="en-US" sz="1200"/>
              <a:t>Eugene Levichev	BINP</a:t>
            </a:r>
          </a:p>
          <a:p>
            <a:r>
              <a:rPr lang="zh-CN" altLang="en-US" sz="1200"/>
              <a:t>Katsunobu Oide (chair)	CERN/KEK</a:t>
            </a:r>
          </a:p>
          <a:p>
            <a:r>
              <a:rPr lang="zh-CN" altLang="en-US" sz="1200"/>
              <a:t>Kazuro Furukawa	KEK</a:t>
            </a:r>
          </a:p>
          <a:p>
            <a:r>
              <a:rPr lang="zh-CN" altLang="en-US" sz="1200"/>
              <a:t>Manuela Boscolo	INFN</a:t>
            </a:r>
          </a:p>
          <a:p>
            <a:r>
              <a:rPr lang="zh-CN" altLang="en-US" sz="1200"/>
              <a:t>Marica Biagini	INFN</a:t>
            </a:r>
          </a:p>
          <a:p>
            <a:r>
              <a:rPr lang="zh-CN" altLang="en-US" sz="1200"/>
              <a:t>Masakazu Yoshioka	KEK/Tohoko University</a:t>
            </a:r>
          </a:p>
          <a:p>
            <a:r>
              <a:rPr lang="zh-CN" altLang="en-US" sz="1200"/>
              <a:t>Norihito Ohuchi	KEK</a:t>
            </a:r>
          </a:p>
          <a:p>
            <a:r>
              <a:rPr lang="zh-CN" altLang="en-US" sz="1200"/>
              <a:t>Paolo Pierini    	ESS</a:t>
            </a:r>
          </a:p>
          <a:p>
            <a:r>
              <a:rPr lang="zh-CN" altLang="en-US" sz="1200"/>
              <a:t>Steinar Stapnes	CERN</a:t>
            </a:r>
          </a:p>
          <a:p>
            <a:r>
              <a:rPr lang="zh-CN" altLang="en-US" sz="1200"/>
              <a:t>Yoshihiro Funakoshi	KEK</a:t>
            </a:r>
          </a:p>
          <a:p>
            <a:r>
              <a:rPr lang="zh-CN" altLang="en-US" sz="1200"/>
              <a:t>Zhengtang Zhao (absent)	SINAP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3"/>
          <p:cNvSpPr/>
          <p:nvPr/>
        </p:nvSpPr>
        <p:spPr>
          <a:xfrm>
            <a:off x="1733550" y="1233488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9331" name="文本框 1"/>
          <p:cNvSpPr txBox="1"/>
          <p:nvPr/>
        </p:nvSpPr>
        <p:spPr>
          <a:xfrm>
            <a:off x="2332355" y="-70167"/>
            <a:ext cx="44799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32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Conclusions</a:t>
            </a:r>
          </a:p>
        </p:txBody>
      </p:sp>
      <p:sp>
        <p:nvSpPr>
          <p:cNvPr id="99332" name="文本框 1"/>
          <p:cNvSpPr txBox="1"/>
          <p:nvPr/>
        </p:nvSpPr>
        <p:spPr>
          <a:xfrm>
            <a:off x="82550" y="644208"/>
            <a:ext cx="8978900" cy="80549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>
              <a:buFont typeface="Wingdings" panose="05000000000000000000" charset="0"/>
            </a:pPr>
            <a:endParaRPr lang="en-US" altLang="zh-CN" sz="2400" b="1" dirty="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lvl="0" indent="-28575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 Accelerator CDR  has been completed (formally released on Sept 2, 2018, after international review in June 2018) with all systems reaching the CDR design goals</a:t>
            </a:r>
          </a:p>
          <a:p>
            <a:pPr marL="285750" lvl="0" indent="-285750">
              <a:lnSpc>
                <a:spcPct val="110000"/>
              </a:lnSpc>
              <a:buFont typeface="Wingdings" panose="05000000000000000000" charset="0"/>
              <a:buChar char="l"/>
            </a:pPr>
            <a:endParaRPr lang="en-US" altLang="zh-CN" sz="2400" b="1" dirty="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 MDI Design has been done in CDR with more </a:t>
            </a:r>
            <a:r>
              <a:rPr lang="en-US" altLang="zh-CN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detailed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designs underway</a:t>
            </a:r>
            <a:endParaRPr lang="en-US" altLang="zh-CN" sz="2400" b="1" dirty="0">
              <a:solidFill>
                <a:srgbClr val="C00000"/>
              </a:solidFill>
              <a:latin typeface="Calibri" panose="020F0502020204030204" pitchFamily="34" charset="0"/>
              <a:sym typeface="+mn-ea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endParaRPr lang="en-US" altLang="zh-CN" sz="2400" b="1" dirty="0">
              <a:solidFill>
                <a:srgbClr val="002060"/>
              </a:solidFill>
              <a:latin typeface="Calibri" panose="020F0502020204030204" pitchFamily="34" charset="0"/>
              <a:sym typeface="+mn-ea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 civil engineering design has been done in CDR with detector </a:t>
            </a:r>
          </a:p>
          <a:p>
            <a:pPr lvl="0">
              <a:buFont typeface="Wingdings" panose="05000000000000000000" charset="0"/>
            </a:pP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hall and tunnels</a:t>
            </a:r>
          </a:p>
          <a:p>
            <a:pPr marL="285750" lvl="0" indent="-285750">
              <a:buFont typeface="Wingdings" panose="05000000000000000000" charset="0"/>
              <a:buChar char="l"/>
            </a:pPr>
            <a:endParaRPr lang="en-US" altLang="zh-CN" sz="24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 Z-pole polarization option has been </a:t>
            </a:r>
            <a:r>
              <a:rPr lang="en-US" altLang="zh-CN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preliminarily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studied and in next years after CDR, a baseline of CEPC Accelerator Design with</a:t>
            </a:r>
          </a:p>
          <a:p>
            <a:pPr lvl="0">
              <a:buFont typeface="Wingdings" panose="05000000000000000000" charset="0"/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Z-pole polarization will be given with the fund from MOST (II)</a:t>
            </a:r>
          </a:p>
          <a:p>
            <a:pPr marL="285750" lvl="0" indent="-285750">
              <a:buFont typeface="Wingdings" panose="05000000000000000000" charset="0"/>
              <a:buChar char="l"/>
            </a:pPr>
            <a:endParaRPr lang="en-US" altLang="zh-CN" sz="24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endParaRPr lang="en-US" altLang="zh-CN" sz="2400" b="1" dirty="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endParaRPr lang="en-US" altLang="zh-CN" sz="24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endParaRPr lang="en-US" altLang="zh-CN" sz="2800" b="1" u="sng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>
              <a:buFont typeface="Wingdings" panose="05000000000000000000" charset="0"/>
            </a:pPr>
            <a:endParaRPr lang="en-US" altLang="zh-CN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>
              <a:buFont typeface="Wingdings" panose="05000000000000000000" charset="0"/>
            </a:pPr>
            <a:endParaRPr lang="en-US" altLang="zh-CN" b="1" dirty="0">
              <a:solidFill>
                <a:srgbClr val="FF0000"/>
              </a:solidFill>
              <a:latin typeface="Calibri" panose="020F0502020204030204" pitchFamily="34" charset="0"/>
              <a:ea typeface="MS Mincho" panose="02020609040205080304" pitchFamily="49" charset="-128"/>
              <a:sym typeface="Calibri" panose="020F0502020204030204" pitchFamily="34" charset="0"/>
            </a:endParaRPr>
          </a:p>
          <a:p>
            <a:pPr marL="285750" lvl="0" indent="-285750">
              <a:buFont typeface="Wingdings" panose="05000000000000000000" charset="0"/>
              <a:buChar char="l"/>
            </a:pPr>
            <a:endParaRPr lang="en-US" altLang="zh-CN" b="1" dirty="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lvl="0" indent="-285750"/>
            <a:endParaRPr lang="en-US" altLang="zh-CN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3"/>
          <p:cNvSpPr/>
          <p:nvPr/>
        </p:nvSpPr>
        <p:spPr>
          <a:xfrm>
            <a:off x="1733550" y="1233488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0355" name="文本框 1"/>
          <p:cNvSpPr txBox="1"/>
          <p:nvPr/>
        </p:nvSpPr>
        <p:spPr>
          <a:xfrm>
            <a:off x="400685" y="377825"/>
            <a:ext cx="7919720" cy="4554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Further reading references:</a:t>
            </a:r>
          </a:p>
          <a:p>
            <a:pPr lvl="0" indent="0"/>
            <a:endParaRPr lang="en-US" altLang="zh-CN" sz="28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CEPC-SppC CDR http://cepc.ihep.ac.cn/preCDR/volume.html.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CEPC-SppC Progress Report http://cepc.ihep.ac.cn/Progress%20Report.pdf.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J Gao, 2016 IHEP-AC-LC 2016-002.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J Gao, 2017 2017 Int. J. Mod. Phys. A 32 1746003.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D Wang, 2017 Int. J. Mod. Phys. A 32 1746006.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Y W Wang, 2017 Int. J. Mod. Phys. A 32 1746004.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 J Bian, 2017 Int. J. Mod. Phys. A 32 1746009.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F Su, 2017 Int. J. Mod. Phys. A 32 1746005.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Y F Wang, FCC Week talk, Amsterdam, April, 2018.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J Gao, A milestone year for Higgs factories in Aisa. ILC Newsline, 2018, March 1 (http://newsline.linearcollider.org/2018/03/01/2018milestoneyearasia/)</a:t>
            </a:r>
          </a:p>
          <a:p>
            <a:pPr lvl="0" indent="0"/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J Gao, China’s bid for a circular electron-positron collider. CERN Courier, 2018, June 1, (http://cerncourier.com/cws/article/cern/71537)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3"/>
          <p:cNvSpPr/>
          <p:nvPr/>
        </p:nvSpPr>
        <p:spPr>
          <a:xfrm>
            <a:off x="1733550" y="1233488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0355" name="文本框 1"/>
          <p:cNvSpPr txBox="1"/>
          <p:nvPr/>
        </p:nvSpPr>
        <p:spPr>
          <a:xfrm>
            <a:off x="1733550" y="3848735"/>
            <a:ext cx="6254750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Thank you for your attention</a:t>
            </a:r>
          </a:p>
        </p:txBody>
      </p:sp>
      <p:sp>
        <p:nvSpPr>
          <p:cNvPr id="100356" name="文本框 2"/>
          <p:cNvSpPr txBox="1"/>
          <p:nvPr/>
        </p:nvSpPr>
        <p:spPr>
          <a:xfrm>
            <a:off x="736600" y="1879600"/>
            <a:ext cx="7671435" cy="2491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l"/>
            <a:r>
              <a:rPr lang="en-US" altLang="zh-CN" sz="2800" b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Thanks go to </a:t>
            </a:r>
          </a:p>
          <a:p>
            <a:pPr lvl="0" indent="0" algn="l"/>
            <a:endParaRPr lang="en-US" altLang="zh-CN" sz="28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algn="l"/>
            <a:r>
              <a:rPr lang="en-US" altLang="zh-CN" sz="2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 accelerator team and international collaborators</a:t>
            </a:r>
          </a:p>
          <a:p>
            <a:pPr lvl="0" indent="0" algn="l"/>
            <a:endParaRPr lang="en-US" altLang="zh-CN" sz="240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algn="l"/>
            <a:endParaRPr lang="en-US" altLang="zh-CN" sz="240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algn="l"/>
            <a:endParaRPr lang="en-US" altLang="zh-CN" sz="280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Backup Slides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33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3870" y="148899"/>
            <a:ext cx="8229600" cy="695232"/>
          </a:xfrm>
        </p:spPr>
        <p:txBody>
          <a:bodyPr/>
          <a:lstStyle/>
          <a:p>
            <a:r>
              <a:rPr lang="en-GB" altLang="zh-CN" sz="2800" dirty="0" smtClean="0">
                <a:solidFill>
                  <a:srgbClr val="C00000"/>
                </a:solidFill>
                <a:ea typeface="MS Mincho" panose="02020609040205080304" pitchFamily="49" charset="-128"/>
              </a:rPr>
              <a:t>Main </a:t>
            </a:r>
            <a:r>
              <a:rPr lang="en-US" altLang="en-GB" sz="2800" dirty="0">
                <a:solidFill>
                  <a:srgbClr val="C00000"/>
                </a:solidFill>
                <a:ea typeface="MS Mincho" panose="02020609040205080304" pitchFamily="49" charset="-128"/>
              </a:rPr>
              <a:t>P</a:t>
            </a:r>
            <a:r>
              <a:rPr lang="en-GB" altLang="zh-CN" sz="2800" dirty="0">
                <a:solidFill>
                  <a:srgbClr val="C00000"/>
                </a:solidFill>
                <a:ea typeface="MS Mincho" panose="02020609040205080304" pitchFamily="49" charset="-128"/>
              </a:rPr>
              <a:t>arameters of </a:t>
            </a:r>
            <a:r>
              <a:rPr lang="en-GB" altLang="zh-CN" sz="2800" dirty="0" smtClean="0">
                <a:solidFill>
                  <a:srgbClr val="C00000"/>
                </a:solidFill>
                <a:ea typeface="MS Mincho" panose="02020609040205080304" pitchFamily="49" charset="-128"/>
              </a:rPr>
              <a:t>Injector </a:t>
            </a:r>
            <a:r>
              <a:rPr lang="en-GB" altLang="zh-CN" sz="2800" dirty="0" err="1" smtClean="0">
                <a:solidFill>
                  <a:srgbClr val="C00000"/>
                </a:solidFill>
                <a:ea typeface="MS Mincho" panose="02020609040205080304" pitchFamily="49" charset="-128"/>
              </a:rPr>
              <a:t>Linac</a:t>
            </a:r>
            <a:endParaRPr kumimoji="1" lang="en-GB" altLang="zh-CN" sz="2800" dirty="0" err="1" smtClean="0">
              <a:solidFill>
                <a:srgbClr val="C00000"/>
              </a:solidFill>
              <a:ea typeface="MS Mincho" panose="02020609040205080304" pitchFamily="49" charset="-128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4054" y="3612381"/>
            <a:ext cx="8280920" cy="97210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1800" dirty="0" smtClean="0">
                <a:ea typeface="MS Mincho" panose="02020609040205080304" pitchFamily="49" charset="-128"/>
              </a:rPr>
              <a:t>The </a:t>
            </a:r>
            <a:r>
              <a:rPr lang="en-US" altLang="zh-CN" sz="1800" dirty="0">
                <a:ea typeface="MS Mincho" panose="02020609040205080304" pitchFamily="49" charset="-128"/>
              </a:rPr>
              <a:t>total beam transfer efficiency from transfer line to the injection point of collider ring is higher than 90%</a:t>
            </a:r>
            <a:r>
              <a:rPr lang="en-US" altLang="zh-CN" sz="1800" dirty="0" smtClean="0">
                <a:ea typeface="MS Mincho" panose="02020609040205080304" pitchFamily="49" charset="-128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zh-CN" sz="1800" dirty="0" smtClean="0">
                <a:ea typeface="MS Mincho" panose="02020609040205080304" pitchFamily="49" charset="-128"/>
              </a:rPr>
              <a:t>The </a:t>
            </a:r>
            <a:r>
              <a:rPr lang="en-US" altLang="zh-CN" sz="1800" dirty="0">
                <a:ea typeface="MS Mincho" panose="02020609040205080304" pitchFamily="49" charset="-128"/>
              </a:rPr>
              <a:t>transfer efficiency can be much higher with the application of damping ring which the beam energy is 1.1GeV. </a:t>
            </a:r>
            <a:endParaRPr lang="zh-CN" altLang="en-US" sz="1600" dirty="0"/>
          </a:p>
          <a:p>
            <a:endParaRPr kumimoji="1" lang="zh-CN" altLang="en-US" sz="1600" dirty="0"/>
          </a:p>
        </p:txBody>
      </p:sp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1115619" y="1079810"/>
          <a:ext cx="6912610" cy="22447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42540"/>
                <a:gridCol w="1033145"/>
                <a:gridCol w="953135"/>
                <a:gridCol w="2383790"/>
              </a:tblGrid>
              <a:tr h="324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Symbol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Designed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0" i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400" b="0" i="1" kern="1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400" b="0" kern="1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400" b="0" i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i="1" kern="1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i="1" kern="1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zh-CN" sz="1400" b="0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en-US" sz="1400" b="0" kern="100" dirty="0" err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Repetition rate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400" b="0" i="1" kern="1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</a:t>
                      </a:r>
                      <a:endParaRPr lang="en-US" sz="1400" b="0" i="1" kern="100" dirty="0" err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</a:t>
                      </a: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 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0" i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400" b="0" i="1" kern="1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</a:t>
                      </a:r>
                      <a:r>
                        <a:rPr lang="en-US" sz="1400" b="0" i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400" b="0" i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sz="1400" b="0" i="1" kern="1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e+</a:t>
                      </a:r>
                      <a:endParaRPr lang="en-US" altLang="zh-CN" sz="1400" b="0" i="1" kern="100" baseline="-25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 9.4×10</a:t>
                      </a:r>
                      <a:r>
                        <a:rPr lang="en-US" altLang="zh-CN" sz="1400" b="1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altLang="zh-CN" sz="14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/  &gt;</a:t>
                      </a: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9.4×10</a:t>
                      </a:r>
                      <a:r>
                        <a:rPr lang="en-US" altLang="zh-CN" sz="1400" b="1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400" b="0" i="1" kern="1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 1.5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spread </a:t>
                      </a: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i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400" b="0" i="1" kern="1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400" b="0" i="1" kern="100" dirty="0" err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 2×10</a:t>
                      </a:r>
                      <a:r>
                        <a:rPr lang="en-US" altLang="zh-CN" sz="14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altLang="zh-CN" sz="14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/  &lt; 2</a:t>
                      </a: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4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Emittance (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400" b="0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sz="1400" b="0" i="1" kern="1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4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b="0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rad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 120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en-US" altLang="zh-CN" sz="14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i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altLang="zh-CN" sz="1400" b="0" i="1" kern="1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altLang="zh-CN" sz="1400" b="0" i="1" kern="100" dirty="0" err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/ 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beam</a:t>
                      </a:r>
                      <a:r>
                        <a:rPr lang="en-US" altLang="zh-CN" sz="1400" b="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energy on Target</a:t>
                      </a:r>
                      <a:endParaRPr lang="en-US" altLang="zh-CN" sz="14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GeV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400" b="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bunch</a:t>
                      </a:r>
                      <a:r>
                        <a:rPr lang="en-US" altLang="zh-CN" sz="1400" b="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charge on Target</a:t>
                      </a:r>
                      <a:endParaRPr lang="en-US" altLang="zh-CN" sz="14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nC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图片 3" descr="Scheme4--V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" y="4872990"/>
            <a:ext cx="8853805" cy="127317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34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48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47392"/>
            <a:ext cx="7886700" cy="409039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35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CEPC Booster parameters @ injection </a:t>
            </a:r>
            <a:r>
              <a:rPr lang="en-US" altLang="zh-CN" sz="3100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(10GeV)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99592" y="980728"/>
          <a:ext cx="7416825" cy="5693260"/>
        </p:xfrm>
        <a:graphic>
          <a:graphicData uri="http://schemas.openxmlformats.org/drawingml/2006/table">
            <a:tbl>
              <a:tblPr firstRow="1" firstCol="1" bandRow="1"/>
              <a:tblGrid>
                <a:gridCol w="3377960"/>
                <a:gridCol w="807773"/>
                <a:gridCol w="1028075"/>
                <a:gridCol w="1101509"/>
                <a:gridCol w="1101508"/>
              </a:tblGrid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H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W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i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Z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Beam energy 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GeV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Bunch number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242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1524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6000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Threshold of single bunch current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Symbol" panose="05050102010706020507"/>
                        </a:rPr>
                        <a:t>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25.7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128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Threshold of beam current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(limited by coupled bunch instability)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mA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127.5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Bunch charge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nC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0.78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0.63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0.45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Single bunch current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Symbol" panose="05050102010706020507"/>
                        </a:rPr>
                        <a:t></a:t>
                      </a: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2.3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1.8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1.3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Beam current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mA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0.57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2.86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7.51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Energy spread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%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0.0078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97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Synchrotron radiation</a:t>
                      </a: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loss/turn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keV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73.5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97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Momentum compaction factor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GB" sz="14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-5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2.44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Emittance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nm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0.025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Natural chromaticity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H/V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-336/-333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RF voltage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MV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62.7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Betatron tune </a:t>
                      </a: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  <a:sym typeface="Symbol" panose="05050102010706020507"/>
                        </a:rPr>
                        <a:t></a:t>
                      </a:r>
                      <a:r>
                        <a:rPr lang="en-GB" sz="14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x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/</a:t>
                      </a: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  <a:sym typeface="Symbol" panose="05050102010706020507"/>
                        </a:rPr>
                        <a:t></a:t>
                      </a:r>
                      <a:r>
                        <a:rPr lang="en-GB" sz="14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y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/</a:t>
                      </a: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  <a:sym typeface="Symbol" panose="05050102010706020507"/>
                        </a:rPr>
                        <a:t></a:t>
                      </a:r>
                      <a:r>
                        <a:rPr lang="en-GB" sz="14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s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263.2/261.2/0.1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RF energy acceptance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%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1.9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Damping time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90.7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Bunch length of linac beam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mm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1.0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Energy spread of linac beam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%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0.16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7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Emittance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of </a:t>
                      </a:r>
                      <a:r>
                        <a:rPr lang="en-GB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linac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beam</a:t>
                      </a:r>
                      <a:endParaRPr lang="zh-CN" sz="14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nm</a:t>
                      </a:r>
                      <a:endParaRPr lang="zh-CN" sz="14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40~120</a:t>
                      </a:r>
                      <a:endParaRPr lang="zh-CN" sz="14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28341" marR="28341" marT="39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36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CEPC Booster P</a:t>
            </a:r>
            <a:r>
              <a:rPr lang="en-US" altLang="zh-CN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arameters </a:t>
            </a:r>
            <a:r>
              <a:rPr lang="en-US" altLang="zh-CN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@ </a:t>
            </a:r>
            <a:r>
              <a:rPr lang="en-US" altLang="zh-CN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extraction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83568" y="908720"/>
          <a:ext cx="8280921" cy="5655855"/>
        </p:xfrm>
        <a:graphic>
          <a:graphicData uri="http://schemas.openxmlformats.org/drawingml/2006/table">
            <a:tbl>
              <a:tblPr firstRow="1" firstCol="1" bandRow="1"/>
              <a:tblGrid>
                <a:gridCol w="2833783"/>
                <a:gridCol w="550593"/>
                <a:gridCol w="1224136"/>
                <a:gridCol w="229195"/>
                <a:gridCol w="1010216"/>
                <a:gridCol w="1216499"/>
                <a:gridCol w="1216499"/>
              </a:tblGrid>
              <a:tr h="28803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H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W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Z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Off axis injection</a:t>
                      </a:r>
                      <a:endParaRPr lang="zh-CN" sz="12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On axis injection</a:t>
                      </a:r>
                      <a:endParaRPr lang="zh-CN" sz="12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Off axis injection</a:t>
                      </a:r>
                      <a:endParaRPr lang="zh-CN" sz="12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Off axis injection</a:t>
                      </a:r>
                      <a:endParaRPr lang="zh-CN" sz="12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Beam energy 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GeV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120</a:t>
                      </a:r>
                      <a:endParaRPr lang="zh-CN" sz="12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80</a:t>
                      </a:r>
                      <a:endParaRPr lang="zh-CN" sz="120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45.5</a:t>
                      </a:r>
                      <a:endParaRPr lang="zh-CN" sz="120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Bunch number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Times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242</a:t>
                      </a:r>
                      <a:endParaRPr lang="zh-CN" sz="12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235+7</a:t>
                      </a:r>
                      <a:endParaRPr lang="zh-CN" sz="12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1524</a:t>
                      </a:r>
                      <a:endParaRPr lang="zh-CN" sz="120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6000</a:t>
                      </a:r>
                      <a:endParaRPr lang="zh-CN" sz="120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Maximum bunch charge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nC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0.72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24.0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0.58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0.41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Maximum single bunch current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Symbol" panose="05050102010706020507"/>
                        </a:rPr>
                        <a:t>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2.1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70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1.7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1.2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Threshold of single bunch current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Symbol" panose="05050102010706020507"/>
                        </a:rPr>
                        <a:t>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300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Threshold of beam current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  <a:p>
                      <a:pPr indent="133350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(limited by RF power)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mA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1.0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4.0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10.0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Beam current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mA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0.52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1.0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2.63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6.91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Injection duration for top-up (Both beams)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25.8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35.4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45.8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275.2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Injection interval for top-up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s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73.1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153.0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438.0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Current decay during injection interval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 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3%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Energy spread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%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0.094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0.062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0.036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Synchrotron radiation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loss/turn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GeV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1.52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0.3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0.032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Momentum compaction factor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10</a:t>
                      </a:r>
                      <a:r>
                        <a:rPr lang="en-GB" sz="120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-5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2.44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Emittance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nm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3.5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7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1.59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0.51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Natural chromaticity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H/V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-336/-333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Betatron tune 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  <a:sym typeface="Symbol" panose="05050102010706020507"/>
                        </a:rPr>
                        <a:t></a:t>
                      </a:r>
                      <a:r>
                        <a:rPr lang="en-GB" sz="12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x</a:t>
                      </a: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/</a:t>
                      </a:r>
                      <a:r>
                        <a:rPr lang="en-GB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  <a:sym typeface="Symbol" panose="05050102010706020507"/>
                        </a:rPr>
                        <a:t></a:t>
                      </a:r>
                      <a:r>
                        <a:rPr lang="en-GB" sz="1200" i="1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y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263.2/261.2</a:t>
                      </a:r>
                      <a:endParaRPr lang="zh-CN" sz="12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RF voltage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GV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1.97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0.585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0.287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Longitudinal tune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sz="1200">
                        <a:effectLst/>
                        <a:latin typeface="Times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0.13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0.10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0.10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RF energy acceptance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%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1.0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1.2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1.8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Damping time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ms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52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177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963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Natural b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unch length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mm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2.8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2.4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1.3</a:t>
                      </a:r>
                      <a:endParaRPr lang="zh-CN" sz="1200" dirty="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Injection </a:t>
                      </a: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duration 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from empty ring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h</a:t>
                      </a:r>
                      <a:endParaRPr lang="zh-CN" sz="1200">
                        <a:effectLst/>
                        <a:latin typeface="Times New Roman" panose="02020603050405020304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0.17</a:t>
                      </a:r>
                      <a:endParaRPr lang="zh-CN" sz="120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0.25</a:t>
                      </a:r>
                      <a:endParaRPr lang="zh-CN" sz="120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MS Mincho" panose="02020609040205080304" pitchFamily="49" charset="-128"/>
                          <a:cs typeface="Times New Roman" panose="02020603050405020304"/>
                        </a:rPr>
                        <a:t>2.2</a:t>
                      </a:r>
                      <a:endParaRPr lang="zh-CN" sz="1200" dirty="0">
                        <a:effectLst/>
                        <a:latin typeface="Times"/>
                        <a:ea typeface="MS Mincho" panose="02020609040205080304" pitchFamily="49" charset="-128"/>
                        <a:cs typeface="Times New Roman" panose="02020603050405020304"/>
                      </a:endParaRPr>
                    </a:p>
                  </a:txBody>
                  <a:tcPr marL="49334" marR="49334" marT="68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37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28905" y="541020"/>
          <a:ext cx="8886190" cy="6082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15"/>
                <a:gridCol w="875030"/>
                <a:gridCol w="400685"/>
                <a:gridCol w="523875"/>
                <a:gridCol w="659765"/>
                <a:gridCol w="618490"/>
                <a:gridCol w="746760"/>
                <a:gridCol w="601980"/>
                <a:gridCol w="537845"/>
                <a:gridCol w="517525"/>
                <a:gridCol w="638810"/>
                <a:gridCol w="537210"/>
                <a:gridCol w="598805"/>
                <a:gridCol w="506095"/>
              </a:tblGrid>
              <a:tr h="782320"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range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Peak filed</a:t>
                      </a: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 in coil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Central filed gradient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Bending</a:t>
                      </a:r>
                      <a:r>
                        <a:rPr lang="en-US" altLang="zh-CN" sz="9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CN" sz="900" baseline="0" dirty="0" smtClean="0">
                          <a:solidFill>
                            <a:schemeClr val="bg1"/>
                          </a:solidFill>
                        </a:rPr>
                        <a:t>angle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length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Beam</a:t>
                      </a:r>
                      <a:r>
                        <a:rPr lang="en-US" altLang="zh-CN" sz="900" baseline="0" dirty="0" smtClean="0">
                          <a:solidFill>
                            <a:schemeClr val="bg1"/>
                          </a:solidFill>
                        </a:rPr>
                        <a:t> stay clear region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Minimal distance between two aperture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Inner diameter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Outer diameter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Critical energy</a:t>
                      </a: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(Horizontal)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Critical energy</a:t>
                      </a: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(Vertical)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SR</a:t>
                      </a:r>
                      <a:r>
                        <a:rPr lang="en-US" altLang="zh-CN" sz="900" baseline="0" dirty="0" smtClean="0">
                          <a:solidFill>
                            <a:schemeClr val="bg1"/>
                          </a:solidFill>
                        </a:rPr>
                        <a:t> power</a:t>
                      </a:r>
                    </a:p>
                    <a:p>
                      <a:pPr algn="ctr"/>
                      <a:r>
                        <a:rPr lang="en-US" altLang="zh-CN" sz="900" baseline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Horizontal</a:t>
                      </a:r>
                      <a:r>
                        <a:rPr lang="en-US" altLang="zh-CN" sz="900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SR power</a:t>
                      </a:r>
                    </a:p>
                    <a:p>
                      <a:pPr algn="ctr"/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</a:rPr>
                        <a:t>(Vertical)</a:t>
                      </a:r>
                    </a:p>
                  </a:txBody>
                  <a:tcPr marL="68580" marR="68580" marT="34290" marB="34290" anchor="ctr" anchorCtr="1"/>
                </a:tc>
              </a:tr>
              <a:tr h="224155"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L*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0~2.2m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2.2m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</a:tr>
              <a:tr h="329565"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Crossing angle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33mrad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</a:tr>
              <a:tr h="201930"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MDI length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altLang="zh-CN" sz="900" dirty="0" smtClean="0"/>
                        <a:t>7m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</a:tr>
              <a:tr h="563245"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Detector requirement</a:t>
                      </a:r>
                      <a:r>
                        <a:rPr lang="en-US" altLang="zh-CN" sz="900" baseline="0" dirty="0" smtClean="0"/>
                        <a:t> of opening angle</a:t>
                      </a:r>
                      <a:endParaRPr lang="en-US" altLang="zh-CN" sz="9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13.6˚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</a:tr>
              <a:tr h="203200"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QD0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3.2T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136T/m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2m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19.51mm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72.61mm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40mm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53mm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1.3MeV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527keV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639W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292W</a:t>
                      </a:r>
                    </a:p>
                  </a:txBody>
                  <a:tcPr marL="68580" marR="68580" marT="34290" marB="34290" anchor="ctr" anchorCtr="1"/>
                </a:tc>
              </a:tr>
              <a:tr h="201930">
                <a:tc>
                  <a:txBody>
                    <a:bodyPr/>
                    <a:lstStyle/>
                    <a:p>
                      <a:r>
                        <a:rPr lang="en-US" altLang="zh-CN" sz="900" dirty="0" smtClean="0"/>
                        <a:t>QF1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3.8T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110T/m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1.48m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26.85mm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146.2mm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56mm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69mm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1.6MeV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299keV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1568W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74W</a:t>
                      </a:r>
                    </a:p>
                  </a:txBody>
                  <a:tcPr marL="68580" marR="68580" marT="34290" marB="34290" anchor="ctr" anchorCtr="1"/>
                </a:tc>
              </a:tr>
              <a:tr h="202565">
                <a:tc>
                  <a:txBody>
                    <a:bodyPr/>
                    <a:lstStyle/>
                    <a:p>
                      <a:r>
                        <a:rPr lang="en-US" altLang="zh-CN" sz="900" dirty="0" err="1" smtClean="0"/>
                        <a:t>Lumical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0.95~1.11m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dirty="0" smtClean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 smtClean="0"/>
                        <a:t>0.16m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57mm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200mm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</a:tr>
              <a:tr h="318770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lt"/>
                        </a:rPr>
                        <a:t>Anti-solenoid before QD0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7.26T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1.1m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120mm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390mm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</a:tr>
              <a:tr h="202565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lt"/>
                        </a:rPr>
                        <a:t>Anti-solenoid QD0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2.8T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2m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120mm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390mm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</a:tr>
              <a:tr h="202565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lt"/>
                        </a:rPr>
                        <a:t>Anti-solenoid</a:t>
                      </a:r>
                      <a:r>
                        <a:rPr lang="en-US" altLang="zh-CN" sz="900" baseline="0" dirty="0" smtClean="0">
                          <a:latin typeface="+mn-lt"/>
                        </a:rPr>
                        <a:t> QF1</a:t>
                      </a:r>
                      <a:endParaRPr lang="en-US" altLang="zh-CN" sz="900" dirty="0" smtClean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1.8T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1.48m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120mm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390mm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</a:tr>
              <a:tr h="201930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lt"/>
                        </a:rPr>
                        <a:t>Beryllium pipe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dirty="0" smtClean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 smtClean="0"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altLang="zh-CN" sz="900" dirty="0" smtClean="0"/>
                        <a:t>7cm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28mm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</a:tr>
              <a:tr h="202565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lt"/>
                        </a:rPr>
                        <a:t>Last</a:t>
                      </a:r>
                      <a:r>
                        <a:rPr lang="en-US" altLang="zh-CN" sz="900" baseline="0" dirty="0" smtClean="0">
                          <a:latin typeface="+mn-lt"/>
                        </a:rPr>
                        <a:t> B upstream</a:t>
                      </a:r>
                      <a:endParaRPr lang="en-US" altLang="zh-CN" sz="900" dirty="0" smtClean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67.66~161.04m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1.1mrad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93.38m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45keV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</a:tr>
              <a:tr h="239395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lt"/>
                        </a:rPr>
                        <a:t>First B downstream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46.06~107.04m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1.54mrad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60.98m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97keV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</a:tr>
              <a:tr h="214630">
                <a:tc>
                  <a:txBody>
                    <a:bodyPr/>
                    <a:lstStyle/>
                    <a:p>
                      <a:r>
                        <a:rPr lang="en-US" altLang="zh-CN" sz="900" dirty="0" err="1" smtClean="0">
                          <a:latin typeface="+mn-lt"/>
                        </a:rPr>
                        <a:t>Beampipe</a:t>
                      </a:r>
                      <a:r>
                        <a:rPr lang="en-US" altLang="zh-CN" sz="900" dirty="0" smtClean="0">
                          <a:latin typeface="+mn-lt"/>
                        </a:rPr>
                        <a:t> within QD0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2m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+mn-lt"/>
                        </a:rPr>
                        <a:t>2.9W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+mn-lt"/>
                      </a:endParaRPr>
                    </a:p>
                  </a:txBody>
                  <a:tcPr marL="68580" marR="68580" marT="34290" marB="34290" anchor="ctr" anchorCtr="1"/>
                </a:tc>
              </a:tr>
              <a:tr h="202565">
                <a:tc>
                  <a:txBody>
                    <a:bodyPr/>
                    <a:lstStyle/>
                    <a:p>
                      <a:r>
                        <a:rPr lang="en-US" altLang="zh-CN" sz="900" dirty="0" err="1" smtClean="0"/>
                        <a:t>Beampipe</a:t>
                      </a:r>
                      <a:r>
                        <a:rPr lang="en-US" altLang="zh-CN" sz="900" dirty="0" smtClean="0"/>
                        <a:t> within QF1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1.48m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3.1W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</a:tr>
              <a:tr h="318770">
                <a:tc>
                  <a:txBody>
                    <a:bodyPr/>
                    <a:lstStyle/>
                    <a:p>
                      <a:r>
                        <a:rPr lang="en-US" altLang="zh-CN" sz="900" dirty="0" err="1" smtClean="0"/>
                        <a:t>Beampipe</a:t>
                      </a:r>
                      <a:r>
                        <a:rPr lang="en-US" altLang="zh-CN" sz="900" dirty="0" smtClean="0"/>
                        <a:t> between</a:t>
                      </a:r>
                      <a:r>
                        <a:rPr lang="en-US" altLang="zh-CN" sz="900" baseline="0" dirty="0" smtClean="0"/>
                        <a:t> QD0/QF1</a:t>
                      </a:r>
                      <a:endParaRPr lang="en-US" altLang="zh-CN" sz="900" dirty="0" smtClean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0.23m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/>
                        <a:t>36.2W</a:t>
                      </a:r>
                    </a:p>
                  </a:txBody>
                  <a:tcPr marL="68580" marR="68580" marT="34290" marB="3429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/>
                    </a:p>
                  </a:txBody>
                  <a:tcPr marL="68580" marR="68580" marT="34290" marB="34290" anchor="ctr" anchorCtr="1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446530" y="6623503"/>
            <a:ext cx="7667897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 smtClean="0"/>
              <a:t>The superconducting magnet parameters are same in </a:t>
            </a:r>
            <a:r>
              <a:rPr lang="en-US" altLang="zh-CN" sz="1350" dirty="0" err="1" smtClean="0"/>
              <a:t>tt</a:t>
            </a:r>
            <a:r>
              <a:rPr lang="en-US" altLang="zh-CN" sz="1350" dirty="0" smtClean="0"/>
              <a:t> and </a:t>
            </a:r>
            <a:r>
              <a:rPr lang="en-US" altLang="zh-CN" sz="1350" dirty="0" err="1" smtClean="0"/>
              <a:t>higgs</a:t>
            </a:r>
            <a:r>
              <a:rPr lang="en-US" altLang="zh-CN" sz="1350" dirty="0" smtClean="0"/>
              <a:t>.</a:t>
            </a:r>
            <a:endParaRPr lang="zh-CN" altLang="en-US" sz="1350" dirty="0"/>
          </a:p>
        </p:txBody>
      </p:sp>
      <p:sp>
        <p:nvSpPr>
          <p:cNvPr id="5" name="文本框 4"/>
          <p:cNvSpPr txBox="1"/>
          <p:nvPr/>
        </p:nvSpPr>
        <p:spPr>
          <a:xfrm>
            <a:off x="2646680" y="-42545"/>
            <a:ext cx="385064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  <a:sym typeface="+mn-ea"/>
              </a:rPr>
              <a:t>CEPC MDI Parameters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49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3040" y="283845"/>
            <a:ext cx="9308465" cy="4445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</a:rPr>
              <a:t>CEPC Cost Breakdown (no detectors)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200" y="1000125"/>
            <a:ext cx="7147560" cy="4627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170" y="1095375"/>
            <a:ext cx="7407910" cy="46132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15390" y="5774690"/>
            <a:ext cx="2024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Including civil cost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47005" y="5774690"/>
            <a:ext cx="284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Without including civil cost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39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文本框 2"/>
          <p:cNvSpPr txBox="1"/>
          <p:nvPr/>
        </p:nvSpPr>
        <p:spPr>
          <a:xfrm>
            <a:off x="569595" y="-70485"/>
            <a:ext cx="767143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3200" b="1" dirty="0">
                <a:solidFill>
                  <a:srgbClr val="C00000"/>
                </a:solidFill>
                <a:latin typeface="Calibri" panose="020F0502020204030204" pitchFamily="34" charset="0"/>
                <a:sym typeface="+mn-ea"/>
              </a:rPr>
              <a:t>International Review Report </a:t>
            </a:r>
            <a:r>
              <a:rPr lang="en-US" altLang="zh-CN" sz="3200" b="1" dirty="0" smtClean="0">
                <a:solidFill>
                  <a:srgbClr val="C00000"/>
                </a:solidFill>
                <a:latin typeface="Calibri" panose="020F0502020204030204" pitchFamily="34" charset="0"/>
                <a:sym typeface="+mn-ea"/>
              </a:rPr>
              <a:t>of </a:t>
            </a:r>
            <a:r>
              <a:rPr lang="en-US" altLang="zh-CN" sz="3200" b="1" dirty="0">
                <a:solidFill>
                  <a:srgbClr val="C00000"/>
                </a:solidFill>
                <a:latin typeface="Calibri" panose="020F0502020204030204" pitchFamily="34" charset="0"/>
                <a:sym typeface="+mn-ea"/>
              </a:rPr>
              <a:t>CEPC CDR (June 28-30, 2018, IHEP)</a:t>
            </a:r>
            <a:endParaRPr lang="en-US" altLang="zh-CN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" y="892175"/>
            <a:ext cx="3929380" cy="5848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58920" y="1682750"/>
            <a:ext cx="510603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</a:t>
            </a:r>
            <a:r>
              <a:rPr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The Review Committee unanimously congratulates the CEPC team on the completion of the CDR, with remarkable successes in various aspects of the design. The progress since the pre-CDR has been a major step in the project</a:t>
            </a:r>
            <a:r>
              <a:rPr lang="en-US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...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139565" y="4246880"/>
            <a:ext cx="50253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The Committee believes that the CDR has already reached a sufficient level of maturity to allow approval to proceed to a Technical Design Report. </a:t>
            </a:r>
          </a:p>
        </p:txBody>
      </p:sp>
      <p:sp>
        <p:nvSpPr>
          <p:cNvPr id="3" name="椭圆 2"/>
          <p:cNvSpPr/>
          <p:nvPr/>
        </p:nvSpPr>
        <p:spPr>
          <a:xfrm>
            <a:off x="215265" y="3553460"/>
            <a:ext cx="3928745" cy="4724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30175" y="4679950"/>
            <a:ext cx="3928745" cy="33337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箭头连接符 6"/>
          <p:cNvCxnSpPr>
            <a:stCxn id="4" idx="1"/>
          </p:cNvCxnSpPr>
          <p:nvPr/>
        </p:nvCxnSpPr>
        <p:spPr>
          <a:xfrm flipH="1">
            <a:off x="1753235" y="2559685"/>
            <a:ext cx="2305685" cy="11271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8" name="直接箭头连接符 7"/>
          <p:cNvCxnSpPr>
            <a:endCxn id="5" idx="4"/>
          </p:cNvCxnSpPr>
          <p:nvPr/>
        </p:nvCxnSpPr>
        <p:spPr>
          <a:xfrm flipH="1">
            <a:off x="2094865" y="4525010"/>
            <a:ext cx="2153920" cy="4883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35" y="221615"/>
            <a:ext cx="2115185" cy="1356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" y="2775585"/>
            <a:ext cx="2248535" cy="1522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6" name="图片 5" descr="32YZYHB20126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5231130"/>
            <a:ext cx="2248535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1" name="文本框 5"/>
          <p:cNvSpPr txBox="1"/>
          <p:nvPr/>
        </p:nvSpPr>
        <p:spPr>
          <a:xfrm>
            <a:off x="7270274" y="2035493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00">
                <a:latin typeface="Arial" panose="020B0604020202020204" pitchFamily="34" charset="0"/>
                <a:ea typeface="宋体" panose="02010600030101010101" pitchFamily="2" charset="-122"/>
              </a:rPr>
              <a:t>1)</a:t>
            </a:r>
          </a:p>
        </p:txBody>
      </p:sp>
      <p:sp>
        <p:nvSpPr>
          <p:cNvPr id="92172" name="文本框 6"/>
          <p:cNvSpPr txBox="1"/>
          <p:nvPr/>
        </p:nvSpPr>
        <p:spPr>
          <a:xfrm>
            <a:off x="7075885" y="3483769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00">
                <a:latin typeface="Arial" panose="020B0604020202020204" pitchFamily="34" charset="0"/>
                <a:ea typeface="宋体" panose="02010600030101010101" pitchFamily="2" charset="-122"/>
              </a:rPr>
              <a:t>2)</a:t>
            </a:r>
          </a:p>
        </p:txBody>
      </p:sp>
      <p:sp>
        <p:nvSpPr>
          <p:cNvPr id="92173" name="文本框 7"/>
          <p:cNvSpPr txBox="1"/>
          <p:nvPr/>
        </p:nvSpPr>
        <p:spPr>
          <a:xfrm>
            <a:off x="7059216" y="5022056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00">
                <a:latin typeface="Arial" panose="020B0604020202020204" pitchFamily="34" charset="0"/>
                <a:ea typeface="宋体" panose="02010600030101010101" pitchFamily="2" charset="-122"/>
              </a:rPr>
              <a:t>3)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53945" y="296989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4</a:t>
            </a:r>
          </a:p>
        </p:txBody>
      </p:sp>
      <p:pic>
        <p:nvPicPr>
          <p:cNvPr id="4" name="图片 3" descr="Chin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965" y="1131570"/>
            <a:ext cx="4422775" cy="3571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95" y="3658235"/>
            <a:ext cx="1961515" cy="1470660"/>
          </a:xfrm>
          <a:prstGeom prst="rect">
            <a:avLst/>
          </a:prstGeom>
        </p:spPr>
      </p:pic>
      <p:pic>
        <p:nvPicPr>
          <p:cNvPr id="9" name="图片 8" descr="双阳区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" y="221615"/>
            <a:ext cx="2691130" cy="1528445"/>
          </a:xfrm>
          <a:prstGeom prst="rect">
            <a:avLst/>
          </a:prstGeom>
        </p:spPr>
      </p:pic>
      <p:pic>
        <p:nvPicPr>
          <p:cNvPr id="10" name="图片 9" descr="05e99cccfff0e3bc2af44a3a8b33a7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5805" y="1750060"/>
            <a:ext cx="1654810" cy="15068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97320" y="76327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1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86965" y="3256915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636260" y="579628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3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845935" y="2338705"/>
            <a:ext cx="298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4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799580" y="4209415"/>
            <a:ext cx="153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5</a:t>
            </a:r>
          </a:p>
        </p:txBody>
      </p:sp>
      <p:sp>
        <p:nvSpPr>
          <p:cNvPr id="18" name="文本框 17"/>
          <p:cNvSpPr txBox="1"/>
          <p:nvPr/>
        </p:nvSpPr>
        <p:spPr>
          <a:xfrm flipH="1">
            <a:off x="2829560" y="495935"/>
            <a:ext cx="264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6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5751830" y="1605915"/>
            <a:ext cx="1275715" cy="10274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2372995" y="2848610"/>
            <a:ext cx="2700020" cy="844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endCxn id="9" idx="3"/>
          </p:cNvCxnSpPr>
          <p:nvPr/>
        </p:nvCxnSpPr>
        <p:spPr>
          <a:xfrm flipH="1" flipV="1">
            <a:off x="2829560" y="986155"/>
            <a:ext cx="3353435" cy="1050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636260" y="4173855"/>
            <a:ext cx="861060" cy="9442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569585" y="2583180"/>
            <a:ext cx="1441450" cy="3479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6000750" y="3461385"/>
            <a:ext cx="1043305" cy="645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094355" y="55245"/>
            <a:ext cx="35547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  <a:sym typeface="+mn-ea"/>
              </a:rPr>
              <a:t>CEPC</a:t>
            </a:r>
            <a:r>
              <a:rPr lang="zh-CN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  <a:sym typeface="+mn-ea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  <a:sym typeface="+mn-ea"/>
              </a:rPr>
              <a:t>Site Selections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86965" y="4050030"/>
            <a:ext cx="1443990" cy="5276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62" name="副标题 4"/>
          <p:cNvSpPr>
            <a:spLocks noGrp="1"/>
          </p:cNvSpPr>
          <p:nvPr>
            <p:ph type="subTitle" idx="1"/>
          </p:nvPr>
        </p:nvSpPr>
        <p:spPr>
          <a:xfrm>
            <a:off x="138430" y="4577715"/>
            <a:ext cx="5857240" cy="2026920"/>
          </a:xfrm>
        </p:spPr>
        <p:txBody>
          <a:bodyPr anchor="t">
            <a:noAutofit/>
          </a:bodyPr>
          <a:lstStyle/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1) Qinhuangdao, Hebei Province</a:t>
            </a:r>
            <a:r>
              <a:rPr lang="zh-CN" altLang="en-US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2014</a:t>
            </a:r>
            <a:r>
              <a:rPr lang="zh-CN" altLang="en-US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）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2)</a:t>
            </a:r>
            <a:r>
              <a:rPr lang="zh-CN" altLang="en-US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Huangling, Shanxi Province</a:t>
            </a:r>
            <a:r>
              <a:rPr lang="zh-CN" altLang="en-US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2017)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3) </a:t>
            </a:r>
            <a:r>
              <a:rPr lang="en-US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Shenshan, </a:t>
            </a: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Guangdong Province(Completed in 2016)</a:t>
            </a:r>
            <a:endParaRPr lang="zh-CN" altLang="en-US" sz="1600" b="1" kern="120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4) Baoding (Xiong an), Hebei</a:t>
            </a:r>
            <a:r>
              <a:rPr lang="zh-CN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Province (Started in August 2017)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5) Huzhou, Zhejiang  Province (Started in March 2018)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>
                <a:latin typeface="+mn-lt"/>
                <a:ea typeface="+mn-ea"/>
                <a:cs typeface="+mn-cs"/>
                <a:sym typeface="Arial" panose="020B0604020202020204" pitchFamily="34" charset="0"/>
              </a:rPr>
              <a:t>6) Chuangchun, Jilin Province (Started in May 2018)</a:t>
            </a:r>
          </a:p>
        </p:txBody>
      </p:sp>
    </p:spTree>
    <p:extLst>
      <p:ext uri="{BB962C8B-B14F-4D97-AF65-F5344CB8AC3E}">
        <p14:creationId xmlns:p14="http://schemas.microsoft.com/office/powerpoint/2010/main" val="12304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-4"/>
          <a:ext cx="9144000" cy="6858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453"/>
                <a:gridCol w="2763511"/>
                <a:gridCol w="2763511"/>
                <a:gridCol w="2838525"/>
              </a:tblGrid>
              <a:tr h="53932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Item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Huangling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Shen-Shan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Funing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93211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Project layout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38656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Construction  difficulty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Moderate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Relatively difficult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Relatively easy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51920" y="39957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Funing</a:t>
            </a:r>
            <a:r>
              <a:rPr lang="zh-CN" altLang="en-US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100km</a:t>
            </a:r>
            <a:r>
              <a:rPr lang="zh-CN" altLang="en-US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" name="Picture 2" descr="E:\陕西黄陵\中科院陕西黄陵选址\陕西黄陵选址\剖面图方案2（剖面图图纸大小297-1165）.jpg"/>
          <p:cNvPicPr>
            <a:picLocks noChangeAspect="1" noChangeArrowheads="1"/>
          </p:cNvPicPr>
          <p:nvPr/>
        </p:nvPicPr>
        <p:blipFill rotWithShape="1">
          <a:blip r:embed="rId3" cstate="print"/>
          <a:srcRect l="1518" t="22531" r="11455" b="35666"/>
          <a:stretch>
            <a:fillRect/>
          </a:stretch>
        </p:blipFill>
        <p:spPr bwMode="auto">
          <a:xfrm>
            <a:off x="827584" y="1042254"/>
            <a:ext cx="8316416" cy="1018594"/>
          </a:xfrm>
          <a:prstGeom prst="rect">
            <a:avLst/>
          </a:prstGeom>
          <a:noFill/>
        </p:spPr>
      </p:pic>
      <p:sp>
        <p:nvSpPr>
          <p:cNvPr id="8" name="TextBox 9"/>
          <p:cNvSpPr txBox="1"/>
          <p:nvPr/>
        </p:nvSpPr>
        <p:spPr>
          <a:xfrm>
            <a:off x="3779912" y="6113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Huangling</a:t>
            </a:r>
            <a:r>
              <a:rPr lang="zh-CN" altLang="en-US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100km</a:t>
            </a:r>
            <a:r>
              <a:rPr lang="zh-CN" altLang="en-US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t="41217" r="719" b="40334"/>
          <a:stretch>
            <a:fillRect/>
          </a:stretch>
        </p:blipFill>
        <p:spPr bwMode="auto">
          <a:xfrm>
            <a:off x="827584" y="2675090"/>
            <a:ext cx="8261161" cy="111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19872" y="21955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Shen-Shan</a:t>
            </a:r>
            <a:r>
              <a:rPr lang="zh-CN" altLang="en-US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100km</a:t>
            </a:r>
            <a:r>
              <a:rPr lang="zh-CN" altLang="en-US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49" y="4469105"/>
            <a:ext cx="8288655" cy="7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0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 descr="Rectangle: Click to edit Master text styles&#10;Second level&#10;Third level&#10;Fourth level&#10;Fifth level"/>
          <p:cNvSpPr txBox="1"/>
          <p:nvPr/>
        </p:nvSpPr>
        <p:spPr bwMode="auto">
          <a:xfrm>
            <a:off x="150674" y="263589"/>
            <a:ext cx="8316416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rgbClr val="05050B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>
              <a:defRPr kumimoji="1" sz="1600" b="1">
                <a:solidFill>
                  <a:srgbClr val="05050B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2pPr>
            <a:lvl3pPr>
              <a:defRPr kumimoji="1" sz="1400" b="1">
                <a:solidFill>
                  <a:srgbClr val="05050B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3pPr>
            <a:lvl4pPr>
              <a:defRPr kumimoji="1" sz="1200" b="1">
                <a:solidFill>
                  <a:srgbClr val="05050B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4pPr>
            <a:lvl5pPr>
              <a:defRPr kumimoji="1" sz="1000" b="1">
                <a:solidFill>
                  <a:srgbClr val="05050B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5pPr>
            <a:lvl6pPr eaLnBrk="0" hangingPunct="0">
              <a:defRPr kumimoji="1" sz="1000" b="1">
                <a:solidFill>
                  <a:srgbClr val="05050B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6pPr>
            <a:lvl7pPr eaLnBrk="0" hangingPunct="0">
              <a:defRPr kumimoji="1" sz="1000" b="1">
                <a:solidFill>
                  <a:srgbClr val="05050B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7pPr>
            <a:lvl8pPr eaLnBrk="0" hangingPunct="0">
              <a:defRPr kumimoji="1" sz="1000" b="1">
                <a:solidFill>
                  <a:srgbClr val="05050B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8pPr>
            <a:lvl9pPr eaLnBrk="0" hangingPunct="0">
              <a:defRPr kumimoji="1" sz="1000" b="1">
                <a:solidFill>
                  <a:srgbClr val="05050B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9pPr>
          </a:lstStyle>
          <a:p>
            <a:pPr lvl="0" algn="ctr" eaLnBrk="0" hangingPunct="0">
              <a:lnSpc>
                <a:spcPct val="150000"/>
              </a:lnSpc>
              <a:buClr>
                <a:srgbClr val="6F89F7"/>
              </a:buClr>
              <a:buSzPct val="110000"/>
              <a:defRPr/>
            </a:pPr>
            <a:r>
              <a:rPr kumimoji="1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黑体" panose="02010609060101010101" pitchFamily="49" charset="-122"/>
              </a:rPr>
              <a:t>3             </a:t>
            </a:r>
            <a:r>
              <a:rPr kumimoji="1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Project Layout and </a:t>
            </a:r>
            <a:r>
              <a:rPr lang="en-US" altLang="zh-CN" sz="2400" kern="0" dirty="0">
                <a:solidFill>
                  <a:schemeClr val="bg1"/>
                </a:solidFill>
              </a:rPr>
              <a:t>Preliminary Scheme</a:t>
            </a:r>
            <a:endParaRPr kumimoji="1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7" name="图片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13443"/>
          <a:stretch>
            <a:fillRect/>
          </a:stretch>
        </p:blipFill>
        <p:spPr bwMode="auto">
          <a:xfrm>
            <a:off x="133985" y="2939415"/>
            <a:ext cx="5276850" cy="2025015"/>
          </a:xfrm>
          <a:prstGeom prst="rect">
            <a:avLst/>
          </a:prstGeom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944"/>
            <a:ext cx="9143999" cy="247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95" y="5712460"/>
            <a:ext cx="8942705" cy="112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835" y="2661285"/>
            <a:ext cx="3626485" cy="30511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0893" y="2110740"/>
            <a:ext cx="7763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CEPC CDR Civil Enginnering Design (</a:t>
            </a:r>
            <a:r>
              <a:rPr kumimoji="1" lang="en-US" altLang="zh-CN" sz="2400" b="1" dirty="0" err="1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Funing</a:t>
            </a:r>
            <a:r>
              <a:rPr kumimoji="1"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100km, example)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42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5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3"/>
          <p:cNvSpPr/>
          <p:nvPr/>
        </p:nvSpPr>
        <p:spPr>
          <a:xfrm>
            <a:off x="1733550" y="1233488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0355" name="文本框 1"/>
          <p:cNvSpPr txBox="1"/>
          <p:nvPr/>
        </p:nvSpPr>
        <p:spPr>
          <a:xfrm>
            <a:off x="1630680" y="243205"/>
            <a:ext cx="62547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 Detector Hall</a:t>
            </a:r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sym typeface="+mn-ea"/>
              </a:rPr>
              <a:t> Area-2</a:t>
            </a:r>
            <a:endParaRPr lang="en-US" altLang="zh-CN" sz="28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lvl="0" indent="0" algn="ctr"/>
            <a:endParaRPr lang="en-US" altLang="zh-CN" sz="28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对撞区02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362075"/>
            <a:ext cx="7971155" cy="448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48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3"/>
          <p:cNvSpPr/>
          <p:nvPr/>
        </p:nvSpPr>
        <p:spPr>
          <a:xfrm>
            <a:off x="1733550" y="1233488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0355" name="文本框 1"/>
          <p:cNvSpPr txBox="1"/>
          <p:nvPr/>
        </p:nvSpPr>
        <p:spPr>
          <a:xfrm>
            <a:off x="1630680" y="243205"/>
            <a:ext cx="6254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CEPC Detector Hall Area-3</a:t>
            </a:r>
          </a:p>
        </p:txBody>
      </p:sp>
      <p:pic>
        <p:nvPicPr>
          <p:cNvPr id="2" name="图片 1" descr="对撞区02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" y="1450975"/>
            <a:ext cx="7969885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348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IR Mechanics Assembly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79903"/>
            <a:ext cx="4985825" cy="18745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2" y="2954424"/>
            <a:ext cx="2830662" cy="2000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334" y="2960292"/>
            <a:ext cx="2822359" cy="199468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56964" y="2812990"/>
            <a:ext cx="1776549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 smtClean="0"/>
              <a:t>RVC head</a:t>
            </a:r>
            <a:endParaRPr lang="zh-CN" altLang="en-US" sz="135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326" y="2954424"/>
            <a:ext cx="2952674" cy="208678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284239" y="2683293"/>
            <a:ext cx="1776549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 smtClean="0"/>
              <a:t>RVC tail</a:t>
            </a:r>
            <a:endParaRPr lang="zh-CN" altLang="en-US" sz="1350" dirty="0"/>
          </a:p>
        </p:txBody>
      </p:sp>
      <p:sp>
        <p:nvSpPr>
          <p:cNvPr id="11" name="文本框 10"/>
          <p:cNvSpPr txBox="1"/>
          <p:nvPr/>
        </p:nvSpPr>
        <p:spPr>
          <a:xfrm>
            <a:off x="2377440" y="1079903"/>
            <a:ext cx="168510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 smtClean="0"/>
              <a:t>RVC whole layout</a:t>
            </a:r>
            <a:endParaRPr lang="zh-CN" altLang="en-US" sz="135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8" y="5169615"/>
            <a:ext cx="2554818" cy="1347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99" y="5166338"/>
            <a:ext cx="2567243" cy="13542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48" y="5170808"/>
            <a:ext cx="2666743" cy="1406707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45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250825" y="620688"/>
            <a:ext cx="8362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kumimoji="0" lang="en-US" altLang="zh-CN" sz="4800" i="1" dirty="0">
                <a:solidFill>
                  <a:srgbClr val="FF0000"/>
                </a:solidFill>
              </a:rPr>
              <a:t>Plan &amp; Progress</a:t>
            </a:r>
            <a:endParaRPr kumimoji="0" lang="zh-CN" altLang="en-US" sz="4800" i="1" dirty="0">
              <a:solidFill>
                <a:srgbClr val="FF0000"/>
              </a:solidFill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251520" y="1484784"/>
            <a:ext cx="864096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buFont typeface="Wingdings" charset="2"/>
              <a:buChar char="Ø"/>
            </a:pPr>
            <a:r>
              <a:rPr kumimoji="0" lang="en-US" altLang="zh-CN" dirty="0">
                <a:solidFill>
                  <a:schemeClr val="hlink"/>
                </a:solidFill>
                <a:latin typeface="Calibri" pitchFamily="34" charset="0"/>
                <a:ea typeface="宋体" pitchFamily="2" charset="-122"/>
                <a:cs typeface="+mn-cs"/>
              </a:rPr>
              <a:t>3 design schemes</a:t>
            </a:r>
            <a:r>
              <a:rPr kumimoji="0" lang="zh-CN" altLang="en-US" dirty="0">
                <a:solidFill>
                  <a:schemeClr val="hlink"/>
                </a:solidFill>
                <a:latin typeface="Calibri" pitchFamily="34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dirty="0">
                <a:solidFill>
                  <a:schemeClr val="hlink"/>
                </a:solidFill>
                <a:latin typeface="Calibri" pitchFamily="34" charset="0"/>
                <a:ea typeface="宋体" pitchFamily="2" charset="-122"/>
                <a:cs typeface="+mn-cs"/>
              </a:rPr>
              <a:t>for</a:t>
            </a:r>
            <a:r>
              <a:rPr kumimoji="0" lang="zh-CN" altLang="en-US" dirty="0">
                <a:solidFill>
                  <a:schemeClr val="hlink"/>
                </a:solidFill>
                <a:latin typeface="Calibri" pitchFamily="34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dirty="0" smtClean="0">
                <a:solidFill>
                  <a:schemeClr val="hlink"/>
                </a:solidFill>
                <a:latin typeface="Calibri" pitchFamily="34" charset="0"/>
                <a:ea typeface="宋体" pitchFamily="2" charset="-122"/>
                <a:cs typeface="+mn-cs"/>
              </a:rPr>
              <a:t>high</a:t>
            </a:r>
            <a:r>
              <a:rPr kumimoji="0" lang="zh-CN" altLang="en-US" dirty="0" smtClean="0">
                <a:solidFill>
                  <a:schemeClr val="hlink"/>
                </a:solidFill>
                <a:latin typeface="Calibri" pitchFamily="34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dirty="0">
                <a:solidFill>
                  <a:schemeClr val="hlink"/>
                </a:solidFill>
                <a:latin typeface="Calibri" pitchFamily="34" charset="0"/>
                <a:ea typeface="宋体" pitchFamily="2" charset="-122"/>
                <a:cs typeface="+mn-cs"/>
              </a:rPr>
              <a:t>efficiency</a:t>
            </a:r>
            <a:r>
              <a:rPr kumimoji="0" lang="zh-CN" altLang="en-US" dirty="0">
                <a:solidFill>
                  <a:schemeClr val="hlink"/>
                </a:solidFill>
                <a:latin typeface="Calibri" pitchFamily="34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dirty="0">
                <a:solidFill>
                  <a:schemeClr val="hlink"/>
                </a:solidFill>
                <a:latin typeface="Calibri" pitchFamily="34" charset="0"/>
                <a:ea typeface="宋体" pitchFamily="2" charset="-122"/>
                <a:cs typeface="+mn-cs"/>
              </a:rPr>
              <a:t>design</a:t>
            </a:r>
          </a:p>
          <a:p>
            <a:pPr marL="400050" lvl="1" indent="-457200" algn="just">
              <a:spcBef>
                <a:spcPts val="1000"/>
              </a:spcBef>
              <a:buFont typeface="Wingdings" charset="2"/>
              <a:buAutoNum type="circleNumWdBlackPlain"/>
            </a:pPr>
            <a:r>
              <a:rPr kumimoji="0" lang="en-US" altLang="zh-CN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Scheme 1</a:t>
            </a:r>
            <a:r>
              <a:rPr kumimoji="0" lang="zh-CN" altLang="en-US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：</a:t>
            </a:r>
            <a:r>
              <a:rPr kumimoji="0" lang="en-US" altLang="zh-CN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optimize cavity chain by using the same gun as 1st </a:t>
            </a:r>
            <a:r>
              <a:rPr kumimoji="0" lang="en-US" altLang="zh-CN" sz="2400" i="1" dirty="0" smtClean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tube;</a:t>
            </a:r>
          </a:p>
          <a:p>
            <a:pPr marL="400050" lvl="1" indent="-457200" algn="just">
              <a:spcBef>
                <a:spcPts val="1000"/>
              </a:spcBef>
              <a:buFont typeface="Wingdings" charset="2"/>
              <a:buAutoNum type="circleNumWdBlackPlain"/>
            </a:pPr>
            <a:r>
              <a:rPr kumimoji="0" lang="en-US" altLang="zh-CN" sz="2400" i="1" dirty="0" smtClean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Scheme </a:t>
            </a:r>
            <a:r>
              <a:rPr kumimoji="0" lang="en-US" altLang="zh-CN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2 </a:t>
            </a:r>
            <a:r>
              <a:rPr kumimoji="0" lang="zh-CN" altLang="en-US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：</a:t>
            </a:r>
            <a:r>
              <a:rPr kumimoji="0" lang="en-US" altLang="zh-CN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with high voltage gun (110kV/9.1A), low </a:t>
            </a:r>
            <a:r>
              <a:rPr kumimoji="0" lang="en-US" altLang="zh-CN" sz="2400" i="1" dirty="0" err="1" smtClean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perveance</a:t>
            </a:r>
            <a:r>
              <a:rPr kumimoji="0" lang="zh-CN" altLang="zh-CN" sz="2400" i="1" dirty="0" smtClean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;</a:t>
            </a:r>
            <a:endParaRPr kumimoji="0" lang="en-US" altLang="zh-CN" sz="2400" i="1" dirty="0" smtClean="0">
              <a:solidFill>
                <a:srgbClr val="00B050"/>
              </a:solidFill>
              <a:latin typeface="Calibri" pitchFamily="34" charset="0"/>
              <a:ea typeface="宋体" pitchFamily="2" charset="-122"/>
            </a:endParaRPr>
          </a:p>
          <a:p>
            <a:pPr marL="400050" lvl="1" indent="-457200" algn="just">
              <a:spcBef>
                <a:spcPts val="1000"/>
              </a:spcBef>
              <a:buFont typeface="Wingdings" charset="2"/>
              <a:buAutoNum type="circleNumWdBlackPlain"/>
            </a:pPr>
            <a:r>
              <a:rPr kumimoji="0" lang="en-US" altLang="zh-CN" sz="2400" i="1" dirty="0" smtClean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Scheme </a:t>
            </a:r>
            <a:r>
              <a:rPr kumimoji="0" lang="en-US" altLang="zh-CN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3</a:t>
            </a:r>
            <a:r>
              <a:rPr kumimoji="0" lang="zh-CN" altLang="en-US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：</a:t>
            </a:r>
            <a:r>
              <a:rPr kumimoji="0" lang="en-US" altLang="zh-CN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MBK, 54kV/20A</a:t>
            </a:r>
            <a:r>
              <a:rPr kumimoji="0" lang="zh-CN" altLang="en-US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 </a:t>
            </a:r>
            <a:r>
              <a:rPr kumimoji="0" lang="en-US" altLang="zh-CN" sz="2400" i="1" dirty="0">
                <a:solidFill>
                  <a:srgbClr val="00B050"/>
                </a:solidFill>
                <a:latin typeface="Calibri" pitchFamily="34" charset="0"/>
                <a:ea typeface="宋体" pitchFamily="2" charset="-122"/>
              </a:rPr>
              <a:t>electron gun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CB3DF800-BAE7-45A7-94E2-6E7D785D412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35696" y="4438432"/>
          <a:ext cx="5711826" cy="230293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51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2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786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Parameter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Scheme1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Scheme2</a:t>
                      </a:r>
                      <a:endParaRPr lang="zh-CN" alt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Scheme3</a:t>
                      </a:r>
                      <a:endParaRPr lang="zh-CN" alt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 err="1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Freq</a:t>
                      </a:r>
                      <a:r>
                        <a:rPr lang="zh-CN" altLang="en-US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(MHz)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650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650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650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Voltage</a:t>
                      </a:r>
                      <a:r>
                        <a:rPr lang="zh-CN" altLang="en-US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(kV)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81.5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110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54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Current</a:t>
                      </a:r>
                      <a:r>
                        <a:rPr lang="zh-CN" altLang="en-US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(A)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15.1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9.1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20(2.5×8)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Beam</a:t>
                      </a:r>
                      <a:r>
                        <a:rPr lang="en-US" altLang="zh-CN" sz="1800" b="0" kern="800" baseline="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No.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8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Perveance</a:t>
                      </a:r>
                      <a:r>
                        <a:rPr lang="en-US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(µP)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0.65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0.25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1.6(0.2×8)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 err="1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Efficency</a:t>
                      </a:r>
                      <a:r>
                        <a:rPr lang="zh-CN" altLang="en-US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(%)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&gt;70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&gt;80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&gt;80</a:t>
                      </a:r>
                      <a:endParaRPr lang="zh-CN" sz="1800" b="0" kern="800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0" kern="800" baseline="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Power</a:t>
                      </a:r>
                      <a:r>
                        <a:rPr lang="en-US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lang="en-GB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kW)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800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800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b="0" kern="800" dirty="0"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800(100×8)</a:t>
                      </a:r>
                      <a:endParaRPr lang="zh-CN" sz="1800" b="0" kern="800" dirty="0"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1" marR="6858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9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E01D09B-0BBA-4173-B3CD-3ACC1090E464}"/>
              </a:ext>
            </a:extLst>
          </p:cNvPr>
          <p:cNvSpPr/>
          <p:nvPr/>
        </p:nvSpPr>
        <p:spPr>
          <a:xfrm>
            <a:off x="518037" y="992168"/>
            <a:ext cx="8064896" cy="4671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0070C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1 group 1 day can alignment 2 </a:t>
            </a:r>
            <a:r>
              <a:rPr lang="en-US" altLang="zh-CN" sz="2000" b="1" dirty="0" smtClean="0">
                <a:solidFill>
                  <a:srgbClr val="1679BA"/>
                </a:solidFill>
                <a:ea typeface="Arial Unicode MS" panose="020B0604020202020204" pitchFamily="34" charset="-122"/>
              </a:rPr>
              <a:t>difficult </a:t>
            </a: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components / 4 common components.</a:t>
            </a:r>
          </a:p>
          <a:p>
            <a:pPr marL="342900" indent="-342900">
              <a:lnSpc>
                <a:spcPct val="125000"/>
              </a:lnSpc>
              <a:buClr>
                <a:srgbClr val="0070C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If 1 group 1 day alignment 3 components, it will take 1 group 17057 days to finish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51170 </a:t>
            </a: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components alignment </a:t>
            </a:r>
          </a:p>
          <a:p>
            <a:pPr marL="342900" lvl="0" indent="-342900">
              <a:lnSpc>
                <a:spcPct val="125000"/>
              </a:lnSpc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1679BA"/>
              </a:solidFill>
              <a:ea typeface="Arial Unicode MS" panose="020B0604020202020204" pitchFamily="34" charset="-122"/>
            </a:endParaRPr>
          </a:p>
          <a:p>
            <a:pPr marL="342900" lvl="0" indent="-342900">
              <a:lnSpc>
                <a:spcPct val="125000"/>
              </a:lnSpc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The total length of tunnel control network is about </a:t>
            </a:r>
            <a:r>
              <a:rPr lang="en-US" altLang="zh-CN" sz="2000" b="1" dirty="0">
                <a:solidFill>
                  <a:srgbClr val="FF0000"/>
                </a:solidFill>
                <a:ea typeface="Arial Unicode MS" panose="020B0604020202020204" pitchFamily="34" charset="-122"/>
              </a:rPr>
              <a:t>101610</a:t>
            </a: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m.</a:t>
            </a:r>
          </a:p>
          <a:p>
            <a:pPr marL="342900" indent="-342900">
              <a:lnSpc>
                <a:spcPct val="125000"/>
              </a:lnSpc>
              <a:buClr>
                <a:srgbClr val="0070C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1 group 1 day can measure 4 stations+4 stations repeat measurement, the length of 4 stations is about 24m.</a:t>
            </a:r>
          </a:p>
          <a:p>
            <a:pPr marL="342900" indent="-342900">
              <a:lnSpc>
                <a:spcPct val="125000"/>
              </a:lnSpc>
              <a:buClr>
                <a:srgbClr val="0070C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It will take 1 group 4234 days to finish tunnel control network survey.</a:t>
            </a:r>
          </a:p>
          <a:p>
            <a:pPr marL="342900" indent="-342900">
              <a:lnSpc>
                <a:spcPct val="125000"/>
              </a:lnSpc>
              <a:buClr>
                <a:srgbClr val="0070C0"/>
              </a:buClr>
              <a:buSzPct val="75000"/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How many </a:t>
            </a:r>
            <a:r>
              <a:rPr lang="en-US" altLang="zh-CN" sz="2000" b="1" dirty="0" smtClean="0">
                <a:solidFill>
                  <a:srgbClr val="1679BA"/>
                </a:solidFill>
                <a:ea typeface="Arial Unicode MS" panose="020B0604020202020204" pitchFamily="34" charset="-122"/>
              </a:rPr>
              <a:t>time </a:t>
            </a:r>
            <a:r>
              <a:rPr lang="en-US" altLang="zh-CN" sz="2000" b="1" dirty="0">
                <a:solidFill>
                  <a:srgbClr val="1679BA"/>
                </a:solidFill>
                <a:ea typeface="Arial Unicode MS" panose="020B0604020202020204" pitchFamily="34" charset="-122"/>
              </a:rPr>
              <a:t>spend for alignment depends on how many groups we can have.</a:t>
            </a:r>
          </a:p>
        </p:txBody>
      </p:sp>
    </p:spTree>
    <p:extLst>
      <p:ext uri="{BB962C8B-B14F-4D97-AF65-F5344CB8AC3E}">
        <p14:creationId xmlns:p14="http://schemas.microsoft.com/office/powerpoint/2010/main" val="2637889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C498EE0-17F4-4269-85DB-830899DB6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899"/>
            <a:ext cx="8507288" cy="29141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1679BA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Develop automatic observation system to improve tunnel survey efficiency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1679BA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Integrates an automatic mobile platform and an vision instrument.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1679BA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The automatic mobile platform mainly includes an omnidirectional mobile module, an elevating module, a self-balancing module, a power supply module and some control modules. It can be guided by a reflective stripe on the tunnel ground and provides a suitable position for vision instrument </a:t>
            </a:r>
            <a:r>
              <a:rPr lang="en-US" altLang="zh-CN" sz="2000" b="1" dirty="0" smtClean="0">
                <a:solidFill>
                  <a:srgbClr val="1679BA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measurement.</a:t>
            </a:r>
            <a:endParaRPr lang="en-US" altLang="zh-CN" sz="2000" b="1" dirty="0">
              <a:solidFill>
                <a:srgbClr val="1679BA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endParaRPr lang="zh-CN" altLang="en-US" sz="2000" b="1" dirty="0">
              <a:solidFill>
                <a:srgbClr val="1679BA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75355FA-7DA0-4672-B38D-51C6F28FB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771844"/>
            <a:ext cx="3792041" cy="16094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0120DA4-F036-41B9-90B5-E21D28988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11" y="3865407"/>
            <a:ext cx="3761558" cy="2914141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0D614CCF-AB85-4F75-B72A-5BCC7E4199F0}"/>
              </a:ext>
            </a:extLst>
          </p:cNvPr>
          <p:cNvCxnSpPr/>
          <p:nvPr/>
        </p:nvCxnSpPr>
        <p:spPr>
          <a:xfrm>
            <a:off x="5652120" y="4509120"/>
            <a:ext cx="360040" cy="6480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A667CD0-ED9B-4F0E-A765-9EF936DACEFC}"/>
              </a:ext>
            </a:extLst>
          </p:cNvPr>
          <p:cNvSpPr txBox="1"/>
          <p:nvPr/>
        </p:nvSpPr>
        <p:spPr>
          <a:xfrm>
            <a:off x="4928633" y="3865407"/>
            <a:ext cx="1371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Automatic observation system</a:t>
            </a:r>
            <a:endParaRPr lang="zh-CN" altLang="en-US" dirty="0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xmlns="" id="{D86DC632-E19F-4839-8819-9F84AEC2CB30}"/>
              </a:ext>
            </a:extLst>
          </p:cNvPr>
          <p:cNvCxnSpPr>
            <a:cxnSpLocks/>
          </p:cNvCxnSpPr>
          <p:nvPr/>
        </p:nvCxnSpPr>
        <p:spPr>
          <a:xfrm flipH="1">
            <a:off x="7956376" y="4521894"/>
            <a:ext cx="144016" cy="92333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95287E99-53DC-41E9-8C86-A9B4278F6E7B}"/>
              </a:ext>
            </a:extLst>
          </p:cNvPr>
          <p:cNvSpPr txBox="1"/>
          <p:nvPr/>
        </p:nvSpPr>
        <p:spPr>
          <a:xfrm>
            <a:off x="7735465" y="4153712"/>
            <a:ext cx="72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Trace</a:t>
            </a:r>
            <a:endParaRPr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10798164-0866-43AD-8FFF-ED78B58B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54032"/>
          </a:xfrm>
        </p:spPr>
        <p:txBody>
          <a:bodyPr/>
          <a:lstStyle/>
          <a:p>
            <a:pPr algn="l"/>
            <a:r>
              <a:rPr lang="en-US" altLang="zh-CN" sz="2800" b="1" dirty="0" smtClean="0">
                <a:solidFill>
                  <a:srgbClr val="7A0000"/>
                </a:solidFill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Key </a:t>
            </a:r>
            <a:r>
              <a:rPr lang="en-US" altLang="zh-CN" sz="2800" b="1" dirty="0">
                <a:solidFill>
                  <a:srgbClr val="7A0000"/>
                </a:solidFill>
                <a:latin typeface="Arial Unicode MS" pitchFamily="34" charset="-122"/>
                <a:ea typeface="Arial Unicode MS" panose="020B0604020202020204" pitchFamily="34" charset="-122"/>
                <a:cs typeface="Arial Unicode MS" pitchFamily="34" charset="-122"/>
              </a:rPr>
              <a:t>techniques and researches</a:t>
            </a:r>
            <a:endParaRPr lang="zh-CN" altLang="en-US" sz="2800" b="1" dirty="0">
              <a:solidFill>
                <a:srgbClr val="7A0000"/>
              </a:solidFill>
              <a:latin typeface="Arial Unicode MS" pitchFamily="34" charset="-122"/>
              <a:ea typeface="Arial Unicode MS" panose="020B0604020202020204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11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800100" y="1408678"/>
            <a:ext cx="7629525" cy="252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9pPr>
          </a:lstStyle>
          <a:p>
            <a:pPr indent="342900" eaLnBrk="1" hangingPunct="1">
              <a:lnSpc>
                <a:spcPct val="130000"/>
              </a:lnSpc>
              <a:defRPr/>
            </a:pPr>
            <a:r>
              <a:rPr kumimoji="1" lang="en-US" altLang="zh-CN" sz="1350" dirty="0" smtClean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Critical </a:t>
            </a:r>
            <a:r>
              <a:rPr kumimoji="1" lang="en-US" altLang="zh-CN" sz="135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technical </a:t>
            </a:r>
            <a:r>
              <a:rPr kumimoji="1" lang="en-US" altLang="zh-CN" sz="1350" dirty="0" smtClean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problems in Civil Engineering</a:t>
            </a:r>
            <a:endParaRPr kumimoji="1" lang="en-US" altLang="zh-CN" sz="1350" dirty="0"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  <a:p>
            <a:pPr marL="214313" indent="-214313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zh-CN" sz="135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Comprehensive exploration technology for long distance complicated underground engineering.</a:t>
            </a:r>
          </a:p>
          <a:p>
            <a:pPr marL="214313" indent="-214313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zh-CN" sz="135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Prevention and treatment technology study for underground water.</a:t>
            </a:r>
          </a:p>
          <a:p>
            <a:pPr marL="214313" indent="-214313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zh-CN" sz="135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The design and construction of long distance tunnel under complicated geographical conditions and large-span underground caverns.</a:t>
            </a:r>
          </a:p>
          <a:p>
            <a:pPr marL="214313" indent="-214313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zh-CN" sz="135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The construction management of complicated underground engineering.</a:t>
            </a:r>
          </a:p>
          <a:p>
            <a:pPr marL="214313" indent="-214313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zh-CN" sz="135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Integration of long distance tunnel ventilation, ventilation and air conditioning system and smoke control system.</a:t>
            </a:r>
          </a:p>
          <a:p>
            <a:pPr marL="214313" indent="-214313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kumimoji="1" lang="en-US" altLang="zh-CN" sz="135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The development, manufacturing and application of TBM.</a:t>
            </a:r>
          </a:p>
        </p:txBody>
      </p:sp>
      <p:pic>
        <p:nvPicPr>
          <p:cNvPr id="7" name="Picture 4" descr="E:\英国MTS项目\YREC\替代方案\双护盾TBM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3" t="3822" r="23935" b="12755"/>
          <a:stretch>
            <a:fillRect/>
          </a:stretch>
        </p:blipFill>
        <p:spPr bwMode="auto">
          <a:xfrm>
            <a:off x="817675" y="4405719"/>
            <a:ext cx="2182700" cy="121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fs01.bokee.net/userfilespace/2012/06/03/cx631818358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04" y="4405521"/>
            <a:ext cx="184451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.d1cm.com/news/img/201507192218352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74" y="4405521"/>
            <a:ext cx="2139454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84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8392"/>
            <a:ext cx="9144000" cy="994172"/>
          </a:xfrm>
        </p:spPr>
        <p:txBody>
          <a:bodyPr/>
          <a:lstStyle/>
          <a:p>
            <a:pPr algn="ctr"/>
            <a:r>
              <a:rPr lang="en-US" altLang="zh-CN" sz="2800" dirty="0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CDR Baseline Design</a:t>
            </a:r>
            <a:endParaRPr lang="en-US" altLang="zh-CN" sz="2800" dirty="0">
              <a:solidFill>
                <a:srgbClr val="C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116840" y="1458496"/>
            <a:ext cx="8812530" cy="122688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 as first </a:t>
            </a:r>
            <a:r>
              <a:rPr lang="en-US" altLang="zh-CN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with future pp collider</a:t>
            </a:r>
            <a:endParaRPr lang="en-US" altLang="zh-CN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SR beam power </a:t>
            </a:r>
            <a:r>
              <a:rPr lang="en-US" altLang="zh-CN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30 MW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5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813"/>
          <a:stretch/>
        </p:blipFill>
        <p:spPr>
          <a:xfrm>
            <a:off x="-11176" y="3671807"/>
            <a:ext cx="9144000" cy="17414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389" y="3346559"/>
            <a:ext cx="2905125" cy="37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3164141" y="1544806"/>
            <a:ext cx="327540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50000"/>
              </a:lnSpc>
              <a:defRPr/>
            </a:pPr>
            <a:r>
              <a:rPr kumimoji="1" lang="en-US" altLang="zh-CN" sz="1350" dirty="0">
                <a:solidFill>
                  <a:srgbClr val="05050B"/>
                </a:solidFill>
                <a:ea typeface="黑体" pitchFamily="49" charset="-122"/>
                <a:cs typeface="Arial" pitchFamily="34" charset="0"/>
              </a:rPr>
              <a:t>The waterproofing grade of underground caverns of the Project is Grade I. </a:t>
            </a:r>
          </a:p>
          <a:p>
            <a:pPr indent="342900">
              <a:lnSpc>
                <a:spcPct val="150000"/>
              </a:lnSpc>
              <a:defRPr/>
            </a:pPr>
            <a:r>
              <a:rPr kumimoji="1" lang="en-US" altLang="zh-CN" sz="1350" dirty="0">
                <a:solidFill>
                  <a:srgbClr val="05050B"/>
                </a:solidFill>
                <a:ea typeface="黑体" pitchFamily="49" charset="-122"/>
                <a:cs typeface="Arial" pitchFamily="34" charset="0"/>
              </a:rPr>
              <a:t>Waterproof materials include waterproof membrane, waterproof coating, rigid waterproof material, and concrete admixture etc. </a:t>
            </a:r>
          </a:p>
          <a:p>
            <a:pPr indent="342900">
              <a:lnSpc>
                <a:spcPct val="150000"/>
              </a:lnSpc>
              <a:defRPr/>
            </a:pPr>
            <a:r>
              <a:rPr kumimoji="1" lang="en-US" altLang="zh-CN" sz="1350" dirty="0">
                <a:solidFill>
                  <a:srgbClr val="05050B"/>
                </a:solidFill>
                <a:ea typeface="黑体" pitchFamily="49" charset="-122"/>
                <a:cs typeface="Arial" pitchFamily="34" charset="0"/>
              </a:rPr>
              <a:t>The study in the next stage will focus on new types of waterproof materials, which meet the waterproofing engineering requirements and are at lower costs.</a:t>
            </a:r>
          </a:p>
        </p:txBody>
      </p:sp>
      <p:pic>
        <p:nvPicPr>
          <p:cNvPr id="37" name="Picture 27">
            <a:extLst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073" y="1478523"/>
            <a:ext cx="1510101" cy="120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28">
            <a:extLst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6073" y="2792003"/>
            <a:ext cx="1551348" cy="119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Freeform 8"/>
          <p:cNvSpPr>
            <a:spLocks/>
          </p:cNvSpPr>
          <p:nvPr/>
        </p:nvSpPr>
        <p:spPr bwMode="auto">
          <a:xfrm>
            <a:off x="7002278" y="4163602"/>
            <a:ext cx="1820128" cy="1684503"/>
          </a:xfrm>
          <a:custGeom>
            <a:avLst/>
            <a:gdLst>
              <a:gd name="T0" fmla="*/ 2147483646 w 509"/>
              <a:gd name="T1" fmla="*/ 2147483646 h 471"/>
              <a:gd name="T2" fmla="*/ 2147483646 w 509"/>
              <a:gd name="T3" fmla="*/ 2147483646 h 471"/>
              <a:gd name="T4" fmla="*/ 2147483646 w 509"/>
              <a:gd name="T5" fmla="*/ 2147483646 h 471"/>
              <a:gd name="T6" fmla="*/ 2147483646 w 509"/>
              <a:gd name="T7" fmla="*/ 2147483646 h 471"/>
              <a:gd name="T8" fmla="*/ 2147483646 w 509"/>
              <a:gd name="T9" fmla="*/ 2147483646 h 471"/>
              <a:gd name="T10" fmla="*/ 2147483646 w 509"/>
              <a:gd name="T11" fmla="*/ 2147483646 h 471"/>
              <a:gd name="T12" fmla="*/ 2147483646 w 509"/>
              <a:gd name="T13" fmla="*/ 2147483646 h 471"/>
              <a:gd name="T14" fmla="*/ 2147483646 w 509"/>
              <a:gd name="T15" fmla="*/ 2147483646 h 471"/>
              <a:gd name="T16" fmla="*/ 2147483646 w 509"/>
              <a:gd name="T17" fmla="*/ 2147483646 h 471"/>
              <a:gd name="T18" fmla="*/ 2147483646 w 509"/>
              <a:gd name="T19" fmla="*/ 2147483646 h 471"/>
              <a:gd name="T20" fmla="*/ 2147483646 w 509"/>
              <a:gd name="T21" fmla="*/ 2147483646 h 471"/>
              <a:gd name="T22" fmla="*/ 2147483646 w 509"/>
              <a:gd name="T23" fmla="*/ 2147483646 h 471"/>
              <a:gd name="T24" fmla="*/ 2147483646 w 509"/>
              <a:gd name="T25" fmla="*/ 2147483646 h 471"/>
              <a:gd name="T26" fmla="*/ 2147483646 w 509"/>
              <a:gd name="T27" fmla="*/ 2147483646 h 471"/>
              <a:gd name="T28" fmla="*/ 2147483646 w 509"/>
              <a:gd name="T29" fmla="*/ 0 h 471"/>
              <a:gd name="T30" fmla="*/ 2147483646 w 509"/>
              <a:gd name="T31" fmla="*/ 0 h 471"/>
              <a:gd name="T32" fmla="*/ 0 w 509"/>
              <a:gd name="T33" fmla="*/ 2147483646 h 471"/>
              <a:gd name="T34" fmla="*/ 0 w 509"/>
              <a:gd name="T35" fmla="*/ 2147483646 h 471"/>
              <a:gd name="T36" fmla="*/ 2147483646 w 509"/>
              <a:gd name="T37" fmla="*/ 2147483646 h 4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9" h="471">
                <a:moveTo>
                  <a:pt x="48" y="144"/>
                </a:moveTo>
                <a:cubicBezTo>
                  <a:pt x="102" y="144"/>
                  <a:pt x="102" y="144"/>
                  <a:pt x="102" y="144"/>
                </a:cubicBezTo>
                <a:cubicBezTo>
                  <a:pt x="104" y="144"/>
                  <a:pt x="105" y="144"/>
                  <a:pt x="106" y="144"/>
                </a:cubicBezTo>
                <a:cubicBezTo>
                  <a:pt x="120" y="143"/>
                  <a:pt x="171" y="148"/>
                  <a:pt x="186" y="227"/>
                </a:cubicBezTo>
                <a:cubicBezTo>
                  <a:pt x="186" y="423"/>
                  <a:pt x="186" y="423"/>
                  <a:pt x="186" y="423"/>
                </a:cubicBezTo>
                <a:cubicBezTo>
                  <a:pt x="186" y="449"/>
                  <a:pt x="207" y="471"/>
                  <a:pt x="234" y="471"/>
                </a:cubicBezTo>
                <a:cubicBezTo>
                  <a:pt x="461" y="471"/>
                  <a:pt x="461" y="471"/>
                  <a:pt x="461" y="471"/>
                </a:cubicBezTo>
                <a:cubicBezTo>
                  <a:pt x="487" y="471"/>
                  <a:pt x="509" y="450"/>
                  <a:pt x="509" y="423"/>
                </a:cubicBezTo>
                <a:cubicBezTo>
                  <a:pt x="509" y="192"/>
                  <a:pt x="509" y="192"/>
                  <a:pt x="509" y="192"/>
                </a:cubicBezTo>
                <a:cubicBezTo>
                  <a:pt x="509" y="166"/>
                  <a:pt x="488" y="144"/>
                  <a:pt x="461" y="144"/>
                </a:cubicBezTo>
                <a:cubicBezTo>
                  <a:pt x="234" y="144"/>
                  <a:pt x="234" y="144"/>
                  <a:pt x="234" y="144"/>
                </a:cubicBezTo>
                <a:cubicBezTo>
                  <a:pt x="232" y="144"/>
                  <a:pt x="230" y="144"/>
                  <a:pt x="228" y="144"/>
                </a:cubicBezTo>
                <a:cubicBezTo>
                  <a:pt x="201" y="142"/>
                  <a:pt x="164" y="131"/>
                  <a:pt x="151" y="89"/>
                </a:cubicBezTo>
                <a:cubicBezTo>
                  <a:pt x="151" y="48"/>
                  <a:pt x="151" y="48"/>
                  <a:pt x="151" y="48"/>
                </a:cubicBezTo>
                <a:cubicBezTo>
                  <a:pt x="151" y="21"/>
                  <a:pt x="129" y="0"/>
                  <a:pt x="103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22"/>
                  <a:pt x="21" y="144"/>
                  <a:pt x="48" y="14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Freeform 154"/>
          <p:cNvSpPr>
            <a:spLocks/>
          </p:cNvSpPr>
          <p:nvPr/>
        </p:nvSpPr>
        <p:spPr bwMode="auto">
          <a:xfrm>
            <a:off x="7144783" y="4267778"/>
            <a:ext cx="222111" cy="301717"/>
          </a:xfrm>
          <a:custGeom>
            <a:avLst/>
            <a:gdLst>
              <a:gd name="T0" fmla="*/ 2147483646 w 355"/>
              <a:gd name="T1" fmla="*/ 2147483646 h 487"/>
              <a:gd name="T2" fmla="*/ 2147483646 w 355"/>
              <a:gd name="T3" fmla="*/ 2147483646 h 487"/>
              <a:gd name="T4" fmla="*/ 2147483646 w 355"/>
              <a:gd name="T5" fmla="*/ 2147483646 h 487"/>
              <a:gd name="T6" fmla="*/ 2147483646 w 355"/>
              <a:gd name="T7" fmla="*/ 2147483646 h 487"/>
              <a:gd name="T8" fmla="*/ 0 w 355"/>
              <a:gd name="T9" fmla="*/ 2147483646 h 487"/>
              <a:gd name="T10" fmla="*/ 2147483646 w 355"/>
              <a:gd name="T11" fmla="*/ 2147483646 h 487"/>
              <a:gd name="T12" fmla="*/ 2147483646 w 355"/>
              <a:gd name="T13" fmla="*/ 2147483646 h 487"/>
              <a:gd name="T14" fmla="*/ 2147483646 w 355"/>
              <a:gd name="T15" fmla="*/ 2147483646 h 487"/>
              <a:gd name="T16" fmla="*/ 2147483646 w 355"/>
              <a:gd name="T17" fmla="*/ 2147483646 h 487"/>
              <a:gd name="T18" fmla="*/ 2147483646 w 355"/>
              <a:gd name="T19" fmla="*/ 2147483646 h 487"/>
              <a:gd name="T20" fmla="*/ 2147483646 w 355"/>
              <a:gd name="T21" fmla="*/ 2147483646 h 487"/>
              <a:gd name="T22" fmla="*/ 2147483646 w 355"/>
              <a:gd name="T23" fmla="*/ 2147483646 h 487"/>
              <a:gd name="T24" fmla="*/ 2147483646 w 355"/>
              <a:gd name="T25" fmla="*/ 2147483646 h 487"/>
              <a:gd name="T26" fmla="*/ 2147483646 w 355"/>
              <a:gd name="T27" fmla="*/ 2147483646 h 487"/>
              <a:gd name="T28" fmla="*/ 2147483646 w 355"/>
              <a:gd name="T29" fmla="*/ 2147483646 h 487"/>
              <a:gd name="T30" fmla="*/ 2147483646 w 355"/>
              <a:gd name="T31" fmla="*/ 2147483646 h 487"/>
              <a:gd name="T32" fmla="*/ 2147483646 w 355"/>
              <a:gd name="T33" fmla="*/ 2147483646 h 487"/>
              <a:gd name="T34" fmla="*/ 2147483646 w 355"/>
              <a:gd name="T35" fmla="*/ 2147483646 h 487"/>
              <a:gd name="T36" fmla="*/ 2147483646 w 355"/>
              <a:gd name="T37" fmla="*/ 2147483646 h 487"/>
              <a:gd name="T38" fmla="*/ 2147483646 w 355"/>
              <a:gd name="T39" fmla="*/ 2147483646 h 487"/>
              <a:gd name="T40" fmla="*/ 2147483646 w 355"/>
              <a:gd name="T41" fmla="*/ 2147483646 h 487"/>
              <a:gd name="T42" fmla="*/ 2147483646 w 355"/>
              <a:gd name="T43" fmla="*/ 2147483646 h 487"/>
              <a:gd name="T44" fmla="*/ 2147483646 w 355"/>
              <a:gd name="T45" fmla="*/ 2147483646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zh-CN" altLang="en-US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7706428" y="5044827"/>
            <a:ext cx="1024067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135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Waterproof Study</a:t>
            </a:r>
            <a:endParaRPr lang="zh-CN" altLang="en-US" sz="135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刮擦实验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-498020" y="2429524"/>
            <a:ext cx="40576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551413"/>
              </p:ext>
            </p:extLst>
          </p:nvPr>
        </p:nvGraphicFramePr>
        <p:xfrm>
          <a:off x="323528" y="908720"/>
          <a:ext cx="8535035" cy="5523542"/>
        </p:xfrm>
        <a:graphic>
          <a:graphicData uri="http://schemas.openxmlformats.org/drawingml/2006/table">
            <a:tbl>
              <a:tblPr firstRow="1" bandRow="1"/>
              <a:tblGrid>
                <a:gridCol w="2885078"/>
                <a:gridCol w="1656184"/>
                <a:gridCol w="1584176"/>
                <a:gridCol w="1320572"/>
                <a:gridCol w="1089025"/>
              </a:tblGrid>
              <a:tr h="29123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Higgs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3T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2T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IPs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nergy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45.5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Circumference (km)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Synchrotron radiation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loss/turn (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1.73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0.036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Crossing angle at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IP 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1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16.5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×2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Piwinski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angle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</a:rPr>
                        <a:t>3.48</a:t>
                      </a:r>
                      <a:endParaRPr lang="zh-CN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</a:rPr>
                        <a:t>7.0</a:t>
                      </a:r>
                      <a:endParaRPr lang="zh-CN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</a:rPr>
                        <a:t>23.8</a:t>
                      </a:r>
                      <a:endParaRPr lang="zh-CN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Number of particles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/bunch</a:t>
                      </a:r>
                      <a:r>
                        <a:rPr lang="en-US" altLang="zh-CN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100" i="1" kern="100" baseline="-25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kern="100" baseline="30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(bunch s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pacing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242 (0.68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1524 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(0.21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12000 (</a:t>
                      </a:r>
                      <a:r>
                        <a:rPr lang="en-US" altLang="zh-CN" sz="1100" b="1" dirty="0" smtClean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25ns</a:t>
                      </a:r>
                      <a:r>
                        <a:rPr lang="en-US" altLang="zh-CN" sz="11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+10%gap)</a:t>
                      </a:r>
                      <a:endParaRPr lang="zh-CN" altLang="zh-CN" sz="11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current (mA)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17.4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87.9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461.0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044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Synchrotron radiation</a:t>
                      </a: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power </a:t>
                      </a:r>
                      <a:r>
                        <a:rPr lang="en-US" sz="11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/beam (MW)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16.5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Bending radius (km)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compact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(10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function at IP 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i="1" kern="1200" baseline="-25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x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*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i="1" kern="1200" baseline="-25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y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*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0.36/0.0015</a:t>
                      </a:r>
                      <a:endParaRPr lang="zh-CN" altLang="zh-CN" sz="11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0.36/0.0015</a:t>
                      </a:r>
                      <a:endParaRPr lang="zh-CN" altLang="zh-CN" sz="11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0.2/0.0015</a:t>
                      </a:r>
                      <a:endParaRPr lang="zh-CN" altLang="zh-CN" sz="11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0.2/0.001</a:t>
                      </a:r>
                      <a:endParaRPr lang="zh-CN" altLang="zh-CN" sz="11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Emittance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i="1" kern="1200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10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100" i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1.21/0.00</a:t>
                      </a: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24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0.54/0.0016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0.18/0.004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0.18/0.0016 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Beam size at IP </a:t>
                      </a:r>
                      <a:r>
                        <a:rPr lang="en-US" altLang="zh-CN" sz="1100" i="1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100" i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10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100" i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CN" sz="110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00" dirty="0" smtClean="0"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20.9/0.06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13.9/0.049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6.0/0.078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6.0/0.04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Beam-beam parameters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</a:t>
                      </a:r>
                      <a:r>
                        <a:rPr lang="en-US" sz="1100" i="1" kern="100" baseline="-25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100" i="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/>
                        </a:rPr>
                        <a:t></a:t>
                      </a:r>
                      <a:r>
                        <a:rPr lang="en-US" altLang="zh-CN" sz="1100" i="1" kern="10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endParaRPr lang="zh-CN" altLang="zh-CN" sz="11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S Mincho"/>
                        </a:rPr>
                        <a:t>0.0</a:t>
                      </a:r>
                      <a:r>
                        <a:rPr lang="en-GB" sz="105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</a:rPr>
                        <a:t>18</a:t>
                      </a:r>
                      <a:r>
                        <a:rPr lang="en-GB" sz="105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S Mincho"/>
                        </a:rPr>
                        <a:t>/0.109</a:t>
                      </a:r>
                      <a:endParaRPr lang="zh-CN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S Mincho"/>
                        </a:rPr>
                        <a:t>0.013/0.1</a:t>
                      </a:r>
                      <a:r>
                        <a:rPr lang="en-GB" sz="105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</a:rPr>
                        <a:t>23</a:t>
                      </a:r>
                      <a:endParaRPr lang="zh-CN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S Mincho"/>
                        </a:rPr>
                        <a:t>0.004/0.0</a:t>
                      </a:r>
                      <a:r>
                        <a:rPr lang="en-GB" sz="105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</a:rPr>
                        <a:t>6</a:t>
                      </a:r>
                      <a:endParaRPr lang="zh-CN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S Mincho"/>
                        </a:rPr>
                        <a:t>0.004/0.07</a:t>
                      </a:r>
                      <a:r>
                        <a:rPr lang="en-GB" sz="105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宋体"/>
                        </a:rPr>
                        <a:t>9</a:t>
                      </a:r>
                      <a:endParaRPr lang="zh-CN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voltage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100" i="1" kern="100" baseline="-25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(GV)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frequency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1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(MHz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  (harmonic)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(216816)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Natural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 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</a:t>
                      </a:r>
                      <a:r>
                        <a:rPr lang="en-US" sz="11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2.98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2.42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altLang="zh-CN" sz="1100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/>
                        </a:rPr>
                        <a:t></a:t>
                      </a:r>
                      <a:r>
                        <a:rPr lang="en-US" altLang="zh-CN" sz="1100" i="1" kern="10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4.4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5.9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8.5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0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HOM power</a:t>
                      </a:r>
                      <a:r>
                        <a:rPr lang="en-US" altLang="zh-CN" sz="1100" kern="100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/cavity (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cell) (kw)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0.46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0.75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宋体"/>
                        </a:rPr>
                        <a:t>1.94</a:t>
                      </a:r>
                      <a:endParaRPr lang="zh-CN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nergy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spread (%)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0.134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0.098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0.080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acceptance requirement (%)</a:t>
                      </a:r>
                      <a:endParaRPr lang="zh-CN" altLang="zh-CN" sz="1100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1.35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S Mincho"/>
                        </a:rPr>
                        <a:t>0.</a:t>
                      </a:r>
                      <a:r>
                        <a:rPr lang="en-GB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90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S Mincho"/>
                        </a:rPr>
                        <a:t>0.</a:t>
                      </a:r>
                      <a:r>
                        <a:rPr lang="en-GB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49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/>
                </a:tc>
              </a:tr>
              <a:tr h="156845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 acceptance by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RF 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(%)</a:t>
                      </a:r>
                      <a:endParaRPr lang="zh-CN" altLang="zh-CN" sz="11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2.06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1.47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zh-CN" altLang="en-US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Photon number 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due to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beamstrahlung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0.082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0.050</a:t>
                      </a:r>
                      <a:endParaRPr lang="zh-CN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0.023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1866">
                <a:tc>
                  <a:txBody>
                    <a:bodyPr/>
                    <a:lstStyle/>
                    <a:p>
                      <a:pPr marL="27305">
                        <a:spcAft>
                          <a:spcPts val="0"/>
                        </a:spcAft>
                      </a:pPr>
                      <a:r>
                        <a:rPr lang="en-GB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Beamstruhlung</a:t>
                      </a: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 lifetime /quantum  lifetime* (min)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80/80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  <a:latin typeface="Times New Roman"/>
                          <a:ea typeface="宋体"/>
                        </a:rPr>
                        <a:t>&gt;400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56845">
                <a:tc>
                  <a:txBody>
                    <a:bodyPr/>
                    <a:lstStyle/>
                    <a:p>
                      <a:pPr marL="29210" algn="l">
                        <a:spcAft>
                          <a:spcPts val="0"/>
                        </a:spcAft>
                      </a:pP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Lifetime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(hour)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0.43</a:t>
                      </a:r>
                      <a:endParaRPr lang="zh-CN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1.4</a:t>
                      </a:r>
                      <a:endParaRPr lang="zh-CN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en-GB" sz="1050" b="1" kern="12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4.6</a:t>
                      </a:r>
                      <a:endParaRPr lang="zh-CN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2.5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(hour glass)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Luminosity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/IP</a:t>
                      </a: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b="1" i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lang="en-US" sz="11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1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1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2.93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10.1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16.6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32.1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50405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484780" y="6473968"/>
            <a:ext cx="309051" cy="365125"/>
          </a:xfrm>
        </p:spPr>
        <p:txBody>
          <a:bodyPr/>
          <a:lstStyle/>
          <a:p>
            <a:fld id="{0C913308-F349-4B6D-A68A-DD1791B4A57B}" type="slidenum">
              <a:rPr lang="zh-CN" altLang="en-US" sz="1200" smtClean="0"/>
              <a:t>6</a:t>
            </a:fld>
            <a:endParaRPr lang="zh-CN" alt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6525344"/>
            <a:ext cx="424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100" dirty="0"/>
              <a:t>*include beam-beam simulation and real </a:t>
            </a:r>
            <a:r>
              <a:rPr lang="en-GB" altLang="zh-CN" sz="1100" dirty="0" smtClean="0"/>
              <a:t>lattice</a:t>
            </a:r>
            <a:endParaRPr lang="zh-CN" altLang="zh-CN" sz="1100" dirty="0"/>
          </a:p>
        </p:txBody>
      </p:sp>
    </p:spTree>
    <p:extLst>
      <p:ext uri="{BB962C8B-B14F-4D97-AF65-F5344CB8AC3E}">
        <p14:creationId xmlns:p14="http://schemas.microsoft.com/office/powerpoint/2010/main" val="264135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标题 1"/>
          <p:cNvSpPr>
            <a:spLocks noGrp="1"/>
          </p:cNvSpPr>
          <p:nvPr>
            <p:ph type="title"/>
          </p:nvPr>
        </p:nvSpPr>
        <p:spPr>
          <a:xfrm>
            <a:off x="581660" y="-56832"/>
            <a:ext cx="8229600" cy="865187"/>
          </a:xfrm>
        </p:spPr>
        <p:txBody>
          <a:bodyPr wrap="square" lIns="91440" tIns="45720" rIns="91440" bIns="45720" anchor="ctr"/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Accelerator </a:t>
            </a:r>
            <a:r>
              <a:rPr lang="en-US" altLang="zh-CN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Chain and Systems</a:t>
            </a:r>
          </a:p>
        </p:txBody>
      </p:sp>
      <p:sp>
        <p:nvSpPr>
          <p:cNvPr id="11266" name="矩形 17"/>
          <p:cNvSpPr/>
          <p:nvPr/>
        </p:nvSpPr>
        <p:spPr>
          <a:xfrm>
            <a:off x="0" y="2995613"/>
            <a:ext cx="4243388" cy="1006475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Three rings in the sane channel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539750" lvl="1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CEPC &amp; booster</a:t>
            </a:r>
          </a:p>
          <a:p>
            <a:pPr marL="539750" lvl="1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SppC</a:t>
            </a:r>
          </a:p>
        </p:txBody>
      </p:sp>
      <p:grpSp>
        <p:nvGrpSpPr>
          <p:cNvPr id="11267" name="组合 23"/>
          <p:cNvGrpSpPr/>
          <p:nvPr/>
        </p:nvGrpSpPr>
        <p:grpSpPr>
          <a:xfrm>
            <a:off x="581660" y="808355"/>
            <a:ext cx="8707542" cy="5459095"/>
            <a:chOff x="902433" y="1353329"/>
            <a:chExt cx="8708421" cy="5459868"/>
          </a:xfrm>
        </p:grpSpPr>
        <p:grpSp>
          <p:nvGrpSpPr>
            <p:cNvPr id="11268" name="组合 15"/>
            <p:cNvGrpSpPr/>
            <p:nvPr/>
          </p:nvGrpSpPr>
          <p:grpSpPr>
            <a:xfrm>
              <a:off x="7388130" y="1553404"/>
              <a:ext cx="2222724" cy="1392096"/>
              <a:chOff x="7388130" y="1553404"/>
              <a:chExt cx="2222724" cy="1392096"/>
            </a:xfrm>
          </p:grpSpPr>
          <p:sp>
            <p:nvSpPr>
              <p:cNvPr id="11269" name="TextBox 20"/>
              <p:cNvSpPr txBox="1"/>
              <p:nvPr/>
            </p:nvSpPr>
            <p:spPr>
              <a:xfrm>
                <a:off x="7388130" y="1553404"/>
                <a:ext cx="2222724" cy="7011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Energy Ramp </a:t>
                </a:r>
              </a:p>
              <a:p>
                <a:pPr lvl="0" indent="0"/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10 -&gt;45/120GeV</a:t>
                </a:r>
                <a:endParaRPr lang="zh-CN" alt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下弧形箭头 18"/>
              <p:cNvSpPr/>
              <p:nvPr/>
            </p:nvSpPr>
            <p:spPr>
              <a:xfrm rot="-2400000">
                <a:off x="7953232" y="2591438"/>
                <a:ext cx="995463" cy="354062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1271" name="组合 22"/>
            <p:cNvGrpSpPr/>
            <p:nvPr/>
          </p:nvGrpSpPr>
          <p:grpSpPr>
            <a:xfrm>
              <a:off x="902433" y="1353329"/>
              <a:ext cx="6705325" cy="5459868"/>
              <a:chOff x="902433" y="1353329"/>
              <a:chExt cx="6705325" cy="5459868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902433" y="2205620"/>
                <a:ext cx="2664094" cy="64779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1) Injector</a:t>
                </a:r>
              </a:p>
            </p:txBody>
          </p:sp>
          <p:sp>
            <p:nvSpPr>
              <p:cNvPr id="4" name="同心圆 3"/>
              <p:cNvSpPr/>
              <p:nvPr/>
            </p:nvSpPr>
            <p:spPr>
              <a:xfrm>
                <a:off x="5088141" y="1353329"/>
                <a:ext cx="2519617" cy="2592755"/>
              </a:xfrm>
              <a:prstGeom prst="donut">
                <a:avLst>
                  <a:gd name="adj" fmla="val 13208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" name="同心圆 4"/>
              <p:cNvSpPr/>
              <p:nvPr/>
            </p:nvSpPr>
            <p:spPr>
              <a:xfrm>
                <a:off x="3060064" y="4220443"/>
                <a:ext cx="2519616" cy="2592754"/>
              </a:xfrm>
              <a:prstGeom prst="donut">
                <a:avLst>
                  <a:gd name="adj" fmla="val 13208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75" name="TextBox 5"/>
              <p:cNvSpPr txBox="1"/>
              <p:nvPr/>
            </p:nvSpPr>
            <p:spPr>
              <a:xfrm>
                <a:off x="5579045" y="2312950"/>
                <a:ext cx="1684825" cy="3988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2) Booster</a:t>
                </a:r>
              </a:p>
            </p:txBody>
          </p:sp>
          <p:sp>
            <p:nvSpPr>
              <p:cNvPr id="11276" name="TextBox 6"/>
              <p:cNvSpPr txBox="1"/>
              <p:nvPr/>
            </p:nvSpPr>
            <p:spPr>
              <a:xfrm>
                <a:off x="3566527" y="5286441"/>
                <a:ext cx="1768018" cy="3988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3) Main Ring</a:t>
                </a:r>
              </a:p>
            </p:txBody>
          </p:sp>
          <p:sp>
            <p:nvSpPr>
              <p:cNvPr id="8" name="右箭头 7"/>
              <p:cNvSpPr/>
              <p:nvPr/>
            </p:nvSpPr>
            <p:spPr>
              <a:xfrm>
                <a:off x="3565892" y="2205620"/>
                <a:ext cx="1547016" cy="201323"/>
              </a:xfrm>
              <a:prstGeom prst="right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右箭头 8"/>
              <p:cNvSpPr/>
              <p:nvPr/>
            </p:nvSpPr>
            <p:spPr>
              <a:xfrm>
                <a:off x="3566527" y="2681937"/>
                <a:ext cx="1543841" cy="231808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79" name="TextBox 9"/>
              <p:cNvSpPr txBox="1"/>
              <p:nvPr/>
            </p:nvSpPr>
            <p:spPr>
              <a:xfrm>
                <a:off x="3566729" y="1772816"/>
                <a:ext cx="1437319" cy="4001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zh-CN" sz="20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Electron</a:t>
                </a:r>
                <a:endParaRPr lang="zh-CN" altLang="en-US" sz="2000" b="1" dirty="0">
                  <a:solidFill>
                    <a:srgbClr val="00B05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280" name="TextBox 10"/>
              <p:cNvSpPr txBox="1"/>
              <p:nvPr/>
            </p:nvSpPr>
            <p:spPr>
              <a:xfrm>
                <a:off x="3601312" y="2898522"/>
                <a:ext cx="1437319" cy="4001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Positron</a:t>
                </a:r>
                <a:endParaRPr lang="zh-CN" alt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281" name="TextBox 11"/>
              <p:cNvSpPr txBox="1"/>
              <p:nvPr/>
            </p:nvSpPr>
            <p:spPr>
              <a:xfrm>
                <a:off x="1619672" y="1772816"/>
                <a:ext cx="1728192" cy="4572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zh-CN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10 GeV</a:t>
                </a:r>
                <a:endParaRPr lang="zh-CN" altLang="en-US" sz="24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右箭头 12"/>
              <p:cNvSpPr/>
              <p:nvPr/>
            </p:nvSpPr>
            <p:spPr>
              <a:xfrm rot="6136886">
                <a:off x="4927752" y="4471943"/>
                <a:ext cx="1654409" cy="215922"/>
              </a:xfrm>
              <a:prstGeom prst="right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右箭头 13"/>
              <p:cNvSpPr/>
              <p:nvPr/>
            </p:nvSpPr>
            <p:spPr>
              <a:xfrm rot="9380224">
                <a:off x="3952329" y="3863840"/>
                <a:ext cx="1652754" cy="215931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84" name="TextBox 18"/>
              <p:cNvSpPr txBox="1"/>
              <p:nvPr/>
            </p:nvSpPr>
            <p:spPr>
              <a:xfrm>
                <a:off x="4869043" y="6201602"/>
                <a:ext cx="1589153" cy="4001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45/120 GeV</a:t>
                </a:r>
                <a:endParaRPr lang="zh-CN" alt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1286" name="图片 14"/>
          <p:cNvPicPr>
            <a:picLocks noChangeAspect="1"/>
          </p:cNvPicPr>
          <p:nvPr/>
        </p:nvPicPr>
        <p:blipFill>
          <a:blip r:embed="rId2"/>
          <a:srcRect r="2319"/>
          <a:stretch>
            <a:fillRect/>
          </a:stretch>
        </p:blipFill>
        <p:spPr>
          <a:xfrm>
            <a:off x="6942138" y="2578100"/>
            <a:ext cx="2036762" cy="141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文本框 24"/>
          <p:cNvSpPr txBox="1"/>
          <p:nvPr/>
        </p:nvSpPr>
        <p:spPr>
          <a:xfrm>
            <a:off x="7286625" y="3897313"/>
            <a:ext cx="1790700" cy="2746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Booster Cycle (0.1 Hz)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80740" y="5201285"/>
            <a:ext cx="11671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C=100km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105" y="5201285"/>
            <a:ext cx="1938020" cy="17094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21590" y="4603750"/>
            <a:ext cx="2010410" cy="2030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</a:rPr>
              <a:t>The key systems of </a:t>
            </a:r>
          </a:p>
          <a:p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</a:rPr>
              <a:t>CEPC:</a:t>
            </a:r>
          </a:p>
          <a:p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</a:rPr>
              <a:t>1) Linac Injector</a:t>
            </a:r>
          </a:p>
          <a:p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</a:rPr>
              <a:t>2) Booster</a:t>
            </a:r>
          </a:p>
          <a:p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</a:rPr>
              <a:t>3) Collider ring</a:t>
            </a:r>
          </a:p>
          <a:p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</a:rPr>
              <a:t>4) MDI</a:t>
            </a:r>
          </a:p>
          <a:p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</a:rPr>
              <a:t>5) Civil Eng.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6353927" y="5823205"/>
            <a:ext cx="25609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4) </a:t>
            </a:r>
            <a:r>
              <a:rPr lang="en-US" altLang="zh-CN" b="1" dirty="0">
                <a:solidFill>
                  <a:srgbClr val="000000"/>
                </a:solidFill>
              </a:rPr>
              <a:t>Machine Detector 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Interface 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(MDI)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443220" y="2225040"/>
            <a:ext cx="12306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C=100km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329690" y="2310765"/>
            <a:ext cx="10655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L=1.2km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1645285" y="4917440"/>
            <a:ext cx="17678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5) Civil Eng.</a:t>
            </a: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7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217" y="4193309"/>
            <a:ext cx="3210768" cy="152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91795" y="-110807"/>
            <a:ext cx="8229600" cy="1143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Layout</a:t>
            </a:r>
            <a:endParaRPr lang="en-US" altLang="zh-CN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193"/>
            <a:ext cx="3865880" cy="3846830"/>
          </a:xfrm>
          <a:prstGeom prst="rect">
            <a:avLst/>
          </a:prstGeom>
        </p:spPr>
      </p:pic>
      <p:pic>
        <p:nvPicPr>
          <p:cNvPr id="4" name="图片 3" descr="Scheme4--V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15" y="4979035"/>
            <a:ext cx="8853805" cy="12731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20975" y="6374130"/>
            <a:ext cx="3903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CEPC Linac injector (1.2km, 10GeV)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8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62" y="1136225"/>
            <a:ext cx="5294376" cy="3474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457200" y="-83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Collider Ring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7" name="内容占位符 2"/>
          <p:cNvSpPr>
            <a:spLocks noGrp="1"/>
          </p:cNvSpPr>
          <p:nvPr>
            <p:ph idx="1"/>
          </p:nvPr>
        </p:nvSpPr>
        <p:spPr>
          <a:xfrm>
            <a:off x="421704" y="847253"/>
            <a:ext cx="8182744" cy="4525963"/>
          </a:xfrm>
        </p:spPr>
        <p:txBody>
          <a:bodyPr>
            <a:normAutofit/>
          </a:bodyPr>
          <a:lstStyle/>
          <a:p>
            <a:r>
              <a:rPr lang="en-US" altLang="zh-CN" sz="1800" dirty="0"/>
              <a:t>The circumference of CEPC </a:t>
            </a:r>
            <a:r>
              <a:rPr lang="en-US" altLang="zh-CN" sz="1800" dirty="0" smtClean="0"/>
              <a:t>collider </a:t>
            </a:r>
            <a:r>
              <a:rPr lang="en-US" altLang="zh-CN" sz="1800" dirty="0"/>
              <a:t>ring is </a:t>
            </a:r>
            <a:r>
              <a:rPr lang="en-US" altLang="zh-CN" sz="1800" b="1" dirty="0"/>
              <a:t>100 </a:t>
            </a:r>
            <a:r>
              <a:rPr lang="en-US" altLang="zh-CN" sz="1800" b="1" dirty="0" smtClean="0"/>
              <a:t>km</a:t>
            </a:r>
            <a:r>
              <a:rPr lang="en-US" altLang="zh-CN" sz="1800" dirty="0" smtClean="0"/>
              <a:t>.</a:t>
            </a:r>
          </a:p>
          <a:p>
            <a:r>
              <a:rPr lang="en-US" altLang="zh-CN" sz="1800" dirty="0"/>
              <a:t>In the RF region, the </a:t>
            </a:r>
            <a:r>
              <a:rPr lang="en-US" altLang="zh-CN" sz="1800" b="1" dirty="0"/>
              <a:t>RF cavities are shared by two </a:t>
            </a:r>
            <a:r>
              <a:rPr lang="en-US" altLang="zh-CN" sz="1800" b="1" dirty="0" smtClean="0"/>
              <a:t>ring for H mode</a:t>
            </a:r>
            <a:r>
              <a:rPr lang="en-US" altLang="zh-CN" sz="1800" dirty="0" smtClean="0"/>
              <a:t>.</a:t>
            </a:r>
          </a:p>
          <a:p>
            <a:r>
              <a:rPr lang="en-US" altLang="zh-CN" sz="1800" b="1" dirty="0"/>
              <a:t>Twin-aperture of dipoles and quadrupoles is adopt in the arc region</a:t>
            </a:r>
            <a:r>
              <a:rPr lang="en-US" altLang="zh-CN" sz="1800" dirty="0"/>
              <a:t> to reduce the their power. </a:t>
            </a:r>
            <a:r>
              <a:rPr lang="en-US" altLang="zh-CN" sz="1800" dirty="0" smtClean="0"/>
              <a:t>The distance between </a:t>
            </a:r>
            <a:r>
              <a:rPr lang="en-US" altLang="zh-CN" sz="1800" dirty="0"/>
              <a:t>two </a:t>
            </a:r>
            <a:r>
              <a:rPr lang="en-US" altLang="zh-CN" sz="1800" dirty="0" smtClean="0"/>
              <a:t>beams is 0.35m.</a:t>
            </a:r>
          </a:p>
          <a:p>
            <a:r>
              <a:rPr lang="en-US" altLang="zh-CN" sz="1800" dirty="0" smtClean="0"/>
              <a:t>Compatible optics for H, W and Z modes</a:t>
            </a:r>
          </a:p>
          <a:p>
            <a:pPr lvl="1"/>
            <a:r>
              <a:rPr lang="en-US" altLang="zh-CN" sz="1800" dirty="0"/>
              <a:t>For the </a:t>
            </a:r>
            <a:r>
              <a:rPr lang="en-US" altLang="zh-CN" sz="1800" b="1" dirty="0"/>
              <a:t>W and Z mode</a:t>
            </a:r>
            <a:r>
              <a:rPr lang="en-US" altLang="zh-CN" sz="1800" dirty="0"/>
              <a:t>, the </a:t>
            </a:r>
            <a:r>
              <a:rPr lang="en-US" altLang="zh-CN" sz="1800" dirty="0" smtClean="0"/>
              <a:t>optics except RF region </a:t>
            </a:r>
            <a:r>
              <a:rPr lang="en-US" altLang="zh-CN" sz="1800" dirty="0"/>
              <a:t>is got by </a:t>
            </a:r>
            <a:r>
              <a:rPr lang="en-US" altLang="zh-CN" sz="1800" b="1" dirty="0"/>
              <a:t>scaling down the magnet strength with energy</a:t>
            </a:r>
            <a:r>
              <a:rPr lang="en-US" altLang="zh-CN" sz="1800" dirty="0"/>
              <a:t>. </a:t>
            </a:r>
            <a:endParaRPr lang="en-US" altLang="zh-CN" sz="1800" dirty="0" smtClean="0"/>
          </a:p>
          <a:p>
            <a:pPr lvl="1"/>
            <a:r>
              <a:rPr lang="en-US" altLang="zh-CN" sz="1800" dirty="0" smtClean="0"/>
              <a:t>For H mode, all the cavities will be used and bunches will be filled </a:t>
            </a:r>
            <a:r>
              <a:rPr lang="en-US" altLang="zh-CN" sz="1800" dirty="0"/>
              <a:t>in </a:t>
            </a:r>
            <a:r>
              <a:rPr lang="en-US" altLang="zh-CN" sz="1800" dirty="0" smtClean="0"/>
              <a:t>half ring.</a:t>
            </a:r>
          </a:p>
          <a:p>
            <a:pPr lvl="1"/>
            <a:r>
              <a:rPr lang="en-US" altLang="zh-CN" sz="1800" b="1" dirty="0" smtClean="0"/>
              <a:t>For </a:t>
            </a:r>
            <a:r>
              <a:rPr lang="en-US" altLang="zh-CN" sz="1800" b="1" dirty="0"/>
              <a:t>W &amp; Z </a:t>
            </a:r>
            <a:r>
              <a:rPr lang="en-US" altLang="zh-CN" sz="1800" b="1" dirty="0" smtClean="0"/>
              <a:t>modes, half </a:t>
            </a:r>
            <a:r>
              <a:rPr lang="en-US" altLang="zh-CN" sz="1800" b="1" dirty="0"/>
              <a:t>number of </a:t>
            </a:r>
            <a:r>
              <a:rPr lang="en-US" altLang="zh-CN" sz="1800" b="1" dirty="0" smtClean="0"/>
              <a:t>cavities </a:t>
            </a:r>
            <a:r>
              <a:rPr lang="en-US" altLang="zh-CN" sz="1800" b="1" dirty="0"/>
              <a:t>will be </a:t>
            </a:r>
            <a:r>
              <a:rPr lang="en-US" altLang="zh-CN" sz="1800" b="1" dirty="0" smtClean="0"/>
              <a:t>used</a:t>
            </a:r>
            <a:r>
              <a:rPr lang="en-US" altLang="zh-CN" sz="1800" dirty="0" smtClean="0"/>
              <a:t> and bunches can be filled in full ring.</a:t>
            </a:r>
            <a:endParaRPr lang="en-US" altLang="zh-CN" sz="1800" dirty="0"/>
          </a:p>
        </p:txBody>
      </p:sp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486022" y="4372317"/>
            <a:ext cx="3540125" cy="2301240"/>
          </a:xfrm>
          <a:prstGeom prst="rect">
            <a:avLst/>
          </a:prstGeom>
        </p:spPr>
      </p:pic>
      <p:pic>
        <p:nvPicPr>
          <p:cNvPr id="11" name="图片 10" descr="F:\My_Publication\[Yiwei Wang 2017.12] CEPC CDR\Edited_Round_1\DR_layou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61" y="4316730"/>
            <a:ext cx="2664460" cy="25412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9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">
  <a:themeElements>
    <a:clrScheme name="">
      <a:dk1>
        <a:srgbClr val="A4001D"/>
      </a:dk1>
      <a:lt1>
        <a:srgbClr val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FFFFFF"/>
      </a:accent3>
      <a:accent4>
        <a:srgbClr val="8B0017"/>
      </a:accent4>
      <a:accent5>
        <a:srgbClr val="CFAAAB"/>
      </a:accent5>
      <a:accent6>
        <a:srgbClr val="CC6500"/>
      </a:accent6>
      <a:hlink>
        <a:srgbClr val="A4001D"/>
      </a:hlink>
      <a:folHlink>
        <a:srgbClr val="A4001D"/>
      </a:folHlink>
    </a:clrScheme>
    <a:fontScheme name="1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FFFFFF"/>
      </a:accent3>
      <a:accent4>
        <a:srgbClr val="000000"/>
      </a:accent4>
      <a:accent5>
        <a:srgbClr val="CFAAAB"/>
      </a:accent5>
      <a:accent6>
        <a:srgbClr val="CC6500"/>
      </a:accent6>
      <a:hlink>
        <a:srgbClr val="A4001D"/>
      </a:hlink>
      <a:folHlink>
        <a:srgbClr val="A4001D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Blank">
  <a:themeElements>
    <a:clrScheme name="">
      <a:dk1>
        <a:srgbClr val="000000"/>
      </a:dk1>
      <a:lt1>
        <a:srgbClr val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FFFFFF"/>
      </a:accent3>
      <a:accent4>
        <a:srgbClr val="000000"/>
      </a:accent4>
      <a:accent5>
        <a:srgbClr val="CFAAAB"/>
      </a:accent5>
      <a:accent6>
        <a:srgbClr val="CC6500"/>
      </a:accent6>
      <a:hlink>
        <a:srgbClr val="A4001D"/>
      </a:hlink>
      <a:folHlink>
        <a:srgbClr val="A4001D"/>
      </a:folHlink>
    </a:clrScheme>
    <a:fontScheme name="2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Blank">
  <a:themeElements>
    <a:clrScheme name="">
      <a:dk1>
        <a:srgbClr val="000000"/>
      </a:dk1>
      <a:lt1>
        <a:srgbClr val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FFFFFF"/>
      </a:accent3>
      <a:accent4>
        <a:srgbClr val="000000"/>
      </a:accent4>
      <a:accent5>
        <a:srgbClr val="CFAAAB"/>
      </a:accent5>
      <a:accent6>
        <a:srgbClr val="CC6500"/>
      </a:accent6>
      <a:hlink>
        <a:srgbClr val="A4001D"/>
      </a:hlink>
      <a:folHlink>
        <a:srgbClr val="A4001D"/>
      </a:folHlink>
    </a:clrScheme>
    <a:fontScheme name="3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3648</Words>
  <Application>Microsoft Office PowerPoint</Application>
  <PresentationFormat>全屏显示(4:3)</PresentationFormat>
  <Paragraphs>991</Paragraphs>
  <Slides>50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50</vt:i4>
      </vt:variant>
    </vt:vector>
  </HeadingPairs>
  <TitlesOfParts>
    <vt:vector size="73" baseType="lpstr">
      <vt:lpstr>Arial Unicode MS</vt:lpstr>
      <vt:lpstr>MS Mincho</vt:lpstr>
      <vt:lpstr>MS PGothic</vt:lpstr>
      <vt:lpstr>等线</vt:lpstr>
      <vt:lpstr>黑体</vt:lpstr>
      <vt:lpstr>楷体</vt:lpstr>
      <vt:lpstr>宋体</vt:lpstr>
      <vt:lpstr>微软雅黑</vt:lpstr>
      <vt:lpstr>Arial</vt:lpstr>
      <vt:lpstr>Arial Black</vt:lpstr>
      <vt:lpstr>Calibri</vt:lpstr>
      <vt:lpstr>Calibri Light</vt:lpstr>
      <vt:lpstr>Cambria Math</vt:lpstr>
      <vt:lpstr>Symbol</vt:lpstr>
      <vt:lpstr>Tahoma</vt:lpstr>
      <vt:lpstr>Times</vt:lpstr>
      <vt:lpstr>Times New Roman</vt:lpstr>
      <vt:lpstr>Wingdings</vt:lpstr>
      <vt:lpstr>Office 主题</vt:lpstr>
      <vt:lpstr>1_blank</vt:lpstr>
      <vt:lpstr>Blank</vt:lpstr>
      <vt:lpstr>2_Blank</vt:lpstr>
      <vt:lpstr>3_Blank</vt:lpstr>
      <vt:lpstr>CEPC Accelerator Overview(CDR) </vt:lpstr>
      <vt:lpstr>Accelerator from Pre-CDR to CDR </vt:lpstr>
      <vt:lpstr>PowerPoint 演示文稿</vt:lpstr>
      <vt:lpstr>PowerPoint 演示文稿</vt:lpstr>
      <vt:lpstr>CDR Baseline Design</vt:lpstr>
      <vt:lpstr>Main Parameters</vt:lpstr>
      <vt:lpstr>Accelerator Chain and Systems</vt:lpstr>
      <vt:lpstr>Layout</vt:lpstr>
      <vt:lpstr>PowerPoint 演示文稿</vt:lpstr>
      <vt:lpstr>PowerPoint 演示文稿</vt:lpstr>
      <vt:lpstr>PowerPoint 演示文稿</vt:lpstr>
      <vt:lpstr>Booster &amp; Injection Time Structure </vt:lpstr>
      <vt:lpstr>PowerPoint 演示文稿</vt:lpstr>
      <vt:lpstr>SRF Challenges &amp; Status</vt:lpstr>
      <vt:lpstr>SRF Technology R&amp;D Plan</vt:lpstr>
      <vt:lpstr>Collider Magnet</vt:lpstr>
      <vt:lpstr>High efficiency klystron</vt:lpstr>
      <vt:lpstr>PowerPoint 演示文稿</vt:lpstr>
      <vt:lpstr>PowerPoint 演示文稿</vt:lpstr>
      <vt:lpstr>Beam Loss Backgrounds at IP </vt:lpstr>
      <vt:lpstr>PowerPoint 演示文稿</vt:lpstr>
      <vt:lpstr>CEPC Longitudinal polarization of electrons (minimalist option)</vt:lpstr>
      <vt:lpstr>PowerPoint 演示文稿</vt:lpstr>
      <vt:lpstr>PowerPoint 演示文稿</vt:lpstr>
      <vt:lpstr>PowerPoint 演示文稿</vt:lpstr>
      <vt:lpstr>PowerPoint 演示文稿</vt:lpstr>
      <vt:lpstr>Power for Higgs and Z</vt:lpstr>
      <vt:lpstr>Cost Breakdown</vt:lpstr>
      <vt:lpstr>Cost Breakdown (cont)</vt:lpstr>
      <vt:lpstr>PowerPoint 演示文稿</vt:lpstr>
      <vt:lpstr>PowerPoint 演示文稿</vt:lpstr>
      <vt:lpstr>PowerPoint 演示文稿</vt:lpstr>
      <vt:lpstr>PowerPoint 演示文稿</vt:lpstr>
      <vt:lpstr>Main Parameters of Injector Linac</vt:lpstr>
      <vt:lpstr>PowerPoint 演示文稿</vt:lpstr>
      <vt:lpstr>CEPC Booster parameters @ injection (10GeV)</vt:lpstr>
      <vt:lpstr>CEPC Booster Parameters @ extraction</vt:lpstr>
      <vt:lpstr>PowerPoint 演示文稿</vt:lpstr>
      <vt:lpstr>CEPC Cost Breakdown (no detectors)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IR Mechanics Assembly</vt:lpstr>
      <vt:lpstr>PowerPoint 演示文稿</vt:lpstr>
      <vt:lpstr>PowerPoint 演示文稿</vt:lpstr>
      <vt:lpstr>Key techniques and researches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Accelerator Progresses towards CDR</dc:title>
  <dc:creator>dell</dc:creator>
  <cp:lastModifiedBy>Zhang Yuan</cp:lastModifiedBy>
  <cp:revision>803</cp:revision>
  <dcterms:created xsi:type="dcterms:W3CDTF">2016-01-11T10:03:00Z</dcterms:created>
  <dcterms:modified xsi:type="dcterms:W3CDTF">2018-09-12T13:08:37Z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