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408" r:id="rId2"/>
    <p:sldId id="415" r:id="rId3"/>
    <p:sldId id="429" r:id="rId4"/>
    <p:sldId id="443" r:id="rId5"/>
    <p:sldId id="445" r:id="rId6"/>
    <p:sldId id="444" r:id="rId7"/>
    <p:sldId id="446" r:id="rId8"/>
    <p:sldId id="447" r:id="rId9"/>
    <p:sldId id="449" r:id="rId10"/>
    <p:sldId id="450" r:id="rId11"/>
    <p:sldId id="448" r:id="rId12"/>
    <p:sldId id="452" r:id="rId13"/>
    <p:sldId id="451" r:id="rId14"/>
    <p:sldId id="453" r:id="rId15"/>
    <p:sldId id="454" r:id="rId16"/>
    <p:sldId id="455" r:id="rId17"/>
    <p:sldId id="440" r:id="rId18"/>
    <p:sldId id="462" r:id="rId19"/>
    <p:sldId id="437" r:id="rId20"/>
    <p:sldId id="461" r:id="rId21"/>
    <p:sldId id="456" r:id="rId22"/>
    <p:sldId id="457" r:id="rId23"/>
    <p:sldId id="458" r:id="rId24"/>
    <p:sldId id="459" r:id="rId25"/>
    <p:sldId id="460" r:id="rId26"/>
    <p:sldId id="420" r:id="rId27"/>
    <p:sldId id="442" r:id="rId28"/>
    <p:sldId id="432" r:id="rId29"/>
    <p:sldId id="433" r:id="rId30"/>
  </p:sldIdLst>
  <p:sldSz cx="9144000" cy="6858000" type="letter"/>
  <p:notesSz cx="7102475" cy="10234613"/>
  <p:custDataLst>
    <p:tags r:id="rId33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0000"/>
      </a:buClr>
      <a:buFont typeface="Wingdings" pitchFamily="2" charset="2"/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B96E1"/>
    <a:srgbClr val="FFFF00"/>
    <a:srgbClr val="FF9900"/>
    <a:srgbClr val="FF0000"/>
    <a:srgbClr val="D23C60"/>
    <a:srgbClr val="6C6CDC"/>
    <a:srgbClr val="CCFF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57" autoAdjust="0"/>
    <p:restoredTop sz="97356" autoAdjust="0"/>
  </p:normalViewPr>
  <p:slideViewPr>
    <p:cSldViewPr snapToGrid="0">
      <p:cViewPr varScale="1">
        <p:scale>
          <a:sx n="61" d="100"/>
          <a:sy n="61" d="100"/>
        </p:scale>
        <p:origin x="1173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1882" y="-58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1DE48FEA-D32B-4240-B0A4-4148B56571D5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42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857750"/>
            <a:ext cx="521335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4" tIns="45131" rIns="91874" bIns="451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4888" y="776288"/>
            <a:ext cx="5094287" cy="3821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632575" y="9809163"/>
            <a:ext cx="4032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874" tIns="45131" rIns="91874" bIns="45131" anchor="ctr">
            <a:spAutoFit/>
          </a:bodyPr>
          <a:lstStyle/>
          <a:p>
            <a:pPr algn="r" defTabSz="928688" eaLnBrk="0" hangingPunct="0">
              <a:spcBef>
                <a:spcPct val="0"/>
              </a:spcBef>
              <a:buClrTx/>
              <a:buFontTx/>
              <a:buNone/>
            </a:pPr>
            <a:fld id="{EFF7EA94-3393-44A5-8E16-2F8A911D88C8}" type="slidenum">
              <a:rPr lang="en-US" sz="1400">
                <a:solidFill>
                  <a:schemeClr val="tx1"/>
                </a:solidFill>
                <a:latin typeface="Helvetica" pitchFamily="34" charset="0"/>
              </a:rPr>
              <a:pPr algn="r" defTabSz="928688" eaLnBrk="0" hangingPunct="0">
                <a:spcBef>
                  <a:spcPct val="0"/>
                </a:spcBef>
                <a:buClrTx/>
                <a:buFontTx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369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43473-F57B-45F4-8B18-3E8A60FB6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68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82B7D-78A0-4276-80A3-00FFA2A9B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2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6813" y="381000"/>
            <a:ext cx="1943100" cy="5280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381000"/>
            <a:ext cx="5676900" cy="5280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809EE-2BE5-4154-9330-393516739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8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CDR Review, Beijing, Nov. 2018</a:t>
            </a: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BA46-1C93-4567-A05B-77BEED2B3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15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00A4FC-CE45-4408-A7C8-75C600F5B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6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75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9913" y="154622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983D-889A-48A2-A57E-5A7ED2080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12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FCF3-0441-4725-B23A-9FE456F16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1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FED78-110D-4058-8141-1C038787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68146-9702-4881-9716-82FB817E8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9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E2ED0-DEFD-4036-A7DE-B1294E58D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B33F-7E9C-4C17-9B5D-742FE626A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7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638300" y="381000"/>
            <a:ext cx="63627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513" y="154622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420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436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Riunione CSN1, Roma, Gennaio 2012</a:t>
            </a:r>
          </a:p>
        </p:txBody>
      </p:sp>
      <p:sp>
        <p:nvSpPr>
          <p:cNvPr id="3420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48400" y="65532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 b="1"/>
            </a:lvl1pPr>
          </a:lstStyle>
          <a:p>
            <a:pPr>
              <a:defRPr/>
            </a:pPr>
            <a:r>
              <a:rPr lang="en-US"/>
              <a:t>F. Bedeschi, INFN-Pisa</a:t>
            </a:r>
          </a:p>
        </p:txBody>
      </p:sp>
      <p:pic>
        <p:nvPicPr>
          <p:cNvPr id="1030" name="Picture 1031" descr="blue_line_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605838" cy="5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038" descr="logoinfn_negativ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0"/>
            <a:ext cx="139223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2031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787900" y="6524625"/>
            <a:ext cx="8366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ctr" hangingPunct="0">
              <a:spcBef>
                <a:spcPct val="0"/>
              </a:spcBef>
              <a:buClrTx/>
              <a:buFontTx/>
              <a:buNone/>
              <a:defRPr sz="1400">
                <a:solidFill>
                  <a:schemeClr val="bg1"/>
                </a:solidFill>
                <a:latin typeface="Times" pitchFamily="18" charset="0"/>
              </a:defRPr>
            </a:lvl1pPr>
          </a:lstStyle>
          <a:p>
            <a:pPr>
              <a:defRPr/>
            </a:pPr>
            <a:fld id="{E9A6701B-A478-4746-B452-F9A66D8A2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524000" cy="1219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8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28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Ø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000">
          <a:solidFill>
            <a:srgbClr val="CC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§"/>
        <a:defRPr sz="16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535013" y="381000"/>
            <a:ext cx="6411951" cy="685800"/>
          </a:xfrm>
        </p:spPr>
        <p:txBody>
          <a:bodyPr/>
          <a:lstStyle/>
          <a:p>
            <a:pPr eaLnBrk="1" hangingPunct="1"/>
            <a:r>
              <a:rPr lang="it-IT" sz="3200" dirty="0" smtClean="0"/>
              <a:t>Dual readout calorimeter for CepC </a:t>
            </a:r>
            <a:endParaRPr lang="en-US" sz="3200" dirty="0" smtClean="0"/>
          </a:p>
        </p:txBody>
      </p:sp>
      <p:sp>
        <p:nvSpPr>
          <p:cNvPr id="3078" name="Rectangle 3"/>
          <p:cNvSpPr>
            <a:spLocks noGrp="1" noChangeArrowheads="1"/>
          </p:cNvSpPr>
          <p:nvPr>
            <p:ph idx="1"/>
          </p:nvPr>
        </p:nvSpPr>
        <p:spPr>
          <a:xfrm>
            <a:off x="764399" y="3315824"/>
            <a:ext cx="7050904" cy="181204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Basic requirements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description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performance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 implementation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 work</a:t>
            </a:r>
            <a:endParaRPr lang="it-I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chemeClr val="bg1"/>
                </a:solidFill>
              </a:rPr>
              <a:t>CDR Review, Beijing, Nov. 2018</a:t>
            </a:r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/>
              <a:t>F. Bedeschi, INFN-Pisa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2993353F-A909-4581-A173-DEBD44DF0962}" type="slidenum">
              <a:rPr lang="en-US" sz="1400" smtClean="0">
                <a:solidFill>
                  <a:schemeClr val="bg1"/>
                </a:solidFill>
                <a:latin typeface="Times" pitchFamily="18" charset="0"/>
              </a:rPr>
              <a:pPr/>
              <a:t>1</a:t>
            </a:fld>
            <a:endParaRPr lang="en-US" sz="1400" smtClean="0">
              <a:solidFill>
                <a:schemeClr val="bg1"/>
              </a:solidFill>
              <a:latin typeface="Times" pitchFamily="18" charset="0"/>
            </a:endParaRPr>
          </a:p>
        </p:txBody>
      </p:sp>
      <p:sp>
        <p:nvSpPr>
          <p:cNvPr id="3079" name="Text Box 4"/>
          <p:cNvSpPr txBox="1">
            <a:spLocks noChangeArrowheads="1"/>
          </p:cNvSpPr>
          <p:nvPr/>
        </p:nvSpPr>
        <p:spPr bwMode="auto">
          <a:xfrm>
            <a:off x="4876800" y="1343025"/>
            <a:ext cx="4166839" cy="134806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2400" u="sng" dirty="0" smtClean="0"/>
              <a:t>Franco Bedeschi.</a:t>
            </a:r>
          </a:p>
          <a:p>
            <a:pPr eaLnBrk="1" hangingPunct="1"/>
            <a:r>
              <a:rPr lang="it-IT" sz="2400" dirty="0" smtClean="0">
                <a:solidFill>
                  <a:srgbClr val="CCFFFF"/>
                </a:solidFill>
              </a:rPr>
              <a:t>CDR International Review,</a:t>
            </a:r>
            <a:endParaRPr lang="it-IT" sz="2400" dirty="0">
              <a:solidFill>
                <a:srgbClr val="CCFFFF"/>
              </a:solidFill>
            </a:endParaRPr>
          </a:p>
          <a:p>
            <a:pPr eaLnBrk="1" hangingPunct="1"/>
            <a:r>
              <a:rPr lang="it-IT" sz="2400" dirty="0" smtClean="0">
                <a:solidFill>
                  <a:srgbClr val="CCFFFF"/>
                </a:solidFill>
              </a:rPr>
              <a:t>Beijing, September 2018</a:t>
            </a:r>
            <a:endParaRPr lang="it-IT" sz="2400" dirty="0">
              <a:solidFill>
                <a:srgbClr val="CCFFFF"/>
              </a:solidFill>
            </a:endParaRPr>
          </a:p>
        </p:txBody>
      </p:sp>
      <p:sp>
        <p:nvSpPr>
          <p:cNvPr id="3080" name="Text Box 5"/>
          <p:cNvSpPr txBox="1">
            <a:spLocks noChangeArrowheads="1"/>
          </p:cNvSpPr>
          <p:nvPr/>
        </p:nvSpPr>
        <p:spPr bwMode="auto">
          <a:xfrm>
            <a:off x="1808399" y="2468026"/>
            <a:ext cx="24048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33400" indent="-5334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28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it-IT" sz="4000" u="sng" dirty="0" smtClean="0">
                <a:solidFill>
                  <a:srgbClr val="FF0000"/>
                </a:solidFill>
              </a:rPr>
              <a:t>OUTLINE</a:t>
            </a:r>
            <a:endParaRPr lang="it-IT" sz="40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shower profile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526" y="1639744"/>
            <a:ext cx="7772400" cy="4114800"/>
          </a:xfrm>
        </p:spPr>
        <p:txBody>
          <a:bodyPr/>
          <a:lstStyle/>
          <a:p>
            <a:r>
              <a:rPr lang="en-US" dirty="0" smtClean="0"/>
              <a:t>Test beam tuned simulation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4845"/>
            <a:ext cx="9060902" cy="3247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7199" y="3034845"/>
            <a:ext cx="305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50 GeV electrons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5009" y="3003373"/>
            <a:ext cx="305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100 GeV </a:t>
            </a:r>
            <a:r>
              <a:rPr lang="en-US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</a:rPr>
              <a:t>0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8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HAD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48" y="1340036"/>
            <a:ext cx="7772400" cy="4114800"/>
          </a:xfrm>
        </p:spPr>
        <p:txBody>
          <a:bodyPr/>
          <a:lstStyle/>
          <a:p>
            <a:r>
              <a:rPr lang="en-US" dirty="0" smtClean="0"/>
              <a:t>Use test beam data to tune simulation</a:t>
            </a:r>
          </a:p>
          <a:p>
            <a:r>
              <a:rPr lang="en-US" dirty="0" smtClean="0"/>
              <a:t>Use simulation to correct for lateral leakage</a:t>
            </a:r>
          </a:p>
          <a:p>
            <a:r>
              <a:rPr lang="en-US" dirty="0" smtClean="0"/>
              <a:t>81 and 91 GeV jet separation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231" y="1306584"/>
            <a:ext cx="4144307" cy="52545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91" y="3142285"/>
            <a:ext cx="3210203" cy="2008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694" y="2864956"/>
            <a:ext cx="5569044" cy="375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7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ID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19" y="1322107"/>
            <a:ext cx="7772400" cy="4114800"/>
          </a:xfrm>
        </p:spPr>
        <p:txBody>
          <a:bodyPr/>
          <a:lstStyle/>
          <a:p>
            <a:r>
              <a:rPr lang="en-US" dirty="0" smtClean="0"/>
              <a:t>Test </a:t>
            </a:r>
            <a:r>
              <a:rPr lang="en-US" dirty="0" smtClean="0"/>
              <a:t>beam</a:t>
            </a:r>
          </a:p>
          <a:p>
            <a:r>
              <a:rPr lang="en-US" dirty="0" smtClean="0"/>
              <a:t>80 </a:t>
            </a:r>
            <a:r>
              <a:rPr lang="en-US" dirty="0" smtClean="0"/>
              <a:t>GeV electron proton  separation</a:t>
            </a:r>
          </a:p>
          <a:p>
            <a:pPr lvl="1"/>
            <a:r>
              <a:rPr lang="en-US" dirty="0" smtClean="0"/>
              <a:t>Rejection power 600 @ 98% efficiency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63" y="3327166"/>
            <a:ext cx="5342625" cy="3257534"/>
          </a:xfrm>
          <a:prstGeom prst="rect">
            <a:avLst/>
          </a:prstGeom>
        </p:spPr>
      </p:pic>
      <p:grpSp>
        <p:nvGrpSpPr>
          <p:cNvPr id="8" name="Group 22" descr=" 34"/>
          <p:cNvGrpSpPr>
            <a:grpSpLocks/>
          </p:cNvGrpSpPr>
          <p:nvPr/>
        </p:nvGrpSpPr>
        <p:grpSpPr bwMode="auto">
          <a:xfrm>
            <a:off x="4195482" y="1361039"/>
            <a:ext cx="4882241" cy="5254914"/>
            <a:chOff x="2570" y="842"/>
            <a:chExt cx="3190" cy="3282"/>
          </a:xfrm>
        </p:grpSpPr>
        <p:pic>
          <p:nvPicPr>
            <p:cNvPr id="9" name="Picture 4" descr="SvsQ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" y="842"/>
              <a:ext cx="3190" cy="3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Line 5"/>
            <p:cNvSpPr>
              <a:spLocks noChangeShapeType="1"/>
            </p:cNvSpPr>
            <p:nvPr/>
          </p:nvSpPr>
          <p:spPr bwMode="auto">
            <a:xfrm>
              <a:off x="3848" y="1713"/>
              <a:ext cx="0" cy="6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3063" y="1695"/>
              <a:ext cx="0" cy="66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4327" y="1199"/>
              <a:ext cx="1056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533400" indent="-533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altLang="en-US" sz="2800" dirty="0">
                  <a:solidFill>
                    <a:schemeClr val="accent2"/>
                  </a:solidFill>
                  <a:latin typeface="Times New Roman" pitchFamily="18" charset="0"/>
                </a:rPr>
                <a:t>Electrons</a:t>
              </a:r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 flipH="1">
              <a:off x="4132" y="1475"/>
              <a:ext cx="461" cy="43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083" y="1037"/>
              <a:ext cx="961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533400" indent="-533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altLang="en-US" sz="2800">
                  <a:latin typeface="Times New Roman" pitchFamily="18" charset="0"/>
                </a:rPr>
                <a:t>Hadrons</a:t>
              </a:r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 flipH="1">
              <a:off x="3402" y="1313"/>
              <a:ext cx="231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2930" y="1259"/>
              <a:ext cx="469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533400" indent="-533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altLang="en-US" sz="2800">
                  <a:solidFill>
                    <a:srgbClr val="FF0000"/>
                  </a:solidFill>
                  <a:latin typeface="Times New Roman" pitchFamily="18" charset="0"/>
                </a:rPr>
                <a:t>Mu</a:t>
              </a: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>
              <a:off x="2964" y="1551"/>
              <a:ext cx="93" cy="3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3679" y="3095"/>
              <a:ext cx="399" cy="622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934" y="3709"/>
              <a:ext cx="184" cy="23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 flipH="1">
              <a:off x="4201" y="1498"/>
              <a:ext cx="530" cy="16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 flipH="1">
              <a:off x="3425" y="1367"/>
              <a:ext cx="300" cy="21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 flipH="1">
              <a:off x="2941" y="1567"/>
              <a:ext cx="215" cy="2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4904" y="2004"/>
              <a:ext cx="596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533400" indent="-533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altLang="en-US" sz="2800" b="1">
                  <a:solidFill>
                    <a:schemeClr val="accent2"/>
                  </a:solidFill>
                  <a:latin typeface="Times New Roman" pitchFamily="18" charset="0"/>
                </a:rPr>
                <a:t>S+Q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5157" y="3586"/>
              <a:ext cx="318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533400" indent="-533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altLang="en-US" sz="2800" b="1">
                  <a:solidFill>
                    <a:schemeClr val="accent2"/>
                  </a:solidFill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2590" y="2640"/>
              <a:ext cx="264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533400" indent="-533400"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eaLnBrk="0" hangingPunct="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Font typeface="Wingdings" pitchFamily="2" charset="2"/>
                <a:buNone/>
              </a:pPr>
              <a:r>
                <a:rPr lang="it-IT" altLang="en-US" sz="2800" b="1">
                  <a:solidFill>
                    <a:schemeClr val="accent2"/>
                  </a:solidFill>
                  <a:latin typeface="Times New Roman" pitchFamily="18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2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implementation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19" y="1349001"/>
            <a:ext cx="7772400" cy="4114800"/>
          </a:xfrm>
        </p:spPr>
        <p:txBody>
          <a:bodyPr/>
          <a:lstStyle/>
          <a:p>
            <a:r>
              <a:rPr lang="en-US" dirty="0" smtClean="0"/>
              <a:t>Calorimeter outside thin coil</a:t>
            </a:r>
          </a:p>
          <a:p>
            <a:r>
              <a:rPr lang="en-US" dirty="0" smtClean="0"/>
              <a:t>Pre-shower in front</a:t>
            </a:r>
          </a:p>
          <a:p>
            <a:pPr lvl="1"/>
            <a:r>
              <a:rPr lang="en-US" dirty="0" smtClean="0"/>
              <a:t>Improve</a:t>
            </a:r>
            <a:r>
              <a:rPr lang="en-US" dirty="0" smtClean="0">
                <a:latin typeface="Symbol" panose="05050102010706020507" pitchFamily="18" charset="2"/>
              </a:rPr>
              <a:t> p</a:t>
            </a:r>
            <a:r>
              <a:rPr lang="en-US" baseline="30000" dirty="0" smtClean="0">
                <a:latin typeface="Symbol" panose="05050102010706020507" pitchFamily="18" charset="2"/>
              </a:rPr>
              <a:t>0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ID</a:t>
            </a:r>
          </a:p>
          <a:p>
            <a:pPr lvl="1"/>
            <a:r>
              <a:rPr lang="en-US" dirty="0" smtClean="0"/>
              <a:t>Improve acceptance determination 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8" y="1349001"/>
            <a:ext cx="7956588" cy="525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implementation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54" y="1349001"/>
            <a:ext cx="7772400" cy="4114800"/>
          </a:xfrm>
        </p:spPr>
        <p:txBody>
          <a:bodyPr/>
          <a:lstStyle/>
          <a:p>
            <a:r>
              <a:rPr lang="en-US" dirty="0" smtClean="0"/>
              <a:t>Projective geometry</a:t>
            </a:r>
          </a:p>
          <a:p>
            <a:r>
              <a:rPr lang="en-US" dirty="0" smtClean="0"/>
              <a:t>Full coverage</a:t>
            </a:r>
          </a:p>
          <a:p>
            <a:r>
              <a:rPr lang="en-US" dirty="0" smtClean="0"/>
              <a:t>Wedge geometry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7" y="3732393"/>
            <a:ext cx="5977095" cy="2592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075" y="1349001"/>
            <a:ext cx="2881518" cy="368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8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607" y="1366931"/>
            <a:ext cx="8919552" cy="4114800"/>
          </a:xfrm>
        </p:spPr>
        <p:txBody>
          <a:bodyPr/>
          <a:lstStyle/>
          <a:p>
            <a:r>
              <a:rPr lang="en-US" dirty="0" smtClean="0"/>
              <a:t>Dual layer </a:t>
            </a:r>
            <a:r>
              <a:rPr lang="en-US" dirty="0" err="1" smtClean="0"/>
              <a:t>SiPM</a:t>
            </a:r>
            <a:r>
              <a:rPr lang="en-US" dirty="0" smtClean="0"/>
              <a:t> readout</a:t>
            </a:r>
          </a:p>
          <a:p>
            <a:pPr lvl="1"/>
            <a:r>
              <a:rPr lang="en-US" dirty="0" smtClean="0"/>
              <a:t>Avoids optical cross-talk</a:t>
            </a:r>
          </a:p>
          <a:p>
            <a:r>
              <a:rPr lang="en-US" dirty="0" smtClean="0"/>
              <a:t>Saturation studied with dedicated test beams</a:t>
            </a:r>
          </a:p>
          <a:p>
            <a:pPr lvl="1"/>
            <a:r>
              <a:rPr lang="en-US" dirty="0" smtClean="0"/>
              <a:t>25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pixels OK for Cherenkov – Need 10 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m for Scintillator</a:t>
            </a:r>
            <a:endParaRPr lang="it-IT" dirty="0"/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test beam in progress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Immagine 7" descr="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89" y="3839559"/>
            <a:ext cx="4279594" cy="2622593"/>
          </a:xfrm>
          <a:prstGeom prst="rect">
            <a:avLst/>
          </a:prstGeom>
        </p:spPr>
      </p:pic>
      <p:pic>
        <p:nvPicPr>
          <p:cNvPr id="8" name="Immagine 5" descr="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53" y="3455759"/>
            <a:ext cx="3031447" cy="300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89651" y="3487988"/>
            <a:ext cx="4993817" cy="2922423"/>
            <a:chOff x="1224572" y="3516836"/>
            <a:chExt cx="4993817" cy="29224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24572" y="3516836"/>
              <a:ext cx="4993817" cy="292242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 bwMode="auto">
            <a:xfrm>
              <a:off x="1855694" y="4733365"/>
              <a:ext cx="1550894" cy="1541929"/>
            </a:xfrm>
            <a:prstGeom prst="rect">
              <a:avLst/>
            </a:pr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None/>
                <a:tabLst/>
              </a:pPr>
              <a:endParaRPr kumimoji="0" lang="it-IT" sz="28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270624" y="2806880"/>
            <a:ext cx="5617172" cy="3623675"/>
            <a:chOff x="5744410" y="4625851"/>
            <a:chExt cx="6743441" cy="4623454"/>
          </a:xfrm>
        </p:grpSpPr>
        <p:pic>
          <p:nvPicPr>
            <p:cNvPr id="17" name="Total.pdf" descr="Total.pdf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44410" y="4625851"/>
              <a:ext cx="5803398" cy="4623454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18" name="Group"/>
            <p:cNvGrpSpPr/>
            <p:nvPr/>
          </p:nvGrpSpPr>
          <p:grpSpPr>
            <a:xfrm>
              <a:off x="8363929" y="5660035"/>
              <a:ext cx="4123922" cy="1399912"/>
              <a:chOff x="-356952" y="12897"/>
              <a:chExt cx="4123920" cy="1399911"/>
            </a:xfrm>
          </p:grpSpPr>
          <p:sp>
            <p:nvSpPr>
              <p:cNvPr id="19" name="Multi-Photon spectrum preserved also with 9…"/>
              <p:cNvSpPr txBox="1"/>
              <p:nvPr/>
            </p:nvSpPr>
            <p:spPr>
              <a:xfrm>
                <a:off x="-256203" y="12897"/>
                <a:ext cx="4023171" cy="13999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sz="2000"/>
                </a:pPr>
                <a:r>
                  <a:rPr dirty="0">
                    <a:solidFill>
                      <a:schemeClr val="tx1"/>
                    </a:solidFill>
                  </a:rPr>
                  <a:t>Multi-Photon spectrum preserved also with 9 </a:t>
                </a:r>
              </a:p>
              <a:p>
                <a:pPr>
                  <a:defRPr sz="2000"/>
                </a:pPr>
                <a:r>
                  <a:rPr dirty="0">
                    <a:solidFill>
                      <a:schemeClr val="tx1"/>
                    </a:solidFill>
                  </a:rPr>
                  <a:t>grouped </a:t>
                </a:r>
                <a:r>
                  <a:rPr dirty="0" err="1">
                    <a:solidFill>
                      <a:schemeClr val="tx1"/>
                    </a:solidFill>
                  </a:rPr>
                  <a:t>SiPM</a:t>
                </a:r>
                <a:endParaRPr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"/>
              <p:cNvSpPr/>
              <p:nvPr/>
            </p:nvSpPr>
            <p:spPr>
              <a:xfrm>
                <a:off x="-356952" y="119991"/>
                <a:ext cx="3124541" cy="1279920"/>
              </a:xfrm>
              <a:prstGeom prst="roundRect">
                <a:avLst>
                  <a:gd name="adj" fmla="val 15280"/>
                </a:avLst>
              </a:prstGeom>
              <a:noFill/>
              <a:ln w="38100" cap="flat">
                <a:solidFill>
                  <a:srgbClr val="941100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19100">
                  <a:defRPr sz="2800">
                    <a:solidFill>
                      <a:srgbClr val="232323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Readout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59" y="1357430"/>
            <a:ext cx="7772400" cy="4114800"/>
          </a:xfrm>
        </p:spPr>
        <p:txBody>
          <a:bodyPr/>
          <a:lstStyle/>
          <a:p>
            <a:r>
              <a:rPr lang="en-US" dirty="0" smtClean="0"/>
              <a:t>Group </a:t>
            </a:r>
            <a:r>
              <a:rPr lang="en-US" dirty="0" err="1" smtClean="0"/>
              <a:t>SiPM</a:t>
            </a:r>
            <a:r>
              <a:rPr lang="en-US" dirty="0" smtClean="0"/>
              <a:t> to reduce numbers of channels</a:t>
            </a:r>
          </a:p>
          <a:p>
            <a:pPr lvl="1"/>
            <a:r>
              <a:rPr lang="en-US" dirty="0" smtClean="0"/>
              <a:t>8 fibers/channel </a:t>
            </a:r>
            <a:r>
              <a:rPr lang="en-US" dirty="0" smtClean="0">
                <a:sym typeface="Wingdings" panose="05000000000000000000" pitchFamily="2" charset="2"/>
              </a:rPr>
              <a:t> 5.6 mm granularity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200x10</a:t>
            </a:r>
            <a:r>
              <a:rPr lang="en-US" baseline="30000" dirty="0" smtClean="0"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 fibers  25x10</a:t>
            </a:r>
            <a:r>
              <a:rPr lang="en-US" baseline="30000" dirty="0" smtClean="0">
                <a:sym typeface="Wingdings" panose="05000000000000000000" pitchFamily="2" charset="2"/>
              </a:rPr>
              <a:t>6</a:t>
            </a:r>
            <a:r>
              <a:rPr lang="en-US" dirty="0" smtClean="0">
                <a:sym typeface="Wingdings" panose="05000000000000000000" pitchFamily="2" charset="2"/>
              </a:rPr>
              <a:t> channels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Parallel to serial readout ASIC under study (/256)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25x10</a:t>
            </a:r>
            <a:r>
              <a:rPr lang="en-US" baseline="30000" dirty="0">
                <a:sym typeface="Wingdings" panose="05000000000000000000" pitchFamily="2" charset="2"/>
              </a:rPr>
              <a:t>6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channels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dirty="0" smtClean="0">
                <a:sym typeface="Wingdings" panose="05000000000000000000" pitchFamily="2" charset="2"/>
              </a:rPr>
              <a:t> 10</a:t>
            </a:r>
            <a:r>
              <a:rPr lang="it-IT" baseline="30000" dirty="0" smtClean="0">
                <a:sym typeface="Wingdings" panose="05000000000000000000" pitchFamily="2" charset="2"/>
              </a:rPr>
              <a:t>5</a:t>
            </a:r>
            <a:r>
              <a:rPr lang="it-IT" dirty="0" smtClean="0">
                <a:sym typeface="Wingdings" panose="05000000000000000000" pitchFamily="2" charset="2"/>
              </a:rPr>
              <a:t> serial lines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3256441" y="3511173"/>
            <a:ext cx="5887559" cy="2762859"/>
            <a:chOff x="3203916" y="3598889"/>
            <a:chExt cx="5887559" cy="276285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03916" y="3598889"/>
              <a:ext cx="5809381" cy="276285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522599" y="4025153"/>
              <a:ext cx="10422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0000"/>
                  </a:solidFill>
                </a:rPr>
                <a:t>SiPM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95281" y="3881718"/>
              <a:ext cx="10438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ASIC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73973" y="5132426"/>
              <a:ext cx="11624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FPGA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86310" y="4679364"/>
              <a:ext cx="13051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Output</a:t>
              </a:r>
              <a:endParaRPr lang="it-IT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746" y="3511173"/>
            <a:ext cx="3046052" cy="27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0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8200"/>
            <a:ext cx="8839200" cy="4866451"/>
          </a:xfrm>
        </p:spPr>
        <p:txBody>
          <a:bodyPr/>
          <a:lstStyle/>
          <a:p>
            <a:r>
              <a:rPr lang="en-US" dirty="0" smtClean="0"/>
              <a:t>Physics benchmarks with full simulation</a:t>
            </a:r>
          </a:p>
          <a:p>
            <a:r>
              <a:rPr lang="en-US" dirty="0" smtClean="0"/>
              <a:t>Mechanics:</a:t>
            </a:r>
          </a:p>
          <a:p>
            <a:pPr lvl="1"/>
            <a:r>
              <a:rPr lang="en-US" dirty="0" smtClean="0"/>
              <a:t>Metal matrix technology</a:t>
            </a:r>
          </a:p>
          <a:p>
            <a:pPr lvl="1"/>
            <a:r>
              <a:rPr lang="en-US" dirty="0" smtClean="0"/>
              <a:t>Fast module assembly</a:t>
            </a:r>
          </a:p>
          <a:p>
            <a:pPr lvl="1"/>
            <a:r>
              <a:rPr lang="en-US" dirty="0" smtClean="0"/>
              <a:t>Calorimeter support</a:t>
            </a:r>
          </a:p>
          <a:p>
            <a:r>
              <a:rPr lang="en-US" dirty="0" smtClean="0"/>
              <a:t>Electronics</a:t>
            </a:r>
          </a:p>
          <a:p>
            <a:pPr lvl="1"/>
            <a:r>
              <a:rPr lang="en-US" dirty="0" err="1" smtClean="0"/>
              <a:t>SiPM</a:t>
            </a:r>
            <a:r>
              <a:rPr lang="en-US" dirty="0" smtClean="0"/>
              <a:t> readout optimization (pixel size and x-talk)</a:t>
            </a:r>
          </a:p>
          <a:p>
            <a:pPr lvl="1"/>
            <a:r>
              <a:rPr lang="en-US" dirty="0" smtClean="0"/>
              <a:t>Define readout chain</a:t>
            </a:r>
          </a:p>
          <a:p>
            <a:pPr lvl="2"/>
            <a:r>
              <a:rPr lang="en-US" dirty="0" smtClean="0"/>
              <a:t>ASIC selection or development</a:t>
            </a:r>
          </a:p>
          <a:p>
            <a:pPr lvl="2"/>
            <a:r>
              <a:rPr lang="en-US" dirty="0" smtClean="0"/>
              <a:t>Signal processing on detector</a:t>
            </a:r>
          </a:p>
          <a:p>
            <a:pPr lvl="2"/>
            <a:r>
              <a:rPr lang="en-US" dirty="0" smtClean="0"/>
              <a:t>Readout and back-end design</a:t>
            </a:r>
          </a:p>
          <a:p>
            <a:pPr lvl="1"/>
            <a:r>
              <a:rPr lang="en-US" dirty="0" smtClean="0"/>
              <a:t>Explore timing for longitudinal information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7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259" y="1501401"/>
            <a:ext cx="8955741" cy="4114800"/>
          </a:xfrm>
        </p:spPr>
        <p:txBody>
          <a:bodyPr/>
          <a:lstStyle/>
          <a:p>
            <a:r>
              <a:rPr lang="en-US" dirty="0" smtClean="0"/>
              <a:t>Dual readout calorimetry is a well understood technology</a:t>
            </a:r>
          </a:p>
          <a:p>
            <a:r>
              <a:rPr lang="en-US" dirty="0" smtClean="0"/>
              <a:t>Excellent EM and HAD resolution in a single package</a:t>
            </a:r>
          </a:p>
          <a:p>
            <a:r>
              <a:rPr lang="en-US" dirty="0" smtClean="0"/>
              <a:t>Intrinsic high transverse granularity</a:t>
            </a:r>
          </a:p>
          <a:p>
            <a:r>
              <a:rPr lang="en-US" dirty="0" smtClean="0"/>
              <a:t>Particle ID on isolated tracks</a:t>
            </a:r>
          </a:p>
          <a:p>
            <a:endParaRPr lang="en-US" dirty="0" smtClean="0"/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79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Backup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 rot="955941">
            <a:off x="827906" y="3150471"/>
            <a:ext cx="729056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1500" b="1" cap="all" spc="0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BACKUP</a:t>
            </a:r>
            <a:endParaRPr lang="en-US" sz="115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7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</a:t>
            </a:r>
            <a:r>
              <a:rPr lang="it-IT" dirty="0" smtClean="0"/>
              <a:t>+e- </a:t>
            </a:r>
            <a:r>
              <a:rPr lang="it-IT" dirty="0" smtClean="0">
                <a:sym typeface="Wingdings" panose="05000000000000000000" pitchFamily="2" charset="2"/>
              </a:rPr>
              <a:t>HZ </a:t>
            </a:r>
            <a:r>
              <a:rPr lang="it-IT" dirty="0" smtClean="0"/>
              <a:t>physics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674508"/>
                <a:ext cx="9053058" cy="4114800"/>
              </a:xfrm>
            </p:spPr>
            <p:txBody>
              <a:bodyPr/>
              <a:lstStyle/>
              <a:p>
                <a:r>
                  <a:rPr lang="it-IT" dirty="0" smtClean="0"/>
                  <a:t>Calorimeters (</a:t>
                </a:r>
                <a:r>
                  <a:rPr lang="it-IT" dirty="0" smtClean="0">
                    <a:solidFill>
                      <a:srgbClr val="00B0F0"/>
                    </a:solidFill>
                  </a:rPr>
                  <a:t>see Gang Li talk</a:t>
                </a:r>
                <a:r>
                  <a:rPr lang="it-IT" dirty="0" smtClean="0"/>
                  <a:t>):</a:t>
                </a:r>
              </a:p>
              <a:p>
                <a:pPr lvl="1"/>
                <a:r>
                  <a:rPr lang="it-IT" dirty="0" smtClean="0"/>
                  <a:t>H</a:t>
                </a:r>
                <a:r>
                  <a:rPr lang="it-IT" dirty="0" smtClean="0">
                    <a:sym typeface="Wingdings" panose="05000000000000000000" pitchFamily="2" charset="2"/>
                  </a:rPr>
                  <a:t></a:t>
                </a:r>
                <a:r>
                  <a:rPr lang="it-IT" dirty="0" smtClean="0">
                    <a:latin typeface="Symbol" panose="05050102010706020507" pitchFamily="18" charset="2"/>
                    <a:sym typeface="Wingdings" panose="05000000000000000000" pitchFamily="2" charset="2"/>
                  </a:rPr>
                  <a:t>gg</a:t>
                </a:r>
                <a:r>
                  <a:rPr lang="it-IT" dirty="0" smtClean="0">
                    <a:sym typeface="Wingdings" panose="05000000000000000000" pitchFamily="2" charset="2"/>
                  </a:rPr>
                  <a:t>  ECAL resolution </a:t>
                </a:r>
                <a:endParaRPr lang="it-IT" dirty="0">
                  <a:sym typeface="Wingdings" panose="05000000000000000000" pitchFamily="2" charset="2"/>
                </a:endParaRPr>
              </a:p>
              <a:p>
                <a:pPr lvl="2"/>
                <a:r>
                  <a:rPr lang="en-US" dirty="0" smtClean="0">
                    <a:sym typeface="Wingdings" panose="05000000000000000000" pitchFamily="2" charset="2"/>
                  </a:rPr>
                  <a:t>As good as possible – at least 20%/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𝐸</m:t>
                        </m:r>
                      </m:e>
                    </m:rad>
                  </m:oMath>
                </a14:m>
                <a:r>
                  <a:rPr lang="it-IT" dirty="0" smtClean="0">
                    <a:sym typeface="Wingdings" panose="05000000000000000000" pitchFamily="2" charset="2"/>
                  </a:rPr>
                  <a:t> + 1%</a:t>
                </a:r>
              </a:p>
              <a:p>
                <a:pPr lvl="1"/>
                <a:r>
                  <a:rPr lang="it-IT" dirty="0" smtClean="0">
                    <a:sym typeface="Wingdings" panose="05000000000000000000" pitchFamily="2" charset="2"/>
                  </a:rPr>
                  <a:t>Hqq, VV  ECAL+HCAL resolution</a:t>
                </a:r>
              </a:p>
              <a:p>
                <a:pPr lvl="2"/>
                <a:r>
                  <a:rPr lang="en-US" dirty="0">
                    <a:sym typeface="Wingdings" panose="05000000000000000000" pitchFamily="2" charset="2"/>
                  </a:rPr>
                  <a:t>As good as possible – at </a:t>
                </a:r>
                <a:r>
                  <a:rPr lang="en-US" dirty="0" smtClean="0">
                    <a:sym typeface="Wingdings" panose="05000000000000000000" pitchFamily="2" charset="2"/>
                  </a:rPr>
                  <a:t>least 3-4%  on jets from W,Z decay</a:t>
                </a:r>
                <a:endParaRPr lang="it-IT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74508"/>
                <a:ext cx="9053058" cy="4114800"/>
              </a:xfrm>
              <a:blipFill>
                <a:blip r:embed="rId2"/>
                <a:stretch>
                  <a:fillRect l="-1145" t="-163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331" y="6544235"/>
            <a:ext cx="4365625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0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group summary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666" y="2505448"/>
            <a:ext cx="5511800" cy="2183093"/>
          </a:xfrm>
        </p:spPr>
        <p:txBody>
          <a:bodyPr/>
          <a:lstStyle/>
          <a:p>
            <a:r>
              <a:rPr lang="en-US" dirty="0" smtClean="0"/>
              <a:t>Total number of collaborators: </a:t>
            </a:r>
          </a:p>
          <a:p>
            <a:pPr lvl="1"/>
            <a:r>
              <a:rPr lang="en-US" dirty="0" smtClean="0"/>
              <a:t>69</a:t>
            </a:r>
          </a:p>
          <a:p>
            <a:r>
              <a:rPr lang="en-US" dirty="0" smtClean="0"/>
              <a:t>Total number of institutions:</a:t>
            </a:r>
          </a:p>
          <a:p>
            <a:pPr lvl="1"/>
            <a:r>
              <a:rPr lang="en-US" dirty="0" smtClean="0"/>
              <a:t>18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9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group (1)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764" y="1644836"/>
            <a:ext cx="7772400" cy="4114800"/>
          </a:xfrm>
        </p:spPr>
        <p:txBody>
          <a:bodyPr/>
          <a:lstStyle/>
          <a:p>
            <a:r>
              <a:rPr lang="it-IT" sz="1800" dirty="0"/>
              <a:t>INFN - Sezione di Bari and University of Bari, Italy</a:t>
            </a:r>
          </a:p>
          <a:p>
            <a:pPr lvl="1"/>
            <a:r>
              <a:rPr lang="it-IT" sz="1400" dirty="0" smtClean="0"/>
              <a:t>   Marcello </a:t>
            </a:r>
            <a:r>
              <a:rPr lang="it-IT" sz="1400" dirty="0"/>
              <a:t>Abbrescia</a:t>
            </a:r>
          </a:p>
          <a:p>
            <a:pPr lvl="1"/>
            <a:r>
              <a:rPr lang="it-IT" sz="1400" dirty="0"/>
              <a:t> </a:t>
            </a:r>
            <a:r>
              <a:rPr lang="it-IT" sz="1400" dirty="0" smtClean="0"/>
              <a:t>  Nicola </a:t>
            </a:r>
            <a:r>
              <a:rPr lang="it-IT" sz="1400" dirty="0"/>
              <a:t>De </a:t>
            </a:r>
            <a:r>
              <a:rPr lang="it-IT" sz="1400" dirty="0" smtClean="0"/>
              <a:t>Filippis</a:t>
            </a:r>
            <a:endParaRPr lang="it-IT" sz="1800" dirty="0"/>
          </a:p>
          <a:p>
            <a:r>
              <a:rPr lang="it-IT" sz="1800" dirty="0"/>
              <a:t>INFN - Sezione di Bologna and University of Bologna, Italy</a:t>
            </a:r>
          </a:p>
          <a:p>
            <a:pPr lvl="1"/>
            <a:r>
              <a:rPr lang="it-IT" sz="1400" dirty="0"/>
              <a:t> 	Lorenzo Bellagamba </a:t>
            </a:r>
          </a:p>
          <a:p>
            <a:pPr lvl="1"/>
            <a:r>
              <a:rPr lang="it-IT" sz="1400" dirty="0"/>
              <a:t>	Lisa Borgonovi</a:t>
            </a:r>
          </a:p>
          <a:p>
            <a:pPr lvl="1"/>
            <a:r>
              <a:rPr lang="it-IT" sz="1400" dirty="0"/>
              <a:t> 	Davide Boscherini </a:t>
            </a:r>
          </a:p>
          <a:p>
            <a:pPr lvl="1"/>
            <a:r>
              <a:rPr lang="it-IT" sz="1400" dirty="0"/>
              <a:t>	Sylvie Braibant</a:t>
            </a:r>
          </a:p>
          <a:p>
            <a:pPr lvl="1"/>
            <a:r>
              <a:rPr lang="it-IT" sz="1400" dirty="0"/>
              <a:t>	Elisa Fontanesi </a:t>
            </a:r>
          </a:p>
          <a:p>
            <a:pPr lvl="1"/>
            <a:r>
              <a:rPr lang="it-IT" sz="1400" dirty="0"/>
              <a:t>	Paolo Giacomelli </a:t>
            </a:r>
          </a:p>
          <a:p>
            <a:pPr lvl="1"/>
            <a:r>
              <a:rPr lang="it-IT" sz="1400" dirty="0"/>
              <a:t>	Alessandro Polini </a:t>
            </a:r>
            <a:endParaRPr lang="it-IT" sz="1800" dirty="0"/>
          </a:p>
          <a:p>
            <a:r>
              <a:rPr lang="it-IT" sz="1800" dirty="0"/>
              <a:t>INFN - Sezione di Catania and University of Catania, Italy</a:t>
            </a:r>
          </a:p>
          <a:p>
            <a:pPr lvl="1"/>
            <a:r>
              <a:rPr lang="it-IT" sz="1400" dirty="0"/>
              <a:t>	Sebastiano Albergo</a:t>
            </a:r>
          </a:p>
          <a:p>
            <a:pPr lvl="1"/>
            <a:r>
              <a:rPr lang="it-IT" sz="1400" dirty="0"/>
              <a:t>	Antonella </a:t>
            </a:r>
            <a:r>
              <a:rPr lang="it-IT" sz="1400" dirty="0" smtClean="0"/>
              <a:t>Sciuto</a:t>
            </a:r>
            <a:endParaRPr lang="it-IT" sz="1800" dirty="0"/>
          </a:p>
          <a:p>
            <a:r>
              <a:rPr lang="it-IT" sz="1800" dirty="0"/>
              <a:t>INFN - Sezione di Firenze and University of Firenze, Italy</a:t>
            </a:r>
          </a:p>
          <a:p>
            <a:pPr lvl="1"/>
            <a:r>
              <a:rPr lang="it-IT" sz="1400" dirty="0"/>
              <a:t>	Stefania De Curtis</a:t>
            </a:r>
          </a:p>
          <a:p>
            <a:pPr lvl="1"/>
            <a:r>
              <a:rPr lang="it-IT" sz="1400" dirty="0"/>
              <a:t>	Piergiulio Lenzi</a:t>
            </a:r>
            <a:endParaRPr lang="it-IT" sz="1800" dirty="0"/>
          </a:p>
          <a:p>
            <a:pPr lvl="1"/>
            <a:endParaRPr lang="it-IT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9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group (2)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04178"/>
            <a:ext cx="7772400" cy="4114800"/>
          </a:xfrm>
        </p:spPr>
        <p:txBody>
          <a:bodyPr/>
          <a:lstStyle/>
          <a:p>
            <a:r>
              <a:rPr lang="it-IT" sz="1800" dirty="0"/>
              <a:t>INFN - Sezione di Ferrara and University of Ferrara, Italy</a:t>
            </a:r>
          </a:p>
          <a:p>
            <a:pPr lvl="1"/>
            <a:r>
              <a:rPr lang="it-IT" sz="1400" dirty="0"/>
              <a:t>	Gianluigi Cibinetto</a:t>
            </a:r>
          </a:p>
          <a:p>
            <a:pPr lvl="1"/>
            <a:r>
              <a:rPr lang="it-IT" sz="1400" dirty="0"/>
              <a:t>	Riccardo Farinelli</a:t>
            </a:r>
          </a:p>
          <a:p>
            <a:pPr lvl="1"/>
            <a:r>
              <a:rPr lang="it-IT" sz="1400" dirty="0"/>
              <a:t>	Isabella Garzia</a:t>
            </a:r>
          </a:p>
          <a:p>
            <a:pPr lvl="1"/>
            <a:r>
              <a:rPr lang="it-IT" sz="1400" dirty="0"/>
              <a:t>	Vincenzo Guidi</a:t>
            </a:r>
          </a:p>
          <a:p>
            <a:pPr lvl="1"/>
            <a:r>
              <a:rPr lang="it-IT" sz="1400" dirty="0"/>
              <a:t>	Mauro </a:t>
            </a:r>
            <a:r>
              <a:rPr lang="it-IT" sz="1400" dirty="0" smtClean="0"/>
              <a:t>Moretti</a:t>
            </a:r>
          </a:p>
          <a:p>
            <a:r>
              <a:rPr lang="it-IT" sz="2200" dirty="0" smtClean="0"/>
              <a:t>INFN </a:t>
            </a:r>
            <a:r>
              <a:rPr lang="it-IT" sz="2200" dirty="0"/>
              <a:t>- Laboratori Nazionali di Frascati, Italy</a:t>
            </a:r>
          </a:p>
          <a:p>
            <a:pPr lvl="1"/>
            <a:r>
              <a:rPr lang="it-IT" sz="1400" dirty="0"/>
              <a:t>	Giovanni Bencivenni</a:t>
            </a:r>
          </a:p>
          <a:p>
            <a:pPr lvl="1"/>
            <a:r>
              <a:rPr lang="it-IT" sz="1400" dirty="0"/>
              <a:t>    </a:t>
            </a:r>
            <a:r>
              <a:rPr lang="it-IT" sz="1400" dirty="0" smtClean="0"/>
              <a:t>Monica </a:t>
            </a:r>
            <a:r>
              <a:rPr lang="it-IT" sz="1400" dirty="0"/>
              <a:t>Bertani</a:t>
            </a:r>
          </a:p>
          <a:p>
            <a:pPr lvl="1"/>
            <a:r>
              <a:rPr lang="it-IT" sz="1400" dirty="0"/>
              <a:t>    </a:t>
            </a:r>
            <a:r>
              <a:rPr lang="it-IT" sz="1400" dirty="0" smtClean="0"/>
              <a:t>Erika </a:t>
            </a:r>
            <a:r>
              <a:rPr lang="it-IT" sz="1400" dirty="0"/>
              <a:t>de Lucia</a:t>
            </a:r>
          </a:p>
          <a:p>
            <a:pPr lvl="1"/>
            <a:r>
              <a:rPr lang="it-IT" sz="1400" dirty="0"/>
              <a:t>    </a:t>
            </a:r>
            <a:r>
              <a:rPr lang="it-IT" sz="1400" dirty="0" smtClean="0"/>
              <a:t>Danilo </a:t>
            </a:r>
            <a:r>
              <a:rPr lang="it-IT" sz="1400" dirty="0"/>
              <a:t>Domenici</a:t>
            </a:r>
          </a:p>
          <a:p>
            <a:pPr lvl="1"/>
            <a:r>
              <a:rPr lang="it-IT" sz="1400" dirty="0"/>
              <a:t>    </a:t>
            </a:r>
            <a:r>
              <a:rPr lang="it-IT" sz="1400" dirty="0" smtClean="0"/>
              <a:t>Giulietto </a:t>
            </a:r>
            <a:r>
              <a:rPr lang="it-IT" sz="1400" dirty="0"/>
              <a:t>Felici</a:t>
            </a:r>
          </a:p>
          <a:p>
            <a:pPr lvl="1"/>
            <a:r>
              <a:rPr lang="it-IT" sz="1400" dirty="0"/>
              <a:t>	Catia Milardi</a:t>
            </a:r>
          </a:p>
          <a:p>
            <a:pPr lvl="1"/>
            <a:r>
              <a:rPr lang="it-IT" sz="1400" dirty="0"/>
              <a:t>	Gianfranco Morello</a:t>
            </a:r>
          </a:p>
          <a:p>
            <a:pPr lvl="1"/>
            <a:r>
              <a:rPr lang="it-IT" sz="1400" dirty="0"/>
              <a:t>	Marco Poli </a:t>
            </a:r>
            <a:r>
              <a:rPr lang="it-IT" sz="1400" dirty="0" smtClean="0"/>
              <a:t>Lerner</a:t>
            </a:r>
            <a:endParaRPr lang="it-IT" sz="1800" dirty="0"/>
          </a:p>
          <a:p>
            <a:r>
              <a:rPr lang="it-IT" sz="1800" dirty="0"/>
              <a:t>INFN - Sezione di Lecce and University of Lecce, Italy</a:t>
            </a:r>
          </a:p>
          <a:p>
            <a:pPr lvl="1"/>
            <a:r>
              <a:rPr lang="it-IT" sz="1400" dirty="0"/>
              <a:t>	Francesco Grancagnolo</a:t>
            </a:r>
          </a:p>
          <a:p>
            <a:pPr lvl="1"/>
            <a:r>
              <a:rPr lang="it-IT" sz="1400" dirty="0"/>
              <a:t>	Marco Panareo</a:t>
            </a:r>
          </a:p>
          <a:p>
            <a:pPr lvl="1"/>
            <a:r>
              <a:rPr lang="it-IT" sz="1400" dirty="0"/>
              <a:t>	Giovanni Tassielli</a:t>
            </a:r>
          </a:p>
          <a:p>
            <a:endParaRPr lang="it-IT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62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group (3)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425" y="1402791"/>
            <a:ext cx="7772400" cy="4114800"/>
          </a:xfrm>
        </p:spPr>
        <p:txBody>
          <a:bodyPr/>
          <a:lstStyle/>
          <a:p>
            <a:pPr lvl="0"/>
            <a:r>
              <a:rPr lang="it-IT" sz="1800" dirty="0"/>
              <a:t>INFN - Sezione di Milano and University of Milano, Italy</a:t>
            </a:r>
          </a:p>
          <a:p>
            <a:pPr lvl="1"/>
            <a:r>
              <a:rPr lang="it-IT" sz="1400" dirty="0"/>
              <a:t>	Attilio Andreazza</a:t>
            </a:r>
          </a:p>
          <a:p>
            <a:pPr lvl="1"/>
            <a:r>
              <a:rPr lang="it-IT" sz="1400" dirty="0"/>
              <a:t>	Alessandro </a:t>
            </a:r>
            <a:r>
              <a:rPr lang="it-IT" sz="1400" dirty="0" smtClean="0"/>
              <a:t>Vicini</a:t>
            </a:r>
            <a:endParaRPr lang="it-IT" sz="1800" dirty="0"/>
          </a:p>
          <a:p>
            <a:pPr lvl="0"/>
            <a:r>
              <a:rPr lang="it-IT" sz="1800" dirty="0"/>
              <a:t>INFN - Sezione di Milano and University of Insubria, Italy</a:t>
            </a:r>
          </a:p>
          <a:p>
            <a:pPr lvl="1"/>
            <a:r>
              <a:rPr lang="it-IT" sz="1400" dirty="0"/>
              <a:t>	Massimiliano Antonello</a:t>
            </a:r>
          </a:p>
          <a:p>
            <a:pPr lvl="1"/>
            <a:r>
              <a:rPr lang="it-IT" sz="1400" dirty="0"/>
              <a:t>	Massimo Caccia</a:t>
            </a:r>
          </a:p>
          <a:p>
            <a:pPr lvl="1"/>
            <a:r>
              <a:rPr lang="it-IT" sz="1400" dirty="0"/>
              <a:t>	Romualdo </a:t>
            </a:r>
            <a:r>
              <a:rPr lang="it-IT" sz="1400" dirty="0" smtClean="0"/>
              <a:t>Santoro</a:t>
            </a:r>
            <a:endParaRPr lang="it-IT" sz="1800" dirty="0"/>
          </a:p>
          <a:p>
            <a:pPr lvl="0"/>
            <a:r>
              <a:rPr lang="it-IT" sz="1800" dirty="0"/>
              <a:t>INFN - Sezione di Milano Bicocca and University of Parma, Italy</a:t>
            </a:r>
          </a:p>
          <a:p>
            <a:pPr lvl="1"/>
            <a:r>
              <a:rPr lang="it-IT" sz="1400" dirty="0"/>
              <a:t>	Luca </a:t>
            </a:r>
            <a:r>
              <a:rPr lang="it-IT" sz="1400" dirty="0" smtClean="0"/>
              <a:t>Trentadue</a:t>
            </a:r>
          </a:p>
          <a:p>
            <a:r>
              <a:rPr lang="it-IT" sz="2000" dirty="0" smtClean="0"/>
              <a:t>INFN </a:t>
            </a:r>
            <a:r>
              <a:rPr lang="it-IT" sz="2000" dirty="0"/>
              <a:t>- Sezione di Pavia and University of Pavia, Italy</a:t>
            </a:r>
          </a:p>
          <a:p>
            <a:pPr lvl="1"/>
            <a:r>
              <a:rPr lang="it-IT" sz="1400" dirty="0"/>
              <a:t>	Carlo Michel Carloni Calame</a:t>
            </a:r>
          </a:p>
          <a:p>
            <a:pPr lvl="1"/>
            <a:r>
              <a:rPr lang="it-IT" sz="1400" dirty="0"/>
              <a:t>	Roberto Ferrari </a:t>
            </a:r>
          </a:p>
          <a:p>
            <a:pPr lvl="1"/>
            <a:r>
              <a:rPr lang="it-IT" sz="1400" dirty="0"/>
              <a:t>	Gabriella Gaudio </a:t>
            </a:r>
          </a:p>
          <a:p>
            <a:pPr lvl="1"/>
            <a:r>
              <a:rPr lang="it-IT" sz="1400" dirty="0"/>
              <a:t>	Guido Montagna</a:t>
            </a:r>
          </a:p>
          <a:p>
            <a:pPr lvl="1"/>
            <a:r>
              <a:rPr lang="it-IT" sz="1400" dirty="0"/>
              <a:t>	Oreste Nicrosini</a:t>
            </a:r>
          </a:p>
          <a:p>
            <a:pPr lvl="1"/>
            <a:r>
              <a:rPr lang="it-IT" sz="1400" dirty="0"/>
              <a:t>	Fulvio Piccinini </a:t>
            </a:r>
          </a:p>
          <a:p>
            <a:pPr lvl="1"/>
            <a:r>
              <a:rPr lang="it-IT" sz="1400" dirty="0"/>
              <a:t>	Giacomo Polesello </a:t>
            </a:r>
          </a:p>
          <a:p>
            <a:pPr lvl="1"/>
            <a:r>
              <a:rPr lang="it-IT" sz="1400" dirty="0"/>
              <a:t>	Lorenzo Pezzotti </a:t>
            </a:r>
          </a:p>
          <a:p>
            <a:pPr lvl="0"/>
            <a:endParaRPr lang="it-IT" sz="1800" dirty="0"/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78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group (4)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69" y="1320426"/>
            <a:ext cx="8449235" cy="5204199"/>
          </a:xfrm>
        </p:spPr>
        <p:txBody>
          <a:bodyPr/>
          <a:lstStyle/>
          <a:p>
            <a:pPr lvl="0"/>
            <a:r>
              <a:rPr lang="it-IT" sz="1800" dirty="0" smtClean="0"/>
              <a:t>INFN </a:t>
            </a:r>
            <a:r>
              <a:rPr lang="it-IT" sz="1800" dirty="0"/>
              <a:t>- Sezione di Padova and University of Padova, Italy</a:t>
            </a:r>
          </a:p>
          <a:p>
            <a:pPr lvl="1"/>
            <a:r>
              <a:rPr lang="it-IT" sz="1400" dirty="0"/>
              <a:t>	Patrizia Azzi</a:t>
            </a:r>
            <a:endParaRPr lang="it-IT" sz="1800" dirty="0"/>
          </a:p>
          <a:p>
            <a:pPr lvl="0"/>
            <a:r>
              <a:rPr lang="it-IT" sz="1800" dirty="0"/>
              <a:t>INFN - Sezione di Perugia and University of Perugia, Italy</a:t>
            </a:r>
          </a:p>
          <a:p>
            <a:pPr lvl="1"/>
            <a:r>
              <a:rPr lang="it-IT" sz="1400" dirty="0"/>
              <a:t>	Gianmario Bilei</a:t>
            </a:r>
          </a:p>
          <a:p>
            <a:pPr lvl="1"/>
            <a:r>
              <a:rPr lang="it-IT" sz="1400" dirty="0"/>
              <a:t>	Livio Fano</a:t>
            </a:r>
            <a:r>
              <a:rPr lang="it-IT" sz="1400" dirty="0" smtClean="0"/>
              <a:t>'</a:t>
            </a:r>
            <a:endParaRPr lang="it-IT" sz="1800" dirty="0" smtClean="0"/>
          </a:p>
          <a:p>
            <a:pPr lvl="0"/>
            <a:r>
              <a:rPr lang="it-IT" sz="1800" dirty="0" smtClean="0"/>
              <a:t>INFN </a:t>
            </a:r>
            <a:r>
              <a:rPr lang="it-IT" sz="1800" dirty="0"/>
              <a:t>- Sezione di Pisa, Universita' di Pisa and Scuola Normale Superiore, Italy</a:t>
            </a:r>
          </a:p>
          <a:p>
            <a:pPr lvl="1"/>
            <a:r>
              <a:rPr lang="it-IT" sz="1400" dirty="0"/>
              <a:t>	Paolo Azzurri</a:t>
            </a:r>
          </a:p>
          <a:p>
            <a:pPr lvl="1"/>
            <a:r>
              <a:rPr lang="it-IT" sz="1400" dirty="0"/>
              <a:t>	Franco Bedeschi</a:t>
            </a:r>
          </a:p>
          <a:p>
            <a:pPr lvl="1"/>
            <a:r>
              <a:rPr lang="it-IT" sz="1400" dirty="0"/>
              <a:t>	Vincenzo Cavasinni</a:t>
            </a:r>
          </a:p>
          <a:p>
            <a:pPr lvl="1"/>
            <a:r>
              <a:rPr lang="it-IT" sz="1400" dirty="0"/>
              <a:t>	Maria Chiara Roda </a:t>
            </a:r>
          </a:p>
          <a:p>
            <a:pPr lvl="1"/>
            <a:r>
              <a:rPr lang="it-IT" sz="1400" dirty="0"/>
              <a:t>	Luigi Rolandi</a:t>
            </a:r>
          </a:p>
          <a:p>
            <a:pPr lvl="1"/>
            <a:r>
              <a:rPr lang="it-IT" sz="1400" dirty="0"/>
              <a:t>	Roberto Tenchini </a:t>
            </a:r>
          </a:p>
          <a:p>
            <a:pPr lvl="1"/>
            <a:r>
              <a:rPr lang="it-IT" sz="1400" dirty="0"/>
              <a:t>	Guido Tonelli </a:t>
            </a:r>
            <a:endParaRPr lang="it-IT" sz="1800" dirty="0"/>
          </a:p>
          <a:p>
            <a:pPr lvl="0"/>
            <a:r>
              <a:rPr lang="it-IT" sz="1800" dirty="0"/>
              <a:t>INFN - Sezione di Roma1 and University of Roma "La Sapienza", Italy</a:t>
            </a:r>
          </a:p>
          <a:p>
            <a:pPr lvl="1"/>
            <a:r>
              <a:rPr lang="it-IT" sz="1400" dirty="0"/>
              <a:t>	Barbara Mele</a:t>
            </a:r>
          </a:p>
          <a:p>
            <a:pPr lvl="1"/>
            <a:r>
              <a:rPr lang="it-IT" sz="1400" dirty="0"/>
              <a:t>	Gianluigi Chiarello</a:t>
            </a:r>
          </a:p>
          <a:p>
            <a:pPr lvl="1"/>
            <a:r>
              <a:rPr lang="it-IT" sz="1400" dirty="0"/>
              <a:t>	Simonetta Gentile</a:t>
            </a:r>
          </a:p>
          <a:p>
            <a:pPr lvl="1"/>
            <a:r>
              <a:rPr lang="it-IT" sz="1400" dirty="0"/>
              <a:t>	Luca Silvestrini</a:t>
            </a:r>
          </a:p>
          <a:p>
            <a:pPr lvl="0"/>
            <a:endParaRPr lang="it-IT" sz="1800" dirty="0"/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009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group (5)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48" y="1546226"/>
            <a:ext cx="7772400" cy="4114800"/>
          </a:xfrm>
        </p:spPr>
        <p:txBody>
          <a:bodyPr/>
          <a:lstStyle/>
          <a:p>
            <a:pPr lvl="0"/>
            <a:r>
              <a:rPr lang="it-IT" sz="1800" dirty="0"/>
              <a:t>INFN - Sezione di Roma3 and University of Roma "Tor Vergata", Italy</a:t>
            </a:r>
          </a:p>
          <a:p>
            <a:pPr lvl="1"/>
            <a:r>
              <a:rPr lang="it-IT" sz="1400" dirty="0"/>
              <a:t>	Michela Biglietti</a:t>
            </a:r>
          </a:p>
          <a:p>
            <a:pPr lvl="1"/>
            <a:r>
              <a:rPr lang="it-IT" sz="1400" dirty="0"/>
              <a:t>	Paolo Branchini</a:t>
            </a:r>
          </a:p>
          <a:p>
            <a:pPr lvl="1"/>
            <a:r>
              <a:rPr lang="it-IT" sz="1400" dirty="0"/>
              <a:t>	Marco Ciuchini</a:t>
            </a:r>
          </a:p>
          <a:p>
            <a:pPr lvl="1"/>
            <a:r>
              <a:rPr lang="it-IT" sz="1400" dirty="0"/>
              <a:t>	Biagio Di Micco</a:t>
            </a:r>
          </a:p>
          <a:p>
            <a:pPr lvl="1"/>
            <a:r>
              <a:rPr lang="it-IT" sz="1400" dirty="0"/>
              <a:t>	Addolarata Farilla</a:t>
            </a:r>
          </a:p>
          <a:p>
            <a:pPr lvl="1"/>
            <a:r>
              <a:rPr lang="it-IT" sz="1400" dirty="0"/>
              <a:t>	Mario Greco</a:t>
            </a:r>
          </a:p>
          <a:p>
            <a:pPr lvl="1"/>
            <a:r>
              <a:rPr lang="it-IT" sz="1400" dirty="0"/>
              <a:t>	Monica </a:t>
            </a:r>
            <a:r>
              <a:rPr lang="it-IT" sz="1400" dirty="0" smtClean="0"/>
              <a:t>Verducci</a:t>
            </a:r>
            <a:endParaRPr lang="it-IT" sz="1800" dirty="0"/>
          </a:p>
          <a:p>
            <a:pPr lvl="0"/>
            <a:r>
              <a:rPr lang="it-IT" sz="1800" dirty="0"/>
              <a:t>INFN - Sezione di Torino and Universrity of Torino, Italy</a:t>
            </a:r>
          </a:p>
          <a:p>
            <a:pPr lvl="1"/>
            <a:r>
              <a:rPr lang="it-IT" sz="1400" dirty="0"/>
              <a:t>	Lia Lavezzi</a:t>
            </a:r>
          </a:p>
          <a:p>
            <a:pPr lvl="1"/>
            <a:r>
              <a:rPr lang="it-IT" sz="1400" dirty="0"/>
              <a:t>	Marco Maggiora</a:t>
            </a:r>
          </a:p>
          <a:p>
            <a:pPr lvl="1"/>
            <a:r>
              <a:rPr lang="it-IT" sz="1400" dirty="0"/>
              <a:t>	Angelo </a:t>
            </a:r>
            <a:r>
              <a:rPr lang="it-IT" sz="1400" dirty="0" smtClean="0"/>
              <a:t>Rivetti</a:t>
            </a:r>
            <a:endParaRPr lang="it-IT" sz="1800" dirty="0"/>
          </a:p>
          <a:p>
            <a:pPr lvl="0"/>
            <a:r>
              <a:rPr lang="it-IT" sz="1800" dirty="0"/>
              <a:t>INFN - Sezione di Trieste and University of Udine, Italy</a:t>
            </a:r>
          </a:p>
          <a:p>
            <a:pPr lvl="1"/>
            <a:r>
              <a:rPr lang="it-IT" sz="1400" dirty="0"/>
              <a:t>	Marina Cobal</a:t>
            </a:r>
          </a:p>
          <a:p>
            <a:pPr lvl="1"/>
            <a:r>
              <a:rPr lang="it-IT" sz="1400" dirty="0"/>
              <a:t>	Emidio Gabrielli</a:t>
            </a:r>
          </a:p>
          <a:p>
            <a:pPr lvl="0"/>
            <a:endParaRPr lang="it-IT" sz="1800" dirty="0"/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25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</a:t>
            </a:r>
            <a:r>
              <a:rPr lang="it-IT" dirty="0" smtClean="0"/>
              <a:t>+e- operation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99" y="1353042"/>
            <a:ext cx="8721618" cy="3496864"/>
          </a:xfrm>
        </p:spPr>
        <p:txBody>
          <a:bodyPr/>
          <a:lstStyle/>
          <a:p>
            <a:r>
              <a:rPr lang="it-IT" dirty="0" smtClean="0"/>
              <a:t>Wide range of running conditions at CepC</a:t>
            </a:r>
          </a:p>
          <a:p>
            <a:pPr lvl="1"/>
            <a:r>
              <a:rPr lang="it-IT" dirty="0" smtClean="0"/>
              <a:t> Z pole (90 GeV): </a:t>
            </a:r>
          </a:p>
          <a:p>
            <a:pPr lvl="2"/>
            <a:r>
              <a:rPr lang="it-IT" dirty="0" smtClean="0"/>
              <a:t>~ 10 ns between beam crossing</a:t>
            </a:r>
          </a:p>
          <a:p>
            <a:pPr lvl="2"/>
            <a:r>
              <a:rPr lang="en-US" dirty="0" smtClean="0"/>
              <a:t>High luminosity O(10</a:t>
            </a:r>
            <a:r>
              <a:rPr lang="en-US" baseline="30000" dirty="0" smtClean="0"/>
              <a:t>35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ZH (250 GeV):</a:t>
            </a:r>
          </a:p>
          <a:p>
            <a:pPr lvl="2"/>
            <a:r>
              <a:rPr lang="en-US" dirty="0" smtClean="0"/>
              <a:t>~ 1 </a:t>
            </a:r>
            <a:r>
              <a:rPr lang="it-IT" dirty="0" smtClean="0">
                <a:latin typeface="Symbol" panose="05050102010706020507" pitchFamily="18" charset="2"/>
              </a:rPr>
              <a:t>m</a:t>
            </a:r>
            <a:r>
              <a:rPr lang="it-IT" dirty="0" smtClean="0"/>
              <a:t>s </a:t>
            </a:r>
            <a:r>
              <a:rPr lang="it-IT" dirty="0"/>
              <a:t>between beam </a:t>
            </a:r>
            <a:r>
              <a:rPr lang="it-IT" dirty="0" smtClean="0"/>
              <a:t>crossing</a:t>
            </a:r>
          </a:p>
          <a:p>
            <a:pPr lvl="2"/>
            <a:r>
              <a:rPr lang="en-US" dirty="0" smtClean="0"/>
              <a:t>Moderate luminosity - O(10</a:t>
            </a:r>
            <a:r>
              <a:rPr lang="en-US" baseline="30000" dirty="0" smtClean="0"/>
              <a:t>34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lvl="2"/>
            <a:endParaRPr lang="it-IT" dirty="0" smtClean="0"/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4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INFN Town Meeting, Roma 2018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68146-9702-4881-9716-82FB817E82B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122133" y="1321822"/>
            <a:ext cx="8465044" cy="5304166"/>
            <a:chOff x="122133" y="1321822"/>
            <a:chExt cx="8465044" cy="5304166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895" y="1321822"/>
              <a:ext cx="8078282" cy="5304166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>
              <a:off x="1206262" y="1782658"/>
              <a:ext cx="557596" cy="4309707"/>
            </a:xfrm>
            <a:prstGeom prst="ellipse">
              <a:avLst/>
            </a:prstGeom>
            <a:noFill/>
            <a:ln w="19050" cap="flat" cmpd="sng" algn="ctr">
              <a:solidFill>
                <a:srgbClr val="7030A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None/>
                <a:tabLst/>
              </a:pPr>
              <a:endParaRPr kumimoji="0" lang="it-IT" sz="28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642839" y="1800851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Z</a:t>
              </a:r>
              <a:endParaRPr lang="it-IT" b="1" dirty="0">
                <a:solidFill>
                  <a:srgbClr val="7030A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318800" y="2918755"/>
              <a:ext cx="356521" cy="2758714"/>
            </a:xfrm>
            <a:prstGeom prst="ellipse">
              <a:avLst/>
            </a:prstGeom>
            <a:noFill/>
            <a:ln w="19050" cap="flat" cmpd="sng" algn="ctr">
              <a:solidFill>
                <a:srgbClr val="FF990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None/>
                <a:tabLst/>
              </a:pPr>
              <a:endParaRPr kumimoji="0" lang="it-IT" sz="2800" b="0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19291" y="2472579"/>
              <a:ext cx="912060" cy="470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9900"/>
                  </a:solidFill>
                </a:rPr>
                <a:t>WW</a:t>
              </a:r>
              <a:endParaRPr lang="it-IT" b="1" dirty="0">
                <a:solidFill>
                  <a:srgbClr val="FF99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019388" y="3592029"/>
              <a:ext cx="324364" cy="1783264"/>
            </a:xfrm>
            <a:prstGeom prst="ellipse">
              <a:avLst/>
            </a:prstGeom>
            <a:noFill/>
            <a:ln w="19050" cap="flat" cmpd="sng" algn="ctr">
              <a:solidFill>
                <a:srgbClr val="00800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None/>
                <a:tabLst/>
              </a:pPr>
              <a:endParaRPr kumimoji="0" lang="it-IT" sz="2800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26092" y="3126908"/>
              <a:ext cx="709633" cy="470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ZH</a:t>
              </a:r>
              <a:endParaRPr lang="it-IT" b="1" dirty="0">
                <a:solidFill>
                  <a:srgbClr val="008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737464" y="4298112"/>
              <a:ext cx="304625" cy="1006127"/>
            </a:xfrm>
            <a:prstGeom prst="ellipse">
              <a:avLst/>
            </a:prstGeom>
            <a:noFill/>
            <a:ln w="19050" cap="flat" cmpd="sng" algn="ctr">
              <a:solidFill>
                <a:srgbClr val="00B0F0"/>
              </a:solidFill>
              <a:prstDash val="dashDot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533400" marR="0" indent="-5334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Tx/>
                <a:buFont typeface="Wingdings" pitchFamily="2" charset="2"/>
                <a:buNone/>
                <a:tabLst/>
              </a:pPr>
              <a:endParaRPr kumimoji="0" lang="it-IT" sz="2800" b="0" i="0" u="none" strike="noStrike" cap="none" normalizeH="0" baseline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606045" y="3750104"/>
                  <a:ext cx="581698" cy="4946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bar>
                          <m:barPr>
                            <m:pos m:val="top"/>
                            <m:ctrlP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bar>
                      </m:oMath>
                    </m:oMathPara>
                  </a14:m>
                  <a:endParaRPr lang="it-IT" b="1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6045" y="3750104"/>
                  <a:ext cx="581698" cy="49466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122133" y="4425458"/>
              <a:ext cx="1116341" cy="35030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100xLEP</a:t>
              </a:r>
              <a:endParaRPr lang="it-IT" sz="1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 bwMode="auto">
            <a:xfrm flipV="1">
              <a:off x="582654" y="4902634"/>
              <a:ext cx="561381" cy="5743"/>
            </a:xfrm>
            <a:prstGeom prst="line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4548036" y="5132883"/>
              <a:ext cx="369844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FCC   SR power/beam &lt;   50 MW</a:t>
              </a:r>
            </a:p>
            <a:p>
              <a:r>
                <a:rPr lang="en-US" sz="2000" dirty="0" err="1" smtClean="0">
                  <a:solidFill>
                    <a:srgbClr val="094EC9"/>
                  </a:solidFill>
                </a:rPr>
                <a:t>CepC</a:t>
              </a:r>
              <a:r>
                <a:rPr lang="en-US" sz="2000" dirty="0" smtClean="0">
                  <a:solidFill>
                    <a:srgbClr val="094EC9"/>
                  </a:solidFill>
                </a:rPr>
                <a:t> SR </a:t>
              </a:r>
              <a:r>
                <a:rPr lang="en-US" sz="2000" dirty="0">
                  <a:solidFill>
                    <a:srgbClr val="094EC9"/>
                  </a:solidFill>
                </a:rPr>
                <a:t>power/beam &lt; </a:t>
              </a:r>
              <a:r>
                <a:rPr lang="en-US" sz="2000" dirty="0" smtClean="0">
                  <a:solidFill>
                    <a:srgbClr val="094EC9"/>
                  </a:solidFill>
                </a:rPr>
                <a:t>  30 MW</a:t>
              </a:r>
              <a:endParaRPr lang="it-IT" sz="2000" dirty="0">
                <a:solidFill>
                  <a:srgbClr val="094EC9"/>
                </a:solidFill>
              </a:endParaRP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1326537" y="103710"/>
            <a:ext cx="5752102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</a:pPr>
            <a:r>
              <a:rPr lang="en-US" b="1" kern="0" dirty="0" err="1" smtClean="0">
                <a:solidFill>
                  <a:srgbClr val="094EC9"/>
                </a:solidFill>
              </a:rPr>
              <a:t>CepC</a:t>
            </a:r>
            <a:r>
              <a:rPr lang="en-US" b="1" kern="0" dirty="0" smtClean="0"/>
              <a:t>, </a:t>
            </a:r>
            <a:r>
              <a:rPr lang="en-US" b="1" kern="0" dirty="0" smtClean="0">
                <a:solidFill>
                  <a:srgbClr val="FF0000"/>
                </a:solidFill>
              </a:rPr>
              <a:t>FCC</a:t>
            </a:r>
            <a:r>
              <a:rPr lang="en-US" b="1" kern="0" dirty="0" smtClean="0"/>
              <a:t>, </a:t>
            </a:r>
            <a:r>
              <a:rPr lang="en-US" b="1" kern="0" dirty="0" smtClean="0">
                <a:solidFill>
                  <a:schemeClr val="tx1"/>
                </a:solidFill>
              </a:rPr>
              <a:t>ILC, </a:t>
            </a:r>
            <a:r>
              <a:rPr lang="en-US" b="1" kern="0" dirty="0" smtClean="0">
                <a:solidFill>
                  <a:srgbClr val="FF00FF"/>
                </a:solidFill>
              </a:rPr>
              <a:t>CLIC</a:t>
            </a:r>
            <a:r>
              <a:rPr lang="en-US" b="1" kern="0" dirty="0" smtClean="0">
                <a:solidFill>
                  <a:schemeClr val="tx1"/>
                </a:solidFill>
              </a:rPr>
              <a:t> </a:t>
            </a:r>
            <a:r>
              <a:rPr lang="en-US" kern="0" dirty="0" smtClean="0"/>
              <a:t>luminosity comparison</a:t>
            </a:r>
            <a:endParaRPr lang="it-IT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4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2T solenoid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87" y="1253286"/>
            <a:ext cx="8726487" cy="4114800"/>
          </a:xfrm>
        </p:spPr>
        <p:txBody>
          <a:bodyPr/>
          <a:lstStyle/>
          <a:p>
            <a:r>
              <a:rPr lang="it-IT" dirty="0" smtClean="0"/>
              <a:t>Two options:</a:t>
            </a:r>
          </a:p>
          <a:p>
            <a:pPr lvl="1"/>
            <a:r>
              <a:rPr lang="it-IT" dirty="0" smtClean="0"/>
              <a:t>Large bore    (R=3.7 m) – calorimeter inside</a:t>
            </a:r>
          </a:p>
          <a:p>
            <a:pPr lvl="1"/>
            <a:r>
              <a:rPr lang="it-IT" dirty="0" smtClean="0"/>
              <a:t>Smaller bore (R=2.2 m) – calorimeter outside</a:t>
            </a:r>
          </a:p>
          <a:p>
            <a:pPr lvl="2"/>
            <a:r>
              <a:rPr lang="it-IT" dirty="0" smtClean="0"/>
              <a:t>Preferred: simpler/  Extreme EM resolution not needed</a:t>
            </a:r>
          </a:p>
          <a:p>
            <a:pPr lvl="3"/>
            <a:r>
              <a:rPr lang="it-IT" dirty="0" smtClean="0"/>
              <a:t>Thick calorimeter</a:t>
            </a:r>
          </a:p>
          <a:p>
            <a:pPr lvl="2"/>
            <a:r>
              <a:rPr lang="it-IT" dirty="0" smtClean="0"/>
              <a:t>Thin (30 cm): total = 0.74</a:t>
            </a:r>
            <a:r>
              <a:rPr lang="it-IT" dirty="0"/>
              <a:t> </a:t>
            </a:r>
            <a:r>
              <a:rPr lang="it-IT" dirty="0" smtClean="0"/>
              <a:t>X</a:t>
            </a:r>
            <a:r>
              <a:rPr lang="it-IT" baseline="-25000" dirty="0" smtClean="0"/>
              <a:t>0</a:t>
            </a:r>
            <a:r>
              <a:rPr lang="it-IT" dirty="0"/>
              <a:t> </a:t>
            </a:r>
            <a:r>
              <a:rPr lang="it-IT" dirty="0" smtClean="0"/>
              <a:t>(0.16</a:t>
            </a:r>
            <a:r>
              <a:rPr lang="it-IT" dirty="0" smtClean="0">
                <a:latin typeface="Symbol" panose="05050102010706020507" pitchFamily="18" charset="2"/>
              </a:rPr>
              <a:t> l) </a:t>
            </a:r>
            <a:r>
              <a:rPr lang="it-IT" dirty="0" smtClean="0"/>
              <a:t> at </a:t>
            </a:r>
            <a:r>
              <a:rPr lang="it-IT" dirty="0" smtClean="0">
                <a:latin typeface="Symbol" panose="05050102010706020507" pitchFamily="18" charset="2"/>
              </a:rPr>
              <a:t>q</a:t>
            </a:r>
            <a:r>
              <a:rPr lang="it-IT" dirty="0" smtClean="0"/>
              <a:t> = 90º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7" y="3788221"/>
            <a:ext cx="33528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256" y="3804809"/>
            <a:ext cx="3590197" cy="270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 rot="5400000">
            <a:off x="7159075" y="4199023"/>
            <a:ext cx="3371436" cy="400110"/>
          </a:xfrm>
          <a:prstGeom prst="rect">
            <a:avLst/>
          </a:prstGeom>
          <a:solidFill>
            <a:srgbClr val="7B96E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Courtesy of H. ten Kate et </a:t>
            </a:r>
            <a:r>
              <a:rPr lang="en-US" sz="2000" b="1" dirty="0" smtClean="0"/>
              <a:t>al.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00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23" y="1349296"/>
            <a:ext cx="3290121" cy="37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385" y="1340741"/>
            <a:ext cx="5385627" cy="2651396"/>
          </a:xfrm>
        </p:spPr>
        <p:txBody>
          <a:bodyPr/>
          <a:lstStyle/>
          <a:p>
            <a:r>
              <a:rPr lang="it-IT" dirty="0" smtClean="0"/>
              <a:t>Copper dual readout calorimeter</a:t>
            </a:r>
            <a:endParaRPr lang="it-IT" dirty="0"/>
          </a:p>
          <a:p>
            <a:pPr lvl="1"/>
            <a:r>
              <a:rPr lang="it-IT" dirty="0" smtClean="0"/>
              <a:t>Demonstrated EM resolution</a:t>
            </a:r>
          </a:p>
          <a:p>
            <a:pPr lvl="1"/>
            <a:r>
              <a:rPr lang="it-IT" dirty="0" smtClean="0"/>
              <a:t>Observed Had resolution dominated by lateral leakage (~6%)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26" y="3113804"/>
            <a:ext cx="4521587" cy="339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292215"/>
            <a:ext cx="3422844" cy="421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23" y="2829648"/>
            <a:ext cx="1778364" cy="547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83" y="5302403"/>
            <a:ext cx="1806976" cy="66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 rot="16200000">
            <a:off x="-1557264" y="4169312"/>
            <a:ext cx="3639138" cy="461665"/>
          </a:xfrm>
          <a:prstGeom prst="rect">
            <a:avLst/>
          </a:prstGeom>
          <a:solidFill>
            <a:srgbClr val="7B96E1"/>
          </a:solidFill>
        </p:spPr>
        <p:txBody>
          <a:bodyPr wrap="none" rtlCol="0">
            <a:spAutoFit/>
          </a:bodyPr>
          <a:lstStyle/>
          <a:p>
            <a:r>
              <a:rPr lang="it-IT" sz="2400" dirty="0" smtClean="0"/>
              <a:t>Courtesy of DREAM/RD52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66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995" y="381000"/>
            <a:ext cx="6674005" cy="685800"/>
          </a:xfrm>
        </p:spPr>
        <p:txBody>
          <a:bodyPr/>
          <a:lstStyle/>
          <a:p>
            <a:r>
              <a:rPr lang="it-IT" dirty="0"/>
              <a:t>e+e- </a:t>
            </a:r>
            <a:r>
              <a:rPr lang="it-IT" dirty="0" smtClean="0">
                <a:sym typeface="Wingdings" panose="05000000000000000000" pitchFamily="2" charset="2"/>
              </a:rPr>
              <a:t>Z/WW </a:t>
            </a:r>
            <a:r>
              <a:rPr lang="it-IT" dirty="0"/>
              <a:t>physics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781" y="1958819"/>
            <a:ext cx="7772400" cy="4114800"/>
          </a:xfrm>
        </p:spPr>
        <p:txBody>
          <a:bodyPr/>
          <a:lstStyle/>
          <a:p>
            <a:r>
              <a:rPr lang="it-IT" dirty="0" smtClean="0"/>
              <a:t>Additional EW physics drivers:</a:t>
            </a:r>
          </a:p>
          <a:p>
            <a:endParaRPr lang="it-IT" dirty="0"/>
          </a:p>
          <a:p>
            <a:pPr lvl="1"/>
            <a:r>
              <a:rPr lang="it-IT" dirty="0"/>
              <a:t>H</a:t>
            </a:r>
            <a:r>
              <a:rPr lang="it-IT" dirty="0" smtClean="0"/>
              <a:t>igh precision acceptance determination</a:t>
            </a:r>
          </a:p>
          <a:p>
            <a:pPr lvl="1"/>
            <a:r>
              <a:rPr lang="it-IT" dirty="0" smtClean="0"/>
              <a:t>Good e</a:t>
            </a:r>
            <a:r>
              <a:rPr lang="it-IT" dirty="0" smtClean="0">
                <a:latin typeface="Symbol" panose="05050102010706020507" pitchFamily="18" charset="2"/>
              </a:rPr>
              <a:t>/g/p</a:t>
            </a:r>
            <a:r>
              <a:rPr lang="it-IT" baseline="30000" dirty="0" smtClean="0">
                <a:latin typeface="Symbol" panose="05050102010706020507" pitchFamily="18" charset="2"/>
              </a:rPr>
              <a:t>0</a:t>
            </a:r>
            <a:r>
              <a:rPr lang="it-IT" dirty="0" smtClean="0"/>
              <a:t> discrimination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0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drivers</a:t>
            </a:r>
            <a:endParaRPr lang="en-US" dirty="0"/>
          </a:p>
        </p:txBody>
      </p:sp>
      <p:sp>
        <p:nvSpPr>
          <p:cNvPr id="3" name="Content Placeholder 2" descr=" 3"/>
          <p:cNvSpPr>
            <a:spLocks noGrp="1"/>
          </p:cNvSpPr>
          <p:nvPr>
            <p:ph idx="1"/>
          </p:nvPr>
        </p:nvSpPr>
        <p:spPr>
          <a:xfrm>
            <a:off x="115238" y="2249885"/>
            <a:ext cx="7808829" cy="3085387"/>
          </a:xfrm>
        </p:spPr>
        <p:txBody>
          <a:bodyPr/>
          <a:lstStyle/>
          <a:p>
            <a:pPr>
              <a:buChar char=" "/>
            </a:pPr>
            <a:r>
              <a:rPr lang="en-US" dirty="0" smtClean="0"/>
              <a:t>                                        </a:t>
            </a:r>
          </a:p>
          <a:p>
            <a:pPr lvl="1">
              <a:buChar char=" "/>
            </a:pPr>
            <a:r>
              <a:rPr lang="en-US" dirty="0" smtClean="0"/>
              <a:t>                                          </a:t>
            </a:r>
          </a:p>
          <a:p>
            <a:pPr lvl="2">
              <a:buChar char=" "/>
            </a:pPr>
            <a:r>
              <a:rPr lang="en-US" b="1" dirty="0" smtClean="0">
                <a:sym typeface="Wingdings" panose="05000000000000000000" pitchFamily="2" charset="2"/>
              </a:rPr>
              <a:t>              </a:t>
            </a:r>
            <a:r>
              <a:rPr lang="en-US" dirty="0" smtClean="0">
                <a:sym typeface="Wingdings" panose="05000000000000000000" pitchFamily="2" charset="2"/>
              </a:rPr>
              <a:t>                                               </a:t>
            </a:r>
          </a:p>
          <a:p>
            <a:pPr lvl="2">
              <a:buChar char=" "/>
            </a:pPr>
            <a:r>
              <a:rPr lang="en-US" b="1" dirty="0" smtClean="0">
                <a:sym typeface="Wingdings" panose="05000000000000000000" pitchFamily="2" charset="2"/>
              </a:rPr>
              <a:t>          </a:t>
            </a:r>
            <a:r>
              <a:rPr lang="en-US" dirty="0" smtClean="0">
                <a:sym typeface="Wingdings" panose="05000000000000000000" pitchFamily="2" charset="2"/>
              </a:rPr>
              <a:t>                                         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                                 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 smtClean="0"/>
          </a:p>
          <a:p>
            <a:pPr lvl="0"/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</a:rPr>
              <a:t>important in tau and HF physics </a:t>
            </a:r>
          </a:p>
          <a:p>
            <a:pPr lvl="2"/>
            <a:r>
              <a:rPr lang="en-US" dirty="0" smtClean="0">
                <a:latin typeface="Times New Roman" panose="02020603050405020304" pitchFamily="18" charset="0"/>
              </a:rPr>
              <a:t>No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: 	</a:t>
            </a:r>
            <a:r>
              <a:rPr lang="en-US" dirty="0" smtClean="0">
                <a:latin typeface="Times New Roman" panose="02020603050405020304" pitchFamily="18" charset="0"/>
              </a:rPr>
              <a:t>35% </a:t>
            </a:r>
            <a:r>
              <a:rPr lang="en-US" dirty="0" smtClean="0">
                <a:latin typeface="Symbol" panose="05050102010706020507" pitchFamily="18" charset="2"/>
              </a:rPr>
              <a:t>t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 </a:t>
            </a:r>
            <a:r>
              <a:rPr 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(</a:t>
            </a:r>
            <a:r>
              <a:rPr 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e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, m)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nn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 + 20% t(1,3)p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±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</a:p>
          <a:p>
            <a:pPr lvl="2"/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1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: 		28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% t(1,3)p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±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</a:p>
          <a:p>
            <a:pPr lvl="2"/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2 -3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: 	10% </a:t>
            </a:r>
            <a:r>
              <a:rPr lang="en-US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tp</a:t>
            </a:r>
            <a:r>
              <a:rPr lang="en-US" baseline="30000" dirty="0" smtClean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± 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(2,3)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sym typeface="Wingdings" panose="05000000000000000000" pitchFamily="2" charset="2"/>
              </a:rPr>
              <a:t>l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n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High granularity/Pre-shower 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0  </a:t>
            </a:r>
            <a:r>
              <a:rPr lang="en-US" dirty="0" smtClean="0"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identification 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Overlap with </a:t>
            </a:r>
            <a:r>
              <a:rPr lang="en-US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p</a:t>
            </a:r>
            <a:r>
              <a:rPr lang="en-US" baseline="30000" dirty="0" smtClean="0">
                <a:latin typeface="Symbol" panose="05050102010706020507" pitchFamily="18" charset="2"/>
                <a:cs typeface="Calibri" panose="020F0502020204030204" pitchFamily="34" charset="0"/>
                <a:sym typeface="Wingdings" panose="05000000000000000000" pitchFamily="2" charset="2"/>
              </a:rPr>
              <a:t>+</a:t>
            </a:r>
            <a:r>
              <a:rPr lang="en-US" dirty="0" smtClean="0">
                <a:latin typeface="Times New Roman" panose="02020603050405020304" pitchFamily="18" charset="0"/>
                <a:cs typeface="Calibri" panose="020F0502020204030204" pitchFamily="34" charset="0"/>
                <a:sym typeface="Wingdings" panose="05000000000000000000" pitchFamily="2" charset="2"/>
              </a:rPr>
              <a:t> may require longitudinal segmentation </a:t>
            </a:r>
            <a:endParaRPr lang="en-US" dirty="0" smtClean="0"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pPr lvl="2"/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Date Placeholder 3" descr="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FCC week, Amsterdam, April 2018</a:t>
            </a:r>
            <a:endParaRPr lang="en-US" dirty="0"/>
          </a:p>
        </p:txBody>
      </p:sp>
      <p:sp>
        <p:nvSpPr>
          <p:cNvPr id="5" name="Footer Placeholder 4" descr="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 descr="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</a:t>
            </a:r>
            <a:endParaRPr lang="en-US"/>
          </a:p>
        </p:txBody>
      </p:sp>
      <p:grpSp>
        <p:nvGrpSpPr>
          <p:cNvPr id="7" name="Group 6" descr=" 16"/>
          <p:cNvGrpSpPr/>
          <p:nvPr/>
        </p:nvGrpSpPr>
        <p:grpSpPr>
          <a:xfrm>
            <a:off x="4787900" y="1381216"/>
            <a:ext cx="4272353" cy="2428783"/>
            <a:chOff x="7170628" y="995417"/>
            <a:chExt cx="4610697" cy="245113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70628" y="995417"/>
              <a:ext cx="4610697" cy="245113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628368" y="1752601"/>
              <a:ext cx="2583904" cy="52692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100" b="1" dirty="0" err="1">
                  <a:solidFill>
                    <a:srgbClr val="FF0000"/>
                  </a:solidFill>
                  <a:latin typeface="+mj-lt"/>
                </a:rPr>
                <a:t>min</a:t>
              </a:r>
              <a:r>
                <a:rPr lang="en-US" sz="2100" b="1" dirty="0" err="1">
                  <a:solidFill>
                    <a:srgbClr val="FF0000"/>
                  </a:solidFill>
                  <a:latin typeface="Symbol" panose="05050102010706020507" pitchFamily="18" charset="2"/>
                </a:rPr>
                <a:t>Dp</a:t>
              </a:r>
              <a:r>
                <a:rPr lang="en-US" sz="2100" b="1" baseline="30000" dirty="0" err="1">
                  <a:solidFill>
                    <a:srgbClr val="FF0000"/>
                  </a:solidFill>
                  <a:latin typeface="Symbol" panose="05050102010706020507" pitchFamily="18" charset="2"/>
                </a:rPr>
                <a:t>+</a:t>
              </a:r>
              <a:r>
                <a:rPr lang="en-US" sz="2100" b="1" dirty="0" err="1">
                  <a:solidFill>
                    <a:srgbClr val="FF0000"/>
                  </a:solidFill>
                  <a:latin typeface="Symbol" panose="05050102010706020507" pitchFamily="18" charset="2"/>
                </a:rPr>
                <a:t>g</a:t>
              </a:r>
              <a:r>
                <a:rPr lang="en-US" sz="2100" b="1" dirty="0">
                  <a:solidFill>
                    <a:srgbClr val="FF0000"/>
                  </a:solidFill>
                </a:rPr>
                <a:t> @ 2 m</a:t>
              </a:r>
            </a:p>
          </p:txBody>
        </p:sp>
      </p:grpSp>
      <p:grpSp>
        <p:nvGrpSpPr>
          <p:cNvPr id="10" name="Group 9" descr=" 30"/>
          <p:cNvGrpSpPr/>
          <p:nvPr/>
        </p:nvGrpSpPr>
        <p:grpSpPr>
          <a:xfrm>
            <a:off x="216707" y="1432373"/>
            <a:ext cx="4148917" cy="2377626"/>
            <a:chOff x="7864458" y="2706687"/>
            <a:chExt cx="4016457" cy="24098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64458" y="2706687"/>
              <a:ext cx="4016457" cy="24098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140139" y="2874684"/>
              <a:ext cx="2129665" cy="8869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>
                  <a:solidFill>
                    <a:schemeClr val="tx1"/>
                  </a:solidFill>
                </a:rPr>
                <a:t>Z</a:t>
              </a:r>
              <a:r>
                <a:rPr lang="en-US" sz="1800" dirty="0" err="1">
                  <a:solidFill>
                    <a:schemeClr val="tx1"/>
                  </a:solidFill>
                  <a:sym typeface="Wingdings" panose="05000000000000000000" pitchFamily="2" charset="2"/>
                </a:rPr>
                <a:t></a:t>
              </a:r>
              <a:r>
                <a:rPr lang="en-US" sz="1800" dirty="0" err="1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t</a:t>
              </a:r>
              <a:r>
                <a:rPr lang="en-US" sz="1800" baseline="30000" dirty="0" err="1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+</a:t>
              </a:r>
              <a:r>
                <a:rPr lang="en-US" sz="1800" dirty="0" err="1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t</a:t>
              </a:r>
              <a:r>
                <a:rPr lang="en-US" sz="1800" baseline="300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-</a:t>
              </a:r>
            </a:p>
            <a:p>
              <a:r>
                <a:rPr lang="en-US" sz="18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t</a:t>
              </a:r>
              <a:r>
                <a:rPr lang="en-US" sz="1800" baseline="300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+</a:t>
              </a:r>
              <a:r>
                <a:rPr lang="en-US" sz="18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r</a:t>
              </a:r>
              <a:r>
                <a:rPr lang="en-US" sz="1800" baseline="300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+</a:t>
              </a:r>
              <a:r>
                <a:rPr lang="en-US" sz="18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np</a:t>
              </a:r>
              <a:r>
                <a:rPr lang="en-US" sz="1800" baseline="300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+</a:t>
              </a:r>
              <a:r>
                <a:rPr lang="en-US" sz="18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p</a:t>
              </a:r>
              <a:r>
                <a:rPr lang="en-US" sz="1800" baseline="300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0</a:t>
              </a:r>
              <a:r>
                <a:rPr lang="en-US" sz="1800" dirty="0">
                  <a:solidFill>
                    <a:schemeClr val="tx1"/>
                  </a:solidFill>
                  <a:latin typeface="Symbol" panose="05050102010706020507" pitchFamily="18" charset="2"/>
                  <a:sym typeface="Wingdings" panose="05000000000000000000" pitchFamily="2" charset="2"/>
                </a:rPr>
                <a:t>n</a:t>
              </a:r>
              <a:endParaRPr lang="en-US" sz="1800" dirty="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749280" y="3818989"/>
              <a:ext cx="1602400" cy="52515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100" b="1" dirty="0">
                  <a:solidFill>
                    <a:srgbClr val="FF0000"/>
                  </a:solidFill>
                  <a:latin typeface="Symbol" panose="05050102010706020507" pitchFamily="18" charset="2"/>
                </a:rPr>
                <a:t>Dg</a:t>
              </a:r>
              <a:r>
                <a:rPr lang="en-US" sz="2100" b="1" dirty="0">
                  <a:solidFill>
                    <a:srgbClr val="FF0000"/>
                  </a:solidFill>
                </a:rPr>
                <a:t> @ 2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1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Readout calorimeter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84" y="1752600"/>
            <a:ext cx="8609946" cy="4114800"/>
          </a:xfrm>
        </p:spPr>
        <p:txBody>
          <a:bodyPr/>
          <a:lstStyle/>
          <a:p>
            <a:r>
              <a:rPr lang="en-US" dirty="0" smtClean="0"/>
              <a:t>Dual Readout Calorimeters main features</a:t>
            </a:r>
          </a:p>
          <a:p>
            <a:pPr lvl="1"/>
            <a:r>
              <a:rPr lang="en-US" dirty="0" smtClean="0"/>
              <a:t>Designed to optimize EM, hadronic and jet resolution</a:t>
            </a:r>
          </a:p>
          <a:p>
            <a:pPr lvl="2"/>
            <a:r>
              <a:rPr lang="en-US" dirty="0" smtClean="0"/>
              <a:t>Large sampling fraction for good EM resolution</a:t>
            </a:r>
          </a:p>
          <a:p>
            <a:pPr lvl="2"/>
            <a:r>
              <a:rPr lang="en-US" dirty="0" smtClean="0"/>
              <a:t>Event by event correction for EM fluctuations in showers and jets</a:t>
            </a:r>
          </a:p>
          <a:p>
            <a:pPr lvl="1"/>
            <a:r>
              <a:rPr lang="en-US" dirty="0" smtClean="0"/>
              <a:t>Intrinsic transverse granularity up to 1-2 mm</a:t>
            </a:r>
          </a:p>
          <a:p>
            <a:pPr lvl="1"/>
            <a:r>
              <a:rPr lang="en-US" dirty="0" smtClean="0"/>
              <a:t>Potential for longitudinal segmentation with timing or specific fiber geometries</a:t>
            </a:r>
          </a:p>
          <a:p>
            <a:pPr lvl="1"/>
            <a:r>
              <a:rPr lang="en-US" dirty="0" smtClean="0"/>
              <a:t>Particle ID capabilities</a:t>
            </a:r>
          </a:p>
          <a:p>
            <a:pPr lvl="1"/>
            <a:r>
              <a:rPr lang="en-US" dirty="0" smtClean="0"/>
              <a:t>Fast detector response</a:t>
            </a:r>
          </a:p>
          <a:p>
            <a:pPr lvl="1"/>
            <a:r>
              <a:rPr lang="en-US" dirty="0" smtClean="0"/>
              <a:t>All electronics in the back simplifies cooling and access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9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configuration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46" y="1303321"/>
            <a:ext cx="8323075" cy="4114800"/>
          </a:xfrm>
        </p:spPr>
        <p:txBody>
          <a:bodyPr/>
          <a:lstStyle/>
          <a:p>
            <a:r>
              <a:rPr lang="en-US" dirty="0" smtClean="0"/>
              <a:t>Alternate clear and scintillating fibers in metal matrix</a:t>
            </a:r>
          </a:p>
          <a:p>
            <a:r>
              <a:rPr lang="en-US" dirty="0" smtClean="0"/>
              <a:t>Scintillating fibers sensitive to all charged particles</a:t>
            </a:r>
          </a:p>
          <a:p>
            <a:r>
              <a:rPr lang="en-US" dirty="0" smtClean="0"/>
              <a:t>Clear fibers sense only Cherenkov light</a:t>
            </a:r>
          </a:p>
          <a:p>
            <a:pPr lvl="1"/>
            <a:r>
              <a:rPr lang="en-US" dirty="0" smtClean="0"/>
              <a:t>Mostly electrons and positrons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70" y="3389297"/>
            <a:ext cx="5909795" cy="313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principle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84" y="1307553"/>
            <a:ext cx="5243751" cy="4114800"/>
          </a:xfrm>
        </p:spPr>
        <p:txBody>
          <a:bodyPr/>
          <a:lstStyle/>
          <a:p>
            <a:r>
              <a:rPr lang="en-US" dirty="0" smtClean="0"/>
              <a:t>Measure simultaneously:</a:t>
            </a:r>
          </a:p>
          <a:p>
            <a:pPr lvl="1"/>
            <a:r>
              <a:rPr lang="en-US" dirty="0" smtClean="0"/>
              <a:t>Scintillation signal (S)</a:t>
            </a:r>
          </a:p>
          <a:p>
            <a:pPr lvl="1"/>
            <a:r>
              <a:rPr lang="en-US" dirty="0" smtClean="0"/>
              <a:t>Cherenkov   signal (Q)</a:t>
            </a:r>
          </a:p>
          <a:p>
            <a:r>
              <a:rPr lang="en-US" dirty="0" smtClean="0"/>
              <a:t>Calibrate both signals with e-</a:t>
            </a:r>
          </a:p>
          <a:p>
            <a:r>
              <a:rPr lang="en-US" dirty="0" smtClean="0"/>
              <a:t>Unfold event by event f</a:t>
            </a:r>
            <a:r>
              <a:rPr lang="en-US" baseline="-25000" dirty="0" smtClean="0"/>
              <a:t>em</a:t>
            </a:r>
            <a:r>
              <a:rPr lang="en-US" dirty="0" smtClean="0"/>
              <a:t> to obtain corrected energy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8" y="1423133"/>
            <a:ext cx="4986338" cy="48474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535" y="1705708"/>
            <a:ext cx="3662590" cy="1360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9930" y="3364953"/>
            <a:ext cx="3439800" cy="15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7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EM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48" y="1340036"/>
            <a:ext cx="7772400" cy="4114800"/>
          </a:xfrm>
        </p:spPr>
        <p:txBody>
          <a:bodyPr/>
          <a:lstStyle/>
          <a:p>
            <a:r>
              <a:rPr lang="en-US" dirty="0" smtClean="0"/>
              <a:t>Test beam data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34" y="2436438"/>
            <a:ext cx="6262201" cy="3921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350" y="3397436"/>
            <a:ext cx="3373650" cy="1160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33478" y="5928782"/>
                <a:ext cx="722185" cy="429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1/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rad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478" y="5928782"/>
                <a:ext cx="722185" cy="429156"/>
              </a:xfrm>
              <a:prstGeom prst="rect">
                <a:avLst/>
              </a:prstGeom>
              <a:blipFill>
                <a:blip r:embed="rId4"/>
                <a:stretch>
                  <a:fillRect l="-8403" t="-1429" b="-25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9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Radial shower profile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19" y="1322108"/>
            <a:ext cx="7772400" cy="4114800"/>
          </a:xfrm>
        </p:spPr>
        <p:txBody>
          <a:bodyPr/>
          <a:lstStyle/>
          <a:p>
            <a:r>
              <a:rPr lang="en-US" dirty="0" smtClean="0"/>
              <a:t>Test beam data</a:t>
            </a:r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CDR Review, Beijing, Nov.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F. Bedeschi, INFN-Pisa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E9BA46-1C93-4567-A05B-77BEED2B386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81" y="2059929"/>
            <a:ext cx="5909608" cy="449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462"/>
  <p:tag name="DEFAULTHEIGHT" val="328"/>
  <p:tag name="PREAMBLE" val="\documentclass{article}&#10;\pagestyle{empty}&#10;\usepackage{xspace,amssymb,amsfonts,amsmath}&#10;\usepackage{color}&#10;\usepackage{TeX4PPT}&#10;&#10;\begin{equation}&#10;E = \frac{s-\lambda q}{1-\lambda}&#10;\end{equation}&#10;\end{document}&#10;&#10;"/>
  <p:tag name="MAGPC" val="200"/>
  <p:tag name="FONTSIZE" val="10"/>
</p:tagLst>
</file>

<file path=ppt/theme/theme1.xml><?xml version="1.0" encoding="utf-8"?>
<a:theme xmlns:a="http://schemas.openxmlformats.org/drawingml/2006/main" name="Lezioni_CERN_2003">
  <a:themeElements>
    <a:clrScheme name="Lezioni_CERN_2003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ezioni_CERN_200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533400" marR="0" indent="-5334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ezioni_CERN_200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zioni_CERN_200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zioni_CERN_200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Data\Microsoft\Templates\Lezioni_CERN_2003.pot</Template>
  <TotalTime>0</TotalTime>
  <Pages>22</Pages>
  <Words>1146</Words>
  <Application>Microsoft Office PowerPoint</Application>
  <PresentationFormat>Letter Paper (8.5x11 in)</PresentationFormat>
  <Paragraphs>341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Calibri</vt:lpstr>
      <vt:lpstr>Cambria Math</vt:lpstr>
      <vt:lpstr>Gill Sans</vt:lpstr>
      <vt:lpstr>Helvetica</vt:lpstr>
      <vt:lpstr>Symbol</vt:lpstr>
      <vt:lpstr>Times</vt:lpstr>
      <vt:lpstr>Times New Roman</vt:lpstr>
      <vt:lpstr>Wingdings</vt:lpstr>
      <vt:lpstr>Lezioni_CERN_2003</vt:lpstr>
      <vt:lpstr>Dual readout calorimeter for CepC </vt:lpstr>
      <vt:lpstr>e+e- HZ physics constraints</vt:lpstr>
      <vt:lpstr>e+e- Z/WW physics constraints</vt:lpstr>
      <vt:lpstr>Other drivers</vt:lpstr>
      <vt:lpstr>Dual Readout calorimeter</vt:lpstr>
      <vt:lpstr>Basic configuration</vt:lpstr>
      <vt:lpstr>Working principle</vt:lpstr>
      <vt:lpstr>Performance EM</vt:lpstr>
      <vt:lpstr>Radial shower profile</vt:lpstr>
      <vt:lpstr>Radial shower profile</vt:lpstr>
      <vt:lpstr>Performance HAD</vt:lpstr>
      <vt:lpstr>Particle ID</vt:lpstr>
      <vt:lpstr>IDEA implementation</vt:lpstr>
      <vt:lpstr>IDEA implementation</vt:lpstr>
      <vt:lpstr>Readout</vt:lpstr>
      <vt:lpstr>Readout</vt:lpstr>
      <vt:lpstr>Future work</vt:lpstr>
      <vt:lpstr>Conclusions</vt:lpstr>
      <vt:lpstr>Backup</vt:lpstr>
      <vt:lpstr>IDEA group summary</vt:lpstr>
      <vt:lpstr>IDEA group (1)</vt:lpstr>
      <vt:lpstr>IDEA group (2)</vt:lpstr>
      <vt:lpstr>IDEA group (3)</vt:lpstr>
      <vt:lpstr>IDEA group (4)</vt:lpstr>
      <vt:lpstr>IDEA group (5)</vt:lpstr>
      <vt:lpstr>e+e- operation modes</vt:lpstr>
      <vt:lpstr>PowerPoint Presentation</vt:lpstr>
      <vt:lpstr>2T solenoid</vt:lpstr>
      <vt:lpstr>Calorimeter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of Collaboration Meeting talk</dc:title>
  <dc:subject>Bs workshop 1/14/05</dc:subject>
  <dc:creator>Franco Bedeschi</dc:creator>
  <cp:lastModifiedBy>F Bed</cp:lastModifiedBy>
  <cp:revision>2285</cp:revision>
  <cp:lastPrinted>2016-07-07T09:28:22Z</cp:lastPrinted>
  <dcterms:created xsi:type="dcterms:W3CDTF">1997-01-27T15:41:37Z</dcterms:created>
  <dcterms:modified xsi:type="dcterms:W3CDTF">2018-09-14T02:33:54Z</dcterms:modified>
</cp:coreProperties>
</file>