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ppt/comments/comment8.xml" ContentType="application/vnd.openxmlformats-officedocument.presentationml.comments+xml"/>
  <Override PartName="/ppt/comments/comment9.xml" ContentType="application/vnd.openxmlformats-officedocument.presentationml.comments+xml"/>
  <Override PartName="/ppt/comments/comment10.xml" ContentType="application/vnd.openxmlformats-officedocument.presentationml.comments+xml"/>
  <Override PartName="/ppt/comments/comment11.xml" ContentType="application/vnd.openxmlformats-officedocument.presentationml.comments+xml"/>
  <Override PartName="/ppt/comments/comment12.xml" ContentType="application/vnd.openxmlformats-officedocument.presentationml.comments+xml"/>
  <Override PartName="/ppt/notesSlides/notesSlide1.xml" ContentType="application/vnd.openxmlformats-officedocument.presentationml.notesSlide+xml"/>
  <Override PartName="/ppt/comments/comment13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84" r:id="rId3"/>
    <p:sldId id="287" r:id="rId4"/>
    <p:sldId id="289" r:id="rId5"/>
    <p:sldId id="297" r:id="rId6"/>
    <p:sldId id="291" r:id="rId7"/>
    <p:sldId id="294" r:id="rId8"/>
    <p:sldId id="293" r:id="rId9"/>
    <p:sldId id="295" r:id="rId10"/>
    <p:sldId id="296" r:id="rId11"/>
    <p:sldId id="288" r:id="rId12"/>
    <p:sldId id="285" r:id="rId13"/>
    <p:sldId id="298" r:id="rId14"/>
    <p:sldId id="299" r:id="rId15"/>
    <p:sldId id="300" r:id="rId16"/>
    <p:sldId id="303" r:id="rId17"/>
    <p:sldId id="305" r:id="rId18"/>
    <p:sldId id="301" r:id="rId19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ranco Grancagnolo" initials="FG" lastIdx="1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00FF"/>
    <a:srgbClr val="000000"/>
    <a:srgbClr val="CC0099"/>
    <a:srgbClr val="FF0080"/>
    <a:srgbClr val="3AFF31"/>
    <a:srgbClr val="6FC09C"/>
    <a:srgbClr val="2F5CA4"/>
    <a:srgbClr val="CB3221"/>
    <a:srgbClr val="C2DEF0"/>
    <a:srgbClr val="9D2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42" autoAdjust="0"/>
    <p:restoredTop sz="94670" autoAdjust="0"/>
  </p:normalViewPr>
  <p:slideViewPr>
    <p:cSldViewPr>
      <p:cViewPr varScale="1">
        <p:scale>
          <a:sx n="127" d="100"/>
          <a:sy n="127" d="100"/>
        </p:scale>
        <p:origin x="-112" y="-26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3" d="100"/>
        <a:sy n="253" d="100"/>
      </p:scale>
      <p:origin x="0" y="1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commentAuthors" Target="commentAuthors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3-21T16:55:59.168" idx="64">
    <p:pos x="10" y="10"/>
    <p:text/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3-21T16:55:59.168" idx="105">
    <p:pos x="10" y="10"/>
    <p:text/>
  </p:cm>
</p:cmLst>
</file>

<file path=ppt/comments/comment1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3-21T16:55:59.168" idx="106">
    <p:pos x="10" y="10"/>
    <p:text/>
  </p:cm>
</p:cmLst>
</file>

<file path=ppt/comments/comment1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3-21T16:55:59.168" idx="108">
    <p:pos x="10" y="10"/>
    <p:text/>
  </p:cm>
</p:cmLst>
</file>

<file path=ppt/comments/comment1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3-21T16:55:59.168" idx="109">
    <p:pos x="10" y="10"/>
    <p:text/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3-21T16:55:59.168" idx="96">
    <p:pos x="10" y="10"/>
    <p:text/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3-21T16:55:59.168" idx="98">
    <p:pos x="10" y="10"/>
    <p:text/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3-21T16:55:59.168" idx="104">
    <p:pos x="10" y="10"/>
    <p:text/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3-21T16:55:59.168" idx="100">
    <p:pos x="10" y="10"/>
    <p:text/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3-21T16:55:59.168" idx="103">
    <p:pos x="10" y="10"/>
    <p:text/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3-21T16:55:59.168" idx="102">
    <p:pos x="10" y="10"/>
    <p:text/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3-21T16:55:59.168" idx="97">
    <p:pos x="10" y="10"/>
    <p:text/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3-21T16:55:59.168" idx="94">
    <p:pos x="10" y="10"/>
    <p:text/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25ED52-913F-AE42-886A-1FBF5C88D8B9}" type="datetimeFigureOut">
              <a:rPr lang="en-US" smtClean="0"/>
              <a:t>24/06/18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430C23-02E7-8344-9A61-9719E821C3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3980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696F7-EFD4-064C-965D-5BECDCAAD602}" type="datetimeFigureOut">
              <a:rPr lang="en-US" smtClean="0"/>
              <a:t>24/06/18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81D7A-FFC1-2B4C-9A2B-354BF4BA14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8281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ru-RU"/>
              <a:t>October 2010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4AEB15-12B8-4E4F-9EBF-F7D8393FB622}" type="slidenum">
              <a:rPr lang="ru-RU"/>
              <a:pPr/>
              <a:t>16</a:t>
            </a:fld>
            <a:endParaRPr lang="ru-RU"/>
          </a:p>
        </p:txBody>
      </p:sp>
      <p:sp>
        <p:nvSpPr>
          <p:cNvPr id="2867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59719"/>
            <a:ext cx="7772400" cy="1166813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857500"/>
            <a:ext cx="6400800" cy="9144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1600200" y="4686300"/>
            <a:ext cx="1676400" cy="342900"/>
          </a:xfrm>
        </p:spPr>
        <p:txBody>
          <a:bodyPr/>
          <a:lstStyle>
            <a:lvl1pPr>
              <a:defRPr/>
            </a:lvl1pPr>
          </a:lstStyle>
          <a:p>
            <a:fld id="{A0BF6D9E-E6A9-7840-923D-5973C7EACB95}" type="datetime1">
              <a:rPr lang="en-US" smtClean="0"/>
              <a:t>25/06/18</a:t>
            </a:fld>
            <a:endParaRPr lang="en-US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4686300"/>
            <a:ext cx="2362200" cy="3429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F.Grancagnolo - IDEA DC: A few facts</a:t>
            </a:r>
            <a:endParaRPr lang="en-US" dirty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5943600" y="4686300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fld id="{6ECCFBFD-D872-A945-B6D8-B2F36755676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456A22-E75C-E243-A279-007D6275AF16}" type="datetime1">
              <a:rPr lang="en-US" smtClean="0"/>
              <a:t>25/06/18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F.Grancagnolo - IDEA DC: A few facts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159DE1-D0A2-7E43-9BBA-D46161614AA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36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79773"/>
            <a:ext cx="2000250" cy="44922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79773"/>
            <a:ext cx="5848350" cy="44922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72852B-6316-5A4D-A6CD-125CDAC4F5C0}" type="datetime1">
              <a:rPr lang="en-US" smtClean="0"/>
              <a:t>25/06/18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F.Grancagnolo - IDEA DC: A few facts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DB35E4-AC57-2B4F-B055-D6E6FC438D5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976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8360"/>
            <a:ext cx="8229600" cy="85486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00150"/>
            <a:ext cx="8229600" cy="3398044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682729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82729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fld id="{19DFC07A-0A13-294B-9B07-375C85F79F7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880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83A600-AECD-A14E-80E7-B46DC612FCB9}" type="datetime1">
              <a:rPr lang="en-US" smtClean="0"/>
              <a:t>25/06/18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F.Grancagnolo - IDEA DC: A few facts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DD118F-2228-8843-9CF5-8CFF5AB08E7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405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561164-BE5A-8F46-B4C2-47541214B7C6}" type="datetime1">
              <a:rPr lang="en-US" smtClean="0"/>
              <a:t>25/06/18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F.Grancagnolo - IDEA DC: A few facts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682490-0BA5-4F49-B907-B96287552A6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926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143000"/>
            <a:ext cx="39243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143000"/>
            <a:ext cx="39243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CE9438-46AB-624C-BDA0-2A74BE63E492}" type="datetime1">
              <a:rPr lang="en-US" smtClean="0"/>
              <a:t>25/06/18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F.Grancagnolo - IDEA DC: A few facts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C7DD3B-ED38-D34F-8172-5AB8C58FA01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539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930444-06F5-3241-8494-63927611698C}" type="datetime1">
              <a:rPr lang="en-US" smtClean="0"/>
              <a:t>25/06/18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F.Grancagnolo - IDEA DC: A few facts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474AD2-977A-244C-8712-D297B1978F3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243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0AA1BD-7565-1F48-8AF2-0284DDE66729}" type="datetime1">
              <a:rPr lang="en-US" smtClean="0"/>
              <a:t>25/06/18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F.Grancagnolo - IDEA DC: A few facts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F4D750-5D05-304D-B72C-3226C1FA068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321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74120F-8839-3E4A-8633-313B0C874C02}" type="datetime1">
              <a:rPr lang="en-US" smtClean="0"/>
              <a:t>25/06/18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F.Grancagnolo - IDEA DC: A few facts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4DFF93-95B6-CE4A-81F4-139C6541E39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861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2A6E26-D6CE-B44F-A3E6-215033A2D6E2}" type="datetime1">
              <a:rPr lang="en-US" smtClean="0"/>
              <a:t>25/06/18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F.Grancagnolo - IDEA DC: A few facts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5298AE-A961-684B-9EE5-E88AF426F69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152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D7BE49-7A12-CD49-84CA-F25091D7765D}" type="datetime1">
              <a:rPr lang="en-US" smtClean="0"/>
              <a:t>25/06/18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F.Grancagnolo - IDEA DC: A few facts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5C516E-8976-D844-BCDD-1548D27DBA6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844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79773"/>
            <a:ext cx="8001000" cy="983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143000"/>
            <a:ext cx="8001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09800" y="4686300"/>
            <a:ext cx="16002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fld id="{8E828E53-E8B4-5744-9E54-8BE3C884D167}" type="datetime1">
              <a:rPr lang="en-US" smtClean="0"/>
              <a:t>25/06/18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62400" y="4686300"/>
            <a:ext cx="2514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r>
              <a:rPr lang="en-US" dirty="0" smtClean="0"/>
              <a:t>F.Grancagnolo - IDEA DC: A few facts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4686300"/>
            <a:ext cx="190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0017C96D-40CF-1D4E-ABA2-4020206D94D7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omments" Target="../comments/commen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omments" Target="../comments/commen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4" Type="http://schemas.openxmlformats.org/officeDocument/2006/relationships/image" Target="../media/image35.jpg"/><Relationship Id="rId5" Type="http://schemas.openxmlformats.org/officeDocument/2006/relationships/comments" Target="../comments/comment10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4" Type="http://schemas.openxmlformats.org/officeDocument/2006/relationships/comments" Target="../comments/comment1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omments" Target="../comments/commen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38.png"/><Relationship Id="rId5" Type="http://schemas.openxmlformats.org/officeDocument/2006/relationships/image" Target="../media/image36.png"/><Relationship Id="rId6" Type="http://schemas.openxmlformats.org/officeDocument/2006/relationships/image" Target="../media/image37.jpg"/><Relationship Id="rId7" Type="http://schemas.openxmlformats.org/officeDocument/2006/relationships/comments" Target="../comments/comment13.xml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omments" Target="../comments/commen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comments" Target="../comments/comment2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comments" Target="../comments/comment3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comments" Target="../comments/comment4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omments" Target="../comments/commen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comments" Target="../comments/comment6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0" Type="http://schemas.openxmlformats.org/officeDocument/2006/relationships/comments" Target="../comments/comment7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9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4350"/>
            <a:ext cx="9144000" cy="2209800"/>
          </a:xfrm>
        </p:spPr>
        <p:txBody>
          <a:bodyPr/>
          <a:lstStyle/>
          <a:p>
            <a:r>
              <a:rPr lang="en-US" altLang="it-IT" sz="5400" b="1" dirty="0" smtClean="0">
                <a:solidFill>
                  <a:srgbClr val="9EDBFF"/>
                </a:solidFill>
              </a:rPr>
              <a:t>IDEA Drift Camber:</a:t>
            </a:r>
            <a:br>
              <a:rPr lang="en-US" altLang="it-IT" sz="5400" b="1" dirty="0" smtClean="0">
                <a:solidFill>
                  <a:srgbClr val="9EDBFF"/>
                </a:solidFill>
              </a:rPr>
            </a:br>
            <a:r>
              <a:rPr lang="en-US" altLang="it-IT" sz="3600" b="1" dirty="0" smtClean="0">
                <a:solidFill>
                  <a:srgbClr val="9EDBFF"/>
                </a:solidFill>
              </a:rPr>
              <a:t>the occupancy "saga" </a:t>
            </a:r>
            <a:br>
              <a:rPr lang="en-US" altLang="it-IT" sz="3600" b="1" dirty="0" smtClean="0">
                <a:solidFill>
                  <a:srgbClr val="9EDBFF"/>
                </a:solidFill>
              </a:rPr>
            </a:br>
            <a:r>
              <a:rPr lang="en-US" altLang="it-IT" sz="3600" b="1" dirty="0" smtClean="0">
                <a:solidFill>
                  <a:srgbClr val="9EDBFF"/>
                </a:solidFill>
              </a:rPr>
              <a:t>and other considerations</a:t>
            </a:r>
            <a:endParaRPr lang="en-US" dirty="0">
              <a:solidFill>
                <a:srgbClr val="9EDB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2952750"/>
            <a:ext cx="6781800" cy="1524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altLang="it-IT" sz="2000" b="1" dirty="0" smtClean="0"/>
              <a:t>F. Grancagnolo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000" b="1" dirty="0" smtClean="0"/>
              <a:t>INFN – Lecce</a:t>
            </a:r>
          </a:p>
          <a:p>
            <a:pPr eaLnBrk="1" hangingPunct="1">
              <a:lnSpc>
                <a:spcPct val="80000"/>
              </a:lnSpc>
            </a:pPr>
            <a:endParaRPr lang="it-IT" altLang="it-IT" sz="2000" b="1" dirty="0" smtClean="0"/>
          </a:p>
          <a:p>
            <a:pPr>
              <a:lnSpc>
                <a:spcPct val="80000"/>
              </a:lnSpc>
            </a:pPr>
            <a:r>
              <a:rPr lang="it-IT" sz="2000" dirty="0" smtClean="0"/>
              <a:t>CERN, </a:t>
            </a:r>
            <a:r>
              <a:rPr lang="it-IT" altLang="it-IT" sz="2000" dirty="0" smtClean="0"/>
              <a:t>June </a:t>
            </a:r>
            <a:r>
              <a:rPr lang="it-IT" altLang="it-IT" sz="2000" dirty="0"/>
              <a:t>2</a:t>
            </a:r>
            <a:r>
              <a:rPr lang="it-IT" altLang="it-IT" sz="2000" dirty="0" smtClean="0"/>
              <a:t>6, 2018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50718" y="450909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939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0481"/>
            <a:ext cx="9144000" cy="62269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ea typeface="+mj-ea"/>
                <a:cs typeface="+mj-cs"/>
              </a:rPr>
              <a:t>MEG2 DCH </a:t>
            </a:r>
            <a:r>
              <a:rPr lang="en-US" sz="4000" dirty="0" smtClean="0">
                <a:ea typeface="+mj-ea"/>
                <a:cs typeface="+mj-cs"/>
              </a:rPr>
              <a:t>Performance</a:t>
            </a:r>
            <a:endParaRPr lang="en-US" sz="4000" dirty="0">
              <a:ea typeface="+mj-ea"/>
              <a:cs typeface="+mj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07153" y="619573"/>
            <a:ext cx="6370044" cy="406768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6111" y="2531273"/>
            <a:ext cx="3196434" cy="2166065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5563" y="2726744"/>
            <a:ext cx="2889239" cy="1957894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5562" y="799057"/>
            <a:ext cx="2889239" cy="1957894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1" name="TextBox 20"/>
          <p:cNvSpPr txBox="1"/>
          <p:nvPr/>
        </p:nvSpPr>
        <p:spPr>
          <a:xfrm>
            <a:off x="1649100" y="2979907"/>
            <a:ext cx="11580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Arial"/>
                <a:cs typeface="Arial"/>
              </a:rPr>
              <a:t>σ</a:t>
            </a:r>
            <a:r>
              <a:rPr lang="en-US" sz="1200" b="1" baseline="-25000" dirty="0" smtClean="0">
                <a:solidFill>
                  <a:srgbClr val="FF0000"/>
                </a:solidFill>
                <a:latin typeface="Arial"/>
                <a:cs typeface="Arial"/>
              </a:rPr>
              <a:t>ϑ</a:t>
            </a:r>
            <a:r>
              <a:rPr lang="en-US" sz="1200" b="1" dirty="0" smtClean="0">
                <a:solidFill>
                  <a:srgbClr val="FF0000"/>
                </a:solidFill>
                <a:latin typeface="Arial"/>
                <a:cs typeface="Arial"/>
              </a:rPr>
              <a:t> = 6.5 mrad</a:t>
            </a:r>
            <a:endParaRPr lang="en-US" sz="12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17634" y="2979907"/>
            <a:ext cx="12979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Arial"/>
                <a:cs typeface="Arial"/>
              </a:rPr>
              <a:t>σ</a:t>
            </a:r>
            <a:r>
              <a:rPr lang="en-US" sz="1200" b="1" baseline="-25000" dirty="0" smtClean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lang="en-US" sz="1200" b="1" dirty="0" smtClean="0">
                <a:solidFill>
                  <a:srgbClr val="FF0000"/>
                </a:solidFill>
                <a:latin typeface="Arial"/>
                <a:cs typeface="Arial"/>
              </a:rPr>
              <a:t> = 93.4 KeV/c</a:t>
            </a:r>
            <a:endParaRPr lang="en-US" sz="12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40126" y="2131827"/>
            <a:ext cx="7356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Arial"/>
                <a:cs typeface="Arial"/>
              </a:rPr>
              <a:t>ε ≈ 90%</a:t>
            </a:r>
            <a:endParaRPr lang="en-US" sz="12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0530" y="623675"/>
            <a:ext cx="3213724" cy="217778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5" name="TextBox 24"/>
          <p:cNvSpPr txBox="1"/>
          <p:nvPr/>
        </p:nvSpPr>
        <p:spPr>
          <a:xfrm rot="20594491">
            <a:off x="2902248" y="1878155"/>
            <a:ext cx="350208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/>
                <a:cs typeface="Arial"/>
              </a:rPr>
              <a:t>Preliminary</a:t>
            </a:r>
          </a:p>
          <a:p>
            <a:pPr algn="ctr"/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/>
                <a:cs typeface="Arial"/>
              </a:rPr>
              <a:t>track finding + fit</a:t>
            </a:r>
            <a:endParaRPr lang="en-US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46119" y="983403"/>
            <a:ext cx="11751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Arial"/>
                <a:cs typeface="Arial"/>
              </a:rPr>
              <a:t>σ</a:t>
            </a:r>
            <a:r>
              <a:rPr lang="en-US" sz="1200" b="1" baseline="-25000" dirty="0" smtClean="0">
                <a:solidFill>
                  <a:srgbClr val="FF0000"/>
                </a:solidFill>
                <a:latin typeface="Arial"/>
                <a:cs typeface="Arial"/>
              </a:rPr>
              <a:t>ϕ</a:t>
            </a:r>
            <a:r>
              <a:rPr lang="en-US" sz="1200" b="1" dirty="0" smtClean="0">
                <a:solidFill>
                  <a:srgbClr val="FF0000"/>
                </a:solidFill>
                <a:latin typeface="Arial"/>
                <a:cs typeface="Arial"/>
              </a:rPr>
              <a:t> = 6.2 mrad</a:t>
            </a:r>
            <a:endParaRPr lang="en-US" sz="12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72143" y="3308970"/>
            <a:ext cx="14480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Arial"/>
                <a:ea typeface="Lucida Grande"/>
                <a:cs typeface="Arial"/>
              </a:rPr>
              <a:t>Δp/p = 1.7×10</a:t>
            </a:r>
            <a:r>
              <a:rPr lang="en-US" sz="1400" b="1" baseline="30000" dirty="0" smtClean="0">
                <a:solidFill>
                  <a:srgbClr val="FF0000"/>
                </a:solidFill>
                <a:latin typeface="Arial"/>
                <a:ea typeface="Lucida Grande"/>
                <a:cs typeface="Arial"/>
              </a:rPr>
              <a:t>-3</a:t>
            </a:r>
            <a:endParaRPr lang="en-US" sz="1400" b="1" baseline="300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1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800600"/>
            <a:ext cx="1295400" cy="209036"/>
          </a:xfrm>
        </p:spPr>
        <p:txBody>
          <a:bodyPr/>
          <a:lstStyle/>
          <a:p>
            <a:fld id="{DE77147C-3550-6141-9607-C758FF6C2149}" type="datetime1">
              <a:rPr lang="en-US" smtClean="0"/>
              <a:t>25/06/18</a:t>
            </a:fld>
            <a:endParaRPr lang="en-US" dirty="0"/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800600"/>
            <a:ext cx="6705600" cy="228600"/>
          </a:xfrm>
        </p:spPr>
        <p:txBody>
          <a:bodyPr/>
          <a:lstStyle/>
          <a:p>
            <a:r>
              <a:rPr lang="en-US" dirty="0" smtClean="0"/>
              <a:t>F.Grancagnolo - IDEA DC: A few facts</a:t>
            </a:r>
            <a:endParaRPr lang="en-US" dirty="0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4800600"/>
            <a:ext cx="609600" cy="228600"/>
          </a:xfrm>
        </p:spPr>
        <p:txBody>
          <a:bodyPr/>
          <a:lstStyle/>
          <a:p>
            <a:fld id="{86DD118F-2228-8843-9CF5-8CFF5AB08E7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247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800600"/>
            <a:ext cx="1295400" cy="209036"/>
          </a:xfrm>
        </p:spPr>
        <p:txBody>
          <a:bodyPr/>
          <a:lstStyle/>
          <a:p>
            <a:fld id="{7FF4DE2C-2A3D-5340-B4D0-8773CD827BB8}" type="datetime1">
              <a:rPr lang="en-US" smtClean="0"/>
              <a:t>25/06/18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800600"/>
            <a:ext cx="6705600" cy="228600"/>
          </a:xfrm>
        </p:spPr>
        <p:txBody>
          <a:bodyPr/>
          <a:lstStyle/>
          <a:p>
            <a:r>
              <a:rPr lang="en-US" dirty="0" smtClean="0"/>
              <a:t>F.Grancagnolo - IDEA DC: A few facts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4800600"/>
            <a:ext cx="609600" cy="228600"/>
          </a:xfrm>
        </p:spPr>
        <p:txBody>
          <a:bodyPr/>
          <a:lstStyle/>
          <a:p>
            <a:fld id="{86DD118F-2228-8843-9CF5-8CFF5AB08E7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1" name="Title 1"/>
          <p:cNvSpPr txBox="1">
            <a:spLocks/>
          </p:cNvSpPr>
          <p:nvPr/>
        </p:nvSpPr>
        <p:spPr bwMode="auto">
          <a:xfrm>
            <a:off x="0" y="1"/>
            <a:ext cx="9144000" cy="983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9pPr>
          </a:lstStyle>
          <a:p>
            <a:r>
              <a:rPr lang="en-US" dirty="0" smtClean="0"/>
              <a:t>Data Transfer: Example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971550"/>
            <a:ext cx="431400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  </a:t>
            </a:r>
            <a:r>
              <a:rPr lang="en-US" sz="2800" b="1" dirty="0" smtClean="0"/>
              <a:t> Running conditions</a:t>
            </a:r>
          </a:p>
          <a:p>
            <a:r>
              <a:rPr lang="en-US" sz="2800" b="1" dirty="0" smtClean="0"/>
              <a:t> 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</a:rPr>
              <a:t> 91 GeV </a:t>
            </a:r>
            <a:r>
              <a:rPr lang="en-US" sz="2000" dirty="0" smtClean="0"/>
              <a:t>c.m. energy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b="1" dirty="0" smtClean="0">
                <a:solidFill>
                  <a:srgbClr val="FFFF00"/>
                </a:solidFill>
              </a:rPr>
              <a:t>200 KHz </a:t>
            </a:r>
            <a:r>
              <a:rPr lang="en-US" sz="2000" dirty="0" smtClean="0">
                <a:solidFill>
                  <a:srgbClr val="FFFFFF"/>
                </a:solidFill>
              </a:rPr>
              <a:t>trigger rate</a:t>
            </a:r>
          </a:p>
          <a:p>
            <a:pPr marL="1200150" lvl="2" indent="-285750">
              <a:buFont typeface="Courier New"/>
              <a:buChar char="o"/>
            </a:pPr>
            <a:r>
              <a:rPr lang="en-US" b="1" dirty="0" smtClean="0">
                <a:solidFill>
                  <a:srgbClr val="FFFF00"/>
                </a:solidFill>
              </a:rPr>
              <a:t>100 KHz </a:t>
            </a:r>
            <a:r>
              <a:rPr lang="en-US" dirty="0" smtClean="0">
                <a:solidFill>
                  <a:srgbClr val="FFFFFF"/>
                </a:solidFill>
              </a:rPr>
              <a:t>Z decays</a:t>
            </a:r>
          </a:p>
          <a:p>
            <a:pPr marL="1200150" lvl="2" indent="-285750">
              <a:buFont typeface="Courier New"/>
              <a:buChar char="o"/>
            </a:pPr>
            <a:r>
              <a:rPr lang="en-US" dirty="0" smtClean="0">
                <a:solidFill>
                  <a:srgbClr val="FFFF00"/>
                </a:solidFill>
              </a:rPr>
              <a:t>  </a:t>
            </a:r>
            <a:r>
              <a:rPr lang="en-US" b="1" dirty="0" smtClean="0">
                <a:solidFill>
                  <a:srgbClr val="FFFF00"/>
                </a:solidFill>
              </a:rPr>
              <a:t>30 KHz </a:t>
            </a:r>
            <a:r>
              <a:rPr lang="en-US" dirty="0" smtClean="0">
                <a:solidFill>
                  <a:srgbClr val="FFFFFF"/>
                </a:solidFill>
              </a:rPr>
              <a:t>γγ </a:t>
            </a:r>
            <a:r>
              <a:rPr lang="en-US" dirty="0" smtClean="0"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rPr lang="en-US" dirty="0" smtClean="0">
                <a:solidFill>
                  <a:srgbClr val="FFFFFF"/>
                </a:solidFill>
                <a:latin typeface="Arial"/>
                <a:ea typeface="Wingdings"/>
                <a:cs typeface="Arial"/>
                <a:sym typeface="Wingdings"/>
              </a:rPr>
              <a:t> hadrons</a:t>
            </a:r>
          </a:p>
          <a:p>
            <a:pPr marL="1200150" lvl="2" indent="-285750">
              <a:buFont typeface="Courier New"/>
              <a:buChar char="o"/>
            </a:pPr>
            <a:r>
              <a:rPr lang="en-US" dirty="0">
                <a:solidFill>
                  <a:srgbClr val="FFFF00"/>
                </a:solidFill>
                <a:latin typeface="Arial"/>
                <a:ea typeface="Wingdings"/>
                <a:cs typeface="Arial"/>
                <a:sym typeface="Wingdings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Arial"/>
                <a:ea typeface="Wingdings"/>
                <a:cs typeface="Arial"/>
                <a:sym typeface="Wingdings"/>
              </a:rPr>
              <a:t> </a:t>
            </a:r>
            <a:r>
              <a:rPr lang="en-US" b="1" dirty="0" smtClean="0">
                <a:solidFill>
                  <a:srgbClr val="FFFF00"/>
                </a:solidFill>
                <a:latin typeface="Arial"/>
                <a:ea typeface="Wingdings"/>
                <a:cs typeface="Arial"/>
                <a:sym typeface="Wingdings"/>
              </a:rPr>
              <a:t>50 KHz </a:t>
            </a:r>
            <a:r>
              <a:rPr lang="en-US" dirty="0" smtClean="0">
                <a:solidFill>
                  <a:srgbClr val="FFFFFF"/>
                </a:solidFill>
                <a:latin typeface="Arial"/>
                <a:ea typeface="Wingdings"/>
                <a:cs typeface="Arial"/>
                <a:sym typeface="Wingdings"/>
              </a:rPr>
              <a:t>Bhabha</a:t>
            </a:r>
          </a:p>
          <a:p>
            <a:pPr marL="1200150" lvl="2" indent="-285750">
              <a:buFont typeface="Courier New"/>
              <a:buChar char="o"/>
            </a:pPr>
            <a:r>
              <a:rPr lang="en-US" dirty="0">
                <a:solidFill>
                  <a:srgbClr val="FFFF00"/>
                </a:solidFill>
                <a:latin typeface="Arial"/>
                <a:ea typeface="Wingdings"/>
                <a:cs typeface="Arial"/>
                <a:sym typeface="Wingdings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Arial"/>
                <a:ea typeface="Wingdings"/>
                <a:cs typeface="Arial"/>
                <a:sym typeface="Wingdings"/>
              </a:rPr>
              <a:t> </a:t>
            </a:r>
            <a:r>
              <a:rPr lang="en-US" b="1" dirty="0" smtClean="0">
                <a:solidFill>
                  <a:srgbClr val="FFFF00"/>
                </a:solidFill>
                <a:latin typeface="Arial"/>
                <a:ea typeface="Wingdings"/>
                <a:cs typeface="Arial"/>
                <a:sym typeface="Wingdings"/>
              </a:rPr>
              <a:t>20 KHz </a:t>
            </a:r>
            <a:r>
              <a:rPr lang="en-US" dirty="0" smtClean="0">
                <a:latin typeface="Arial"/>
                <a:ea typeface="Wingdings"/>
                <a:cs typeface="Arial"/>
                <a:sym typeface="Wingdings"/>
              </a:rPr>
              <a:t>beam b</a:t>
            </a:r>
            <a:r>
              <a:rPr lang="en-US" dirty="0" smtClean="0">
                <a:solidFill>
                  <a:srgbClr val="FFFFFF"/>
                </a:solidFill>
                <a:latin typeface="Arial"/>
                <a:ea typeface="Wingdings"/>
                <a:cs typeface="Arial"/>
                <a:sym typeface="Wingdings"/>
              </a:rPr>
              <a:t>ackgrounds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67200" y="971550"/>
            <a:ext cx="48768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 </a:t>
            </a:r>
            <a:r>
              <a:rPr lang="en-US" sz="2800" b="1" dirty="0" smtClean="0"/>
              <a:t> D.C. operating conditions</a:t>
            </a:r>
            <a:endParaRPr lang="en-US" sz="3200" b="1" dirty="0" smtClean="0"/>
          </a:p>
          <a:p>
            <a:r>
              <a:rPr lang="en-US" sz="2400" b="1" dirty="0" smtClean="0"/>
              <a:t> 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drift </a:t>
            </a:r>
            <a:r>
              <a:rPr lang="en-US" sz="2000" dirty="0" smtClean="0">
                <a:solidFill>
                  <a:srgbClr val="FFFFFF"/>
                </a:solidFill>
              </a:rPr>
              <a:t>cells: </a:t>
            </a:r>
            <a:r>
              <a:rPr lang="en-US" sz="2000" b="1" dirty="0">
                <a:solidFill>
                  <a:srgbClr val="FFFF00"/>
                </a:solidFill>
              </a:rPr>
              <a:t>56,000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smtClean="0">
                <a:solidFill>
                  <a:srgbClr val="FFFFFF"/>
                </a:solidFill>
              </a:rPr>
              <a:t>, </a:t>
            </a:r>
            <a:r>
              <a:rPr lang="en-US" sz="2000" dirty="0" smtClean="0">
                <a:solidFill>
                  <a:srgbClr val="FFFFFF"/>
                </a:solidFill>
              </a:rPr>
              <a:t>layers: </a:t>
            </a:r>
            <a:r>
              <a:rPr lang="en-US" sz="2000" b="1" dirty="0">
                <a:solidFill>
                  <a:srgbClr val="FFFF00"/>
                </a:solidFill>
              </a:rPr>
              <a:t>112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endParaRPr lang="en-US" sz="2000" dirty="0" smtClean="0">
              <a:solidFill>
                <a:srgbClr val="FFFFFF"/>
              </a:solidFill>
            </a:endParaRP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max drift time </a:t>
            </a:r>
            <a:r>
              <a:rPr lang="en-US" sz="2000" dirty="0" smtClean="0"/>
              <a:t>(≈1 </a:t>
            </a:r>
            <a:r>
              <a:rPr lang="en-US" sz="2000" dirty="0"/>
              <a:t>cm</a:t>
            </a:r>
            <a:r>
              <a:rPr lang="en-US" sz="2000" dirty="0" smtClean="0"/>
              <a:t>):</a:t>
            </a:r>
            <a:r>
              <a:rPr lang="en-US" sz="2000" dirty="0" smtClean="0">
                <a:solidFill>
                  <a:srgbClr val="FFFFFF"/>
                </a:solidFill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</a:rPr>
              <a:t>400 ns 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cluster </a:t>
            </a:r>
            <a:r>
              <a:rPr lang="en-US" sz="2000" dirty="0" smtClean="0">
                <a:solidFill>
                  <a:srgbClr val="FFFFFF"/>
                </a:solidFill>
              </a:rPr>
              <a:t>density: </a:t>
            </a:r>
            <a:r>
              <a:rPr lang="en-US" sz="2000" b="1" dirty="0" smtClean="0">
                <a:solidFill>
                  <a:srgbClr val="FFFF00"/>
                </a:solidFill>
              </a:rPr>
              <a:t>20/cm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gas </a:t>
            </a:r>
            <a:r>
              <a:rPr lang="en-US" sz="2000" dirty="0" smtClean="0">
                <a:solidFill>
                  <a:srgbClr val="FFFFFF"/>
                </a:solidFill>
              </a:rPr>
              <a:t>gain: </a:t>
            </a:r>
            <a:r>
              <a:rPr lang="en-US" sz="2000" b="1" dirty="0" smtClean="0">
                <a:solidFill>
                  <a:srgbClr val="FFFF00"/>
                </a:solidFill>
              </a:rPr>
              <a:t>6×10</a:t>
            </a:r>
            <a:r>
              <a:rPr lang="en-US" sz="2000" b="1" baseline="30000" dirty="0" smtClean="0">
                <a:solidFill>
                  <a:srgbClr val="FFFF00"/>
                </a:solidFill>
              </a:rPr>
              <a:t>5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single </a:t>
            </a:r>
            <a:r>
              <a:rPr lang="en-US" sz="2000" i="1" dirty="0" smtClean="0">
                <a:solidFill>
                  <a:srgbClr val="FFFFFF"/>
                </a:solidFill>
              </a:rPr>
              <a:t>e</a:t>
            </a:r>
            <a:r>
              <a:rPr lang="en-US" sz="2000" i="1" baseline="30000" dirty="0" smtClean="0">
                <a:solidFill>
                  <a:srgbClr val="FFFFFF"/>
                </a:solidFill>
              </a:rPr>
              <a:t>−</a:t>
            </a:r>
            <a:r>
              <a:rPr lang="en-US" sz="2000" dirty="0" smtClean="0">
                <a:solidFill>
                  <a:srgbClr val="FFFFFF"/>
                </a:solidFill>
              </a:rPr>
              <a:t> p.h</a:t>
            </a:r>
            <a:r>
              <a:rPr lang="en-US" sz="2000" dirty="0" smtClean="0">
                <a:solidFill>
                  <a:srgbClr val="FFFFFF"/>
                </a:solidFill>
              </a:rPr>
              <a:t>.: </a:t>
            </a:r>
            <a:r>
              <a:rPr lang="en-US" sz="2000" b="1" dirty="0" smtClean="0">
                <a:solidFill>
                  <a:srgbClr val="FFFF00"/>
                </a:solidFill>
              </a:rPr>
              <a:t>6 mV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r.m.s. electronics </a:t>
            </a:r>
            <a:r>
              <a:rPr lang="en-US" sz="2000" dirty="0" smtClean="0">
                <a:solidFill>
                  <a:srgbClr val="FFFFFF"/>
                </a:solidFill>
              </a:rPr>
              <a:t>noise: </a:t>
            </a:r>
            <a:r>
              <a:rPr lang="en-US" sz="2000" b="1" dirty="0" smtClean="0">
                <a:solidFill>
                  <a:srgbClr val="FFFF00"/>
                </a:solidFill>
              </a:rPr>
              <a:t>1 mV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i="1" dirty="0">
                <a:solidFill>
                  <a:srgbClr val="FFFFFF"/>
                </a:solidFill>
              </a:rPr>
              <a:t>e</a:t>
            </a:r>
            <a:r>
              <a:rPr lang="en-US" sz="2000" i="1" baseline="30000" dirty="0" smtClean="0">
                <a:solidFill>
                  <a:srgbClr val="FFFFFF"/>
                </a:solidFill>
              </a:rPr>
              <a:t>− </a:t>
            </a:r>
            <a:r>
              <a:rPr lang="en-US" sz="2000" dirty="0" smtClean="0">
                <a:solidFill>
                  <a:srgbClr val="FFFFFF"/>
                </a:solidFill>
              </a:rPr>
              <a:t>threshold: </a:t>
            </a:r>
            <a:r>
              <a:rPr lang="en-US" sz="2000" b="1" dirty="0" smtClean="0">
                <a:solidFill>
                  <a:srgbClr val="FFFF00"/>
                </a:solidFill>
              </a:rPr>
              <a:t>2 </a:t>
            </a:r>
            <a:r>
              <a:rPr lang="en-US" sz="2000" b="1" dirty="0" smtClean="0">
                <a:solidFill>
                  <a:srgbClr val="FFFF00"/>
                </a:solidFill>
              </a:rPr>
              <a:t>mV</a:t>
            </a:r>
            <a:r>
              <a:rPr lang="en-US" sz="2000" dirty="0" smtClean="0">
                <a:solidFill>
                  <a:srgbClr val="FFFFFF"/>
                </a:solidFill>
              </a:rPr>
              <a:t>; rise time </a:t>
            </a:r>
            <a:r>
              <a:rPr lang="en-US" sz="2000" b="1" dirty="0" smtClean="0">
                <a:solidFill>
                  <a:srgbClr val="FFFF00"/>
                </a:solidFill>
              </a:rPr>
              <a:t>1 ns</a:t>
            </a:r>
            <a:endParaRPr lang="en-US" sz="2000" b="1" dirty="0" smtClean="0">
              <a:solidFill>
                <a:srgbClr val="FFFF00"/>
              </a:solidFill>
            </a:endParaRP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signal digitization: </a:t>
            </a:r>
          </a:p>
          <a:p>
            <a:pPr lvl="3"/>
            <a:r>
              <a:rPr lang="en-US" sz="2000" b="1" dirty="0" smtClean="0">
                <a:solidFill>
                  <a:srgbClr val="FFFF00"/>
                </a:solidFill>
              </a:rPr>
              <a:t>12 bits at 2×10</a:t>
            </a:r>
            <a:r>
              <a:rPr lang="en-US" sz="2000" b="1" baseline="30000" dirty="0" smtClean="0">
                <a:solidFill>
                  <a:srgbClr val="FFFF00"/>
                </a:solidFill>
              </a:rPr>
              <a:t>9</a:t>
            </a:r>
            <a:r>
              <a:rPr lang="en-US" sz="2000" b="1" dirty="0" smtClean="0">
                <a:solidFill>
                  <a:srgbClr val="FFFF00"/>
                </a:solidFill>
              </a:rPr>
              <a:t> bytes/s</a:t>
            </a:r>
            <a:endParaRPr lang="en-US" sz="2000" b="1" baseline="30000" dirty="0">
              <a:solidFill>
                <a:srgbClr val="FFFF00"/>
              </a:solidFill>
            </a:endParaRPr>
          </a:p>
          <a:p>
            <a:pPr lvl="3"/>
            <a:endParaRPr lang="en-US" b="1" dirty="0" smtClean="0">
              <a:solidFill>
                <a:srgbClr val="FFFF00"/>
              </a:solidFill>
            </a:endParaRPr>
          </a:p>
          <a:p>
            <a:pPr marL="742950" lvl="1" indent="-285750">
              <a:buFont typeface="Arial"/>
              <a:buChar char="•"/>
            </a:pPr>
            <a:endParaRPr lang="en-US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031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800600"/>
            <a:ext cx="1295400" cy="209036"/>
          </a:xfrm>
        </p:spPr>
        <p:txBody>
          <a:bodyPr/>
          <a:lstStyle/>
          <a:p>
            <a:fld id="{F79C5B9B-C3BB-EE42-B1EE-FB2741A4C44B}" type="datetime1">
              <a:rPr lang="en-US" smtClean="0"/>
              <a:t>25/06/18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800600"/>
            <a:ext cx="6705600" cy="228600"/>
          </a:xfrm>
        </p:spPr>
        <p:txBody>
          <a:bodyPr/>
          <a:lstStyle/>
          <a:p>
            <a:r>
              <a:rPr lang="en-US" dirty="0" smtClean="0"/>
              <a:t>F.Grancagnolo - IDEA DC: A few facts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4800600"/>
            <a:ext cx="609600" cy="228600"/>
          </a:xfrm>
        </p:spPr>
        <p:txBody>
          <a:bodyPr/>
          <a:lstStyle/>
          <a:p>
            <a:fld id="{86DD118F-2228-8843-9CF5-8CFF5AB08E7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666750"/>
            <a:ext cx="8763000" cy="3951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b="1" dirty="0" smtClean="0"/>
              <a:t>Z decays:</a:t>
            </a:r>
          </a:p>
          <a:p>
            <a:r>
              <a:rPr lang="en-US" b="1" dirty="0" smtClean="0"/>
              <a:t> 	</a:t>
            </a:r>
            <a:r>
              <a:rPr lang="en-US" sz="1400" dirty="0" smtClean="0">
                <a:solidFill>
                  <a:srgbClr val="FFFF00"/>
                </a:solidFill>
              </a:rPr>
              <a:t>10</a:t>
            </a:r>
            <a:r>
              <a:rPr lang="en-US" sz="1400" baseline="30000" dirty="0" smtClean="0">
                <a:solidFill>
                  <a:srgbClr val="FFFF00"/>
                </a:solidFill>
              </a:rPr>
              <a:t>5</a:t>
            </a:r>
            <a:r>
              <a:rPr lang="en-US" sz="1400" dirty="0" smtClean="0">
                <a:solidFill>
                  <a:srgbClr val="FFFF00"/>
                </a:solidFill>
              </a:rPr>
              <a:t> events/s × 20 tracks/event × 130 cells/track × </a:t>
            </a:r>
            <a:r>
              <a:rPr lang="en-US" sz="1400" dirty="0" smtClean="0">
                <a:solidFill>
                  <a:srgbClr val="FFFF00"/>
                </a:solidFill>
              </a:rPr>
              <a:t>4</a:t>
            </a:r>
            <a:r>
              <a:rPr lang="en-US" sz="1400" dirty="0" smtClean="0">
                <a:solidFill>
                  <a:srgbClr val="FFFF00"/>
                </a:solidFill>
              </a:rPr>
              <a:t>×10</a:t>
            </a:r>
            <a:r>
              <a:rPr lang="en-US" sz="1400" baseline="30000" dirty="0" smtClean="0">
                <a:solidFill>
                  <a:srgbClr val="FFFF00"/>
                </a:solidFill>
              </a:rPr>
              <a:t>−7</a:t>
            </a:r>
            <a:r>
              <a:rPr lang="en-US" sz="1400" dirty="0" smtClean="0">
                <a:solidFill>
                  <a:srgbClr val="FFFF00"/>
                </a:solidFill>
              </a:rPr>
              <a:t> s × 2×10</a:t>
            </a:r>
            <a:r>
              <a:rPr lang="en-US" sz="1400" baseline="30000" dirty="0" smtClean="0">
                <a:solidFill>
                  <a:srgbClr val="FFFF00"/>
                </a:solidFill>
              </a:rPr>
              <a:t>9</a:t>
            </a:r>
            <a:r>
              <a:rPr lang="en-US" sz="1400" dirty="0" smtClean="0">
                <a:solidFill>
                  <a:srgbClr val="FFFF00"/>
                </a:solidFill>
              </a:rPr>
              <a:t> bytes/cell/s </a:t>
            </a:r>
            <a:r>
              <a:rPr lang="en-US" sz="1600" b="1" dirty="0" smtClean="0">
                <a:solidFill>
                  <a:srgbClr val="FFFF00"/>
                </a:solidFill>
                <a:latin typeface="+mn-lt"/>
                <a:ea typeface="ＭＳ ゴシック"/>
                <a:cs typeface="ＭＳ ゴシック"/>
              </a:rPr>
              <a:t>≅ </a:t>
            </a:r>
            <a:r>
              <a:rPr lang="en-US" sz="1600" b="1" dirty="0" smtClean="0">
                <a:solidFill>
                  <a:srgbClr val="3AFF31"/>
                </a:solidFill>
                <a:latin typeface="+mn-lt"/>
                <a:ea typeface="ＭＳ ゴシック"/>
                <a:cs typeface="ＭＳ ゴシック"/>
              </a:rPr>
              <a:t>200 Gb/s</a:t>
            </a: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en-US" b="1" dirty="0" smtClean="0"/>
              <a:t>γγ </a:t>
            </a:r>
            <a:r>
              <a:rPr lang="en-US" b="1" dirty="0" smtClean="0">
                <a:sym typeface="Wingdings"/>
              </a:rPr>
              <a:t> hadrons</a:t>
            </a:r>
            <a:r>
              <a:rPr lang="en-US" b="1" dirty="0" smtClean="0"/>
              <a:t>:</a:t>
            </a:r>
            <a:endParaRPr lang="en-US" b="1" dirty="0"/>
          </a:p>
          <a:p>
            <a:pPr>
              <a:lnSpc>
                <a:spcPct val="90000"/>
              </a:lnSpc>
            </a:pPr>
            <a:r>
              <a:rPr lang="en-US" sz="2000" b="1" dirty="0"/>
              <a:t> </a:t>
            </a:r>
            <a:r>
              <a:rPr lang="en-US" sz="2000" b="1" dirty="0" smtClean="0"/>
              <a:t>	</a:t>
            </a:r>
            <a:r>
              <a:rPr lang="en-US" sz="1400" dirty="0" smtClean="0">
                <a:solidFill>
                  <a:srgbClr val="FFFF00"/>
                </a:solidFill>
              </a:rPr>
              <a:t>3×10</a:t>
            </a:r>
            <a:r>
              <a:rPr lang="en-US" sz="1400" baseline="30000" dirty="0" smtClean="0">
                <a:solidFill>
                  <a:srgbClr val="FFFF00"/>
                </a:solidFill>
              </a:rPr>
              <a:t>4</a:t>
            </a:r>
            <a:r>
              <a:rPr lang="en-US" sz="1400" dirty="0" smtClean="0">
                <a:solidFill>
                  <a:srgbClr val="FFFF00"/>
                </a:solidFill>
              </a:rPr>
              <a:t> </a:t>
            </a:r>
            <a:r>
              <a:rPr lang="en-US" sz="1400" dirty="0">
                <a:solidFill>
                  <a:srgbClr val="FFFF00"/>
                </a:solidFill>
              </a:rPr>
              <a:t>events/s × </a:t>
            </a:r>
            <a:r>
              <a:rPr lang="en-US" sz="1400" dirty="0" smtClean="0">
                <a:solidFill>
                  <a:srgbClr val="FFFF00"/>
                </a:solidFill>
              </a:rPr>
              <a:t>10 </a:t>
            </a:r>
            <a:r>
              <a:rPr lang="en-US" sz="1400" dirty="0">
                <a:solidFill>
                  <a:srgbClr val="FFFF00"/>
                </a:solidFill>
              </a:rPr>
              <a:t>tracks/event × 130 cells</a:t>
            </a:r>
            <a:r>
              <a:rPr lang="en-US" sz="1400" dirty="0" smtClean="0">
                <a:solidFill>
                  <a:srgbClr val="FFFF00"/>
                </a:solidFill>
              </a:rPr>
              <a:t>/track </a:t>
            </a:r>
            <a:r>
              <a:rPr lang="en-US" sz="1400" dirty="0">
                <a:solidFill>
                  <a:srgbClr val="FFFF00"/>
                </a:solidFill>
              </a:rPr>
              <a:t>× </a:t>
            </a:r>
            <a:r>
              <a:rPr lang="en-US" sz="1400" dirty="0" smtClean="0">
                <a:solidFill>
                  <a:srgbClr val="FFFF00"/>
                </a:solidFill>
              </a:rPr>
              <a:t>4</a:t>
            </a:r>
            <a:r>
              <a:rPr lang="en-US" sz="1400" dirty="0">
                <a:solidFill>
                  <a:srgbClr val="FFFF00"/>
                </a:solidFill>
              </a:rPr>
              <a:t>×10</a:t>
            </a:r>
            <a:r>
              <a:rPr lang="en-US" sz="1400" baseline="30000" dirty="0">
                <a:solidFill>
                  <a:srgbClr val="FFFF00"/>
                </a:solidFill>
              </a:rPr>
              <a:t>−7</a:t>
            </a:r>
            <a:r>
              <a:rPr lang="en-US" sz="1400" dirty="0">
                <a:solidFill>
                  <a:srgbClr val="FFFF00"/>
                </a:solidFill>
              </a:rPr>
              <a:t> s × 2×10</a:t>
            </a:r>
            <a:r>
              <a:rPr lang="en-US" sz="1400" baseline="30000" dirty="0">
                <a:solidFill>
                  <a:srgbClr val="FFFF00"/>
                </a:solidFill>
              </a:rPr>
              <a:t>9</a:t>
            </a:r>
            <a:r>
              <a:rPr lang="en-US" sz="1400" dirty="0">
                <a:solidFill>
                  <a:srgbClr val="FFFF00"/>
                </a:solidFill>
              </a:rPr>
              <a:t> bytes/cell/</a:t>
            </a:r>
            <a:r>
              <a:rPr lang="en-US" sz="1400" dirty="0" smtClean="0">
                <a:solidFill>
                  <a:srgbClr val="FFFF00"/>
                </a:solidFill>
              </a:rPr>
              <a:t>s </a:t>
            </a:r>
            <a:r>
              <a:rPr lang="en-US" sz="1600" b="1" dirty="0" smtClean="0">
                <a:solidFill>
                  <a:srgbClr val="FFFF00"/>
                </a:solidFill>
                <a:ea typeface="ＭＳ ゴシック"/>
                <a:cs typeface="ＭＳ ゴシック"/>
              </a:rPr>
              <a:t>≅ </a:t>
            </a:r>
            <a:r>
              <a:rPr lang="en-US" sz="1600" b="1" dirty="0" smtClean="0">
                <a:solidFill>
                  <a:srgbClr val="3AFF31"/>
                </a:solidFill>
                <a:ea typeface="ＭＳ ゴシック"/>
                <a:cs typeface="ＭＳ ゴシック"/>
              </a:rPr>
              <a:t>30 </a:t>
            </a:r>
            <a:r>
              <a:rPr lang="en-US" sz="1600" b="1" dirty="0">
                <a:solidFill>
                  <a:srgbClr val="3AFF31"/>
                </a:solidFill>
                <a:ea typeface="ＭＳ ゴシック"/>
                <a:cs typeface="ＭＳ ゴシック"/>
              </a:rPr>
              <a:t>Gb/s</a:t>
            </a:r>
            <a:endParaRPr lang="en-US" sz="1600" b="1" dirty="0">
              <a:solidFill>
                <a:srgbClr val="3AFF31"/>
              </a:solidFill>
            </a:endParaRP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en-US" b="1" dirty="0" smtClean="0"/>
              <a:t>Bhabha:</a:t>
            </a:r>
            <a:endParaRPr lang="en-US" b="1" dirty="0"/>
          </a:p>
          <a:p>
            <a:pPr>
              <a:lnSpc>
                <a:spcPct val="90000"/>
              </a:lnSpc>
            </a:pPr>
            <a:r>
              <a:rPr lang="en-US" sz="2000" b="1" dirty="0"/>
              <a:t> </a:t>
            </a:r>
            <a:r>
              <a:rPr lang="en-US" sz="2000" b="1" dirty="0" smtClean="0"/>
              <a:t>	</a:t>
            </a:r>
            <a:r>
              <a:rPr lang="en-US" sz="1400" dirty="0" smtClean="0">
                <a:solidFill>
                  <a:srgbClr val="FFFF00"/>
                </a:solidFill>
              </a:rPr>
              <a:t>5×</a:t>
            </a:r>
            <a:r>
              <a:rPr lang="en-US" sz="1400" dirty="0">
                <a:solidFill>
                  <a:srgbClr val="FFFF00"/>
                </a:solidFill>
              </a:rPr>
              <a:t>10</a:t>
            </a:r>
            <a:r>
              <a:rPr lang="en-US" sz="1400" baseline="30000" dirty="0">
                <a:solidFill>
                  <a:srgbClr val="FFFF00"/>
                </a:solidFill>
              </a:rPr>
              <a:t>4</a:t>
            </a:r>
            <a:r>
              <a:rPr lang="en-US" sz="1400" dirty="0">
                <a:solidFill>
                  <a:srgbClr val="FFFF00"/>
                </a:solidFill>
              </a:rPr>
              <a:t> events/s × </a:t>
            </a:r>
            <a:r>
              <a:rPr lang="en-US" sz="1400" dirty="0" smtClean="0">
                <a:solidFill>
                  <a:srgbClr val="FFFF00"/>
                </a:solidFill>
              </a:rPr>
              <a:t>2 </a:t>
            </a:r>
            <a:r>
              <a:rPr lang="en-US" sz="1400" dirty="0">
                <a:solidFill>
                  <a:srgbClr val="FFFF00"/>
                </a:solidFill>
              </a:rPr>
              <a:t>tracks/event × </a:t>
            </a:r>
            <a:r>
              <a:rPr lang="en-US" sz="1400" dirty="0" smtClean="0">
                <a:solidFill>
                  <a:srgbClr val="FFFF00"/>
                </a:solidFill>
              </a:rPr>
              <a:t>0 </a:t>
            </a:r>
            <a:r>
              <a:rPr lang="en-US" sz="1400" dirty="0">
                <a:solidFill>
                  <a:srgbClr val="FFFF00"/>
                </a:solidFill>
              </a:rPr>
              <a:t>cells</a:t>
            </a:r>
            <a:r>
              <a:rPr lang="en-US" sz="1400" dirty="0" smtClean="0">
                <a:solidFill>
                  <a:srgbClr val="FFFF00"/>
                </a:solidFill>
              </a:rPr>
              <a:t>/track </a:t>
            </a:r>
            <a:r>
              <a:rPr lang="en-US" sz="1400" dirty="0">
                <a:solidFill>
                  <a:srgbClr val="FFFF00"/>
                </a:solidFill>
              </a:rPr>
              <a:t>× </a:t>
            </a:r>
            <a:r>
              <a:rPr lang="en-US" sz="1400" dirty="0" smtClean="0">
                <a:solidFill>
                  <a:srgbClr val="FFFF00"/>
                </a:solidFill>
              </a:rPr>
              <a:t>4</a:t>
            </a:r>
            <a:r>
              <a:rPr lang="en-US" sz="1400" dirty="0">
                <a:solidFill>
                  <a:srgbClr val="FFFF00"/>
                </a:solidFill>
              </a:rPr>
              <a:t>×10</a:t>
            </a:r>
            <a:r>
              <a:rPr lang="en-US" sz="1400" baseline="30000" dirty="0">
                <a:solidFill>
                  <a:srgbClr val="FFFF00"/>
                </a:solidFill>
              </a:rPr>
              <a:t>−7</a:t>
            </a:r>
            <a:r>
              <a:rPr lang="en-US" sz="1400" dirty="0">
                <a:solidFill>
                  <a:srgbClr val="FFFF00"/>
                </a:solidFill>
              </a:rPr>
              <a:t> s × 2×10</a:t>
            </a:r>
            <a:r>
              <a:rPr lang="en-US" sz="1400" baseline="30000" dirty="0">
                <a:solidFill>
                  <a:srgbClr val="FFFF00"/>
                </a:solidFill>
              </a:rPr>
              <a:t>9</a:t>
            </a:r>
            <a:r>
              <a:rPr lang="en-US" sz="1400" dirty="0">
                <a:solidFill>
                  <a:srgbClr val="FFFF00"/>
                </a:solidFill>
              </a:rPr>
              <a:t> bytes/cell/</a:t>
            </a:r>
            <a:r>
              <a:rPr lang="en-US" sz="1400" dirty="0" smtClean="0">
                <a:solidFill>
                  <a:srgbClr val="FFFF00"/>
                </a:solidFill>
              </a:rPr>
              <a:t>s </a:t>
            </a:r>
            <a:r>
              <a:rPr lang="en-US" sz="1600" b="1" dirty="0" smtClean="0">
                <a:solidFill>
                  <a:srgbClr val="FFFF00"/>
                </a:solidFill>
                <a:ea typeface="ＭＳ ゴシック"/>
                <a:cs typeface="ＭＳ ゴシック"/>
              </a:rPr>
              <a:t>≅ </a:t>
            </a:r>
            <a:r>
              <a:rPr lang="en-US" sz="1600" b="1" dirty="0" smtClean="0">
                <a:solidFill>
                  <a:srgbClr val="3AFF31"/>
                </a:solidFill>
                <a:ea typeface="ＭＳ ゴシック"/>
                <a:cs typeface="ＭＳ ゴシック"/>
              </a:rPr>
              <a:t>0 </a:t>
            </a:r>
            <a:r>
              <a:rPr lang="en-US" sz="1600" b="1" dirty="0">
                <a:solidFill>
                  <a:srgbClr val="3AFF31"/>
                </a:solidFill>
                <a:ea typeface="ＭＳ ゴシック"/>
                <a:cs typeface="ＭＳ ゴシック"/>
              </a:rPr>
              <a:t>Gb/s</a:t>
            </a:r>
            <a:endParaRPr lang="en-US" sz="1600" b="1" dirty="0">
              <a:solidFill>
                <a:srgbClr val="3AFF31"/>
              </a:solidFill>
            </a:endParaRP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en-US" b="1" dirty="0" smtClean="0"/>
              <a:t>Beam noise </a:t>
            </a:r>
            <a:r>
              <a:rPr lang="en-US" dirty="0" smtClean="0"/>
              <a:t>(assume </a:t>
            </a:r>
            <a:r>
              <a:rPr lang="en-US" dirty="0" smtClean="0"/>
              <a:t>2.5</a:t>
            </a:r>
            <a:r>
              <a:rPr lang="en-US" dirty="0" smtClean="0"/>
              <a:t>% occupancy)</a:t>
            </a:r>
            <a:r>
              <a:rPr lang="en-US" b="1" dirty="0" smtClean="0"/>
              <a:t>:</a:t>
            </a:r>
            <a:endParaRPr lang="en-US" b="1" dirty="0"/>
          </a:p>
          <a:p>
            <a:pPr>
              <a:lnSpc>
                <a:spcPct val="90000"/>
              </a:lnSpc>
            </a:pPr>
            <a:r>
              <a:rPr lang="en-US" sz="2000" b="1" dirty="0" smtClean="0"/>
              <a:t>	</a:t>
            </a:r>
            <a:r>
              <a:rPr lang="en-US" sz="1400" dirty="0" smtClean="0">
                <a:solidFill>
                  <a:srgbClr val="FFFF00"/>
                </a:solidFill>
              </a:rPr>
              <a:t>2×</a:t>
            </a:r>
            <a:r>
              <a:rPr lang="en-US" sz="1400" dirty="0">
                <a:solidFill>
                  <a:srgbClr val="FFFF00"/>
                </a:solidFill>
              </a:rPr>
              <a:t>10</a:t>
            </a:r>
            <a:r>
              <a:rPr lang="en-US" sz="1400" baseline="30000" dirty="0">
                <a:solidFill>
                  <a:srgbClr val="FFFF00"/>
                </a:solidFill>
              </a:rPr>
              <a:t>4</a:t>
            </a:r>
            <a:r>
              <a:rPr lang="en-US" sz="1400" dirty="0">
                <a:solidFill>
                  <a:srgbClr val="FFFF00"/>
                </a:solidFill>
              </a:rPr>
              <a:t> events/s × </a:t>
            </a:r>
            <a:r>
              <a:rPr lang="en-US" sz="1400" dirty="0" smtClean="0">
                <a:solidFill>
                  <a:srgbClr val="FFFF00"/>
                </a:solidFill>
              </a:rPr>
              <a:t>1.5×</a:t>
            </a:r>
            <a:r>
              <a:rPr lang="en-US" sz="1400" dirty="0" smtClean="0">
                <a:solidFill>
                  <a:srgbClr val="FFFF00"/>
                </a:solidFill>
              </a:rPr>
              <a:t>10</a:t>
            </a:r>
            <a:r>
              <a:rPr lang="en-US" sz="1400" baseline="30000" dirty="0" smtClean="0">
                <a:solidFill>
                  <a:srgbClr val="FFFF00"/>
                </a:solidFill>
              </a:rPr>
              <a:t>3</a:t>
            </a:r>
            <a:r>
              <a:rPr lang="en-US" sz="1400" dirty="0" smtClean="0">
                <a:solidFill>
                  <a:srgbClr val="FFFF00"/>
                </a:solidFill>
              </a:rPr>
              <a:t> </a:t>
            </a:r>
            <a:r>
              <a:rPr lang="en-US" sz="1400" dirty="0">
                <a:solidFill>
                  <a:srgbClr val="FFFF00"/>
                </a:solidFill>
              </a:rPr>
              <a:t>cells</a:t>
            </a:r>
            <a:r>
              <a:rPr lang="en-US" sz="1400" dirty="0" smtClean="0">
                <a:solidFill>
                  <a:srgbClr val="FFFF00"/>
                </a:solidFill>
              </a:rPr>
              <a:t>/</a:t>
            </a:r>
            <a:r>
              <a:rPr lang="en-US" sz="1400" dirty="0" smtClean="0">
                <a:solidFill>
                  <a:srgbClr val="FFFF00"/>
                </a:solidFill>
              </a:rPr>
              <a:t>event × </a:t>
            </a:r>
            <a:r>
              <a:rPr lang="en-US" sz="1400" dirty="0">
                <a:solidFill>
                  <a:srgbClr val="FFFF00"/>
                </a:solidFill>
              </a:rPr>
              <a:t>4×10</a:t>
            </a:r>
            <a:r>
              <a:rPr lang="en-US" sz="1400" baseline="30000" dirty="0">
                <a:solidFill>
                  <a:srgbClr val="FFFF00"/>
                </a:solidFill>
              </a:rPr>
              <a:t>−7</a:t>
            </a:r>
            <a:r>
              <a:rPr lang="en-US" sz="1400" dirty="0">
                <a:solidFill>
                  <a:srgbClr val="FFFF00"/>
                </a:solidFill>
              </a:rPr>
              <a:t> s </a:t>
            </a:r>
            <a:r>
              <a:rPr lang="en-US" sz="1400" dirty="0" smtClean="0">
                <a:solidFill>
                  <a:srgbClr val="FFFF00"/>
                </a:solidFill>
              </a:rPr>
              <a:t>× </a:t>
            </a:r>
            <a:r>
              <a:rPr lang="en-US" sz="1400" dirty="0">
                <a:solidFill>
                  <a:srgbClr val="FFFF00"/>
                </a:solidFill>
              </a:rPr>
              <a:t>2×10</a:t>
            </a:r>
            <a:r>
              <a:rPr lang="en-US" sz="1400" baseline="30000" dirty="0">
                <a:solidFill>
                  <a:srgbClr val="FFFF00"/>
                </a:solidFill>
              </a:rPr>
              <a:t>9</a:t>
            </a:r>
            <a:r>
              <a:rPr lang="en-US" sz="1400" dirty="0">
                <a:solidFill>
                  <a:srgbClr val="FFFF00"/>
                </a:solidFill>
              </a:rPr>
              <a:t> bytes/cell/</a:t>
            </a:r>
            <a:r>
              <a:rPr lang="en-US" sz="1400" dirty="0" smtClean="0">
                <a:solidFill>
                  <a:srgbClr val="FFFF00"/>
                </a:solidFill>
              </a:rPr>
              <a:t>s </a:t>
            </a:r>
            <a:r>
              <a:rPr lang="en-US" sz="1600" b="1" dirty="0" smtClean="0">
                <a:solidFill>
                  <a:srgbClr val="FFFF00"/>
                </a:solidFill>
                <a:ea typeface="ＭＳ ゴシック"/>
                <a:cs typeface="ＭＳ ゴシック"/>
              </a:rPr>
              <a:t>≅ </a:t>
            </a:r>
            <a:r>
              <a:rPr lang="en-US" sz="1600" b="1" dirty="0" smtClean="0">
                <a:solidFill>
                  <a:srgbClr val="3AFF31"/>
                </a:solidFill>
                <a:ea typeface="ＭＳ ゴシック"/>
                <a:cs typeface="ＭＳ ゴシック"/>
              </a:rPr>
              <a:t>25 </a:t>
            </a:r>
            <a:r>
              <a:rPr lang="en-US" sz="1600" b="1" dirty="0">
                <a:solidFill>
                  <a:srgbClr val="3AFF31"/>
                </a:solidFill>
                <a:ea typeface="ＭＳ ゴシック"/>
                <a:cs typeface="ＭＳ ゴシック"/>
              </a:rPr>
              <a:t>Gb/s</a:t>
            </a:r>
            <a:endParaRPr lang="en-US" sz="1600" b="1" dirty="0">
              <a:solidFill>
                <a:srgbClr val="3AFF31"/>
              </a:solidFill>
            </a:endParaRP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en-US" b="1" dirty="0" smtClean="0"/>
              <a:t>Isolated peaks </a:t>
            </a:r>
            <a:r>
              <a:rPr lang="en-US" dirty="0" smtClean="0"/>
              <a:t>(</a:t>
            </a:r>
            <a:r>
              <a:rPr lang="en-US" dirty="0"/>
              <a:t>assume </a:t>
            </a:r>
            <a:r>
              <a:rPr lang="en-US" dirty="0" smtClean="0"/>
              <a:t>2.5</a:t>
            </a:r>
            <a:r>
              <a:rPr lang="en-US" dirty="0"/>
              <a:t>% occupancy)</a:t>
            </a:r>
            <a:r>
              <a:rPr lang="en-US" b="1" dirty="0"/>
              <a:t>:</a:t>
            </a:r>
          </a:p>
          <a:p>
            <a:pPr>
              <a:lnSpc>
                <a:spcPct val="90000"/>
              </a:lnSpc>
            </a:pPr>
            <a:r>
              <a:rPr lang="en-US" sz="2000" b="1" dirty="0"/>
              <a:t>	</a:t>
            </a:r>
            <a:r>
              <a:rPr lang="en-US" sz="1400" dirty="0">
                <a:solidFill>
                  <a:srgbClr val="FFFF00"/>
                </a:solidFill>
              </a:rPr>
              <a:t>2×</a:t>
            </a:r>
            <a:r>
              <a:rPr lang="en-US" sz="1400" dirty="0" smtClean="0">
                <a:solidFill>
                  <a:srgbClr val="FFFF00"/>
                </a:solidFill>
              </a:rPr>
              <a:t>10</a:t>
            </a:r>
            <a:r>
              <a:rPr lang="en-US" sz="1400" baseline="30000" dirty="0" smtClean="0">
                <a:solidFill>
                  <a:srgbClr val="FFFF00"/>
                </a:solidFill>
              </a:rPr>
              <a:t>5</a:t>
            </a:r>
            <a:r>
              <a:rPr lang="en-US" sz="1400" dirty="0" smtClean="0">
                <a:solidFill>
                  <a:srgbClr val="FFFF00"/>
                </a:solidFill>
              </a:rPr>
              <a:t> </a:t>
            </a:r>
            <a:r>
              <a:rPr lang="en-US" sz="1400" dirty="0">
                <a:solidFill>
                  <a:srgbClr val="FFFF00"/>
                </a:solidFill>
              </a:rPr>
              <a:t>events/s × </a:t>
            </a:r>
            <a:r>
              <a:rPr lang="en-US" sz="1400" dirty="0" smtClean="0">
                <a:solidFill>
                  <a:srgbClr val="FFFF00"/>
                </a:solidFill>
              </a:rPr>
              <a:t>1.5×</a:t>
            </a:r>
            <a:r>
              <a:rPr lang="en-US" sz="1400" dirty="0">
                <a:solidFill>
                  <a:srgbClr val="FFFF00"/>
                </a:solidFill>
              </a:rPr>
              <a:t>10</a:t>
            </a:r>
            <a:r>
              <a:rPr lang="en-US" sz="1400" baseline="30000" dirty="0">
                <a:solidFill>
                  <a:srgbClr val="FFFF00"/>
                </a:solidFill>
              </a:rPr>
              <a:t>3</a:t>
            </a:r>
            <a:r>
              <a:rPr lang="en-US" sz="1400" dirty="0">
                <a:solidFill>
                  <a:srgbClr val="FFFF00"/>
                </a:solidFill>
              </a:rPr>
              <a:t> cells/event × 4×10</a:t>
            </a:r>
            <a:r>
              <a:rPr lang="en-US" sz="1400" baseline="30000" dirty="0">
                <a:solidFill>
                  <a:srgbClr val="FFFF00"/>
                </a:solidFill>
              </a:rPr>
              <a:t>−7</a:t>
            </a:r>
            <a:r>
              <a:rPr lang="en-US" sz="1400" dirty="0">
                <a:solidFill>
                  <a:srgbClr val="FFFF00"/>
                </a:solidFill>
              </a:rPr>
              <a:t> s </a:t>
            </a:r>
            <a:r>
              <a:rPr lang="en-US" sz="1400" dirty="0" smtClean="0">
                <a:solidFill>
                  <a:srgbClr val="FFFF00"/>
                </a:solidFill>
              </a:rPr>
              <a:t>× </a:t>
            </a:r>
            <a:r>
              <a:rPr lang="en-US" sz="1400" dirty="0">
                <a:solidFill>
                  <a:srgbClr val="FFFF00"/>
                </a:solidFill>
              </a:rPr>
              <a:t>2×10</a:t>
            </a:r>
            <a:r>
              <a:rPr lang="en-US" sz="1400" baseline="30000" dirty="0">
                <a:solidFill>
                  <a:srgbClr val="FFFF00"/>
                </a:solidFill>
              </a:rPr>
              <a:t>9</a:t>
            </a:r>
            <a:r>
              <a:rPr lang="en-US" sz="1400" dirty="0">
                <a:solidFill>
                  <a:srgbClr val="FFFF00"/>
                </a:solidFill>
              </a:rPr>
              <a:t> bytes/cell/s </a:t>
            </a:r>
            <a:r>
              <a:rPr lang="en-US" sz="1400" b="1" dirty="0">
                <a:solidFill>
                  <a:srgbClr val="FFFF00"/>
                </a:solidFill>
                <a:ea typeface="ＭＳ ゴシック"/>
                <a:cs typeface="ＭＳ ゴシック"/>
              </a:rPr>
              <a:t>≅ </a:t>
            </a:r>
            <a:r>
              <a:rPr lang="en-US" sz="1600" b="1" dirty="0" smtClean="0">
                <a:solidFill>
                  <a:srgbClr val="3AFF31"/>
                </a:solidFill>
                <a:ea typeface="ＭＳ ゴシック"/>
                <a:cs typeface="ＭＳ ゴシック"/>
              </a:rPr>
              <a:t>250 </a:t>
            </a:r>
            <a:r>
              <a:rPr lang="en-US" sz="1600" b="1" dirty="0">
                <a:solidFill>
                  <a:srgbClr val="3AFF31"/>
                </a:solidFill>
                <a:ea typeface="ＭＳ ゴシック"/>
                <a:cs typeface="ＭＳ ゴシック"/>
              </a:rPr>
              <a:t>Gb/</a:t>
            </a:r>
            <a:r>
              <a:rPr lang="en-US" sz="1600" b="1" dirty="0" smtClean="0">
                <a:solidFill>
                  <a:srgbClr val="3AFF31"/>
                </a:solidFill>
                <a:ea typeface="ＭＳ ゴシック"/>
                <a:cs typeface="ＭＳ ゴシック"/>
              </a:rPr>
              <a:t>s</a:t>
            </a:r>
          </a:p>
          <a:p>
            <a:pPr>
              <a:lnSpc>
                <a:spcPct val="90000"/>
              </a:lnSpc>
            </a:pPr>
            <a:endParaRPr lang="en-US" sz="1400" b="1" dirty="0">
              <a:solidFill>
                <a:srgbClr val="3AFF31"/>
              </a:solidFill>
              <a:ea typeface="ＭＳ ゴシック"/>
              <a:cs typeface="ＭＳ ゴシック"/>
            </a:endParaRPr>
          </a:p>
          <a:p>
            <a:pPr>
              <a:lnSpc>
                <a:spcPct val="90000"/>
              </a:lnSpc>
            </a:pPr>
            <a:r>
              <a:rPr lang="en-US" sz="2400" b="1" dirty="0" smtClean="0">
                <a:ea typeface="ＭＳ ゴシック"/>
                <a:cs typeface="ＭＳ ゴシック"/>
              </a:rPr>
              <a:t>Transferring all digitized data (reading both ends of wires):</a:t>
            </a:r>
          </a:p>
          <a:p>
            <a:pPr>
              <a:lnSpc>
                <a:spcPct val="90000"/>
              </a:lnSpc>
            </a:pPr>
            <a:r>
              <a:rPr lang="en-US" sz="1400" b="1" dirty="0" smtClean="0">
                <a:ea typeface="ＭＳ ゴシック"/>
                <a:cs typeface="ＭＳ ゴシック"/>
              </a:rPr>
              <a:t> </a:t>
            </a:r>
          </a:p>
          <a:p>
            <a:pPr algn="ctr">
              <a:lnSpc>
                <a:spcPct val="90000"/>
              </a:lnSpc>
            </a:pPr>
            <a:r>
              <a:rPr lang="en-US" sz="3600" b="1" dirty="0" smtClean="0">
                <a:solidFill>
                  <a:srgbClr val="3AFF31"/>
                </a:solidFill>
                <a:ea typeface="ＭＳ ゴシック"/>
                <a:cs typeface="ＭＳ ゴシック"/>
              </a:rPr>
              <a:t>≥ 1 TB/s!</a:t>
            </a:r>
            <a:endParaRPr lang="en-US" sz="3600" b="1" dirty="0">
              <a:solidFill>
                <a:srgbClr val="3AFF3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1"/>
            <a:ext cx="9144000" cy="983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9pPr>
          </a:lstStyle>
          <a:p>
            <a:r>
              <a:rPr lang="en-US" sz="3200" dirty="0" smtClean="0"/>
              <a:t>Example: traditional data transfer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92217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800600"/>
            <a:ext cx="1295400" cy="209036"/>
          </a:xfrm>
        </p:spPr>
        <p:txBody>
          <a:bodyPr/>
          <a:lstStyle/>
          <a:p>
            <a:fld id="{F79C5B9B-C3BB-EE42-B1EE-FB2741A4C44B}" type="datetime1">
              <a:rPr lang="en-US" smtClean="0"/>
              <a:t>25/06/18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800600"/>
            <a:ext cx="6705600" cy="228600"/>
          </a:xfrm>
        </p:spPr>
        <p:txBody>
          <a:bodyPr/>
          <a:lstStyle/>
          <a:p>
            <a:r>
              <a:rPr lang="en-US" dirty="0" smtClean="0"/>
              <a:t>F.Grancagnolo - IDEA DC: A few facts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4800600"/>
            <a:ext cx="609600" cy="228600"/>
          </a:xfrm>
        </p:spPr>
        <p:txBody>
          <a:bodyPr/>
          <a:lstStyle/>
          <a:p>
            <a:fld id="{86DD118F-2228-8843-9CF5-8CFF5AB08E7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1"/>
            <a:ext cx="9144000" cy="983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9pPr>
          </a:lstStyle>
          <a:p>
            <a:r>
              <a:rPr lang="en-US" sz="3200" dirty="0" smtClean="0"/>
              <a:t>Example: the solution</a:t>
            </a:r>
            <a:endParaRPr lang="en-US" sz="3200" dirty="0"/>
          </a:p>
        </p:txBody>
      </p:sp>
      <p:grpSp>
        <p:nvGrpSpPr>
          <p:cNvPr id="9" name="Group 8"/>
          <p:cNvGrpSpPr/>
          <p:nvPr/>
        </p:nvGrpSpPr>
        <p:grpSpPr>
          <a:xfrm>
            <a:off x="4749060" y="2261705"/>
            <a:ext cx="3752133" cy="895350"/>
            <a:chOff x="1524000" y="3181350"/>
            <a:chExt cx="6096000" cy="145465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4000" y="3181350"/>
              <a:ext cx="6096000" cy="1454654"/>
            </a:xfrm>
            <a:prstGeom prst="rect">
              <a:avLst/>
            </a:prstGeom>
          </p:spPr>
        </p:pic>
        <p:sp>
          <p:nvSpPr>
            <p:cNvPr id="3" name="Oval 2"/>
            <p:cNvSpPr/>
            <p:nvPr/>
          </p:nvSpPr>
          <p:spPr bwMode="auto">
            <a:xfrm>
              <a:off x="5486479" y="3532053"/>
              <a:ext cx="965477" cy="965477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405660" y="972965"/>
            <a:ext cx="8382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The </a:t>
            </a:r>
            <a:r>
              <a:rPr lang="en-US" sz="1400" dirty="0"/>
              <a:t>solution consists in transferring, for each hit drift cell, </a:t>
            </a:r>
            <a:r>
              <a:rPr lang="en-US" sz="1400" b="1" dirty="0">
                <a:solidFill>
                  <a:srgbClr val="FF6600"/>
                </a:solidFill>
              </a:rPr>
              <a:t>instead of the </a:t>
            </a:r>
            <a:r>
              <a:rPr lang="en-US" sz="1400" b="1" dirty="0" smtClean="0">
                <a:solidFill>
                  <a:srgbClr val="FF6600"/>
                </a:solidFill>
              </a:rPr>
              <a:t>full spectrum </a:t>
            </a:r>
            <a:r>
              <a:rPr lang="en-US" sz="1400" b="1" dirty="0">
                <a:solidFill>
                  <a:srgbClr val="FF6600"/>
                </a:solidFill>
              </a:rPr>
              <a:t>of the signal</a:t>
            </a:r>
            <a:r>
              <a:rPr lang="en-US" sz="1400" dirty="0"/>
              <a:t>, only the minimal </a:t>
            </a:r>
            <a:r>
              <a:rPr lang="en-US" sz="1400" dirty="0" smtClean="0"/>
              <a:t>information </a:t>
            </a:r>
            <a:r>
              <a:rPr lang="en-US" sz="1400" dirty="0"/>
              <a:t>relevant to the </a:t>
            </a:r>
            <a:r>
              <a:rPr lang="en-US" sz="1400" dirty="0" smtClean="0"/>
              <a:t>application </a:t>
            </a:r>
            <a:r>
              <a:rPr lang="en-US" sz="1400" dirty="0"/>
              <a:t>of the cluster timing/counting techniques, i.e. </a:t>
            </a:r>
            <a:r>
              <a:rPr lang="en-US" sz="1400" b="1" dirty="0">
                <a:solidFill>
                  <a:srgbClr val="6FC09C"/>
                </a:solidFill>
              </a:rPr>
              <a:t>the amplitude and the </a:t>
            </a:r>
            <a:r>
              <a:rPr lang="en-US" sz="1400" b="1" dirty="0" smtClean="0">
                <a:solidFill>
                  <a:srgbClr val="6FC09C"/>
                </a:solidFill>
              </a:rPr>
              <a:t>arrival time </a:t>
            </a:r>
            <a:r>
              <a:rPr lang="en-US" sz="1400" b="1" dirty="0">
                <a:solidFill>
                  <a:srgbClr val="6FC09C"/>
                </a:solidFill>
              </a:rPr>
              <a:t>of each peak associated with each individual ionisation electron</a:t>
            </a:r>
            <a:r>
              <a:rPr lang="en-US" sz="1400" dirty="0"/>
              <a:t>.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405660" y="1722635"/>
            <a:ext cx="838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This is accomplished </a:t>
            </a:r>
            <a:r>
              <a:rPr lang="en-US" sz="1400" dirty="0"/>
              <a:t>by using a </a:t>
            </a:r>
            <a:r>
              <a:rPr lang="en-US" sz="1400" b="1" dirty="0">
                <a:solidFill>
                  <a:srgbClr val="3AFF31"/>
                </a:solidFill>
              </a:rPr>
              <a:t>FPGA</a:t>
            </a:r>
            <a:r>
              <a:rPr lang="en-US" sz="1400" dirty="0"/>
              <a:t> for the real time analysis of the data </a:t>
            </a:r>
            <a:r>
              <a:rPr lang="en-US" sz="1400" dirty="0" smtClean="0"/>
              <a:t>generated by </a:t>
            </a:r>
            <a:r>
              <a:rPr lang="en-US" sz="1400" dirty="0"/>
              <a:t>the drift chamber and successively </a:t>
            </a:r>
            <a:r>
              <a:rPr lang="en-US" sz="1400" dirty="0" smtClean="0"/>
              <a:t>digitized </a:t>
            </a:r>
            <a:r>
              <a:rPr lang="en-US" sz="1400" dirty="0"/>
              <a:t>by an </a:t>
            </a:r>
            <a:r>
              <a:rPr lang="en-US" sz="1400" dirty="0" smtClean="0"/>
              <a:t>ADC.</a:t>
            </a:r>
            <a:endParaRPr lang="en-US" sz="1400" dirty="0"/>
          </a:p>
        </p:txBody>
      </p:sp>
      <p:pic>
        <p:nvPicPr>
          <p:cNvPr id="15" name="Picture 1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84" r="7398"/>
          <a:stretch/>
        </p:blipFill>
        <p:spPr bwMode="auto">
          <a:xfrm>
            <a:off x="6143306" y="3176104"/>
            <a:ext cx="2358604" cy="10614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059" y="3176104"/>
            <a:ext cx="1374775" cy="1062617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 bwMode="auto">
          <a:xfrm>
            <a:off x="6547035" y="2484140"/>
            <a:ext cx="594258" cy="59425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 flipH="1">
            <a:off x="5892060" y="2782775"/>
            <a:ext cx="640425" cy="54573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 bwMode="auto">
          <a:xfrm flipH="1">
            <a:off x="7187460" y="2782775"/>
            <a:ext cx="3946" cy="46953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3" name="Rectangle 22"/>
          <p:cNvSpPr/>
          <p:nvPr/>
        </p:nvSpPr>
        <p:spPr>
          <a:xfrm>
            <a:off x="405660" y="2241485"/>
            <a:ext cx="4267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A </a:t>
            </a:r>
            <a:r>
              <a:rPr lang="en-US" sz="1400" dirty="0"/>
              <a:t>fast readout algorithm </a:t>
            </a:r>
            <a:r>
              <a:rPr lang="en-US" sz="1400" dirty="0" smtClean="0"/>
              <a:t>(</a:t>
            </a:r>
            <a:r>
              <a:rPr lang="en-US" sz="1400" b="1" dirty="0" smtClean="0">
                <a:solidFill>
                  <a:srgbClr val="FFFF00"/>
                </a:solidFill>
              </a:rPr>
              <a:t>CluTim</a:t>
            </a:r>
            <a:r>
              <a:rPr lang="en-US" sz="1400" dirty="0" smtClean="0"/>
              <a:t>) for </a:t>
            </a:r>
            <a:r>
              <a:rPr lang="en-US" sz="1400" dirty="0"/>
              <a:t>identifying, in the digitized drift chamber signals, the individual </a:t>
            </a:r>
            <a:r>
              <a:rPr lang="en-US" sz="1400" dirty="0" smtClean="0"/>
              <a:t>ionization peaks </a:t>
            </a:r>
            <a:r>
              <a:rPr lang="en-US" sz="1400" dirty="0"/>
              <a:t>and recording their time and amplitude has been developed as </a:t>
            </a:r>
            <a:r>
              <a:rPr lang="en-US" sz="1400" b="1" dirty="0">
                <a:solidFill>
                  <a:srgbClr val="FFFF00"/>
                </a:solidFill>
              </a:rPr>
              <a:t>VHDL/Verilog </a:t>
            </a:r>
            <a:r>
              <a:rPr lang="en-US" sz="1400" dirty="0"/>
              <a:t>code implemented on </a:t>
            </a:r>
            <a:r>
              <a:rPr lang="en-US" sz="1400" dirty="0" smtClean="0"/>
              <a:t>a </a:t>
            </a:r>
            <a:r>
              <a:rPr lang="en-US" sz="1400" b="1" dirty="0">
                <a:solidFill>
                  <a:srgbClr val="FFFF00"/>
                </a:solidFill>
              </a:rPr>
              <a:t>Virtex 6 </a:t>
            </a:r>
            <a:r>
              <a:rPr lang="en-US" sz="1400" b="1" dirty="0" smtClean="0">
                <a:solidFill>
                  <a:srgbClr val="FFFF00"/>
                </a:solidFill>
              </a:rPr>
              <a:t>FPGA</a:t>
            </a:r>
            <a:r>
              <a:rPr lang="en-US" sz="1400" dirty="0" smtClean="0"/>
              <a:t>, which </a:t>
            </a:r>
            <a:r>
              <a:rPr lang="en-US" sz="1400" dirty="0"/>
              <a:t>allows for a maximum input/output clock switching frequency of </a:t>
            </a:r>
            <a:r>
              <a:rPr lang="en-US" sz="1400" b="1" dirty="0">
                <a:solidFill>
                  <a:srgbClr val="FFFF00"/>
                </a:solidFill>
              </a:rPr>
              <a:t>710 MHz</a:t>
            </a:r>
            <a:r>
              <a:rPr lang="en-US" sz="1400" dirty="0"/>
              <a:t>. The hardware setup includes also </a:t>
            </a:r>
            <a:r>
              <a:rPr lang="it-IT" sz="1400" dirty="0"/>
              <a:t>a 12-bit monolithic </a:t>
            </a:r>
            <a:r>
              <a:rPr lang="en-US" sz="1400" b="1" dirty="0">
                <a:solidFill>
                  <a:srgbClr val="FFFF00"/>
                </a:solidFill>
              </a:rPr>
              <a:t>pipeline </a:t>
            </a:r>
            <a:r>
              <a:rPr lang="it-IT" sz="1400" b="1" dirty="0" smtClean="0">
                <a:solidFill>
                  <a:srgbClr val="FFFF00"/>
                </a:solidFill>
              </a:rPr>
              <a:t>sampling ADC</a:t>
            </a:r>
            <a:r>
              <a:rPr lang="it-IT" sz="1400" dirty="0" smtClean="0"/>
              <a:t> at </a:t>
            </a:r>
            <a:r>
              <a:rPr lang="it-IT" sz="1400" dirty="0"/>
              <a:t>conversion rates of up to </a:t>
            </a:r>
            <a:r>
              <a:rPr lang="it-IT" sz="1400" b="1" dirty="0">
                <a:solidFill>
                  <a:srgbClr val="FFFF00"/>
                </a:solidFill>
              </a:rPr>
              <a:t>2.0 </a:t>
            </a:r>
            <a:r>
              <a:rPr lang="it-IT" sz="1400" b="1" dirty="0" smtClean="0">
                <a:solidFill>
                  <a:srgbClr val="FFFF00"/>
                </a:solidFill>
              </a:rPr>
              <a:t>GSPS</a:t>
            </a:r>
            <a:r>
              <a:rPr lang="en-US" sz="1400" dirty="0" smtClean="0"/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91599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800600"/>
            <a:ext cx="1295400" cy="209036"/>
          </a:xfrm>
        </p:spPr>
        <p:txBody>
          <a:bodyPr/>
          <a:lstStyle/>
          <a:p>
            <a:fld id="{F79C5B9B-C3BB-EE42-B1EE-FB2741A4C44B}" type="datetime1">
              <a:rPr lang="en-US" smtClean="0"/>
              <a:t>25/06/18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800600"/>
            <a:ext cx="6705600" cy="228600"/>
          </a:xfrm>
        </p:spPr>
        <p:txBody>
          <a:bodyPr/>
          <a:lstStyle/>
          <a:p>
            <a:r>
              <a:rPr lang="en-US" dirty="0" smtClean="0"/>
              <a:t>F.Grancagnolo - IDEA DC: A few facts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4800600"/>
            <a:ext cx="609600" cy="228600"/>
          </a:xfrm>
        </p:spPr>
        <p:txBody>
          <a:bodyPr/>
          <a:lstStyle/>
          <a:p>
            <a:fld id="{86DD118F-2228-8843-9CF5-8CFF5AB08E7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1"/>
            <a:ext cx="9144000" cy="983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9pPr>
          </a:lstStyle>
          <a:p>
            <a:r>
              <a:rPr lang="en-US" sz="3200" dirty="0" smtClean="0"/>
              <a:t>Example: CluTim algorithm</a:t>
            </a: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16115586" y="21657265"/>
            <a:ext cx="4915613" cy="2631489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/>
            <a:r>
              <a:rPr lang="en-US" sz="1100" dirty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Sixteen samples </a:t>
            </a:r>
            <a:r>
              <a:rPr lang="en-US" sz="1100" dirty="0" smtClean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en-US" sz="1100" baseline="-30000" dirty="0" smtClean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K,X    </a:t>
            </a:r>
            <a:r>
              <a:rPr lang="en-US" sz="1100" dirty="0" smtClean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at 125MHz  to the FPGA input.</a:t>
            </a:r>
            <a:endParaRPr lang="en-US" sz="1100" dirty="0">
              <a:solidFill>
                <a:srgbClr val="21212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1100" dirty="0" smtClean="0">
              <a:solidFill>
                <a:srgbClr val="21212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1100" b="1" dirty="0" smtClean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STEP 1</a:t>
            </a:r>
            <a:r>
              <a:rPr lang="en-US" sz="1100" dirty="0" smtClean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 Of </a:t>
            </a:r>
            <a:r>
              <a:rPr lang="en-US" sz="1100" dirty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the Sixteen samples </a:t>
            </a:r>
            <a:r>
              <a:rPr lang="en-US" sz="1100" dirty="0" smtClean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100" baseline="-30000" dirty="0" smtClean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K,X</a:t>
            </a:r>
            <a:r>
              <a:rPr lang="en-US" sz="1100" dirty="0" smtClean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,where </a:t>
            </a:r>
            <a:r>
              <a:rPr lang="en-US" sz="1100" dirty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 is the sample number among those available , and X is the time instant in which they are present, the functions D1</a:t>
            </a:r>
            <a:r>
              <a:rPr lang="en-US" sz="1100" baseline="-30000" dirty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K,X </a:t>
            </a:r>
            <a:r>
              <a:rPr lang="en-US" sz="1100" dirty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 D2</a:t>
            </a:r>
            <a:r>
              <a:rPr lang="en-US" sz="1100" baseline="-30000" dirty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K,X</a:t>
            </a:r>
            <a:r>
              <a:rPr lang="en-US" sz="1100" dirty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are  calculated  with use of the </a:t>
            </a:r>
            <a:r>
              <a:rPr lang="en-US" sz="1100" dirty="0" smtClean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following equations :</a:t>
            </a:r>
          </a:p>
          <a:p>
            <a:pPr lvl="0" algn="just"/>
            <a:endParaRPr lang="it-IT" sz="1100" dirty="0" smtClean="0">
              <a:solidFill>
                <a:srgbClr val="21212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it-IT" sz="1100" dirty="0" smtClean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D1</a:t>
            </a:r>
            <a:r>
              <a:rPr lang="it-IT" sz="1100" baseline="-25000" dirty="0" smtClean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K,X</a:t>
            </a:r>
            <a:r>
              <a:rPr lang="it-IT" sz="1100" dirty="0" smtClean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=((2*S</a:t>
            </a:r>
            <a:r>
              <a:rPr lang="it-IT" sz="1100" baseline="-25000" dirty="0" smtClean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k,X</a:t>
            </a:r>
            <a:r>
              <a:rPr lang="it-IT" sz="1100" dirty="0" smtClean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-S</a:t>
            </a:r>
            <a:r>
              <a:rPr lang="it-IT" sz="1100" baseline="-25000" dirty="0" smtClean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K-1,X</a:t>
            </a:r>
            <a:r>
              <a:rPr lang="it-IT" sz="1100" dirty="0" smtClean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-S</a:t>
            </a:r>
            <a:r>
              <a:rPr lang="it-IT" sz="1100" baseline="-25000" dirty="0" smtClean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K-2,X</a:t>
            </a:r>
            <a:r>
              <a:rPr lang="it-IT" sz="1100" dirty="0" smtClean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)/16)*3</a:t>
            </a:r>
          </a:p>
          <a:p>
            <a:pPr lvl="0" algn="just"/>
            <a:r>
              <a:rPr lang="it-IT" sz="1100" dirty="0" smtClean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D2K,X</a:t>
            </a:r>
            <a:r>
              <a:rPr lang="it-IT" sz="1100" dirty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=((</a:t>
            </a:r>
            <a:r>
              <a:rPr lang="it-IT" sz="1100" dirty="0" smtClean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2*S</a:t>
            </a:r>
            <a:r>
              <a:rPr lang="it-IT" sz="1100" baseline="-25000" dirty="0" smtClean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k,X</a:t>
            </a:r>
            <a:r>
              <a:rPr lang="it-IT" sz="1100" dirty="0" smtClean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-S</a:t>
            </a:r>
            <a:r>
              <a:rPr lang="it-IT" sz="1100" baseline="-25000" dirty="0" smtClean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K-2,X</a:t>
            </a:r>
            <a:r>
              <a:rPr lang="it-IT" sz="1100" dirty="0" smtClean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-S</a:t>
            </a:r>
            <a:r>
              <a:rPr lang="it-IT" sz="1100" baseline="-25000" dirty="0" smtClean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K-3,X</a:t>
            </a:r>
            <a:r>
              <a:rPr lang="it-IT" sz="1100" dirty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)/16</a:t>
            </a:r>
            <a:r>
              <a:rPr lang="it-IT" sz="1100" dirty="0" smtClean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)*5</a:t>
            </a:r>
            <a:endParaRPr lang="en-US" sz="1100" dirty="0" smtClean="0">
              <a:solidFill>
                <a:srgbClr val="21212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100" dirty="0"/>
          </a:p>
          <a:p>
            <a:pPr algn="just"/>
            <a:r>
              <a:rPr lang="en-US" sz="1100" b="1" dirty="0"/>
              <a:t>STEP 2: </a:t>
            </a:r>
            <a:r>
              <a:rPr lang="en-US" sz="1100" dirty="0"/>
              <a:t>The values ​​of D1</a:t>
            </a:r>
            <a:r>
              <a:rPr lang="en-US" sz="1100" baseline="-25000" dirty="0"/>
              <a:t>K,X</a:t>
            </a:r>
            <a:r>
              <a:rPr lang="en-US" sz="1100" dirty="0"/>
              <a:t> and D2</a:t>
            </a:r>
            <a:r>
              <a:rPr lang="en-US" sz="1100" baseline="-25000" dirty="0"/>
              <a:t>K,X</a:t>
            </a:r>
            <a:r>
              <a:rPr lang="en-US" sz="1100" dirty="0"/>
              <a:t> and the differences between D1</a:t>
            </a:r>
            <a:r>
              <a:rPr lang="en-US" sz="1100" baseline="-25000" dirty="0"/>
              <a:t>K,X </a:t>
            </a:r>
            <a:r>
              <a:rPr lang="en-US" sz="1100" dirty="0"/>
              <a:t>and D1</a:t>
            </a:r>
            <a:r>
              <a:rPr lang="en-US" sz="1100" baseline="-25000" dirty="0"/>
              <a:t>K-1,X </a:t>
            </a:r>
            <a:r>
              <a:rPr lang="en-US" sz="1100" dirty="0"/>
              <a:t> and between D2</a:t>
            </a:r>
            <a:r>
              <a:rPr lang="en-US" sz="1100" baseline="-25000" dirty="0"/>
              <a:t>K,X </a:t>
            </a:r>
            <a:r>
              <a:rPr lang="en-US" sz="1100" dirty="0"/>
              <a:t>and  D2</a:t>
            </a:r>
            <a:r>
              <a:rPr lang="en-US" sz="1100" baseline="-25000" dirty="0"/>
              <a:t>K-1,X</a:t>
            </a:r>
            <a:r>
              <a:rPr lang="en-US" sz="1100" dirty="0"/>
              <a:t>  are compared with the thresholds proportional to the level of noise present </a:t>
            </a:r>
            <a:r>
              <a:rPr lang="en-US" sz="1100" dirty="0" smtClean="0"/>
              <a:t>in </a:t>
            </a:r>
            <a:r>
              <a:rPr lang="en-US" sz="1100" dirty="0"/>
              <a:t>the input signal.  </a:t>
            </a:r>
          </a:p>
          <a:p>
            <a:pPr algn="just"/>
            <a:endParaRPr lang="it-IT" sz="1100" dirty="0"/>
          </a:p>
          <a:p>
            <a:pPr algn="just"/>
            <a:r>
              <a:rPr lang="it-IT" sz="1100" b="1" dirty="0"/>
              <a:t>STEP 3:</a:t>
            </a:r>
            <a:r>
              <a:rPr lang="en-US" sz="1100" b="1" dirty="0"/>
              <a:t> </a:t>
            </a:r>
            <a:r>
              <a:rPr lang="en-US" sz="1100" dirty="0"/>
              <a:t>In order to transfer the data in memory , the last step before being sent to an external device is to check that there are no adjacent </a:t>
            </a:r>
            <a:r>
              <a:rPr lang="en-US" sz="1100" dirty="0" smtClean="0"/>
              <a:t>peaks</a:t>
            </a:r>
            <a:endParaRPr lang="en-US" sz="1100" dirty="0"/>
          </a:p>
        </p:txBody>
      </p:sp>
      <p:sp>
        <p:nvSpPr>
          <p:cNvPr id="25" name="TextBox 24"/>
          <p:cNvSpPr txBox="1"/>
          <p:nvPr/>
        </p:nvSpPr>
        <p:spPr>
          <a:xfrm>
            <a:off x="16267986" y="21809665"/>
            <a:ext cx="4915613" cy="2631489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/>
            <a:r>
              <a:rPr lang="en-US" sz="1100" dirty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Sixteen samples </a:t>
            </a:r>
            <a:r>
              <a:rPr lang="en-US" sz="1100" dirty="0" smtClean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en-US" sz="1100" baseline="-30000" dirty="0" smtClean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K,X    </a:t>
            </a:r>
            <a:r>
              <a:rPr lang="en-US" sz="1100" dirty="0" smtClean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at 125MHz  to the FPGA input.</a:t>
            </a:r>
            <a:endParaRPr lang="en-US" sz="1100" dirty="0">
              <a:solidFill>
                <a:srgbClr val="21212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1100" dirty="0" smtClean="0">
              <a:solidFill>
                <a:srgbClr val="21212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1100" b="1" dirty="0" smtClean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STEP 1</a:t>
            </a:r>
            <a:r>
              <a:rPr lang="en-US" sz="1100" dirty="0" smtClean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 Of </a:t>
            </a:r>
            <a:r>
              <a:rPr lang="en-US" sz="1100" dirty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the Sixteen samples </a:t>
            </a:r>
            <a:r>
              <a:rPr lang="en-US" sz="1100" dirty="0" smtClean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100" baseline="-30000" dirty="0" smtClean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K,X</a:t>
            </a:r>
            <a:r>
              <a:rPr lang="en-US" sz="1100" dirty="0" smtClean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,where </a:t>
            </a:r>
            <a:r>
              <a:rPr lang="en-US" sz="1100" dirty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 is the sample number among those available , and X is the time instant in which they are present, the functions D1</a:t>
            </a:r>
            <a:r>
              <a:rPr lang="en-US" sz="1100" baseline="-30000" dirty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K,X </a:t>
            </a:r>
            <a:r>
              <a:rPr lang="en-US" sz="1100" dirty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 D2</a:t>
            </a:r>
            <a:r>
              <a:rPr lang="en-US" sz="1100" baseline="-30000" dirty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K,X</a:t>
            </a:r>
            <a:r>
              <a:rPr lang="en-US" sz="1100" dirty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are  calculated  with use of the </a:t>
            </a:r>
            <a:r>
              <a:rPr lang="en-US" sz="1100" dirty="0" smtClean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following equations :</a:t>
            </a:r>
          </a:p>
          <a:p>
            <a:pPr lvl="0" algn="just"/>
            <a:endParaRPr lang="it-IT" sz="1100" dirty="0" smtClean="0">
              <a:solidFill>
                <a:srgbClr val="21212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it-IT" sz="1100" dirty="0" smtClean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D1</a:t>
            </a:r>
            <a:r>
              <a:rPr lang="it-IT" sz="1100" baseline="-25000" dirty="0" smtClean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K,X</a:t>
            </a:r>
            <a:r>
              <a:rPr lang="it-IT" sz="1100" dirty="0" smtClean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=((2*S</a:t>
            </a:r>
            <a:r>
              <a:rPr lang="it-IT" sz="1100" baseline="-25000" dirty="0" smtClean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k,X</a:t>
            </a:r>
            <a:r>
              <a:rPr lang="it-IT" sz="1100" dirty="0" smtClean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-S</a:t>
            </a:r>
            <a:r>
              <a:rPr lang="it-IT" sz="1100" baseline="-25000" dirty="0" smtClean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K-1,X</a:t>
            </a:r>
            <a:r>
              <a:rPr lang="it-IT" sz="1100" dirty="0" smtClean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-S</a:t>
            </a:r>
            <a:r>
              <a:rPr lang="it-IT" sz="1100" baseline="-25000" dirty="0" smtClean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K-2,X</a:t>
            </a:r>
            <a:r>
              <a:rPr lang="it-IT" sz="1100" dirty="0" smtClean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)/16)*3</a:t>
            </a:r>
          </a:p>
          <a:p>
            <a:pPr lvl="0" algn="just"/>
            <a:r>
              <a:rPr lang="it-IT" sz="1100" dirty="0" smtClean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D2K,X</a:t>
            </a:r>
            <a:r>
              <a:rPr lang="it-IT" sz="1100" dirty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=((</a:t>
            </a:r>
            <a:r>
              <a:rPr lang="it-IT" sz="1100" dirty="0" smtClean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2*S</a:t>
            </a:r>
            <a:r>
              <a:rPr lang="it-IT" sz="1100" baseline="-25000" dirty="0" smtClean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k,X</a:t>
            </a:r>
            <a:r>
              <a:rPr lang="it-IT" sz="1100" dirty="0" smtClean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-S</a:t>
            </a:r>
            <a:r>
              <a:rPr lang="it-IT" sz="1100" baseline="-25000" dirty="0" smtClean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K-2,X</a:t>
            </a:r>
            <a:r>
              <a:rPr lang="it-IT" sz="1100" dirty="0" smtClean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-S</a:t>
            </a:r>
            <a:r>
              <a:rPr lang="it-IT" sz="1100" baseline="-25000" dirty="0" smtClean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K-3,X</a:t>
            </a:r>
            <a:r>
              <a:rPr lang="it-IT" sz="1100" dirty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)/16</a:t>
            </a:r>
            <a:r>
              <a:rPr lang="it-IT" sz="1100" dirty="0" smtClean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)*5</a:t>
            </a:r>
            <a:endParaRPr lang="en-US" sz="1100" dirty="0" smtClean="0">
              <a:solidFill>
                <a:srgbClr val="21212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100" dirty="0"/>
          </a:p>
          <a:p>
            <a:pPr algn="just"/>
            <a:r>
              <a:rPr lang="en-US" sz="1100" b="1" dirty="0"/>
              <a:t>STEP 2: </a:t>
            </a:r>
            <a:r>
              <a:rPr lang="en-US" sz="1100" dirty="0"/>
              <a:t>The values ​​of D1</a:t>
            </a:r>
            <a:r>
              <a:rPr lang="en-US" sz="1100" baseline="-25000" dirty="0"/>
              <a:t>K,X</a:t>
            </a:r>
            <a:r>
              <a:rPr lang="en-US" sz="1100" dirty="0"/>
              <a:t> and D2</a:t>
            </a:r>
            <a:r>
              <a:rPr lang="en-US" sz="1100" baseline="-25000" dirty="0"/>
              <a:t>K,X</a:t>
            </a:r>
            <a:r>
              <a:rPr lang="en-US" sz="1100" dirty="0"/>
              <a:t> and the differences between D1</a:t>
            </a:r>
            <a:r>
              <a:rPr lang="en-US" sz="1100" baseline="-25000" dirty="0"/>
              <a:t>K,X </a:t>
            </a:r>
            <a:r>
              <a:rPr lang="en-US" sz="1100" dirty="0"/>
              <a:t>and D1</a:t>
            </a:r>
            <a:r>
              <a:rPr lang="en-US" sz="1100" baseline="-25000" dirty="0"/>
              <a:t>K-1,X </a:t>
            </a:r>
            <a:r>
              <a:rPr lang="en-US" sz="1100" dirty="0"/>
              <a:t> and between D2</a:t>
            </a:r>
            <a:r>
              <a:rPr lang="en-US" sz="1100" baseline="-25000" dirty="0"/>
              <a:t>K,X </a:t>
            </a:r>
            <a:r>
              <a:rPr lang="en-US" sz="1100" dirty="0"/>
              <a:t>and  D2</a:t>
            </a:r>
            <a:r>
              <a:rPr lang="en-US" sz="1100" baseline="-25000" dirty="0"/>
              <a:t>K-1,X</a:t>
            </a:r>
            <a:r>
              <a:rPr lang="en-US" sz="1100" dirty="0"/>
              <a:t>  are compared with the thresholds proportional to the level of noise present </a:t>
            </a:r>
            <a:r>
              <a:rPr lang="en-US" sz="1100" dirty="0" smtClean="0"/>
              <a:t>in </a:t>
            </a:r>
            <a:r>
              <a:rPr lang="en-US" sz="1100" dirty="0"/>
              <a:t>the input signal.  </a:t>
            </a:r>
          </a:p>
          <a:p>
            <a:pPr algn="just"/>
            <a:endParaRPr lang="it-IT" sz="1100" dirty="0"/>
          </a:p>
          <a:p>
            <a:pPr algn="just"/>
            <a:r>
              <a:rPr lang="it-IT" sz="1100" b="1" dirty="0"/>
              <a:t>STEP 3:</a:t>
            </a:r>
            <a:r>
              <a:rPr lang="en-US" sz="1100" b="1" dirty="0"/>
              <a:t> </a:t>
            </a:r>
            <a:r>
              <a:rPr lang="en-US" sz="1100" dirty="0"/>
              <a:t>In order to transfer the data in memory , the last step before being sent to an external device is to check that there are no adjacent </a:t>
            </a:r>
            <a:r>
              <a:rPr lang="en-US" sz="1100" dirty="0" smtClean="0"/>
              <a:t>peaks</a:t>
            </a:r>
            <a:endParaRPr lang="en-US" sz="1100" dirty="0"/>
          </a:p>
        </p:txBody>
      </p:sp>
      <p:sp>
        <p:nvSpPr>
          <p:cNvPr id="31" name="Rectangle 30"/>
          <p:cNvSpPr/>
          <p:nvPr/>
        </p:nvSpPr>
        <p:spPr>
          <a:xfrm>
            <a:off x="76200" y="742950"/>
            <a:ext cx="8991600" cy="3970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At </a:t>
            </a:r>
            <a:r>
              <a:rPr lang="en-US" sz="1200" dirty="0"/>
              <a:t>the beginning of the signal processing procedure, a counter starts </a:t>
            </a:r>
            <a:r>
              <a:rPr lang="en-US" sz="1200" dirty="0" smtClean="0"/>
              <a:t>to count </a:t>
            </a:r>
            <a:r>
              <a:rPr lang="en-US" sz="1200" dirty="0"/>
              <a:t>providing the timing information related to the signal under scrutiny.</a:t>
            </a:r>
          </a:p>
          <a:p>
            <a:r>
              <a:rPr lang="en-US" sz="1200" dirty="0"/>
              <a:t>The determination of a peak is done by relating the </a:t>
            </a:r>
            <a:r>
              <a:rPr lang="en-US" sz="1200" dirty="0" smtClean="0"/>
              <a:t>i-th </a:t>
            </a:r>
            <a:r>
              <a:rPr lang="en-US" sz="1200" dirty="0"/>
              <a:t>sampled bin to </a:t>
            </a:r>
            <a:r>
              <a:rPr lang="en-US" sz="1200" dirty="0" smtClean="0"/>
              <a:t>a number n </a:t>
            </a:r>
            <a:r>
              <a:rPr lang="en-US" sz="1200" dirty="0"/>
              <a:t>of preceding bins, where </a:t>
            </a:r>
            <a:r>
              <a:rPr lang="en-US" sz="1200" dirty="0" smtClean="0"/>
              <a:t>n </a:t>
            </a:r>
            <a:r>
              <a:rPr lang="en-US" sz="1200" dirty="0"/>
              <a:t>is </a:t>
            </a:r>
            <a:r>
              <a:rPr lang="en-US" sz="1200" dirty="0" smtClean="0"/>
              <a:t>related </a:t>
            </a:r>
            <a:r>
              <a:rPr lang="en-US" sz="1200" dirty="0"/>
              <a:t>to the rise </a:t>
            </a:r>
            <a:r>
              <a:rPr lang="en-US" sz="1200" dirty="0" smtClean="0"/>
              <a:t>times of </a:t>
            </a:r>
            <a:r>
              <a:rPr lang="en-US" sz="1200" dirty="0"/>
              <a:t>the signal peak. Details of the algorithm can be found in </a:t>
            </a:r>
            <a:r>
              <a:rPr lang="en-US" sz="1200" dirty="0" smtClean="0"/>
              <a:t>next slide. </a:t>
            </a:r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/>
          </a:p>
          <a:p>
            <a:r>
              <a:rPr lang="en-US" sz="1200" dirty="0" smtClean="0"/>
              <a:t>the </a:t>
            </a:r>
            <a:r>
              <a:rPr lang="en-US" sz="1200" dirty="0"/>
              <a:t>input signal to the ADC, the peaks found, and the values of the </a:t>
            </a:r>
            <a:r>
              <a:rPr lang="en-US" sz="1200" dirty="0" smtClean="0"/>
              <a:t>auxiliary functions </a:t>
            </a:r>
            <a:r>
              <a:rPr lang="en-US" sz="1200" dirty="0"/>
              <a:t>used and of their </a:t>
            </a:r>
            <a:r>
              <a:rPr lang="en-US" sz="1200" dirty="0" smtClean="0"/>
              <a:t>differences.      </a:t>
            </a:r>
            <a:r>
              <a:rPr lang="en-US" sz="1200" dirty="0" err="1" smtClean="0"/>
              <a:t>Efficicency</a:t>
            </a:r>
            <a:endParaRPr lang="en-US" sz="1200" dirty="0" smtClean="0"/>
          </a:p>
          <a:p>
            <a:endParaRPr lang="en-US" sz="1200" dirty="0"/>
          </a:p>
          <a:p>
            <a:r>
              <a:rPr lang="en-US" sz="1200" dirty="0"/>
              <a:t>The memories are continuously </a:t>
            </a:r>
            <a:r>
              <a:rPr lang="en-US" sz="1200" dirty="0" smtClean="0"/>
              <a:t>filled </a:t>
            </a:r>
            <a:r>
              <a:rPr lang="en-US" sz="1200" dirty="0"/>
              <a:t>as new peaks are found. When a </a:t>
            </a:r>
            <a:r>
              <a:rPr lang="en-US" sz="1200" dirty="0" smtClean="0"/>
              <a:t>trigger signal </a:t>
            </a:r>
            <a:r>
              <a:rPr lang="en-US" sz="1200" dirty="0"/>
              <a:t>occurs at time </a:t>
            </a:r>
            <a:r>
              <a:rPr lang="en-US" sz="1200" dirty="0" smtClean="0"/>
              <a:t>t</a:t>
            </a:r>
            <a:r>
              <a:rPr lang="en-US" sz="1200" baseline="-25000" dirty="0" smtClean="0"/>
              <a:t>0</a:t>
            </a:r>
            <a:r>
              <a:rPr lang="en-US" sz="1200" dirty="0" smtClean="0"/>
              <a:t>, the </a:t>
            </a:r>
            <a:r>
              <a:rPr lang="en-US" sz="1200" dirty="0"/>
              <a:t>reading procedure is enabled </a:t>
            </a:r>
            <a:r>
              <a:rPr lang="en-US" sz="1200" dirty="0" smtClean="0"/>
              <a:t>and only </a:t>
            </a:r>
            <a:r>
              <a:rPr lang="en-US" sz="1200" dirty="0"/>
              <a:t>the data </a:t>
            </a:r>
            <a:r>
              <a:rPr lang="en-US" sz="1200" dirty="0" smtClean="0"/>
              <a:t>relative </a:t>
            </a:r>
            <a:r>
              <a:rPr lang="en-US" sz="1200" dirty="0"/>
              <a:t>to the found peaks in the [t</a:t>
            </a:r>
            <a:r>
              <a:rPr lang="en-US" sz="1200" baseline="-25000" dirty="0"/>
              <a:t>0</a:t>
            </a:r>
            <a:r>
              <a:rPr lang="en-US" sz="1200" dirty="0"/>
              <a:t>; t</a:t>
            </a:r>
            <a:r>
              <a:rPr lang="en-US" sz="1200" baseline="-25000" dirty="0"/>
              <a:t>0</a:t>
            </a:r>
            <a:r>
              <a:rPr lang="en-US" sz="1200" dirty="0"/>
              <a:t> </a:t>
            </a:r>
            <a:r>
              <a:rPr lang="en-US" sz="1200" dirty="0" smtClean="0"/>
              <a:t>+ t</a:t>
            </a:r>
            <a:r>
              <a:rPr lang="en-US" sz="1200" baseline="-25000" dirty="0" smtClean="0"/>
              <a:t>max</a:t>
            </a:r>
            <a:r>
              <a:rPr lang="en-US" sz="1200" dirty="0" smtClean="0"/>
              <a:t>] </a:t>
            </a:r>
            <a:r>
              <a:rPr lang="en-US" sz="1200" dirty="0"/>
              <a:t>time interval </a:t>
            </a:r>
            <a:r>
              <a:rPr lang="en-US" sz="1200" dirty="0" smtClean="0"/>
              <a:t>are transferred </a:t>
            </a:r>
            <a:r>
              <a:rPr lang="en-US" sz="1200" dirty="0"/>
              <a:t>to an external device</a:t>
            </a:r>
            <a:endParaRPr lang="en-US" sz="1200" dirty="0"/>
          </a:p>
        </p:txBody>
      </p:sp>
      <p:pic>
        <p:nvPicPr>
          <p:cNvPr id="32" name="Picture 3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6" t="6848" r="8954" b="4457"/>
          <a:stretch/>
        </p:blipFill>
        <p:spPr bwMode="auto">
          <a:xfrm>
            <a:off x="140907" y="1565398"/>
            <a:ext cx="4410263" cy="22759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8" r="6931"/>
          <a:stretch/>
        </p:blipFill>
        <p:spPr bwMode="auto">
          <a:xfrm>
            <a:off x="4611387" y="1565397"/>
            <a:ext cx="4413789" cy="22792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42743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800600"/>
            <a:ext cx="1295400" cy="209036"/>
          </a:xfrm>
        </p:spPr>
        <p:txBody>
          <a:bodyPr/>
          <a:lstStyle/>
          <a:p>
            <a:fld id="{F79C5B9B-C3BB-EE42-B1EE-FB2741A4C44B}" type="datetime1">
              <a:rPr lang="en-US" smtClean="0"/>
              <a:t>25/06/18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800600"/>
            <a:ext cx="6705600" cy="228600"/>
          </a:xfrm>
        </p:spPr>
        <p:txBody>
          <a:bodyPr/>
          <a:lstStyle/>
          <a:p>
            <a:r>
              <a:rPr lang="en-US" dirty="0" smtClean="0"/>
              <a:t>F.Grancagnolo - IDEA DC: A few facts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4800600"/>
            <a:ext cx="609600" cy="228600"/>
          </a:xfrm>
        </p:spPr>
        <p:txBody>
          <a:bodyPr/>
          <a:lstStyle/>
          <a:p>
            <a:fld id="{86DD118F-2228-8843-9CF5-8CFF5AB08E7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666750"/>
            <a:ext cx="8763000" cy="4311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b="1" dirty="0" smtClean="0"/>
              <a:t>Z decays:</a:t>
            </a:r>
          </a:p>
          <a:p>
            <a:r>
              <a:rPr lang="en-US" b="1" dirty="0" smtClean="0"/>
              <a:t> 	</a:t>
            </a:r>
            <a:r>
              <a:rPr lang="en-US" sz="1400" dirty="0" smtClean="0">
                <a:solidFill>
                  <a:srgbClr val="FFFF00"/>
                </a:solidFill>
              </a:rPr>
              <a:t>10</a:t>
            </a:r>
            <a:r>
              <a:rPr lang="en-US" sz="1400" baseline="30000" dirty="0" smtClean="0">
                <a:solidFill>
                  <a:srgbClr val="FFFF00"/>
                </a:solidFill>
              </a:rPr>
              <a:t>5</a:t>
            </a:r>
            <a:r>
              <a:rPr lang="en-US" sz="1400" dirty="0" smtClean="0">
                <a:solidFill>
                  <a:srgbClr val="FFFF00"/>
                </a:solidFill>
              </a:rPr>
              <a:t> events/s × 20 tracks/event × 130 cells/track × </a:t>
            </a:r>
            <a:r>
              <a:rPr lang="en-US" sz="1400" dirty="0" smtClean="0">
                <a:solidFill>
                  <a:srgbClr val="FFFF00"/>
                </a:solidFill>
              </a:rPr>
              <a:t>20 peaks/cell × 2 bytes/peak </a:t>
            </a:r>
            <a:r>
              <a:rPr lang="en-US" sz="1600" b="1" dirty="0" smtClean="0">
                <a:solidFill>
                  <a:srgbClr val="FFFF00"/>
                </a:solidFill>
                <a:latin typeface="+mn-lt"/>
                <a:ea typeface="ＭＳ ゴシック"/>
                <a:cs typeface="ＭＳ ゴシック"/>
              </a:rPr>
              <a:t>≅ </a:t>
            </a:r>
            <a:r>
              <a:rPr lang="en-US" sz="1600" b="1" dirty="0" smtClean="0">
                <a:solidFill>
                  <a:srgbClr val="3AFF31"/>
                </a:solidFill>
                <a:latin typeface="+mn-lt"/>
                <a:ea typeface="ＭＳ ゴシック"/>
                <a:cs typeface="ＭＳ ゴシック"/>
              </a:rPr>
              <a:t>10 </a:t>
            </a:r>
            <a:r>
              <a:rPr lang="en-US" sz="1600" b="1" dirty="0" smtClean="0">
                <a:solidFill>
                  <a:srgbClr val="3AFF31"/>
                </a:solidFill>
                <a:latin typeface="+mn-lt"/>
                <a:ea typeface="ＭＳ ゴシック"/>
                <a:cs typeface="ＭＳ ゴシック"/>
              </a:rPr>
              <a:t>Gb/s</a:t>
            </a: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en-US" b="1" dirty="0" smtClean="0"/>
              <a:t>γγ </a:t>
            </a:r>
            <a:r>
              <a:rPr lang="en-US" b="1" dirty="0" smtClean="0">
                <a:sym typeface="Wingdings"/>
              </a:rPr>
              <a:t> </a:t>
            </a:r>
            <a:r>
              <a:rPr lang="en-US" b="1" dirty="0" smtClean="0">
                <a:sym typeface="Wingdings"/>
              </a:rPr>
              <a:t>hadrons</a:t>
            </a:r>
            <a:r>
              <a:rPr lang="en-US" b="1" dirty="0" smtClean="0"/>
              <a:t>:</a:t>
            </a:r>
            <a:endParaRPr lang="en-US" b="1" dirty="0"/>
          </a:p>
          <a:p>
            <a:pPr>
              <a:lnSpc>
                <a:spcPct val="90000"/>
              </a:lnSpc>
            </a:pPr>
            <a:r>
              <a:rPr lang="en-US" sz="2000" b="1" dirty="0"/>
              <a:t> </a:t>
            </a:r>
            <a:r>
              <a:rPr lang="en-US" sz="2000" b="1" dirty="0" smtClean="0"/>
              <a:t>	</a:t>
            </a:r>
            <a:r>
              <a:rPr lang="en-US" sz="1400" dirty="0" smtClean="0">
                <a:solidFill>
                  <a:srgbClr val="FFFF00"/>
                </a:solidFill>
              </a:rPr>
              <a:t>3×10</a:t>
            </a:r>
            <a:r>
              <a:rPr lang="en-US" sz="1400" baseline="30000" dirty="0" smtClean="0">
                <a:solidFill>
                  <a:srgbClr val="FFFF00"/>
                </a:solidFill>
              </a:rPr>
              <a:t>4</a:t>
            </a:r>
            <a:r>
              <a:rPr lang="en-US" sz="1400" dirty="0" smtClean="0">
                <a:solidFill>
                  <a:srgbClr val="FFFF00"/>
                </a:solidFill>
              </a:rPr>
              <a:t> </a:t>
            </a:r>
            <a:r>
              <a:rPr lang="en-US" sz="1400" dirty="0">
                <a:solidFill>
                  <a:srgbClr val="FFFF00"/>
                </a:solidFill>
              </a:rPr>
              <a:t>events/s × </a:t>
            </a:r>
            <a:r>
              <a:rPr lang="en-US" sz="1400" dirty="0" smtClean="0">
                <a:solidFill>
                  <a:srgbClr val="FFFF00"/>
                </a:solidFill>
              </a:rPr>
              <a:t>10 </a:t>
            </a:r>
            <a:r>
              <a:rPr lang="en-US" sz="1400" dirty="0">
                <a:solidFill>
                  <a:srgbClr val="FFFF00"/>
                </a:solidFill>
              </a:rPr>
              <a:t>tracks/event × 130 cells</a:t>
            </a:r>
            <a:r>
              <a:rPr lang="en-US" sz="1400" dirty="0" smtClean="0">
                <a:solidFill>
                  <a:srgbClr val="FFFF00"/>
                </a:solidFill>
              </a:rPr>
              <a:t>/track </a:t>
            </a:r>
            <a:r>
              <a:rPr lang="en-US" sz="1400" dirty="0">
                <a:solidFill>
                  <a:srgbClr val="FFFF00"/>
                </a:solidFill>
              </a:rPr>
              <a:t>× </a:t>
            </a:r>
            <a:r>
              <a:rPr lang="en-US" sz="1400" dirty="0">
                <a:solidFill>
                  <a:srgbClr val="FFFF00"/>
                </a:solidFill>
              </a:rPr>
              <a:t>20 peaks/cell × </a:t>
            </a:r>
            <a:r>
              <a:rPr lang="en-US" sz="1400" dirty="0" smtClean="0">
                <a:solidFill>
                  <a:srgbClr val="FFFF00"/>
                </a:solidFill>
              </a:rPr>
              <a:t>2 </a:t>
            </a:r>
            <a:r>
              <a:rPr lang="en-US" sz="1400" dirty="0">
                <a:solidFill>
                  <a:srgbClr val="FFFF00"/>
                </a:solidFill>
              </a:rPr>
              <a:t>bytes/peak </a:t>
            </a:r>
            <a:r>
              <a:rPr lang="en-US" sz="1600" b="1" dirty="0" smtClean="0">
                <a:solidFill>
                  <a:srgbClr val="FFFF00"/>
                </a:solidFill>
                <a:ea typeface="ＭＳ ゴシック"/>
                <a:cs typeface="ＭＳ ゴシック"/>
              </a:rPr>
              <a:t>≅ </a:t>
            </a:r>
            <a:r>
              <a:rPr lang="en-US" sz="1600" b="1" dirty="0" smtClean="0">
                <a:solidFill>
                  <a:srgbClr val="3AFF31"/>
                </a:solidFill>
                <a:ea typeface="ＭＳ ゴシック"/>
                <a:cs typeface="ＭＳ ゴシック"/>
              </a:rPr>
              <a:t>1.6 </a:t>
            </a:r>
            <a:r>
              <a:rPr lang="en-US" sz="1600" b="1" dirty="0">
                <a:solidFill>
                  <a:srgbClr val="3AFF31"/>
                </a:solidFill>
                <a:ea typeface="ＭＳ ゴシック"/>
                <a:cs typeface="ＭＳ ゴシック"/>
              </a:rPr>
              <a:t>Gb/s</a:t>
            </a:r>
            <a:endParaRPr lang="en-US" sz="1600" b="1" dirty="0">
              <a:solidFill>
                <a:srgbClr val="3AFF31"/>
              </a:solidFill>
            </a:endParaRP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en-US" b="1" dirty="0" smtClean="0"/>
              <a:t>Bhabha:</a:t>
            </a:r>
            <a:endParaRPr lang="en-US" b="1" dirty="0"/>
          </a:p>
          <a:p>
            <a:pPr>
              <a:lnSpc>
                <a:spcPct val="90000"/>
              </a:lnSpc>
            </a:pPr>
            <a:r>
              <a:rPr lang="en-US" sz="2000" b="1" dirty="0"/>
              <a:t> </a:t>
            </a:r>
            <a:r>
              <a:rPr lang="en-US" sz="2000" b="1" dirty="0" smtClean="0"/>
              <a:t>	</a:t>
            </a:r>
            <a:r>
              <a:rPr lang="en-US" sz="1400" dirty="0" smtClean="0">
                <a:solidFill>
                  <a:srgbClr val="FFFF00"/>
                </a:solidFill>
              </a:rPr>
              <a:t>5×</a:t>
            </a:r>
            <a:r>
              <a:rPr lang="en-US" sz="1400" dirty="0">
                <a:solidFill>
                  <a:srgbClr val="FFFF00"/>
                </a:solidFill>
              </a:rPr>
              <a:t>10</a:t>
            </a:r>
            <a:r>
              <a:rPr lang="en-US" sz="1400" baseline="30000" dirty="0">
                <a:solidFill>
                  <a:srgbClr val="FFFF00"/>
                </a:solidFill>
              </a:rPr>
              <a:t>4</a:t>
            </a:r>
            <a:r>
              <a:rPr lang="en-US" sz="1400" dirty="0">
                <a:solidFill>
                  <a:srgbClr val="FFFF00"/>
                </a:solidFill>
              </a:rPr>
              <a:t> events/s × </a:t>
            </a:r>
            <a:r>
              <a:rPr lang="en-US" sz="1400" dirty="0" smtClean="0">
                <a:solidFill>
                  <a:srgbClr val="FFFF00"/>
                </a:solidFill>
              </a:rPr>
              <a:t>2 </a:t>
            </a:r>
            <a:r>
              <a:rPr lang="en-US" sz="1400" dirty="0">
                <a:solidFill>
                  <a:srgbClr val="FFFF00"/>
                </a:solidFill>
              </a:rPr>
              <a:t>tracks/event × </a:t>
            </a:r>
            <a:r>
              <a:rPr lang="en-US" sz="1400" dirty="0" smtClean="0">
                <a:solidFill>
                  <a:srgbClr val="FFFF00"/>
                </a:solidFill>
              </a:rPr>
              <a:t>0 </a:t>
            </a:r>
            <a:r>
              <a:rPr lang="en-US" sz="1400" dirty="0">
                <a:solidFill>
                  <a:srgbClr val="FFFF00"/>
                </a:solidFill>
              </a:rPr>
              <a:t>cells</a:t>
            </a:r>
            <a:r>
              <a:rPr lang="en-US" sz="1400" dirty="0" smtClean="0">
                <a:solidFill>
                  <a:srgbClr val="FFFF00"/>
                </a:solidFill>
              </a:rPr>
              <a:t>/track </a:t>
            </a:r>
            <a:r>
              <a:rPr lang="en-US" sz="1400" dirty="0">
                <a:solidFill>
                  <a:srgbClr val="FFFF00"/>
                </a:solidFill>
              </a:rPr>
              <a:t>× </a:t>
            </a:r>
            <a:r>
              <a:rPr lang="en-US" sz="1400" dirty="0" smtClean="0">
                <a:solidFill>
                  <a:srgbClr val="FFFF00"/>
                </a:solidFill>
              </a:rPr>
              <a:t>2</a:t>
            </a:r>
            <a:r>
              <a:rPr lang="en-US" sz="1400" dirty="0" smtClean="0">
                <a:solidFill>
                  <a:srgbClr val="FFFF00"/>
                </a:solidFill>
              </a:rPr>
              <a:t>0 </a:t>
            </a:r>
            <a:r>
              <a:rPr lang="en-US" sz="1400" dirty="0">
                <a:solidFill>
                  <a:srgbClr val="FFFF00"/>
                </a:solidFill>
              </a:rPr>
              <a:t>peaks/cell × 2 bytes/peak </a:t>
            </a:r>
            <a:r>
              <a:rPr lang="en-US" sz="1600" b="1" dirty="0" smtClean="0">
                <a:solidFill>
                  <a:srgbClr val="FFFF00"/>
                </a:solidFill>
                <a:ea typeface="ＭＳ ゴシック"/>
                <a:cs typeface="ＭＳ ゴシック"/>
              </a:rPr>
              <a:t>≅ </a:t>
            </a:r>
            <a:r>
              <a:rPr lang="en-US" sz="1600" b="1" dirty="0" smtClean="0">
                <a:solidFill>
                  <a:srgbClr val="3AFF31"/>
                </a:solidFill>
                <a:ea typeface="ＭＳ ゴシック"/>
                <a:cs typeface="ＭＳ ゴシック"/>
              </a:rPr>
              <a:t>0 </a:t>
            </a:r>
            <a:r>
              <a:rPr lang="en-US" sz="1600" b="1" dirty="0">
                <a:solidFill>
                  <a:srgbClr val="3AFF31"/>
                </a:solidFill>
                <a:ea typeface="ＭＳ ゴシック"/>
                <a:cs typeface="ＭＳ ゴシック"/>
              </a:rPr>
              <a:t>Gb/s</a:t>
            </a:r>
            <a:endParaRPr lang="en-US" sz="1600" b="1" dirty="0">
              <a:solidFill>
                <a:srgbClr val="3AFF31"/>
              </a:solidFill>
            </a:endParaRP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en-US" b="1" dirty="0" smtClean="0"/>
              <a:t>Beam noise </a:t>
            </a:r>
            <a:r>
              <a:rPr lang="en-US" dirty="0" smtClean="0"/>
              <a:t>(assume </a:t>
            </a:r>
            <a:r>
              <a:rPr lang="en-US" dirty="0" smtClean="0"/>
              <a:t>2.5</a:t>
            </a:r>
            <a:r>
              <a:rPr lang="en-US" dirty="0" smtClean="0"/>
              <a:t>% occupancy)</a:t>
            </a:r>
            <a:r>
              <a:rPr lang="en-US" b="1" dirty="0" smtClean="0"/>
              <a:t>:</a:t>
            </a:r>
            <a:endParaRPr lang="en-US" b="1" dirty="0"/>
          </a:p>
          <a:p>
            <a:pPr>
              <a:lnSpc>
                <a:spcPct val="90000"/>
              </a:lnSpc>
            </a:pPr>
            <a:r>
              <a:rPr lang="en-US" sz="2000" b="1" dirty="0" smtClean="0"/>
              <a:t>	</a:t>
            </a:r>
            <a:r>
              <a:rPr lang="en-US" sz="1400" dirty="0" smtClean="0">
                <a:solidFill>
                  <a:srgbClr val="FFFF00"/>
                </a:solidFill>
              </a:rPr>
              <a:t>2×</a:t>
            </a:r>
            <a:r>
              <a:rPr lang="en-US" sz="1400" dirty="0">
                <a:solidFill>
                  <a:srgbClr val="FFFF00"/>
                </a:solidFill>
              </a:rPr>
              <a:t>10</a:t>
            </a:r>
            <a:r>
              <a:rPr lang="en-US" sz="1400" baseline="30000" dirty="0">
                <a:solidFill>
                  <a:srgbClr val="FFFF00"/>
                </a:solidFill>
              </a:rPr>
              <a:t>4</a:t>
            </a:r>
            <a:r>
              <a:rPr lang="en-US" sz="1400" dirty="0">
                <a:solidFill>
                  <a:srgbClr val="FFFF00"/>
                </a:solidFill>
              </a:rPr>
              <a:t> events/s × </a:t>
            </a:r>
            <a:r>
              <a:rPr lang="en-US" sz="1400" dirty="0" smtClean="0">
                <a:solidFill>
                  <a:srgbClr val="FFFF00"/>
                </a:solidFill>
              </a:rPr>
              <a:t>1.5×</a:t>
            </a:r>
            <a:r>
              <a:rPr lang="en-US" sz="1400" dirty="0" smtClean="0">
                <a:solidFill>
                  <a:srgbClr val="FFFF00"/>
                </a:solidFill>
              </a:rPr>
              <a:t>10</a:t>
            </a:r>
            <a:r>
              <a:rPr lang="en-US" sz="1400" baseline="30000" dirty="0" smtClean="0">
                <a:solidFill>
                  <a:srgbClr val="FFFF00"/>
                </a:solidFill>
              </a:rPr>
              <a:t>3</a:t>
            </a:r>
            <a:r>
              <a:rPr lang="en-US" sz="1400" dirty="0" smtClean="0">
                <a:solidFill>
                  <a:srgbClr val="FFFF00"/>
                </a:solidFill>
              </a:rPr>
              <a:t> </a:t>
            </a:r>
            <a:r>
              <a:rPr lang="en-US" sz="1400" dirty="0">
                <a:solidFill>
                  <a:srgbClr val="FFFF00"/>
                </a:solidFill>
              </a:rPr>
              <a:t>cells</a:t>
            </a:r>
            <a:r>
              <a:rPr lang="en-US" sz="1400" dirty="0" smtClean="0">
                <a:solidFill>
                  <a:srgbClr val="FFFF00"/>
                </a:solidFill>
              </a:rPr>
              <a:t>/</a:t>
            </a:r>
            <a:r>
              <a:rPr lang="en-US" sz="1400" dirty="0" smtClean="0">
                <a:solidFill>
                  <a:srgbClr val="FFFF00"/>
                </a:solidFill>
              </a:rPr>
              <a:t>event × </a:t>
            </a:r>
            <a:r>
              <a:rPr lang="en-US" sz="1400" dirty="0" smtClean="0">
                <a:solidFill>
                  <a:srgbClr val="FFFF00"/>
                </a:solidFill>
              </a:rPr>
              <a:t>0 </a:t>
            </a:r>
            <a:r>
              <a:rPr lang="en-US" sz="1400" dirty="0">
                <a:solidFill>
                  <a:srgbClr val="FFFF00"/>
                </a:solidFill>
              </a:rPr>
              <a:t>peaks/cell × 2 bytes/peak </a:t>
            </a:r>
            <a:r>
              <a:rPr lang="en-US" sz="1600" b="1" dirty="0" smtClean="0">
                <a:solidFill>
                  <a:srgbClr val="FFFF00"/>
                </a:solidFill>
                <a:ea typeface="ＭＳ ゴシック"/>
                <a:cs typeface="ＭＳ ゴシック"/>
              </a:rPr>
              <a:t>≅ </a:t>
            </a:r>
            <a:r>
              <a:rPr lang="en-US" sz="1600" b="1" dirty="0" smtClean="0">
                <a:solidFill>
                  <a:srgbClr val="3AFF31"/>
                </a:solidFill>
                <a:ea typeface="ＭＳ ゴシック"/>
                <a:cs typeface="ＭＳ ゴシック"/>
              </a:rPr>
              <a:t>0 </a:t>
            </a:r>
            <a:r>
              <a:rPr lang="en-US" sz="1600" b="1" dirty="0">
                <a:solidFill>
                  <a:srgbClr val="3AFF31"/>
                </a:solidFill>
                <a:ea typeface="ＭＳ ゴシック"/>
                <a:cs typeface="ＭＳ ゴシック"/>
              </a:rPr>
              <a:t>Gb/s</a:t>
            </a:r>
            <a:endParaRPr lang="en-US" sz="1600" b="1" dirty="0">
              <a:solidFill>
                <a:srgbClr val="3AFF31"/>
              </a:solidFill>
            </a:endParaRP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en-US" b="1" dirty="0" smtClean="0"/>
              <a:t>Isolated peaks </a:t>
            </a:r>
            <a:r>
              <a:rPr lang="en-US" dirty="0" smtClean="0"/>
              <a:t>(</a:t>
            </a:r>
            <a:r>
              <a:rPr lang="en-US" dirty="0"/>
              <a:t>assume </a:t>
            </a:r>
            <a:r>
              <a:rPr lang="en-US" dirty="0" smtClean="0"/>
              <a:t>2.5</a:t>
            </a:r>
            <a:r>
              <a:rPr lang="en-US" dirty="0"/>
              <a:t>% occupancy)</a:t>
            </a:r>
            <a:r>
              <a:rPr lang="en-US" b="1" dirty="0"/>
              <a:t>:</a:t>
            </a:r>
          </a:p>
          <a:p>
            <a:pPr>
              <a:lnSpc>
                <a:spcPct val="90000"/>
              </a:lnSpc>
            </a:pPr>
            <a:r>
              <a:rPr lang="en-US" sz="2000" b="1" dirty="0"/>
              <a:t>	</a:t>
            </a:r>
            <a:r>
              <a:rPr lang="en-US" sz="1400" dirty="0">
                <a:solidFill>
                  <a:srgbClr val="FFFF00"/>
                </a:solidFill>
              </a:rPr>
              <a:t>2×</a:t>
            </a:r>
            <a:r>
              <a:rPr lang="en-US" sz="1400" dirty="0" smtClean="0">
                <a:solidFill>
                  <a:srgbClr val="FFFF00"/>
                </a:solidFill>
              </a:rPr>
              <a:t>10</a:t>
            </a:r>
            <a:r>
              <a:rPr lang="en-US" sz="1400" baseline="30000" dirty="0" smtClean="0">
                <a:solidFill>
                  <a:srgbClr val="FFFF00"/>
                </a:solidFill>
              </a:rPr>
              <a:t>5</a:t>
            </a:r>
            <a:r>
              <a:rPr lang="en-US" sz="1400" dirty="0" smtClean="0">
                <a:solidFill>
                  <a:srgbClr val="FFFF00"/>
                </a:solidFill>
              </a:rPr>
              <a:t> </a:t>
            </a:r>
            <a:r>
              <a:rPr lang="en-US" sz="1400" dirty="0">
                <a:solidFill>
                  <a:srgbClr val="FFFF00"/>
                </a:solidFill>
              </a:rPr>
              <a:t>events/s × </a:t>
            </a:r>
            <a:r>
              <a:rPr lang="en-US" sz="1400" dirty="0" smtClean="0">
                <a:solidFill>
                  <a:srgbClr val="FFFF00"/>
                </a:solidFill>
              </a:rPr>
              <a:t>1.5×</a:t>
            </a:r>
            <a:r>
              <a:rPr lang="en-US" sz="1400" dirty="0">
                <a:solidFill>
                  <a:srgbClr val="FFFF00"/>
                </a:solidFill>
              </a:rPr>
              <a:t>10</a:t>
            </a:r>
            <a:r>
              <a:rPr lang="en-US" sz="1400" baseline="30000" dirty="0">
                <a:solidFill>
                  <a:srgbClr val="FFFF00"/>
                </a:solidFill>
              </a:rPr>
              <a:t>3</a:t>
            </a:r>
            <a:r>
              <a:rPr lang="en-US" sz="1400" dirty="0">
                <a:solidFill>
                  <a:srgbClr val="FFFF00"/>
                </a:solidFill>
              </a:rPr>
              <a:t> cells/event × 0 peaks/cell × 2 bytes/peak </a:t>
            </a:r>
            <a:r>
              <a:rPr lang="en-US" sz="1400" b="1" dirty="0" smtClean="0">
                <a:solidFill>
                  <a:srgbClr val="FFFF00"/>
                </a:solidFill>
                <a:ea typeface="ＭＳ ゴシック"/>
                <a:cs typeface="ＭＳ ゴシック"/>
              </a:rPr>
              <a:t>≅ </a:t>
            </a:r>
            <a:r>
              <a:rPr lang="en-US" sz="1600" b="1" dirty="0" smtClean="0">
                <a:solidFill>
                  <a:srgbClr val="3AFF31"/>
                </a:solidFill>
                <a:ea typeface="ＭＳ ゴシック"/>
                <a:cs typeface="ＭＳ ゴシック"/>
              </a:rPr>
              <a:t>0 </a:t>
            </a:r>
            <a:r>
              <a:rPr lang="en-US" sz="1600" b="1" dirty="0">
                <a:solidFill>
                  <a:srgbClr val="3AFF31"/>
                </a:solidFill>
                <a:ea typeface="ＭＳ ゴシック"/>
                <a:cs typeface="ＭＳ ゴシック"/>
              </a:rPr>
              <a:t>Gb/</a:t>
            </a:r>
            <a:r>
              <a:rPr lang="en-US" sz="1600" b="1" dirty="0" smtClean="0">
                <a:solidFill>
                  <a:srgbClr val="3AFF31"/>
                </a:solidFill>
                <a:ea typeface="ＭＳ ゴシック"/>
                <a:cs typeface="ＭＳ ゴシック"/>
              </a:rPr>
              <a:t>s</a:t>
            </a:r>
          </a:p>
          <a:p>
            <a:pPr>
              <a:lnSpc>
                <a:spcPct val="90000"/>
              </a:lnSpc>
            </a:pPr>
            <a:endParaRPr lang="en-US" sz="1400" b="1" dirty="0">
              <a:solidFill>
                <a:srgbClr val="3AFF31"/>
              </a:solidFill>
              <a:ea typeface="ＭＳ ゴシック"/>
              <a:cs typeface="ＭＳ ゴシック"/>
            </a:endParaRPr>
          </a:p>
          <a:p>
            <a:pPr>
              <a:lnSpc>
                <a:spcPct val="90000"/>
              </a:lnSpc>
            </a:pPr>
            <a:r>
              <a:rPr lang="en-US" sz="2400" b="1" dirty="0" smtClean="0">
                <a:ea typeface="ＭＳ ゴシック"/>
                <a:cs typeface="ＭＳ ゴシック"/>
              </a:rPr>
              <a:t>Transferring only time and amplitude of each electron peak (reading both ends of wires):</a:t>
            </a:r>
          </a:p>
          <a:p>
            <a:pPr>
              <a:lnSpc>
                <a:spcPct val="90000"/>
              </a:lnSpc>
            </a:pPr>
            <a:r>
              <a:rPr lang="en-US" sz="1400" b="1" dirty="0" smtClean="0">
                <a:ea typeface="ＭＳ ゴシック"/>
                <a:cs typeface="ＭＳ ゴシック"/>
              </a:rPr>
              <a:t> </a:t>
            </a:r>
          </a:p>
          <a:p>
            <a:pPr algn="ctr">
              <a:lnSpc>
                <a:spcPct val="90000"/>
              </a:lnSpc>
            </a:pPr>
            <a:r>
              <a:rPr lang="en-US" sz="3600" b="1" dirty="0" smtClean="0">
                <a:solidFill>
                  <a:srgbClr val="3AFF31"/>
                </a:solidFill>
                <a:ea typeface="ＭＳ ゴシック"/>
                <a:cs typeface="ＭＳ ゴシック"/>
              </a:rPr>
              <a:t>≈ 25 GB/s!</a:t>
            </a:r>
            <a:endParaRPr lang="en-US" sz="3600" b="1" dirty="0">
              <a:solidFill>
                <a:srgbClr val="3AFF3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1"/>
            <a:ext cx="9144000" cy="983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9pPr>
          </a:lstStyle>
          <a:p>
            <a:r>
              <a:rPr lang="en-US" sz="3200" dirty="0" smtClean="0"/>
              <a:t>Example: CluTim data transfer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52428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9144000" cy="470535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681038"/>
            <a:ext cx="7772400" cy="1458516"/>
          </a:xfrm>
        </p:spPr>
        <p:txBody>
          <a:bodyPr/>
          <a:lstStyle/>
          <a:p>
            <a:r>
              <a:rPr lang="en-US" sz="3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Thin solenoid for the CTF detector placed in front of the identification system (option)</a:t>
            </a:r>
            <a:endParaRPr lang="ru-RU" sz="38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68425" y="2808685"/>
            <a:ext cx="6407150" cy="1295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Alexey Bragin</a:t>
            </a:r>
          </a:p>
          <a:p>
            <a:pPr>
              <a:lnSpc>
                <a:spcPct val="80000"/>
              </a:lnSpc>
            </a:pPr>
            <a:endParaRPr lang="en-US" sz="20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Budker Institute of Nuclear Physics, </a:t>
            </a:r>
          </a:p>
          <a:p>
            <a:pPr>
              <a:lnSpc>
                <a:spcPct val="80000"/>
              </a:lnSpc>
            </a:pPr>
            <a:r>
              <a: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Novosibirsk, Russia</a:t>
            </a:r>
          </a:p>
          <a:p>
            <a:pPr>
              <a:lnSpc>
                <a:spcPct val="80000"/>
              </a:lnSpc>
            </a:pPr>
            <a:endParaRPr lang="en-US" sz="18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May 2018</a:t>
            </a:r>
            <a:endParaRPr lang="ru-RU" sz="24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33926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470535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8360"/>
            <a:ext cx="8229600" cy="419100"/>
          </a:xfrm>
        </p:spPr>
        <p:txBody>
          <a:bodyPr/>
          <a:lstStyle/>
          <a:p>
            <a:r>
              <a:rPr lang="en-US" sz="2800" b="1">
                <a:solidFill>
                  <a:srgbClr val="000066"/>
                </a:solidFill>
                <a:effectLst/>
              </a:rPr>
              <a:t>Thickness in radiation lengths</a:t>
            </a:r>
            <a:endParaRPr lang="ru-RU" sz="2800" b="1">
              <a:solidFill>
                <a:srgbClr val="000066"/>
              </a:solidFill>
              <a:effectLst/>
            </a:endParaRPr>
          </a:p>
        </p:txBody>
      </p:sp>
      <p:graphicFrame>
        <p:nvGraphicFramePr>
          <p:cNvPr id="154167" name="Group 56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636815"/>
              </p:ext>
            </p:extLst>
          </p:nvPr>
        </p:nvGraphicFramePr>
        <p:xfrm>
          <a:off x="468313" y="844153"/>
          <a:ext cx="8229600" cy="3529251"/>
        </p:xfrm>
        <a:graphic>
          <a:graphicData uri="http://schemas.openxmlformats.org/drawingml/2006/table">
            <a:tbl>
              <a:tblPr/>
              <a:tblGrid>
                <a:gridCol w="3100387"/>
                <a:gridCol w="1193800"/>
                <a:gridCol w="1309688"/>
                <a:gridCol w="1192212"/>
                <a:gridCol w="1433513"/>
              </a:tblGrid>
              <a:tr h="61722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Materials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cap="flat"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  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Thickness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     X, 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mm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88900" marR="0" lvl="0" indent="-88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Radiation length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88900" marR="0" lvl="0" indent="-88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       X</a:t>
                      </a:r>
                      <a:r>
                        <a:rPr kumimoji="0" lang="ru-RU" sz="1200" b="1" i="0" u="none" strike="noStrike" cap="none" normalizeH="0" baseline="-3000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0</a:t>
                      </a: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 мм             X/X</a:t>
                      </a:r>
                      <a:r>
                        <a:rPr kumimoji="0" lang="ru-RU" sz="1200" b="1" i="0" u="none" strike="noStrike" cap="none" normalizeH="0" baseline="-3000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0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Times New Roman" charset="0"/>
                        </a:rPr>
                        <a:t>Material ratio</a:t>
                      </a: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Times New Roman" charset="0"/>
                        </a:rPr>
                        <a:t>, %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31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SC wire,</a:t>
                      </a: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 NbTi/Cu = 1/1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0000" marR="90000" marT="27000" marB="270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0.56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0000" marR="90000" marT="27000" marB="27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17.7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0000" marR="90000" marT="27000" marB="27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0.032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0000" marR="90000" marT="27000" marB="27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31.0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marL="90000" marR="90000" marT="27000" marB="2700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314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Carbon fibre</a:t>
                      </a: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  (1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.</a:t>
                      </a: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5 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g</a:t>
                      </a: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/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cm</a:t>
                      </a:r>
                      <a:r>
                        <a:rPr kumimoji="0" lang="ru-RU" sz="12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3</a:t>
                      </a: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)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1.5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251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0.006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5.8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Epoxy compound (NB as filler)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1.5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150*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0.0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10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9.7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314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Aluminum strips (2 x 0.5 mm)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1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.0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88.9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0.011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10.7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314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Radiation shields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, 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Al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2.0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88.9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0.022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21.4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95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Vacuum vessel</a:t>
                      </a: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, Al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2</a:t>
                      </a: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.0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88.9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0.022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21.4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314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Total</a:t>
                      </a: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, X</a:t>
                      </a:r>
                      <a:r>
                        <a:rPr kumimoji="0" lang="ru-RU" sz="1200" b="1" i="0" u="none" strike="noStrike" cap="none" normalizeH="0" baseline="-3000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tot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cap="flat"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0.103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Times New Roman" charset="0"/>
                        </a:rPr>
                        <a:t>100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66005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800600"/>
            <a:ext cx="1295400" cy="209036"/>
          </a:xfrm>
        </p:spPr>
        <p:txBody>
          <a:bodyPr/>
          <a:lstStyle/>
          <a:p>
            <a:fld id="{F79C5B9B-C3BB-EE42-B1EE-FB2741A4C44B}" type="datetime1">
              <a:rPr lang="en-US" smtClean="0"/>
              <a:t>25/06/18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800600"/>
            <a:ext cx="6705600" cy="228600"/>
          </a:xfrm>
        </p:spPr>
        <p:txBody>
          <a:bodyPr/>
          <a:lstStyle/>
          <a:p>
            <a:r>
              <a:rPr lang="en-US" dirty="0" smtClean="0"/>
              <a:t>F.Grancagnolo - IDEA DC: A few facts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4800600"/>
            <a:ext cx="609600" cy="228600"/>
          </a:xfrm>
        </p:spPr>
        <p:txBody>
          <a:bodyPr/>
          <a:lstStyle/>
          <a:p>
            <a:fld id="{86DD118F-2228-8843-9CF5-8CFF5AB08E7F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1"/>
            <a:ext cx="9144000" cy="983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9pPr>
          </a:lstStyle>
          <a:p>
            <a:r>
              <a:rPr lang="en-US" sz="3200" dirty="0" smtClean="0"/>
              <a:t>Example: CluTim algorithm</a:t>
            </a:r>
            <a:endParaRPr lang="en-US" sz="32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9307651"/>
              </p:ext>
            </p:extLst>
          </p:nvPr>
        </p:nvGraphicFramePr>
        <p:xfrm>
          <a:off x="100024" y="848607"/>
          <a:ext cx="3945988" cy="36935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Document" r:id="rId3" imgW="6553200" imgH="6134100" progId="Word.Document.12">
                  <p:embed/>
                </p:oleObj>
              </mc:Choice>
              <mc:Fallback>
                <p:oleObj name="Document" r:id="rId3" imgW="6553200" imgH="6134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0024" y="848607"/>
                        <a:ext cx="3945988" cy="36935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6115586" y="21657265"/>
            <a:ext cx="4915613" cy="2631489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/>
            <a:r>
              <a:rPr lang="en-US" sz="1100" dirty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Sixteen samples </a:t>
            </a:r>
            <a:r>
              <a:rPr lang="en-US" sz="1100" dirty="0" smtClean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en-US" sz="1100" baseline="-30000" dirty="0" smtClean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K,X    </a:t>
            </a:r>
            <a:r>
              <a:rPr lang="en-US" sz="1100" dirty="0" smtClean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at 125MHz  to the FPGA input.</a:t>
            </a:r>
            <a:endParaRPr lang="en-US" sz="1100" dirty="0">
              <a:solidFill>
                <a:srgbClr val="21212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1100" dirty="0" smtClean="0">
              <a:solidFill>
                <a:srgbClr val="21212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1100" b="1" dirty="0" smtClean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STEP 1</a:t>
            </a:r>
            <a:r>
              <a:rPr lang="en-US" sz="1100" dirty="0" smtClean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 Of </a:t>
            </a:r>
            <a:r>
              <a:rPr lang="en-US" sz="1100" dirty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the Sixteen samples </a:t>
            </a:r>
            <a:r>
              <a:rPr lang="en-US" sz="1100" dirty="0" smtClean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100" baseline="-30000" dirty="0" smtClean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K,X</a:t>
            </a:r>
            <a:r>
              <a:rPr lang="en-US" sz="1100" dirty="0" smtClean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,where </a:t>
            </a:r>
            <a:r>
              <a:rPr lang="en-US" sz="1100" dirty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 is the sample number among those available , and X is the time instant in which they are present, the functions D1</a:t>
            </a:r>
            <a:r>
              <a:rPr lang="en-US" sz="1100" baseline="-30000" dirty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K,X </a:t>
            </a:r>
            <a:r>
              <a:rPr lang="en-US" sz="1100" dirty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 D2</a:t>
            </a:r>
            <a:r>
              <a:rPr lang="en-US" sz="1100" baseline="-30000" dirty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K,X</a:t>
            </a:r>
            <a:r>
              <a:rPr lang="en-US" sz="1100" dirty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are  calculated  with use of the </a:t>
            </a:r>
            <a:r>
              <a:rPr lang="en-US" sz="1100" dirty="0" smtClean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following equations :</a:t>
            </a:r>
          </a:p>
          <a:p>
            <a:pPr lvl="0" algn="just"/>
            <a:endParaRPr lang="it-IT" sz="1100" dirty="0" smtClean="0">
              <a:solidFill>
                <a:srgbClr val="21212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it-IT" sz="1100" dirty="0" smtClean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D1</a:t>
            </a:r>
            <a:r>
              <a:rPr lang="it-IT" sz="1100" baseline="-25000" dirty="0" smtClean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K,X</a:t>
            </a:r>
            <a:r>
              <a:rPr lang="it-IT" sz="1100" dirty="0" smtClean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=((2*S</a:t>
            </a:r>
            <a:r>
              <a:rPr lang="it-IT" sz="1100" baseline="-25000" dirty="0" smtClean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k,X</a:t>
            </a:r>
            <a:r>
              <a:rPr lang="it-IT" sz="1100" dirty="0" smtClean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-S</a:t>
            </a:r>
            <a:r>
              <a:rPr lang="it-IT" sz="1100" baseline="-25000" dirty="0" smtClean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K-1,X</a:t>
            </a:r>
            <a:r>
              <a:rPr lang="it-IT" sz="1100" dirty="0" smtClean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-S</a:t>
            </a:r>
            <a:r>
              <a:rPr lang="it-IT" sz="1100" baseline="-25000" dirty="0" smtClean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K-2,X</a:t>
            </a:r>
            <a:r>
              <a:rPr lang="it-IT" sz="1100" dirty="0" smtClean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)/16)*3</a:t>
            </a:r>
          </a:p>
          <a:p>
            <a:pPr lvl="0" algn="just"/>
            <a:r>
              <a:rPr lang="it-IT" sz="1100" dirty="0" smtClean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D2K,X</a:t>
            </a:r>
            <a:r>
              <a:rPr lang="it-IT" sz="1100" dirty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=((</a:t>
            </a:r>
            <a:r>
              <a:rPr lang="it-IT" sz="1100" dirty="0" smtClean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2*S</a:t>
            </a:r>
            <a:r>
              <a:rPr lang="it-IT" sz="1100" baseline="-25000" dirty="0" smtClean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k,X</a:t>
            </a:r>
            <a:r>
              <a:rPr lang="it-IT" sz="1100" dirty="0" smtClean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-S</a:t>
            </a:r>
            <a:r>
              <a:rPr lang="it-IT" sz="1100" baseline="-25000" dirty="0" smtClean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K-2,X</a:t>
            </a:r>
            <a:r>
              <a:rPr lang="it-IT" sz="1100" dirty="0" smtClean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-S</a:t>
            </a:r>
            <a:r>
              <a:rPr lang="it-IT" sz="1100" baseline="-25000" dirty="0" smtClean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K-3,X</a:t>
            </a:r>
            <a:r>
              <a:rPr lang="it-IT" sz="1100" dirty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)/16</a:t>
            </a:r>
            <a:r>
              <a:rPr lang="it-IT" sz="1100" dirty="0" smtClean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)*5</a:t>
            </a:r>
            <a:endParaRPr lang="en-US" sz="1100" dirty="0" smtClean="0">
              <a:solidFill>
                <a:srgbClr val="21212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100" dirty="0"/>
          </a:p>
          <a:p>
            <a:pPr algn="just"/>
            <a:r>
              <a:rPr lang="en-US" sz="1100" b="1" dirty="0"/>
              <a:t>STEP 2: </a:t>
            </a:r>
            <a:r>
              <a:rPr lang="en-US" sz="1100" dirty="0"/>
              <a:t>The values ​​of D1</a:t>
            </a:r>
            <a:r>
              <a:rPr lang="en-US" sz="1100" baseline="-25000" dirty="0"/>
              <a:t>K,X</a:t>
            </a:r>
            <a:r>
              <a:rPr lang="en-US" sz="1100" dirty="0"/>
              <a:t> and D2</a:t>
            </a:r>
            <a:r>
              <a:rPr lang="en-US" sz="1100" baseline="-25000" dirty="0"/>
              <a:t>K,X</a:t>
            </a:r>
            <a:r>
              <a:rPr lang="en-US" sz="1100" dirty="0"/>
              <a:t> and the differences between D1</a:t>
            </a:r>
            <a:r>
              <a:rPr lang="en-US" sz="1100" baseline="-25000" dirty="0"/>
              <a:t>K,X </a:t>
            </a:r>
            <a:r>
              <a:rPr lang="en-US" sz="1100" dirty="0"/>
              <a:t>and D1</a:t>
            </a:r>
            <a:r>
              <a:rPr lang="en-US" sz="1100" baseline="-25000" dirty="0"/>
              <a:t>K-1,X </a:t>
            </a:r>
            <a:r>
              <a:rPr lang="en-US" sz="1100" dirty="0"/>
              <a:t> and between D2</a:t>
            </a:r>
            <a:r>
              <a:rPr lang="en-US" sz="1100" baseline="-25000" dirty="0"/>
              <a:t>K,X </a:t>
            </a:r>
            <a:r>
              <a:rPr lang="en-US" sz="1100" dirty="0"/>
              <a:t>and  D2</a:t>
            </a:r>
            <a:r>
              <a:rPr lang="en-US" sz="1100" baseline="-25000" dirty="0"/>
              <a:t>K-1,X</a:t>
            </a:r>
            <a:r>
              <a:rPr lang="en-US" sz="1100" dirty="0"/>
              <a:t>  are compared with the thresholds proportional to the level of noise present </a:t>
            </a:r>
            <a:r>
              <a:rPr lang="en-US" sz="1100" dirty="0" smtClean="0"/>
              <a:t>in </a:t>
            </a:r>
            <a:r>
              <a:rPr lang="en-US" sz="1100" dirty="0"/>
              <a:t>the input signal.  </a:t>
            </a:r>
          </a:p>
          <a:p>
            <a:pPr algn="just"/>
            <a:endParaRPr lang="it-IT" sz="1100" dirty="0"/>
          </a:p>
          <a:p>
            <a:pPr algn="just"/>
            <a:r>
              <a:rPr lang="it-IT" sz="1100" b="1" dirty="0"/>
              <a:t>STEP 3:</a:t>
            </a:r>
            <a:r>
              <a:rPr lang="en-US" sz="1100" b="1" dirty="0"/>
              <a:t> </a:t>
            </a:r>
            <a:r>
              <a:rPr lang="en-US" sz="1100" dirty="0"/>
              <a:t>In order to transfer the data in memory , the last step before being sent to an external device is to check that there are no adjacent </a:t>
            </a:r>
            <a:r>
              <a:rPr lang="en-US" sz="1100" dirty="0" smtClean="0"/>
              <a:t>peaks</a:t>
            </a:r>
            <a:endParaRPr lang="en-US" sz="1100" dirty="0"/>
          </a:p>
        </p:txBody>
      </p:sp>
      <p:sp>
        <p:nvSpPr>
          <p:cNvPr id="25" name="TextBox 24"/>
          <p:cNvSpPr txBox="1"/>
          <p:nvPr/>
        </p:nvSpPr>
        <p:spPr>
          <a:xfrm>
            <a:off x="16267986" y="21809665"/>
            <a:ext cx="4915613" cy="2631489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/>
            <a:r>
              <a:rPr lang="en-US" sz="1100" dirty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Sixteen samples </a:t>
            </a:r>
            <a:r>
              <a:rPr lang="en-US" sz="1100" dirty="0" smtClean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en-US" sz="1100" baseline="-30000" dirty="0" smtClean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K,X    </a:t>
            </a:r>
            <a:r>
              <a:rPr lang="en-US" sz="1100" dirty="0" smtClean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at 125MHz  to the FPGA input.</a:t>
            </a:r>
            <a:endParaRPr lang="en-US" sz="1100" dirty="0">
              <a:solidFill>
                <a:srgbClr val="21212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1100" dirty="0" smtClean="0">
              <a:solidFill>
                <a:srgbClr val="21212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1100" b="1" dirty="0" smtClean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STEP 1</a:t>
            </a:r>
            <a:r>
              <a:rPr lang="en-US" sz="1100" dirty="0" smtClean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 Of </a:t>
            </a:r>
            <a:r>
              <a:rPr lang="en-US" sz="1100" dirty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the Sixteen samples </a:t>
            </a:r>
            <a:r>
              <a:rPr lang="en-US" sz="1100" dirty="0" smtClean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100" baseline="-30000" dirty="0" smtClean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K,X</a:t>
            </a:r>
            <a:r>
              <a:rPr lang="en-US" sz="1100" dirty="0" smtClean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,where </a:t>
            </a:r>
            <a:r>
              <a:rPr lang="en-US" sz="1100" dirty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 is the sample number among those available , and X is the time instant in which they are present, the functions D1</a:t>
            </a:r>
            <a:r>
              <a:rPr lang="en-US" sz="1100" baseline="-30000" dirty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K,X </a:t>
            </a:r>
            <a:r>
              <a:rPr lang="en-US" sz="1100" dirty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 D2</a:t>
            </a:r>
            <a:r>
              <a:rPr lang="en-US" sz="1100" baseline="-30000" dirty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K,X</a:t>
            </a:r>
            <a:r>
              <a:rPr lang="en-US" sz="1100" dirty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are  calculated  with use of the </a:t>
            </a:r>
            <a:r>
              <a:rPr lang="en-US" sz="1100" dirty="0" smtClean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following equations :</a:t>
            </a:r>
          </a:p>
          <a:p>
            <a:pPr lvl="0" algn="just"/>
            <a:endParaRPr lang="it-IT" sz="1100" dirty="0" smtClean="0">
              <a:solidFill>
                <a:srgbClr val="21212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it-IT" sz="1100" dirty="0" smtClean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D1</a:t>
            </a:r>
            <a:r>
              <a:rPr lang="it-IT" sz="1100" baseline="-25000" dirty="0" smtClean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K,X</a:t>
            </a:r>
            <a:r>
              <a:rPr lang="it-IT" sz="1100" dirty="0" smtClean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=((2*S</a:t>
            </a:r>
            <a:r>
              <a:rPr lang="it-IT" sz="1100" baseline="-25000" dirty="0" smtClean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k,X</a:t>
            </a:r>
            <a:r>
              <a:rPr lang="it-IT" sz="1100" dirty="0" smtClean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-S</a:t>
            </a:r>
            <a:r>
              <a:rPr lang="it-IT" sz="1100" baseline="-25000" dirty="0" smtClean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K-1,X</a:t>
            </a:r>
            <a:r>
              <a:rPr lang="it-IT" sz="1100" dirty="0" smtClean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-S</a:t>
            </a:r>
            <a:r>
              <a:rPr lang="it-IT" sz="1100" baseline="-25000" dirty="0" smtClean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K-2,X</a:t>
            </a:r>
            <a:r>
              <a:rPr lang="it-IT" sz="1100" dirty="0" smtClean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)/16)*3</a:t>
            </a:r>
          </a:p>
          <a:p>
            <a:pPr lvl="0" algn="just"/>
            <a:r>
              <a:rPr lang="it-IT" sz="1100" dirty="0" smtClean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D2K,X</a:t>
            </a:r>
            <a:r>
              <a:rPr lang="it-IT" sz="1100" dirty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=((</a:t>
            </a:r>
            <a:r>
              <a:rPr lang="it-IT" sz="1100" dirty="0" smtClean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2*S</a:t>
            </a:r>
            <a:r>
              <a:rPr lang="it-IT" sz="1100" baseline="-25000" dirty="0" smtClean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k,X</a:t>
            </a:r>
            <a:r>
              <a:rPr lang="it-IT" sz="1100" dirty="0" smtClean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-S</a:t>
            </a:r>
            <a:r>
              <a:rPr lang="it-IT" sz="1100" baseline="-25000" dirty="0" smtClean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K-2,X</a:t>
            </a:r>
            <a:r>
              <a:rPr lang="it-IT" sz="1100" dirty="0" smtClean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-S</a:t>
            </a:r>
            <a:r>
              <a:rPr lang="it-IT" sz="1100" baseline="-25000" dirty="0" smtClean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K-3,X</a:t>
            </a:r>
            <a:r>
              <a:rPr lang="it-IT" sz="1100" dirty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)/16</a:t>
            </a:r>
            <a:r>
              <a:rPr lang="it-IT" sz="1100" dirty="0" smtClean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)*5</a:t>
            </a:r>
            <a:endParaRPr lang="en-US" sz="1100" dirty="0" smtClean="0">
              <a:solidFill>
                <a:srgbClr val="21212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100" dirty="0"/>
          </a:p>
          <a:p>
            <a:pPr algn="just"/>
            <a:r>
              <a:rPr lang="en-US" sz="1100" b="1" dirty="0"/>
              <a:t>STEP 2: </a:t>
            </a:r>
            <a:r>
              <a:rPr lang="en-US" sz="1100" dirty="0"/>
              <a:t>The values ​​of D1</a:t>
            </a:r>
            <a:r>
              <a:rPr lang="en-US" sz="1100" baseline="-25000" dirty="0"/>
              <a:t>K,X</a:t>
            </a:r>
            <a:r>
              <a:rPr lang="en-US" sz="1100" dirty="0"/>
              <a:t> and D2</a:t>
            </a:r>
            <a:r>
              <a:rPr lang="en-US" sz="1100" baseline="-25000" dirty="0"/>
              <a:t>K,X</a:t>
            </a:r>
            <a:r>
              <a:rPr lang="en-US" sz="1100" dirty="0"/>
              <a:t> and the differences between D1</a:t>
            </a:r>
            <a:r>
              <a:rPr lang="en-US" sz="1100" baseline="-25000" dirty="0"/>
              <a:t>K,X </a:t>
            </a:r>
            <a:r>
              <a:rPr lang="en-US" sz="1100" dirty="0"/>
              <a:t>and D1</a:t>
            </a:r>
            <a:r>
              <a:rPr lang="en-US" sz="1100" baseline="-25000" dirty="0"/>
              <a:t>K-1,X </a:t>
            </a:r>
            <a:r>
              <a:rPr lang="en-US" sz="1100" dirty="0"/>
              <a:t> and between D2</a:t>
            </a:r>
            <a:r>
              <a:rPr lang="en-US" sz="1100" baseline="-25000" dirty="0"/>
              <a:t>K,X </a:t>
            </a:r>
            <a:r>
              <a:rPr lang="en-US" sz="1100" dirty="0"/>
              <a:t>and  D2</a:t>
            </a:r>
            <a:r>
              <a:rPr lang="en-US" sz="1100" baseline="-25000" dirty="0"/>
              <a:t>K-1,X</a:t>
            </a:r>
            <a:r>
              <a:rPr lang="en-US" sz="1100" dirty="0"/>
              <a:t>  are compared with the thresholds proportional to the level of noise present </a:t>
            </a:r>
            <a:r>
              <a:rPr lang="en-US" sz="1100" dirty="0" smtClean="0"/>
              <a:t>in </a:t>
            </a:r>
            <a:r>
              <a:rPr lang="en-US" sz="1100" dirty="0"/>
              <a:t>the input signal.  </a:t>
            </a:r>
          </a:p>
          <a:p>
            <a:pPr algn="just"/>
            <a:endParaRPr lang="it-IT" sz="1100" dirty="0"/>
          </a:p>
          <a:p>
            <a:pPr algn="just"/>
            <a:r>
              <a:rPr lang="it-IT" sz="1100" b="1" dirty="0"/>
              <a:t>STEP 3:</a:t>
            </a:r>
            <a:r>
              <a:rPr lang="en-US" sz="1100" b="1" dirty="0"/>
              <a:t> </a:t>
            </a:r>
            <a:r>
              <a:rPr lang="en-US" sz="1100" dirty="0"/>
              <a:t>In order to transfer the data in memory , the last step before being sent to an external device is to check that there are no adjacent </a:t>
            </a:r>
            <a:r>
              <a:rPr lang="en-US" sz="1100" dirty="0" smtClean="0"/>
              <a:t>peaks</a:t>
            </a:r>
            <a:endParaRPr lang="en-US" sz="1100" dirty="0"/>
          </a:p>
        </p:txBody>
      </p:sp>
      <p:sp>
        <p:nvSpPr>
          <p:cNvPr id="16" name="Rectangle 15"/>
          <p:cNvSpPr/>
          <p:nvPr/>
        </p:nvSpPr>
        <p:spPr>
          <a:xfrm>
            <a:off x="4052268" y="926630"/>
            <a:ext cx="1828800" cy="3416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800" dirty="0">
                <a:solidFill>
                  <a:srgbClr val="FFFF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Sixteen samples  S</a:t>
            </a:r>
            <a:r>
              <a:rPr lang="en-US" sz="800" baseline="-30000" dirty="0">
                <a:solidFill>
                  <a:srgbClr val="FFFF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K,X    </a:t>
            </a:r>
            <a:r>
              <a:rPr lang="en-US" sz="800" dirty="0">
                <a:solidFill>
                  <a:srgbClr val="FFFF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sz="800" dirty="0" smtClean="0">
                <a:solidFill>
                  <a:srgbClr val="FFFF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125 MHz  </a:t>
            </a:r>
            <a:r>
              <a:rPr lang="en-US" sz="800" dirty="0">
                <a:solidFill>
                  <a:srgbClr val="FFFF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to the FPGA input.</a:t>
            </a:r>
          </a:p>
          <a:p>
            <a:pPr lvl="0"/>
            <a:endParaRPr lang="en-US" sz="800" dirty="0">
              <a:solidFill>
                <a:srgbClr val="FFFFFF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800" b="1" dirty="0">
                <a:solidFill>
                  <a:srgbClr val="FFFF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STEP 1</a:t>
            </a:r>
            <a:r>
              <a:rPr lang="en-US" sz="800" dirty="0">
                <a:solidFill>
                  <a:srgbClr val="FFFF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 Of the Sixteen samples S</a:t>
            </a:r>
            <a:r>
              <a:rPr lang="en-US" sz="800" baseline="-30000" dirty="0">
                <a:solidFill>
                  <a:srgbClr val="FFFF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K,X</a:t>
            </a:r>
            <a:r>
              <a:rPr lang="en-US" sz="800" dirty="0">
                <a:solidFill>
                  <a:srgbClr val="FFFF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,where K is the sample number among those </a:t>
            </a:r>
            <a:r>
              <a:rPr lang="en-US" sz="800" dirty="0" smtClean="0">
                <a:solidFill>
                  <a:srgbClr val="FFFF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available, </a:t>
            </a:r>
            <a:r>
              <a:rPr lang="en-US" sz="800" dirty="0">
                <a:solidFill>
                  <a:srgbClr val="FFFF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and X is the time instant </a:t>
            </a:r>
            <a:r>
              <a:rPr lang="en-US" sz="800" dirty="0" smtClean="0">
                <a:solidFill>
                  <a:srgbClr val="FFFF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sz="800" dirty="0">
                <a:solidFill>
                  <a:srgbClr val="FFFF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which they are present, the functions D1</a:t>
            </a:r>
            <a:r>
              <a:rPr lang="en-US" sz="800" baseline="-30000" dirty="0">
                <a:solidFill>
                  <a:srgbClr val="FFFF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K,X </a:t>
            </a:r>
            <a:r>
              <a:rPr lang="en-US" sz="800" dirty="0">
                <a:solidFill>
                  <a:srgbClr val="FFFF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 D2</a:t>
            </a:r>
            <a:r>
              <a:rPr lang="en-US" sz="800" baseline="-30000" dirty="0">
                <a:solidFill>
                  <a:srgbClr val="FFFF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K,X</a:t>
            </a:r>
            <a:r>
              <a:rPr lang="en-US" sz="800" dirty="0">
                <a:solidFill>
                  <a:srgbClr val="FFFF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are  calculated  with use of the following equations :</a:t>
            </a:r>
          </a:p>
          <a:p>
            <a:pPr lvl="0"/>
            <a:endParaRPr lang="it-IT" sz="800" dirty="0">
              <a:solidFill>
                <a:srgbClr val="FFFFFF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it-IT" sz="800" dirty="0">
                <a:solidFill>
                  <a:srgbClr val="FFFF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D1</a:t>
            </a:r>
            <a:r>
              <a:rPr lang="it-IT" sz="800" baseline="-25000" dirty="0">
                <a:solidFill>
                  <a:srgbClr val="FFFF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K,X</a:t>
            </a:r>
            <a:r>
              <a:rPr lang="it-IT" sz="800" dirty="0">
                <a:solidFill>
                  <a:srgbClr val="FFFF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=((2*S</a:t>
            </a:r>
            <a:r>
              <a:rPr lang="it-IT" sz="800" baseline="-25000" dirty="0">
                <a:solidFill>
                  <a:srgbClr val="FFFF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k,X</a:t>
            </a:r>
            <a:r>
              <a:rPr lang="it-IT" sz="800" dirty="0">
                <a:solidFill>
                  <a:srgbClr val="FFFF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-S</a:t>
            </a:r>
            <a:r>
              <a:rPr lang="it-IT" sz="800" baseline="-25000" dirty="0">
                <a:solidFill>
                  <a:srgbClr val="FFFF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K-1,X</a:t>
            </a:r>
            <a:r>
              <a:rPr lang="it-IT" sz="800" dirty="0">
                <a:solidFill>
                  <a:srgbClr val="FFFF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-S</a:t>
            </a:r>
            <a:r>
              <a:rPr lang="it-IT" sz="800" baseline="-25000" dirty="0">
                <a:solidFill>
                  <a:srgbClr val="FFFF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K-2,X</a:t>
            </a:r>
            <a:r>
              <a:rPr lang="it-IT" sz="800" dirty="0">
                <a:solidFill>
                  <a:srgbClr val="FFFF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)/16)*3</a:t>
            </a:r>
          </a:p>
          <a:p>
            <a:pPr lvl="0"/>
            <a:r>
              <a:rPr lang="it-IT" sz="800" dirty="0">
                <a:solidFill>
                  <a:srgbClr val="FFFF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D2</a:t>
            </a:r>
            <a:r>
              <a:rPr lang="it-IT" sz="800" baseline="-25000" dirty="0">
                <a:solidFill>
                  <a:srgbClr val="FFFF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K,X </a:t>
            </a:r>
            <a:r>
              <a:rPr lang="it-IT" sz="800" dirty="0">
                <a:solidFill>
                  <a:srgbClr val="FFFF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=((2*S</a:t>
            </a:r>
            <a:r>
              <a:rPr lang="it-IT" sz="800" baseline="-25000" dirty="0">
                <a:solidFill>
                  <a:srgbClr val="FFFF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k,X</a:t>
            </a:r>
            <a:r>
              <a:rPr lang="it-IT" sz="800" dirty="0">
                <a:solidFill>
                  <a:srgbClr val="FFFF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-S</a:t>
            </a:r>
            <a:r>
              <a:rPr lang="it-IT" sz="800" baseline="-25000" dirty="0">
                <a:solidFill>
                  <a:srgbClr val="FFFF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K-2,X</a:t>
            </a:r>
            <a:r>
              <a:rPr lang="it-IT" sz="800" dirty="0">
                <a:solidFill>
                  <a:srgbClr val="FFFF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-S</a:t>
            </a:r>
            <a:r>
              <a:rPr lang="it-IT" sz="800" baseline="-25000" dirty="0">
                <a:solidFill>
                  <a:srgbClr val="FFFF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K-3,X</a:t>
            </a:r>
            <a:r>
              <a:rPr lang="it-IT" sz="800" dirty="0">
                <a:solidFill>
                  <a:srgbClr val="FFFF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)/16)*5</a:t>
            </a:r>
            <a:endParaRPr lang="en-US" sz="800" dirty="0">
              <a:solidFill>
                <a:srgbClr val="FFFFFF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800" dirty="0">
              <a:solidFill>
                <a:srgbClr val="FFFFFF"/>
              </a:solidFill>
            </a:endParaRPr>
          </a:p>
          <a:p>
            <a:r>
              <a:rPr lang="en-US" sz="800" b="1" dirty="0">
                <a:solidFill>
                  <a:srgbClr val="FFFFFF"/>
                </a:solidFill>
              </a:rPr>
              <a:t>STEP 2: </a:t>
            </a:r>
            <a:r>
              <a:rPr lang="en-US" sz="800" dirty="0">
                <a:solidFill>
                  <a:srgbClr val="FFFFFF"/>
                </a:solidFill>
              </a:rPr>
              <a:t>The values ​​of D1</a:t>
            </a:r>
            <a:r>
              <a:rPr lang="en-US" sz="800" baseline="-25000" dirty="0">
                <a:solidFill>
                  <a:srgbClr val="FFFFFF"/>
                </a:solidFill>
              </a:rPr>
              <a:t>K,X</a:t>
            </a:r>
            <a:r>
              <a:rPr lang="en-US" sz="800" dirty="0">
                <a:solidFill>
                  <a:srgbClr val="FFFFFF"/>
                </a:solidFill>
              </a:rPr>
              <a:t> and D2</a:t>
            </a:r>
            <a:r>
              <a:rPr lang="en-US" sz="800" baseline="-25000" dirty="0">
                <a:solidFill>
                  <a:srgbClr val="FFFFFF"/>
                </a:solidFill>
              </a:rPr>
              <a:t>K,X</a:t>
            </a:r>
            <a:r>
              <a:rPr lang="en-US" sz="800" dirty="0">
                <a:solidFill>
                  <a:srgbClr val="FFFFFF"/>
                </a:solidFill>
              </a:rPr>
              <a:t> and the differences between D1</a:t>
            </a:r>
            <a:r>
              <a:rPr lang="en-US" sz="800" baseline="-25000" dirty="0">
                <a:solidFill>
                  <a:srgbClr val="FFFFFF"/>
                </a:solidFill>
              </a:rPr>
              <a:t>K,X </a:t>
            </a:r>
            <a:r>
              <a:rPr lang="en-US" sz="800" dirty="0">
                <a:solidFill>
                  <a:srgbClr val="FFFFFF"/>
                </a:solidFill>
              </a:rPr>
              <a:t>and D1</a:t>
            </a:r>
            <a:r>
              <a:rPr lang="en-US" sz="800" baseline="-25000" dirty="0">
                <a:solidFill>
                  <a:srgbClr val="FFFFFF"/>
                </a:solidFill>
              </a:rPr>
              <a:t>K-1,X </a:t>
            </a:r>
            <a:r>
              <a:rPr lang="en-US" sz="800" dirty="0">
                <a:solidFill>
                  <a:srgbClr val="FFFFFF"/>
                </a:solidFill>
              </a:rPr>
              <a:t> and between D2</a:t>
            </a:r>
            <a:r>
              <a:rPr lang="en-US" sz="800" baseline="-25000" dirty="0">
                <a:solidFill>
                  <a:srgbClr val="FFFFFF"/>
                </a:solidFill>
              </a:rPr>
              <a:t>K,X </a:t>
            </a:r>
            <a:r>
              <a:rPr lang="en-US" sz="800" dirty="0">
                <a:solidFill>
                  <a:srgbClr val="FFFFFF"/>
                </a:solidFill>
              </a:rPr>
              <a:t>and  D2</a:t>
            </a:r>
            <a:r>
              <a:rPr lang="en-US" sz="800" baseline="-25000" dirty="0">
                <a:solidFill>
                  <a:srgbClr val="FFFFFF"/>
                </a:solidFill>
              </a:rPr>
              <a:t>K-1,X</a:t>
            </a:r>
            <a:r>
              <a:rPr lang="en-US" sz="800" dirty="0">
                <a:solidFill>
                  <a:srgbClr val="FFFFFF"/>
                </a:solidFill>
              </a:rPr>
              <a:t>  are compared with the thresholds proportional to the level of noise present in the input signal.  </a:t>
            </a:r>
          </a:p>
          <a:p>
            <a:endParaRPr lang="it-IT" sz="800" dirty="0">
              <a:solidFill>
                <a:srgbClr val="FFFFFF"/>
              </a:solidFill>
            </a:endParaRPr>
          </a:p>
          <a:p>
            <a:r>
              <a:rPr lang="it-IT" sz="800" b="1" dirty="0">
                <a:solidFill>
                  <a:srgbClr val="FFFFFF"/>
                </a:solidFill>
              </a:rPr>
              <a:t>STEP 3:</a:t>
            </a:r>
            <a:r>
              <a:rPr lang="en-US" sz="800" b="1" dirty="0">
                <a:solidFill>
                  <a:srgbClr val="FFFFFF"/>
                </a:solidFill>
              </a:rPr>
              <a:t> </a:t>
            </a:r>
            <a:r>
              <a:rPr lang="en-US" sz="800" dirty="0">
                <a:solidFill>
                  <a:srgbClr val="FFFFFF"/>
                </a:solidFill>
              </a:rPr>
              <a:t>In order to transfer the data in </a:t>
            </a:r>
            <a:r>
              <a:rPr lang="en-US" sz="800" dirty="0" smtClean="0">
                <a:solidFill>
                  <a:srgbClr val="FFFFFF"/>
                </a:solidFill>
              </a:rPr>
              <a:t>memory, </a:t>
            </a:r>
            <a:r>
              <a:rPr lang="en-US" sz="800" dirty="0">
                <a:solidFill>
                  <a:srgbClr val="FFFFFF"/>
                </a:solidFill>
              </a:rPr>
              <a:t>the last step before being sent to an external device is to check that there are no adjacent </a:t>
            </a:r>
            <a:r>
              <a:rPr lang="en-US" sz="800" dirty="0" smtClean="0">
                <a:solidFill>
                  <a:srgbClr val="FFFFFF"/>
                </a:solidFill>
              </a:rPr>
              <a:t>peaks</a:t>
            </a:r>
          </a:p>
        </p:txBody>
      </p:sp>
      <p:pic>
        <p:nvPicPr>
          <p:cNvPr id="26" name="Picture 25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6" t="6848" r="8954" b="4457"/>
          <a:stretch/>
        </p:blipFill>
        <p:spPr bwMode="auto">
          <a:xfrm>
            <a:off x="5889336" y="850432"/>
            <a:ext cx="3144028" cy="16225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5863642" y="2434118"/>
            <a:ext cx="33476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800" dirty="0"/>
              <a:t>Input signal to the </a:t>
            </a:r>
            <a:r>
              <a:rPr lang="it-IT" sz="800" dirty="0" smtClean="0"/>
              <a:t>ADC, peaks found, </a:t>
            </a:r>
            <a:r>
              <a:rPr lang="it-IT" sz="800" dirty="0"/>
              <a:t>results of the functions D1, </a:t>
            </a:r>
            <a:r>
              <a:rPr lang="it-IT" sz="800" dirty="0" smtClean="0"/>
              <a:t>D2 and </a:t>
            </a:r>
            <a:r>
              <a:rPr lang="it-IT" sz="800" dirty="0"/>
              <a:t>their differences</a:t>
            </a:r>
          </a:p>
        </p:txBody>
      </p:sp>
      <p:pic>
        <p:nvPicPr>
          <p:cNvPr id="28" name="Picture 27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8" r="6931"/>
          <a:stretch/>
        </p:blipFill>
        <p:spPr bwMode="auto">
          <a:xfrm>
            <a:off x="5887096" y="2920342"/>
            <a:ext cx="3140538" cy="16217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0" y="4570191"/>
            <a:ext cx="9220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 smtClean="0"/>
              <a:t>G</a:t>
            </a:r>
            <a:r>
              <a:rPr lang="en-US" sz="600" dirty="0"/>
              <a:t>. Chiarello, C. Chiri, G. Cocciolo, A. Corvaglia, F. Grancagnolo</a:t>
            </a:r>
            <a:r>
              <a:rPr lang="en-US" sz="600" dirty="0" smtClean="0"/>
              <a:t>, M</a:t>
            </a:r>
            <a:r>
              <a:rPr lang="en-US" sz="600" dirty="0"/>
              <a:t>. Panareo, A. Pepino and G. </a:t>
            </a:r>
            <a:r>
              <a:rPr lang="en-US" sz="600" dirty="0" smtClean="0"/>
              <a:t>Tassielli. "The </a:t>
            </a:r>
            <a:r>
              <a:rPr lang="en-US" sz="600" dirty="0"/>
              <a:t>Use of FPGA in Drift Chambers for High Energy Physics </a:t>
            </a:r>
            <a:r>
              <a:rPr lang="en-US" sz="600" dirty="0" smtClean="0"/>
              <a:t>Experiments", Chapter </a:t>
            </a:r>
            <a:r>
              <a:rPr lang="en-US" sz="600" dirty="0"/>
              <a:t>7 in "Field - Programmable Gate Array", book edited by </a:t>
            </a:r>
            <a:r>
              <a:rPr lang="en-US" sz="600" dirty="0" smtClean="0"/>
              <a:t>George </a:t>
            </a:r>
            <a:r>
              <a:rPr lang="hu-HU" sz="600" dirty="0" smtClean="0"/>
              <a:t>Dekoulis</a:t>
            </a:r>
            <a:r>
              <a:rPr lang="hu-HU" sz="600" dirty="0"/>
              <a:t>, ISBN 978-953-51-3208-0, Print ISBN 978-953-51-3207-3</a:t>
            </a:r>
            <a:r>
              <a:rPr lang="hu-HU" sz="600" dirty="0" smtClean="0"/>
              <a:t>, </a:t>
            </a:r>
            <a:r>
              <a:rPr lang="en-US" sz="600" dirty="0" smtClean="0"/>
              <a:t>Publ.: </a:t>
            </a:r>
            <a:r>
              <a:rPr lang="en-US" sz="600" dirty="0"/>
              <a:t>May 31, </a:t>
            </a:r>
            <a:r>
              <a:rPr lang="en-US" sz="600" dirty="0" smtClean="0"/>
              <a:t>2017 </a:t>
            </a:r>
            <a:r>
              <a:rPr lang="ro-RO" sz="600" dirty="0" smtClean="0"/>
              <a:t>doi</a:t>
            </a:r>
            <a:r>
              <a:rPr lang="ro-RO" sz="600" dirty="0"/>
              <a:t>:10.5772/66853, http://dx.doi.org/10.5772/66853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877176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800600"/>
            <a:ext cx="1295400" cy="209036"/>
          </a:xfrm>
        </p:spPr>
        <p:txBody>
          <a:bodyPr/>
          <a:lstStyle/>
          <a:p>
            <a:fld id="{D4E6D62C-2ACB-F942-8583-6DD4B312FC93}" type="datetime1">
              <a:rPr lang="en-US" smtClean="0"/>
              <a:t>25/06/18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800600"/>
            <a:ext cx="6705600" cy="228600"/>
          </a:xfrm>
        </p:spPr>
        <p:txBody>
          <a:bodyPr/>
          <a:lstStyle/>
          <a:p>
            <a:r>
              <a:rPr lang="en-US" dirty="0" smtClean="0"/>
              <a:t>F.Grancagnolo - IDEA DC: A few facts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4800600"/>
            <a:ext cx="609600" cy="228600"/>
          </a:xfrm>
        </p:spPr>
        <p:txBody>
          <a:bodyPr/>
          <a:lstStyle/>
          <a:p>
            <a:fld id="{86DD118F-2228-8843-9CF5-8CFF5AB08E7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1" name="Title 1"/>
          <p:cNvSpPr txBox="1">
            <a:spLocks/>
          </p:cNvSpPr>
          <p:nvPr/>
        </p:nvSpPr>
        <p:spPr bwMode="auto">
          <a:xfrm>
            <a:off x="0" y="1"/>
            <a:ext cx="9144000" cy="983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9pPr>
          </a:lstStyle>
          <a:p>
            <a:r>
              <a:rPr lang="en-US" dirty="0" smtClean="0">
                <a:solidFill>
                  <a:srgbClr val="9EDBFF"/>
                </a:solidFill>
              </a:rPr>
              <a:t>OUTLINE</a:t>
            </a:r>
            <a:endParaRPr lang="en-US" dirty="0">
              <a:solidFill>
                <a:srgbClr val="9EDBFF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0000" y="929698"/>
            <a:ext cx="9067800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q"/>
            </a:pPr>
            <a:r>
              <a:rPr lang="en-US" sz="2800" dirty="0" smtClean="0"/>
              <a:t>A few facts exploiting </a:t>
            </a:r>
            <a:r>
              <a:rPr lang="en-US" sz="2800" b="1" dirty="0" smtClean="0">
                <a:solidFill>
                  <a:schemeClr val="tx2">
                    <a:lumMod val="90000"/>
                  </a:schemeClr>
                </a:solidFill>
              </a:rPr>
              <a:t>cluster counting/timing </a:t>
            </a:r>
            <a:r>
              <a:rPr lang="en-US" sz="2800" dirty="0" smtClean="0"/>
              <a:t>besides </a:t>
            </a:r>
            <a:r>
              <a:rPr lang="en-US" sz="2800" b="1" dirty="0" smtClean="0">
                <a:solidFill>
                  <a:srgbClr val="FFFF00"/>
                </a:solidFill>
              </a:rPr>
              <a:t>spatial resolution improvement </a:t>
            </a:r>
            <a:r>
              <a:rPr lang="en-US" sz="2800" dirty="0" smtClean="0"/>
              <a:t>and </a:t>
            </a:r>
            <a:r>
              <a:rPr lang="en-US" sz="2800" b="1" dirty="0" smtClean="0">
                <a:solidFill>
                  <a:srgbClr val="FFFF00"/>
                </a:solidFill>
              </a:rPr>
              <a:t>particle identification </a:t>
            </a:r>
            <a:r>
              <a:rPr lang="en-US" sz="2800" dirty="0" smtClean="0">
                <a:solidFill>
                  <a:srgbClr val="FFFFFF"/>
                </a:solidFill>
              </a:rPr>
              <a:t>(not discussed here).</a:t>
            </a:r>
            <a:endParaRPr lang="en-US" sz="2800" dirty="0" smtClean="0"/>
          </a:p>
          <a:p>
            <a:pPr marL="457200" indent="-457200">
              <a:buFont typeface="Wingdings" charset="2"/>
              <a:buChar char="q"/>
            </a:pPr>
            <a:r>
              <a:rPr lang="en-US" sz="2800" dirty="0" smtClean="0">
                <a:solidFill>
                  <a:srgbClr val="FFFFFF"/>
                </a:solidFill>
              </a:rPr>
              <a:t>A short clarifying summary of the "</a:t>
            </a:r>
            <a:r>
              <a:rPr lang="en-US" sz="2800" b="1" dirty="0" smtClean="0">
                <a:solidFill>
                  <a:srgbClr val="FFFF00"/>
                </a:solidFill>
              </a:rPr>
              <a:t>occupancy saga</a:t>
            </a:r>
            <a:r>
              <a:rPr lang="en-US" sz="2800" dirty="0" smtClean="0">
                <a:solidFill>
                  <a:srgbClr val="FFFFFF"/>
                </a:solidFill>
              </a:rPr>
              <a:t>".</a:t>
            </a:r>
          </a:p>
          <a:p>
            <a:pPr marL="457200" indent="-457200">
              <a:buFont typeface="Wingdings" charset="2"/>
              <a:buChar char="q"/>
            </a:pPr>
            <a:r>
              <a:rPr lang="en-US" sz="2800" dirty="0" smtClean="0">
                <a:solidFill>
                  <a:srgbClr val="FFFFFF"/>
                </a:solidFill>
              </a:rPr>
              <a:t>An example (MEG2) of </a:t>
            </a:r>
            <a:r>
              <a:rPr lang="en-US" sz="2800" b="1" dirty="0" smtClean="0">
                <a:solidFill>
                  <a:srgbClr val="FFFF00"/>
                </a:solidFill>
              </a:rPr>
              <a:t>tracking in high occupancy </a:t>
            </a:r>
            <a:r>
              <a:rPr lang="en-US" sz="2800" dirty="0" smtClean="0"/>
              <a:t>environment.</a:t>
            </a:r>
          </a:p>
          <a:p>
            <a:pPr marL="457200" indent="-457200">
              <a:buFont typeface="Wingdings" charset="2"/>
              <a:buChar char="q"/>
            </a:pPr>
            <a:r>
              <a:rPr lang="en-US" sz="2800" dirty="0" smtClean="0">
                <a:solidFill>
                  <a:srgbClr val="FFFFFF"/>
                </a:solidFill>
              </a:rPr>
              <a:t>A brief discussion on the drift chamber </a:t>
            </a:r>
            <a:r>
              <a:rPr lang="en-US" sz="2800" b="1" dirty="0" smtClean="0">
                <a:solidFill>
                  <a:srgbClr val="FFFF00"/>
                </a:solidFill>
              </a:rPr>
              <a:t>DAQ</a:t>
            </a:r>
            <a:r>
              <a:rPr lang="en-US" sz="2800" dirty="0" smtClean="0">
                <a:solidFill>
                  <a:srgbClr val="FFFFFF"/>
                </a:solidFill>
              </a:rPr>
              <a:t> and </a:t>
            </a:r>
            <a:r>
              <a:rPr lang="en-US" sz="2800" b="1" dirty="0" smtClean="0">
                <a:solidFill>
                  <a:srgbClr val="FFFF00"/>
                </a:solidFill>
              </a:rPr>
              <a:t>Data Transfer</a:t>
            </a:r>
            <a:r>
              <a:rPr lang="en-US" sz="2800" dirty="0" smtClean="0">
                <a:solidFill>
                  <a:srgbClr val="FFFFFF"/>
                </a:solidFill>
              </a:rPr>
              <a:t>.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394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3620" y="1058002"/>
            <a:ext cx="2209503" cy="208348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800600"/>
            <a:ext cx="1295400" cy="209036"/>
          </a:xfrm>
        </p:spPr>
        <p:txBody>
          <a:bodyPr/>
          <a:lstStyle/>
          <a:p>
            <a:fld id="{CBFF01D6-026A-3F4E-AFFB-9A1252F9DC99}" type="datetime1">
              <a:rPr lang="en-US" smtClean="0"/>
              <a:t>25/06/18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800600"/>
            <a:ext cx="6705600" cy="228600"/>
          </a:xfrm>
        </p:spPr>
        <p:txBody>
          <a:bodyPr/>
          <a:lstStyle/>
          <a:p>
            <a:r>
              <a:rPr lang="en-US" dirty="0" smtClean="0"/>
              <a:t>F.Grancagnolo - IDEA DC: A few facts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4800600"/>
            <a:ext cx="609600" cy="228600"/>
          </a:xfrm>
        </p:spPr>
        <p:txBody>
          <a:bodyPr/>
          <a:lstStyle/>
          <a:p>
            <a:fld id="{86DD118F-2228-8843-9CF5-8CFF5AB08E7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1" name="Title 1"/>
          <p:cNvSpPr txBox="1">
            <a:spLocks/>
          </p:cNvSpPr>
          <p:nvPr/>
        </p:nvSpPr>
        <p:spPr bwMode="auto">
          <a:xfrm>
            <a:off x="0" y="1"/>
            <a:ext cx="9144000" cy="983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9pPr>
          </a:lstStyle>
          <a:p>
            <a:r>
              <a:rPr lang="en-US" dirty="0" smtClean="0"/>
              <a:t>A few facts</a:t>
            </a:r>
            <a:endParaRPr lang="en-US" dirty="0"/>
          </a:p>
        </p:txBody>
      </p:sp>
      <p:grpSp>
        <p:nvGrpSpPr>
          <p:cNvPr id="69" name="Group 68"/>
          <p:cNvGrpSpPr/>
          <p:nvPr/>
        </p:nvGrpSpPr>
        <p:grpSpPr>
          <a:xfrm>
            <a:off x="271257" y="674091"/>
            <a:ext cx="2272044" cy="2481441"/>
            <a:chOff x="271257" y="782445"/>
            <a:chExt cx="2272044" cy="248144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1257" y="1157712"/>
              <a:ext cx="2272044" cy="2106174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272646" y="782445"/>
              <a:ext cx="22633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Ideal case: drift tube</a:t>
              </a:r>
              <a:endParaRPr lang="en-US" dirty="0"/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334800" y="3138195"/>
            <a:ext cx="8302273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FFFF00"/>
                </a:solidFill>
              </a:rPr>
              <a:t>t</a:t>
            </a:r>
            <a:r>
              <a:rPr lang="en-US" b="1" baseline="-25000" dirty="0" smtClean="0">
                <a:solidFill>
                  <a:srgbClr val="FFFF00"/>
                </a:solidFill>
              </a:rPr>
              <a:t>i+1</a:t>
            </a:r>
            <a:r>
              <a:rPr lang="en-US" b="1" dirty="0" smtClean="0">
                <a:solidFill>
                  <a:srgbClr val="FFFF00"/>
                </a:solidFill>
              </a:rPr>
              <a:t> – t</a:t>
            </a:r>
            <a:r>
              <a:rPr lang="en-US" b="1" baseline="-25000" dirty="0" smtClean="0">
                <a:solidFill>
                  <a:srgbClr val="FFFF00"/>
                </a:solidFill>
              </a:rPr>
              <a:t>i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≈ a few ns </a:t>
            </a:r>
            <a:r>
              <a:rPr lang="en-US" dirty="0" smtClean="0"/>
              <a:t>at small </a:t>
            </a:r>
            <a:r>
              <a:rPr lang="en-US" b="1" dirty="0" smtClean="0">
                <a:solidFill>
                  <a:srgbClr val="FFFF00"/>
                </a:solidFill>
              </a:rPr>
              <a:t>t</a:t>
            </a:r>
            <a:r>
              <a:rPr lang="en-US" b="1" baseline="-25000" dirty="0" smtClean="0">
                <a:solidFill>
                  <a:srgbClr val="FFFF00"/>
                </a:solidFill>
              </a:rPr>
              <a:t>i</a:t>
            </a:r>
            <a:r>
              <a:rPr lang="en-US" dirty="0" smtClean="0">
                <a:solidFill>
                  <a:srgbClr val="FFFFFF"/>
                </a:solidFill>
              </a:rPr>
              <a:t>,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t</a:t>
            </a:r>
            <a:r>
              <a:rPr lang="en-US" b="1" baseline="-25000" dirty="0">
                <a:solidFill>
                  <a:srgbClr val="FFFF00"/>
                </a:solidFill>
              </a:rPr>
              <a:t>i+1</a:t>
            </a:r>
            <a:r>
              <a:rPr lang="en-US" b="1" dirty="0">
                <a:solidFill>
                  <a:srgbClr val="FFFF00"/>
                </a:solidFill>
              </a:rPr>
              <a:t> – t</a:t>
            </a:r>
            <a:r>
              <a:rPr lang="en-US" b="1" baseline="-25000" dirty="0">
                <a:solidFill>
                  <a:srgbClr val="FFFF00"/>
                </a:solidFill>
              </a:rPr>
              <a:t>i</a:t>
            </a:r>
            <a:r>
              <a:rPr lang="en-US" b="1" dirty="0">
                <a:solidFill>
                  <a:srgbClr val="FFFF00"/>
                </a:solidFill>
              </a:rPr>
              <a:t> ≈ a few </a:t>
            </a:r>
            <a:r>
              <a:rPr lang="en-US" b="1" dirty="0" smtClean="0">
                <a:solidFill>
                  <a:srgbClr val="FFFF00"/>
                </a:solidFill>
              </a:rPr>
              <a:t>× 10 ns </a:t>
            </a:r>
            <a:r>
              <a:rPr lang="en-US" dirty="0"/>
              <a:t>at </a:t>
            </a:r>
            <a:r>
              <a:rPr lang="en-US" dirty="0" smtClean="0"/>
              <a:t>large </a:t>
            </a:r>
            <a:r>
              <a:rPr lang="en-US" b="1" dirty="0" smtClean="0">
                <a:solidFill>
                  <a:srgbClr val="FFFF00"/>
                </a:solidFill>
              </a:rPr>
              <a:t>t</a:t>
            </a:r>
            <a:r>
              <a:rPr lang="en-US" b="1" baseline="-25000" dirty="0" smtClean="0">
                <a:solidFill>
                  <a:srgbClr val="FFFF00"/>
                </a:solidFill>
              </a:rPr>
              <a:t>i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FFFF00"/>
                </a:solidFill>
              </a:rPr>
              <a:t>t</a:t>
            </a:r>
            <a:r>
              <a:rPr lang="en-US" b="1" baseline="-25000" dirty="0" smtClean="0">
                <a:solidFill>
                  <a:srgbClr val="FFFF00"/>
                </a:solidFill>
              </a:rPr>
              <a:t>max 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smtClean="0"/>
              <a:t>constant</a:t>
            </a:r>
            <a:r>
              <a:rPr lang="en-US" dirty="0" smtClean="0"/>
              <a:t> in ideal case (slightly depends on track angle in drift cell case)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FFFF00"/>
                </a:solidFill>
              </a:rPr>
              <a:t>Δt </a:t>
            </a:r>
            <a:r>
              <a:rPr lang="en-US" b="1" dirty="0">
                <a:solidFill>
                  <a:srgbClr val="FFFF00"/>
                </a:solidFill>
              </a:rPr>
              <a:t>≤ </a:t>
            </a:r>
            <a:r>
              <a:rPr lang="en-US" b="1" dirty="0" smtClean="0">
                <a:solidFill>
                  <a:srgbClr val="FFFF00"/>
                </a:solidFill>
              </a:rPr>
              <a:t>t</a:t>
            </a:r>
            <a:r>
              <a:rPr lang="en-US" b="1" baseline="-25000" dirty="0" smtClean="0">
                <a:solidFill>
                  <a:srgbClr val="FFFF00"/>
                </a:solidFill>
              </a:rPr>
              <a:t>max</a:t>
            </a:r>
            <a:r>
              <a:rPr lang="en-US" dirty="0" smtClean="0">
                <a:solidFill>
                  <a:srgbClr val="FFFFFF"/>
                </a:solidFill>
              </a:rPr>
              <a:t>, </a:t>
            </a:r>
            <a:r>
              <a:rPr lang="en-US" dirty="0" smtClean="0"/>
              <a:t>length of digitized signal</a:t>
            </a:r>
            <a:r>
              <a:rPr lang="en-US" dirty="0" smtClean="0">
                <a:solidFill>
                  <a:srgbClr val="FFFFFF"/>
                </a:solidFill>
              </a:rPr>
              <a:t>, </a:t>
            </a:r>
            <a:r>
              <a:rPr lang="en-US" dirty="0" smtClean="0"/>
              <a:t>depends on impact parameter </a:t>
            </a:r>
            <a:r>
              <a:rPr lang="en-US" b="1" dirty="0">
                <a:solidFill>
                  <a:srgbClr val="FFFF00"/>
                </a:solidFill>
              </a:rPr>
              <a:t>b (</a:t>
            </a:r>
            <a:r>
              <a:rPr lang="en-US" b="1" dirty="0" smtClean="0">
                <a:solidFill>
                  <a:srgbClr val="FFFF00"/>
                </a:solidFill>
              </a:rPr>
              <a:t>t</a:t>
            </a:r>
            <a:r>
              <a:rPr lang="en-US" b="1" baseline="-25000" dirty="0" smtClean="0">
                <a:solidFill>
                  <a:srgbClr val="FFFF00"/>
                </a:solidFill>
              </a:rPr>
              <a:t>first</a:t>
            </a:r>
            <a:r>
              <a:rPr lang="en-US" b="1" dirty="0" smtClean="0">
                <a:solidFill>
                  <a:srgbClr val="FFFF00"/>
                </a:solidFill>
              </a:rPr>
              <a:t>)</a:t>
            </a:r>
            <a:r>
              <a:rPr lang="en-US" dirty="0" smtClean="0"/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FFFF00"/>
                </a:solidFill>
              </a:rPr>
              <a:t>N</a:t>
            </a:r>
            <a:r>
              <a:rPr lang="en-US" b="1" baseline="-25000" dirty="0" smtClean="0">
                <a:solidFill>
                  <a:srgbClr val="FFFF00"/>
                </a:solidFill>
              </a:rPr>
              <a:t>cl</a:t>
            </a:r>
            <a:r>
              <a:rPr lang="en-US" b="1" dirty="0" smtClean="0"/>
              <a:t> </a:t>
            </a:r>
            <a:r>
              <a:rPr lang="en-US" dirty="0" smtClean="0"/>
              <a:t>depends only on </a:t>
            </a:r>
            <a:r>
              <a:rPr lang="en-US" b="1" dirty="0">
                <a:solidFill>
                  <a:srgbClr val="FFFF00"/>
                </a:solidFill>
              </a:rPr>
              <a:t>Δt</a:t>
            </a:r>
            <a:r>
              <a:rPr lang="en-US" dirty="0" smtClean="0"/>
              <a:t> (or </a:t>
            </a:r>
            <a:r>
              <a:rPr lang="en-US" b="1" dirty="0" smtClean="0">
                <a:solidFill>
                  <a:srgbClr val="FFFF00"/>
                </a:solidFill>
              </a:rPr>
              <a:t>b</a:t>
            </a:r>
            <a:r>
              <a:rPr lang="en-US" dirty="0" smtClean="0"/>
              <a:t>, or </a:t>
            </a:r>
            <a:r>
              <a:rPr lang="en-US" b="1" dirty="0" smtClean="0">
                <a:solidFill>
                  <a:srgbClr val="FFFF00"/>
                </a:solidFill>
              </a:rPr>
              <a:t>t</a:t>
            </a:r>
            <a:r>
              <a:rPr lang="en-US" b="1" baseline="-25000" dirty="0" smtClean="0">
                <a:solidFill>
                  <a:srgbClr val="FFFF00"/>
                </a:solidFill>
              </a:rPr>
              <a:t>first</a:t>
            </a:r>
            <a:r>
              <a:rPr lang="en-US" dirty="0" smtClean="0"/>
              <a:t>) in cyl</a:t>
            </a:r>
            <a:r>
              <a:rPr lang="en-US" dirty="0" smtClean="0"/>
              <a:t>indrical</a:t>
            </a:r>
            <a:r>
              <a:rPr lang="en-US" dirty="0" smtClean="0"/>
              <a:t> drift tube case </a:t>
            </a:r>
          </a:p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rgbClr val="FFFF00"/>
                </a:solidFill>
              </a:rPr>
              <a:t>N</a:t>
            </a:r>
            <a:r>
              <a:rPr lang="en-US" b="1" baseline="-25000" dirty="0">
                <a:solidFill>
                  <a:srgbClr val="FFFF00"/>
                </a:solidFill>
              </a:rPr>
              <a:t>cl</a:t>
            </a:r>
            <a:r>
              <a:rPr lang="en-US" b="1" dirty="0"/>
              <a:t> </a:t>
            </a:r>
            <a:r>
              <a:rPr lang="en-US" dirty="0"/>
              <a:t>doesn't depend on </a:t>
            </a:r>
            <a:r>
              <a:rPr lang="en-US" b="1" dirty="0">
                <a:solidFill>
                  <a:srgbClr val="FFFF00"/>
                </a:solidFill>
              </a:rPr>
              <a:t>b</a:t>
            </a:r>
            <a:r>
              <a:rPr lang="en-US" dirty="0"/>
              <a:t> in square drift cell </a:t>
            </a:r>
            <a:r>
              <a:rPr lang="en-US" dirty="0" smtClean="0"/>
              <a:t>case, but </a:t>
            </a:r>
            <a:r>
              <a:rPr lang="en-US" dirty="0"/>
              <a:t>only </a:t>
            </a:r>
            <a:r>
              <a:rPr lang="en-US" dirty="0" smtClean="0"/>
              <a:t>on the </a:t>
            </a:r>
            <a:r>
              <a:rPr lang="en-US" dirty="0"/>
              <a:t>track </a:t>
            </a:r>
            <a:r>
              <a:rPr lang="en-US" dirty="0" smtClean="0"/>
              <a:t>angle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FFFF00"/>
                </a:solidFill>
              </a:rPr>
              <a:t>t</a:t>
            </a:r>
            <a:r>
              <a:rPr lang="en-US" b="1" baseline="-25000" dirty="0" smtClean="0">
                <a:solidFill>
                  <a:srgbClr val="FFFF00"/>
                </a:solidFill>
              </a:rPr>
              <a:t>last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/>
              <a:t>constant</a:t>
            </a:r>
            <a:r>
              <a:rPr lang="en-US" dirty="0"/>
              <a:t> </a:t>
            </a:r>
            <a:r>
              <a:rPr lang="en-US" dirty="0" smtClean="0">
                <a:solidFill>
                  <a:srgbClr val="FFFFFF"/>
                </a:solidFill>
              </a:rPr>
              <a:t>in the i</a:t>
            </a:r>
            <a:r>
              <a:rPr lang="en-US" dirty="0" smtClean="0"/>
              <a:t>deal case =&gt; defines the </a:t>
            </a:r>
            <a:r>
              <a:rPr lang="en-US" b="1" dirty="0" smtClean="0"/>
              <a:t>trigger time </a:t>
            </a:r>
            <a:r>
              <a:rPr lang="en-US" b="1" dirty="0" smtClean="0">
                <a:solidFill>
                  <a:srgbClr val="FFFF00"/>
                </a:solidFill>
              </a:rPr>
              <a:t>t</a:t>
            </a:r>
            <a:r>
              <a:rPr lang="en-US" b="1" baseline="-25000" dirty="0" smtClean="0">
                <a:solidFill>
                  <a:srgbClr val="FFFF00"/>
                </a:solidFill>
              </a:rPr>
              <a:t>0</a:t>
            </a:r>
            <a:r>
              <a:rPr lang="en-US" b="1" dirty="0" smtClean="0">
                <a:solidFill>
                  <a:srgbClr val="FFFF00"/>
                </a:solidFill>
              </a:rPr>
              <a:t> = t</a:t>
            </a:r>
            <a:r>
              <a:rPr lang="en-US" b="1" baseline="-25000" dirty="0" smtClean="0">
                <a:solidFill>
                  <a:srgbClr val="FFFF00"/>
                </a:solidFill>
              </a:rPr>
              <a:t>last</a:t>
            </a:r>
            <a:r>
              <a:rPr lang="en-US" b="1" dirty="0" smtClean="0">
                <a:solidFill>
                  <a:srgbClr val="FFFF00"/>
                </a:solidFill>
              </a:rPr>
              <a:t> − </a:t>
            </a:r>
            <a:r>
              <a:rPr lang="en-US" b="1" dirty="0">
                <a:solidFill>
                  <a:srgbClr val="FFFF00"/>
                </a:solidFill>
              </a:rPr>
              <a:t>t</a:t>
            </a:r>
            <a:r>
              <a:rPr lang="en-US" b="1" baseline="-25000" dirty="0">
                <a:solidFill>
                  <a:srgbClr val="FFFF00"/>
                </a:solidFill>
              </a:rPr>
              <a:t>max </a:t>
            </a:r>
            <a:endParaRPr lang="en-US" b="1" dirty="0" smtClean="0"/>
          </a:p>
        </p:txBody>
      </p:sp>
      <p:grpSp>
        <p:nvGrpSpPr>
          <p:cNvPr id="12" name="Group 11"/>
          <p:cNvGrpSpPr/>
          <p:nvPr/>
        </p:nvGrpSpPr>
        <p:grpSpPr>
          <a:xfrm>
            <a:off x="2625725" y="666750"/>
            <a:ext cx="3922350" cy="2486025"/>
            <a:chOff x="2625725" y="775104"/>
            <a:chExt cx="3922350" cy="2486025"/>
          </a:xfrm>
        </p:grpSpPr>
        <p:grpSp>
          <p:nvGrpSpPr>
            <p:cNvPr id="68" name="Group 67"/>
            <p:cNvGrpSpPr/>
            <p:nvPr/>
          </p:nvGrpSpPr>
          <p:grpSpPr>
            <a:xfrm>
              <a:off x="2625725" y="775104"/>
              <a:ext cx="3922350" cy="2486025"/>
              <a:chOff x="2625725" y="775104"/>
              <a:chExt cx="3922350" cy="2486025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2655108" y="1156104"/>
                <a:ext cx="3892967" cy="2105025"/>
                <a:chOff x="2743200" y="1276350"/>
                <a:chExt cx="3892967" cy="2105404"/>
              </a:xfrm>
            </p:grpSpPr>
            <p:pic>
              <p:nvPicPr>
                <p:cNvPr id="11" name="Picture 10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743200" y="1276350"/>
                  <a:ext cx="3892967" cy="2105404"/>
                </a:xfrm>
                <a:prstGeom prst="rect">
                  <a:avLst/>
                </a:prstGeom>
              </p:spPr>
            </p:pic>
            <p:cxnSp>
              <p:nvCxnSpPr>
                <p:cNvPr id="13" name="Straight Connector 12"/>
                <p:cNvCxnSpPr/>
                <p:nvPr/>
              </p:nvCxnSpPr>
              <p:spPr bwMode="auto">
                <a:xfrm>
                  <a:off x="3505200" y="1559127"/>
                  <a:ext cx="0" cy="1761923"/>
                </a:xfrm>
                <a:prstGeom prst="line">
                  <a:avLst/>
                </a:prstGeom>
                <a:solidFill>
                  <a:schemeClr val="accent1"/>
                </a:solidFill>
                <a:ln w="31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3" name="Straight Connector 22"/>
                <p:cNvCxnSpPr/>
                <p:nvPr/>
              </p:nvCxnSpPr>
              <p:spPr bwMode="auto">
                <a:xfrm>
                  <a:off x="4045941" y="1559127"/>
                  <a:ext cx="0" cy="1524000"/>
                </a:xfrm>
                <a:prstGeom prst="line">
                  <a:avLst/>
                </a:prstGeom>
                <a:solidFill>
                  <a:schemeClr val="accent1"/>
                </a:solidFill>
                <a:ln w="31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16" name="TextBox 15"/>
                <p:cNvSpPr txBox="1"/>
                <p:nvPr/>
              </p:nvSpPr>
              <p:spPr>
                <a:xfrm>
                  <a:off x="3453813" y="1436091"/>
                  <a:ext cx="287742" cy="2462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b="1" dirty="0" smtClean="0">
                      <a:solidFill>
                        <a:srgbClr val="FF0000"/>
                      </a:solidFill>
                    </a:rPr>
                    <a:t>t</a:t>
                  </a:r>
                  <a:r>
                    <a:rPr lang="en-US" sz="1000" b="1" baseline="-25000" dirty="0" smtClean="0">
                      <a:solidFill>
                        <a:srgbClr val="FF0000"/>
                      </a:solidFill>
                    </a:rPr>
                    <a:t>0</a:t>
                  </a:r>
                  <a:endParaRPr lang="en-US" sz="1000" b="1" baseline="-250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3987213" y="1436091"/>
                  <a:ext cx="415498" cy="2462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b="1" dirty="0" smtClean="0">
                      <a:solidFill>
                        <a:srgbClr val="FF0000"/>
                      </a:solidFill>
                    </a:rPr>
                    <a:t>t</a:t>
                  </a:r>
                  <a:r>
                    <a:rPr lang="en-US" sz="1000" b="1" baseline="-25000" dirty="0" smtClean="0">
                      <a:solidFill>
                        <a:srgbClr val="FF0000"/>
                      </a:solidFill>
                    </a:rPr>
                    <a:t>first</a:t>
                  </a:r>
                  <a:endParaRPr lang="en-US" sz="1100" b="1" baseline="-250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4665672" y="1443432"/>
                  <a:ext cx="402674" cy="2462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b="1" dirty="0" smtClean="0">
                      <a:solidFill>
                        <a:srgbClr val="FF0000"/>
                      </a:solidFill>
                    </a:rPr>
                    <a:t>t</a:t>
                  </a:r>
                  <a:r>
                    <a:rPr lang="en-US" sz="1000" b="1" baseline="-25000" dirty="0" smtClean="0">
                      <a:solidFill>
                        <a:srgbClr val="FF0000"/>
                      </a:solidFill>
                    </a:rPr>
                    <a:t>last</a:t>
                  </a:r>
                  <a:endParaRPr lang="en-US" sz="1100" b="1" baseline="-25000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34" name="TextBox 33"/>
              <p:cNvSpPr txBox="1"/>
              <p:nvPr/>
            </p:nvSpPr>
            <p:spPr>
              <a:xfrm>
                <a:off x="2834082" y="775104"/>
                <a:ext cx="35714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Digitized signal (1 GHz, 2 GSa/s)</a:t>
                </a:r>
                <a:endParaRPr lang="en-US" dirty="0"/>
              </a:p>
            </p:txBody>
          </p:sp>
          <p:cxnSp>
            <p:nvCxnSpPr>
              <p:cNvPr id="35" name="Straight Connector 34"/>
              <p:cNvCxnSpPr/>
              <p:nvPr/>
            </p:nvCxnSpPr>
            <p:spPr bwMode="auto">
              <a:xfrm>
                <a:off x="2945611" y="2670579"/>
                <a:ext cx="311939" cy="3175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6" name="Straight Connector 35"/>
              <p:cNvCxnSpPr/>
              <p:nvPr/>
            </p:nvCxnSpPr>
            <p:spPr bwMode="auto">
              <a:xfrm>
                <a:off x="2947196" y="2718204"/>
                <a:ext cx="313529" cy="3175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sp>
            <p:nvSpPr>
              <p:cNvPr id="37" name="TextBox 36"/>
              <p:cNvSpPr txBox="1"/>
              <p:nvPr/>
            </p:nvSpPr>
            <p:spPr>
              <a:xfrm>
                <a:off x="2625725" y="2546754"/>
                <a:ext cx="38985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b="1" dirty="0" smtClean="0">
                    <a:solidFill>
                      <a:srgbClr val="FF0000"/>
                    </a:solidFill>
                  </a:rPr>
                  <a:t>r.m.s.</a:t>
                </a:r>
              </a:p>
              <a:p>
                <a:r>
                  <a:rPr lang="en-US" sz="600" b="1" dirty="0" smtClean="0">
                    <a:solidFill>
                      <a:srgbClr val="FF0000"/>
                    </a:solidFill>
                  </a:rPr>
                  <a:t>noise</a:t>
                </a:r>
                <a:endParaRPr lang="en-US" sz="600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38" name="Straight Connector 37"/>
              <p:cNvCxnSpPr/>
              <p:nvPr/>
            </p:nvCxnSpPr>
            <p:spPr bwMode="auto">
              <a:xfrm>
                <a:off x="3419475" y="3118254"/>
                <a:ext cx="412750" cy="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sp>
            <p:nvSpPr>
              <p:cNvPr id="42" name="TextBox 41"/>
              <p:cNvSpPr txBox="1"/>
              <p:nvPr/>
            </p:nvSpPr>
            <p:spPr>
              <a:xfrm>
                <a:off x="3857625" y="2994429"/>
                <a:ext cx="41549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>
                    <a:solidFill>
                      <a:srgbClr val="FF0000"/>
                    </a:solidFill>
                  </a:rPr>
                  <a:t>t</a:t>
                </a:r>
                <a:r>
                  <a:rPr lang="en-US" sz="1000" b="1" baseline="-25000" dirty="0" smtClean="0">
                    <a:solidFill>
                      <a:srgbClr val="FF0000"/>
                    </a:solidFill>
                  </a:rPr>
                  <a:t>max</a:t>
                </a:r>
                <a:endParaRPr lang="en-US" sz="1100" b="1" baseline="-250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47" name="Straight Connector 46"/>
              <p:cNvCxnSpPr/>
              <p:nvPr/>
            </p:nvCxnSpPr>
            <p:spPr bwMode="auto">
              <a:xfrm>
                <a:off x="4645833" y="1438830"/>
                <a:ext cx="0" cy="1761606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9" name="Straight Connector 48"/>
              <p:cNvCxnSpPr/>
              <p:nvPr/>
            </p:nvCxnSpPr>
            <p:spPr bwMode="auto">
              <a:xfrm>
                <a:off x="4229100" y="3118254"/>
                <a:ext cx="419100" cy="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sp>
            <p:nvSpPr>
              <p:cNvPr id="54" name="TextBox 53"/>
              <p:cNvSpPr txBox="1"/>
              <p:nvPr/>
            </p:nvSpPr>
            <p:spPr>
              <a:xfrm>
                <a:off x="3496960" y="1098954"/>
                <a:ext cx="114653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>
                    <a:solidFill>
                      <a:srgbClr val="FF0000"/>
                    </a:solidFill>
                  </a:rPr>
                  <a:t>integration time</a:t>
                </a:r>
                <a:endParaRPr lang="en-US" sz="1100" b="1" baseline="-250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55" name="Straight Connector 54"/>
              <p:cNvCxnSpPr/>
              <p:nvPr/>
            </p:nvCxnSpPr>
            <p:spPr bwMode="auto">
              <a:xfrm flipV="1">
                <a:off x="2943332" y="1222065"/>
                <a:ext cx="438150" cy="714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8" name="Straight Connector 57"/>
              <p:cNvCxnSpPr/>
              <p:nvPr/>
            </p:nvCxnSpPr>
            <p:spPr bwMode="auto">
              <a:xfrm>
                <a:off x="4756150" y="1222779"/>
                <a:ext cx="503235" cy="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rgbClr val="FF0000"/>
                </a:solidFill>
                <a:prstDash val="solid"/>
                <a:round/>
                <a:headEnd type="triangle" w="sm" len="sm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1" name="Straight Connector 60"/>
              <p:cNvCxnSpPr/>
              <p:nvPr/>
            </p:nvCxnSpPr>
            <p:spPr bwMode="auto">
              <a:xfrm>
                <a:off x="4754652" y="1156104"/>
                <a:ext cx="0" cy="149089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" name="Straight Connector 63"/>
              <p:cNvCxnSpPr/>
              <p:nvPr/>
            </p:nvCxnSpPr>
            <p:spPr bwMode="auto">
              <a:xfrm>
                <a:off x="3382338" y="1156104"/>
                <a:ext cx="0" cy="149089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sp>
            <p:nvSpPr>
              <p:cNvPr id="65" name="TextBox 64"/>
              <p:cNvSpPr txBox="1"/>
              <p:nvPr/>
            </p:nvSpPr>
            <p:spPr>
              <a:xfrm>
                <a:off x="5057754" y="1515204"/>
                <a:ext cx="86879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rgbClr val="FF0000"/>
                    </a:solidFill>
                  </a:rPr>
                  <a:t>reconstructed </a:t>
                </a:r>
              </a:p>
              <a:p>
                <a:pPr algn="ctr"/>
                <a:r>
                  <a:rPr lang="en-US" sz="800" b="1" dirty="0" smtClean="0">
                    <a:solidFill>
                      <a:srgbClr val="FF0000"/>
                    </a:solidFill>
                  </a:rPr>
                  <a:t>signal</a:t>
                </a:r>
                <a:endParaRPr lang="en-US" sz="1000" b="1" baseline="-25000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74" name="Straight Connector 73"/>
            <p:cNvCxnSpPr/>
            <p:nvPr/>
          </p:nvCxnSpPr>
          <p:spPr bwMode="auto">
            <a:xfrm>
              <a:off x="3956050" y="1733550"/>
              <a:ext cx="68580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77" name="TextBox 76"/>
            <p:cNvSpPr txBox="1"/>
            <p:nvPr/>
          </p:nvSpPr>
          <p:spPr>
            <a:xfrm>
              <a:off x="4149725" y="1533525"/>
              <a:ext cx="31954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solidFill>
                    <a:srgbClr val="FF0000"/>
                  </a:solidFill>
                </a:rPr>
                <a:t>Δt</a:t>
              </a:r>
              <a:endParaRPr lang="en-US" sz="1000" b="1" baseline="-25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6698259" y="666750"/>
            <a:ext cx="213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Real case: drift cell</a:t>
            </a:r>
            <a:endParaRPr lang="en-US" dirty="0"/>
          </a:p>
        </p:txBody>
      </p:sp>
      <p:cxnSp>
        <p:nvCxnSpPr>
          <p:cNvPr id="39" name="Straight Connector 38"/>
          <p:cNvCxnSpPr/>
          <p:nvPr/>
        </p:nvCxnSpPr>
        <p:spPr bwMode="auto">
          <a:xfrm>
            <a:off x="7127875" y="1434696"/>
            <a:ext cx="0" cy="135890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" name="Straight Connector 39"/>
          <p:cNvCxnSpPr/>
          <p:nvPr/>
        </p:nvCxnSpPr>
        <p:spPr bwMode="auto">
          <a:xfrm>
            <a:off x="8499329" y="1431521"/>
            <a:ext cx="0" cy="1368425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" name="Straight Connector 43"/>
          <p:cNvCxnSpPr/>
          <p:nvPr/>
        </p:nvCxnSpPr>
        <p:spPr bwMode="auto">
          <a:xfrm>
            <a:off x="7124700" y="1431521"/>
            <a:ext cx="1377950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/>
          <p:nvPr/>
        </p:nvCxnSpPr>
        <p:spPr bwMode="auto">
          <a:xfrm>
            <a:off x="7127875" y="2799946"/>
            <a:ext cx="1377950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7986174" y="2722352"/>
            <a:ext cx="9970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11 mm cell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656280" y="1067136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75%He/25%iC</a:t>
            </a:r>
            <a:r>
              <a:rPr lang="en-US" sz="1200" b="1" baseline="-25000" dirty="0" smtClean="0">
                <a:solidFill>
                  <a:srgbClr val="FF0000"/>
                </a:solidFill>
              </a:rPr>
              <a:t>4</a:t>
            </a:r>
            <a:r>
              <a:rPr lang="en-US" sz="1200" b="1" dirty="0" smtClean="0">
                <a:solidFill>
                  <a:srgbClr val="FF0000"/>
                </a:solidFill>
              </a:rPr>
              <a:t>H</a:t>
            </a:r>
            <a:r>
              <a:rPr lang="en-US" sz="1200" b="1" baseline="-25000" dirty="0" smtClean="0">
                <a:solidFill>
                  <a:srgbClr val="FF0000"/>
                </a:solidFill>
              </a:rPr>
              <a:t>10</a:t>
            </a:r>
            <a:r>
              <a:rPr lang="en-US" sz="1200" b="1" dirty="0" smtClean="0">
                <a:solidFill>
                  <a:srgbClr val="FF0000"/>
                </a:solidFill>
              </a:rPr>
              <a:t>          20 ns</a:t>
            </a:r>
            <a:endParaRPr 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597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800600"/>
            <a:ext cx="1295400" cy="209036"/>
          </a:xfrm>
        </p:spPr>
        <p:txBody>
          <a:bodyPr/>
          <a:lstStyle/>
          <a:p>
            <a:fld id="{F2653113-0182-A34C-8E07-5A99A2865F4E}" type="datetime1">
              <a:rPr lang="en-US" smtClean="0"/>
              <a:t>25/06/18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800600"/>
            <a:ext cx="6705600" cy="228600"/>
          </a:xfrm>
        </p:spPr>
        <p:txBody>
          <a:bodyPr/>
          <a:lstStyle/>
          <a:p>
            <a:r>
              <a:rPr lang="en-US" dirty="0" smtClean="0"/>
              <a:t>F.Grancagnolo - IDEA DC: A few facts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4800600"/>
            <a:ext cx="609600" cy="228600"/>
          </a:xfrm>
        </p:spPr>
        <p:txBody>
          <a:bodyPr/>
          <a:lstStyle/>
          <a:p>
            <a:fld id="{86DD118F-2228-8843-9CF5-8CFF5AB08E7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1" name="Title 1"/>
          <p:cNvSpPr txBox="1">
            <a:spLocks/>
          </p:cNvSpPr>
          <p:nvPr/>
        </p:nvSpPr>
        <p:spPr bwMode="auto">
          <a:xfrm>
            <a:off x="0" y="1"/>
            <a:ext cx="9144000" cy="983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9pPr>
          </a:lstStyle>
          <a:p>
            <a:r>
              <a:rPr lang="en-US" sz="3600" dirty="0" smtClean="0"/>
              <a:t>A few facts (7 mm cell, faster gas)</a:t>
            </a:r>
            <a:endParaRPr lang="en-US" sz="3600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187" y="819150"/>
            <a:ext cx="4428135" cy="1676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73410" y="819150"/>
            <a:ext cx="2152086" cy="1675695"/>
            <a:chOff x="5998977" y="819150"/>
            <a:chExt cx="2740172" cy="2133600"/>
          </a:xfrm>
        </p:grpSpPr>
        <p:pic>
          <p:nvPicPr>
            <p:cNvPr id="9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8977" y="819150"/>
              <a:ext cx="2740172" cy="2133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8318175" y="2757526"/>
              <a:ext cx="340561" cy="186143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pPr>
                <a:lnSpc>
                  <a:spcPct val="50000"/>
                </a:lnSpc>
              </a:pPr>
              <a:r>
                <a:rPr lang="en-US" sz="600" dirty="0" smtClean="0">
                  <a:solidFill>
                    <a:schemeClr val="accent4">
                      <a:lumMod val="10000"/>
                    </a:schemeClr>
                  </a:solidFill>
                </a:rPr>
                <a:t>μs</a:t>
              </a:r>
              <a:endParaRPr lang="en-US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721312" y="811809"/>
            <a:ext cx="2346781" cy="1683741"/>
            <a:chOff x="6721312" y="811809"/>
            <a:chExt cx="2346781" cy="1683741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1312" y="811809"/>
              <a:ext cx="2346781" cy="16837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14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981681"/>
              <a:ext cx="1778622" cy="178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sp>
        <p:nvSpPr>
          <p:cNvPr id="11" name="Oval 10"/>
          <p:cNvSpPr/>
          <p:nvPr/>
        </p:nvSpPr>
        <p:spPr bwMode="auto">
          <a:xfrm rot="19863575">
            <a:off x="8163691" y="1312627"/>
            <a:ext cx="426356" cy="1071138"/>
          </a:xfrm>
          <a:prstGeom prst="ellipse">
            <a:avLst/>
          </a:prstGeom>
          <a:noFill/>
          <a:ln w="635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3722319">
            <a:off x="8299511" y="1596202"/>
            <a:ext cx="7232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" dirty="0" smtClean="0">
                <a:solidFill>
                  <a:srgbClr val="3366FF"/>
                </a:solidFill>
              </a:rPr>
              <a:t>cell edge and </a:t>
            </a:r>
          </a:p>
          <a:p>
            <a:pPr algn="ctr"/>
            <a:r>
              <a:rPr lang="en-US" sz="500" dirty="0" smtClean="0">
                <a:solidFill>
                  <a:srgbClr val="3366FF"/>
                </a:solidFill>
              </a:rPr>
              <a:t>track angle effects</a:t>
            </a:r>
            <a:endParaRPr lang="en-US" sz="500" dirty="0">
              <a:solidFill>
                <a:srgbClr val="3366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34250" y="1085850"/>
            <a:ext cx="697627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" dirty="0" smtClean="0">
                <a:solidFill>
                  <a:srgbClr val="FF0000"/>
                </a:solidFill>
              </a:rPr>
              <a:t>cluster separation</a:t>
            </a:r>
            <a:endParaRPr lang="en-US" sz="5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37339" y="1085850"/>
            <a:ext cx="736099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" dirty="0" smtClean="0">
                <a:solidFill>
                  <a:srgbClr val="CC0099"/>
                </a:solidFill>
              </a:rPr>
              <a:t>electron separation</a:t>
            </a:r>
            <a:endParaRPr lang="en-US" sz="500" dirty="0">
              <a:solidFill>
                <a:srgbClr val="CC0099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 rot="20954363">
            <a:off x="7898696" y="979014"/>
            <a:ext cx="131573" cy="136029"/>
          </a:xfrm>
          <a:prstGeom prst="ellipse">
            <a:avLst/>
          </a:prstGeom>
          <a:noFill/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 rot="19863575">
            <a:off x="8682929" y="979016"/>
            <a:ext cx="131573" cy="136029"/>
          </a:xfrm>
          <a:prstGeom prst="ellipse">
            <a:avLst/>
          </a:prstGeom>
          <a:noFill/>
          <a:ln w="6350" cap="flat" cmpd="sng" algn="ctr">
            <a:solidFill>
              <a:srgbClr val="CC009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 flipH="1">
            <a:off x="7826375" y="1117600"/>
            <a:ext cx="136097" cy="5016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" name="Straight Arrow Connector 29"/>
          <p:cNvCxnSpPr>
            <a:stCxn id="22" idx="3"/>
          </p:cNvCxnSpPr>
          <p:nvPr/>
        </p:nvCxnSpPr>
        <p:spPr bwMode="auto">
          <a:xfrm flipH="1">
            <a:off x="7826375" y="1111629"/>
            <a:ext cx="904904" cy="112992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C0099"/>
            </a:solidFill>
            <a:prstDash val="solid"/>
            <a:round/>
            <a:headEnd type="none" w="med" len="med"/>
            <a:tailEnd type="stealth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3" name="Rectangle 32"/>
          <p:cNvSpPr/>
          <p:nvPr/>
        </p:nvSpPr>
        <p:spPr>
          <a:xfrm>
            <a:off x="3074165" y="1123950"/>
            <a:ext cx="7705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</a:rPr>
              <a:t>t</a:t>
            </a:r>
            <a:r>
              <a:rPr lang="en-US" sz="1200" b="1" baseline="-25000" dirty="0">
                <a:solidFill>
                  <a:srgbClr val="FF0000"/>
                </a:solidFill>
              </a:rPr>
              <a:t>i+1</a:t>
            </a:r>
            <a:r>
              <a:rPr lang="en-US" sz="1200" b="1" dirty="0">
                <a:solidFill>
                  <a:srgbClr val="FF0000"/>
                </a:solidFill>
              </a:rPr>
              <a:t> – </a:t>
            </a:r>
            <a:r>
              <a:rPr lang="en-US" sz="1200" b="1" dirty="0" smtClean="0">
                <a:solidFill>
                  <a:srgbClr val="FF0000"/>
                </a:solidFill>
              </a:rPr>
              <a:t>t</a:t>
            </a:r>
            <a:r>
              <a:rPr lang="en-US" sz="1200" b="1" baseline="-25000" dirty="0" smtClean="0">
                <a:solidFill>
                  <a:srgbClr val="FF0000"/>
                </a:solidFill>
              </a:rPr>
              <a:t>i</a:t>
            </a:r>
          </a:p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i = 1, N</a:t>
            </a:r>
            <a:r>
              <a:rPr lang="en-US" sz="1200" b="1" baseline="-25000" dirty="0" smtClean="0">
                <a:solidFill>
                  <a:srgbClr val="FF0000"/>
                </a:solidFill>
              </a:rPr>
              <a:t>cl</a:t>
            </a:r>
            <a:r>
              <a:rPr lang="en-US" sz="1200" b="1" dirty="0" smtClean="0">
                <a:solidFill>
                  <a:srgbClr val="FF0000"/>
                </a:solidFill>
              </a:rPr>
              <a:t> 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012972" y="1123950"/>
            <a:ext cx="1228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srgbClr val="CC0099"/>
                </a:solidFill>
              </a:rPr>
              <a:t>t</a:t>
            </a:r>
            <a:r>
              <a:rPr lang="en-US" sz="1200" b="1" baseline="-25000" dirty="0">
                <a:solidFill>
                  <a:srgbClr val="CC0099"/>
                </a:solidFill>
              </a:rPr>
              <a:t>i+1</a:t>
            </a:r>
            <a:r>
              <a:rPr lang="en-US" sz="1200" b="1" dirty="0">
                <a:solidFill>
                  <a:srgbClr val="CC0099"/>
                </a:solidFill>
              </a:rPr>
              <a:t> – </a:t>
            </a:r>
            <a:r>
              <a:rPr lang="en-US" sz="1200" b="1" dirty="0" smtClean="0">
                <a:solidFill>
                  <a:srgbClr val="CC0099"/>
                </a:solidFill>
              </a:rPr>
              <a:t>t</a:t>
            </a:r>
            <a:r>
              <a:rPr lang="en-US" sz="1200" b="1" baseline="-25000" dirty="0" smtClean="0">
                <a:solidFill>
                  <a:srgbClr val="CC0099"/>
                </a:solidFill>
              </a:rPr>
              <a:t>i</a:t>
            </a:r>
          </a:p>
          <a:p>
            <a:pPr algn="ctr"/>
            <a:r>
              <a:rPr lang="en-US" sz="1200" b="1" dirty="0" smtClean="0">
                <a:solidFill>
                  <a:srgbClr val="CC0099"/>
                </a:solidFill>
              </a:rPr>
              <a:t>i = 1, N</a:t>
            </a:r>
            <a:r>
              <a:rPr lang="en-US" sz="1200" b="1" baseline="-25000" dirty="0" smtClean="0">
                <a:solidFill>
                  <a:srgbClr val="CC0099"/>
                </a:solidFill>
              </a:rPr>
              <a:t>ele</a:t>
            </a:r>
            <a:endParaRPr lang="en-US" sz="1200" b="1" dirty="0" smtClean="0">
              <a:solidFill>
                <a:srgbClr val="CC0099"/>
              </a:solidFill>
            </a:endParaRPr>
          </a:p>
          <a:p>
            <a:pPr algn="ctr"/>
            <a:r>
              <a:rPr lang="en-US" sz="1200" b="1" dirty="0" smtClean="0">
                <a:solidFill>
                  <a:srgbClr val="CC0099"/>
                </a:solidFill>
              </a:rPr>
              <a:t>(same cluster) </a:t>
            </a:r>
            <a:endParaRPr lang="en-US" sz="1200" dirty="0">
              <a:solidFill>
                <a:srgbClr val="CC0099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62008" y="1123950"/>
            <a:ext cx="14419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b="1" dirty="0" smtClean="0">
                <a:solidFill>
                  <a:srgbClr val="000000"/>
                </a:solidFill>
              </a:rPr>
              <a:t>peaks separation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" y="2532750"/>
            <a:ext cx="3253832" cy="233453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66036" y="2532185"/>
            <a:ext cx="3446313" cy="2337155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76200" y="3409950"/>
            <a:ext cx="174919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8000"/>
                </a:solidFill>
              </a:rPr>
              <a:t>t</a:t>
            </a:r>
            <a:r>
              <a:rPr lang="en-US" sz="1600" b="1" baseline="-25000" dirty="0" smtClean="0">
                <a:solidFill>
                  <a:srgbClr val="008000"/>
                </a:solidFill>
              </a:rPr>
              <a:t>last</a:t>
            </a:r>
            <a:r>
              <a:rPr lang="en-US" sz="1050" b="1" baseline="-25000" dirty="0" smtClean="0">
                <a:solidFill>
                  <a:srgbClr val="008000"/>
                </a:solidFill>
              </a:rPr>
              <a:t> </a:t>
            </a:r>
            <a:r>
              <a:rPr lang="en-US" sz="1200" b="1" dirty="0" smtClean="0">
                <a:solidFill>
                  <a:srgbClr val="008000"/>
                </a:solidFill>
              </a:rPr>
              <a:t>for a single track </a:t>
            </a:r>
          </a:p>
          <a:p>
            <a:pPr algn="ctr"/>
            <a:r>
              <a:rPr lang="en-US" sz="1200" b="1" dirty="0" smtClean="0">
                <a:solidFill>
                  <a:srgbClr val="008000"/>
                </a:solidFill>
              </a:rPr>
              <a:t>(100 hits)</a:t>
            </a:r>
            <a:endParaRPr lang="en-US" sz="1200" dirty="0">
              <a:solidFill>
                <a:srgbClr val="008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114800" y="3562350"/>
            <a:ext cx="2286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σ</a:t>
            </a:r>
            <a:r>
              <a:rPr lang="en-US" sz="1600" b="1" baseline="-25000" dirty="0" smtClean="0">
                <a:solidFill>
                  <a:srgbClr val="FF0000"/>
                </a:solidFill>
              </a:rPr>
              <a:t>t0</a:t>
            </a:r>
            <a:r>
              <a:rPr lang="en-US" sz="1200" b="1" dirty="0" smtClean="0">
                <a:solidFill>
                  <a:srgbClr val="FF0000"/>
                </a:solidFill>
              </a:rPr>
              <a:t> as a function of </a:t>
            </a:r>
            <a:r>
              <a:rPr lang="en-US" sz="1600" b="1" dirty="0">
                <a:solidFill>
                  <a:srgbClr val="FF0000"/>
                </a:solidFill>
              </a:rPr>
              <a:t>N</a:t>
            </a:r>
            <a:r>
              <a:rPr lang="en-US" sz="1600" b="1" baseline="-25000" dirty="0">
                <a:solidFill>
                  <a:srgbClr val="FF0000"/>
                </a:solidFill>
              </a:rPr>
              <a:t>tracks</a:t>
            </a:r>
          </a:p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(t</a:t>
            </a:r>
            <a:r>
              <a:rPr lang="en-US" sz="1200" b="1" baseline="-25000" dirty="0" smtClean="0">
                <a:solidFill>
                  <a:srgbClr val="FF0000"/>
                </a:solidFill>
              </a:rPr>
              <a:t>0</a:t>
            </a:r>
            <a:r>
              <a:rPr lang="en-US" sz="1200" b="1" dirty="0" smtClean="0">
                <a:solidFill>
                  <a:srgbClr val="FF0000"/>
                </a:solidFill>
              </a:rPr>
              <a:t> </a:t>
            </a:r>
            <a:r>
              <a:rPr lang="en-US" sz="1200" b="1" dirty="0">
                <a:solidFill>
                  <a:srgbClr val="FF0000"/>
                </a:solidFill>
              </a:rPr>
              <a:t>= t</a:t>
            </a:r>
            <a:r>
              <a:rPr lang="en-US" sz="1200" b="1" baseline="-25000" dirty="0">
                <a:solidFill>
                  <a:srgbClr val="FF0000"/>
                </a:solidFill>
              </a:rPr>
              <a:t>last</a:t>
            </a:r>
            <a:r>
              <a:rPr lang="en-US" sz="1200" b="1" dirty="0">
                <a:solidFill>
                  <a:srgbClr val="FF0000"/>
                </a:solidFill>
              </a:rPr>
              <a:t> − </a:t>
            </a:r>
            <a:r>
              <a:rPr lang="en-US" sz="1200" b="1" dirty="0" smtClean="0">
                <a:solidFill>
                  <a:srgbClr val="FF0000"/>
                </a:solidFill>
              </a:rPr>
              <a:t>t</a:t>
            </a:r>
            <a:r>
              <a:rPr lang="en-US" sz="1200" b="1" baseline="-25000" dirty="0" smtClean="0">
                <a:solidFill>
                  <a:srgbClr val="FF0000"/>
                </a:solidFill>
              </a:rPr>
              <a:t>max</a:t>
            </a:r>
            <a:r>
              <a:rPr lang="en-US" sz="1200" b="1" dirty="0" smtClean="0">
                <a:solidFill>
                  <a:srgbClr val="FF0000"/>
                </a:solidFill>
              </a:rPr>
              <a:t>)</a:t>
            </a:r>
            <a:r>
              <a:rPr lang="en-US" sz="1200" b="1" baseline="-25000" dirty="0" smtClean="0">
                <a:solidFill>
                  <a:srgbClr val="FF0000"/>
                </a:solidFill>
              </a:rPr>
              <a:t> 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118023" y="2655291"/>
            <a:ext cx="838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N</a:t>
            </a:r>
            <a:r>
              <a:rPr lang="en-US" sz="1600" b="1" baseline="-25000" dirty="0" smtClean="0">
                <a:solidFill>
                  <a:srgbClr val="FF0000"/>
                </a:solidFill>
              </a:rPr>
              <a:t>tracks</a:t>
            </a:r>
            <a:endParaRPr lang="en-US" sz="1600" b="1" baseline="-25000" dirty="0">
              <a:solidFill>
                <a:srgbClr val="FF00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168540" y="4555901"/>
            <a:ext cx="609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N</a:t>
            </a:r>
            <a:r>
              <a:rPr lang="en-US" sz="1600" b="1" baseline="-25000" dirty="0" smtClean="0">
                <a:solidFill>
                  <a:srgbClr val="FF0000"/>
                </a:solidFill>
              </a:rPr>
              <a:t>hits</a:t>
            </a:r>
            <a:endParaRPr lang="en-US" sz="1600" b="1" baseline="-25000" dirty="0">
              <a:solidFill>
                <a:srgbClr val="FF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949886" y="3409950"/>
            <a:ext cx="140291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8000"/>
                </a:solidFill>
              </a:rPr>
              <a:t>σ(t</a:t>
            </a:r>
            <a:r>
              <a:rPr lang="en-US" sz="1600" b="1" baseline="-25000" dirty="0" smtClean="0">
                <a:solidFill>
                  <a:srgbClr val="008000"/>
                </a:solidFill>
              </a:rPr>
              <a:t>last</a:t>
            </a:r>
            <a:r>
              <a:rPr lang="en-US" sz="1600" b="1" dirty="0" smtClean="0">
                <a:solidFill>
                  <a:srgbClr val="008000"/>
                </a:solidFill>
              </a:rPr>
              <a:t>) ≈ 5 ns </a:t>
            </a:r>
          </a:p>
          <a:p>
            <a:pPr algn="ctr"/>
            <a:r>
              <a:rPr lang="en-US" sz="1200" b="1" dirty="0" smtClean="0">
                <a:solidFill>
                  <a:srgbClr val="008000"/>
                </a:solidFill>
              </a:rPr>
              <a:t>(r.m.s./√100)</a:t>
            </a:r>
            <a:endParaRPr lang="en-US" sz="12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364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800600"/>
            <a:ext cx="1295400" cy="209036"/>
          </a:xfrm>
        </p:spPr>
        <p:txBody>
          <a:bodyPr/>
          <a:lstStyle/>
          <a:p>
            <a:fld id="{F2653113-0182-A34C-8E07-5A99A2865F4E}" type="datetime1">
              <a:rPr lang="en-US" smtClean="0"/>
              <a:t>25/06/18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800600"/>
            <a:ext cx="6705600" cy="228600"/>
          </a:xfrm>
        </p:spPr>
        <p:txBody>
          <a:bodyPr/>
          <a:lstStyle/>
          <a:p>
            <a:r>
              <a:rPr lang="en-US" dirty="0" smtClean="0"/>
              <a:t>F.Grancagnolo - IDEA DC: A few facts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4800600"/>
            <a:ext cx="609600" cy="228600"/>
          </a:xfrm>
        </p:spPr>
        <p:txBody>
          <a:bodyPr/>
          <a:lstStyle/>
          <a:p>
            <a:fld id="{86DD118F-2228-8843-9CF5-8CFF5AB08E7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1" name="Title 1"/>
          <p:cNvSpPr txBox="1">
            <a:spLocks/>
          </p:cNvSpPr>
          <p:nvPr/>
        </p:nvSpPr>
        <p:spPr bwMode="auto">
          <a:xfrm>
            <a:off x="0" y="1"/>
            <a:ext cx="9144000" cy="983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9pPr>
          </a:lstStyle>
          <a:p>
            <a:r>
              <a:rPr lang="en-US" sz="3600" dirty="0" smtClean="0"/>
              <a:t>A few facts (7 mm cell, faster gas)</a:t>
            </a:r>
            <a:endParaRPr lang="en-US" sz="3600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187" y="819150"/>
            <a:ext cx="4428135" cy="1676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73410" y="819150"/>
            <a:ext cx="2152086" cy="1675695"/>
            <a:chOff x="5998977" y="819150"/>
            <a:chExt cx="2740172" cy="2133600"/>
          </a:xfrm>
        </p:grpSpPr>
        <p:pic>
          <p:nvPicPr>
            <p:cNvPr id="9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8977" y="819150"/>
              <a:ext cx="2740172" cy="2133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8318175" y="2757526"/>
              <a:ext cx="340561" cy="186143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pPr>
                <a:lnSpc>
                  <a:spcPct val="50000"/>
                </a:lnSpc>
              </a:pPr>
              <a:r>
                <a:rPr lang="en-US" sz="600" dirty="0" smtClean="0">
                  <a:solidFill>
                    <a:schemeClr val="accent4">
                      <a:lumMod val="10000"/>
                    </a:schemeClr>
                  </a:solidFill>
                </a:rPr>
                <a:t>μs</a:t>
              </a:r>
              <a:endParaRPr lang="en-US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721312" y="811809"/>
            <a:ext cx="2346781" cy="1683741"/>
            <a:chOff x="6721312" y="811809"/>
            <a:chExt cx="2346781" cy="1683741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1312" y="811809"/>
              <a:ext cx="2346781" cy="16837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14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981681"/>
              <a:ext cx="1778622" cy="178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sp>
        <p:nvSpPr>
          <p:cNvPr id="11" name="Oval 10"/>
          <p:cNvSpPr/>
          <p:nvPr/>
        </p:nvSpPr>
        <p:spPr bwMode="auto">
          <a:xfrm rot="19863575">
            <a:off x="8163691" y="1312627"/>
            <a:ext cx="426356" cy="1071138"/>
          </a:xfrm>
          <a:prstGeom prst="ellipse">
            <a:avLst/>
          </a:prstGeom>
          <a:noFill/>
          <a:ln w="635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3722319">
            <a:off x="8299511" y="1596202"/>
            <a:ext cx="7232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" dirty="0" smtClean="0">
                <a:solidFill>
                  <a:srgbClr val="3366FF"/>
                </a:solidFill>
              </a:rPr>
              <a:t>cell edge and </a:t>
            </a:r>
          </a:p>
          <a:p>
            <a:pPr algn="ctr"/>
            <a:r>
              <a:rPr lang="en-US" sz="500" dirty="0" smtClean="0">
                <a:solidFill>
                  <a:srgbClr val="3366FF"/>
                </a:solidFill>
              </a:rPr>
              <a:t>track angle effects</a:t>
            </a:r>
            <a:endParaRPr lang="en-US" sz="500" dirty="0">
              <a:solidFill>
                <a:srgbClr val="3366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34250" y="1085850"/>
            <a:ext cx="697627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" dirty="0" smtClean="0">
                <a:solidFill>
                  <a:srgbClr val="FF0000"/>
                </a:solidFill>
              </a:rPr>
              <a:t>cluster separation</a:t>
            </a:r>
            <a:endParaRPr lang="en-US" sz="5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37339" y="1085850"/>
            <a:ext cx="736099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" dirty="0" smtClean="0">
                <a:solidFill>
                  <a:srgbClr val="CC0099"/>
                </a:solidFill>
              </a:rPr>
              <a:t>electron separation</a:t>
            </a:r>
            <a:endParaRPr lang="en-US" sz="500" dirty="0">
              <a:solidFill>
                <a:srgbClr val="CC0099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 rot="20954363">
            <a:off x="7898696" y="979014"/>
            <a:ext cx="131573" cy="136029"/>
          </a:xfrm>
          <a:prstGeom prst="ellipse">
            <a:avLst/>
          </a:prstGeom>
          <a:noFill/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 rot="19863575">
            <a:off x="8682929" y="979016"/>
            <a:ext cx="131573" cy="136029"/>
          </a:xfrm>
          <a:prstGeom prst="ellipse">
            <a:avLst/>
          </a:prstGeom>
          <a:noFill/>
          <a:ln w="6350" cap="flat" cmpd="sng" algn="ctr">
            <a:solidFill>
              <a:srgbClr val="CC009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 flipH="1">
            <a:off x="7826375" y="1117600"/>
            <a:ext cx="136097" cy="5016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" name="Straight Arrow Connector 29"/>
          <p:cNvCxnSpPr>
            <a:stCxn id="22" idx="3"/>
          </p:cNvCxnSpPr>
          <p:nvPr/>
        </p:nvCxnSpPr>
        <p:spPr bwMode="auto">
          <a:xfrm flipH="1">
            <a:off x="7826375" y="1111629"/>
            <a:ext cx="904904" cy="112992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C0099"/>
            </a:solidFill>
            <a:prstDash val="solid"/>
            <a:round/>
            <a:headEnd type="none" w="med" len="med"/>
            <a:tailEnd type="stealth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3" name="Rectangle 32"/>
          <p:cNvSpPr/>
          <p:nvPr/>
        </p:nvSpPr>
        <p:spPr>
          <a:xfrm>
            <a:off x="3074165" y="1123950"/>
            <a:ext cx="7705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</a:rPr>
              <a:t>t</a:t>
            </a:r>
            <a:r>
              <a:rPr lang="en-US" sz="1200" b="1" baseline="-25000" dirty="0">
                <a:solidFill>
                  <a:srgbClr val="FF0000"/>
                </a:solidFill>
              </a:rPr>
              <a:t>i+1</a:t>
            </a:r>
            <a:r>
              <a:rPr lang="en-US" sz="1200" b="1" dirty="0">
                <a:solidFill>
                  <a:srgbClr val="FF0000"/>
                </a:solidFill>
              </a:rPr>
              <a:t> – </a:t>
            </a:r>
            <a:r>
              <a:rPr lang="en-US" sz="1200" b="1" dirty="0" smtClean="0">
                <a:solidFill>
                  <a:srgbClr val="FF0000"/>
                </a:solidFill>
              </a:rPr>
              <a:t>t</a:t>
            </a:r>
            <a:r>
              <a:rPr lang="en-US" sz="1200" b="1" baseline="-25000" dirty="0" smtClean="0">
                <a:solidFill>
                  <a:srgbClr val="FF0000"/>
                </a:solidFill>
              </a:rPr>
              <a:t>i</a:t>
            </a:r>
          </a:p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i = 1, N</a:t>
            </a:r>
            <a:r>
              <a:rPr lang="en-US" sz="1200" b="1" baseline="-25000" dirty="0" smtClean="0">
                <a:solidFill>
                  <a:srgbClr val="FF0000"/>
                </a:solidFill>
              </a:rPr>
              <a:t>cl</a:t>
            </a:r>
            <a:r>
              <a:rPr lang="en-US" sz="1200" b="1" dirty="0" smtClean="0">
                <a:solidFill>
                  <a:srgbClr val="FF0000"/>
                </a:solidFill>
              </a:rPr>
              <a:t> 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012972" y="1123950"/>
            <a:ext cx="1228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srgbClr val="CC0099"/>
                </a:solidFill>
              </a:rPr>
              <a:t>t</a:t>
            </a:r>
            <a:r>
              <a:rPr lang="en-US" sz="1200" b="1" baseline="-25000" dirty="0">
                <a:solidFill>
                  <a:srgbClr val="CC0099"/>
                </a:solidFill>
              </a:rPr>
              <a:t>i+1</a:t>
            </a:r>
            <a:r>
              <a:rPr lang="en-US" sz="1200" b="1" dirty="0">
                <a:solidFill>
                  <a:srgbClr val="CC0099"/>
                </a:solidFill>
              </a:rPr>
              <a:t> – </a:t>
            </a:r>
            <a:r>
              <a:rPr lang="en-US" sz="1200" b="1" dirty="0" smtClean="0">
                <a:solidFill>
                  <a:srgbClr val="CC0099"/>
                </a:solidFill>
              </a:rPr>
              <a:t>t</a:t>
            </a:r>
            <a:r>
              <a:rPr lang="en-US" sz="1200" b="1" baseline="-25000" dirty="0" smtClean="0">
                <a:solidFill>
                  <a:srgbClr val="CC0099"/>
                </a:solidFill>
              </a:rPr>
              <a:t>i</a:t>
            </a:r>
          </a:p>
          <a:p>
            <a:pPr algn="ctr"/>
            <a:r>
              <a:rPr lang="en-US" sz="1200" b="1" dirty="0" smtClean="0">
                <a:solidFill>
                  <a:srgbClr val="CC0099"/>
                </a:solidFill>
              </a:rPr>
              <a:t>i = 1, N</a:t>
            </a:r>
            <a:r>
              <a:rPr lang="en-US" sz="1200" b="1" baseline="-25000" dirty="0" smtClean="0">
                <a:solidFill>
                  <a:srgbClr val="CC0099"/>
                </a:solidFill>
              </a:rPr>
              <a:t>ele</a:t>
            </a:r>
            <a:endParaRPr lang="en-US" sz="1200" b="1" dirty="0" smtClean="0">
              <a:solidFill>
                <a:srgbClr val="CC0099"/>
              </a:solidFill>
            </a:endParaRPr>
          </a:p>
          <a:p>
            <a:pPr algn="ctr"/>
            <a:r>
              <a:rPr lang="en-US" sz="1200" b="1" dirty="0" smtClean="0">
                <a:solidFill>
                  <a:srgbClr val="CC0099"/>
                </a:solidFill>
              </a:rPr>
              <a:t>(same cluster) </a:t>
            </a:r>
            <a:endParaRPr lang="en-US" sz="1200" dirty="0">
              <a:solidFill>
                <a:srgbClr val="CC0099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62008" y="1123950"/>
            <a:ext cx="14419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b="1" dirty="0" smtClean="0">
                <a:solidFill>
                  <a:srgbClr val="000000"/>
                </a:solidFill>
              </a:rPr>
              <a:t>peaks separation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" y="2532750"/>
            <a:ext cx="3253832" cy="233453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66036" y="2532185"/>
            <a:ext cx="3446313" cy="2337155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76200" y="3409950"/>
            <a:ext cx="174919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8000"/>
                </a:solidFill>
              </a:rPr>
              <a:t>t</a:t>
            </a:r>
            <a:r>
              <a:rPr lang="en-US" sz="1600" b="1" baseline="-25000" dirty="0" smtClean="0">
                <a:solidFill>
                  <a:srgbClr val="008000"/>
                </a:solidFill>
              </a:rPr>
              <a:t>last</a:t>
            </a:r>
            <a:r>
              <a:rPr lang="en-US" sz="1050" b="1" baseline="-25000" dirty="0" smtClean="0">
                <a:solidFill>
                  <a:srgbClr val="008000"/>
                </a:solidFill>
              </a:rPr>
              <a:t> </a:t>
            </a:r>
            <a:r>
              <a:rPr lang="en-US" sz="1200" b="1" dirty="0" smtClean="0">
                <a:solidFill>
                  <a:srgbClr val="008000"/>
                </a:solidFill>
              </a:rPr>
              <a:t>for a single track </a:t>
            </a:r>
          </a:p>
          <a:p>
            <a:pPr algn="ctr"/>
            <a:r>
              <a:rPr lang="en-US" sz="1200" b="1" dirty="0" smtClean="0">
                <a:solidFill>
                  <a:srgbClr val="008000"/>
                </a:solidFill>
              </a:rPr>
              <a:t>(100 hits)</a:t>
            </a:r>
            <a:endParaRPr lang="en-US" sz="1200" dirty="0">
              <a:solidFill>
                <a:srgbClr val="008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114800" y="3562350"/>
            <a:ext cx="2286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σ</a:t>
            </a:r>
            <a:r>
              <a:rPr lang="en-US" sz="1600" b="1" baseline="-25000" dirty="0" smtClean="0">
                <a:solidFill>
                  <a:srgbClr val="FF0000"/>
                </a:solidFill>
              </a:rPr>
              <a:t>t0</a:t>
            </a:r>
            <a:r>
              <a:rPr lang="en-US" sz="1200" b="1" dirty="0" smtClean="0">
                <a:solidFill>
                  <a:srgbClr val="FF0000"/>
                </a:solidFill>
              </a:rPr>
              <a:t> as a function of </a:t>
            </a:r>
            <a:r>
              <a:rPr lang="en-US" sz="1600" b="1" dirty="0">
                <a:solidFill>
                  <a:srgbClr val="FF0000"/>
                </a:solidFill>
              </a:rPr>
              <a:t>N</a:t>
            </a:r>
            <a:r>
              <a:rPr lang="en-US" sz="1600" b="1" baseline="-25000" dirty="0">
                <a:solidFill>
                  <a:srgbClr val="FF0000"/>
                </a:solidFill>
              </a:rPr>
              <a:t>tracks</a:t>
            </a:r>
          </a:p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(t</a:t>
            </a:r>
            <a:r>
              <a:rPr lang="en-US" sz="1200" b="1" baseline="-25000" dirty="0" smtClean="0">
                <a:solidFill>
                  <a:srgbClr val="FF0000"/>
                </a:solidFill>
              </a:rPr>
              <a:t>0</a:t>
            </a:r>
            <a:r>
              <a:rPr lang="en-US" sz="1200" b="1" dirty="0" smtClean="0">
                <a:solidFill>
                  <a:srgbClr val="FF0000"/>
                </a:solidFill>
              </a:rPr>
              <a:t> </a:t>
            </a:r>
            <a:r>
              <a:rPr lang="en-US" sz="1200" b="1" dirty="0">
                <a:solidFill>
                  <a:srgbClr val="FF0000"/>
                </a:solidFill>
              </a:rPr>
              <a:t>= t</a:t>
            </a:r>
            <a:r>
              <a:rPr lang="en-US" sz="1200" b="1" baseline="-25000" dirty="0">
                <a:solidFill>
                  <a:srgbClr val="FF0000"/>
                </a:solidFill>
              </a:rPr>
              <a:t>last</a:t>
            </a:r>
            <a:r>
              <a:rPr lang="en-US" sz="1200" b="1" dirty="0">
                <a:solidFill>
                  <a:srgbClr val="FF0000"/>
                </a:solidFill>
              </a:rPr>
              <a:t> − </a:t>
            </a:r>
            <a:r>
              <a:rPr lang="en-US" sz="1200" b="1" dirty="0" smtClean="0">
                <a:solidFill>
                  <a:srgbClr val="FF0000"/>
                </a:solidFill>
              </a:rPr>
              <a:t>t</a:t>
            </a:r>
            <a:r>
              <a:rPr lang="en-US" sz="1200" b="1" baseline="-25000" dirty="0" smtClean="0">
                <a:solidFill>
                  <a:srgbClr val="FF0000"/>
                </a:solidFill>
              </a:rPr>
              <a:t>max</a:t>
            </a:r>
            <a:r>
              <a:rPr lang="en-US" sz="1200" b="1" dirty="0" smtClean="0">
                <a:solidFill>
                  <a:srgbClr val="FF0000"/>
                </a:solidFill>
              </a:rPr>
              <a:t>)</a:t>
            </a:r>
            <a:r>
              <a:rPr lang="en-US" sz="1200" b="1" baseline="-25000" dirty="0" smtClean="0">
                <a:solidFill>
                  <a:srgbClr val="FF0000"/>
                </a:solidFill>
              </a:rPr>
              <a:t> 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118023" y="2655291"/>
            <a:ext cx="838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N</a:t>
            </a:r>
            <a:r>
              <a:rPr lang="en-US" sz="1600" b="1" baseline="-25000" dirty="0" smtClean="0">
                <a:solidFill>
                  <a:srgbClr val="FF0000"/>
                </a:solidFill>
              </a:rPr>
              <a:t>tracks</a:t>
            </a:r>
            <a:endParaRPr lang="en-US" sz="1600" b="1" baseline="-25000" dirty="0">
              <a:solidFill>
                <a:srgbClr val="FF00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168540" y="4555901"/>
            <a:ext cx="609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N</a:t>
            </a:r>
            <a:r>
              <a:rPr lang="en-US" sz="1600" b="1" baseline="-25000" dirty="0" smtClean="0">
                <a:solidFill>
                  <a:srgbClr val="FF0000"/>
                </a:solidFill>
              </a:rPr>
              <a:t>hits</a:t>
            </a:r>
            <a:endParaRPr lang="en-US" sz="1600" b="1" baseline="-25000" dirty="0">
              <a:solidFill>
                <a:srgbClr val="FF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949886" y="3409950"/>
            <a:ext cx="140291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8000"/>
                </a:solidFill>
              </a:rPr>
              <a:t>σ(t</a:t>
            </a:r>
            <a:r>
              <a:rPr lang="en-US" sz="1600" b="1" baseline="-25000" dirty="0" smtClean="0">
                <a:solidFill>
                  <a:srgbClr val="008000"/>
                </a:solidFill>
              </a:rPr>
              <a:t>last</a:t>
            </a:r>
            <a:r>
              <a:rPr lang="en-US" sz="1600" b="1" dirty="0" smtClean="0">
                <a:solidFill>
                  <a:srgbClr val="008000"/>
                </a:solidFill>
              </a:rPr>
              <a:t>) ≈ 5 ns </a:t>
            </a:r>
          </a:p>
          <a:p>
            <a:pPr algn="ctr"/>
            <a:r>
              <a:rPr lang="en-US" sz="1200" b="1" dirty="0" smtClean="0">
                <a:solidFill>
                  <a:srgbClr val="008000"/>
                </a:solidFill>
              </a:rPr>
              <a:t>(r.m.s./√100)</a:t>
            </a:r>
            <a:endParaRPr lang="en-US" sz="1200" dirty="0">
              <a:solidFill>
                <a:srgbClr val="008000"/>
              </a:solidFill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6872682" y="2549726"/>
            <a:ext cx="2171298" cy="2310216"/>
          </a:xfrm>
          <a:prstGeom prst="rect">
            <a:avLst/>
          </a:prstGeom>
          <a:solidFill>
            <a:srgbClr val="0000FF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967382" y="2571750"/>
            <a:ext cx="195197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Bunch Xing </a:t>
            </a:r>
          </a:p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identification!</a:t>
            </a:r>
          </a:p>
          <a:p>
            <a:pPr algn="ctr"/>
            <a:endParaRPr lang="en-US" sz="20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Track filtering!</a:t>
            </a:r>
          </a:p>
          <a:p>
            <a:pPr algn="ctr"/>
            <a:endParaRPr lang="en-US" sz="2000" b="1" dirty="0">
              <a:solidFill>
                <a:srgbClr val="FFFF00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Trigger</a:t>
            </a:r>
          </a:p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capabilities?</a:t>
            </a:r>
            <a:endParaRPr lang="en-US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18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800600"/>
            <a:ext cx="1295400" cy="209036"/>
          </a:xfrm>
        </p:spPr>
        <p:txBody>
          <a:bodyPr/>
          <a:lstStyle/>
          <a:p>
            <a:fld id="{A06272AD-4AF9-3943-B6B0-0D37F7A7F182}" type="datetime1">
              <a:rPr lang="en-US" smtClean="0"/>
              <a:t>25/06/18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800600"/>
            <a:ext cx="6705600" cy="228600"/>
          </a:xfrm>
        </p:spPr>
        <p:txBody>
          <a:bodyPr/>
          <a:lstStyle/>
          <a:p>
            <a:r>
              <a:rPr lang="en-US" dirty="0" smtClean="0"/>
              <a:t>F.Grancagnolo - IDEA DC: A few facts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4800600"/>
            <a:ext cx="609600" cy="228600"/>
          </a:xfrm>
        </p:spPr>
        <p:txBody>
          <a:bodyPr/>
          <a:lstStyle/>
          <a:p>
            <a:fld id="{86DD118F-2228-8843-9CF5-8CFF5AB08E7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1" name="Title 1"/>
          <p:cNvSpPr txBox="1">
            <a:spLocks/>
          </p:cNvSpPr>
          <p:nvPr/>
        </p:nvSpPr>
        <p:spPr bwMode="auto">
          <a:xfrm>
            <a:off x="0" y="1"/>
            <a:ext cx="9144000" cy="983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9pPr>
          </a:lstStyle>
          <a:p>
            <a:r>
              <a:rPr lang="en-US" sz="3600" dirty="0" smtClean="0"/>
              <a:t>Consideration about occupancy</a:t>
            </a:r>
            <a:endParaRPr lang="en-US" sz="3600" dirty="0"/>
          </a:p>
        </p:txBody>
      </p:sp>
      <p:sp>
        <p:nvSpPr>
          <p:cNvPr id="13" name="Rectangle 12"/>
          <p:cNvSpPr/>
          <p:nvPr/>
        </p:nvSpPr>
        <p:spPr>
          <a:xfrm>
            <a:off x="457200" y="895350"/>
            <a:ext cx="83058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/>
              <a:buChar char="o"/>
            </a:pPr>
            <a:r>
              <a:rPr lang="en-US" dirty="0" smtClean="0"/>
              <a:t>Average drift </a:t>
            </a:r>
            <a:r>
              <a:rPr lang="en-US" dirty="0" smtClean="0"/>
              <a:t>signal duration: </a:t>
            </a:r>
            <a:r>
              <a:rPr lang="en-US" b="1" dirty="0" smtClean="0">
                <a:solidFill>
                  <a:srgbClr val="FFFF00"/>
                </a:solidFill>
              </a:rPr>
              <a:t>&lt;Δt&gt; </a:t>
            </a:r>
            <a:r>
              <a:rPr lang="en-US" b="1" dirty="0" smtClean="0">
                <a:solidFill>
                  <a:srgbClr val="FFFF00"/>
                </a:solidFill>
              </a:rPr>
              <a:t>= t</a:t>
            </a:r>
            <a:r>
              <a:rPr lang="en-US" b="1" baseline="-25000" dirty="0" smtClean="0">
                <a:solidFill>
                  <a:srgbClr val="FFFF00"/>
                </a:solidFill>
              </a:rPr>
              <a:t>max</a:t>
            </a:r>
            <a:r>
              <a:rPr lang="en-US" b="1" dirty="0" smtClean="0">
                <a:solidFill>
                  <a:srgbClr val="FFFF00"/>
                </a:solidFill>
              </a:rPr>
              <a:t>/2 </a:t>
            </a:r>
            <a:r>
              <a:rPr lang="en-US" dirty="0" smtClean="0"/>
              <a:t>(slightly larger </a:t>
            </a:r>
            <a:r>
              <a:rPr lang="en-US" dirty="0"/>
              <a:t>given the time compression at small impact parameters</a:t>
            </a:r>
            <a:r>
              <a:rPr lang="en-US" dirty="0" smtClean="0"/>
              <a:t>) and </a:t>
            </a:r>
            <a:r>
              <a:rPr lang="en-US" b="1" dirty="0">
                <a:solidFill>
                  <a:srgbClr val="FFFF00"/>
                </a:solidFill>
              </a:rPr>
              <a:t>&lt;</a:t>
            </a:r>
            <a:r>
              <a:rPr lang="en-US" b="1" dirty="0" smtClean="0">
                <a:solidFill>
                  <a:srgbClr val="FFFF00"/>
                </a:solidFill>
              </a:rPr>
              <a:t>t</a:t>
            </a:r>
            <a:r>
              <a:rPr lang="en-US" b="1" baseline="-25000" dirty="0" smtClean="0">
                <a:solidFill>
                  <a:srgbClr val="FFFF00"/>
                </a:solidFill>
              </a:rPr>
              <a:t>first</a:t>
            </a:r>
            <a:r>
              <a:rPr lang="en-US" b="1" dirty="0" smtClean="0">
                <a:solidFill>
                  <a:srgbClr val="FFFF00"/>
                </a:solidFill>
              </a:rPr>
              <a:t>&gt; = t</a:t>
            </a:r>
            <a:r>
              <a:rPr lang="en-US" b="1" baseline="-25000" dirty="0" smtClean="0">
                <a:solidFill>
                  <a:srgbClr val="FFFF00"/>
                </a:solidFill>
              </a:rPr>
              <a:t>0</a:t>
            </a:r>
            <a:r>
              <a:rPr lang="en-US" b="1" dirty="0" smtClean="0">
                <a:solidFill>
                  <a:srgbClr val="FFFF00"/>
                </a:solidFill>
              </a:rPr>
              <a:t> + </a:t>
            </a:r>
            <a:r>
              <a:rPr lang="en-US" b="1" dirty="0">
                <a:solidFill>
                  <a:srgbClr val="FFFF00"/>
                </a:solidFill>
              </a:rPr>
              <a:t>t</a:t>
            </a:r>
            <a:r>
              <a:rPr lang="en-US" b="1" baseline="-25000" dirty="0">
                <a:solidFill>
                  <a:srgbClr val="FFFF00"/>
                </a:solidFill>
              </a:rPr>
              <a:t>max</a:t>
            </a:r>
            <a:r>
              <a:rPr lang="en-US" b="1" dirty="0">
                <a:solidFill>
                  <a:srgbClr val="FFFF00"/>
                </a:solidFill>
              </a:rPr>
              <a:t>/2</a:t>
            </a:r>
            <a:r>
              <a:rPr lang="en-US" dirty="0" smtClean="0"/>
              <a:t>.</a:t>
            </a:r>
            <a:endParaRPr lang="en-US" dirty="0" smtClean="0"/>
          </a:p>
          <a:p>
            <a:pPr marL="285750" indent="-285750">
              <a:buFont typeface="Courier New"/>
              <a:buChar char="o"/>
            </a:pPr>
            <a:r>
              <a:rPr lang="en-US" dirty="0" smtClean="0"/>
              <a:t>A peak in the signal is identified as an electron if above threshold and with proper rise and fall times.</a:t>
            </a:r>
          </a:p>
          <a:p>
            <a:pPr marL="285750" indent="-285750">
              <a:buFont typeface="Courier New"/>
              <a:buChar char="o"/>
            </a:pPr>
            <a:r>
              <a:rPr lang="en-US" dirty="0" smtClean="0"/>
              <a:t>A physical hit must contain at least a few electron peaks spaced by no more than the cluster </a:t>
            </a:r>
            <a:r>
              <a:rPr lang="en-US" dirty="0"/>
              <a:t>separation time, </a:t>
            </a:r>
            <a:r>
              <a:rPr lang="en-US" b="1" dirty="0" smtClean="0">
                <a:solidFill>
                  <a:srgbClr val="FFFF00"/>
                </a:solidFill>
              </a:rPr>
              <a:t>δt</a:t>
            </a:r>
            <a:r>
              <a:rPr lang="en-US" b="1" baseline="-25000" dirty="0" smtClean="0">
                <a:solidFill>
                  <a:srgbClr val="FFFF00"/>
                </a:solidFill>
              </a:rPr>
              <a:t>cl</a:t>
            </a:r>
            <a:r>
              <a:rPr lang="en-US" dirty="0" smtClean="0"/>
              <a:t>.</a:t>
            </a:r>
          </a:p>
          <a:p>
            <a:pPr marL="285750" indent="-285750">
              <a:buFont typeface="Courier New"/>
              <a:buChar char="o"/>
            </a:pPr>
            <a:r>
              <a:rPr lang="en-US" dirty="0"/>
              <a:t>An isolated electron peak </a:t>
            </a:r>
            <a:r>
              <a:rPr lang="en-US" dirty="0" smtClean="0"/>
              <a:t>is suppressed </a:t>
            </a:r>
            <a:r>
              <a:rPr lang="en-US" dirty="0"/>
              <a:t>if its time differs from t</a:t>
            </a:r>
            <a:r>
              <a:rPr lang="en-US" baseline="-25000" dirty="0"/>
              <a:t>first</a:t>
            </a:r>
            <a:r>
              <a:rPr lang="en-US" dirty="0"/>
              <a:t> of the track hit by &gt; </a:t>
            </a:r>
            <a:r>
              <a:rPr lang="en-US" dirty="0" smtClean="0"/>
              <a:t>δt</a:t>
            </a:r>
            <a:r>
              <a:rPr lang="en-US" baseline="-25000" dirty="0" smtClean="0"/>
              <a:t>cl</a:t>
            </a:r>
            <a:r>
              <a:rPr lang="en-US" dirty="0"/>
              <a:t>. Otherwise, it slightly affects the impact parameter and negligibly the particle </a:t>
            </a:r>
            <a:r>
              <a:rPr lang="en-US" dirty="0" smtClean="0"/>
              <a:t>identification.</a:t>
            </a:r>
            <a:endParaRPr lang="en-US" dirty="0" smtClean="0"/>
          </a:p>
          <a:p>
            <a:pPr marL="285750" indent="-285750">
              <a:buFont typeface="Courier New"/>
              <a:buChar char="o"/>
            </a:pPr>
            <a:r>
              <a:rPr lang="en-US" dirty="0" smtClean="0"/>
              <a:t>Two synchronous tracks overlapping in the same cell are </a:t>
            </a:r>
            <a:r>
              <a:rPr lang="en-US" dirty="0" smtClean="0"/>
              <a:t>indistinguishable, </a:t>
            </a: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 smtClean="0"/>
              <a:t>promptest one defines the impact parameter.</a:t>
            </a:r>
          </a:p>
          <a:p>
            <a:pPr marL="285750" indent="-285750">
              <a:buFont typeface="Courier New"/>
              <a:buChar char="o"/>
            </a:pPr>
            <a:r>
              <a:rPr lang="en-US" dirty="0" smtClean="0"/>
              <a:t>Two tracks delayed in time (i.e., belonging to different BX) can be separated if t</a:t>
            </a:r>
            <a:r>
              <a:rPr lang="en-US" baseline="-25000" dirty="0" smtClean="0"/>
              <a:t>last</a:t>
            </a:r>
            <a:r>
              <a:rPr lang="en-US" dirty="0" smtClean="0"/>
              <a:t> of the earlier one and t</a:t>
            </a:r>
            <a:r>
              <a:rPr lang="en-US" baseline="-25000" dirty="0" smtClean="0"/>
              <a:t>first</a:t>
            </a:r>
            <a:r>
              <a:rPr lang="en-US" dirty="0" smtClean="0"/>
              <a:t> of the later one differ by &gt; </a:t>
            </a:r>
            <a:r>
              <a:rPr lang="en-US" dirty="0" smtClean="0"/>
              <a:t>δt</a:t>
            </a:r>
            <a:r>
              <a:rPr lang="en-US" baseline="-25000" dirty="0" smtClean="0"/>
              <a:t>cl</a:t>
            </a:r>
            <a:r>
              <a:rPr lang="en-US" dirty="0" smtClean="0"/>
              <a:t>.</a:t>
            </a:r>
            <a:r>
              <a:rPr lang="en-US" sz="1600" dirty="0" smtClean="0"/>
              <a:t>  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98038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800600"/>
            <a:ext cx="1295400" cy="209036"/>
          </a:xfrm>
        </p:spPr>
        <p:txBody>
          <a:bodyPr/>
          <a:lstStyle/>
          <a:p>
            <a:fld id="{EDD44697-87A0-2349-9264-117A76F05657}" type="datetime1">
              <a:rPr lang="en-US" smtClean="0"/>
              <a:t>25/06/18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800600"/>
            <a:ext cx="6705600" cy="228600"/>
          </a:xfrm>
        </p:spPr>
        <p:txBody>
          <a:bodyPr/>
          <a:lstStyle/>
          <a:p>
            <a:r>
              <a:rPr lang="en-US" dirty="0" smtClean="0"/>
              <a:t>F.Grancagnolo - IDEA DC: A few facts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4800600"/>
            <a:ext cx="609600" cy="228600"/>
          </a:xfrm>
        </p:spPr>
        <p:txBody>
          <a:bodyPr/>
          <a:lstStyle/>
          <a:p>
            <a:fld id="{86DD118F-2228-8843-9CF5-8CFF5AB08E7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1" name="Title 1"/>
          <p:cNvSpPr txBox="1">
            <a:spLocks/>
          </p:cNvSpPr>
          <p:nvPr/>
        </p:nvSpPr>
        <p:spPr bwMode="auto">
          <a:xfrm>
            <a:off x="0" y="1"/>
            <a:ext cx="9144000" cy="983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9pPr>
          </a:lstStyle>
          <a:p>
            <a:r>
              <a:rPr lang="en-US" sz="3600" dirty="0" smtClean="0"/>
              <a:t>Consideration about occupancy</a:t>
            </a:r>
            <a:endParaRPr lang="en-US" sz="3600" dirty="0"/>
          </a:p>
        </p:txBody>
      </p:sp>
      <p:sp>
        <p:nvSpPr>
          <p:cNvPr id="13" name="Rectangle 12"/>
          <p:cNvSpPr/>
          <p:nvPr/>
        </p:nvSpPr>
        <p:spPr>
          <a:xfrm>
            <a:off x="0" y="895350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/>
              <a:buChar char="o"/>
            </a:pPr>
            <a:r>
              <a:rPr lang="en-US" sz="1600" dirty="0" smtClean="0"/>
              <a:t>In the case of 20 ns inte</a:t>
            </a:r>
            <a:r>
              <a:rPr lang="en-US" sz="1600" dirty="0" smtClean="0"/>
              <a:t>r-</a:t>
            </a:r>
            <a:r>
              <a:rPr lang="en-US" sz="1600" dirty="0" smtClean="0"/>
              <a:t>bunch crossing time (at 91 GeV) and 400 ns maximum </a:t>
            </a:r>
            <a:r>
              <a:rPr lang="en-US" sz="1600" dirty="0"/>
              <a:t>drift time, assuming that the hits are all from ionisation track segments and not from isolated Compton electrons from photons, </a:t>
            </a:r>
            <a:r>
              <a:rPr lang="en-US" sz="1600" dirty="0" smtClean="0"/>
              <a:t>it would be straightforward to integrate the occupancy over 20 BX.</a:t>
            </a:r>
          </a:p>
          <a:p>
            <a:pPr marL="285750" indent="-285750">
              <a:buFont typeface="Courier New"/>
              <a:buChar char="o"/>
            </a:pPr>
            <a:r>
              <a:rPr lang="en-US" sz="1600" dirty="0" smtClean="0"/>
              <a:t>However,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hits associated to BX</a:t>
            </a:r>
            <a:r>
              <a:rPr lang="en-US" sz="1600" baseline="-25000" dirty="0" smtClean="0"/>
              <a:t>i</a:t>
            </a:r>
            <a:r>
              <a:rPr lang="en-US" sz="1600" dirty="0" smtClean="0"/>
              <a:t> </a:t>
            </a:r>
            <a:r>
              <a:rPr lang="en-US" sz="1600" dirty="0"/>
              <a:t>and </a:t>
            </a:r>
            <a:r>
              <a:rPr lang="en-US" sz="1600" dirty="0" smtClean="0"/>
              <a:t>BX</a:t>
            </a:r>
            <a:r>
              <a:rPr lang="en-US" sz="1600" baseline="-25000" dirty="0" smtClean="0"/>
              <a:t>j</a:t>
            </a:r>
            <a:r>
              <a:rPr lang="en-US" sz="1600" dirty="0" smtClean="0"/>
              <a:t> are separated in time and will not contribute to the occupancy if</a:t>
            </a:r>
            <a:r>
              <a:rPr lang="en-US" sz="1600" b="1" dirty="0">
                <a:solidFill>
                  <a:srgbClr val="FFFF00"/>
                </a:solidFill>
              </a:rPr>
              <a:t> (</a:t>
            </a:r>
            <a:r>
              <a:rPr lang="en-US" sz="1600" b="1" dirty="0" smtClean="0">
                <a:solidFill>
                  <a:srgbClr val="FFFF00"/>
                </a:solidFill>
              </a:rPr>
              <a:t>i-j)×20 ns ≥ δt</a:t>
            </a:r>
            <a:r>
              <a:rPr lang="en-US" sz="1600" b="1" baseline="-25000" dirty="0" smtClean="0">
                <a:solidFill>
                  <a:srgbClr val="FFFF00"/>
                </a:solidFill>
              </a:rPr>
              <a:t>cl</a:t>
            </a:r>
            <a:r>
              <a:rPr lang="en-US" sz="1600" dirty="0" smtClean="0"/>
              <a:t>.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assuming conservatively </a:t>
            </a:r>
            <a:r>
              <a:rPr lang="en-US" sz="1600" b="1" dirty="0" smtClean="0">
                <a:solidFill>
                  <a:srgbClr val="FFFF00"/>
                </a:solidFill>
              </a:rPr>
              <a:t>δt</a:t>
            </a:r>
            <a:r>
              <a:rPr lang="en-US" sz="1600" b="1" baseline="-25000" dirty="0" smtClean="0">
                <a:solidFill>
                  <a:srgbClr val="FFFF00"/>
                </a:solidFill>
              </a:rPr>
              <a:t>cl</a:t>
            </a:r>
            <a:r>
              <a:rPr lang="en-US" sz="1600" b="1" dirty="0" smtClean="0">
                <a:solidFill>
                  <a:srgbClr val="FFFF00"/>
                </a:solidFill>
              </a:rPr>
              <a:t> ≈ 100 ns</a:t>
            </a:r>
            <a:r>
              <a:rPr lang="en-US" sz="1600" dirty="0" smtClean="0"/>
              <a:t>, the occupancy must be integrated over </a:t>
            </a:r>
            <a:r>
              <a:rPr lang="en-US" sz="1600" b="1" dirty="0" smtClean="0">
                <a:solidFill>
                  <a:srgbClr val="FFFF00"/>
                </a:solidFill>
              </a:rPr>
              <a:t>4 BX </a:t>
            </a:r>
            <a:r>
              <a:rPr lang="en-US" sz="1600" dirty="0" smtClean="0"/>
              <a:t>at most.</a:t>
            </a:r>
            <a:endParaRPr lang="en-US" sz="1600" dirty="0" smtClean="0"/>
          </a:p>
        </p:txBody>
      </p:sp>
      <p:grpSp>
        <p:nvGrpSpPr>
          <p:cNvPr id="11" name="Group 10"/>
          <p:cNvGrpSpPr/>
          <p:nvPr/>
        </p:nvGrpSpPr>
        <p:grpSpPr>
          <a:xfrm>
            <a:off x="2514600" y="2719868"/>
            <a:ext cx="2530646" cy="2137882"/>
            <a:chOff x="2362200" y="2647950"/>
            <a:chExt cx="2615777" cy="22098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62200" y="2647950"/>
              <a:ext cx="2615777" cy="22098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677600" y="2876550"/>
              <a:ext cx="8002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FF0000"/>
                  </a:solidFill>
                </a:rPr>
                <a:t>91 GeV</a:t>
              </a:r>
            </a:p>
            <a:p>
              <a:pPr algn="ctr"/>
              <a:r>
                <a:rPr lang="en-US" sz="1400" b="1" dirty="0" smtClean="0">
                  <a:solidFill>
                    <a:srgbClr val="FF0000"/>
                  </a:solidFill>
                </a:rPr>
                <a:t>4BX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197646" y="2718122"/>
            <a:ext cx="2535096" cy="2141642"/>
            <a:chOff x="6248400" y="2647950"/>
            <a:chExt cx="2594487" cy="219181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48400" y="2647950"/>
              <a:ext cx="2594487" cy="2191815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7467600" y="2876550"/>
              <a:ext cx="8933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FF0000"/>
                  </a:solidFill>
                </a:rPr>
                <a:t>365 GeV</a:t>
              </a:r>
            </a:p>
            <a:p>
              <a:pPr algn="ctr"/>
              <a:r>
                <a:rPr lang="en-US" sz="1400" b="1" dirty="0" smtClean="0">
                  <a:solidFill>
                    <a:srgbClr val="FF0000"/>
                  </a:solidFill>
                </a:rPr>
                <a:t>1BX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772400" y="4476750"/>
            <a:ext cx="1236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Nilou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664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800600"/>
            <a:ext cx="1295400" cy="209036"/>
          </a:xfrm>
        </p:spPr>
        <p:txBody>
          <a:bodyPr/>
          <a:lstStyle/>
          <a:p>
            <a:fld id="{DE77147C-3550-6141-9607-C758FF6C2149}" type="datetime1">
              <a:rPr lang="en-US" smtClean="0"/>
              <a:t>25/06/18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800600"/>
            <a:ext cx="6705600" cy="228600"/>
          </a:xfrm>
        </p:spPr>
        <p:txBody>
          <a:bodyPr/>
          <a:lstStyle/>
          <a:p>
            <a:r>
              <a:rPr lang="en-US" dirty="0" smtClean="0"/>
              <a:t>F.Grancagnolo - IDEA DC: A few facts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4800600"/>
            <a:ext cx="609600" cy="228600"/>
          </a:xfrm>
        </p:spPr>
        <p:txBody>
          <a:bodyPr/>
          <a:lstStyle/>
          <a:p>
            <a:fld id="{86DD118F-2228-8843-9CF5-8CFF5AB08E7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0" y="1"/>
            <a:ext cx="9144000" cy="983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9pPr>
          </a:lstStyle>
          <a:p>
            <a:r>
              <a:rPr lang="en-US" sz="3600" dirty="0" smtClean="0"/>
              <a:t>Consideration about occupancy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28" y="819150"/>
            <a:ext cx="2286000" cy="18950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00" y="2731094"/>
            <a:ext cx="2288649" cy="19086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8192" y="814245"/>
            <a:ext cx="2251467" cy="18999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4127" y="2730350"/>
            <a:ext cx="2260361" cy="19094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79728" y="3658550"/>
            <a:ext cx="1774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hit from single 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GEANT4 step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58728" y="2876550"/>
            <a:ext cx="8515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100 eV</a:t>
            </a:r>
            <a:endParaRPr lang="en-US" sz="1600" b="1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>
            <a:stCxn id="14" idx="1"/>
          </p:cNvCxnSpPr>
          <p:nvPr/>
        </p:nvCxnSpPr>
        <p:spPr bwMode="auto">
          <a:xfrm flipH="1" flipV="1">
            <a:off x="499546" y="3009854"/>
            <a:ext cx="559182" cy="3597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2811328" y="2800350"/>
            <a:ext cx="113364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cell</a:t>
            </a:r>
          </a:p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boundary</a:t>
            </a:r>
            <a:endParaRPr lang="en-US" sz="1600" b="1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/>
          <p:cNvCxnSpPr>
            <a:stCxn id="20" idx="2"/>
          </p:cNvCxnSpPr>
          <p:nvPr/>
        </p:nvCxnSpPr>
        <p:spPr bwMode="auto">
          <a:xfrm>
            <a:off x="3378150" y="3385126"/>
            <a:ext cx="646028" cy="90429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6800" y="2748431"/>
            <a:ext cx="2041533" cy="188071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34200" y="2748431"/>
            <a:ext cx="2056020" cy="187939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34200" y="821811"/>
            <a:ext cx="2043412" cy="19096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8715" y="816064"/>
            <a:ext cx="2044311" cy="191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775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0481"/>
            <a:ext cx="9144000" cy="62269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ea typeface="+mj-ea"/>
                <a:cs typeface="+mj-cs"/>
              </a:rPr>
              <a:t>MEG2 DCH high occupancy</a:t>
            </a:r>
            <a:endParaRPr lang="en-US" sz="4000" dirty="0">
              <a:ea typeface="+mj-ea"/>
              <a:cs typeface="+mj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05064" y="542882"/>
            <a:ext cx="8410658" cy="4266144"/>
            <a:chOff x="574454" y="524387"/>
            <a:chExt cx="8424562" cy="4273196"/>
          </a:xfrm>
        </p:grpSpPr>
        <p:grpSp>
          <p:nvGrpSpPr>
            <p:cNvPr id="43" name="Group 42"/>
            <p:cNvGrpSpPr/>
            <p:nvPr/>
          </p:nvGrpSpPr>
          <p:grpSpPr>
            <a:xfrm>
              <a:off x="735008" y="791228"/>
              <a:ext cx="1955103" cy="1302074"/>
              <a:chOff x="4125572" y="2202201"/>
              <a:chExt cx="5003203" cy="3332072"/>
            </a:xfrm>
          </p:grpSpPr>
          <p:pic>
            <p:nvPicPr>
              <p:cNvPr id="44" name="Picture 5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25572" y="2202201"/>
                <a:ext cx="4907461" cy="3332072"/>
              </a:xfrm>
              <a:prstGeom prst="rect">
                <a:avLst/>
              </a:prstGeom>
            </p:spPr>
          </p:pic>
          <p:sp>
            <p:nvSpPr>
              <p:cNvPr id="45" name="Rettangolo 4"/>
              <p:cNvSpPr/>
              <p:nvPr/>
            </p:nvSpPr>
            <p:spPr>
              <a:xfrm>
                <a:off x="6002572" y="3122000"/>
                <a:ext cx="3126203" cy="11421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5875" algn="ctr">
                  <a:lnSpc>
                    <a:spcPct val="120000"/>
                  </a:lnSpc>
                  <a:tabLst>
                    <a:tab pos="6186488" algn="r"/>
                  </a:tabLst>
                </a:pPr>
                <a:r>
                  <a:rPr lang="en-GB" sz="1100" b="1" dirty="0" smtClean="0">
                    <a:solidFill>
                      <a:srgbClr val="CC0409"/>
                    </a:solidFill>
                    <a:latin typeface="Times New Roman"/>
                    <a:cs typeface="Times New Roman"/>
                  </a:rPr>
                  <a:t>σ = 106 μm</a:t>
                </a:r>
              </a:p>
              <a:p>
                <a:pPr marL="15875" algn="ctr">
                  <a:lnSpc>
                    <a:spcPct val="120000"/>
                  </a:lnSpc>
                  <a:tabLst>
                    <a:tab pos="6186488" algn="r"/>
                  </a:tabLst>
                </a:pPr>
                <a:r>
                  <a:rPr lang="en-GB" sz="900" b="1" dirty="0" smtClean="0">
                    <a:solidFill>
                      <a:srgbClr val="CC0409"/>
                    </a:solidFill>
                    <a:latin typeface="Times New Roman"/>
                    <a:cs typeface="Times New Roman"/>
                  </a:rPr>
                  <a:t>(He/iC</a:t>
                </a:r>
                <a:r>
                  <a:rPr lang="en-GB" sz="900" b="1" baseline="-25000" dirty="0" smtClean="0">
                    <a:solidFill>
                      <a:srgbClr val="CC0409"/>
                    </a:solidFill>
                    <a:latin typeface="Times New Roman"/>
                    <a:cs typeface="Times New Roman"/>
                  </a:rPr>
                  <a:t>4</a:t>
                </a:r>
                <a:r>
                  <a:rPr lang="en-GB" sz="900" b="1" dirty="0" smtClean="0">
                    <a:solidFill>
                      <a:srgbClr val="CC0409"/>
                    </a:solidFill>
                    <a:latin typeface="Times New Roman"/>
                    <a:cs typeface="Times New Roman"/>
                  </a:rPr>
                  <a:t>H</a:t>
                </a:r>
                <a:r>
                  <a:rPr lang="en-GB" sz="900" b="1" baseline="-25000" dirty="0" smtClean="0">
                    <a:solidFill>
                      <a:srgbClr val="CC0409"/>
                    </a:solidFill>
                    <a:latin typeface="Times New Roman"/>
                    <a:cs typeface="Times New Roman"/>
                  </a:rPr>
                  <a:t>10</a:t>
                </a:r>
                <a:r>
                  <a:rPr lang="en-GB" sz="900" b="1" dirty="0" smtClean="0">
                    <a:solidFill>
                      <a:srgbClr val="CC0409"/>
                    </a:solidFill>
                    <a:latin typeface="Times New Roman"/>
                    <a:cs typeface="Times New Roman"/>
                  </a:rPr>
                  <a:t> = 85/15)</a:t>
                </a:r>
                <a:endParaRPr lang="en-GB" sz="900" b="1" dirty="0">
                  <a:solidFill>
                    <a:srgbClr val="CC0409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6192328" y="4128461"/>
                <a:ext cx="2783366" cy="5278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900" b="1" dirty="0">
                    <a:solidFill>
                      <a:schemeClr val="bg1"/>
                    </a:solidFill>
                  </a:rPr>
                  <a:t>arXiv:1605.07970</a:t>
                </a:r>
                <a:endParaRPr lang="en-US" sz="9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728969" y="2220775"/>
              <a:ext cx="1930911" cy="2555553"/>
              <a:chOff x="3711457" y="416461"/>
              <a:chExt cx="3287356" cy="4350802"/>
            </a:xfrm>
          </p:grpSpPr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11457" y="416461"/>
                <a:ext cx="3287058" cy="2229155"/>
              </a:xfrm>
              <a:prstGeom prst="rect">
                <a:avLst/>
              </a:prstGeom>
              <a:solidFill>
                <a:srgbClr val="FFFFFF"/>
              </a:solidFill>
            </p:spPr>
          </p:pic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11753" y="2538108"/>
                <a:ext cx="3287060" cy="2229155"/>
              </a:xfrm>
              <a:prstGeom prst="rect">
                <a:avLst/>
              </a:prstGeom>
              <a:solidFill>
                <a:srgbClr val="FFFFFF"/>
              </a:solidFill>
            </p:spPr>
          </p:pic>
        </p:grpSp>
        <p:sp>
          <p:nvSpPr>
            <p:cNvPr id="50" name="TextBox 49"/>
            <p:cNvSpPr txBox="1"/>
            <p:nvPr/>
          </p:nvSpPr>
          <p:spPr>
            <a:xfrm>
              <a:off x="574454" y="524387"/>
              <a:ext cx="22545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latin typeface="Arial"/>
                  <a:cs typeface="Arial"/>
                </a:rPr>
                <a:t>spatial resolution on 7 mm cell</a:t>
              </a:r>
              <a:endParaRPr lang="en-US" sz="1200" dirty="0">
                <a:latin typeface="Arial"/>
                <a:cs typeface="Arial"/>
              </a:endParaRP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3085361" y="599566"/>
              <a:ext cx="2587208" cy="4195757"/>
              <a:chOff x="5652555" y="1588126"/>
              <a:chExt cx="3123892" cy="5066114"/>
            </a:xfrm>
          </p:grpSpPr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52556" y="1588126"/>
                <a:ext cx="3123891" cy="1671152"/>
              </a:xfrm>
              <a:prstGeom prst="rect">
                <a:avLst/>
              </a:prstGeom>
              <a:ln>
                <a:solidFill>
                  <a:srgbClr val="FFFFFF"/>
                </a:solidFill>
              </a:ln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52555" y="3285469"/>
                <a:ext cx="3123891" cy="1675158"/>
              </a:xfrm>
              <a:prstGeom prst="rect">
                <a:avLst/>
              </a:prstGeom>
              <a:ln>
                <a:solidFill>
                  <a:srgbClr val="FFFFFF"/>
                </a:solidFill>
              </a:ln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52556" y="4981227"/>
                <a:ext cx="3123891" cy="1673013"/>
              </a:xfrm>
              <a:prstGeom prst="rect">
                <a:avLst/>
              </a:prstGeom>
              <a:ln>
                <a:solidFill>
                  <a:srgbClr val="FFFFFF"/>
                </a:solidFill>
              </a:ln>
            </p:spPr>
          </p:pic>
        </p:grpSp>
        <p:sp>
          <p:nvSpPr>
            <p:cNvPr id="55" name="TextBox 54"/>
            <p:cNvSpPr txBox="1"/>
            <p:nvPr/>
          </p:nvSpPr>
          <p:spPr>
            <a:xfrm>
              <a:off x="3075201" y="540372"/>
              <a:ext cx="26291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latin typeface="Arial"/>
                  <a:cs typeface="Arial"/>
                </a:rPr>
                <a:t>hits in 250 ns window</a:t>
              </a:r>
            </a:p>
            <a:p>
              <a:pPr algn="ctr"/>
              <a:r>
                <a:rPr lang="en-US" sz="1000" b="1" dirty="0" smtClean="0">
                  <a:latin typeface="Arial"/>
                  <a:cs typeface="Arial"/>
                </a:rPr>
                <a:t>both views</a:t>
              </a:r>
              <a:endParaRPr lang="en-US" sz="1000" b="1" dirty="0">
                <a:latin typeface="Arial"/>
                <a:cs typeface="Arial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523933" y="2005306"/>
              <a:ext cx="180564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rgbClr val="FFFFFF"/>
                  </a:solidFill>
                  <a:latin typeface="Arial"/>
                  <a:cs typeface="Arial"/>
                </a:rPr>
                <a:t>segment fit + turn merging</a:t>
              </a:r>
              <a:endParaRPr lang="en-US" sz="1000" b="1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044721" y="3352032"/>
              <a:ext cx="26788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rgbClr val="FFFFFF"/>
                  </a:solidFill>
                  <a:latin typeface="Arial"/>
                  <a:cs typeface="Arial"/>
                </a:rPr>
                <a:t>discard short segments and isolated hits</a:t>
              </a:r>
            </a:p>
            <a:p>
              <a:pPr algn="ctr"/>
              <a:r>
                <a:rPr lang="en-US" sz="1000" b="1" dirty="0" smtClean="0">
                  <a:solidFill>
                    <a:srgbClr val="FFFFFF"/>
                  </a:solidFill>
                  <a:latin typeface="Arial"/>
                  <a:cs typeface="Arial"/>
                </a:rPr>
                <a:t>full track fit</a:t>
              </a:r>
              <a:endParaRPr lang="en-US" sz="1000" b="1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5718331" y="2002384"/>
              <a:ext cx="2602181" cy="2795199"/>
              <a:chOff x="5931691" y="1781899"/>
              <a:chExt cx="2480235" cy="2664208"/>
            </a:xfrm>
          </p:grpSpPr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931691" y="1781899"/>
                <a:ext cx="2480235" cy="1324274"/>
              </a:xfrm>
              <a:prstGeom prst="rect">
                <a:avLst/>
              </a:prstGeom>
              <a:ln>
                <a:solidFill>
                  <a:srgbClr val="FFFFFF"/>
                </a:solidFill>
              </a:ln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931691" y="3116333"/>
                <a:ext cx="2480235" cy="1329774"/>
              </a:xfrm>
              <a:prstGeom prst="rect">
                <a:avLst/>
              </a:prstGeom>
              <a:ln>
                <a:solidFill>
                  <a:srgbClr val="FFFFFF"/>
                </a:solidFill>
              </a:ln>
            </p:spPr>
          </p:pic>
          <p:sp>
            <p:nvSpPr>
              <p:cNvPr id="61" name="TextBox 60"/>
              <p:cNvSpPr txBox="1"/>
              <p:nvPr/>
            </p:nvSpPr>
            <p:spPr>
              <a:xfrm>
                <a:off x="6920179" y="2985528"/>
                <a:ext cx="519481" cy="246221"/>
              </a:xfrm>
              <a:prstGeom prst="rect">
                <a:avLst/>
              </a:prstGeom>
              <a:solidFill>
                <a:srgbClr val="000000"/>
              </a:solidFill>
              <a:ln>
                <a:solidFill>
                  <a:srgbClr val="FFFFFF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00" b="1" dirty="0" smtClean="0">
                    <a:solidFill>
                      <a:srgbClr val="FFFFFF"/>
                    </a:solidFill>
                    <a:latin typeface="Arial"/>
                    <a:cs typeface="Arial"/>
                  </a:rPr>
                  <a:t>zoom</a:t>
                </a:r>
                <a:endParaRPr lang="en-US" sz="1100" b="1" dirty="0">
                  <a:solidFill>
                    <a:srgbClr val="FFFFFF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62" name="TextBox 61"/>
            <p:cNvSpPr txBox="1"/>
            <p:nvPr/>
          </p:nvSpPr>
          <p:spPr>
            <a:xfrm>
              <a:off x="5896288" y="701166"/>
              <a:ext cx="2031476" cy="1200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FF00"/>
                  </a:solidFill>
                  <a:latin typeface="Arial"/>
                  <a:cs typeface="Arial"/>
                </a:rPr>
                <a:t>3D </a:t>
              </a:r>
            </a:p>
            <a:p>
              <a:pPr algn="ctr"/>
              <a:r>
                <a:rPr lang="en-US" sz="2400" b="1" dirty="0" smtClean="0">
                  <a:solidFill>
                    <a:srgbClr val="FFFF00"/>
                  </a:solidFill>
                  <a:latin typeface="Arial"/>
                  <a:cs typeface="Arial"/>
                </a:rPr>
                <a:t>track finding</a:t>
              </a:r>
            </a:p>
            <a:p>
              <a:pPr algn="ctr"/>
              <a:r>
                <a:rPr lang="en-US" sz="2400" b="1" dirty="0" smtClean="0">
                  <a:solidFill>
                    <a:srgbClr val="FFFF00"/>
                  </a:solidFill>
                  <a:latin typeface="Arial"/>
                  <a:cs typeface="Arial"/>
                </a:rPr>
                <a:t>and fit</a:t>
              </a:r>
              <a:endParaRPr lang="en-US" sz="2400" b="1" dirty="0">
                <a:solidFill>
                  <a:srgbClr val="FFFF00"/>
                </a:solidFill>
                <a:latin typeface="Arial"/>
                <a:cs typeface="Arial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8399312" y="3513519"/>
              <a:ext cx="5997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FFFF"/>
                  </a:solidFill>
                  <a:latin typeface="Arial"/>
                  <a:cs typeface="Arial"/>
                </a:rPr>
                <a:t>signal</a:t>
              </a:r>
            </a:p>
            <a:p>
              <a:pPr algn="ctr"/>
              <a:r>
                <a:rPr lang="en-US" sz="1200" dirty="0" smtClean="0">
                  <a:solidFill>
                    <a:srgbClr val="00FFFF"/>
                  </a:solidFill>
                  <a:latin typeface="Arial"/>
                  <a:cs typeface="Arial"/>
                </a:rPr>
                <a:t>track</a:t>
              </a:r>
              <a:endParaRPr lang="en-US" sz="1200" dirty="0">
                <a:solidFill>
                  <a:srgbClr val="00FFFF"/>
                </a:solidFill>
                <a:latin typeface="Arial"/>
                <a:cs typeface="Arial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8375152" y="3984090"/>
              <a:ext cx="6238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FF00FF"/>
                  </a:solidFill>
                  <a:latin typeface="Arial"/>
                  <a:cs typeface="Arial"/>
                </a:rPr>
                <a:t>michel </a:t>
              </a:r>
            </a:p>
            <a:p>
              <a:pPr algn="ctr"/>
              <a:r>
                <a:rPr lang="en-US" sz="1200" dirty="0" smtClean="0">
                  <a:solidFill>
                    <a:srgbClr val="FF00FF"/>
                  </a:solidFill>
                  <a:latin typeface="Arial"/>
                  <a:cs typeface="Arial"/>
                </a:rPr>
                <a:t>tracks</a:t>
              </a:r>
              <a:endParaRPr lang="en-US" sz="1200" dirty="0">
                <a:solidFill>
                  <a:srgbClr val="FF00FF"/>
                </a:solidFill>
                <a:latin typeface="Arial"/>
                <a:cs typeface="Arial"/>
              </a:endParaRPr>
            </a:p>
          </p:txBody>
        </p:sp>
      </p:grpSp>
      <p:sp>
        <p:nvSpPr>
          <p:cNvPr id="65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800600"/>
            <a:ext cx="1295400" cy="209036"/>
          </a:xfrm>
        </p:spPr>
        <p:txBody>
          <a:bodyPr/>
          <a:lstStyle/>
          <a:p>
            <a:fld id="{DE77147C-3550-6141-9607-C758FF6C2149}" type="datetime1">
              <a:rPr lang="en-US" smtClean="0"/>
              <a:t>25/06/18</a:t>
            </a:fld>
            <a:endParaRPr lang="en-US" dirty="0"/>
          </a:p>
        </p:txBody>
      </p:sp>
      <p:sp>
        <p:nvSpPr>
          <p:cNvPr id="6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800600"/>
            <a:ext cx="6705600" cy="228600"/>
          </a:xfrm>
        </p:spPr>
        <p:txBody>
          <a:bodyPr/>
          <a:lstStyle/>
          <a:p>
            <a:r>
              <a:rPr lang="en-US" dirty="0" smtClean="0"/>
              <a:t>F.Grancagnolo - IDEA DC: A few facts</a:t>
            </a:r>
            <a:endParaRPr lang="en-US" dirty="0"/>
          </a:p>
        </p:txBody>
      </p:sp>
      <p:sp>
        <p:nvSpPr>
          <p:cNvPr id="6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4800600"/>
            <a:ext cx="609600" cy="228600"/>
          </a:xfrm>
        </p:spPr>
        <p:txBody>
          <a:bodyPr/>
          <a:lstStyle/>
          <a:p>
            <a:fld id="{86DD118F-2228-8843-9CF5-8CFF5AB08E7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709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M01072146">
  <a:themeElements>
    <a:clrScheme name="Office Theme 12">
      <a:dk1>
        <a:srgbClr val="003366"/>
      </a:dk1>
      <a:lt1>
        <a:srgbClr val="FFFFFF"/>
      </a:lt1>
      <a:dk2>
        <a:srgbClr val="0000FF"/>
      </a:dk2>
      <a:lt2>
        <a:srgbClr val="CCECFF"/>
      </a:lt2>
      <a:accent1>
        <a:srgbClr val="3366CC"/>
      </a:accent1>
      <a:accent2>
        <a:srgbClr val="004570"/>
      </a:accent2>
      <a:accent3>
        <a:srgbClr val="AAAAFF"/>
      </a:accent3>
      <a:accent4>
        <a:srgbClr val="DADADA"/>
      </a:accent4>
      <a:accent5>
        <a:srgbClr val="ADB8E2"/>
      </a:accent5>
      <a:accent6>
        <a:srgbClr val="003E65"/>
      </a:accent6>
      <a:hlink>
        <a:srgbClr val="99CCFF"/>
      </a:hlink>
      <a:folHlink>
        <a:srgbClr val="FFE701"/>
      </a:folHlink>
    </a:clrScheme>
    <a:fontScheme name="Office Theme">
      <a:majorFont>
        <a:latin typeface="Arial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Office Theme 1">
        <a:dk1>
          <a:srgbClr val="336699"/>
        </a:dk1>
        <a:lt1>
          <a:srgbClr val="FFFFFF"/>
        </a:lt1>
        <a:dk2>
          <a:srgbClr val="969696"/>
        </a:dk2>
        <a:lt2>
          <a:srgbClr val="E3EBF1"/>
        </a:lt2>
        <a:accent1>
          <a:srgbClr val="003399"/>
        </a:accent1>
        <a:accent2>
          <a:srgbClr val="59A7E1"/>
        </a:accent2>
        <a:accent3>
          <a:srgbClr val="C9C9C9"/>
        </a:accent3>
        <a:accent4>
          <a:srgbClr val="DADADA"/>
        </a:accent4>
        <a:accent5>
          <a:srgbClr val="AAADCA"/>
        </a:accent5>
        <a:accent6>
          <a:srgbClr val="5097CC"/>
        </a:accent6>
        <a:hlink>
          <a:srgbClr val="66CCFF"/>
        </a:hlink>
        <a:folHlink>
          <a:srgbClr val="F8F8F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2D2015"/>
        </a:dk1>
        <a:lt1>
          <a:srgbClr val="FFFFFF"/>
        </a:lt1>
        <a:dk2>
          <a:srgbClr val="A17A4B"/>
        </a:dk2>
        <a:lt2>
          <a:srgbClr val="DFC08D"/>
        </a:lt2>
        <a:accent1>
          <a:srgbClr val="8C7B70"/>
        </a:accent1>
        <a:accent2>
          <a:srgbClr val="354FBB"/>
        </a:accent2>
        <a:accent3>
          <a:srgbClr val="CDBEB1"/>
        </a:accent3>
        <a:accent4>
          <a:srgbClr val="DADADA"/>
        </a:accent4>
        <a:accent5>
          <a:srgbClr val="C5BFBB"/>
        </a:accent5>
        <a:accent6>
          <a:srgbClr val="2F47A9"/>
        </a:accent6>
        <a:hlink>
          <a:srgbClr val="CCB400"/>
        </a:hlink>
        <a:folHlink>
          <a:srgbClr val="BEC9C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777777"/>
        </a:dk1>
        <a:lt1>
          <a:srgbClr val="FFFFFF"/>
        </a:lt1>
        <a:dk2>
          <a:srgbClr val="A1A496"/>
        </a:dk2>
        <a:lt2>
          <a:srgbClr val="D1D1CB"/>
        </a:lt2>
        <a:accent1>
          <a:srgbClr val="909082"/>
        </a:accent1>
        <a:accent2>
          <a:srgbClr val="6484C4"/>
        </a:accent2>
        <a:accent3>
          <a:srgbClr val="CDCFC9"/>
        </a:accent3>
        <a:accent4>
          <a:srgbClr val="DADADA"/>
        </a:accent4>
        <a:accent5>
          <a:srgbClr val="C6C6C1"/>
        </a:accent5>
        <a:accent6>
          <a:srgbClr val="5A77B1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3E3E5C"/>
        </a:dk1>
        <a:lt1>
          <a:srgbClr val="FFFFFF"/>
        </a:lt1>
        <a:dk2>
          <a:srgbClr val="819DC5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C1CCDF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5A58"/>
        </a:dk1>
        <a:lt1>
          <a:srgbClr val="99CCFF"/>
        </a:lt1>
        <a:dk2>
          <a:srgbClr val="0099CC"/>
        </a:dk2>
        <a:lt2>
          <a:srgbClr val="CCECFF"/>
        </a:lt2>
        <a:accent1>
          <a:srgbClr val="256487"/>
        </a:accent1>
        <a:accent2>
          <a:srgbClr val="6D6FC7"/>
        </a:accent2>
        <a:accent3>
          <a:srgbClr val="AACAE2"/>
        </a:accent3>
        <a:accent4>
          <a:srgbClr val="82AEDA"/>
        </a:accent4>
        <a:accent5>
          <a:srgbClr val="ACB8C3"/>
        </a:accent5>
        <a:accent6>
          <a:srgbClr val="6264B4"/>
        </a:accent6>
        <a:hlink>
          <a:srgbClr val="85A8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B2B2B2"/>
        </a:dk1>
        <a:lt1>
          <a:srgbClr val="DEF6F1"/>
        </a:lt1>
        <a:dk2>
          <a:srgbClr val="FFFFFF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979797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C8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777777"/>
        </a:dk1>
        <a:lt1>
          <a:srgbClr val="CCFFFF"/>
        </a:lt1>
        <a:dk2>
          <a:srgbClr val="CCECFF"/>
        </a:dk2>
        <a:lt2>
          <a:srgbClr val="99CCFF"/>
        </a:lt2>
        <a:accent1>
          <a:srgbClr val="99CCFF"/>
        </a:accent1>
        <a:accent2>
          <a:srgbClr val="003399"/>
        </a:accent2>
        <a:accent3>
          <a:srgbClr val="E2F4FF"/>
        </a:accent3>
        <a:accent4>
          <a:srgbClr val="AEDADA"/>
        </a:accent4>
        <a:accent5>
          <a:srgbClr val="CAE2FF"/>
        </a:accent5>
        <a:accent6>
          <a:srgbClr val="002D8A"/>
        </a:accent6>
        <a:hlink>
          <a:srgbClr val="FF5050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F8F8F8"/>
        </a:dk1>
        <a:lt1>
          <a:srgbClr val="FFFFFF"/>
        </a:lt1>
        <a:dk2>
          <a:srgbClr val="DDDDDD"/>
        </a:dk2>
        <a:lt2>
          <a:srgbClr val="333333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D4D4D4"/>
        </a:accent4>
        <a:accent5>
          <a:srgbClr val="DCDCDC"/>
        </a:accent5>
        <a:accent6>
          <a:srgbClr val="737373"/>
        </a:accent6>
        <a:hlink>
          <a:srgbClr val="4D4D4D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9">
        <a:dk1>
          <a:srgbClr val="5C1F00"/>
        </a:dk1>
        <a:lt1>
          <a:srgbClr val="FFF8EB"/>
        </a:lt1>
        <a:dk2>
          <a:srgbClr val="FFEBD7"/>
        </a:dk2>
        <a:lt2>
          <a:srgbClr val="FFFFF7"/>
        </a:lt2>
        <a:accent1>
          <a:srgbClr val="CC3300"/>
        </a:accent1>
        <a:accent2>
          <a:srgbClr val="BE7960"/>
        </a:accent2>
        <a:accent3>
          <a:srgbClr val="FFF3E8"/>
        </a:accent3>
        <a:accent4>
          <a:srgbClr val="DAD4C9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969696"/>
        </a:dk1>
        <a:lt1>
          <a:srgbClr val="F8F8F8"/>
        </a:lt1>
        <a:dk2>
          <a:srgbClr val="DDDDDD"/>
        </a:dk2>
        <a:lt2>
          <a:srgbClr val="CC9900"/>
        </a:lt2>
        <a:accent1>
          <a:srgbClr val="DFBB05"/>
        </a:accent1>
        <a:accent2>
          <a:srgbClr val="FF9966"/>
        </a:accent2>
        <a:accent3>
          <a:srgbClr val="EBEBEB"/>
        </a:accent3>
        <a:accent4>
          <a:srgbClr val="D4D4D4"/>
        </a:accent4>
        <a:accent5>
          <a:srgbClr val="ECDAAA"/>
        </a:accent5>
        <a:accent6>
          <a:srgbClr val="E78A5C"/>
        </a:accent6>
        <a:hlink>
          <a:srgbClr val="CC3300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808080"/>
        </a:dk1>
        <a:lt1>
          <a:srgbClr val="F8F8F8"/>
        </a:lt1>
        <a:dk2>
          <a:srgbClr val="EAEAEA"/>
        </a:dk2>
        <a:lt2>
          <a:srgbClr val="FFFFFF"/>
        </a:lt2>
        <a:accent1>
          <a:srgbClr val="99CCFF"/>
        </a:accent1>
        <a:accent2>
          <a:srgbClr val="9999FF"/>
        </a:accent2>
        <a:accent3>
          <a:srgbClr val="F3F3F3"/>
        </a:accent3>
        <a:accent4>
          <a:srgbClr val="D4D4D4"/>
        </a:accent4>
        <a:accent5>
          <a:srgbClr val="CAE2FF"/>
        </a:accent5>
        <a:accent6>
          <a:srgbClr val="8A8AE7"/>
        </a:accent6>
        <a:hlink>
          <a:srgbClr val="3333CC"/>
        </a:hlink>
        <a:folHlink>
          <a:srgbClr val="8927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003366"/>
        </a:dk1>
        <a:lt1>
          <a:srgbClr val="FFFFFF"/>
        </a:lt1>
        <a:dk2>
          <a:srgbClr val="0000FF"/>
        </a:dk2>
        <a:lt2>
          <a:srgbClr val="CCECFF"/>
        </a:lt2>
        <a:accent1>
          <a:srgbClr val="3366CC"/>
        </a:accent1>
        <a:accent2>
          <a:srgbClr val="004570"/>
        </a:accent2>
        <a:accent3>
          <a:srgbClr val="AAAAFF"/>
        </a:accent3>
        <a:accent4>
          <a:srgbClr val="DADADA"/>
        </a:accent4>
        <a:accent5>
          <a:srgbClr val="ADB8E2"/>
        </a:accent5>
        <a:accent6>
          <a:srgbClr val="003E65"/>
        </a:accent6>
        <a:hlink>
          <a:srgbClr val="99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808080"/>
        </a:dk1>
        <a:lt1>
          <a:srgbClr val="FFFFFF"/>
        </a:lt1>
        <a:dk2>
          <a:srgbClr val="CCCCFF"/>
        </a:dk2>
        <a:lt2>
          <a:srgbClr val="F8F8F8"/>
        </a:lt2>
        <a:accent1>
          <a:srgbClr val="85ADDD"/>
        </a:accent1>
        <a:accent2>
          <a:srgbClr val="333399"/>
        </a:accent2>
        <a:accent3>
          <a:srgbClr val="E2E2FF"/>
        </a:accent3>
        <a:accent4>
          <a:srgbClr val="DADADA"/>
        </a:accent4>
        <a:accent5>
          <a:srgbClr val="C2D3EB"/>
        </a:accent5>
        <a:accent6>
          <a:srgbClr val="2D2D8A"/>
        </a:accent6>
        <a:hlink>
          <a:srgbClr val="0250C2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TM01072146</Template>
  <TotalTime>77061</TotalTime>
  <Words>2287</Words>
  <Application>Microsoft Macintosh PowerPoint</Application>
  <PresentationFormat>On-screen Show (16:9)</PresentationFormat>
  <Paragraphs>348</Paragraphs>
  <Slides>18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TM01072146</vt:lpstr>
      <vt:lpstr>Microsoft Word Document</vt:lpstr>
      <vt:lpstr>IDEA Drift Camber: the occupancy "saga"  and other considerations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MEG2 DCH high occupancy</vt:lpstr>
      <vt:lpstr>MEG2 DCH Performance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Thin solenoid for the CTF detector placed in front of the identification system (option)</vt:lpstr>
      <vt:lpstr>Thickness in radiation lengths</vt:lpstr>
      <vt:lpstr>PowerPoint Presentation</vt:lpstr>
    </vt:vector>
  </TitlesOfParts>
  <Manager/>
  <Company>Microsoft Corporation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and Prototyping  of Composite Structures for the Mu2e Calorimeter</dc:title>
  <dc:subject/>
  <dc:creator/>
  <cp:keywords/>
  <dc:description/>
  <cp:lastModifiedBy>Franco Grancagnolo</cp:lastModifiedBy>
  <cp:revision>481</cp:revision>
  <cp:lastPrinted>2018-06-26T11:46:09Z</cp:lastPrinted>
  <dcterms:created xsi:type="dcterms:W3CDTF">1601-01-01T00:00:00Z</dcterms:created>
  <dcterms:modified xsi:type="dcterms:W3CDTF">2018-06-26T11:47:00Z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TC010721461033</vt:lpwstr>
  </property>
</Properties>
</file>