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310" r:id="rId2"/>
    <p:sldId id="282" r:id="rId3"/>
    <p:sldId id="326" r:id="rId4"/>
    <p:sldId id="327" r:id="rId5"/>
    <p:sldId id="325" r:id="rId6"/>
    <p:sldId id="300" r:id="rId7"/>
    <p:sldId id="309" r:id="rId8"/>
    <p:sldId id="328" r:id="rId9"/>
    <p:sldId id="294" r:id="rId10"/>
    <p:sldId id="301" r:id="rId11"/>
    <p:sldId id="302" r:id="rId12"/>
    <p:sldId id="311" r:id="rId13"/>
    <p:sldId id="304" r:id="rId14"/>
    <p:sldId id="312" r:id="rId15"/>
    <p:sldId id="313" r:id="rId16"/>
    <p:sldId id="314" r:id="rId17"/>
    <p:sldId id="316" r:id="rId18"/>
    <p:sldId id="317" r:id="rId19"/>
    <p:sldId id="329" r:id="rId20"/>
    <p:sldId id="324" r:id="rId21"/>
    <p:sldId id="323" r:id="rId22"/>
    <p:sldId id="321" r:id="rId23"/>
    <p:sldId id="322" r:id="rId2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D8F2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中度样式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CAF9ED-07DC-4A11-8D7F-57B35C25682E}" styleName="中度样式 1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中度样式 1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中度样式 1 - 强调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099" autoAdjust="0"/>
  </p:normalViewPr>
  <p:slideViewPr>
    <p:cSldViewPr snapToGrid="0">
      <p:cViewPr varScale="1">
        <p:scale>
          <a:sx n="82" d="100"/>
          <a:sy n="82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FEF5D6-6882-42D3-B73B-D31922FEE036}" type="datetimeFigureOut">
              <a:rPr lang="zh-CN" altLang="en-US" smtClean="0"/>
              <a:t>18/10/10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602D84-3649-4ED6-AA07-22AC23480F1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9905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55300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31C285AA-5B93-4D73-B8BE-5C4B089B561E}" type="slidenum">
              <a:rPr lang="en-US" altLang="zh-CN" smtClean="0"/>
              <a:pPr eaLnBrk="1" hangingPunct="1">
                <a:spcBef>
                  <a:spcPct val="0"/>
                </a:spcBef>
              </a:pPr>
              <a:t>12</a:t>
            </a:fld>
            <a:endParaRPr lang="en-US" altLang="zh-CN" smtClean="0"/>
          </a:p>
        </p:txBody>
      </p:sp>
    </p:spTree>
    <p:extLst>
      <p:ext uri="{BB962C8B-B14F-4D97-AF65-F5344CB8AC3E}">
        <p14:creationId xmlns:p14="http://schemas.microsoft.com/office/powerpoint/2010/main" val="1136250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6323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5632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BC1BA4CA-F98C-4FA2-9A71-4307470A8653}" type="slidenum">
              <a:rPr lang="en-US" altLang="zh-CN" smtClean="0"/>
              <a:pPr eaLnBrk="1" hangingPunct="1">
                <a:spcBef>
                  <a:spcPct val="0"/>
                </a:spcBef>
              </a:pPr>
              <a:t>21</a:t>
            </a:fld>
            <a:endParaRPr lang="en-US" altLang="zh-CN" smtClean="0"/>
          </a:p>
        </p:txBody>
      </p:sp>
    </p:spTree>
    <p:extLst>
      <p:ext uri="{BB962C8B-B14F-4D97-AF65-F5344CB8AC3E}">
        <p14:creationId xmlns:p14="http://schemas.microsoft.com/office/powerpoint/2010/main" val="38334647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5734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9B82F4BE-4D56-44CA-A30D-A55A1696A756}" type="slidenum">
              <a:rPr lang="zh-CN" altLang="en-US" smtClean="0"/>
              <a:pPr eaLnBrk="1" hangingPunct="1">
                <a:spcBef>
                  <a:spcPct val="0"/>
                </a:spcBef>
              </a:pPr>
              <a:t>22</a:t>
            </a:fld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1589301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20763"/>
            <a:ext cx="7772400" cy="2061104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4FAC23E-1891-44B5-AD67-85EC96C1CCFC}" type="datetimeFigureOut">
              <a:rPr lang="zh-CN" altLang="en-US" smtClean="0"/>
              <a:t>18/10/10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64DF066-3BB4-436A-B83B-380464F56B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8781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4FAC23E-1891-44B5-AD67-85EC96C1CCFC}" type="datetimeFigureOut">
              <a:rPr lang="zh-CN" altLang="en-US" smtClean="0"/>
              <a:t>18/10/10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64DF066-3BB4-436A-B83B-380464F56B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1066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4FAC23E-1891-44B5-AD67-85EC96C1CCFC}" type="datetimeFigureOut">
              <a:rPr lang="zh-CN" altLang="en-US" smtClean="0"/>
              <a:t>18/10/10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64DF066-3BB4-436A-B83B-380464F56B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22926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高能所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5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6000" b="1">
                <a:solidFill>
                  <a:srgbClr val="FF0000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1B537-5153-43C1-8FB3-BEFD1F122E07}" type="datetime1">
              <a:rPr lang="zh-CN" altLang="en-US" smtClean="0"/>
              <a:t>18/10/10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9" name="文本占位符 18"/>
          <p:cNvSpPr>
            <a:spLocks noGrp="1"/>
          </p:cNvSpPr>
          <p:nvPr>
            <p:ph type="body" sz="quarter" idx="12"/>
          </p:nvPr>
        </p:nvSpPr>
        <p:spPr>
          <a:xfrm>
            <a:off x="1979712" y="4581525"/>
            <a:ext cx="4968552" cy="792163"/>
          </a:xfrm>
        </p:spPr>
        <p:txBody>
          <a:bodyPr/>
          <a:lstStyle>
            <a:lvl1pPr algn="ctr">
              <a:buNone/>
              <a:defRPr/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806337085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>
          <a:xfrm>
            <a:off x="3276600" y="6553200"/>
            <a:ext cx="5867400" cy="4572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>
          <a:xfrm>
            <a:off x="379413" y="6400800"/>
            <a:ext cx="1905000" cy="381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E3F3339-9B19-430F-A359-7C553CE5B6C8}" type="datetimeFigureOut">
              <a:rPr lang="en-US"/>
              <a:pPr>
                <a:defRPr/>
              </a:pPr>
              <a:t>18/10/10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>
          <a:xfrm>
            <a:off x="6870700" y="6400800"/>
            <a:ext cx="1905000" cy="381000"/>
          </a:xfrm>
          <a:prstGeom prst="rect">
            <a:avLst/>
          </a:prstGeom>
        </p:spPr>
        <p:txBody>
          <a:bodyPr lIns="0" tIns="0" rIns="0" bIns="0"/>
          <a:lstStyle>
            <a:lvl1pPr marL="33866">
              <a:defRPr sz="1600" b="0" i="0" spc="93">
                <a:solidFill>
                  <a:srgbClr val="898989"/>
                </a:solidFill>
                <a:latin typeface="Trebuchet MS"/>
                <a:cs typeface="Trebuchet MS"/>
              </a:defRPr>
            </a:lvl1pPr>
          </a:lstStyle>
          <a:p>
            <a:pPr>
              <a:defRPr/>
            </a:pPr>
            <a:fld id="{EECC196F-B8D0-4252-983D-7D90207B3016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558978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>
                <a:solidFill>
                  <a:srgbClr val="000099"/>
                </a:solidFill>
                <a:latin typeface="Comic Sans MS" panose="030F0702030302020204" pitchFamily="66" charset="0"/>
              </a:defRPr>
            </a:lvl1pPr>
          </a:lstStyle>
          <a:p>
            <a:r>
              <a:rPr lang="zh-CN" altLang="en-US" dirty="0" smtClean="0"/>
              <a:t>单击此处编辑母版标题样式s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993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4FAC23E-1891-44B5-AD67-85EC96C1CCFC}" type="datetimeFigureOut">
              <a:rPr lang="zh-CN" altLang="en-US" smtClean="0"/>
              <a:t>18/10/10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64DF066-3BB4-436A-B83B-380464F56B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4546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4FAC23E-1891-44B5-AD67-85EC96C1CCFC}" type="datetimeFigureOut">
              <a:rPr lang="zh-CN" altLang="en-US" smtClean="0"/>
              <a:t>18/10/10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64DF066-3BB4-436A-B83B-380464F56B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4885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4FAC23E-1891-44B5-AD67-85EC96C1CCFC}" type="datetimeFigureOut">
              <a:rPr lang="zh-CN" altLang="en-US" smtClean="0"/>
              <a:t>18/10/10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64DF066-3BB4-436A-B83B-380464F56B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6513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4FAC23E-1891-44B5-AD67-85EC96C1CCFC}" type="datetimeFigureOut">
              <a:rPr lang="zh-CN" altLang="en-US" smtClean="0"/>
              <a:t>18/10/10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64DF066-3BB4-436A-B83B-380464F56B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1604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4FAC23E-1891-44B5-AD67-85EC96C1CCFC}" type="datetimeFigureOut">
              <a:rPr lang="zh-CN" altLang="en-US" smtClean="0"/>
              <a:t>18/10/10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64DF066-3BB4-436A-B83B-380464F56B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3415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4FAC23E-1891-44B5-AD67-85EC96C1CCFC}" type="datetimeFigureOut">
              <a:rPr lang="zh-CN" altLang="en-US" smtClean="0"/>
              <a:t>18/10/10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64DF066-3BB4-436A-B83B-380464F56B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4756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4FAC23E-1891-44B5-AD67-85EC96C1CCFC}" type="datetimeFigureOut">
              <a:rPr lang="zh-CN" altLang="en-US" smtClean="0"/>
              <a:t>18/10/10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64DF066-3BB4-436A-B83B-380464F56B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772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4850" y="137320"/>
            <a:ext cx="7886700" cy="8448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r>
              <a:rPr lang="en-US" altLang="zh-CN" dirty="0" smtClean="0"/>
              <a:t>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3132"/>
            <a:ext cx="7886700" cy="50884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  <a:r>
              <a:rPr lang="en-US" altLang="zh-CN" dirty="0" smtClean="0"/>
              <a:t>s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r>
              <a:rPr lang="en-US" altLang="zh-CN" dirty="0" smtClean="0"/>
              <a:t>s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r>
              <a:rPr lang="en-US" altLang="zh-CN" dirty="0" smtClean="0"/>
              <a:t>s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r>
              <a:rPr lang="en-US" altLang="zh-CN" dirty="0" smtClean="0"/>
              <a:t>s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r>
              <a:rPr lang="en-US" altLang="zh-CN" dirty="0" smtClean="0"/>
              <a:t>s</a:t>
            </a:r>
            <a:endParaRPr lang="en-US" dirty="0"/>
          </a:p>
        </p:txBody>
      </p:sp>
      <p:grpSp>
        <p:nvGrpSpPr>
          <p:cNvPr id="7" name="Group 12"/>
          <p:cNvGrpSpPr>
            <a:grpSpLocks/>
          </p:cNvGrpSpPr>
          <p:nvPr userDrawn="1"/>
        </p:nvGrpSpPr>
        <p:grpSpPr bwMode="auto">
          <a:xfrm>
            <a:off x="0" y="1100138"/>
            <a:ext cx="9144000" cy="3175"/>
            <a:chOff x="0" y="3975"/>
            <a:chExt cx="5760" cy="2"/>
          </a:xfrm>
        </p:grpSpPr>
        <p:sp>
          <p:nvSpPr>
            <p:cNvPr id="8" name="Line 13"/>
            <p:cNvSpPr>
              <a:spLocks noChangeShapeType="1"/>
            </p:cNvSpPr>
            <p:nvPr userDrawn="1"/>
          </p:nvSpPr>
          <p:spPr bwMode="auto">
            <a:xfrm>
              <a:off x="0" y="3977"/>
              <a:ext cx="1435" cy="0"/>
            </a:xfrm>
            <a:prstGeom prst="line">
              <a:avLst/>
            </a:prstGeom>
            <a:noFill/>
            <a:ln w="88900">
              <a:solidFill>
                <a:srgbClr val="3366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9" name="Line 14"/>
            <p:cNvSpPr>
              <a:spLocks noChangeShapeType="1"/>
            </p:cNvSpPr>
            <p:nvPr userDrawn="1"/>
          </p:nvSpPr>
          <p:spPr bwMode="auto">
            <a:xfrm>
              <a:off x="1416" y="3976"/>
              <a:ext cx="1435" cy="0"/>
            </a:xfrm>
            <a:prstGeom prst="line">
              <a:avLst/>
            </a:prstGeom>
            <a:noFill/>
            <a:ln w="88900">
              <a:solidFill>
                <a:srgbClr val="99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10" name="Line 15"/>
            <p:cNvSpPr>
              <a:spLocks noChangeShapeType="1"/>
            </p:cNvSpPr>
            <p:nvPr userDrawn="1"/>
          </p:nvSpPr>
          <p:spPr bwMode="auto">
            <a:xfrm flipV="1">
              <a:off x="4279" y="3976"/>
              <a:ext cx="1481" cy="0"/>
            </a:xfrm>
            <a:prstGeom prst="line">
              <a:avLst/>
            </a:prstGeom>
            <a:noFill/>
            <a:ln w="889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11" name="Line 16"/>
            <p:cNvSpPr>
              <a:spLocks noChangeShapeType="1"/>
            </p:cNvSpPr>
            <p:nvPr userDrawn="1"/>
          </p:nvSpPr>
          <p:spPr bwMode="auto">
            <a:xfrm flipV="1">
              <a:off x="2824" y="3975"/>
              <a:ext cx="1481" cy="0"/>
            </a:xfrm>
            <a:prstGeom prst="line">
              <a:avLst/>
            </a:prstGeom>
            <a:noFill/>
            <a:ln w="88900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zh-CN" altLang="en-US"/>
            </a:p>
          </p:txBody>
        </p:sp>
      </p:grpSp>
      <p:sp>
        <p:nvSpPr>
          <p:cNvPr id="12" name="文本框 11"/>
          <p:cNvSpPr txBox="1"/>
          <p:nvPr userDrawn="1"/>
        </p:nvSpPr>
        <p:spPr>
          <a:xfrm>
            <a:off x="8393419" y="6451599"/>
            <a:ext cx="3962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5F5AAD7A-15F8-4A81-8178-638C9512DBD1}" type="slidenum">
              <a:rPr lang="zh-CN" altLang="en-US" sz="1400" smtClean="0"/>
              <a:t>‹#›</a:t>
            </a:fld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531265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Comic Sans MS" panose="030F0702030302020204" pitchFamily="66" charset="0"/>
          <a:ea typeface="幼圆" panose="02010509060101010101" pitchFamily="49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5">
              <a:lumMod val="75000"/>
            </a:schemeClr>
          </a:solidFill>
          <a:latin typeface="Comic Sans MS" panose="030F0702030302020204" pitchFamily="66" charset="0"/>
          <a:ea typeface="幼圆" panose="02010509060101010101" pitchFamily="49" charset="-122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5">
              <a:lumMod val="75000"/>
            </a:schemeClr>
          </a:solidFill>
          <a:latin typeface="Comic Sans MS" panose="030F0702030302020204" pitchFamily="66" charset="0"/>
          <a:ea typeface="幼圆" panose="02010509060101010101" pitchFamily="49" charset="-122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5">
              <a:lumMod val="75000"/>
            </a:schemeClr>
          </a:solidFill>
          <a:latin typeface="Comic Sans MS" panose="030F0702030302020204" pitchFamily="66" charset="0"/>
          <a:ea typeface="幼圆" panose="02010509060101010101" pitchFamily="49" charset="-122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75000"/>
            </a:schemeClr>
          </a:solidFill>
          <a:latin typeface="Comic Sans MS" panose="030F0702030302020204" pitchFamily="66" charset="0"/>
          <a:ea typeface="幼圆" panose="02010509060101010101" pitchFamily="49" charset="-122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75000"/>
            </a:schemeClr>
          </a:solidFill>
          <a:latin typeface="Comic Sans MS" panose="030F0702030302020204" pitchFamily="66" charset="0"/>
          <a:ea typeface="幼圆" panose="02010509060101010101" pitchFamily="49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9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8134672" cy="1470025"/>
          </a:xfrm>
        </p:spPr>
        <p:txBody>
          <a:bodyPr/>
          <a:lstStyle/>
          <a:p>
            <a:r>
              <a:rPr lang="en-US" altLang="zh-CN" sz="4400" dirty="0" smtClean="0"/>
              <a:t>LHAASO</a:t>
            </a:r>
            <a:r>
              <a:rPr lang="zh-CN" altLang="en-US" sz="4400" dirty="0" smtClean="0"/>
              <a:t>分布式计算系统</a:t>
            </a:r>
            <a:endParaRPr lang="zh-CN" altLang="en-US" sz="4400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1254197" y="4450329"/>
            <a:ext cx="7187013" cy="1463040"/>
          </a:xfrm>
        </p:spPr>
        <p:txBody>
          <a:bodyPr>
            <a:noAutofit/>
          </a:bodyPr>
          <a:lstStyle/>
          <a:p>
            <a:r>
              <a:rPr lang="zh-CN" altLang="en-US" sz="2400" dirty="0" smtClean="0"/>
              <a:t>黄秋兰，程耀东，李海波，石京燕，崔涛，胡庆宝</a:t>
            </a:r>
            <a:endParaRPr lang="en-US" altLang="zh-CN" sz="2400" dirty="0" smtClean="0"/>
          </a:p>
          <a:p>
            <a:r>
              <a:rPr lang="zh-CN" altLang="en-US" sz="2400" dirty="0" smtClean="0"/>
              <a:t>高能所计算中心</a:t>
            </a:r>
            <a:endParaRPr lang="en-US" altLang="zh-CN" sz="2400" dirty="0"/>
          </a:p>
          <a:p>
            <a:r>
              <a:rPr lang="en-US" altLang="zh-CN" sz="2400" dirty="0" smtClean="0"/>
              <a:t>2018</a:t>
            </a:r>
            <a:r>
              <a:rPr lang="zh-CN" altLang="en-US" sz="2400" dirty="0" smtClean="0"/>
              <a:t>年</a:t>
            </a:r>
            <a:r>
              <a:rPr lang="zh-CN" altLang="zh-CN" sz="2400" dirty="0" smtClean="0"/>
              <a:t>1</a:t>
            </a:r>
            <a:r>
              <a:rPr lang="en-US" altLang="zh-CN" sz="2400" dirty="0" smtClean="0"/>
              <a:t>0</a:t>
            </a:r>
            <a:r>
              <a:rPr lang="zh-CN" altLang="en-US" sz="2400" dirty="0" smtClean="0"/>
              <a:t>月</a:t>
            </a:r>
            <a:r>
              <a:rPr lang="zh-CN" altLang="zh-CN" sz="2400" dirty="0" smtClean="0"/>
              <a:t>1</a:t>
            </a:r>
            <a:r>
              <a:rPr lang="en-US" altLang="zh-CN" sz="2400" dirty="0" smtClean="0"/>
              <a:t>0</a:t>
            </a:r>
            <a:r>
              <a:rPr lang="zh-CN" altLang="en-US" sz="2400" dirty="0" smtClean="0"/>
              <a:t>日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84868816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各中心功能</a:t>
            </a:r>
            <a:r>
              <a:rPr lang="en-US" altLang="zh-CN" dirty="0" smtClean="0"/>
              <a:t>(1)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2000" dirty="0" smtClean="0"/>
              <a:t>稻城观测基地</a:t>
            </a:r>
            <a:endParaRPr lang="en-US" altLang="zh-CN" sz="2000" dirty="0" smtClean="0"/>
          </a:p>
          <a:p>
            <a:pPr lvl="1"/>
            <a:r>
              <a:rPr lang="en-US" altLang="zh-CN" sz="1800" dirty="0" smtClean="0"/>
              <a:t>DAQ</a:t>
            </a:r>
            <a:r>
              <a:rPr lang="zh-CN" altLang="en-US" sz="1800" dirty="0" smtClean="0"/>
              <a:t>、数据过滤、快速重建、压缩等</a:t>
            </a:r>
            <a:endParaRPr lang="en-US" altLang="zh-CN" sz="1800" dirty="0" smtClean="0"/>
          </a:p>
          <a:p>
            <a:pPr lvl="1"/>
            <a:r>
              <a:rPr lang="zh-CN" altLang="en-US" sz="1800" dirty="0" smtClean="0"/>
              <a:t>将原始数据和快速重建数据传输到主中心</a:t>
            </a:r>
            <a:endParaRPr lang="en-US" altLang="zh-CN" sz="1800" dirty="0" smtClean="0"/>
          </a:p>
          <a:p>
            <a:r>
              <a:rPr lang="zh-CN" altLang="en-US" sz="2000" dirty="0" smtClean="0"/>
              <a:t>高能所主中心</a:t>
            </a:r>
            <a:endParaRPr lang="en-US" altLang="zh-CN" sz="2000" dirty="0" smtClean="0"/>
          </a:p>
          <a:p>
            <a:pPr lvl="1"/>
            <a:r>
              <a:rPr lang="zh-CN" altLang="en-US" sz="1800" dirty="0" smtClean="0">
                <a:solidFill>
                  <a:srgbClr val="FF0000"/>
                </a:solidFill>
              </a:rPr>
              <a:t>所有</a:t>
            </a:r>
            <a:r>
              <a:rPr lang="zh-CN" altLang="en-US" sz="1800" dirty="0" smtClean="0"/>
              <a:t>数据（原始、重建、模拟、分析等）安全存储</a:t>
            </a:r>
            <a:endParaRPr lang="en-US" altLang="zh-CN" sz="1800" dirty="0" smtClean="0"/>
          </a:p>
          <a:p>
            <a:pPr lvl="1"/>
            <a:r>
              <a:rPr lang="zh-CN" altLang="en-US" sz="1800" dirty="0" smtClean="0"/>
              <a:t>全部数据重建计算</a:t>
            </a:r>
            <a:endParaRPr lang="en-US" altLang="zh-CN" sz="1800" dirty="0" smtClean="0"/>
          </a:p>
          <a:p>
            <a:pPr lvl="1"/>
            <a:r>
              <a:rPr lang="zh-CN" altLang="en-US" sz="1800" dirty="0" smtClean="0"/>
              <a:t>将重建数据分发到各个分中心</a:t>
            </a:r>
            <a:endParaRPr lang="en-US" altLang="zh-CN" sz="1800" dirty="0" smtClean="0"/>
          </a:p>
          <a:p>
            <a:pPr lvl="1"/>
            <a:r>
              <a:rPr lang="zh-CN" altLang="en-US" sz="1800" dirty="0" smtClean="0"/>
              <a:t>接收来自分中心的模拟和分析数据</a:t>
            </a:r>
            <a:endParaRPr lang="en-US" altLang="zh-CN" sz="1800" dirty="0" smtClean="0"/>
          </a:p>
          <a:p>
            <a:pPr lvl="1"/>
            <a:r>
              <a:rPr lang="zh-CN" altLang="en-US" sz="1800" dirty="0" smtClean="0"/>
              <a:t>负责</a:t>
            </a:r>
            <a:r>
              <a:rPr lang="en-US" altLang="zh-CN" sz="1800" dirty="0" smtClean="0"/>
              <a:t>LHAASO</a:t>
            </a:r>
            <a:r>
              <a:rPr lang="zh-CN" altLang="en-US" sz="1800" dirty="0" smtClean="0"/>
              <a:t>分布式计算系统（包括分中心、子站点）建设</a:t>
            </a:r>
            <a:endParaRPr lang="en-US" altLang="zh-CN" sz="1800" dirty="0" smtClean="0"/>
          </a:p>
          <a:p>
            <a:pPr lvl="1"/>
            <a:r>
              <a:rPr lang="zh-CN" altLang="en-US" sz="1800" dirty="0" smtClean="0"/>
              <a:t>负责监控和搜集</a:t>
            </a:r>
            <a:r>
              <a:rPr lang="en-US" altLang="zh-CN" sz="1800" dirty="0" smtClean="0"/>
              <a:t>LHAASO</a:t>
            </a:r>
            <a:r>
              <a:rPr lang="zh-CN" altLang="en-US" sz="1800" dirty="0"/>
              <a:t>分布式</a:t>
            </a:r>
            <a:r>
              <a:rPr lang="zh-CN" altLang="en-US" sz="1800" dirty="0" smtClean="0"/>
              <a:t>计算系统（包括</a:t>
            </a:r>
            <a:r>
              <a:rPr lang="zh-CN" altLang="en-US" sz="1800" dirty="0"/>
              <a:t>分中心、子站点</a:t>
            </a:r>
            <a:r>
              <a:rPr lang="zh-CN" altLang="en-US" sz="1800" dirty="0" smtClean="0"/>
              <a:t>）的运行状态、资源使用情况</a:t>
            </a:r>
            <a:endParaRPr lang="en-US" altLang="zh-CN" sz="1800" dirty="0" smtClean="0"/>
          </a:p>
          <a:p>
            <a:pPr lvl="1"/>
            <a:r>
              <a:rPr lang="zh-CN" altLang="en-US" sz="1800" dirty="0" smtClean="0"/>
              <a:t>负责</a:t>
            </a:r>
            <a:r>
              <a:rPr lang="en-US" altLang="zh-CN" sz="1800" dirty="0"/>
              <a:t>LHAASO</a:t>
            </a:r>
            <a:r>
              <a:rPr lang="zh-CN" altLang="en-US" sz="1800" dirty="0"/>
              <a:t>分布式计算系统（包括分中心、子站点</a:t>
            </a:r>
            <a:r>
              <a:rPr lang="zh-CN" altLang="en-US" sz="1800" dirty="0" smtClean="0"/>
              <a:t>）技术支持</a:t>
            </a:r>
            <a:endParaRPr lang="en-US" altLang="zh-CN" sz="1800" dirty="0" smtClean="0"/>
          </a:p>
          <a:p>
            <a:pPr lvl="1"/>
            <a:endParaRPr lang="zh-CN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736503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各中心功能</a:t>
            </a:r>
            <a:r>
              <a:rPr lang="en-US" altLang="zh-CN" dirty="0" smtClean="0"/>
              <a:t>(2)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sz="2200" dirty="0"/>
              <a:t>分中心</a:t>
            </a:r>
            <a:endParaRPr lang="en-US" altLang="zh-CN" sz="2200" dirty="0"/>
          </a:p>
          <a:p>
            <a:pPr lvl="1"/>
            <a:r>
              <a:rPr lang="zh-CN" altLang="en-US" sz="1800" dirty="0" smtClean="0"/>
              <a:t>配备符合规范的机房环境（配电、制冷、消防等）</a:t>
            </a:r>
            <a:endParaRPr lang="en-US" altLang="zh-CN" sz="1800" dirty="0" smtClean="0"/>
          </a:p>
          <a:p>
            <a:pPr lvl="1"/>
            <a:r>
              <a:rPr lang="zh-CN" altLang="en-US" sz="1800" dirty="0" smtClean="0"/>
              <a:t>安装部署主站点发布的</a:t>
            </a:r>
            <a:r>
              <a:rPr lang="en-US" altLang="zh-CN" sz="1800" dirty="0" smtClean="0"/>
              <a:t>LHAASO</a:t>
            </a:r>
            <a:r>
              <a:rPr lang="zh-CN" altLang="en-US" sz="1800" dirty="0" smtClean="0"/>
              <a:t>分布式计算系统软件</a:t>
            </a:r>
            <a:endParaRPr lang="en-US" altLang="zh-CN" sz="1800" dirty="0" smtClean="0"/>
          </a:p>
          <a:p>
            <a:pPr lvl="1"/>
            <a:r>
              <a:rPr lang="zh-CN" altLang="en-US" sz="1800" dirty="0" smtClean="0"/>
              <a:t>接收主</a:t>
            </a:r>
            <a:r>
              <a:rPr lang="zh-CN" altLang="en-US" sz="1800" dirty="0"/>
              <a:t>中心发送过来</a:t>
            </a:r>
            <a:r>
              <a:rPr lang="zh-CN" altLang="en-US" sz="1800" dirty="0" smtClean="0"/>
              <a:t>的重建数据</a:t>
            </a:r>
            <a:endParaRPr lang="en-US" altLang="zh-CN" sz="1800" dirty="0" smtClean="0"/>
          </a:p>
          <a:p>
            <a:pPr lvl="1"/>
            <a:r>
              <a:rPr lang="zh-CN" altLang="en-US" sz="1800" dirty="0" smtClean="0"/>
              <a:t>负责物理分析和模拟计算，并及时上传结果到主中心</a:t>
            </a:r>
            <a:endParaRPr lang="en-US" altLang="zh-CN" sz="1800" dirty="0" smtClean="0"/>
          </a:p>
          <a:p>
            <a:pPr lvl="1"/>
            <a:r>
              <a:rPr lang="zh-CN" altLang="en-US" sz="1800" dirty="0" smtClean="0"/>
              <a:t>负责其子站点的网络与技术支持</a:t>
            </a:r>
            <a:endParaRPr lang="en-US" altLang="zh-CN" sz="1800" dirty="0" smtClean="0"/>
          </a:p>
          <a:p>
            <a:pPr lvl="1"/>
            <a:r>
              <a:rPr lang="zh-CN" altLang="en-US" sz="1800" dirty="0" smtClean="0"/>
              <a:t>保障分中心系统的稳定运行（签订</a:t>
            </a:r>
            <a:r>
              <a:rPr lang="en-US" altLang="zh-CN" sz="1800" dirty="0" err="1" smtClean="0"/>
              <a:t>MoU</a:t>
            </a:r>
            <a:r>
              <a:rPr lang="zh-CN" altLang="en-US" sz="1800" dirty="0" smtClean="0"/>
              <a:t>）</a:t>
            </a:r>
            <a:endParaRPr lang="en-US" altLang="zh-CN" sz="1800" dirty="0" smtClean="0"/>
          </a:p>
          <a:p>
            <a:pPr lvl="1"/>
            <a:r>
              <a:rPr lang="zh-CN" altLang="en-US" sz="1800" dirty="0" smtClean="0"/>
              <a:t>要求提供</a:t>
            </a:r>
            <a:r>
              <a:rPr lang="zh-CN" altLang="en-US" sz="1800" dirty="0"/>
              <a:t>固定资源</a:t>
            </a:r>
            <a:endParaRPr lang="en-US" altLang="zh-CN" sz="1800" dirty="0"/>
          </a:p>
          <a:p>
            <a:r>
              <a:rPr lang="zh-CN" altLang="en-US" sz="2200" dirty="0"/>
              <a:t>子</a:t>
            </a:r>
            <a:r>
              <a:rPr lang="zh-CN" altLang="en-US" sz="2200" dirty="0" smtClean="0"/>
              <a:t>站点</a:t>
            </a:r>
            <a:endParaRPr lang="en-US" altLang="zh-CN" sz="2200" dirty="0" smtClean="0"/>
          </a:p>
          <a:p>
            <a:pPr lvl="1"/>
            <a:r>
              <a:rPr lang="zh-CN" altLang="en-US" sz="1800" dirty="0"/>
              <a:t>安装部署主站点发布的</a:t>
            </a:r>
            <a:r>
              <a:rPr lang="en-US" altLang="zh-CN" sz="1800" dirty="0"/>
              <a:t>LHAASO</a:t>
            </a:r>
            <a:r>
              <a:rPr lang="zh-CN" altLang="en-US" sz="1800" dirty="0"/>
              <a:t>分布式计算系统软件</a:t>
            </a:r>
            <a:endParaRPr lang="en-US" altLang="zh-CN" sz="1800" dirty="0"/>
          </a:p>
          <a:p>
            <a:pPr lvl="1"/>
            <a:r>
              <a:rPr lang="zh-CN" altLang="en-US" sz="1800" dirty="0" smtClean="0"/>
              <a:t>负责部分</a:t>
            </a:r>
            <a:r>
              <a:rPr lang="zh-CN" altLang="en-US" sz="1800" dirty="0"/>
              <a:t>物理分析和模拟</a:t>
            </a:r>
            <a:r>
              <a:rPr lang="zh-CN" altLang="en-US" sz="1800" dirty="0" smtClean="0"/>
              <a:t>计算</a:t>
            </a:r>
            <a:endParaRPr lang="en-US" altLang="zh-CN" sz="1800" dirty="0" smtClean="0"/>
          </a:p>
          <a:p>
            <a:pPr lvl="1"/>
            <a:r>
              <a:rPr lang="zh-CN" altLang="en-US" sz="1800" dirty="0" smtClean="0"/>
              <a:t>连接到相应的分中心，接收和上传数据</a:t>
            </a:r>
            <a:endParaRPr lang="en-US" altLang="zh-CN" sz="1800" dirty="0" smtClean="0"/>
          </a:p>
          <a:p>
            <a:pPr lvl="1"/>
            <a:r>
              <a:rPr lang="zh-CN" altLang="en-US" sz="1800" dirty="0" smtClean="0"/>
              <a:t>小型计算系统，利用空闲资源</a:t>
            </a:r>
            <a:endParaRPr lang="en-US" altLang="zh-CN" sz="1800" dirty="0" smtClean="0"/>
          </a:p>
          <a:p>
            <a:pPr lvl="1"/>
            <a:endParaRPr lang="en-US" altLang="zh-CN" sz="1800" dirty="0" smtClean="0"/>
          </a:p>
          <a:p>
            <a:pPr lvl="1"/>
            <a:endParaRPr lang="en-US" altLang="zh-CN" sz="1800" dirty="0" smtClean="0"/>
          </a:p>
          <a:p>
            <a:pPr lvl="1"/>
            <a:endParaRPr lang="en-US" altLang="zh-CN" sz="1800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00204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990600" y="152400"/>
            <a:ext cx="74295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zh-CN" altLang="en-US" sz="4000" dirty="0">
                <a:solidFill>
                  <a:srgbClr val="000099"/>
                </a:solidFill>
                <a:latin typeface="Comic Sans MS" panose="030F0702030302020204" pitchFamily="66" charset="0"/>
                <a:ea typeface="幼圆" panose="02010509060101010101" pitchFamily="49" charset="-122"/>
                <a:cs typeface="+mj-cs"/>
              </a:rPr>
              <a:t>系统架构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552450" y="1143000"/>
            <a:ext cx="8305800" cy="19050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zh-CN" altLang="en-US" sz="2400" dirty="0" smtClean="0"/>
              <a:t>关键技术</a:t>
            </a:r>
            <a:endParaRPr lang="en-US" altLang="zh-CN" sz="2400" dirty="0" smtClean="0">
              <a:latin typeface="+mn-lt"/>
              <a:ea typeface="+mn-ea"/>
            </a:endParaRP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zh-CN" altLang="en-US" sz="2000" b="0" dirty="0" smtClean="0">
                <a:ea typeface="宋体" charset="-122"/>
              </a:rPr>
              <a:t>多中心资源统一管理和调度</a:t>
            </a:r>
            <a:endParaRPr lang="en-US" altLang="zh-CN" sz="2000" b="0" dirty="0">
              <a:ea typeface="宋体" charset="-122"/>
            </a:endParaRP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zh-CN" altLang="en-US" sz="2000" dirty="0" smtClean="0">
                <a:ea typeface="宋体" charset="-122"/>
              </a:rPr>
              <a:t>计算任务透明灵活的调度到远程站点</a:t>
            </a:r>
            <a:endParaRPr lang="en-US" altLang="zh-CN" sz="2000" b="0" dirty="0">
              <a:ea typeface="宋体" charset="-122"/>
            </a:endParaRP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zh-CN" altLang="en-US" sz="2000" b="0" dirty="0" smtClean="0">
                <a:ea typeface="宋体" charset="-122"/>
              </a:rPr>
              <a:t>分布式监控和远程自动化部署</a:t>
            </a:r>
            <a:endParaRPr lang="en-US" altLang="zh-CN" sz="2000" b="0" dirty="0">
              <a:ea typeface="宋体" charset="-122"/>
            </a:endParaRP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zh-CN" altLang="en-US" sz="2000" dirty="0" smtClean="0">
                <a:ea typeface="宋体" charset="-122"/>
              </a:rPr>
              <a:t>安全的统一认证</a:t>
            </a:r>
            <a:endParaRPr lang="en-US" altLang="zh-CN" sz="2000" b="0" dirty="0" smtClean="0">
              <a:ea typeface="宋体" charset="-122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ECAE14"/>
              </a:buClr>
              <a:buSzPct val="110000"/>
              <a:buFontTx/>
              <a:buChar char="•"/>
              <a:defRPr/>
            </a:pPr>
            <a:endParaRPr lang="en-US" altLang="zh-CN" sz="1800" kern="0" dirty="0">
              <a:latin typeface="+mn-lt"/>
              <a:ea typeface="+mn-ea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ECAE14"/>
              </a:buClr>
              <a:buSzPct val="110000"/>
              <a:buFontTx/>
              <a:buChar char="•"/>
              <a:defRPr/>
            </a:pPr>
            <a:endParaRPr lang="en-US" sz="3200" kern="0" dirty="0">
              <a:latin typeface="+mn-lt"/>
              <a:ea typeface="+mn-ea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ECAE14"/>
              </a:buClr>
              <a:buSzPct val="110000"/>
              <a:defRPr/>
            </a:pPr>
            <a:endParaRPr lang="en-US" sz="3200" kern="0" dirty="0">
              <a:latin typeface="+mn-lt"/>
              <a:ea typeface="+mn-ea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ECAE14"/>
              </a:buClr>
              <a:buSzPct val="110000"/>
              <a:buFontTx/>
              <a:buChar char="•"/>
              <a:defRPr/>
            </a:pPr>
            <a:endParaRPr lang="en-US" sz="3200" kern="0" dirty="0">
              <a:latin typeface="+mn-lt"/>
              <a:ea typeface="+mn-ea"/>
            </a:endParaRPr>
          </a:p>
        </p:txBody>
      </p:sp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103880"/>
            <a:ext cx="6972300" cy="322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8730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基本技术方案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628650" y="1363132"/>
            <a:ext cx="7886700" cy="1396651"/>
          </a:xfrm>
        </p:spPr>
        <p:txBody>
          <a:bodyPr>
            <a:normAutofit lnSpcReduction="10000"/>
          </a:bodyPr>
          <a:lstStyle/>
          <a:p>
            <a:r>
              <a:rPr lang="zh-CN" altLang="en-US" sz="2000" dirty="0" smtClean="0"/>
              <a:t>基于云计算技术，多中心统一管理，远程运维</a:t>
            </a:r>
            <a:endParaRPr lang="en-US" altLang="zh-CN" sz="2000" dirty="0" smtClean="0"/>
          </a:p>
          <a:p>
            <a:r>
              <a:rPr lang="zh-CN" altLang="en-US" sz="2000" dirty="0" smtClean="0"/>
              <a:t>多中心统一系统视图，存储和计算环境一体化</a:t>
            </a:r>
            <a:r>
              <a:rPr lang="zh-CN" altLang="en-US" sz="2000" dirty="0"/>
              <a:t>，</a:t>
            </a:r>
            <a:r>
              <a:rPr lang="zh-CN" altLang="en-US" sz="2000" dirty="0" smtClean="0"/>
              <a:t>对用户完全透明</a:t>
            </a:r>
            <a:endParaRPr lang="en-US" altLang="zh-CN" sz="2000" dirty="0" smtClean="0"/>
          </a:p>
          <a:p>
            <a:r>
              <a:rPr lang="zh-CN" altLang="en-US" sz="2000" dirty="0" smtClean="0"/>
              <a:t>用户作业优先在本中心运行，资源不够时自动转发到其它中心</a:t>
            </a:r>
            <a:endParaRPr lang="en-US" altLang="zh-CN" sz="2000" dirty="0" smtClean="0"/>
          </a:p>
          <a:p>
            <a:endParaRPr lang="zh-CN" altLang="en-US" sz="2000" dirty="0"/>
          </a:p>
        </p:txBody>
      </p:sp>
      <p:sp>
        <p:nvSpPr>
          <p:cNvPr id="7" name="椭圆 6"/>
          <p:cNvSpPr/>
          <p:nvPr/>
        </p:nvSpPr>
        <p:spPr>
          <a:xfrm>
            <a:off x="3410712" y="3026664"/>
            <a:ext cx="1874520" cy="7955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Beijing</a:t>
            </a:r>
            <a:endParaRPr lang="zh-CN" altLang="en-US" dirty="0"/>
          </a:p>
        </p:txBody>
      </p:sp>
      <p:sp>
        <p:nvSpPr>
          <p:cNvPr id="8" name="椭圆 7"/>
          <p:cNvSpPr/>
          <p:nvPr/>
        </p:nvSpPr>
        <p:spPr>
          <a:xfrm>
            <a:off x="1124712" y="4736592"/>
            <a:ext cx="1874520" cy="7955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Chengdu</a:t>
            </a:r>
            <a:endParaRPr lang="zh-CN" altLang="en-US" dirty="0"/>
          </a:p>
        </p:txBody>
      </p:sp>
      <p:sp>
        <p:nvSpPr>
          <p:cNvPr id="9" name="椭圆 8"/>
          <p:cNvSpPr/>
          <p:nvPr/>
        </p:nvSpPr>
        <p:spPr>
          <a:xfrm>
            <a:off x="6044184" y="4736592"/>
            <a:ext cx="1874520" cy="7955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err="1" smtClean="0"/>
              <a:t>Dongguang</a:t>
            </a:r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4440885" y="4013136"/>
            <a:ext cx="21686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/>
              <a:t>/</a:t>
            </a:r>
            <a:r>
              <a:rPr lang="en-US" altLang="zh-CN" sz="1600" dirty="0" err="1" smtClean="0"/>
              <a:t>cvmfs</a:t>
            </a:r>
            <a:r>
              <a:rPr lang="en-US" altLang="zh-CN" sz="1600" dirty="0" smtClean="0"/>
              <a:t>/</a:t>
            </a:r>
            <a:r>
              <a:rPr lang="en-US" altLang="zh-CN" sz="1600" dirty="0" err="1" smtClean="0"/>
              <a:t>lhaaso</a:t>
            </a:r>
            <a:r>
              <a:rPr lang="en-US" altLang="zh-CN" sz="1600" dirty="0" smtClean="0"/>
              <a:t>/software</a:t>
            </a:r>
            <a:endParaRPr lang="zh-CN" altLang="en-US" sz="1600" dirty="0"/>
          </a:p>
          <a:p>
            <a:r>
              <a:rPr lang="en-US" altLang="zh-CN" sz="1600" dirty="0" smtClean="0"/>
              <a:t>/</a:t>
            </a:r>
            <a:r>
              <a:rPr lang="en-US" altLang="zh-CN" sz="1600" dirty="0" err="1" smtClean="0"/>
              <a:t>eos</a:t>
            </a:r>
            <a:r>
              <a:rPr lang="en-US" altLang="zh-CN" sz="1600" dirty="0" smtClean="0"/>
              <a:t>/</a:t>
            </a:r>
            <a:r>
              <a:rPr lang="en-US" altLang="zh-CN" sz="1600" dirty="0" err="1" smtClean="0"/>
              <a:t>lhaaso</a:t>
            </a:r>
            <a:r>
              <a:rPr lang="en-US" altLang="zh-CN" sz="1600" dirty="0" smtClean="0"/>
              <a:t>/data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301343" y="5651267"/>
            <a:ext cx="21686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/>
              <a:t>/</a:t>
            </a:r>
            <a:r>
              <a:rPr lang="en-US" altLang="zh-CN" sz="1600" dirty="0" err="1"/>
              <a:t>cvmfs</a:t>
            </a:r>
            <a:r>
              <a:rPr lang="en-US" altLang="zh-CN" sz="1600" dirty="0"/>
              <a:t>/</a:t>
            </a:r>
            <a:r>
              <a:rPr lang="en-US" altLang="zh-CN" sz="1600" dirty="0" err="1"/>
              <a:t>lhaaso</a:t>
            </a:r>
            <a:r>
              <a:rPr lang="en-US" altLang="zh-CN" sz="1600" dirty="0"/>
              <a:t>/software</a:t>
            </a:r>
            <a:endParaRPr lang="zh-CN" altLang="en-US" sz="1600" dirty="0"/>
          </a:p>
          <a:p>
            <a:r>
              <a:rPr lang="en-US" altLang="zh-CN" sz="1600" dirty="0"/>
              <a:t>/</a:t>
            </a:r>
            <a:r>
              <a:rPr lang="en-US" altLang="zh-CN" sz="1600" dirty="0" err="1"/>
              <a:t>eos</a:t>
            </a:r>
            <a:r>
              <a:rPr lang="en-US" altLang="zh-CN" sz="1600" dirty="0"/>
              <a:t>/</a:t>
            </a:r>
            <a:r>
              <a:rPr lang="en-US" altLang="zh-CN" sz="1600" dirty="0" err="1"/>
              <a:t>lhaaso</a:t>
            </a:r>
            <a:r>
              <a:rPr lang="en-US" altLang="zh-CN" sz="1600" dirty="0"/>
              <a:t>/data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035523" y="5612245"/>
            <a:ext cx="21686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/>
              <a:t>/</a:t>
            </a:r>
            <a:r>
              <a:rPr lang="en-US" altLang="zh-CN" sz="1600" dirty="0" err="1"/>
              <a:t>cvmfs</a:t>
            </a:r>
            <a:r>
              <a:rPr lang="en-US" altLang="zh-CN" sz="1600" dirty="0"/>
              <a:t>/</a:t>
            </a:r>
            <a:r>
              <a:rPr lang="en-US" altLang="zh-CN" sz="1600" dirty="0" err="1"/>
              <a:t>lhaaso</a:t>
            </a:r>
            <a:r>
              <a:rPr lang="en-US" altLang="zh-CN" sz="1600" dirty="0"/>
              <a:t>/software</a:t>
            </a:r>
            <a:endParaRPr lang="zh-CN" altLang="en-US" sz="1600" dirty="0"/>
          </a:p>
          <a:p>
            <a:r>
              <a:rPr lang="en-US" altLang="zh-CN" sz="1600" dirty="0"/>
              <a:t>/</a:t>
            </a:r>
            <a:r>
              <a:rPr lang="en-US" altLang="zh-CN" sz="1600" dirty="0" err="1"/>
              <a:t>eos</a:t>
            </a:r>
            <a:r>
              <a:rPr lang="en-US" altLang="zh-CN" sz="1600" dirty="0"/>
              <a:t>/</a:t>
            </a:r>
            <a:r>
              <a:rPr lang="en-US" altLang="zh-CN" sz="1600" dirty="0" err="1"/>
              <a:t>lhaaso</a:t>
            </a:r>
            <a:r>
              <a:rPr lang="en-US" altLang="zh-CN" sz="1600" dirty="0"/>
              <a:t>/data</a:t>
            </a:r>
          </a:p>
        </p:txBody>
      </p:sp>
      <p:sp>
        <p:nvSpPr>
          <p:cNvPr id="13" name="圆柱形 12"/>
          <p:cNvSpPr/>
          <p:nvPr/>
        </p:nvSpPr>
        <p:spPr>
          <a:xfrm>
            <a:off x="2821428" y="5109427"/>
            <a:ext cx="658368" cy="504625"/>
          </a:xfrm>
          <a:prstGeom prst="ca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圆柱形 13"/>
          <p:cNvSpPr/>
          <p:nvPr/>
        </p:nvSpPr>
        <p:spPr>
          <a:xfrm>
            <a:off x="4018788" y="3603908"/>
            <a:ext cx="658368" cy="504625"/>
          </a:xfrm>
          <a:prstGeom prst="ca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圆柱形 14"/>
          <p:cNvSpPr/>
          <p:nvPr/>
        </p:nvSpPr>
        <p:spPr>
          <a:xfrm>
            <a:off x="5470632" y="5093929"/>
            <a:ext cx="658368" cy="504625"/>
          </a:xfrm>
          <a:prstGeom prst="ca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" name="直接箭头连接符 16"/>
          <p:cNvCxnSpPr>
            <a:stCxn id="14" idx="3"/>
            <a:endCxn id="13" idx="4"/>
          </p:cNvCxnSpPr>
          <p:nvPr/>
        </p:nvCxnSpPr>
        <p:spPr>
          <a:xfrm flipH="1">
            <a:off x="3479796" y="4108533"/>
            <a:ext cx="868176" cy="125320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>
            <a:stCxn id="15" idx="2"/>
            <a:endCxn id="13" idx="4"/>
          </p:cNvCxnSpPr>
          <p:nvPr/>
        </p:nvCxnSpPr>
        <p:spPr>
          <a:xfrm flipH="1">
            <a:off x="3479796" y="5346242"/>
            <a:ext cx="1990836" cy="1549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>
            <a:stCxn id="14" idx="3"/>
            <a:endCxn id="15" idx="2"/>
          </p:cNvCxnSpPr>
          <p:nvPr/>
        </p:nvCxnSpPr>
        <p:spPr>
          <a:xfrm>
            <a:off x="4347972" y="4108533"/>
            <a:ext cx="1122660" cy="123770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图片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4928" y="2749674"/>
            <a:ext cx="624304" cy="545311"/>
          </a:xfrm>
          <a:prstGeom prst="rect">
            <a:avLst/>
          </a:prstGeom>
        </p:spPr>
      </p:pic>
      <p:cxnSp>
        <p:nvCxnSpPr>
          <p:cNvPr id="29" name="直接箭头连接符 28"/>
          <p:cNvCxnSpPr>
            <a:endCxn id="7" idx="2"/>
          </p:cNvCxnSpPr>
          <p:nvPr/>
        </p:nvCxnSpPr>
        <p:spPr>
          <a:xfrm>
            <a:off x="2926080" y="3196894"/>
            <a:ext cx="484632" cy="227534"/>
          </a:xfrm>
          <a:prstGeom prst="straightConnector1">
            <a:avLst/>
          </a:prstGeom>
          <a:ln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流程图: 过程 30"/>
          <p:cNvSpPr/>
          <p:nvPr/>
        </p:nvSpPr>
        <p:spPr>
          <a:xfrm>
            <a:off x="3211830" y="3494653"/>
            <a:ext cx="601218" cy="310582"/>
          </a:xfrm>
          <a:prstGeom prst="flowChartProces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文本框 31"/>
          <p:cNvSpPr txBox="1"/>
          <p:nvPr/>
        </p:nvSpPr>
        <p:spPr>
          <a:xfrm>
            <a:off x="2836926" y="2889027"/>
            <a:ext cx="10429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/>
              <a:t>Submit jobs</a:t>
            </a:r>
            <a:endParaRPr lang="zh-CN" altLang="en-US" sz="1400" dirty="0"/>
          </a:p>
        </p:txBody>
      </p:sp>
      <p:sp>
        <p:nvSpPr>
          <p:cNvPr id="33" name="流程图: 过程 32"/>
          <p:cNvSpPr/>
          <p:nvPr/>
        </p:nvSpPr>
        <p:spPr>
          <a:xfrm>
            <a:off x="1886445" y="4477963"/>
            <a:ext cx="601218" cy="310582"/>
          </a:xfrm>
          <a:prstGeom prst="flowChartProces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5" name="直接箭头连接符 34"/>
          <p:cNvCxnSpPr>
            <a:stCxn id="31" idx="2"/>
            <a:endCxn id="33" idx="0"/>
          </p:cNvCxnSpPr>
          <p:nvPr/>
        </p:nvCxnSpPr>
        <p:spPr>
          <a:xfrm flipH="1">
            <a:off x="2187054" y="3805235"/>
            <a:ext cx="1325385" cy="672728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本框 35"/>
          <p:cNvSpPr txBox="1"/>
          <p:nvPr/>
        </p:nvSpPr>
        <p:spPr>
          <a:xfrm>
            <a:off x="1989764" y="3807919"/>
            <a:ext cx="11888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/>
              <a:t>Schedule jobs</a:t>
            </a:r>
            <a:endParaRPr lang="zh-CN" altLang="en-US" sz="1400" dirty="0"/>
          </a:p>
        </p:txBody>
      </p:sp>
      <p:sp>
        <p:nvSpPr>
          <p:cNvPr id="39" name="文本框 38"/>
          <p:cNvSpPr txBox="1"/>
          <p:nvPr/>
        </p:nvSpPr>
        <p:spPr>
          <a:xfrm>
            <a:off x="3919083" y="4735136"/>
            <a:ext cx="11217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solidFill>
                  <a:srgbClr val="FF0000"/>
                </a:solidFill>
              </a:rPr>
              <a:t>Unified data </a:t>
            </a:r>
          </a:p>
          <a:p>
            <a:r>
              <a:rPr lang="en-US" altLang="zh-CN" sz="1400" dirty="0">
                <a:solidFill>
                  <a:srgbClr val="FF0000"/>
                </a:solidFill>
              </a:rPr>
              <a:t>namespace</a:t>
            </a:r>
            <a:endParaRPr lang="zh-CN" altLang="en-US" sz="1400" dirty="0">
              <a:solidFill>
                <a:srgbClr val="FF0000"/>
              </a:solidFill>
            </a:endParaRPr>
          </a:p>
        </p:txBody>
      </p:sp>
      <p:pic>
        <p:nvPicPr>
          <p:cNvPr id="41" name="图片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775" y="3985365"/>
            <a:ext cx="624304" cy="545311"/>
          </a:xfrm>
          <a:prstGeom prst="rect">
            <a:avLst/>
          </a:prstGeom>
        </p:spPr>
      </p:pic>
      <p:cxnSp>
        <p:nvCxnSpPr>
          <p:cNvPr id="42" name="直接箭头连接符 41"/>
          <p:cNvCxnSpPr>
            <a:stCxn id="41" idx="2"/>
            <a:endCxn id="8" idx="1"/>
          </p:cNvCxnSpPr>
          <p:nvPr/>
        </p:nvCxnSpPr>
        <p:spPr>
          <a:xfrm>
            <a:off x="1109927" y="4530676"/>
            <a:ext cx="289302" cy="322418"/>
          </a:xfrm>
          <a:prstGeom prst="straightConnector1">
            <a:avLst/>
          </a:prstGeom>
          <a:ln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流程图: 过程 46"/>
          <p:cNvSpPr/>
          <p:nvPr/>
        </p:nvSpPr>
        <p:spPr>
          <a:xfrm>
            <a:off x="5049038" y="3502152"/>
            <a:ext cx="601218" cy="310582"/>
          </a:xfrm>
          <a:prstGeom prst="flowChartProces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流程图: 过程 47"/>
          <p:cNvSpPr/>
          <p:nvPr/>
        </p:nvSpPr>
        <p:spPr>
          <a:xfrm>
            <a:off x="6932664" y="4490761"/>
            <a:ext cx="601218" cy="310582"/>
          </a:xfrm>
          <a:prstGeom prst="flowChartProces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9" name="直接箭头连接符 48"/>
          <p:cNvCxnSpPr>
            <a:stCxn id="47" idx="3"/>
            <a:endCxn id="48" idx="0"/>
          </p:cNvCxnSpPr>
          <p:nvPr/>
        </p:nvCxnSpPr>
        <p:spPr>
          <a:xfrm>
            <a:off x="5650256" y="3657443"/>
            <a:ext cx="1583017" cy="833318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框 51"/>
          <p:cNvSpPr txBox="1"/>
          <p:nvPr/>
        </p:nvSpPr>
        <p:spPr>
          <a:xfrm>
            <a:off x="6313463" y="3761011"/>
            <a:ext cx="11888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/>
              <a:t>Schedule jobs</a:t>
            </a:r>
            <a:endParaRPr lang="zh-CN" altLang="en-US" sz="1400" dirty="0"/>
          </a:p>
        </p:txBody>
      </p:sp>
      <p:pic>
        <p:nvPicPr>
          <p:cNvPr id="54" name="图片 5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9532" y="4114156"/>
            <a:ext cx="624304" cy="545311"/>
          </a:xfrm>
          <a:prstGeom prst="rect">
            <a:avLst/>
          </a:prstGeom>
        </p:spPr>
      </p:pic>
      <p:cxnSp>
        <p:nvCxnSpPr>
          <p:cNvPr id="55" name="直接箭头连接符 54"/>
          <p:cNvCxnSpPr>
            <a:stCxn id="54" idx="2"/>
            <a:endCxn id="9" idx="6"/>
          </p:cNvCxnSpPr>
          <p:nvPr/>
        </p:nvCxnSpPr>
        <p:spPr>
          <a:xfrm flipH="1">
            <a:off x="7918704" y="4659467"/>
            <a:ext cx="362980" cy="474889"/>
          </a:xfrm>
          <a:prstGeom prst="straightConnector1">
            <a:avLst/>
          </a:prstGeom>
          <a:ln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6931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739" y="3198963"/>
            <a:ext cx="5193347" cy="365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Content Placeholder 1"/>
          <p:cNvSpPr>
            <a:spLocks noGrp="1"/>
          </p:cNvSpPr>
          <p:nvPr>
            <p:ph idx="1"/>
          </p:nvPr>
        </p:nvSpPr>
        <p:spPr>
          <a:xfrm>
            <a:off x="381000" y="1203960"/>
            <a:ext cx="8001000" cy="1783080"/>
          </a:xfrm>
        </p:spPr>
        <p:txBody>
          <a:bodyPr>
            <a:noAutofit/>
          </a:bodyPr>
          <a:lstStyle/>
          <a:p>
            <a:r>
              <a:rPr lang="zh-CN" altLang="en-US" sz="1800" dirty="0" smtClean="0"/>
              <a:t>基于</a:t>
            </a:r>
            <a:r>
              <a:rPr lang="en-US" altLang="zh-CN" sz="1800" dirty="0" err="1" smtClean="0"/>
              <a:t>Openstack</a:t>
            </a:r>
            <a:r>
              <a:rPr lang="zh-CN" altLang="en-US" sz="1800" dirty="0" smtClean="0"/>
              <a:t>和</a:t>
            </a:r>
            <a:r>
              <a:rPr lang="en-US" altLang="zh-CN" sz="1800" dirty="0" err="1" smtClean="0"/>
              <a:t>HTCondor</a:t>
            </a:r>
            <a:endParaRPr lang="en-US" altLang="zh-CN" sz="1800" dirty="0" smtClean="0"/>
          </a:p>
          <a:p>
            <a:r>
              <a:rPr lang="zh-CN" altLang="en-US" sz="1800" dirty="0" smtClean="0"/>
              <a:t>中心站点的搜集所有站点的资源情况，进行整体资源的统一管理和调度</a:t>
            </a:r>
            <a:endParaRPr lang="en-US" altLang="zh-CN" sz="1800" dirty="0" smtClean="0"/>
          </a:p>
          <a:p>
            <a:r>
              <a:rPr lang="zh-CN" altLang="en-US" sz="1800" dirty="0"/>
              <a:t>各站点的</a:t>
            </a:r>
            <a:r>
              <a:rPr lang="zh-CN" altLang="en-US" sz="1800" dirty="0" smtClean="0"/>
              <a:t>资源可采用</a:t>
            </a:r>
            <a:r>
              <a:rPr lang="zh-CN" altLang="en-US" sz="1800" dirty="0"/>
              <a:t>各自的管理</a:t>
            </a:r>
            <a:r>
              <a:rPr lang="zh-CN" altLang="en-US" sz="1800" dirty="0" smtClean="0"/>
              <a:t>工具</a:t>
            </a:r>
            <a:endParaRPr lang="en-US" altLang="zh-CN" sz="1800" dirty="0" smtClean="0"/>
          </a:p>
          <a:p>
            <a:r>
              <a:rPr lang="zh-CN" altLang="en-US" sz="1800" dirty="0" smtClean="0"/>
              <a:t>系统原型已部署在北京、成都和东莞</a:t>
            </a:r>
            <a:endParaRPr lang="en-US" altLang="zh-CN" sz="2000" dirty="0" smtClean="0"/>
          </a:p>
        </p:txBody>
      </p:sp>
      <p:sp>
        <p:nvSpPr>
          <p:cNvPr id="29700" name="Title 2"/>
          <p:cNvSpPr>
            <a:spLocks noGrp="1"/>
          </p:cNvSpPr>
          <p:nvPr>
            <p:ph type="title"/>
          </p:nvPr>
        </p:nvSpPr>
        <p:spPr>
          <a:xfrm>
            <a:off x="582613" y="182880"/>
            <a:ext cx="7353300" cy="685800"/>
          </a:xfrm>
        </p:spPr>
        <p:txBody>
          <a:bodyPr/>
          <a:lstStyle/>
          <a:p>
            <a:r>
              <a:rPr lang="zh-CN" altLang="en-US" sz="3600" dirty="0" smtClean="0"/>
              <a:t>资源统一管理和调度</a:t>
            </a:r>
            <a:endParaRPr lang="en-US" altLang="zh-CN" sz="3600" dirty="0" smtClean="0"/>
          </a:p>
        </p:txBody>
      </p:sp>
    </p:spTree>
    <p:extLst>
      <p:ext uri="{BB962C8B-B14F-4D97-AF65-F5344CB8AC3E}">
        <p14:creationId xmlns:p14="http://schemas.microsoft.com/office/powerpoint/2010/main" val="1394377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17475"/>
            <a:ext cx="8229600" cy="1143000"/>
          </a:xfrm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zh-CN" altLang="en-US" dirty="0" smtClean="0">
                <a:solidFill>
                  <a:srgbClr val="000099"/>
                </a:solidFill>
              </a:rPr>
              <a:t>计算任务调度</a:t>
            </a:r>
            <a:endParaRPr lang="en-US" altLang="zh-CN" dirty="0">
              <a:solidFill>
                <a:srgbClr val="000099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35" y="1492029"/>
            <a:ext cx="8497614" cy="4778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5670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zh-CN" altLang="en-US" dirty="0" smtClean="0">
                <a:solidFill>
                  <a:srgbClr val="000099"/>
                </a:solidFill>
              </a:rPr>
              <a:t>计算任务调度</a:t>
            </a:r>
            <a:endParaRPr lang="zh-CN" altLang="en-US" dirty="0">
              <a:solidFill>
                <a:srgbClr val="000099"/>
              </a:solidFill>
            </a:endParaRPr>
          </a:p>
        </p:txBody>
      </p:sp>
      <p:sp>
        <p:nvSpPr>
          <p:cNvPr id="3" name="Content Placeholder 1"/>
          <p:cNvSpPr txBox="1">
            <a:spLocks/>
          </p:cNvSpPr>
          <p:nvPr/>
        </p:nvSpPr>
        <p:spPr bwMode="auto">
          <a:xfrm>
            <a:off x="381000" y="1371600"/>
            <a:ext cx="80010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AE14"/>
              </a:buClr>
              <a:buSzPct val="110000"/>
              <a:buChar char="•"/>
              <a:defRPr sz="32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400" b="1">
                <a:solidFill>
                  <a:schemeClr val="tx2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Char char="§"/>
              <a:defRPr sz="2400" b="1">
                <a:solidFill>
                  <a:schemeClr val="tx2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+mn-ea"/>
              </a:defRPr>
            </a:lvl9pPr>
          </a:lstStyle>
          <a:p>
            <a:pPr>
              <a:defRPr/>
            </a:pPr>
            <a:r>
              <a:rPr lang="zh-CN" altLang="en-US" sz="2400" kern="0" dirty="0" smtClean="0"/>
              <a:t>用户保持原有的作业提交模式，从高能所的登陆节点上提交作业</a:t>
            </a:r>
            <a:endParaRPr lang="en-US" altLang="zh-CN" sz="2400" kern="0" dirty="0" smtClean="0"/>
          </a:p>
          <a:p>
            <a:pPr lvl="1">
              <a:defRPr/>
            </a:pPr>
            <a:r>
              <a:rPr lang="zh-CN" altLang="en-US" sz="2000" kern="0" dirty="0" smtClean="0"/>
              <a:t>基于</a:t>
            </a:r>
            <a:r>
              <a:rPr lang="en-US" altLang="zh-CN" sz="2000" kern="0" dirty="0" err="1" smtClean="0"/>
              <a:t>HTCondor</a:t>
            </a:r>
            <a:r>
              <a:rPr lang="zh-CN" altLang="en-US" sz="2000" kern="0" dirty="0" smtClean="0"/>
              <a:t>设计和开发作业提交的工具包</a:t>
            </a:r>
            <a:r>
              <a:rPr lang="en-US" altLang="zh-CN" sz="2000" kern="0" dirty="0" smtClean="0"/>
              <a:t>(submit/query/delete)</a:t>
            </a:r>
          </a:p>
          <a:p>
            <a:pPr lvl="1">
              <a:defRPr/>
            </a:pPr>
            <a:r>
              <a:rPr lang="en-US" altLang="zh-CN" sz="2000" kern="0" dirty="0" err="1" smtClean="0"/>
              <a:t>hep_sub</a:t>
            </a:r>
            <a:r>
              <a:rPr lang="en-US" altLang="zh-CN" sz="2000" kern="0" dirty="0" smtClean="0"/>
              <a:t>/</a:t>
            </a:r>
            <a:r>
              <a:rPr lang="en-US" altLang="zh-CN" sz="2000" kern="0" dirty="0" err="1" smtClean="0"/>
              <a:t>hep_rm</a:t>
            </a:r>
            <a:r>
              <a:rPr lang="en-US" altLang="zh-CN" sz="2000" kern="0" dirty="0" smtClean="0"/>
              <a:t>/</a:t>
            </a:r>
            <a:r>
              <a:rPr lang="en-US" altLang="zh-CN" sz="2000" kern="0" dirty="0" err="1" smtClean="0"/>
              <a:t>hep_q</a:t>
            </a:r>
            <a:endParaRPr lang="en-US" altLang="zh-CN" sz="2000" kern="0" dirty="0" smtClean="0"/>
          </a:p>
          <a:p>
            <a:pPr lvl="1">
              <a:defRPr/>
            </a:pPr>
            <a:r>
              <a:rPr lang="en-US" altLang="zh-CN" sz="2000" kern="0" dirty="0" err="1" smtClean="0"/>
              <a:t>hep_sub</a:t>
            </a:r>
            <a:r>
              <a:rPr lang="zh-CN" altLang="en-US" sz="2000" kern="0" dirty="0" smtClean="0"/>
              <a:t>命令上制定参数</a:t>
            </a:r>
            <a:r>
              <a:rPr lang="en-US" altLang="zh-CN" sz="2000" kern="0" dirty="0" smtClean="0"/>
              <a:t>:</a:t>
            </a:r>
            <a:r>
              <a:rPr lang="zh-CN" altLang="en-US" sz="2000" kern="0" dirty="0" smtClean="0"/>
              <a:t>将作业灵活的调度到远程站点</a:t>
            </a:r>
            <a:endParaRPr lang="en-US" altLang="zh-CN" sz="2000" kern="0" dirty="0" smtClean="0"/>
          </a:p>
          <a:p>
            <a:pPr>
              <a:defRPr/>
            </a:pPr>
            <a:r>
              <a:rPr lang="zh-CN" altLang="en-US" sz="2400" kern="0" dirty="0" smtClean="0"/>
              <a:t>用户管理</a:t>
            </a:r>
            <a:endParaRPr lang="en-US" altLang="zh-CN" sz="2400" kern="0" dirty="0" smtClean="0"/>
          </a:p>
          <a:p>
            <a:pPr lvl="1">
              <a:defRPr/>
            </a:pPr>
            <a:r>
              <a:rPr lang="zh-CN" altLang="en-US" sz="1800" kern="0" dirty="0" smtClean="0"/>
              <a:t>所有用户提交作业采用</a:t>
            </a:r>
            <a:r>
              <a:rPr lang="en-US" altLang="zh-CN" sz="1800" kern="0" dirty="0" smtClean="0"/>
              <a:t>AFS</a:t>
            </a:r>
            <a:r>
              <a:rPr lang="zh-CN" altLang="en-US" sz="1800" kern="0" dirty="0" smtClean="0"/>
              <a:t>账号</a:t>
            </a:r>
            <a:endParaRPr lang="en-US" altLang="zh-CN" sz="1800" kern="0" dirty="0" smtClean="0"/>
          </a:p>
          <a:p>
            <a:pPr lvl="1">
              <a:defRPr/>
            </a:pPr>
            <a:r>
              <a:rPr lang="zh-CN" altLang="en-US" sz="1800" kern="0" dirty="0" smtClean="0"/>
              <a:t>账号由高能所统一管理</a:t>
            </a:r>
            <a:endParaRPr lang="en-US" altLang="zh-CN" sz="1800" kern="0" dirty="0" smtClean="0"/>
          </a:p>
          <a:p>
            <a:pPr>
              <a:defRPr/>
            </a:pPr>
            <a:r>
              <a:rPr lang="zh-CN" altLang="en-US" sz="2400" kern="0" dirty="0" smtClean="0"/>
              <a:t>高能所虚拟计算集群</a:t>
            </a:r>
            <a:endParaRPr lang="en-US" altLang="zh-CN" sz="2400" kern="0" dirty="0" smtClean="0"/>
          </a:p>
          <a:p>
            <a:pPr lvl="1">
              <a:defRPr/>
            </a:pPr>
            <a:r>
              <a:rPr lang="en-US" altLang="zh-CN" sz="2000" kern="0" dirty="0" smtClean="0"/>
              <a:t>~1000CPU</a:t>
            </a:r>
            <a:r>
              <a:rPr lang="zh-CN" altLang="en-US" sz="2000" kern="0" dirty="0" smtClean="0"/>
              <a:t>核</a:t>
            </a:r>
            <a:endParaRPr lang="en-US" altLang="zh-CN" sz="2000" kern="0" dirty="0" smtClean="0"/>
          </a:p>
          <a:p>
            <a:pPr lvl="1">
              <a:defRPr/>
            </a:pPr>
            <a:r>
              <a:rPr lang="zh-CN" altLang="en-US" sz="2000" kern="0" dirty="0" smtClean="0"/>
              <a:t>资源动态分配</a:t>
            </a:r>
            <a:endParaRPr lang="en-US" altLang="zh-CN" sz="1400" kern="0" dirty="0" smtClean="0"/>
          </a:p>
          <a:p>
            <a:pPr lvl="1">
              <a:defRPr/>
            </a:pPr>
            <a:endParaRPr lang="en-US" altLang="zh-CN" sz="1200" kern="0" dirty="0" smtClean="0"/>
          </a:p>
          <a:p>
            <a:pPr>
              <a:defRPr/>
            </a:pPr>
            <a:endParaRPr lang="zh-CN" altLang="en-US" kern="0" dirty="0"/>
          </a:p>
          <a:p>
            <a:pPr lvl="1">
              <a:defRPr/>
            </a:pPr>
            <a:endParaRPr lang="en-US" sz="2000" kern="0" dirty="0"/>
          </a:p>
        </p:txBody>
      </p:sp>
    </p:spTree>
    <p:extLst>
      <p:ext uri="{BB962C8B-B14F-4D97-AF65-F5344CB8AC3E}">
        <p14:creationId xmlns:p14="http://schemas.microsoft.com/office/powerpoint/2010/main" val="1635877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ontent Placeholder 1"/>
          <p:cNvSpPr>
            <a:spLocks noGrp="1"/>
          </p:cNvSpPr>
          <p:nvPr>
            <p:ph idx="1"/>
          </p:nvPr>
        </p:nvSpPr>
        <p:spPr>
          <a:xfrm>
            <a:off x="674370" y="152400"/>
            <a:ext cx="8229600" cy="863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CN" altLang="en-US" sz="3600" kern="0" dirty="0"/>
              <a:t>高能所虚拟计算集群</a:t>
            </a:r>
            <a:endParaRPr lang="en-US" altLang="zh-CN" sz="3600" kern="0" dirty="0"/>
          </a:p>
          <a:p>
            <a:endParaRPr lang="en-US" altLang="zh-CN" dirty="0" smtClean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381000" y="1371600"/>
            <a:ext cx="8001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AE14"/>
              </a:buClr>
              <a:buSzPct val="110000"/>
              <a:buChar char="•"/>
              <a:defRPr sz="32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400" b="1">
                <a:solidFill>
                  <a:schemeClr val="tx2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Char char="§"/>
              <a:defRPr sz="2400" b="1">
                <a:solidFill>
                  <a:schemeClr val="tx2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+mn-ea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2000" kern="0" dirty="0" smtClean="0"/>
              <a:t>基于</a:t>
            </a:r>
            <a:r>
              <a:rPr lang="en-US" altLang="zh-CN" sz="2000" kern="0" dirty="0" err="1" smtClean="0"/>
              <a:t>HTCondor</a:t>
            </a:r>
            <a:r>
              <a:rPr lang="zh-CN" altLang="en-US" sz="2000" kern="0" dirty="0" smtClean="0"/>
              <a:t>和</a:t>
            </a:r>
            <a:r>
              <a:rPr lang="en-US" altLang="zh-CN" sz="2000" kern="0" dirty="0" err="1" smtClean="0"/>
              <a:t>Openstack</a:t>
            </a:r>
            <a:r>
              <a:rPr lang="zh-CN" altLang="en-US" sz="2000" kern="0" dirty="0" smtClean="0"/>
              <a:t>开发的虚拟资源调度器提供资源的弹性分配</a:t>
            </a:r>
            <a:endParaRPr lang="en-US" sz="2000" kern="0" dirty="0" smtClean="0"/>
          </a:p>
          <a:p>
            <a:pPr>
              <a:lnSpc>
                <a:spcPct val="150000"/>
              </a:lnSpc>
              <a:defRPr/>
            </a:pPr>
            <a:r>
              <a:rPr lang="zh-CN" altLang="en-US" sz="2000" kern="0" dirty="0" smtClean="0"/>
              <a:t>以</a:t>
            </a:r>
            <a:r>
              <a:rPr lang="en-US" altLang="zh-CN" sz="2000" kern="0" dirty="0" smtClean="0"/>
              <a:t>CPU</a:t>
            </a:r>
            <a:r>
              <a:rPr lang="zh-CN" altLang="en-US" sz="2000" kern="0" dirty="0" smtClean="0"/>
              <a:t>核为单元的按需调度策略</a:t>
            </a:r>
            <a:endParaRPr lang="en-US" sz="2000" kern="0" dirty="0"/>
          </a:p>
          <a:p>
            <a:pPr>
              <a:lnSpc>
                <a:spcPct val="150000"/>
              </a:lnSpc>
              <a:defRPr/>
            </a:pPr>
            <a:r>
              <a:rPr lang="zh-CN" altLang="en-US" sz="2000" kern="0" dirty="0" smtClean="0"/>
              <a:t>结合作业类型、系统负载和集群的实时运行状态，动态分配和回收虚拟计算资源</a:t>
            </a:r>
            <a:endParaRPr lang="en-US" altLang="zh-CN" sz="2000" kern="0" dirty="0"/>
          </a:p>
          <a:p>
            <a:pPr lvl="1">
              <a:defRPr/>
            </a:pPr>
            <a:endParaRPr lang="en-US" sz="2000" kern="0" dirty="0"/>
          </a:p>
        </p:txBody>
      </p:sp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282804"/>
            <a:ext cx="7543800" cy="3211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6368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542" y="4368053"/>
            <a:ext cx="5808458" cy="2366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dirty="0" smtClean="0"/>
              <a:t>数据的存储和访问</a:t>
            </a:r>
          </a:p>
        </p:txBody>
      </p:sp>
      <p:sp>
        <p:nvSpPr>
          <p:cNvPr id="37891" name="内容占位符 2"/>
          <p:cNvSpPr>
            <a:spLocks noGrp="1"/>
          </p:cNvSpPr>
          <p:nvPr>
            <p:ph idx="1"/>
          </p:nvPr>
        </p:nvSpPr>
        <p:spPr>
          <a:xfrm>
            <a:off x="118938" y="1172731"/>
            <a:ext cx="3429000" cy="5238750"/>
          </a:xfrm>
        </p:spPr>
        <p:txBody>
          <a:bodyPr>
            <a:normAutofit/>
          </a:bodyPr>
          <a:lstStyle/>
          <a:p>
            <a:r>
              <a:rPr lang="zh-CN" altLang="en-US" sz="2400" dirty="0" smtClean="0"/>
              <a:t>软件</a:t>
            </a:r>
            <a:endParaRPr lang="en-US" altLang="zh-CN" sz="2400" dirty="0" smtClean="0"/>
          </a:p>
          <a:p>
            <a:pPr lvl="1"/>
            <a:r>
              <a:rPr lang="en-US" altLang="zh-CN" sz="1800" dirty="0" smtClean="0"/>
              <a:t>Physical library(Boss, Gaudi), common software(</a:t>
            </a:r>
            <a:r>
              <a:rPr lang="en-US" altLang="zh-CN" sz="1800" dirty="0" err="1" smtClean="0"/>
              <a:t>gcc</a:t>
            </a:r>
            <a:r>
              <a:rPr lang="en-US" altLang="zh-CN" sz="1800" dirty="0" smtClean="0"/>
              <a:t>),</a:t>
            </a:r>
            <a:r>
              <a:rPr lang="en-US" altLang="zh-CN" sz="1800" dirty="0" err="1" smtClean="0"/>
              <a:t>etc</a:t>
            </a:r>
            <a:endParaRPr lang="en-US" altLang="zh-CN" sz="1800" dirty="0" smtClean="0"/>
          </a:p>
          <a:p>
            <a:pPr lvl="1"/>
            <a:r>
              <a:rPr lang="en-US" altLang="zh-CN" sz="1800" dirty="0" smtClean="0"/>
              <a:t>Version consistent among distributed sites</a:t>
            </a:r>
          </a:p>
          <a:p>
            <a:r>
              <a:rPr lang="zh-CN" altLang="en-US" sz="2400" dirty="0" smtClean="0"/>
              <a:t>实验数据</a:t>
            </a:r>
            <a:endParaRPr lang="en-US" altLang="zh-CN" sz="2000" dirty="0" smtClean="0"/>
          </a:p>
          <a:p>
            <a:r>
              <a:rPr lang="zh-CN" altLang="en-US" sz="2400" dirty="0" smtClean="0"/>
              <a:t>方</a:t>
            </a:r>
            <a:r>
              <a:rPr lang="zh-CN" altLang="en-US" sz="2400" dirty="0"/>
              <a:t>案</a:t>
            </a:r>
            <a:endParaRPr lang="en-US" altLang="zh-CN" sz="2400" dirty="0"/>
          </a:p>
          <a:p>
            <a:pPr lvl="1"/>
            <a:r>
              <a:rPr lang="en-US" altLang="zh-CN" sz="1800" dirty="0"/>
              <a:t>AFS</a:t>
            </a:r>
          </a:p>
          <a:p>
            <a:pPr lvl="1"/>
            <a:r>
              <a:rPr lang="en-US" altLang="zh-CN" sz="1800" dirty="0" smtClean="0"/>
              <a:t>CVMFS</a:t>
            </a:r>
            <a:endParaRPr lang="en-US" altLang="zh-CN" sz="2200" b="1" dirty="0" smtClean="0"/>
          </a:p>
          <a:p>
            <a:pPr lvl="1"/>
            <a:r>
              <a:rPr lang="en-US" altLang="zh-CN" sz="1800" dirty="0" smtClean="0"/>
              <a:t>Leaf</a:t>
            </a:r>
            <a:r>
              <a:rPr lang="zh-CN" altLang="en-US" sz="1800" dirty="0" smtClean="0"/>
              <a:t>远程文件系统（</a:t>
            </a:r>
            <a:r>
              <a:rPr lang="zh-CN" altLang="en-US" sz="1800" dirty="0" smtClean="0">
                <a:solidFill>
                  <a:srgbClr val="FF0000"/>
                </a:solidFill>
              </a:rPr>
              <a:t>高能所计算中心开发）</a:t>
            </a:r>
            <a:endParaRPr lang="en-US" altLang="zh-CN" sz="1800" dirty="0" smtClean="0">
              <a:solidFill>
                <a:srgbClr val="FF0000"/>
              </a:solidFill>
            </a:endParaRPr>
          </a:p>
          <a:p>
            <a:pPr lvl="1"/>
            <a:endParaRPr lang="en-US" altLang="zh-CN" sz="2000" dirty="0" smtClean="0"/>
          </a:p>
          <a:p>
            <a:endParaRPr lang="zh-CN" altLang="en-US" sz="2800" dirty="0" smtClean="0"/>
          </a:p>
        </p:txBody>
      </p:sp>
      <p:grpSp>
        <p:nvGrpSpPr>
          <p:cNvPr id="37892" name="组合 1"/>
          <p:cNvGrpSpPr>
            <a:grpSpLocks/>
          </p:cNvGrpSpPr>
          <p:nvPr/>
        </p:nvGrpSpPr>
        <p:grpSpPr bwMode="auto">
          <a:xfrm>
            <a:off x="4429701" y="1301122"/>
            <a:ext cx="4383234" cy="2834584"/>
            <a:chOff x="12725186" y="2362227"/>
            <a:chExt cx="6846182" cy="6255307"/>
          </a:xfrm>
        </p:grpSpPr>
        <p:sp>
          <p:nvSpPr>
            <p:cNvPr id="5" name="矩形 4"/>
            <p:cNvSpPr/>
            <p:nvPr/>
          </p:nvSpPr>
          <p:spPr>
            <a:xfrm>
              <a:off x="13595682" y="4619199"/>
              <a:ext cx="2005264" cy="669038"/>
            </a:xfrm>
            <a:prstGeom prst="rect">
              <a:avLst/>
            </a:prstGeom>
            <a:solidFill>
              <a:srgbClr val="00B0F0"/>
            </a:solidFill>
            <a:ln w="25400" cap="flat">
              <a:solidFill>
                <a:srgbClr val="0076BA"/>
              </a:solidFill>
              <a:prstDash val="solid"/>
              <a:round/>
            </a:ln>
            <a:effectLst/>
            <a:sp3d/>
          </p:spPr>
          <p:txBody>
            <a:bodyPr spcFirstLastPara="1" lIns="50800" tIns="50800" rIns="50800" bIns="50800" spcCol="38100" anchor="ctr"/>
            <a:lstStyle/>
            <a:p>
              <a:pPr algn="ctr" defTabSz="662959" fontAlgn="auto" hangingPunct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b="0" kern="0" spc="60" dirty="0">
                <a:solidFill>
                  <a:schemeClr val="tx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13219276" y="3646420"/>
              <a:ext cx="1449558" cy="705852"/>
            </a:xfrm>
            <a:prstGeom prst="rect">
              <a:avLst/>
            </a:prstGeom>
            <a:noFill/>
            <a:ln w="25400" cap="flat">
              <a:solidFill>
                <a:srgbClr val="0076BA"/>
              </a:solidFill>
              <a:prstDash val="solid"/>
              <a:round/>
            </a:ln>
            <a:effectLst/>
            <a:sp3d/>
          </p:spPr>
          <p:txBody>
            <a:bodyPr spcFirstLastPara="1" lIns="50800" tIns="50800" rIns="50800" bIns="50800" spcCol="38100" anchor="ctr"/>
            <a:lstStyle/>
            <a:p>
              <a:pPr algn="ctr" defTabSz="662959" fontAlgn="auto" hangingPunct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b="0" kern="0" spc="60" dirty="0">
                  <a:solidFill>
                    <a:schemeClr val="tx1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httpd0</a:t>
              </a:r>
              <a:endParaRPr lang="zh-CN" altLang="en-US" sz="1400" b="0" kern="0" spc="60" dirty="0">
                <a:solidFill>
                  <a:schemeClr val="tx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15232644" y="3629433"/>
              <a:ext cx="1496433" cy="705852"/>
            </a:xfrm>
            <a:prstGeom prst="rect">
              <a:avLst/>
            </a:prstGeom>
            <a:noFill/>
            <a:ln w="25400" cap="flat">
              <a:solidFill>
                <a:srgbClr val="0076BA"/>
              </a:solidFill>
              <a:prstDash val="solid"/>
              <a:round/>
            </a:ln>
            <a:effectLst/>
            <a:sp3d/>
          </p:spPr>
          <p:txBody>
            <a:bodyPr spcFirstLastPara="1" lIns="50800" tIns="50800" rIns="50800" bIns="50800" spcCol="38100" anchor="ctr"/>
            <a:lstStyle/>
            <a:p>
              <a:pPr algn="ctr" defTabSz="662959" fontAlgn="auto" hangingPunct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b="0" kern="0" spc="60" dirty="0">
                  <a:solidFill>
                    <a:schemeClr val="tx1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httpd1</a:t>
              </a:r>
              <a:endParaRPr lang="zh-CN" altLang="en-US" sz="1400" b="0" kern="0" spc="60" dirty="0">
                <a:solidFill>
                  <a:schemeClr val="tx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17292887" y="3646420"/>
              <a:ext cx="1556004" cy="705852"/>
            </a:xfrm>
            <a:prstGeom prst="rect">
              <a:avLst/>
            </a:prstGeom>
            <a:noFill/>
            <a:ln w="25400" cap="flat">
              <a:solidFill>
                <a:srgbClr val="0076BA"/>
              </a:solidFill>
              <a:prstDash val="solid"/>
              <a:round/>
            </a:ln>
            <a:effectLst/>
            <a:sp3d/>
          </p:spPr>
          <p:txBody>
            <a:bodyPr spcFirstLastPara="1" lIns="50800" tIns="50800" rIns="50800" bIns="50800" spcCol="38100" anchor="ctr"/>
            <a:lstStyle/>
            <a:p>
              <a:pPr algn="ctr" defTabSz="662959" fontAlgn="auto" hangingPunct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b="0" kern="0" spc="60" dirty="0">
                  <a:solidFill>
                    <a:schemeClr val="tx1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httpd2</a:t>
              </a:r>
              <a:endParaRPr lang="zh-CN" altLang="en-US" sz="1400" b="0" kern="0" spc="60" dirty="0">
                <a:solidFill>
                  <a:schemeClr val="tx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3855784" y="4779493"/>
              <a:ext cx="2005264" cy="669038"/>
            </a:xfrm>
            <a:prstGeom prst="rect">
              <a:avLst/>
            </a:prstGeom>
            <a:solidFill>
              <a:srgbClr val="00B0F0"/>
            </a:solidFill>
            <a:ln w="25400" cap="flat">
              <a:solidFill>
                <a:srgbClr val="0076BA"/>
              </a:solidFill>
              <a:prstDash val="solid"/>
              <a:round/>
            </a:ln>
            <a:effectLst/>
            <a:sp3d/>
          </p:spPr>
          <p:txBody>
            <a:bodyPr spcFirstLastPara="1" lIns="50800" tIns="50800" rIns="50800" bIns="50800" spcCol="38100" anchor="ctr"/>
            <a:lstStyle/>
            <a:p>
              <a:pPr algn="ctr" defTabSz="662959" fontAlgn="auto" hangingPunct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b="0" kern="0" spc="60" dirty="0">
                <a:solidFill>
                  <a:schemeClr val="tx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14054179" y="4958581"/>
              <a:ext cx="2005264" cy="705852"/>
            </a:xfrm>
            <a:prstGeom prst="rect">
              <a:avLst/>
            </a:prstGeom>
            <a:solidFill>
              <a:srgbClr val="00B0F0"/>
            </a:solidFill>
            <a:ln w="25400" cap="flat">
              <a:solidFill>
                <a:srgbClr val="0076BA"/>
              </a:solidFill>
              <a:prstDash val="solid"/>
              <a:round/>
            </a:ln>
            <a:effectLst/>
            <a:sp3d/>
          </p:spPr>
          <p:txBody>
            <a:bodyPr spcFirstLastPara="1" lIns="50800" tIns="50800" rIns="50800" bIns="50800" spcCol="38100" anchor="ctr"/>
            <a:lstStyle/>
            <a:p>
              <a:pPr algn="ctr" defTabSz="662959" fontAlgn="auto" hangingPunct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b="0" kern="0" spc="60" dirty="0">
                  <a:solidFill>
                    <a:schemeClr val="tx1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Squid</a:t>
              </a:r>
              <a:endParaRPr lang="zh-CN" altLang="en-US" sz="1400" b="0" kern="0" spc="60" dirty="0">
                <a:solidFill>
                  <a:schemeClr val="tx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6583525" y="4603598"/>
              <a:ext cx="2005264" cy="669038"/>
            </a:xfrm>
            <a:prstGeom prst="rect">
              <a:avLst/>
            </a:prstGeom>
            <a:solidFill>
              <a:srgbClr val="00B0F0"/>
            </a:solidFill>
            <a:ln w="25400" cap="flat">
              <a:solidFill>
                <a:srgbClr val="0076BA"/>
              </a:solidFill>
              <a:prstDash val="solid"/>
              <a:round/>
            </a:ln>
            <a:effectLst/>
            <a:sp3d/>
          </p:spPr>
          <p:txBody>
            <a:bodyPr spcFirstLastPara="1" lIns="50800" tIns="50800" rIns="50800" bIns="50800" spcCol="38100" anchor="ctr"/>
            <a:lstStyle/>
            <a:p>
              <a:pPr algn="ctr" defTabSz="662959" fontAlgn="auto" hangingPunct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b="0" kern="0" spc="60" dirty="0">
                <a:solidFill>
                  <a:schemeClr val="tx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16843627" y="4763892"/>
              <a:ext cx="2005264" cy="669038"/>
            </a:xfrm>
            <a:prstGeom prst="rect">
              <a:avLst/>
            </a:prstGeom>
            <a:solidFill>
              <a:srgbClr val="00B0F0"/>
            </a:solidFill>
            <a:ln w="25400" cap="flat">
              <a:solidFill>
                <a:srgbClr val="0076BA"/>
              </a:solidFill>
              <a:prstDash val="solid"/>
              <a:round/>
            </a:ln>
            <a:effectLst/>
            <a:sp3d/>
          </p:spPr>
          <p:txBody>
            <a:bodyPr spcFirstLastPara="1" lIns="50800" tIns="50800" rIns="50800" bIns="50800" spcCol="38100" anchor="ctr"/>
            <a:lstStyle/>
            <a:p>
              <a:pPr algn="ctr" defTabSz="662959" fontAlgn="auto" hangingPunct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b="0" kern="0" spc="60" dirty="0">
                <a:solidFill>
                  <a:schemeClr val="tx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17042022" y="4942980"/>
              <a:ext cx="2005264" cy="705852"/>
            </a:xfrm>
            <a:prstGeom prst="rect">
              <a:avLst/>
            </a:prstGeom>
            <a:solidFill>
              <a:srgbClr val="00B0F0"/>
            </a:solidFill>
            <a:ln w="25400" cap="flat">
              <a:solidFill>
                <a:srgbClr val="0076BA"/>
              </a:solidFill>
              <a:prstDash val="solid"/>
              <a:round/>
            </a:ln>
            <a:effectLst/>
            <a:sp3d/>
          </p:spPr>
          <p:txBody>
            <a:bodyPr spcFirstLastPara="1" lIns="50800" tIns="50800" rIns="50800" bIns="50800" spcCol="38100" anchor="ctr"/>
            <a:lstStyle/>
            <a:p>
              <a:pPr algn="ctr" defTabSz="662959" fontAlgn="auto" hangingPunct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b="0" kern="0" spc="60" dirty="0">
                  <a:solidFill>
                    <a:schemeClr val="tx1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Squid</a:t>
              </a:r>
              <a:endParaRPr lang="zh-CN" altLang="en-US" sz="1400" b="0" kern="0" spc="60" dirty="0">
                <a:solidFill>
                  <a:schemeClr val="tx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14" name="圆柱形 13"/>
            <p:cNvSpPr/>
            <p:nvPr/>
          </p:nvSpPr>
          <p:spPr>
            <a:xfrm>
              <a:off x="13567829" y="7661254"/>
              <a:ext cx="1806870" cy="840731"/>
            </a:xfrm>
            <a:prstGeom prst="can">
              <a:avLst/>
            </a:prstGeom>
            <a:solidFill>
              <a:srgbClr val="00B050"/>
            </a:solidFill>
            <a:ln w="25400" cap="flat">
              <a:solidFill>
                <a:srgbClr val="0076BA"/>
              </a:solidFill>
              <a:prstDash val="solid"/>
              <a:round/>
            </a:ln>
            <a:effectLst/>
            <a:sp3d/>
          </p:spPr>
          <p:txBody>
            <a:bodyPr spcFirstLastPara="1" lIns="50800" tIns="50800" rIns="50800" bIns="50800" spcCol="38100" anchor="ctr"/>
            <a:lstStyle/>
            <a:p>
              <a:pPr algn="ctr" defTabSz="662959" fontAlgn="auto" hangingPunct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200" b="0" kern="0" spc="60" dirty="0">
                  <a:solidFill>
                    <a:schemeClr val="tx1"/>
                  </a:solidFill>
                  <a:latin typeface="Microsoft YaHei"/>
                  <a:ea typeface="Microsoft YaHei"/>
                  <a:sym typeface="Microsoft YaHei"/>
                </a:rPr>
                <a:t>Local Cache</a:t>
              </a:r>
              <a:endParaRPr lang="zh-CN" altLang="en-US" sz="1200" b="0" kern="0" spc="60" dirty="0">
                <a:solidFill>
                  <a:schemeClr val="tx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5600946" y="7728694"/>
              <a:ext cx="1776236" cy="705852"/>
            </a:xfrm>
            <a:prstGeom prst="rect">
              <a:avLst/>
            </a:prstGeom>
            <a:solidFill>
              <a:srgbClr val="92D050"/>
            </a:solidFill>
            <a:ln w="25400" cap="flat">
              <a:solidFill>
                <a:srgbClr val="0076BA"/>
              </a:solidFill>
              <a:prstDash val="solid"/>
              <a:round/>
            </a:ln>
            <a:effectLst/>
            <a:sp3d/>
          </p:spPr>
          <p:txBody>
            <a:bodyPr spcFirstLastPara="1" lIns="50800" tIns="50800" rIns="50800" bIns="50800" spcCol="38100" anchor="ctr"/>
            <a:lstStyle/>
            <a:p>
              <a:pPr algn="ctr" defTabSz="662959" fontAlgn="auto" hangingPunct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b="0" kern="0" spc="60" dirty="0">
                  <a:solidFill>
                    <a:schemeClr val="tx1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Fuse Client</a:t>
              </a:r>
              <a:endParaRPr lang="zh-CN" altLang="en-US" sz="1400" b="0" kern="0" spc="60" dirty="0">
                <a:solidFill>
                  <a:schemeClr val="tx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7470966" y="7712322"/>
              <a:ext cx="1776236" cy="705852"/>
            </a:xfrm>
            <a:prstGeom prst="rect">
              <a:avLst/>
            </a:prstGeom>
            <a:noFill/>
            <a:ln w="25400" cap="flat">
              <a:noFill/>
              <a:prstDash val="solid"/>
              <a:round/>
            </a:ln>
            <a:effectLst/>
            <a:sp3d/>
          </p:spPr>
          <p:txBody>
            <a:bodyPr spcFirstLastPara="1" lIns="50800" tIns="50800" rIns="50800" bIns="50800" spcCol="38100" anchor="ctr"/>
            <a:lstStyle/>
            <a:p>
              <a:pPr algn="ctr" defTabSz="662959" fontAlgn="auto" hangingPunct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200" b="0" kern="0" spc="60" dirty="0">
                  <a:solidFill>
                    <a:schemeClr val="tx1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/</a:t>
              </a:r>
              <a:r>
                <a:rPr lang="en-US" altLang="zh-CN" sz="1200" b="0" kern="0" spc="60" dirty="0" err="1">
                  <a:solidFill>
                    <a:schemeClr val="tx1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cvmfs</a:t>
              </a:r>
              <a:r>
                <a:rPr lang="en-US" altLang="zh-CN" sz="1200" b="0" kern="0" spc="60" dirty="0">
                  <a:solidFill>
                    <a:schemeClr val="tx1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/repo</a:t>
              </a:r>
              <a:endParaRPr lang="zh-CN" altLang="en-US" sz="1200" b="0" kern="0" spc="60" dirty="0">
                <a:solidFill>
                  <a:schemeClr val="tx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15329374" y="7086504"/>
              <a:ext cx="2256784" cy="542510"/>
            </a:xfrm>
            <a:prstGeom prst="rect">
              <a:avLst/>
            </a:prstGeom>
            <a:solidFill>
              <a:srgbClr val="FFFF00"/>
            </a:solidFill>
            <a:ln w="25400" cap="flat">
              <a:noFill/>
              <a:prstDash val="solid"/>
              <a:round/>
            </a:ln>
            <a:effectLst/>
            <a:sp3d/>
          </p:spPr>
          <p:txBody>
            <a:bodyPr spcFirstLastPara="1" lIns="50800" tIns="50800" rIns="50800" bIns="50800" spcCol="38100" anchor="ctr"/>
            <a:lstStyle/>
            <a:p>
              <a:pPr algn="ctr" defTabSz="662959" fontAlgn="auto" hangingPunct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200" b="0" kern="0" spc="60" dirty="0">
                  <a:solidFill>
                    <a:schemeClr val="tx1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Computing node</a:t>
              </a:r>
              <a:endParaRPr lang="zh-CN" altLang="en-US" sz="1200" b="0" kern="0" spc="60" dirty="0">
                <a:solidFill>
                  <a:schemeClr val="tx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18" name="圆角矩形 17"/>
            <p:cNvSpPr/>
            <p:nvPr/>
          </p:nvSpPr>
          <p:spPr>
            <a:xfrm>
              <a:off x="12725186" y="6969655"/>
              <a:ext cx="6846182" cy="1647879"/>
            </a:xfrm>
            <a:prstGeom prst="roundRect">
              <a:avLst/>
            </a:prstGeom>
            <a:noFill/>
            <a:ln w="25400" cap="flat">
              <a:solidFill>
                <a:srgbClr val="0076BA"/>
              </a:solidFill>
              <a:prstDash val="dash"/>
              <a:round/>
            </a:ln>
            <a:effectLst/>
            <a:sp3d/>
          </p:spPr>
          <p:txBody>
            <a:bodyPr spcFirstLastPara="1" lIns="50800" tIns="50800" rIns="50800" bIns="50800" spcCol="38100" anchor="ctr"/>
            <a:lstStyle/>
            <a:p>
              <a:pPr defTabSz="662959" fontAlgn="auto" hangingPunct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b="0" kern="0" spc="60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20" name="圆角矩形 19"/>
            <p:cNvSpPr/>
            <p:nvPr/>
          </p:nvSpPr>
          <p:spPr>
            <a:xfrm>
              <a:off x="12725186" y="2362227"/>
              <a:ext cx="6846182" cy="3742723"/>
            </a:xfrm>
            <a:prstGeom prst="roundRect">
              <a:avLst/>
            </a:prstGeom>
            <a:noFill/>
            <a:ln w="25400" cap="flat">
              <a:solidFill>
                <a:srgbClr val="0076BA"/>
              </a:solidFill>
              <a:prstDash val="dash"/>
              <a:round/>
            </a:ln>
            <a:effectLst/>
            <a:sp3d/>
          </p:spPr>
          <p:txBody>
            <a:bodyPr spcFirstLastPara="1" lIns="50800" tIns="50800" rIns="50800" bIns="50800" spcCol="38100" anchor="ctr"/>
            <a:lstStyle/>
            <a:p>
              <a:pPr defTabSz="662959" fontAlgn="auto" hangingPunct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b="0" kern="0" spc="60" dirty="0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cxnSp>
          <p:nvCxnSpPr>
            <p:cNvPr id="21" name="肘形连接符 20"/>
            <p:cNvCxnSpPr>
              <a:stCxn id="10" idx="2"/>
            </p:cNvCxnSpPr>
            <p:nvPr/>
          </p:nvCxnSpPr>
          <p:spPr>
            <a:xfrm rot="5400000">
              <a:off x="13781748" y="6353950"/>
              <a:ext cx="1964581" cy="585547"/>
            </a:xfrm>
            <a:prstGeom prst="bentConnector3">
              <a:avLst/>
            </a:prstGeom>
            <a:noFill/>
            <a:ln w="25400" cap="flat">
              <a:solidFill>
                <a:srgbClr val="0076BA"/>
              </a:solidFill>
              <a:prstDash val="solid"/>
              <a:round/>
              <a:headEnd type="triangle"/>
              <a:tailEnd type="triangle"/>
            </a:ln>
            <a:effectLst/>
            <a:sp3d/>
          </p:spPr>
        </p:cxnSp>
        <p:cxnSp>
          <p:nvCxnSpPr>
            <p:cNvPr id="22" name="肘形连接符 21"/>
            <p:cNvCxnSpPr>
              <a:stCxn id="13" idx="2"/>
              <a:endCxn id="14" idx="1"/>
            </p:cNvCxnSpPr>
            <p:nvPr/>
          </p:nvCxnSpPr>
          <p:spPr>
            <a:xfrm rot="5400000">
              <a:off x="15251748" y="4868348"/>
              <a:ext cx="2012422" cy="3573390"/>
            </a:xfrm>
            <a:prstGeom prst="bentConnector3">
              <a:avLst>
                <a:gd name="adj1" fmla="val 50000"/>
              </a:avLst>
            </a:prstGeom>
            <a:noFill/>
            <a:ln w="25400" cap="flat">
              <a:solidFill>
                <a:srgbClr val="0076BA"/>
              </a:solidFill>
              <a:prstDash val="solid"/>
              <a:round/>
              <a:headEnd type="triangle"/>
              <a:tailEnd type="triangle"/>
            </a:ln>
            <a:effectLst/>
            <a:sp3d/>
          </p:spPr>
        </p:cxnSp>
        <p:sp>
          <p:nvSpPr>
            <p:cNvPr id="24" name="圆柱形 23"/>
            <p:cNvSpPr/>
            <p:nvPr/>
          </p:nvSpPr>
          <p:spPr>
            <a:xfrm>
              <a:off x="14624771" y="2451698"/>
              <a:ext cx="2808482" cy="950942"/>
            </a:xfrm>
            <a:prstGeom prst="can">
              <a:avLst/>
            </a:prstGeom>
            <a:noFill/>
            <a:ln w="25400" cap="flat">
              <a:solidFill>
                <a:srgbClr val="0076BA"/>
              </a:solidFill>
              <a:prstDash val="solid"/>
              <a:round/>
            </a:ln>
            <a:effectLst/>
            <a:sp3d/>
          </p:spPr>
          <p:txBody>
            <a:bodyPr spcFirstLastPara="1" lIns="50800" tIns="50800" rIns="50800" bIns="50800" spcCol="38100" anchor="ctr"/>
            <a:lstStyle/>
            <a:p>
              <a:pPr algn="ctr" defTabSz="662959" fontAlgn="auto" hangingPunct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b="0" kern="0" spc="60" dirty="0">
                  <a:solidFill>
                    <a:schemeClr val="tx1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/CVMFS/Repo</a:t>
              </a:r>
              <a:endParaRPr lang="zh-CN" altLang="en-US" sz="1400" b="0" kern="0" spc="60" dirty="0">
                <a:solidFill>
                  <a:schemeClr val="tx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5612434" y="6104951"/>
              <a:ext cx="1776236" cy="705852"/>
            </a:xfrm>
            <a:prstGeom prst="rect">
              <a:avLst/>
            </a:prstGeom>
            <a:noFill/>
            <a:ln w="25400" cap="flat">
              <a:noFill/>
              <a:prstDash val="solid"/>
              <a:round/>
            </a:ln>
            <a:effectLst/>
            <a:sp3d/>
          </p:spPr>
          <p:txBody>
            <a:bodyPr spcFirstLastPara="1" lIns="50800" tIns="50800" rIns="50800" bIns="50800" spcCol="38100" anchor="ctr"/>
            <a:lstStyle/>
            <a:p>
              <a:pPr algn="ctr" defTabSz="662959" fontAlgn="auto" hangingPunct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b="0" kern="0" spc="60" dirty="0">
                  <a:solidFill>
                    <a:schemeClr val="tx1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Internet</a:t>
              </a:r>
              <a:endParaRPr lang="zh-CN" altLang="en-US" sz="1400" b="0" kern="0" spc="60" dirty="0">
                <a:solidFill>
                  <a:schemeClr val="tx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2138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latin typeface="Calibri Light" pitchFamily="34" charset="0"/>
              </a:rPr>
              <a:t>分布式监</a:t>
            </a:r>
            <a:r>
              <a:rPr lang="zh-CN" altLang="en-US" dirty="0" smtClean="0">
                <a:latin typeface="Calibri Light" pitchFamily="34" charset="0"/>
              </a:rPr>
              <a:t>控</a:t>
            </a:r>
            <a:endParaRPr kumimoji="1" lang="zh-CN" altLang="en-US" dirty="0"/>
          </a:p>
        </p:txBody>
      </p:sp>
      <p:sp>
        <p:nvSpPr>
          <p:cNvPr id="4" name="文本框 97"/>
          <p:cNvSpPr txBox="1">
            <a:spLocks noChangeArrowheads="1"/>
          </p:cNvSpPr>
          <p:nvPr/>
        </p:nvSpPr>
        <p:spPr bwMode="auto">
          <a:xfrm>
            <a:off x="390836" y="5536200"/>
            <a:ext cx="8247062" cy="875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zh-CN" altLang="en-US" sz="1800" dirty="0" smtClean="0">
                <a:solidFill>
                  <a:srgbClr val="000000"/>
                </a:solidFill>
              </a:rPr>
              <a:t>远程站点的监控数据通过压缩后，加密传输回高能所中心站点进行存储和处理</a:t>
            </a:r>
            <a:endParaRPr lang="en-US" altLang="zh-CN" sz="18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zh-CN" altLang="en-US" sz="1800" b="0" dirty="0" smtClean="0">
                <a:solidFill>
                  <a:srgbClr val="000000"/>
                </a:solidFill>
              </a:rPr>
              <a:t>基于</a:t>
            </a:r>
            <a:r>
              <a:rPr lang="en-US" altLang="zh-CN" sz="1800" b="0" dirty="0" smtClean="0">
                <a:solidFill>
                  <a:srgbClr val="000000"/>
                </a:solidFill>
              </a:rPr>
              <a:t>SPARK</a:t>
            </a:r>
            <a:r>
              <a:rPr lang="zh-CN" altLang="en-US" sz="1800" b="0" dirty="0" smtClean="0">
                <a:solidFill>
                  <a:srgbClr val="000000"/>
                </a:solidFill>
              </a:rPr>
              <a:t>技术的实时日志数据处理</a:t>
            </a:r>
            <a:endParaRPr lang="en-US" altLang="zh-CN" sz="1800" b="0" dirty="0">
              <a:solidFill>
                <a:srgbClr val="00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78" y="1350301"/>
            <a:ext cx="8242176" cy="4053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标题 1"/>
          <p:cNvSpPr txBox="1">
            <a:spLocks/>
          </p:cNvSpPr>
          <p:nvPr/>
        </p:nvSpPr>
        <p:spPr bwMode="auto">
          <a:xfrm>
            <a:off x="-3546606" y="2939272"/>
            <a:ext cx="6324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3200" dirty="0">
              <a:solidFill>
                <a:schemeClr val="tx2"/>
              </a:solidFill>
              <a:latin typeface="Calibr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628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主要内容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LHAASO</a:t>
            </a:r>
            <a:r>
              <a:rPr lang="zh-CN" altLang="en-US" dirty="0"/>
              <a:t>数据处理平台</a:t>
            </a:r>
            <a:endParaRPr lang="en-US" altLang="zh-CN" dirty="0"/>
          </a:p>
          <a:p>
            <a:r>
              <a:rPr lang="en-US" altLang="zh-CN" dirty="0" smtClean="0"/>
              <a:t>LHAASO</a:t>
            </a:r>
            <a:r>
              <a:rPr lang="zh-CN" altLang="en-US" dirty="0" smtClean="0"/>
              <a:t>计算需求与挑战</a:t>
            </a:r>
            <a:endParaRPr lang="en-US" altLang="zh-CN" dirty="0" smtClean="0"/>
          </a:p>
          <a:p>
            <a:r>
              <a:rPr lang="zh-CN" altLang="en-US" dirty="0" smtClean="0"/>
              <a:t>分布式计算架构</a:t>
            </a:r>
            <a:endParaRPr lang="en-US" altLang="zh-CN" dirty="0" smtClean="0"/>
          </a:p>
          <a:p>
            <a:r>
              <a:rPr lang="zh-CN" altLang="en-US" dirty="0" smtClean="0"/>
              <a:t>小结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82488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LHAASO</a:t>
            </a:r>
            <a:r>
              <a:rPr lang="zh-CN" altLang="en-US" dirty="0" smtClean="0"/>
              <a:t>分布式计算系统</a:t>
            </a:r>
            <a:endParaRPr lang="zh-CN" altLang="en-US" dirty="0"/>
          </a:p>
        </p:txBody>
      </p:sp>
      <p:sp>
        <p:nvSpPr>
          <p:cNvPr id="4" name="椭圆 3"/>
          <p:cNvSpPr/>
          <p:nvPr/>
        </p:nvSpPr>
        <p:spPr>
          <a:xfrm>
            <a:off x="704850" y="1581912"/>
            <a:ext cx="1672590" cy="66751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稻城</a:t>
            </a:r>
            <a:endParaRPr lang="en-US" altLang="zh-CN" dirty="0" smtClean="0">
              <a:solidFill>
                <a:schemeClr val="tx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ctr"/>
            <a:r>
              <a:rPr lang="zh-CN" altLang="en-US" dirty="0" smtClean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观测基地</a:t>
            </a:r>
            <a:endParaRPr lang="zh-CN" altLang="en-US" dirty="0">
              <a:solidFill>
                <a:srgbClr val="FF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3502914" y="2615184"/>
            <a:ext cx="1672590" cy="66751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北京</a:t>
            </a:r>
            <a:endParaRPr lang="en-US" altLang="zh-CN" dirty="0" smtClean="0">
              <a:solidFill>
                <a:schemeClr val="tx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ctr"/>
            <a:r>
              <a:rPr lang="zh-CN" altLang="en-US" dirty="0" smtClean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主中心</a:t>
            </a:r>
            <a:endParaRPr lang="zh-CN" altLang="en-US" dirty="0">
              <a:solidFill>
                <a:srgbClr val="FF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cxnSp>
        <p:nvCxnSpPr>
          <p:cNvPr id="7" name="直接箭头连接符 6"/>
          <p:cNvCxnSpPr>
            <a:stCxn id="4" idx="5"/>
            <a:endCxn id="5" idx="1"/>
          </p:cNvCxnSpPr>
          <p:nvPr/>
        </p:nvCxnSpPr>
        <p:spPr>
          <a:xfrm>
            <a:off x="2132495" y="2151669"/>
            <a:ext cx="1615364" cy="5612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椭圆 8"/>
          <p:cNvSpPr/>
          <p:nvPr/>
        </p:nvSpPr>
        <p:spPr>
          <a:xfrm>
            <a:off x="1052322" y="4248234"/>
            <a:ext cx="1672590" cy="66751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分中心</a:t>
            </a:r>
            <a:endParaRPr lang="zh-CN" altLang="en-US" dirty="0">
              <a:solidFill>
                <a:srgbClr val="FF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3821049" y="4248234"/>
            <a:ext cx="1672590" cy="66751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分中心</a:t>
            </a:r>
            <a:endParaRPr lang="zh-CN" altLang="en-US" dirty="0">
              <a:solidFill>
                <a:srgbClr val="FF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6838569" y="4248234"/>
            <a:ext cx="1672590" cy="66751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…</a:t>
            </a:r>
            <a:endParaRPr lang="zh-CN" altLang="en-US" dirty="0">
              <a:solidFill>
                <a:schemeClr val="tx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653772" y="5714998"/>
            <a:ext cx="1145794" cy="50004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子站点</a:t>
            </a:r>
            <a:endParaRPr lang="zh-CN" altLang="en-US" sz="1400" dirty="0">
              <a:solidFill>
                <a:srgbClr val="FF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3362347" y="5715000"/>
            <a:ext cx="1229283" cy="500039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子站点</a:t>
            </a:r>
            <a:endParaRPr lang="zh-CN" altLang="en-US" sz="1400" dirty="0">
              <a:solidFill>
                <a:srgbClr val="FF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6519672" y="5714998"/>
            <a:ext cx="1038568" cy="500041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…</a:t>
            </a:r>
            <a:endParaRPr lang="zh-CN" altLang="en-US" sz="1600" dirty="0">
              <a:solidFill>
                <a:schemeClr val="tx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cxnSp>
        <p:nvCxnSpPr>
          <p:cNvPr id="16" name="直接箭头连接符 15"/>
          <p:cNvCxnSpPr>
            <a:stCxn id="5" idx="3"/>
            <a:endCxn id="9" idx="7"/>
          </p:cNvCxnSpPr>
          <p:nvPr/>
        </p:nvCxnSpPr>
        <p:spPr>
          <a:xfrm flipH="1">
            <a:off x="2479967" y="3184941"/>
            <a:ext cx="1267892" cy="116104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>
            <a:stCxn id="5" idx="4"/>
            <a:endCxn id="10" idx="0"/>
          </p:cNvCxnSpPr>
          <p:nvPr/>
        </p:nvCxnSpPr>
        <p:spPr>
          <a:xfrm>
            <a:off x="4339209" y="3282696"/>
            <a:ext cx="318135" cy="96553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>
            <a:stCxn id="5" idx="5"/>
            <a:endCxn id="11" idx="1"/>
          </p:cNvCxnSpPr>
          <p:nvPr/>
        </p:nvCxnSpPr>
        <p:spPr>
          <a:xfrm>
            <a:off x="4930559" y="3184941"/>
            <a:ext cx="2152955" cy="116104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>
            <a:stCxn id="9" idx="4"/>
            <a:endCxn id="12" idx="0"/>
          </p:cNvCxnSpPr>
          <p:nvPr/>
        </p:nvCxnSpPr>
        <p:spPr>
          <a:xfrm flipH="1">
            <a:off x="1226669" y="4915746"/>
            <a:ext cx="661948" cy="79925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/>
          <p:cNvCxnSpPr>
            <a:stCxn id="10" idx="4"/>
            <a:endCxn id="13" idx="0"/>
          </p:cNvCxnSpPr>
          <p:nvPr/>
        </p:nvCxnSpPr>
        <p:spPr>
          <a:xfrm flipH="1">
            <a:off x="3976989" y="4915746"/>
            <a:ext cx="680355" cy="79925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/>
          <p:cNvCxnSpPr>
            <a:stCxn id="11" idx="4"/>
            <a:endCxn id="14" idx="0"/>
          </p:cNvCxnSpPr>
          <p:nvPr/>
        </p:nvCxnSpPr>
        <p:spPr>
          <a:xfrm flipH="1">
            <a:off x="7038956" y="4915746"/>
            <a:ext cx="635908" cy="79925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椭圆 40"/>
          <p:cNvSpPr/>
          <p:nvPr/>
        </p:nvSpPr>
        <p:spPr>
          <a:xfrm>
            <a:off x="4887013" y="5714999"/>
            <a:ext cx="1151083" cy="500039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…</a:t>
            </a:r>
            <a:endParaRPr lang="zh-CN" altLang="en-US" sz="1600" dirty="0">
              <a:solidFill>
                <a:schemeClr val="tx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1865280" y="5715001"/>
            <a:ext cx="1201684" cy="50003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子站点</a:t>
            </a:r>
            <a:endParaRPr lang="zh-CN" altLang="en-US" sz="1400" dirty="0">
              <a:solidFill>
                <a:srgbClr val="FF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cxnSp>
        <p:nvCxnSpPr>
          <p:cNvPr id="51" name="直接箭头连接符 50"/>
          <p:cNvCxnSpPr>
            <a:stCxn id="9" idx="4"/>
            <a:endCxn id="43" idx="0"/>
          </p:cNvCxnSpPr>
          <p:nvPr/>
        </p:nvCxnSpPr>
        <p:spPr>
          <a:xfrm>
            <a:off x="1888617" y="4915746"/>
            <a:ext cx="577505" cy="79925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箭头连接符 54"/>
          <p:cNvCxnSpPr>
            <a:stCxn id="10" idx="4"/>
            <a:endCxn id="41" idx="0"/>
          </p:cNvCxnSpPr>
          <p:nvPr/>
        </p:nvCxnSpPr>
        <p:spPr>
          <a:xfrm>
            <a:off x="4657344" y="4915746"/>
            <a:ext cx="805211" cy="79925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椭圆 59"/>
          <p:cNvSpPr/>
          <p:nvPr/>
        </p:nvSpPr>
        <p:spPr>
          <a:xfrm>
            <a:off x="7707592" y="5729018"/>
            <a:ext cx="1038568" cy="500041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…</a:t>
            </a:r>
            <a:endParaRPr lang="zh-CN" altLang="en-US" sz="1600" dirty="0">
              <a:solidFill>
                <a:schemeClr val="tx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cxnSp>
        <p:nvCxnSpPr>
          <p:cNvPr id="61" name="直接箭头连接符 60"/>
          <p:cNvCxnSpPr>
            <a:stCxn id="11" idx="4"/>
            <a:endCxn id="60" idx="0"/>
          </p:cNvCxnSpPr>
          <p:nvPr/>
        </p:nvCxnSpPr>
        <p:spPr>
          <a:xfrm>
            <a:off x="7674864" y="4915746"/>
            <a:ext cx="552012" cy="81327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>
            <a:stCxn id="5" idx="6"/>
            <a:endCxn id="6" idx="2"/>
          </p:cNvCxnSpPr>
          <p:nvPr/>
        </p:nvCxnSpPr>
        <p:spPr>
          <a:xfrm flipV="1">
            <a:off x="5175504" y="2216311"/>
            <a:ext cx="1219443" cy="73262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云形 5"/>
          <p:cNvSpPr/>
          <p:nvPr/>
        </p:nvSpPr>
        <p:spPr>
          <a:xfrm>
            <a:off x="6389229" y="1581912"/>
            <a:ext cx="1843365" cy="1268798"/>
          </a:xfrm>
          <a:prstGeom prst="cloud">
            <a:avLst/>
          </a:prstGeom>
          <a:solidFill>
            <a:srgbClr val="54D8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</a:rPr>
              <a:t>  商业云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5785224" y="1295400"/>
            <a:ext cx="3084455" cy="173536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6316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标题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696200" cy="685800"/>
          </a:xfrm>
        </p:spPr>
        <p:txBody>
          <a:bodyPr>
            <a:normAutofit/>
          </a:bodyPr>
          <a:lstStyle/>
          <a:p>
            <a:r>
              <a:rPr lang="zh-CN" altLang="en-US" sz="3600" dirty="0" smtClean="0"/>
              <a:t>阿里云的评估</a:t>
            </a:r>
          </a:p>
        </p:txBody>
      </p:sp>
      <p:sp>
        <p:nvSpPr>
          <p:cNvPr id="44035" name="内容占位符 2"/>
          <p:cNvSpPr>
            <a:spLocks noGrp="1"/>
          </p:cNvSpPr>
          <p:nvPr>
            <p:ph idx="1"/>
          </p:nvPr>
        </p:nvSpPr>
        <p:spPr>
          <a:xfrm>
            <a:off x="304800" y="1219200"/>
            <a:ext cx="8610600" cy="1447800"/>
          </a:xfrm>
        </p:spPr>
        <p:txBody>
          <a:bodyPr>
            <a:normAutofit/>
          </a:bodyPr>
          <a:lstStyle/>
          <a:p>
            <a:r>
              <a:rPr lang="zh-CN" altLang="en-US" sz="2000" dirty="0" smtClean="0"/>
              <a:t>完善</a:t>
            </a:r>
            <a:r>
              <a:rPr lang="en-US" altLang="zh-CN" sz="2000" dirty="0" err="1" smtClean="0"/>
              <a:t>Vcondor</a:t>
            </a:r>
            <a:r>
              <a:rPr lang="zh-CN" altLang="en-US" sz="2000" dirty="0" smtClean="0"/>
              <a:t>，支持阿里云</a:t>
            </a:r>
            <a:endParaRPr lang="en-US" altLang="zh-CN" sz="2000" dirty="0" smtClean="0"/>
          </a:p>
          <a:p>
            <a:pPr lvl="1"/>
            <a:r>
              <a:rPr lang="zh-CN" altLang="en-US" sz="1600" dirty="0" smtClean="0"/>
              <a:t>调用阿里云的</a:t>
            </a:r>
            <a:r>
              <a:rPr lang="en-US" altLang="zh-CN" sz="1600" dirty="0" smtClean="0"/>
              <a:t>API</a:t>
            </a:r>
            <a:r>
              <a:rPr lang="zh-CN" altLang="en-US" sz="1600" dirty="0" smtClean="0"/>
              <a:t>远程控制虚拟机（创建、启动、停止、删除等）</a:t>
            </a:r>
            <a:endParaRPr lang="en-US" altLang="zh-CN" sz="1600" dirty="0" smtClean="0"/>
          </a:p>
          <a:p>
            <a:r>
              <a:rPr lang="en-US" altLang="zh-CN" sz="2000" dirty="0" smtClean="0"/>
              <a:t>CPU </a:t>
            </a:r>
            <a:r>
              <a:rPr lang="zh-CN" altLang="en-US" sz="2000" dirty="0" smtClean="0"/>
              <a:t>基准测试</a:t>
            </a:r>
            <a:r>
              <a:rPr lang="en-US" altLang="zh-CN" sz="2000" dirty="0" smtClean="0"/>
              <a:t>(The performance is optimistic)</a:t>
            </a:r>
          </a:p>
          <a:p>
            <a:pPr lvl="1"/>
            <a:endParaRPr lang="zh-CN" altLang="en-US" sz="1600" dirty="0" smtClean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420688" y="2654300"/>
          <a:ext cx="8450262" cy="1368510"/>
        </p:xfrm>
        <a:graphic>
          <a:graphicData uri="http://schemas.openxmlformats.org/drawingml/2006/table">
            <a:tbl>
              <a:tblPr/>
              <a:tblGrid>
                <a:gridCol w="1408112"/>
                <a:gridCol w="1408113"/>
                <a:gridCol w="1409700"/>
                <a:gridCol w="1408112"/>
                <a:gridCol w="1408113"/>
                <a:gridCol w="1408112"/>
              </a:tblGrid>
              <a:tr h="3934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CAE14"/>
                        </a:buClr>
                        <a:buSzPct val="110000"/>
                        <a:defRPr sz="2800" b="1">
                          <a:solidFill>
                            <a:schemeClr val="tx2"/>
                          </a:solidFill>
                          <a:latin typeface="Comic Sans MS" pitchFamily="66" charset="0"/>
                          <a:ea typeface="幼圆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000066"/>
                        </a:buClr>
                        <a:defRPr sz="2000" b="1">
                          <a:solidFill>
                            <a:schemeClr val="tx2"/>
                          </a:solidFill>
                          <a:latin typeface="Comic Sans MS" pitchFamily="66" charset="0"/>
                          <a:ea typeface="幼圆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00066"/>
                        </a:buClr>
                        <a:buSzPct val="80000"/>
                        <a:buFont typeface="Wingdings" pitchFamily="2" charset="2"/>
                        <a:defRPr sz="2000" b="1">
                          <a:solidFill>
                            <a:schemeClr val="tx2"/>
                          </a:solidFill>
                          <a:latin typeface="Comic Sans MS" pitchFamily="66" charset="0"/>
                          <a:ea typeface="幼圆" pitchFamily="49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幼圆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幼圆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幼圆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幼圆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幼圆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幼圆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ea typeface="宋体" pitchFamily="2" charset="-122"/>
                      </a:endParaRPr>
                    </a:p>
                  </a:txBody>
                  <a:tcPr marT="45691" marB="4569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2A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CAE14"/>
                        </a:buClr>
                        <a:buSzPct val="110000"/>
                        <a:defRPr sz="2800" b="1">
                          <a:solidFill>
                            <a:schemeClr val="tx2"/>
                          </a:solidFill>
                          <a:latin typeface="Comic Sans MS" pitchFamily="66" charset="0"/>
                          <a:ea typeface="幼圆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000066"/>
                        </a:buClr>
                        <a:defRPr sz="2000" b="1">
                          <a:solidFill>
                            <a:schemeClr val="tx2"/>
                          </a:solidFill>
                          <a:latin typeface="Comic Sans MS" pitchFamily="66" charset="0"/>
                          <a:ea typeface="幼圆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00066"/>
                        </a:buClr>
                        <a:buSzPct val="80000"/>
                        <a:buFont typeface="Wingdings" pitchFamily="2" charset="2"/>
                        <a:defRPr sz="2000" b="1">
                          <a:solidFill>
                            <a:schemeClr val="tx2"/>
                          </a:solidFill>
                          <a:latin typeface="Comic Sans MS" pitchFamily="66" charset="0"/>
                          <a:ea typeface="幼圆" pitchFamily="49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幼圆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幼圆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幼圆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幼圆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幼圆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幼圆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宋体" pitchFamily="2" charset="-122"/>
                        </a:rPr>
                        <a:t>2</a:t>
                      </a:r>
                      <a:r>
                        <a:rPr kumimoji="0" lang="zh-CN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宋体" pitchFamily="2" charset="-122"/>
                        </a:rPr>
                        <a:t> </a:t>
                      </a: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宋体" pitchFamily="2" charset="-122"/>
                        </a:rPr>
                        <a:t>CPU 4GB</a:t>
                      </a:r>
                      <a:endParaRPr kumimoji="0" lang="zh-CN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ea typeface="宋体" pitchFamily="2" charset="-122"/>
                      </a:endParaRPr>
                    </a:p>
                  </a:txBody>
                  <a:tcPr marT="45691" marB="4569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2A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CAE14"/>
                        </a:buClr>
                        <a:buSzPct val="110000"/>
                        <a:defRPr sz="2800" b="1">
                          <a:solidFill>
                            <a:schemeClr val="tx2"/>
                          </a:solidFill>
                          <a:latin typeface="Comic Sans MS" pitchFamily="66" charset="0"/>
                          <a:ea typeface="幼圆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000066"/>
                        </a:buClr>
                        <a:defRPr sz="2000" b="1">
                          <a:solidFill>
                            <a:schemeClr val="tx2"/>
                          </a:solidFill>
                          <a:latin typeface="Comic Sans MS" pitchFamily="66" charset="0"/>
                          <a:ea typeface="幼圆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00066"/>
                        </a:buClr>
                        <a:buSzPct val="80000"/>
                        <a:buFont typeface="Wingdings" pitchFamily="2" charset="2"/>
                        <a:defRPr sz="2000" b="1">
                          <a:solidFill>
                            <a:schemeClr val="tx2"/>
                          </a:solidFill>
                          <a:latin typeface="Comic Sans MS" pitchFamily="66" charset="0"/>
                          <a:ea typeface="幼圆" pitchFamily="49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幼圆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幼圆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幼圆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幼圆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幼圆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幼圆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宋体" pitchFamily="2" charset="-122"/>
                        </a:rPr>
                        <a:t>2CPU 8GB</a:t>
                      </a:r>
                      <a:endParaRPr kumimoji="0" lang="zh-CN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ea typeface="宋体" pitchFamily="2" charset="-122"/>
                      </a:endParaRPr>
                    </a:p>
                  </a:txBody>
                  <a:tcPr marT="45691" marB="4569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2A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CAE14"/>
                        </a:buClr>
                        <a:buSzPct val="110000"/>
                        <a:defRPr sz="2800" b="1">
                          <a:solidFill>
                            <a:schemeClr val="tx2"/>
                          </a:solidFill>
                          <a:latin typeface="Comic Sans MS" pitchFamily="66" charset="0"/>
                          <a:ea typeface="幼圆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000066"/>
                        </a:buClr>
                        <a:defRPr sz="2000" b="1">
                          <a:solidFill>
                            <a:schemeClr val="tx2"/>
                          </a:solidFill>
                          <a:latin typeface="Comic Sans MS" pitchFamily="66" charset="0"/>
                          <a:ea typeface="幼圆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00066"/>
                        </a:buClr>
                        <a:buSzPct val="80000"/>
                        <a:buFont typeface="Wingdings" pitchFamily="2" charset="2"/>
                        <a:defRPr sz="2000" b="1">
                          <a:solidFill>
                            <a:schemeClr val="tx2"/>
                          </a:solidFill>
                          <a:latin typeface="Comic Sans MS" pitchFamily="66" charset="0"/>
                          <a:ea typeface="幼圆" pitchFamily="49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幼圆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幼圆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幼圆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幼圆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幼圆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幼圆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宋体" pitchFamily="2" charset="-122"/>
                        </a:rPr>
                        <a:t>4CPU 8G</a:t>
                      </a:r>
                      <a:endParaRPr kumimoji="0" lang="zh-CN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ea typeface="宋体" pitchFamily="2" charset="-122"/>
                      </a:endParaRPr>
                    </a:p>
                  </a:txBody>
                  <a:tcPr marT="45691" marB="4569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2A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CAE14"/>
                        </a:buClr>
                        <a:buSzPct val="110000"/>
                        <a:defRPr sz="2800" b="1">
                          <a:solidFill>
                            <a:schemeClr val="tx2"/>
                          </a:solidFill>
                          <a:latin typeface="Comic Sans MS" pitchFamily="66" charset="0"/>
                          <a:ea typeface="幼圆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000066"/>
                        </a:buClr>
                        <a:defRPr sz="2000" b="1">
                          <a:solidFill>
                            <a:schemeClr val="tx2"/>
                          </a:solidFill>
                          <a:latin typeface="Comic Sans MS" pitchFamily="66" charset="0"/>
                          <a:ea typeface="幼圆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00066"/>
                        </a:buClr>
                        <a:buSzPct val="80000"/>
                        <a:buFont typeface="Wingdings" pitchFamily="2" charset="2"/>
                        <a:defRPr sz="2000" b="1">
                          <a:solidFill>
                            <a:schemeClr val="tx2"/>
                          </a:solidFill>
                          <a:latin typeface="Comic Sans MS" pitchFamily="66" charset="0"/>
                          <a:ea typeface="幼圆" pitchFamily="49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幼圆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幼圆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幼圆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幼圆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幼圆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幼圆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宋体" pitchFamily="2" charset="-122"/>
                        </a:rPr>
                        <a:t>4CPU 16GB</a:t>
                      </a:r>
                      <a:endParaRPr kumimoji="0" lang="zh-CN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ea typeface="宋体" pitchFamily="2" charset="-122"/>
                      </a:endParaRPr>
                    </a:p>
                  </a:txBody>
                  <a:tcPr marT="45691" marB="4569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2A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CAE14"/>
                        </a:buClr>
                        <a:buSzPct val="110000"/>
                        <a:defRPr sz="2800" b="1">
                          <a:solidFill>
                            <a:schemeClr val="tx2"/>
                          </a:solidFill>
                          <a:latin typeface="Comic Sans MS" pitchFamily="66" charset="0"/>
                          <a:ea typeface="幼圆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000066"/>
                        </a:buClr>
                        <a:defRPr sz="2000" b="1">
                          <a:solidFill>
                            <a:schemeClr val="tx2"/>
                          </a:solidFill>
                          <a:latin typeface="Comic Sans MS" pitchFamily="66" charset="0"/>
                          <a:ea typeface="幼圆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00066"/>
                        </a:buClr>
                        <a:buSzPct val="80000"/>
                        <a:buFont typeface="Wingdings" pitchFamily="2" charset="2"/>
                        <a:defRPr sz="2000" b="1">
                          <a:solidFill>
                            <a:schemeClr val="tx2"/>
                          </a:solidFill>
                          <a:latin typeface="Comic Sans MS" pitchFamily="66" charset="0"/>
                          <a:ea typeface="幼圆" pitchFamily="49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幼圆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幼圆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幼圆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幼圆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幼圆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幼圆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宋体" pitchFamily="2" charset="-122"/>
                        </a:rPr>
                        <a:t>8CPU 16GB</a:t>
                      </a:r>
                      <a:endParaRPr kumimoji="0" lang="zh-CN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ea typeface="宋体" pitchFamily="2" charset="-122"/>
                      </a:endParaRPr>
                    </a:p>
                  </a:txBody>
                  <a:tcPr marT="45691" marB="4569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2AA"/>
                    </a:solidFill>
                  </a:tcPr>
                </a:tc>
              </a:tr>
              <a:tr h="38075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CAE14"/>
                        </a:buClr>
                        <a:buSzPct val="110000"/>
                        <a:defRPr sz="2800" b="1">
                          <a:solidFill>
                            <a:schemeClr val="tx2"/>
                          </a:solidFill>
                          <a:latin typeface="Comic Sans MS" pitchFamily="66" charset="0"/>
                          <a:ea typeface="幼圆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000066"/>
                        </a:buClr>
                        <a:defRPr sz="2000" b="1">
                          <a:solidFill>
                            <a:schemeClr val="tx2"/>
                          </a:solidFill>
                          <a:latin typeface="Comic Sans MS" pitchFamily="66" charset="0"/>
                          <a:ea typeface="幼圆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00066"/>
                        </a:buClr>
                        <a:buSzPct val="80000"/>
                        <a:buFont typeface="Wingdings" pitchFamily="2" charset="2"/>
                        <a:defRPr sz="2000" b="1">
                          <a:solidFill>
                            <a:schemeClr val="tx2"/>
                          </a:solidFill>
                          <a:latin typeface="Comic Sans MS" pitchFamily="66" charset="0"/>
                          <a:ea typeface="幼圆" pitchFamily="49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幼圆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幼圆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幼圆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幼圆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幼圆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幼圆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宋体" pitchFamily="2" charset="-122"/>
                        </a:rPr>
                        <a:t>Alibaba Cloud</a:t>
                      </a:r>
                      <a:endParaRPr kumimoji="0" lang="zh-CN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Helvetica" pitchFamily="34" charset="0"/>
                        <a:ea typeface="宋体" pitchFamily="2" charset="-122"/>
                      </a:endParaRPr>
                    </a:p>
                  </a:txBody>
                  <a:tcPr marT="45691" marB="4569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4E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CAE14"/>
                        </a:buClr>
                        <a:buSzPct val="110000"/>
                        <a:defRPr sz="2800" b="1">
                          <a:solidFill>
                            <a:schemeClr val="tx2"/>
                          </a:solidFill>
                          <a:latin typeface="Comic Sans MS" pitchFamily="66" charset="0"/>
                          <a:ea typeface="幼圆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000066"/>
                        </a:buClr>
                        <a:defRPr sz="2000" b="1">
                          <a:solidFill>
                            <a:schemeClr val="tx2"/>
                          </a:solidFill>
                          <a:latin typeface="Comic Sans MS" pitchFamily="66" charset="0"/>
                          <a:ea typeface="幼圆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00066"/>
                        </a:buClr>
                        <a:buSzPct val="80000"/>
                        <a:buFont typeface="Wingdings" pitchFamily="2" charset="2"/>
                        <a:defRPr sz="2000" b="1">
                          <a:solidFill>
                            <a:schemeClr val="tx2"/>
                          </a:solidFill>
                          <a:latin typeface="Comic Sans MS" pitchFamily="66" charset="0"/>
                          <a:ea typeface="幼圆" pitchFamily="49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幼圆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幼圆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幼圆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幼圆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幼圆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幼圆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宋体" pitchFamily="2" charset="-122"/>
                        </a:rPr>
                        <a:t>32.84</a:t>
                      </a:r>
                      <a:endParaRPr kumimoji="0" lang="zh-C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Helvetica" pitchFamily="34" charset="0"/>
                        <a:ea typeface="宋体" pitchFamily="2" charset="-122"/>
                      </a:endParaRPr>
                    </a:p>
                  </a:txBody>
                  <a:tcPr marT="45691" marB="4569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4E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CAE14"/>
                        </a:buClr>
                        <a:buSzPct val="110000"/>
                        <a:defRPr sz="2800" b="1">
                          <a:solidFill>
                            <a:schemeClr val="tx2"/>
                          </a:solidFill>
                          <a:latin typeface="Comic Sans MS" pitchFamily="66" charset="0"/>
                          <a:ea typeface="幼圆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000066"/>
                        </a:buClr>
                        <a:defRPr sz="2000" b="1">
                          <a:solidFill>
                            <a:schemeClr val="tx2"/>
                          </a:solidFill>
                          <a:latin typeface="Comic Sans MS" pitchFamily="66" charset="0"/>
                          <a:ea typeface="幼圆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00066"/>
                        </a:buClr>
                        <a:buSzPct val="80000"/>
                        <a:buFont typeface="Wingdings" pitchFamily="2" charset="2"/>
                        <a:defRPr sz="2000" b="1">
                          <a:solidFill>
                            <a:schemeClr val="tx2"/>
                          </a:solidFill>
                          <a:latin typeface="Comic Sans MS" pitchFamily="66" charset="0"/>
                          <a:ea typeface="幼圆" pitchFamily="49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幼圆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幼圆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幼圆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幼圆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幼圆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幼圆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宋体" pitchFamily="2" charset="-122"/>
                        </a:rPr>
                        <a:t>51.96</a:t>
                      </a:r>
                      <a:endParaRPr kumimoji="0" lang="zh-CN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Helvetica" pitchFamily="34" charset="0"/>
                        <a:ea typeface="宋体" pitchFamily="2" charset="-122"/>
                      </a:endParaRPr>
                    </a:p>
                  </a:txBody>
                  <a:tcPr marT="45691" marB="4569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4E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CAE14"/>
                        </a:buClr>
                        <a:buSzPct val="110000"/>
                        <a:defRPr sz="2800" b="1">
                          <a:solidFill>
                            <a:schemeClr val="tx2"/>
                          </a:solidFill>
                          <a:latin typeface="Comic Sans MS" pitchFamily="66" charset="0"/>
                          <a:ea typeface="幼圆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000066"/>
                        </a:buClr>
                        <a:defRPr sz="2000" b="1">
                          <a:solidFill>
                            <a:schemeClr val="tx2"/>
                          </a:solidFill>
                          <a:latin typeface="Comic Sans MS" pitchFamily="66" charset="0"/>
                          <a:ea typeface="幼圆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00066"/>
                        </a:buClr>
                        <a:buSzPct val="80000"/>
                        <a:buFont typeface="Wingdings" pitchFamily="2" charset="2"/>
                        <a:defRPr sz="2000" b="1">
                          <a:solidFill>
                            <a:schemeClr val="tx2"/>
                          </a:solidFill>
                          <a:latin typeface="Comic Sans MS" pitchFamily="66" charset="0"/>
                          <a:ea typeface="幼圆" pitchFamily="49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幼圆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幼圆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幼圆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幼圆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幼圆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幼圆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宋体" pitchFamily="2" charset="-122"/>
                        </a:rPr>
                        <a:t>96.95</a:t>
                      </a:r>
                      <a:endParaRPr kumimoji="0" lang="zh-CN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Helvetica" pitchFamily="34" charset="0"/>
                        <a:ea typeface="宋体" pitchFamily="2" charset="-122"/>
                      </a:endParaRPr>
                    </a:p>
                  </a:txBody>
                  <a:tcPr marT="45691" marB="4569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4E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CAE14"/>
                        </a:buClr>
                        <a:buSzPct val="110000"/>
                        <a:defRPr sz="2800" b="1">
                          <a:solidFill>
                            <a:schemeClr val="tx2"/>
                          </a:solidFill>
                          <a:latin typeface="Comic Sans MS" pitchFamily="66" charset="0"/>
                          <a:ea typeface="幼圆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000066"/>
                        </a:buClr>
                        <a:defRPr sz="2000" b="1">
                          <a:solidFill>
                            <a:schemeClr val="tx2"/>
                          </a:solidFill>
                          <a:latin typeface="Comic Sans MS" pitchFamily="66" charset="0"/>
                          <a:ea typeface="幼圆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00066"/>
                        </a:buClr>
                        <a:buSzPct val="80000"/>
                        <a:buFont typeface="Wingdings" pitchFamily="2" charset="2"/>
                        <a:defRPr sz="2000" b="1">
                          <a:solidFill>
                            <a:schemeClr val="tx2"/>
                          </a:solidFill>
                          <a:latin typeface="Comic Sans MS" pitchFamily="66" charset="0"/>
                          <a:ea typeface="幼圆" pitchFamily="49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幼圆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幼圆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幼圆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幼圆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幼圆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幼圆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宋体" pitchFamily="2" charset="-122"/>
                        </a:rPr>
                        <a:t>96.26</a:t>
                      </a:r>
                      <a:endParaRPr kumimoji="0" lang="zh-CN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Helvetica" pitchFamily="34" charset="0"/>
                        <a:ea typeface="宋体" pitchFamily="2" charset="-122"/>
                      </a:endParaRPr>
                    </a:p>
                  </a:txBody>
                  <a:tcPr marT="45691" marB="4569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4E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CAE14"/>
                        </a:buClr>
                        <a:buSzPct val="110000"/>
                        <a:defRPr sz="2800" b="1">
                          <a:solidFill>
                            <a:schemeClr val="tx2"/>
                          </a:solidFill>
                          <a:latin typeface="Comic Sans MS" pitchFamily="66" charset="0"/>
                          <a:ea typeface="幼圆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000066"/>
                        </a:buClr>
                        <a:defRPr sz="2000" b="1">
                          <a:solidFill>
                            <a:schemeClr val="tx2"/>
                          </a:solidFill>
                          <a:latin typeface="Comic Sans MS" pitchFamily="66" charset="0"/>
                          <a:ea typeface="幼圆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00066"/>
                        </a:buClr>
                        <a:buSzPct val="80000"/>
                        <a:buFont typeface="Wingdings" pitchFamily="2" charset="2"/>
                        <a:defRPr sz="2000" b="1">
                          <a:solidFill>
                            <a:schemeClr val="tx2"/>
                          </a:solidFill>
                          <a:latin typeface="Comic Sans MS" pitchFamily="66" charset="0"/>
                          <a:ea typeface="幼圆" pitchFamily="49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幼圆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幼圆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幼圆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幼圆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幼圆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幼圆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宋体" pitchFamily="2" charset="-122"/>
                        </a:rPr>
                        <a:t>110.45</a:t>
                      </a:r>
                      <a:endParaRPr kumimoji="0" lang="zh-CN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Helvetica" pitchFamily="34" charset="0"/>
                        <a:ea typeface="宋体" pitchFamily="2" charset="-122"/>
                      </a:endParaRPr>
                    </a:p>
                  </a:txBody>
                  <a:tcPr marT="45691" marB="4569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4E2"/>
                    </a:solidFill>
                  </a:tcPr>
                </a:tc>
              </a:tr>
              <a:tr h="59421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CAE14"/>
                        </a:buClr>
                        <a:buSzPct val="110000"/>
                        <a:defRPr sz="2800" b="1">
                          <a:solidFill>
                            <a:schemeClr val="tx2"/>
                          </a:solidFill>
                          <a:latin typeface="Comic Sans MS" pitchFamily="66" charset="0"/>
                          <a:ea typeface="幼圆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000066"/>
                        </a:buClr>
                        <a:defRPr sz="2000" b="1">
                          <a:solidFill>
                            <a:schemeClr val="tx2"/>
                          </a:solidFill>
                          <a:latin typeface="Comic Sans MS" pitchFamily="66" charset="0"/>
                          <a:ea typeface="幼圆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00066"/>
                        </a:buClr>
                        <a:buSzPct val="80000"/>
                        <a:buFont typeface="Wingdings" pitchFamily="2" charset="2"/>
                        <a:defRPr sz="2000" b="1">
                          <a:solidFill>
                            <a:schemeClr val="tx2"/>
                          </a:solidFill>
                          <a:latin typeface="Comic Sans MS" pitchFamily="66" charset="0"/>
                          <a:ea typeface="幼圆" pitchFamily="49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幼圆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幼圆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幼圆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幼圆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幼圆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幼圆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宋体" pitchFamily="2" charset="-122"/>
                        </a:rPr>
                        <a:t>Equal</a:t>
                      </a:r>
                      <a:endParaRPr kumimoji="0" lang="zh-CN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Helvetica" pitchFamily="34" charset="0"/>
                        <a:ea typeface="宋体" pitchFamily="2" charset="-122"/>
                      </a:endParaRPr>
                    </a:p>
                  </a:txBody>
                  <a:tcPr marT="45691" marB="4569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CAE14"/>
                        </a:buClr>
                        <a:buSzPct val="110000"/>
                        <a:defRPr sz="2800" b="1">
                          <a:solidFill>
                            <a:schemeClr val="tx2"/>
                          </a:solidFill>
                          <a:latin typeface="Comic Sans MS" pitchFamily="66" charset="0"/>
                          <a:ea typeface="幼圆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000066"/>
                        </a:buClr>
                        <a:defRPr sz="2000" b="1">
                          <a:solidFill>
                            <a:schemeClr val="tx2"/>
                          </a:solidFill>
                          <a:latin typeface="Comic Sans MS" pitchFamily="66" charset="0"/>
                          <a:ea typeface="幼圆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00066"/>
                        </a:buClr>
                        <a:buSzPct val="80000"/>
                        <a:buFont typeface="Wingdings" pitchFamily="2" charset="2"/>
                        <a:defRPr sz="2000" b="1">
                          <a:solidFill>
                            <a:schemeClr val="tx2"/>
                          </a:solidFill>
                          <a:latin typeface="Comic Sans MS" pitchFamily="66" charset="0"/>
                          <a:ea typeface="幼圆" pitchFamily="49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幼圆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幼圆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幼圆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幼圆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幼圆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幼圆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宋体" pitchFamily="2" charset="-122"/>
                          <a:sym typeface="Helvetica Neue Light"/>
                        </a:rPr>
                        <a:t>4</a:t>
                      </a:r>
                      <a:r>
                        <a:rPr kumimoji="0" lang="zh-CN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宋体" pitchFamily="2" charset="-122"/>
                          <a:sym typeface="Helvetica Neue Light"/>
                        </a:rPr>
                        <a:t> </a:t>
                      </a:r>
                      <a:r>
                        <a:rPr kumimoji="0" lang="en-US" altLang="zh-CN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宋体" pitchFamily="2" charset="-122"/>
                          <a:sym typeface="Helvetica Neue Light"/>
                        </a:rPr>
                        <a:t>CPU cores Intel Xeon E5420 @ 2.50GHz</a:t>
                      </a:r>
                      <a:endParaRPr kumimoji="0" lang="zh-CN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Helvetica" pitchFamily="34" charset="0"/>
                        <a:ea typeface="宋体" pitchFamily="2" charset="-122"/>
                      </a:endParaRPr>
                    </a:p>
                  </a:txBody>
                  <a:tcPr marT="45691" marB="4569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CAE14"/>
                        </a:buClr>
                        <a:buSzPct val="110000"/>
                        <a:defRPr sz="2800" b="1">
                          <a:solidFill>
                            <a:schemeClr val="tx2"/>
                          </a:solidFill>
                          <a:latin typeface="Comic Sans MS" pitchFamily="66" charset="0"/>
                          <a:ea typeface="幼圆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000066"/>
                        </a:buClr>
                        <a:defRPr sz="2000" b="1">
                          <a:solidFill>
                            <a:schemeClr val="tx2"/>
                          </a:solidFill>
                          <a:latin typeface="Comic Sans MS" pitchFamily="66" charset="0"/>
                          <a:ea typeface="幼圆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00066"/>
                        </a:buClr>
                        <a:buSzPct val="80000"/>
                        <a:buFont typeface="Wingdings" pitchFamily="2" charset="2"/>
                        <a:defRPr sz="2000" b="1">
                          <a:solidFill>
                            <a:schemeClr val="tx2"/>
                          </a:solidFill>
                          <a:latin typeface="Comic Sans MS" pitchFamily="66" charset="0"/>
                          <a:ea typeface="幼圆" pitchFamily="49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幼圆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幼圆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幼圆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幼圆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幼圆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幼圆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宋体" pitchFamily="2" charset="-122"/>
                          <a:sym typeface="Helvetica Neue Light"/>
                        </a:rPr>
                        <a:t>4</a:t>
                      </a: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宋体" pitchFamily="2" charset="-122"/>
                          <a:sym typeface="Helvetica Neue Light"/>
                        </a:rPr>
                        <a:t>CPU cores </a:t>
                      </a:r>
                      <a:r>
                        <a:rPr kumimoji="0" lang="it-IT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宋体" pitchFamily="2" charset="-122"/>
                          <a:sym typeface="Helvetica Neue Light"/>
                        </a:rPr>
                        <a:t>Intel Xeon E5620 </a:t>
                      </a: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宋体" pitchFamily="2" charset="-122"/>
                          <a:sym typeface="Helvetica Neue Light"/>
                        </a:rPr>
                        <a:t>@ 2.40GHz</a:t>
                      </a:r>
                      <a:endParaRPr kumimoji="0" lang="zh-C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Helvetica" pitchFamily="34" charset="0"/>
                        <a:ea typeface="宋体" pitchFamily="2" charset="-122"/>
                      </a:endParaRPr>
                    </a:p>
                  </a:txBody>
                  <a:tcPr marT="45691" marB="4569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CAE14"/>
                        </a:buClr>
                        <a:buSzPct val="110000"/>
                        <a:defRPr sz="2800" b="1">
                          <a:solidFill>
                            <a:schemeClr val="tx2"/>
                          </a:solidFill>
                          <a:latin typeface="Comic Sans MS" pitchFamily="66" charset="0"/>
                          <a:ea typeface="幼圆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000066"/>
                        </a:buClr>
                        <a:defRPr sz="2000" b="1">
                          <a:solidFill>
                            <a:schemeClr val="tx2"/>
                          </a:solidFill>
                          <a:latin typeface="Comic Sans MS" pitchFamily="66" charset="0"/>
                          <a:ea typeface="幼圆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00066"/>
                        </a:buClr>
                        <a:buSzPct val="80000"/>
                        <a:buFont typeface="Wingdings" pitchFamily="2" charset="2"/>
                        <a:defRPr sz="2000" b="1">
                          <a:solidFill>
                            <a:schemeClr val="tx2"/>
                          </a:solidFill>
                          <a:latin typeface="Comic Sans MS" pitchFamily="66" charset="0"/>
                          <a:ea typeface="幼圆" pitchFamily="49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幼圆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幼圆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幼圆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幼圆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幼圆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幼圆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宋体" pitchFamily="2" charset="-122"/>
                          <a:sym typeface="Helvetica Neue Light"/>
                        </a:rPr>
                        <a:t>6CPU cores Intel Xeon X5650 @ 2.66GHz</a:t>
                      </a:r>
                      <a:endParaRPr kumimoji="0" lang="zh-CN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Helvetica" pitchFamily="34" charset="0"/>
                        <a:ea typeface="宋体" pitchFamily="2" charset="-122"/>
                      </a:endParaRPr>
                    </a:p>
                  </a:txBody>
                  <a:tcPr marT="45691" marB="4569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CAE14"/>
                        </a:buClr>
                        <a:buSzPct val="110000"/>
                        <a:defRPr sz="2800" b="1">
                          <a:solidFill>
                            <a:schemeClr val="tx2"/>
                          </a:solidFill>
                          <a:latin typeface="Comic Sans MS" pitchFamily="66" charset="0"/>
                          <a:ea typeface="幼圆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000066"/>
                        </a:buClr>
                        <a:defRPr sz="2000" b="1">
                          <a:solidFill>
                            <a:schemeClr val="tx2"/>
                          </a:solidFill>
                          <a:latin typeface="Comic Sans MS" pitchFamily="66" charset="0"/>
                          <a:ea typeface="幼圆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00066"/>
                        </a:buClr>
                        <a:buSzPct val="80000"/>
                        <a:buFont typeface="Wingdings" pitchFamily="2" charset="2"/>
                        <a:defRPr sz="2000" b="1">
                          <a:solidFill>
                            <a:schemeClr val="tx2"/>
                          </a:solidFill>
                          <a:latin typeface="Comic Sans MS" pitchFamily="66" charset="0"/>
                          <a:ea typeface="幼圆" pitchFamily="49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幼圆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幼圆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幼圆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幼圆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幼圆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幼圆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Helvetica" pitchFamily="34" charset="0"/>
                        <a:ea typeface="宋体" pitchFamily="2" charset="-122"/>
                      </a:endParaRPr>
                    </a:p>
                  </a:txBody>
                  <a:tcPr marT="45691" marB="4569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CAE14"/>
                        </a:buClr>
                        <a:buSzPct val="110000"/>
                        <a:defRPr sz="2800" b="1">
                          <a:solidFill>
                            <a:schemeClr val="tx2"/>
                          </a:solidFill>
                          <a:latin typeface="Comic Sans MS" pitchFamily="66" charset="0"/>
                          <a:ea typeface="幼圆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000066"/>
                        </a:buClr>
                        <a:defRPr sz="2000" b="1">
                          <a:solidFill>
                            <a:schemeClr val="tx2"/>
                          </a:solidFill>
                          <a:latin typeface="Comic Sans MS" pitchFamily="66" charset="0"/>
                          <a:ea typeface="幼圆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00066"/>
                        </a:buClr>
                        <a:buSzPct val="80000"/>
                        <a:buFont typeface="Wingdings" pitchFamily="2" charset="2"/>
                        <a:defRPr sz="2000" b="1">
                          <a:solidFill>
                            <a:schemeClr val="tx2"/>
                          </a:solidFill>
                          <a:latin typeface="Comic Sans MS" pitchFamily="66" charset="0"/>
                          <a:ea typeface="幼圆" pitchFamily="49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幼圆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幼圆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幼圆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幼圆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幼圆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幼圆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Helvetica" pitchFamily="34" charset="0"/>
                        <a:ea typeface="宋体" pitchFamily="2" charset="-122"/>
                      </a:endParaRPr>
                    </a:p>
                  </a:txBody>
                  <a:tcPr marT="45691" marB="4569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F1"/>
                    </a:solidFill>
                  </a:tcPr>
                </a:tc>
              </a:tr>
            </a:tbl>
          </a:graphicData>
        </a:graphic>
      </p:graphicFrame>
      <p:pic>
        <p:nvPicPr>
          <p:cNvPr id="440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429760"/>
            <a:ext cx="4114800" cy="227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内容占位符 2"/>
          <p:cNvSpPr txBox="1">
            <a:spLocks/>
          </p:cNvSpPr>
          <p:nvPr/>
        </p:nvSpPr>
        <p:spPr bwMode="auto">
          <a:xfrm>
            <a:off x="4343400" y="4175760"/>
            <a:ext cx="48006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AE14"/>
              </a:buClr>
              <a:buSzPct val="110000"/>
              <a:buChar char="•"/>
              <a:defRPr sz="32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400" b="1">
                <a:solidFill>
                  <a:schemeClr val="tx2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Char char="§"/>
              <a:defRPr sz="2400" b="1">
                <a:solidFill>
                  <a:schemeClr val="tx2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+mn-ea"/>
              </a:defRPr>
            </a:lvl9pPr>
          </a:lstStyle>
          <a:p>
            <a:pPr>
              <a:buClr>
                <a:srgbClr val="FF0000"/>
              </a:buClr>
              <a:defRPr/>
            </a:pPr>
            <a:r>
              <a:rPr lang="zh-CN" altLang="en-US" sz="1800" kern="0" dirty="0" smtClean="0"/>
              <a:t>测试结果</a:t>
            </a:r>
            <a:endParaRPr lang="en-US" altLang="zh-CN" sz="1800" kern="0" dirty="0" smtClean="0"/>
          </a:p>
          <a:p>
            <a:pPr lvl="1">
              <a:defRPr/>
            </a:pPr>
            <a:r>
              <a:rPr lang="zh-CN" altLang="en-US" sz="1400" kern="0" dirty="0"/>
              <a:t>在专有的阿里云资源上平均每个作业运行时间为</a:t>
            </a:r>
            <a:r>
              <a:rPr lang="en-US" altLang="zh-CN" sz="1400" kern="0" dirty="0"/>
              <a:t>2.8</a:t>
            </a:r>
            <a:r>
              <a:rPr lang="zh-CN" altLang="en-US" sz="1400" kern="0" dirty="0"/>
              <a:t>小时</a:t>
            </a:r>
          </a:p>
          <a:p>
            <a:pPr lvl="1">
              <a:defRPr/>
            </a:pPr>
            <a:r>
              <a:rPr lang="zh-CN" altLang="en-US" sz="1400" kern="0" dirty="0"/>
              <a:t>在高能所本地集群上平均每个作业运行时间为</a:t>
            </a:r>
            <a:r>
              <a:rPr lang="en-US" altLang="zh-CN" sz="1400" kern="0" dirty="0"/>
              <a:t>3.5</a:t>
            </a:r>
            <a:r>
              <a:rPr lang="zh-CN" altLang="en-US" sz="1400" kern="0" dirty="0" smtClean="0"/>
              <a:t>小时</a:t>
            </a:r>
            <a:endParaRPr lang="en-US" altLang="zh-CN" sz="1400" kern="0" dirty="0" smtClean="0"/>
          </a:p>
          <a:p>
            <a:pPr>
              <a:buClr>
                <a:srgbClr val="FF0000"/>
              </a:buClr>
              <a:defRPr/>
            </a:pPr>
            <a:r>
              <a:rPr lang="zh-CN" altLang="en-US" sz="1800" kern="0" dirty="0" smtClean="0"/>
              <a:t>测试结果表明：</a:t>
            </a:r>
            <a:r>
              <a:rPr lang="en-US" altLang="zh-CN" sz="1800" kern="0" dirty="0" smtClean="0"/>
              <a:t>COMET</a:t>
            </a:r>
            <a:r>
              <a:rPr lang="zh-CN" altLang="en-US" sz="1800" kern="0" dirty="0" smtClean="0"/>
              <a:t>作业在阿里云上运行效率与本地</a:t>
            </a:r>
            <a:r>
              <a:rPr lang="zh-CN" altLang="en-US" sz="1800" kern="0" dirty="0"/>
              <a:t>集群相当，当本地集群很忙的情形下，在阿里云的专有资源上能获得更好的作业运行</a:t>
            </a:r>
            <a:r>
              <a:rPr lang="zh-CN" altLang="en-US" sz="1800" kern="0" dirty="0" smtClean="0"/>
              <a:t>效率</a:t>
            </a:r>
            <a:endParaRPr lang="zh-CN" altLang="en-US" sz="1800" kern="0" dirty="0"/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342900" y="4038600"/>
            <a:ext cx="8610600" cy="624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 smtClean="0"/>
              <a:t>COMET</a:t>
            </a:r>
            <a:r>
              <a:rPr lang="zh-CN" altLang="en-US" sz="2000" dirty="0" smtClean="0"/>
              <a:t>作业的测试</a:t>
            </a:r>
            <a:endParaRPr lang="zh-CN" alt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469490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组合 1"/>
          <p:cNvGrpSpPr>
            <a:grpSpLocks/>
          </p:cNvGrpSpPr>
          <p:nvPr/>
        </p:nvGrpSpPr>
        <p:grpSpPr bwMode="auto">
          <a:xfrm>
            <a:off x="212725" y="1143000"/>
            <a:ext cx="4511675" cy="5168900"/>
            <a:chOff x="0" y="886517"/>
            <a:chExt cx="6705600" cy="5885724"/>
          </a:xfrm>
        </p:grpSpPr>
        <p:sp>
          <p:nvSpPr>
            <p:cNvPr id="46088" name="object 5"/>
            <p:cNvSpPr>
              <a:spLocks noChangeArrowheads="1"/>
            </p:cNvSpPr>
            <p:nvPr/>
          </p:nvSpPr>
          <p:spPr bwMode="auto">
            <a:xfrm>
              <a:off x="2523651" y="886517"/>
              <a:ext cx="1044088" cy="843364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rgbClr val="ECAE14"/>
                </a:buClr>
                <a:buSzPct val="110000"/>
                <a:buChar char="•"/>
                <a:defRPr sz="3200" b="1">
                  <a:solidFill>
                    <a:schemeClr val="tx2"/>
                  </a:solidFill>
                  <a:latin typeface="Comic Sans MS" pitchFamily="66" charset="0"/>
                  <a:ea typeface="幼圆" pitchFamily="49" charset="-122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0066"/>
                </a:buClr>
                <a:buChar char="•"/>
                <a:defRPr sz="2400" b="1">
                  <a:solidFill>
                    <a:schemeClr val="tx2"/>
                  </a:solidFill>
                  <a:latin typeface="Comic Sans MS" pitchFamily="66" charset="0"/>
                  <a:ea typeface="幼圆" pitchFamily="49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000066"/>
                </a:buClr>
                <a:buSzPct val="80000"/>
                <a:buFont typeface="Wingdings" pitchFamily="2" charset="2"/>
                <a:buChar char="§"/>
                <a:defRPr sz="2400" b="1">
                  <a:solidFill>
                    <a:schemeClr val="tx2"/>
                  </a:solidFill>
                  <a:latin typeface="Comic Sans MS" pitchFamily="66" charset="0"/>
                  <a:ea typeface="幼圆" pitchFamily="49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幼圆" pitchFamily="49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幼圆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幼圆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幼圆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幼圆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幼圆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Arial" pitchFamily="34" charset="0"/>
                <a:ea typeface="宋体" pitchFamily="2" charset="-122"/>
                <a:cs typeface="Arial" pitchFamily="34" charset="0"/>
              </a:endParaRPr>
            </a:p>
          </p:txBody>
        </p:sp>
        <p:sp>
          <p:nvSpPr>
            <p:cNvPr id="46089" name="object 7"/>
            <p:cNvSpPr>
              <a:spLocks/>
            </p:cNvSpPr>
            <p:nvPr/>
          </p:nvSpPr>
          <p:spPr bwMode="auto">
            <a:xfrm>
              <a:off x="149599" y="1066056"/>
              <a:ext cx="2374052" cy="547793"/>
            </a:xfrm>
            <a:custGeom>
              <a:avLst/>
              <a:gdLst>
                <a:gd name="T0" fmla="*/ 4156187 w 1780539"/>
                <a:gd name="T1" fmla="*/ 0 h 410844"/>
                <a:gd name="T2" fmla="*/ 63415 w 1780539"/>
                <a:gd name="T3" fmla="*/ 0 h 410844"/>
                <a:gd name="T4" fmla="*/ 38729 w 1780539"/>
                <a:gd name="T5" fmla="*/ 4983 h 410844"/>
                <a:gd name="T6" fmla="*/ 18572 w 1780539"/>
                <a:gd name="T7" fmla="*/ 18569 h 410844"/>
                <a:gd name="T8" fmla="*/ 4983 w 1780539"/>
                <a:gd name="T9" fmla="*/ 38720 h 410844"/>
                <a:gd name="T10" fmla="*/ 0 w 1780539"/>
                <a:gd name="T11" fmla="*/ 63397 h 410844"/>
                <a:gd name="T12" fmla="*/ 0 w 1780539"/>
                <a:gd name="T13" fmla="*/ 909920 h 410844"/>
                <a:gd name="T14" fmla="*/ 4983 w 1780539"/>
                <a:gd name="T15" fmla="*/ 934611 h 410844"/>
                <a:gd name="T16" fmla="*/ 18572 w 1780539"/>
                <a:gd name="T17" fmla="*/ 954774 h 410844"/>
                <a:gd name="T18" fmla="*/ 38729 w 1780539"/>
                <a:gd name="T19" fmla="*/ 968363 h 410844"/>
                <a:gd name="T20" fmla="*/ 63415 w 1780539"/>
                <a:gd name="T21" fmla="*/ 973347 h 410844"/>
                <a:gd name="T22" fmla="*/ 4156187 w 1780539"/>
                <a:gd name="T23" fmla="*/ 973347 h 410844"/>
                <a:gd name="T24" fmla="*/ 4180864 w 1780539"/>
                <a:gd name="T25" fmla="*/ 968363 h 410844"/>
                <a:gd name="T26" fmla="*/ 4201015 w 1780539"/>
                <a:gd name="T27" fmla="*/ 954774 h 410844"/>
                <a:gd name="T28" fmla="*/ 4214604 w 1780539"/>
                <a:gd name="T29" fmla="*/ 934611 h 410844"/>
                <a:gd name="T30" fmla="*/ 4219585 w 1780539"/>
                <a:gd name="T31" fmla="*/ 909920 h 410844"/>
                <a:gd name="T32" fmla="*/ 4219585 w 1780539"/>
                <a:gd name="T33" fmla="*/ 63397 h 410844"/>
                <a:gd name="T34" fmla="*/ 4214604 w 1780539"/>
                <a:gd name="T35" fmla="*/ 38720 h 410844"/>
                <a:gd name="T36" fmla="*/ 4201015 w 1780539"/>
                <a:gd name="T37" fmla="*/ 18569 h 410844"/>
                <a:gd name="T38" fmla="*/ 4180864 w 1780539"/>
                <a:gd name="T39" fmla="*/ 4983 h 410844"/>
                <a:gd name="T40" fmla="*/ 4156187 w 1780539"/>
                <a:gd name="T41" fmla="*/ 0 h 41084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780539" h="410844">
                  <a:moveTo>
                    <a:pt x="1753391" y="0"/>
                  </a:moveTo>
                  <a:lnTo>
                    <a:pt x="26753" y="0"/>
                  </a:lnTo>
                  <a:lnTo>
                    <a:pt x="16339" y="2102"/>
                  </a:lnTo>
                  <a:lnTo>
                    <a:pt x="7835" y="7834"/>
                  </a:lnTo>
                  <a:lnTo>
                    <a:pt x="2102" y="16335"/>
                  </a:lnTo>
                  <a:lnTo>
                    <a:pt x="0" y="26746"/>
                  </a:lnTo>
                  <a:lnTo>
                    <a:pt x="0" y="383870"/>
                  </a:lnTo>
                  <a:lnTo>
                    <a:pt x="2102" y="394287"/>
                  </a:lnTo>
                  <a:lnTo>
                    <a:pt x="7835" y="402793"/>
                  </a:lnTo>
                  <a:lnTo>
                    <a:pt x="16339" y="408526"/>
                  </a:lnTo>
                  <a:lnTo>
                    <a:pt x="26753" y="410629"/>
                  </a:lnTo>
                  <a:lnTo>
                    <a:pt x="1753391" y="410629"/>
                  </a:lnTo>
                  <a:lnTo>
                    <a:pt x="1763802" y="408526"/>
                  </a:lnTo>
                  <a:lnTo>
                    <a:pt x="1772303" y="402793"/>
                  </a:lnTo>
                  <a:lnTo>
                    <a:pt x="1778036" y="394287"/>
                  </a:lnTo>
                  <a:lnTo>
                    <a:pt x="1780138" y="383870"/>
                  </a:lnTo>
                  <a:lnTo>
                    <a:pt x="1780138" y="26746"/>
                  </a:lnTo>
                  <a:lnTo>
                    <a:pt x="1778036" y="16335"/>
                  </a:lnTo>
                  <a:lnTo>
                    <a:pt x="1772303" y="7834"/>
                  </a:lnTo>
                  <a:lnTo>
                    <a:pt x="1763802" y="2102"/>
                  </a:lnTo>
                  <a:lnTo>
                    <a:pt x="1753391" y="0"/>
                  </a:lnTo>
                  <a:close/>
                </a:path>
              </a:pathLst>
            </a:custGeom>
            <a:solidFill>
              <a:srgbClr val="00BA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46090" name="object 8"/>
            <p:cNvSpPr>
              <a:spLocks/>
            </p:cNvSpPr>
            <p:nvPr/>
          </p:nvSpPr>
          <p:spPr bwMode="auto">
            <a:xfrm>
              <a:off x="149599" y="1066056"/>
              <a:ext cx="2374052" cy="547793"/>
            </a:xfrm>
            <a:custGeom>
              <a:avLst/>
              <a:gdLst>
                <a:gd name="T0" fmla="*/ 0 w 1780539"/>
                <a:gd name="T1" fmla="*/ 63412 h 410844"/>
                <a:gd name="T2" fmla="*/ 4983 w 1780539"/>
                <a:gd name="T3" fmla="*/ 38729 h 410844"/>
                <a:gd name="T4" fmla="*/ 18572 w 1780539"/>
                <a:gd name="T5" fmla="*/ 18572 h 410844"/>
                <a:gd name="T6" fmla="*/ 38729 w 1780539"/>
                <a:gd name="T7" fmla="*/ 4983 h 410844"/>
                <a:gd name="T8" fmla="*/ 63412 w 1780539"/>
                <a:gd name="T9" fmla="*/ 0 h 410844"/>
                <a:gd name="T10" fmla="*/ 4156180 w 1780539"/>
                <a:gd name="T11" fmla="*/ 0 h 410844"/>
                <a:gd name="T12" fmla="*/ 4180865 w 1780539"/>
                <a:gd name="T13" fmla="*/ 4983 h 410844"/>
                <a:gd name="T14" fmla="*/ 4201023 w 1780539"/>
                <a:gd name="T15" fmla="*/ 18572 h 410844"/>
                <a:gd name="T16" fmla="*/ 4214607 w 1780539"/>
                <a:gd name="T17" fmla="*/ 38729 h 410844"/>
                <a:gd name="T18" fmla="*/ 4219585 w 1780539"/>
                <a:gd name="T19" fmla="*/ 63412 h 410844"/>
                <a:gd name="T20" fmla="*/ 4219585 w 1780539"/>
                <a:gd name="T21" fmla="*/ 909934 h 410844"/>
                <a:gd name="T22" fmla="*/ 4214607 w 1780539"/>
                <a:gd name="T23" fmla="*/ 934616 h 410844"/>
                <a:gd name="T24" fmla="*/ 4201023 w 1780539"/>
                <a:gd name="T25" fmla="*/ 954774 h 410844"/>
                <a:gd name="T26" fmla="*/ 4180865 w 1780539"/>
                <a:gd name="T27" fmla="*/ 968366 h 410844"/>
                <a:gd name="T28" fmla="*/ 4156180 w 1780539"/>
                <a:gd name="T29" fmla="*/ 973347 h 410844"/>
                <a:gd name="T30" fmla="*/ 63412 w 1780539"/>
                <a:gd name="T31" fmla="*/ 973347 h 410844"/>
                <a:gd name="T32" fmla="*/ 38729 w 1780539"/>
                <a:gd name="T33" fmla="*/ 968366 h 410844"/>
                <a:gd name="T34" fmla="*/ 18572 w 1780539"/>
                <a:gd name="T35" fmla="*/ 954774 h 410844"/>
                <a:gd name="T36" fmla="*/ 4983 w 1780539"/>
                <a:gd name="T37" fmla="*/ 934616 h 410844"/>
                <a:gd name="T38" fmla="*/ 0 w 1780539"/>
                <a:gd name="T39" fmla="*/ 909934 h 410844"/>
                <a:gd name="T40" fmla="*/ 0 w 1780539"/>
                <a:gd name="T41" fmla="*/ 63412 h 41084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780539" h="410844">
                  <a:moveTo>
                    <a:pt x="0" y="26752"/>
                  </a:moveTo>
                  <a:lnTo>
                    <a:pt x="2102" y="16339"/>
                  </a:lnTo>
                  <a:lnTo>
                    <a:pt x="7835" y="7835"/>
                  </a:lnTo>
                  <a:lnTo>
                    <a:pt x="16339" y="2102"/>
                  </a:lnTo>
                  <a:lnTo>
                    <a:pt x="26752" y="0"/>
                  </a:lnTo>
                  <a:lnTo>
                    <a:pt x="1753388" y="0"/>
                  </a:lnTo>
                  <a:lnTo>
                    <a:pt x="1763803" y="2102"/>
                  </a:lnTo>
                  <a:lnTo>
                    <a:pt x="1772306" y="7835"/>
                  </a:lnTo>
                  <a:lnTo>
                    <a:pt x="1778037" y="16339"/>
                  </a:lnTo>
                  <a:lnTo>
                    <a:pt x="1780138" y="26752"/>
                  </a:lnTo>
                  <a:lnTo>
                    <a:pt x="1780138" y="383876"/>
                  </a:lnTo>
                  <a:lnTo>
                    <a:pt x="1778037" y="394289"/>
                  </a:lnTo>
                  <a:lnTo>
                    <a:pt x="1772306" y="402793"/>
                  </a:lnTo>
                  <a:lnTo>
                    <a:pt x="1763803" y="408527"/>
                  </a:lnTo>
                  <a:lnTo>
                    <a:pt x="1753388" y="410629"/>
                  </a:lnTo>
                  <a:lnTo>
                    <a:pt x="26752" y="410629"/>
                  </a:lnTo>
                  <a:lnTo>
                    <a:pt x="16339" y="408527"/>
                  </a:lnTo>
                  <a:lnTo>
                    <a:pt x="7835" y="402793"/>
                  </a:lnTo>
                  <a:lnTo>
                    <a:pt x="2102" y="394289"/>
                  </a:lnTo>
                  <a:lnTo>
                    <a:pt x="0" y="383876"/>
                  </a:lnTo>
                  <a:lnTo>
                    <a:pt x="0" y="26752"/>
                  </a:lnTo>
                  <a:close/>
                </a:path>
              </a:pathLst>
            </a:custGeom>
            <a:noFill/>
            <a:ln w="2539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9" name="object 9"/>
            <p:cNvSpPr txBox="1"/>
            <p:nvPr/>
          </p:nvSpPr>
          <p:spPr>
            <a:xfrm>
              <a:off x="266620" y="1139589"/>
              <a:ext cx="2274524" cy="213303"/>
            </a:xfrm>
            <a:prstGeom prst="rect">
              <a:avLst/>
            </a:prstGeom>
          </p:spPr>
          <p:txBody>
            <a:bodyPr lIns="0" tIns="16933" rIns="0" bIns="0">
              <a:spAutoFit/>
            </a:bodyPr>
            <a:lstStyle/>
            <a:p>
              <a:pPr marL="16933">
                <a:spcBef>
                  <a:spcPts val="133"/>
                </a:spcBef>
                <a:defRPr/>
              </a:pPr>
              <a:r>
                <a:rPr lang="en-US" sz="1100" spc="347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IHEP </a:t>
              </a:r>
              <a:r>
                <a:rPr sz="1100" spc="220" dirty="0" err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Auth</a:t>
              </a:r>
              <a:r>
                <a:rPr lang="en-US" sz="1100" spc="22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1100" spc="22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User</a:t>
              </a:r>
              <a:endParaRPr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092" name="object 13"/>
            <p:cNvSpPr>
              <a:spLocks/>
            </p:cNvSpPr>
            <p:nvPr/>
          </p:nvSpPr>
          <p:spPr bwMode="auto">
            <a:xfrm>
              <a:off x="0" y="2937476"/>
              <a:ext cx="4140200" cy="658707"/>
            </a:xfrm>
            <a:custGeom>
              <a:avLst/>
              <a:gdLst>
                <a:gd name="T0" fmla="*/ 7284161 w 3105150"/>
                <a:gd name="T1" fmla="*/ 0 h 494030"/>
                <a:gd name="T2" fmla="*/ 76223 w 3105150"/>
                <a:gd name="T3" fmla="*/ 0 h 494030"/>
                <a:gd name="T4" fmla="*/ 46556 w 3105150"/>
                <a:gd name="T5" fmla="*/ 5989 h 494030"/>
                <a:gd name="T6" fmla="*/ 22329 w 3105150"/>
                <a:gd name="T7" fmla="*/ 22329 h 494030"/>
                <a:gd name="T8" fmla="*/ 5989 w 3105150"/>
                <a:gd name="T9" fmla="*/ 46556 h 494030"/>
                <a:gd name="T10" fmla="*/ 0 w 3105150"/>
                <a:gd name="T11" fmla="*/ 76223 h 494030"/>
                <a:gd name="T12" fmla="*/ 0 w 3105150"/>
                <a:gd name="T13" fmla="*/ 1093459 h 494030"/>
                <a:gd name="T14" fmla="*/ 5989 w 3105150"/>
                <a:gd name="T15" fmla="*/ 1123121 h 494030"/>
                <a:gd name="T16" fmla="*/ 22329 w 3105150"/>
                <a:gd name="T17" fmla="*/ 1147350 h 494030"/>
                <a:gd name="T18" fmla="*/ 46556 w 3105150"/>
                <a:gd name="T19" fmla="*/ 1163689 h 494030"/>
                <a:gd name="T20" fmla="*/ 76223 w 3105150"/>
                <a:gd name="T21" fmla="*/ 1169679 h 494030"/>
                <a:gd name="T22" fmla="*/ 7284161 w 3105150"/>
                <a:gd name="T23" fmla="*/ 1169679 h 494030"/>
                <a:gd name="T24" fmla="*/ 7313820 w 3105150"/>
                <a:gd name="T25" fmla="*/ 1163689 h 494030"/>
                <a:gd name="T26" fmla="*/ 7338041 w 3105150"/>
                <a:gd name="T27" fmla="*/ 1147350 h 494030"/>
                <a:gd name="T28" fmla="*/ 7354368 w 3105150"/>
                <a:gd name="T29" fmla="*/ 1123121 h 494030"/>
                <a:gd name="T30" fmla="*/ 7360356 w 3105150"/>
                <a:gd name="T31" fmla="*/ 1093459 h 494030"/>
                <a:gd name="T32" fmla="*/ 7360356 w 3105150"/>
                <a:gd name="T33" fmla="*/ 76223 h 494030"/>
                <a:gd name="T34" fmla="*/ 7354368 w 3105150"/>
                <a:gd name="T35" fmla="*/ 46556 h 494030"/>
                <a:gd name="T36" fmla="*/ 7338041 w 3105150"/>
                <a:gd name="T37" fmla="*/ 22329 h 494030"/>
                <a:gd name="T38" fmla="*/ 7313820 w 3105150"/>
                <a:gd name="T39" fmla="*/ 5989 h 494030"/>
                <a:gd name="T40" fmla="*/ 7284161 w 3105150"/>
                <a:gd name="T41" fmla="*/ 0 h 49403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105150" h="494030">
                  <a:moveTo>
                    <a:pt x="3073006" y="0"/>
                  </a:moveTo>
                  <a:lnTo>
                    <a:pt x="32156" y="0"/>
                  </a:lnTo>
                  <a:lnTo>
                    <a:pt x="19641" y="2527"/>
                  </a:lnTo>
                  <a:lnTo>
                    <a:pt x="9420" y="9420"/>
                  </a:lnTo>
                  <a:lnTo>
                    <a:pt x="2527" y="19641"/>
                  </a:lnTo>
                  <a:lnTo>
                    <a:pt x="0" y="32156"/>
                  </a:lnTo>
                  <a:lnTo>
                    <a:pt x="0" y="461302"/>
                  </a:lnTo>
                  <a:lnTo>
                    <a:pt x="2527" y="473816"/>
                  </a:lnTo>
                  <a:lnTo>
                    <a:pt x="9420" y="484038"/>
                  </a:lnTo>
                  <a:lnTo>
                    <a:pt x="19641" y="490930"/>
                  </a:lnTo>
                  <a:lnTo>
                    <a:pt x="32156" y="493458"/>
                  </a:lnTo>
                  <a:lnTo>
                    <a:pt x="3073006" y="493458"/>
                  </a:lnTo>
                  <a:lnTo>
                    <a:pt x="3085518" y="490930"/>
                  </a:lnTo>
                  <a:lnTo>
                    <a:pt x="3095736" y="484038"/>
                  </a:lnTo>
                  <a:lnTo>
                    <a:pt x="3102624" y="473816"/>
                  </a:lnTo>
                  <a:lnTo>
                    <a:pt x="3105150" y="461302"/>
                  </a:lnTo>
                  <a:lnTo>
                    <a:pt x="3105150" y="32156"/>
                  </a:lnTo>
                  <a:lnTo>
                    <a:pt x="3102624" y="19641"/>
                  </a:lnTo>
                  <a:lnTo>
                    <a:pt x="3095736" y="9420"/>
                  </a:lnTo>
                  <a:lnTo>
                    <a:pt x="3085518" y="2527"/>
                  </a:lnTo>
                  <a:lnTo>
                    <a:pt x="30730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46093" name="object 14"/>
            <p:cNvSpPr>
              <a:spLocks/>
            </p:cNvSpPr>
            <p:nvPr/>
          </p:nvSpPr>
          <p:spPr bwMode="auto">
            <a:xfrm>
              <a:off x="0" y="2937476"/>
              <a:ext cx="4140200" cy="658707"/>
            </a:xfrm>
            <a:custGeom>
              <a:avLst/>
              <a:gdLst>
                <a:gd name="T0" fmla="*/ 0 w 3105150"/>
                <a:gd name="T1" fmla="*/ 76203 h 494030"/>
                <a:gd name="T2" fmla="*/ 5988 w 3105150"/>
                <a:gd name="T3" fmla="*/ 46540 h 494030"/>
                <a:gd name="T4" fmla="*/ 22316 w 3105150"/>
                <a:gd name="T5" fmla="*/ 22316 h 494030"/>
                <a:gd name="T6" fmla="*/ 46540 w 3105150"/>
                <a:gd name="T7" fmla="*/ 5988 h 494030"/>
                <a:gd name="T8" fmla="*/ 76203 w 3105150"/>
                <a:gd name="T9" fmla="*/ 0 h 494030"/>
                <a:gd name="T10" fmla="*/ 7284140 w 3105150"/>
                <a:gd name="T11" fmla="*/ 0 h 494030"/>
                <a:gd name="T12" fmla="*/ 7313808 w 3105150"/>
                <a:gd name="T13" fmla="*/ 5988 h 494030"/>
                <a:gd name="T14" fmla="*/ 7338032 w 3105150"/>
                <a:gd name="T15" fmla="*/ 22316 h 494030"/>
                <a:gd name="T16" fmla="*/ 7354361 w 3105150"/>
                <a:gd name="T17" fmla="*/ 46540 h 494030"/>
                <a:gd name="T18" fmla="*/ 7360348 w 3105150"/>
                <a:gd name="T19" fmla="*/ 76203 h 494030"/>
                <a:gd name="T20" fmla="*/ 7360348 w 3105150"/>
                <a:gd name="T21" fmla="*/ 1093455 h 494030"/>
                <a:gd name="T22" fmla="*/ 7354361 w 3105150"/>
                <a:gd name="T23" fmla="*/ 1123119 h 494030"/>
                <a:gd name="T24" fmla="*/ 7338032 w 3105150"/>
                <a:gd name="T25" fmla="*/ 1147339 h 494030"/>
                <a:gd name="T26" fmla="*/ 7313808 w 3105150"/>
                <a:gd name="T27" fmla="*/ 1163670 h 494030"/>
                <a:gd name="T28" fmla="*/ 7284140 w 3105150"/>
                <a:gd name="T29" fmla="*/ 1169658 h 494030"/>
                <a:gd name="T30" fmla="*/ 76203 w 3105150"/>
                <a:gd name="T31" fmla="*/ 1169658 h 494030"/>
                <a:gd name="T32" fmla="*/ 46540 w 3105150"/>
                <a:gd name="T33" fmla="*/ 1163670 h 494030"/>
                <a:gd name="T34" fmla="*/ 22316 w 3105150"/>
                <a:gd name="T35" fmla="*/ 1147339 h 494030"/>
                <a:gd name="T36" fmla="*/ 5988 w 3105150"/>
                <a:gd name="T37" fmla="*/ 1123119 h 494030"/>
                <a:gd name="T38" fmla="*/ 0 w 3105150"/>
                <a:gd name="T39" fmla="*/ 1093455 h 494030"/>
                <a:gd name="T40" fmla="*/ 0 w 3105150"/>
                <a:gd name="T41" fmla="*/ 76203 h 49403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105150" h="494030">
                  <a:moveTo>
                    <a:pt x="0" y="32148"/>
                  </a:moveTo>
                  <a:lnTo>
                    <a:pt x="2526" y="19634"/>
                  </a:lnTo>
                  <a:lnTo>
                    <a:pt x="9415" y="9415"/>
                  </a:lnTo>
                  <a:lnTo>
                    <a:pt x="19634" y="2526"/>
                  </a:lnTo>
                  <a:lnTo>
                    <a:pt x="32148" y="0"/>
                  </a:lnTo>
                  <a:lnTo>
                    <a:pt x="3072997" y="0"/>
                  </a:lnTo>
                  <a:lnTo>
                    <a:pt x="3085513" y="2526"/>
                  </a:lnTo>
                  <a:lnTo>
                    <a:pt x="3095732" y="9415"/>
                  </a:lnTo>
                  <a:lnTo>
                    <a:pt x="3102621" y="19634"/>
                  </a:lnTo>
                  <a:lnTo>
                    <a:pt x="3105147" y="32148"/>
                  </a:lnTo>
                  <a:lnTo>
                    <a:pt x="3105147" y="461301"/>
                  </a:lnTo>
                  <a:lnTo>
                    <a:pt x="3102621" y="473815"/>
                  </a:lnTo>
                  <a:lnTo>
                    <a:pt x="3095732" y="484033"/>
                  </a:lnTo>
                  <a:lnTo>
                    <a:pt x="3085513" y="490923"/>
                  </a:lnTo>
                  <a:lnTo>
                    <a:pt x="3072997" y="493449"/>
                  </a:lnTo>
                  <a:lnTo>
                    <a:pt x="32148" y="493449"/>
                  </a:lnTo>
                  <a:lnTo>
                    <a:pt x="19634" y="490923"/>
                  </a:lnTo>
                  <a:lnTo>
                    <a:pt x="9415" y="484033"/>
                  </a:lnTo>
                  <a:lnTo>
                    <a:pt x="2526" y="473815"/>
                  </a:lnTo>
                  <a:lnTo>
                    <a:pt x="0" y="461301"/>
                  </a:lnTo>
                  <a:lnTo>
                    <a:pt x="0" y="32148"/>
                  </a:lnTo>
                  <a:close/>
                </a:path>
              </a:pathLst>
            </a:custGeom>
            <a:noFill/>
            <a:ln w="2539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46094" name="object 15"/>
            <p:cNvSpPr>
              <a:spLocks/>
            </p:cNvSpPr>
            <p:nvPr/>
          </p:nvSpPr>
          <p:spPr bwMode="auto">
            <a:xfrm>
              <a:off x="0" y="2103899"/>
              <a:ext cx="4140200" cy="581660"/>
            </a:xfrm>
            <a:custGeom>
              <a:avLst/>
              <a:gdLst>
                <a:gd name="T0" fmla="*/ 7293013 w 3105150"/>
                <a:gd name="T1" fmla="*/ 0 h 436244"/>
                <a:gd name="T2" fmla="*/ 67371 w 3105150"/>
                <a:gd name="T3" fmla="*/ 0 h 436244"/>
                <a:gd name="T4" fmla="*/ 41147 w 3105150"/>
                <a:gd name="T5" fmla="*/ 5289 h 436244"/>
                <a:gd name="T6" fmla="*/ 19732 w 3105150"/>
                <a:gd name="T7" fmla="*/ 19717 h 436244"/>
                <a:gd name="T8" fmla="*/ 5292 w 3105150"/>
                <a:gd name="T9" fmla="*/ 41121 h 436244"/>
                <a:gd name="T10" fmla="*/ 0 w 3105150"/>
                <a:gd name="T11" fmla="*/ 67340 h 436244"/>
                <a:gd name="T12" fmla="*/ 0 w 3105150"/>
                <a:gd name="T13" fmla="*/ 966454 h 436244"/>
                <a:gd name="T14" fmla="*/ 5292 w 3105150"/>
                <a:gd name="T15" fmla="*/ 992661 h 436244"/>
                <a:gd name="T16" fmla="*/ 19732 w 3105150"/>
                <a:gd name="T17" fmla="*/ 1014069 h 436244"/>
                <a:gd name="T18" fmla="*/ 41147 w 3105150"/>
                <a:gd name="T19" fmla="*/ 1028504 h 436244"/>
                <a:gd name="T20" fmla="*/ 67371 w 3105150"/>
                <a:gd name="T21" fmla="*/ 1033797 h 436244"/>
                <a:gd name="T22" fmla="*/ 7293013 w 3105150"/>
                <a:gd name="T23" fmla="*/ 1033797 h 436244"/>
                <a:gd name="T24" fmla="*/ 7319232 w 3105150"/>
                <a:gd name="T25" fmla="*/ 1028504 h 436244"/>
                <a:gd name="T26" fmla="*/ 7340636 w 3105150"/>
                <a:gd name="T27" fmla="*/ 1014069 h 436244"/>
                <a:gd name="T28" fmla="*/ 7355065 w 3105150"/>
                <a:gd name="T29" fmla="*/ 992661 h 436244"/>
                <a:gd name="T30" fmla="*/ 7360356 w 3105150"/>
                <a:gd name="T31" fmla="*/ 966454 h 436244"/>
                <a:gd name="T32" fmla="*/ 7360356 w 3105150"/>
                <a:gd name="T33" fmla="*/ 67340 h 436244"/>
                <a:gd name="T34" fmla="*/ 7355065 w 3105150"/>
                <a:gd name="T35" fmla="*/ 41121 h 436244"/>
                <a:gd name="T36" fmla="*/ 7340636 w 3105150"/>
                <a:gd name="T37" fmla="*/ 19717 h 436244"/>
                <a:gd name="T38" fmla="*/ 7319232 w 3105150"/>
                <a:gd name="T39" fmla="*/ 5289 h 436244"/>
                <a:gd name="T40" fmla="*/ 7293013 w 3105150"/>
                <a:gd name="T41" fmla="*/ 0 h 43624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105150" h="436244">
                  <a:moveTo>
                    <a:pt x="3076740" y="0"/>
                  </a:moveTo>
                  <a:lnTo>
                    <a:pt x="28422" y="0"/>
                  </a:lnTo>
                  <a:lnTo>
                    <a:pt x="17359" y="2231"/>
                  </a:lnTo>
                  <a:lnTo>
                    <a:pt x="8324" y="8318"/>
                  </a:lnTo>
                  <a:lnTo>
                    <a:pt x="2233" y="17348"/>
                  </a:lnTo>
                  <a:lnTo>
                    <a:pt x="0" y="28409"/>
                  </a:lnTo>
                  <a:lnTo>
                    <a:pt x="0" y="407720"/>
                  </a:lnTo>
                  <a:lnTo>
                    <a:pt x="2233" y="418776"/>
                  </a:lnTo>
                  <a:lnTo>
                    <a:pt x="8324" y="427807"/>
                  </a:lnTo>
                  <a:lnTo>
                    <a:pt x="17359" y="433897"/>
                  </a:lnTo>
                  <a:lnTo>
                    <a:pt x="28422" y="436130"/>
                  </a:lnTo>
                  <a:lnTo>
                    <a:pt x="3076740" y="436130"/>
                  </a:lnTo>
                  <a:lnTo>
                    <a:pt x="3087801" y="433897"/>
                  </a:lnTo>
                  <a:lnTo>
                    <a:pt x="3096831" y="427807"/>
                  </a:lnTo>
                  <a:lnTo>
                    <a:pt x="3102918" y="418776"/>
                  </a:lnTo>
                  <a:lnTo>
                    <a:pt x="3105150" y="407720"/>
                  </a:lnTo>
                  <a:lnTo>
                    <a:pt x="3105150" y="28409"/>
                  </a:lnTo>
                  <a:lnTo>
                    <a:pt x="3102918" y="17348"/>
                  </a:lnTo>
                  <a:lnTo>
                    <a:pt x="3096831" y="8318"/>
                  </a:lnTo>
                  <a:lnTo>
                    <a:pt x="3087801" y="2231"/>
                  </a:lnTo>
                  <a:lnTo>
                    <a:pt x="30767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46095" name="object 16"/>
            <p:cNvSpPr>
              <a:spLocks/>
            </p:cNvSpPr>
            <p:nvPr/>
          </p:nvSpPr>
          <p:spPr bwMode="auto">
            <a:xfrm>
              <a:off x="0" y="2103901"/>
              <a:ext cx="4140200" cy="581660"/>
            </a:xfrm>
            <a:custGeom>
              <a:avLst/>
              <a:gdLst>
                <a:gd name="T0" fmla="*/ 0 w 3105150"/>
                <a:gd name="T1" fmla="*/ 67351 h 436244"/>
                <a:gd name="T2" fmla="*/ 5291 w 3105150"/>
                <a:gd name="T3" fmla="*/ 41136 h 436244"/>
                <a:gd name="T4" fmla="*/ 19727 w 3105150"/>
                <a:gd name="T5" fmla="*/ 19727 h 436244"/>
                <a:gd name="T6" fmla="*/ 41132 w 3105150"/>
                <a:gd name="T7" fmla="*/ 5291 h 436244"/>
                <a:gd name="T8" fmla="*/ 67349 w 3105150"/>
                <a:gd name="T9" fmla="*/ 0 h 436244"/>
                <a:gd name="T10" fmla="*/ 7293007 w 3105150"/>
                <a:gd name="T11" fmla="*/ 0 h 436244"/>
                <a:gd name="T12" fmla="*/ 7319220 w 3105150"/>
                <a:gd name="T13" fmla="*/ 5291 h 436244"/>
                <a:gd name="T14" fmla="*/ 7340624 w 3105150"/>
                <a:gd name="T15" fmla="*/ 19727 h 436244"/>
                <a:gd name="T16" fmla="*/ 7355057 w 3105150"/>
                <a:gd name="T17" fmla="*/ 41136 h 436244"/>
                <a:gd name="T18" fmla="*/ 7360348 w 3105150"/>
                <a:gd name="T19" fmla="*/ 67351 h 436244"/>
                <a:gd name="T20" fmla="*/ 7360348 w 3105150"/>
                <a:gd name="T21" fmla="*/ 966448 h 436244"/>
                <a:gd name="T22" fmla="*/ 7355057 w 3105150"/>
                <a:gd name="T23" fmla="*/ 992664 h 436244"/>
                <a:gd name="T24" fmla="*/ 7340624 w 3105150"/>
                <a:gd name="T25" fmla="*/ 1014072 h 436244"/>
                <a:gd name="T26" fmla="*/ 7319220 w 3105150"/>
                <a:gd name="T27" fmla="*/ 1028506 h 436244"/>
                <a:gd name="T28" fmla="*/ 7293007 w 3105150"/>
                <a:gd name="T29" fmla="*/ 1033798 h 436244"/>
                <a:gd name="T30" fmla="*/ 67349 w 3105150"/>
                <a:gd name="T31" fmla="*/ 1033798 h 436244"/>
                <a:gd name="T32" fmla="*/ 41132 w 3105150"/>
                <a:gd name="T33" fmla="*/ 1028506 h 436244"/>
                <a:gd name="T34" fmla="*/ 19727 w 3105150"/>
                <a:gd name="T35" fmla="*/ 1014072 h 436244"/>
                <a:gd name="T36" fmla="*/ 5291 w 3105150"/>
                <a:gd name="T37" fmla="*/ 992664 h 436244"/>
                <a:gd name="T38" fmla="*/ 0 w 3105150"/>
                <a:gd name="T39" fmla="*/ 966448 h 436244"/>
                <a:gd name="T40" fmla="*/ 0 w 3105150"/>
                <a:gd name="T41" fmla="*/ 67351 h 43624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105150" h="436244">
                  <a:moveTo>
                    <a:pt x="0" y="28414"/>
                  </a:moveTo>
                  <a:lnTo>
                    <a:pt x="2232" y="17354"/>
                  </a:lnTo>
                  <a:lnTo>
                    <a:pt x="8322" y="8322"/>
                  </a:lnTo>
                  <a:lnTo>
                    <a:pt x="17353" y="2232"/>
                  </a:lnTo>
                  <a:lnTo>
                    <a:pt x="28413" y="0"/>
                  </a:lnTo>
                  <a:lnTo>
                    <a:pt x="3076737" y="0"/>
                  </a:lnTo>
                  <a:lnTo>
                    <a:pt x="3087796" y="2232"/>
                  </a:lnTo>
                  <a:lnTo>
                    <a:pt x="3096826" y="8322"/>
                  </a:lnTo>
                  <a:lnTo>
                    <a:pt x="3102915" y="17354"/>
                  </a:lnTo>
                  <a:lnTo>
                    <a:pt x="3105147" y="28414"/>
                  </a:lnTo>
                  <a:lnTo>
                    <a:pt x="3105147" y="407717"/>
                  </a:lnTo>
                  <a:lnTo>
                    <a:pt x="3102915" y="418777"/>
                  </a:lnTo>
                  <a:lnTo>
                    <a:pt x="3096826" y="427809"/>
                  </a:lnTo>
                  <a:lnTo>
                    <a:pt x="3087796" y="433898"/>
                  </a:lnTo>
                  <a:lnTo>
                    <a:pt x="3076737" y="436131"/>
                  </a:lnTo>
                  <a:lnTo>
                    <a:pt x="28413" y="436131"/>
                  </a:lnTo>
                  <a:lnTo>
                    <a:pt x="17353" y="433898"/>
                  </a:lnTo>
                  <a:lnTo>
                    <a:pt x="8322" y="427809"/>
                  </a:lnTo>
                  <a:lnTo>
                    <a:pt x="2232" y="418777"/>
                  </a:lnTo>
                  <a:lnTo>
                    <a:pt x="0" y="407717"/>
                  </a:lnTo>
                  <a:lnTo>
                    <a:pt x="0" y="28414"/>
                  </a:lnTo>
                  <a:close/>
                </a:path>
              </a:pathLst>
            </a:custGeom>
            <a:noFill/>
            <a:ln w="2539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17" name="object 17"/>
            <p:cNvSpPr txBox="1"/>
            <p:nvPr/>
          </p:nvSpPr>
          <p:spPr>
            <a:xfrm>
              <a:off x="151006" y="2195259"/>
              <a:ext cx="2007906" cy="300071"/>
            </a:xfrm>
            <a:prstGeom prst="rect">
              <a:avLst/>
            </a:prstGeom>
          </p:spPr>
          <p:txBody>
            <a:bodyPr lIns="0" tIns="16933" rIns="0" bIns="0">
              <a:spAutoFit/>
            </a:bodyPr>
            <a:lstStyle/>
            <a:p>
              <a:pPr marL="16933">
                <a:spcBef>
                  <a:spcPts val="133"/>
                </a:spcBef>
                <a:defRPr/>
              </a:pPr>
              <a:r>
                <a:rPr sz="1600" spc="305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Web</a:t>
              </a:r>
              <a:r>
                <a:rPr sz="1600" spc="-93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1600" spc="14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Portal</a:t>
              </a:r>
              <a:endParaRPr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object 18"/>
            <p:cNvSpPr txBox="1"/>
            <p:nvPr/>
          </p:nvSpPr>
          <p:spPr>
            <a:xfrm>
              <a:off x="318529" y="3102702"/>
              <a:ext cx="3565151" cy="300071"/>
            </a:xfrm>
            <a:prstGeom prst="rect">
              <a:avLst/>
            </a:prstGeom>
          </p:spPr>
          <p:txBody>
            <a:bodyPr lIns="0" tIns="16933" rIns="0" bIns="0">
              <a:spAutoFit/>
            </a:bodyPr>
            <a:lstStyle/>
            <a:p>
              <a:pPr marL="16933">
                <a:spcBef>
                  <a:spcPts val="133"/>
                </a:spcBef>
                <a:defRPr/>
              </a:pPr>
              <a:r>
                <a:rPr lang="en-US" altLang="zh-CN" sz="1600" spc="147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Kubernetes cluster</a:t>
              </a:r>
              <a:endParaRPr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098" name="object 57"/>
            <p:cNvSpPr>
              <a:spLocks noChangeArrowheads="1"/>
            </p:cNvSpPr>
            <p:nvPr/>
          </p:nvSpPr>
          <p:spPr bwMode="auto">
            <a:xfrm>
              <a:off x="2270965" y="2256203"/>
              <a:ext cx="1734244" cy="306268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rgbClr val="ECAE14"/>
                </a:buClr>
                <a:buSzPct val="110000"/>
                <a:buChar char="•"/>
                <a:defRPr sz="3200" b="1">
                  <a:solidFill>
                    <a:schemeClr val="tx2"/>
                  </a:solidFill>
                  <a:latin typeface="Comic Sans MS" pitchFamily="66" charset="0"/>
                  <a:ea typeface="幼圆" pitchFamily="49" charset="-122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0066"/>
                </a:buClr>
                <a:buChar char="•"/>
                <a:defRPr sz="2400" b="1">
                  <a:solidFill>
                    <a:schemeClr val="tx2"/>
                  </a:solidFill>
                  <a:latin typeface="Comic Sans MS" pitchFamily="66" charset="0"/>
                  <a:ea typeface="幼圆" pitchFamily="49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000066"/>
                </a:buClr>
                <a:buSzPct val="80000"/>
                <a:buFont typeface="Wingdings" pitchFamily="2" charset="2"/>
                <a:buChar char="§"/>
                <a:defRPr sz="2400" b="1">
                  <a:solidFill>
                    <a:schemeClr val="tx2"/>
                  </a:solidFill>
                  <a:latin typeface="Comic Sans MS" pitchFamily="66" charset="0"/>
                  <a:ea typeface="幼圆" pitchFamily="49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幼圆" pitchFamily="49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幼圆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幼圆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幼圆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幼圆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幼圆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Arial" pitchFamily="34" charset="0"/>
                <a:ea typeface="宋体" pitchFamily="2" charset="-122"/>
                <a:cs typeface="Arial" pitchFamily="34" charset="0"/>
              </a:endParaRPr>
            </a:p>
          </p:txBody>
        </p:sp>
        <p:grpSp>
          <p:nvGrpSpPr>
            <p:cNvPr id="46099" name="组合 24"/>
            <p:cNvGrpSpPr>
              <a:grpSpLocks/>
            </p:cNvGrpSpPr>
            <p:nvPr/>
          </p:nvGrpSpPr>
          <p:grpSpPr bwMode="auto">
            <a:xfrm>
              <a:off x="690890" y="4163773"/>
              <a:ext cx="2865111" cy="792478"/>
              <a:chOff x="6625244" y="4094017"/>
              <a:chExt cx="2148833" cy="594360"/>
            </a:xfrm>
          </p:grpSpPr>
          <p:grpSp>
            <p:nvGrpSpPr>
              <p:cNvPr id="46131" name="组合 23"/>
              <p:cNvGrpSpPr>
                <a:grpSpLocks/>
              </p:cNvGrpSpPr>
              <p:nvPr/>
            </p:nvGrpSpPr>
            <p:grpSpPr bwMode="auto">
              <a:xfrm>
                <a:off x="6625244" y="4094017"/>
                <a:ext cx="689956" cy="594360"/>
                <a:chOff x="6633553" y="4094017"/>
                <a:chExt cx="689956" cy="594360"/>
              </a:xfrm>
            </p:grpSpPr>
            <p:sp>
              <p:nvSpPr>
                <p:cNvPr id="46141" name="object 61"/>
                <p:cNvSpPr>
                  <a:spLocks noChangeArrowheads="1"/>
                </p:cNvSpPr>
                <p:nvPr/>
              </p:nvSpPr>
              <p:spPr bwMode="auto">
                <a:xfrm>
                  <a:off x="6633553" y="4094017"/>
                  <a:ext cx="689956" cy="586047"/>
                </a:xfrm>
                <a:prstGeom prst="rect">
                  <a:avLst/>
                </a:prstGeom>
                <a:blipFill dpi="0" rotWithShape="1">
                  <a:blip r:embed="rId5"/>
                  <a:srcRect/>
                  <a:stretch>
                    <a:fillRect/>
                  </a:stretch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 eaLnBrk="0" hangingPunct="0">
                    <a:spcBef>
                      <a:spcPct val="20000"/>
                    </a:spcBef>
                    <a:buClr>
                      <a:srgbClr val="ECAE14"/>
                    </a:buClr>
                    <a:buSzPct val="110000"/>
                    <a:buChar char="•"/>
                    <a:defRPr sz="3200" b="1">
                      <a:solidFill>
                        <a:schemeClr val="tx2"/>
                      </a:solidFill>
                      <a:latin typeface="Comic Sans MS" pitchFamily="66" charset="0"/>
                      <a:ea typeface="幼圆" pitchFamily="49" charset="-122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0066"/>
                    </a:buClr>
                    <a:buChar char="•"/>
                    <a:defRPr sz="2400" b="1">
                      <a:solidFill>
                        <a:schemeClr val="tx2"/>
                      </a:solidFill>
                      <a:latin typeface="Comic Sans MS" pitchFamily="66" charset="0"/>
                      <a:ea typeface="幼圆" pitchFamily="49" charset="-122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rgbClr val="000066"/>
                    </a:buClr>
                    <a:buSzPct val="80000"/>
                    <a:buFont typeface="Wingdings" pitchFamily="2" charset="2"/>
                    <a:buChar char="§"/>
                    <a:defRPr sz="2400" b="1">
                      <a:solidFill>
                        <a:schemeClr val="tx2"/>
                      </a:solidFill>
                      <a:latin typeface="Comic Sans MS" pitchFamily="66" charset="0"/>
                      <a:ea typeface="幼圆" pitchFamily="49" charset="-122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幼圆" pitchFamily="49" charset="-122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1600">
                      <a:solidFill>
                        <a:schemeClr val="tx1"/>
                      </a:solidFill>
                      <a:latin typeface="Arial" pitchFamily="34" charset="0"/>
                      <a:ea typeface="幼圆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tx1"/>
                      </a:solidFill>
                      <a:latin typeface="Arial" pitchFamily="34" charset="0"/>
                      <a:ea typeface="幼圆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tx1"/>
                      </a:solidFill>
                      <a:latin typeface="Arial" pitchFamily="34" charset="0"/>
                      <a:ea typeface="幼圆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tx1"/>
                      </a:solidFill>
                      <a:latin typeface="Arial" pitchFamily="34" charset="0"/>
                      <a:ea typeface="幼圆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tx1"/>
                      </a:solidFill>
                      <a:latin typeface="Arial" pitchFamily="34" charset="0"/>
                      <a:ea typeface="幼圆" pitchFamily="49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zh-CN" altLang="zh-CN" sz="2400">
                    <a:latin typeface="Arial" pitchFamily="34" charset="0"/>
                    <a:ea typeface="宋体" pitchFamily="2" charset="-122"/>
                    <a:cs typeface="Arial" pitchFamily="34" charset="0"/>
                  </a:endParaRPr>
                </a:p>
              </p:txBody>
            </p:sp>
            <p:sp>
              <p:nvSpPr>
                <p:cNvPr id="46142" name="object 62"/>
                <p:cNvSpPr>
                  <a:spLocks noChangeArrowheads="1"/>
                </p:cNvSpPr>
                <p:nvPr/>
              </p:nvSpPr>
              <p:spPr bwMode="auto">
                <a:xfrm>
                  <a:off x="6766559" y="4102330"/>
                  <a:ext cx="457200" cy="586047"/>
                </a:xfrm>
                <a:prstGeom prst="rect">
                  <a:avLst/>
                </a:prstGeom>
                <a:blipFill dpi="0" rotWithShape="1">
                  <a:blip r:embed="rId6"/>
                  <a:srcRect/>
                  <a:stretch>
                    <a:fillRect/>
                  </a:stretch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 eaLnBrk="0" hangingPunct="0">
                    <a:spcBef>
                      <a:spcPct val="20000"/>
                    </a:spcBef>
                    <a:buClr>
                      <a:srgbClr val="ECAE14"/>
                    </a:buClr>
                    <a:buSzPct val="110000"/>
                    <a:buChar char="•"/>
                    <a:defRPr sz="3200" b="1">
                      <a:solidFill>
                        <a:schemeClr val="tx2"/>
                      </a:solidFill>
                      <a:latin typeface="Comic Sans MS" pitchFamily="66" charset="0"/>
                      <a:ea typeface="幼圆" pitchFamily="49" charset="-122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0066"/>
                    </a:buClr>
                    <a:buChar char="•"/>
                    <a:defRPr sz="2400" b="1">
                      <a:solidFill>
                        <a:schemeClr val="tx2"/>
                      </a:solidFill>
                      <a:latin typeface="Comic Sans MS" pitchFamily="66" charset="0"/>
                      <a:ea typeface="幼圆" pitchFamily="49" charset="-122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rgbClr val="000066"/>
                    </a:buClr>
                    <a:buSzPct val="80000"/>
                    <a:buFont typeface="Wingdings" pitchFamily="2" charset="2"/>
                    <a:buChar char="§"/>
                    <a:defRPr sz="2400" b="1">
                      <a:solidFill>
                        <a:schemeClr val="tx2"/>
                      </a:solidFill>
                      <a:latin typeface="Comic Sans MS" pitchFamily="66" charset="0"/>
                      <a:ea typeface="幼圆" pitchFamily="49" charset="-122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幼圆" pitchFamily="49" charset="-122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1600">
                      <a:solidFill>
                        <a:schemeClr val="tx1"/>
                      </a:solidFill>
                      <a:latin typeface="Arial" pitchFamily="34" charset="0"/>
                      <a:ea typeface="幼圆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tx1"/>
                      </a:solidFill>
                      <a:latin typeface="Arial" pitchFamily="34" charset="0"/>
                      <a:ea typeface="幼圆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tx1"/>
                      </a:solidFill>
                      <a:latin typeface="Arial" pitchFamily="34" charset="0"/>
                      <a:ea typeface="幼圆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tx1"/>
                      </a:solidFill>
                      <a:latin typeface="Arial" pitchFamily="34" charset="0"/>
                      <a:ea typeface="幼圆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tx1"/>
                      </a:solidFill>
                      <a:latin typeface="Arial" pitchFamily="34" charset="0"/>
                      <a:ea typeface="幼圆" pitchFamily="49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zh-CN" altLang="zh-CN" sz="2400">
                    <a:latin typeface="Arial" pitchFamily="34" charset="0"/>
                    <a:ea typeface="宋体" pitchFamily="2" charset="-122"/>
                    <a:cs typeface="Arial" pitchFamily="34" charset="0"/>
                  </a:endParaRPr>
                </a:p>
              </p:txBody>
            </p:sp>
            <p:sp>
              <p:nvSpPr>
                <p:cNvPr id="46143" name="object 63"/>
                <p:cNvSpPr>
                  <a:spLocks/>
                </p:cNvSpPr>
                <p:nvPr/>
              </p:nvSpPr>
              <p:spPr bwMode="auto">
                <a:xfrm>
                  <a:off x="6696824" y="4138782"/>
                  <a:ext cx="561975" cy="455930"/>
                </a:xfrm>
                <a:custGeom>
                  <a:avLst/>
                  <a:gdLst>
                    <a:gd name="T0" fmla="*/ 486041 w 561975"/>
                    <a:gd name="T1" fmla="*/ 0 h 455929"/>
                    <a:gd name="T2" fmla="*/ 75920 w 561975"/>
                    <a:gd name="T3" fmla="*/ 0 h 455929"/>
                    <a:gd name="T4" fmla="*/ 46366 w 561975"/>
                    <a:gd name="T5" fmla="*/ 5966 h 455929"/>
                    <a:gd name="T6" fmla="*/ 22234 w 561975"/>
                    <a:gd name="T7" fmla="*/ 22237 h 455929"/>
                    <a:gd name="T8" fmla="*/ 5965 w 561975"/>
                    <a:gd name="T9" fmla="*/ 46371 h 455929"/>
                    <a:gd name="T10" fmla="*/ 0 w 561975"/>
                    <a:gd name="T11" fmla="*/ 75924 h 455929"/>
                    <a:gd name="T12" fmla="*/ 0 w 561975"/>
                    <a:gd name="T13" fmla="*/ 379618 h 455929"/>
                    <a:gd name="T14" fmla="*/ 5965 w 561975"/>
                    <a:gd name="T15" fmla="*/ 409171 h 455929"/>
                    <a:gd name="T16" fmla="*/ 22234 w 561975"/>
                    <a:gd name="T17" fmla="*/ 433305 h 455929"/>
                    <a:gd name="T18" fmla="*/ 46366 w 561975"/>
                    <a:gd name="T19" fmla="*/ 449576 h 455929"/>
                    <a:gd name="T20" fmla="*/ 75920 w 561975"/>
                    <a:gd name="T21" fmla="*/ 455543 h 455929"/>
                    <a:gd name="T22" fmla="*/ 486041 w 561975"/>
                    <a:gd name="T23" fmla="*/ 455543 h 455929"/>
                    <a:gd name="T24" fmla="*/ 515597 w 561975"/>
                    <a:gd name="T25" fmla="*/ 449576 h 455929"/>
                    <a:gd name="T26" fmla="*/ 539734 w 561975"/>
                    <a:gd name="T27" fmla="*/ 433305 h 455929"/>
                    <a:gd name="T28" fmla="*/ 556007 w 561975"/>
                    <a:gd name="T29" fmla="*/ 409171 h 455929"/>
                    <a:gd name="T30" fmla="*/ 561975 w 561975"/>
                    <a:gd name="T31" fmla="*/ 379618 h 455929"/>
                    <a:gd name="T32" fmla="*/ 561975 w 561975"/>
                    <a:gd name="T33" fmla="*/ 75924 h 455929"/>
                    <a:gd name="T34" fmla="*/ 556007 w 561975"/>
                    <a:gd name="T35" fmla="*/ 46371 h 455929"/>
                    <a:gd name="T36" fmla="*/ 539734 w 561975"/>
                    <a:gd name="T37" fmla="*/ 22237 h 455929"/>
                    <a:gd name="T38" fmla="*/ 515597 w 561975"/>
                    <a:gd name="T39" fmla="*/ 5966 h 455929"/>
                    <a:gd name="T40" fmla="*/ 486041 w 561975"/>
                    <a:gd name="T41" fmla="*/ 0 h 45592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561975" h="455929">
                      <a:moveTo>
                        <a:pt x="486041" y="0"/>
                      </a:moveTo>
                      <a:lnTo>
                        <a:pt x="75920" y="0"/>
                      </a:lnTo>
                      <a:lnTo>
                        <a:pt x="46366" y="5966"/>
                      </a:lnTo>
                      <a:lnTo>
                        <a:pt x="22234" y="22237"/>
                      </a:lnTo>
                      <a:lnTo>
                        <a:pt x="5965" y="46371"/>
                      </a:lnTo>
                      <a:lnTo>
                        <a:pt x="0" y="75924"/>
                      </a:lnTo>
                      <a:lnTo>
                        <a:pt x="0" y="379615"/>
                      </a:lnTo>
                      <a:lnTo>
                        <a:pt x="5965" y="409168"/>
                      </a:lnTo>
                      <a:lnTo>
                        <a:pt x="22234" y="433302"/>
                      </a:lnTo>
                      <a:lnTo>
                        <a:pt x="46366" y="449573"/>
                      </a:lnTo>
                      <a:lnTo>
                        <a:pt x="75920" y="455540"/>
                      </a:lnTo>
                      <a:lnTo>
                        <a:pt x="486041" y="455540"/>
                      </a:lnTo>
                      <a:lnTo>
                        <a:pt x="515597" y="449573"/>
                      </a:lnTo>
                      <a:lnTo>
                        <a:pt x="539734" y="433302"/>
                      </a:lnTo>
                      <a:lnTo>
                        <a:pt x="556007" y="409168"/>
                      </a:lnTo>
                      <a:lnTo>
                        <a:pt x="561975" y="379615"/>
                      </a:lnTo>
                      <a:lnTo>
                        <a:pt x="561975" y="75924"/>
                      </a:lnTo>
                      <a:lnTo>
                        <a:pt x="556007" y="46371"/>
                      </a:lnTo>
                      <a:lnTo>
                        <a:pt x="539734" y="22237"/>
                      </a:lnTo>
                      <a:lnTo>
                        <a:pt x="515597" y="5966"/>
                      </a:lnTo>
                      <a:lnTo>
                        <a:pt x="486041" y="0"/>
                      </a:lnTo>
                      <a:close/>
                    </a:path>
                  </a:pathLst>
                </a:custGeom>
                <a:solidFill>
                  <a:srgbClr val="FF7D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zh-CN" altLang="en-US"/>
                </a:p>
              </p:txBody>
            </p:sp>
            <p:sp>
              <p:nvSpPr>
                <p:cNvPr id="46144" name="object 64"/>
                <p:cNvSpPr>
                  <a:spLocks/>
                </p:cNvSpPr>
                <p:nvPr/>
              </p:nvSpPr>
              <p:spPr bwMode="auto">
                <a:xfrm>
                  <a:off x="6696823" y="4138782"/>
                  <a:ext cx="561975" cy="455930"/>
                </a:xfrm>
                <a:custGeom>
                  <a:avLst/>
                  <a:gdLst>
                    <a:gd name="T0" fmla="*/ 0 w 561975"/>
                    <a:gd name="T1" fmla="*/ 75925 h 455929"/>
                    <a:gd name="T2" fmla="*/ 5966 w 561975"/>
                    <a:gd name="T3" fmla="*/ 46371 h 455929"/>
                    <a:gd name="T4" fmla="*/ 22237 w 561975"/>
                    <a:gd name="T5" fmla="*/ 22237 h 455929"/>
                    <a:gd name="T6" fmla="*/ 46371 w 561975"/>
                    <a:gd name="T7" fmla="*/ 5966 h 455929"/>
                    <a:gd name="T8" fmla="*/ 75924 w 561975"/>
                    <a:gd name="T9" fmla="*/ 0 h 455929"/>
                    <a:gd name="T10" fmla="*/ 486049 w 561975"/>
                    <a:gd name="T11" fmla="*/ 0 h 455929"/>
                    <a:gd name="T12" fmla="*/ 515603 w 561975"/>
                    <a:gd name="T13" fmla="*/ 5966 h 455929"/>
                    <a:gd name="T14" fmla="*/ 539736 w 561975"/>
                    <a:gd name="T15" fmla="*/ 22237 h 455929"/>
                    <a:gd name="T16" fmla="*/ 556008 w 561975"/>
                    <a:gd name="T17" fmla="*/ 46371 h 455929"/>
                    <a:gd name="T18" fmla="*/ 561974 w 561975"/>
                    <a:gd name="T19" fmla="*/ 75925 h 455929"/>
                    <a:gd name="T20" fmla="*/ 561974 w 561975"/>
                    <a:gd name="T21" fmla="*/ 379618 h 455929"/>
                    <a:gd name="T22" fmla="*/ 556008 w 561975"/>
                    <a:gd name="T23" fmla="*/ 409172 h 455929"/>
                    <a:gd name="T24" fmla="*/ 539736 w 561975"/>
                    <a:gd name="T25" fmla="*/ 433305 h 455929"/>
                    <a:gd name="T26" fmla="*/ 515603 w 561975"/>
                    <a:gd name="T27" fmla="*/ 449577 h 455929"/>
                    <a:gd name="T28" fmla="*/ 486049 w 561975"/>
                    <a:gd name="T29" fmla="*/ 455543 h 455929"/>
                    <a:gd name="T30" fmla="*/ 75924 w 561975"/>
                    <a:gd name="T31" fmla="*/ 455543 h 455929"/>
                    <a:gd name="T32" fmla="*/ 46371 w 561975"/>
                    <a:gd name="T33" fmla="*/ 449577 h 455929"/>
                    <a:gd name="T34" fmla="*/ 22237 w 561975"/>
                    <a:gd name="T35" fmla="*/ 433305 h 455929"/>
                    <a:gd name="T36" fmla="*/ 5966 w 561975"/>
                    <a:gd name="T37" fmla="*/ 409172 h 455929"/>
                    <a:gd name="T38" fmla="*/ 0 w 561975"/>
                    <a:gd name="T39" fmla="*/ 379618 h 455929"/>
                    <a:gd name="T40" fmla="*/ 0 w 561975"/>
                    <a:gd name="T41" fmla="*/ 75925 h 45592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561975" h="455929">
                      <a:moveTo>
                        <a:pt x="0" y="75925"/>
                      </a:moveTo>
                      <a:lnTo>
                        <a:pt x="5966" y="46371"/>
                      </a:lnTo>
                      <a:lnTo>
                        <a:pt x="22237" y="22237"/>
                      </a:lnTo>
                      <a:lnTo>
                        <a:pt x="46371" y="5966"/>
                      </a:lnTo>
                      <a:lnTo>
                        <a:pt x="75924" y="0"/>
                      </a:lnTo>
                      <a:lnTo>
                        <a:pt x="486049" y="0"/>
                      </a:lnTo>
                      <a:lnTo>
                        <a:pt x="515603" y="5966"/>
                      </a:lnTo>
                      <a:lnTo>
                        <a:pt x="539736" y="22237"/>
                      </a:lnTo>
                      <a:lnTo>
                        <a:pt x="556008" y="46371"/>
                      </a:lnTo>
                      <a:lnTo>
                        <a:pt x="561974" y="75925"/>
                      </a:lnTo>
                      <a:lnTo>
                        <a:pt x="561974" y="379615"/>
                      </a:lnTo>
                      <a:lnTo>
                        <a:pt x="556008" y="409169"/>
                      </a:lnTo>
                      <a:lnTo>
                        <a:pt x="539736" y="433302"/>
                      </a:lnTo>
                      <a:lnTo>
                        <a:pt x="515603" y="449574"/>
                      </a:lnTo>
                      <a:lnTo>
                        <a:pt x="486049" y="455540"/>
                      </a:lnTo>
                      <a:lnTo>
                        <a:pt x="75924" y="455540"/>
                      </a:lnTo>
                      <a:lnTo>
                        <a:pt x="46371" y="449574"/>
                      </a:lnTo>
                      <a:lnTo>
                        <a:pt x="22237" y="433302"/>
                      </a:lnTo>
                      <a:lnTo>
                        <a:pt x="5966" y="409169"/>
                      </a:lnTo>
                      <a:lnTo>
                        <a:pt x="0" y="379615"/>
                      </a:lnTo>
                      <a:lnTo>
                        <a:pt x="0" y="75925"/>
                      </a:lnTo>
                      <a:close/>
                    </a:path>
                  </a:pathLst>
                </a:custGeom>
                <a:noFill/>
                <a:ln w="38099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zh-CN" altLang="en-US"/>
                </a:p>
              </p:txBody>
            </p:sp>
          </p:grpSp>
          <p:sp>
            <p:nvSpPr>
              <p:cNvPr id="46132" name="object 65"/>
              <p:cNvSpPr>
                <a:spLocks noChangeArrowheads="1"/>
              </p:cNvSpPr>
              <p:nvPr/>
            </p:nvSpPr>
            <p:spPr bwMode="auto">
              <a:xfrm>
                <a:off x="7369238" y="4094017"/>
                <a:ext cx="689956" cy="586047"/>
              </a:xfrm>
              <a:prstGeom prst="rect">
                <a:avLst/>
              </a:prstGeom>
              <a:blipFill dpi="0" rotWithShape="1">
                <a:blip r:embed="rId7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lr>
                    <a:srgbClr val="ECAE14"/>
                  </a:buClr>
                  <a:buSzPct val="110000"/>
                  <a:buChar char="•"/>
                  <a:defRPr sz="3200" b="1">
                    <a:solidFill>
                      <a:schemeClr val="tx2"/>
                    </a:solidFill>
                    <a:latin typeface="Comic Sans MS" pitchFamily="66" charset="0"/>
                    <a:ea typeface="幼圆" pitchFamily="49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000066"/>
                  </a:buClr>
                  <a:buChar char="•"/>
                  <a:defRPr sz="2400" b="1">
                    <a:solidFill>
                      <a:schemeClr val="tx2"/>
                    </a:solidFill>
                    <a:latin typeface="Comic Sans MS" pitchFamily="66" charset="0"/>
                    <a:ea typeface="幼圆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000066"/>
                  </a:buClr>
                  <a:buSzPct val="80000"/>
                  <a:buFont typeface="Wingdings" pitchFamily="2" charset="2"/>
                  <a:buChar char="§"/>
                  <a:defRPr sz="2400" b="1">
                    <a:solidFill>
                      <a:schemeClr val="tx2"/>
                    </a:solidFill>
                    <a:latin typeface="Comic Sans MS" pitchFamily="66" charset="0"/>
                    <a:ea typeface="幼圆" pitchFamily="49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ea typeface="幼圆" pitchFamily="49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itchFamily="34" charset="0"/>
                    <a:ea typeface="幼圆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pitchFamily="34" charset="0"/>
                    <a:ea typeface="幼圆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pitchFamily="34" charset="0"/>
                    <a:ea typeface="幼圆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pitchFamily="34" charset="0"/>
                    <a:ea typeface="幼圆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pitchFamily="34" charset="0"/>
                    <a:ea typeface="幼圆" pitchFamily="49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Arial" pitchFamily="34" charset="0"/>
                  <a:ea typeface="宋体" pitchFamily="2" charset="-122"/>
                  <a:cs typeface="Arial" pitchFamily="34" charset="0"/>
                </a:endParaRPr>
              </a:p>
            </p:txBody>
          </p:sp>
          <p:sp>
            <p:nvSpPr>
              <p:cNvPr id="46133" name="object 66"/>
              <p:cNvSpPr>
                <a:spLocks noChangeArrowheads="1"/>
              </p:cNvSpPr>
              <p:nvPr/>
            </p:nvSpPr>
            <p:spPr bwMode="auto">
              <a:xfrm>
                <a:off x="7502232" y="4102330"/>
                <a:ext cx="457200" cy="586047"/>
              </a:xfrm>
              <a:prstGeom prst="rect">
                <a:avLst/>
              </a:prstGeom>
              <a:blipFill dpi="0" rotWithShape="1">
                <a:blip r:embed="rId6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lr>
                    <a:srgbClr val="ECAE14"/>
                  </a:buClr>
                  <a:buSzPct val="110000"/>
                  <a:buChar char="•"/>
                  <a:defRPr sz="3200" b="1">
                    <a:solidFill>
                      <a:schemeClr val="tx2"/>
                    </a:solidFill>
                    <a:latin typeface="Comic Sans MS" pitchFamily="66" charset="0"/>
                    <a:ea typeface="幼圆" pitchFamily="49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000066"/>
                  </a:buClr>
                  <a:buChar char="•"/>
                  <a:defRPr sz="2400" b="1">
                    <a:solidFill>
                      <a:schemeClr val="tx2"/>
                    </a:solidFill>
                    <a:latin typeface="Comic Sans MS" pitchFamily="66" charset="0"/>
                    <a:ea typeface="幼圆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000066"/>
                  </a:buClr>
                  <a:buSzPct val="80000"/>
                  <a:buFont typeface="Wingdings" pitchFamily="2" charset="2"/>
                  <a:buChar char="§"/>
                  <a:defRPr sz="2400" b="1">
                    <a:solidFill>
                      <a:schemeClr val="tx2"/>
                    </a:solidFill>
                    <a:latin typeface="Comic Sans MS" pitchFamily="66" charset="0"/>
                    <a:ea typeface="幼圆" pitchFamily="49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ea typeface="幼圆" pitchFamily="49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itchFamily="34" charset="0"/>
                    <a:ea typeface="幼圆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pitchFamily="34" charset="0"/>
                    <a:ea typeface="幼圆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pitchFamily="34" charset="0"/>
                    <a:ea typeface="幼圆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pitchFamily="34" charset="0"/>
                    <a:ea typeface="幼圆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pitchFamily="34" charset="0"/>
                    <a:ea typeface="幼圆" pitchFamily="49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Arial" pitchFamily="34" charset="0"/>
                  <a:ea typeface="宋体" pitchFamily="2" charset="-122"/>
                  <a:cs typeface="Arial" pitchFamily="34" charset="0"/>
                </a:endParaRPr>
              </a:p>
            </p:txBody>
          </p:sp>
          <p:sp>
            <p:nvSpPr>
              <p:cNvPr id="46134" name="object 67"/>
              <p:cNvSpPr>
                <a:spLocks/>
              </p:cNvSpPr>
              <p:nvPr/>
            </p:nvSpPr>
            <p:spPr bwMode="auto">
              <a:xfrm>
                <a:off x="7433182" y="4138782"/>
                <a:ext cx="561975" cy="455930"/>
              </a:xfrm>
              <a:custGeom>
                <a:avLst/>
                <a:gdLst>
                  <a:gd name="T0" fmla="*/ 486054 w 561975"/>
                  <a:gd name="T1" fmla="*/ 0 h 455929"/>
                  <a:gd name="T2" fmla="*/ 75920 w 561975"/>
                  <a:gd name="T3" fmla="*/ 0 h 455929"/>
                  <a:gd name="T4" fmla="*/ 46371 w 561975"/>
                  <a:gd name="T5" fmla="*/ 5966 h 455929"/>
                  <a:gd name="T6" fmla="*/ 22239 w 561975"/>
                  <a:gd name="T7" fmla="*/ 22237 h 455929"/>
                  <a:gd name="T8" fmla="*/ 5967 w 561975"/>
                  <a:gd name="T9" fmla="*/ 46371 h 455929"/>
                  <a:gd name="T10" fmla="*/ 0 w 561975"/>
                  <a:gd name="T11" fmla="*/ 75924 h 455929"/>
                  <a:gd name="T12" fmla="*/ 0 w 561975"/>
                  <a:gd name="T13" fmla="*/ 379618 h 455929"/>
                  <a:gd name="T14" fmla="*/ 5967 w 561975"/>
                  <a:gd name="T15" fmla="*/ 409171 h 455929"/>
                  <a:gd name="T16" fmla="*/ 22239 w 561975"/>
                  <a:gd name="T17" fmla="*/ 433305 h 455929"/>
                  <a:gd name="T18" fmla="*/ 46371 w 561975"/>
                  <a:gd name="T19" fmla="*/ 449576 h 455929"/>
                  <a:gd name="T20" fmla="*/ 75920 w 561975"/>
                  <a:gd name="T21" fmla="*/ 455543 h 455929"/>
                  <a:gd name="T22" fmla="*/ 486054 w 561975"/>
                  <a:gd name="T23" fmla="*/ 455543 h 455929"/>
                  <a:gd name="T24" fmla="*/ 515603 w 561975"/>
                  <a:gd name="T25" fmla="*/ 449576 h 455929"/>
                  <a:gd name="T26" fmla="*/ 539735 w 561975"/>
                  <a:gd name="T27" fmla="*/ 433305 h 455929"/>
                  <a:gd name="T28" fmla="*/ 556007 w 561975"/>
                  <a:gd name="T29" fmla="*/ 409171 h 455929"/>
                  <a:gd name="T30" fmla="*/ 561975 w 561975"/>
                  <a:gd name="T31" fmla="*/ 379618 h 455929"/>
                  <a:gd name="T32" fmla="*/ 561975 w 561975"/>
                  <a:gd name="T33" fmla="*/ 75924 h 455929"/>
                  <a:gd name="T34" fmla="*/ 556007 w 561975"/>
                  <a:gd name="T35" fmla="*/ 46371 h 455929"/>
                  <a:gd name="T36" fmla="*/ 539735 w 561975"/>
                  <a:gd name="T37" fmla="*/ 22237 h 455929"/>
                  <a:gd name="T38" fmla="*/ 515603 w 561975"/>
                  <a:gd name="T39" fmla="*/ 5966 h 455929"/>
                  <a:gd name="T40" fmla="*/ 486054 w 561975"/>
                  <a:gd name="T41" fmla="*/ 0 h 45592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561975" h="455929">
                    <a:moveTo>
                      <a:pt x="486054" y="0"/>
                    </a:moveTo>
                    <a:lnTo>
                      <a:pt x="75920" y="0"/>
                    </a:lnTo>
                    <a:lnTo>
                      <a:pt x="46371" y="5966"/>
                    </a:lnTo>
                    <a:lnTo>
                      <a:pt x="22239" y="22237"/>
                    </a:lnTo>
                    <a:lnTo>
                      <a:pt x="5967" y="46371"/>
                    </a:lnTo>
                    <a:lnTo>
                      <a:pt x="0" y="75924"/>
                    </a:lnTo>
                    <a:lnTo>
                      <a:pt x="0" y="379615"/>
                    </a:lnTo>
                    <a:lnTo>
                      <a:pt x="5967" y="409168"/>
                    </a:lnTo>
                    <a:lnTo>
                      <a:pt x="22239" y="433302"/>
                    </a:lnTo>
                    <a:lnTo>
                      <a:pt x="46371" y="449573"/>
                    </a:lnTo>
                    <a:lnTo>
                      <a:pt x="75920" y="455540"/>
                    </a:lnTo>
                    <a:lnTo>
                      <a:pt x="486054" y="455540"/>
                    </a:lnTo>
                    <a:lnTo>
                      <a:pt x="515603" y="449573"/>
                    </a:lnTo>
                    <a:lnTo>
                      <a:pt x="539735" y="433302"/>
                    </a:lnTo>
                    <a:lnTo>
                      <a:pt x="556007" y="409168"/>
                    </a:lnTo>
                    <a:lnTo>
                      <a:pt x="561975" y="379615"/>
                    </a:lnTo>
                    <a:lnTo>
                      <a:pt x="561975" y="75924"/>
                    </a:lnTo>
                    <a:lnTo>
                      <a:pt x="556007" y="46371"/>
                    </a:lnTo>
                    <a:lnTo>
                      <a:pt x="539735" y="22237"/>
                    </a:lnTo>
                    <a:lnTo>
                      <a:pt x="515603" y="5966"/>
                    </a:lnTo>
                    <a:lnTo>
                      <a:pt x="486054" y="0"/>
                    </a:lnTo>
                    <a:close/>
                  </a:path>
                </a:pathLst>
              </a:custGeom>
              <a:solidFill>
                <a:srgbClr val="FF7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zh-CN" altLang="en-US"/>
              </a:p>
            </p:txBody>
          </p:sp>
          <p:sp>
            <p:nvSpPr>
              <p:cNvPr id="46135" name="object 68"/>
              <p:cNvSpPr>
                <a:spLocks/>
              </p:cNvSpPr>
              <p:nvPr/>
            </p:nvSpPr>
            <p:spPr bwMode="auto">
              <a:xfrm>
                <a:off x="7433182" y="4138782"/>
                <a:ext cx="561975" cy="455930"/>
              </a:xfrm>
              <a:custGeom>
                <a:avLst/>
                <a:gdLst>
                  <a:gd name="T0" fmla="*/ 0 w 561975"/>
                  <a:gd name="T1" fmla="*/ 75925 h 455929"/>
                  <a:gd name="T2" fmla="*/ 5966 w 561975"/>
                  <a:gd name="T3" fmla="*/ 46371 h 455929"/>
                  <a:gd name="T4" fmla="*/ 22237 w 561975"/>
                  <a:gd name="T5" fmla="*/ 22237 h 455929"/>
                  <a:gd name="T6" fmla="*/ 46371 w 561975"/>
                  <a:gd name="T7" fmla="*/ 5966 h 455929"/>
                  <a:gd name="T8" fmla="*/ 75924 w 561975"/>
                  <a:gd name="T9" fmla="*/ 0 h 455929"/>
                  <a:gd name="T10" fmla="*/ 486049 w 561975"/>
                  <a:gd name="T11" fmla="*/ 0 h 455929"/>
                  <a:gd name="T12" fmla="*/ 515603 w 561975"/>
                  <a:gd name="T13" fmla="*/ 5966 h 455929"/>
                  <a:gd name="T14" fmla="*/ 539736 w 561975"/>
                  <a:gd name="T15" fmla="*/ 22237 h 455929"/>
                  <a:gd name="T16" fmla="*/ 556008 w 561975"/>
                  <a:gd name="T17" fmla="*/ 46371 h 455929"/>
                  <a:gd name="T18" fmla="*/ 561974 w 561975"/>
                  <a:gd name="T19" fmla="*/ 75925 h 455929"/>
                  <a:gd name="T20" fmla="*/ 561974 w 561975"/>
                  <a:gd name="T21" fmla="*/ 379618 h 455929"/>
                  <a:gd name="T22" fmla="*/ 556008 w 561975"/>
                  <a:gd name="T23" fmla="*/ 409172 h 455929"/>
                  <a:gd name="T24" fmla="*/ 539736 w 561975"/>
                  <a:gd name="T25" fmla="*/ 433305 h 455929"/>
                  <a:gd name="T26" fmla="*/ 515603 w 561975"/>
                  <a:gd name="T27" fmla="*/ 449577 h 455929"/>
                  <a:gd name="T28" fmla="*/ 486049 w 561975"/>
                  <a:gd name="T29" fmla="*/ 455543 h 455929"/>
                  <a:gd name="T30" fmla="*/ 75924 w 561975"/>
                  <a:gd name="T31" fmla="*/ 455543 h 455929"/>
                  <a:gd name="T32" fmla="*/ 46371 w 561975"/>
                  <a:gd name="T33" fmla="*/ 449577 h 455929"/>
                  <a:gd name="T34" fmla="*/ 22237 w 561975"/>
                  <a:gd name="T35" fmla="*/ 433305 h 455929"/>
                  <a:gd name="T36" fmla="*/ 5966 w 561975"/>
                  <a:gd name="T37" fmla="*/ 409172 h 455929"/>
                  <a:gd name="T38" fmla="*/ 0 w 561975"/>
                  <a:gd name="T39" fmla="*/ 379618 h 455929"/>
                  <a:gd name="T40" fmla="*/ 0 w 561975"/>
                  <a:gd name="T41" fmla="*/ 75925 h 45592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561975" h="455929">
                    <a:moveTo>
                      <a:pt x="0" y="75925"/>
                    </a:moveTo>
                    <a:lnTo>
                      <a:pt x="5966" y="46371"/>
                    </a:lnTo>
                    <a:lnTo>
                      <a:pt x="22237" y="22237"/>
                    </a:lnTo>
                    <a:lnTo>
                      <a:pt x="46371" y="5966"/>
                    </a:lnTo>
                    <a:lnTo>
                      <a:pt x="75924" y="0"/>
                    </a:lnTo>
                    <a:lnTo>
                      <a:pt x="486049" y="0"/>
                    </a:lnTo>
                    <a:lnTo>
                      <a:pt x="515603" y="5966"/>
                    </a:lnTo>
                    <a:lnTo>
                      <a:pt x="539736" y="22237"/>
                    </a:lnTo>
                    <a:lnTo>
                      <a:pt x="556008" y="46371"/>
                    </a:lnTo>
                    <a:lnTo>
                      <a:pt x="561974" y="75925"/>
                    </a:lnTo>
                    <a:lnTo>
                      <a:pt x="561974" y="379615"/>
                    </a:lnTo>
                    <a:lnTo>
                      <a:pt x="556008" y="409169"/>
                    </a:lnTo>
                    <a:lnTo>
                      <a:pt x="539736" y="433302"/>
                    </a:lnTo>
                    <a:lnTo>
                      <a:pt x="515603" y="449574"/>
                    </a:lnTo>
                    <a:lnTo>
                      <a:pt x="486049" y="455540"/>
                    </a:lnTo>
                    <a:lnTo>
                      <a:pt x="75924" y="455540"/>
                    </a:lnTo>
                    <a:lnTo>
                      <a:pt x="46371" y="449574"/>
                    </a:lnTo>
                    <a:lnTo>
                      <a:pt x="22237" y="433302"/>
                    </a:lnTo>
                    <a:lnTo>
                      <a:pt x="5966" y="409169"/>
                    </a:lnTo>
                    <a:lnTo>
                      <a:pt x="0" y="379615"/>
                    </a:lnTo>
                    <a:lnTo>
                      <a:pt x="0" y="75925"/>
                    </a:lnTo>
                    <a:close/>
                  </a:path>
                </a:pathLst>
              </a:custGeom>
              <a:noFill/>
              <a:ln w="38099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zh-CN" altLang="en-US"/>
              </a:p>
            </p:txBody>
          </p:sp>
          <p:sp>
            <p:nvSpPr>
              <p:cNvPr id="46136" name="object 69"/>
              <p:cNvSpPr>
                <a:spLocks noChangeArrowheads="1"/>
              </p:cNvSpPr>
              <p:nvPr/>
            </p:nvSpPr>
            <p:spPr bwMode="auto">
              <a:xfrm>
                <a:off x="8084121" y="4094017"/>
                <a:ext cx="689956" cy="586047"/>
              </a:xfrm>
              <a:prstGeom prst="rect">
                <a:avLst/>
              </a:prstGeom>
              <a:blipFill dpi="0" rotWithShape="1">
                <a:blip r:embed="rId8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lr>
                    <a:srgbClr val="ECAE14"/>
                  </a:buClr>
                  <a:buSzPct val="110000"/>
                  <a:buChar char="•"/>
                  <a:defRPr sz="3200" b="1">
                    <a:solidFill>
                      <a:schemeClr val="tx2"/>
                    </a:solidFill>
                    <a:latin typeface="Comic Sans MS" pitchFamily="66" charset="0"/>
                    <a:ea typeface="幼圆" pitchFamily="49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000066"/>
                  </a:buClr>
                  <a:buChar char="•"/>
                  <a:defRPr sz="2400" b="1">
                    <a:solidFill>
                      <a:schemeClr val="tx2"/>
                    </a:solidFill>
                    <a:latin typeface="Comic Sans MS" pitchFamily="66" charset="0"/>
                    <a:ea typeface="幼圆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000066"/>
                  </a:buClr>
                  <a:buSzPct val="80000"/>
                  <a:buFont typeface="Wingdings" pitchFamily="2" charset="2"/>
                  <a:buChar char="§"/>
                  <a:defRPr sz="2400" b="1">
                    <a:solidFill>
                      <a:schemeClr val="tx2"/>
                    </a:solidFill>
                    <a:latin typeface="Comic Sans MS" pitchFamily="66" charset="0"/>
                    <a:ea typeface="幼圆" pitchFamily="49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ea typeface="幼圆" pitchFamily="49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itchFamily="34" charset="0"/>
                    <a:ea typeface="幼圆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pitchFamily="34" charset="0"/>
                    <a:ea typeface="幼圆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pitchFamily="34" charset="0"/>
                    <a:ea typeface="幼圆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pitchFamily="34" charset="0"/>
                    <a:ea typeface="幼圆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pitchFamily="34" charset="0"/>
                    <a:ea typeface="幼圆" pitchFamily="49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Arial" pitchFamily="34" charset="0"/>
                  <a:ea typeface="宋体" pitchFamily="2" charset="-122"/>
                  <a:cs typeface="Arial" pitchFamily="34" charset="0"/>
                </a:endParaRPr>
              </a:p>
            </p:txBody>
          </p:sp>
          <p:sp>
            <p:nvSpPr>
              <p:cNvPr id="46137" name="object 70"/>
              <p:cNvSpPr>
                <a:spLocks noChangeArrowheads="1"/>
              </p:cNvSpPr>
              <p:nvPr/>
            </p:nvSpPr>
            <p:spPr bwMode="auto">
              <a:xfrm>
                <a:off x="8217128" y="4102330"/>
                <a:ext cx="461356" cy="586047"/>
              </a:xfrm>
              <a:prstGeom prst="rect">
                <a:avLst/>
              </a:prstGeom>
              <a:blipFill dpi="0" rotWithShape="1">
                <a:blip r:embed="rId9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lr>
                    <a:srgbClr val="ECAE14"/>
                  </a:buClr>
                  <a:buSzPct val="110000"/>
                  <a:buChar char="•"/>
                  <a:defRPr sz="3200" b="1">
                    <a:solidFill>
                      <a:schemeClr val="tx2"/>
                    </a:solidFill>
                    <a:latin typeface="Comic Sans MS" pitchFamily="66" charset="0"/>
                    <a:ea typeface="幼圆" pitchFamily="49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000066"/>
                  </a:buClr>
                  <a:buChar char="•"/>
                  <a:defRPr sz="2400" b="1">
                    <a:solidFill>
                      <a:schemeClr val="tx2"/>
                    </a:solidFill>
                    <a:latin typeface="Comic Sans MS" pitchFamily="66" charset="0"/>
                    <a:ea typeface="幼圆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000066"/>
                  </a:buClr>
                  <a:buSzPct val="80000"/>
                  <a:buFont typeface="Wingdings" pitchFamily="2" charset="2"/>
                  <a:buChar char="§"/>
                  <a:defRPr sz="2400" b="1">
                    <a:solidFill>
                      <a:schemeClr val="tx2"/>
                    </a:solidFill>
                    <a:latin typeface="Comic Sans MS" pitchFamily="66" charset="0"/>
                    <a:ea typeface="幼圆" pitchFamily="49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ea typeface="幼圆" pitchFamily="49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itchFamily="34" charset="0"/>
                    <a:ea typeface="幼圆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pitchFamily="34" charset="0"/>
                    <a:ea typeface="幼圆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pitchFamily="34" charset="0"/>
                    <a:ea typeface="幼圆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pitchFamily="34" charset="0"/>
                    <a:ea typeface="幼圆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pitchFamily="34" charset="0"/>
                    <a:ea typeface="幼圆" pitchFamily="49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Arial" pitchFamily="34" charset="0"/>
                  <a:ea typeface="宋体" pitchFamily="2" charset="-122"/>
                  <a:cs typeface="Arial" pitchFamily="34" charset="0"/>
                </a:endParaRPr>
              </a:p>
            </p:txBody>
          </p:sp>
          <p:sp>
            <p:nvSpPr>
              <p:cNvPr id="46138" name="object 71"/>
              <p:cNvSpPr>
                <a:spLocks/>
              </p:cNvSpPr>
              <p:nvPr/>
            </p:nvSpPr>
            <p:spPr bwMode="auto">
              <a:xfrm>
                <a:off x="8149183" y="4138782"/>
                <a:ext cx="561975" cy="455930"/>
              </a:xfrm>
              <a:custGeom>
                <a:avLst/>
                <a:gdLst>
                  <a:gd name="T0" fmla="*/ 486041 w 561975"/>
                  <a:gd name="T1" fmla="*/ 0 h 455929"/>
                  <a:gd name="T2" fmla="*/ 75920 w 561975"/>
                  <a:gd name="T3" fmla="*/ 0 h 455929"/>
                  <a:gd name="T4" fmla="*/ 46366 w 561975"/>
                  <a:gd name="T5" fmla="*/ 5966 h 455929"/>
                  <a:gd name="T6" fmla="*/ 22234 w 561975"/>
                  <a:gd name="T7" fmla="*/ 22237 h 455929"/>
                  <a:gd name="T8" fmla="*/ 5965 w 561975"/>
                  <a:gd name="T9" fmla="*/ 46371 h 455929"/>
                  <a:gd name="T10" fmla="*/ 0 w 561975"/>
                  <a:gd name="T11" fmla="*/ 75924 h 455929"/>
                  <a:gd name="T12" fmla="*/ 0 w 561975"/>
                  <a:gd name="T13" fmla="*/ 379618 h 455929"/>
                  <a:gd name="T14" fmla="*/ 5965 w 561975"/>
                  <a:gd name="T15" fmla="*/ 409171 h 455929"/>
                  <a:gd name="T16" fmla="*/ 22234 w 561975"/>
                  <a:gd name="T17" fmla="*/ 433305 h 455929"/>
                  <a:gd name="T18" fmla="*/ 46366 w 561975"/>
                  <a:gd name="T19" fmla="*/ 449576 h 455929"/>
                  <a:gd name="T20" fmla="*/ 75920 w 561975"/>
                  <a:gd name="T21" fmla="*/ 455543 h 455929"/>
                  <a:gd name="T22" fmla="*/ 486041 w 561975"/>
                  <a:gd name="T23" fmla="*/ 455543 h 455929"/>
                  <a:gd name="T24" fmla="*/ 515597 w 561975"/>
                  <a:gd name="T25" fmla="*/ 449576 h 455929"/>
                  <a:gd name="T26" fmla="*/ 539734 w 561975"/>
                  <a:gd name="T27" fmla="*/ 433305 h 455929"/>
                  <a:gd name="T28" fmla="*/ 556007 w 561975"/>
                  <a:gd name="T29" fmla="*/ 409171 h 455929"/>
                  <a:gd name="T30" fmla="*/ 561975 w 561975"/>
                  <a:gd name="T31" fmla="*/ 379618 h 455929"/>
                  <a:gd name="T32" fmla="*/ 561975 w 561975"/>
                  <a:gd name="T33" fmla="*/ 75924 h 455929"/>
                  <a:gd name="T34" fmla="*/ 556007 w 561975"/>
                  <a:gd name="T35" fmla="*/ 46371 h 455929"/>
                  <a:gd name="T36" fmla="*/ 539734 w 561975"/>
                  <a:gd name="T37" fmla="*/ 22237 h 455929"/>
                  <a:gd name="T38" fmla="*/ 515597 w 561975"/>
                  <a:gd name="T39" fmla="*/ 5966 h 455929"/>
                  <a:gd name="T40" fmla="*/ 486041 w 561975"/>
                  <a:gd name="T41" fmla="*/ 0 h 45592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561975" h="455929">
                    <a:moveTo>
                      <a:pt x="486041" y="0"/>
                    </a:moveTo>
                    <a:lnTo>
                      <a:pt x="75920" y="0"/>
                    </a:lnTo>
                    <a:lnTo>
                      <a:pt x="46366" y="5966"/>
                    </a:lnTo>
                    <a:lnTo>
                      <a:pt x="22234" y="22237"/>
                    </a:lnTo>
                    <a:lnTo>
                      <a:pt x="5965" y="46371"/>
                    </a:lnTo>
                    <a:lnTo>
                      <a:pt x="0" y="75924"/>
                    </a:lnTo>
                    <a:lnTo>
                      <a:pt x="0" y="379615"/>
                    </a:lnTo>
                    <a:lnTo>
                      <a:pt x="5965" y="409168"/>
                    </a:lnTo>
                    <a:lnTo>
                      <a:pt x="22234" y="433302"/>
                    </a:lnTo>
                    <a:lnTo>
                      <a:pt x="46366" y="449573"/>
                    </a:lnTo>
                    <a:lnTo>
                      <a:pt x="75920" y="455540"/>
                    </a:lnTo>
                    <a:lnTo>
                      <a:pt x="486041" y="455540"/>
                    </a:lnTo>
                    <a:lnTo>
                      <a:pt x="515597" y="449573"/>
                    </a:lnTo>
                    <a:lnTo>
                      <a:pt x="539734" y="433302"/>
                    </a:lnTo>
                    <a:lnTo>
                      <a:pt x="556007" y="409168"/>
                    </a:lnTo>
                    <a:lnTo>
                      <a:pt x="561975" y="379615"/>
                    </a:lnTo>
                    <a:lnTo>
                      <a:pt x="561975" y="75924"/>
                    </a:lnTo>
                    <a:lnTo>
                      <a:pt x="556007" y="46371"/>
                    </a:lnTo>
                    <a:lnTo>
                      <a:pt x="539734" y="22237"/>
                    </a:lnTo>
                    <a:lnTo>
                      <a:pt x="515597" y="5966"/>
                    </a:lnTo>
                    <a:lnTo>
                      <a:pt x="486041" y="0"/>
                    </a:lnTo>
                    <a:close/>
                  </a:path>
                </a:pathLst>
              </a:custGeom>
              <a:solidFill>
                <a:srgbClr val="FF7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zh-CN" altLang="en-US"/>
              </a:p>
            </p:txBody>
          </p:sp>
          <p:sp>
            <p:nvSpPr>
              <p:cNvPr id="46139" name="object 72"/>
              <p:cNvSpPr>
                <a:spLocks/>
              </p:cNvSpPr>
              <p:nvPr/>
            </p:nvSpPr>
            <p:spPr bwMode="auto">
              <a:xfrm>
                <a:off x="8149183" y="4138782"/>
                <a:ext cx="561975" cy="455930"/>
              </a:xfrm>
              <a:custGeom>
                <a:avLst/>
                <a:gdLst>
                  <a:gd name="T0" fmla="*/ 0 w 561975"/>
                  <a:gd name="T1" fmla="*/ 75925 h 455929"/>
                  <a:gd name="T2" fmla="*/ 5966 w 561975"/>
                  <a:gd name="T3" fmla="*/ 46371 h 455929"/>
                  <a:gd name="T4" fmla="*/ 22237 w 561975"/>
                  <a:gd name="T5" fmla="*/ 22237 h 455929"/>
                  <a:gd name="T6" fmla="*/ 46371 w 561975"/>
                  <a:gd name="T7" fmla="*/ 5966 h 455929"/>
                  <a:gd name="T8" fmla="*/ 75924 w 561975"/>
                  <a:gd name="T9" fmla="*/ 0 h 455929"/>
                  <a:gd name="T10" fmla="*/ 486049 w 561975"/>
                  <a:gd name="T11" fmla="*/ 0 h 455929"/>
                  <a:gd name="T12" fmla="*/ 515603 w 561975"/>
                  <a:gd name="T13" fmla="*/ 5966 h 455929"/>
                  <a:gd name="T14" fmla="*/ 539736 w 561975"/>
                  <a:gd name="T15" fmla="*/ 22237 h 455929"/>
                  <a:gd name="T16" fmla="*/ 556008 w 561975"/>
                  <a:gd name="T17" fmla="*/ 46371 h 455929"/>
                  <a:gd name="T18" fmla="*/ 561974 w 561975"/>
                  <a:gd name="T19" fmla="*/ 75925 h 455929"/>
                  <a:gd name="T20" fmla="*/ 561974 w 561975"/>
                  <a:gd name="T21" fmla="*/ 379618 h 455929"/>
                  <a:gd name="T22" fmla="*/ 556008 w 561975"/>
                  <a:gd name="T23" fmla="*/ 409172 h 455929"/>
                  <a:gd name="T24" fmla="*/ 539736 w 561975"/>
                  <a:gd name="T25" fmla="*/ 433305 h 455929"/>
                  <a:gd name="T26" fmla="*/ 515603 w 561975"/>
                  <a:gd name="T27" fmla="*/ 449577 h 455929"/>
                  <a:gd name="T28" fmla="*/ 486049 w 561975"/>
                  <a:gd name="T29" fmla="*/ 455543 h 455929"/>
                  <a:gd name="T30" fmla="*/ 75924 w 561975"/>
                  <a:gd name="T31" fmla="*/ 455543 h 455929"/>
                  <a:gd name="T32" fmla="*/ 46371 w 561975"/>
                  <a:gd name="T33" fmla="*/ 449577 h 455929"/>
                  <a:gd name="T34" fmla="*/ 22237 w 561975"/>
                  <a:gd name="T35" fmla="*/ 433305 h 455929"/>
                  <a:gd name="T36" fmla="*/ 5966 w 561975"/>
                  <a:gd name="T37" fmla="*/ 409172 h 455929"/>
                  <a:gd name="T38" fmla="*/ 0 w 561975"/>
                  <a:gd name="T39" fmla="*/ 379618 h 455929"/>
                  <a:gd name="T40" fmla="*/ 0 w 561975"/>
                  <a:gd name="T41" fmla="*/ 75925 h 45592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561975" h="455929">
                    <a:moveTo>
                      <a:pt x="0" y="75925"/>
                    </a:moveTo>
                    <a:lnTo>
                      <a:pt x="5966" y="46371"/>
                    </a:lnTo>
                    <a:lnTo>
                      <a:pt x="22237" y="22237"/>
                    </a:lnTo>
                    <a:lnTo>
                      <a:pt x="46371" y="5966"/>
                    </a:lnTo>
                    <a:lnTo>
                      <a:pt x="75924" y="0"/>
                    </a:lnTo>
                    <a:lnTo>
                      <a:pt x="486049" y="0"/>
                    </a:lnTo>
                    <a:lnTo>
                      <a:pt x="515603" y="5966"/>
                    </a:lnTo>
                    <a:lnTo>
                      <a:pt x="539736" y="22237"/>
                    </a:lnTo>
                    <a:lnTo>
                      <a:pt x="556008" y="46371"/>
                    </a:lnTo>
                    <a:lnTo>
                      <a:pt x="561974" y="75925"/>
                    </a:lnTo>
                    <a:lnTo>
                      <a:pt x="561974" y="379615"/>
                    </a:lnTo>
                    <a:lnTo>
                      <a:pt x="556008" y="409169"/>
                    </a:lnTo>
                    <a:lnTo>
                      <a:pt x="539736" y="433302"/>
                    </a:lnTo>
                    <a:lnTo>
                      <a:pt x="515603" y="449574"/>
                    </a:lnTo>
                    <a:lnTo>
                      <a:pt x="486049" y="455540"/>
                    </a:lnTo>
                    <a:lnTo>
                      <a:pt x="75924" y="455540"/>
                    </a:lnTo>
                    <a:lnTo>
                      <a:pt x="46371" y="449574"/>
                    </a:lnTo>
                    <a:lnTo>
                      <a:pt x="22237" y="433302"/>
                    </a:lnTo>
                    <a:lnTo>
                      <a:pt x="5966" y="409169"/>
                    </a:lnTo>
                    <a:lnTo>
                      <a:pt x="0" y="379615"/>
                    </a:lnTo>
                    <a:lnTo>
                      <a:pt x="0" y="75925"/>
                    </a:lnTo>
                    <a:close/>
                  </a:path>
                </a:pathLst>
              </a:custGeom>
              <a:noFill/>
              <a:ln w="38099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zh-CN" altLang="en-US"/>
              </a:p>
            </p:txBody>
          </p:sp>
          <p:sp>
            <p:nvSpPr>
              <p:cNvPr id="46140" name="object 73"/>
              <p:cNvSpPr txBox="1">
                <a:spLocks noChangeArrowheads="1"/>
              </p:cNvSpPr>
              <p:nvPr/>
            </p:nvSpPr>
            <p:spPr bwMode="auto">
              <a:xfrm>
                <a:off x="6719879" y="4267618"/>
                <a:ext cx="561975" cy="1460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16933" rIns="0" bIns="0">
                <a:spAutoFit/>
              </a:bodyPr>
              <a:lstStyle>
                <a:lvl1pPr marL="15875" eaLnBrk="0" hangingPunct="0">
                  <a:spcBef>
                    <a:spcPct val="20000"/>
                  </a:spcBef>
                  <a:buClr>
                    <a:srgbClr val="ECAE14"/>
                  </a:buClr>
                  <a:buSzPct val="110000"/>
                  <a:buChar char="•"/>
                  <a:tabLst>
                    <a:tab pos="996950" algn="l"/>
                    <a:tab pos="1952625" algn="l"/>
                  </a:tabLst>
                  <a:defRPr sz="3200" b="1">
                    <a:solidFill>
                      <a:schemeClr val="tx2"/>
                    </a:solidFill>
                    <a:latin typeface="Comic Sans MS" pitchFamily="66" charset="0"/>
                    <a:ea typeface="幼圆" pitchFamily="49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000066"/>
                  </a:buClr>
                  <a:buChar char="•"/>
                  <a:tabLst>
                    <a:tab pos="996950" algn="l"/>
                    <a:tab pos="1952625" algn="l"/>
                  </a:tabLst>
                  <a:defRPr sz="2400" b="1">
                    <a:solidFill>
                      <a:schemeClr val="tx2"/>
                    </a:solidFill>
                    <a:latin typeface="Comic Sans MS" pitchFamily="66" charset="0"/>
                    <a:ea typeface="幼圆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000066"/>
                  </a:buClr>
                  <a:buSzPct val="80000"/>
                  <a:buFont typeface="Wingdings" pitchFamily="2" charset="2"/>
                  <a:buChar char="§"/>
                  <a:tabLst>
                    <a:tab pos="996950" algn="l"/>
                    <a:tab pos="1952625" algn="l"/>
                  </a:tabLst>
                  <a:defRPr sz="2400" b="1">
                    <a:solidFill>
                      <a:schemeClr val="tx2"/>
                    </a:solidFill>
                    <a:latin typeface="Comic Sans MS" pitchFamily="66" charset="0"/>
                    <a:ea typeface="幼圆" pitchFamily="49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tabLst>
                    <a:tab pos="996950" algn="l"/>
                    <a:tab pos="1952625" algn="l"/>
                  </a:tabLst>
                  <a:defRPr sz="2000">
                    <a:solidFill>
                      <a:schemeClr val="tx1"/>
                    </a:solidFill>
                    <a:latin typeface="Arial" pitchFamily="34" charset="0"/>
                    <a:ea typeface="幼圆" pitchFamily="49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tabLst>
                    <a:tab pos="996950" algn="l"/>
                    <a:tab pos="1952625" algn="l"/>
                  </a:tabLst>
                  <a:defRPr sz="1600">
                    <a:solidFill>
                      <a:schemeClr val="tx1"/>
                    </a:solidFill>
                    <a:latin typeface="Arial" pitchFamily="34" charset="0"/>
                    <a:ea typeface="幼圆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996950" algn="l"/>
                    <a:tab pos="1952625" algn="l"/>
                  </a:tabLst>
                  <a:defRPr sz="1600">
                    <a:solidFill>
                      <a:schemeClr val="tx1"/>
                    </a:solidFill>
                    <a:latin typeface="Arial" pitchFamily="34" charset="0"/>
                    <a:ea typeface="幼圆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996950" algn="l"/>
                    <a:tab pos="1952625" algn="l"/>
                  </a:tabLst>
                  <a:defRPr sz="1600">
                    <a:solidFill>
                      <a:schemeClr val="tx1"/>
                    </a:solidFill>
                    <a:latin typeface="Arial" pitchFamily="34" charset="0"/>
                    <a:ea typeface="幼圆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996950" algn="l"/>
                    <a:tab pos="1952625" algn="l"/>
                  </a:tabLst>
                  <a:defRPr sz="1600">
                    <a:solidFill>
                      <a:schemeClr val="tx1"/>
                    </a:solidFill>
                    <a:latin typeface="Arial" pitchFamily="34" charset="0"/>
                    <a:ea typeface="幼圆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996950" algn="l"/>
                    <a:tab pos="1952625" algn="l"/>
                  </a:tabLst>
                  <a:defRPr sz="1600">
                    <a:solidFill>
                      <a:schemeClr val="tx1"/>
                    </a:solidFill>
                    <a:latin typeface="Arial" pitchFamily="34" charset="0"/>
                    <a:ea typeface="幼圆" pitchFamily="49" charset="-122"/>
                  </a:defRPr>
                </a:lvl9pPr>
              </a:lstStyle>
              <a:p>
                <a:pPr eaLnBrk="1" hangingPunct="1">
                  <a:spcBef>
                    <a:spcPts val="138"/>
                  </a:spcBef>
                  <a:buClrTx/>
                  <a:buSzTx/>
                  <a:buFontTx/>
                  <a:buNone/>
                </a:pPr>
                <a:r>
                  <a:rPr lang="en-US" altLang="zh-CN" sz="1000">
                    <a:latin typeface="Arial" pitchFamily="34" charset="0"/>
                    <a:ea typeface="宋体" pitchFamily="2" charset="-122"/>
                    <a:cs typeface="Arial" pitchFamily="34" charset="0"/>
                  </a:rPr>
                  <a:t>docker</a:t>
                </a:r>
                <a:endParaRPr lang="zh-CN" altLang="zh-CN" sz="1000">
                  <a:latin typeface="Arial" pitchFamily="34" charset="0"/>
                  <a:ea typeface="宋体" pitchFamily="2" charset="-122"/>
                  <a:cs typeface="Arial" pitchFamily="34" charset="0"/>
                </a:endParaRPr>
              </a:p>
            </p:txBody>
          </p:sp>
        </p:grpSp>
        <p:grpSp>
          <p:nvGrpSpPr>
            <p:cNvPr id="46100" name="组合 21"/>
            <p:cNvGrpSpPr>
              <a:grpSpLocks/>
            </p:cNvGrpSpPr>
            <p:nvPr/>
          </p:nvGrpSpPr>
          <p:grpSpPr bwMode="auto">
            <a:xfrm>
              <a:off x="4705773" y="4038600"/>
              <a:ext cx="1999827" cy="890693"/>
              <a:chOff x="4993627" y="3239325"/>
              <a:chExt cx="1499870" cy="668020"/>
            </a:xfrm>
          </p:grpSpPr>
          <p:sp>
            <p:nvSpPr>
              <p:cNvPr id="46127" name="object 74"/>
              <p:cNvSpPr>
                <a:spLocks/>
              </p:cNvSpPr>
              <p:nvPr/>
            </p:nvSpPr>
            <p:spPr bwMode="auto">
              <a:xfrm>
                <a:off x="4993627" y="3272345"/>
                <a:ext cx="1499870" cy="635000"/>
              </a:xfrm>
              <a:custGeom>
                <a:avLst/>
                <a:gdLst>
                  <a:gd name="T0" fmla="*/ 0 w 1499870"/>
                  <a:gd name="T1" fmla="*/ 0 h 635000"/>
                  <a:gd name="T2" fmla="*/ 0 w 1499870"/>
                  <a:gd name="T3" fmla="*/ 601792 h 635000"/>
                  <a:gd name="T4" fmla="*/ 4399 w 1499870"/>
                  <a:gd name="T5" fmla="*/ 605389 h 635000"/>
                  <a:gd name="T6" fmla="*/ 66734 w 1499870"/>
                  <a:gd name="T7" fmla="*/ 615428 h 635000"/>
                  <a:gd name="T8" fmla="*/ 144663 w 1499870"/>
                  <a:gd name="T9" fmla="*/ 621291 h 635000"/>
                  <a:gd name="T10" fmla="*/ 193168 w 1499870"/>
                  <a:gd name="T11" fmla="*/ 623913 h 635000"/>
                  <a:gd name="T12" fmla="*/ 306969 w 1499870"/>
                  <a:gd name="T13" fmla="*/ 628438 h 635000"/>
                  <a:gd name="T14" fmla="*/ 512792 w 1499870"/>
                  <a:gd name="T15" fmla="*/ 633126 h 635000"/>
                  <a:gd name="T16" fmla="*/ 749782 w 1499870"/>
                  <a:gd name="T17" fmla="*/ 634809 h 635000"/>
                  <a:gd name="T18" fmla="*/ 986772 w 1499870"/>
                  <a:gd name="T19" fmla="*/ 633126 h 635000"/>
                  <a:gd name="T20" fmla="*/ 1192595 w 1499870"/>
                  <a:gd name="T21" fmla="*/ 628438 h 635000"/>
                  <a:gd name="T22" fmla="*/ 1306397 w 1499870"/>
                  <a:gd name="T23" fmla="*/ 623913 h 635000"/>
                  <a:gd name="T24" fmla="*/ 1354901 w 1499870"/>
                  <a:gd name="T25" fmla="*/ 621291 h 635000"/>
                  <a:gd name="T26" fmla="*/ 1397198 w 1499870"/>
                  <a:gd name="T27" fmla="*/ 618456 h 635000"/>
                  <a:gd name="T28" fmla="*/ 1461341 w 1499870"/>
                  <a:gd name="T29" fmla="*/ 612227 h 635000"/>
                  <a:gd name="T30" fmla="*/ 1499565 w 1499870"/>
                  <a:gd name="T31" fmla="*/ 601792 h 635000"/>
                  <a:gd name="T32" fmla="*/ 1499565 w 1499870"/>
                  <a:gd name="T33" fmla="*/ 33020 h 635000"/>
                  <a:gd name="T34" fmla="*/ 749782 w 1499870"/>
                  <a:gd name="T35" fmla="*/ 33020 h 635000"/>
                  <a:gd name="T36" fmla="*/ 512792 w 1499870"/>
                  <a:gd name="T37" fmla="*/ 31336 h 635000"/>
                  <a:gd name="T38" fmla="*/ 306969 w 1499870"/>
                  <a:gd name="T39" fmla="*/ 26649 h 635000"/>
                  <a:gd name="T40" fmla="*/ 193168 w 1499870"/>
                  <a:gd name="T41" fmla="*/ 22123 h 635000"/>
                  <a:gd name="T42" fmla="*/ 144663 w 1499870"/>
                  <a:gd name="T43" fmla="*/ 19501 h 635000"/>
                  <a:gd name="T44" fmla="*/ 102366 w 1499870"/>
                  <a:gd name="T45" fmla="*/ 16666 h 635000"/>
                  <a:gd name="T46" fmla="*/ 38224 w 1499870"/>
                  <a:gd name="T47" fmla="*/ 10437 h 635000"/>
                  <a:gd name="T48" fmla="*/ 4399 w 1499870"/>
                  <a:gd name="T49" fmla="*/ 3598 h 635000"/>
                  <a:gd name="T50" fmla="*/ 0 w 1499870"/>
                  <a:gd name="T51" fmla="*/ 0 h 635000"/>
                  <a:gd name="T52" fmla="*/ 1499565 w 1499870"/>
                  <a:gd name="T53" fmla="*/ 0 h 635000"/>
                  <a:gd name="T54" fmla="*/ 1461341 w 1499870"/>
                  <a:gd name="T55" fmla="*/ 10437 h 635000"/>
                  <a:gd name="T56" fmla="*/ 1397198 w 1499870"/>
                  <a:gd name="T57" fmla="*/ 16666 h 635000"/>
                  <a:gd name="T58" fmla="*/ 1354901 w 1499870"/>
                  <a:gd name="T59" fmla="*/ 19501 h 635000"/>
                  <a:gd name="T60" fmla="*/ 1306397 w 1499870"/>
                  <a:gd name="T61" fmla="*/ 22123 h 635000"/>
                  <a:gd name="T62" fmla="*/ 1192595 w 1499870"/>
                  <a:gd name="T63" fmla="*/ 26649 h 635000"/>
                  <a:gd name="T64" fmla="*/ 986772 w 1499870"/>
                  <a:gd name="T65" fmla="*/ 31336 h 635000"/>
                  <a:gd name="T66" fmla="*/ 910629 w 1499870"/>
                  <a:gd name="T67" fmla="*/ 32258 h 635000"/>
                  <a:gd name="T68" fmla="*/ 831480 w 1499870"/>
                  <a:gd name="T69" fmla="*/ 32826 h 635000"/>
                  <a:gd name="T70" fmla="*/ 749782 w 1499870"/>
                  <a:gd name="T71" fmla="*/ 33020 h 635000"/>
                  <a:gd name="T72" fmla="*/ 1499565 w 1499870"/>
                  <a:gd name="T73" fmla="*/ 33020 h 635000"/>
                  <a:gd name="T74" fmla="*/ 1499565 w 1499870"/>
                  <a:gd name="T75" fmla="*/ 0 h 63500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1499870" h="635000">
                    <a:moveTo>
                      <a:pt x="0" y="0"/>
                    </a:moveTo>
                    <a:lnTo>
                      <a:pt x="0" y="601792"/>
                    </a:lnTo>
                    <a:lnTo>
                      <a:pt x="4399" y="605389"/>
                    </a:lnTo>
                    <a:lnTo>
                      <a:pt x="66734" y="615428"/>
                    </a:lnTo>
                    <a:lnTo>
                      <a:pt x="144663" y="621291"/>
                    </a:lnTo>
                    <a:lnTo>
                      <a:pt x="193168" y="623913"/>
                    </a:lnTo>
                    <a:lnTo>
                      <a:pt x="306969" y="628438"/>
                    </a:lnTo>
                    <a:lnTo>
                      <a:pt x="512792" y="633126"/>
                    </a:lnTo>
                    <a:lnTo>
                      <a:pt x="749782" y="634809"/>
                    </a:lnTo>
                    <a:lnTo>
                      <a:pt x="986772" y="633126"/>
                    </a:lnTo>
                    <a:lnTo>
                      <a:pt x="1192595" y="628438"/>
                    </a:lnTo>
                    <a:lnTo>
                      <a:pt x="1306397" y="623913"/>
                    </a:lnTo>
                    <a:lnTo>
                      <a:pt x="1354901" y="621291"/>
                    </a:lnTo>
                    <a:lnTo>
                      <a:pt x="1397198" y="618456"/>
                    </a:lnTo>
                    <a:lnTo>
                      <a:pt x="1461341" y="612227"/>
                    </a:lnTo>
                    <a:lnTo>
                      <a:pt x="1499565" y="601792"/>
                    </a:lnTo>
                    <a:lnTo>
                      <a:pt x="1499565" y="33020"/>
                    </a:lnTo>
                    <a:lnTo>
                      <a:pt x="749782" y="33020"/>
                    </a:lnTo>
                    <a:lnTo>
                      <a:pt x="512792" y="31336"/>
                    </a:lnTo>
                    <a:lnTo>
                      <a:pt x="306969" y="26649"/>
                    </a:lnTo>
                    <a:lnTo>
                      <a:pt x="193168" y="22123"/>
                    </a:lnTo>
                    <a:lnTo>
                      <a:pt x="144663" y="19501"/>
                    </a:lnTo>
                    <a:lnTo>
                      <a:pt x="102366" y="16666"/>
                    </a:lnTo>
                    <a:lnTo>
                      <a:pt x="38224" y="10437"/>
                    </a:lnTo>
                    <a:lnTo>
                      <a:pt x="4399" y="3598"/>
                    </a:lnTo>
                    <a:lnTo>
                      <a:pt x="0" y="0"/>
                    </a:lnTo>
                    <a:close/>
                  </a:path>
                  <a:path w="1499870" h="635000">
                    <a:moveTo>
                      <a:pt x="1499565" y="0"/>
                    </a:moveTo>
                    <a:lnTo>
                      <a:pt x="1461341" y="10437"/>
                    </a:lnTo>
                    <a:lnTo>
                      <a:pt x="1397198" y="16666"/>
                    </a:lnTo>
                    <a:lnTo>
                      <a:pt x="1354901" y="19501"/>
                    </a:lnTo>
                    <a:lnTo>
                      <a:pt x="1306397" y="22123"/>
                    </a:lnTo>
                    <a:lnTo>
                      <a:pt x="1192595" y="26649"/>
                    </a:lnTo>
                    <a:lnTo>
                      <a:pt x="986772" y="31336"/>
                    </a:lnTo>
                    <a:lnTo>
                      <a:pt x="910629" y="32258"/>
                    </a:lnTo>
                    <a:lnTo>
                      <a:pt x="831480" y="32826"/>
                    </a:lnTo>
                    <a:lnTo>
                      <a:pt x="749782" y="33020"/>
                    </a:lnTo>
                    <a:lnTo>
                      <a:pt x="1499565" y="33020"/>
                    </a:lnTo>
                    <a:lnTo>
                      <a:pt x="1499565" y="0"/>
                    </a:lnTo>
                    <a:close/>
                  </a:path>
                </a:pathLst>
              </a:custGeom>
              <a:solidFill>
                <a:srgbClr val="87D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zh-CN" altLang="en-US"/>
              </a:p>
            </p:txBody>
          </p:sp>
          <p:sp>
            <p:nvSpPr>
              <p:cNvPr id="46128" name="object 75"/>
              <p:cNvSpPr>
                <a:spLocks/>
              </p:cNvSpPr>
              <p:nvPr/>
            </p:nvSpPr>
            <p:spPr bwMode="auto">
              <a:xfrm>
                <a:off x="4993627" y="3239325"/>
                <a:ext cx="1499870" cy="66040"/>
              </a:xfrm>
              <a:custGeom>
                <a:avLst/>
                <a:gdLst>
                  <a:gd name="T0" fmla="*/ 749782 w 1499870"/>
                  <a:gd name="T1" fmla="*/ 0 h 66039"/>
                  <a:gd name="T2" fmla="*/ 668085 w 1499870"/>
                  <a:gd name="T3" fmla="*/ 193 h 66039"/>
                  <a:gd name="T4" fmla="*/ 588935 w 1499870"/>
                  <a:gd name="T5" fmla="*/ 761 h 66039"/>
                  <a:gd name="T6" fmla="*/ 512792 w 1499870"/>
                  <a:gd name="T7" fmla="*/ 1683 h 66039"/>
                  <a:gd name="T8" fmla="*/ 306969 w 1499870"/>
                  <a:gd name="T9" fmla="*/ 6370 h 66039"/>
                  <a:gd name="T10" fmla="*/ 193168 w 1499870"/>
                  <a:gd name="T11" fmla="*/ 10896 h 66039"/>
                  <a:gd name="T12" fmla="*/ 144663 w 1499870"/>
                  <a:gd name="T13" fmla="*/ 13518 h 66039"/>
                  <a:gd name="T14" fmla="*/ 102366 w 1499870"/>
                  <a:gd name="T15" fmla="*/ 16353 h 66039"/>
                  <a:gd name="T16" fmla="*/ 38224 w 1499870"/>
                  <a:gd name="T17" fmla="*/ 22582 h 66039"/>
                  <a:gd name="T18" fmla="*/ 0 w 1499870"/>
                  <a:gd name="T19" fmla="*/ 33019 h 66039"/>
                  <a:gd name="T20" fmla="*/ 4399 w 1499870"/>
                  <a:gd name="T21" fmla="*/ 36621 h 66039"/>
                  <a:gd name="T22" fmla="*/ 66734 w 1499870"/>
                  <a:gd name="T23" fmla="*/ 46661 h 66039"/>
                  <a:gd name="T24" fmla="*/ 144663 w 1499870"/>
                  <a:gd name="T25" fmla="*/ 52524 h 66039"/>
                  <a:gd name="T26" fmla="*/ 193168 w 1499870"/>
                  <a:gd name="T27" fmla="*/ 55146 h 66039"/>
                  <a:gd name="T28" fmla="*/ 306969 w 1499870"/>
                  <a:gd name="T29" fmla="*/ 59672 h 66039"/>
                  <a:gd name="T30" fmla="*/ 512792 w 1499870"/>
                  <a:gd name="T31" fmla="*/ 64359 h 66039"/>
                  <a:gd name="T32" fmla="*/ 588935 w 1499870"/>
                  <a:gd name="T33" fmla="*/ 65281 h 66039"/>
                  <a:gd name="T34" fmla="*/ 668085 w 1499870"/>
                  <a:gd name="T35" fmla="*/ 65849 h 66039"/>
                  <a:gd name="T36" fmla="*/ 749782 w 1499870"/>
                  <a:gd name="T37" fmla="*/ 66042 h 66039"/>
                  <a:gd name="T38" fmla="*/ 986772 w 1499870"/>
                  <a:gd name="T39" fmla="*/ 64359 h 66039"/>
                  <a:gd name="T40" fmla="*/ 1192595 w 1499870"/>
                  <a:gd name="T41" fmla="*/ 59672 h 66039"/>
                  <a:gd name="T42" fmla="*/ 1306397 w 1499870"/>
                  <a:gd name="T43" fmla="*/ 55146 h 66039"/>
                  <a:gd name="T44" fmla="*/ 1354901 w 1499870"/>
                  <a:gd name="T45" fmla="*/ 52524 h 66039"/>
                  <a:gd name="T46" fmla="*/ 1397198 w 1499870"/>
                  <a:gd name="T47" fmla="*/ 49689 h 66039"/>
                  <a:gd name="T48" fmla="*/ 1461341 w 1499870"/>
                  <a:gd name="T49" fmla="*/ 43460 h 66039"/>
                  <a:gd name="T50" fmla="*/ 1499565 w 1499870"/>
                  <a:gd name="T51" fmla="*/ 33019 h 66039"/>
                  <a:gd name="T52" fmla="*/ 1495165 w 1499870"/>
                  <a:gd name="T53" fmla="*/ 29421 h 66039"/>
                  <a:gd name="T54" fmla="*/ 1432830 w 1499870"/>
                  <a:gd name="T55" fmla="*/ 19381 h 66039"/>
                  <a:gd name="T56" fmla="*/ 1354901 w 1499870"/>
                  <a:gd name="T57" fmla="*/ 13518 h 66039"/>
                  <a:gd name="T58" fmla="*/ 1306397 w 1499870"/>
                  <a:gd name="T59" fmla="*/ 10896 h 66039"/>
                  <a:gd name="T60" fmla="*/ 1192595 w 1499870"/>
                  <a:gd name="T61" fmla="*/ 6370 h 66039"/>
                  <a:gd name="T62" fmla="*/ 986772 w 1499870"/>
                  <a:gd name="T63" fmla="*/ 1683 h 66039"/>
                  <a:gd name="T64" fmla="*/ 749782 w 1499870"/>
                  <a:gd name="T65" fmla="*/ 0 h 6603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499870" h="66039">
                    <a:moveTo>
                      <a:pt x="749782" y="0"/>
                    </a:moveTo>
                    <a:lnTo>
                      <a:pt x="668085" y="193"/>
                    </a:lnTo>
                    <a:lnTo>
                      <a:pt x="588935" y="761"/>
                    </a:lnTo>
                    <a:lnTo>
                      <a:pt x="512792" y="1683"/>
                    </a:lnTo>
                    <a:lnTo>
                      <a:pt x="306969" y="6370"/>
                    </a:lnTo>
                    <a:lnTo>
                      <a:pt x="193168" y="10896"/>
                    </a:lnTo>
                    <a:lnTo>
                      <a:pt x="144663" y="13518"/>
                    </a:lnTo>
                    <a:lnTo>
                      <a:pt x="102366" y="16353"/>
                    </a:lnTo>
                    <a:lnTo>
                      <a:pt x="38224" y="22582"/>
                    </a:lnTo>
                    <a:lnTo>
                      <a:pt x="0" y="33019"/>
                    </a:lnTo>
                    <a:lnTo>
                      <a:pt x="4399" y="36618"/>
                    </a:lnTo>
                    <a:lnTo>
                      <a:pt x="66734" y="46658"/>
                    </a:lnTo>
                    <a:lnTo>
                      <a:pt x="144663" y="52521"/>
                    </a:lnTo>
                    <a:lnTo>
                      <a:pt x="193168" y="55143"/>
                    </a:lnTo>
                    <a:lnTo>
                      <a:pt x="306969" y="59669"/>
                    </a:lnTo>
                    <a:lnTo>
                      <a:pt x="512792" y="64356"/>
                    </a:lnTo>
                    <a:lnTo>
                      <a:pt x="588935" y="65278"/>
                    </a:lnTo>
                    <a:lnTo>
                      <a:pt x="668085" y="65846"/>
                    </a:lnTo>
                    <a:lnTo>
                      <a:pt x="749782" y="66039"/>
                    </a:lnTo>
                    <a:lnTo>
                      <a:pt x="986772" y="64356"/>
                    </a:lnTo>
                    <a:lnTo>
                      <a:pt x="1192595" y="59669"/>
                    </a:lnTo>
                    <a:lnTo>
                      <a:pt x="1306397" y="55143"/>
                    </a:lnTo>
                    <a:lnTo>
                      <a:pt x="1354901" y="52521"/>
                    </a:lnTo>
                    <a:lnTo>
                      <a:pt x="1397198" y="49686"/>
                    </a:lnTo>
                    <a:lnTo>
                      <a:pt x="1461341" y="43457"/>
                    </a:lnTo>
                    <a:lnTo>
                      <a:pt x="1499565" y="33019"/>
                    </a:lnTo>
                    <a:lnTo>
                      <a:pt x="1495165" y="29421"/>
                    </a:lnTo>
                    <a:lnTo>
                      <a:pt x="1432830" y="19381"/>
                    </a:lnTo>
                    <a:lnTo>
                      <a:pt x="1354901" y="13518"/>
                    </a:lnTo>
                    <a:lnTo>
                      <a:pt x="1306397" y="10896"/>
                    </a:lnTo>
                    <a:lnTo>
                      <a:pt x="1192595" y="6370"/>
                    </a:lnTo>
                    <a:lnTo>
                      <a:pt x="986772" y="1683"/>
                    </a:lnTo>
                    <a:lnTo>
                      <a:pt x="749782" y="0"/>
                    </a:lnTo>
                    <a:close/>
                  </a:path>
                </a:pathLst>
              </a:custGeom>
              <a:solidFill>
                <a:srgbClr val="BAE3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zh-CN" altLang="en-US"/>
              </a:p>
            </p:txBody>
          </p:sp>
          <p:sp>
            <p:nvSpPr>
              <p:cNvPr id="46129" name="object 76"/>
              <p:cNvSpPr>
                <a:spLocks/>
              </p:cNvSpPr>
              <p:nvPr/>
            </p:nvSpPr>
            <p:spPr bwMode="auto">
              <a:xfrm>
                <a:off x="4993627" y="3239325"/>
                <a:ext cx="1499870" cy="668020"/>
              </a:xfrm>
              <a:custGeom>
                <a:avLst/>
                <a:gdLst>
                  <a:gd name="T0" fmla="*/ 1461344 w 1499870"/>
                  <a:gd name="T1" fmla="*/ 43452 h 668020"/>
                  <a:gd name="T2" fmla="*/ 1354904 w 1499870"/>
                  <a:gd name="T3" fmla="*/ 52516 h 668020"/>
                  <a:gd name="T4" fmla="*/ 1252144 w 1499870"/>
                  <a:gd name="T5" fmla="*/ 57527 h 668020"/>
                  <a:gd name="T6" fmla="*/ 1128215 w 1499870"/>
                  <a:gd name="T7" fmla="*/ 61526 h 668020"/>
                  <a:gd name="T8" fmla="*/ 986775 w 1499870"/>
                  <a:gd name="T9" fmla="*/ 64350 h 668020"/>
                  <a:gd name="T10" fmla="*/ 831483 w 1499870"/>
                  <a:gd name="T11" fmla="*/ 65840 h 668020"/>
                  <a:gd name="T12" fmla="*/ 668088 w 1499870"/>
                  <a:gd name="T13" fmla="*/ 65840 h 668020"/>
                  <a:gd name="T14" fmla="*/ 512795 w 1499870"/>
                  <a:gd name="T15" fmla="*/ 64350 h 668020"/>
                  <a:gd name="T16" fmla="*/ 371354 w 1499870"/>
                  <a:gd name="T17" fmla="*/ 61526 h 668020"/>
                  <a:gd name="T18" fmla="*/ 247424 w 1499870"/>
                  <a:gd name="T19" fmla="*/ 57527 h 668020"/>
                  <a:gd name="T20" fmla="*/ 144665 w 1499870"/>
                  <a:gd name="T21" fmla="*/ 52516 h 668020"/>
                  <a:gd name="T22" fmla="*/ 38224 w 1499870"/>
                  <a:gd name="T23" fmla="*/ 43452 h 668020"/>
                  <a:gd name="T24" fmla="*/ 4399 w 1499870"/>
                  <a:gd name="T25" fmla="*/ 29419 h 668020"/>
                  <a:gd name="T26" fmla="*/ 144665 w 1499870"/>
                  <a:gd name="T27" fmla="*/ 13517 h 668020"/>
                  <a:gd name="T28" fmla="*/ 247424 w 1499870"/>
                  <a:gd name="T29" fmla="*/ 8506 h 668020"/>
                  <a:gd name="T30" fmla="*/ 371354 w 1499870"/>
                  <a:gd name="T31" fmla="*/ 4507 h 668020"/>
                  <a:gd name="T32" fmla="*/ 512795 w 1499870"/>
                  <a:gd name="T33" fmla="*/ 1683 h 668020"/>
                  <a:gd name="T34" fmla="*/ 668088 w 1499870"/>
                  <a:gd name="T35" fmla="*/ 193 h 668020"/>
                  <a:gd name="T36" fmla="*/ 831483 w 1499870"/>
                  <a:gd name="T37" fmla="*/ 193 h 668020"/>
                  <a:gd name="T38" fmla="*/ 986775 w 1499870"/>
                  <a:gd name="T39" fmla="*/ 1683 h 668020"/>
                  <a:gd name="T40" fmla="*/ 1128215 w 1499870"/>
                  <a:gd name="T41" fmla="*/ 4507 h 668020"/>
                  <a:gd name="T42" fmla="*/ 1252144 w 1499870"/>
                  <a:gd name="T43" fmla="*/ 8506 h 668020"/>
                  <a:gd name="T44" fmla="*/ 1354904 w 1499870"/>
                  <a:gd name="T45" fmla="*/ 13517 h 668020"/>
                  <a:gd name="T46" fmla="*/ 1461344 w 1499870"/>
                  <a:gd name="T47" fmla="*/ 22581 h 668020"/>
                  <a:gd name="T48" fmla="*/ 1499568 w 1499870"/>
                  <a:gd name="T49" fmla="*/ 634807 h 668020"/>
                  <a:gd name="T50" fmla="*/ 1397201 w 1499870"/>
                  <a:gd name="T51" fmla="*/ 651471 h 668020"/>
                  <a:gd name="T52" fmla="*/ 1306399 w 1499870"/>
                  <a:gd name="T53" fmla="*/ 656929 h 668020"/>
                  <a:gd name="T54" fmla="*/ 1192597 w 1499870"/>
                  <a:gd name="T55" fmla="*/ 661454 h 668020"/>
                  <a:gd name="T56" fmla="*/ 1059455 w 1499870"/>
                  <a:gd name="T57" fmla="*/ 664885 h 668020"/>
                  <a:gd name="T58" fmla="*/ 910632 w 1499870"/>
                  <a:gd name="T59" fmla="*/ 667063 h 668020"/>
                  <a:gd name="T60" fmla="*/ 749786 w 1499870"/>
                  <a:gd name="T61" fmla="*/ 667824 h 668020"/>
                  <a:gd name="T62" fmla="*/ 588939 w 1499870"/>
                  <a:gd name="T63" fmla="*/ 667063 h 668020"/>
                  <a:gd name="T64" fmla="*/ 440115 w 1499870"/>
                  <a:gd name="T65" fmla="*/ 664885 h 668020"/>
                  <a:gd name="T66" fmla="*/ 306972 w 1499870"/>
                  <a:gd name="T67" fmla="*/ 661454 h 668020"/>
                  <a:gd name="T68" fmla="*/ 193170 w 1499870"/>
                  <a:gd name="T69" fmla="*/ 656929 h 668020"/>
                  <a:gd name="T70" fmla="*/ 102367 w 1499870"/>
                  <a:gd name="T71" fmla="*/ 651471 h 668020"/>
                  <a:gd name="T72" fmla="*/ 0 w 1499870"/>
                  <a:gd name="T73" fmla="*/ 634807 h 668020"/>
                  <a:gd name="T74" fmla="*/ 1499568 w 1499870"/>
                  <a:gd name="T75" fmla="*/ 33016 h 66802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1499870" h="668020">
                    <a:moveTo>
                      <a:pt x="1499568" y="33016"/>
                    </a:moveTo>
                    <a:lnTo>
                      <a:pt x="1461344" y="43452"/>
                    </a:lnTo>
                    <a:lnTo>
                      <a:pt x="1397201" y="49681"/>
                    </a:lnTo>
                    <a:lnTo>
                      <a:pt x="1354904" y="52516"/>
                    </a:lnTo>
                    <a:lnTo>
                      <a:pt x="1306399" y="55138"/>
                    </a:lnTo>
                    <a:lnTo>
                      <a:pt x="1252144" y="57527"/>
                    </a:lnTo>
                    <a:lnTo>
                      <a:pt x="1192597" y="59663"/>
                    </a:lnTo>
                    <a:lnTo>
                      <a:pt x="1128215" y="61526"/>
                    </a:lnTo>
                    <a:lnTo>
                      <a:pt x="1059455" y="63095"/>
                    </a:lnTo>
                    <a:lnTo>
                      <a:pt x="986775" y="64350"/>
                    </a:lnTo>
                    <a:lnTo>
                      <a:pt x="910632" y="65272"/>
                    </a:lnTo>
                    <a:lnTo>
                      <a:pt x="831483" y="65840"/>
                    </a:lnTo>
                    <a:lnTo>
                      <a:pt x="749786" y="66033"/>
                    </a:lnTo>
                    <a:lnTo>
                      <a:pt x="668088" y="65840"/>
                    </a:lnTo>
                    <a:lnTo>
                      <a:pt x="588939" y="65272"/>
                    </a:lnTo>
                    <a:lnTo>
                      <a:pt x="512795" y="64350"/>
                    </a:lnTo>
                    <a:lnTo>
                      <a:pt x="440115" y="63095"/>
                    </a:lnTo>
                    <a:lnTo>
                      <a:pt x="371354" y="61526"/>
                    </a:lnTo>
                    <a:lnTo>
                      <a:pt x="306972" y="59663"/>
                    </a:lnTo>
                    <a:lnTo>
                      <a:pt x="247424" y="57527"/>
                    </a:lnTo>
                    <a:lnTo>
                      <a:pt x="193170" y="55138"/>
                    </a:lnTo>
                    <a:lnTo>
                      <a:pt x="144665" y="52516"/>
                    </a:lnTo>
                    <a:lnTo>
                      <a:pt x="102367" y="49681"/>
                    </a:lnTo>
                    <a:lnTo>
                      <a:pt x="38224" y="43452"/>
                    </a:lnTo>
                    <a:lnTo>
                      <a:pt x="0" y="33016"/>
                    </a:lnTo>
                    <a:lnTo>
                      <a:pt x="4399" y="29419"/>
                    </a:lnTo>
                    <a:lnTo>
                      <a:pt x="66735" y="19380"/>
                    </a:lnTo>
                    <a:lnTo>
                      <a:pt x="144665" y="13517"/>
                    </a:lnTo>
                    <a:lnTo>
                      <a:pt x="193170" y="10895"/>
                    </a:lnTo>
                    <a:lnTo>
                      <a:pt x="247424" y="8506"/>
                    </a:lnTo>
                    <a:lnTo>
                      <a:pt x="306972" y="6370"/>
                    </a:lnTo>
                    <a:lnTo>
                      <a:pt x="371354" y="4507"/>
                    </a:lnTo>
                    <a:lnTo>
                      <a:pt x="440115" y="2938"/>
                    </a:lnTo>
                    <a:lnTo>
                      <a:pt x="512795" y="1683"/>
                    </a:lnTo>
                    <a:lnTo>
                      <a:pt x="588939" y="761"/>
                    </a:lnTo>
                    <a:lnTo>
                      <a:pt x="668088" y="193"/>
                    </a:lnTo>
                    <a:lnTo>
                      <a:pt x="749786" y="0"/>
                    </a:lnTo>
                    <a:lnTo>
                      <a:pt x="831483" y="193"/>
                    </a:lnTo>
                    <a:lnTo>
                      <a:pt x="910632" y="761"/>
                    </a:lnTo>
                    <a:lnTo>
                      <a:pt x="986775" y="1683"/>
                    </a:lnTo>
                    <a:lnTo>
                      <a:pt x="1059455" y="2938"/>
                    </a:lnTo>
                    <a:lnTo>
                      <a:pt x="1128215" y="4507"/>
                    </a:lnTo>
                    <a:lnTo>
                      <a:pt x="1192597" y="6370"/>
                    </a:lnTo>
                    <a:lnTo>
                      <a:pt x="1252144" y="8506"/>
                    </a:lnTo>
                    <a:lnTo>
                      <a:pt x="1306399" y="10895"/>
                    </a:lnTo>
                    <a:lnTo>
                      <a:pt x="1354904" y="13517"/>
                    </a:lnTo>
                    <a:lnTo>
                      <a:pt x="1397201" y="16352"/>
                    </a:lnTo>
                    <a:lnTo>
                      <a:pt x="1461344" y="22581"/>
                    </a:lnTo>
                    <a:lnTo>
                      <a:pt x="1499568" y="33016"/>
                    </a:lnTo>
                    <a:lnTo>
                      <a:pt x="1499568" y="634807"/>
                    </a:lnTo>
                    <a:lnTo>
                      <a:pt x="1461344" y="645243"/>
                    </a:lnTo>
                    <a:lnTo>
                      <a:pt x="1397201" y="651471"/>
                    </a:lnTo>
                    <a:lnTo>
                      <a:pt x="1354904" y="654307"/>
                    </a:lnTo>
                    <a:lnTo>
                      <a:pt x="1306399" y="656929"/>
                    </a:lnTo>
                    <a:lnTo>
                      <a:pt x="1252144" y="659318"/>
                    </a:lnTo>
                    <a:lnTo>
                      <a:pt x="1192597" y="661454"/>
                    </a:lnTo>
                    <a:lnTo>
                      <a:pt x="1128215" y="663316"/>
                    </a:lnTo>
                    <a:lnTo>
                      <a:pt x="1059455" y="664885"/>
                    </a:lnTo>
                    <a:lnTo>
                      <a:pt x="986775" y="666141"/>
                    </a:lnTo>
                    <a:lnTo>
                      <a:pt x="910632" y="667063"/>
                    </a:lnTo>
                    <a:lnTo>
                      <a:pt x="831483" y="667630"/>
                    </a:lnTo>
                    <a:lnTo>
                      <a:pt x="749786" y="667824"/>
                    </a:lnTo>
                    <a:lnTo>
                      <a:pt x="668088" y="667630"/>
                    </a:lnTo>
                    <a:lnTo>
                      <a:pt x="588939" y="667063"/>
                    </a:lnTo>
                    <a:lnTo>
                      <a:pt x="512795" y="666141"/>
                    </a:lnTo>
                    <a:lnTo>
                      <a:pt x="440115" y="664885"/>
                    </a:lnTo>
                    <a:lnTo>
                      <a:pt x="371354" y="663316"/>
                    </a:lnTo>
                    <a:lnTo>
                      <a:pt x="306972" y="661454"/>
                    </a:lnTo>
                    <a:lnTo>
                      <a:pt x="247424" y="659318"/>
                    </a:lnTo>
                    <a:lnTo>
                      <a:pt x="193170" y="656929"/>
                    </a:lnTo>
                    <a:lnTo>
                      <a:pt x="144665" y="654307"/>
                    </a:lnTo>
                    <a:lnTo>
                      <a:pt x="102367" y="651471"/>
                    </a:lnTo>
                    <a:lnTo>
                      <a:pt x="38224" y="645243"/>
                    </a:lnTo>
                    <a:lnTo>
                      <a:pt x="0" y="634807"/>
                    </a:lnTo>
                    <a:lnTo>
                      <a:pt x="0" y="33016"/>
                    </a:lnTo>
                    <a:lnTo>
                      <a:pt x="1499568" y="33016"/>
                    </a:lnTo>
                    <a:close/>
                  </a:path>
                </a:pathLst>
              </a:custGeom>
              <a:noFill/>
              <a:ln w="25399">
                <a:solidFill>
                  <a:srgbClr val="66A1B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zh-CN" altLang="en-US"/>
              </a:p>
            </p:txBody>
          </p:sp>
          <p:sp>
            <p:nvSpPr>
              <p:cNvPr id="77" name="object 77"/>
              <p:cNvSpPr txBox="1"/>
              <p:nvPr/>
            </p:nvSpPr>
            <p:spPr>
              <a:xfrm>
                <a:off x="5238853" y="3321020"/>
                <a:ext cx="1008671" cy="561277"/>
              </a:xfrm>
              <a:prstGeom prst="rect">
                <a:avLst/>
              </a:prstGeom>
            </p:spPr>
            <p:txBody>
              <a:bodyPr lIns="0" tIns="16933" rIns="0" bIns="0">
                <a:spAutoFit/>
              </a:bodyPr>
              <a:lstStyle/>
              <a:p>
                <a:pPr algn="ctr">
                  <a:lnSpc>
                    <a:spcPts val="2547"/>
                  </a:lnSpc>
                  <a:spcBef>
                    <a:spcPts val="133"/>
                  </a:spcBef>
                  <a:defRPr/>
                </a:pPr>
                <a:r>
                  <a:rPr sz="1400" spc="227" dirty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EOS</a:t>
                </a:r>
                <a:endParaRPr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ts val="2547"/>
                  </a:lnSpc>
                  <a:defRPr/>
                </a:pPr>
                <a:r>
                  <a:rPr sz="1400" spc="127" dirty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(Dat</a:t>
                </a:r>
                <a:r>
                  <a:rPr lang="en-US" sz="1400" spc="127" dirty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sz="1600" spc="127" dirty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6101" name="组合 27"/>
            <p:cNvGrpSpPr>
              <a:grpSpLocks/>
            </p:cNvGrpSpPr>
            <p:nvPr/>
          </p:nvGrpSpPr>
          <p:grpSpPr bwMode="auto">
            <a:xfrm>
              <a:off x="4668520" y="5881548"/>
              <a:ext cx="2037080" cy="890693"/>
              <a:chOff x="6940943" y="3239325"/>
              <a:chExt cx="1527810" cy="668020"/>
            </a:xfrm>
          </p:grpSpPr>
          <p:sp>
            <p:nvSpPr>
              <p:cNvPr id="46123" name="object 82"/>
              <p:cNvSpPr>
                <a:spLocks/>
              </p:cNvSpPr>
              <p:nvPr/>
            </p:nvSpPr>
            <p:spPr bwMode="auto">
              <a:xfrm>
                <a:off x="6940943" y="3272345"/>
                <a:ext cx="1527810" cy="635000"/>
              </a:xfrm>
              <a:custGeom>
                <a:avLst/>
                <a:gdLst>
                  <a:gd name="T0" fmla="*/ 0 w 1527809"/>
                  <a:gd name="T1" fmla="*/ 0 h 635000"/>
                  <a:gd name="T2" fmla="*/ 0 w 1527809"/>
                  <a:gd name="T3" fmla="*/ 601792 h 635000"/>
                  <a:gd name="T4" fmla="*/ 4481 w 1527809"/>
                  <a:gd name="T5" fmla="*/ 605389 h 635000"/>
                  <a:gd name="T6" fmla="*/ 67981 w 1527809"/>
                  <a:gd name="T7" fmla="*/ 615428 h 635000"/>
                  <a:gd name="T8" fmla="*/ 147367 w 1527809"/>
                  <a:gd name="T9" fmla="*/ 621291 h 635000"/>
                  <a:gd name="T10" fmla="*/ 252046 w 1527809"/>
                  <a:gd name="T11" fmla="*/ 626302 h 635000"/>
                  <a:gd name="T12" fmla="*/ 448335 w 1527809"/>
                  <a:gd name="T13" fmla="*/ 631870 h 635000"/>
                  <a:gd name="T14" fmla="*/ 763790 w 1527809"/>
                  <a:gd name="T15" fmla="*/ 634809 h 635000"/>
                  <a:gd name="T16" fmla="*/ 1079249 w 1527809"/>
                  <a:gd name="T17" fmla="*/ 631870 h 635000"/>
                  <a:gd name="T18" fmla="*/ 1275538 w 1527809"/>
                  <a:gd name="T19" fmla="*/ 626302 h 635000"/>
                  <a:gd name="T20" fmla="*/ 1380217 w 1527809"/>
                  <a:gd name="T21" fmla="*/ 621291 h 635000"/>
                  <a:gd name="T22" fmla="*/ 1423304 w 1527809"/>
                  <a:gd name="T23" fmla="*/ 618456 h 635000"/>
                  <a:gd name="T24" fmla="*/ 1488645 w 1527809"/>
                  <a:gd name="T25" fmla="*/ 612227 h 635000"/>
                  <a:gd name="T26" fmla="*/ 1527584 w 1527809"/>
                  <a:gd name="T27" fmla="*/ 601792 h 635000"/>
                  <a:gd name="T28" fmla="*/ 1527584 w 1527809"/>
                  <a:gd name="T29" fmla="*/ 33020 h 635000"/>
                  <a:gd name="T30" fmla="*/ 763790 w 1527809"/>
                  <a:gd name="T31" fmla="*/ 33020 h 635000"/>
                  <a:gd name="T32" fmla="*/ 448335 w 1527809"/>
                  <a:gd name="T33" fmla="*/ 30081 h 635000"/>
                  <a:gd name="T34" fmla="*/ 252046 w 1527809"/>
                  <a:gd name="T35" fmla="*/ 24513 h 635000"/>
                  <a:gd name="T36" fmla="*/ 147367 w 1527809"/>
                  <a:gd name="T37" fmla="*/ 19501 h 635000"/>
                  <a:gd name="T38" fmla="*/ 104279 w 1527809"/>
                  <a:gd name="T39" fmla="*/ 16666 h 635000"/>
                  <a:gd name="T40" fmla="*/ 38938 w 1527809"/>
                  <a:gd name="T41" fmla="*/ 10437 h 635000"/>
                  <a:gd name="T42" fmla="*/ 4481 w 1527809"/>
                  <a:gd name="T43" fmla="*/ 3598 h 635000"/>
                  <a:gd name="T44" fmla="*/ 0 w 1527809"/>
                  <a:gd name="T45" fmla="*/ 0 h 635000"/>
                  <a:gd name="T46" fmla="*/ 1527584 w 1527809"/>
                  <a:gd name="T47" fmla="*/ 0 h 635000"/>
                  <a:gd name="T48" fmla="*/ 1488645 w 1527809"/>
                  <a:gd name="T49" fmla="*/ 10437 h 635000"/>
                  <a:gd name="T50" fmla="*/ 1423304 w 1527809"/>
                  <a:gd name="T51" fmla="*/ 16666 h 635000"/>
                  <a:gd name="T52" fmla="*/ 1380217 w 1527809"/>
                  <a:gd name="T53" fmla="*/ 19501 h 635000"/>
                  <a:gd name="T54" fmla="*/ 1330806 w 1527809"/>
                  <a:gd name="T55" fmla="*/ 22123 h 635000"/>
                  <a:gd name="T56" fmla="*/ 1214878 w 1527809"/>
                  <a:gd name="T57" fmla="*/ 26649 h 635000"/>
                  <a:gd name="T58" fmla="*/ 1005210 w 1527809"/>
                  <a:gd name="T59" fmla="*/ 31336 h 635000"/>
                  <a:gd name="T60" fmla="*/ 927644 w 1527809"/>
                  <a:gd name="T61" fmla="*/ 32258 h 635000"/>
                  <a:gd name="T62" fmla="*/ 847017 w 1527809"/>
                  <a:gd name="T63" fmla="*/ 32826 h 635000"/>
                  <a:gd name="T64" fmla="*/ 763790 w 1527809"/>
                  <a:gd name="T65" fmla="*/ 33020 h 635000"/>
                  <a:gd name="T66" fmla="*/ 1527584 w 1527809"/>
                  <a:gd name="T67" fmla="*/ 33020 h 635000"/>
                  <a:gd name="T68" fmla="*/ 1527584 w 1527809"/>
                  <a:gd name="T69" fmla="*/ 0 h 63500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527809" h="635000">
                    <a:moveTo>
                      <a:pt x="0" y="0"/>
                    </a:moveTo>
                    <a:lnTo>
                      <a:pt x="0" y="601792"/>
                    </a:lnTo>
                    <a:lnTo>
                      <a:pt x="4481" y="605389"/>
                    </a:lnTo>
                    <a:lnTo>
                      <a:pt x="67981" y="615428"/>
                    </a:lnTo>
                    <a:lnTo>
                      <a:pt x="147367" y="621291"/>
                    </a:lnTo>
                    <a:lnTo>
                      <a:pt x="252046" y="626302"/>
                    </a:lnTo>
                    <a:lnTo>
                      <a:pt x="448335" y="631870"/>
                    </a:lnTo>
                    <a:lnTo>
                      <a:pt x="763790" y="634809"/>
                    </a:lnTo>
                    <a:lnTo>
                      <a:pt x="1079246" y="631870"/>
                    </a:lnTo>
                    <a:lnTo>
                      <a:pt x="1275535" y="626302"/>
                    </a:lnTo>
                    <a:lnTo>
                      <a:pt x="1380214" y="621291"/>
                    </a:lnTo>
                    <a:lnTo>
                      <a:pt x="1423301" y="618456"/>
                    </a:lnTo>
                    <a:lnTo>
                      <a:pt x="1488642" y="612227"/>
                    </a:lnTo>
                    <a:lnTo>
                      <a:pt x="1527581" y="601792"/>
                    </a:lnTo>
                    <a:lnTo>
                      <a:pt x="1527581" y="33020"/>
                    </a:lnTo>
                    <a:lnTo>
                      <a:pt x="763790" y="33020"/>
                    </a:lnTo>
                    <a:lnTo>
                      <a:pt x="448335" y="30081"/>
                    </a:lnTo>
                    <a:lnTo>
                      <a:pt x="252046" y="24513"/>
                    </a:lnTo>
                    <a:lnTo>
                      <a:pt x="147367" y="19501"/>
                    </a:lnTo>
                    <a:lnTo>
                      <a:pt x="104279" y="16666"/>
                    </a:lnTo>
                    <a:lnTo>
                      <a:pt x="38938" y="10437"/>
                    </a:lnTo>
                    <a:lnTo>
                      <a:pt x="4481" y="3598"/>
                    </a:lnTo>
                    <a:lnTo>
                      <a:pt x="0" y="0"/>
                    </a:lnTo>
                    <a:close/>
                  </a:path>
                  <a:path w="1527809" h="635000">
                    <a:moveTo>
                      <a:pt x="1527581" y="0"/>
                    </a:moveTo>
                    <a:lnTo>
                      <a:pt x="1488642" y="10437"/>
                    </a:lnTo>
                    <a:lnTo>
                      <a:pt x="1423301" y="16666"/>
                    </a:lnTo>
                    <a:lnTo>
                      <a:pt x="1380214" y="19501"/>
                    </a:lnTo>
                    <a:lnTo>
                      <a:pt x="1330803" y="22123"/>
                    </a:lnTo>
                    <a:lnTo>
                      <a:pt x="1214875" y="26649"/>
                    </a:lnTo>
                    <a:lnTo>
                      <a:pt x="1005207" y="31336"/>
                    </a:lnTo>
                    <a:lnTo>
                      <a:pt x="927641" y="32258"/>
                    </a:lnTo>
                    <a:lnTo>
                      <a:pt x="847014" y="32826"/>
                    </a:lnTo>
                    <a:lnTo>
                      <a:pt x="763790" y="33020"/>
                    </a:lnTo>
                    <a:lnTo>
                      <a:pt x="1527581" y="33020"/>
                    </a:lnTo>
                    <a:lnTo>
                      <a:pt x="1527581" y="0"/>
                    </a:lnTo>
                    <a:close/>
                  </a:path>
                </a:pathLst>
              </a:custGeom>
              <a:solidFill>
                <a:srgbClr val="87D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zh-CN" altLang="en-US"/>
              </a:p>
            </p:txBody>
          </p:sp>
          <p:sp>
            <p:nvSpPr>
              <p:cNvPr id="46124" name="object 83"/>
              <p:cNvSpPr>
                <a:spLocks/>
              </p:cNvSpPr>
              <p:nvPr/>
            </p:nvSpPr>
            <p:spPr bwMode="auto">
              <a:xfrm>
                <a:off x="6940943" y="3239325"/>
                <a:ext cx="1527810" cy="66040"/>
              </a:xfrm>
              <a:custGeom>
                <a:avLst/>
                <a:gdLst>
                  <a:gd name="T0" fmla="*/ 763790 w 1527809"/>
                  <a:gd name="T1" fmla="*/ 0 h 66039"/>
                  <a:gd name="T2" fmla="*/ 680567 w 1527809"/>
                  <a:gd name="T3" fmla="*/ 193 h 66039"/>
                  <a:gd name="T4" fmla="*/ 599939 w 1527809"/>
                  <a:gd name="T5" fmla="*/ 761 h 66039"/>
                  <a:gd name="T6" fmla="*/ 448335 w 1527809"/>
                  <a:gd name="T7" fmla="*/ 2938 h 66039"/>
                  <a:gd name="T8" fmla="*/ 252046 w 1527809"/>
                  <a:gd name="T9" fmla="*/ 8506 h 66039"/>
                  <a:gd name="T10" fmla="*/ 147367 w 1527809"/>
                  <a:gd name="T11" fmla="*/ 13518 h 66039"/>
                  <a:gd name="T12" fmla="*/ 104279 w 1527809"/>
                  <a:gd name="T13" fmla="*/ 16353 h 66039"/>
                  <a:gd name="T14" fmla="*/ 38938 w 1527809"/>
                  <a:gd name="T15" fmla="*/ 22582 h 66039"/>
                  <a:gd name="T16" fmla="*/ 0 w 1527809"/>
                  <a:gd name="T17" fmla="*/ 33019 h 66039"/>
                  <a:gd name="T18" fmla="*/ 4481 w 1527809"/>
                  <a:gd name="T19" fmla="*/ 36621 h 66039"/>
                  <a:gd name="T20" fmla="*/ 67981 w 1527809"/>
                  <a:gd name="T21" fmla="*/ 46661 h 66039"/>
                  <a:gd name="T22" fmla="*/ 147367 w 1527809"/>
                  <a:gd name="T23" fmla="*/ 52524 h 66039"/>
                  <a:gd name="T24" fmla="*/ 196777 w 1527809"/>
                  <a:gd name="T25" fmla="*/ 55146 h 66039"/>
                  <a:gd name="T26" fmla="*/ 312705 w 1527809"/>
                  <a:gd name="T27" fmla="*/ 59672 h 66039"/>
                  <a:gd name="T28" fmla="*/ 522373 w 1527809"/>
                  <a:gd name="T29" fmla="*/ 64359 h 66039"/>
                  <a:gd name="T30" fmla="*/ 599939 w 1527809"/>
                  <a:gd name="T31" fmla="*/ 65281 h 66039"/>
                  <a:gd name="T32" fmla="*/ 680567 w 1527809"/>
                  <a:gd name="T33" fmla="*/ 65849 h 66039"/>
                  <a:gd name="T34" fmla="*/ 763790 w 1527809"/>
                  <a:gd name="T35" fmla="*/ 66042 h 66039"/>
                  <a:gd name="T36" fmla="*/ 1079249 w 1527809"/>
                  <a:gd name="T37" fmla="*/ 63104 h 66039"/>
                  <a:gd name="T38" fmla="*/ 1275538 w 1527809"/>
                  <a:gd name="T39" fmla="*/ 57536 h 66039"/>
                  <a:gd name="T40" fmla="*/ 1380217 w 1527809"/>
                  <a:gd name="T41" fmla="*/ 52524 h 66039"/>
                  <a:gd name="T42" fmla="*/ 1423304 w 1527809"/>
                  <a:gd name="T43" fmla="*/ 49689 h 66039"/>
                  <a:gd name="T44" fmla="*/ 1488645 w 1527809"/>
                  <a:gd name="T45" fmla="*/ 43460 h 66039"/>
                  <a:gd name="T46" fmla="*/ 1527584 w 1527809"/>
                  <a:gd name="T47" fmla="*/ 33019 h 66039"/>
                  <a:gd name="T48" fmla="*/ 1523102 w 1527809"/>
                  <a:gd name="T49" fmla="*/ 29421 h 66039"/>
                  <a:gd name="T50" fmla="*/ 1459602 w 1527809"/>
                  <a:gd name="T51" fmla="*/ 19381 h 66039"/>
                  <a:gd name="T52" fmla="*/ 1380217 w 1527809"/>
                  <a:gd name="T53" fmla="*/ 13518 h 66039"/>
                  <a:gd name="T54" fmla="*/ 1275538 w 1527809"/>
                  <a:gd name="T55" fmla="*/ 8506 h 66039"/>
                  <a:gd name="T56" fmla="*/ 1079249 w 1527809"/>
                  <a:gd name="T57" fmla="*/ 2938 h 66039"/>
                  <a:gd name="T58" fmla="*/ 763790 w 1527809"/>
                  <a:gd name="T59" fmla="*/ 0 h 6603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527809" h="66039">
                    <a:moveTo>
                      <a:pt x="763790" y="0"/>
                    </a:moveTo>
                    <a:lnTo>
                      <a:pt x="680567" y="193"/>
                    </a:lnTo>
                    <a:lnTo>
                      <a:pt x="599939" y="761"/>
                    </a:lnTo>
                    <a:lnTo>
                      <a:pt x="448335" y="2938"/>
                    </a:lnTo>
                    <a:lnTo>
                      <a:pt x="252046" y="8506"/>
                    </a:lnTo>
                    <a:lnTo>
                      <a:pt x="147367" y="13518"/>
                    </a:lnTo>
                    <a:lnTo>
                      <a:pt x="104279" y="16353"/>
                    </a:lnTo>
                    <a:lnTo>
                      <a:pt x="38938" y="22582"/>
                    </a:lnTo>
                    <a:lnTo>
                      <a:pt x="0" y="33019"/>
                    </a:lnTo>
                    <a:lnTo>
                      <a:pt x="4481" y="36618"/>
                    </a:lnTo>
                    <a:lnTo>
                      <a:pt x="67981" y="46658"/>
                    </a:lnTo>
                    <a:lnTo>
                      <a:pt x="147367" y="52521"/>
                    </a:lnTo>
                    <a:lnTo>
                      <a:pt x="196777" y="55143"/>
                    </a:lnTo>
                    <a:lnTo>
                      <a:pt x="312705" y="59669"/>
                    </a:lnTo>
                    <a:lnTo>
                      <a:pt x="522373" y="64356"/>
                    </a:lnTo>
                    <a:lnTo>
                      <a:pt x="599939" y="65278"/>
                    </a:lnTo>
                    <a:lnTo>
                      <a:pt x="680567" y="65846"/>
                    </a:lnTo>
                    <a:lnTo>
                      <a:pt x="763790" y="66039"/>
                    </a:lnTo>
                    <a:lnTo>
                      <a:pt x="1079246" y="63101"/>
                    </a:lnTo>
                    <a:lnTo>
                      <a:pt x="1275535" y="57533"/>
                    </a:lnTo>
                    <a:lnTo>
                      <a:pt x="1380214" y="52521"/>
                    </a:lnTo>
                    <a:lnTo>
                      <a:pt x="1423301" y="49686"/>
                    </a:lnTo>
                    <a:lnTo>
                      <a:pt x="1488642" y="43457"/>
                    </a:lnTo>
                    <a:lnTo>
                      <a:pt x="1527581" y="33019"/>
                    </a:lnTo>
                    <a:lnTo>
                      <a:pt x="1523099" y="29421"/>
                    </a:lnTo>
                    <a:lnTo>
                      <a:pt x="1459599" y="19381"/>
                    </a:lnTo>
                    <a:lnTo>
                      <a:pt x="1380214" y="13518"/>
                    </a:lnTo>
                    <a:lnTo>
                      <a:pt x="1275535" y="8506"/>
                    </a:lnTo>
                    <a:lnTo>
                      <a:pt x="1079246" y="2938"/>
                    </a:lnTo>
                    <a:lnTo>
                      <a:pt x="763790" y="0"/>
                    </a:lnTo>
                    <a:close/>
                  </a:path>
                </a:pathLst>
              </a:custGeom>
              <a:solidFill>
                <a:srgbClr val="BAE3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zh-CN" altLang="en-US"/>
              </a:p>
            </p:txBody>
          </p:sp>
          <p:sp>
            <p:nvSpPr>
              <p:cNvPr id="46125" name="object 84"/>
              <p:cNvSpPr>
                <a:spLocks/>
              </p:cNvSpPr>
              <p:nvPr/>
            </p:nvSpPr>
            <p:spPr bwMode="auto">
              <a:xfrm>
                <a:off x="6940943" y="3239325"/>
                <a:ext cx="1527810" cy="668020"/>
              </a:xfrm>
              <a:custGeom>
                <a:avLst/>
                <a:gdLst>
                  <a:gd name="T0" fmla="*/ 1488634 w 1527809"/>
                  <a:gd name="T1" fmla="*/ 43452 h 668020"/>
                  <a:gd name="T2" fmla="*/ 1380208 w 1527809"/>
                  <a:gd name="T3" fmla="*/ 52516 h 668020"/>
                  <a:gd name="T4" fmla="*/ 1275531 w 1527809"/>
                  <a:gd name="T5" fmla="*/ 57527 h 668020"/>
                  <a:gd name="T6" fmla="*/ 1149288 w 1527809"/>
                  <a:gd name="T7" fmla="*/ 61526 h 668020"/>
                  <a:gd name="T8" fmla="*/ 1005206 w 1527809"/>
                  <a:gd name="T9" fmla="*/ 64350 h 668020"/>
                  <a:gd name="T10" fmla="*/ 847013 w 1527809"/>
                  <a:gd name="T11" fmla="*/ 65840 h 668020"/>
                  <a:gd name="T12" fmla="*/ 680563 w 1527809"/>
                  <a:gd name="T13" fmla="*/ 65840 h 668020"/>
                  <a:gd name="T14" fmla="*/ 522370 w 1527809"/>
                  <a:gd name="T15" fmla="*/ 64350 h 668020"/>
                  <a:gd name="T16" fmla="*/ 378288 w 1527809"/>
                  <a:gd name="T17" fmla="*/ 61526 h 668020"/>
                  <a:gd name="T18" fmla="*/ 252044 w 1527809"/>
                  <a:gd name="T19" fmla="*/ 57527 h 668020"/>
                  <a:gd name="T20" fmla="*/ 147366 w 1527809"/>
                  <a:gd name="T21" fmla="*/ 52516 h 668020"/>
                  <a:gd name="T22" fmla="*/ 38938 w 1527809"/>
                  <a:gd name="T23" fmla="*/ 43452 h 668020"/>
                  <a:gd name="T24" fmla="*/ 4481 w 1527809"/>
                  <a:gd name="T25" fmla="*/ 29419 h 668020"/>
                  <a:gd name="T26" fmla="*/ 147366 w 1527809"/>
                  <a:gd name="T27" fmla="*/ 13517 h 668020"/>
                  <a:gd name="T28" fmla="*/ 252044 w 1527809"/>
                  <a:gd name="T29" fmla="*/ 8506 h 668020"/>
                  <a:gd name="T30" fmla="*/ 378288 w 1527809"/>
                  <a:gd name="T31" fmla="*/ 4507 h 668020"/>
                  <a:gd name="T32" fmla="*/ 522370 w 1527809"/>
                  <a:gd name="T33" fmla="*/ 1683 h 668020"/>
                  <a:gd name="T34" fmla="*/ 680563 w 1527809"/>
                  <a:gd name="T35" fmla="*/ 193 h 668020"/>
                  <a:gd name="T36" fmla="*/ 847013 w 1527809"/>
                  <a:gd name="T37" fmla="*/ 193 h 668020"/>
                  <a:gd name="T38" fmla="*/ 1005206 w 1527809"/>
                  <a:gd name="T39" fmla="*/ 1683 h 668020"/>
                  <a:gd name="T40" fmla="*/ 1149288 w 1527809"/>
                  <a:gd name="T41" fmla="*/ 4507 h 668020"/>
                  <a:gd name="T42" fmla="*/ 1275531 w 1527809"/>
                  <a:gd name="T43" fmla="*/ 8506 h 668020"/>
                  <a:gd name="T44" fmla="*/ 1380208 w 1527809"/>
                  <a:gd name="T45" fmla="*/ 13517 h 668020"/>
                  <a:gd name="T46" fmla="*/ 1488634 w 1527809"/>
                  <a:gd name="T47" fmla="*/ 22581 h 668020"/>
                  <a:gd name="T48" fmla="*/ 1527571 w 1527809"/>
                  <a:gd name="T49" fmla="*/ 634807 h 668020"/>
                  <a:gd name="T50" fmla="*/ 1423294 w 1527809"/>
                  <a:gd name="T51" fmla="*/ 651471 h 668020"/>
                  <a:gd name="T52" fmla="*/ 1330798 w 1527809"/>
                  <a:gd name="T53" fmla="*/ 656929 h 668020"/>
                  <a:gd name="T54" fmla="*/ 1214872 w 1527809"/>
                  <a:gd name="T55" fmla="*/ 661454 h 668020"/>
                  <a:gd name="T56" fmla="*/ 1079244 w 1527809"/>
                  <a:gd name="T57" fmla="*/ 664885 h 668020"/>
                  <a:gd name="T58" fmla="*/ 927640 w 1527809"/>
                  <a:gd name="T59" fmla="*/ 667063 h 668020"/>
                  <a:gd name="T60" fmla="*/ 763786 w 1527809"/>
                  <a:gd name="T61" fmla="*/ 667824 h 668020"/>
                  <a:gd name="T62" fmla="*/ 599936 w 1527809"/>
                  <a:gd name="T63" fmla="*/ 667063 h 668020"/>
                  <a:gd name="T64" fmla="*/ 448333 w 1527809"/>
                  <a:gd name="T65" fmla="*/ 664885 h 668020"/>
                  <a:gd name="T66" fmla="*/ 312704 w 1527809"/>
                  <a:gd name="T67" fmla="*/ 661454 h 668020"/>
                  <a:gd name="T68" fmla="*/ 196776 w 1527809"/>
                  <a:gd name="T69" fmla="*/ 656929 h 668020"/>
                  <a:gd name="T70" fmla="*/ 104279 w 1527809"/>
                  <a:gd name="T71" fmla="*/ 651471 h 668020"/>
                  <a:gd name="T72" fmla="*/ 0 w 1527809"/>
                  <a:gd name="T73" fmla="*/ 634807 h 668020"/>
                  <a:gd name="T74" fmla="*/ 1527571 w 1527809"/>
                  <a:gd name="T75" fmla="*/ 33016 h 66802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1527809" h="668020">
                    <a:moveTo>
                      <a:pt x="1527568" y="33016"/>
                    </a:moveTo>
                    <a:lnTo>
                      <a:pt x="1488631" y="43452"/>
                    </a:lnTo>
                    <a:lnTo>
                      <a:pt x="1423291" y="49681"/>
                    </a:lnTo>
                    <a:lnTo>
                      <a:pt x="1380205" y="52516"/>
                    </a:lnTo>
                    <a:lnTo>
                      <a:pt x="1330795" y="55138"/>
                    </a:lnTo>
                    <a:lnTo>
                      <a:pt x="1275528" y="57527"/>
                    </a:lnTo>
                    <a:lnTo>
                      <a:pt x="1214869" y="59663"/>
                    </a:lnTo>
                    <a:lnTo>
                      <a:pt x="1149285" y="61526"/>
                    </a:lnTo>
                    <a:lnTo>
                      <a:pt x="1079241" y="63095"/>
                    </a:lnTo>
                    <a:lnTo>
                      <a:pt x="1005203" y="64350"/>
                    </a:lnTo>
                    <a:lnTo>
                      <a:pt x="927637" y="65272"/>
                    </a:lnTo>
                    <a:lnTo>
                      <a:pt x="847010" y="65840"/>
                    </a:lnTo>
                    <a:lnTo>
                      <a:pt x="763786" y="66033"/>
                    </a:lnTo>
                    <a:lnTo>
                      <a:pt x="680563" y="65840"/>
                    </a:lnTo>
                    <a:lnTo>
                      <a:pt x="599936" y="65272"/>
                    </a:lnTo>
                    <a:lnTo>
                      <a:pt x="522370" y="64350"/>
                    </a:lnTo>
                    <a:lnTo>
                      <a:pt x="448333" y="63095"/>
                    </a:lnTo>
                    <a:lnTo>
                      <a:pt x="378288" y="61526"/>
                    </a:lnTo>
                    <a:lnTo>
                      <a:pt x="312704" y="59663"/>
                    </a:lnTo>
                    <a:lnTo>
                      <a:pt x="252044" y="57527"/>
                    </a:lnTo>
                    <a:lnTo>
                      <a:pt x="196776" y="55138"/>
                    </a:lnTo>
                    <a:lnTo>
                      <a:pt x="147366" y="52516"/>
                    </a:lnTo>
                    <a:lnTo>
                      <a:pt x="104279" y="49681"/>
                    </a:lnTo>
                    <a:lnTo>
                      <a:pt x="38938" y="43452"/>
                    </a:lnTo>
                    <a:lnTo>
                      <a:pt x="0" y="33016"/>
                    </a:lnTo>
                    <a:lnTo>
                      <a:pt x="4481" y="29419"/>
                    </a:lnTo>
                    <a:lnTo>
                      <a:pt x="67981" y="19380"/>
                    </a:lnTo>
                    <a:lnTo>
                      <a:pt x="147366" y="13517"/>
                    </a:lnTo>
                    <a:lnTo>
                      <a:pt x="196776" y="10895"/>
                    </a:lnTo>
                    <a:lnTo>
                      <a:pt x="252044" y="8506"/>
                    </a:lnTo>
                    <a:lnTo>
                      <a:pt x="312704" y="6370"/>
                    </a:lnTo>
                    <a:lnTo>
                      <a:pt x="378288" y="4507"/>
                    </a:lnTo>
                    <a:lnTo>
                      <a:pt x="448333" y="2938"/>
                    </a:lnTo>
                    <a:lnTo>
                      <a:pt x="522370" y="1683"/>
                    </a:lnTo>
                    <a:lnTo>
                      <a:pt x="599936" y="761"/>
                    </a:lnTo>
                    <a:lnTo>
                      <a:pt x="680563" y="193"/>
                    </a:lnTo>
                    <a:lnTo>
                      <a:pt x="763786" y="0"/>
                    </a:lnTo>
                    <a:lnTo>
                      <a:pt x="847010" y="193"/>
                    </a:lnTo>
                    <a:lnTo>
                      <a:pt x="927637" y="761"/>
                    </a:lnTo>
                    <a:lnTo>
                      <a:pt x="1005203" y="1683"/>
                    </a:lnTo>
                    <a:lnTo>
                      <a:pt x="1079241" y="2938"/>
                    </a:lnTo>
                    <a:lnTo>
                      <a:pt x="1149285" y="4507"/>
                    </a:lnTo>
                    <a:lnTo>
                      <a:pt x="1214869" y="6370"/>
                    </a:lnTo>
                    <a:lnTo>
                      <a:pt x="1275528" y="8506"/>
                    </a:lnTo>
                    <a:lnTo>
                      <a:pt x="1330795" y="10895"/>
                    </a:lnTo>
                    <a:lnTo>
                      <a:pt x="1380205" y="13517"/>
                    </a:lnTo>
                    <a:lnTo>
                      <a:pt x="1423291" y="16352"/>
                    </a:lnTo>
                    <a:lnTo>
                      <a:pt x="1488631" y="22581"/>
                    </a:lnTo>
                    <a:lnTo>
                      <a:pt x="1527568" y="33016"/>
                    </a:lnTo>
                    <a:lnTo>
                      <a:pt x="1527568" y="634807"/>
                    </a:lnTo>
                    <a:lnTo>
                      <a:pt x="1488631" y="645243"/>
                    </a:lnTo>
                    <a:lnTo>
                      <a:pt x="1423291" y="651471"/>
                    </a:lnTo>
                    <a:lnTo>
                      <a:pt x="1380205" y="654307"/>
                    </a:lnTo>
                    <a:lnTo>
                      <a:pt x="1330795" y="656929"/>
                    </a:lnTo>
                    <a:lnTo>
                      <a:pt x="1275528" y="659318"/>
                    </a:lnTo>
                    <a:lnTo>
                      <a:pt x="1214869" y="661454"/>
                    </a:lnTo>
                    <a:lnTo>
                      <a:pt x="1149285" y="663316"/>
                    </a:lnTo>
                    <a:lnTo>
                      <a:pt x="1079241" y="664885"/>
                    </a:lnTo>
                    <a:lnTo>
                      <a:pt x="1005203" y="666141"/>
                    </a:lnTo>
                    <a:lnTo>
                      <a:pt x="927637" y="667063"/>
                    </a:lnTo>
                    <a:lnTo>
                      <a:pt x="847010" y="667630"/>
                    </a:lnTo>
                    <a:lnTo>
                      <a:pt x="763786" y="667824"/>
                    </a:lnTo>
                    <a:lnTo>
                      <a:pt x="680563" y="667630"/>
                    </a:lnTo>
                    <a:lnTo>
                      <a:pt x="599936" y="667063"/>
                    </a:lnTo>
                    <a:lnTo>
                      <a:pt x="522370" y="666141"/>
                    </a:lnTo>
                    <a:lnTo>
                      <a:pt x="448333" y="664885"/>
                    </a:lnTo>
                    <a:lnTo>
                      <a:pt x="378288" y="663316"/>
                    </a:lnTo>
                    <a:lnTo>
                      <a:pt x="312704" y="661454"/>
                    </a:lnTo>
                    <a:lnTo>
                      <a:pt x="252044" y="659318"/>
                    </a:lnTo>
                    <a:lnTo>
                      <a:pt x="196776" y="656929"/>
                    </a:lnTo>
                    <a:lnTo>
                      <a:pt x="147366" y="654307"/>
                    </a:lnTo>
                    <a:lnTo>
                      <a:pt x="104279" y="651471"/>
                    </a:lnTo>
                    <a:lnTo>
                      <a:pt x="38938" y="645243"/>
                    </a:lnTo>
                    <a:lnTo>
                      <a:pt x="0" y="634807"/>
                    </a:lnTo>
                    <a:lnTo>
                      <a:pt x="0" y="33016"/>
                    </a:lnTo>
                    <a:lnTo>
                      <a:pt x="1527568" y="33016"/>
                    </a:lnTo>
                    <a:close/>
                  </a:path>
                </a:pathLst>
              </a:custGeom>
              <a:noFill/>
              <a:ln w="25399">
                <a:solidFill>
                  <a:srgbClr val="66A1B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zh-CN" altLang="en-US"/>
              </a:p>
            </p:txBody>
          </p:sp>
          <p:sp>
            <p:nvSpPr>
              <p:cNvPr id="85" name="object 85"/>
              <p:cNvSpPr txBox="1"/>
              <p:nvPr/>
            </p:nvSpPr>
            <p:spPr>
              <a:xfrm>
                <a:off x="6982290" y="3344712"/>
                <a:ext cx="1454610" cy="562633"/>
              </a:xfrm>
              <a:prstGeom prst="rect">
                <a:avLst/>
              </a:prstGeom>
            </p:spPr>
            <p:txBody>
              <a:bodyPr lIns="0" tIns="16933" rIns="0" bIns="0">
                <a:spAutoFit/>
              </a:bodyPr>
              <a:lstStyle/>
              <a:p>
                <a:pPr algn="ctr">
                  <a:lnSpc>
                    <a:spcPts val="2547"/>
                  </a:lnSpc>
                  <a:spcBef>
                    <a:spcPts val="133"/>
                  </a:spcBef>
                  <a:defRPr/>
                </a:pPr>
                <a:r>
                  <a:rPr sz="1600" spc="260" dirty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CVMFS</a:t>
                </a:r>
                <a:endParaRPr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ts val="2547"/>
                  </a:lnSpc>
                  <a:defRPr/>
                </a:pPr>
                <a:r>
                  <a:rPr sz="1600" spc="87" dirty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(Software)</a:t>
                </a:r>
                <a:endParaRPr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6" name="直接箭头连接符 5"/>
            <p:cNvCxnSpPr/>
            <p:nvPr/>
          </p:nvCxnSpPr>
          <p:spPr>
            <a:xfrm>
              <a:off x="3466055" y="1499313"/>
              <a:ext cx="1208046" cy="58206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直接箭头连接符 57"/>
            <p:cNvCxnSpPr/>
            <p:nvPr/>
          </p:nvCxnSpPr>
          <p:spPr>
            <a:xfrm>
              <a:off x="2102284" y="1643925"/>
              <a:ext cx="0" cy="45914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直接箭头连接符 87"/>
            <p:cNvCxnSpPr/>
            <p:nvPr/>
          </p:nvCxnSpPr>
          <p:spPr>
            <a:xfrm>
              <a:off x="2132957" y="2690556"/>
              <a:ext cx="0" cy="22957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直接箭头连接符 88"/>
            <p:cNvCxnSpPr/>
            <p:nvPr/>
          </p:nvCxnSpPr>
          <p:spPr>
            <a:xfrm>
              <a:off x="5693390" y="3064742"/>
              <a:ext cx="11797" cy="883943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46106" name="组合 89"/>
            <p:cNvGrpSpPr>
              <a:grpSpLocks/>
            </p:cNvGrpSpPr>
            <p:nvPr/>
          </p:nvGrpSpPr>
          <p:grpSpPr bwMode="auto">
            <a:xfrm>
              <a:off x="4604173" y="2117124"/>
              <a:ext cx="1999827" cy="890693"/>
              <a:chOff x="4993627" y="3239325"/>
              <a:chExt cx="1499870" cy="668020"/>
            </a:xfrm>
          </p:grpSpPr>
          <p:sp>
            <p:nvSpPr>
              <p:cNvPr id="46119" name="object 74"/>
              <p:cNvSpPr>
                <a:spLocks/>
              </p:cNvSpPr>
              <p:nvPr/>
            </p:nvSpPr>
            <p:spPr bwMode="auto">
              <a:xfrm>
                <a:off x="4993627" y="3272345"/>
                <a:ext cx="1499870" cy="635000"/>
              </a:xfrm>
              <a:custGeom>
                <a:avLst/>
                <a:gdLst>
                  <a:gd name="T0" fmla="*/ 0 w 1499870"/>
                  <a:gd name="T1" fmla="*/ 0 h 635000"/>
                  <a:gd name="T2" fmla="*/ 0 w 1499870"/>
                  <a:gd name="T3" fmla="*/ 601792 h 635000"/>
                  <a:gd name="T4" fmla="*/ 4399 w 1499870"/>
                  <a:gd name="T5" fmla="*/ 605389 h 635000"/>
                  <a:gd name="T6" fmla="*/ 66734 w 1499870"/>
                  <a:gd name="T7" fmla="*/ 615428 h 635000"/>
                  <a:gd name="T8" fmla="*/ 144663 w 1499870"/>
                  <a:gd name="T9" fmla="*/ 621291 h 635000"/>
                  <a:gd name="T10" fmla="*/ 193168 w 1499870"/>
                  <a:gd name="T11" fmla="*/ 623913 h 635000"/>
                  <a:gd name="T12" fmla="*/ 306969 w 1499870"/>
                  <a:gd name="T13" fmla="*/ 628438 h 635000"/>
                  <a:gd name="T14" fmla="*/ 512792 w 1499870"/>
                  <a:gd name="T15" fmla="*/ 633126 h 635000"/>
                  <a:gd name="T16" fmla="*/ 749782 w 1499870"/>
                  <a:gd name="T17" fmla="*/ 634809 h 635000"/>
                  <a:gd name="T18" fmla="*/ 986772 w 1499870"/>
                  <a:gd name="T19" fmla="*/ 633126 h 635000"/>
                  <a:gd name="T20" fmla="*/ 1192595 w 1499870"/>
                  <a:gd name="T21" fmla="*/ 628438 h 635000"/>
                  <a:gd name="T22" fmla="*/ 1306397 w 1499870"/>
                  <a:gd name="T23" fmla="*/ 623913 h 635000"/>
                  <a:gd name="T24" fmla="*/ 1354901 w 1499870"/>
                  <a:gd name="T25" fmla="*/ 621291 h 635000"/>
                  <a:gd name="T26" fmla="*/ 1397198 w 1499870"/>
                  <a:gd name="T27" fmla="*/ 618456 h 635000"/>
                  <a:gd name="T28" fmla="*/ 1461341 w 1499870"/>
                  <a:gd name="T29" fmla="*/ 612227 h 635000"/>
                  <a:gd name="T30" fmla="*/ 1499565 w 1499870"/>
                  <a:gd name="T31" fmla="*/ 601792 h 635000"/>
                  <a:gd name="T32" fmla="*/ 1499565 w 1499870"/>
                  <a:gd name="T33" fmla="*/ 33020 h 635000"/>
                  <a:gd name="T34" fmla="*/ 749782 w 1499870"/>
                  <a:gd name="T35" fmla="*/ 33020 h 635000"/>
                  <a:gd name="T36" fmla="*/ 512792 w 1499870"/>
                  <a:gd name="T37" fmla="*/ 31336 h 635000"/>
                  <a:gd name="T38" fmla="*/ 306969 w 1499870"/>
                  <a:gd name="T39" fmla="*/ 26649 h 635000"/>
                  <a:gd name="T40" fmla="*/ 193168 w 1499870"/>
                  <a:gd name="T41" fmla="*/ 22123 h 635000"/>
                  <a:gd name="T42" fmla="*/ 144663 w 1499870"/>
                  <a:gd name="T43" fmla="*/ 19501 h 635000"/>
                  <a:gd name="T44" fmla="*/ 102366 w 1499870"/>
                  <a:gd name="T45" fmla="*/ 16666 h 635000"/>
                  <a:gd name="T46" fmla="*/ 38224 w 1499870"/>
                  <a:gd name="T47" fmla="*/ 10437 h 635000"/>
                  <a:gd name="T48" fmla="*/ 4399 w 1499870"/>
                  <a:gd name="T49" fmla="*/ 3598 h 635000"/>
                  <a:gd name="T50" fmla="*/ 0 w 1499870"/>
                  <a:gd name="T51" fmla="*/ 0 h 635000"/>
                  <a:gd name="T52" fmla="*/ 1499565 w 1499870"/>
                  <a:gd name="T53" fmla="*/ 0 h 635000"/>
                  <a:gd name="T54" fmla="*/ 1461341 w 1499870"/>
                  <a:gd name="T55" fmla="*/ 10437 h 635000"/>
                  <a:gd name="T56" fmla="*/ 1397198 w 1499870"/>
                  <a:gd name="T57" fmla="*/ 16666 h 635000"/>
                  <a:gd name="T58" fmla="*/ 1354901 w 1499870"/>
                  <a:gd name="T59" fmla="*/ 19501 h 635000"/>
                  <a:gd name="T60" fmla="*/ 1306397 w 1499870"/>
                  <a:gd name="T61" fmla="*/ 22123 h 635000"/>
                  <a:gd name="T62" fmla="*/ 1192595 w 1499870"/>
                  <a:gd name="T63" fmla="*/ 26649 h 635000"/>
                  <a:gd name="T64" fmla="*/ 986772 w 1499870"/>
                  <a:gd name="T65" fmla="*/ 31336 h 635000"/>
                  <a:gd name="T66" fmla="*/ 910629 w 1499870"/>
                  <a:gd name="T67" fmla="*/ 32258 h 635000"/>
                  <a:gd name="T68" fmla="*/ 831480 w 1499870"/>
                  <a:gd name="T69" fmla="*/ 32826 h 635000"/>
                  <a:gd name="T70" fmla="*/ 749782 w 1499870"/>
                  <a:gd name="T71" fmla="*/ 33020 h 635000"/>
                  <a:gd name="T72" fmla="*/ 1499565 w 1499870"/>
                  <a:gd name="T73" fmla="*/ 33020 h 635000"/>
                  <a:gd name="T74" fmla="*/ 1499565 w 1499870"/>
                  <a:gd name="T75" fmla="*/ 0 h 63500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1499870" h="635000">
                    <a:moveTo>
                      <a:pt x="0" y="0"/>
                    </a:moveTo>
                    <a:lnTo>
                      <a:pt x="0" y="601792"/>
                    </a:lnTo>
                    <a:lnTo>
                      <a:pt x="4399" y="605389"/>
                    </a:lnTo>
                    <a:lnTo>
                      <a:pt x="66734" y="615428"/>
                    </a:lnTo>
                    <a:lnTo>
                      <a:pt x="144663" y="621291"/>
                    </a:lnTo>
                    <a:lnTo>
                      <a:pt x="193168" y="623913"/>
                    </a:lnTo>
                    <a:lnTo>
                      <a:pt x="306969" y="628438"/>
                    </a:lnTo>
                    <a:lnTo>
                      <a:pt x="512792" y="633126"/>
                    </a:lnTo>
                    <a:lnTo>
                      <a:pt x="749782" y="634809"/>
                    </a:lnTo>
                    <a:lnTo>
                      <a:pt x="986772" y="633126"/>
                    </a:lnTo>
                    <a:lnTo>
                      <a:pt x="1192595" y="628438"/>
                    </a:lnTo>
                    <a:lnTo>
                      <a:pt x="1306397" y="623913"/>
                    </a:lnTo>
                    <a:lnTo>
                      <a:pt x="1354901" y="621291"/>
                    </a:lnTo>
                    <a:lnTo>
                      <a:pt x="1397198" y="618456"/>
                    </a:lnTo>
                    <a:lnTo>
                      <a:pt x="1461341" y="612227"/>
                    </a:lnTo>
                    <a:lnTo>
                      <a:pt x="1499565" y="601792"/>
                    </a:lnTo>
                    <a:lnTo>
                      <a:pt x="1499565" y="33020"/>
                    </a:lnTo>
                    <a:lnTo>
                      <a:pt x="749782" y="33020"/>
                    </a:lnTo>
                    <a:lnTo>
                      <a:pt x="512792" y="31336"/>
                    </a:lnTo>
                    <a:lnTo>
                      <a:pt x="306969" y="26649"/>
                    </a:lnTo>
                    <a:lnTo>
                      <a:pt x="193168" y="22123"/>
                    </a:lnTo>
                    <a:lnTo>
                      <a:pt x="144663" y="19501"/>
                    </a:lnTo>
                    <a:lnTo>
                      <a:pt x="102366" y="16666"/>
                    </a:lnTo>
                    <a:lnTo>
                      <a:pt x="38224" y="10437"/>
                    </a:lnTo>
                    <a:lnTo>
                      <a:pt x="4399" y="3598"/>
                    </a:lnTo>
                    <a:lnTo>
                      <a:pt x="0" y="0"/>
                    </a:lnTo>
                    <a:close/>
                  </a:path>
                  <a:path w="1499870" h="635000">
                    <a:moveTo>
                      <a:pt x="1499565" y="0"/>
                    </a:moveTo>
                    <a:lnTo>
                      <a:pt x="1461341" y="10437"/>
                    </a:lnTo>
                    <a:lnTo>
                      <a:pt x="1397198" y="16666"/>
                    </a:lnTo>
                    <a:lnTo>
                      <a:pt x="1354901" y="19501"/>
                    </a:lnTo>
                    <a:lnTo>
                      <a:pt x="1306397" y="22123"/>
                    </a:lnTo>
                    <a:lnTo>
                      <a:pt x="1192595" y="26649"/>
                    </a:lnTo>
                    <a:lnTo>
                      <a:pt x="986772" y="31336"/>
                    </a:lnTo>
                    <a:lnTo>
                      <a:pt x="910629" y="32258"/>
                    </a:lnTo>
                    <a:lnTo>
                      <a:pt x="831480" y="32826"/>
                    </a:lnTo>
                    <a:lnTo>
                      <a:pt x="749782" y="33020"/>
                    </a:lnTo>
                    <a:lnTo>
                      <a:pt x="1499565" y="33020"/>
                    </a:lnTo>
                    <a:lnTo>
                      <a:pt x="1499565" y="0"/>
                    </a:lnTo>
                    <a:close/>
                  </a:path>
                </a:pathLst>
              </a:custGeom>
              <a:solidFill>
                <a:srgbClr val="87D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zh-CN" altLang="en-US"/>
              </a:p>
            </p:txBody>
          </p:sp>
          <p:sp>
            <p:nvSpPr>
              <p:cNvPr id="46120" name="object 75"/>
              <p:cNvSpPr>
                <a:spLocks/>
              </p:cNvSpPr>
              <p:nvPr/>
            </p:nvSpPr>
            <p:spPr bwMode="auto">
              <a:xfrm>
                <a:off x="4993627" y="3239325"/>
                <a:ext cx="1499870" cy="66040"/>
              </a:xfrm>
              <a:custGeom>
                <a:avLst/>
                <a:gdLst>
                  <a:gd name="T0" fmla="*/ 749782 w 1499870"/>
                  <a:gd name="T1" fmla="*/ 0 h 66039"/>
                  <a:gd name="T2" fmla="*/ 668085 w 1499870"/>
                  <a:gd name="T3" fmla="*/ 193 h 66039"/>
                  <a:gd name="T4" fmla="*/ 588935 w 1499870"/>
                  <a:gd name="T5" fmla="*/ 761 h 66039"/>
                  <a:gd name="T6" fmla="*/ 512792 w 1499870"/>
                  <a:gd name="T7" fmla="*/ 1683 h 66039"/>
                  <a:gd name="T8" fmla="*/ 306969 w 1499870"/>
                  <a:gd name="T9" fmla="*/ 6370 h 66039"/>
                  <a:gd name="T10" fmla="*/ 193168 w 1499870"/>
                  <a:gd name="T11" fmla="*/ 10896 h 66039"/>
                  <a:gd name="T12" fmla="*/ 144663 w 1499870"/>
                  <a:gd name="T13" fmla="*/ 13518 h 66039"/>
                  <a:gd name="T14" fmla="*/ 102366 w 1499870"/>
                  <a:gd name="T15" fmla="*/ 16353 h 66039"/>
                  <a:gd name="T16" fmla="*/ 38224 w 1499870"/>
                  <a:gd name="T17" fmla="*/ 22582 h 66039"/>
                  <a:gd name="T18" fmla="*/ 0 w 1499870"/>
                  <a:gd name="T19" fmla="*/ 33019 h 66039"/>
                  <a:gd name="T20" fmla="*/ 4399 w 1499870"/>
                  <a:gd name="T21" fmla="*/ 36621 h 66039"/>
                  <a:gd name="T22" fmla="*/ 66734 w 1499870"/>
                  <a:gd name="T23" fmla="*/ 46661 h 66039"/>
                  <a:gd name="T24" fmla="*/ 144663 w 1499870"/>
                  <a:gd name="T25" fmla="*/ 52524 h 66039"/>
                  <a:gd name="T26" fmla="*/ 193168 w 1499870"/>
                  <a:gd name="T27" fmla="*/ 55146 h 66039"/>
                  <a:gd name="T28" fmla="*/ 306969 w 1499870"/>
                  <a:gd name="T29" fmla="*/ 59672 h 66039"/>
                  <a:gd name="T30" fmla="*/ 512792 w 1499870"/>
                  <a:gd name="T31" fmla="*/ 64359 h 66039"/>
                  <a:gd name="T32" fmla="*/ 588935 w 1499870"/>
                  <a:gd name="T33" fmla="*/ 65281 h 66039"/>
                  <a:gd name="T34" fmla="*/ 668085 w 1499870"/>
                  <a:gd name="T35" fmla="*/ 65849 h 66039"/>
                  <a:gd name="T36" fmla="*/ 749782 w 1499870"/>
                  <a:gd name="T37" fmla="*/ 66042 h 66039"/>
                  <a:gd name="T38" fmla="*/ 986772 w 1499870"/>
                  <a:gd name="T39" fmla="*/ 64359 h 66039"/>
                  <a:gd name="T40" fmla="*/ 1192595 w 1499870"/>
                  <a:gd name="T41" fmla="*/ 59672 h 66039"/>
                  <a:gd name="T42" fmla="*/ 1306397 w 1499870"/>
                  <a:gd name="T43" fmla="*/ 55146 h 66039"/>
                  <a:gd name="T44" fmla="*/ 1354901 w 1499870"/>
                  <a:gd name="T45" fmla="*/ 52524 h 66039"/>
                  <a:gd name="T46" fmla="*/ 1397198 w 1499870"/>
                  <a:gd name="T47" fmla="*/ 49689 h 66039"/>
                  <a:gd name="T48" fmla="*/ 1461341 w 1499870"/>
                  <a:gd name="T49" fmla="*/ 43460 h 66039"/>
                  <a:gd name="T50" fmla="*/ 1499565 w 1499870"/>
                  <a:gd name="T51" fmla="*/ 33019 h 66039"/>
                  <a:gd name="T52" fmla="*/ 1495165 w 1499870"/>
                  <a:gd name="T53" fmla="*/ 29421 h 66039"/>
                  <a:gd name="T54" fmla="*/ 1432830 w 1499870"/>
                  <a:gd name="T55" fmla="*/ 19381 h 66039"/>
                  <a:gd name="T56" fmla="*/ 1354901 w 1499870"/>
                  <a:gd name="T57" fmla="*/ 13518 h 66039"/>
                  <a:gd name="T58" fmla="*/ 1306397 w 1499870"/>
                  <a:gd name="T59" fmla="*/ 10896 h 66039"/>
                  <a:gd name="T60" fmla="*/ 1192595 w 1499870"/>
                  <a:gd name="T61" fmla="*/ 6370 h 66039"/>
                  <a:gd name="T62" fmla="*/ 986772 w 1499870"/>
                  <a:gd name="T63" fmla="*/ 1683 h 66039"/>
                  <a:gd name="T64" fmla="*/ 749782 w 1499870"/>
                  <a:gd name="T65" fmla="*/ 0 h 6603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499870" h="66039">
                    <a:moveTo>
                      <a:pt x="749782" y="0"/>
                    </a:moveTo>
                    <a:lnTo>
                      <a:pt x="668085" y="193"/>
                    </a:lnTo>
                    <a:lnTo>
                      <a:pt x="588935" y="761"/>
                    </a:lnTo>
                    <a:lnTo>
                      <a:pt x="512792" y="1683"/>
                    </a:lnTo>
                    <a:lnTo>
                      <a:pt x="306969" y="6370"/>
                    </a:lnTo>
                    <a:lnTo>
                      <a:pt x="193168" y="10896"/>
                    </a:lnTo>
                    <a:lnTo>
                      <a:pt x="144663" y="13518"/>
                    </a:lnTo>
                    <a:lnTo>
                      <a:pt x="102366" y="16353"/>
                    </a:lnTo>
                    <a:lnTo>
                      <a:pt x="38224" y="22582"/>
                    </a:lnTo>
                    <a:lnTo>
                      <a:pt x="0" y="33019"/>
                    </a:lnTo>
                    <a:lnTo>
                      <a:pt x="4399" y="36618"/>
                    </a:lnTo>
                    <a:lnTo>
                      <a:pt x="66734" y="46658"/>
                    </a:lnTo>
                    <a:lnTo>
                      <a:pt x="144663" y="52521"/>
                    </a:lnTo>
                    <a:lnTo>
                      <a:pt x="193168" y="55143"/>
                    </a:lnTo>
                    <a:lnTo>
                      <a:pt x="306969" y="59669"/>
                    </a:lnTo>
                    <a:lnTo>
                      <a:pt x="512792" y="64356"/>
                    </a:lnTo>
                    <a:lnTo>
                      <a:pt x="588935" y="65278"/>
                    </a:lnTo>
                    <a:lnTo>
                      <a:pt x="668085" y="65846"/>
                    </a:lnTo>
                    <a:lnTo>
                      <a:pt x="749782" y="66039"/>
                    </a:lnTo>
                    <a:lnTo>
                      <a:pt x="986772" y="64356"/>
                    </a:lnTo>
                    <a:lnTo>
                      <a:pt x="1192595" y="59669"/>
                    </a:lnTo>
                    <a:lnTo>
                      <a:pt x="1306397" y="55143"/>
                    </a:lnTo>
                    <a:lnTo>
                      <a:pt x="1354901" y="52521"/>
                    </a:lnTo>
                    <a:lnTo>
                      <a:pt x="1397198" y="49686"/>
                    </a:lnTo>
                    <a:lnTo>
                      <a:pt x="1461341" y="43457"/>
                    </a:lnTo>
                    <a:lnTo>
                      <a:pt x="1499565" y="33019"/>
                    </a:lnTo>
                    <a:lnTo>
                      <a:pt x="1495165" y="29421"/>
                    </a:lnTo>
                    <a:lnTo>
                      <a:pt x="1432830" y="19381"/>
                    </a:lnTo>
                    <a:lnTo>
                      <a:pt x="1354901" y="13518"/>
                    </a:lnTo>
                    <a:lnTo>
                      <a:pt x="1306397" y="10896"/>
                    </a:lnTo>
                    <a:lnTo>
                      <a:pt x="1192595" y="6370"/>
                    </a:lnTo>
                    <a:lnTo>
                      <a:pt x="986772" y="1683"/>
                    </a:lnTo>
                    <a:lnTo>
                      <a:pt x="749782" y="0"/>
                    </a:lnTo>
                    <a:close/>
                  </a:path>
                </a:pathLst>
              </a:custGeom>
              <a:solidFill>
                <a:srgbClr val="BAE3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zh-CN" altLang="en-US"/>
              </a:p>
            </p:txBody>
          </p:sp>
          <p:sp>
            <p:nvSpPr>
              <p:cNvPr id="46121" name="object 76"/>
              <p:cNvSpPr>
                <a:spLocks/>
              </p:cNvSpPr>
              <p:nvPr/>
            </p:nvSpPr>
            <p:spPr bwMode="auto">
              <a:xfrm>
                <a:off x="4993627" y="3239325"/>
                <a:ext cx="1499870" cy="668020"/>
              </a:xfrm>
              <a:custGeom>
                <a:avLst/>
                <a:gdLst>
                  <a:gd name="T0" fmla="*/ 1461344 w 1499870"/>
                  <a:gd name="T1" fmla="*/ 43452 h 668020"/>
                  <a:gd name="T2" fmla="*/ 1354904 w 1499870"/>
                  <a:gd name="T3" fmla="*/ 52516 h 668020"/>
                  <a:gd name="T4" fmla="*/ 1252144 w 1499870"/>
                  <a:gd name="T5" fmla="*/ 57527 h 668020"/>
                  <a:gd name="T6" fmla="*/ 1128215 w 1499870"/>
                  <a:gd name="T7" fmla="*/ 61526 h 668020"/>
                  <a:gd name="T8" fmla="*/ 986775 w 1499870"/>
                  <a:gd name="T9" fmla="*/ 64350 h 668020"/>
                  <a:gd name="T10" fmla="*/ 831483 w 1499870"/>
                  <a:gd name="T11" fmla="*/ 65840 h 668020"/>
                  <a:gd name="T12" fmla="*/ 668088 w 1499870"/>
                  <a:gd name="T13" fmla="*/ 65840 h 668020"/>
                  <a:gd name="T14" fmla="*/ 512795 w 1499870"/>
                  <a:gd name="T15" fmla="*/ 64350 h 668020"/>
                  <a:gd name="T16" fmla="*/ 371354 w 1499870"/>
                  <a:gd name="T17" fmla="*/ 61526 h 668020"/>
                  <a:gd name="T18" fmla="*/ 247424 w 1499870"/>
                  <a:gd name="T19" fmla="*/ 57527 h 668020"/>
                  <a:gd name="T20" fmla="*/ 144665 w 1499870"/>
                  <a:gd name="T21" fmla="*/ 52516 h 668020"/>
                  <a:gd name="T22" fmla="*/ 38224 w 1499870"/>
                  <a:gd name="T23" fmla="*/ 43452 h 668020"/>
                  <a:gd name="T24" fmla="*/ 4399 w 1499870"/>
                  <a:gd name="T25" fmla="*/ 29419 h 668020"/>
                  <a:gd name="T26" fmla="*/ 144665 w 1499870"/>
                  <a:gd name="T27" fmla="*/ 13517 h 668020"/>
                  <a:gd name="T28" fmla="*/ 247424 w 1499870"/>
                  <a:gd name="T29" fmla="*/ 8506 h 668020"/>
                  <a:gd name="T30" fmla="*/ 371354 w 1499870"/>
                  <a:gd name="T31" fmla="*/ 4507 h 668020"/>
                  <a:gd name="T32" fmla="*/ 512795 w 1499870"/>
                  <a:gd name="T33" fmla="*/ 1683 h 668020"/>
                  <a:gd name="T34" fmla="*/ 668088 w 1499870"/>
                  <a:gd name="T35" fmla="*/ 193 h 668020"/>
                  <a:gd name="T36" fmla="*/ 831483 w 1499870"/>
                  <a:gd name="T37" fmla="*/ 193 h 668020"/>
                  <a:gd name="T38" fmla="*/ 986775 w 1499870"/>
                  <a:gd name="T39" fmla="*/ 1683 h 668020"/>
                  <a:gd name="T40" fmla="*/ 1128215 w 1499870"/>
                  <a:gd name="T41" fmla="*/ 4507 h 668020"/>
                  <a:gd name="T42" fmla="*/ 1252144 w 1499870"/>
                  <a:gd name="T43" fmla="*/ 8506 h 668020"/>
                  <a:gd name="T44" fmla="*/ 1354904 w 1499870"/>
                  <a:gd name="T45" fmla="*/ 13517 h 668020"/>
                  <a:gd name="T46" fmla="*/ 1461344 w 1499870"/>
                  <a:gd name="T47" fmla="*/ 22581 h 668020"/>
                  <a:gd name="T48" fmla="*/ 1499568 w 1499870"/>
                  <a:gd name="T49" fmla="*/ 634807 h 668020"/>
                  <a:gd name="T50" fmla="*/ 1397201 w 1499870"/>
                  <a:gd name="T51" fmla="*/ 651471 h 668020"/>
                  <a:gd name="T52" fmla="*/ 1306399 w 1499870"/>
                  <a:gd name="T53" fmla="*/ 656929 h 668020"/>
                  <a:gd name="T54" fmla="*/ 1192597 w 1499870"/>
                  <a:gd name="T55" fmla="*/ 661454 h 668020"/>
                  <a:gd name="T56" fmla="*/ 1059455 w 1499870"/>
                  <a:gd name="T57" fmla="*/ 664885 h 668020"/>
                  <a:gd name="T58" fmla="*/ 910632 w 1499870"/>
                  <a:gd name="T59" fmla="*/ 667063 h 668020"/>
                  <a:gd name="T60" fmla="*/ 749786 w 1499870"/>
                  <a:gd name="T61" fmla="*/ 667824 h 668020"/>
                  <a:gd name="T62" fmla="*/ 588939 w 1499870"/>
                  <a:gd name="T63" fmla="*/ 667063 h 668020"/>
                  <a:gd name="T64" fmla="*/ 440115 w 1499870"/>
                  <a:gd name="T65" fmla="*/ 664885 h 668020"/>
                  <a:gd name="T66" fmla="*/ 306972 w 1499870"/>
                  <a:gd name="T67" fmla="*/ 661454 h 668020"/>
                  <a:gd name="T68" fmla="*/ 193170 w 1499870"/>
                  <a:gd name="T69" fmla="*/ 656929 h 668020"/>
                  <a:gd name="T70" fmla="*/ 102367 w 1499870"/>
                  <a:gd name="T71" fmla="*/ 651471 h 668020"/>
                  <a:gd name="T72" fmla="*/ 0 w 1499870"/>
                  <a:gd name="T73" fmla="*/ 634807 h 668020"/>
                  <a:gd name="T74" fmla="*/ 1499568 w 1499870"/>
                  <a:gd name="T75" fmla="*/ 33016 h 66802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1499870" h="668020">
                    <a:moveTo>
                      <a:pt x="1499568" y="33016"/>
                    </a:moveTo>
                    <a:lnTo>
                      <a:pt x="1461344" y="43452"/>
                    </a:lnTo>
                    <a:lnTo>
                      <a:pt x="1397201" y="49681"/>
                    </a:lnTo>
                    <a:lnTo>
                      <a:pt x="1354904" y="52516"/>
                    </a:lnTo>
                    <a:lnTo>
                      <a:pt x="1306399" y="55138"/>
                    </a:lnTo>
                    <a:lnTo>
                      <a:pt x="1252144" y="57527"/>
                    </a:lnTo>
                    <a:lnTo>
                      <a:pt x="1192597" y="59663"/>
                    </a:lnTo>
                    <a:lnTo>
                      <a:pt x="1128215" y="61526"/>
                    </a:lnTo>
                    <a:lnTo>
                      <a:pt x="1059455" y="63095"/>
                    </a:lnTo>
                    <a:lnTo>
                      <a:pt x="986775" y="64350"/>
                    </a:lnTo>
                    <a:lnTo>
                      <a:pt x="910632" y="65272"/>
                    </a:lnTo>
                    <a:lnTo>
                      <a:pt x="831483" y="65840"/>
                    </a:lnTo>
                    <a:lnTo>
                      <a:pt x="749786" y="66033"/>
                    </a:lnTo>
                    <a:lnTo>
                      <a:pt x="668088" y="65840"/>
                    </a:lnTo>
                    <a:lnTo>
                      <a:pt x="588939" y="65272"/>
                    </a:lnTo>
                    <a:lnTo>
                      <a:pt x="512795" y="64350"/>
                    </a:lnTo>
                    <a:lnTo>
                      <a:pt x="440115" y="63095"/>
                    </a:lnTo>
                    <a:lnTo>
                      <a:pt x="371354" y="61526"/>
                    </a:lnTo>
                    <a:lnTo>
                      <a:pt x="306972" y="59663"/>
                    </a:lnTo>
                    <a:lnTo>
                      <a:pt x="247424" y="57527"/>
                    </a:lnTo>
                    <a:lnTo>
                      <a:pt x="193170" y="55138"/>
                    </a:lnTo>
                    <a:lnTo>
                      <a:pt x="144665" y="52516"/>
                    </a:lnTo>
                    <a:lnTo>
                      <a:pt x="102367" y="49681"/>
                    </a:lnTo>
                    <a:lnTo>
                      <a:pt x="38224" y="43452"/>
                    </a:lnTo>
                    <a:lnTo>
                      <a:pt x="0" y="33016"/>
                    </a:lnTo>
                    <a:lnTo>
                      <a:pt x="4399" y="29419"/>
                    </a:lnTo>
                    <a:lnTo>
                      <a:pt x="66735" y="19380"/>
                    </a:lnTo>
                    <a:lnTo>
                      <a:pt x="144665" y="13517"/>
                    </a:lnTo>
                    <a:lnTo>
                      <a:pt x="193170" y="10895"/>
                    </a:lnTo>
                    <a:lnTo>
                      <a:pt x="247424" y="8506"/>
                    </a:lnTo>
                    <a:lnTo>
                      <a:pt x="306972" y="6370"/>
                    </a:lnTo>
                    <a:lnTo>
                      <a:pt x="371354" y="4507"/>
                    </a:lnTo>
                    <a:lnTo>
                      <a:pt x="440115" y="2938"/>
                    </a:lnTo>
                    <a:lnTo>
                      <a:pt x="512795" y="1683"/>
                    </a:lnTo>
                    <a:lnTo>
                      <a:pt x="588939" y="761"/>
                    </a:lnTo>
                    <a:lnTo>
                      <a:pt x="668088" y="193"/>
                    </a:lnTo>
                    <a:lnTo>
                      <a:pt x="749786" y="0"/>
                    </a:lnTo>
                    <a:lnTo>
                      <a:pt x="831483" y="193"/>
                    </a:lnTo>
                    <a:lnTo>
                      <a:pt x="910632" y="761"/>
                    </a:lnTo>
                    <a:lnTo>
                      <a:pt x="986775" y="1683"/>
                    </a:lnTo>
                    <a:lnTo>
                      <a:pt x="1059455" y="2938"/>
                    </a:lnTo>
                    <a:lnTo>
                      <a:pt x="1128215" y="4507"/>
                    </a:lnTo>
                    <a:lnTo>
                      <a:pt x="1192597" y="6370"/>
                    </a:lnTo>
                    <a:lnTo>
                      <a:pt x="1252144" y="8506"/>
                    </a:lnTo>
                    <a:lnTo>
                      <a:pt x="1306399" y="10895"/>
                    </a:lnTo>
                    <a:lnTo>
                      <a:pt x="1354904" y="13517"/>
                    </a:lnTo>
                    <a:lnTo>
                      <a:pt x="1397201" y="16352"/>
                    </a:lnTo>
                    <a:lnTo>
                      <a:pt x="1461344" y="22581"/>
                    </a:lnTo>
                    <a:lnTo>
                      <a:pt x="1499568" y="33016"/>
                    </a:lnTo>
                    <a:lnTo>
                      <a:pt x="1499568" y="634807"/>
                    </a:lnTo>
                    <a:lnTo>
                      <a:pt x="1461344" y="645243"/>
                    </a:lnTo>
                    <a:lnTo>
                      <a:pt x="1397201" y="651471"/>
                    </a:lnTo>
                    <a:lnTo>
                      <a:pt x="1354904" y="654307"/>
                    </a:lnTo>
                    <a:lnTo>
                      <a:pt x="1306399" y="656929"/>
                    </a:lnTo>
                    <a:lnTo>
                      <a:pt x="1252144" y="659318"/>
                    </a:lnTo>
                    <a:lnTo>
                      <a:pt x="1192597" y="661454"/>
                    </a:lnTo>
                    <a:lnTo>
                      <a:pt x="1128215" y="663316"/>
                    </a:lnTo>
                    <a:lnTo>
                      <a:pt x="1059455" y="664885"/>
                    </a:lnTo>
                    <a:lnTo>
                      <a:pt x="986775" y="666141"/>
                    </a:lnTo>
                    <a:lnTo>
                      <a:pt x="910632" y="667063"/>
                    </a:lnTo>
                    <a:lnTo>
                      <a:pt x="831483" y="667630"/>
                    </a:lnTo>
                    <a:lnTo>
                      <a:pt x="749786" y="667824"/>
                    </a:lnTo>
                    <a:lnTo>
                      <a:pt x="668088" y="667630"/>
                    </a:lnTo>
                    <a:lnTo>
                      <a:pt x="588939" y="667063"/>
                    </a:lnTo>
                    <a:lnTo>
                      <a:pt x="512795" y="666141"/>
                    </a:lnTo>
                    <a:lnTo>
                      <a:pt x="440115" y="664885"/>
                    </a:lnTo>
                    <a:lnTo>
                      <a:pt x="371354" y="663316"/>
                    </a:lnTo>
                    <a:lnTo>
                      <a:pt x="306972" y="661454"/>
                    </a:lnTo>
                    <a:lnTo>
                      <a:pt x="247424" y="659318"/>
                    </a:lnTo>
                    <a:lnTo>
                      <a:pt x="193170" y="656929"/>
                    </a:lnTo>
                    <a:lnTo>
                      <a:pt x="144665" y="654307"/>
                    </a:lnTo>
                    <a:lnTo>
                      <a:pt x="102367" y="651471"/>
                    </a:lnTo>
                    <a:lnTo>
                      <a:pt x="38224" y="645243"/>
                    </a:lnTo>
                    <a:lnTo>
                      <a:pt x="0" y="634807"/>
                    </a:lnTo>
                    <a:lnTo>
                      <a:pt x="0" y="33016"/>
                    </a:lnTo>
                    <a:lnTo>
                      <a:pt x="1499568" y="33016"/>
                    </a:lnTo>
                    <a:close/>
                  </a:path>
                </a:pathLst>
              </a:custGeom>
              <a:noFill/>
              <a:ln w="25399">
                <a:solidFill>
                  <a:srgbClr val="66A1B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zh-CN" altLang="en-US"/>
              </a:p>
            </p:txBody>
          </p:sp>
          <p:sp>
            <p:nvSpPr>
              <p:cNvPr id="96" name="object 77"/>
              <p:cNvSpPr txBox="1"/>
              <p:nvPr/>
            </p:nvSpPr>
            <p:spPr>
              <a:xfrm>
                <a:off x="5120396" y="3333176"/>
                <a:ext cx="1300654" cy="562633"/>
              </a:xfrm>
              <a:prstGeom prst="rect">
                <a:avLst/>
              </a:prstGeom>
            </p:spPr>
            <p:txBody>
              <a:bodyPr lIns="0" tIns="16933" rIns="0" bIns="0">
                <a:spAutoFit/>
              </a:bodyPr>
              <a:lstStyle/>
              <a:p>
                <a:pPr algn="ctr">
                  <a:lnSpc>
                    <a:spcPts val="2547"/>
                  </a:lnSpc>
                  <a:spcBef>
                    <a:spcPts val="133"/>
                  </a:spcBef>
                  <a:defRPr/>
                </a:pPr>
                <a:r>
                  <a:rPr lang="en-US" altLang="zh-CN" sz="1600" spc="253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IHEPBox</a:t>
                </a:r>
                <a:endParaRPr lang="en-US" altLang="zh-CN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ts val="2547"/>
                  </a:lnSpc>
                  <a:defRPr/>
                </a:pPr>
                <a:r>
                  <a:rPr lang="en-US" altLang="zh-CN" sz="1600" spc="147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(User</a:t>
                </a:r>
                <a:r>
                  <a:rPr lang="en-US" altLang="zh-CN" sz="1600" spc="-12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1600" spc="47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Files)</a:t>
                </a:r>
                <a:endParaRPr lang="en-US" altLang="zh-CN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102" name="直接箭头连接符 101"/>
            <p:cNvCxnSpPr/>
            <p:nvPr/>
          </p:nvCxnSpPr>
          <p:spPr>
            <a:xfrm>
              <a:off x="2102284" y="3623306"/>
              <a:ext cx="0" cy="45914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3" name="直接箭头连接符 102"/>
            <p:cNvCxnSpPr/>
            <p:nvPr/>
          </p:nvCxnSpPr>
          <p:spPr>
            <a:xfrm>
              <a:off x="1172655" y="3596192"/>
              <a:ext cx="0" cy="45914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4" name="直接箭头连接符 103"/>
            <p:cNvCxnSpPr/>
            <p:nvPr/>
          </p:nvCxnSpPr>
          <p:spPr>
            <a:xfrm>
              <a:off x="3152245" y="3594384"/>
              <a:ext cx="0" cy="45914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直接箭头连接符 104"/>
            <p:cNvCxnSpPr/>
            <p:nvPr/>
          </p:nvCxnSpPr>
          <p:spPr>
            <a:xfrm>
              <a:off x="3591106" y="4547019"/>
              <a:ext cx="1012211" cy="723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6" name="直接箭头连接符 105"/>
            <p:cNvCxnSpPr/>
            <p:nvPr/>
          </p:nvCxnSpPr>
          <p:spPr>
            <a:xfrm>
              <a:off x="2418453" y="5136314"/>
              <a:ext cx="2229694" cy="117859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6112" name="object 20"/>
            <p:cNvSpPr>
              <a:spLocks/>
            </p:cNvSpPr>
            <p:nvPr/>
          </p:nvSpPr>
          <p:spPr bwMode="auto">
            <a:xfrm>
              <a:off x="609600" y="4122488"/>
              <a:ext cx="2980771" cy="932112"/>
            </a:xfrm>
            <a:custGeom>
              <a:avLst/>
              <a:gdLst>
                <a:gd name="T0" fmla="*/ 0 w 1705610"/>
                <a:gd name="T1" fmla="*/ 23893 h 1485900"/>
                <a:gd name="T2" fmla="*/ 40596 w 1705610"/>
                <a:gd name="T3" fmla="*/ 14592 h 1485900"/>
                <a:gd name="T4" fmla="*/ 151315 w 1705610"/>
                <a:gd name="T5" fmla="*/ 6998 h 1485900"/>
                <a:gd name="T6" fmla="*/ 315527 w 1705610"/>
                <a:gd name="T7" fmla="*/ 1878 h 1485900"/>
                <a:gd name="T8" fmla="*/ 516621 w 1705610"/>
                <a:gd name="T9" fmla="*/ 0 h 1485900"/>
                <a:gd name="T10" fmla="*/ 8585316 w 1705610"/>
                <a:gd name="T11" fmla="*/ 0 h 1485900"/>
                <a:gd name="T12" fmla="*/ 8786423 w 1705610"/>
                <a:gd name="T13" fmla="*/ 1878 h 1485900"/>
                <a:gd name="T14" fmla="*/ 8950639 w 1705610"/>
                <a:gd name="T15" fmla="*/ 6998 h 1485900"/>
                <a:gd name="T16" fmla="*/ 9061353 w 1705610"/>
                <a:gd name="T17" fmla="*/ 14592 h 1485900"/>
                <a:gd name="T18" fmla="*/ 9101943 w 1705610"/>
                <a:gd name="T19" fmla="*/ 23893 h 1485900"/>
                <a:gd name="T20" fmla="*/ 9101943 w 1705610"/>
                <a:gd name="T21" fmla="*/ 342839 h 1485900"/>
                <a:gd name="T22" fmla="*/ 9061353 w 1705610"/>
                <a:gd name="T23" fmla="*/ 352140 h 1485900"/>
                <a:gd name="T24" fmla="*/ 8950639 w 1705610"/>
                <a:gd name="T25" fmla="*/ 359734 h 1485900"/>
                <a:gd name="T26" fmla="*/ 8786423 w 1705610"/>
                <a:gd name="T27" fmla="*/ 364854 h 1485900"/>
                <a:gd name="T28" fmla="*/ 8585316 w 1705610"/>
                <a:gd name="T29" fmla="*/ 366732 h 1485900"/>
                <a:gd name="T30" fmla="*/ 516621 w 1705610"/>
                <a:gd name="T31" fmla="*/ 366732 h 1485900"/>
                <a:gd name="T32" fmla="*/ 315527 w 1705610"/>
                <a:gd name="T33" fmla="*/ 364854 h 1485900"/>
                <a:gd name="T34" fmla="*/ 151315 w 1705610"/>
                <a:gd name="T35" fmla="*/ 359734 h 1485900"/>
                <a:gd name="T36" fmla="*/ 40596 w 1705610"/>
                <a:gd name="T37" fmla="*/ 352140 h 1485900"/>
                <a:gd name="T38" fmla="*/ 0 w 1705610"/>
                <a:gd name="T39" fmla="*/ 342839 h 1485900"/>
                <a:gd name="T40" fmla="*/ 0 w 1705610"/>
                <a:gd name="T41" fmla="*/ 23893 h 148590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705610" h="1485900">
                  <a:moveTo>
                    <a:pt x="0" y="96790"/>
                  </a:moveTo>
                  <a:lnTo>
                    <a:pt x="7606" y="59114"/>
                  </a:lnTo>
                  <a:lnTo>
                    <a:pt x="28349" y="28349"/>
                  </a:lnTo>
                  <a:lnTo>
                    <a:pt x="59114" y="7606"/>
                  </a:lnTo>
                  <a:lnTo>
                    <a:pt x="96789" y="0"/>
                  </a:lnTo>
                  <a:lnTo>
                    <a:pt x="1608458" y="0"/>
                  </a:lnTo>
                  <a:lnTo>
                    <a:pt x="1646135" y="7606"/>
                  </a:lnTo>
                  <a:lnTo>
                    <a:pt x="1676901" y="28349"/>
                  </a:lnTo>
                  <a:lnTo>
                    <a:pt x="1697643" y="59114"/>
                  </a:lnTo>
                  <a:lnTo>
                    <a:pt x="1705248" y="96790"/>
                  </a:lnTo>
                  <a:lnTo>
                    <a:pt x="1705248" y="1388848"/>
                  </a:lnTo>
                  <a:lnTo>
                    <a:pt x="1697643" y="1426525"/>
                  </a:lnTo>
                  <a:lnTo>
                    <a:pt x="1676901" y="1457291"/>
                  </a:lnTo>
                  <a:lnTo>
                    <a:pt x="1646135" y="1478033"/>
                  </a:lnTo>
                  <a:lnTo>
                    <a:pt x="1608458" y="1485638"/>
                  </a:lnTo>
                  <a:lnTo>
                    <a:pt x="96789" y="1485638"/>
                  </a:lnTo>
                  <a:lnTo>
                    <a:pt x="59114" y="1478033"/>
                  </a:lnTo>
                  <a:lnTo>
                    <a:pt x="28349" y="1457291"/>
                  </a:lnTo>
                  <a:lnTo>
                    <a:pt x="7606" y="1426525"/>
                  </a:lnTo>
                  <a:lnTo>
                    <a:pt x="0" y="1388848"/>
                  </a:lnTo>
                  <a:lnTo>
                    <a:pt x="0" y="96790"/>
                  </a:lnTo>
                  <a:close/>
                </a:path>
              </a:pathLst>
            </a:custGeom>
            <a:noFill/>
            <a:ln w="2539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zh-CN" altLang="en-US"/>
            </a:p>
          </p:txBody>
        </p:sp>
        <p:grpSp>
          <p:nvGrpSpPr>
            <p:cNvPr id="46113" name="组合 107"/>
            <p:cNvGrpSpPr>
              <a:grpSpLocks/>
            </p:cNvGrpSpPr>
            <p:nvPr/>
          </p:nvGrpSpPr>
          <p:grpSpPr bwMode="auto">
            <a:xfrm>
              <a:off x="1010920" y="5881546"/>
              <a:ext cx="2037080" cy="890693"/>
              <a:chOff x="6940943" y="3239325"/>
              <a:chExt cx="1527810" cy="668020"/>
            </a:xfrm>
          </p:grpSpPr>
          <p:sp>
            <p:nvSpPr>
              <p:cNvPr id="46115" name="object 82"/>
              <p:cNvSpPr>
                <a:spLocks/>
              </p:cNvSpPr>
              <p:nvPr/>
            </p:nvSpPr>
            <p:spPr bwMode="auto">
              <a:xfrm>
                <a:off x="6940943" y="3272345"/>
                <a:ext cx="1527810" cy="635000"/>
              </a:xfrm>
              <a:custGeom>
                <a:avLst/>
                <a:gdLst>
                  <a:gd name="T0" fmla="*/ 0 w 1527809"/>
                  <a:gd name="T1" fmla="*/ 0 h 635000"/>
                  <a:gd name="T2" fmla="*/ 0 w 1527809"/>
                  <a:gd name="T3" fmla="*/ 601792 h 635000"/>
                  <a:gd name="T4" fmla="*/ 4481 w 1527809"/>
                  <a:gd name="T5" fmla="*/ 605389 h 635000"/>
                  <a:gd name="T6" fmla="*/ 67981 w 1527809"/>
                  <a:gd name="T7" fmla="*/ 615428 h 635000"/>
                  <a:gd name="T8" fmla="*/ 147367 w 1527809"/>
                  <a:gd name="T9" fmla="*/ 621291 h 635000"/>
                  <a:gd name="T10" fmla="*/ 252046 w 1527809"/>
                  <a:gd name="T11" fmla="*/ 626302 h 635000"/>
                  <a:gd name="T12" fmla="*/ 448335 w 1527809"/>
                  <a:gd name="T13" fmla="*/ 631870 h 635000"/>
                  <a:gd name="T14" fmla="*/ 763790 w 1527809"/>
                  <a:gd name="T15" fmla="*/ 634809 h 635000"/>
                  <a:gd name="T16" fmla="*/ 1079249 w 1527809"/>
                  <a:gd name="T17" fmla="*/ 631870 h 635000"/>
                  <a:gd name="T18" fmla="*/ 1275538 w 1527809"/>
                  <a:gd name="T19" fmla="*/ 626302 h 635000"/>
                  <a:gd name="T20" fmla="*/ 1380217 w 1527809"/>
                  <a:gd name="T21" fmla="*/ 621291 h 635000"/>
                  <a:gd name="T22" fmla="*/ 1423304 w 1527809"/>
                  <a:gd name="T23" fmla="*/ 618456 h 635000"/>
                  <a:gd name="T24" fmla="*/ 1488645 w 1527809"/>
                  <a:gd name="T25" fmla="*/ 612227 h 635000"/>
                  <a:gd name="T26" fmla="*/ 1527584 w 1527809"/>
                  <a:gd name="T27" fmla="*/ 601792 h 635000"/>
                  <a:gd name="T28" fmla="*/ 1527584 w 1527809"/>
                  <a:gd name="T29" fmla="*/ 33020 h 635000"/>
                  <a:gd name="T30" fmla="*/ 763790 w 1527809"/>
                  <a:gd name="T31" fmla="*/ 33020 h 635000"/>
                  <a:gd name="T32" fmla="*/ 448335 w 1527809"/>
                  <a:gd name="T33" fmla="*/ 30081 h 635000"/>
                  <a:gd name="T34" fmla="*/ 252046 w 1527809"/>
                  <a:gd name="T35" fmla="*/ 24513 h 635000"/>
                  <a:gd name="T36" fmla="*/ 147367 w 1527809"/>
                  <a:gd name="T37" fmla="*/ 19501 h 635000"/>
                  <a:gd name="T38" fmla="*/ 104279 w 1527809"/>
                  <a:gd name="T39" fmla="*/ 16666 h 635000"/>
                  <a:gd name="T40" fmla="*/ 38938 w 1527809"/>
                  <a:gd name="T41" fmla="*/ 10437 h 635000"/>
                  <a:gd name="T42" fmla="*/ 4481 w 1527809"/>
                  <a:gd name="T43" fmla="*/ 3598 h 635000"/>
                  <a:gd name="T44" fmla="*/ 0 w 1527809"/>
                  <a:gd name="T45" fmla="*/ 0 h 635000"/>
                  <a:gd name="T46" fmla="*/ 1527584 w 1527809"/>
                  <a:gd name="T47" fmla="*/ 0 h 635000"/>
                  <a:gd name="T48" fmla="*/ 1488645 w 1527809"/>
                  <a:gd name="T49" fmla="*/ 10437 h 635000"/>
                  <a:gd name="T50" fmla="*/ 1423304 w 1527809"/>
                  <a:gd name="T51" fmla="*/ 16666 h 635000"/>
                  <a:gd name="T52" fmla="*/ 1380217 w 1527809"/>
                  <a:gd name="T53" fmla="*/ 19501 h 635000"/>
                  <a:gd name="T54" fmla="*/ 1330806 w 1527809"/>
                  <a:gd name="T55" fmla="*/ 22123 h 635000"/>
                  <a:gd name="T56" fmla="*/ 1214878 w 1527809"/>
                  <a:gd name="T57" fmla="*/ 26649 h 635000"/>
                  <a:gd name="T58" fmla="*/ 1005210 w 1527809"/>
                  <a:gd name="T59" fmla="*/ 31336 h 635000"/>
                  <a:gd name="T60" fmla="*/ 927644 w 1527809"/>
                  <a:gd name="T61" fmla="*/ 32258 h 635000"/>
                  <a:gd name="T62" fmla="*/ 847017 w 1527809"/>
                  <a:gd name="T63" fmla="*/ 32826 h 635000"/>
                  <a:gd name="T64" fmla="*/ 763790 w 1527809"/>
                  <a:gd name="T65" fmla="*/ 33020 h 635000"/>
                  <a:gd name="T66" fmla="*/ 1527584 w 1527809"/>
                  <a:gd name="T67" fmla="*/ 33020 h 635000"/>
                  <a:gd name="T68" fmla="*/ 1527584 w 1527809"/>
                  <a:gd name="T69" fmla="*/ 0 h 63500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527809" h="635000">
                    <a:moveTo>
                      <a:pt x="0" y="0"/>
                    </a:moveTo>
                    <a:lnTo>
                      <a:pt x="0" y="601792"/>
                    </a:lnTo>
                    <a:lnTo>
                      <a:pt x="4481" y="605389"/>
                    </a:lnTo>
                    <a:lnTo>
                      <a:pt x="67981" y="615428"/>
                    </a:lnTo>
                    <a:lnTo>
                      <a:pt x="147367" y="621291"/>
                    </a:lnTo>
                    <a:lnTo>
                      <a:pt x="252046" y="626302"/>
                    </a:lnTo>
                    <a:lnTo>
                      <a:pt x="448335" y="631870"/>
                    </a:lnTo>
                    <a:lnTo>
                      <a:pt x="763790" y="634809"/>
                    </a:lnTo>
                    <a:lnTo>
                      <a:pt x="1079246" y="631870"/>
                    </a:lnTo>
                    <a:lnTo>
                      <a:pt x="1275535" y="626302"/>
                    </a:lnTo>
                    <a:lnTo>
                      <a:pt x="1380214" y="621291"/>
                    </a:lnTo>
                    <a:lnTo>
                      <a:pt x="1423301" y="618456"/>
                    </a:lnTo>
                    <a:lnTo>
                      <a:pt x="1488642" y="612227"/>
                    </a:lnTo>
                    <a:lnTo>
                      <a:pt x="1527581" y="601792"/>
                    </a:lnTo>
                    <a:lnTo>
                      <a:pt x="1527581" y="33020"/>
                    </a:lnTo>
                    <a:lnTo>
                      <a:pt x="763790" y="33020"/>
                    </a:lnTo>
                    <a:lnTo>
                      <a:pt x="448335" y="30081"/>
                    </a:lnTo>
                    <a:lnTo>
                      <a:pt x="252046" y="24513"/>
                    </a:lnTo>
                    <a:lnTo>
                      <a:pt x="147367" y="19501"/>
                    </a:lnTo>
                    <a:lnTo>
                      <a:pt x="104279" y="16666"/>
                    </a:lnTo>
                    <a:lnTo>
                      <a:pt x="38938" y="10437"/>
                    </a:lnTo>
                    <a:lnTo>
                      <a:pt x="4481" y="3598"/>
                    </a:lnTo>
                    <a:lnTo>
                      <a:pt x="0" y="0"/>
                    </a:lnTo>
                    <a:close/>
                  </a:path>
                  <a:path w="1527809" h="635000">
                    <a:moveTo>
                      <a:pt x="1527581" y="0"/>
                    </a:moveTo>
                    <a:lnTo>
                      <a:pt x="1488642" y="10437"/>
                    </a:lnTo>
                    <a:lnTo>
                      <a:pt x="1423301" y="16666"/>
                    </a:lnTo>
                    <a:lnTo>
                      <a:pt x="1380214" y="19501"/>
                    </a:lnTo>
                    <a:lnTo>
                      <a:pt x="1330803" y="22123"/>
                    </a:lnTo>
                    <a:lnTo>
                      <a:pt x="1214875" y="26649"/>
                    </a:lnTo>
                    <a:lnTo>
                      <a:pt x="1005207" y="31336"/>
                    </a:lnTo>
                    <a:lnTo>
                      <a:pt x="927641" y="32258"/>
                    </a:lnTo>
                    <a:lnTo>
                      <a:pt x="847014" y="32826"/>
                    </a:lnTo>
                    <a:lnTo>
                      <a:pt x="763790" y="33020"/>
                    </a:lnTo>
                    <a:lnTo>
                      <a:pt x="1527581" y="33020"/>
                    </a:lnTo>
                    <a:lnTo>
                      <a:pt x="1527581" y="0"/>
                    </a:lnTo>
                    <a:close/>
                  </a:path>
                </a:pathLst>
              </a:custGeom>
              <a:solidFill>
                <a:srgbClr val="87D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zh-CN" altLang="en-US"/>
              </a:p>
            </p:txBody>
          </p:sp>
          <p:sp>
            <p:nvSpPr>
              <p:cNvPr id="46116" name="object 83"/>
              <p:cNvSpPr>
                <a:spLocks/>
              </p:cNvSpPr>
              <p:nvPr/>
            </p:nvSpPr>
            <p:spPr bwMode="auto">
              <a:xfrm>
                <a:off x="6940943" y="3239325"/>
                <a:ext cx="1527810" cy="66040"/>
              </a:xfrm>
              <a:custGeom>
                <a:avLst/>
                <a:gdLst>
                  <a:gd name="T0" fmla="*/ 763790 w 1527809"/>
                  <a:gd name="T1" fmla="*/ 0 h 66039"/>
                  <a:gd name="T2" fmla="*/ 680567 w 1527809"/>
                  <a:gd name="T3" fmla="*/ 193 h 66039"/>
                  <a:gd name="T4" fmla="*/ 599939 w 1527809"/>
                  <a:gd name="T5" fmla="*/ 761 h 66039"/>
                  <a:gd name="T6" fmla="*/ 448335 w 1527809"/>
                  <a:gd name="T7" fmla="*/ 2938 h 66039"/>
                  <a:gd name="T8" fmla="*/ 252046 w 1527809"/>
                  <a:gd name="T9" fmla="*/ 8506 h 66039"/>
                  <a:gd name="T10" fmla="*/ 147367 w 1527809"/>
                  <a:gd name="T11" fmla="*/ 13518 h 66039"/>
                  <a:gd name="T12" fmla="*/ 104279 w 1527809"/>
                  <a:gd name="T13" fmla="*/ 16353 h 66039"/>
                  <a:gd name="T14" fmla="*/ 38938 w 1527809"/>
                  <a:gd name="T15" fmla="*/ 22582 h 66039"/>
                  <a:gd name="T16" fmla="*/ 0 w 1527809"/>
                  <a:gd name="T17" fmla="*/ 33019 h 66039"/>
                  <a:gd name="T18" fmla="*/ 4481 w 1527809"/>
                  <a:gd name="T19" fmla="*/ 36621 h 66039"/>
                  <a:gd name="T20" fmla="*/ 67981 w 1527809"/>
                  <a:gd name="T21" fmla="*/ 46661 h 66039"/>
                  <a:gd name="T22" fmla="*/ 147367 w 1527809"/>
                  <a:gd name="T23" fmla="*/ 52524 h 66039"/>
                  <a:gd name="T24" fmla="*/ 196777 w 1527809"/>
                  <a:gd name="T25" fmla="*/ 55146 h 66039"/>
                  <a:gd name="T26" fmla="*/ 312705 w 1527809"/>
                  <a:gd name="T27" fmla="*/ 59672 h 66039"/>
                  <a:gd name="T28" fmla="*/ 522373 w 1527809"/>
                  <a:gd name="T29" fmla="*/ 64359 h 66039"/>
                  <a:gd name="T30" fmla="*/ 599939 w 1527809"/>
                  <a:gd name="T31" fmla="*/ 65281 h 66039"/>
                  <a:gd name="T32" fmla="*/ 680567 w 1527809"/>
                  <a:gd name="T33" fmla="*/ 65849 h 66039"/>
                  <a:gd name="T34" fmla="*/ 763790 w 1527809"/>
                  <a:gd name="T35" fmla="*/ 66042 h 66039"/>
                  <a:gd name="T36" fmla="*/ 1079249 w 1527809"/>
                  <a:gd name="T37" fmla="*/ 63104 h 66039"/>
                  <a:gd name="T38" fmla="*/ 1275538 w 1527809"/>
                  <a:gd name="T39" fmla="*/ 57536 h 66039"/>
                  <a:gd name="T40" fmla="*/ 1380217 w 1527809"/>
                  <a:gd name="T41" fmla="*/ 52524 h 66039"/>
                  <a:gd name="T42" fmla="*/ 1423304 w 1527809"/>
                  <a:gd name="T43" fmla="*/ 49689 h 66039"/>
                  <a:gd name="T44" fmla="*/ 1488645 w 1527809"/>
                  <a:gd name="T45" fmla="*/ 43460 h 66039"/>
                  <a:gd name="T46" fmla="*/ 1527584 w 1527809"/>
                  <a:gd name="T47" fmla="*/ 33019 h 66039"/>
                  <a:gd name="T48" fmla="*/ 1523102 w 1527809"/>
                  <a:gd name="T49" fmla="*/ 29421 h 66039"/>
                  <a:gd name="T50" fmla="*/ 1459602 w 1527809"/>
                  <a:gd name="T51" fmla="*/ 19381 h 66039"/>
                  <a:gd name="T52" fmla="*/ 1380217 w 1527809"/>
                  <a:gd name="T53" fmla="*/ 13518 h 66039"/>
                  <a:gd name="T54" fmla="*/ 1275538 w 1527809"/>
                  <a:gd name="T55" fmla="*/ 8506 h 66039"/>
                  <a:gd name="T56" fmla="*/ 1079249 w 1527809"/>
                  <a:gd name="T57" fmla="*/ 2938 h 66039"/>
                  <a:gd name="T58" fmla="*/ 763790 w 1527809"/>
                  <a:gd name="T59" fmla="*/ 0 h 6603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527809" h="66039">
                    <a:moveTo>
                      <a:pt x="763790" y="0"/>
                    </a:moveTo>
                    <a:lnTo>
                      <a:pt x="680567" y="193"/>
                    </a:lnTo>
                    <a:lnTo>
                      <a:pt x="599939" y="761"/>
                    </a:lnTo>
                    <a:lnTo>
                      <a:pt x="448335" y="2938"/>
                    </a:lnTo>
                    <a:lnTo>
                      <a:pt x="252046" y="8506"/>
                    </a:lnTo>
                    <a:lnTo>
                      <a:pt x="147367" y="13518"/>
                    </a:lnTo>
                    <a:lnTo>
                      <a:pt x="104279" y="16353"/>
                    </a:lnTo>
                    <a:lnTo>
                      <a:pt x="38938" y="22582"/>
                    </a:lnTo>
                    <a:lnTo>
                      <a:pt x="0" y="33019"/>
                    </a:lnTo>
                    <a:lnTo>
                      <a:pt x="4481" y="36618"/>
                    </a:lnTo>
                    <a:lnTo>
                      <a:pt x="67981" y="46658"/>
                    </a:lnTo>
                    <a:lnTo>
                      <a:pt x="147367" y="52521"/>
                    </a:lnTo>
                    <a:lnTo>
                      <a:pt x="196777" y="55143"/>
                    </a:lnTo>
                    <a:lnTo>
                      <a:pt x="312705" y="59669"/>
                    </a:lnTo>
                    <a:lnTo>
                      <a:pt x="522373" y="64356"/>
                    </a:lnTo>
                    <a:lnTo>
                      <a:pt x="599939" y="65278"/>
                    </a:lnTo>
                    <a:lnTo>
                      <a:pt x="680567" y="65846"/>
                    </a:lnTo>
                    <a:lnTo>
                      <a:pt x="763790" y="66039"/>
                    </a:lnTo>
                    <a:lnTo>
                      <a:pt x="1079246" y="63101"/>
                    </a:lnTo>
                    <a:lnTo>
                      <a:pt x="1275535" y="57533"/>
                    </a:lnTo>
                    <a:lnTo>
                      <a:pt x="1380214" y="52521"/>
                    </a:lnTo>
                    <a:lnTo>
                      <a:pt x="1423301" y="49686"/>
                    </a:lnTo>
                    <a:lnTo>
                      <a:pt x="1488642" y="43457"/>
                    </a:lnTo>
                    <a:lnTo>
                      <a:pt x="1527581" y="33019"/>
                    </a:lnTo>
                    <a:lnTo>
                      <a:pt x="1523099" y="29421"/>
                    </a:lnTo>
                    <a:lnTo>
                      <a:pt x="1459599" y="19381"/>
                    </a:lnTo>
                    <a:lnTo>
                      <a:pt x="1380214" y="13518"/>
                    </a:lnTo>
                    <a:lnTo>
                      <a:pt x="1275535" y="8506"/>
                    </a:lnTo>
                    <a:lnTo>
                      <a:pt x="1079246" y="2938"/>
                    </a:lnTo>
                    <a:lnTo>
                      <a:pt x="763790" y="0"/>
                    </a:lnTo>
                    <a:close/>
                  </a:path>
                </a:pathLst>
              </a:custGeom>
              <a:solidFill>
                <a:srgbClr val="BAE3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zh-CN" altLang="en-US"/>
              </a:p>
            </p:txBody>
          </p:sp>
          <p:sp>
            <p:nvSpPr>
              <p:cNvPr id="46117" name="object 84"/>
              <p:cNvSpPr>
                <a:spLocks/>
              </p:cNvSpPr>
              <p:nvPr/>
            </p:nvSpPr>
            <p:spPr bwMode="auto">
              <a:xfrm>
                <a:off x="6940943" y="3239325"/>
                <a:ext cx="1527810" cy="668020"/>
              </a:xfrm>
              <a:custGeom>
                <a:avLst/>
                <a:gdLst>
                  <a:gd name="T0" fmla="*/ 1488634 w 1527809"/>
                  <a:gd name="T1" fmla="*/ 43452 h 668020"/>
                  <a:gd name="T2" fmla="*/ 1380208 w 1527809"/>
                  <a:gd name="T3" fmla="*/ 52516 h 668020"/>
                  <a:gd name="T4" fmla="*/ 1275531 w 1527809"/>
                  <a:gd name="T5" fmla="*/ 57527 h 668020"/>
                  <a:gd name="T6" fmla="*/ 1149288 w 1527809"/>
                  <a:gd name="T7" fmla="*/ 61526 h 668020"/>
                  <a:gd name="T8" fmla="*/ 1005206 w 1527809"/>
                  <a:gd name="T9" fmla="*/ 64350 h 668020"/>
                  <a:gd name="T10" fmla="*/ 847013 w 1527809"/>
                  <a:gd name="T11" fmla="*/ 65840 h 668020"/>
                  <a:gd name="T12" fmla="*/ 680563 w 1527809"/>
                  <a:gd name="T13" fmla="*/ 65840 h 668020"/>
                  <a:gd name="T14" fmla="*/ 522370 w 1527809"/>
                  <a:gd name="T15" fmla="*/ 64350 h 668020"/>
                  <a:gd name="T16" fmla="*/ 378288 w 1527809"/>
                  <a:gd name="T17" fmla="*/ 61526 h 668020"/>
                  <a:gd name="T18" fmla="*/ 252044 w 1527809"/>
                  <a:gd name="T19" fmla="*/ 57527 h 668020"/>
                  <a:gd name="T20" fmla="*/ 147366 w 1527809"/>
                  <a:gd name="T21" fmla="*/ 52516 h 668020"/>
                  <a:gd name="T22" fmla="*/ 38938 w 1527809"/>
                  <a:gd name="T23" fmla="*/ 43452 h 668020"/>
                  <a:gd name="T24" fmla="*/ 4481 w 1527809"/>
                  <a:gd name="T25" fmla="*/ 29419 h 668020"/>
                  <a:gd name="T26" fmla="*/ 147366 w 1527809"/>
                  <a:gd name="T27" fmla="*/ 13517 h 668020"/>
                  <a:gd name="T28" fmla="*/ 252044 w 1527809"/>
                  <a:gd name="T29" fmla="*/ 8506 h 668020"/>
                  <a:gd name="T30" fmla="*/ 378288 w 1527809"/>
                  <a:gd name="T31" fmla="*/ 4507 h 668020"/>
                  <a:gd name="T32" fmla="*/ 522370 w 1527809"/>
                  <a:gd name="T33" fmla="*/ 1683 h 668020"/>
                  <a:gd name="T34" fmla="*/ 680563 w 1527809"/>
                  <a:gd name="T35" fmla="*/ 193 h 668020"/>
                  <a:gd name="T36" fmla="*/ 847013 w 1527809"/>
                  <a:gd name="T37" fmla="*/ 193 h 668020"/>
                  <a:gd name="T38" fmla="*/ 1005206 w 1527809"/>
                  <a:gd name="T39" fmla="*/ 1683 h 668020"/>
                  <a:gd name="T40" fmla="*/ 1149288 w 1527809"/>
                  <a:gd name="T41" fmla="*/ 4507 h 668020"/>
                  <a:gd name="T42" fmla="*/ 1275531 w 1527809"/>
                  <a:gd name="T43" fmla="*/ 8506 h 668020"/>
                  <a:gd name="T44" fmla="*/ 1380208 w 1527809"/>
                  <a:gd name="T45" fmla="*/ 13517 h 668020"/>
                  <a:gd name="T46" fmla="*/ 1488634 w 1527809"/>
                  <a:gd name="T47" fmla="*/ 22581 h 668020"/>
                  <a:gd name="T48" fmla="*/ 1527571 w 1527809"/>
                  <a:gd name="T49" fmla="*/ 634807 h 668020"/>
                  <a:gd name="T50" fmla="*/ 1423294 w 1527809"/>
                  <a:gd name="T51" fmla="*/ 651471 h 668020"/>
                  <a:gd name="T52" fmla="*/ 1330798 w 1527809"/>
                  <a:gd name="T53" fmla="*/ 656929 h 668020"/>
                  <a:gd name="T54" fmla="*/ 1214872 w 1527809"/>
                  <a:gd name="T55" fmla="*/ 661454 h 668020"/>
                  <a:gd name="T56" fmla="*/ 1079244 w 1527809"/>
                  <a:gd name="T57" fmla="*/ 664885 h 668020"/>
                  <a:gd name="T58" fmla="*/ 927640 w 1527809"/>
                  <a:gd name="T59" fmla="*/ 667063 h 668020"/>
                  <a:gd name="T60" fmla="*/ 763786 w 1527809"/>
                  <a:gd name="T61" fmla="*/ 667824 h 668020"/>
                  <a:gd name="T62" fmla="*/ 599936 w 1527809"/>
                  <a:gd name="T63" fmla="*/ 667063 h 668020"/>
                  <a:gd name="T64" fmla="*/ 448333 w 1527809"/>
                  <a:gd name="T65" fmla="*/ 664885 h 668020"/>
                  <a:gd name="T66" fmla="*/ 312704 w 1527809"/>
                  <a:gd name="T67" fmla="*/ 661454 h 668020"/>
                  <a:gd name="T68" fmla="*/ 196776 w 1527809"/>
                  <a:gd name="T69" fmla="*/ 656929 h 668020"/>
                  <a:gd name="T70" fmla="*/ 104279 w 1527809"/>
                  <a:gd name="T71" fmla="*/ 651471 h 668020"/>
                  <a:gd name="T72" fmla="*/ 0 w 1527809"/>
                  <a:gd name="T73" fmla="*/ 634807 h 668020"/>
                  <a:gd name="T74" fmla="*/ 1527571 w 1527809"/>
                  <a:gd name="T75" fmla="*/ 33016 h 66802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1527809" h="668020">
                    <a:moveTo>
                      <a:pt x="1527568" y="33016"/>
                    </a:moveTo>
                    <a:lnTo>
                      <a:pt x="1488631" y="43452"/>
                    </a:lnTo>
                    <a:lnTo>
                      <a:pt x="1423291" y="49681"/>
                    </a:lnTo>
                    <a:lnTo>
                      <a:pt x="1380205" y="52516"/>
                    </a:lnTo>
                    <a:lnTo>
                      <a:pt x="1330795" y="55138"/>
                    </a:lnTo>
                    <a:lnTo>
                      <a:pt x="1275528" y="57527"/>
                    </a:lnTo>
                    <a:lnTo>
                      <a:pt x="1214869" y="59663"/>
                    </a:lnTo>
                    <a:lnTo>
                      <a:pt x="1149285" y="61526"/>
                    </a:lnTo>
                    <a:lnTo>
                      <a:pt x="1079241" y="63095"/>
                    </a:lnTo>
                    <a:lnTo>
                      <a:pt x="1005203" y="64350"/>
                    </a:lnTo>
                    <a:lnTo>
                      <a:pt x="927637" y="65272"/>
                    </a:lnTo>
                    <a:lnTo>
                      <a:pt x="847010" y="65840"/>
                    </a:lnTo>
                    <a:lnTo>
                      <a:pt x="763786" y="66033"/>
                    </a:lnTo>
                    <a:lnTo>
                      <a:pt x="680563" y="65840"/>
                    </a:lnTo>
                    <a:lnTo>
                      <a:pt x="599936" y="65272"/>
                    </a:lnTo>
                    <a:lnTo>
                      <a:pt x="522370" y="64350"/>
                    </a:lnTo>
                    <a:lnTo>
                      <a:pt x="448333" y="63095"/>
                    </a:lnTo>
                    <a:lnTo>
                      <a:pt x="378288" y="61526"/>
                    </a:lnTo>
                    <a:lnTo>
                      <a:pt x="312704" y="59663"/>
                    </a:lnTo>
                    <a:lnTo>
                      <a:pt x="252044" y="57527"/>
                    </a:lnTo>
                    <a:lnTo>
                      <a:pt x="196776" y="55138"/>
                    </a:lnTo>
                    <a:lnTo>
                      <a:pt x="147366" y="52516"/>
                    </a:lnTo>
                    <a:lnTo>
                      <a:pt x="104279" y="49681"/>
                    </a:lnTo>
                    <a:lnTo>
                      <a:pt x="38938" y="43452"/>
                    </a:lnTo>
                    <a:lnTo>
                      <a:pt x="0" y="33016"/>
                    </a:lnTo>
                    <a:lnTo>
                      <a:pt x="4481" y="29419"/>
                    </a:lnTo>
                    <a:lnTo>
                      <a:pt x="67981" y="19380"/>
                    </a:lnTo>
                    <a:lnTo>
                      <a:pt x="147366" y="13517"/>
                    </a:lnTo>
                    <a:lnTo>
                      <a:pt x="196776" y="10895"/>
                    </a:lnTo>
                    <a:lnTo>
                      <a:pt x="252044" y="8506"/>
                    </a:lnTo>
                    <a:lnTo>
                      <a:pt x="312704" y="6370"/>
                    </a:lnTo>
                    <a:lnTo>
                      <a:pt x="378288" y="4507"/>
                    </a:lnTo>
                    <a:lnTo>
                      <a:pt x="448333" y="2938"/>
                    </a:lnTo>
                    <a:lnTo>
                      <a:pt x="522370" y="1683"/>
                    </a:lnTo>
                    <a:lnTo>
                      <a:pt x="599936" y="761"/>
                    </a:lnTo>
                    <a:lnTo>
                      <a:pt x="680563" y="193"/>
                    </a:lnTo>
                    <a:lnTo>
                      <a:pt x="763786" y="0"/>
                    </a:lnTo>
                    <a:lnTo>
                      <a:pt x="847010" y="193"/>
                    </a:lnTo>
                    <a:lnTo>
                      <a:pt x="927637" y="761"/>
                    </a:lnTo>
                    <a:lnTo>
                      <a:pt x="1005203" y="1683"/>
                    </a:lnTo>
                    <a:lnTo>
                      <a:pt x="1079241" y="2938"/>
                    </a:lnTo>
                    <a:lnTo>
                      <a:pt x="1149285" y="4507"/>
                    </a:lnTo>
                    <a:lnTo>
                      <a:pt x="1214869" y="6370"/>
                    </a:lnTo>
                    <a:lnTo>
                      <a:pt x="1275528" y="8506"/>
                    </a:lnTo>
                    <a:lnTo>
                      <a:pt x="1330795" y="10895"/>
                    </a:lnTo>
                    <a:lnTo>
                      <a:pt x="1380205" y="13517"/>
                    </a:lnTo>
                    <a:lnTo>
                      <a:pt x="1423291" y="16352"/>
                    </a:lnTo>
                    <a:lnTo>
                      <a:pt x="1488631" y="22581"/>
                    </a:lnTo>
                    <a:lnTo>
                      <a:pt x="1527568" y="33016"/>
                    </a:lnTo>
                    <a:lnTo>
                      <a:pt x="1527568" y="634807"/>
                    </a:lnTo>
                    <a:lnTo>
                      <a:pt x="1488631" y="645243"/>
                    </a:lnTo>
                    <a:lnTo>
                      <a:pt x="1423291" y="651471"/>
                    </a:lnTo>
                    <a:lnTo>
                      <a:pt x="1380205" y="654307"/>
                    </a:lnTo>
                    <a:lnTo>
                      <a:pt x="1330795" y="656929"/>
                    </a:lnTo>
                    <a:lnTo>
                      <a:pt x="1275528" y="659318"/>
                    </a:lnTo>
                    <a:lnTo>
                      <a:pt x="1214869" y="661454"/>
                    </a:lnTo>
                    <a:lnTo>
                      <a:pt x="1149285" y="663316"/>
                    </a:lnTo>
                    <a:lnTo>
                      <a:pt x="1079241" y="664885"/>
                    </a:lnTo>
                    <a:lnTo>
                      <a:pt x="1005203" y="666141"/>
                    </a:lnTo>
                    <a:lnTo>
                      <a:pt x="927637" y="667063"/>
                    </a:lnTo>
                    <a:lnTo>
                      <a:pt x="847010" y="667630"/>
                    </a:lnTo>
                    <a:lnTo>
                      <a:pt x="763786" y="667824"/>
                    </a:lnTo>
                    <a:lnTo>
                      <a:pt x="680563" y="667630"/>
                    </a:lnTo>
                    <a:lnTo>
                      <a:pt x="599936" y="667063"/>
                    </a:lnTo>
                    <a:lnTo>
                      <a:pt x="522370" y="666141"/>
                    </a:lnTo>
                    <a:lnTo>
                      <a:pt x="448333" y="664885"/>
                    </a:lnTo>
                    <a:lnTo>
                      <a:pt x="378288" y="663316"/>
                    </a:lnTo>
                    <a:lnTo>
                      <a:pt x="312704" y="661454"/>
                    </a:lnTo>
                    <a:lnTo>
                      <a:pt x="252044" y="659318"/>
                    </a:lnTo>
                    <a:lnTo>
                      <a:pt x="196776" y="656929"/>
                    </a:lnTo>
                    <a:lnTo>
                      <a:pt x="147366" y="654307"/>
                    </a:lnTo>
                    <a:lnTo>
                      <a:pt x="104279" y="651471"/>
                    </a:lnTo>
                    <a:lnTo>
                      <a:pt x="38938" y="645243"/>
                    </a:lnTo>
                    <a:lnTo>
                      <a:pt x="0" y="634807"/>
                    </a:lnTo>
                    <a:lnTo>
                      <a:pt x="0" y="33016"/>
                    </a:lnTo>
                    <a:lnTo>
                      <a:pt x="1527568" y="33016"/>
                    </a:lnTo>
                    <a:close/>
                  </a:path>
                </a:pathLst>
              </a:custGeom>
              <a:noFill/>
              <a:ln w="25399">
                <a:solidFill>
                  <a:srgbClr val="66A1B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zh-CN" altLang="en-US"/>
              </a:p>
            </p:txBody>
          </p:sp>
          <p:sp>
            <p:nvSpPr>
              <p:cNvPr id="112" name="object 85"/>
              <p:cNvSpPr txBox="1"/>
              <p:nvPr/>
            </p:nvSpPr>
            <p:spPr>
              <a:xfrm>
                <a:off x="7152493" y="3332512"/>
                <a:ext cx="1109539" cy="573479"/>
              </a:xfrm>
              <a:prstGeom prst="rect">
                <a:avLst/>
              </a:prstGeom>
            </p:spPr>
            <p:txBody>
              <a:bodyPr lIns="0" tIns="16933" rIns="0" bIns="0">
                <a:spAutoFit/>
              </a:bodyPr>
              <a:lstStyle/>
              <a:p>
                <a:pPr algn="ctr">
                  <a:lnSpc>
                    <a:spcPts val="2547"/>
                  </a:lnSpc>
                  <a:spcBef>
                    <a:spcPts val="133"/>
                  </a:spcBef>
                  <a:defRPr/>
                </a:pPr>
                <a:r>
                  <a:rPr lang="en-US" sz="1600" spc="260" dirty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/</a:t>
                </a:r>
                <a:r>
                  <a:rPr lang="en-US" sz="1600" spc="260" dirty="0" err="1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eos</a:t>
                </a:r>
                <a:endParaRPr lang="en-US" sz="1600" spc="26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ts val="2547"/>
                  </a:lnSpc>
                  <a:spcBef>
                    <a:spcPts val="133"/>
                  </a:spcBef>
                  <a:defRPr/>
                </a:pPr>
                <a:r>
                  <a:rPr lang="en-US" sz="1600" spc="260" dirty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(Data)</a:t>
                </a:r>
                <a:endParaRPr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113" name="直接箭头连接符 112"/>
            <p:cNvCxnSpPr/>
            <p:nvPr/>
          </p:nvCxnSpPr>
          <p:spPr>
            <a:xfrm>
              <a:off x="2069252" y="5156198"/>
              <a:ext cx="0" cy="58568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6083" name="文本框 32"/>
          <p:cNvSpPr txBox="1">
            <a:spLocks noChangeArrowheads="1"/>
          </p:cNvSpPr>
          <p:nvPr/>
        </p:nvSpPr>
        <p:spPr bwMode="auto">
          <a:xfrm>
            <a:off x="992337" y="209549"/>
            <a:ext cx="7223125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ECAE14"/>
              </a:buClr>
              <a:buSzPct val="110000"/>
              <a:buChar char="•"/>
              <a:defRPr sz="3200" b="1">
                <a:solidFill>
                  <a:schemeClr val="tx2"/>
                </a:solidFill>
                <a:latin typeface="Comic Sans MS" pitchFamily="66" charset="0"/>
                <a:ea typeface="幼圆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400" b="1">
                <a:solidFill>
                  <a:schemeClr val="tx2"/>
                </a:solidFill>
                <a:latin typeface="Comic Sans MS" pitchFamily="66" charset="0"/>
                <a:ea typeface="幼圆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66"/>
              </a:buClr>
              <a:buSzPct val="80000"/>
              <a:buFont typeface="Wingdings" pitchFamily="2" charset="2"/>
              <a:buChar char="§"/>
              <a:defRPr sz="2400" b="1">
                <a:solidFill>
                  <a:schemeClr val="tx2"/>
                </a:solidFill>
                <a:latin typeface="Comic Sans MS" pitchFamily="66" charset="0"/>
                <a:ea typeface="幼圆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幼圆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幼圆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幼圆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幼圆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幼圆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幼圆" pitchFamily="49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3600" b="0" dirty="0">
                <a:solidFill>
                  <a:srgbClr val="000099"/>
                </a:solidFill>
                <a:cs typeface="+mj-cs"/>
              </a:rPr>
              <a:t>基于</a:t>
            </a:r>
            <a:r>
              <a:rPr lang="en-US" altLang="zh-CN" sz="3600" b="0" dirty="0">
                <a:solidFill>
                  <a:srgbClr val="000099"/>
                </a:solidFill>
                <a:cs typeface="+mj-cs"/>
              </a:rPr>
              <a:t>WEB</a:t>
            </a:r>
            <a:r>
              <a:rPr lang="zh-CN" altLang="en-US" sz="3600" b="0" dirty="0" smtClean="0">
                <a:solidFill>
                  <a:srgbClr val="000099"/>
                </a:solidFill>
                <a:cs typeface="+mj-cs"/>
              </a:rPr>
              <a:t>的数据处</a:t>
            </a:r>
            <a:r>
              <a:rPr lang="zh-CN" altLang="en-US" sz="3600" b="0" dirty="0">
                <a:solidFill>
                  <a:srgbClr val="000099"/>
                </a:solidFill>
                <a:cs typeface="+mj-cs"/>
              </a:rPr>
              <a:t>理</a:t>
            </a:r>
          </a:p>
        </p:txBody>
      </p:sp>
      <p:sp>
        <p:nvSpPr>
          <p:cNvPr id="46084" name="矩形 33"/>
          <p:cNvSpPr>
            <a:spLocks noChangeArrowheads="1"/>
          </p:cNvSpPr>
          <p:nvPr/>
        </p:nvSpPr>
        <p:spPr bwMode="auto">
          <a:xfrm>
            <a:off x="5029200" y="2133600"/>
            <a:ext cx="4037013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01625" indent="-285750" eaLnBrk="0" hangingPunct="0">
              <a:spcBef>
                <a:spcPct val="20000"/>
              </a:spcBef>
              <a:buClr>
                <a:srgbClr val="ECAE14"/>
              </a:buClr>
              <a:buSzPct val="110000"/>
              <a:buChar char="•"/>
              <a:tabLst>
                <a:tab pos="473075" algn="l"/>
              </a:tabLst>
              <a:defRPr sz="3200" b="1">
                <a:solidFill>
                  <a:schemeClr val="tx2"/>
                </a:solidFill>
                <a:latin typeface="Comic Sans MS" pitchFamily="66" charset="0"/>
                <a:ea typeface="幼圆" pitchFamily="49" charset="-122"/>
              </a:defRPr>
            </a:lvl1pPr>
            <a:lvl2pPr marL="758825" indent="-285750" eaLnBrk="0" hangingPunct="0">
              <a:spcBef>
                <a:spcPct val="20000"/>
              </a:spcBef>
              <a:buClr>
                <a:srgbClr val="000066"/>
              </a:buClr>
              <a:buChar char="•"/>
              <a:tabLst>
                <a:tab pos="473075" algn="l"/>
              </a:tabLst>
              <a:defRPr sz="2400" b="1">
                <a:solidFill>
                  <a:schemeClr val="tx2"/>
                </a:solidFill>
                <a:latin typeface="Comic Sans MS" pitchFamily="66" charset="0"/>
                <a:ea typeface="幼圆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66"/>
              </a:buClr>
              <a:buSzPct val="80000"/>
              <a:buFont typeface="Wingdings" pitchFamily="2" charset="2"/>
              <a:buChar char="§"/>
              <a:tabLst>
                <a:tab pos="473075" algn="l"/>
              </a:tabLst>
              <a:defRPr sz="2400" b="1">
                <a:solidFill>
                  <a:schemeClr val="tx2"/>
                </a:solidFill>
                <a:latin typeface="Comic Sans MS" pitchFamily="66" charset="0"/>
                <a:ea typeface="幼圆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473075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幼圆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473075" algn="l"/>
              </a:tabLst>
              <a:defRPr sz="1600">
                <a:solidFill>
                  <a:schemeClr val="tx1"/>
                </a:solidFill>
                <a:latin typeface="Arial" pitchFamily="34" charset="0"/>
                <a:ea typeface="幼圆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73075" algn="l"/>
              </a:tabLst>
              <a:defRPr sz="1600">
                <a:solidFill>
                  <a:schemeClr val="tx1"/>
                </a:solidFill>
                <a:latin typeface="Arial" pitchFamily="34" charset="0"/>
                <a:ea typeface="幼圆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73075" algn="l"/>
              </a:tabLst>
              <a:defRPr sz="1600">
                <a:solidFill>
                  <a:schemeClr val="tx1"/>
                </a:solidFill>
                <a:latin typeface="Arial" pitchFamily="34" charset="0"/>
                <a:ea typeface="幼圆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73075" algn="l"/>
              </a:tabLst>
              <a:defRPr sz="1600">
                <a:solidFill>
                  <a:schemeClr val="tx1"/>
                </a:solidFill>
                <a:latin typeface="Arial" pitchFamily="34" charset="0"/>
                <a:ea typeface="幼圆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73075" algn="l"/>
              </a:tabLst>
              <a:defRPr sz="1600">
                <a:solidFill>
                  <a:schemeClr val="tx1"/>
                </a:solidFill>
                <a:latin typeface="Arial" pitchFamily="34" charset="0"/>
                <a:ea typeface="幼圆" pitchFamily="49" charset="-122"/>
              </a:defRPr>
            </a:lvl9pPr>
          </a:lstStyle>
          <a:p>
            <a:pPr eaLnBrk="1" hangingPunct="1">
              <a:spcBef>
                <a:spcPts val="1363"/>
              </a:spcBef>
              <a:buClrTx/>
              <a:buSzTx/>
            </a:pPr>
            <a:r>
              <a:rPr lang="en-US" altLang="zh-CN" sz="1800" dirty="0">
                <a:solidFill>
                  <a:srgbClr val="00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Authentication </a:t>
            </a:r>
            <a:r>
              <a:rPr lang="zh-CN" altLang="en-US" sz="1800" dirty="0">
                <a:solidFill>
                  <a:srgbClr val="00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：</a:t>
            </a:r>
            <a:r>
              <a:rPr lang="en-US" altLang="zh-CN" sz="1600" dirty="0">
                <a:solidFill>
                  <a:srgbClr val="0070C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IHEP  SSO</a:t>
            </a:r>
          </a:p>
          <a:p>
            <a:pPr eaLnBrk="1" hangingPunct="1">
              <a:spcBef>
                <a:spcPts val="1363"/>
              </a:spcBef>
              <a:buClrTx/>
              <a:buSzTx/>
            </a:pPr>
            <a:r>
              <a:rPr lang="en-US" altLang="zh-CN" sz="1800" dirty="0">
                <a:solidFill>
                  <a:srgbClr val="00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Infrastructure: </a:t>
            </a:r>
          </a:p>
          <a:p>
            <a:pPr lvl="1" eaLnBrk="1" hangingPunct="1">
              <a:spcBef>
                <a:spcPts val="1363"/>
              </a:spcBef>
              <a:buClrTx/>
            </a:pPr>
            <a:r>
              <a:rPr lang="en-US" altLang="zh-CN" sz="1600" dirty="0" err="1">
                <a:solidFill>
                  <a:srgbClr val="0070C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JupyterHub</a:t>
            </a:r>
            <a:r>
              <a:rPr lang="en-US" altLang="zh-CN" sz="1600" dirty="0">
                <a:solidFill>
                  <a:srgbClr val="0070C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+ </a:t>
            </a:r>
            <a:r>
              <a:rPr lang="en-US" altLang="zh-CN" sz="1600" dirty="0" err="1">
                <a:solidFill>
                  <a:srgbClr val="0070C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IHEPBox</a:t>
            </a:r>
            <a:r>
              <a:rPr lang="en-US" altLang="zh-CN" sz="1600" dirty="0">
                <a:solidFill>
                  <a:srgbClr val="0070C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 +Kubernetes+ EOS</a:t>
            </a:r>
          </a:p>
          <a:p>
            <a:pPr eaLnBrk="1" hangingPunct="1">
              <a:spcBef>
                <a:spcPts val="1225"/>
              </a:spcBef>
              <a:buClrTx/>
              <a:buSzTx/>
            </a:pPr>
            <a:r>
              <a:rPr lang="en-US" altLang="zh-CN" sz="1800" dirty="0">
                <a:latin typeface="Arial" pitchFamily="34" charset="0"/>
                <a:ea typeface="宋体" pitchFamily="2" charset="-122"/>
                <a:cs typeface="Arial" pitchFamily="34" charset="0"/>
              </a:rPr>
              <a:t>Software distribution: </a:t>
            </a:r>
            <a:r>
              <a:rPr lang="en-US" altLang="zh-CN" sz="1600" dirty="0">
                <a:solidFill>
                  <a:srgbClr val="0070C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CVMFS</a:t>
            </a:r>
          </a:p>
          <a:p>
            <a:pPr eaLnBrk="1" hangingPunct="1">
              <a:spcBef>
                <a:spcPts val="1125"/>
              </a:spcBef>
              <a:buClrTx/>
              <a:buSzTx/>
            </a:pPr>
            <a:r>
              <a:rPr lang="en-US" altLang="zh-CN" sz="1800" dirty="0">
                <a:latin typeface="Arial" pitchFamily="34" charset="0"/>
                <a:ea typeface="宋体" pitchFamily="2" charset="-122"/>
                <a:cs typeface="Arial" pitchFamily="34" charset="0"/>
              </a:rPr>
              <a:t>Storage, in two </a:t>
            </a:r>
            <a:r>
              <a:rPr lang="en-US" altLang="zh-CN" sz="1800" dirty="0" err="1">
                <a:latin typeface="Arial" pitchFamily="34" charset="0"/>
                <a:ea typeface="宋体" pitchFamily="2" charset="-122"/>
                <a:cs typeface="Arial" pitchFamily="34" charset="0"/>
              </a:rPr>
              <a:t>flavours</a:t>
            </a:r>
            <a:r>
              <a:rPr lang="en-US" altLang="zh-CN" sz="1800" dirty="0">
                <a:latin typeface="Arial" pitchFamily="34" charset="0"/>
                <a:ea typeface="宋体" pitchFamily="2" charset="-122"/>
                <a:cs typeface="Arial" pitchFamily="34" charset="0"/>
              </a:rPr>
              <a:t>:</a:t>
            </a:r>
          </a:p>
          <a:p>
            <a:pPr lvl="1" eaLnBrk="1" hangingPunct="1">
              <a:spcBef>
                <a:spcPts val="1125"/>
              </a:spcBef>
              <a:buClrTx/>
            </a:pPr>
            <a:r>
              <a:rPr lang="en-US" altLang="zh-CN" sz="1600" dirty="0">
                <a:latin typeface="Arial" pitchFamily="34" charset="0"/>
                <a:ea typeface="宋体" pitchFamily="2" charset="-122"/>
                <a:cs typeface="Arial" pitchFamily="34" charset="0"/>
              </a:rPr>
              <a:t>DATA : EOS  </a:t>
            </a:r>
          </a:p>
          <a:p>
            <a:pPr lvl="1" eaLnBrk="1" hangingPunct="1">
              <a:spcBef>
                <a:spcPts val="1125"/>
              </a:spcBef>
              <a:buClrTx/>
            </a:pPr>
            <a:r>
              <a:rPr lang="en-US" altLang="zh-CN" sz="1600" dirty="0">
                <a:latin typeface="Arial" pitchFamily="34" charset="0"/>
                <a:ea typeface="宋体" pitchFamily="2" charset="-122"/>
                <a:cs typeface="Arial" pitchFamily="34" charset="0"/>
              </a:rPr>
              <a:t>User Files:  </a:t>
            </a:r>
            <a:r>
              <a:rPr lang="en-US" altLang="zh-CN" sz="1600" dirty="0" err="1">
                <a:latin typeface="Arial" pitchFamily="34" charset="0"/>
                <a:ea typeface="宋体" pitchFamily="2" charset="-122"/>
                <a:cs typeface="Arial" pitchFamily="34" charset="0"/>
              </a:rPr>
              <a:t>IHEPBox</a:t>
            </a:r>
            <a:endParaRPr lang="en-US" altLang="zh-CN" sz="1600" dirty="0"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 eaLnBrk="1" hangingPunct="1">
              <a:spcBef>
                <a:spcPts val="1125"/>
              </a:spcBef>
              <a:buClrTx/>
              <a:buSzTx/>
            </a:pPr>
            <a:r>
              <a:rPr lang="en-US" altLang="zh-CN" sz="1800" dirty="0" err="1">
                <a:solidFill>
                  <a:srgbClr val="FF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Jupyterhub-kubespawner</a:t>
            </a:r>
            <a:endParaRPr lang="en-US" altLang="zh-CN" sz="1800" dirty="0">
              <a:solidFill>
                <a:srgbClr val="FF0000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 lvl="1" eaLnBrk="1" hangingPunct="1">
              <a:spcBef>
                <a:spcPts val="1125"/>
              </a:spcBef>
              <a:buClrTx/>
            </a:pPr>
            <a:r>
              <a:rPr lang="en-US" altLang="zh-CN" sz="1600" dirty="0">
                <a:latin typeface="Arial" pitchFamily="34" charset="0"/>
                <a:ea typeface="宋体" pitchFamily="2" charset="-122"/>
                <a:cs typeface="Arial" pitchFamily="34" charset="0"/>
              </a:rPr>
              <a:t>enables </a:t>
            </a:r>
            <a:r>
              <a:rPr lang="en-US" altLang="zh-CN" sz="1600" dirty="0" err="1">
                <a:latin typeface="Arial" pitchFamily="34" charset="0"/>
                <a:ea typeface="宋体" pitchFamily="2" charset="-122"/>
                <a:cs typeface="Arial" pitchFamily="34" charset="0"/>
              </a:rPr>
              <a:t>JupyterHub</a:t>
            </a:r>
            <a:r>
              <a:rPr lang="en-US" altLang="zh-CN" sz="1600" dirty="0">
                <a:latin typeface="Arial" pitchFamily="34" charset="0"/>
                <a:ea typeface="宋体" pitchFamily="2" charset="-122"/>
                <a:cs typeface="Arial" pitchFamily="34" charset="0"/>
              </a:rPr>
              <a:t> to spawn single-user notebook servers on a Kubernetes cluster</a:t>
            </a:r>
          </a:p>
        </p:txBody>
      </p:sp>
      <p:sp>
        <p:nvSpPr>
          <p:cNvPr id="46085" name="文本框 36"/>
          <p:cNvSpPr txBox="1">
            <a:spLocks noChangeArrowheads="1"/>
          </p:cNvSpPr>
          <p:nvPr/>
        </p:nvSpPr>
        <p:spPr bwMode="auto">
          <a:xfrm>
            <a:off x="3041652" y="1149355"/>
            <a:ext cx="6067870" cy="787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5875" eaLnBrk="0" hangingPunct="0">
              <a:spcBef>
                <a:spcPct val="20000"/>
              </a:spcBef>
              <a:buClr>
                <a:srgbClr val="ECAE14"/>
              </a:buClr>
              <a:buSzPct val="110000"/>
              <a:buChar char="•"/>
              <a:tabLst>
                <a:tab pos="473075" algn="l"/>
              </a:tabLst>
              <a:defRPr sz="3200" b="1">
                <a:solidFill>
                  <a:schemeClr val="tx2"/>
                </a:solidFill>
                <a:latin typeface="Comic Sans MS" pitchFamily="66" charset="0"/>
                <a:ea typeface="幼圆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66"/>
              </a:buClr>
              <a:buChar char="•"/>
              <a:tabLst>
                <a:tab pos="473075" algn="l"/>
              </a:tabLst>
              <a:defRPr sz="2400" b="1">
                <a:solidFill>
                  <a:schemeClr val="tx2"/>
                </a:solidFill>
                <a:latin typeface="Comic Sans MS" pitchFamily="66" charset="0"/>
                <a:ea typeface="幼圆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66"/>
              </a:buClr>
              <a:buSzPct val="80000"/>
              <a:buFont typeface="Wingdings" pitchFamily="2" charset="2"/>
              <a:buChar char="§"/>
              <a:tabLst>
                <a:tab pos="473075" algn="l"/>
              </a:tabLst>
              <a:defRPr sz="2400" b="1">
                <a:solidFill>
                  <a:schemeClr val="tx2"/>
                </a:solidFill>
                <a:latin typeface="Comic Sans MS" pitchFamily="66" charset="0"/>
                <a:ea typeface="幼圆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473075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幼圆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473075" algn="l"/>
              </a:tabLst>
              <a:defRPr sz="1600">
                <a:solidFill>
                  <a:schemeClr val="tx1"/>
                </a:solidFill>
                <a:latin typeface="Arial" pitchFamily="34" charset="0"/>
                <a:ea typeface="幼圆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73075" algn="l"/>
              </a:tabLst>
              <a:defRPr sz="1600">
                <a:solidFill>
                  <a:schemeClr val="tx1"/>
                </a:solidFill>
                <a:latin typeface="Arial" pitchFamily="34" charset="0"/>
                <a:ea typeface="幼圆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73075" algn="l"/>
              </a:tabLst>
              <a:defRPr sz="1600">
                <a:solidFill>
                  <a:schemeClr val="tx1"/>
                </a:solidFill>
                <a:latin typeface="Arial" pitchFamily="34" charset="0"/>
                <a:ea typeface="幼圆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73075" algn="l"/>
              </a:tabLst>
              <a:defRPr sz="1600">
                <a:solidFill>
                  <a:schemeClr val="tx1"/>
                </a:solidFill>
                <a:latin typeface="Arial" pitchFamily="34" charset="0"/>
                <a:ea typeface="幼圆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73075" algn="l"/>
              </a:tabLst>
              <a:defRPr sz="1600">
                <a:solidFill>
                  <a:schemeClr val="tx1"/>
                </a:solidFill>
                <a:latin typeface="Arial" pitchFamily="34" charset="0"/>
                <a:ea typeface="幼圆" pitchFamily="49" charset="-122"/>
              </a:defRPr>
            </a:lvl9pPr>
          </a:lstStyle>
          <a:p>
            <a:pPr eaLnBrk="1" hangingPunct="1">
              <a:spcBef>
                <a:spcPts val="1088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FF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Data, software and computing resources in the cloud. </a:t>
            </a:r>
          </a:p>
          <a:p>
            <a:pPr eaLnBrk="1" hangingPunct="1">
              <a:spcBef>
                <a:spcPts val="1088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FF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Only a web browser is needed!</a:t>
            </a:r>
            <a:endParaRPr lang="zh-CN" altLang="en-US" sz="1800" dirty="0">
              <a:solidFill>
                <a:srgbClr val="FF0000"/>
              </a:solidFill>
              <a:ea typeface="宋体" pitchFamily="2" charset="-122"/>
              <a:cs typeface="Arial" pitchFamily="34" charset="0"/>
            </a:endParaRPr>
          </a:p>
        </p:txBody>
      </p:sp>
      <p:sp>
        <p:nvSpPr>
          <p:cNvPr id="46086" name="object 73"/>
          <p:cNvSpPr txBox="1">
            <a:spLocks noChangeArrowheads="1"/>
          </p:cNvSpPr>
          <p:nvPr/>
        </p:nvSpPr>
        <p:spPr bwMode="auto">
          <a:xfrm>
            <a:off x="1419225" y="4251325"/>
            <a:ext cx="504825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6933" rIns="0" bIns="0">
            <a:spAutoFit/>
          </a:bodyPr>
          <a:lstStyle>
            <a:lvl1pPr marL="15875" eaLnBrk="0" hangingPunct="0">
              <a:spcBef>
                <a:spcPct val="20000"/>
              </a:spcBef>
              <a:buClr>
                <a:srgbClr val="ECAE14"/>
              </a:buClr>
              <a:buSzPct val="110000"/>
              <a:buChar char="•"/>
              <a:tabLst>
                <a:tab pos="996950" algn="l"/>
                <a:tab pos="1952625" algn="l"/>
              </a:tabLst>
              <a:defRPr sz="3200" b="1">
                <a:solidFill>
                  <a:schemeClr val="tx2"/>
                </a:solidFill>
                <a:latin typeface="Comic Sans MS" pitchFamily="66" charset="0"/>
                <a:ea typeface="幼圆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66"/>
              </a:buClr>
              <a:buChar char="•"/>
              <a:tabLst>
                <a:tab pos="996950" algn="l"/>
                <a:tab pos="1952625" algn="l"/>
              </a:tabLst>
              <a:defRPr sz="2400" b="1">
                <a:solidFill>
                  <a:schemeClr val="tx2"/>
                </a:solidFill>
                <a:latin typeface="Comic Sans MS" pitchFamily="66" charset="0"/>
                <a:ea typeface="幼圆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66"/>
              </a:buClr>
              <a:buSzPct val="80000"/>
              <a:buFont typeface="Wingdings" pitchFamily="2" charset="2"/>
              <a:buChar char="§"/>
              <a:tabLst>
                <a:tab pos="996950" algn="l"/>
                <a:tab pos="1952625" algn="l"/>
              </a:tabLst>
              <a:defRPr sz="2400" b="1">
                <a:solidFill>
                  <a:schemeClr val="tx2"/>
                </a:solidFill>
                <a:latin typeface="Comic Sans MS" pitchFamily="66" charset="0"/>
                <a:ea typeface="幼圆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996950" algn="l"/>
                <a:tab pos="1952625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幼圆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996950" algn="l"/>
                <a:tab pos="1952625" algn="l"/>
              </a:tabLst>
              <a:defRPr sz="1600">
                <a:solidFill>
                  <a:schemeClr val="tx1"/>
                </a:solidFill>
                <a:latin typeface="Arial" pitchFamily="34" charset="0"/>
                <a:ea typeface="幼圆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96950" algn="l"/>
                <a:tab pos="1952625" algn="l"/>
              </a:tabLst>
              <a:defRPr sz="1600">
                <a:solidFill>
                  <a:schemeClr val="tx1"/>
                </a:solidFill>
                <a:latin typeface="Arial" pitchFamily="34" charset="0"/>
                <a:ea typeface="幼圆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96950" algn="l"/>
                <a:tab pos="1952625" algn="l"/>
              </a:tabLst>
              <a:defRPr sz="1600">
                <a:solidFill>
                  <a:schemeClr val="tx1"/>
                </a:solidFill>
                <a:latin typeface="Arial" pitchFamily="34" charset="0"/>
                <a:ea typeface="幼圆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96950" algn="l"/>
                <a:tab pos="1952625" algn="l"/>
              </a:tabLst>
              <a:defRPr sz="1600">
                <a:solidFill>
                  <a:schemeClr val="tx1"/>
                </a:solidFill>
                <a:latin typeface="Arial" pitchFamily="34" charset="0"/>
                <a:ea typeface="幼圆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96950" algn="l"/>
                <a:tab pos="1952625" algn="l"/>
              </a:tabLst>
              <a:defRPr sz="1600">
                <a:solidFill>
                  <a:schemeClr val="tx1"/>
                </a:solidFill>
                <a:latin typeface="Arial" pitchFamily="34" charset="0"/>
                <a:ea typeface="幼圆" pitchFamily="49" charset="-122"/>
              </a:defRPr>
            </a:lvl9pPr>
          </a:lstStyle>
          <a:p>
            <a:pPr eaLnBrk="1" hangingPunct="1">
              <a:spcBef>
                <a:spcPts val="138"/>
              </a:spcBef>
              <a:buClrTx/>
              <a:buSzTx/>
              <a:buFontTx/>
              <a:buNone/>
            </a:pPr>
            <a:r>
              <a:rPr lang="en-US" altLang="zh-CN" sz="1000">
                <a:latin typeface="Arial" pitchFamily="34" charset="0"/>
                <a:ea typeface="宋体" pitchFamily="2" charset="-122"/>
                <a:cs typeface="Arial" pitchFamily="34" charset="0"/>
              </a:rPr>
              <a:t>docker</a:t>
            </a:r>
            <a:endParaRPr lang="zh-CN" altLang="zh-CN" sz="1000"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sp>
        <p:nvSpPr>
          <p:cNvPr id="46087" name="object 73"/>
          <p:cNvSpPr txBox="1">
            <a:spLocks noChangeArrowheads="1"/>
          </p:cNvSpPr>
          <p:nvPr/>
        </p:nvSpPr>
        <p:spPr bwMode="auto">
          <a:xfrm>
            <a:off x="2060575" y="4238625"/>
            <a:ext cx="504825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6933" rIns="0" bIns="0">
            <a:spAutoFit/>
          </a:bodyPr>
          <a:lstStyle>
            <a:lvl1pPr marL="15875" eaLnBrk="0" hangingPunct="0">
              <a:spcBef>
                <a:spcPct val="20000"/>
              </a:spcBef>
              <a:buClr>
                <a:srgbClr val="ECAE14"/>
              </a:buClr>
              <a:buSzPct val="110000"/>
              <a:buChar char="•"/>
              <a:tabLst>
                <a:tab pos="996950" algn="l"/>
                <a:tab pos="1952625" algn="l"/>
              </a:tabLst>
              <a:defRPr sz="3200" b="1">
                <a:solidFill>
                  <a:schemeClr val="tx2"/>
                </a:solidFill>
                <a:latin typeface="Comic Sans MS" pitchFamily="66" charset="0"/>
                <a:ea typeface="幼圆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66"/>
              </a:buClr>
              <a:buChar char="•"/>
              <a:tabLst>
                <a:tab pos="996950" algn="l"/>
                <a:tab pos="1952625" algn="l"/>
              </a:tabLst>
              <a:defRPr sz="2400" b="1">
                <a:solidFill>
                  <a:schemeClr val="tx2"/>
                </a:solidFill>
                <a:latin typeface="Comic Sans MS" pitchFamily="66" charset="0"/>
                <a:ea typeface="幼圆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66"/>
              </a:buClr>
              <a:buSzPct val="80000"/>
              <a:buFont typeface="Wingdings" pitchFamily="2" charset="2"/>
              <a:buChar char="§"/>
              <a:tabLst>
                <a:tab pos="996950" algn="l"/>
                <a:tab pos="1952625" algn="l"/>
              </a:tabLst>
              <a:defRPr sz="2400" b="1">
                <a:solidFill>
                  <a:schemeClr val="tx2"/>
                </a:solidFill>
                <a:latin typeface="Comic Sans MS" pitchFamily="66" charset="0"/>
                <a:ea typeface="幼圆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996950" algn="l"/>
                <a:tab pos="1952625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幼圆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996950" algn="l"/>
                <a:tab pos="1952625" algn="l"/>
              </a:tabLst>
              <a:defRPr sz="1600">
                <a:solidFill>
                  <a:schemeClr val="tx1"/>
                </a:solidFill>
                <a:latin typeface="Arial" pitchFamily="34" charset="0"/>
                <a:ea typeface="幼圆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96950" algn="l"/>
                <a:tab pos="1952625" algn="l"/>
              </a:tabLst>
              <a:defRPr sz="1600">
                <a:solidFill>
                  <a:schemeClr val="tx1"/>
                </a:solidFill>
                <a:latin typeface="Arial" pitchFamily="34" charset="0"/>
                <a:ea typeface="幼圆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96950" algn="l"/>
                <a:tab pos="1952625" algn="l"/>
              </a:tabLst>
              <a:defRPr sz="1600">
                <a:solidFill>
                  <a:schemeClr val="tx1"/>
                </a:solidFill>
                <a:latin typeface="Arial" pitchFamily="34" charset="0"/>
                <a:ea typeface="幼圆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96950" algn="l"/>
                <a:tab pos="1952625" algn="l"/>
              </a:tabLst>
              <a:defRPr sz="1600">
                <a:solidFill>
                  <a:schemeClr val="tx1"/>
                </a:solidFill>
                <a:latin typeface="Arial" pitchFamily="34" charset="0"/>
                <a:ea typeface="幼圆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96950" algn="l"/>
                <a:tab pos="1952625" algn="l"/>
              </a:tabLst>
              <a:defRPr sz="1600">
                <a:solidFill>
                  <a:schemeClr val="tx1"/>
                </a:solidFill>
                <a:latin typeface="Arial" pitchFamily="34" charset="0"/>
                <a:ea typeface="幼圆" pitchFamily="49" charset="-122"/>
              </a:defRPr>
            </a:lvl9pPr>
          </a:lstStyle>
          <a:p>
            <a:pPr eaLnBrk="1" hangingPunct="1">
              <a:spcBef>
                <a:spcPts val="138"/>
              </a:spcBef>
              <a:buClrTx/>
              <a:buSzTx/>
              <a:buFontTx/>
              <a:buNone/>
            </a:pPr>
            <a:r>
              <a:rPr lang="en-US" altLang="zh-CN" sz="1000">
                <a:latin typeface="Arial" pitchFamily="34" charset="0"/>
                <a:ea typeface="宋体" pitchFamily="2" charset="-122"/>
                <a:cs typeface="Arial" pitchFamily="34" charset="0"/>
              </a:rPr>
              <a:t>docker</a:t>
            </a:r>
            <a:endParaRPr lang="zh-CN" altLang="zh-CN" sz="1000"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275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文本框 241"/>
          <p:cNvSpPr txBox="1">
            <a:spLocks noChangeArrowheads="1"/>
          </p:cNvSpPr>
          <p:nvPr/>
        </p:nvSpPr>
        <p:spPr bwMode="auto">
          <a:xfrm>
            <a:off x="2212204" y="231095"/>
            <a:ext cx="5181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ECAE14"/>
              </a:buClr>
              <a:buSzPct val="110000"/>
              <a:buChar char="•"/>
              <a:defRPr sz="3200" b="1">
                <a:solidFill>
                  <a:schemeClr val="tx2"/>
                </a:solidFill>
                <a:latin typeface="Comic Sans MS" pitchFamily="66" charset="0"/>
                <a:ea typeface="幼圆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400" b="1">
                <a:solidFill>
                  <a:schemeClr val="tx2"/>
                </a:solidFill>
                <a:latin typeface="Comic Sans MS" pitchFamily="66" charset="0"/>
                <a:ea typeface="幼圆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66"/>
              </a:buClr>
              <a:buSzPct val="80000"/>
              <a:buFont typeface="Wingdings" pitchFamily="2" charset="2"/>
              <a:buChar char="§"/>
              <a:defRPr sz="2400" b="1">
                <a:solidFill>
                  <a:schemeClr val="tx2"/>
                </a:solidFill>
                <a:latin typeface="Comic Sans MS" pitchFamily="66" charset="0"/>
                <a:ea typeface="幼圆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幼圆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幼圆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幼圆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幼圆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幼圆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幼圆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3600" dirty="0">
                <a:solidFill>
                  <a:schemeClr val="bg1"/>
                </a:solidFill>
                <a:ea typeface="宋体" pitchFamily="2" charset="-122"/>
              </a:rPr>
              <a:t>Data Analysis as </a:t>
            </a:r>
            <a:r>
              <a:rPr lang="en-US" altLang="zh-CN" sz="3600" dirty="0" smtClean="0">
                <a:solidFill>
                  <a:schemeClr val="bg1"/>
                </a:solidFill>
                <a:ea typeface="宋体" pitchFamily="2" charset="-122"/>
              </a:rPr>
              <a:t>a</a:t>
            </a:r>
            <a:endParaRPr lang="zh-CN" altLang="en-US" sz="3600" dirty="0">
              <a:solidFill>
                <a:schemeClr val="bg1"/>
              </a:solidFill>
              <a:ea typeface="宋体" pitchFamily="2" charset="-122"/>
            </a:endParaRPr>
          </a:p>
        </p:txBody>
      </p:sp>
      <p:sp>
        <p:nvSpPr>
          <p:cNvPr id="48131" name="Content Placeholder 2"/>
          <p:cNvSpPr txBox="1">
            <a:spLocks/>
          </p:cNvSpPr>
          <p:nvPr/>
        </p:nvSpPr>
        <p:spPr bwMode="auto">
          <a:xfrm>
            <a:off x="228600" y="1147763"/>
            <a:ext cx="8610600" cy="5268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12738" indent="-312738" eaLnBrk="0" hangingPunct="0">
              <a:spcBef>
                <a:spcPct val="20000"/>
              </a:spcBef>
              <a:buClr>
                <a:srgbClr val="ECAE14"/>
              </a:buClr>
              <a:buSzPct val="110000"/>
              <a:buChar char="•"/>
              <a:defRPr sz="3200" b="1">
                <a:solidFill>
                  <a:schemeClr val="tx2"/>
                </a:solidFill>
                <a:latin typeface="Comic Sans MS" pitchFamily="66" charset="0"/>
                <a:ea typeface="幼圆" pitchFamily="49" charset="-122"/>
              </a:defRPr>
            </a:lvl1pPr>
            <a:lvl2pPr marL="312738" indent="-312738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400" b="1">
                <a:solidFill>
                  <a:schemeClr val="tx2"/>
                </a:solidFill>
                <a:latin typeface="Comic Sans MS" pitchFamily="66" charset="0"/>
                <a:ea typeface="幼圆" pitchFamily="49" charset="-122"/>
              </a:defRPr>
            </a:lvl2pPr>
            <a:lvl3pPr marL="769938" indent="-312738" eaLnBrk="0" hangingPunct="0">
              <a:spcBef>
                <a:spcPct val="20000"/>
              </a:spcBef>
              <a:buClr>
                <a:srgbClr val="000066"/>
              </a:buClr>
              <a:buSzPct val="80000"/>
              <a:buFont typeface="Wingdings" pitchFamily="2" charset="2"/>
              <a:buChar char="§"/>
              <a:defRPr sz="2400" b="1">
                <a:solidFill>
                  <a:schemeClr val="tx2"/>
                </a:solidFill>
                <a:latin typeface="Comic Sans MS" pitchFamily="66" charset="0"/>
                <a:ea typeface="幼圆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幼圆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幼圆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幼圆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幼圆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幼圆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幼圆" pitchFamily="49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0052A1"/>
              </a:buClr>
              <a:buSzPct val="100000"/>
              <a:buFont typeface="Webdings" pitchFamily="18" charset="2"/>
              <a:buChar char="="/>
            </a:pPr>
            <a:r>
              <a:rPr lang="zh-CN" altLang="en-US" sz="2000" dirty="0">
                <a:solidFill>
                  <a:schemeClr val="accent5">
                    <a:lumMod val="75000"/>
                  </a:schemeClr>
                </a:solidFill>
                <a:sym typeface="+mn-ea"/>
              </a:rPr>
              <a:t>各项建设任务进展顺</a:t>
            </a:r>
            <a:r>
              <a:rPr lang="zh-CN" altLang="en-US" sz="2000" dirty="0" smtClean="0">
                <a:solidFill>
                  <a:schemeClr val="accent5">
                    <a:lumMod val="75000"/>
                  </a:schemeClr>
                </a:solidFill>
                <a:sym typeface="+mn-ea"/>
              </a:rPr>
              <a:t>利</a:t>
            </a:r>
            <a:endParaRPr lang="en-US" altLang="zh-CN" sz="2000" dirty="0" smtClean="0">
              <a:solidFill>
                <a:schemeClr val="accent5">
                  <a:lumMod val="75000"/>
                </a:schemeClr>
              </a:solidFill>
              <a:sym typeface="+mn-ea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0052A1"/>
              </a:buClr>
              <a:buSzPct val="100000"/>
              <a:buFont typeface="Webdings" pitchFamily="18" charset="2"/>
              <a:buChar char="="/>
            </a:pPr>
            <a:r>
              <a:rPr lang="zh-CN" altLang="en-US" sz="2000" dirty="0">
                <a:solidFill>
                  <a:schemeClr val="accent5">
                    <a:lumMod val="75000"/>
                  </a:schemeClr>
                </a:solidFill>
                <a:sym typeface="+mn-ea"/>
              </a:rPr>
              <a:t>全功能初步系统已经完成，可靠运行</a:t>
            </a:r>
            <a:endParaRPr lang="en-US" altLang="zh-CN" sz="2000" dirty="0">
              <a:solidFill>
                <a:schemeClr val="accent5">
                  <a:lumMod val="75000"/>
                </a:schemeClr>
              </a:solidFill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0052A1"/>
              </a:buClr>
              <a:buSzPct val="100000"/>
              <a:buFont typeface="Webdings" pitchFamily="18" charset="2"/>
              <a:buChar char="="/>
            </a:pPr>
            <a:r>
              <a:rPr lang="zh-CN" altLang="en-US" sz="2000" dirty="0" smtClean="0">
                <a:solidFill>
                  <a:schemeClr val="accent5">
                    <a:lumMod val="75000"/>
                  </a:schemeClr>
                </a:solidFill>
              </a:rPr>
              <a:t>云计算</a:t>
            </a:r>
            <a:r>
              <a:rPr lang="zh-CN" altLang="en-US" sz="2000" dirty="0">
                <a:solidFill>
                  <a:schemeClr val="accent5">
                    <a:lumMod val="75000"/>
                  </a:schemeClr>
                </a:solidFill>
              </a:rPr>
              <a:t>、分布式计算技术为</a:t>
            </a:r>
            <a:r>
              <a:rPr lang="en-US" altLang="zh-CN" sz="2000" dirty="0">
                <a:solidFill>
                  <a:schemeClr val="accent5">
                    <a:lumMod val="75000"/>
                  </a:schemeClr>
                </a:solidFill>
              </a:rPr>
              <a:t>LHAASO</a:t>
            </a:r>
            <a:r>
              <a:rPr lang="zh-CN" altLang="en-US" sz="2000" dirty="0">
                <a:solidFill>
                  <a:schemeClr val="accent5">
                    <a:lumMod val="75000"/>
                  </a:schemeClr>
                </a:solidFill>
              </a:rPr>
              <a:t>计算系统提供了解决方案</a:t>
            </a:r>
            <a:endParaRPr lang="en-US" altLang="zh-CN" sz="2000" dirty="0">
              <a:solidFill>
                <a:schemeClr val="accent5">
                  <a:lumMod val="75000"/>
                </a:schemeClr>
              </a:solidFill>
            </a:endParaRPr>
          </a:p>
          <a:p>
            <a:pPr lvl="2" eaLnBrk="1" hangingPunct="1">
              <a:lnSpc>
                <a:spcPct val="150000"/>
              </a:lnSpc>
              <a:spcBef>
                <a:spcPct val="0"/>
              </a:spcBef>
              <a:buClr>
                <a:srgbClr val="0052A1"/>
              </a:buClr>
              <a:buSzPct val="100000"/>
              <a:buFont typeface="PingFangSC-Regular"/>
              <a:buChar char="﹥"/>
            </a:pPr>
            <a:r>
              <a:rPr lang="zh-CN" altLang="en-US" sz="1800" dirty="0">
                <a:solidFill>
                  <a:schemeClr val="accent5">
                    <a:lumMod val="75000"/>
                  </a:schemeClr>
                </a:solidFill>
              </a:rPr>
              <a:t>利用</a:t>
            </a:r>
            <a:r>
              <a:rPr lang="en-US" altLang="zh-CN" sz="1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zh-CN" sz="1800" dirty="0" err="1">
                <a:solidFill>
                  <a:schemeClr val="accent5">
                    <a:lumMod val="75000"/>
                  </a:schemeClr>
                </a:solidFill>
              </a:rPr>
              <a:t>Openstack</a:t>
            </a:r>
            <a:r>
              <a:rPr lang="zh-CN" altLang="en-US" sz="1800" dirty="0">
                <a:solidFill>
                  <a:schemeClr val="accent5">
                    <a:lumMod val="75000"/>
                  </a:schemeClr>
                </a:solidFill>
              </a:rPr>
              <a:t>和</a:t>
            </a:r>
            <a:r>
              <a:rPr lang="en-US" altLang="zh-CN" sz="1800" dirty="0" err="1">
                <a:solidFill>
                  <a:schemeClr val="accent5">
                    <a:lumMod val="75000"/>
                  </a:schemeClr>
                </a:solidFill>
              </a:rPr>
              <a:t>HTCondor</a:t>
            </a:r>
            <a:r>
              <a:rPr lang="en-US" altLang="zh-CN" sz="1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zh-CN" altLang="en-US" sz="1800" dirty="0">
                <a:solidFill>
                  <a:schemeClr val="accent5">
                    <a:lumMod val="75000"/>
                  </a:schemeClr>
                </a:solidFill>
              </a:rPr>
              <a:t>整合跨域的资源，能够极大的扩大计算资源</a:t>
            </a:r>
            <a:endParaRPr lang="en-US" altLang="zh-CN" sz="1800" dirty="0">
              <a:solidFill>
                <a:schemeClr val="accent5">
                  <a:lumMod val="75000"/>
                </a:schemeClr>
              </a:solidFill>
            </a:endParaRPr>
          </a:p>
          <a:p>
            <a:pPr lvl="2" eaLnBrk="1" hangingPunct="1">
              <a:lnSpc>
                <a:spcPct val="150000"/>
              </a:lnSpc>
              <a:spcBef>
                <a:spcPct val="0"/>
              </a:spcBef>
              <a:buClr>
                <a:srgbClr val="0052A1"/>
              </a:buClr>
              <a:buSzPct val="100000"/>
              <a:buFont typeface="PingFangSC-Regular"/>
              <a:buChar char="﹥"/>
            </a:pPr>
            <a:r>
              <a:rPr lang="zh-CN" altLang="en-US" sz="1800" dirty="0">
                <a:solidFill>
                  <a:schemeClr val="accent5">
                    <a:lumMod val="75000"/>
                  </a:schemeClr>
                </a:solidFill>
              </a:rPr>
              <a:t>基于</a:t>
            </a:r>
            <a:r>
              <a:rPr lang="en-US" altLang="zh-CN" sz="1800" dirty="0">
                <a:solidFill>
                  <a:schemeClr val="accent5">
                    <a:lumMod val="75000"/>
                  </a:schemeClr>
                </a:solidFill>
              </a:rPr>
              <a:t>Web</a:t>
            </a:r>
            <a:r>
              <a:rPr lang="zh-CN" altLang="en-US" sz="1800" dirty="0">
                <a:solidFill>
                  <a:schemeClr val="accent5">
                    <a:lumMod val="75000"/>
                  </a:schemeClr>
                </a:solidFill>
              </a:rPr>
              <a:t>的数据分析环境提供了一种便携、简单和功能强大的数据分析模式</a:t>
            </a:r>
            <a:endParaRPr lang="en-US" altLang="zh-CN" sz="1800" dirty="0">
              <a:solidFill>
                <a:schemeClr val="accent5">
                  <a:lumMod val="75000"/>
                </a:schemeClr>
              </a:solidFill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0052A1"/>
              </a:buClr>
              <a:buSzPct val="100000"/>
              <a:buFont typeface="Webdings" pitchFamily="18" charset="2"/>
              <a:buChar char="="/>
            </a:pPr>
            <a:r>
              <a:rPr lang="zh-CN" altLang="en-US" sz="2000" dirty="0">
                <a:solidFill>
                  <a:schemeClr val="accent5">
                    <a:lumMod val="75000"/>
                  </a:schemeClr>
                </a:solidFill>
              </a:rPr>
              <a:t>本方案很容易整合各种异构资源</a:t>
            </a:r>
            <a:endParaRPr lang="en-GB" altLang="zh-CN" sz="2000" dirty="0">
              <a:solidFill>
                <a:schemeClr val="accent5">
                  <a:lumMod val="75000"/>
                </a:schemeClr>
              </a:solidFill>
            </a:endParaRPr>
          </a:p>
          <a:p>
            <a:pPr lvl="2" eaLnBrk="1" hangingPunct="1">
              <a:lnSpc>
                <a:spcPct val="150000"/>
              </a:lnSpc>
              <a:spcBef>
                <a:spcPct val="0"/>
              </a:spcBef>
              <a:buClr>
                <a:srgbClr val="0052A1"/>
              </a:buClr>
              <a:buSzPct val="100000"/>
              <a:buFont typeface="PingFangSC-Regular"/>
              <a:buChar char="﹥"/>
            </a:pPr>
            <a:r>
              <a:rPr lang="zh-CN" altLang="en-US" sz="1800" dirty="0">
                <a:solidFill>
                  <a:schemeClr val="accent5">
                    <a:lumMod val="75000"/>
                  </a:schemeClr>
                </a:solidFill>
              </a:rPr>
              <a:t>合作组、高校的资源</a:t>
            </a:r>
            <a:endParaRPr lang="en-GB" altLang="zh-CN" sz="1800" dirty="0">
              <a:solidFill>
                <a:schemeClr val="accent5">
                  <a:lumMod val="75000"/>
                </a:schemeClr>
              </a:solidFill>
            </a:endParaRPr>
          </a:p>
          <a:p>
            <a:pPr lvl="2" eaLnBrk="1" hangingPunct="1">
              <a:lnSpc>
                <a:spcPct val="150000"/>
              </a:lnSpc>
              <a:spcBef>
                <a:spcPct val="0"/>
              </a:spcBef>
              <a:buClr>
                <a:srgbClr val="0052A1"/>
              </a:buClr>
              <a:buSzPct val="100000"/>
              <a:buFont typeface="PingFangSC-Regular"/>
              <a:buChar char="﹥"/>
            </a:pPr>
            <a:r>
              <a:rPr lang="zh-CN" altLang="en-US" sz="1800" dirty="0">
                <a:solidFill>
                  <a:schemeClr val="accent5">
                    <a:lumMod val="75000"/>
                  </a:schemeClr>
                </a:solidFill>
              </a:rPr>
              <a:t>商业云</a:t>
            </a:r>
            <a:endParaRPr lang="en-GB" altLang="zh-CN" sz="1800" dirty="0">
              <a:solidFill>
                <a:schemeClr val="accent5">
                  <a:lumMod val="75000"/>
                </a:schemeClr>
              </a:solidFill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0052A1"/>
              </a:buClr>
              <a:buSzPct val="100000"/>
              <a:buFont typeface="Webdings" pitchFamily="18" charset="2"/>
              <a:buChar char="="/>
            </a:pPr>
            <a:r>
              <a:rPr lang="zh-CN" altLang="en-US" sz="2000" dirty="0">
                <a:solidFill>
                  <a:schemeClr val="accent5">
                    <a:lumMod val="75000"/>
                  </a:schemeClr>
                </a:solidFill>
              </a:rPr>
              <a:t>一些开发工作正在进行中</a:t>
            </a:r>
            <a:endParaRPr lang="en-GB" altLang="zh-CN" sz="2000" dirty="0">
              <a:solidFill>
                <a:schemeClr val="accent5">
                  <a:lumMod val="75000"/>
                </a:schemeClr>
              </a:solidFill>
            </a:endParaRPr>
          </a:p>
          <a:p>
            <a:pPr lvl="2" eaLnBrk="1" hangingPunct="1">
              <a:lnSpc>
                <a:spcPct val="150000"/>
              </a:lnSpc>
              <a:spcBef>
                <a:spcPct val="0"/>
              </a:spcBef>
              <a:buClr>
                <a:srgbClr val="0052A1"/>
              </a:buClr>
              <a:buSzPct val="100000"/>
              <a:buFont typeface="PingFangSC-Regular"/>
              <a:buChar char="﹥"/>
            </a:pPr>
            <a:r>
              <a:rPr lang="zh-CN" altLang="en-US" sz="1800" dirty="0">
                <a:solidFill>
                  <a:schemeClr val="accent5">
                    <a:lumMod val="75000"/>
                  </a:schemeClr>
                </a:solidFill>
              </a:rPr>
              <a:t>远程访问文件系统</a:t>
            </a:r>
            <a:r>
              <a:rPr lang="en-US" altLang="zh-CN" sz="1800" dirty="0">
                <a:solidFill>
                  <a:schemeClr val="accent5">
                    <a:lumMod val="75000"/>
                  </a:schemeClr>
                </a:solidFill>
              </a:rPr>
              <a:t>LEAF</a:t>
            </a:r>
          </a:p>
          <a:p>
            <a:pPr lvl="2" eaLnBrk="1" hangingPunct="1">
              <a:lnSpc>
                <a:spcPct val="150000"/>
              </a:lnSpc>
              <a:spcBef>
                <a:spcPct val="0"/>
              </a:spcBef>
              <a:buClr>
                <a:srgbClr val="0052A1"/>
              </a:buClr>
              <a:buSzPct val="100000"/>
              <a:buFont typeface="PingFangSC-Regular"/>
              <a:buChar char="﹥"/>
            </a:pPr>
            <a:r>
              <a:rPr lang="zh-CN" altLang="en-US" sz="1800" dirty="0">
                <a:solidFill>
                  <a:schemeClr val="accent5">
                    <a:lumMod val="75000"/>
                  </a:schemeClr>
                </a:solidFill>
              </a:rPr>
              <a:t>基于</a:t>
            </a:r>
            <a:r>
              <a:rPr lang="en-US" altLang="zh-CN" sz="1800" dirty="0" err="1">
                <a:solidFill>
                  <a:schemeClr val="accent5">
                    <a:lumMod val="75000"/>
                  </a:schemeClr>
                </a:solidFill>
              </a:rPr>
              <a:t>JupyterHub+Kubernetes</a:t>
            </a:r>
            <a:r>
              <a:rPr lang="zh-CN" altLang="en-US" sz="1800" dirty="0">
                <a:solidFill>
                  <a:schemeClr val="accent5">
                    <a:lumMod val="75000"/>
                  </a:schemeClr>
                </a:solidFill>
              </a:rPr>
              <a:t>架构的数据分析平台</a:t>
            </a:r>
            <a:r>
              <a:rPr lang="en-GB" altLang="zh-CN" sz="1800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pPr lvl="2" eaLnBrk="1" hangingPunct="1">
              <a:lnSpc>
                <a:spcPct val="150000"/>
              </a:lnSpc>
              <a:spcBef>
                <a:spcPct val="0"/>
              </a:spcBef>
              <a:buClr>
                <a:srgbClr val="0052A1"/>
              </a:buClr>
              <a:buSzPct val="100000"/>
              <a:buFont typeface="PingFangSC-Regular"/>
              <a:buChar char="﹥"/>
            </a:pPr>
            <a:r>
              <a:rPr lang="zh-CN" altLang="en-US" sz="1800" dirty="0">
                <a:solidFill>
                  <a:schemeClr val="accent5">
                    <a:lumMod val="75000"/>
                  </a:schemeClr>
                </a:solidFill>
              </a:rPr>
              <a:t>分布式</a:t>
            </a:r>
            <a:r>
              <a:rPr lang="zh-CN" altLang="en-US" sz="1800" dirty="0" smtClean="0">
                <a:solidFill>
                  <a:schemeClr val="accent5">
                    <a:lumMod val="75000"/>
                  </a:schemeClr>
                </a:solidFill>
              </a:rPr>
              <a:t>监控</a:t>
            </a:r>
            <a:endParaRPr lang="en-GB" altLang="zh-CN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8133" name="矩形 2"/>
          <p:cNvSpPr>
            <a:spLocks noChangeArrowheads="1"/>
          </p:cNvSpPr>
          <p:nvPr/>
        </p:nvSpPr>
        <p:spPr bwMode="auto">
          <a:xfrm>
            <a:off x="1638300" y="228600"/>
            <a:ext cx="5791200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ECAE14"/>
              </a:buClr>
              <a:buSzPct val="110000"/>
              <a:buChar char="•"/>
              <a:defRPr sz="3200" b="1">
                <a:solidFill>
                  <a:schemeClr val="tx2"/>
                </a:solidFill>
                <a:latin typeface="Comic Sans MS" pitchFamily="66" charset="0"/>
                <a:ea typeface="幼圆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400" b="1">
                <a:solidFill>
                  <a:schemeClr val="tx2"/>
                </a:solidFill>
                <a:latin typeface="Comic Sans MS" pitchFamily="66" charset="0"/>
                <a:ea typeface="幼圆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66"/>
              </a:buClr>
              <a:buSzPct val="80000"/>
              <a:buFont typeface="Wingdings" pitchFamily="2" charset="2"/>
              <a:buChar char="§"/>
              <a:defRPr sz="2400" b="1">
                <a:solidFill>
                  <a:schemeClr val="tx2"/>
                </a:solidFill>
                <a:latin typeface="Comic Sans MS" pitchFamily="66" charset="0"/>
                <a:ea typeface="幼圆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幼圆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幼圆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幼圆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幼圆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幼圆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幼圆" pitchFamily="49" charset="-122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3600" dirty="0">
                <a:solidFill>
                  <a:srgbClr val="000099"/>
                </a:solidFill>
                <a:cs typeface="+mj-cs"/>
              </a:rPr>
              <a:t>小结</a:t>
            </a:r>
            <a:endParaRPr lang="en-US" altLang="zh-CN" sz="3600" dirty="0">
              <a:solidFill>
                <a:srgbClr val="000099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23740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54914" y="0"/>
            <a:ext cx="7886700" cy="796162"/>
          </a:xfrm>
        </p:spPr>
        <p:txBody>
          <a:bodyPr/>
          <a:lstStyle/>
          <a:p>
            <a:r>
              <a:rPr lang="en-US" altLang="zh-CN" dirty="0" smtClean="0"/>
              <a:t>LHAASO</a:t>
            </a:r>
            <a:r>
              <a:rPr lang="zh-CN" altLang="en-US" dirty="0" smtClean="0"/>
              <a:t>数据处理平台总体构成</a:t>
            </a:r>
            <a:endParaRPr lang="zh-CN" altLang="en-US" dirty="0"/>
          </a:p>
        </p:txBody>
      </p:sp>
      <p:cxnSp>
        <p:nvCxnSpPr>
          <p:cNvPr id="6" name="肘形连接符 5"/>
          <p:cNvCxnSpPr>
            <a:stCxn id="11" idx="1"/>
            <a:endCxn id="14" idx="0"/>
          </p:cNvCxnSpPr>
          <p:nvPr/>
        </p:nvCxnSpPr>
        <p:spPr>
          <a:xfrm rot="5400000">
            <a:off x="3414880" y="4266979"/>
            <a:ext cx="361341" cy="1916913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1813943" y="3947406"/>
            <a:ext cx="1114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latin typeface="幼圆" panose="02010509060101010101" pitchFamily="49" charset="-122"/>
                <a:ea typeface="幼圆" panose="02010509060101010101" pitchFamily="49" charset="-122"/>
              </a:rPr>
              <a:t>观测</a:t>
            </a:r>
            <a:r>
              <a:rPr lang="zh-CN" altLang="en-US" b="1" dirty="0" smtClean="0">
                <a:latin typeface="幼圆" panose="02010509060101010101" pitchFamily="49" charset="-122"/>
                <a:ea typeface="幼圆" panose="02010509060101010101" pitchFamily="49" charset="-122"/>
              </a:rPr>
              <a:t>基地</a:t>
            </a:r>
            <a:endParaRPr lang="en-US" altLang="zh-CN" b="1" dirty="0" smtClean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813943" y="6254977"/>
            <a:ext cx="1579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latin typeface="幼圆" panose="02010509060101010101" pitchFamily="49" charset="-122"/>
                <a:ea typeface="幼圆" panose="02010509060101010101" pitchFamily="49" charset="-122"/>
              </a:rPr>
              <a:t>中科院高能所</a:t>
            </a:r>
            <a:endParaRPr lang="zh-CN" altLang="en-US" b="1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606837" y="2102494"/>
            <a:ext cx="1528619" cy="554383"/>
          </a:xfrm>
          <a:prstGeom prst="rect">
            <a:avLst/>
          </a:prstGeom>
          <a:ln w="3175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DAQ</a:t>
            </a:r>
            <a:endParaRPr lang="zh-CN" altLang="en-US" dirty="0">
              <a:solidFill>
                <a:schemeClr val="tx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606837" y="1187911"/>
            <a:ext cx="1528619" cy="554383"/>
          </a:xfrm>
          <a:prstGeom prst="rect">
            <a:avLst/>
          </a:prstGeom>
          <a:ln w="3175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探测器</a:t>
            </a:r>
          </a:p>
        </p:txBody>
      </p:sp>
      <p:sp>
        <p:nvSpPr>
          <p:cNvPr id="11" name="云形 10"/>
          <p:cNvSpPr/>
          <p:nvPr/>
        </p:nvSpPr>
        <p:spPr>
          <a:xfrm>
            <a:off x="3585569" y="3974488"/>
            <a:ext cx="1936874" cy="107141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2" name="TextBox 9"/>
          <p:cNvSpPr txBox="1"/>
          <p:nvPr/>
        </p:nvSpPr>
        <p:spPr>
          <a:xfrm>
            <a:off x="3858003" y="4334688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幼圆" panose="02010509060101010101" pitchFamily="49" charset="-122"/>
                <a:ea typeface="幼圆" panose="02010509060101010101" pitchFamily="49" charset="-122"/>
              </a:rPr>
              <a:t>广域网</a:t>
            </a:r>
            <a:r>
              <a:rPr lang="zh-CN" altLang="en-US" dirty="0" smtClean="0">
                <a:latin typeface="幼圆" panose="02010509060101010101" pitchFamily="49" charset="-122"/>
                <a:ea typeface="幼圆" panose="02010509060101010101" pitchFamily="49" charset="-122"/>
              </a:rPr>
              <a:t>传输</a:t>
            </a:r>
            <a:endParaRPr lang="en-US" altLang="zh-CN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cxnSp>
        <p:nvCxnSpPr>
          <p:cNvPr id="13" name="直接连接符 12"/>
          <p:cNvCxnSpPr>
            <a:stCxn id="10" idx="2"/>
            <a:endCxn id="9" idx="0"/>
          </p:cNvCxnSpPr>
          <p:nvPr/>
        </p:nvCxnSpPr>
        <p:spPr>
          <a:xfrm>
            <a:off x="2371147" y="1742294"/>
            <a:ext cx="0" cy="360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1019686" y="5406106"/>
            <a:ext cx="3234813" cy="7925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latin typeface="幼圆" panose="02010509060101010101" pitchFamily="49" charset="-122"/>
                <a:ea typeface="幼圆" panose="02010509060101010101" pitchFamily="49" charset="-122"/>
              </a:rPr>
              <a:t>北京大型数据中心</a:t>
            </a:r>
            <a:endParaRPr lang="zh-CN" altLang="en-US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050169" y="3100027"/>
            <a:ext cx="2641956" cy="7881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幼圆" panose="02010509060101010101" pitchFamily="49" charset="-122"/>
                <a:ea typeface="幼圆" panose="02010509060101010101" pitchFamily="49" charset="-122"/>
              </a:rPr>
              <a:t>在</a:t>
            </a:r>
            <a:r>
              <a:rPr lang="zh-CN" altLang="en-US" dirty="0" smtClean="0">
                <a:latin typeface="幼圆" panose="02010509060101010101" pitchFamily="49" charset="-122"/>
                <a:ea typeface="幼圆" panose="02010509060101010101" pitchFamily="49" charset="-122"/>
              </a:rPr>
              <a:t>站小型数据中心</a:t>
            </a:r>
            <a:endParaRPr lang="zh-CN" altLang="en-US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cxnSp>
        <p:nvCxnSpPr>
          <p:cNvPr id="16" name="直接连接符 15"/>
          <p:cNvCxnSpPr>
            <a:stCxn id="9" idx="2"/>
            <a:endCxn id="15" idx="0"/>
          </p:cNvCxnSpPr>
          <p:nvPr/>
        </p:nvCxnSpPr>
        <p:spPr>
          <a:xfrm>
            <a:off x="2371147" y="2656877"/>
            <a:ext cx="0" cy="4431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5362710" y="3099670"/>
            <a:ext cx="2641956" cy="7881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latin typeface="幼圆" panose="02010509060101010101" pitchFamily="49" charset="-122"/>
                <a:ea typeface="幼圆" panose="02010509060101010101" pitchFamily="49" charset="-122"/>
              </a:rPr>
              <a:t>远程运行控制中心</a:t>
            </a:r>
            <a:endParaRPr lang="zh-CN" altLang="en-US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783703" y="3974488"/>
            <a:ext cx="1114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latin typeface="幼圆" panose="02010509060101010101" pitchFamily="49" charset="-122"/>
                <a:ea typeface="幼圆" panose="02010509060101010101" pitchFamily="49" charset="-122"/>
              </a:rPr>
              <a:t>测控</a:t>
            </a:r>
            <a:r>
              <a:rPr lang="zh-CN" altLang="en-US" b="1" dirty="0" smtClean="0">
                <a:latin typeface="幼圆" panose="02010509060101010101" pitchFamily="49" charset="-122"/>
                <a:ea typeface="幼圆" panose="02010509060101010101" pitchFamily="49" charset="-122"/>
              </a:rPr>
              <a:t>基地</a:t>
            </a:r>
            <a:endParaRPr lang="en-US" altLang="zh-CN" b="1" dirty="0" smtClean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cxnSp>
        <p:nvCxnSpPr>
          <p:cNvPr id="19" name="直接连接符 18"/>
          <p:cNvCxnSpPr>
            <a:stCxn id="15" idx="3"/>
            <a:endCxn id="17" idx="1"/>
          </p:cNvCxnSpPr>
          <p:nvPr/>
        </p:nvCxnSpPr>
        <p:spPr>
          <a:xfrm flipV="1">
            <a:off x="3692125" y="3493727"/>
            <a:ext cx="1670585" cy="3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816102" y="2829134"/>
            <a:ext cx="7525512" cy="3950208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5798978" y="6222529"/>
            <a:ext cx="2366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chemeClr val="accent1">
                    <a:lumMod val="50000"/>
                  </a:schemeClr>
                </a:solidFill>
                <a:ea typeface="幼圆" panose="02010509060101010101" pitchFamily="49" charset="-122"/>
              </a:rPr>
              <a:t>LHAASO</a:t>
            </a:r>
            <a:r>
              <a:rPr lang="zh-CN" altLang="en-US" b="1" dirty="0" smtClean="0">
                <a:solidFill>
                  <a:schemeClr val="accent1">
                    <a:lumMod val="50000"/>
                  </a:schemeClr>
                </a:solidFill>
                <a:ea typeface="幼圆" panose="02010509060101010101" pitchFamily="49" charset="-122"/>
              </a:rPr>
              <a:t>数据处理平台</a:t>
            </a:r>
            <a:endParaRPr lang="zh-CN" altLang="en-US" b="1" dirty="0">
              <a:solidFill>
                <a:schemeClr val="accent1">
                  <a:lumMod val="50000"/>
                </a:schemeClr>
              </a:solidFill>
              <a:ea typeface="幼圆" panose="02010509060101010101" pitchFamily="49" charset="-122"/>
            </a:endParaRPr>
          </a:p>
        </p:txBody>
      </p:sp>
      <p:cxnSp>
        <p:nvCxnSpPr>
          <p:cNvPr id="24" name="肘形连接符 23"/>
          <p:cNvCxnSpPr/>
          <p:nvPr/>
        </p:nvCxnSpPr>
        <p:spPr>
          <a:xfrm>
            <a:off x="2352162" y="3880553"/>
            <a:ext cx="1380557" cy="735334"/>
          </a:xfrm>
          <a:prstGeom prst="bentConnector3">
            <a:avLst>
              <a:gd name="adj1" fmla="val 636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7624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系统组成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461832"/>
            <a:ext cx="3440430" cy="4351338"/>
          </a:xfrm>
        </p:spPr>
        <p:txBody>
          <a:bodyPr>
            <a:normAutofit/>
          </a:bodyPr>
          <a:lstStyle/>
          <a:p>
            <a:r>
              <a:rPr lang="zh-CN" altLang="en-US" sz="2000" dirty="0" smtClean="0"/>
              <a:t>计算系统</a:t>
            </a:r>
            <a:endParaRPr lang="en-US" altLang="zh-CN" sz="2000" dirty="0" smtClean="0"/>
          </a:p>
          <a:p>
            <a:pPr lvl="1"/>
            <a:r>
              <a:rPr lang="zh-CN" altLang="en-US" sz="1800" dirty="0" smtClean="0"/>
              <a:t>前端登录集群</a:t>
            </a:r>
            <a:endParaRPr lang="en-US" altLang="zh-CN" sz="1800" dirty="0" smtClean="0"/>
          </a:p>
          <a:p>
            <a:pPr lvl="1"/>
            <a:r>
              <a:rPr lang="zh-CN" altLang="en-US" sz="1800" dirty="0" smtClean="0"/>
              <a:t>计算集群</a:t>
            </a:r>
            <a:endParaRPr lang="en-US" altLang="zh-CN" sz="1800" dirty="0" smtClean="0"/>
          </a:p>
          <a:p>
            <a:pPr lvl="1"/>
            <a:r>
              <a:rPr lang="zh-CN" altLang="en-US" sz="1800" dirty="0" smtClean="0"/>
              <a:t>虚拟计算系统</a:t>
            </a:r>
            <a:endParaRPr lang="en-US" altLang="zh-CN" sz="1800" dirty="0" smtClean="0"/>
          </a:p>
          <a:p>
            <a:pPr lvl="1"/>
            <a:r>
              <a:rPr lang="zh-CN" altLang="en-US" sz="1800" dirty="0" smtClean="0"/>
              <a:t>分布式计算系统</a:t>
            </a:r>
            <a:endParaRPr lang="en-US" altLang="zh-CN" sz="1800" dirty="0" smtClean="0"/>
          </a:p>
          <a:p>
            <a:r>
              <a:rPr lang="zh-CN" altLang="en-US" sz="2000" dirty="0" smtClean="0"/>
              <a:t>存储系统</a:t>
            </a:r>
            <a:endParaRPr lang="en-US" altLang="zh-CN" sz="2000" dirty="0" smtClean="0"/>
          </a:p>
          <a:p>
            <a:pPr lvl="1"/>
            <a:r>
              <a:rPr lang="zh-CN" altLang="en-US" sz="1800" dirty="0" smtClean="0"/>
              <a:t>磁盘分布式文件系统</a:t>
            </a:r>
            <a:endParaRPr lang="en-US" altLang="zh-CN" sz="1800" dirty="0" smtClean="0"/>
          </a:p>
          <a:p>
            <a:pPr lvl="1"/>
            <a:r>
              <a:rPr lang="zh-CN" altLang="en-US" sz="1800" dirty="0" smtClean="0"/>
              <a:t>磁带库管理</a:t>
            </a:r>
            <a:r>
              <a:rPr lang="en-US" altLang="zh-CN" sz="1800" dirty="0" smtClean="0"/>
              <a:t>/</a:t>
            </a:r>
            <a:r>
              <a:rPr lang="zh-CN" altLang="en-US" sz="1800" dirty="0" smtClean="0"/>
              <a:t>分级存储</a:t>
            </a:r>
            <a:endParaRPr lang="en-US" altLang="zh-CN" sz="1800" dirty="0" smtClean="0"/>
          </a:p>
          <a:p>
            <a:pPr lvl="1"/>
            <a:r>
              <a:rPr lang="zh-CN" altLang="en-US" sz="1800" dirty="0" smtClean="0"/>
              <a:t>备份系统</a:t>
            </a:r>
            <a:endParaRPr lang="en-US" altLang="zh-CN" sz="1800" dirty="0" smtClean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4976" y="1482180"/>
            <a:ext cx="4769388" cy="3105814"/>
          </a:xfrm>
          <a:prstGeom prst="rect">
            <a:avLst/>
          </a:prstGeom>
        </p:spPr>
      </p:pic>
      <p:sp>
        <p:nvSpPr>
          <p:cNvPr id="7" name="内容占位符 2"/>
          <p:cNvSpPr txBox="1">
            <a:spLocks/>
          </p:cNvSpPr>
          <p:nvPr/>
        </p:nvSpPr>
        <p:spPr>
          <a:xfrm>
            <a:off x="5504477" y="5088040"/>
            <a:ext cx="3087073" cy="19313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000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  <a:ea typeface="幼圆" panose="02010509060101010101" pitchFamily="49" charset="-122"/>
              </a:rPr>
              <a:t>支撑</a:t>
            </a:r>
            <a:r>
              <a:rPr lang="zh-CN" altLang="en-US" sz="20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  <a:ea typeface="幼圆" panose="02010509060101010101" pitchFamily="49" charset="-122"/>
              </a:rPr>
              <a:t>管理系统</a:t>
            </a:r>
            <a:endParaRPr lang="en-US" altLang="zh-CN" sz="2000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  <a:ea typeface="幼圆" panose="02010509060101010101" pitchFamily="49" charset="-122"/>
            </a:endParaRPr>
          </a:p>
          <a:p>
            <a:pPr lvl="1">
              <a:lnSpc>
                <a:spcPct val="120000"/>
              </a:lnSpc>
            </a:pPr>
            <a:r>
              <a:rPr lang="zh-CN" altLang="en-US" sz="1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  <a:ea typeface="幼圆" panose="02010509060101010101" pitchFamily="49" charset="-122"/>
              </a:rPr>
              <a:t>用户管理</a:t>
            </a:r>
            <a:endParaRPr lang="en-US" altLang="zh-CN" sz="1800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  <a:ea typeface="幼圆" panose="02010509060101010101" pitchFamily="49" charset="-122"/>
            </a:endParaRPr>
          </a:p>
          <a:p>
            <a:pPr lvl="1">
              <a:lnSpc>
                <a:spcPct val="120000"/>
              </a:lnSpc>
            </a:pPr>
            <a:r>
              <a:rPr lang="zh-CN" altLang="en-US" sz="1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  <a:ea typeface="幼圆" panose="02010509060101010101" pitchFamily="49" charset="-122"/>
              </a:rPr>
              <a:t>自动化系统管理</a:t>
            </a:r>
            <a:endParaRPr lang="en-US" altLang="zh-CN" sz="1800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  <a:ea typeface="幼圆" panose="02010509060101010101" pitchFamily="49" charset="-122"/>
            </a:endParaRPr>
          </a:p>
          <a:p>
            <a:pPr lvl="1">
              <a:lnSpc>
                <a:spcPct val="120000"/>
              </a:lnSpc>
            </a:pPr>
            <a:r>
              <a:rPr lang="zh-CN" altLang="en-US" sz="1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  <a:ea typeface="幼圆" panose="02010509060101010101" pitchFamily="49" charset="-122"/>
              </a:rPr>
              <a:t>远程监控与运维管理</a:t>
            </a:r>
          </a:p>
        </p:txBody>
      </p:sp>
      <p:sp>
        <p:nvSpPr>
          <p:cNvPr id="8" name="内容占位符 2"/>
          <p:cNvSpPr txBox="1">
            <a:spLocks/>
          </p:cNvSpPr>
          <p:nvPr/>
        </p:nvSpPr>
        <p:spPr>
          <a:xfrm>
            <a:off x="2494332" y="5088041"/>
            <a:ext cx="3087073" cy="16907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0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  <a:ea typeface="幼圆" panose="02010509060101010101" pitchFamily="49" charset="-122"/>
              </a:rPr>
              <a:t>网络系统</a:t>
            </a:r>
            <a:endParaRPr lang="en-US" altLang="zh-CN" sz="2000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  <a:ea typeface="幼圆" panose="02010509060101010101" pitchFamily="49" charset="-122"/>
            </a:endParaRPr>
          </a:p>
          <a:p>
            <a:pPr lvl="1">
              <a:lnSpc>
                <a:spcPct val="120000"/>
              </a:lnSpc>
            </a:pPr>
            <a:r>
              <a:rPr lang="zh-CN" altLang="en-US" sz="1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  <a:ea typeface="幼圆" panose="02010509060101010101" pitchFamily="49" charset="-122"/>
              </a:rPr>
              <a:t>网络链路管理</a:t>
            </a:r>
            <a:endParaRPr lang="en-US" altLang="zh-CN" sz="1800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  <a:ea typeface="幼圆" panose="02010509060101010101" pitchFamily="49" charset="-122"/>
            </a:endParaRPr>
          </a:p>
          <a:p>
            <a:pPr lvl="1">
              <a:lnSpc>
                <a:spcPct val="120000"/>
              </a:lnSpc>
            </a:pPr>
            <a:r>
              <a:rPr lang="zh-CN" altLang="en-US" sz="1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  <a:ea typeface="幼圆" panose="02010509060101010101" pitchFamily="49" charset="-122"/>
              </a:rPr>
              <a:t>数据传输系统</a:t>
            </a:r>
            <a:endParaRPr lang="en-US" altLang="zh-CN" sz="1800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  <a:ea typeface="幼圆" panose="02010509060101010101" pitchFamily="49" charset="-122"/>
            </a:endParaRPr>
          </a:p>
          <a:p>
            <a:pPr lvl="1">
              <a:lnSpc>
                <a:spcPct val="120000"/>
              </a:lnSpc>
            </a:pPr>
            <a:r>
              <a:rPr lang="zh-CN" altLang="en-US" sz="1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  <a:ea typeface="幼圆" panose="02010509060101010101" pitchFamily="49" charset="-122"/>
              </a:rPr>
              <a:t>数据与网络</a:t>
            </a:r>
            <a:r>
              <a:rPr lang="zh-CN" altLang="en-US" sz="1800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  <a:ea typeface="幼圆" panose="02010509060101010101" pitchFamily="49" charset="-122"/>
              </a:rPr>
              <a:t>安全</a:t>
            </a:r>
            <a:endParaRPr lang="en-US" altLang="zh-CN" sz="1800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  <a:ea typeface="幼圆" panose="020105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409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LHAASO</a:t>
            </a:r>
            <a:r>
              <a:rPr lang="zh-CN" altLang="en-US" dirty="0" smtClean="0"/>
              <a:t>计算需求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lnSpc>
                <a:spcPct val="120000"/>
              </a:lnSpc>
            </a:pPr>
            <a:r>
              <a:rPr lang="zh-CN" altLang="en-US" sz="2400" dirty="0" smtClean="0"/>
              <a:t>原</a:t>
            </a:r>
            <a:r>
              <a:rPr lang="zh-CN" altLang="en-US" sz="2400" dirty="0"/>
              <a:t>计划</a:t>
            </a:r>
            <a:endParaRPr lang="en-US" altLang="zh-CN" sz="2400" dirty="0" smtClean="0"/>
          </a:p>
          <a:p>
            <a:pPr lvl="1"/>
            <a:r>
              <a:rPr lang="zh-CN" altLang="zh-CN" sz="2000" dirty="0" smtClean="0"/>
              <a:t>计算资源需求</a:t>
            </a:r>
            <a:r>
              <a:rPr lang="zh-CN" altLang="en-US" sz="2000" dirty="0" smtClean="0"/>
              <a:t>：</a:t>
            </a:r>
            <a:r>
              <a:rPr lang="zh-CN" altLang="zh-CN" sz="2000" dirty="0" smtClean="0"/>
              <a:t>包括模拟、重建，共需要</a:t>
            </a:r>
            <a:r>
              <a:rPr lang="en-US" altLang="zh-CN" sz="2000" dirty="0" smtClean="0"/>
              <a:t>5776</a:t>
            </a:r>
            <a:r>
              <a:rPr lang="zh-CN" altLang="zh-CN" sz="2000" dirty="0" smtClean="0"/>
              <a:t>个</a:t>
            </a:r>
            <a:r>
              <a:rPr lang="en-US" altLang="zh-CN" sz="2000" dirty="0" smtClean="0"/>
              <a:t>CPU</a:t>
            </a:r>
            <a:r>
              <a:rPr lang="zh-CN" altLang="zh-CN" sz="2000" dirty="0" smtClean="0"/>
              <a:t>核</a:t>
            </a:r>
            <a:endParaRPr lang="en-US" altLang="zh-CN" sz="2000" dirty="0" smtClean="0"/>
          </a:p>
          <a:p>
            <a:pPr lvl="1"/>
            <a:r>
              <a:rPr lang="zh-CN" altLang="en-US" sz="2000" dirty="0" smtClean="0"/>
              <a:t>原始数据：</a:t>
            </a:r>
            <a:r>
              <a:rPr lang="en-US" altLang="zh-CN" sz="2000" dirty="0" smtClean="0"/>
              <a:t>~2PB/</a:t>
            </a:r>
            <a:r>
              <a:rPr lang="zh-CN" altLang="en-US" sz="2000" dirty="0" smtClean="0"/>
              <a:t>年；</a:t>
            </a:r>
            <a:r>
              <a:rPr lang="zh-CN" altLang="zh-CN" sz="2000" dirty="0" smtClean="0"/>
              <a:t>模拟</a:t>
            </a:r>
            <a:r>
              <a:rPr lang="zh-CN" altLang="en-US" sz="2000" dirty="0" smtClean="0"/>
              <a:t>数据： </a:t>
            </a:r>
            <a:r>
              <a:rPr lang="en-US" altLang="zh-CN" sz="2000" dirty="0" smtClean="0"/>
              <a:t>~4.5PB</a:t>
            </a:r>
            <a:r>
              <a:rPr lang="zh-CN" altLang="en-US" sz="2000" dirty="0" smtClean="0"/>
              <a:t>数据</a:t>
            </a:r>
            <a:endParaRPr lang="en-US" altLang="zh-CN" sz="2000" dirty="0" smtClean="0"/>
          </a:p>
          <a:p>
            <a:r>
              <a:rPr lang="en-US" altLang="zh-CN" sz="2400" dirty="0" smtClean="0"/>
              <a:t> </a:t>
            </a:r>
            <a:r>
              <a:rPr lang="zh-CN" altLang="en-US" sz="2400" dirty="0" smtClean="0"/>
              <a:t>新变化：</a:t>
            </a:r>
            <a:r>
              <a:rPr lang="en-US" altLang="zh-CN" sz="2400" dirty="0"/>
              <a:t>WCDA</a:t>
            </a:r>
            <a:r>
              <a:rPr lang="zh-CN" altLang="en-US" sz="2400" dirty="0"/>
              <a:t>更换为</a:t>
            </a:r>
            <a:r>
              <a:rPr lang="en-US" altLang="zh-CN" sz="2400" dirty="0"/>
              <a:t>20</a:t>
            </a:r>
            <a:r>
              <a:rPr lang="zh-CN" altLang="en-US" sz="2400" dirty="0"/>
              <a:t>英寸</a:t>
            </a:r>
            <a:r>
              <a:rPr lang="en-US" altLang="zh-CN" sz="2400" dirty="0"/>
              <a:t>PMT</a:t>
            </a:r>
          </a:p>
          <a:p>
            <a:pPr lvl="1"/>
            <a:r>
              <a:rPr lang="zh-CN" altLang="zh-CN" sz="2000" dirty="0"/>
              <a:t>计算资源需求</a:t>
            </a:r>
            <a:r>
              <a:rPr lang="zh-CN" altLang="en-US" sz="2000" dirty="0"/>
              <a:t>：</a:t>
            </a:r>
            <a:r>
              <a:rPr lang="zh-CN" altLang="zh-CN" sz="2000" dirty="0"/>
              <a:t>包括模拟、重建</a:t>
            </a:r>
            <a:r>
              <a:rPr lang="zh-CN" altLang="zh-CN" sz="2000" dirty="0" smtClean="0"/>
              <a:t>，</a:t>
            </a:r>
            <a:r>
              <a:rPr lang="zh-CN" altLang="en-US" sz="2000" dirty="0"/>
              <a:t>约</a:t>
            </a:r>
            <a:r>
              <a:rPr lang="zh-CN" altLang="zh-CN" sz="2000" dirty="0" smtClean="0"/>
              <a:t>需要</a:t>
            </a:r>
            <a:r>
              <a:rPr lang="en-US" altLang="zh-CN" sz="2000" dirty="0" smtClean="0"/>
              <a:t>7000</a:t>
            </a:r>
            <a:r>
              <a:rPr lang="zh-CN" altLang="zh-CN" sz="2000" dirty="0" smtClean="0"/>
              <a:t>个</a:t>
            </a:r>
            <a:r>
              <a:rPr lang="en-US" altLang="zh-CN" sz="2000" dirty="0"/>
              <a:t>CPU</a:t>
            </a:r>
            <a:r>
              <a:rPr lang="zh-CN" altLang="zh-CN" sz="2000" dirty="0"/>
              <a:t>核</a:t>
            </a:r>
            <a:endParaRPr lang="en-US" altLang="zh-CN" sz="2000" dirty="0"/>
          </a:p>
          <a:p>
            <a:pPr lvl="1"/>
            <a:r>
              <a:rPr lang="zh-CN" altLang="en-US" sz="2000" dirty="0"/>
              <a:t>原始数据：</a:t>
            </a:r>
            <a:r>
              <a:rPr lang="en-US" altLang="zh-CN" sz="2000" dirty="0" smtClean="0">
                <a:solidFill>
                  <a:srgbClr val="FF0000"/>
                </a:solidFill>
              </a:rPr>
              <a:t>~6PB</a:t>
            </a:r>
            <a:r>
              <a:rPr lang="en-US" altLang="zh-CN" sz="2000" dirty="0">
                <a:solidFill>
                  <a:srgbClr val="FF0000"/>
                </a:solidFill>
              </a:rPr>
              <a:t>/</a:t>
            </a:r>
            <a:r>
              <a:rPr lang="zh-CN" altLang="en-US" sz="2000" dirty="0">
                <a:solidFill>
                  <a:srgbClr val="FF0000"/>
                </a:solidFill>
              </a:rPr>
              <a:t>年</a:t>
            </a:r>
            <a:r>
              <a:rPr lang="zh-CN" altLang="en-US" sz="2000" dirty="0"/>
              <a:t>；</a:t>
            </a:r>
            <a:r>
              <a:rPr lang="zh-CN" altLang="zh-CN" sz="2000" dirty="0"/>
              <a:t>模拟</a:t>
            </a:r>
            <a:r>
              <a:rPr lang="zh-CN" altLang="en-US" sz="2000" dirty="0"/>
              <a:t>数据： </a:t>
            </a:r>
            <a:r>
              <a:rPr lang="en-US" altLang="zh-CN" sz="2000" dirty="0"/>
              <a:t>~4.5PB</a:t>
            </a:r>
            <a:r>
              <a:rPr lang="zh-CN" altLang="en-US" sz="2000" dirty="0" smtClean="0"/>
              <a:t>数据（待定）</a:t>
            </a:r>
            <a:endParaRPr lang="en-US" altLang="zh-CN" sz="2000" dirty="0" smtClean="0"/>
          </a:p>
          <a:p>
            <a:r>
              <a:rPr lang="zh-CN" altLang="en-US" sz="2400" dirty="0" smtClean="0"/>
              <a:t>面临的挑战</a:t>
            </a:r>
            <a:endParaRPr lang="en-US" altLang="zh-CN" sz="2400" dirty="0" smtClean="0"/>
          </a:p>
          <a:p>
            <a:pPr lvl="1"/>
            <a:r>
              <a:rPr lang="zh-CN" altLang="en-US" sz="2000" dirty="0" smtClean="0"/>
              <a:t>按照原有预算执行，不能满足新增计算资源的需求</a:t>
            </a:r>
            <a:endParaRPr lang="en-US" altLang="zh-CN" sz="2000" dirty="0" smtClean="0"/>
          </a:p>
          <a:p>
            <a:pPr lvl="1"/>
            <a:r>
              <a:rPr lang="zh-CN" altLang="en-US" sz="2000" dirty="0" smtClean="0"/>
              <a:t>没有考虑数据分析的计算资源</a:t>
            </a:r>
            <a:endParaRPr lang="en-US" altLang="zh-CN" sz="2000" dirty="0" smtClean="0"/>
          </a:p>
          <a:p>
            <a:pPr lvl="1"/>
            <a:r>
              <a:rPr lang="zh-CN" altLang="en-US" sz="2000" dirty="0" smtClean="0"/>
              <a:t>从稻城到北京的网络带宽需求超过</a:t>
            </a:r>
            <a:r>
              <a:rPr lang="en-US" altLang="zh-CN" sz="2000" dirty="0" smtClean="0"/>
              <a:t>2Gbps</a:t>
            </a:r>
            <a:r>
              <a:rPr lang="zh-CN" altLang="en-US" sz="2000" dirty="0" smtClean="0"/>
              <a:t>，运营商需要评估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265081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>
                <a:solidFill>
                  <a:srgbClr val="000099"/>
                </a:solidFill>
              </a:rPr>
              <a:t>LHAASO</a:t>
            </a:r>
            <a:r>
              <a:rPr lang="zh-CN" altLang="en-US" sz="4000" dirty="0">
                <a:solidFill>
                  <a:srgbClr val="000099"/>
                </a:solidFill>
              </a:rPr>
              <a:t>数据处理平台目标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297909" y="1358698"/>
            <a:ext cx="4021171" cy="463344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zh-CN" altLang="en-US" b="1" dirty="0" smtClean="0">
                <a:solidFill>
                  <a:schemeClr val="tx1"/>
                </a:solidFill>
              </a:rPr>
              <a:t>建设期（任务书）</a:t>
            </a:r>
            <a:endParaRPr lang="en-US" altLang="zh-CN" b="1" dirty="0" smtClean="0">
              <a:solidFill>
                <a:schemeClr val="tx1"/>
              </a:solidFill>
            </a:endParaRPr>
          </a:p>
          <a:p>
            <a:r>
              <a:rPr lang="zh-CN" altLang="en-US" dirty="0" smtClean="0"/>
              <a:t>磁带</a:t>
            </a:r>
            <a:r>
              <a:rPr lang="zh-CN" altLang="en-US" dirty="0"/>
              <a:t>存储：建设期预计产生</a:t>
            </a:r>
            <a:r>
              <a:rPr lang="en-US" altLang="zh-CN" dirty="0"/>
              <a:t>2.5PB</a:t>
            </a:r>
            <a:r>
              <a:rPr lang="zh-CN" altLang="en-US" dirty="0"/>
              <a:t>（全部运行</a:t>
            </a:r>
            <a:r>
              <a:rPr lang="en-US" altLang="zh-CN" dirty="0"/>
              <a:t>1</a:t>
            </a:r>
            <a:r>
              <a:rPr lang="zh-CN" altLang="en-US" dirty="0"/>
              <a:t>年以上），原始数据需要双副本，拟建设</a:t>
            </a:r>
            <a:r>
              <a:rPr lang="en-US" altLang="zh-CN" dirty="0"/>
              <a:t>5PB</a:t>
            </a:r>
          </a:p>
          <a:p>
            <a:r>
              <a:rPr lang="zh-CN" altLang="en-US" dirty="0"/>
              <a:t>磁盘存储：建设期预计产生</a:t>
            </a:r>
            <a:r>
              <a:rPr lang="en-US" altLang="zh-CN" dirty="0"/>
              <a:t>4PB</a:t>
            </a:r>
            <a:r>
              <a:rPr lang="zh-CN" altLang="en-US" dirty="0"/>
              <a:t>（模拟数据</a:t>
            </a:r>
            <a:r>
              <a:rPr lang="en-US" altLang="zh-CN" dirty="0"/>
              <a:t>+</a:t>
            </a:r>
            <a:r>
              <a:rPr lang="zh-CN" altLang="en-US" dirty="0"/>
              <a:t>重建数据）</a:t>
            </a:r>
            <a:endParaRPr lang="en-US" altLang="zh-CN" dirty="0"/>
          </a:p>
          <a:p>
            <a:r>
              <a:rPr lang="zh-CN" altLang="en-US" dirty="0"/>
              <a:t>计算资源：配置</a:t>
            </a:r>
            <a:r>
              <a:rPr lang="en-US" altLang="zh-CN" dirty="0"/>
              <a:t>5120</a:t>
            </a:r>
            <a:r>
              <a:rPr lang="zh-CN" altLang="en-US" dirty="0"/>
              <a:t>个</a:t>
            </a:r>
            <a:r>
              <a:rPr lang="en-US" altLang="zh-CN" dirty="0"/>
              <a:t>CPU</a:t>
            </a:r>
            <a:r>
              <a:rPr lang="zh-CN" altLang="en-US" dirty="0"/>
              <a:t>核的刀片服务器和</a:t>
            </a:r>
            <a:r>
              <a:rPr lang="en-US" altLang="zh-CN" dirty="0"/>
              <a:t>6</a:t>
            </a:r>
            <a:r>
              <a:rPr lang="zh-CN" altLang="en-US" dirty="0"/>
              <a:t>台</a:t>
            </a:r>
            <a:r>
              <a:rPr lang="en-US" altLang="zh-CN" dirty="0"/>
              <a:t>GPU</a:t>
            </a:r>
            <a:r>
              <a:rPr lang="zh-CN" altLang="en-US" dirty="0" smtClean="0"/>
              <a:t>服务器</a:t>
            </a:r>
            <a:endParaRPr lang="en-US" altLang="zh-CN" dirty="0"/>
          </a:p>
          <a:p>
            <a:r>
              <a:rPr lang="zh-CN" altLang="en-US" dirty="0"/>
              <a:t>专线网络</a:t>
            </a:r>
            <a:r>
              <a:rPr lang="zh-CN" altLang="en-US" dirty="0" smtClean="0"/>
              <a:t>：网络逐步增加，最终达到</a:t>
            </a:r>
            <a:r>
              <a:rPr lang="en-US" altLang="zh-CN" dirty="0" smtClean="0"/>
              <a:t>2Gbps</a:t>
            </a:r>
            <a:r>
              <a:rPr lang="zh-CN" altLang="en-US" dirty="0" smtClean="0"/>
              <a:t>，保证每年传输</a:t>
            </a:r>
            <a:r>
              <a:rPr lang="en-US" altLang="zh-CN" dirty="0" smtClean="0"/>
              <a:t>6PB</a:t>
            </a:r>
            <a:r>
              <a:rPr lang="zh-CN" altLang="en-US" dirty="0"/>
              <a:t>数据</a:t>
            </a:r>
            <a:endParaRPr lang="en-US" altLang="zh-CN" dirty="0"/>
          </a:p>
          <a:p>
            <a:r>
              <a:rPr lang="zh-CN" altLang="en-US" dirty="0"/>
              <a:t>计算系统软件</a:t>
            </a:r>
            <a:r>
              <a:rPr lang="zh-CN" altLang="en-US" dirty="0" smtClean="0"/>
              <a:t>：磁盘</a:t>
            </a:r>
            <a:r>
              <a:rPr lang="en-US" altLang="zh-CN" dirty="0" smtClean="0"/>
              <a:t>/</a:t>
            </a:r>
            <a:r>
              <a:rPr lang="zh-CN" altLang="en-US" dirty="0" smtClean="0"/>
              <a:t>磁带存储系统</a:t>
            </a:r>
            <a:r>
              <a:rPr lang="zh-CN" altLang="en-US" dirty="0"/>
              <a:t>、数据传输系统</a:t>
            </a:r>
            <a:r>
              <a:rPr lang="zh-CN" altLang="en-US" dirty="0" smtClean="0"/>
              <a:t>等</a:t>
            </a:r>
            <a:endParaRPr lang="en-US" altLang="zh-CN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199" y="1358698"/>
            <a:ext cx="4116421" cy="463344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zh-CN" altLang="en-US" sz="2900" b="1" dirty="0">
                <a:solidFill>
                  <a:schemeClr val="tx1"/>
                </a:solidFill>
              </a:rPr>
              <a:t>运行期</a:t>
            </a:r>
            <a:endParaRPr lang="en-US" altLang="zh-CN" sz="2900" b="1" dirty="0">
              <a:solidFill>
                <a:schemeClr val="tx1"/>
              </a:solidFill>
            </a:endParaRPr>
          </a:p>
          <a:p>
            <a:r>
              <a:rPr lang="zh-CN" altLang="en-US" sz="2900" dirty="0"/>
              <a:t>磁带存储</a:t>
            </a:r>
            <a:r>
              <a:rPr lang="zh-CN" altLang="en-US" sz="2900" dirty="0" smtClean="0"/>
              <a:t>：每年产生</a:t>
            </a:r>
            <a:r>
              <a:rPr lang="en-US" altLang="zh-CN" sz="2900" dirty="0" smtClean="0"/>
              <a:t>6PB</a:t>
            </a:r>
            <a:r>
              <a:rPr lang="zh-CN" altLang="en-US" sz="2900" dirty="0" smtClean="0"/>
              <a:t>，按照</a:t>
            </a:r>
            <a:r>
              <a:rPr lang="en-US" altLang="zh-CN" sz="2900" dirty="0" smtClean="0"/>
              <a:t>10</a:t>
            </a:r>
            <a:r>
              <a:rPr lang="zh-CN" altLang="en-US" sz="2900" dirty="0" smtClean="0"/>
              <a:t>年，需要</a:t>
            </a:r>
            <a:r>
              <a:rPr lang="en-US" altLang="zh-CN" sz="2900" dirty="0" smtClean="0"/>
              <a:t>60PB</a:t>
            </a:r>
            <a:r>
              <a:rPr lang="zh-CN" altLang="en-US" sz="2900" dirty="0" smtClean="0"/>
              <a:t>，双副本</a:t>
            </a:r>
            <a:r>
              <a:rPr lang="en-US" altLang="zh-CN" sz="2900" dirty="0" smtClean="0"/>
              <a:t>120PB</a:t>
            </a:r>
          </a:p>
          <a:p>
            <a:r>
              <a:rPr lang="zh-CN" altLang="en-US" sz="2900" dirty="0" smtClean="0"/>
              <a:t>磁盘存储：</a:t>
            </a:r>
            <a:r>
              <a:rPr lang="en-US" altLang="zh-CN" sz="2900" dirty="0" smtClean="0"/>
              <a:t>~20PB</a:t>
            </a:r>
            <a:r>
              <a:rPr lang="zh-CN" altLang="en-US" sz="2900" dirty="0" smtClean="0"/>
              <a:t>的</a:t>
            </a:r>
            <a:r>
              <a:rPr lang="zh-CN" altLang="en-US" sz="2900" dirty="0"/>
              <a:t>高性能并行</a:t>
            </a:r>
            <a:r>
              <a:rPr lang="zh-CN" altLang="en-US" sz="2900" dirty="0" smtClean="0"/>
              <a:t>文件系统，保存当年的原始数据与所有历史的重建数据</a:t>
            </a:r>
            <a:endParaRPr lang="en-US" altLang="zh-CN" sz="2900" dirty="0"/>
          </a:p>
          <a:p>
            <a:r>
              <a:rPr lang="zh-CN" altLang="en-US" sz="2900" dirty="0"/>
              <a:t>计算资源：</a:t>
            </a:r>
            <a:r>
              <a:rPr lang="en-US" altLang="zh-CN" sz="2900" dirty="0"/>
              <a:t>CPU</a:t>
            </a:r>
            <a:r>
              <a:rPr lang="zh-CN" altLang="en-US" sz="2900" dirty="0"/>
              <a:t>或者加上</a:t>
            </a:r>
            <a:r>
              <a:rPr lang="en-US" altLang="zh-CN" sz="2900" dirty="0"/>
              <a:t>FPGA</a:t>
            </a:r>
            <a:r>
              <a:rPr lang="zh-CN" altLang="en-US" sz="2900" dirty="0"/>
              <a:t>等协处理器</a:t>
            </a:r>
            <a:endParaRPr lang="en-US" altLang="zh-CN" sz="2900" dirty="0"/>
          </a:p>
          <a:p>
            <a:r>
              <a:rPr lang="en-US" altLang="zh-CN" sz="2900" dirty="0"/>
              <a:t>&gt;10000CPU</a:t>
            </a:r>
            <a:r>
              <a:rPr lang="zh-CN" altLang="en-US" sz="2900" dirty="0"/>
              <a:t>核的高性能</a:t>
            </a:r>
            <a:r>
              <a:rPr lang="zh-CN" altLang="en-US" sz="2900" dirty="0" smtClean="0"/>
              <a:t>计算系统，用于模拟、重建以及分析</a:t>
            </a:r>
            <a:endParaRPr lang="en-US" altLang="zh-CN" sz="2900" dirty="0"/>
          </a:p>
          <a:p>
            <a:pPr marL="228600" lvl="1">
              <a:spcBef>
                <a:spcPts val="1000"/>
              </a:spcBef>
            </a:pPr>
            <a:r>
              <a:rPr lang="zh-CN" altLang="en-US" sz="2900" dirty="0" smtClean="0"/>
              <a:t>专线网络：网络</a:t>
            </a:r>
            <a:r>
              <a:rPr lang="en-US" altLang="zh-CN" sz="2900" dirty="0" smtClean="0"/>
              <a:t>2.5Gbps</a:t>
            </a:r>
            <a:r>
              <a:rPr lang="zh-CN" altLang="en-US" sz="2900" dirty="0" smtClean="0"/>
              <a:t>以上链路</a:t>
            </a:r>
            <a:endParaRPr lang="en-US" altLang="zh-CN" sz="2900" dirty="0" smtClean="0"/>
          </a:p>
          <a:p>
            <a:r>
              <a:rPr lang="zh-CN" altLang="en-US" dirty="0"/>
              <a:t>计算系统软件：磁盘</a:t>
            </a:r>
            <a:r>
              <a:rPr lang="en-US" altLang="zh-CN" dirty="0"/>
              <a:t>/</a:t>
            </a:r>
            <a:r>
              <a:rPr lang="zh-CN" altLang="en-US" dirty="0"/>
              <a:t>磁带存储系统、数据</a:t>
            </a:r>
            <a:r>
              <a:rPr lang="zh-CN" altLang="en-US" dirty="0" smtClean="0"/>
              <a:t>传输系统、</a:t>
            </a:r>
            <a:r>
              <a:rPr lang="zh-CN" altLang="en-US" dirty="0" smtClean="0">
                <a:solidFill>
                  <a:srgbClr val="FF0000"/>
                </a:solidFill>
              </a:rPr>
              <a:t>分布式计算系统</a:t>
            </a:r>
            <a:r>
              <a:rPr lang="zh-CN" altLang="en-US" dirty="0" smtClean="0"/>
              <a:t>等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869428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 smtClean="0"/>
              <a:t>LHAASO</a:t>
            </a:r>
            <a:r>
              <a:rPr lang="zh-CN" altLang="en-US" sz="3600" dirty="0" smtClean="0"/>
              <a:t>数据处理平台现状</a:t>
            </a:r>
            <a:endParaRPr lang="zh-CN" altLang="en-US" sz="3600" dirty="0"/>
          </a:p>
        </p:txBody>
      </p:sp>
      <p:sp>
        <p:nvSpPr>
          <p:cNvPr id="6" name="文本框 5"/>
          <p:cNvSpPr txBox="1"/>
          <p:nvPr/>
        </p:nvSpPr>
        <p:spPr>
          <a:xfrm>
            <a:off x="347027" y="2082717"/>
            <a:ext cx="5406073" cy="2308324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现有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lang="zh-CN" altLang="en-US" sz="1600" dirty="0">
                <a:solidFill>
                  <a:srgbClr val="0C64B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1PB磁带、1.5PB磁盘、1000 CPU Cores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磁带库：</a:t>
            </a:r>
            <a:r>
              <a:rPr lang="zh-CN" altLang="en-US" sz="1600" dirty="0">
                <a:solidFill>
                  <a:srgbClr val="0C64B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新采购IBM TS4500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磁盘分布式文件系统：</a:t>
            </a:r>
            <a:r>
              <a:rPr lang="zh-CN" altLang="en-US" sz="1600" dirty="0">
                <a:solidFill>
                  <a:srgbClr val="0C64B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CERN新型EB级存储EOS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数据传输系统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rgbClr val="0C64B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租用海子山到北京的电信专线网络（50</a:t>
            </a:r>
            <a:r>
              <a:rPr lang="zh-CN" altLang="en-US" sz="1600" dirty="0" smtClean="0">
                <a:solidFill>
                  <a:srgbClr val="0C64B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M）</a:t>
            </a:r>
            <a:endParaRPr lang="zh-CN" altLang="en-US" sz="1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rgbClr val="0C64B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开发部署自动化数据传输系统</a:t>
            </a:r>
            <a:endParaRPr lang="zh-CN" altLang="en-US" sz="1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云计算系统：</a:t>
            </a:r>
            <a:r>
              <a:rPr lang="zh-CN" altLang="en-US" sz="1600" dirty="0">
                <a:solidFill>
                  <a:srgbClr val="0C64B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Openstack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高吞量计算系统：</a:t>
            </a:r>
            <a:r>
              <a:rPr lang="zh-CN" altLang="en-US" sz="1600" dirty="0">
                <a:solidFill>
                  <a:srgbClr val="0C64B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HTCondor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建设海子山临时</a:t>
            </a:r>
            <a:r>
              <a:rPr lang="zh-CN" altLang="en-US" sz="16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机房</a:t>
            </a:r>
            <a:endParaRPr lang="zh-CN" altLang="en-US" sz="1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18770" y="5143817"/>
            <a:ext cx="5434330" cy="1077218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建设海子山在站机房，改造北京数据中心</a:t>
            </a:r>
            <a:endParaRPr lang="zh-CN" altLang="en-US" sz="1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完善系统、扩充资源</a:t>
            </a:r>
            <a:endParaRPr lang="zh-CN" altLang="en-US" sz="1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rgbClr val="0C64B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2018年10月：1/4计算系统运行</a:t>
            </a:r>
            <a:endParaRPr lang="zh-CN" altLang="en-US" sz="1600" dirty="0">
              <a:solidFill>
                <a:srgbClr val="0C64B7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rgbClr val="0C64B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2019年10月：1/2计算系统运行</a:t>
            </a:r>
          </a:p>
        </p:txBody>
      </p:sp>
      <p:pic>
        <p:nvPicPr>
          <p:cNvPr id="8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3" r="12196"/>
          <a:stretch>
            <a:fillRect/>
          </a:stretch>
        </p:blipFill>
        <p:spPr bwMode="auto">
          <a:xfrm>
            <a:off x="6522870" y="1626142"/>
            <a:ext cx="1985979" cy="1831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本框 8"/>
          <p:cNvSpPr txBox="1"/>
          <p:nvPr/>
        </p:nvSpPr>
        <p:spPr>
          <a:xfrm>
            <a:off x="6410648" y="4579453"/>
            <a:ext cx="2231136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latin typeface="微软雅黑" panose="020B0503020204020204" charset="-122"/>
                <a:ea typeface="微软雅黑" panose="020B0503020204020204" charset="-122"/>
              </a:rPr>
              <a:t>实验数据传输实时监控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452870" y="6351904"/>
            <a:ext cx="202438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现场临时机房</a:t>
            </a:r>
          </a:p>
        </p:txBody>
      </p:sp>
      <p:sp>
        <p:nvSpPr>
          <p:cNvPr id="11" name="矩形 10"/>
          <p:cNvSpPr/>
          <p:nvPr/>
        </p:nvSpPr>
        <p:spPr>
          <a:xfrm>
            <a:off x="347027" y="1214358"/>
            <a:ext cx="5406073" cy="369332"/>
          </a:xfrm>
          <a:prstGeom prst="rect">
            <a:avLst/>
          </a:prstGeom>
          <a:solidFill>
            <a:srgbClr val="3BC6B6">
              <a:alpha val="74000"/>
            </a:srgbClr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各项建设任务进展顺利</a:t>
            </a:r>
            <a:r>
              <a:rPr lang="en-US" altLang="zh-CN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endParaRPr lang="zh-CN" altLang="en-US" dirty="0"/>
          </a:p>
        </p:txBody>
      </p:sp>
      <p:sp>
        <p:nvSpPr>
          <p:cNvPr id="12" name="文本框 33"/>
          <p:cNvSpPr txBox="1"/>
          <p:nvPr/>
        </p:nvSpPr>
        <p:spPr>
          <a:xfrm>
            <a:off x="347027" y="1657985"/>
            <a:ext cx="5406073" cy="424732"/>
          </a:xfrm>
          <a:prstGeom prst="rect">
            <a:avLst/>
          </a:prstGeom>
          <a:solidFill>
            <a:srgbClr val="DA3126">
              <a:alpha val="45000"/>
            </a:srgbClr>
          </a:solidFill>
        </p:spPr>
        <p:txBody>
          <a:bodyPr wrap="square" rtlCol="0" anchor="t">
            <a:spAutoFit/>
          </a:bodyPr>
          <a:lstStyle/>
          <a:p>
            <a:pPr marL="285750" indent="-285750">
              <a:lnSpc>
                <a:spcPct val="120000"/>
              </a:lnSpc>
              <a:buFont typeface="Wingdings" panose="05000000000000000000" charset="0"/>
              <a:buChar char="Ø"/>
            </a:pP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全功能初步系统已经完成，可靠运行</a:t>
            </a: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347026" y="4774485"/>
            <a:ext cx="5406073" cy="369332"/>
          </a:xfrm>
          <a:prstGeom prst="rect">
            <a:avLst/>
          </a:prstGeom>
          <a:solidFill>
            <a:srgbClr val="F9AA33">
              <a:alpha val="41000"/>
            </a:srgbClr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charset="0"/>
              <a:buChar char="Ø"/>
            </a:pP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下一步计划</a:t>
            </a:r>
            <a:endParaRPr lang="zh-CN" altLang="en-US" dirty="0"/>
          </a:p>
        </p:txBody>
      </p:sp>
      <p:sp>
        <p:nvSpPr>
          <p:cNvPr id="14" name="MH_SubTitle_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235700" y="1223327"/>
            <a:ext cx="2571185" cy="398463"/>
          </a:xfrm>
          <a:prstGeom prst="parallelogram">
            <a:avLst>
              <a:gd name="adj" fmla="val 0"/>
            </a:avLst>
          </a:prstGeom>
          <a:solidFill>
            <a:srgbClr val="776496">
              <a:alpha val="49000"/>
            </a:srgbClr>
          </a:solidFill>
          <a:ln>
            <a:noFill/>
          </a:ln>
          <a:extLst/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just" eaLnBrk="1" hangingPunct="1"/>
            <a:r>
              <a:rPr lang="zh-CN" altLang="en-US" b="1" dirty="0" smtClean="0">
                <a:ea typeface="微软雅黑" pitchFamily="34" charset="-122"/>
              </a:rPr>
              <a:t>建设任务</a:t>
            </a:r>
            <a:endParaRPr lang="da-DK" altLang="zh-CN" b="1" dirty="0">
              <a:ea typeface="微软雅黑" pitchFamily="34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634" y="3551722"/>
            <a:ext cx="2365052" cy="1040431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42027" y="4908351"/>
            <a:ext cx="1115568" cy="148370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21095" y="4903938"/>
            <a:ext cx="1153005" cy="1502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811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如何解决计算资源不足的问题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9378" y="1363132"/>
            <a:ext cx="8135971" cy="5088467"/>
          </a:xfrm>
        </p:spPr>
        <p:txBody>
          <a:bodyPr>
            <a:normAutofit/>
          </a:bodyPr>
          <a:lstStyle/>
          <a:p>
            <a:r>
              <a:rPr lang="zh-CN" altLang="en-US" sz="2400" dirty="0" smtClean="0"/>
              <a:t>提高</a:t>
            </a:r>
            <a:r>
              <a:rPr lang="en-US" altLang="zh-CN" sz="2400" dirty="0" smtClean="0"/>
              <a:t>WCDA</a:t>
            </a:r>
            <a:r>
              <a:rPr lang="zh-CN" altLang="en-US" sz="2400" dirty="0" smtClean="0"/>
              <a:t>快速重建与压缩效率</a:t>
            </a:r>
            <a:endParaRPr lang="en-US" altLang="zh-CN" sz="2400" dirty="0" smtClean="0"/>
          </a:p>
          <a:p>
            <a:pPr lvl="1"/>
            <a:r>
              <a:rPr lang="zh-CN" altLang="en-US" sz="2000" dirty="0"/>
              <a:t>依赖</a:t>
            </a:r>
            <a:r>
              <a:rPr lang="zh-CN" altLang="en-US" sz="2000" dirty="0" smtClean="0"/>
              <a:t>于软件算法与新的处理技术，比如</a:t>
            </a:r>
            <a:r>
              <a:rPr lang="en-US" altLang="zh-CN" sz="2000" dirty="0" smtClean="0"/>
              <a:t>FPGA</a:t>
            </a:r>
            <a:r>
              <a:rPr lang="zh-CN" altLang="en-US" sz="2000" dirty="0" smtClean="0"/>
              <a:t>等</a:t>
            </a:r>
            <a:endParaRPr lang="en-US" altLang="zh-CN" sz="2000" dirty="0" smtClean="0"/>
          </a:p>
          <a:p>
            <a:r>
              <a:rPr lang="zh-CN" altLang="en-US" sz="2400" dirty="0"/>
              <a:t>合作</a:t>
            </a:r>
            <a:r>
              <a:rPr lang="zh-CN" altLang="en-US" sz="2400" dirty="0" smtClean="0"/>
              <a:t>组共同参与，贡献资源，建立分布式计算平台</a:t>
            </a:r>
            <a:endParaRPr lang="en-US" altLang="zh-CN" sz="2400" dirty="0" smtClean="0"/>
          </a:p>
          <a:p>
            <a:r>
              <a:rPr lang="zh-CN" altLang="en-US" sz="2400" dirty="0" smtClean="0"/>
              <a:t>为什么要建设分布式计算平台</a:t>
            </a:r>
            <a:endParaRPr lang="en-US" altLang="zh-CN" sz="2400" dirty="0" smtClean="0"/>
          </a:p>
          <a:p>
            <a:pPr lvl="1"/>
            <a:r>
              <a:rPr lang="en-US" altLang="zh-CN" sz="2000" dirty="0" smtClean="0"/>
              <a:t>LHAASO</a:t>
            </a:r>
            <a:r>
              <a:rPr lang="zh-CN" altLang="en-US" sz="2000" dirty="0" smtClean="0"/>
              <a:t>本身的计算资源就是分布的，包括北京、稻城和成都等</a:t>
            </a:r>
            <a:endParaRPr lang="en-US" altLang="zh-CN" sz="2000" dirty="0" smtClean="0"/>
          </a:p>
          <a:p>
            <a:pPr lvl="1"/>
            <a:r>
              <a:rPr lang="zh-CN" altLang="en-US" sz="2000" dirty="0" smtClean="0"/>
              <a:t>国际上大型实验都建立了相应的分布式计算平台，包括</a:t>
            </a:r>
            <a:r>
              <a:rPr lang="en-US" altLang="zh-CN" sz="2000" dirty="0" smtClean="0"/>
              <a:t>LHC</a:t>
            </a:r>
            <a:r>
              <a:rPr lang="zh-CN" altLang="en-US" sz="2000" dirty="0" smtClean="0"/>
              <a:t>、</a:t>
            </a:r>
            <a:r>
              <a:rPr lang="en-US" altLang="zh-CN" sz="2000" dirty="0" smtClean="0"/>
              <a:t>Belle II</a:t>
            </a:r>
            <a:r>
              <a:rPr lang="zh-CN" altLang="en-US" sz="2000" dirty="0" smtClean="0"/>
              <a:t>等</a:t>
            </a:r>
            <a:endParaRPr lang="en-US" altLang="zh-CN" sz="2000" dirty="0" smtClean="0"/>
          </a:p>
          <a:p>
            <a:pPr lvl="1"/>
            <a:r>
              <a:rPr lang="zh-CN" altLang="en-US" sz="2000" dirty="0"/>
              <a:t>合作</a:t>
            </a:r>
            <a:r>
              <a:rPr lang="zh-CN" altLang="en-US" sz="2000" dirty="0" smtClean="0"/>
              <a:t>组单位建立自己的平台，可以在第一时间获得</a:t>
            </a:r>
            <a:r>
              <a:rPr lang="en-US" altLang="zh-CN" sz="2000" dirty="0" smtClean="0"/>
              <a:t>LHAASO</a:t>
            </a:r>
            <a:r>
              <a:rPr lang="zh-CN" altLang="en-US" sz="2000" dirty="0" smtClean="0"/>
              <a:t>实验数据，并且自己的平台资源充足，减少排队，加快本单位</a:t>
            </a:r>
            <a:r>
              <a:rPr lang="zh-CN" altLang="en-US" sz="2000" dirty="0"/>
              <a:t>的</a:t>
            </a:r>
            <a:r>
              <a:rPr lang="zh-CN" altLang="en-US" sz="2000" dirty="0" smtClean="0"/>
              <a:t>研究；空闲时给</a:t>
            </a:r>
            <a:r>
              <a:rPr lang="en-US" altLang="zh-CN" sz="2000" dirty="0" smtClean="0"/>
              <a:t>LHAASO</a:t>
            </a:r>
            <a:r>
              <a:rPr lang="zh-CN" altLang="en-US" sz="2000" dirty="0" smtClean="0"/>
              <a:t>数据平台共享资源，提高在合作组中的贡献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931068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LHAASO</a:t>
            </a:r>
            <a:r>
              <a:rPr lang="zh-CN" altLang="en-US" dirty="0" smtClean="0"/>
              <a:t>分布式计算系统规划</a:t>
            </a:r>
            <a:endParaRPr lang="zh-CN" altLang="en-US" dirty="0"/>
          </a:p>
        </p:txBody>
      </p:sp>
      <p:sp>
        <p:nvSpPr>
          <p:cNvPr id="4" name="椭圆 3"/>
          <p:cNvSpPr/>
          <p:nvPr/>
        </p:nvSpPr>
        <p:spPr>
          <a:xfrm>
            <a:off x="704850" y="1581912"/>
            <a:ext cx="1672590" cy="66751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稻城</a:t>
            </a:r>
            <a:endParaRPr lang="en-US" altLang="zh-CN" dirty="0" smtClean="0">
              <a:solidFill>
                <a:schemeClr val="tx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ctr"/>
            <a:r>
              <a:rPr lang="zh-CN" altLang="en-US" dirty="0" smtClean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观测基地</a:t>
            </a:r>
            <a:endParaRPr lang="zh-CN" altLang="en-US" dirty="0">
              <a:solidFill>
                <a:srgbClr val="FF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3502914" y="2615184"/>
            <a:ext cx="1672590" cy="66751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北京</a:t>
            </a:r>
            <a:endParaRPr lang="en-US" altLang="zh-CN" dirty="0" smtClean="0">
              <a:solidFill>
                <a:schemeClr val="tx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ctr"/>
            <a:r>
              <a:rPr lang="zh-CN" altLang="en-US" dirty="0" smtClean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主中心</a:t>
            </a:r>
            <a:endParaRPr lang="zh-CN" altLang="en-US" dirty="0">
              <a:solidFill>
                <a:srgbClr val="FF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cxnSp>
        <p:nvCxnSpPr>
          <p:cNvPr id="7" name="直接箭头连接符 6"/>
          <p:cNvCxnSpPr>
            <a:stCxn id="4" idx="5"/>
            <a:endCxn id="5" idx="1"/>
          </p:cNvCxnSpPr>
          <p:nvPr/>
        </p:nvCxnSpPr>
        <p:spPr>
          <a:xfrm>
            <a:off x="2132495" y="2151669"/>
            <a:ext cx="1615364" cy="5612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椭圆 8"/>
          <p:cNvSpPr/>
          <p:nvPr/>
        </p:nvSpPr>
        <p:spPr>
          <a:xfrm>
            <a:off x="1052321" y="4248234"/>
            <a:ext cx="1887855" cy="66751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分中心</a:t>
            </a:r>
            <a:endParaRPr lang="en-US" altLang="zh-CN" dirty="0" smtClean="0">
              <a:solidFill>
                <a:srgbClr val="FF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3821049" y="4248234"/>
            <a:ext cx="1672590" cy="66751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分中心</a:t>
            </a:r>
            <a:endParaRPr lang="zh-CN" altLang="en-US" dirty="0">
              <a:solidFill>
                <a:srgbClr val="FF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6838569" y="4248234"/>
            <a:ext cx="1672590" cy="66751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…</a:t>
            </a:r>
            <a:endParaRPr lang="zh-CN" altLang="en-US" dirty="0">
              <a:solidFill>
                <a:schemeClr val="tx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653772" y="5714998"/>
            <a:ext cx="1145794" cy="50004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子站点</a:t>
            </a:r>
            <a:endParaRPr lang="zh-CN" altLang="en-US" sz="1400" dirty="0">
              <a:solidFill>
                <a:srgbClr val="FF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3362347" y="5715000"/>
            <a:ext cx="1229283" cy="500039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子站点</a:t>
            </a:r>
            <a:endParaRPr lang="zh-CN" altLang="en-US" sz="1400" dirty="0">
              <a:solidFill>
                <a:srgbClr val="FF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6519672" y="5714998"/>
            <a:ext cx="1038568" cy="500041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…</a:t>
            </a:r>
            <a:endParaRPr lang="zh-CN" altLang="en-US" sz="1600" dirty="0">
              <a:solidFill>
                <a:schemeClr val="tx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cxnSp>
        <p:nvCxnSpPr>
          <p:cNvPr id="16" name="直接箭头连接符 15"/>
          <p:cNvCxnSpPr>
            <a:stCxn id="5" idx="3"/>
            <a:endCxn id="9" idx="7"/>
          </p:cNvCxnSpPr>
          <p:nvPr/>
        </p:nvCxnSpPr>
        <p:spPr>
          <a:xfrm flipH="1">
            <a:off x="2663706" y="3184941"/>
            <a:ext cx="1084153" cy="116104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>
            <a:stCxn id="5" idx="4"/>
            <a:endCxn id="10" idx="0"/>
          </p:cNvCxnSpPr>
          <p:nvPr/>
        </p:nvCxnSpPr>
        <p:spPr>
          <a:xfrm>
            <a:off x="4339209" y="3282696"/>
            <a:ext cx="318135" cy="96553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>
            <a:stCxn id="5" idx="5"/>
            <a:endCxn id="11" idx="1"/>
          </p:cNvCxnSpPr>
          <p:nvPr/>
        </p:nvCxnSpPr>
        <p:spPr>
          <a:xfrm>
            <a:off x="4930559" y="3184941"/>
            <a:ext cx="2152955" cy="116104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>
            <a:stCxn id="9" idx="4"/>
            <a:endCxn id="12" idx="0"/>
          </p:cNvCxnSpPr>
          <p:nvPr/>
        </p:nvCxnSpPr>
        <p:spPr>
          <a:xfrm flipH="1">
            <a:off x="1226669" y="4915746"/>
            <a:ext cx="769580" cy="79925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/>
          <p:cNvCxnSpPr>
            <a:stCxn id="10" idx="4"/>
            <a:endCxn id="13" idx="0"/>
          </p:cNvCxnSpPr>
          <p:nvPr/>
        </p:nvCxnSpPr>
        <p:spPr>
          <a:xfrm flipH="1">
            <a:off x="3976989" y="4915746"/>
            <a:ext cx="680355" cy="79925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/>
          <p:cNvCxnSpPr>
            <a:stCxn id="11" idx="4"/>
            <a:endCxn id="14" idx="0"/>
          </p:cNvCxnSpPr>
          <p:nvPr/>
        </p:nvCxnSpPr>
        <p:spPr>
          <a:xfrm flipH="1">
            <a:off x="7038956" y="4915746"/>
            <a:ext cx="635908" cy="79925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椭圆 40"/>
          <p:cNvSpPr/>
          <p:nvPr/>
        </p:nvSpPr>
        <p:spPr>
          <a:xfrm>
            <a:off x="4887013" y="5714999"/>
            <a:ext cx="1151083" cy="500039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…</a:t>
            </a:r>
            <a:endParaRPr lang="zh-CN" altLang="en-US" sz="1600" dirty="0">
              <a:solidFill>
                <a:schemeClr val="tx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1865280" y="5715001"/>
            <a:ext cx="1201684" cy="50003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子站点</a:t>
            </a:r>
            <a:endParaRPr lang="zh-CN" altLang="en-US" sz="1400" dirty="0">
              <a:solidFill>
                <a:srgbClr val="FF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cxnSp>
        <p:nvCxnSpPr>
          <p:cNvPr id="51" name="直接箭头连接符 50"/>
          <p:cNvCxnSpPr>
            <a:stCxn id="9" idx="4"/>
            <a:endCxn id="43" idx="0"/>
          </p:cNvCxnSpPr>
          <p:nvPr/>
        </p:nvCxnSpPr>
        <p:spPr>
          <a:xfrm>
            <a:off x="1996249" y="4915746"/>
            <a:ext cx="469873" cy="79925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箭头连接符 54"/>
          <p:cNvCxnSpPr>
            <a:stCxn id="10" idx="4"/>
            <a:endCxn id="41" idx="0"/>
          </p:cNvCxnSpPr>
          <p:nvPr/>
        </p:nvCxnSpPr>
        <p:spPr>
          <a:xfrm>
            <a:off x="4657344" y="4915746"/>
            <a:ext cx="805211" cy="79925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椭圆 59"/>
          <p:cNvSpPr/>
          <p:nvPr/>
        </p:nvSpPr>
        <p:spPr>
          <a:xfrm>
            <a:off x="7707592" y="5729018"/>
            <a:ext cx="1038568" cy="500041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…</a:t>
            </a:r>
            <a:endParaRPr lang="zh-CN" altLang="en-US" sz="1600" dirty="0">
              <a:solidFill>
                <a:schemeClr val="tx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cxnSp>
        <p:nvCxnSpPr>
          <p:cNvPr id="61" name="直接箭头连接符 60"/>
          <p:cNvCxnSpPr>
            <a:stCxn id="11" idx="4"/>
            <a:endCxn id="60" idx="0"/>
          </p:cNvCxnSpPr>
          <p:nvPr/>
        </p:nvCxnSpPr>
        <p:spPr>
          <a:xfrm>
            <a:off x="7674864" y="4915746"/>
            <a:ext cx="552012" cy="81327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7884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909180655"/>
  <p:tag name="MH_LIBRARY" val="GRAPHIC"/>
  <p:tag name="MH_TYPE" val="SubTitle"/>
  <p:tag name="MH_ORDER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6374</TotalTime>
  <Words>1159</Words>
  <Application>Microsoft Macintosh PowerPoint</Application>
  <PresentationFormat>全屏显示(4:3)</PresentationFormat>
  <Paragraphs>286</Paragraphs>
  <Slides>23</Slides>
  <Notes>3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4" baseType="lpstr">
      <vt:lpstr>Office 主题</vt:lpstr>
      <vt:lpstr>LHAASO分布式计算系统</vt:lpstr>
      <vt:lpstr>主要内容</vt:lpstr>
      <vt:lpstr>LHAASO数据处理平台总体构成</vt:lpstr>
      <vt:lpstr>系统组成</vt:lpstr>
      <vt:lpstr>LHAASO计算需求</vt:lpstr>
      <vt:lpstr>LHAASO数据处理平台目标</vt:lpstr>
      <vt:lpstr>LHAASO数据处理平台现状</vt:lpstr>
      <vt:lpstr>如何解决计算资源不足的问题</vt:lpstr>
      <vt:lpstr>LHAASO分布式计算系统规划</vt:lpstr>
      <vt:lpstr>各中心功能(1)</vt:lpstr>
      <vt:lpstr>各中心功能(2)</vt:lpstr>
      <vt:lpstr>PowerPoint 演示文稿</vt:lpstr>
      <vt:lpstr>基本技术方案</vt:lpstr>
      <vt:lpstr>资源统一管理和调度</vt:lpstr>
      <vt:lpstr>计算任务调度</vt:lpstr>
      <vt:lpstr>计算任务调度</vt:lpstr>
      <vt:lpstr>PowerPoint 演示文稿</vt:lpstr>
      <vt:lpstr>数据的存储和访问</vt:lpstr>
      <vt:lpstr>分布式监控</vt:lpstr>
      <vt:lpstr>LHAASO分布式计算系统</vt:lpstr>
      <vt:lpstr>阿里云的评估</vt:lpstr>
      <vt:lpstr>PowerPoint 演示文稿</vt:lpstr>
      <vt:lpstr>PowerPoint 演示文稿</vt:lpstr>
    </vt:vector>
  </TitlesOfParts>
  <Company>ihep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chengyaodong</dc:creator>
  <cp:lastModifiedBy>qiulan huang</cp:lastModifiedBy>
  <cp:revision>457</cp:revision>
  <dcterms:created xsi:type="dcterms:W3CDTF">2015-12-12T11:57:36Z</dcterms:created>
  <dcterms:modified xsi:type="dcterms:W3CDTF">2018-10-10T08:45:40Z</dcterms:modified>
</cp:coreProperties>
</file>