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9" r:id="rId3"/>
    <p:sldId id="309" r:id="rId4"/>
    <p:sldId id="306" r:id="rId5"/>
    <p:sldId id="310" r:id="rId6"/>
    <p:sldId id="311" r:id="rId7"/>
    <p:sldId id="303" r:id="rId8"/>
    <p:sldId id="305" r:id="rId9"/>
    <p:sldId id="314" r:id="rId10"/>
    <p:sldId id="318" r:id="rId11"/>
    <p:sldId id="317" r:id="rId12"/>
    <p:sldId id="312" r:id="rId13"/>
    <p:sldId id="320" r:id="rId14"/>
    <p:sldId id="319" r:id="rId15"/>
    <p:sldId id="321" r:id="rId16"/>
    <p:sldId id="297" r:id="rId17"/>
    <p:sldId id="331" r:id="rId18"/>
    <p:sldId id="295" r:id="rId19"/>
    <p:sldId id="328" r:id="rId20"/>
    <p:sldId id="325" r:id="rId21"/>
    <p:sldId id="332" r:id="rId22"/>
    <p:sldId id="329"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89" d="100"/>
          <a:sy n="89" d="100"/>
        </p:scale>
        <p:origin x="-131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A9C05-20A9-4EAD-8696-F81DE228103C}" type="datetimeFigureOut">
              <a:rPr lang="zh-CN" altLang="en-US" smtClean="0"/>
              <a:t>2018/10/10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C01C8-9C43-417C-BA71-FE33BDB4DA8E}" type="slidenum">
              <a:rPr lang="zh-CN" altLang="en-US" smtClean="0"/>
              <a:t>‹#›</a:t>
            </a:fld>
            <a:endParaRPr lang="zh-CN" altLang="en-US"/>
          </a:p>
        </p:txBody>
      </p:sp>
    </p:spTree>
    <p:extLst>
      <p:ext uri="{BB962C8B-B14F-4D97-AF65-F5344CB8AC3E}">
        <p14:creationId xmlns:p14="http://schemas.microsoft.com/office/powerpoint/2010/main" val="238214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2018/10/10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1340768"/>
            <a:ext cx="7772400" cy="1470025"/>
          </a:xfrm>
        </p:spPr>
        <p:txBody>
          <a:bodyPr/>
          <a:lstStyle/>
          <a:p>
            <a:r>
              <a:rPr lang="en-US" altLang="zh-CN" sz="3200" b="1" dirty="0" err="1" smtClean="0">
                <a:solidFill>
                  <a:srgbClr val="006600"/>
                </a:solidFill>
              </a:rPr>
              <a:t>WCDA</a:t>
            </a:r>
            <a:r>
              <a:rPr lang="zh-CN" altLang="en-US" sz="3200" b="1" dirty="0" smtClean="0">
                <a:solidFill>
                  <a:srgbClr val="006600"/>
                </a:solidFill>
              </a:rPr>
              <a:t>动态范围扩展系统进展及模拟介绍</a:t>
            </a:r>
            <a:endParaRPr lang="zh-CN" altLang="en-US" sz="3200" b="1" dirty="0">
              <a:solidFill>
                <a:srgbClr val="006600"/>
              </a:solidFill>
            </a:endParaRPr>
          </a:p>
        </p:txBody>
      </p:sp>
      <p:sp>
        <p:nvSpPr>
          <p:cNvPr id="3" name="副标题 2"/>
          <p:cNvSpPr>
            <a:spLocks noGrp="1"/>
          </p:cNvSpPr>
          <p:nvPr>
            <p:ph type="subTitle" idx="1"/>
          </p:nvPr>
        </p:nvSpPr>
        <p:spPr>
          <a:xfrm>
            <a:off x="1264656" y="2924944"/>
            <a:ext cx="6768752" cy="1656184"/>
          </a:xfrm>
        </p:spPr>
        <p:txBody>
          <a:bodyPr>
            <a:normAutofit/>
          </a:bodyPr>
          <a:lstStyle/>
          <a:p>
            <a:r>
              <a:rPr lang="zh-CN" altLang="en-US" sz="2800" b="1" dirty="0" smtClean="0">
                <a:solidFill>
                  <a:schemeClr val="tx1"/>
                </a:solidFill>
              </a:rPr>
              <a:t>李秀荣，刘成，曾宗康</a:t>
            </a:r>
            <a:endParaRPr lang="en-US" altLang="zh-CN" sz="2800" b="1" dirty="0" smtClean="0">
              <a:solidFill>
                <a:schemeClr val="tx1"/>
              </a:solidFill>
            </a:endParaRPr>
          </a:p>
          <a:p>
            <a:r>
              <a:rPr lang="zh-CN" altLang="en-US" sz="2800" b="1" dirty="0" smtClean="0">
                <a:solidFill>
                  <a:schemeClr val="tx1"/>
                </a:solidFill>
              </a:rPr>
              <a:t>中科院高能所</a:t>
            </a:r>
            <a:endParaRPr lang="en-US" altLang="zh-CN" sz="2800" b="1" dirty="0" smtClean="0">
              <a:solidFill>
                <a:schemeClr val="tx1"/>
              </a:solidFill>
            </a:endParaRPr>
          </a:p>
          <a:p>
            <a:r>
              <a:rPr lang="en-US" altLang="zh-CN" sz="2800" b="1" dirty="0" smtClean="0">
                <a:solidFill>
                  <a:schemeClr val="tx1"/>
                </a:solidFill>
                <a:latin typeface="+mj-lt"/>
                <a:ea typeface="+mj-ea"/>
                <a:cs typeface="+mj-cs"/>
              </a:rPr>
              <a:t>2018/10/10</a:t>
            </a:r>
            <a:endParaRPr lang="zh-CN" altLang="en-US" sz="2800" b="1" dirty="0">
              <a:solidFill>
                <a:schemeClr val="tx1"/>
              </a:solidFill>
              <a:latin typeface="+mj-lt"/>
              <a:ea typeface="+mj-ea"/>
              <a:cs typeface="+mj-cs"/>
            </a:endParaRPr>
          </a:p>
        </p:txBody>
      </p:sp>
      <p:sp>
        <p:nvSpPr>
          <p:cNvPr id="4" name="矩形 3"/>
          <p:cNvSpPr/>
          <p:nvPr/>
        </p:nvSpPr>
        <p:spPr>
          <a:xfrm>
            <a:off x="3203848" y="5734516"/>
            <a:ext cx="3134191" cy="369332"/>
          </a:xfrm>
          <a:prstGeom prst="rect">
            <a:avLst/>
          </a:prstGeom>
        </p:spPr>
        <p:txBody>
          <a:bodyPr wrap="none">
            <a:spAutoFit/>
          </a:bodyPr>
          <a:lstStyle/>
          <a:p>
            <a:r>
              <a:rPr lang="en-US" altLang="zh-CN" b="1" dirty="0" err="1">
                <a:solidFill>
                  <a:srgbClr val="FF0000"/>
                </a:solidFill>
              </a:rPr>
              <a:t>LHAASO</a:t>
            </a:r>
            <a:r>
              <a:rPr lang="zh-CN" altLang="en-US" b="1" dirty="0">
                <a:solidFill>
                  <a:srgbClr val="FF0000"/>
                </a:solidFill>
              </a:rPr>
              <a:t>合作组会议</a:t>
            </a:r>
            <a:r>
              <a:rPr lang="en-US" altLang="zh-CN" b="1" dirty="0" smtClean="0">
                <a:solidFill>
                  <a:srgbClr val="FF0000"/>
                </a:solidFill>
              </a:rPr>
              <a:t>-</a:t>
            </a:r>
            <a:r>
              <a:rPr lang="zh-CN" altLang="en-US" b="1" dirty="0" smtClean="0">
                <a:solidFill>
                  <a:srgbClr val="FF0000"/>
                </a:solidFill>
              </a:rPr>
              <a:t>西藏林芝</a:t>
            </a:r>
            <a:endParaRPr lang="en-US" altLang="zh-CN" b="1" dirty="0">
              <a:solidFill>
                <a:srgbClr val="FF0000"/>
              </a:solidFill>
            </a:endParaRPr>
          </a:p>
        </p:txBody>
      </p:sp>
    </p:spTree>
    <p:extLst>
      <p:ext uri="{BB962C8B-B14F-4D97-AF65-F5344CB8AC3E}">
        <p14:creationId xmlns:p14="http://schemas.microsoft.com/office/powerpoint/2010/main" val="309479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634082"/>
          </a:xfrm>
        </p:spPr>
        <p:txBody>
          <a:bodyPr>
            <a:normAutofit fontScale="90000"/>
          </a:bodyPr>
          <a:lstStyle/>
          <a:p>
            <a:r>
              <a:rPr lang="en-US" altLang="zh-CN" dirty="0" err="1" smtClean="0"/>
              <a:t>PMT</a:t>
            </a:r>
            <a:r>
              <a:rPr lang="zh-CN" altLang="en-US" dirty="0" smtClean="0"/>
              <a:t>安装现场批量测试方案</a:t>
            </a:r>
            <a:endParaRPr lang="zh-CN" altLang="en-US" dirty="0"/>
          </a:p>
        </p:txBody>
      </p:sp>
      <p:sp>
        <p:nvSpPr>
          <p:cNvPr id="3" name="内容占位符 2"/>
          <p:cNvSpPr>
            <a:spLocks noGrp="1"/>
          </p:cNvSpPr>
          <p:nvPr>
            <p:ph idx="1"/>
          </p:nvPr>
        </p:nvSpPr>
        <p:spPr>
          <a:xfrm>
            <a:off x="529208" y="1556792"/>
            <a:ext cx="8229600" cy="4425355"/>
          </a:xfrm>
        </p:spPr>
        <p:txBody>
          <a:bodyPr>
            <a:normAutofit/>
          </a:bodyPr>
          <a:lstStyle/>
          <a:p>
            <a:r>
              <a:rPr lang="zh-CN" altLang="en-US" sz="2400" dirty="0" smtClean="0">
                <a:latin typeface="黑体" panose="02010609060101010101" pitchFamily="49" charset="-122"/>
                <a:ea typeface="黑体" panose="02010609060101010101" pitchFamily="49" charset="-122"/>
              </a:rPr>
              <a:t>每三个小</a:t>
            </a:r>
            <a:r>
              <a:rPr lang="en-US" altLang="zh-CN" sz="2400" dirty="0" err="1" smtClean="0">
                <a:latin typeface="黑体" panose="02010609060101010101" pitchFamily="49" charset="-122"/>
                <a:ea typeface="黑体" panose="02010609060101010101" pitchFamily="49" charset="-122"/>
              </a:rPr>
              <a:t>PMT</a:t>
            </a:r>
            <a:r>
              <a:rPr lang="zh-CN" altLang="en-US" sz="2400" dirty="0" smtClean="0">
                <a:latin typeface="黑体" panose="02010609060101010101" pitchFamily="49" charset="-122"/>
                <a:ea typeface="黑体" panose="02010609060101010101" pitchFamily="49" charset="-122"/>
              </a:rPr>
              <a:t>用一路相同高压，根据山大测试结果分类工作高压相似的小</a:t>
            </a:r>
            <a:r>
              <a:rPr lang="en-US" altLang="zh-CN" sz="2400" dirty="0" err="1" smtClean="0">
                <a:latin typeface="黑体" panose="02010609060101010101" pitchFamily="49" charset="-122"/>
                <a:ea typeface="黑体" panose="02010609060101010101" pitchFamily="49" charset="-122"/>
              </a:rPr>
              <a:t>PMT</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安装前每个</a:t>
            </a:r>
            <a:r>
              <a:rPr lang="en-US" altLang="zh-CN" sz="2400" dirty="0" err="1">
                <a:latin typeface="黑体" panose="02010609060101010101" pitchFamily="49" charset="-122"/>
                <a:ea typeface="黑体" panose="02010609060101010101" pitchFamily="49" charset="-122"/>
              </a:rPr>
              <a:t>PMT</a:t>
            </a:r>
            <a:r>
              <a:rPr lang="zh-CN" altLang="en-US" sz="2400" dirty="0">
                <a:latin typeface="黑体" panose="02010609060101010101" pitchFamily="49" charset="-122"/>
                <a:ea typeface="黑体" panose="02010609060101010101" pitchFamily="49" charset="-122"/>
              </a:rPr>
              <a:t>通过示波器测试阳极打拿级信号是否正常。</a:t>
            </a:r>
            <a:endParaRPr lang="en-US" altLang="zh-CN" sz="2400" dirty="0">
              <a:latin typeface="黑体" panose="02010609060101010101" pitchFamily="49" charset="-122"/>
              <a:ea typeface="黑体" panose="02010609060101010101" pitchFamily="49" charset="-122"/>
            </a:endParaRPr>
          </a:p>
          <a:p>
            <a:r>
              <a:rPr lang="zh-CN" altLang="en-US" sz="2400" dirty="0">
                <a:solidFill>
                  <a:srgbClr val="FF0000"/>
                </a:solidFill>
                <a:latin typeface="黑体" panose="02010609060101010101" pitchFamily="49" charset="-122"/>
                <a:ea typeface="黑体" panose="02010609060101010101" pitchFamily="49" charset="-122"/>
              </a:rPr>
              <a:t>每安装</a:t>
            </a:r>
            <a:r>
              <a:rPr lang="en-US" altLang="zh-CN" sz="2400" dirty="0">
                <a:solidFill>
                  <a:srgbClr val="FF0000"/>
                </a:solidFill>
                <a:latin typeface="黑体" panose="02010609060101010101" pitchFamily="49" charset="-122"/>
                <a:ea typeface="黑体" panose="02010609060101010101" pitchFamily="49" charset="-122"/>
              </a:rPr>
              <a:t>36</a:t>
            </a:r>
            <a:r>
              <a:rPr lang="zh-CN" altLang="en-US" sz="2400" dirty="0">
                <a:solidFill>
                  <a:srgbClr val="FF0000"/>
                </a:solidFill>
                <a:latin typeface="黑体" panose="02010609060101010101" pitchFamily="49" charset="-122"/>
                <a:ea typeface="黑体" panose="02010609060101010101" pitchFamily="49" charset="-122"/>
              </a:rPr>
              <a:t>个探测器，通过一套电子学板测试</a:t>
            </a:r>
            <a:r>
              <a:rPr lang="en-US" altLang="zh-CN" sz="2400" dirty="0" err="1">
                <a:solidFill>
                  <a:srgbClr val="FF0000"/>
                </a:solidFill>
                <a:latin typeface="黑体" panose="02010609060101010101" pitchFamily="49" charset="-122"/>
                <a:ea typeface="黑体" panose="02010609060101010101" pitchFamily="49" charset="-122"/>
              </a:rPr>
              <a:t>PMT</a:t>
            </a:r>
            <a:r>
              <a:rPr lang="zh-CN" altLang="en-US" sz="2400" dirty="0">
                <a:solidFill>
                  <a:srgbClr val="FF0000"/>
                </a:solidFill>
                <a:latin typeface="黑体" panose="02010609060101010101" pitchFamily="49" charset="-122"/>
                <a:ea typeface="黑体" panose="02010609060101010101" pitchFamily="49" charset="-122"/>
              </a:rPr>
              <a:t>高压响应及单光电子，批量得到</a:t>
            </a:r>
            <a:r>
              <a:rPr lang="en-US" altLang="zh-CN" sz="2400" dirty="0">
                <a:solidFill>
                  <a:srgbClr val="FF0000"/>
                </a:solidFill>
                <a:latin typeface="黑体" panose="02010609060101010101" pitchFamily="49" charset="-122"/>
                <a:ea typeface="黑体" panose="02010609060101010101" pitchFamily="49" charset="-122"/>
              </a:rPr>
              <a:t>beta</a:t>
            </a:r>
            <a:r>
              <a:rPr lang="zh-CN" altLang="en-US" sz="2400" dirty="0">
                <a:solidFill>
                  <a:srgbClr val="FF0000"/>
                </a:solidFill>
                <a:latin typeface="黑体" panose="02010609060101010101" pitchFamily="49" charset="-122"/>
                <a:ea typeface="黑体" panose="02010609060101010101" pitchFamily="49" charset="-122"/>
              </a:rPr>
              <a:t>值和工作高压和增益及</a:t>
            </a:r>
            <a:r>
              <a:rPr lang="en-US" altLang="zh-CN" sz="2400" dirty="0">
                <a:solidFill>
                  <a:srgbClr val="FF0000"/>
                </a:solidFill>
                <a:latin typeface="黑体" panose="02010609060101010101" pitchFamily="49" charset="-122"/>
                <a:ea typeface="黑体" panose="02010609060101010101" pitchFamily="49" charset="-122"/>
              </a:rPr>
              <a:t>AD</a:t>
            </a:r>
            <a:r>
              <a:rPr lang="zh-CN" altLang="en-US" sz="2400" dirty="0">
                <a:solidFill>
                  <a:srgbClr val="FF0000"/>
                </a:solidFill>
                <a:latin typeface="黑体" panose="02010609060101010101" pitchFamily="49" charset="-122"/>
                <a:ea typeface="黑体" panose="02010609060101010101" pitchFamily="49" charset="-122"/>
              </a:rPr>
              <a:t>比。</a:t>
            </a:r>
            <a:endParaRPr lang="en-US" altLang="zh-CN" sz="2400" dirty="0">
              <a:solidFill>
                <a:srgbClr val="FF0000"/>
              </a:solidFill>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每个测试数据</a:t>
            </a:r>
            <a:r>
              <a:rPr lang="en-US" altLang="zh-CN" sz="2400" dirty="0">
                <a:latin typeface="黑体" panose="02010609060101010101" pitchFamily="49" charset="-122"/>
                <a:ea typeface="黑体" panose="02010609060101010101" pitchFamily="49" charset="-122"/>
              </a:rPr>
              <a:t>36</a:t>
            </a:r>
            <a:r>
              <a:rPr lang="zh-CN" altLang="en-US" sz="2400" dirty="0">
                <a:latin typeface="黑体" panose="02010609060101010101" pitchFamily="49" charset="-122"/>
                <a:ea typeface="黑体" panose="02010609060101010101" pitchFamily="49" charset="-122"/>
              </a:rPr>
              <a:t>个</a:t>
            </a:r>
            <a:r>
              <a:rPr lang="en-US" altLang="zh-CN" sz="2400" dirty="0" err="1">
                <a:latin typeface="黑体" panose="02010609060101010101" pitchFamily="49" charset="-122"/>
                <a:ea typeface="黑体" panose="02010609060101010101" pitchFamily="49" charset="-122"/>
              </a:rPr>
              <a:t>PMT</a:t>
            </a:r>
            <a:r>
              <a:rPr lang="zh-CN" altLang="en-US" sz="2400" dirty="0">
                <a:latin typeface="黑体" panose="02010609060101010101" pitchFamily="49" charset="-122"/>
                <a:ea typeface="黑体" panose="02010609060101010101" pitchFamily="49" charset="-122"/>
              </a:rPr>
              <a:t>用相同的</a:t>
            </a:r>
            <a:r>
              <a:rPr lang="en-US" altLang="zh-CN" sz="2400" dirty="0">
                <a:latin typeface="黑体" panose="02010609060101010101" pitchFamily="49" charset="-122"/>
                <a:ea typeface="黑体" panose="02010609060101010101" pitchFamily="49" charset="-122"/>
              </a:rPr>
              <a:t>LED</a:t>
            </a:r>
            <a:r>
              <a:rPr lang="zh-CN" altLang="en-US" sz="2400" dirty="0">
                <a:latin typeface="黑体" panose="02010609060101010101" pitchFamily="49" charset="-122"/>
                <a:ea typeface="黑体" panose="02010609060101010101" pitchFamily="49" charset="-122"/>
              </a:rPr>
              <a:t>驱动宽度和高压。通过解析文件名获得</a:t>
            </a:r>
            <a:r>
              <a:rPr lang="en-US" altLang="zh-CN" sz="2400" dirty="0" err="1">
                <a:latin typeface="黑体" panose="02010609060101010101" pitchFamily="49" charset="-122"/>
                <a:ea typeface="黑体" panose="02010609060101010101" pitchFamily="49" charset="-122"/>
              </a:rPr>
              <a:t>PMT</a:t>
            </a:r>
            <a:r>
              <a:rPr lang="zh-CN" altLang="en-US" sz="2400" dirty="0">
                <a:latin typeface="黑体" panose="02010609060101010101" pitchFamily="49" charset="-122"/>
                <a:ea typeface="黑体" panose="02010609060101010101" pitchFamily="49" charset="-122"/>
              </a:rPr>
              <a:t>高压、</a:t>
            </a:r>
            <a:r>
              <a:rPr lang="en-US" altLang="zh-CN" sz="2400" dirty="0">
                <a:latin typeface="黑体" panose="02010609060101010101" pitchFamily="49" charset="-122"/>
                <a:ea typeface="黑体" panose="02010609060101010101" pitchFamily="49" charset="-122"/>
              </a:rPr>
              <a:t>led</a:t>
            </a:r>
            <a:r>
              <a:rPr lang="zh-CN" altLang="en-US" sz="2400" dirty="0">
                <a:latin typeface="黑体" panose="02010609060101010101" pitchFamily="49" charset="-122"/>
                <a:ea typeface="黑体" panose="02010609060101010101" pitchFamily="49" charset="-122"/>
              </a:rPr>
              <a:t>宽度和频率、阈值时间等；</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批量分析画图，</a:t>
            </a:r>
            <a:r>
              <a:rPr lang="en-US" altLang="zh-CN" sz="2400" dirty="0">
                <a:latin typeface="黑体" panose="02010609060101010101" pitchFamily="49" charset="-122"/>
                <a:ea typeface="黑体" panose="02010609060101010101" pitchFamily="49" charset="-122"/>
              </a:rPr>
              <a:t>include</a:t>
            </a:r>
            <a:r>
              <a:rPr lang="zh-CN" altLang="en-US" sz="2400" dirty="0">
                <a:latin typeface="黑体" panose="02010609060101010101" pitchFamily="49" charset="-122"/>
                <a:ea typeface="黑体" panose="02010609060101010101" pitchFamily="49" charset="-122"/>
              </a:rPr>
              <a:t>电子学刻度值和通道值。配置文件为每个通道的</a:t>
            </a:r>
            <a:r>
              <a:rPr lang="en-US" altLang="zh-CN" sz="2400" dirty="0" err="1">
                <a:latin typeface="黑体" panose="02010609060101010101" pitchFamily="49" charset="-122"/>
                <a:ea typeface="黑体" panose="02010609060101010101" pitchFamily="49" charset="-122"/>
              </a:rPr>
              <a:t>PMT</a:t>
            </a:r>
            <a:r>
              <a:rPr lang="zh-CN" altLang="en-US" sz="2400" dirty="0">
                <a:latin typeface="黑体" panose="02010609060101010101" pitchFamily="49" charset="-122"/>
                <a:ea typeface="黑体" panose="02010609060101010101" pitchFamily="49" charset="-122"/>
              </a:rPr>
              <a:t>号码，自动匹配得到电子学刻度值。</a:t>
            </a:r>
            <a:r>
              <a:rPr lang="en-US" altLang="zh-CN" sz="2400" dirty="0">
                <a:solidFill>
                  <a:srgbClr val="FF0000"/>
                </a:solidFill>
                <a:latin typeface="黑体" panose="02010609060101010101" pitchFamily="49" charset="-122"/>
                <a:ea typeface="黑体" panose="02010609060101010101" pitchFamily="49" charset="-122"/>
              </a:rPr>
              <a:t>root</a:t>
            </a:r>
            <a:r>
              <a:rPr lang="zh-CN" altLang="en-US" sz="2400" dirty="0">
                <a:solidFill>
                  <a:srgbClr val="FF0000"/>
                </a:solidFill>
                <a:latin typeface="黑体" panose="02010609060101010101" pitchFamily="49" charset="-122"/>
                <a:ea typeface="黑体" panose="02010609060101010101" pitchFamily="49" charset="-122"/>
              </a:rPr>
              <a:t>输出文件每个</a:t>
            </a:r>
            <a:r>
              <a:rPr lang="en-US" altLang="zh-CN" sz="2400" dirty="0" err="1">
                <a:solidFill>
                  <a:srgbClr val="FF0000"/>
                </a:solidFill>
                <a:latin typeface="黑体" panose="02010609060101010101" pitchFamily="49" charset="-122"/>
                <a:ea typeface="黑体" panose="02010609060101010101" pitchFamily="49" charset="-122"/>
              </a:rPr>
              <a:t>PMT</a:t>
            </a:r>
            <a:r>
              <a:rPr lang="zh-CN" altLang="en-US" sz="2400" dirty="0">
                <a:solidFill>
                  <a:srgbClr val="FF0000"/>
                </a:solidFill>
                <a:latin typeface="黑体" panose="02010609060101010101" pitchFamily="49" charset="-122"/>
                <a:ea typeface="黑体" panose="02010609060101010101" pitchFamily="49" charset="-122"/>
              </a:rPr>
              <a:t>填相应的参数和拟合分析结果，并生成</a:t>
            </a:r>
            <a:r>
              <a:rPr lang="en-US" altLang="zh-CN" sz="2400" dirty="0" err="1">
                <a:solidFill>
                  <a:srgbClr val="FF0000"/>
                </a:solidFill>
                <a:latin typeface="黑体" panose="02010609060101010101" pitchFamily="49" charset="-122"/>
                <a:ea typeface="黑体" panose="02010609060101010101" pitchFamily="49" charset="-122"/>
              </a:rPr>
              <a:t>ps</a:t>
            </a:r>
            <a:r>
              <a:rPr lang="zh-CN" altLang="en-US" sz="2400" dirty="0">
                <a:solidFill>
                  <a:srgbClr val="FF0000"/>
                </a:solidFill>
                <a:latin typeface="黑体" panose="02010609060101010101" pitchFamily="49" charset="-122"/>
                <a:ea typeface="黑体" panose="02010609060101010101" pitchFamily="49" charset="-122"/>
              </a:rPr>
              <a:t>文件，合成总</a:t>
            </a:r>
            <a:r>
              <a:rPr lang="en-US" altLang="zh-CN" sz="2400" dirty="0">
                <a:solidFill>
                  <a:srgbClr val="FF0000"/>
                </a:solidFill>
                <a:latin typeface="黑体" panose="02010609060101010101" pitchFamily="49" charset="-122"/>
                <a:ea typeface="黑体" panose="02010609060101010101" pitchFamily="49" charset="-122"/>
              </a:rPr>
              <a:t>pdf</a:t>
            </a:r>
            <a:r>
              <a:rPr lang="zh-CN" altLang="en-US" sz="2400" dirty="0">
                <a:solidFill>
                  <a:srgbClr val="FF0000"/>
                </a:solidFill>
                <a:latin typeface="黑体" panose="02010609060101010101" pitchFamily="49" charset="-122"/>
                <a:ea typeface="黑体" panose="02010609060101010101" pitchFamily="49" charset="-122"/>
              </a:rPr>
              <a:t>文件和总的</a:t>
            </a:r>
            <a:r>
              <a:rPr lang="en-US" altLang="zh-CN" sz="2400" dirty="0">
                <a:solidFill>
                  <a:srgbClr val="FF0000"/>
                </a:solidFill>
                <a:latin typeface="黑体" panose="02010609060101010101" pitchFamily="49" charset="-122"/>
                <a:ea typeface="黑体" panose="02010609060101010101" pitchFamily="49" charset="-122"/>
              </a:rPr>
              <a:t>root</a:t>
            </a:r>
            <a:r>
              <a:rPr lang="zh-CN" altLang="en-US" sz="2400" dirty="0">
                <a:solidFill>
                  <a:srgbClr val="FF0000"/>
                </a:solidFill>
                <a:latin typeface="黑体" panose="02010609060101010101" pitchFamily="49" charset="-122"/>
                <a:ea typeface="黑体" panose="02010609060101010101" pitchFamily="49" charset="-122"/>
              </a:rPr>
              <a:t>文件。</a:t>
            </a:r>
          </a:p>
        </p:txBody>
      </p:sp>
      <p:sp>
        <p:nvSpPr>
          <p:cNvPr id="5" name="矩形 4"/>
          <p:cNvSpPr/>
          <p:nvPr/>
        </p:nvSpPr>
        <p:spPr>
          <a:xfrm>
            <a:off x="827584" y="908720"/>
            <a:ext cx="7488832" cy="523220"/>
          </a:xfrm>
          <a:prstGeom prst="rect">
            <a:avLst/>
          </a:prstGeom>
          <a:solidFill>
            <a:srgbClr val="FFFF00"/>
          </a:solidFill>
        </p:spPr>
        <p:txBody>
          <a:bodyPr wrap="square">
            <a:spAutoFit/>
          </a:bodyPr>
          <a:lstStyle/>
          <a:p>
            <a:r>
              <a:rPr lang="zh-CN" altLang="en-US" sz="2800" b="1" dirty="0">
                <a:solidFill>
                  <a:srgbClr val="FF0000"/>
                </a:solidFill>
              </a:rPr>
              <a:t>下周开始在稻城现场安装第一个水池的探测器</a:t>
            </a:r>
            <a:endParaRPr lang="en-US" altLang="zh-CN" sz="2800" b="1" dirty="0">
              <a:solidFill>
                <a:srgbClr val="FF0000"/>
              </a:solidFill>
            </a:endParaRPr>
          </a:p>
        </p:txBody>
      </p:sp>
    </p:spTree>
    <p:extLst>
      <p:ext uri="{BB962C8B-B14F-4D97-AF65-F5344CB8AC3E}">
        <p14:creationId xmlns:p14="http://schemas.microsoft.com/office/powerpoint/2010/main" val="432891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88640"/>
            <a:ext cx="8229600" cy="562074"/>
          </a:xfrm>
        </p:spPr>
        <p:txBody>
          <a:bodyPr>
            <a:normAutofit fontScale="90000"/>
          </a:bodyPr>
          <a:lstStyle/>
          <a:p>
            <a:r>
              <a:rPr lang="zh-CN" altLang="en-US" dirty="0" smtClean="0"/>
              <a:t>批量分析画图监测</a:t>
            </a:r>
            <a:endParaRPr lang="zh-CN" altLang="en-US" dirty="0"/>
          </a:p>
        </p:txBody>
      </p:sp>
      <p:sp>
        <p:nvSpPr>
          <p:cNvPr id="3" name="内容占位符 2"/>
          <p:cNvSpPr>
            <a:spLocks noGrp="1"/>
          </p:cNvSpPr>
          <p:nvPr>
            <p:ph idx="1"/>
          </p:nvPr>
        </p:nvSpPr>
        <p:spPr/>
        <p:txBody>
          <a:bodyPr/>
          <a:lstStyle/>
          <a:p>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370339" cy="571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508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en-US" sz="3200" dirty="0" smtClean="0"/>
              <a:t>批量分析得到</a:t>
            </a:r>
            <a:r>
              <a:rPr lang="en-US" altLang="zh-CN" sz="3200" dirty="0" err="1" smtClean="0"/>
              <a:t>PMT</a:t>
            </a:r>
            <a:r>
              <a:rPr lang="zh-CN" altLang="en-US" sz="3200" dirty="0" smtClean="0"/>
              <a:t>增益、</a:t>
            </a:r>
            <a:r>
              <a:rPr lang="en-US" altLang="zh-CN" sz="3200" dirty="0" smtClean="0"/>
              <a:t>beta</a:t>
            </a:r>
            <a:r>
              <a:rPr lang="zh-CN" altLang="en-US" sz="3200" dirty="0" smtClean="0"/>
              <a:t>值和</a:t>
            </a:r>
            <a:r>
              <a:rPr lang="en-US" altLang="zh-CN" sz="3200" dirty="0" smtClean="0"/>
              <a:t>AD</a:t>
            </a:r>
            <a:r>
              <a:rPr lang="zh-CN" altLang="en-US" sz="3200" dirty="0" smtClean="0"/>
              <a:t>比</a:t>
            </a:r>
            <a:endParaRPr lang="zh-CN" alt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57" y="1884766"/>
            <a:ext cx="4336159" cy="389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037519"/>
            <a:ext cx="4031838" cy="359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961" y="1504368"/>
            <a:ext cx="28670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51" y="6057616"/>
            <a:ext cx="9089749"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60232" y="2636912"/>
            <a:ext cx="2031325" cy="646331"/>
          </a:xfrm>
          <a:prstGeom prst="rect">
            <a:avLst/>
          </a:prstGeom>
          <a:noFill/>
        </p:spPr>
        <p:txBody>
          <a:bodyPr wrap="none" rtlCol="0">
            <a:spAutoFit/>
          </a:bodyPr>
          <a:lstStyle/>
          <a:p>
            <a:r>
              <a:rPr lang="zh-CN" altLang="en-US" dirty="0" smtClean="0"/>
              <a:t>分别用高斯拟合和</a:t>
            </a:r>
            <a:endParaRPr lang="en-US" altLang="zh-CN" dirty="0" smtClean="0"/>
          </a:p>
          <a:p>
            <a:r>
              <a:rPr lang="zh-CN" altLang="en-US" dirty="0"/>
              <a:t>高斯卷积泊</a:t>
            </a:r>
            <a:r>
              <a:rPr lang="zh-CN" altLang="en-US" dirty="0" smtClean="0"/>
              <a:t>松拟合</a:t>
            </a:r>
            <a:endParaRPr lang="zh-CN" altLang="en-US" dirty="0"/>
          </a:p>
        </p:txBody>
      </p:sp>
    </p:spTree>
    <p:extLst>
      <p:ext uri="{BB962C8B-B14F-4D97-AF65-F5344CB8AC3E}">
        <p14:creationId xmlns:p14="http://schemas.microsoft.com/office/powerpoint/2010/main" val="4240559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76672"/>
            <a:ext cx="8229600" cy="1143000"/>
          </a:xfrm>
        </p:spPr>
        <p:txBody>
          <a:bodyPr/>
          <a:lstStyle/>
          <a:p>
            <a:r>
              <a:rPr lang="zh-CN" altLang="en-US" dirty="0"/>
              <a:t>小</a:t>
            </a:r>
            <a:r>
              <a:rPr lang="en-US" altLang="zh-CN" dirty="0" err="1" smtClean="0"/>
              <a:t>PMT</a:t>
            </a:r>
            <a:r>
              <a:rPr lang="zh-CN" altLang="en-US" dirty="0" smtClean="0"/>
              <a:t>与探测器标定</a:t>
            </a:r>
            <a:endParaRPr lang="zh-CN" altLang="en-US" dirty="0"/>
          </a:p>
        </p:txBody>
      </p:sp>
      <p:sp>
        <p:nvSpPr>
          <p:cNvPr id="3" name="内容占位符 2"/>
          <p:cNvSpPr>
            <a:spLocks noGrp="1"/>
          </p:cNvSpPr>
          <p:nvPr>
            <p:ph idx="1"/>
          </p:nvPr>
        </p:nvSpPr>
        <p:spPr>
          <a:xfrm>
            <a:off x="251520" y="2276872"/>
            <a:ext cx="8784976" cy="2502932"/>
          </a:xfrm>
        </p:spPr>
        <p:txBody>
          <a:bodyPr>
            <a:normAutofit lnSpcReduction="10000"/>
          </a:bodyPr>
          <a:lstStyle/>
          <a:p>
            <a:r>
              <a:rPr lang="en-US" altLang="zh-CN" sz="2400" dirty="0"/>
              <a:t>1. </a:t>
            </a:r>
            <a:r>
              <a:rPr lang="zh-CN" altLang="en-US" sz="2400" dirty="0"/>
              <a:t>光纤标定： 能标定出每个</a:t>
            </a:r>
            <a:r>
              <a:rPr lang="en-US" altLang="zh-CN" sz="2400" dirty="0"/>
              <a:t>PMT</a:t>
            </a:r>
            <a:r>
              <a:rPr lang="zh-CN" altLang="en-US" sz="2400" dirty="0"/>
              <a:t>的增益（单光电子信号大小</a:t>
            </a:r>
            <a:r>
              <a:rPr lang="zh-CN" altLang="en-US" sz="2400" dirty="0" smtClean="0"/>
              <a:t>），不</a:t>
            </a:r>
            <a:r>
              <a:rPr lang="zh-CN" altLang="en-US" sz="2400" dirty="0"/>
              <a:t>容易标定</a:t>
            </a:r>
            <a:r>
              <a:rPr lang="en-US" altLang="zh-CN" sz="2400" dirty="0"/>
              <a:t>PMT</a:t>
            </a:r>
            <a:r>
              <a:rPr lang="zh-CN" altLang="en-US" sz="2400" dirty="0"/>
              <a:t>表面灰尘与水质等对信号影响</a:t>
            </a:r>
            <a:r>
              <a:rPr lang="zh-CN" altLang="en-US" sz="2400" dirty="0" smtClean="0"/>
              <a:t>。</a:t>
            </a:r>
            <a:endParaRPr lang="en-US" altLang="zh-CN" sz="2400" dirty="0" smtClean="0"/>
          </a:p>
          <a:p>
            <a:endParaRPr lang="zh-CN" altLang="en-US" sz="2400" dirty="0"/>
          </a:p>
          <a:p>
            <a:r>
              <a:rPr lang="en-US" altLang="zh-CN" sz="2400" dirty="0"/>
              <a:t>2. </a:t>
            </a:r>
            <a:r>
              <a:rPr lang="zh-CN" altLang="en-US" sz="2400" dirty="0"/>
              <a:t>单缪标定</a:t>
            </a:r>
            <a:r>
              <a:rPr lang="en-US" altLang="zh-CN" sz="2400" dirty="0"/>
              <a:t>: </a:t>
            </a:r>
            <a:r>
              <a:rPr lang="zh-CN" altLang="en-US" sz="2400" dirty="0"/>
              <a:t>可以标定出探测器总的信号特点和差异 </a:t>
            </a:r>
            <a:endParaRPr lang="en-US" altLang="zh-CN" sz="2400" dirty="0" smtClean="0"/>
          </a:p>
          <a:p>
            <a:endParaRPr lang="zh-CN" altLang="en-US" sz="2400" dirty="0"/>
          </a:p>
          <a:p>
            <a:r>
              <a:rPr lang="en-US" altLang="zh-CN" sz="2400" dirty="0"/>
              <a:t>3. </a:t>
            </a:r>
            <a:r>
              <a:rPr lang="zh-CN" altLang="en-US" sz="2400" dirty="0"/>
              <a:t>大小</a:t>
            </a:r>
            <a:r>
              <a:rPr lang="en-US" altLang="zh-CN" sz="2400" dirty="0"/>
              <a:t>PMT</a:t>
            </a:r>
            <a:r>
              <a:rPr lang="zh-CN" altLang="en-US" sz="2400" dirty="0"/>
              <a:t>比值</a:t>
            </a:r>
            <a:r>
              <a:rPr lang="zh-CN" altLang="en-US" sz="2400" dirty="0" smtClean="0"/>
              <a:t>标定</a:t>
            </a:r>
            <a:r>
              <a:rPr lang="en-US" altLang="zh-CN" sz="2400" dirty="0" smtClean="0"/>
              <a:t>: </a:t>
            </a:r>
            <a:r>
              <a:rPr lang="zh-CN" altLang="en-US" sz="2400" dirty="0" smtClean="0"/>
              <a:t>直观，用于芯位重建和粒子鉴别</a:t>
            </a:r>
            <a:endParaRPr lang="zh-CN" altLang="en-US" sz="2400" dirty="0"/>
          </a:p>
        </p:txBody>
      </p:sp>
    </p:spTree>
    <p:extLst>
      <p:ext uri="{BB962C8B-B14F-4D97-AF65-F5344CB8AC3E}">
        <p14:creationId xmlns:p14="http://schemas.microsoft.com/office/powerpoint/2010/main" val="1425452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686801" cy="710044"/>
          </a:xfrm>
        </p:spPr>
        <p:txBody>
          <a:bodyPr>
            <a:normAutofit fontScale="90000"/>
          </a:bodyPr>
          <a:lstStyle/>
          <a:p>
            <a:r>
              <a:rPr lang="zh-CN" altLang="en-US" sz="2400" dirty="0" smtClean="0"/>
              <a:t>模拟不同封装方案小</a:t>
            </a:r>
            <a:r>
              <a:rPr lang="en-US" altLang="zh-CN" sz="2400" dirty="0" err="1" smtClean="0"/>
              <a:t>PMT</a:t>
            </a:r>
            <a:r>
              <a:rPr lang="zh-CN" altLang="en-US" sz="2400" dirty="0" smtClean="0"/>
              <a:t>单缪本底模拟信号，分析单缪标定方法</a:t>
            </a:r>
            <a:r>
              <a:rPr lang="en-US" altLang="zh-CN" sz="2400" dirty="0" smtClean="0"/>
              <a:t/>
            </a:r>
            <a:br>
              <a:rPr lang="en-US" altLang="zh-CN" sz="2400" dirty="0" smtClean="0"/>
            </a:br>
            <a:r>
              <a:rPr lang="zh-CN" altLang="en-US" sz="2400" dirty="0"/>
              <a:t>模拟统计量约为实际实验采集</a:t>
            </a:r>
            <a:r>
              <a:rPr lang="en-US" altLang="zh-CN" sz="2400" dirty="0"/>
              <a:t>57.87 </a:t>
            </a:r>
            <a:r>
              <a:rPr lang="zh-CN" altLang="en-US" sz="2400" dirty="0"/>
              <a:t>个小时数据</a:t>
            </a:r>
          </a:p>
        </p:txBody>
      </p:sp>
      <p:sp>
        <p:nvSpPr>
          <p:cNvPr id="3" name="内容占位符 2"/>
          <p:cNvSpPr>
            <a:spLocks noGrp="1"/>
          </p:cNvSpPr>
          <p:nvPr>
            <p:ph idx="1"/>
          </p:nvPr>
        </p:nvSpPr>
        <p:spPr>
          <a:xfrm>
            <a:off x="457200" y="1184183"/>
            <a:ext cx="8229600" cy="4525963"/>
          </a:xfrm>
        </p:spPr>
        <p:txBody>
          <a:bodyPr/>
          <a:lstStyle/>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41" y="1356799"/>
            <a:ext cx="3917408" cy="216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1323685"/>
            <a:ext cx="4123590" cy="224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41" y="3689038"/>
            <a:ext cx="3816424" cy="234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5" y="3717032"/>
            <a:ext cx="4123590" cy="241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259632" y="1356799"/>
            <a:ext cx="1766830" cy="369332"/>
          </a:xfrm>
          <a:prstGeom prst="rect">
            <a:avLst/>
          </a:prstGeom>
          <a:noFill/>
        </p:spPr>
        <p:txBody>
          <a:bodyPr wrap="none" rtlCol="0">
            <a:spAutoFit/>
          </a:bodyPr>
          <a:lstStyle/>
          <a:p>
            <a:r>
              <a:rPr lang="en-US" altLang="zh-CN" dirty="0" err="1" smtClean="0"/>
              <a:t>PMT</a:t>
            </a:r>
            <a:r>
              <a:rPr lang="zh-CN" altLang="en-US" dirty="0" smtClean="0"/>
              <a:t>直接放水里</a:t>
            </a:r>
            <a:endParaRPr lang="zh-CN" altLang="en-US" dirty="0"/>
          </a:p>
        </p:txBody>
      </p:sp>
      <p:sp>
        <p:nvSpPr>
          <p:cNvPr id="11" name="TextBox 10"/>
          <p:cNvSpPr txBox="1"/>
          <p:nvPr/>
        </p:nvSpPr>
        <p:spPr>
          <a:xfrm>
            <a:off x="1235732" y="4329724"/>
            <a:ext cx="2690160" cy="369332"/>
          </a:xfrm>
          <a:prstGeom prst="rect">
            <a:avLst/>
          </a:prstGeom>
          <a:noFill/>
        </p:spPr>
        <p:txBody>
          <a:bodyPr wrap="none" rtlCol="0">
            <a:spAutoFit/>
          </a:bodyPr>
          <a:lstStyle/>
          <a:p>
            <a:r>
              <a:rPr lang="en-US" altLang="zh-CN" dirty="0" err="1" smtClean="0"/>
              <a:t>PMT</a:t>
            </a:r>
            <a:r>
              <a:rPr lang="zh-CN" altLang="en-US" dirty="0" smtClean="0"/>
              <a:t>与防水壳中间有空气</a:t>
            </a:r>
            <a:endParaRPr lang="zh-CN" altLang="en-US" dirty="0"/>
          </a:p>
        </p:txBody>
      </p:sp>
      <p:sp>
        <p:nvSpPr>
          <p:cNvPr id="14" name="TextBox 13"/>
          <p:cNvSpPr txBox="1"/>
          <p:nvPr/>
        </p:nvSpPr>
        <p:spPr>
          <a:xfrm>
            <a:off x="7166237" y="2238511"/>
            <a:ext cx="582211" cy="369332"/>
          </a:xfrm>
          <a:prstGeom prst="rect">
            <a:avLst/>
          </a:prstGeom>
          <a:noFill/>
        </p:spPr>
        <p:txBody>
          <a:bodyPr wrap="none" rtlCol="0">
            <a:spAutoFit/>
          </a:bodyPr>
          <a:lstStyle/>
          <a:p>
            <a:r>
              <a:rPr lang="en-US" altLang="zh-CN" dirty="0" smtClean="0"/>
              <a:t>y*x</a:t>
            </a:r>
            <a:r>
              <a:rPr lang="en-US" altLang="zh-CN" baseline="30000" dirty="0"/>
              <a:t>3</a:t>
            </a:r>
            <a:endParaRPr lang="zh-CN" altLang="en-US" baseline="30000" dirty="0"/>
          </a:p>
        </p:txBody>
      </p:sp>
      <p:sp>
        <p:nvSpPr>
          <p:cNvPr id="15" name="TextBox 14"/>
          <p:cNvSpPr txBox="1"/>
          <p:nvPr/>
        </p:nvSpPr>
        <p:spPr>
          <a:xfrm>
            <a:off x="6879364" y="4737753"/>
            <a:ext cx="582211" cy="369332"/>
          </a:xfrm>
          <a:prstGeom prst="rect">
            <a:avLst/>
          </a:prstGeom>
          <a:noFill/>
        </p:spPr>
        <p:txBody>
          <a:bodyPr wrap="none" rtlCol="0">
            <a:spAutoFit/>
          </a:bodyPr>
          <a:lstStyle/>
          <a:p>
            <a:r>
              <a:rPr lang="en-US" altLang="zh-CN" dirty="0" smtClean="0"/>
              <a:t>y*x</a:t>
            </a:r>
            <a:r>
              <a:rPr lang="en-US" altLang="zh-CN" baseline="30000" dirty="0"/>
              <a:t>3</a:t>
            </a:r>
            <a:endParaRPr lang="zh-CN" altLang="en-US" baseline="30000" dirty="0"/>
          </a:p>
        </p:txBody>
      </p:sp>
      <p:sp>
        <p:nvSpPr>
          <p:cNvPr id="17" name="TextBox 16"/>
          <p:cNvSpPr txBox="1"/>
          <p:nvPr/>
        </p:nvSpPr>
        <p:spPr>
          <a:xfrm>
            <a:off x="436196" y="6237312"/>
            <a:ext cx="8565699" cy="461665"/>
          </a:xfrm>
          <a:prstGeom prst="rect">
            <a:avLst/>
          </a:prstGeom>
          <a:noFill/>
        </p:spPr>
        <p:txBody>
          <a:bodyPr wrap="square" rtlCol="0">
            <a:spAutoFit/>
          </a:bodyPr>
          <a:lstStyle/>
          <a:p>
            <a:r>
              <a:rPr lang="zh-CN" altLang="en-US" sz="2400" dirty="0" smtClean="0">
                <a:solidFill>
                  <a:srgbClr val="FF0000"/>
                </a:solidFill>
              </a:rPr>
              <a:t>结合模拟与实验证明小</a:t>
            </a:r>
            <a:r>
              <a:rPr lang="en-US" altLang="zh-CN" sz="2400" dirty="0" err="1" smtClean="0">
                <a:solidFill>
                  <a:srgbClr val="FF0000"/>
                </a:solidFill>
              </a:rPr>
              <a:t>PMT</a:t>
            </a:r>
            <a:r>
              <a:rPr lang="zh-CN" altLang="en-US" sz="2400" dirty="0" smtClean="0">
                <a:solidFill>
                  <a:srgbClr val="FF0000"/>
                </a:solidFill>
              </a:rPr>
              <a:t>封装方案都可以进行单缪标定</a:t>
            </a:r>
            <a:endParaRPr lang="zh-CN" altLang="en-US" sz="2400" dirty="0">
              <a:solidFill>
                <a:srgbClr val="FF0000"/>
              </a:solidFill>
            </a:endParaRPr>
          </a:p>
        </p:txBody>
      </p:sp>
    </p:spTree>
    <p:extLst>
      <p:ext uri="{BB962C8B-B14F-4D97-AF65-F5344CB8AC3E}">
        <p14:creationId xmlns:p14="http://schemas.microsoft.com/office/powerpoint/2010/main" val="3949139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998" y="3164200"/>
            <a:ext cx="3727846" cy="256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图片 3"/>
          <p:cNvPicPr>
            <a:picLocks noChangeAspect="1"/>
          </p:cNvPicPr>
          <p:nvPr/>
        </p:nvPicPr>
        <p:blipFill>
          <a:blip r:embed="rId3"/>
          <a:stretch>
            <a:fillRect/>
          </a:stretch>
        </p:blipFill>
        <p:spPr>
          <a:xfrm>
            <a:off x="4850481" y="615760"/>
            <a:ext cx="3584363" cy="2400521"/>
          </a:xfrm>
          <a:prstGeom prst="rect">
            <a:avLst/>
          </a:prstGeom>
        </p:spPr>
      </p:pic>
      <p:sp>
        <p:nvSpPr>
          <p:cNvPr id="7" name="文本框 6"/>
          <p:cNvSpPr txBox="1"/>
          <p:nvPr/>
        </p:nvSpPr>
        <p:spPr>
          <a:xfrm>
            <a:off x="539552" y="188640"/>
            <a:ext cx="8279176" cy="400110"/>
          </a:xfrm>
          <a:prstGeom prst="rect">
            <a:avLst/>
          </a:prstGeom>
          <a:noFill/>
        </p:spPr>
        <p:txBody>
          <a:bodyPr wrap="square" rtlCol="0">
            <a:spAutoFit/>
          </a:bodyPr>
          <a:lstStyle/>
          <a:p>
            <a:r>
              <a:rPr lang="zh-CN" altLang="en-US" sz="2000" dirty="0"/>
              <a:t>天顶角</a:t>
            </a:r>
            <a:r>
              <a:rPr lang="en-US" altLang="zh-CN" sz="2000" dirty="0" smtClean="0"/>
              <a:t>30</a:t>
            </a:r>
            <a:r>
              <a:rPr lang="zh-CN" altLang="en-US" sz="2000" dirty="0" smtClean="0"/>
              <a:t>度一个</a:t>
            </a:r>
            <a:r>
              <a:rPr lang="en-US" altLang="zh-CN" sz="2000" dirty="0" smtClean="0"/>
              <a:t>100 </a:t>
            </a:r>
            <a:r>
              <a:rPr lang="en-US" altLang="zh-CN" sz="2000" dirty="0" err="1"/>
              <a:t>TeV</a:t>
            </a:r>
            <a:r>
              <a:rPr lang="en-US" altLang="zh-CN" sz="2000" dirty="0"/>
              <a:t> proton </a:t>
            </a:r>
            <a:r>
              <a:rPr lang="zh-CN" altLang="en-US" sz="2000" dirty="0" smtClean="0"/>
              <a:t>的</a:t>
            </a:r>
            <a:r>
              <a:rPr lang="en-US" altLang="zh-CN" sz="2000" dirty="0" smtClean="0"/>
              <a:t>NPE</a:t>
            </a:r>
            <a:r>
              <a:rPr lang="zh-CN" altLang="en-US" sz="2000" dirty="0" smtClean="0"/>
              <a:t>事例显示及大小</a:t>
            </a:r>
            <a:r>
              <a:rPr lang="en-US" altLang="zh-CN" sz="2000" dirty="0" err="1" smtClean="0"/>
              <a:t>PMT</a:t>
            </a:r>
            <a:r>
              <a:rPr lang="zh-CN" altLang="en-US" sz="2000" dirty="0" smtClean="0"/>
              <a:t>信号比值</a:t>
            </a:r>
            <a:endParaRPr lang="zh-CN" altLang="en-US" sz="2000" dirty="0"/>
          </a:p>
        </p:txBody>
      </p:sp>
      <p:sp>
        <p:nvSpPr>
          <p:cNvPr id="10" name="文本框 9"/>
          <p:cNvSpPr txBox="1"/>
          <p:nvPr/>
        </p:nvSpPr>
        <p:spPr>
          <a:xfrm>
            <a:off x="6409255" y="810319"/>
            <a:ext cx="1548822" cy="461665"/>
          </a:xfrm>
          <a:prstGeom prst="rect">
            <a:avLst/>
          </a:prstGeom>
          <a:noFill/>
        </p:spPr>
        <p:txBody>
          <a:bodyPr wrap="none" rtlCol="0">
            <a:spAutoFit/>
          </a:bodyPr>
          <a:lstStyle/>
          <a:p>
            <a:r>
              <a:rPr lang="en-US" altLang="zh-CN" sz="2400" dirty="0" smtClean="0"/>
              <a:t>small PMT </a:t>
            </a:r>
            <a:endParaRPr lang="zh-CN" altLang="en-US" sz="2400" dirty="0"/>
          </a:p>
        </p:txBody>
      </p:sp>
      <p:pic>
        <p:nvPicPr>
          <p:cNvPr id="2" name="图片 1"/>
          <p:cNvPicPr>
            <a:picLocks noChangeAspect="1"/>
          </p:cNvPicPr>
          <p:nvPr/>
        </p:nvPicPr>
        <p:blipFill>
          <a:blip r:embed="rId4"/>
          <a:stretch>
            <a:fillRect/>
          </a:stretch>
        </p:blipFill>
        <p:spPr>
          <a:xfrm>
            <a:off x="677468" y="600607"/>
            <a:ext cx="3868539" cy="2364271"/>
          </a:xfrm>
          <a:prstGeom prst="rect">
            <a:avLst/>
          </a:prstGeom>
        </p:spPr>
      </p:pic>
      <p:sp>
        <p:nvSpPr>
          <p:cNvPr id="9" name="文本框 8"/>
          <p:cNvSpPr txBox="1"/>
          <p:nvPr/>
        </p:nvSpPr>
        <p:spPr>
          <a:xfrm>
            <a:off x="2826379" y="834303"/>
            <a:ext cx="1276311" cy="461665"/>
          </a:xfrm>
          <a:prstGeom prst="rect">
            <a:avLst/>
          </a:prstGeom>
          <a:noFill/>
        </p:spPr>
        <p:txBody>
          <a:bodyPr wrap="none" rtlCol="0">
            <a:spAutoFit/>
          </a:bodyPr>
          <a:lstStyle/>
          <a:p>
            <a:r>
              <a:rPr lang="en-US" altLang="zh-CN" sz="2400" dirty="0" smtClean="0"/>
              <a:t>Big PMT </a:t>
            </a:r>
            <a:endParaRPr lang="zh-CN" altLang="en-US" sz="24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508" y="3164200"/>
            <a:ext cx="3765499" cy="256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44572" y="5602981"/>
            <a:ext cx="1454244" cy="369332"/>
          </a:xfrm>
          <a:prstGeom prst="rect">
            <a:avLst/>
          </a:prstGeom>
          <a:noFill/>
        </p:spPr>
        <p:txBody>
          <a:bodyPr wrap="none" rtlCol="0">
            <a:spAutoFit/>
          </a:bodyPr>
          <a:lstStyle/>
          <a:p>
            <a:r>
              <a:rPr lang="zh-CN" altLang="en-US" dirty="0" smtClean="0"/>
              <a:t>小</a:t>
            </a:r>
            <a:r>
              <a:rPr lang="en-US" altLang="zh-CN" dirty="0" err="1" smtClean="0"/>
              <a:t>PMT</a:t>
            </a:r>
            <a:r>
              <a:rPr lang="zh-CN" altLang="en-US" dirty="0" smtClean="0"/>
              <a:t>的</a:t>
            </a:r>
            <a:r>
              <a:rPr lang="en-US" altLang="zh-CN" dirty="0" err="1" smtClean="0"/>
              <a:t>NPE</a:t>
            </a:r>
            <a:endParaRPr lang="zh-CN" altLang="en-US" dirty="0"/>
          </a:p>
        </p:txBody>
      </p:sp>
      <p:sp>
        <p:nvSpPr>
          <p:cNvPr id="12" name="TextBox 11"/>
          <p:cNvSpPr txBox="1"/>
          <p:nvPr/>
        </p:nvSpPr>
        <p:spPr>
          <a:xfrm>
            <a:off x="5217681" y="3645024"/>
            <a:ext cx="2146742" cy="369332"/>
          </a:xfrm>
          <a:prstGeom prst="rect">
            <a:avLst/>
          </a:prstGeom>
          <a:noFill/>
        </p:spPr>
        <p:txBody>
          <a:bodyPr wrap="none" rtlCol="0">
            <a:spAutoFit/>
          </a:bodyPr>
          <a:lstStyle/>
          <a:p>
            <a:r>
              <a:rPr lang="zh-CN" altLang="en-US" dirty="0" smtClean="0"/>
              <a:t>大小</a:t>
            </a:r>
            <a:r>
              <a:rPr lang="en-US" altLang="zh-CN" dirty="0" err="1" smtClean="0"/>
              <a:t>PMT</a:t>
            </a:r>
            <a:r>
              <a:rPr lang="zh-CN" altLang="en-US" dirty="0" smtClean="0"/>
              <a:t>的</a:t>
            </a:r>
            <a:r>
              <a:rPr lang="en-US" altLang="zh-CN" dirty="0" err="1" smtClean="0"/>
              <a:t>NPE</a:t>
            </a:r>
            <a:r>
              <a:rPr lang="zh-CN" altLang="en-US" dirty="0" smtClean="0"/>
              <a:t>比值</a:t>
            </a:r>
            <a:endParaRPr lang="zh-CN" altLang="en-US" dirty="0"/>
          </a:p>
        </p:txBody>
      </p:sp>
      <p:sp>
        <p:nvSpPr>
          <p:cNvPr id="6" name="TextBox 5"/>
          <p:cNvSpPr txBox="1"/>
          <p:nvPr/>
        </p:nvSpPr>
        <p:spPr>
          <a:xfrm>
            <a:off x="787090" y="5972313"/>
            <a:ext cx="5702202" cy="707886"/>
          </a:xfrm>
          <a:prstGeom prst="rect">
            <a:avLst/>
          </a:prstGeom>
          <a:solidFill>
            <a:srgbClr val="FFFF00"/>
          </a:solidFill>
        </p:spPr>
        <p:txBody>
          <a:bodyPr wrap="none" rtlCol="0">
            <a:spAutoFit/>
          </a:bodyPr>
          <a:lstStyle/>
          <a:p>
            <a:r>
              <a:rPr lang="zh-CN" altLang="en-US" sz="2000" dirty="0" smtClean="0"/>
              <a:t>模拟发现大小</a:t>
            </a:r>
            <a:r>
              <a:rPr lang="en-US" altLang="zh-CN" sz="2000" dirty="0" err="1" smtClean="0"/>
              <a:t>PMT</a:t>
            </a:r>
            <a:r>
              <a:rPr lang="zh-CN" altLang="en-US" sz="2000" dirty="0" smtClean="0"/>
              <a:t>的</a:t>
            </a:r>
            <a:r>
              <a:rPr lang="en-US" altLang="zh-CN" sz="2000" dirty="0" err="1" smtClean="0"/>
              <a:t>NPE</a:t>
            </a:r>
            <a:r>
              <a:rPr lang="zh-CN" altLang="en-US" sz="2000" dirty="0" smtClean="0"/>
              <a:t>比值对信号大小有依赖。</a:t>
            </a:r>
            <a:endParaRPr lang="en-US" altLang="zh-CN" sz="2000" dirty="0" smtClean="0"/>
          </a:p>
          <a:p>
            <a:r>
              <a:rPr lang="zh-CN" altLang="en-US" sz="2000" dirty="0" smtClean="0"/>
              <a:t>大小</a:t>
            </a:r>
            <a:r>
              <a:rPr lang="en-US" altLang="zh-CN" sz="2000" dirty="0" err="1" smtClean="0"/>
              <a:t>PMT</a:t>
            </a:r>
            <a:r>
              <a:rPr lang="zh-CN" altLang="en-US" sz="2000" dirty="0" smtClean="0"/>
              <a:t>联合可以提高芯位重建精度。</a:t>
            </a:r>
            <a:endParaRPr lang="en-US" altLang="zh-CN" sz="2000" dirty="0" smtClean="0"/>
          </a:p>
        </p:txBody>
      </p:sp>
    </p:spTree>
    <p:extLst>
      <p:ext uri="{BB962C8B-B14F-4D97-AF65-F5344CB8AC3E}">
        <p14:creationId xmlns:p14="http://schemas.microsoft.com/office/powerpoint/2010/main" val="3303086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2820" y="260648"/>
            <a:ext cx="8509660" cy="648072"/>
          </a:xfrm>
        </p:spPr>
        <p:txBody>
          <a:bodyPr>
            <a:noAutofit/>
          </a:bodyPr>
          <a:lstStyle/>
          <a:p>
            <a:r>
              <a:rPr lang="en-US" altLang="zh-CN" sz="2800" dirty="0" err="1" smtClean="0"/>
              <a:t>WCDA</a:t>
            </a:r>
            <a:r>
              <a:rPr lang="en-US" altLang="zh-CN" sz="2800" dirty="0" smtClean="0"/>
              <a:t>++ Geant4 </a:t>
            </a:r>
            <a:r>
              <a:rPr lang="zh-CN" altLang="en-US" sz="2800" dirty="0" smtClean="0"/>
              <a:t>模拟优化</a:t>
            </a:r>
            <a:r>
              <a:rPr lang="en-US" altLang="zh-CN" sz="2800" dirty="0" smtClean="0"/>
              <a:t>--</a:t>
            </a:r>
            <a:r>
              <a:rPr lang="zh-CN" altLang="en-US" sz="2800" dirty="0" smtClean="0"/>
              <a:t>真实化与封装方案研究</a:t>
            </a:r>
            <a:endParaRPr lang="zh-CN" altLang="en-US" sz="2800" dirty="0"/>
          </a:p>
        </p:txBody>
      </p:sp>
      <p:sp>
        <p:nvSpPr>
          <p:cNvPr id="10" name="TextBox 5"/>
          <p:cNvSpPr txBox="1"/>
          <p:nvPr/>
        </p:nvSpPr>
        <p:spPr>
          <a:xfrm>
            <a:off x="430516" y="1412776"/>
            <a:ext cx="1843604" cy="1323439"/>
          </a:xfrm>
          <a:prstGeom prst="rect">
            <a:avLst/>
          </a:prstGeom>
          <a:solidFill>
            <a:schemeClr val="bg1"/>
          </a:solidFill>
          <a:ln cmpd="sng">
            <a:solidFill>
              <a:schemeClr val="tx1"/>
            </a:solidFill>
          </a:ln>
        </p:spPr>
        <p:txBody>
          <a:bodyPr wrap="square" rtlCol="0">
            <a:spAutoFit/>
          </a:bodyPr>
          <a:lstStyle/>
          <a:p>
            <a:r>
              <a:rPr lang="en-US" altLang="zh-CN" sz="2000" dirty="0" err="1" smtClean="0"/>
              <a:t>Corsika</a:t>
            </a:r>
            <a:r>
              <a:rPr lang="zh-CN" altLang="en-US" sz="2000" dirty="0" smtClean="0"/>
              <a:t>模拟宇宙线在大气中的簇射，得到次级粒子信息</a:t>
            </a:r>
            <a:endParaRPr lang="zh-CN" altLang="en-US" sz="2000" dirty="0"/>
          </a:p>
        </p:txBody>
      </p:sp>
      <p:sp>
        <p:nvSpPr>
          <p:cNvPr id="11" name="TextBox 6"/>
          <p:cNvSpPr txBox="1"/>
          <p:nvPr/>
        </p:nvSpPr>
        <p:spPr>
          <a:xfrm>
            <a:off x="251520" y="3501008"/>
            <a:ext cx="2276303" cy="1323439"/>
          </a:xfrm>
          <a:prstGeom prst="rect">
            <a:avLst/>
          </a:prstGeom>
          <a:noFill/>
          <a:ln>
            <a:solidFill>
              <a:schemeClr val="tx1"/>
            </a:solidFill>
          </a:ln>
        </p:spPr>
        <p:txBody>
          <a:bodyPr wrap="square" rtlCol="0">
            <a:spAutoFit/>
          </a:bodyPr>
          <a:lstStyle/>
          <a:p>
            <a:r>
              <a:rPr lang="en-US" altLang="zh-CN" sz="2000" dirty="0" smtClean="0"/>
              <a:t>Geant4</a:t>
            </a:r>
            <a:r>
              <a:rPr lang="zh-CN" altLang="en-US" sz="2000" dirty="0" smtClean="0"/>
              <a:t>模拟次级粒子在</a:t>
            </a:r>
            <a:r>
              <a:rPr lang="en-US" altLang="zh-CN" sz="2000" dirty="0" smtClean="0"/>
              <a:t>WCDA</a:t>
            </a:r>
            <a:r>
              <a:rPr lang="zh-CN" altLang="en-US" sz="2000" dirty="0" smtClean="0"/>
              <a:t>中的响应，</a:t>
            </a:r>
            <a:r>
              <a:rPr lang="zh-CN" altLang="en-US" sz="2000" dirty="0"/>
              <a:t>得到每个</a:t>
            </a:r>
            <a:r>
              <a:rPr lang="en-US" altLang="zh-CN" sz="2000" dirty="0"/>
              <a:t>PMT</a:t>
            </a:r>
            <a:r>
              <a:rPr lang="zh-CN" altLang="en-US" sz="2000" dirty="0"/>
              <a:t>的光电子数和时间</a:t>
            </a:r>
          </a:p>
        </p:txBody>
      </p:sp>
      <p:sp>
        <p:nvSpPr>
          <p:cNvPr id="12" name="下箭头 11"/>
          <p:cNvSpPr/>
          <p:nvPr/>
        </p:nvSpPr>
        <p:spPr>
          <a:xfrm>
            <a:off x="1226700" y="2776196"/>
            <a:ext cx="206350" cy="645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4"/>
          <p:cNvSpPr txBox="1"/>
          <p:nvPr/>
        </p:nvSpPr>
        <p:spPr>
          <a:xfrm>
            <a:off x="1461680" y="2775253"/>
            <a:ext cx="646331" cy="646331"/>
          </a:xfrm>
          <a:prstGeom prst="rect">
            <a:avLst/>
          </a:prstGeom>
          <a:noFill/>
        </p:spPr>
        <p:txBody>
          <a:bodyPr wrap="none" rtlCol="0">
            <a:spAutoFit/>
          </a:bodyPr>
          <a:lstStyle/>
          <a:p>
            <a:r>
              <a:rPr lang="zh-CN" altLang="en-US" dirty="0" smtClean="0"/>
              <a:t>次级</a:t>
            </a:r>
            <a:endParaRPr lang="en-US" altLang="zh-CN" dirty="0" smtClean="0"/>
          </a:p>
          <a:p>
            <a:r>
              <a:rPr lang="zh-CN" altLang="en-US" dirty="0" smtClean="0"/>
              <a:t>粒子</a:t>
            </a:r>
            <a:endParaRPr lang="zh-CN" altLang="en-US" dirty="0"/>
          </a:p>
        </p:txBody>
      </p:sp>
      <p:sp>
        <p:nvSpPr>
          <p:cNvPr id="3" name="灯片编号占位符 2"/>
          <p:cNvSpPr>
            <a:spLocks noGrp="1"/>
          </p:cNvSpPr>
          <p:nvPr>
            <p:ph type="sldNum" sz="quarter" idx="12"/>
          </p:nvPr>
        </p:nvSpPr>
        <p:spPr/>
        <p:txBody>
          <a:bodyPr/>
          <a:lstStyle/>
          <a:p>
            <a:fld id="{A6F1A38D-5AA6-4B8A-BCE4-6D1DC1896A9D}" type="slidenum">
              <a:rPr lang="zh-CN" altLang="en-US" smtClean="0"/>
              <a:t>16</a:t>
            </a:fld>
            <a:endParaRPr lang="zh-CN" altLang="en-US" dirty="0"/>
          </a:p>
        </p:txBody>
      </p:sp>
      <p:pic>
        <p:nvPicPr>
          <p:cNvPr id="15" name="图片 14"/>
          <p:cNvPicPr>
            <a:picLocks noChangeAspect="1"/>
          </p:cNvPicPr>
          <p:nvPr/>
        </p:nvPicPr>
        <p:blipFill>
          <a:blip r:embed="rId2"/>
          <a:stretch>
            <a:fillRect/>
          </a:stretch>
        </p:blipFill>
        <p:spPr>
          <a:xfrm>
            <a:off x="2987824" y="1124744"/>
            <a:ext cx="2736303" cy="2477794"/>
          </a:xfrm>
          <a:prstGeom prst="rect">
            <a:avLst/>
          </a:prstGeom>
        </p:spPr>
      </p:pic>
      <p:pic>
        <p:nvPicPr>
          <p:cNvPr id="16" name="图片 15"/>
          <p:cNvPicPr>
            <a:picLocks noChangeAspect="1"/>
          </p:cNvPicPr>
          <p:nvPr/>
        </p:nvPicPr>
        <p:blipFill>
          <a:blip r:embed="rId3"/>
          <a:stretch>
            <a:fillRect/>
          </a:stretch>
        </p:blipFill>
        <p:spPr>
          <a:xfrm>
            <a:off x="3383346" y="2363641"/>
            <a:ext cx="1945258" cy="1033873"/>
          </a:xfrm>
          <a:prstGeom prst="rect">
            <a:avLst/>
          </a:prstGeom>
        </p:spPr>
      </p:pic>
      <p:pic>
        <p:nvPicPr>
          <p:cNvPr id="17" name="图片 16"/>
          <p:cNvPicPr>
            <a:picLocks noChangeAspect="1"/>
          </p:cNvPicPr>
          <p:nvPr/>
        </p:nvPicPr>
        <p:blipFill>
          <a:blip r:embed="rId4"/>
          <a:stretch>
            <a:fillRect/>
          </a:stretch>
        </p:blipFill>
        <p:spPr>
          <a:xfrm>
            <a:off x="6012160" y="1036034"/>
            <a:ext cx="2880320" cy="2753005"/>
          </a:xfrm>
          <a:prstGeom prst="rect">
            <a:avLst/>
          </a:prstGeom>
        </p:spPr>
      </p:pic>
      <p:sp>
        <p:nvSpPr>
          <p:cNvPr id="4" name="TextBox 3"/>
          <p:cNvSpPr txBox="1"/>
          <p:nvPr/>
        </p:nvSpPr>
        <p:spPr>
          <a:xfrm>
            <a:off x="290481" y="5157192"/>
            <a:ext cx="2265295" cy="1323439"/>
          </a:xfrm>
          <a:prstGeom prst="rect">
            <a:avLst/>
          </a:prstGeom>
          <a:noFill/>
        </p:spPr>
        <p:txBody>
          <a:bodyPr wrap="square" rtlCol="0">
            <a:spAutoFit/>
          </a:bodyPr>
          <a:lstStyle/>
          <a:p>
            <a:r>
              <a:rPr lang="zh-CN" altLang="en-US" sz="2000" dirty="0" smtClean="0"/>
              <a:t>真实化模拟并通过模拟研究封装方案对单缪重建和芯位重建效果的影响</a:t>
            </a:r>
            <a:endParaRPr lang="zh-CN" altLang="en-US" sz="20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009563"/>
            <a:ext cx="3096344" cy="250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80312" y="5375283"/>
            <a:ext cx="1107996" cy="369332"/>
          </a:xfrm>
          <a:prstGeom prst="rect">
            <a:avLst/>
          </a:prstGeom>
          <a:noFill/>
        </p:spPr>
        <p:txBody>
          <a:bodyPr wrap="none" rtlCol="0">
            <a:spAutoFit/>
          </a:bodyPr>
          <a:lstStyle/>
          <a:p>
            <a:r>
              <a:rPr lang="zh-CN" altLang="en-US" dirty="0" smtClean="0"/>
              <a:t>芯位重建</a:t>
            </a:r>
            <a:endParaRPr lang="zh-CN" altLang="en-US" dirty="0"/>
          </a:p>
        </p:txBody>
      </p:sp>
      <p:pic>
        <p:nvPicPr>
          <p:cNvPr id="18" name="图片 17"/>
          <p:cNvPicPr>
            <a:picLocks noChangeAspect="1"/>
          </p:cNvPicPr>
          <p:nvPr/>
        </p:nvPicPr>
        <p:blipFill>
          <a:blip r:embed="rId6"/>
          <a:stretch>
            <a:fillRect/>
          </a:stretch>
        </p:blipFill>
        <p:spPr>
          <a:xfrm>
            <a:off x="3104605" y="4116604"/>
            <a:ext cx="2808312" cy="2396503"/>
          </a:xfrm>
          <a:prstGeom prst="rect">
            <a:avLst/>
          </a:prstGeom>
        </p:spPr>
      </p:pic>
      <p:sp>
        <p:nvSpPr>
          <p:cNvPr id="6" name="TextBox 5"/>
          <p:cNvSpPr txBox="1"/>
          <p:nvPr/>
        </p:nvSpPr>
        <p:spPr>
          <a:xfrm>
            <a:off x="3295726" y="4162727"/>
            <a:ext cx="2031325" cy="369332"/>
          </a:xfrm>
          <a:prstGeom prst="rect">
            <a:avLst/>
          </a:prstGeom>
          <a:solidFill>
            <a:schemeClr val="accent3">
              <a:lumMod val="20000"/>
              <a:lumOff val="80000"/>
            </a:schemeClr>
          </a:solidFill>
        </p:spPr>
        <p:txBody>
          <a:bodyPr wrap="none" rtlCol="0">
            <a:spAutoFit/>
          </a:bodyPr>
          <a:lstStyle/>
          <a:p>
            <a:r>
              <a:rPr lang="zh-CN" altLang="en-US" dirty="0" smtClean="0"/>
              <a:t>光子全反射角概率</a:t>
            </a:r>
            <a:endParaRPr lang="zh-CN" altLang="en-US" dirty="0"/>
          </a:p>
        </p:txBody>
      </p:sp>
      <p:sp>
        <p:nvSpPr>
          <p:cNvPr id="19" name="TextBox 18"/>
          <p:cNvSpPr txBox="1"/>
          <p:nvPr/>
        </p:nvSpPr>
        <p:spPr>
          <a:xfrm>
            <a:off x="4118431" y="5744615"/>
            <a:ext cx="1605696" cy="369332"/>
          </a:xfrm>
          <a:prstGeom prst="rect">
            <a:avLst/>
          </a:prstGeom>
          <a:noFill/>
        </p:spPr>
        <p:txBody>
          <a:bodyPr wrap="none" rtlCol="0">
            <a:spAutoFit/>
          </a:bodyPr>
          <a:lstStyle/>
          <a:p>
            <a:r>
              <a:rPr lang="zh-CN" altLang="en-US" dirty="0" smtClean="0"/>
              <a:t>母粒子</a:t>
            </a:r>
            <a:r>
              <a:rPr lang="en-US" altLang="zh-CN" dirty="0" smtClean="0"/>
              <a:t>theta</a:t>
            </a:r>
            <a:r>
              <a:rPr lang="zh-CN" altLang="en-US" dirty="0" smtClean="0"/>
              <a:t>角</a:t>
            </a:r>
            <a:endParaRPr lang="zh-CN" altLang="en-US" dirty="0"/>
          </a:p>
        </p:txBody>
      </p:sp>
    </p:spTree>
    <p:extLst>
      <p:ext uri="{BB962C8B-B14F-4D97-AF65-F5344CB8AC3E}">
        <p14:creationId xmlns:p14="http://schemas.microsoft.com/office/powerpoint/2010/main" val="3211327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8614"/>
            <a:ext cx="8229600" cy="634082"/>
          </a:xfrm>
        </p:spPr>
        <p:txBody>
          <a:bodyPr>
            <a:noAutofit/>
          </a:bodyPr>
          <a:lstStyle/>
          <a:p>
            <a:r>
              <a:rPr lang="en-US" altLang="zh-CN" sz="3600" dirty="0" err="1"/>
              <a:t>WCDA</a:t>
            </a:r>
            <a:r>
              <a:rPr lang="en-US" altLang="zh-CN" sz="3600" dirty="0"/>
              <a:t>++ Geant4 </a:t>
            </a:r>
            <a:r>
              <a:rPr lang="zh-CN" altLang="en-US" sz="3600" dirty="0"/>
              <a:t>模拟</a:t>
            </a:r>
            <a:r>
              <a:rPr lang="zh-CN" altLang="en-US" sz="3600" dirty="0" smtClean="0"/>
              <a:t>优化</a:t>
            </a:r>
            <a:r>
              <a:rPr lang="en-US" altLang="zh-CN" sz="3600" dirty="0" smtClean="0"/>
              <a:t>—</a:t>
            </a:r>
            <a:r>
              <a:rPr lang="zh-CN" altLang="en-US" sz="3600" dirty="0" smtClean="0"/>
              <a:t>提速</a:t>
            </a:r>
            <a:endParaRPr lang="zh-CN" altLang="en-US" sz="3600" dirty="0"/>
          </a:p>
        </p:txBody>
      </p:sp>
      <p:sp>
        <p:nvSpPr>
          <p:cNvPr id="3" name="内容占位符 2"/>
          <p:cNvSpPr>
            <a:spLocks noGrp="1"/>
          </p:cNvSpPr>
          <p:nvPr>
            <p:ph idx="1"/>
          </p:nvPr>
        </p:nvSpPr>
        <p:spPr>
          <a:xfrm>
            <a:off x="179512" y="620688"/>
            <a:ext cx="8784976" cy="2232248"/>
          </a:xfrm>
        </p:spPr>
        <p:txBody>
          <a:bodyPr>
            <a:noAutofit/>
          </a:bodyPr>
          <a:lstStyle/>
          <a:p>
            <a:pPr marL="0" indent="0">
              <a:buNone/>
            </a:pPr>
            <a:r>
              <a:rPr lang="en-US" altLang="zh-CN" sz="2000" dirty="0" smtClean="0">
                <a:latin typeface="黑体" panose="02010609060101010101" pitchFamily="49" charset="-122"/>
                <a:ea typeface="黑体" panose="02010609060101010101" pitchFamily="49" charset="-122"/>
              </a:rPr>
              <a:t>1. </a:t>
            </a:r>
            <a:r>
              <a:rPr lang="zh-CN" altLang="en-US" sz="2000" dirty="0" smtClean="0">
                <a:latin typeface="黑体" panose="02010609060101010101" pitchFamily="49" charset="-122"/>
                <a:ea typeface="黑体" panose="02010609060101010101" pitchFamily="49" charset="-122"/>
              </a:rPr>
              <a:t>全模拟程序组合优化，加入抽样模拟和参数化模拟接口 </a:t>
            </a:r>
            <a:endParaRPr lang="en-US" altLang="zh-CN" sz="2000" dirty="0" smtClean="0">
              <a:latin typeface="黑体" panose="02010609060101010101" pitchFamily="49" charset="-122"/>
              <a:ea typeface="黑体" panose="02010609060101010101" pitchFamily="49" charset="-122"/>
            </a:endParaRPr>
          </a:p>
          <a:p>
            <a:pPr marL="0" indent="0">
              <a:buNone/>
            </a:pPr>
            <a:r>
              <a:rPr lang="en-US" altLang="zh-CN" sz="2000" dirty="0" smtClean="0">
                <a:latin typeface="黑体" panose="02010609060101010101" pitchFamily="49" charset="-122"/>
                <a:ea typeface="黑体" panose="02010609060101010101" pitchFamily="49" charset="-122"/>
              </a:rPr>
              <a:t>2. Geant4</a:t>
            </a:r>
            <a:r>
              <a:rPr lang="zh-CN" altLang="en-US" sz="2000" dirty="0" smtClean="0">
                <a:latin typeface="黑体" panose="02010609060101010101" pitchFamily="49" charset="-122"/>
                <a:ea typeface="黑体" panose="02010609060101010101" pitchFamily="49" charset="-122"/>
              </a:rPr>
              <a:t>程序根据</a:t>
            </a:r>
            <a:r>
              <a:rPr lang="en-US" altLang="zh-CN" sz="2000" dirty="0" err="1" smtClean="0">
                <a:latin typeface="黑体" panose="02010609060101010101" pitchFamily="49" charset="-122"/>
                <a:ea typeface="黑体" panose="02010609060101010101" pitchFamily="49" charset="-122"/>
              </a:rPr>
              <a:t>PMT</a:t>
            </a:r>
            <a:r>
              <a:rPr lang="zh-CN" altLang="en-US" sz="2000" dirty="0" smtClean="0">
                <a:latin typeface="黑体" panose="02010609060101010101" pitchFamily="49" charset="-122"/>
                <a:ea typeface="黑体" panose="02010609060101010101" pitchFamily="49" charset="-122"/>
              </a:rPr>
              <a:t>量子效率产生光子</a:t>
            </a:r>
            <a:endParaRPr lang="en-US" altLang="zh-CN" sz="2000" dirty="0" smtClean="0">
              <a:latin typeface="黑体" panose="02010609060101010101" pitchFamily="49" charset="-122"/>
              <a:ea typeface="黑体" panose="02010609060101010101" pitchFamily="49" charset="-122"/>
            </a:endParaRPr>
          </a:p>
          <a:p>
            <a:pPr marL="0" indent="0">
              <a:buNone/>
            </a:pPr>
            <a:r>
              <a:rPr lang="en-US" altLang="zh-CN" sz="2000" dirty="0" smtClean="0">
                <a:latin typeface="黑体" panose="02010609060101010101" pitchFamily="49" charset="-122"/>
                <a:ea typeface="黑体" panose="02010609060101010101" pitchFamily="49" charset="-122"/>
              </a:rPr>
              <a:t>3.</a:t>
            </a:r>
            <a:r>
              <a:rPr lang="zh-CN" altLang="en-US" sz="2000" dirty="0" smtClean="0">
                <a:latin typeface="黑体" panose="02010609060101010101" pitchFamily="49" charset="-122"/>
                <a:ea typeface="黑体" panose="02010609060101010101" pitchFamily="49" charset="-122"/>
              </a:rPr>
              <a:t>分向抽样全模拟：</a:t>
            </a:r>
            <a:r>
              <a:rPr lang="en-US" altLang="zh-CN" sz="2000" dirty="0" smtClean="0">
                <a:latin typeface="黑体" panose="02010609060101010101" pitchFamily="49" charset="-122"/>
                <a:ea typeface="黑体" panose="02010609060101010101" pitchFamily="49" charset="-122"/>
              </a:rPr>
              <a:t>3.1  </a:t>
            </a:r>
            <a:r>
              <a:rPr lang="zh-CN" altLang="en-US" sz="2000" dirty="0" smtClean="0">
                <a:latin typeface="黑体" panose="02010609060101010101" pitchFamily="49" charset="-122"/>
                <a:ea typeface="黑体" panose="02010609060101010101" pitchFamily="49" charset="-122"/>
              </a:rPr>
              <a:t>切伦科夫光产生程序判断是否有光环打在</a:t>
            </a:r>
            <a:r>
              <a:rPr lang="en-US" altLang="zh-CN" sz="2000" dirty="0" err="1" smtClean="0">
                <a:latin typeface="黑体" panose="02010609060101010101" pitchFamily="49" charset="-122"/>
                <a:ea typeface="黑体" panose="02010609060101010101" pitchFamily="49" charset="-122"/>
              </a:rPr>
              <a:t>PMT</a:t>
            </a:r>
            <a:r>
              <a:rPr lang="zh-CN" altLang="en-US" sz="2000" dirty="0" smtClean="0">
                <a:latin typeface="黑体" panose="02010609060101010101" pitchFamily="49" charset="-122"/>
                <a:ea typeface="黑体" panose="02010609060101010101" pitchFamily="49" charset="-122"/>
              </a:rPr>
              <a:t>附近</a:t>
            </a:r>
            <a:endParaRPr lang="en-US" altLang="zh-CN" sz="2000" dirty="0" smtClean="0">
              <a:latin typeface="黑体" panose="02010609060101010101" pitchFamily="49" charset="-122"/>
              <a:ea typeface="黑体" panose="02010609060101010101" pitchFamily="49" charset="-122"/>
            </a:endParaRPr>
          </a:p>
          <a:p>
            <a:pPr marL="0" indent="0">
              <a:buNone/>
            </a:pPr>
            <a:r>
              <a:rPr lang="en-US" altLang="zh-CN" sz="2000" dirty="0" smtClean="0">
                <a:latin typeface="黑体" panose="02010609060101010101" pitchFamily="49" charset="-122"/>
                <a:ea typeface="黑体" panose="02010609060101010101" pitchFamily="49" charset="-122"/>
              </a:rPr>
              <a:t>   3.2 </a:t>
            </a:r>
            <a:r>
              <a:rPr lang="zh-CN" altLang="en-US" sz="2000" dirty="0" smtClean="0">
                <a:latin typeface="黑体" panose="02010609060101010101" pitchFamily="49" charset="-122"/>
                <a:ea typeface="黑体" panose="02010609060101010101" pitchFamily="49" charset="-122"/>
              </a:rPr>
              <a:t>光环打在</a:t>
            </a:r>
            <a:r>
              <a:rPr lang="en-US" altLang="zh-CN" sz="2000" dirty="0" err="1" smtClean="0">
                <a:latin typeface="黑体" panose="02010609060101010101" pitchFamily="49" charset="-122"/>
                <a:ea typeface="黑体" panose="02010609060101010101" pitchFamily="49" charset="-122"/>
              </a:rPr>
              <a:t>PMT</a:t>
            </a:r>
            <a:r>
              <a:rPr lang="zh-CN" altLang="en-US" sz="2000" dirty="0" smtClean="0">
                <a:latin typeface="黑体" panose="02010609060101010101" pitchFamily="49" charset="-122"/>
                <a:ea typeface="黑体" panose="02010609060101010101" pitchFamily="49" charset="-122"/>
              </a:rPr>
              <a:t>上，判断每个光子方向，打在</a:t>
            </a:r>
            <a:r>
              <a:rPr lang="en-US" altLang="zh-CN" sz="2000" dirty="0" err="1" smtClean="0">
                <a:latin typeface="黑体" panose="02010609060101010101" pitchFamily="49" charset="-122"/>
                <a:ea typeface="黑体" panose="02010609060101010101" pitchFamily="49" charset="-122"/>
              </a:rPr>
              <a:t>PMT</a:t>
            </a:r>
            <a:r>
              <a:rPr lang="zh-CN" altLang="en-US" sz="2000" dirty="0" smtClean="0">
                <a:latin typeface="黑体" panose="02010609060101010101" pitchFamily="49" charset="-122"/>
                <a:ea typeface="黑体" panose="02010609060101010101" pitchFamily="49" charset="-122"/>
              </a:rPr>
              <a:t>上的光子全模拟；</a:t>
            </a:r>
            <a:endParaRPr lang="en-US" altLang="zh-CN" sz="2000" dirty="0" smtClean="0">
              <a:latin typeface="黑体" panose="02010609060101010101" pitchFamily="49" charset="-122"/>
              <a:ea typeface="黑体" panose="02010609060101010101" pitchFamily="49" charset="-122"/>
            </a:endParaRPr>
          </a:p>
          <a:p>
            <a:pPr marL="0" indent="0">
              <a:buNone/>
            </a:pPr>
            <a:r>
              <a:rPr lang="en-US" altLang="zh-CN" sz="2000" dirty="0" smtClean="0">
                <a:latin typeface="黑体" panose="02010609060101010101" pitchFamily="49" charset="-122"/>
                <a:ea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rPr>
              <a:t>其它光子抽样</a:t>
            </a:r>
            <a:r>
              <a:rPr lang="en-US" altLang="zh-CN" sz="2000" dirty="0" smtClean="0">
                <a:latin typeface="黑体" panose="02010609060101010101" pitchFamily="49" charset="-122"/>
                <a:ea typeface="黑体" panose="02010609060101010101" pitchFamily="49" charset="-122"/>
              </a:rPr>
              <a:t>thinning</a:t>
            </a:r>
            <a:r>
              <a:rPr lang="zh-CN" altLang="en-US" sz="2000" dirty="0" smtClean="0">
                <a:latin typeface="黑体" panose="02010609060101010101" pitchFamily="49" charset="-122"/>
                <a:ea typeface="黑体" panose="02010609060101010101" pitchFamily="49" charset="-122"/>
              </a:rPr>
              <a:t>模拟或不模拟</a:t>
            </a:r>
            <a:endParaRPr lang="en-US" altLang="zh-CN" sz="2000" dirty="0" smtClean="0">
              <a:latin typeface="黑体" panose="02010609060101010101" pitchFamily="49" charset="-122"/>
              <a:ea typeface="黑体" panose="02010609060101010101" pitchFamily="49" charset="-122"/>
            </a:endParaRPr>
          </a:p>
          <a:p>
            <a:pPr marL="0" indent="0">
              <a:buNone/>
            </a:pPr>
            <a:r>
              <a:rPr lang="en-US" altLang="zh-CN" sz="2000" dirty="0" smtClean="0">
                <a:latin typeface="黑体" panose="02010609060101010101" pitchFamily="49" charset="-122"/>
                <a:ea typeface="黑体" panose="02010609060101010101" pitchFamily="49" charset="-122"/>
              </a:rPr>
              <a:t>4. </a:t>
            </a:r>
            <a:r>
              <a:rPr lang="zh-CN" altLang="en-US" sz="2000" dirty="0" smtClean="0">
                <a:latin typeface="黑体" panose="02010609060101010101" pitchFamily="49" charset="-122"/>
                <a:ea typeface="黑体" panose="02010609060101010101" pitchFamily="49" charset="-122"/>
              </a:rPr>
              <a:t>参数化模拟</a:t>
            </a:r>
            <a:endParaRPr lang="en-US" altLang="zh-CN" sz="2000" dirty="0" smtClean="0">
              <a:latin typeface="黑体" panose="02010609060101010101" pitchFamily="49" charset="-122"/>
              <a:ea typeface="黑体" panose="02010609060101010101" pitchFamily="49"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96" y="2564904"/>
            <a:ext cx="6430296" cy="414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51520" y="3212976"/>
            <a:ext cx="2520280" cy="3046988"/>
          </a:xfrm>
          <a:prstGeom prst="rect">
            <a:avLst/>
          </a:prstGeom>
        </p:spPr>
        <p:txBody>
          <a:bodyPr wrap="square">
            <a:spAutoFit/>
          </a:bodyPr>
          <a:lstStyle/>
          <a:p>
            <a:r>
              <a:rPr lang="zh-CN" altLang="en-US" sz="2400" dirty="0">
                <a:solidFill>
                  <a:srgbClr val="FF0000"/>
                </a:solidFill>
              </a:rPr>
              <a:t>统计</a:t>
            </a:r>
            <a:r>
              <a:rPr lang="en-US" altLang="zh-CN" sz="2400" dirty="0" err="1">
                <a:solidFill>
                  <a:srgbClr val="FF0000"/>
                </a:solidFill>
              </a:rPr>
              <a:t>PMT</a:t>
            </a:r>
            <a:r>
              <a:rPr lang="zh-CN" altLang="en-US" sz="2400" dirty="0">
                <a:solidFill>
                  <a:srgbClr val="FF0000"/>
                </a:solidFill>
              </a:rPr>
              <a:t>信号直射切伦科夫光概率大于</a:t>
            </a:r>
            <a:r>
              <a:rPr lang="en-US" altLang="zh-CN" sz="2400" dirty="0" smtClean="0">
                <a:solidFill>
                  <a:srgbClr val="FF0000"/>
                </a:solidFill>
              </a:rPr>
              <a:t>97%</a:t>
            </a:r>
            <a:r>
              <a:rPr lang="zh-CN" altLang="en-US" sz="2400" dirty="0" smtClean="0">
                <a:solidFill>
                  <a:srgbClr val="FF0000"/>
                </a:solidFill>
              </a:rPr>
              <a:t>。</a:t>
            </a:r>
            <a:endParaRPr lang="en-US" altLang="zh-CN" sz="2400" dirty="0" smtClean="0">
              <a:solidFill>
                <a:srgbClr val="FF0000"/>
              </a:solidFill>
            </a:endParaRPr>
          </a:p>
          <a:p>
            <a:endParaRPr lang="en-US" altLang="zh-CN" sz="2400" dirty="0">
              <a:solidFill>
                <a:srgbClr val="FF0000"/>
              </a:solidFill>
            </a:endParaRPr>
          </a:p>
          <a:p>
            <a:r>
              <a:rPr lang="zh-CN" altLang="en-US" sz="2400" dirty="0" smtClean="0">
                <a:solidFill>
                  <a:srgbClr val="FF0000"/>
                </a:solidFill>
              </a:rPr>
              <a:t>只模拟打在</a:t>
            </a:r>
            <a:r>
              <a:rPr lang="en-US" altLang="zh-CN" sz="2400" dirty="0" err="1" smtClean="0">
                <a:solidFill>
                  <a:srgbClr val="FF0000"/>
                </a:solidFill>
              </a:rPr>
              <a:t>PMT</a:t>
            </a:r>
            <a:r>
              <a:rPr lang="zh-CN" altLang="en-US" sz="2400" dirty="0" smtClean="0">
                <a:solidFill>
                  <a:srgbClr val="FF0000"/>
                </a:solidFill>
              </a:rPr>
              <a:t>上的光子可以得到</a:t>
            </a:r>
            <a:r>
              <a:rPr lang="en-US" altLang="zh-CN" sz="2400" dirty="0" smtClean="0">
                <a:solidFill>
                  <a:srgbClr val="FF0000"/>
                </a:solidFill>
              </a:rPr>
              <a:t>95%</a:t>
            </a:r>
            <a:r>
              <a:rPr lang="zh-CN" altLang="en-US" sz="2400" dirty="0" smtClean="0">
                <a:solidFill>
                  <a:srgbClr val="FF0000"/>
                </a:solidFill>
              </a:rPr>
              <a:t>以上的全模拟结果</a:t>
            </a:r>
            <a:endParaRPr lang="zh-CN" altLang="en-US" sz="2400" dirty="0"/>
          </a:p>
        </p:txBody>
      </p:sp>
    </p:spTree>
    <p:extLst>
      <p:ext uri="{BB962C8B-B14F-4D97-AF65-F5344CB8AC3E}">
        <p14:creationId xmlns:p14="http://schemas.microsoft.com/office/powerpoint/2010/main" val="2722812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35147"/>
            <a:ext cx="4474147" cy="420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35147"/>
            <a:ext cx="4272885" cy="420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80112" y="4221088"/>
            <a:ext cx="1338828" cy="646331"/>
          </a:xfrm>
          <a:prstGeom prst="rect">
            <a:avLst/>
          </a:prstGeom>
          <a:noFill/>
        </p:spPr>
        <p:txBody>
          <a:bodyPr wrap="none" rtlCol="0">
            <a:spAutoFit/>
          </a:bodyPr>
          <a:lstStyle/>
          <a:p>
            <a:r>
              <a:rPr lang="zh-CN" altLang="en-US" dirty="0" smtClean="0"/>
              <a:t>运行时间：</a:t>
            </a:r>
            <a:endParaRPr lang="en-US" altLang="zh-CN" dirty="0" smtClean="0"/>
          </a:p>
          <a:p>
            <a:r>
              <a:rPr lang="en-US" altLang="zh-CN" dirty="0" smtClean="0"/>
              <a:t>12.14 s</a:t>
            </a:r>
            <a:endParaRPr lang="zh-CN" altLang="en-US" dirty="0"/>
          </a:p>
        </p:txBody>
      </p:sp>
      <p:sp>
        <p:nvSpPr>
          <p:cNvPr id="11" name="TextBox 10"/>
          <p:cNvSpPr txBox="1"/>
          <p:nvPr/>
        </p:nvSpPr>
        <p:spPr>
          <a:xfrm>
            <a:off x="6757873" y="4437112"/>
            <a:ext cx="853119" cy="369332"/>
          </a:xfrm>
          <a:prstGeom prst="rect">
            <a:avLst/>
          </a:prstGeom>
          <a:noFill/>
        </p:spPr>
        <p:txBody>
          <a:bodyPr wrap="none" rtlCol="0">
            <a:spAutoFit/>
          </a:bodyPr>
          <a:lstStyle/>
          <a:p>
            <a:r>
              <a:rPr lang="en-US" altLang="zh-CN" dirty="0" smtClean="0"/>
              <a:t>0.539 s</a:t>
            </a:r>
            <a:endParaRPr lang="zh-CN" altLang="en-US" dirty="0"/>
          </a:p>
        </p:txBody>
      </p:sp>
      <p:sp>
        <p:nvSpPr>
          <p:cNvPr id="12" name="TextBox 11"/>
          <p:cNvSpPr txBox="1"/>
          <p:nvPr/>
        </p:nvSpPr>
        <p:spPr>
          <a:xfrm>
            <a:off x="7816455" y="4427820"/>
            <a:ext cx="853119" cy="369332"/>
          </a:xfrm>
          <a:prstGeom prst="rect">
            <a:avLst/>
          </a:prstGeom>
          <a:noFill/>
        </p:spPr>
        <p:txBody>
          <a:bodyPr wrap="none" rtlCol="0">
            <a:spAutoFit/>
          </a:bodyPr>
          <a:lstStyle/>
          <a:p>
            <a:r>
              <a:rPr lang="en-US" altLang="zh-CN" dirty="0" smtClean="0"/>
              <a:t>0.223 s</a:t>
            </a:r>
            <a:endParaRPr lang="zh-CN" altLang="en-US" dirty="0"/>
          </a:p>
        </p:txBody>
      </p:sp>
      <p:sp>
        <p:nvSpPr>
          <p:cNvPr id="13" name="标题 1"/>
          <p:cNvSpPr txBox="1">
            <a:spLocks/>
          </p:cNvSpPr>
          <p:nvPr/>
        </p:nvSpPr>
        <p:spPr>
          <a:xfrm>
            <a:off x="467544" y="260648"/>
            <a:ext cx="8229600" cy="464441"/>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smtClean="0"/>
              <a:t>Geant4</a:t>
            </a:r>
            <a:r>
              <a:rPr lang="zh-CN" altLang="en-US" dirty="0" smtClean="0"/>
              <a:t>光子分方向全模拟</a:t>
            </a:r>
            <a:r>
              <a:rPr lang="en-US" altLang="zh-CN" dirty="0" smtClean="0"/>
              <a:t>+</a:t>
            </a:r>
            <a:r>
              <a:rPr lang="zh-CN" altLang="en-US" dirty="0" smtClean="0"/>
              <a:t>按量子效率产生光子</a:t>
            </a:r>
            <a:endParaRPr lang="zh-CN" altLang="en-US" dirty="0"/>
          </a:p>
        </p:txBody>
      </p:sp>
      <p:sp>
        <p:nvSpPr>
          <p:cNvPr id="5" name="矩形 4"/>
          <p:cNvSpPr/>
          <p:nvPr/>
        </p:nvSpPr>
        <p:spPr>
          <a:xfrm>
            <a:off x="6526431" y="4787860"/>
            <a:ext cx="1285929" cy="369332"/>
          </a:xfrm>
          <a:prstGeom prst="rect">
            <a:avLst/>
          </a:prstGeom>
        </p:spPr>
        <p:txBody>
          <a:bodyPr wrap="none">
            <a:spAutoFit/>
          </a:bodyPr>
          <a:lstStyle/>
          <a:p>
            <a:r>
              <a:rPr lang="zh-CN" altLang="en-US" dirty="0"/>
              <a:t>提速</a:t>
            </a:r>
            <a:r>
              <a:rPr lang="en-US" altLang="zh-CN" dirty="0" smtClean="0"/>
              <a:t>22.5</a:t>
            </a:r>
            <a:r>
              <a:rPr lang="zh-CN" altLang="en-US" dirty="0" smtClean="0"/>
              <a:t>倍</a:t>
            </a:r>
            <a:endParaRPr lang="zh-CN" altLang="en-US" dirty="0"/>
          </a:p>
        </p:txBody>
      </p:sp>
      <p:sp>
        <p:nvSpPr>
          <p:cNvPr id="16" name="矩形 15"/>
          <p:cNvSpPr/>
          <p:nvPr/>
        </p:nvSpPr>
        <p:spPr>
          <a:xfrm>
            <a:off x="7668344" y="4787860"/>
            <a:ext cx="1285929" cy="369332"/>
          </a:xfrm>
          <a:prstGeom prst="rect">
            <a:avLst/>
          </a:prstGeom>
          <a:solidFill>
            <a:srgbClr val="FFFF00"/>
          </a:solidFill>
        </p:spPr>
        <p:txBody>
          <a:bodyPr wrap="none">
            <a:spAutoFit/>
          </a:bodyPr>
          <a:lstStyle/>
          <a:p>
            <a:r>
              <a:rPr lang="zh-CN" altLang="en-US" dirty="0" smtClean="0"/>
              <a:t>提速</a:t>
            </a:r>
            <a:r>
              <a:rPr lang="en-US" altLang="zh-CN" dirty="0" smtClean="0"/>
              <a:t>54.4</a:t>
            </a:r>
            <a:r>
              <a:rPr lang="zh-CN" altLang="en-US" dirty="0" smtClean="0"/>
              <a:t>倍</a:t>
            </a:r>
            <a:endParaRPr lang="zh-CN" altLang="en-US" dirty="0"/>
          </a:p>
        </p:txBody>
      </p:sp>
      <p:sp>
        <p:nvSpPr>
          <p:cNvPr id="17" name="TextBox 16"/>
          <p:cNvSpPr txBox="1"/>
          <p:nvPr/>
        </p:nvSpPr>
        <p:spPr>
          <a:xfrm>
            <a:off x="1445347" y="4234207"/>
            <a:ext cx="1338828" cy="646331"/>
          </a:xfrm>
          <a:prstGeom prst="rect">
            <a:avLst/>
          </a:prstGeom>
          <a:noFill/>
        </p:spPr>
        <p:txBody>
          <a:bodyPr wrap="none" rtlCol="0">
            <a:spAutoFit/>
          </a:bodyPr>
          <a:lstStyle/>
          <a:p>
            <a:r>
              <a:rPr lang="zh-CN" altLang="en-US" dirty="0" smtClean="0"/>
              <a:t>运行时间：</a:t>
            </a:r>
            <a:endParaRPr lang="en-US" altLang="zh-CN" dirty="0" smtClean="0"/>
          </a:p>
          <a:p>
            <a:r>
              <a:rPr lang="en-US" altLang="zh-CN" dirty="0" smtClean="0"/>
              <a:t>7.193 s</a:t>
            </a:r>
            <a:endParaRPr lang="zh-CN" altLang="en-US" dirty="0"/>
          </a:p>
        </p:txBody>
      </p:sp>
      <p:sp>
        <p:nvSpPr>
          <p:cNvPr id="18" name="TextBox 17"/>
          <p:cNvSpPr txBox="1"/>
          <p:nvPr/>
        </p:nvSpPr>
        <p:spPr>
          <a:xfrm>
            <a:off x="2631149" y="4522239"/>
            <a:ext cx="853119" cy="369332"/>
          </a:xfrm>
          <a:prstGeom prst="rect">
            <a:avLst/>
          </a:prstGeom>
          <a:noFill/>
        </p:spPr>
        <p:txBody>
          <a:bodyPr wrap="none" rtlCol="0">
            <a:spAutoFit/>
          </a:bodyPr>
          <a:lstStyle/>
          <a:p>
            <a:r>
              <a:rPr lang="en-US" altLang="zh-CN" dirty="0" smtClean="0"/>
              <a:t>0.277 s</a:t>
            </a:r>
            <a:endParaRPr lang="zh-CN" altLang="en-US" dirty="0"/>
          </a:p>
        </p:txBody>
      </p:sp>
      <p:sp>
        <p:nvSpPr>
          <p:cNvPr id="19" name="TextBox 18"/>
          <p:cNvSpPr txBox="1"/>
          <p:nvPr/>
        </p:nvSpPr>
        <p:spPr>
          <a:xfrm>
            <a:off x="3646873" y="4512947"/>
            <a:ext cx="853119" cy="369332"/>
          </a:xfrm>
          <a:prstGeom prst="rect">
            <a:avLst/>
          </a:prstGeom>
          <a:noFill/>
        </p:spPr>
        <p:txBody>
          <a:bodyPr wrap="none" rtlCol="0">
            <a:spAutoFit/>
          </a:bodyPr>
          <a:lstStyle/>
          <a:p>
            <a:r>
              <a:rPr lang="en-US" altLang="zh-CN" dirty="0" smtClean="0"/>
              <a:t>0.094 s</a:t>
            </a:r>
            <a:endParaRPr lang="zh-CN" altLang="en-US" dirty="0"/>
          </a:p>
        </p:txBody>
      </p:sp>
      <p:sp>
        <p:nvSpPr>
          <p:cNvPr id="20" name="矩形 19"/>
          <p:cNvSpPr/>
          <p:nvPr/>
        </p:nvSpPr>
        <p:spPr>
          <a:xfrm>
            <a:off x="2429171" y="4908790"/>
            <a:ext cx="1111202" cy="369332"/>
          </a:xfrm>
          <a:prstGeom prst="rect">
            <a:avLst/>
          </a:prstGeom>
        </p:spPr>
        <p:txBody>
          <a:bodyPr wrap="none">
            <a:spAutoFit/>
          </a:bodyPr>
          <a:lstStyle/>
          <a:p>
            <a:r>
              <a:rPr lang="zh-CN" altLang="en-US" dirty="0"/>
              <a:t>提速</a:t>
            </a:r>
            <a:r>
              <a:rPr lang="en-US" altLang="zh-CN" dirty="0" smtClean="0"/>
              <a:t>26</a:t>
            </a:r>
            <a:r>
              <a:rPr lang="zh-CN" altLang="en-US" dirty="0" smtClean="0"/>
              <a:t>倍</a:t>
            </a:r>
            <a:endParaRPr lang="zh-CN" altLang="en-US" dirty="0"/>
          </a:p>
        </p:txBody>
      </p:sp>
      <p:sp>
        <p:nvSpPr>
          <p:cNvPr id="21" name="矩形 20"/>
          <p:cNvSpPr/>
          <p:nvPr/>
        </p:nvSpPr>
        <p:spPr>
          <a:xfrm>
            <a:off x="3470103" y="4908790"/>
            <a:ext cx="1111202" cy="369332"/>
          </a:xfrm>
          <a:prstGeom prst="rect">
            <a:avLst/>
          </a:prstGeom>
          <a:solidFill>
            <a:srgbClr val="FFFF00"/>
          </a:solidFill>
        </p:spPr>
        <p:txBody>
          <a:bodyPr wrap="none">
            <a:spAutoFit/>
          </a:bodyPr>
          <a:lstStyle/>
          <a:p>
            <a:r>
              <a:rPr lang="zh-CN" altLang="en-US" dirty="0" smtClean="0"/>
              <a:t>提速</a:t>
            </a:r>
            <a:r>
              <a:rPr lang="en-US" altLang="zh-CN" dirty="0" smtClean="0"/>
              <a:t>76</a:t>
            </a:r>
            <a:r>
              <a:rPr lang="zh-CN" altLang="en-US" dirty="0" smtClean="0"/>
              <a:t>倍</a:t>
            </a:r>
            <a:endParaRPr lang="zh-CN" altLang="en-US" dirty="0"/>
          </a:p>
        </p:txBody>
      </p:sp>
      <p:sp>
        <p:nvSpPr>
          <p:cNvPr id="6" name="TextBox 5"/>
          <p:cNvSpPr txBox="1"/>
          <p:nvPr/>
        </p:nvSpPr>
        <p:spPr>
          <a:xfrm>
            <a:off x="222333" y="1124744"/>
            <a:ext cx="4268008" cy="1015663"/>
          </a:xfrm>
          <a:prstGeom prst="rect">
            <a:avLst/>
          </a:prstGeom>
          <a:noFill/>
          <a:ln>
            <a:solidFill>
              <a:schemeClr val="accent1"/>
            </a:solidFill>
          </a:ln>
        </p:spPr>
        <p:txBody>
          <a:bodyPr wrap="square" rtlCol="0">
            <a:spAutoFit/>
          </a:bodyPr>
          <a:lstStyle/>
          <a:p>
            <a:r>
              <a:rPr lang="en-US" altLang="zh-CN" sz="2000" dirty="0" smtClean="0"/>
              <a:t>2GeV</a:t>
            </a:r>
            <a:r>
              <a:rPr lang="zh-CN" altLang="en-US" sz="2000" dirty="0" smtClean="0"/>
              <a:t>单缪，根据量子效率产生光子，判断打在</a:t>
            </a:r>
            <a:r>
              <a:rPr lang="en-US" altLang="zh-CN" sz="2000" dirty="0" err="1" smtClean="0"/>
              <a:t>PMT</a:t>
            </a:r>
            <a:r>
              <a:rPr lang="zh-CN" altLang="en-US" sz="2000" dirty="0" smtClean="0"/>
              <a:t>上的光子全模拟。得到与全模拟一致的结果，提速</a:t>
            </a:r>
            <a:r>
              <a:rPr lang="en-US" altLang="zh-CN" sz="2000" dirty="0" smtClean="0"/>
              <a:t>76</a:t>
            </a:r>
            <a:r>
              <a:rPr lang="zh-CN" altLang="en-US" sz="2000" dirty="0" smtClean="0"/>
              <a:t>倍</a:t>
            </a:r>
            <a:endParaRPr lang="en-US" altLang="zh-CN" sz="2000" dirty="0" smtClean="0"/>
          </a:p>
        </p:txBody>
      </p:sp>
      <p:sp>
        <p:nvSpPr>
          <p:cNvPr id="23" name="TextBox 22"/>
          <p:cNvSpPr txBox="1"/>
          <p:nvPr/>
        </p:nvSpPr>
        <p:spPr>
          <a:xfrm>
            <a:off x="4624496" y="1025441"/>
            <a:ext cx="4427984" cy="1323439"/>
          </a:xfrm>
          <a:prstGeom prst="rect">
            <a:avLst/>
          </a:prstGeom>
          <a:noFill/>
          <a:ln>
            <a:solidFill>
              <a:schemeClr val="accent1"/>
            </a:solidFill>
          </a:ln>
        </p:spPr>
        <p:txBody>
          <a:bodyPr wrap="square" rtlCol="0">
            <a:spAutoFit/>
          </a:bodyPr>
          <a:lstStyle/>
          <a:p>
            <a:r>
              <a:rPr lang="en-US" altLang="zh-CN" sz="2000" dirty="0" smtClean="0"/>
              <a:t>2GeV</a:t>
            </a:r>
            <a:r>
              <a:rPr lang="zh-CN" altLang="en-US" sz="2000" dirty="0" smtClean="0"/>
              <a:t>单伽玛，根据量子效率产生光子，判断光子打在</a:t>
            </a:r>
            <a:r>
              <a:rPr lang="en-US" altLang="zh-CN" sz="2000" dirty="0" err="1" smtClean="0"/>
              <a:t>PMT</a:t>
            </a:r>
            <a:r>
              <a:rPr lang="zh-CN" altLang="en-US" sz="2000" dirty="0" smtClean="0"/>
              <a:t>上的全模拟，其它按</a:t>
            </a:r>
            <a:r>
              <a:rPr lang="en-US" altLang="zh-CN" sz="2000" dirty="0" smtClean="0"/>
              <a:t>1/50</a:t>
            </a:r>
            <a:r>
              <a:rPr lang="zh-CN" altLang="en-US" sz="2000" dirty="0" smtClean="0"/>
              <a:t>抽样并信号乘以权重不模拟。得到与全模拟一致的结果，提速</a:t>
            </a:r>
            <a:r>
              <a:rPr lang="en-US" altLang="zh-CN" sz="2000" dirty="0" smtClean="0"/>
              <a:t>54</a:t>
            </a:r>
            <a:r>
              <a:rPr lang="zh-CN" altLang="en-US" sz="2000" dirty="0" smtClean="0"/>
              <a:t>倍</a:t>
            </a:r>
            <a:endParaRPr lang="en-US" altLang="zh-CN" sz="2000" dirty="0" smtClean="0"/>
          </a:p>
        </p:txBody>
      </p:sp>
    </p:spTree>
    <p:extLst>
      <p:ext uri="{BB962C8B-B14F-4D97-AF65-F5344CB8AC3E}">
        <p14:creationId xmlns:p14="http://schemas.microsoft.com/office/powerpoint/2010/main" val="20517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86" y="64400"/>
            <a:ext cx="4519414" cy="412272"/>
          </a:xfrm>
        </p:spPr>
        <p:txBody>
          <a:bodyPr>
            <a:normAutofit fontScale="90000"/>
          </a:bodyPr>
          <a:lstStyle/>
          <a:p>
            <a:r>
              <a:rPr lang="en-US" altLang="zh-CN" dirty="0" smtClean="0"/>
              <a:t>Geant4</a:t>
            </a:r>
            <a:r>
              <a:rPr lang="zh-CN" altLang="en-US" dirty="0" smtClean="0"/>
              <a:t>参数化模拟</a:t>
            </a:r>
            <a:endParaRPr lang="zh-CN" altLang="en-US" dirty="0"/>
          </a:p>
        </p:txBody>
      </p:sp>
      <p:pic>
        <p:nvPicPr>
          <p:cNvPr id="4" name="图片 3"/>
          <p:cNvPicPr/>
          <p:nvPr/>
        </p:nvPicPr>
        <p:blipFill>
          <a:blip r:embed="rId2"/>
          <a:srcRect/>
          <a:stretch>
            <a:fillRect/>
          </a:stretch>
        </p:blipFill>
        <p:spPr bwMode="auto">
          <a:xfrm>
            <a:off x="4139952" y="476672"/>
            <a:ext cx="2592288" cy="2304256"/>
          </a:xfrm>
          <a:prstGeom prst="rect">
            <a:avLst/>
          </a:prstGeom>
          <a:noFill/>
          <a:ln w="9525">
            <a:noFill/>
            <a:miter lim="800000"/>
            <a:headEnd/>
            <a:tailEnd/>
          </a:ln>
        </p:spPr>
      </p:pic>
      <p:sp>
        <p:nvSpPr>
          <p:cNvPr id="10" name="内容占位符 2"/>
          <p:cNvSpPr>
            <a:spLocks noGrp="1"/>
          </p:cNvSpPr>
          <p:nvPr>
            <p:ph idx="1"/>
          </p:nvPr>
        </p:nvSpPr>
        <p:spPr>
          <a:xfrm>
            <a:off x="179512" y="903371"/>
            <a:ext cx="4104456" cy="4473705"/>
          </a:xfrm>
        </p:spPr>
        <p:txBody>
          <a:bodyPr>
            <a:normAutofit lnSpcReduction="10000"/>
          </a:bodyPr>
          <a:lstStyle/>
          <a:p>
            <a:pPr marL="0" indent="0">
              <a:buNone/>
            </a:pPr>
            <a:r>
              <a:rPr lang="zh-CN" altLang="en-US" sz="2200" dirty="0" smtClean="0"/>
              <a:t>存参数：提前根据电磁粒子入射位置角度能量分</a:t>
            </a:r>
            <a:r>
              <a:rPr lang="en-US" altLang="zh-CN" sz="2200" dirty="0" smtClean="0"/>
              <a:t>bin</a:t>
            </a:r>
            <a:r>
              <a:rPr lang="zh-CN" altLang="en-US" sz="2200" dirty="0" smtClean="0"/>
              <a:t>模拟存储光电子数；</a:t>
            </a:r>
            <a:endParaRPr lang="en-US" altLang="zh-CN" sz="2200" dirty="0" smtClean="0"/>
          </a:p>
          <a:p>
            <a:pPr marL="0" indent="0">
              <a:buNone/>
            </a:pPr>
            <a:r>
              <a:rPr lang="zh-CN" altLang="en-US" sz="2200" dirty="0" smtClean="0">
                <a:solidFill>
                  <a:srgbClr val="FF0000"/>
                </a:solidFill>
                <a:latin typeface="黑体" panose="02010609060101010101" pitchFamily="49" charset="-122"/>
                <a:ea typeface="黑体" panose="02010609060101010101" pitchFamily="49" charset="-122"/>
              </a:rPr>
              <a:t>只</a:t>
            </a:r>
            <a:r>
              <a:rPr lang="zh-CN" altLang="en-US" sz="2200" dirty="0">
                <a:solidFill>
                  <a:srgbClr val="FF0000"/>
                </a:solidFill>
                <a:latin typeface="黑体" panose="02010609060101010101" pitchFamily="49" charset="-122"/>
                <a:ea typeface="黑体" panose="02010609060101010101" pitchFamily="49" charset="-122"/>
              </a:rPr>
              <a:t>存储粒子入射点周围</a:t>
            </a:r>
            <a:r>
              <a:rPr lang="en-US" altLang="zh-CN" sz="2200" dirty="0">
                <a:solidFill>
                  <a:srgbClr val="FF0000"/>
                </a:solidFill>
                <a:latin typeface="黑体" panose="02010609060101010101" pitchFamily="49" charset="-122"/>
                <a:ea typeface="黑体" panose="02010609060101010101" pitchFamily="49" charset="-122"/>
              </a:rPr>
              <a:t>49</a:t>
            </a:r>
            <a:r>
              <a:rPr lang="zh-CN" altLang="en-US" sz="2200" dirty="0">
                <a:solidFill>
                  <a:srgbClr val="FF0000"/>
                </a:solidFill>
                <a:latin typeface="黑体" panose="02010609060101010101" pitchFamily="49" charset="-122"/>
                <a:ea typeface="黑体" panose="02010609060101010101" pitchFamily="49" charset="-122"/>
              </a:rPr>
              <a:t>个探测器中光电子数大于</a:t>
            </a:r>
            <a:r>
              <a:rPr lang="en-US" altLang="zh-CN" sz="2200" dirty="0">
                <a:solidFill>
                  <a:srgbClr val="FF0000"/>
                </a:solidFill>
                <a:latin typeface="黑体" panose="02010609060101010101" pitchFamily="49" charset="-122"/>
                <a:ea typeface="黑体" panose="02010609060101010101" pitchFamily="49" charset="-122"/>
              </a:rPr>
              <a:t>0</a:t>
            </a:r>
            <a:r>
              <a:rPr lang="zh-CN" altLang="en-US" sz="2200" dirty="0">
                <a:solidFill>
                  <a:srgbClr val="FF0000"/>
                </a:solidFill>
                <a:latin typeface="黑体" panose="02010609060101010101" pitchFamily="49" charset="-122"/>
                <a:ea typeface="黑体" panose="02010609060101010101" pitchFamily="49" charset="-122"/>
              </a:rPr>
              <a:t>的</a:t>
            </a:r>
            <a:r>
              <a:rPr lang="zh-CN" altLang="en-US" sz="2200" dirty="0" smtClean="0">
                <a:solidFill>
                  <a:srgbClr val="FF0000"/>
                </a:solidFill>
                <a:latin typeface="黑体" panose="02010609060101010101" pitchFamily="49" charset="-122"/>
                <a:ea typeface="黑体" panose="02010609060101010101" pitchFamily="49" charset="-122"/>
              </a:rPr>
              <a:t>直方图，将存储缩减十倍以上。</a:t>
            </a:r>
            <a:endParaRPr lang="en-US" altLang="zh-CN" sz="2200" dirty="0">
              <a:solidFill>
                <a:srgbClr val="FF0000"/>
              </a:solidFill>
              <a:latin typeface="黑体" panose="02010609060101010101" pitchFamily="49" charset="-122"/>
              <a:ea typeface="黑体" panose="02010609060101010101" pitchFamily="49" charset="-122"/>
            </a:endParaRPr>
          </a:p>
          <a:p>
            <a:pPr marL="0" indent="0">
              <a:buNone/>
            </a:pPr>
            <a:endParaRPr lang="en-US" altLang="zh-CN" sz="2200" dirty="0" smtClean="0"/>
          </a:p>
          <a:p>
            <a:pPr marL="0" indent="0">
              <a:buNone/>
            </a:pPr>
            <a:r>
              <a:rPr lang="zh-CN" altLang="en-US" sz="2200" dirty="0" smtClean="0"/>
              <a:t>读参数：电磁粒子调用存储的模拟参数，其它粒子全模拟。</a:t>
            </a:r>
            <a:endParaRPr lang="en-US" altLang="zh-CN" sz="2200" dirty="0" smtClean="0"/>
          </a:p>
          <a:p>
            <a:pPr marL="0" indent="0">
              <a:buNone/>
            </a:pPr>
            <a:r>
              <a:rPr lang="zh-CN" altLang="en-US" sz="2200" dirty="0" smtClean="0">
                <a:solidFill>
                  <a:srgbClr val="FF0000"/>
                </a:solidFill>
                <a:latin typeface="黑体" panose="02010609060101010101" pitchFamily="49" charset="-122"/>
                <a:ea typeface="黑体" panose="02010609060101010101" pitchFamily="49" charset="-122"/>
              </a:rPr>
              <a:t>若参</a:t>
            </a:r>
            <a:r>
              <a:rPr lang="zh-CN" altLang="en-US" sz="2200" dirty="0">
                <a:solidFill>
                  <a:srgbClr val="FF0000"/>
                </a:solidFill>
                <a:latin typeface="黑体" panose="02010609060101010101" pitchFamily="49" charset="-122"/>
                <a:ea typeface="黑体" panose="02010609060101010101" pitchFamily="49" charset="-122"/>
              </a:rPr>
              <a:t>数存储有相应直方图指针但内存没有才重新调用，已调用过的不用重复写内存</a:t>
            </a:r>
            <a:r>
              <a:rPr lang="zh-CN" altLang="en-US" sz="2200" dirty="0" smtClean="0">
                <a:solidFill>
                  <a:srgbClr val="FF0000"/>
                </a:solidFill>
                <a:latin typeface="黑体" panose="02010609060101010101" pitchFamily="49" charset="-122"/>
                <a:ea typeface="黑体" panose="02010609060101010101" pitchFamily="49" charset="-122"/>
              </a:rPr>
              <a:t>。解决了内存和时间问题。</a:t>
            </a:r>
            <a:endParaRPr lang="en-US" altLang="zh-CN" sz="2200" dirty="0" smtClean="0"/>
          </a:p>
          <a:p>
            <a:endParaRPr lang="en-US" altLang="zh-CN" sz="2000" dirty="0" smtClean="0"/>
          </a:p>
        </p:txBody>
      </p:sp>
      <p:pic>
        <p:nvPicPr>
          <p:cNvPr id="8" name="图片 7"/>
          <p:cNvPicPr/>
          <p:nvPr/>
        </p:nvPicPr>
        <p:blipFill>
          <a:blip r:embed="rId3"/>
          <a:srcRect/>
          <a:stretch>
            <a:fillRect/>
          </a:stretch>
        </p:blipFill>
        <p:spPr bwMode="auto">
          <a:xfrm>
            <a:off x="6732240" y="449288"/>
            <a:ext cx="2317546" cy="2331640"/>
          </a:xfrm>
          <a:prstGeom prst="rect">
            <a:avLst/>
          </a:prstGeom>
          <a:noFill/>
          <a:ln w="9525">
            <a:noFill/>
            <a:miter lim="800000"/>
            <a:headEnd/>
            <a:tailEnd/>
          </a:ln>
          <a:effectLst/>
        </p:spPr>
      </p:pic>
      <p:sp>
        <p:nvSpPr>
          <p:cNvPr id="12" name="文本框 6"/>
          <p:cNvSpPr txBox="1"/>
          <p:nvPr/>
        </p:nvSpPr>
        <p:spPr>
          <a:xfrm>
            <a:off x="65292" y="5694347"/>
            <a:ext cx="9043212" cy="830997"/>
          </a:xfrm>
          <a:prstGeom prst="rect">
            <a:avLst/>
          </a:prstGeom>
          <a:solidFill>
            <a:srgbClr val="FFFF00"/>
          </a:solidFill>
        </p:spPr>
        <p:txBody>
          <a:bodyPr wrap="square" rtlCol="0">
            <a:spAutoFit/>
          </a:bodyPr>
          <a:lstStyle/>
          <a:p>
            <a:r>
              <a:rPr lang="zh-CN" altLang="en-US" sz="2400" b="1" dirty="0" smtClean="0">
                <a:solidFill>
                  <a:srgbClr val="FF0000"/>
                </a:solidFill>
              </a:rPr>
              <a:t>实现了无内存问题的</a:t>
            </a:r>
            <a:r>
              <a:rPr lang="en-US" altLang="zh-CN" sz="2400" b="1" dirty="0" smtClean="0">
                <a:solidFill>
                  <a:srgbClr val="FF0000"/>
                </a:solidFill>
              </a:rPr>
              <a:t>mean</a:t>
            </a:r>
            <a:r>
              <a:rPr lang="zh-CN" altLang="en-US" sz="2400" b="1" dirty="0" smtClean="0">
                <a:solidFill>
                  <a:srgbClr val="FF0000"/>
                </a:solidFill>
              </a:rPr>
              <a:t>值参数化和直方图参数化。实现了单粒子参数化与全模拟</a:t>
            </a:r>
            <a:r>
              <a:rPr lang="en-US" altLang="zh-CN" sz="2400" b="1" dirty="0" smtClean="0">
                <a:solidFill>
                  <a:srgbClr val="FF0000"/>
                </a:solidFill>
              </a:rPr>
              <a:t>NPE</a:t>
            </a:r>
            <a:r>
              <a:rPr lang="zh-CN" altLang="en-US" sz="2400" b="1" dirty="0" smtClean="0">
                <a:solidFill>
                  <a:srgbClr val="FF0000"/>
                </a:solidFill>
              </a:rPr>
              <a:t>谱形分布的一致，速度满足物理分析需求。</a:t>
            </a:r>
            <a:endParaRPr lang="en-US" altLang="zh-CN" sz="2400" dirty="0"/>
          </a:p>
        </p:txBody>
      </p:sp>
      <p:pic>
        <p:nvPicPr>
          <p:cNvPr id="13" name="图片 12" descr="图片2"/>
          <p:cNvPicPr/>
          <p:nvPr/>
        </p:nvPicPr>
        <p:blipFill>
          <a:blip r:embed="rId4" cstate="print"/>
          <a:srcRect/>
          <a:stretch>
            <a:fillRect/>
          </a:stretch>
        </p:blipFill>
        <p:spPr bwMode="auto">
          <a:xfrm>
            <a:off x="4283968" y="2924944"/>
            <a:ext cx="2520280" cy="2546176"/>
          </a:xfrm>
          <a:prstGeom prst="rect">
            <a:avLst/>
          </a:prstGeom>
          <a:noFill/>
          <a:ln w="9525">
            <a:noFill/>
            <a:miter lim="800000"/>
            <a:headEnd/>
            <a:tailEnd/>
          </a:ln>
        </p:spPr>
      </p:pic>
      <p:pic>
        <p:nvPicPr>
          <p:cNvPr id="9" name="图片 8"/>
          <p:cNvPicPr/>
          <p:nvPr/>
        </p:nvPicPr>
        <p:blipFill>
          <a:blip r:embed="rId5"/>
          <a:srcRect/>
          <a:stretch>
            <a:fillRect/>
          </a:stretch>
        </p:blipFill>
        <p:spPr bwMode="auto">
          <a:xfrm>
            <a:off x="6732240" y="2996952"/>
            <a:ext cx="2310972" cy="2474168"/>
          </a:xfrm>
          <a:prstGeom prst="rect">
            <a:avLst/>
          </a:prstGeom>
          <a:noFill/>
          <a:ln w="9525">
            <a:noFill/>
            <a:miter lim="800000"/>
            <a:headEnd/>
            <a:tailEnd/>
          </a:ln>
          <a:effectLst/>
        </p:spPr>
      </p:pic>
    </p:spTree>
    <p:extLst>
      <p:ext uri="{BB962C8B-B14F-4D97-AF65-F5344CB8AC3E}">
        <p14:creationId xmlns:p14="http://schemas.microsoft.com/office/powerpoint/2010/main" val="2501118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548680"/>
            <a:ext cx="8229600" cy="562074"/>
          </a:xfrm>
        </p:spPr>
        <p:txBody>
          <a:bodyPr>
            <a:normAutofit fontScale="90000"/>
          </a:bodyPr>
          <a:lstStyle/>
          <a:p>
            <a:r>
              <a:rPr lang="en-US" altLang="zh-CN" dirty="0" smtClean="0"/>
              <a:t>outline</a:t>
            </a:r>
            <a:endParaRPr lang="zh-CN" altLang="en-US" dirty="0"/>
          </a:p>
        </p:txBody>
      </p:sp>
      <p:sp>
        <p:nvSpPr>
          <p:cNvPr id="3" name="内容占位符 2"/>
          <p:cNvSpPr>
            <a:spLocks noGrp="1"/>
          </p:cNvSpPr>
          <p:nvPr>
            <p:ph idx="1"/>
          </p:nvPr>
        </p:nvSpPr>
        <p:spPr>
          <a:xfrm>
            <a:off x="899592" y="1844824"/>
            <a:ext cx="6768752" cy="3384376"/>
          </a:xfrm>
        </p:spPr>
        <p:txBody>
          <a:bodyPr>
            <a:normAutofit/>
          </a:bodyPr>
          <a:lstStyle/>
          <a:p>
            <a:r>
              <a:rPr lang="en-US" altLang="zh-CN" sz="2800" dirty="0" smtClean="0">
                <a:latin typeface="黑体" panose="02010609060101010101" pitchFamily="49" charset="-122"/>
                <a:ea typeface="黑体" panose="02010609060101010101" pitchFamily="49" charset="-122"/>
              </a:rPr>
              <a:t>1.</a:t>
            </a:r>
            <a:r>
              <a:rPr lang="zh-CN" altLang="en-US" sz="2800" dirty="0" smtClean="0">
                <a:latin typeface="黑体" panose="02010609060101010101" pitchFamily="49" charset="-122"/>
                <a:ea typeface="黑体" panose="02010609060101010101" pitchFamily="49" charset="-122"/>
              </a:rPr>
              <a:t>项目介绍</a:t>
            </a:r>
            <a:endParaRPr lang="en-US" altLang="zh-CN" sz="2800" dirty="0" smtClean="0">
              <a:latin typeface="黑体" panose="02010609060101010101" pitchFamily="49" charset="-122"/>
              <a:ea typeface="黑体" panose="02010609060101010101" pitchFamily="49" charset="-122"/>
            </a:endParaRPr>
          </a:p>
          <a:p>
            <a:r>
              <a:rPr lang="en-US" altLang="zh-CN" sz="2800" dirty="0" smtClean="0">
                <a:latin typeface="黑体" panose="02010609060101010101" pitchFamily="49" charset="-122"/>
                <a:ea typeface="黑体" panose="02010609060101010101" pitchFamily="49" charset="-122"/>
              </a:rPr>
              <a:t>2.</a:t>
            </a:r>
            <a:r>
              <a:rPr lang="zh-CN" altLang="en-US" sz="2800" dirty="0" smtClean="0">
                <a:latin typeface="黑体" panose="02010609060101010101" pitchFamily="49" charset="-122"/>
                <a:ea typeface="黑体" panose="02010609060101010101" pitchFamily="49" charset="-122"/>
              </a:rPr>
              <a:t>探测器整体进展介绍</a:t>
            </a:r>
            <a:endParaRPr lang="en-US" altLang="zh-CN" sz="2800" dirty="0" smtClean="0">
              <a:latin typeface="黑体" panose="02010609060101010101" pitchFamily="49" charset="-122"/>
              <a:ea typeface="黑体" panose="02010609060101010101" pitchFamily="49" charset="-122"/>
            </a:endParaRPr>
          </a:p>
          <a:p>
            <a:r>
              <a:rPr lang="en-US" altLang="zh-CN" sz="2800" dirty="0" smtClean="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联合</a:t>
            </a:r>
            <a:r>
              <a:rPr lang="zh-CN" altLang="en-US" sz="2800" dirty="0" smtClean="0">
                <a:latin typeface="黑体" panose="02010609060101010101" pitchFamily="49" charset="-122"/>
                <a:ea typeface="黑体" panose="02010609060101010101" pitchFamily="49" charset="-122"/>
              </a:rPr>
              <a:t>测试及标定方案研究</a:t>
            </a:r>
            <a:endParaRPr lang="en-US" altLang="zh-CN" sz="2800" dirty="0" smtClean="0">
              <a:latin typeface="黑体" panose="02010609060101010101" pitchFamily="49" charset="-122"/>
              <a:ea typeface="黑体" panose="02010609060101010101" pitchFamily="49" charset="-122"/>
            </a:endParaRPr>
          </a:p>
          <a:p>
            <a:r>
              <a:rPr lang="en-US" altLang="zh-CN" sz="2800" dirty="0" smtClean="0">
                <a:latin typeface="黑体" panose="02010609060101010101" pitchFamily="49" charset="-122"/>
                <a:ea typeface="黑体" panose="02010609060101010101" pitchFamily="49" charset="-122"/>
              </a:rPr>
              <a:t>4.</a:t>
            </a:r>
            <a:r>
              <a:rPr lang="zh-CN" altLang="en-US" sz="2800" dirty="0" smtClean="0">
                <a:latin typeface="黑体" panose="02010609060101010101" pitchFamily="49" charset="-122"/>
                <a:ea typeface="黑体" panose="02010609060101010101" pitchFamily="49" charset="-122"/>
              </a:rPr>
              <a:t>安装现场批量测试方案</a:t>
            </a:r>
            <a:endParaRPr lang="en-US" altLang="zh-CN" sz="2800" dirty="0" smtClean="0">
              <a:latin typeface="黑体" panose="02010609060101010101" pitchFamily="49" charset="-122"/>
              <a:ea typeface="黑体" panose="02010609060101010101" pitchFamily="49" charset="-122"/>
            </a:endParaRPr>
          </a:p>
          <a:p>
            <a:r>
              <a:rPr lang="en-US" altLang="zh-CN" sz="2800" dirty="0" smtClean="0">
                <a:latin typeface="黑体" panose="02010609060101010101" pitchFamily="49" charset="-122"/>
                <a:ea typeface="黑体" panose="02010609060101010101" pitchFamily="49" charset="-122"/>
              </a:rPr>
              <a:t>5.</a:t>
            </a:r>
            <a:r>
              <a:rPr lang="zh-CN" altLang="en-US" sz="2800" dirty="0" smtClean="0">
                <a:latin typeface="黑体" panose="02010609060101010101" pitchFamily="49" charset="-122"/>
                <a:ea typeface="黑体" panose="02010609060101010101" pitchFamily="49" charset="-122"/>
              </a:rPr>
              <a:t>探测器阵列模拟介绍</a:t>
            </a:r>
            <a:endParaRPr lang="en-US" altLang="zh-CN" sz="2800" dirty="0" smtClean="0">
              <a:latin typeface="黑体" panose="02010609060101010101" pitchFamily="49" charset="-122"/>
              <a:ea typeface="黑体" panose="02010609060101010101" pitchFamily="49" charset="-122"/>
            </a:endParaRPr>
          </a:p>
          <a:p>
            <a:r>
              <a:rPr lang="en-US" altLang="zh-CN" sz="2800" dirty="0" smtClean="0">
                <a:latin typeface="黑体" panose="02010609060101010101" pitchFamily="49" charset="-122"/>
                <a:ea typeface="黑体" panose="02010609060101010101" pitchFamily="49" charset="-122"/>
              </a:rPr>
              <a:t>6.</a:t>
            </a:r>
            <a:r>
              <a:rPr lang="zh-CN" altLang="en-US" sz="2800" dirty="0" smtClean="0">
                <a:latin typeface="黑体" panose="02010609060101010101" pitchFamily="49" charset="-122"/>
                <a:ea typeface="黑体" panose="02010609060101010101" pitchFamily="49" charset="-122"/>
              </a:rPr>
              <a:t>总结</a:t>
            </a:r>
            <a:endParaRPr lang="en-US" altLang="zh-CN" sz="28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40297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0053" y="188640"/>
            <a:ext cx="5915000" cy="634082"/>
          </a:xfrm>
        </p:spPr>
        <p:txBody>
          <a:bodyPr>
            <a:normAutofit fontScale="90000"/>
          </a:bodyPr>
          <a:lstStyle/>
          <a:p>
            <a:r>
              <a:rPr lang="en-US" altLang="zh-CN" dirty="0" err="1" smtClean="0"/>
              <a:t>WCDA</a:t>
            </a:r>
            <a:r>
              <a:rPr lang="en-US" altLang="zh-CN" dirty="0" smtClean="0"/>
              <a:t>++ 4.10 Geant4</a:t>
            </a:r>
            <a:r>
              <a:rPr lang="zh-CN" altLang="en-US" dirty="0" smtClean="0"/>
              <a:t>模拟</a:t>
            </a:r>
            <a:endParaRPr lang="zh-CN" altLang="en-US" dirty="0"/>
          </a:p>
        </p:txBody>
      </p:sp>
      <p:sp>
        <p:nvSpPr>
          <p:cNvPr id="3" name="内容占位符 2"/>
          <p:cNvSpPr>
            <a:spLocks noGrp="1"/>
          </p:cNvSpPr>
          <p:nvPr>
            <p:ph idx="1"/>
          </p:nvPr>
        </p:nvSpPr>
        <p:spPr>
          <a:xfrm>
            <a:off x="224967" y="980728"/>
            <a:ext cx="5904656" cy="1152127"/>
          </a:xfrm>
        </p:spPr>
        <p:txBody>
          <a:bodyPr>
            <a:normAutofit fontScale="92500" lnSpcReduction="20000"/>
          </a:bodyPr>
          <a:lstStyle/>
          <a:p>
            <a:r>
              <a:rPr lang="zh-CN" altLang="en-US" sz="2000" dirty="0" smtClean="0"/>
              <a:t>使用</a:t>
            </a:r>
            <a:r>
              <a:rPr lang="en-US" altLang="zh-CN" sz="2000" dirty="0" err="1" smtClean="0"/>
              <a:t>WCDA</a:t>
            </a:r>
            <a:r>
              <a:rPr lang="zh-CN" altLang="en-US" sz="2000" dirty="0" smtClean="0"/>
              <a:t>组提供的新的</a:t>
            </a:r>
            <a:r>
              <a:rPr lang="en-US" altLang="zh-CN" sz="2000" dirty="0" smtClean="0"/>
              <a:t>4.10</a:t>
            </a:r>
            <a:r>
              <a:rPr lang="zh-CN" altLang="en-US" sz="2000" dirty="0" smtClean="0"/>
              <a:t>模拟版本。</a:t>
            </a:r>
            <a:endParaRPr lang="en-US" altLang="zh-CN" sz="2000" dirty="0" smtClean="0"/>
          </a:p>
          <a:p>
            <a:r>
              <a:rPr lang="zh-CN" altLang="en-US" sz="2000" dirty="0" smtClean="0"/>
              <a:t>将第二部模拟程序第一个水池添加一个一英寸小</a:t>
            </a:r>
            <a:r>
              <a:rPr lang="en-US" altLang="zh-CN" sz="2000" dirty="0" err="1" smtClean="0"/>
              <a:t>PMT</a:t>
            </a:r>
            <a:r>
              <a:rPr lang="zh-CN" altLang="en-US" sz="2000" dirty="0" smtClean="0"/>
              <a:t>，添加另一个水池放</a:t>
            </a:r>
            <a:r>
              <a:rPr lang="en-US" altLang="zh-CN" sz="2000" dirty="0" smtClean="0"/>
              <a:t>20</a:t>
            </a:r>
            <a:r>
              <a:rPr lang="zh-CN" altLang="en-US" sz="2000" dirty="0" smtClean="0"/>
              <a:t>英寸</a:t>
            </a:r>
            <a:r>
              <a:rPr lang="en-US" altLang="zh-CN" sz="2000" dirty="0" err="1" smtClean="0"/>
              <a:t>PMT</a:t>
            </a:r>
            <a:r>
              <a:rPr lang="zh-CN" altLang="en-US" sz="2000" dirty="0" smtClean="0"/>
              <a:t>和</a:t>
            </a:r>
            <a:r>
              <a:rPr lang="en-US" altLang="zh-CN" sz="2000" dirty="0" smtClean="0"/>
              <a:t>3</a:t>
            </a:r>
            <a:r>
              <a:rPr lang="zh-CN" altLang="en-US" sz="2000" dirty="0" smtClean="0"/>
              <a:t>英寸</a:t>
            </a:r>
            <a:r>
              <a:rPr lang="en-US" altLang="zh-CN" sz="2000" dirty="0" err="1" smtClean="0"/>
              <a:t>PMT</a:t>
            </a:r>
            <a:r>
              <a:rPr lang="zh-CN" altLang="en-US" sz="2000" dirty="0" smtClean="0"/>
              <a:t>。 </a:t>
            </a:r>
            <a:endParaRPr lang="en-US" altLang="zh-CN" sz="2000" dirty="0" smtClean="0"/>
          </a:p>
          <a:p>
            <a:r>
              <a:rPr lang="zh-CN" altLang="en-US" sz="2000" dirty="0" smtClean="0"/>
              <a:t>验证两步模拟和一步模拟结果一致。</a:t>
            </a:r>
            <a:endParaRPr lang="zh-CN" alt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4032448" cy="281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77" y="2357975"/>
            <a:ext cx="442798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27784" y="3856329"/>
            <a:ext cx="1107996" cy="369332"/>
          </a:xfrm>
          <a:prstGeom prst="rect">
            <a:avLst/>
          </a:prstGeom>
          <a:noFill/>
        </p:spPr>
        <p:txBody>
          <a:bodyPr wrap="none" rtlCol="0">
            <a:spAutoFit/>
          </a:bodyPr>
          <a:lstStyle/>
          <a:p>
            <a:r>
              <a:rPr lang="zh-CN" altLang="en-US" dirty="0" smtClean="0"/>
              <a:t>水不吸收</a:t>
            </a:r>
            <a:endParaRPr lang="zh-CN" altLang="en-US" dirty="0"/>
          </a:p>
        </p:txBody>
      </p:sp>
      <p:sp>
        <p:nvSpPr>
          <p:cNvPr id="7" name="TextBox 6"/>
          <p:cNvSpPr txBox="1"/>
          <p:nvPr/>
        </p:nvSpPr>
        <p:spPr>
          <a:xfrm>
            <a:off x="7143731" y="3834139"/>
            <a:ext cx="877163" cy="369332"/>
          </a:xfrm>
          <a:prstGeom prst="rect">
            <a:avLst/>
          </a:prstGeom>
          <a:noFill/>
        </p:spPr>
        <p:txBody>
          <a:bodyPr wrap="none" rtlCol="0">
            <a:spAutoFit/>
          </a:bodyPr>
          <a:lstStyle/>
          <a:p>
            <a:r>
              <a:rPr lang="zh-CN" altLang="en-US" dirty="0" smtClean="0"/>
              <a:t>水吸收</a:t>
            </a:r>
            <a:endParaRPr lang="zh-CN" alt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831" y="116632"/>
            <a:ext cx="269896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66675" y="6312289"/>
            <a:ext cx="8322877" cy="369332"/>
          </a:xfrm>
          <a:prstGeom prst="rect">
            <a:avLst/>
          </a:prstGeom>
        </p:spPr>
        <p:txBody>
          <a:bodyPr wrap="square">
            <a:spAutoFit/>
          </a:bodyPr>
          <a:lstStyle/>
          <a:p>
            <a:r>
              <a:rPr lang="zh-CN" altLang="en-US" b="1" dirty="0" smtClean="0">
                <a:solidFill>
                  <a:srgbClr val="FF0000"/>
                </a:solidFill>
              </a:rPr>
              <a:t>可以</a:t>
            </a:r>
            <a:r>
              <a:rPr lang="zh-CN" altLang="en-US" b="1" dirty="0">
                <a:solidFill>
                  <a:srgbClr val="FF0000"/>
                </a:solidFill>
              </a:rPr>
              <a:t>根据运行脚本参数调用全模拟或参数化模拟</a:t>
            </a:r>
            <a:r>
              <a:rPr lang="zh-CN" altLang="en-US" b="1" dirty="0" smtClean="0">
                <a:solidFill>
                  <a:srgbClr val="FF0000"/>
                </a:solidFill>
              </a:rPr>
              <a:t>以及确定抽样</a:t>
            </a:r>
            <a:r>
              <a:rPr lang="zh-CN" altLang="en-US" b="1" dirty="0">
                <a:solidFill>
                  <a:srgbClr val="FF0000"/>
                </a:solidFill>
              </a:rPr>
              <a:t>全模拟的薄化因子</a:t>
            </a:r>
          </a:p>
        </p:txBody>
      </p:sp>
      <p:sp>
        <p:nvSpPr>
          <p:cNvPr id="9" name="TextBox 8"/>
          <p:cNvSpPr txBox="1"/>
          <p:nvPr/>
        </p:nvSpPr>
        <p:spPr>
          <a:xfrm>
            <a:off x="567672" y="5451745"/>
            <a:ext cx="8252799" cy="707886"/>
          </a:xfrm>
          <a:prstGeom prst="rect">
            <a:avLst/>
          </a:prstGeom>
          <a:noFill/>
        </p:spPr>
        <p:txBody>
          <a:bodyPr wrap="square" rtlCol="0">
            <a:spAutoFit/>
          </a:bodyPr>
          <a:lstStyle/>
          <a:p>
            <a:r>
              <a:rPr lang="zh-CN" altLang="en-US" sz="2000" dirty="0" smtClean="0"/>
              <a:t>下一步将把快速模拟方案移植到</a:t>
            </a:r>
            <a:r>
              <a:rPr lang="en-US" altLang="zh-CN" sz="2000" dirty="0" smtClean="0"/>
              <a:t>4.10</a:t>
            </a:r>
            <a:r>
              <a:rPr lang="zh-CN" altLang="en-US" sz="2000" dirty="0" smtClean="0"/>
              <a:t>最新版本的程序，并把程序放入</a:t>
            </a:r>
            <a:r>
              <a:rPr lang="en-US" altLang="zh-CN" sz="2000" dirty="0" err="1" smtClean="0"/>
              <a:t>loderstar</a:t>
            </a:r>
            <a:r>
              <a:rPr lang="zh-CN" altLang="en-US" sz="2000" dirty="0" smtClean="0"/>
              <a:t>软件框架；现场安装测试，真实化模拟标定，数据与模拟比对</a:t>
            </a:r>
            <a:endParaRPr lang="zh-CN" altLang="en-US" sz="2000" dirty="0"/>
          </a:p>
        </p:txBody>
      </p:sp>
    </p:spTree>
    <p:extLst>
      <p:ext uri="{BB962C8B-B14F-4D97-AF65-F5344CB8AC3E}">
        <p14:creationId xmlns:p14="http://schemas.microsoft.com/office/powerpoint/2010/main" val="3277155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r>
              <a:rPr lang="zh-CN" altLang="en-US" dirty="0" smtClean="0"/>
              <a:t>总结</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23568" b="18486"/>
          <a:stretch/>
        </p:blipFill>
        <p:spPr>
          <a:xfrm rot="16200000">
            <a:off x="1772632" y="-607241"/>
            <a:ext cx="5526728" cy="8712968"/>
          </a:xfrm>
          <a:prstGeom prst="rect">
            <a:avLst/>
          </a:prstGeom>
        </p:spPr>
      </p:pic>
      <p:sp>
        <p:nvSpPr>
          <p:cNvPr id="5" name="矩形 4"/>
          <p:cNvSpPr/>
          <p:nvPr/>
        </p:nvSpPr>
        <p:spPr>
          <a:xfrm>
            <a:off x="1043608" y="1412776"/>
            <a:ext cx="5426422" cy="523220"/>
          </a:xfrm>
          <a:prstGeom prst="rect">
            <a:avLst/>
          </a:prstGeom>
          <a:solidFill>
            <a:srgbClr val="FFFF00"/>
          </a:solidFill>
        </p:spPr>
        <p:txBody>
          <a:bodyPr wrap="none">
            <a:spAutoFit/>
          </a:bodyPr>
          <a:lstStyle/>
          <a:p>
            <a:r>
              <a:rPr lang="en-US" altLang="zh-CN" sz="2800" dirty="0" err="1">
                <a:solidFill>
                  <a:srgbClr val="FF0000"/>
                </a:solidFill>
              </a:rPr>
              <a:t>WCDA</a:t>
            </a:r>
            <a:r>
              <a:rPr lang="en-US" altLang="zh-CN" sz="2800" dirty="0">
                <a:solidFill>
                  <a:srgbClr val="FF0000"/>
                </a:solidFill>
              </a:rPr>
              <a:t>++</a:t>
            </a:r>
            <a:r>
              <a:rPr lang="zh-CN" altLang="en-US" sz="2800" dirty="0">
                <a:solidFill>
                  <a:srgbClr val="FF0000"/>
                </a:solidFill>
              </a:rPr>
              <a:t>硬件准备工作基本完成</a:t>
            </a:r>
            <a:r>
              <a:rPr lang="zh-CN" altLang="en-US" sz="2800" dirty="0" smtClean="0">
                <a:solidFill>
                  <a:srgbClr val="FF0000"/>
                </a:solidFill>
              </a:rPr>
              <a:t>；</a:t>
            </a:r>
            <a:endParaRPr lang="en-US" altLang="zh-CN" sz="2800" dirty="0" smtClean="0">
              <a:solidFill>
                <a:srgbClr val="FF0000"/>
              </a:solidFill>
            </a:endParaRPr>
          </a:p>
        </p:txBody>
      </p:sp>
      <p:sp>
        <p:nvSpPr>
          <p:cNvPr id="6" name="矩形 5"/>
          <p:cNvSpPr/>
          <p:nvPr/>
        </p:nvSpPr>
        <p:spPr>
          <a:xfrm>
            <a:off x="1043608" y="2183717"/>
            <a:ext cx="5570756" cy="523220"/>
          </a:xfrm>
          <a:prstGeom prst="rect">
            <a:avLst/>
          </a:prstGeom>
          <a:solidFill>
            <a:srgbClr val="FFFF00"/>
          </a:solidFill>
        </p:spPr>
        <p:txBody>
          <a:bodyPr wrap="none">
            <a:spAutoFit/>
          </a:bodyPr>
          <a:lstStyle/>
          <a:p>
            <a:r>
              <a:rPr lang="zh-CN" altLang="en-US" sz="2800" dirty="0" smtClean="0">
                <a:solidFill>
                  <a:srgbClr val="FF0000"/>
                </a:solidFill>
              </a:rPr>
              <a:t>进行了联合测试和标定方案研究；</a:t>
            </a:r>
            <a:endParaRPr lang="en-US" altLang="zh-CN" sz="2800" dirty="0" smtClean="0">
              <a:solidFill>
                <a:srgbClr val="FF0000"/>
              </a:solidFill>
            </a:endParaRPr>
          </a:p>
        </p:txBody>
      </p:sp>
      <p:sp>
        <p:nvSpPr>
          <p:cNvPr id="7" name="矩形 6"/>
          <p:cNvSpPr/>
          <p:nvPr/>
        </p:nvSpPr>
        <p:spPr>
          <a:xfrm>
            <a:off x="1024895" y="3985932"/>
            <a:ext cx="7353167" cy="523220"/>
          </a:xfrm>
          <a:prstGeom prst="rect">
            <a:avLst/>
          </a:prstGeom>
          <a:solidFill>
            <a:srgbClr val="FFFF00"/>
          </a:solidFill>
        </p:spPr>
        <p:txBody>
          <a:bodyPr wrap="none">
            <a:spAutoFit/>
          </a:bodyPr>
          <a:lstStyle/>
          <a:p>
            <a:r>
              <a:rPr lang="zh-CN" altLang="en-US" sz="2800" dirty="0" smtClean="0">
                <a:solidFill>
                  <a:srgbClr val="FF0000"/>
                </a:solidFill>
              </a:rPr>
              <a:t>探测器</a:t>
            </a:r>
            <a:r>
              <a:rPr lang="en-US" altLang="zh-CN" sz="2800" dirty="0" smtClean="0">
                <a:solidFill>
                  <a:srgbClr val="FF0000"/>
                </a:solidFill>
              </a:rPr>
              <a:t>Geant4</a:t>
            </a:r>
            <a:r>
              <a:rPr lang="zh-CN" altLang="en-US" sz="2800" dirty="0" smtClean="0">
                <a:solidFill>
                  <a:srgbClr val="FF0000"/>
                </a:solidFill>
              </a:rPr>
              <a:t>真实化与快速化模拟满足要求；</a:t>
            </a:r>
            <a:endParaRPr lang="en-US" altLang="zh-CN" sz="2800" dirty="0" smtClean="0">
              <a:solidFill>
                <a:srgbClr val="FF0000"/>
              </a:solidFill>
            </a:endParaRPr>
          </a:p>
        </p:txBody>
      </p:sp>
      <p:sp>
        <p:nvSpPr>
          <p:cNvPr id="8" name="矩形 7"/>
          <p:cNvSpPr/>
          <p:nvPr/>
        </p:nvSpPr>
        <p:spPr>
          <a:xfrm>
            <a:off x="1084214" y="3095382"/>
            <a:ext cx="4852610" cy="523220"/>
          </a:xfrm>
          <a:prstGeom prst="rect">
            <a:avLst/>
          </a:prstGeom>
          <a:solidFill>
            <a:srgbClr val="FFFF00"/>
          </a:solidFill>
        </p:spPr>
        <p:txBody>
          <a:bodyPr wrap="none">
            <a:spAutoFit/>
          </a:bodyPr>
          <a:lstStyle/>
          <a:p>
            <a:r>
              <a:rPr lang="zh-CN" altLang="en-US" sz="2800" dirty="0" smtClean="0">
                <a:solidFill>
                  <a:srgbClr val="FF0000"/>
                </a:solidFill>
              </a:rPr>
              <a:t>准备了批量测试和分析方案；</a:t>
            </a:r>
            <a:endParaRPr lang="en-US" altLang="zh-CN" sz="2800" dirty="0" smtClean="0">
              <a:solidFill>
                <a:srgbClr val="FF0000"/>
              </a:solidFill>
            </a:endParaRPr>
          </a:p>
        </p:txBody>
      </p:sp>
      <p:sp>
        <p:nvSpPr>
          <p:cNvPr id="10" name="矩形 9"/>
          <p:cNvSpPr/>
          <p:nvPr/>
        </p:nvSpPr>
        <p:spPr>
          <a:xfrm>
            <a:off x="339662" y="5013176"/>
            <a:ext cx="8392666" cy="954107"/>
          </a:xfrm>
          <a:prstGeom prst="rect">
            <a:avLst/>
          </a:prstGeom>
          <a:solidFill>
            <a:schemeClr val="accent5">
              <a:lumMod val="20000"/>
              <a:lumOff val="80000"/>
            </a:schemeClr>
          </a:solidFill>
        </p:spPr>
        <p:txBody>
          <a:bodyPr wrap="square">
            <a:spAutoFit/>
          </a:bodyPr>
          <a:lstStyle/>
          <a:p>
            <a:r>
              <a:rPr lang="zh-CN" altLang="en-US" sz="2800" dirty="0" smtClean="0"/>
              <a:t>马上开始现场</a:t>
            </a:r>
            <a:r>
              <a:rPr lang="zh-CN" altLang="en-US" sz="2800" dirty="0"/>
              <a:t>安装</a:t>
            </a:r>
            <a:r>
              <a:rPr lang="zh-CN" altLang="en-US" sz="2800" dirty="0" smtClean="0"/>
              <a:t>测试标定</a:t>
            </a:r>
            <a:endParaRPr lang="en-US" altLang="zh-CN" sz="2800" dirty="0" smtClean="0"/>
          </a:p>
          <a:p>
            <a:r>
              <a:rPr lang="zh-CN" altLang="en-US" sz="2800" dirty="0" smtClean="0"/>
              <a:t>进行数据</a:t>
            </a:r>
            <a:r>
              <a:rPr lang="zh-CN" altLang="en-US" sz="2800" dirty="0"/>
              <a:t>与模拟比</a:t>
            </a:r>
            <a:r>
              <a:rPr lang="zh-CN" altLang="en-US" sz="2800" dirty="0" smtClean="0"/>
              <a:t>对，信号重建粒子鉴别与物理分析</a:t>
            </a:r>
            <a:endParaRPr lang="zh-CN" altLang="en-US" sz="2800" dirty="0"/>
          </a:p>
        </p:txBody>
      </p:sp>
    </p:spTree>
    <p:extLst>
      <p:ext uri="{BB962C8B-B14F-4D97-AF65-F5344CB8AC3E}">
        <p14:creationId xmlns:p14="http://schemas.microsoft.com/office/powerpoint/2010/main" val="309928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5020" y="2282053"/>
            <a:ext cx="227177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5400" b="1" cap="none" spc="0" dirty="0" smtClean="0">
                <a:ln/>
                <a:solidFill>
                  <a:srgbClr val="92D050"/>
                </a:solidFill>
                <a:effectLst/>
              </a:rPr>
              <a:t>谢谢！</a:t>
            </a:r>
            <a:endParaRPr lang="zh-CN" altLang="en-US" sz="5400" b="1" cap="none" spc="0" dirty="0">
              <a:ln/>
              <a:solidFill>
                <a:srgbClr val="92D050"/>
              </a:solidFill>
              <a:effectLst/>
            </a:endParaRPr>
          </a:p>
        </p:txBody>
      </p:sp>
      <p:sp>
        <p:nvSpPr>
          <p:cNvPr id="5" name="TextBox 4"/>
          <p:cNvSpPr txBox="1"/>
          <p:nvPr/>
        </p:nvSpPr>
        <p:spPr>
          <a:xfrm>
            <a:off x="2555776" y="3573016"/>
            <a:ext cx="4010265" cy="646331"/>
          </a:xfrm>
          <a:prstGeom prst="rect">
            <a:avLst/>
          </a:prstGeom>
          <a:noFill/>
        </p:spPr>
        <p:txBody>
          <a:bodyPr wrap="none" rtlCol="0">
            <a:spAutoFit/>
          </a:bodyPr>
          <a:lstStyle/>
          <a:p>
            <a:r>
              <a:rPr lang="en-US" altLang="zh-CN" sz="3600" b="1" dirty="0" smtClean="0">
                <a:solidFill>
                  <a:srgbClr val="FF0000"/>
                </a:solidFill>
              </a:rPr>
              <a:t>Welcome to join us!</a:t>
            </a:r>
            <a:endParaRPr lang="zh-CN" altLang="en-US" sz="3600" b="1" dirty="0">
              <a:solidFill>
                <a:srgbClr val="FF0000"/>
              </a:solidFill>
            </a:endParaRPr>
          </a:p>
        </p:txBody>
      </p:sp>
    </p:spTree>
    <p:extLst>
      <p:ext uri="{BB962C8B-B14F-4D97-AF65-F5344CB8AC3E}">
        <p14:creationId xmlns:p14="http://schemas.microsoft.com/office/powerpoint/2010/main" val="289816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LHAASO资料\图片\1A819B241F3E7E806B453562AC0A4B8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52" y="692696"/>
            <a:ext cx="9039436" cy="6120680"/>
          </a:xfrm>
          <a:prstGeom prst="rect">
            <a:avLst/>
          </a:prstGeom>
          <a:noFill/>
          <a:ln w="127000" cap="flat" cmpd="sng"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116632"/>
            <a:ext cx="8229600" cy="504056"/>
          </a:xfrm>
        </p:spPr>
        <p:txBody>
          <a:bodyPr>
            <a:normAutofit fontScale="90000"/>
          </a:bodyPr>
          <a:lstStyle/>
          <a:p>
            <a:r>
              <a:rPr lang="en-US" altLang="zh-CN" dirty="0" smtClean="0"/>
              <a:t>WCDA</a:t>
            </a:r>
            <a:r>
              <a:rPr lang="zh-CN" altLang="en-US" dirty="0" smtClean="0"/>
              <a:t>动态范围扩展系统介绍</a:t>
            </a:r>
            <a:endParaRPr lang="zh-CN" altLang="en-US" dirty="0"/>
          </a:p>
        </p:txBody>
      </p:sp>
      <p:sp>
        <p:nvSpPr>
          <p:cNvPr id="3" name="内容占位符 2"/>
          <p:cNvSpPr>
            <a:spLocks noGrp="1"/>
          </p:cNvSpPr>
          <p:nvPr>
            <p:ph idx="1"/>
          </p:nvPr>
        </p:nvSpPr>
        <p:spPr>
          <a:xfrm>
            <a:off x="68182" y="692697"/>
            <a:ext cx="9054563" cy="504056"/>
          </a:xfrm>
          <a:solidFill>
            <a:schemeClr val="accent2">
              <a:lumMod val="40000"/>
              <a:lumOff val="60000"/>
            </a:schemeClr>
          </a:solidFill>
        </p:spPr>
        <p:txBody>
          <a:bodyPr>
            <a:normAutofit lnSpcReduction="10000"/>
          </a:bodyPr>
          <a:lstStyle/>
          <a:p>
            <a:pPr algn="ctr">
              <a:buNone/>
            </a:pPr>
            <a:r>
              <a:rPr lang="zh-CN" altLang="en-US" sz="2800" b="1" dirty="0" smtClean="0">
                <a:solidFill>
                  <a:srgbClr val="000000"/>
                </a:solidFill>
              </a:rPr>
              <a:t>物理动机：</a:t>
            </a:r>
            <a:r>
              <a:rPr lang="en-US" altLang="zh-CN" sz="2800" b="1" dirty="0" smtClean="0">
                <a:solidFill>
                  <a:srgbClr val="000000"/>
                </a:solidFill>
              </a:rPr>
              <a:t>100TeV ~ 10PeV</a:t>
            </a:r>
            <a:r>
              <a:rPr lang="zh-CN" altLang="en-US" sz="2800" b="1" dirty="0" smtClean="0">
                <a:solidFill>
                  <a:srgbClr val="000000"/>
                </a:solidFill>
              </a:rPr>
              <a:t>宇宙线分成分能谱的精确观测</a:t>
            </a:r>
            <a:endParaRPr lang="en-US" altLang="zh-CN" sz="2800" dirty="0"/>
          </a:p>
          <a:p>
            <a:endParaRPr lang="en-US" altLang="zh-CN" sz="2800" dirty="0" smtClean="0"/>
          </a:p>
          <a:p>
            <a:endParaRPr lang="zh-CN" altLang="en-US" sz="2800" dirty="0"/>
          </a:p>
        </p:txBody>
      </p:sp>
      <p:pic>
        <p:nvPicPr>
          <p:cNvPr id="1026" name="Picture 2" descr="高能带电粒子穿越时空的通道.jpg"/>
          <p:cNvPicPr>
            <a:picLocks noChangeAspect="1" noChangeArrowheads="1"/>
          </p:cNvPicPr>
          <p:nvPr/>
        </p:nvPicPr>
        <p:blipFill>
          <a:blip r:embed="rId3" cstate="print"/>
          <a:srcRect b="16681"/>
          <a:stretch>
            <a:fillRect/>
          </a:stretch>
        </p:blipFill>
        <p:spPr bwMode="auto">
          <a:xfrm>
            <a:off x="68183" y="1266912"/>
            <a:ext cx="3707904" cy="2088232"/>
          </a:xfrm>
          <a:prstGeom prst="rect">
            <a:avLst/>
          </a:prstGeom>
          <a:noFill/>
        </p:spPr>
      </p:pic>
      <p:sp>
        <p:nvSpPr>
          <p:cNvPr id="8" name="矩形 7"/>
          <p:cNvSpPr/>
          <p:nvPr/>
        </p:nvSpPr>
        <p:spPr>
          <a:xfrm>
            <a:off x="224081" y="5613047"/>
            <a:ext cx="8622814" cy="1200329"/>
          </a:xfrm>
          <a:prstGeom prst="rect">
            <a:avLst/>
          </a:prstGeom>
          <a:solidFill>
            <a:schemeClr val="accent3">
              <a:lumMod val="20000"/>
              <a:lumOff val="80000"/>
            </a:schemeClr>
          </a:solidFill>
        </p:spPr>
        <p:txBody>
          <a:bodyPr wrap="square">
            <a:spAutoFit/>
          </a:bodyPr>
          <a:lstStyle/>
          <a:p>
            <a:pPr lvl="1"/>
            <a:r>
              <a:rPr lang="zh-CN" altLang="en-US" sz="2400" b="1" dirty="0" smtClean="0"/>
              <a:t>多阵列联合测量得到连续一致的分成分宇宙线能谱：</a:t>
            </a:r>
            <a:endParaRPr lang="en-US" altLang="zh-CN" sz="2400" b="1" dirty="0" smtClean="0"/>
          </a:p>
          <a:p>
            <a:pPr lvl="1"/>
            <a:r>
              <a:rPr lang="en-US" altLang="zh-CN" sz="2400" dirty="0" err="1" smtClean="0">
                <a:solidFill>
                  <a:srgbClr val="000000"/>
                </a:solidFill>
              </a:rPr>
              <a:t>WFCTA</a:t>
            </a:r>
            <a:r>
              <a:rPr lang="zh-CN" altLang="en-US" sz="2400" dirty="0">
                <a:solidFill>
                  <a:srgbClr val="000000"/>
                </a:solidFill>
              </a:rPr>
              <a:t>（能量，</a:t>
            </a:r>
            <a:r>
              <a:rPr lang="en-US" altLang="zh-CN" sz="2400" dirty="0">
                <a:solidFill>
                  <a:srgbClr val="000000"/>
                </a:solidFill>
              </a:rPr>
              <a:t>Cherenkov</a:t>
            </a:r>
            <a:r>
              <a:rPr lang="zh-CN" altLang="en-US" sz="2400" dirty="0">
                <a:solidFill>
                  <a:srgbClr val="000000"/>
                </a:solidFill>
              </a:rPr>
              <a:t>像的长宽比</a:t>
            </a:r>
            <a:r>
              <a:rPr lang="zh-CN" altLang="en-US" sz="2400" dirty="0" smtClean="0">
                <a:solidFill>
                  <a:srgbClr val="000000"/>
                </a:solidFill>
              </a:rPr>
              <a:t>）；</a:t>
            </a:r>
            <a:r>
              <a:rPr lang="en-US" altLang="zh-CN" sz="2400" dirty="0" smtClean="0">
                <a:solidFill>
                  <a:srgbClr val="000000"/>
                </a:solidFill>
              </a:rPr>
              <a:t>MD</a:t>
            </a:r>
            <a:r>
              <a:rPr lang="zh-CN" altLang="en-US" sz="2400" dirty="0">
                <a:solidFill>
                  <a:srgbClr val="000000"/>
                </a:solidFill>
              </a:rPr>
              <a:t>（</a:t>
            </a:r>
            <a:r>
              <a:rPr lang="en-US" altLang="zh-CN" sz="2400" dirty="0">
                <a:solidFill>
                  <a:srgbClr val="000000"/>
                </a:solidFill>
              </a:rPr>
              <a:t>Muon</a:t>
            </a:r>
            <a:r>
              <a:rPr lang="zh-CN" altLang="en-US" sz="2400" dirty="0">
                <a:solidFill>
                  <a:srgbClr val="000000"/>
                </a:solidFill>
              </a:rPr>
              <a:t>数目</a:t>
            </a:r>
            <a:r>
              <a:rPr lang="zh-CN" altLang="en-US" sz="2400" dirty="0" smtClean="0">
                <a:solidFill>
                  <a:srgbClr val="000000"/>
                </a:solidFill>
              </a:rPr>
              <a:t>）；</a:t>
            </a:r>
            <a:endParaRPr lang="en-US" altLang="zh-CN" sz="2400" dirty="0" smtClean="0">
              <a:solidFill>
                <a:srgbClr val="000000"/>
              </a:solidFill>
            </a:endParaRPr>
          </a:p>
          <a:p>
            <a:pPr lvl="1"/>
            <a:r>
              <a:rPr lang="en-US" altLang="zh-CN" sz="2400" dirty="0" err="1" smtClean="0">
                <a:solidFill>
                  <a:srgbClr val="000000"/>
                </a:solidFill>
              </a:rPr>
              <a:t>WCDA</a:t>
            </a:r>
            <a:r>
              <a:rPr lang="zh-CN" altLang="en-US" sz="2400" dirty="0">
                <a:solidFill>
                  <a:srgbClr val="000000"/>
                </a:solidFill>
              </a:rPr>
              <a:t>（方向信息，剩余</a:t>
            </a:r>
            <a:r>
              <a:rPr lang="zh-CN" altLang="en-US" sz="2400" dirty="0" smtClean="0">
                <a:solidFill>
                  <a:srgbClr val="000000"/>
                </a:solidFill>
              </a:rPr>
              <a:t>能量，芯位粒子鉴别）</a:t>
            </a:r>
            <a:endParaRPr lang="en-US" altLang="zh-CN" sz="2400" dirty="0">
              <a:solidFill>
                <a:srgbClr val="000000"/>
              </a:solidFill>
            </a:endParaRPr>
          </a:p>
        </p:txBody>
      </p:sp>
      <p:grpSp>
        <p:nvGrpSpPr>
          <p:cNvPr id="22" name="组合 21"/>
          <p:cNvGrpSpPr/>
          <p:nvPr/>
        </p:nvGrpSpPr>
        <p:grpSpPr>
          <a:xfrm>
            <a:off x="5652120" y="1196752"/>
            <a:ext cx="3312369" cy="2205161"/>
            <a:chOff x="5940152" y="1700808"/>
            <a:chExt cx="3203848" cy="2232247"/>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700808"/>
              <a:ext cx="3203848" cy="2232247"/>
            </a:xfrm>
            <a:prstGeom prst="rect">
              <a:avLst/>
            </a:prstGeom>
          </p:spPr>
        </p:pic>
        <p:cxnSp>
          <p:nvCxnSpPr>
            <p:cNvPr id="18" name="直接连接符 17"/>
            <p:cNvCxnSpPr/>
            <p:nvPr/>
          </p:nvCxnSpPr>
          <p:spPr>
            <a:xfrm>
              <a:off x="7423509" y="2313928"/>
              <a:ext cx="194626"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7740352" y="2123564"/>
              <a:ext cx="915635" cy="369332"/>
            </a:xfrm>
            <a:prstGeom prst="rect">
              <a:avLst/>
            </a:prstGeom>
            <a:noFill/>
          </p:spPr>
          <p:txBody>
            <a:bodyPr wrap="none" rtlCol="0">
              <a:spAutoFit/>
            </a:bodyPr>
            <a:lstStyle/>
            <a:p>
              <a:r>
                <a:rPr lang="en-US" altLang="zh-CN" b="1" dirty="0" smtClean="0">
                  <a:solidFill>
                    <a:srgbClr val="000000"/>
                  </a:solidFill>
                </a:rPr>
                <a:t>proton</a:t>
              </a:r>
              <a:endParaRPr lang="zh-CN" altLang="en-US" b="1" dirty="0">
                <a:solidFill>
                  <a:srgbClr val="000000"/>
                </a:solidFill>
              </a:endParaRPr>
            </a:p>
          </p:txBody>
        </p:sp>
        <p:cxnSp>
          <p:nvCxnSpPr>
            <p:cNvPr id="20" name="直接连接符 19"/>
            <p:cNvCxnSpPr/>
            <p:nvPr/>
          </p:nvCxnSpPr>
          <p:spPr>
            <a:xfrm>
              <a:off x="7423509" y="2718735"/>
              <a:ext cx="194626"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740352" y="2564904"/>
              <a:ext cx="620683" cy="369332"/>
            </a:xfrm>
            <a:prstGeom prst="rect">
              <a:avLst/>
            </a:prstGeom>
            <a:noFill/>
          </p:spPr>
          <p:txBody>
            <a:bodyPr wrap="none" rtlCol="0">
              <a:spAutoFit/>
            </a:bodyPr>
            <a:lstStyle/>
            <a:p>
              <a:r>
                <a:rPr lang="en-US" altLang="zh-CN" b="1" dirty="0" smtClean="0">
                  <a:solidFill>
                    <a:srgbClr val="000000"/>
                  </a:solidFill>
                </a:rPr>
                <a:t>iron</a:t>
              </a:r>
              <a:endParaRPr lang="zh-CN" altLang="en-US" b="1" dirty="0">
                <a:solidFill>
                  <a:srgbClr val="000000"/>
                </a:solidFill>
              </a:endParaRPr>
            </a:p>
          </p:txBody>
        </p:sp>
      </p:grpSp>
      <p:pic>
        <p:nvPicPr>
          <p:cNvPr id="15" name="图片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52" y="3360069"/>
            <a:ext cx="3698983" cy="219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372397"/>
            <a:ext cx="3312369" cy="221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4"/>
          <p:cNvSpPr txBox="1"/>
          <p:nvPr/>
        </p:nvSpPr>
        <p:spPr>
          <a:xfrm>
            <a:off x="4902380" y="3170478"/>
            <a:ext cx="896297" cy="369332"/>
          </a:xfrm>
          <a:prstGeom prst="rect">
            <a:avLst/>
          </a:prstGeom>
          <a:solidFill>
            <a:schemeClr val="accent3">
              <a:lumMod val="20000"/>
              <a:lumOff val="80000"/>
            </a:schemeClr>
          </a:solidFill>
        </p:spPr>
        <p:txBody>
          <a:bodyPr wrap="square" rtlCol="0">
            <a:spAutoFit/>
          </a:bodyPr>
          <a:lstStyle/>
          <a:p>
            <a:r>
              <a:rPr lang="en-US" altLang="zh-CN" dirty="0" smtClean="0">
                <a:solidFill>
                  <a:srgbClr val="FF0000"/>
                </a:solidFill>
              </a:rPr>
              <a:t>WFCTA</a:t>
            </a:r>
            <a:endParaRPr lang="zh-CN" altLang="en-US" dirty="0">
              <a:solidFill>
                <a:srgbClr val="FF0000"/>
              </a:solidFill>
            </a:endParaRPr>
          </a:p>
        </p:txBody>
      </p:sp>
      <p:sp>
        <p:nvSpPr>
          <p:cNvPr id="23" name="TextBox 4"/>
          <p:cNvSpPr txBox="1"/>
          <p:nvPr/>
        </p:nvSpPr>
        <p:spPr>
          <a:xfrm>
            <a:off x="3767035" y="2915652"/>
            <a:ext cx="876973" cy="369332"/>
          </a:xfrm>
          <a:prstGeom prst="rect">
            <a:avLst/>
          </a:prstGeom>
          <a:solidFill>
            <a:schemeClr val="accent3">
              <a:lumMod val="20000"/>
              <a:lumOff val="80000"/>
            </a:schemeClr>
          </a:solidFill>
        </p:spPr>
        <p:txBody>
          <a:bodyPr wrap="square" rtlCol="0">
            <a:spAutoFit/>
          </a:bodyPr>
          <a:lstStyle/>
          <a:p>
            <a:r>
              <a:rPr lang="en-US" altLang="zh-CN" dirty="0" smtClean="0">
                <a:solidFill>
                  <a:srgbClr val="FF0000"/>
                </a:solidFill>
              </a:rPr>
              <a:t>WCDA</a:t>
            </a:r>
            <a:endParaRPr lang="zh-CN" altLang="en-US" dirty="0">
              <a:solidFill>
                <a:srgbClr val="FF0000"/>
              </a:solidFill>
            </a:endParaRPr>
          </a:p>
        </p:txBody>
      </p:sp>
      <p:sp>
        <p:nvSpPr>
          <p:cNvPr id="24" name="TextBox 4"/>
          <p:cNvSpPr txBox="1"/>
          <p:nvPr/>
        </p:nvSpPr>
        <p:spPr>
          <a:xfrm>
            <a:off x="4263622" y="4270478"/>
            <a:ext cx="887420" cy="369332"/>
          </a:xfrm>
          <a:prstGeom prst="rect">
            <a:avLst/>
          </a:prstGeom>
          <a:solidFill>
            <a:schemeClr val="accent3">
              <a:lumMod val="20000"/>
              <a:lumOff val="80000"/>
            </a:schemeClr>
          </a:solidFill>
        </p:spPr>
        <p:txBody>
          <a:bodyPr wrap="square" rtlCol="0">
            <a:spAutoFit/>
          </a:bodyPr>
          <a:lstStyle/>
          <a:p>
            <a:r>
              <a:rPr lang="en-US" altLang="zh-CN" dirty="0" smtClean="0">
                <a:solidFill>
                  <a:srgbClr val="FF0000"/>
                </a:solidFill>
              </a:rPr>
              <a:t>KM2A</a:t>
            </a:r>
            <a:endParaRPr lang="zh-CN" altLang="en-US" dirty="0">
              <a:solidFill>
                <a:srgbClr val="FF0000"/>
              </a:solidFill>
            </a:endParaRPr>
          </a:p>
        </p:txBody>
      </p:sp>
    </p:spTree>
    <p:extLst>
      <p:ext uri="{BB962C8B-B14F-4D97-AF65-F5344CB8AC3E}">
        <p14:creationId xmlns:p14="http://schemas.microsoft.com/office/powerpoint/2010/main" val="17523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3" y="116632"/>
            <a:ext cx="8208913" cy="720080"/>
          </a:xfrm>
        </p:spPr>
        <p:txBody>
          <a:bodyPr>
            <a:normAutofit fontScale="90000"/>
          </a:bodyPr>
          <a:lstStyle/>
          <a:p>
            <a:r>
              <a:rPr lang="en-US" altLang="zh-CN" dirty="0" err="1" smtClean="0"/>
              <a:t>WCDA</a:t>
            </a:r>
            <a:r>
              <a:rPr lang="zh-CN" altLang="en-US" dirty="0" smtClean="0"/>
              <a:t>实验与</a:t>
            </a:r>
            <a:r>
              <a:rPr lang="en-US" altLang="zh-CN" dirty="0" err="1" smtClean="0"/>
              <a:t>WCDA</a:t>
            </a:r>
            <a:r>
              <a:rPr lang="en-US" altLang="zh-CN" dirty="0" smtClean="0"/>
              <a:t>++</a:t>
            </a:r>
            <a:r>
              <a:rPr lang="zh-CN" altLang="en-US" dirty="0" smtClean="0"/>
              <a:t>扩展系统</a:t>
            </a:r>
            <a:endParaRPr lang="zh-CN" altLang="en-US" dirty="0"/>
          </a:p>
        </p:txBody>
      </p:sp>
      <p:sp>
        <p:nvSpPr>
          <p:cNvPr id="3" name="内容占位符 2"/>
          <p:cNvSpPr>
            <a:spLocks noGrp="1"/>
          </p:cNvSpPr>
          <p:nvPr>
            <p:ph idx="1"/>
          </p:nvPr>
        </p:nvSpPr>
        <p:spPr>
          <a:xfrm>
            <a:off x="323528" y="860387"/>
            <a:ext cx="4939228" cy="3492177"/>
          </a:xfrm>
        </p:spPr>
        <p:txBody>
          <a:bodyPr/>
          <a:lstStyle/>
          <a:p>
            <a:pPr lvl="0"/>
            <a:r>
              <a:rPr lang="zh-CN" altLang="en-US" sz="2000" dirty="0" smtClean="0"/>
              <a:t>覆盖面积：</a:t>
            </a:r>
            <a:r>
              <a:rPr lang="en-US" altLang="zh-CN" sz="2000" dirty="0" smtClean="0"/>
              <a:t>78,000 m</a:t>
            </a:r>
            <a:r>
              <a:rPr lang="en-US" altLang="zh-CN" sz="2000" baseline="30000" dirty="0" smtClean="0"/>
              <a:t>2</a:t>
            </a:r>
            <a:r>
              <a:rPr lang="en-US" altLang="zh-CN" sz="2000" dirty="0" smtClean="0"/>
              <a:t>	</a:t>
            </a:r>
          </a:p>
          <a:p>
            <a:pPr lvl="0"/>
            <a:r>
              <a:rPr lang="zh-CN" altLang="en-US" sz="2000" dirty="0" smtClean="0"/>
              <a:t>有效水深：</a:t>
            </a:r>
            <a:r>
              <a:rPr lang="en-US" altLang="zh-CN" sz="2000" dirty="0" smtClean="0"/>
              <a:t>4 m</a:t>
            </a:r>
            <a:endParaRPr lang="zh-CN" altLang="en-US" sz="2000" dirty="0" smtClean="0"/>
          </a:p>
          <a:p>
            <a:pPr lvl="0"/>
            <a:r>
              <a:rPr lang="zh-CN" altLang="en-US" sz="2000" dirty="0" smtClean="0"/>
              <a:t>单元个数：</a:t>
            </a:r>
            <a:r>
              <a:rPr lang="en-US" altLang="zh-CN" sz="2000" dirty="0" smtClean="0"/>
              <a:t>3000</a:t>
            </a:r>
          </a:p>
          <a:p>
            <a:pPr lvl="0"/>
            <a:r>
              <a:rPr lang="zh-CN" altLang="en-US" sz="2000" dirty="0" smtClean="0"/>
              <a:t>单元探测器尺寸： </a:t>
            </a:r>
            <a:r>
              <a:rPr lang="en-US" altLang="zh-CN" sz="2000" dirty="0" smtClean="0"/>
              <a:t>5m*5m</a:t>
            </a:r>
          </a:p>
          <a:p>
            <a:r>
              <a:rPr lang="en-US" altLang="zh-CN" sz="2000" dirty="0" err="1" smtClean="0"/>
              <a:t>WCDA</a:t>
            </a:r>
            <a:r>
              <a:rPr lang="en-US" altLang="zh-CN" sz="2000" dirty="0" smtClean="0"/>
              <a:t>: </a:t>
            </a:r>
            <a:r>
              <a:rPr lang="zh-CN" altLang="en-US" sz="2000" dirty="0" smtClean="0"/>
              <a:t>大尺寸</a:t>
            </a:r>
            <a:r>
              <a:rPr lang="en-US" altLang="zh-CN" sz="2000" dirty="0" err="1" smtClean="0"/>
              <a:t>PMT</a:t>
            </a:r>
            <a:r>
              <a:rPr lang="zh-CN" altLang="en-US" sz="2000" dirty="0" smtClean="0"/>
              <a:t>，目标是</a:t>
            </a:r>
            <a:r>
              <a:rPr lang="zh-CN" altLang="en-US" sz="2000" b="1" dirty="0" smtClean="0"/>
              <a:t>甚</a:t>
            </a:r>
            <a:r>
              <a:rPr lang="zh-CN" altLang="en-US" sz="2000" b="1" dirty="0"/>
              <a:t>高能伽马射线巡天观测（</a:t>
            </a:r>
            <a:r>
              <a:rPr lang="en-US" altLang="zh-CN" sz="2000" b="1" dirty="0"/>
              <a:t>100GeV-30TeV</a:t>
            </a:r>
            <a:r>
              <a:rPr lang="zh-CN" altLang="en-US" sz="2000" b="1" dirty="0" smtClean="0"/>
              <a:t>），重建方向芯位信息与能量标定</a:t>
            </a:r>
            <a:endParaRPr lang="en-US" altLang="zh-CN" sz="2000" dirty="0" smtClean="0"/>
          </a:p>
          <a:p>
            <a:pPr lvl="0"/>
            <a:r>
              <a:rPr lang="en-US" altLang="zh-CN" sz="2000" dirty="0" err="1" smtClean="0"/>
              <a:t>WCDA</a:t>
            </a:r>
            <a:r>
              <a:rPr lang="en-US" altLang="zh-CN" sz="2000" dirty="0" smtClean="0"/>
              <a:t>++</a:t>
            </a:r>
            <a:r>
              <a:rPr lang="zh-CN" altLang="en-US" sz="2000" dirty="0" smtClean="0"/>
              <a:t>：小尺寸</a:t>
            </a:r>
            <a:r>
              <a:rPr lang="en-US" altLang="zh-CN" sz="2000" dirty="0" err="1" smtClean="0"/>
              <a:t>PMT</a:t>
            </a:r>
            <a:r>
              <a:rPr lang="zh-CN" altLang="en-US" sz="2000" dirty="0" smtClean="0"/>
              <a:t>，目标是</a:t>
            </a:r>
            <a:r>
              <a:rPr lang="zh-CN" altLang="en-US" sz="2000" b="1" dirty="0" smtClean="0">
                <a:solidFill>
                  <a:srgbClr val="000000"/>
                </a:solidFill>
              </a:rPr>
              <a:t>宇宙线</a:t>
            </a:r>
            <a:r>
              <a:rPr lang="zh-CN" altLang="en-US" sz="2000" b="1" dirty="0">
                <a:solidFill>
                  <a:srgbClr val="000000"/>
                </a:solidFill>
              </a:rPr>
              <a:t>分成分能谱</a:t>
            </a:r>
            <a:r>
              <a:rPr lang="zh-CN" altLang="en-US" sz="2000" b="1" dirty="0" smtClean="0">
                <a:solidFill>
                  <a:srgbClr val="000000"/>
                </a:solidFill>
              </a:rPr>
              <a:t>的观测</a:t>
            </a:r>
            <a:r>
              <a:rPr lang="en-US" altLang="zh-CN" sz="2000" b="1" dirty="0">
                <a:solidFill>
                  <a:srgbClr val="000000"/>
                </a:solidFill>
              </a:rPr>
              <a:t>100TeV ~ </a:t>
            </a:r>
            <a:r>
              <a:rPr lang="en-US" altLang="zh-CN" sz="2000" b="1" dirty="0" smtClean="0">
                <a:solidFill>
                  <a:srgbClr val="000000"/>
                </a:solidFill>
              </a:rPr>
              <a:t>10PeV</a:t>
            </a:r>
            <a:r>
              <a:rPr lang="zh-CN" altLang="en-US" sz="2000" b="1" dirty="0" smtClean="0">
                <a:solidFill>
                  <a:srgbClr val="000000"/>
                </a:solidFill>
              </a:rPr>
              <a:t>，作用是芯位重建、粒子鉴别、能标传递</a:t>
            </a:r>
            <a:endParaRPr lang="zh-CN" altLang="en-US" sz="2000" dirty="0" smtClean="0"/>
          </a:p>
        </p:txBody>
      </p:sp>
      <p:pic>
        <p:nvPicPr>
          <p:cNvPr id="5" name="Picture 4" descr="D:\LHASSO\Publish\LHAASO效果图\5.LHAASO-WCDA.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0757" y="4437112"/>
            <a:ext cx="4449275" cy="2232248"/>
          </a:xfrm>
          <a:prstGeom prst="rect">
            <a:avLst/>
          </a:prstGeom>
          <a:noFill/>
        </p:spPr>
      </p:pic>
      <p:pic>
        <p:nvPicPr>
          <p:cNvPr id="7" name="Picture 2" descr="wcda_pond_201601c"/>
          <p:cNvPicPr>
            <a:picLocks noChangeAspect="1" noChangeArrowheads="1"/>
          </p:cNvPicPr>
          <p:nvPr/>
        </p:nvPicPr>
        <p:blipFill>
          <a:blip r:embed="rId3" cstate="email">
            <a:extLst>
              <a:ext uri="{28A0092B-C50C-407E-A947-70E740481C1C}">
                <a14:useLocalDpi xmlns:a14="http://schemas.microsoft.com/office/drawing/2010/main"/>
              </a:ext>
            </a:extLst>
          </a:blip>
          <a:srcRect l="16072" r="29684"/>
          <a:stretch>
            <a:fillRect/>
          </a:stretch>
        </p:blipFill>
        <p:spPr bwMode="auto">
          <a:xfrm>
            <a:off x="4860032" y="4149080"/>
            <a:ext cx="4032448" cy="2544332"/>
          </a:xfrm>
          <a:prstGeom prst="rect">
            <a:avLst/>
          </a:prstGeom>
          <a:noFill/>
          <a:ln w="9525">
            <a:noFill/>
            <a:miter lim="800000"/>
            <a:headEnd/>
            <a:tailEnd/>
          </a:ln>
        </p:spPr>
      </p:pic>
      <p:pic>
        <p:nvPicPr>
          <p:cNvPr id="9"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284" y="860387"/>
            <a:ext cx="3449196" cy="2736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8870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154" y="3439374"/>
            <a:ext cx="4928846" cy="3161762"/>
          </a:xfrm>
          <a:prstGeom prst="rect">
            <a:avLst/>
          </a:prstGeom>
        </p:spPr>
      </p:pic>
      <p:sp>
        <p:nvSpPr>
          <p:cNvPr id="2" name="标题 1"/>
          <p:cNvSpPr>
            <a:spLocks noGrp="1"/>
          </p:cNvSpPr>
          <p:nvPr>
            <p:ph type="title"/>
          </p:nvPr>
        </p:nvSpPr>
        <p:spPr>
          <a:xfrm>
            <a:off x="468469" y="1"/>
            <a:ext cx="7886700" cy="1065584"/>
          </a:xfrm>
        </p:spPr>
        <p:txBody>
          <a:bodyPr>
            <a:normAutofit/>
          </a:bodyPr>
          <a:lstStyle/>
          <a:p>
            <a:r>
              <a:rPr lang="en-US" altLang="zh-CN" sz="3600" dirty="0" smtClean="0"/>
              <a:t>WCDA++</a:t>
            </a:r>
            <a:r>
              <a:rPr lang="zh-CN" altLang="en-US" sz="3600" dirty="0" smtClean="0"/>
              <a:t>工作进展</a:t>
            </a:r>
            <a:r>
              <a:rPr lang="en-US" altLang="zh-CN" sz="3600" dirty="0" smtClean="0"/>
              <a:t>——</a:t>
            </a:r>
            <a:r>
              <a:rPr lang="zh-CN" altLang="en-US" sz="3600" dirty="0" smtClean="0"/>
              <a:t>小尺寸光敏探头</a:t>
            </a:r>
            <a:endParaRPr lang="zh-CN" altLang="en-US" sz="3600" dirty="0"/>
          </a:p>
        </p:txBody>
      </p:sp>
      <p:sp>
        <p:nvSpPr>
          <p:cNvPr id="3" name="内容占位符 2"/>
          <p:cNvSpPr>
            <a:spLocks noGrp="1"/>
          </p:cNvSpPr>
          <p:nvPr>
            <p:ph idx="1"/>
          </p:nvPr>
        </p:nvSpPr>
        <p:spPr>
          <a:xfrm>
            <a:off x="271804" y="1040384"/>
            <a:ext cx="7886700" cy="5529057"/>
          </a:xfrm>
        </p:spPr>
        <p:txBody>
          <a:bodyPr>
            <a:normAutofit fontScale="77500" lnSpcReduction="20000"/>
          </a:bodyPr>
          <a:lstStyle/>
          <a:p>
            <a:r>
              <a:rPr lang="zh-CN" altLang="en-US" b="1" dirty="0" smtClean="0"/>
              <a:t>批量测试</a:t>
            </a:r>
            <a:r>
              <a:rPr lang="zh-CN" altLang="en-US" sz="2000" dirty="0" smtClean="0"/>
              <a:t>（见张恒英报告）</a:t>
            </a:r>
            <a:r>
              <a:rPr lang="zh-CN" altLang="en-US" dirty="0" smtClean="0"/>
              <a:t>：</a:t>
            </a:r>
            <a:endParaRPr lang="en-US" altLang="zh-CN" dirty="0" smtClean="0"/>
          </a:p>
          <a:p>
            <a:pPr lvl="1">
              <a:lnSpc>
                <a:spcPct val="120000"/>
              </a:lnSpc>
            </a:pPr>
            <a:r>
              <a:rPr lang="zh-CN" altLang="en-US" dirty="0"/>
              <a:t>合作</a:t>
            </a:r>
            <a:r>
              <a:rPr lang="zh-CN" altLang="en-US" dirty="0" smtClean="0"/>
              <a:t>单位：山东大学</a:t>
            </a:r>
            <a:endParaRPr lang="en-US" altLang="zh-CN" dirty="0" smtClean="0"/>
          </a:p>
          <a:p>
            <a:pPr lvl="1">
              <a:lnSpc>
                <a:spcPct val="120000"/>
              </a:lnSpc>
            </a:pPr>
            <a:r>
              <a:rPr lang="zh-CN" altLang="en-US" dirty="0" smtClean="0"/>
              <a:t>测试内容：</a:t>
            </a:r>
            <a:endParaRPr lang="en-US" altLang="zh-CN" dirty="0" smtClean="0"/>
          </a:p>
          <a:p>
            <a:pPr lvl="2">
              <a:lnSpc>
                <a:spcPct val="120000"/>
              </a:lnSpc>
            </a:pPr>
            <a:r>
              <a:rPr lang="zh-CN" altLang="en-US" sz="1800" dirty="0" smtClean="0">
                <a:latin typeface="+mn-ea"/>
                <a:sym typeface="+mn-ea"/>
              </a:rPr>
              <a:t>全检：</a:t>
            </a:r>
            <a:r>
              <a:rPr lang="en-US" altLang="zh-CN" sz="1800" dirty="0" smtClean="0">
                <a:latin typeface="+mn-ea"/>
                <a:sym typeface="+mn-ea"/>
              </a:rPr>
              <a:t>SPE</a:t>
            </a:r>
            <a:r>
              <a:rPr lang="zh-CN" altLang="en-US" sz="1800" dirty="0" smtClean="0">
                <a:latin typeface="+mn-ea"/>
                <a:sym typeface="+mn-ea"/>
              </a:rPr>
              <a:t>，高压响应（工作高压），非线性，暗噪声；</a:t>
            </a:r>
          </a:p>
          <a:p>
            <a:pPr lvl="2">
              <a:lnSpc>
                <a:spcPct val="120000"/>
              </a:lnSpc>
            </a:pPr>
            <a:r>
              <a:rPr lang="zh-CN" altLang="en-US" sz="1800" dirty="0" smtClean="0">
                <a:latin typeface="+mn-ea"/>
                <a:sym typeface="+mn-ea"/>
              </a:rPr>
              <a:t>抽检：均匀性和</a:t>
            </a:r>
            <a:r>
              <a:rPr lang="en-US" altLang="zh-CN" sz="1800" dirty="0" smtClean="0">
                <a:latin typeface="+mn-ea"/>
                <a:sym typeface="+mn-ea"/>
              </a:rPr>
              <a:t>TTS</a:t>
            </a:r>
            <a:r>
              <a:rPr lang="zh-CN" altLang="en-US" sz="1800" dirty="0" smtClean="0">
                <a:latin typeface="+mn-ea"/>
                <a:sym typeface="+mn-ea"/>
              </a:rPr>
              <a:t>。</a:t>
            </a:r>
            <a:endParaRPr lang="en-US" altLang="zh-CN" sz="1800" dirty="0" smtClean="0">
              <a:latin typeface="+mn-ea"/>
            </a:endParaRPr>
          </a:p>
          <a:p>
            <a:pPr lvl="1">
              <a:lnSpc>
                <a:spcPct val="120000"/>
              </a:lnSpc>
            </a:pPr>
            <a:r>
              <a:rPr lang="zh-CN" altLang="en-US" dirty="0" smtClean="0"/>
              <a:t>工作进展：</a:t>
            </a:r>
            <a:r>
              <a:rPr lang="en-US" altLang="zh-CN" dirty="0" smtClean="0"/>
              <a:t>2018</a:t>
            </a:r>
            <a:r>
              <a:rPr lang="zh-CN" altLang="en-US" dirty="0" smtClean="0"/>
              <a:t>年</a:t>
            </a:r>
            <a:r>
              <a:rPr lang="en-US" altLang="zh-CN" dirty="0" smtClean="0"/>
              <a:t>9</a:t>
            </a:r>
            <a:r>
              <a:rPr lang="zh-CN" altLang="en-US" dirty="0" smtClean="0"/>
              <a:t>月</a:t>
            </a:r>
            <a:r>
              <a:rPr lang="en-US" altLang="zh-CN" dirty="0" smtClean="0"/>
              <a:t>10</a:t>
            </a:r>
            <a:r>
              <a:rPr lang="zh-CN" altLang="en-US" dirty="0" smtClean="0"/>
              <a:t>日完成批量测试任务。</a:t>
            </a:r>
            <a:endParaRPr lang="en-US" altLang="zh-CN" dirty="0" smtClean="0"/>
          </a:p>
          <a:p>
            <a:pPr lvl="1"/>
            <a:endParaRPr lang="en-US" altLang="zh-CN" dirty="0" smtClean="0"/>
          </a:p>
          <a:p>
            <a:r>
              <a:rPr lang="zh-CN" altLang="en-US" b="1" dirty="0" smtClean="0"/>
              <a:t>防水封装：</a:t>
            </a:r>
            <a:endParaRPr lang="en-US" altLang="zh-CN" b="1" dirty="0" smtClean="0"/>
          </a:p>
          <a:p>
            <a:pPr lvl="1">
              <a:lnSpc>
                <a:spcPct val="120000"/>
              </a:lnSpc>
            </a:pPr>
            <a:r>
              <a:rPr lang="zh-CN" altLang="en-US" dirty="0" smtClean="0"/>
              <a:t>承担单位：航天一院</a:t>
            </a:r>
            <a:r>
              <a:rPr lang="en-US" altLang="zh-CN" dirty="0" smtClean="0"/>
              <a:t>703</a:t>
            </a:r>
            <a:r>
              <a:rPr lang="zh-CN" altLang="en-US" dirty="0" smtClean="0"/>
              <a:t>所</a:t>
            </a:r>
            <a:endParaRPr lang="en-US" altLang="zh-CN" dirty="0" smtClean="0"/>
          </a:p>
          <a:p>
            <a:pPr lvl="1">
              <a:lnSpc>
                <a:spcPct val="120000"/>
              </a:lnSpc>
            </a:pPr>
            <a:r>
              <a:rPr lang="zh-CN" altLang="en-US" dirty="0" smtClean="0"/>
              <a:t>批量加工流程：</a:t>
            </a:r>
            <a:endParaRPr lang="en-US" altLang="zh-CN" dirty="0" smtClean="0"/>
          </a:p>
          <a:p>
            <a:pPr lvl="1">
              <a:lnSpc>
                <a:spcPct val="120000"/>
              </a:lnSpc>
            </a:pPr>
            <a:r>
              <a:rPr lang="zh-CN" altLang="en-US" dirty="0" smtClean="0"/>
              <a:t>工作进展：</a:t>
            </a:r>
            <a:endParaRPr lang="en-US" altLang="zh-CN" dirty="0" smtClean="0"/>
          </a:p>
          <a:p>
            <a:pPr marL="914400" lvl="2" indent="0">
              <a:lnSpc>
                <a:spcPct val="120000"/>
              </a:lnSpc>
              <a:buNone/>
            </a:pPr>
            <a:r>
              <a:rPr lang="zh-CN" altLang="en-US" dirty="0" smtClean="0"/>
              <a:t>（</a:t>
            </a:r>
            <a:r>
              <a:rPr lang="en-US" altLang="zh-CN" dirty="0" smtClean="0"/>
              <a:t>1</a:t>
            </a:r>
            <a:r>
              <a:rPr lang="zh-CN" altLang="en-US" dirty="0" smtClean="0"/>
              <a:t>）</a:t>
            </a:r>
            <a:r>
              <a:rPr lang="en-US" altLang="zh-CN" dirty="0" smtClean="0"/>
              <a:t>2018</a:t>
            </a:r>
            <a:r>
              <a:rPr lang="zh-CN" altLang="en-US" dirty="0" smtClean="0"/>
              <a:t>年</a:t>
            </a:r>
            <a:r>
              <a:rPr lang="en-US" altLang="zh-CN" dirty="0" smtClean="0"/>
              <a:t>9</a:t>
            </a:r>
            <a:r>
              <a:rPr lang="zh-CN" altLang="en-US" dirty="0" smtClean="0"/>
              <a:t>月</a:t>
            </a:r>
            <a:r>
              <a:rPr lang="en-US" altLang="zh-CN" dirty="0" smtClean="0"/>
              <a:t>13</a:t>
            </a:r>
            <a:r>
              <a:rPr lang="zh-CN" altLang="en-US" dirty="0" smtClean="0"/>
              <a:t>日，交付</a:t>
            </a:r>
            <a:endParaRPr lang="en-US" altLang="zh-CN" dirty="0" smtClean="0"/>
          </a:p>
          <a:p>
            <a:pPr marL="914400" lvl="2" indent="0">
              <a:lnSpc>
                <a:spcPct val="120000"/>
              </a:lnSpc>
              <a:buNone/>
            </a:pPr>
            <a:r>
              <a:rPr lang="en-US" altLang="zh-CN" dirty="0" smtClean="0"/>
              <a:t>559</a:t>
            </a:r>
            <a:r>
              <a:rPr lang="zh-CN" altLang="en-US" dirty="0" smtClean="0"/>
              <a:t>支成品；</a:t>
            </a:r>
            <a:endParaRPr lang="en-US" altLang="zh-CN" dirty="0" smtClean="0"/>
          </a:p>
          <a:p>
            <a:pPr marL="914400" lvl="2" indent="0">
              <a:lnSpc>
                <a:spcPct val="120000"/>
              </a:lnSpc>
              <a:buNone/>
            </a:pPr>
            <a:r>
              <a:rPr lang="zh-CN" altLang="en-US" dirty="0" smtClean="0"/>
              <a:t>（</a:t>
            </a:r>
            <a:r>
              <a:rPr lang="en-US" altLang="zh-CN" dirty="0" smtClean="0"/>
              <a:t>2</a:t>
            </a:r>
            <a:r>
              <a:rPr lang="zh-CN" altLang="en-US" dirty="0" smtClean="0"/>
              <a:t>）目前，还剩余</a:t>
            </a:r>
            <a:r>
              <a:rPr lang="en-US" altLang="zh-CN" dirty="0" smtClean="0"/>
              <a:t>55</a:t>
            </a:r>
            <a:r>
              <a:rPr lang="zh-CN" altLang="en-US" dirty="0" smtClean="0"/>
              <a:t>套未封装，</a:t>
            </a:r>
            <a:endParaRPr lang="en-US" altLang="zh-CN" dirty="0" smtClean="0"/>
          </a:p>
          <a:p>
            <a:pPr marL="914400" lvl="2" indent="0">
              <a:lnSpc>
                <a:spcPct val="120000"/>
              </a:lnSpc>
              <a:buNone/>
            </a:pPr>
            <a:r>
              <a:rPr lang="zh-CN" altLang="en-US" dirty="0" smtClean="0"/>
              <a:t>预期</a:t>
            </a:r>
            <a:r>
              <a:rPr lang="en-US" altLang="zh-CN" dirty="0" smtClean="0"/>
              <a:t>10</a:t>
            </a:r>
            <a:r>
              <a:rPr lang="zh-CN" altLang="en-US" dirty="0" smtClean="0"/>
              <a:t>月</a:t>
            </a:r>
            <a:r>
              <a:rPr lang="en-US" altLang="zh-CN" dirty="0" smtClean="0"/>
              <a:t>15</a:t>
            </a:r>
            <a:r>
              <a:rPr lang="zh-CN" altLang="en-US" dirty="0" smtClean="0"/>
              <a:t>日完成供货。</a:t>
            </a:r>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702" y="1065585"/>
            <a:ext cx="1219749" cy="2168443"/>
          </a:xfrm>
          <a:prstGeom prst="rect">
            <a:avLst/>
          </a:prstGeom>
          <a:ln>
            <a:solidFill>
              <a:schemeClr val="tx1"/>
            </a:solidFill>
          </a:ln>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1065585"/>
            <a:ext cx="1219750" cy="2168443"/>
          </a:xfrm>
          <a:prstGeom prst="rect">
            <a:avLst/>
          </a:prstGeom>
          <a:ln>
            <a:solidFill>
              <a:schemeClr val="tx1"/>
            </a:solidFill>
          </a:ln>
        </p:spPr>
      </p:pic>
    </p:spTree>
    <p:extLst>
      <p:ext uri="{BB962C8B-B14F-4D97-AF65-F5344CB8AC3E}">
        <p14:creationId xmlns:p14="http://schemas.microsoft.com/office/powerpoint/2010/main" val="2678574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34169"/>
            <a:ext cx="7886700" cy="764703"/>
          </a:xfrm>
        </p:spPr>
        <p:txBody>
          <a:bodyPr>
            <a:normAutofit/>
          </a:bodyPr>
          <a:lstStyle/>
          <a:p>
            <a:r>
              <a:rPr lang="en-US" altLang="zh-CN" sz="3600" dirty="0" smtClean="0"/>
              <a:t>WCDA++</a:t>
            </a:r>
            <a:r>
              <a:rPr lang="zh-CN" altLang="en-US" sz="3600" dirty="0" smtClean="0"/>
              <a:t>工作进展</a:t>
            </a:r>
            <a:r>
              <a:rPr lang="en-US" altLang="zh-CN" sz="3600" dirty="0" smtClean="0"/>
              <a:t>——</a:t>
            </a:r>
            <a:r>
              <a:rPr lang="zh-CN" altLang="en-US" sz="3600" dirty="0" smtClean="0"/>
              <a:t>电子学</a:t>
            </a:r>
            <a:endParaRPr lang="zh-CN" altLang="en-US" sz="3600" dirty="0"/>
          </a:p>
        </p:txBody>
      </p:sp>
      <p:sp>
        <p:nvSpPr>
          <p:cNvPr id="3" name="内容占位符 2"/>
          <p:cNvSpPr>
            <a:spLocks noGrp="1"/>
          </p:cNvSpPr>
          <p:nvPr>
            <p:ph idx="1"/>
          </p:nvPr>
        </p:nvSpPr>
        <p:spPr>
          <a:xfrm>
            <a:off x="179512" y="892833"/>
            <a:ext cx="5112568" cy="5792414"/>
          </a:xfrm>
        </p:spPr>
        <p:txBody>
          <a:bodyPr>
            <a:normAutofit/>
          </a:bodyPr>
          <a:lstStyle/>
          <a:p>
            <a:r>
              <a:rPr lang="zh-CN" altLang="en-US" sz="2000" b="1" dirty="0" smtClean="0"/>
              <a:t>电子学：</a:t>
            </a:r>
            <a:endParaRPr lang="en-US" altLang="zh-CN" sz="2000" b="1" dirty="0" smtClean="0"/>
          </a:p>
          <a:p>
            <a:pPr lvl="1">
              <a:lnSpc>
                <a:spcPct val="120000"/>
              </a:lnSpc>
            </a:pPr>
            <a:r>
              <a:rPr lang="zh-CN" altLang="en-US" sz="2000" dirty="0"/>
              <a:t>合作</a:t>
            </a:r>
            <a:r>
              <a:rPr lang="zh-CN" altLang="en-US" sz="2000" dirty="0" smtClean="0"/>
              <a:t>单位：四川大学</a:t>
            </a:r>
            <a:endParaRPr lang="en-US" altLang="zh-CN" sz="2000" dirty="0" smtClean="0"/>
          </a:p>
          <a:p>
            <a:pPr lvl="1">
              <a:lnSpc>
                <a:spcPct val="120000"/>
              </a:lnSpc>
            </a:pPr>
            <a:r>
              <a:rPr lang="zh-CN" altLang="en-US" sz="2000" dirty="0" smtClean="0"/>
              <a:t>设计指标：</a:t>
            </a:r>
            <a:endParaRPr lang="en-US" altLang="zh-CN" sz="2000" dirty="0" smtClean="0"/>
          </a:p>
          <a:p>
            <a:pPr lvl="2">
              <a:lnSpc>
                <a:spcPct val="120000"/>
              </a:lnSpc>
            </a:pPr>
            <a:r>
              <a:rPr lang="zh-CN" altLang="en-US" sz="2000" dirty="0" smtClean="0"/>
              <a:t>动态范围</a:t>
            </a:r>
            <a:r>
              <a:rPr lang="zh-CN" altLang="en-US" sz="2000" dirty="0"/>
              <a:t>：</a:t>
            </a:r>
            <a:endParaRPr lang="en-US" altLang="zh-CN" sz="2000" dirty="0"/>
          </a:p>
          <a:p>
            <a:pPr lvl="3">
              <a:lnSpc>
                <a:spcPct val="120000"/>
              </a:lnSpc>
            </a:pPr>
            <a:r>
              <a:rPr lang="zh-CN" altLang="en-US" dirty="0"/>
              <a:t>阳极：</a:t>
            </a:r>
            <a:r>
              <a:rPr lang="en-US" altLang="zh-CN" dirty="0"/>
              <a:t>1.28 – 256 </a:t>
            </a:r>
            <a:r>
              <a:rPr lang="en-US" altLang="zh-CN" dirty="0" err="1"/>
              <a:t>pC</a:t>
            </a:r>
            <a:r>
              <a:rPr lang="en-US" altLang="zh-CN" dirty="0"/>
              <a:t>;	</a:t>
            </a:r>
          </a:p>
          <a:p>
            <a:pPr lvl="3">
              <a:lnSpc>
                <a:spcPct val="120000"/>
              </a:lnSpc>
            </a:pPr>
            <a:r>
              <a:rPr lang="zh-CN" altLang="en-US" dirty="0"/>
              <a:t>打拿极：</a:t>
            </a:r>
            <a:r>
              <a:rPr lang="en-US" altLang="zh-CN" dirty="0"/>
              <a:t>0.64 – 128 </a:t>
            </a:r>
            <a:r>
              <a:rPr lang="en-US" altLang="zh-CN" dirty="0" err="1"/>
              <a:t>pC</a:t>
            </a:r>
            <a:endParaRPr lang="en-US" altLang="zh-CN" dirty="0"/>
          </a:p>
          <a:p>
            <a:pPr lvl="2">
              <a:lnSpc>
                <a:spcPct val="120000"/>
              </a:lnSpc>
            </a:pPr>
            <a:r>
              <a:rPr lang="zh-CN" altLang="en-US" sz="2000" dirty="0"/>
              <a:t>分辨率：</a:t>
            </a:r>
            <a:r>
              <a:rPr lang="en-US" altLang="zh-CN" sz="2000" dirty="0"/>
              <a:t>10%@1.28pC</a:t>
            </a:r>
            <a:r>
              <a:rPr lang="zh-CN" altLang="en-US" sz="2000" dirty="0"/>
              <a:t>，</a:t>
            </a:r>
            <a:r>
              <a:rPr lang="en-US" altLang="zh-CN" sz="2000" dirty="0"/>
              <a:t>&lt;5%@&gt;12.8pC</a:t>
            </a:r>
          </a:p>
          <a:p>
            <a:pPr lvl="2">
              <a:lnSpc>
                <a:spcPct val="120000"/>
              </a:lnSpc>
            </a:pPr>
            <a:r>
              <a:rPr lang="zh-CN" altLang="en-US" sz="2000" dirty="0"/>
              <a:t>相对偏差</a:t>
            </a:r>
            <a:r>
              <a:rPr lang="zh-CN" altLang="en-US" sz="2000" dirty="0" smtClean="0"/>
              <a:t>：</a:t>
            </a:r>
            <a:r>
              <a:rPr lang="en-US" altLang="zh-CN" sz="2000" dirty="0" smtClean="0"/>
              <a:t>5</a:t>
            </a:r>
            <a:r>
              <a:rPr lang="en-US" altLang="zh-CN" sz="2000" dirty="0"/>
              <a:t>%@&lt;12.8pC</a:t>
            </a:r>
            <a:r>
              <a:rPr lang="zh-CN" altLang="en-US" sz="2000" dirty="0"/>
              <a:t>，</a:t>
            </a:r>
            <a:r>
              <a:rPr lang="en-US" altLang="zh-CN" sz="2000" dirty="0"/>
              <a:t>&lt;2%@12.8pC</a:t>
            </a:r>
          </a:p>
          <a:p>
            <a:pPr lvl="1">
              <a:lnSpc>
                <a:spcPct val="120000"/>
              </a:lnSpc>
            </a:pPr>
            <a:r>
              <a:rPr lang="zh-CN" altLang="en-US" sz="2000" dirty="0" smtClean="0"/>
              <a:t>工作进展：</a:t>
            </a:r>
            <a:r>
              <a:rPr lang="en-US" altLang="zh-CN" sz="2000" dirty="0" smtClean="0"/>
              <a:t>2018</a:t>
            </a:r>
            <a:r>
              <a:rPr lang="zh-CN" altLang="en-US" sz="2000" dirty="0" smtClean="0"/>
              <a:t>年</a:t>
            </a:r>
            <a:r>
              <a:rPr lang="en-US" altLang="zh-CN" sz="2000" dirty="0" smtClean="0"/>
              <a:t>7</a:t>
            </a:r>
            <a:r>
              <a:rPr lang="zh-CN" altLang="en-US" sz="2000" dirty="0" smtClean="0"/>
              <a:t>月完成批量生产，</a:t>
            </a:r>
            <a:endParaRPr lang="en-US" altLang="zh-CN" sz="2000" dirty="0" smtClean="0"/>
          </a:p>
          <a:p>
            <a:pPr marL="457200" lvl="1" indent="0">
              <a:lnSpc>
                <a:spcPct val="120000"/>
              </a:lnSpc>
              <a:buNone/>
            </a:pPr>
            <a:r>
              <a:rPr lang="zh-CN" altLang="en-US" sz="2000" dirty="0" smtClean="0"/>
              <a:t>正在进行实验室测试。</a:t>
            </a:r>
            <a:endParaRPr lang="en-US" altLang="zh-CN" sz="2000" dirty="0" smtClean="0"/>
          </a:p>
          <a:p>
            <a:pPr marL="457200" lvl="1" indent="0">
              <a:lnSpc>
                <a:spcPct val="120000"/>
              </a:lnSpc>
              <a:buNone/>
            </a:pPr>
            <a:r>
              <a:rPr lang="zh-CN" altLang="en-US" sz="2000" dirty="0" smtClean="0"/>
              <a:t>电子学标定：由川大完成，电容扇出板绝对标定</a:t>
            </a:r>
            <a:endParaRPr lang="en-US" altLang="zh-CN" sz="2000" dirty="0" smtClean="0"/>
          </a:p>
          <a:p>
            <a:pPr lvl="1"/>
            <a:endParaRPr lang="en-US" altLang="zh-CN" dirty="0" smtClean="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3789040"/>
            <a:ext cx="3744417" cy="2736304"/>
          </a:xfrm>
          <a:prstGeom prst="rect">
            <a:avLst/>
          </a:prstGeom>
          <a:ln>
            <a:solidFill>
              <a:schemeClr val="tx1"/>
            </a:solid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908719"/>
            <a:ext cx="3672408" cy="2695433"/>
          </a:xfrm>
          <a:prstGeom prst="rect">
            <a:avLst/>
          </a:prstGeom>
          <a:ln>
            <a:solidFill>
              <a:schemeClr val="tx1"/>
            </a:solidFill>
          </a:ln>
        </p:spPr>
      </p:pic>
    </p:spTree>
    <p:extLst>
      <p:ext uri="{BB962C8B-B14F-4D97-AF65-F5344CB8AC3E}">
        <p14:creationId xmlns:p14="http://schemas.microsoft.com/office/powerpoint/2010/main" val="3687093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3073" y="115410"/>
            <a:ext cx="8229600" cy="778098"/>
          </a:xfrm>
        </p:spPr>
        <p:txBody>
          <a:bodyPr>
            <a:normAutofit/>
          </a:bodyPr>
          <a:lstStyle/>
          <a:p>
            <a:r>
              <a:rPr lang="en-US" altLang="zh-CN" sz="3600" dirty="0" err="1"/>
              <a:t>WCDA</a:t>
            </a:r>
            <a:r>
              <a:rPr lang="en-US" altLang="zh-CN" sz="3600" dirty="0"/>
              <a:t>++</a:t>
            </a:r>
            <a:r>
              <a:rPr lang="zh-CN" altLang="en-US" sz="3600" dirty="0"/>
              <a:t>工作进展</a:t>
            </a:r>
            <a:r>
              <a:rPr lang="en-US" altLang="zh-CN" sz="3600" dirty="0"/>
              <a:t>——</a:t>
            </a:r>
            <a:r>
              <a:rPr lang="zh-CN" altLang="en-US" sz="3600" dirty="0" smtClean="0"/>
              <a:t>光纤标定系统</a:t>
            </a:r>
            <a:endParaRPr lang="zh-CN" altLang="en-US" sz="3600" dirty="0"/>
          </a:p>
        </p:txBody>
      </p:sp>
      <p:sp>
        <p:nvSpPr>
          <p:cNvPr id="5" name="矩形 4"/>
          <p:cNvSpPr/>
          <p:nvPr/>
        </p:nvSpPr>
        <p:spPr>
          <a:xfrm>
            <a:off x="543834" y="877974"/>
            <a:ext cx="4572000" cy="1508105"/>
          </a:xfrm>
          <a:prstGeom prst="rect">
            <a:avLst/>
          </a:prstGeom>
        </p:spPr>
        <p:txBody>
          <a:bodyPr>
            <a:spAutoFit/>
          </a:bodyPr>
          <a:lstStyle/>
          <a:p>
            <a:r>
              <a:rPr lang="zh-CN" altLang="en-US" sz="2000" b="1" dirty="0"/>
              <a:t>标定系统：</a:t>
            </a:r>
            <a:endParaRPr lang="en-US" altLang="zh-CN" sz="2000" b="1" dirty="0"/>
          </a:p>
          <a:p>
            <a:pPr lvl="1">
              <a:lnSpc>
                <a:spcPct val="120000"/>
              </a:lnSpc>
            </a:pPr>
            <a:r>
              <a:rPr lang="zh-CN" altLang="en-US" sz="2000" dirty="0"/>
              <a:t>合作单位：空间中心</a:t>
            </a:r>
            <a:endParaRPr lang="en-US" altLang="zh-CN" sz="2000" dirty="0"/>
          </a:p>
          <a:p>
            <a:pPr lvl="1">
              <a:lnSpc>
                <a:spcPct val="120000"/>
              </a:lnSpc>
            </a:pPr>
            <a:r>
              <a:rPr lang="zh-CN" altLang="en-US" sz="2000" dirty="0"/>
              <a:t>系统构成：</a:t>
            </a:r>
            <a:r>
              <a:rPr lang="en-US" altLang="zh-CN" sz="2000" dirty="0"/>
              <a:t>LED</a:t>
            </a:r>
            <a:r>
              <a:rPr lang="zh-CN" altLang="en-US" sz="2000" dirty="0"/>
              <a:t>驱动板，混光器等；</a:t>
            </a:r>
            <a:endParaRPr lang="en-US" altLang="zh-CN" sz="2000" dirty="0"/>
          </a:p>
          <a:p>
            <a:pPr lvl="1">
              <a:lnSpc>
                <a:spcPct val="120000"/>
              </a:lnSpc>
            </a:pPr>
            <a:r>
              <a:rPr lang="zh-CN" altLang="en-US" sz="2000" dirty="0"/>
              <a:t>工作进展：完成批量测试。</a:t>
            </a:r>
          </a:p>
        </p:txBody>
      </p:sp>
      <p:sp>
        <p:nvSpPr>
          <p:cNvPr id="6" name="TextBox 5"/>
          <p:cNvSpPr txBox="1"/>
          <p:nvPr/>
        </p:nvSpPr>
        <p:spPr>
          <a:xfrm>
            <a:off x="5115834" y="1142407"/>
            <a:ext cx="3704637" cy="1015663"/>
          </a:xfrm>
          <a:prstGeom prst="rect">
            <a:avLst/>
          </a:prstGeom>
          <a:noFill/>
        </p:spPr>
        <p:txBody>
          <a:bodyPr wrap="square" rtlCol="0">
            <a:spAutoFit/>
          </a:bodyPr>
          <a:lstStyle/>
          <a:p>
            <a:r>
              <a:rPr lang="zh-CN" altLang="en-US" sz="2000" dirty="0" smtClean="0"/>
              <a:t>作用：将</a:t>
            </a:r>
            <a:r>
              <a:rPr lang="en-US" altLang="zh-CN" sz="2000" dirty="0" smtClean="0"/>
              <a:t>LED</a:t>
            </a:r>
            <a:r>
              <a:rPr lang="zh-CN" altLang="en-US" sz="2000" dirty="0" smtClean="0"/>
              <a:t>光通过光纤分发给</a:t>
            </a:r>
            <a:r>
              <a:rPr lang="en-US" altLang="zh-CN" sz="2000" dirty="0" err="1" smtClean="0"/>
              <a:t>PMT</a:t>
            </a:r>
            <a:r>
              <a:rPr lang="zh-CN" altLang="en-US" sz="2000" dirty="0" smtClean="0"/>
              <a:t>，小光强用于测</a:t>
            </a:r>
            <a:r>
              <a:rPr lang="en-US" altLang="zh-CN" sz="2000" dirty="0" err="1" smtClean="0"/>
              <a:t>PMT</a:t>
            </a:r>
            <a:r>
              <a:rPr lang="zh-CN" altLang="en-US" sz="2000" dirty="0" smtClean="0"/>
              <a:t>单光电子，大光强测</a:t>
            </a:r>
            <a:r>
              <a:rPr lang="en-US" altLang="zh-CN" sz="2000" dirty="0" smtClean="0"/>
              <a:t>beta</a:t>
            </a:r>
            <a:r>
              <a:rPr lang="zh-CN" altLang="en-US" sz="2000" dirty="0" smtClean="0"/>
              <a:t>值和</a:t>
            </a:r>
            <a:r>
              <a:rPr lang="en-US" altLang="zh-CN" sz="2000" dirty="0" smtClean="0"/>
              <a:t>AD</a:t>
            </a:r>
            <a:r>
              <a:rPr lang="zh-CN" altLang="en-US" sz="2000" dirty="0" smtClean="0"/>
              <a:t>比</a:t>
            </a:r>
            <a:endParaRPr lang="zh-CN" altLang="en-US" sz="2000" dirty="0"/>
          </a:p>
        </p:txBody>
      </p:sp>
      <p:pic>
        <p:nvPicPr>
          <p:cNvPr id="7" name="内容占位符 3"/>
          <p:cNvPicPr>
            <a:picLocks noChangeAspect="1"/>
          </p:cNvPicPr>
          <p:nvPr/>
        </p:nvPicPr>
        <p:blipFill>
          <a:blip r:embed="rId2"/>
          <a:stretch>
            <a:fillRect/>
          </a:stretch>
        </p:blipFill>
        <p:spPr>
          <a:xfrm rot="16200000">
            <a:off x="652055" y="2173350"/>
            <a:ext cx="3951457" cy="4608512"/>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422" y="2342737"/>
            <a:ext cx="3506050" cy="222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9236" y="4869160"/>
            <a:ext cx="3495742" cy="1741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52120" y="3453296"/>
            <a:ext cx="954107" cy="400110"/>
          </a:xfrm>
          <a:prstGeom prst="rect">
            <a:avLst/>
          </a:prstGeom>
          <a:solidFill>
            <a:schemeClr val="accent3">
              <a:lumMod val="20000"/>
              <a:lumOff val="80000"/>
            </a:schemeClr>
          </a:solidFill>
        </p:spPr>
        <p:txBody>
          <a:bodyPr wrap="none" rtlCol="0">
            <a:spAutoFit/>
          </a:bodyPr>
          <a:lstStyle>
            <a:defPPr>
              <a:defRPr lang="zh-CN"/>
            </a:defPPr>
            <a:lvl1pPr>
              <a:defRPr sz="2000">
                <a:solidFill>
                  <a:srgbClr val="FF0000"/>
                </a:solidFill>
              </a:defRPr>
            </a:lvl1pPr>
          </a:lstStyle>
          <a:p>
            <a:r>
              <a:rPr lang="zh-CN" altLang="en-US" dirty="0"/>
              <a:t>通信板</a:t>
            </a:r>
          </a:p>
        </p:txBody>
      </p:sp>
      <p:sp>
        <p:nvSpPr>
          <p:cNvPr id="10" name="TextBox 9"/>
          <p:cNvSpPr txBox="1"/>
          <p:nvPr/>
        </p:nvSpPr>
        <p:spPr>
          <a:xfrm>
            <a:off x="7978815" y="4113572"/>
            <a:ext cx="697627" cy="400110"/>
          </a:xfrm>
          <a:prstGeom prst="rect">
            <a:avLst/>
          </a:prstGeom>
          <a:solidFill>
            <a:schemeClr val="accent3">
              <a:lumMod val="20000"/>
              <a:lumOff val="80000"/>
            </a:schemeClr>
          </a:solidFill>
        </p:spPr>
        <p:txBody>
          <a:bodyPr wrap="none" rtlCol="0">
            <a:spAutoFit/>
          </a:bodyPr>
          <a:lstStyle>
            <a:defPPr>
              <a:defRPr lang="zh-CN"/>
            </a:defPPr>
            <a:lvl1pPr>
              <a:defRPr sz="2000">
                <a:solidFill>
                  <a:srgbClr val="FF0000"/>
                </a:solidFill>
              </a:defRPr>
            </a:lvl1pPr>
          </a:lstStyle>
          <a:p>
            <a:r>
              <a:rPr lang="zh-CN" altLang="en-US" dirty="0"/>
              <a:t>母板</a:t>
            </a:r>
          </a:p>
        </p:txBody>
      </p:sp>
      <p:sp>
        <p:nvSpPr>
          <p:cNvPr id="11" name="TextBox 10"/>
          <p:cNvSpPr txBox="1"/>
          <p:nvPr/>
        </p:nvSpPr>
        <p:spPr>
          <a:xfrm>
            <a:off x="7630001" y="2376710"/>
            <a:ext cx="697627" cy="400110"/>
          </a:xfrm>
          <a:prstGeom prst="rect">
            <a:avLst/>
          </a:prstGeom>
          <a:solidFill>
            <a:schemeClr val="accent3">
              <a:lumMod val="20000"/>
              <a:lumOff val="80000"/>
            </a:schemeClr>
          </a:solidFill>
        </p:spPr>
        <p:txBody>
          <a:bodyPr wrap="none" rtlCol="0">
            <a:spAutoFit/>
          </a:bodyPr>
          <a:lstStyle>
            <a:defPPr>
              <a:defRPr lang="zh-CN"/>
            </a:defPPr>
            <a:lvl1pPr>
              <a:defRPr sz="2000">
                <a:solidFill>
                  <a:srgbClr val="FF0000"/>
                </a:solidFill>
              </a:defRPr>
            </a:lvl1pPr>
          </a:lstStyle>
          <a:p>
            <a:r>
              <a:rPr lang="zh-CN" altLang="en-US" dirty="0"/>
              <a:t>子板</a:t>
            </a:r>
          </a:p>
        </p:txBody>
      </p:sp>
      <p:sp>
        <p:nvSpPr>
          <p:cNvPr id="12" name="TextBox 11"/>
          <p:cNvSpPr txBox="1"/>
          <p:nvPr/>
        </p:nvSpPr>
        <p:spPr>
          <a:xfrm>
            <a:off x="1115616" y="3645733"/>
            <a:ext cx="830677" cy="400110"/>
          </a:xfrm>
          <a:prstGeom prst="rect">
            <a:avLst/>
          </a:prstGeom>
          <a:solidFill>
            <a:schemeClr val="accent3">
              <a:lumMod val="20000"/>
              <a:lumOff val="80000"/>
            </a:schemeClr>
          </a:solidFill>
        </p:spPr>
        <p:txBody>
          <a:bodyPr wrap="none" rtlCol="0">
            <a:spAutoFit/>
          </a:bodyPr>
          <a:lstStyle>
            <a:defPPr>
              <a:defRPr lang="zh-CN"/>
            </a:defPPr>
            <a:lvl1pPr>
              <a:defRPr sz="2000">
                <a:solidFill>
                  <a:srgbClr val="FF0000"/>
                </a:solidFill>
              </a:defRPr>
            </a:lvl1pPr>
          </a:lstStyle>
          <a:p>
            <a:r>
              <a:rPr lang="en-US" altLang="zh-CN" dirty="0"/>
              <a:t>LED</a:t>
            </a:r>
            <a:r>
              <a:rPr lang="zh-CN" altLang="en-US" dirty="0"/>
              <a:t>灯</a:t>
            </a:r>
          </a:p>
        </p:txBody>
      </p:sp>
      <p:sp>
        <p:nvSpPr>
          <p:cNvPr id="14" name="TextBox 13"/>
          <p:cNvSpPr txBox="1"/>
          <p:nvPr/>
        </p:nvSpPr>
        <p:spPr>
          <a:xfrm>
            <a:off x="2665079" y="4062829"/>
            <a:ext cx="954107" cy="400110"/>
          </a:xfrm>
          <a:prstGeom prst="rect">
            <a:avLst/>
          </a:prstGeom>
          <a:solidFill>
            <a:schemeClr val="accent3">
              <a:lumMod val="20000"/>
              <a:lumOff val="80000"/>
            </a:schemeClr>
          </a:solidFill>
        </p:spPr>
        <p:txBody>
          <a:bodyPr wrap="none" rtlCol="0">
            <a:spAutoFit/>
          </a:bodyPr>
          <a:lstStyle/>
          <a:p>
            <a:r>
              <a:rPr lang="zh-CN" altLang="en-US" sz="2000" dirty="0" smtClean="0">
                <a:solidFill>
                  <a:srgbClr val="FF0000"/>
                </a:solidFill>
              </a:rPr>
              <a:t>混光器</a:t>
            </a:r>
            <a:endParaRPr lang="zh-CN" altLang="en-US" sz="2000" dirty="0">
              <a:solidFill>
                <a:srgbClr val="FF0000"/>
              </a:solidFill>
            </a:endParaRPr>
          </a:p>
        </p:txBody>
      </p:sp>
      <p:sp>
        <p:nvSpPr>
          <p:cNvPr id="15" name="TextBox 14"/>
          <p:cNvSpPr txBox="1"/>
          <p:nvPr/>
        </p:nvSpPr>
        <p:spPr>
          <a:xfrm>
            <a:off x="3142132" y="5121506"/>
            <a:ext cx="697627" cy="400110"/>
          </a:xfrm>
          <a:prstGeom prst="rect">
            <a:avLst/>
          </a:prstGeom>
          <a:solidFill>
            <a:schemeClr val="accent3">
              <a:lumMod val="20000"/>
              <a:lumOff val="80000"/>
            </a:schemeClr>
          </a:solidFill>
        </p:spPr>
        <p:txBody>
          <a:bodyPr wrap="none" rtlCol="0">
            <a:spAutoFit/>
          </a:bodyPr>
          <a:lstStyle>
            <a:defPPr>
              <a:defRPr lang="zh-CN"/>
            </a:defPPr>
            <a:lvl1pPr>
              <a:defRPr sz="2000">
                <a:solidFill>
                  <a:srgbClr val="FF0000"/>
                </a:solidFill>
              </a:defRPr>
            </a:lvl1pPr>
          </a:lstStyle>
          <a:p>
            <a:r>
              <a:rPr lang="zh-CN" altLang="en-US" dirty="0"/>
              <a:t>光桶</a:t>
            </a:r>
          </a:p>
        </p:txBody>
      </p:sp>
      <p:sp>
        <p:nvSpPr>
          <p:cNvPr id="17" name="TextBox 16"/>
          <p:cNvSpPr txBox="1"/>
          <p:nvPr/>
        </p:nvSpPr>
        <p:spPr>
          <a:xfrm>
            <a:off x="4053875" y="5684416"/>
            <a:ext cx="1213794" cy="400110"/>
          </a:xfrm>
          <a:prstGeom prst="rect">
            <a:avLst/>
          </a:prstGeom>
          <a:solidFill>
            <a:schemeClr val="accent3">
              <a:lumMod val="20000"/>
              <a:lumOff val="80000"/>
            </a:schemeClr>
          </a:solidFill>
        </p:spPr>
        <p:txBody>
          <a:bodyPr wrap="none" rtlCol="0">
            <a:spAutoFit/>
          </a:bodyPr>
          <a:lstStyle>
            <a:defPPr>
              <a:defRPr lang="zh-CN"/>
            </a:defPPr>
            <a:lvl1pPr>
              <a:defRPr sz="2000">
                <a:solidFill>
                  <a:srgbClr val="FF0000"/>
                </a:solidFill>
              </a:defRPr>
            </a:lvl1pPr>
          </a:lstStyle>
          <a:p>
            <a:r>
              <a:rPr lang="en-US" altLang="zh-CN" dirty="0"/>
              <a:t>36</a:t>
            </a:r>
            <a:r>
              <a:rPr lang="zh-CN" altLang="en-US" dirty="0"/>
              <a:t>根光纤</a:t>
            </a:r>
          </a:p>
        </p:txBody>
      </p:sp>
    </p:spTree>
    <p:extLst>
      <p:ext uri="{BB962C8B-B14F-4D97-AF65-F5344CB8AC3E}">
        <p14:creationId xmlns:p14="http://schemas.microsoft.com/office/powerpoint/2010/main" val="573331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3286" y="69624"/>
            <a:ext cx="8229600" cy="648072"/>
          </a:xfrm>
        </p:spPr>
        <p:txBody>
          <a:bodyPr>
            <a:normAutofit fontScale="90000"/>
          </a:bodyPr>
          <a:lstStyle/>
          <a:p>
            <a:r>
              <a:rPr lang="zh-CN" altLang="en-US" dirty="0" smtClean="0"/>
              <a:t>联合测试系统</a:t>
            </a:r>
            <a:r>
              <a:rPr lang="en-US" altLang="zh-CN" dirty="0" smtClean="0"/>
              <a:t>@</a:t>
            </a:r>
            <a:r>
              <a:rPr lang="en-US" altLang="zh-CN" dirty="0" err="1" smtClean="0"/>
              <a:t>IHEP</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556792"/>
            <a:ext cx="8424936" cy="500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30777" y="1599457"/>
            <a:ext cx="1814704" cy="461665"/>
          </a:xfrm>
          <a:prstGeom prst="rect">
            <a:avLst/>
          </a:prstGeom>
          <a:solidFill>
            <a:schemeClr val="accent3">
              <a:lumMod val="20000"/>
              <a:lumOff val="80000"/>
            </a:schemeClr>
          </a:solidFill>
        </p:spPr>
        <p:txBody>
          <a:bodyPr wrap="square" rtlCol="0">
            <a:spAutoFit/>
          </a:bodyPr>
          <a:lstStyle/>
          <a:p>
            <a:r>
              <a:rPr lang="zh-CN" altLang="en-US" sz="2400" b="1" dirty="0">
                <a:solidFill>
                  <a:srgbClr val="FF0000"/>
                </a:solidFill>
              </a:rPr>
              <a:t>电子学板</a:t>
            </a:r>
          </a:p>
        </p:txBody>
      </p:sp>
      <p:sp>
        <p:nvSpPr>
          <p:cNvPr id="7" name="TextBox 6"/>
          <p:cNvSpPr txBox="1"/>
          <p:nvPr/>
        </p:nvSpPr>
        <p:spPr>
          <a:xfrm>
            <a:off x="5805496" y="3639865"/>
            <a:ext cx="2508106" cy="461665"/>
          </a:xfrm>
          <a:prstGeom prst="rect">
            <a:avLst/>
          </a:prstGeom>
          <a:solidFill>
            <a:schemeClr val="accent3">
              <a:lumMod val="20000"/>
              <a:lumOff val="80000"/>
            </a:schemeClr>
          </a:solidFill>
        </p:spPr>
        <p:txBody>
          <a:bodyPr wrap="square" rtlCol="0">
            <a:spAutoFit/>
          </a:bodyPr>
          <a:lstStyle/>
          <a:p>
            <a:r>
              <a:rPr lang="en-US" altLang="zh-CN" sz="2400" b="1" dirty="0" smtClean="0">
                <a:solidFill>
                  <a:srgbClr val="FF0000"/>
                </a:solidFill>
              </a:rPr>
              <a:t>LED</a:t>
            </a:r>
            <a:r>
              <a:rPr lang="zh-CN" altLang="en-US" sz="2400" b="1" dirty="0" smtClean="0">
                <a:solidFill>
                  <a:srgbClr val="FF0000"/>
                </a:solidFill>
              </a:rPr>
              <a:t>驱动母板 </a:t>
            </a:r>
            <a:endParaRPr lang="zh-CN" altLang="en-US" sz="2400" b="1" dirty="0">
              <a:solidFill>
                <a:srgbClr val="FF0000"/>
              </a:solidFill>
            </a:endParaRPr>
          </a:p>
        </p:txBody>
      </p:sp>
      <p:sp>
        <p:nvSpPr>
          <p:cNvPr id="8" name="TextBox 7"/>
          <p:cNvSpPr txBox="1"/>
          <p:nvPr/>
        </p:nvSpPr>
        <p:spPr>
          <a:xfrm>
            <a:off x="5329755" y="6085863"/>
            <a:ext cx="2508106" cy="461665"/>
          </a:xfrm>
          <a:prstGeom prst="rect">
            <a:avLst/>
          </a:prstGeom>
          <a:solidFill>
            <a:schemeClr val="accent3">
              <a:lumMod val="20000"/>
              <a:lumOff val="80000"/>
            </a:schemeClr>
          </a:solidFill>
        </p:spPr>
        <p:txBody>
          <a:bodyPr wrap="square" rtlCol="0">
            <a:spAutoFit/>
          </a:bodyPr>
          <a:lstStyle/>
          <a:p>
            <a:r>
              <a:rPr lang="en-US" altLang="zh-CN" sz="2400" b="1" dirty="0" smtClean="0">
                <a:solidFill>
                  <a:srgbClr val="FF0000"/>
                </a:solidFill>
              </a:rPr>
              <a:t>LED</a:t>
            </a:r>
            <a:r>
              <a:rPr lang="zh-CN" altLang="en-US" sz="2400" b="1" dirty="0" smtClean="0">
                <a:solidFill>
                  <a:srgbClr val="FF0000"/>
                </a:solidFill>
              </a:rPr>
              <a:t>驱动子板 </a:t>
            </a:r>
            <a:endParaRPr lang="zh-CN" altLang="en-US" sz="2400" b="1" dirty="0">
              <a:solidFill>
                <a:srgbClr val="FF0000"/>
              </a:solidFill>
            </a:endParaRPr>
          </a:p>
        </p:txBody>
      </p:sp>
      <p:sp>
        <p:nvSpPr>
          <p:cNvPr id="11" name="TextBox 10"/>
          <p:cNvSpPr txBox="1"/>
          <p:nvPr/>
        </p:nvSpPr>
        <p:spPr>
          <a:xfrm>
            <a:off x="1685704" y="5415607"/>
            <a:ext cx="2604240" cy="461665"/>
          </a:xfrm>
          <a:prstGeom prst="rect">
            <a:avLst/>
          </a:prstGeom>
          <a:solidFill>
            <a:schemeClr val="accent3">
              <a:lumMod val="20000"/>
              <a:lumOff val="80000"/>
            </a:schemeClr>
          </a:solidFill>
        </p:spPr>
        <p:txBody>
          <a:bodyPr wrap="square" rtlCol="0">
            <a:spAutoFit/>
          </a:bodyPr>
          <a:lstStyle/>
          <a:p>
            <a:r>
              <a:rPr lang="zh-CN" altLang="en-US" sz="2400" b="1" dirty="0" smtClean="0">
                <a:solidFill>
                  <a:srgbClr val="FF0000"/>
                </a:solidFill>
              </a:rPr>
              <a:t>小白兔转换器</a:t>
            </a:r>
            <a:endParaRPr lang="zh-CN" altLang="en-US" sz="2400" b="1" dirty="0">
              <a:solidFill>
                <a:srgbClr val="FF0000"/>
              </a:solidFill>
            </a:endParaRPr>
          </a:p>
        </p:txBody>
      </p:sp>
      <p:sp>
        <p:nvSpPr>
          <p:cNvPr id="12" name="TextBox 11"/>
          <p:cNvSpPr txBox="1"/>
          <p:nvPr/>
        </p:nvSpPr>
        <p:spPr>
          <a:xfrm>
            <a:off x="1106621" y="2132856"/>
            <a:ext cx="2498124" cy="461665"/>
          </a:xfrm>
          <a:prstGeom prst="rect">
            <a:avLst/>
          </a:prstGeom>
          <a:solidFill>
            <a:schemeClr val="accent3">
              <a:lumMod val="20000"/>
              <a:lumOff val="80000"/>
            </a:schemeClr>
          </a:solidFill>
        </p:spPr>
        <p:txBody>
          <a:bodyPr wrap="square" rtlCol="0">
            <a:spAutoFit/>
          </a:bodyPr>
          <a:lstStyle/>
          <a:p>
            <a:r>
              <a:rPr lang="en-US" altLang="zh-CN" sz="2400" b="1" dirty="0" err="1" smtClean="0">
                <a:solidFill>
                  <a:srgbClr val="FF0000"/>
                </a:solidFill>
              </a:rPr>
              <a:t>PMT</a:t>
            </a:r>
            <a:r>
              <a:rPr lang="zh-CN" altLang="en-US" sz="2400" b="1" dirty="0" smtClean="0">
                <a:solidFill>
                  <a:srgbClr val="FF0000"/>
                </a:solidFill>
              </a:rPr>
              <a:t>，水</a:t>
            </a:r>
            <a:r>
              <a:rPr lang="en-US" altLang="zh-CN" sz="2400" b="1" dirty="0" smtClean="0">
                <a:solidFill>
                  <a:srgbClr val="FF0000"/>
                </a:solidFill>
              </a:rPr>
              <a:t>tank</a:t>
            </a:r>
          </a:p>
        </p:txBody>
      </p:sp>
      <p:cxnSp>
        <p:nvCxnSpPr>
          <p:cNvPr id="13" name="直接箭头连接符 12"/>
          <p:cNvCxnSpPr/>
          <p:nvPr/>
        </p:nvCxnSpPr>
        <p:spPr>
          <a:xfrm>
            <a:off x="4738129" y="2061122"/>
            <a:ext cx="153004" cy="35688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直接箭头连接符 14"/>
          <p:cNvCxnSpPr/>
          <p:nvPr/>
        </p:nvCxnSpPr>
        <p:spPr>
          <a:xfrm>
            <a:off x="7792905" y="4034681"/>
            <a:ext cx="124493" cy="33042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直接箭头连接符 21"/>
          <p:cNvCxnSpPr/>
          <p:nvPr/>
        </p:nvCxnSpPr>
        <p:spPr>
          <a:xfrm flipH="1">
            <a:off x="5006465" y="6237312"/>
            <a:ext cx="285615" cy="11541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503684" y="764704"/>
            <a:ext cx="8156740" cy="830997"/>
          </a:xfrm>
          <a:prstGeom prst="rect">
            <a:avLst/>
          </a:prstGeom>
          <a:noFill/>
        </p:spPr>
        <p:txBody>
          <a:bodyPr wrap="square" rtlCol="0">
            <a:spAutoFit/>
          </a:bodyPr>
          <a:lstStyle/>
          <a:p>
            <a:r>
              <a:rPr lang="zh-CN" altLang="en-US" sz="2400" dirty="0" smtClean="0"/>
              <a:t>在高能所搭建了联合测试数据采集系统，进行了联合测试和数据分析及标定方案和现场批量测试方案研究</a:t>
            </a:r>
            <a:endParaRPr lang="zh-CN" altLang="en-US" sz="2400" dirty="0"/>
          </a:p>
        </p:txBody>
      </p:sp>
      <p:cxnSp>
        <p:nvCxnSpPr>
          <p:cNvPr id="17" name="直接箭头连接符 16"/>
          <p:cNvCxnSpPr/>
          <p:nvPr/>
        </p:nvCxnSpPr>
        <p:spPr>
          <a:xfrm>
            <a:off x="2987824" y="2606567"/>
            <a:ext cx="306008" cy="43781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86717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32" y="1664803"/>
            <a:ext cx="3886836" cy="255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443502" y="188640"/>
            <a:ext cx="8229600" cy="576064"/>
          </a:xfrm>
        </p:spPr>
        <p:txBody>
          <a:bodyPr>
            <a:normAutofit fontScale="90000"/>
          </a:bodyPr>
          <a:lstStyle/>
          <a:p>
            <a:r>
              <a:rPr lang="en-US" altLang="zh-CN" dirty="0" smtClean="0"/>
              <a:t>LED</a:t>
            </a:r>
            <a:r>
              <a:rPr lang="zh-CN" altLang="en-US" dirty="0" smtClean="0"/>
              <a:t>信号数据选择</a:t>
            </a:r>
            <a:endParaRPr lang="zh-CN" altLang="en-US" dirty="0"/>
          </a:p>
        </p:txBody>
      </p:sp>
      <p:sp>
        <p:nvSpPr>
          <p:cNvPr id="12" name="椭圆 11"/>
          <p:cNvSpPr/>
          <p:nvPr/>
        </p:nvSpPr>
        <p:spPr>
          <a:xfrm>
            <a:off x="3203848" y="1844824"/>
            <a:ext cx="723900" cy="13290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3"/>
          <a:stretch>
            <a:fillRect/>
          </a:stretch>
        </p:blipFill>
        <p:spPr>
          <a:xfrm>
            <a:off x="4843359" y="1526794"/>
            <a:ext cx="3816424" cy="2550278"/>
          </a:xfrm>
          <a:prstGeom prst="rect">
            <a:avLst/>
          </a:prstGeom>
        </p:spPr>
      </p:pic>
      <p:sp>
        <p:nvSpPr>
          <p:cNvPr id="4" name="矩形 3"/>
          <p:cNvSpPr/>
          <p:nvPr/>
        </p:nvSpPr>
        <p:spPr>
          <a:xfrm>
            <a:off x="397132" y="886448"/>
            <a:ext cx="7414442" cy="646331"/>
          </a:xfrm>
          <a:prstGeom prst="rect">
            <a:avLst/>
          </a:prstGeom>
        </p:spPr>
        <p:txBody>
          <a:bodyPr wrap="square">
            <a:spAutoFit/>
          </a:bodyPr>
          <a:lstStyle/>
          <a:p>
            <a:r>
              <a:rPr lang="zh-CN" altLang="en-US" dirty="0" smtClean="0"/>
              <a:t>每个通道分别过阈触发。</a:t>
            </a:r>
            <a:endParaRPr lang="en-US" altLang="zh-CN" dirty="0" smtClean="0"/>
          </a:p>
          <a:p>
            <a:r>
              <a:rPr lang="en-US" altLang="zh-CN" dirty="0" smtClean="0"/>
              <a:t>LED</a:t>
            </a:r>
            <a:r>
              <a:rPr lang="zh-CN" altLang="en-US" dirty="0"/>
              <a:t>产生的信号是周期信号</a:t>
            </a:r>
            <a:r>
              <a:rPr lang="zh-CN" altLang="en-US" dirty="0" smtClean="0"/>
              <a:t>，可通过时间间隔选择</a:t>
            </a:r>
            <a:r>
              <a:rPr lang="en-US" altLang="zh-CN" dirty="0" smtClean="0"/>
              <a:t>LED</a:t>
            </a:r>
            <a:r>
              <a:rPr lang="zh-CN" altLang="en-US" dirty="0" smtClean="0"/>
              <a:t>信号。</a:t>
            </a:r>
            <a:endParaRPr lang="zh-CN"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52" y="4224685"/>
            <a:ext cx="3695700" cy="248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763688" y="4765794"/>
            <a:ext cx="3431324" cy="646331"/>
          </a:xfrm>
          <a:prstGeom prst="rect">
            <a:avLst/>
          </a:prstGeom>
        </p:spPr>
        <p:txBody>
          <a:bodyPr wrap="none">
            <a:spAutoFit/>
          </a:bodyPr>
          <a:lstStyle/>
          <a:p>
            <a:r>
              <a:rPr lang="zh-CN" altLang="en-US" dirty="0" smtClean="0"/>
              <a:t>单光电子</a:t>
            </a:r>
            <a:endParaRPr lang="en-US" altLang="zh-CN" dirty="0" smtClean="0"/>
          </a:p>
          <a:p>
            <a:r>
              <a:rPr lang="zh-CN" altLang="en-US" dirty="0" smtClean="0"/>
              <a:t>谱型</a:t>
            </a:r>
            <a:r>
              <a:rPr lang="zh-CN" altLang="en-US" dirty="0"/>
              <a:t>减法（</a:t>
            </a:r>
            <a:r>
              <a:rPr lang="en-US" altLang="zh-CN" dirty="0" err="1">
                <a:solidFill>
                  <a:srgbClr val="002060"/>
                </a:solidFill>
              </a:rPr>
              <a:t>bkgd+led</a:t>
            </a:r>
            <a:r>
              <a:rPr lang="en-US" altLang="zh-CN" dirty="0" err="1"/>
              <a:t>-</a:t>
            </a:r>
            <a:r>
              <a:rPr lang="en-US" altLang="zh-CN" dirty="0" err="1">
                <a:solidFill>
                  <a:schemeClr val="accent6"/>
                </a:solidFill>
              </a:rPr>
              <a:t>bkgd</a:t>
            </a:r>
            <a:r>
              <a:rPr lang="en-US" altLang="zh-CN" dirty="0">
                <a:solidFill>
                  <a:schemeClr val="accent6"/>
                </a:solidFill>
              </a:rPr>
              <a:t>-&gt;</a:t>
            </a:r>
            <a:r>
              <a:rPr lang="en-US" altLang="zh-CN" dirty="0">
                <a:solidFill>
                  <a:srgbClr val="92D050"/>
                </a:solidFill>
              </a:rPr>
              <a:t>led</a:t>
            </a:r>
            <a:r>
              <a:rPr lang="zh-CN" altLang="en-US" dirty="0"/>
              <a:t>）</a:t>
            </a:r>
          </a:p>
        </p:txBody>
      </p:sp>
      <p:pic>
        <p:nvPicPr>
          <p:cNvPr id="15" name="图片 14"/>
          <p:cNvPicPr>
            <a:picLocks noChangeAspect="1"/>
          </p:cNvPicPr>
          <p:nvPr/>
        </p:nvPicPr>
        <p:blipFill>
          <a:blip r:embed="rId5"/>
          <a:stretch>
            <a:fillRect/>
          </a:stretch>
        </p:blipFill>
        <p:spPr>
          <a:xfrm>
            <a:off x="4875679" y="4204253"/>
            <a:ext cx="3784104" cy="2505756"/>
          </a:xfrm>
          <a:prstGeom prst="rect">
            <a:avLst/>
          </a:prstGeom>
        </p:spPr>
      </p:pic>
      <p:sp>
        <p:nvSpPr>
          <p:cNvPr id="16" name="矩形 15"/>
          <p:cNvSpPr/>
          <p:nvPr/>
        </p:nvSpPr>
        <p:spPr>
          <a:xfrm>
            <a:off x="7257576" y="2850713"/>
            <a:ext cx="1107996" cy="646331"/>
          </a:xfrm>
          <a:prstGeom prst="rect">
            <a:avLst/>
          </a:prstGeom>
        </p:spPr>
        <p:txBody>
          <a:bodyPr wrap="none">
            <a:spAutoFit/>
          </a:bodyPr>
          <a:lstStyle/>
          <a:p>
            <a:r>
              <a:rPr lang="zh-CN" altLang="en-US" dirty="0" smtClean="0"/>
              <a:t>单光电子</a:t>
            </a:r>
            <a:endParaRPr lang="en-US" altLang="zh-CN" dirty="0" smtClean="0"/>
          </a:p>
          <a:p>
            <a:r>
              <a:rPr lang="zh-CN" altLang="en-US" dirty="0" smtClean="0"/>
              <a:t>时间减法</a:t>
            </a:r>
            <a:endParaRPr lang="zh-CN" altLang="en-US" dirty="0"/>
          </a:p>
        </p:txBody>
      </p:sp>
      <p:sp>
        <p:nvSpPr>
          <p:cNvPr id="17" name="矩形 16"/>
          <p:cNvSpPr/>
          <p:nvPr/>
        </p:nvSpPr>
        <p:spPr>
          <a:xfrm>
            <a:off x="5712676" y="4765793"/>
            <a:ext cx="1107996" cy="646331"/>
          </a:xfrm>
          <a:prstGeom prst="rect">
            <a:avLst/>
          </a:prstGeom>
        </p:spPr>
        <p:txBody>
          <a:bodyPr wrap="none">
            <a:spAutoFit/>
          </a:bodyPr>
          <a:lstStyle/>
          <a:p>
            <a:r>
              <a:rPr lang="zh-CN" altLang="en-US" dirty="0" smtClean="0"/>
              <a:t>大信号</a:t>
            </a:r>
            <a:endParaRPr lang="en-US" altLang="zh-CN" dirty="0" smtClean="0"/>
          </a:p>
          <a:p>
            <a:r>
              <a:rPr lang="zh-CN" altLang="en-US" dirty="0" smtClean="0"/>
              <a:t>时间减法</a:t>
            </a:r>
            <a:endParaRPr lang="zh-CN" altLang="en-US" dirty="0"/>
          </a:p>
        </p:txBody>
      </p:sp>
    </p:spTree>
    <p:extLst>
      <p:ext uri="{BB962C8B-B14F-4D97-AF65-F5344CB8AC3E}">
        <p14:creationId xmlns:p14="http://schemas.microsoft.com/office/powerpoint/2010/main" val="819156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4353</TotalTime>
  <Words>1416</Words>
  <Application>Microsoft Office PowerPoint</Application>
  <PresentationFormat>全屏显示(4:3)</PresentationFormat>
  <Paragraphs>175</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WCDA动态范围扩展系统进展及模拟介绍</vt:lpstr>
      <vt:lpstr>outline</vt:lpstr>
      <vt:lpstr>WCDA动态范围扩展系统介绍</vt:lpstr>
      <vt:lpstr>WCDA实验与WCDA++扩展系统</vt:lpstr>
      <vt:lpstr>WCDA++工作进展——小尺寸光敏探头</vt:lpstr>
      <vt:lpstr>WCDA++工作进展——电子学</vt:lpstr>
      <vt:lpstr>WCDA++工作进展——光纤标定系统</vt:lpstr>
      <vt:lpstr>联合测试系统@IHEP</vt:lpstr>
      <vt:lpstr>LED信号数据选择</vt:lpstr>
      <vt:lpstr>PMT安装现场批量测试方案</vt:lpstr>
      <vt:lpstr>批量分析画图监测</vt:lpstr>
      <vt:lpstr>批量分析得到PMT增益、beta值和AD比</vt:lpstr>
      <vt:lpstr>小PMT与探测器标定</vt:lpstr>
      <vt:lpstr>模拟不同封装方案小PMT单缪本底模拟信号，分析单缪标定方法 模拟统计量约为实际实验采集57.87 个小时数据</vt:lpstr>
      <vt:lpstr>PowerPoint 演示文稿</vt:lpstr>
      <vt:lpstr>WCDA++ Geant4 模拟优化--真实化与封装方案研究</vt:lpstr>
      <vt:lpstr>WCDA++ Geant4 模拟优化—提速</vt:lpstr>
      <vt:lpstr>PowerPoint 演示文稿</vt:lpstr>
      <vt:lpstr>Geant4参数化模拟</vt:lpstr>
      <vt:lpstr>WCDA++ 4.10 Geant4模拟</vt:lpstr>
      <vt:lpstr>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2018年工作考核报告 (2017.6-2018.6)</dc:title>
  <dc:creator>lixr123</dc:creator>
  <cp:lastModifiedBy>lixr123</cp:lastModifiedBy>
  <cp:revision>166</cp:revision>
  <dcterms:created xsi:type="dcterms:W3CDTF">2018-06-05T07:03:12Z</dcterms:created>
  <dcterms:modified xsi:type="dcterms:W3CDTF">2018-10-10T05:46:50Z</dcterms:modified>
</cp:coreProperties>
</file>